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activeX/activeX4.xml" ContentType="application/vnd.ms-office.activeX+xml"/>
  <Override PartName="/ppt/tags/tag4.xml" ContentType="application/vnd.openxmlformats-officedocument.presentationml.tags+xml"/>
  <Override PartName="/ppt/activeX/activeX5.xml" ContentType="application/vnd.ms-office.activeX+xml"/>
  <Override PartName="/ppt/tags/tag5.xml" ContentType="application/vnd.openxmlformats-officedocument.presentationml.tags+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432"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453" r:id="rId45"/>
    <p:sldId id="301" r:id="rId46"/>
    <p:sldId id="303" r:id="rId47"/>
    <p:sldId id="304" r:id="rId48"/>
    <p:sldId id="305" r:id="rId49"/>
    <p:sldId id="307" r:id="rId50"/>
    <p:sldId id="308" r:id="rId51"/>
    <p:sldId id="309" r:id="rId52"/>
    <p:sldId id="311" r:id="rId53"/>
    <p:sldId id="312" r:id="rId54"/>
    <p:sldId id="313" r:id="rId55"/>
    <p:sldId id="315" r:id="rId56"/>
    <p:sldId id="316" r:id="rId57"/>
    <p:sldId id="450" r:id="rId58"/>
    <p:sldId id="317" r:id="rId59"/>
    <p:sldId id="318" r:id="rId60"/>
    <p:sldId id="319" r:id="rId61"/>
    <p:sldId id="320" r:id="rId62"/>
    <p:sldId id="321" r:id="rId63"/>
    <p:sldId id="322" r:id="rId64"/>
    <p:sldId id="323" r:id="rId65"/>
    <p:sldId id="325" r:id="rId66"/>
    <p:sldId id="326" r:id="rId67"/>
    <p:sldId id="327" r:id="rId68"/>
    <p:sldId id="328" r:id="rId69"/>
    <p:sldId id="454" r:id="rId70"/>
    <p:sldId id="330" r:id="rId71"/>
    <p:sldId id="331" r:id="rId72"/>
    <p:sldId id="332" r:id="rId73"/>
    <p:sldId id="334" r:id="rId74"/>
    <p:sldId id="335" r:id="rId75"/>
    <p:sldId id="336" r:id="rId76"/>
    <p:sldId id="337" r:id="rId77"/>
    <p:sldId id="338" r:id="rId78"/>
    <p:sldId id="340" r:id="rId79"/>
    <p:sldId id="342" r:id="rId80"/>
    <p:sldId id="433" r:id="rId81"/>
    <p:sldId id="434" r:id="rId82"/>
    <p:sldId id="344" r:id="rId83"/>
    <p:sldId id="435" r:id="rId84"/>
    <p:sldId id="436" r:id="rId85"/>
    <p:sldId id="346" r:id="rId86"/>
    <p:sldId id="347" r:id="rId87"/>
    <p:sldId id="348" r:id="rId88"/>
    <p:sldId id="349" r:id="rId89"/>
    <p:sldId id="350" r:id="rId90"/>
    <p:sldId id="351" r:id="rId91"/>
    <p:sldId id="353" r:id="rId92"/>
    <p:sldId id="354" r:id="rId93"/>
    <p:sldId id="451" r:id="rId94"/>
    <p:sldId id="358" r:id="rId95"/>
    <p:sldId id="360" r:id="rId96"/>
    <p:sldId id="361" r:id="rId97"/>
    <p:sldId id="363" r:id="rId98"/>
    <p:sldId id="452" r:id="rId99"/>
    <p:sldId id="365" r:id="rId100"/>
    <p:sldId id="366" r:id="rId101"/>
    <p:sldId id="367" r:id="rId102"/>
    <p:sldId id="437" r:id="rId103"/>
    <p:sldId id="438" r:id="rId104"/>
    <p:sldId id="439" r:id="rId105"/>
    <p:sldId id="440" r:id="rId106"/>
    <p:sldId id="441" r:id="rId107"/>
    <p:sldId id="442" r:id="rId108"/>
    <p:sldId id="443" r:id="rId109"/>
    <p:sldId id="444" r:id="rId110"/>
    <p:sldId id="369" r:id="rId111"/>
    <p:sldId id="370" r:id="rId112"/>
    <p:sldId id="372" r:id="rId113"/>
    <p:sldId id="373" r:id="rId114"/>
    <p:sldId id="374" r:id="rId115"/>
    <p:sldId id="375" r:id="rId116"/>
    <p:sldId id="376" r:id="rId117"/>
    <p:sldId id="378" r:id="rId118"/>
    <p:sldId id="445" r:id="rId119"/>
    <p:sldId id="446" r:id="rId120"/>
    <p:sldId id="447"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48" r:id="rId142"/>
    <p:sldId id="449" r:id="rId143"/>
    <p:sldId id="408" r:id="rId144"/>
    <p:sldId id="410" r:id="rId145"/>
    <p:sldId id="411" r:id="rId146"/>
    <p:sldId id="412" r:id="rId147"/>
    <p:sldId id="413" r:id="rId148"/>
    <p:sldId id="414" r:id="rId149"/>
    <p:sldId id="415" r:id="rId150"/>
    <p:sldId id="417" r:id="rId151"/>
    <p:sldId id="418" r:id="rId152"/>
    <p:sldId id="419" r:id="rId153"/>
    <p:sldId id="420" r:id="rId154"/>
    <p:sldId id="421" r:id="rId155"/>
    <p:sldId id="422" r:id="rId156"/>
    <p:sldId id="423" r:id="rId157"/>
    <p:sldId id="425" r:id="rId158"/>
    <p:sldId id="426" r:id="rId159"/>
    <p:sldId id="427" r:id="rId1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mn-ea"/>
        <a:cs typeface="Arial" charset="0"/>
      </a:defRPr>
    </a:lvl1pPr>
    <a:lvl2pPr marL="457200" algn="l" rtl="0" fontAlgn="base">
      <a:spcBef>
        <a:spcPct val="0"/>
      </a:spcBef>
      <a:spcAft>
        <a:spcPct val="0"/>
      </a:spcAft>
      <a:defRPr sz="2400" kern="1200">
        <a:solidFill>
          <a:schemeClr val="tx1"/>
        </a:solidFill>
        <a:latin typeface="Times" charset="0"/>
        <a:ea typeface="+mn-ea"/>
        <a:cs typeface="Arial" charset="0"/>
      </a:defRPr>
    </a:lvl2pPr>
    <a:lvl3pPr marL="914400" algn="l" rtl="0" fontAlgn="base">
      <a:spcBef>
        <a:spcPct val="0"/>
      </a:spcBef>
      <a:spcAft>
        <a:spcPct val="0"/>
      </a:spcAft>
      <a:defRPr sz="2400" kern="1200">
        <a:solidFill>
          <a:schemeClr val="tx1"/>
        </a:solidFill>
        <a:latin typeface="Times" charset="0"/>
        <a:ea typeface="+mn-ea"/>
        <a:cs typeface="Arial" charset="0"/>
      </a:defRPr>
    </a:lvl3pPr>
    <a:lvl4pPr marL="1371600" algn="l" rtl="0" fontAlgn="base">
      <a:spcBef>
        <a:spcPct val="0"/>
      </a:spcBef>
      <a:spcAft>
        <a:spcPct val="0"/>
      </a:spcAft>
      <a:defRPr sz="2400" kern="1200">
        <a:solidFill>
          <a:schemeClr val="tx1"/>
        </a:solidFill>
        <a:latin typeface="Times" charset="0"/>
        <a:ea typeface="+mn-ea"/>
        <a:cs typeface="Arial" charset="0"/>
      </a:defRPr>
    </a:lvl4pPr>
    <a:lvl5pPr marL="1828800" algn="l" rtl="0" fontAlgn="base">
      <a:spcBef>
        <a:spcPct val="0"/>
      </a:spcBef>
      <a:spcAft>
        <a:spcPct val="0"/>
      </a:spcAft>
      <a:defRPr sz="2400" kern="1200">
        <a:solidFill>
          <a:schemeClr val="tx1"/>
        </a:solidFill>
        <a:latin typeface="Times" charset="0"/>
        <a:ea typeface="+mn-ea"/>
        <a:cs typeface="Arial" charset="0"/>
      </a:defRPr>
    </a:lvl5pPr>
    <a:lvl6pPr marL="2286000" algn="l" defTabSz="914400" rtl="0" eaLnBrk="1" latinLnBrk="0" hangingPunct="1">
      <a:defRPr sz="2400" kern="1200">
        <a:solidFill>
          <a:schemeClr val="tx1"/>
        </a:solidFill>
        <a:latin typeface="Times" charset="0"/>
        <a:ea typeface="+mn-ea"/>
        <a:cs typeface="Arial" charset="0"/>
      </a:defRPr>
    </a:lvl6pPr>
    <a:lvl7pPr marL="2743200" algn="l" defTabSz="914400" rtl="0" eaLnBrk="1" latinLnBrk="0" hangingPunct="1">
      <a:defRPr sz="2400" kern="1200">
        <a:solidFill>
          <a:schemeClr val="tx1"/>
        </a:solidFill>
        <a:latin typeface="Times" charset="0"/>
        <a:ea typeface="+mn-ea"/>
        <a:cs typeface="Arial" charset="0"/>
      </a:defRPr>
    </a:lvl7pPr>
    <a:lvl8pPr marL="3200400" algn="l" defTabSz="914400" rtl="0" eaLnBrk="1" latinLnBrk="0" hangingPunct="1">
      <a:defRPr sz="2400" kern="1200">
        <a:solidFill>
          <a:schemeClr val="tx1"/>
        </a:solidFill>
        <a:latin typeface="Times" charset="0"/>
        <a:ea typeface="+mn-ea"/>
        <a:cs typeface="Arial" charset="0"/>
      </a:defRPr>
    </a:lvl8pPr>
    <a:lvl9pPr marL="3657600" algn="l" defTabSz="914400" rtl="0" eaLnBrk="1" latinLnBrk="0" hangingPunct="1">
      <a:defRPr sz="2400" kern="1200">
        <a:solidFill>
          <a:schemeClr val="tx1"/>
        </a:solidFill>
        <a:latin typeface="Times"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084" autoAdjust="0"/>
    <p:restoredTop sz="99604" autoAdjust="0"/>
  </p:normalViewPr>
  <p:slideViewPr>
    <p:cSldViewPr>
      <p:cViewPr varScale="1">
        <p:scale>
          <a:sx n="97" d="100"/>
          <a:sy n="97" d="100"/>
        </p:scale>
        <p:origin x="-9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23BA189-9C8B-475B-86A9-C6C44B223E71}" type="datetimeFigureOut">
              <a:rPr lang="en-US" smtClean="0"/>
              <a:pPr>
                <a:defRPr/>
              </a:pPr>
              <a:t>3/2/2012</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CCBD8-C768-46F8-BC62-0060F5475032}" type="slidenum">
              <a:rPr lang="en-US" smtClean="0"/>
              <a:pPr>
                <a:defRPr/>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A879D22-3563-4597-9D38-EA830A49B1E2}" type="datetimeFigureOut">
              <a:rPr lang="en-US" smtClean="0"/>
              <a:pPr>
                <a:defRPr/>
              </a:pPr>
              <a:t>3/2/2012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9EC14-7A02-49FD-B0A6-7074B95174C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AE7CF9-E763-49F8-8A21-2291BEB652A8}" type="datetimeFigureOut">
              <a:rPr lang="en-US" smtClean="0"/>
              <a:pPr>
                <a:defRPr/>
              </a:pPr>
              <a:t>3/2/2012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461CC5-34A5-4C3A-8DFE-234F69B9DA58}" type="slidenum">
              <a:rPr lang="en-US" smtClean="0"/>
              <a:pPr>
                <a:defRPr/>
              </a:pPr>
              <a:t>‹#›</a:t>
            </a:fld>
            <a:endParaRPr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2CC8F75-0345-448A-AE84-B8798960BA8E}" type="datetimeFigureOut">
              <a:rPr lang="en-US" smtClean="0"/>
              <a:pPr>
                <a:defRPr/>
              </a:pPr>
              <a:t>3/2/2012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CD9C5B-653C-4652-A969-7E1A869EDDA9}"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8442743-5325-452C-B812-76858FC4A95E}" type="datetimeFigureOut">
              <a:rPr lang="en-US" smtClean="0"/>
              <a:pPr>
                <a:defRPr/>
              </a:pPr>
              <a:t>3/2/2012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62E225-24CD-4D97-B859-5CD5244C297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D83FB3E-8D9F-44DD-B6CB-F055D5A94D4B}" type="datetimeFigureOut">
              <a:rPr lang="en-US" smtClean="0"/>
              <a:pPr>
                <a:defRPr/>
              </a:pPr>
              <a:t>3/2/2012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F353C2-83B1-469A-AE0F-0956B354F397}"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CCF82DD-1297-4AAF-B07E-4A168B00B105}" type="datetimeFigureOut">
              <a:rPr lang="en-US" smtClean="0"/>
              <a:pPr>
                <a:defRPr/>
              </a:pPr>
              <a:t>3/2/2012</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6FAFB6D-41FF-4757-87B5-66C44769315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361C56-2A71-41D6-9533-445392F7CB93}" type="datetimeFigureOut">
              <a:rPr lang="en-US" smtClean="0"/>
              <a:pPr>
                <a:defRPr/>
              </a:pPr>
              <a:t>3/2/2012</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A3300AF-1024-447C-9344-10266C6C9F9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13058E3-6881-47A8-BF9A-332B27A56C0B}" type="datetimeFigureOut">
              <a:rPr lang="en-US" smtClean="0"/>
              <a:pPr>
                <a:defRPr/>
              </a:pPr>
              <a:t>3/2/2012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4C69BB-EF8E-4F53-B517-209F8B5741EE}"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D1DFD12-9206-469C-992C-EE0380A0A116}" type="datetimeFigureOut">
              <a:rPr lang="en-US" smtClean="0"/>
              <a:pPr>
                <a:defRPr/>
              </a:pPr>
              <a:t>3/2/2012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C875B4-4D16-47F9-9986-F416F51AF4A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E8BAB574-FD8A-4698-82DB-3F51D70F84C2}" type="datetimeFigureOut">
              <a:rPr lang="en-US" smtClean="0"/>
              <a:pPr>
                <a:defRPr/>
              </a:pPr>
              <a:t>3/2/2012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C671E150-8F5C-4DE7-995B-C7CE6CD349F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3.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8.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34.png"/><Relationship Id="rId4"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pPr fontAlgn="auto">
              <a:spcAft>
                <a:spcPts val="0"/>
              </a:spcAft>
              <a:defRPr/>
            </a:pPr>
            <a:r>
              <a:rPr lang="en-US" dirty="0"/>
              <a:t>Respiration</a:t>
            </a:r>
          </a:p>
        </p:txBody>
      </p:sp>
      <p:sp>
        <p:nvSpPr>
          <p:cNvPr id="410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Involves both the respiratory and the circulatory systems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Four </a:t>
            </a:r>
            <a:r>
              <a:rPr lang="en-US" dirty="0"/>
              <a:t>processes that supply the body with O</a:t>
            </a:r>
            <a:r>
              <a:rPr lang="en-US" baseline="-25000" dirty="0"/>
              <a:t>2</a:t>
            </a:r>
            <a:r>
              <a:rPr lang="en-US" dirty="0"/>
              <a:t> and dispose of CO</a:t>
            </a:r>
            <a:r>
              <a:rPr lang="en-US" baseline="-25000" dirty="0"/>
              <a:t>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rmAutofit/>
          </a:bodyPr>
          <a:lstStyle/>
          <a:p>
            <a:pPr fontAlgn="auto">
              <a:spcAft>
                <a:spcPts val="0"/>
              </a:spcAft>
              <a:defRPr/>
            </a:pPr>
            <a:r>
              <a:rPr lang="en-US"/>
              <a:t>The Nose</a:t>
            </a:r>
          </a:p>
        </p:txBody>
      </p:sp>
      <p:sp>
        <p:nvSpPr>
          <p:cNvPr id="20485" name="Rectangle 5"/>
          <p:cNvSpPr>
            <a:spLocks noGrp="1" noChangeArrowheads="1"/>
          </p:cNvSpPr>
          <p:nvPr>
            <p:ph idx="1"/>
          </p:nvPr>
        </p:nvSpPr>
        <p:spPr/>
        <p:txBody>
          <a:bodyPr>
            <a:normAutofit/>
          </a:bodyPr>
          <a:lstStyle/>
          <a:p>
            <a:pPr marL="768350" lvl="1" indent="-414338" fontAlgn="auto">
              <a:spcBef>
                <a:spcPts val="370"/>
              </a:spcBef>
              <a:spcAft>
                <a:spcPts val="0"/>
              </a:spcAft>
              <a:buFont typeface="Times" charset="0"/>
              <a:buAutoNum type="arabicPeriod" startAt="2"/>
              <a:defRPr/>
            </a:pPr>
            <a:r>
              <a:rPr lang="en-US" dirty="0"/>
              <a:t>Nasal cavity: in and posterior to the external nose</a:t>
            </a:r>
          </a:p>
          <a:p>
            <a:pPr marL="1079500" lvl="2" indent="-309563" fontAlgn="auto">
              <a:spcBef>
                <a:spcPts val="370"/>
              </a:spcBef>
              <a:spcAft>
                <a:spcPts val="0"/>
              </a:spcAft>
              <a:buClr>
                <a:schemeClr val="accent1">
                  <a:tint val="60000"/>
                </a:schemeClr>
              </a:buClr>
              <a:buFont typeface="Wingdings 2"/>
              <a:buChar char=""/>
              <a:defRPr/>
            </a:pPr>
            <a:r>
              <a:rPr lang="en-US" dirty="0"/>
              <a:t>Divided by a midline nasal septum</a:t>
            </a:r>
          </a:p>
          <a:p>
            <a:pPr marL="1079500" lvl="2" indent="-309563" fontAlgn="auto">
              <a:spcBef>
                <a:spcPts val="370"/>
              </a:spcBef>
              <a:spcAft>
                <a:spcPts val="0"/>
              </a:spcAft>
              <a:buClr>
                <a:schemeClr val="accent1">
                  <a:tint val="60000"/>
                </a:schemeClr>
              </a:buClr>
              <a:buFont typeface="Wingdings 2"/>
              <a:buChar char=""/>
              <a:defRPr/>
            </a:pPr>
            <a:r>
              <a:rPr lang="en-US" dirty="0"/>
              <a:t>Posterior nasal apertures (</a:t>
            </a:r>
            <a:r>
              <a:rPr lang="en-US" dirty="0" err="1"/>
              <a:t>choanae</a:t>
            </a:r>
            <a:r>
              <a:rPr lang="en-US" dirty="0"/>
              <a:t>) open into the nasal pharynx </a:t>
            </a:r>
          </a:p>
          <a:p>
            <a:pPr marL="1079500" lvl="2" indent="-309563" fontAlgn="auto">
              <a:spcBef>
                <a:spcPts val="370"/>
              </a:spcBef>
              <a:spcAft>
                <a:spcPts val="0"/>
              </a:spcAft>
              <a:buClr>
                <a:schemeClr val="accent1">
                  <a:tint val="60000"/>
                </a:schemeClr>
              </a:buClr>
              <a:buFont typeface="Wingdings 2"/>
              <a:buChar char=""/>
              <a:defRPr/>
            </a:pPr>
            <a:r>
              <a:rPr lang="en-US" dirty="0"/>
              <a:t>Roof: </a:t>
            </a:r>
            <a:r>
              <a:rPr lang="en-US" dirty="0" err="1"/>
              <a:t>ethmoid</a:t>
            </a:r>
            <a:r>
              <a:rPr lang="en-US" dirty="0"/>
              <a:t> and sphenoid bones </a:t>
            </a:r>
          </a:p>
          <a:p>
            <a:pPr marL="1079500" lvl="2" indent="-309563" fontAlgn="auto">
              <a:spcBef>
                <a:spcPts val="370"/>
              </a:spcBef>
              <a:spcAft>
                <a:spcPts val="0"/>
              </a:spcAft>
              <a:buClr>
                <a:schemeClr val="accent1">
                  <a:tint val="60000"/>
                </a:schemeClr>
              </a:buClr>
              <a:buFont typeface="Wingdings 2"/>
              <a:buChar char=""/>
              <a:defRPr/>
            </a:pPr>
            <a:r>
              <a:rPr lang="en-US" dirty="0"/>
              <a:t>Floor: hard and soft palates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p:txBody>
          <a:bodyPr>
            <a:normAutofit/>
          </a:bodyPr>
          <a:lstStyle/>
          <a:p>
            <a:pPr fontAlgn="auto">
              <a:spcAft>
                <a:spcPts val="0"/>
              </a:spcAft>
              <a:defRPr/>
            </a:pPr>
            <a:r>
              <a:rPr lang="en-US"/>
              <a:t>Ventilation-Perfusion Coupling</a:t>
            </a:r>
          </a:p>
        </p:txBody>
      </p:sp>
      <p:sp>
        <p:nvSpPr>
          <p:cNvPr id="4506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Changes in Po</a:t>
            </a:r>
            <a:r>
              <a:rPr lang="en-US" baseline="-25000" dirty="0"/>
              <a:t>2</a:t>
            </a:r>
            <a:r>
              <a:rPr lang="en-US" dirty="0"/>
              <a:t> in the alveoli cause changes in the diameters of the arterioles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Where </a:t>
            </a:r>
            <a:r>
              <a:rPr lang="en-US" dirty="0"/>
              <a:t>alveolar O</a:t>
            </a:r>
            <a:r>
              <a:rPr lang="en-US" baseline="-25000" dirty="0"/>
              <a:t>2</a:t>
            </a:r>
            <a:r>
              <a:rPr lang="en-US" dirty="0"/>
              <a:t> is high, arterioles dilate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Where </a:t>
            </a:r>
            <a:r>
              <a:rPr lang="en-US" dirty="0"/>
              <a:t>alveolar O</a:t>
            </a:r>
            <a:r>
              <a:rPr lang="en-US" baseline="-25000" dirty="0"/>
              <a:t>2</a:t>
            </a:r>
            <a:r>
              <a:rPr lang="en-US" dirty="0"/>
              <a:t> is low, arterioles constrict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ChangeArrowheads="1"/>
          </p:cNvSpPr>
          <p:nvPr>
            <p:ph type="title"/>
          </p:nvPr>
        </p:nvSpPr>
        <p:spPr/>
        <p:txBody>
          <a:bodyPr>
            <a:normAutofit/>
          </a:bodyPr>
          <a:lstStyle/>
          <a:p>
            <a:pPr fontAlgn="auto">
              <a:spcAft>
                <a:spcPts val="0"/>
              </a:spcAft>
              <a:defRPr/>
            </a:pPr>
            <a:r>
              <a:rPr lang="en-US"/>
              <a:t>Ventilation-Perfusion Coupling</a:t>
            </a:r>
          </a:p>
        </p:txBody>
      </p:sp>
      <p:sp>
        <p:nvSpPr>
          <p:cNvPr id="4711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Changes in Pco</a:t>
            </a:r>
            <a:r>
              <a:rPr lang="en-US" baseline="-25000" dirty="0"/>
              <a:t>2</a:t>
            </a:r>
            <a:r>
              <a:rPr lang="en-US" dirty="0"/>
              <a:t> in the alveoli cause changes in the diameters of the bronchioles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Where </a:t>
            </a:r>
            <a:r>
              <a:rPr lang="en-US" dirty="0"/>
              <a:t>alveolar CO</a:t>
            </a:r>
            <a:r>
              <a:rPr lang="en-US" baseline="-25000" dirty="0"/>
              <a:t>2</a:t>
            </a:r>
            <a:r>
              <a:rPr lang="en-US" dirty="0"/>
              <a:t> is high, bronchioles dilate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Where </a:t>
            </a:r>
            <a:r>
              <a:rPr lang="en-US" dirty="0"/>
              <a:t>alveolar CO</a:t>
            </a:r>
            <a:r>
              <a:rPr lang="en-US" baseline="-25000" dirty="0"/>
              <a:t>2</a:t>
            </a:r>
            <a:r>
              <a:rPr lang="en-US" dirty="0"/>
              <a:t> is low, bronchioles constrict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2532"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4692" name="Rectangle 5"/>
          <p:cNvSpPr>
            <a:spLocks noChangeArrowheads="1"/>
          </p:cNvSpPr>
          <p:nvPr/>
        </p:nvSpPr>
        <p:spPr bwMode="auto">
          <a:xfrm>
            <a:off x="290513" y="2625725"/>
            <a:ext cx="2459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3556"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5716" name="Rectangle 5"/>
          <p:cNvSpPr>
            <a:spLocks noChangeArrowheads="1"/>
          </p:cNvSpPr>
          <p:nvPr/>
        </p:nvSpPr>
        <p:spPr bwMode="auto">
          <a:xfrm>
            <a:off x="290513" y="2625725"/>
            <a:ext cx="2459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p>
        </p:txBody>
      </p:sp>
      <p:sp>
        <p:nvSpPr>
          <p:cNvPr id="115717" name="Rectangle 6"/>
          <p:cNvSpPr>
            <a:spLocks noChangeArrowheads="1"/>
          </p:cNvSpPr>
          <p:nvPr/>
        </p:nvSpPr>
        <p:spPr bwMode="auto">
          <a:xfrm>
            <a:off x="3030538" y="132556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p>
        </p:txBody>
      </p:sp>
      <p:sp>
        <p:nvSpPr>
          <p:cNvPr id="115718" name="Rectangle 7"/>
          <p:cNvSpPr>
            <a:spLocks noChangeArrowheads="1"/>
          </p:cNvSpPr>
          <p:nvPr/>
        </p:nvSpPr>
        <p:spPr bwMode="auto">
          <a:xfrm>
            <a:off x="3030538" y="1758950"/>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p>
        </p:txBody>
      </p:sp>
      <p:sp>
        <p:nvSpPr>
          <p:cNvPr id="115719" name="Rectangle 8"/>
          <p:cNvSpPr>
            <a:spLocks noChangeArrowheads="1"/>
          </p:cNvSpPr>
          <p:nvPr/>
        </p:nvSpPr>
        <p:spPr bwMode="auto">
          <a:xfrm>
            <a:off x="2789238" y="213677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4580"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6740" name="Rectangle 5"/>
          <p:cNvSpPr>
            <a:spLocks noChangeArrowheads="1"/>
          </p:cNvSpPr>
          <p:nvPr/>
        </p:nvSpPr>
        <p:spPr bwMode="auto">
          <a:xfrm>
            <a:off x="290513" y="2625725"/>
            <a:ext cx="2459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p>
        </p:txBody>
      </p:sp>
      <p:sp>
        <p:nvSpPr>
          <p:cNvPr id="116741" name="Rectangle 6"/>
          <p:cNvSpPr>
            <a:spLocks noChangeArrowheads="1"/>
          </p:cNvSpPr>
          <p:nvPr/>
        </p:nvSpPr>
        <p:spPr bwMode="auto">
          <a:xfrm>
            <a:off x="4359275" y="2625725"/>
            <a:ext cx="1765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p>
        </p:txBody>
      </p:sp>
      <p:sp>
        <p:nvSpPr>
          <p:cNvPr id="116742" name="Rectangle 7"/>
          <p:cNvSpPr>
            <a:spLocks noChangeArrowheads="1"/>
          </p:cNvSpPr>
          <p:nvPr/>
        </p:nvSpPr>
        <p:spPr bwMode="auto">
          <a:xfrm>
            <a:off x="3030538" y="132556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p>
        </p:txBody>
      </p:sp>
      <p:sp>
        <p:nvSpPr>
          <p:cNvPr id="116743" name="Rectangle 8"/>
          <p:cNvSpPr>
            <a:spLocks noChangeArrowheads="1"/>
          </p:cNvSpPr>
          <p:nvPr/>
        </p:nvSpPr>
        <p:spPr bwMode="auto">
          <a:xfrm>
            <a:off x="3030538" y="1758950"/>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p>
        </p:txBody>
      </p:sp>
      <p:sp>
        <p:nvSpPr>
          <p:cNvPr id="116744" name="Rectangle 9"/>
          <p:cNvSpPr>
            <a:spLocks noChangeArrowheads="1"/>
          </p:cNvSpPr>
          <p:nvPr/>
        </p:nvSpPr>
        <p:spPr bwMode="auto">
          <a:xfrm>
            <a:off x="2789238" y="213677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5604"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7764" name="Rectangle 5"/>
          <p:cNvSpPr>
            <a:spLocks noChangeArrowheads="1"/>
          </p:cNvSpPr>
          <p:nvPr/>
        </p:nvSpPr>
        <p:spPr bwMode="auto">
          <a:xfrm>
            <a:off x="290513" y="2625725"/>
            <a:ext cx="2459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p>
        </p:txBody>
      </p:sp>
      <p:sp>
        <p:nvSpPr>
          <p:cNvPr id="117765" name="Rectangle 6"/>
          <p:cNvSpPr>
            <a:spLocks noChangeArrowheads="1"/>
          </p:cNvSpPr>
          <p:nvPr/>
        </p:nvSpPr>
        <p:spPr bwMode="auto">
          <a:xfrm>
            <a:off x="6292850" y="2625725"/>
            <a:ext cx="24590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reduced perfusion</a:t>
            </a:r>
            <a:endParaRPr lang="en-US" sz="2100"/>
          </a:p>
        </p:txBody>
      </p:sp>
      <p:sp>
        <p:nvSpPr>
          <p:cNvPr id="117766" name="Rectangle 7"/>
          <p:cNvSpPr>
            <a:spLocks noChangeArrowheads="1"/>
          </p:cNvSpPr>
          <p:nvPr/>
        </p:nvSpPr>
        <p:spPr bwMode="auto">
          <a:xfrm>
            <a:off x="4359275" y="2625725"/>
            <a:ext cx="1765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p>
        </p:txBody>
      </p:sp>
      <p:sp>
        <p:nvSpPr>
          <p:cNvPr id="117767" name="Rectangle 8"/>
          <p:cNvSpPr>
            <a:spLocks noChangeArrowheads="1"/>
          </p:cNvSpPr>
          <p:nvPr/>
        </p:nvSpPr>
        <p:spPr bwMode="auto">
          <a:xfrm>
            <a:off x="3030538" y="132556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p>
        </p:txBody>
      </p:sp>
      <p:sp>
        <p:nvSpPr>
          <p:cNvPr id="117768" name="Rectangle 9"/>
          <p:cNvSpPr>
            <a:spLocks noChangeArrowheads="1"/>
          </p:cNvSpPr>
          <p:nvPr/>
        </p:nvSpPr>
        <p:spPr bwMode="auto">
          <a:xfrm>
            <a:off x="3030538" y="1758950"/>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p>
        </p:txBody>
      </p:sp>
      <p:sp>
        <p:nvSpPr>
          <p:cNvPr id="117769" name="Rectangle 10"/>
          <p:cNvSpPr>
            <a:spLocks noChangeArrowheads="1"/>
          </p:cNvSpPr>
          <p:nvPr/>
        </p:nvSpPr>
        <p:spPr bwMode="auto">
          <a:xfrm>
            <a:off x="2789238" y="213677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6628"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8788" name="Rectangle 5"/>
          <p:cNvSpPr>
            <a:spLocks noChangeArrowheads="1"/>
          </p:cNvSpPr>
          <p:nvPr/>
        </p:nvSpPr>
        <p:spPr bwMode="auto">
          <a:xfrm>
            <a:off x="290513" y="5561013"/>
            <a:ext cx="25574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7652"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19812" name="Rectangle 5"/>
          <p:cNvSpPr>
            <a:spLocks noChangeArrowheads="1"/>
          </p:cNvSpPr>
          <p:nvPr/>
        </p:nvSpPr>
        <p:spPr bwMode="auto">
          <a:xfrm>
            <a:off x="290513" y="5561013"/>
            <a:ext cx="25574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p>
        </p:txBody>
      </p:sp>
      <p:sp>
        <p:nvSpPr>
          <p:cNvPr id="119813" name="Rectangle 6"/>
          <p:cNvSpPr>
            <a:spLocks noChangeArrowheads="1"/>
          </p:cNvSpPr>
          <p:nvPr/>
        </p:nvSpPr>
        <p:spPr bwMode="auto">
          <a:xfrm>
            <a:off x="3030538" y="409892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119814" name="Rectangle 7"/>
          <p:cNvSpPr>
            <a:spLocks noChangeArrowheads="1"/>
          </p:cNvSpPr>
          <p:nvPr/>
        </p:nvSpPr>
        <p:spPr bwMode="auto">
          <a:xfrm>
            <a:off x="3030538" y="4532313"/>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119815" name="Rectangle 8"/>
          <p:cNvSpPr>
            <a:spLocks noChangeArrowheads="1"/>
          </p:cNvSpPr>
          <p:nvPr/>
        </p:nvSpPr>
        <p:spPr bwMode="auto">
          <a:xfrm>
            <a:off x="2789238" y="491172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8676"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20836" name="Rectangle 5"/>
          <p:cNvSpPr>
            <a:spLocks noChangeArrowheads="1"/>
          </p:cNvSpPr>
          <p:nvPr/>
        </p:nvSpPr>
        <p:spPr bwMode="auto">
          <a:xfrm>
            <a:off x="290513" y="5561013"/>
            <a:ext cx="25574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p>
        </p:txBody>
      </p:sp>
      <p:sp>
        <p:nvSpPr>
          <p:cNvPr id="120837" name="Rectangle 6"/>
          <p:cNvSpPr>
            <a:spLocks noChangeArrowheads="1"/>
          </p:cNvSpPr>
          <p:nvPr/>
        </p:nvSpPr>
        <p:spPr bwMode="auto">
          <a:xfrm>
            <a:off x="4359275" y="5561013"/>
            <a:ext cx="1765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p>
        </p:txBody>
      </p:sp>
      <p:sp>
        <p:nvSpPr>
          <p:cNvPr id="120838" name="Rectangle 7"/>
          <p:cNvSpPr>
            <a:spLocks noChangeArrowheads="1"/>
          </p:cNvSpPr>
          <p:nvPr/>
        </p:nvSpPr>
        <p:spPr bwMode="auto">
          <a:xfrm>
            <a:off x="3030538" y="409892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120839" name="Rectangle 8"/>
          <p:cNvSpPr>
            <a:spLocks noChangeArrowheads="1"/>
          </p:cNvSpPr>
          <p:nvPr/>
        </p:nvSpPr>
        <p:spPr bwMode="auto">
          <a:xfrm>
            <a:off x="3030538" y="4532313"/>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120840" name="Rectangle 9"/>
          <p:cNvSpPr>
            <a:spLocks noChangeArrowheads="1"/>
          </p:cNvSpPr>
          <p:nvPr/>
        </p:nvSpPr>
        <p:spPr bwMode="auto">
          <a:xfrm>
            <a:off x="2789238" y="491172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accent2"/>
                </a:solidFill>
              </a:rPr>
              <a:t>Figure 22.19</a:t>
            </a:r>
          </a:p>
        </p:txBody>
      </p:sp>
      <p:pic>
        <p:nvPicPr>
          <p:cNvPr id="29700"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ln>
            <a:noFill/>
          </a:ln>
          <a:effectLst>
            <a:softEdge rad="112500"/>
          </a:effectLst>
        </p:spPr>
      </p:pic>
      <p:sp>
        <p:nvSpPr>
          <p:cNvPr id="121860" name="Rectangle 5"/>
          <p:cNvSpPr>
            <a:spLocks noChangeArrowheads="1"/>
          </p:cNvSpPr>
          <p:nvPr/>
        </p:nvSpPr>
        <p:spPr bwMode="auto">
          <a:xfrm>
            <a:off x="290513" y="5561013"/>
            <a:ext cx="25574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p>
        </p:txBody>
      </p:sp>
      <p:sp>
        <p:nvSpPr>
          <p:cNvPr id="121861" name="Rectangle 6"/>
          <p:cNvSpPr>
            <a:spLocks noChangeArrowheads="1"/>
          </p:cNvSpPr>
          <p:nvPr/>
        </p:nvSpPr>
        <p:spPr bwMode="auto">
          <a:xfrm>
            <a:off x="6292850" y="5561013"/>
            <a:ext cx="25574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enhanced perfusion</a:t>
            </a:r>
            <a:endParaRPr lang="en-US" sz="2100"/>
          </a:p>
        </p:txBody>
      </p:sp>
      <p:sp>
        <p:nvSpPr>
          <p:cNvPr id="121862" name="Rectangle 7"/>
          <p:cNvSpPr>
            <a:spLocks noChangeArrowheads="1"/>
          </p:cNvSpPr>
          <p:nvPr/>
        </p:nvSpPr>
        <p:spPr bwMode="auto">
          <a:xfrm>
            <a:off x="4359275" y="5561013"/>
            <a:ext cx="1765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p>
        </p:txBody>
      </p:sp>
      <p:sp>
        <p:nvSpPr>
          <p:cNvPr id="121863" name="Rectangle 8"/>
          <p:cNvSpPr>
            <a:spLocks noChangeArrowheads="1"/>
          </p:cNvSpPr>
          <p:nvPr/>
        </p:nvSpPr>
        <p:spPr bwMode="auto">
          <a:xfrm>
            <a:off x="3030538" y="409892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121864" name="Rectangle 9"/>
          <p:cNvSpPr>
            <a:spLocks noChangeArrowheads="1"/>
          </p:cNvSpPr>
          <p:nvPr/>
        </p:nvSpPr>
        <p:spPr bwMode="auto">
          <a:xfrm>
            <a:off x="3030538" y="4532313"/>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121865" name="Rectangle 10"/>
          <p:cNvSpPr>
            <a:spLocks noChangeArrowheads="1"/>
          </p:cNvSpPr>
          <p:nvPr/>
        </p:nvSpPr>
        <p:spPr bwMode="auto">
          <a:xfrm>
            <a:off x="2789238" y="4911725"/>
            <a:ext cx="757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06450" eaLnBrk="0" hangingPunct="0"/>
            <a:r>
              <a:rPr lang="en-US" sz="1400" b="1">
                <a:solidFill>
                  <a:srgbClr val="000000"/>
                </a:solidFill>
              </a:rPr>
              <a:t>in alveoli</a:t>
            </a:r>
            <a:endParaRPr lang="en-US" sz="21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normAutofit/>
          </a:bodyPr>
          <a:lstStyle/>
          <a:p>
            <a:pPr fontAlgn="auto">
              <a:spcAft>
                <a:spcPts val="0"/>
              </a:spcAft>
              <a:defRPr/>
            </a:pPr>
            <a:r>
              <a:rPr lang="en-US"/>
              <a:t>Nasal Cavity</a:t>
            </a:r>
          </a:p>
        </p:txBody>
      </p:sp>
      <p:sp>
        <p:nvSpPr>
          <p:cNvPr id="2253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Vestibule: </a:t>
            </a:r>
            <a:endParaRPr lang="en-US" dirty="0" smtClean="0"/>
          </a:p>
          <a:p>
            <a:pPr marL="548640" lvl="1" fontAlgn="auto">
              <a:spcBef>
                <a:spcPts val="370"/>
              </a:spcBef>
              <a:spcAft>
                <a:spcPts val="0"/>
              </a:spcAft>
              <a:buFont typeface="Wingdings 2"/>
              <a:buChar char=""/>
              <a:defRPr/>
            </a:pPr>
            <a:r>
              <a:rPr lang="en-US" dirty="0" smtClean="0"/>
              <a:t>nasal </a:t>
            </a:r>
            <a:r>
              <a:rPr lang="en-US" dirty="0"/>
              <a:t>cavity superior to the nostrils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Vibrissae </a:t>
            </a:r>
          </a:p>
          <a:p>
            <a:pPr marL="822960" lvl="2" fontAlgn="auto">
              <a:spcBef>
                <a:spcPts val="370"/>
              </a:spcBef>
              <a:spcAft>
                <a:spcPts val="0"/>
              </a:spcAft>
              <a:buClr>
                <a:schemeClr val="accent1">
                  <a:tint val="60000"/>
                </a:schemeClr>
              </a:buClr>
              <a:buFont typeface="Wingdings 2"/>
              <a:buChar char=""/>
              <a:defRPr/>
            </a:pPr>
            <a:r>
              <a:rPr lang="en-US" dirty="0" smtClean="0"/>
              <a:t>Nose hair</a:t>
            </a:r>
          </a:p>
          <a:p>
            <a:pPr marL="822960" lvl="2" fontAlgn="auto">
              <a:spcBef>
                <a:spcPts val="370"/>
              </a:spcBef>
              <a:spcAft>
                <a:spcPts val="0"/>
              </a:spcAft>
              <a:buClr>
                <a:schemeClr val="accent1">
                  <a:tint val="60000"/>
                </a:schemeClr>
              </a:buClr>
              <a:buFont typeface="Wingdings 2"/>
              <a:buChar char=""/>
              <a:defRPr/>
            </a:pPr>
            <a:r>
              <a:rPr lang="en-US" dirty="0" smtClean="0"/>
              <a:t>filter </a:t>
            </a:r>
            <a:r>
              <a:rPr lang="en-US" dirty="0"/>
              <a:t>coarse particles from inspired air</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Olfactory </a:t>
            </a:r>
            <a:r>
              <a:rPr lang="en-US" dirty="0"/>
              <a:t>mucosa</a:t>
            </a:r>
          </a:p>
          <a:p>
            <a:pPr marL="548640" lvl="1" fontAlgn="auto">
              <a:spcBef>
                <a:spcPts val="370"/>
              </a:spcBef>
              <a:spcAft>
                <a:spcPts val="0"/>
              </a:spcAft>
              <a:buFont typeface="Wingdings 2"/>
              <a:buChar char=""/>
              <a:defRPr/>
            </a:pPr>
            <a:r>
              <a:rPr lang="en-US" dirty="0"/>
              <a:t>Lines the superior nasal cavity </a:t>
            </a:r>
          </a:p>
          <a:p>
            <a:pPr marL="548640" lvl="1" fontAlgn="auto">
              <a:spcBef>
                <a:spcPts val="370"/>
              </a:spcBef>
              <a:spcAft>
                <a:spcPts val="0"/>
              </a:spcAft>
              <a:buFont typeface="Wingdings 2"/>
              <a:buChar char=""/>
              <a:defRPr/>
            </a:pPr>
            <a:r>
              <a:rPr lang="en-US" dirty="0"/>
              <a:t>Contains smell receptors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ChangeArrowheads="1"/>
          </p:cNvSpPr>
          <p:nvPr>
            <p:ph type="title"/>
          </p:nvPr>
        </p:nvSpPr>
        <p:spPr/>
        <p:txBody>
          <a:bodyPr>
            <a:normAutofit fontScale="90000"/>
          </a:bodyPr>
          <a:lstStyle/>
          <a:p>
            <a:pPr fontAlgn="auto">
              <a:spcAft>
                <a:spcPts val="0"/>
              </a:spcAft>
              <a:defRPr/>
            </a:pPr>
            <a:r>
              <a:rPr lang="en-US"/>
              <a:t>Thickness and Surface Area of the Respiratory Membrane</a:t>
            </a:r>
          </a:p>
        </p:txBody>
      </p:sp>
      <p:sp>
        <p:nvSpPr>
          <p:cNvPr id="50183" name="Rectangle 7"/>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Respiratory membranes</a:t>
            </a:r>
          </a:p>
          <a:p>
            <a:pPr marL="548640" lvl="1" fontAlgn="auto">
              <a:lnSpc>
                <a:spcPct val="90000"/>
              </a:lnSpc>
              <a:spcBef>
                <a:spcPts val="370"/>
              </a:spcBef>
              <a:spcAft>
                <a:spcPts val="0"/>
              </a:spcAft>
              <a:buFont typeface="Wingdings 2"/>
              <a:buChar char=""/>
              <a:defRPr/>
            </a:pPr>
            <a:r>
              <a:rPr lang="en-US" dirty="0"/>
              <a:t>0.5 to 1 </a:t>
            </a:r>
            <a:r>
              <a:rPr lang="en-US" dirty="0">
                <a:sym typeface="Symbol" charset="2"/>
              </a:rPr>
              <a:t></a:t>
            </a:r>
            <a:r>
              <a:rPr lang="en-US" dirty="0"/>
              <a:t>m thick</a:t>
            </a:r>
          </a:p>
          <a:p>
            <a:pPr marL="548640" lvl="1" fontAlgn="auto">
              <a:lnSpc>
                <a:spcPct val="90000"/>
              </a:lnSpc>
              <a:spcBef>
                <a:spcPts val="370"/>
              </a:spcBef>
              <a:spcAft>
                <a:spcPts val="0"/>
              </a:spcAft>
              <a:buFont typeface="Wingdings 2"/>
              <a:buChar char=""/>
              <a:defRPr/>
            </a:pPr>
            <a:r>
              <a:rPr lang="en-US" dirty="0"/>
              <a:t>Large total surface area </a:t>
            </a:r>
            <a:endParaRPr lang="en-US"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dirty="0" smtClean="0"/>
              <a:t>40 </a:t>
            </a:r>
            <a:r>
              <a:rPr lang="en-US" dirty="0"/>
              <a:t>times that of one’s </a:t>
            </a:r>
            <a:r>
              <a:rPr lang="en-US" dirty="0" smtClean="0"/>
              <a:t>skin</a:t>
            </a:r>
            <a:endParaRPr lang="en-US" dirty="0"/>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Thicken </a:t>
            </a:r>
            <a:r>
              <a:rPr lang="en-US" dirty="0"/>
              <a:t>if lungs become waterlogged and edematous, and gas exchange becomes inadequate </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Reduction </a:t>
            </a:r>
            <a:r>
              <a:rPr lang="en-US" dirty="0"/>
              <a:t>in surface area with emphysema, when walls of adjacent alveoli break down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p:txBody>
          <a:bodyPr>
            <a:normAutofit/>
          </a:bodyPr>
          <a:lstStyle/>
          <a:p>
            <a:pPr fontAlgn="auto">
              <a:spcAft>
                <a:spcPts val="0"/>
              </a:spcAft>
              <a:defRPr/>
            </a:pPr>
            <a:r>
              <a:rPr lang="en-US"/>
              <a:t>Internal Respiration</a:t>
            </a:r>
          </a:p>
        </p:txBody>
      </p:sp>
      <p:sp>
        <p:nvSpPr>
          <p:cNvPr id="5223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Capillary gas exchange in body tissues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Partial </a:t>
            </a:r>
            <a:r>
              <a:rPr lang="en-US" dirty="0"/>
              <a:t>pressures and diffusion gradients are reversed compared to external respiration</a:t>
            </a:r>
          </a:p>
          <a:p>
            <a:pPr marL="548640" lvl="1" fontAlgn="auto">
              <a:spcBef>
                <a:spcPts val="370"/>
              </a:spcBef>
              <a:spcAft>
                <a:spcPts val="0"/>
              </a:spcAft>
              <a:buFont typeface="Wingdings 2"/>
              <a:buChar char=""/>
              <a:defRPr/>
            </a:pP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normAutofit/>
          </a:bodyPr>
          <a:lstStyle/>
          <a:p>
            <a:pPr fontAlgn="auto">
              <a:spcAft>
                <a:spcPts val="0"/>
              </a:spcAft>
              <a:defRPr/>
            </a:pPr>
            <a:r>
              <a:rPr lang="en-US"/>
              <a:t>Transport of Respiratory Gases by Blood</a:t>
            </a:r>
          </a:p>
        </p:txBody>
      </p:sp>
      <p:sp>
        <p:nvSpPr>
          <p:cNvPr id="5530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Oxygen (O</a:t>
            </a:r>
            <a:r>
              <a:rPr lang="en-US" baseline="-25000" dirty="0"/>
              <a:t>2</a:t>
            </a:r>
            <a:r>
              <a:rPr lang="en-US" dirty="0"/>
              <a:t>) transport</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Carbon </a:t>
            </a:r>
            <a:r>
              <a:rPr lang="en-US" dirty="0"/>
              <a:t>dioxide (CO</a:t>
            </a:r>
            <a:r>
              <a:rPr lang="en-US" baseline="-25000" dirty="0"/>
              <a:t>2</a:t>
            </a:r>
            <a:r>
              <a:rPr lang="en-US" dirty="0"/>
              <a:t>) transport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p:cNvSpPr>
            <a:spLocks noGrp="1" noChangeArrowheads="1"/>
          </p:cNvSpPr>
          <p:nvPr>
            <p:ph type="title"/>
          </p:nvPr>
        </p:nvSpPr>
        <p:spPr/>
        <p:txBody>
          <a:bodyPr>
            <a:normAutofit/>
          </a:bodyPr>
          <a:lstStyle/>
          <a:p>
            <a:pPr fontAlgn="auto">
              <a:spcAft>
                <a:spcPts val="0"/>
              </a:spcAft>
              <a:defRPr/>
            </a:pPr>
            <a:r>
              <a:rPr lang="en-US"/>
              <a:t>O</a:t>
            </a:r>
            <a:r>
              <a:rPr lang="en-US" baseline="-25000"/>
              <a:t>2</a:t>
            </a:r>
            <a:r>
              <a:rPr lang="en-US"/>
              <a:t> Transport</a:t>
            </a:r>
          </a:p>
        </p:txBody>
      </p:sp>
      <p:sp>
        <p:nvSpPr>
          <p:cNvPr id="5735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Molecular O</a:t>
            </a:r>
            <a:r>
              <a:rPr lang="en-US" baseline="-25000" dirty="0"/>
              <a:t>2</a:t>
            </a:r>
            <a:r>
              <a:rPr lang="en-US" dirty="0"/>
              <a:t> is carried in the blood </a:t>
            </a:r>
          </a:p>
          <a:p>
            <a:pPr marL="548640" lvl="1" fontAlgn="auto">
              <a:spcBef>
                <a:spcPts val="370"/>
              </a:spcBef>
              <a:spcAft>
                <a:spcPts val="0"/>
              </a:spcAft>
              <a:buFont typeface="Wingdings 2"/>
              <a:buChar char=""/>
              <a:defRPr/>
            </a:pPr>
            <a:r>
              <a:rPr lang="en-US" dirty="0"/>
              <a:t>1.5% dissolved in plasma</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98.5</a:t>
            </a:r>
            <a:r>
              <a:rPr lang="en-US" dirty="0"/>
              <a:t>% loosely bound to each Fe of hemoglobin (</a:t>
            </a:r>
            <a:r>
              <a:rPr lang="en-US" dirty="0" err="1"/>
              <a:t>Hb</a:t>
            </a:r>
            <a:r>
              <a:rPr lang="en-US" dirty="0"/>
              <a:t>) in RBCs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4 </a:t>
            </a:r>
            <a:r>
              <a:rPr lang="en-US" dirty="0"/>
              <a:t>O</a:t>
            </a:r>
            <a:r>
              <a:rPr lang="en-US" baseline="-25000" dirty="0"/>
              <a:t>2</a:t>
            </a:r>
            <a:r>
              <a:rPr lang="en-US" dirty="0"/>
              <a:t> per </a:t>
            </a:r>
            <a:r>
              <a:rPr lang="en-US" dirty="0" err="1"/>
              <a:t>Hb</a:t>
            </a:r>
            <a:r>
              <a:rPr lang="en-US" dirty="0"/>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type="title"/>
          </p:nvPr>
        </p:nvSpPr>
        <p:spPr/>
        <p:txBody>
          <a:bodyPr>
            <a:normAutofit/>
          </a:bodyPr>
          <a:lstStyle/>
          <a:p>
            <a:pPr fontAlgn="auto">
              <a:spcAft>
                <a:spcPts val="0"/>
              </a:spcAft>
              <a:defRPr/>
            </a:pPr>
            <a:r>
              <a:rPr lang="en-US"/>
              <a:t>O</a:t>
            </a:r>
            <a:r>
              <a:rPr lang="en-US" baseline="-25000"/>
              <a:t>2</a:t>
            </a:r>
            <a:r>
              <a:rPr lang="en-US"/>
              <a:t> and Hemoglobin</a:t>
            </a:r>
          </a:p>
        </p:txBody>
      </p:sp>
      <p:sp>
        <p:nvSpPr>
          <p:cNvPr id="5939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Oxyhemoglobin</a:t>
            </a:r>
            <a:r>
              <a:rPr lang="en-US" dirty="0"/>
              <a:t> (HbO</a:t>
            </a:r>
            <a:r>
              <a:rPr lang="en-US" baseline="-25000" dirty="0"/>
              <a:t>2</a:t>
            </a:r>
            <a:r>
              <a:rPr lang="en-US" dirty="0"/>
              <a:t>): </a:t>
            </a:r>
            <a:endParaRPr lang="en-US" dirty="0" smtClean="0"/>
          </a:p>
          <a:p>
            <a:pPr marL="548640" lvl="1" fontAlgn="auto">
              <a:spcBef>
                <a:spcPts val="370"/>
              </a:spcBef>
              <a:spcAft>
                <a:spcPts val="0"/>
              </a:spcAft>
              <a:buFont typeface="Wingdings 2"/>
              <a:buChar char=""/>
              <a:defRPr/>
            </a:pPr>
            <a:r>
              <a:rPr lang="en-US" dirty="0" smtClean="0"/>
              <a:t>hemoglobin-O</a:t>
            </a:r>
            <a:r>
              <a:rPr lang="en-US" baseline="-25000" dirty="0" smtClean="0"/>
              <a:t>2</a:t>
            </a:r>
            <a:r>
              <a:rPr lang="en-US" dirty="0" smtClean="0"/>
              <a:t> </a:t>
            </a:r>
            <a:r>
              <a:rPr lang="en-US" dirty="0"/>
              <a:t>combination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Reduced </a:t>
            </a:r>
            <a:r>
              <a:rPr lang="en-US" dirty="0"/>
              <a:t>hemoglobin (</a:t>
            </a:r>
            <a:r>
              <a:rPr lang="en-US" dirty="0" err="1"/>
              <a:t>HHb</a:t>
            </a:r>
            <a:r>
              <a:rPr lang="en-US" dirty="0"/>
              <a:t>): </a:t>
            </a:r>
            <a:endParaRPr lang="en-US" dirty="0" smtClean="0"/>
          </a:p>
          <a:p>
            <a:pPr marL="548640" lvl="1" fontAlgn="auto">
              <a:spcBef>
                <a:spcPts val="370"/>
              </a:spcBef>
              <a:spcAft>
                <a:spcPts val="0"/>
              </a:spcAft>
              <a:buFont typeface="Wingdings 2"/>
              <a:buChar char=""/>
              <a:defRPr/>
            </a:pPr>
            <a:r>
              <a:rPr lang="en-US" dirty="0" smtClean="0"/>
              <a:t>hemoglobin </a:t>
            </a:r>
            <a:r>
              <a:rPr lang="en-US" dirty="0"/>
              <a:t>that has released O</a:t>
            </a:r>
            <a:r>
              <a:rPr lang="en-US" baseline="-25000" dirty="0"/>
              <a:t>2</a:t>
            </a:r>
            <a:r>
              <a:rPr lang="en-US" dirty="0"/>
              <a:t> </a:t>
            </a:r>
          </a:p>
          <a:p>
            <a:pPr marL="548640" lvl="1" fontAlgn="auto">
              <a:spcBef>
                <a:spcPts val="370"/>
              </a:spcBef>
              <a:spcAft>
                <a:spcPts val="0"/>
              </a:spcAft>
              <a:buFont typeface="Wingdings 2"/>
              <a:buChar char=""/>
              <a:defRPr/>
            </a:pPr>
            <a:endParaRPr lang="en-US" dirty="0"/>
          </a:p>
        </p:txBody>
      </p:sp>
      <p:graphicFrame>
        <p:nvGraphicFramePr>
          <p:cNvPr id="6146" name="Object 2"/>
          <p:cNvGraphicFramePr>
            <a:graphicFrameLocks noChangeAspect="1"/>
          </p:cNvGraphicFramePr>
          <p:nvPr/>
        </p:nvGraphicFramePr>
        <p:xfrm>
          <a:off x="1266825" y="3886200"/>
          <a:ext cx="6608763" cy="2033588"/>
        </p:xfrm>
        <a:graphic>
          <a:graphicData uri="http://schemas.openxmlformats.org/presentationml/2006/ole">
            <mc:AlternateContent xmlns:mc="http://schemas.openxmlformats.org/markup-compatibility/2006">
              <mc:Choice xmlns:v="urn:schemas-microsoft-com:vml" Requires="v">
                <p:oleObj spid="_x0000_s6151" name="Document" r:id="rId3" imgW="3785886" imgH="1315476" progId="Word.Document.8">
                  <p:embed/>
                </p:oleObj>
              </mc:Choice>
              <mc:Fallback>
                <p:oleObj name="Document" r:id="rId3" imgW="3785886" imgH="131547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3886200"/>
                        <a:ext cx="6608763" cy="203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title"/>
          </p:nvPr>
        </p:nvSpPr>
        <p:spPr/>
        <p:txBody>
          <a:bodyPr>
            <a:normAutofit/>
          </a:bodyPr>
          <a:lstStyle/>
          <a:p>
            <a:pPr fontAlgn="auto">
              <a:spcAft>
                <a:spcPts val="0"/>
              </a:spcAft>
              <a:defRPr/>
            </a:pPr>
            <a:r>
              <a:rPr lang="en-US"/>
              <a:t>O</a:t>
            </a:r>
            <a:r>
              <a:rPr lang="en-US" baseline="-25000"/>
              <a:t>2</a:t>
            </a:r>
            <a:r>
              <a:rPr lang="en-US"/>
              <a:t> and Hemoglobin</a:t>
            </a:r>
          </a:p>
        </p:txBody>
      </p:sp>
      <p:sp>
        <p:nvSpPr>
          <p:cNvPr id="6144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Loading and unloading of O</a:t>
            </a:r>
            <a:r>
              <a:rPr lang="en-US" baseline="-25000" dirty="0"/>
              <a:t>2</a:t>
            </a:r>
            <a:r>
              <a:rPr lang="en-US" dirty="0"/>
              <a:t> is facilitated by change in shape of </a:t>
            </a:r>
            <a:r>
              <a:rPr lang="en-US" dirty="0" err="1"/>
              <a:t>Hb</a:t>
            </a:r>
            <a:r>
              <a:rPr lang="en-US" dirty="0"/>
              <a:t>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As </a:t>
            </a:r>
            <a:r>
              <a:rPr lang="en-US" dirty="0"/>
              <a:t>O</a:t>
            </a:r>
            <a:r>
              <a:rPr lang="en-US" baseline="-25000" dirty="0"/>
              <a:t>2</a:t>
            </a:r>
            <a:r>
              <a:rPr lang="en-US" dirty="0"/>
              <a:t> binds, </a:t>
            </a:r>
            <a:r>
              <a:rPr lang="en-US" dirty="0" err="1"/>
              <a:t>Hb</a:t>
            </a:r>
            <a:r>
              <a:rPr lang="en-US" dirty="0"/>
              <a:t> affinity for O</a:t>
            </a:r>
            <a:r>
              <a:rPr lang="en-US" baseline="-25000" dirty="0"/>
              <a:t>2</a:t>
            </a:r>
            <a:r>
              <a:rPr lang="en-US" dirty="0"/>
              <a:t> increases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As </a:t>
            </a:r>
            <a:r>
              <a:rPr lang="en-US" dirty="0"/>
              <a:t>O</a:t>
            </a:r>
            <a:r>
              <a:rPr lang="en-US" baseline="-25000" dirty="0"/>
              <a:t>2</a:t>
            </a:r>
            <a:r>
              <a:rPr lang="en-US" dirty="0"/>
              <a:t> is released, </a:t>
            </a:r>
            <a:r>
              <a:rPr lang="en-US" dirty="0" err="1"/>
              <a:t>Hb</a:t>
            </a:r>
            <a:r>
              <a:rPr lang="en-US" dirty="0"/>
              <a:t> affinity for O</a:t>
            </a:r>
            <a:r>
              <a:rPr lang="en-US" baseline="-25000" dirty="0"/>
              <a:t>2</a:t>
            </a:r>
            <a:r>
              <a:rPr lang="en-US" dirty="0"/>
              <a:t> decreases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Fully </a:t>
            </a:r>
            <a:r>
              <a:rPr lang="en-US" dirty="0"/>
              <a:t>(100%) saturated </a:t>
            </a:r>
            <a:endParaRPr lang="en-US" dirty="0" smtClean="0"/>
          </a:p>
          <a:p>
            <a:pPr marL="548640" lvl="1" fontAlgn="auto">
              <a:spcBef>
                <a:spcPts val="370"/>
              </a:spcBef>
              <a:spcAft>
                <a:spcPts val="0"/>
              </a:spcAft>
              <a:buFont typeface="Wingdings 2"/>
              <a:buChar char=""/>
              <a:defRPr/>
            </a:pPr>
            <a:r>
              <a:rPr lang="en-US" dirty="0" smtClean="0"/>
              <a:t>if </a:t>
            </a:r>
            <a:r>
              <a:rPr lang="en-US" dirty="0"/>
              <a:t>all four </a:t>
            </a:r>
            <a:r>
              <a:rPr lang="en-US" dirty="0" err="1"/>
              <a:t>heme</a:t>
            </a:r>
            <a:r>
              <a:rPr lang="en-US" dirty="0"/>
              <a:t> groups carry O</a:t>
            </a:r>
            <a:r>
              <a:rPr lang="en-US" baseline="-25000" dirty="0"/>
              <a:t>2</a:t>
            </a:r>
            <a:endParaRPr lang="en-US" dirty="0"/>
          </a:p>
          <a:p>
            <a:pPr marL="274320" indent="-274320" fontAlgn="auto">
              <a:spcBef>
                <a:spcPts val="580"/>
              </a:spcBef>
              <a:spcAft>
                <a:spcPts val="0"/>
              </a:spcAft>
              <a:buFont typeface="Wingdings 2"/>
              <a:buChar char=""/>
              <a:defRPr/>
            </a:pPr>
            <a:r>
              <a:rPr lang="en-US" dirty="0"/>
              <a:t>Partially saturated </a:t>
            </a:r>
            <a:endParaRPr lang="en-US" dirty="0" smtClean="0"/>
          </a:p>
          <a:p>
            <a:pPr marL="548640" lvl="1" fontAlgn="auto">
              <a:spcBef>
                <a:spcPts val="370"/>
              </a:spcBef>
              <a:spcAft>
                <a:spcPts val="0"/>
              </a:spcAft>
              <a:buFont typeface="Wingdings 2"/>
              <a:buChar char=""/>
              <a:defRPr/>
            </a:pPr>
            <a:r>
              <a:rPr lang="en-US" dirty="0" smtClean="0"/>
              <a:t>when </a:t>
            </a:r>
            <a:r>
              <a:rPr lang="en-US" dirty="0"/>
              <a:t>one to three </a:t>
            </a:r>
            <a:r>
              <a:rPr lang="en-US" dirty="0" err="1"/>
              <a:t>hemes</a:t>
            </a:r>
            <a:r>
              <a:rPr lang="en-US" dirty="0"/>
              <a:t> carry O</a:t>
            </a:r>
            <a:r>
              <a:rPr lang="en-US" baseline="-25000" dirty="0"/>
              <a:t>2</a:t>
            </a:r>
            <a:r>
              <a:rPr lang="en-US" dirty="0"/>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Grp="1" noChangeArrowheads="1"/>
          </p:cNvSpPr>
          <p:nvPr>
            <p:ph type="title"/>
          </p:nvPr>
        </p:nvSpPr>
        <p:spPr/>
        <p:txBody>
          <a:bodyPr>
            <a:normAutofit/>
          </a:bodyPr>
          <a:lstStyle/>
          <a:p>
            <a:pPr fontAlgn="auto">
              <a:spcAft>
                <a:spcPts val="0"/>
              </a:spcAft>
              <a:defRPr/>
            </a:pPr>
            <a:r>
              <a:rPr lang="en-US"/>
              <a:t>O</a:t>
            </a:r>
            <a:r>
              <a:rPr lang="en-US" baseline="-25000"/>
              <a:t>2</a:t>
            </a:r>
            <a:r>
              <a:rPr lang="en-US"/>
              <a:t> and Hemoglobin</a:t>
            </a:r>
          </a:p>
        </p:txBody>
      </p:sp>
      <p:sp>
        <p:nvSpPr>
          <p:cNvPr id="6349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Rate of loading and unloading of O</a:t>
            </a:r>
            <a:r>
              <a:rPr lang="en-US" baseline="-25000" dirty="0"/>
              <a:t>2</a:t>
            </a:r>
            <a:r>
              <a:rPr lang="en-US" dirty="0"/>
              <a:t> is regulated by</a:t>
            </a:r>
          </a:p>
          <a:p>
            <a:pPr marL="548640" lvl="1" fontAlgn="auto">
              <a:spcBef>
                <a:spcPts val="370"/>
              </a:spcBef>
              <a:spcAft>
                <a:spcPts val="0"/>
              </a:spcAft>
              <a:buFont typeface="Wingdings 2"/>
              <a:buChar char=""/>
              <a:defRPr/>
            </a:pPr>
            <a:r>
              <a:rPr lang="en-US" dirty="0"/>
              <a:t>Po</a:t>
            </a:r>
            <a:r>
              <a:rPr lang="en-US" baseline="-25000" dirty="0"/>
              <a:t>2</a:t>
            </a:r>
            <a:endParaRPr lang="en-US" dirty="0"/>
          </a:p>
          <a:p>
            <a:pPr marL="548640" lvl="1" fontAlgn="auto">
              <a:spcBef>
                <a:spcPts val="370"/>
              </a:spcBef>
              <a:spcAft>
                <a:spcPts val="0"/>
              </a:spcAft>
              <a:buFont typeface="Wingdings 2"/>
              <a:buChar char=""/>
              <a:defRPr/>
            </a:pPr>
            <a:r>
              <a:rPr lang="en-US" dirty="0"/>
              <a:t>Temperature</a:t>
            </a:r>
          </a:p>
          <a:p>
            <a:pPr marL="548640" lvl="1" fontAlgn="auto">
              <a:spcBef>
                <a:spcPts val="370"/>
              </a:spcBef>
              <a:spcAft>
                <a:spcPts val="0"/>
              </a:spcAft>
              <a:buFont typeface="Wingdings 2"/>
              <a:buChar char=""/>
              <a:defRPr/>
            </a:pPr>
            <a:r>
              <a:rPr lang="en-US" dirty="0"/>
              <a:t>Blood pH</a:t>
            </a:r>
          </a:p>
          <a:p>
            <a:pPr marL="548640" lvl="1" fontAlgn="auto">
              <a:spcBef>
                <a:spcPts val="370"/>
              </a:spcBef>
              <a:spcAft>
                <a:spcPts val="0"/>
              </a:spcAft>
              <a:buFont typeface="Wingdings 2"/>
              <a:buChar char=""/>
              <a:defRPr/>
            </a:pPr>
            <a:r>
              <a:rPr lang="en-US" dirty="0"/>
              <a:t>Pco</a:t>
            </a:r>
            <a:r>
              <a:rPr lang="en-US" baseline="-25000" dirty="0"/>
              <a:t>2</a:t>
            </a:r>
            <a:endParaRPr lang="en-US" dirty="0"/>
          </a:p>
          <a:p>
            <a:pPr marL="548640" lvl="1" fontAlgn="auto">
              <a:spcBef>
                <a:spcPts val="370"/>
              </a:spcBef>
              <a:spcAft>
                <a:spcPts val="0"/>
              </a:spcAft>
              <a:buFont typeface="Wingdings 2"/>
              <a:buChar char=""/>
              <a:defRPr/>
            </a:pPr>
            <a:r>
              <a:rPr lang="en-US" dirty="0"/>
              <a:t>Concentration of BPG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ChangeArrowheads="1"/>
          </p:cNvSpPr>
          <p:nvPr/>
        </p:nvSpPr>
        <p:spPr bwMode="auto">
          <a:xfrm>
            <a:off x="8067675" y="6580188"/>
            <a:ext cx="1073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22.20</a:t>
            </a:r>
          </a:p>
        </p:txBody>
      </p:sp>
      <p:pic>
        <p:nvPicPr>
          <p:cNvPr id="1290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520700"/>
            <a:ext cx="5789612"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Line 12"/>
          <p:cNvSpPr>
            <a:spLocks noChangeShapeType="1"/>
          </p:cNvSpPr>
          <p:nvPr/>
        </p:nvSpPr>
        <p:spPr bwMode="auto">
          <a:xfrm>
            <a:off x="6497638" y="1244600"/>
            <a:ext cx="17462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29" name="Line 13"/>
          <p:cNvSpPr>
            <a:spLocks noChangeShapeType="1"/>
          </p:cNvSpPr>
          <p:nvPr/>
        </p:nvSpPr>
        <p:spPr bwMode="auto">
          <a:xfrm>
            <a:off x="6497638" y="2984500"/>
            <a:ext cx="17462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0" name="Rectangle 14"/>
          <p:cNvSpPr>
            <a:spLocks noChangeArrowheads="1"/>
          </p:cNvSpPr>
          <p:nvPr/>
        </p:nvSpPr>
        <p:spPr bwMode="auto">
          <a:xfrm>
            <a:off x="6738938" y="1106488"/>
            <a:ext cx="13414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O</a:t>
            </a:r>
            <a:r>
              <a:rPr lang="en-US" sz="1800" b="1" baseline="-25000">
                <a:solidFill>
                  <a:srgbClr val="231F20"/>
                </a:solidFill>
                <a:latin typeface="Arial" charset="0"/>
              </a:rPr>
              <a:t>2</a:t>
            </a:r>
            <a:r>
              <a:rPr lang="en-US" sz="1800" b="1">
                <a:solidFill>
                  <a:srgbClr val="231F20"/>
                </a:solidFill>
                <a:latin typeface="Arial" charset="0"/>
              </a:rPr>
              <a:t> unloaded</a:t>
            </a:r>
            <a:endParaRPr lang="en-US" sz="1800" b="1">
              <a:latin typeface="Arial" charset="0"/>
            </a:endParaRPr>
          </a:p>
          <a:p>
            <a:pPr eaLnBrk="0" hangingPunct="0"/>
            <a:r>
              <a:rPr lang="en-US" sz="1800" b="1">
                <a:solidFill>
                  <a:srgbClr val="231F20"/>
                </a:solidFill>
                <a:latin typeface="Arial" charset="0"/>
              </a:rPr>
              <a:t>to resting</a:t>
            </a:r>
            <a:endParaRPr lang="en-US" sz="1800" b="1">
              <a:latin typeface="Arial" charset="0"/>
            </a:endParaRPr>
          </a:p>
          <a:p>
            <a:pPr eaLnBrk="0" hangingPunct="0"/>
            <a:r>
              <a:rPr lang="en-US" sz="1800" b="1">
                <a:solidFill>
                  <a:srgbClr val="231F20"/>
                </a:solidFill>
                <a:latin typeface="Arial" charset="0"/>
              </a:rPr>
              <a:t>tissues</a:t>
            </a:r>
            <a:endParaRPr lang="en-US" sz="1800" b="1">
              <a:latin typeface="Arial" charset="0"/>
            </a:endParaRPr>
          </a:p>
        </p:txBody>
      </p:sp>
      <p:sp>
        <p:nvSpPr>
          <p:cNvPr id="129031" name="Rectangle 15"/>
          <p:cNvSpPr>
            <a:spLocks noChangeArrowheads="1"/>
          </p:cNvSpPr>
          <p:nvPr/>
        </p:nvSpPr>
        <p:spPr bwMode="auto">
          <a:xfrm>
            <a:off x="6015038" y="60626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Lungs</a:t>
            </a:r>
            <a:endParaRPr lang="en-US" sz="1800" b="1">
              <a:latin typeface="Arial" charset="0"/>
            </a:endParaRPr>
          </a:p>
        </p:txBody>
      </p:sp>
      <p:sp>
        <p:nvSpPr>
          <p:cNvPr id="129032" name="Rectangle 16"/>
          <p:cNvSpPr>
            <a:spLocks noChangeArrowheads="1"/>
          </p:cNvSpPr>
          <p:nvPr/>
        </p:nvSpPr>
        <p:spPr bwMode="auto">
          <a:xfrm>
            <a:off x="1150938" y="5948363"/>
            <a:ext cx="1155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Exercising</a:t>
            </a:r>
          </a:p>
          <a:p>
            <a:pPr eaLnBrk="0" hangingPunct="0"/>
            <a:r>
              <a:rPr lang="en-US" sz="1800" b="1">
                <a:solidFill>
                  <a:srgbClr val="231F20"/>
                </a:solidFill>
                <a:latin typeface="Arial" charset="0"/>
              </a:rPr>
              <a:t>tissues</a:t>
            </a:r>
            <a:endParaRPr lang="en-US" sz="1800" b="1">
              <a:latin typeface="Arial" charset="0"/>
            </a:endParaRPr>
          </a:p>
        </p:txBody>
      </p:sp>
      <p:sp>
        <p:nvSpPr>
          <p:cNvPr id="129033" name="Rectangle 17"/>
          <p:cNvSpPr>
            <a:spLocks noChangeArrowheads="1"/>
          </p:cNvSpPr>
          <p:nvPr/>
        </p:nvSpPr>
        <p:spPr bwMode="auto">
          <a:xfrm>
            <a:off x="2674938" y="5948363"/>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Resting</a:t>
            </a:r>
          </a:p>
          <a:p>
            <a:pPr eaLnBrk="0" hangingPunct="0"/>
            <a:r>
              <a:rPr lang="en-US" sz="1800" b="1">
                <a:solidFill>
                  <a:srgbClr val="231F20"/>
                </a:solidFill>
                <a:latin typeface="Arial" charset="0"/>
              </a:rPr>
              <a:t>tissues</a:t>
            </a:r>
            <a:endParaRPr lang="en-US" sz="1800" b="1">
              <a:latin typeface="Arial" charset="0"/>
            </a:endParaRPr>
          </a:p>
        </p:txBody>
      </p:sp>
      <p:sp>
        <p:nvSpPr>
          <p:cNvPr id="129034" name="Rectangle 18"/>
          <p:cNvSpPr>
            <a:spLocks noChangeArrowheads="1"/>
          </p:cNvSpPr>
          <p:nvPr/>
        </p:nvSpPr>
        <p:spPr bwMode="auto">
          <a:xfrm>
            <a:off x="6738938" y="2843213"/>
            <a:ext cx="1409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Additional</a:t>
            </a:r>
          </a:p>
          <a:p>
            <a:pPr eaLnBrk="0" hangingPunct="0"/>
            <a:r>
              <a:rPr lang="en-US" sz="1800" b="1">
                <a:solidFill>
                  <a:srgbClr val="231F20"/>
                </a:solidFill>
                <a:latin typeface="Arial" charset="0"/>
              </a:rPr>
              <a:t>O</a:t>
            </a:r>
            <a:r>
              <a:rPr lang="en-US" sz="1800" b="1" baseline="-25000">
                <a:solidFill>
                  <a:srgbClr val="231F20"/>
                </a:solidFill>
                <a:latin typeface="Arial" charset="0"/>
              </a:rPr>
              <a:t>2</a:t>
            </a:r>
            <a:r>
              <a:rPr lang="en-US" sz="1800" b="1">
                <a:solidFill>
                  <a:srgbClr val="231F20"/>
                </a:solidFill>
                <a:latin typeface="Arial" charset="0"/>
              </a:rPr>
              <a:t> unloaded</a:t>
            </a:r>
            <a:endParaRPr lang="en-US" sz="1800" b="1">
              <a:latin typeface="Arial" charset="0"/>
            </a:endParaRPr>
          </a:p>
          <a:p>
            <a:pPr eaLnBrk="0" hangingPunct="0"/>
            <a:r>
              <a:rPr lang="en-US" sz="1800" b="1">
                <a:solidFill>
                  <a:srgbClr val="231F20"/>
                </a:solidFill>
                <a:latin typeface="Arial" charset="0"/>
              </a:rPr>
              <a:t>to exercising</a:t>
            </a:r>
            <a:endParaRPr lang="en-US" sz="1800" b="1">
              <a:latin typeface="Arial" charset="0"/>
            </a:endParaRPr>
          </a:p>
          <a:p>
            <a:pPr eaLnBrk="0" hangingPunct="0"/>
            <a:r>
              <a:rPr lang="en-US" sz="1800" b="1">
                <a:solidFill>
                  <a:srgbClr val="231F20"/>
                </a:solidFill>
                <a:latin typeface="Arial" charset="0"/>
              </a:rPr>
              <a:t>tissues</a:t>
            </a:r>
            <a:endParaRPr lang="en-US" sz="1800" b="1">
              <a:latin typeface="Arial" charset="0"/>
            </a:endParaRPr>
          </a:p>
        </p:txBody>
      </p:sp>
      <p:sp>
        <p:nvSpPr>
          <p:cNvPr id="129035" name="AutoShape 19"/>
          <p:cNvSpPr>
            <a:spLocks/>
          </p:cNvSpPr>
          <p:nvPr/>
        </p:nvSpPr>
        <p:spPr bwMode="auto">
          <a:xfrm>
            <a:off x="6340475" y="654050"/>
            <a:ext cx="155575" cy="1158875"/>
          </a:xfrm>
          <a:prstGeom prst="rightBracket">
            <a:avLst>
              <a:gd name="adj" fmla="val 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29036" name="AutoShape 20"/>
          <p:cNvSpPr>
            <a:spLocks/>
          </p:cNvSpPr>
          <p:nvPr/>
        </p:nvSpPr>
        <p:spPr bwMode="auto">
          <a:xfrm>
            <a:off x="6340475" y="1857375"/>
            <a:ext cx="155575" cy="2263775"/>
          </a:xfrm>
          <a:prstGeom prst="rightBracket">
            <a:avLst>
              <a:gd name="adj" fmla="val 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fontAlgn="auto">
              <a:spcAft>
                <a:spcPts val="0"/>
              </a:spcAft>
              <a:defRPr/>
            </a:pPr>
            <a:r>
              <a:rPr lang="en-US"/>
              <a:t>Hemoglobin Saturation Curve</a:t>
            </a:r>
          </a:p>
        </p:txBody>
      </p:sp>
      <p:sp>
        <p:nvSpPr>
          <p:cNvPr id="41987" name="Rectangle 3"/>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Hemoglobin is almost completely saturated at a P</a:t>
            </a:r>
            <a:r>
              <a:rPr lang="en-US" baseline="-25000" dirty="0"/>
              <a:t>O2</a:t>
            </a:r>
            <a:r>
              <a:rPr lang="en-US" dirty="0"/>
              <a:t> of 70 mm Hg</a:t>
            </a:r>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r>
              <a:rPr lang="en-US" dirty="0"/>
              <a:t>Further increases in P</a:t>
            </a:r>
            <a:r>
              <a:rPr lang="en-US" baseline="-25000" dirty="0"/>
              <a:t>O2</a:t>
            </a:r>
            <a:r>
              <a:rPr lang="en-US" dirty="0"/>
              <a:t> produce only small increases in oxygen binding</a:t>
            </a:r>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r>
              <a:rPr lang="en-US" dirty="0"/>
              <a:t>Oxygen loading and delivery to tissue is adequate when P</a:t>
            </a:r>
            <a:r>
              <a:rPr lang="en-US" baseline="-25000" dirty="0"/>
              <a:t>O2</a:t>
            </a:r>
            <a:r>
              <a:rPr lang="en-US" dirty="0"/>
              <a:t> is below normal levels</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nchor="t">
            <a:normAutofit/>
          </a:bodyPr>
          <a:lstStyle/>
          <a:p>
            <a:pPr fontAlgn="auto">
              <a:spcAft>
                <a:spcPts val="0"/>
              </a:spcAft>
              <a:defRPr/>
            </a:pPr>
            <a:r>
              <a:rPr lang="en-US"/>
              <a:t>Hemoglobin Saturation Curve</a:t>
            </a:r>
          </a:p>
        </p:txBody>
      </p:sp>
      <p:sp>
        <p:nvSpPr>
          <p:cNvPr id="43010" name="Rectangle 2"/>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a:solidFill>
                  <a:srgbClr val="000000"/>
                </a:solidFill>
              </a:rPr>
              <a:t>Only 20–25% of bound oxygen is unloaded during one systemic circulation</a:t>
            </a:r>
          </a:p>
          <a:p>
            <a:pPr marL="274320" indent="-274320" fontAlgn="auto">
              <a:lnSpc>
                <a:spcPct val="90000"/>
              </a:lnSpc>
              <a:spcBef>
                <a:spcPts val="580"/>
              </a:spcBef>
              <a:spcAft>
                <a:spcPts val="0"/>
              </a:spcAft>
              <a:buFont typeface="Wingdings 2"/>
              <a:buChar char=""/>
              <a:defRPr/>
            </a:pPr>
            <a:endParaRPr lang="en-US">
              <a:solidFill>
                <a:srgbClr val="000000"/>
              </a:solidFill>
            </a:endParaRPr>
          </a:p>
          <a:p>
            <a:pPr marL="274320" indent="-274320" fontAlgn="auto">
              <a:lnSpc>
                <a:spcPct val="90000"/>
              </a:lnSpc>
              <a:spcBef>
                <a:spcPts val="580"/>
              </a:spcBef>
              <a:spcAft>
                <a:spcPts val="0"/>
              </a:spcAft>
              <a:buFont typeface="Wingdings 2"/>
              <a:buChar char=""/>
              <a:defRPr/>
            </a:pPr>
            <a:r>
              <a:rPr lang="en-US">
                <a:solidFill>
                  <a:srgbClr val="000000"/>
                </a:solidFill>
              </a:rPr>
              <a:t>If oxygen levels in tissues drop:</a:t>
            </a:r>
          </a:p>
          <a:p>
            <a:pPr marL="548640" lvl="1" fontAlgn="auto">
              <a:lnSpc>
                <a:spcPct val="90000"/>
              </a:lnSpc>
              <a:spcBef>
                <a:spcPts val="370"/>
              </a:spcBef>
              <a:spcAft>
                <a:spcPts val="0"/>
              </a:spcAft>
              <a:buFont typeface="Wingdings 2"/>
              <a:buChar char=""/>
              <a:defRPr/>
            </a:pPr>
            <a:r>
              <a:rPr lang="en-US">
                <a:solidFill>
                  <a:srgbClr val="000000"/>
                </a:solidFill>
              </a:rPr>
              <a:t>More oxygen dissociates from hemoglobin and is used by cells </a:t>
            </a:r>
          </a:p>
          <a:p>
            <a:pPr marL="548640" lvl="1" fontAlgn="auto">
              <a:lnSpc>
                <a:spcPct val="90000"/>
              </a:lnSpc>
              <a:spcBef>
                <a:spcPts val="370"/>
              </a:spcBef>
              <a:spcAft>
                <a:spcPts val="0"/>
              </a:spcAft>
              <a:buFont typeface="Wingdings 2"/>
              <a:buChar char=""/>
              <a:defRPr/>
            </a:pPr>
            <a:endParaRPr lang="en-US"/>
          </a:p>
          <a:p>
            <a:pPr marL="548640" lvl="1" fontAlgn="auto">
              <a:lnSpc>
                <a:spcPct val="90000"/>
              </a:lnSpc>
              <a:spcBef>
                <a:spcPts val="370"/>
              </a:spcBef>
              <a:spcAft>
                <a:spcPts val="0"/>
              </a:spcAft>
              <a:buFont typeface="Wingdings 2"/>
              <a:buChar char=""/>
              <a:defRPr/>
            </a:pPr>
            <a:r>
              <a:rPr lang="en-US"/>
              <a:t>Respiratory rate or cardiac output need not increase</a:t>
            </a:r>
            <a:endParaRPr lang="en-US" sz="29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a:bodyPr>
          <a:lstStyle/>
          <a:p>
            <a:pPr fontAlgn="auto">
              <a:spcAft>
                <a:spcPts val="0"/>
              </a:spcAft>
              <a:defRPr/>
            </a:pPr>
            <a:r>
              <a:rPr lang="en-US"/>
              <a:t>Nasal Cavity</a:t>
            </a:r>
          </a:p>
        </p:txBody>
      </p:sp>
      <p:sp>
        <p:nvSpPr>
          <p:cNvPr id="24581"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Respiratory mucosa</a:t>
            </a:r>
          </a:p>
          <a:p>
            <a:pPr marL="548640" lvl="1" fontAlgn="auto">
              <a:lnSpc>
                <a:spcPct val="90000"/>
              </a:lnSpc>
              <a:spcBef>
                <a:spcPts val="370"/>
              </a:spcBef>
              <a:spcAft>
                <a:spcPts val="0"/>
              </a:spcAft>
              <a:buFont typeface="Wingdings 2"/>
              <a:buChar char=""/>
              <a:defRPr/>
            </a:pPr>
            <a:r>
              <a:rPr lang="en-US" dirty="0" err="1"/>
              <a:t>Pseudostratified</a:t>
            </a:r>
            <a:r>
              <a:rPr lang="en-US" dirty="0"/>
              <a:t> ciliated columnar epithelium</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Mucous </a:t>
            </a:r>
            <a:r>
              <a:rPr lang="en-US" dirty="0"/>
              <a:t>and serous secretions contain </a:t>
            </a:r>
            <a:r>
              <a:rPr lang="en-US" dirty="0" err="1"/>
              <a:t>lysozyme</a:t>
            </a:r>
            <a:r>
              <a:rPr lang="en-US" dirty="0"/>
              <a:t> and </a:t>
            </a:r>
            <a:r>
              <a:rPr lang="en-US" dirty="0" err="1"/>
              <a:t>defensins</a:t>
            </a:r>
            <a:r>
              <a:rPr lang="en-US" dirty="0"/>
              <a:t> </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Cilia </a:t>
            </a:r>
            <a:r>
              <a:rPr lang="en-US" dirty="0"/>
              <a:t>move contaminated mucus </a:t>
            </a:r>
            <a:r>
              <a:rPr lang="en-US" dirty="0" err="1"/>
              <a:t>posteriorly</a:t>
            </a:r>
            <a:r>
              <a:rPr lang="en-US" dirty="0"/>
              <a:t> to throat</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Inspired </a:t>
            </a:r>
            <a:r>
              <a:rPr lang="en-US" dirty="0"/>
              <a:t>air is warmed by </a:t>
            </a:r>
            <a:r>
              <a:rPr lang="en-US" dirty="0" smtClean="0"/>
              <a:t>blood vessels</a:t>
            </a:r>
            <a:endParaRPr lang="en-US" dirty="0"/>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Sensory </a:t>
            </a:r>
            <a:r>
              <a:rPr lang="en-US" dirty="0"/>
              <a:t>nerve endings triggers sneezing</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fontAlgn="auto">
              <a:spcAft>
                <a:spcPts val="0"/>
              </a:spcAft>
              <a:defRPr/>
            </a:pPr>
            <a:r>
              <a:rPr lang="en-US" sz="3600"/>
              <a:t>Factors Influencing Hemoglobin Saturation</a:t>
            </a:r>
          </a:p>
        </p:txBody>
      </p:sp>
      <p:sp>
        <p:nvSpPr>
          <p:cNvPr id="57347" name="Rectangle 3"/>
          <p:cNvSpPr>
            <a:spLocks noGrp="1" noChangeArrowheads="1"/>
          </p:cNvSpPr>
          <p:nvPr>
            <p:ph idx="1"/>
          </p:nvPr>
        </p:nvSpPr>
        <p:spPr/>
        <p:txBody>
          <a:bodyPr>
            <a:normAutofit fontScale="92500" lnSpcReduction="20000"/>
          </a:bodyPr>
          <a:lstStyle/>
          <a:p>
            <a:pPr marL="274320" indent="-274320" fontAlgn="auto">
              <a:spcBef>
                <a:spcPts val="580"/>
              </a:spcBef>
              <a:spcAft>
                <a:spcPts val="0"/>
              </a:spcAft>
              <a:buFont typeface="Wingdings 2"/>
              <a:buChar char=""/>
              <a:defRPr/>
            </a:pPr>
            <a:r>
              <a:rPr lang="en-US" dirty="0"/>
              <a:t>Increases of these factors</a:t>
            </a:r>
            <a:r>
              <a:rPr lang="en-US" dirty="0" smtClean="0"/>
              <a:t>:</a:t>
            </a:r>
          </a:p>
          <a:p>
            <a:pPr marL="548640" lvl="1" fontAlgn="auto">
              <a:spcBef>
                <a:spcPts val="370"/>
              </a:spcBef>
              <a:spcAft>
                <a:spcPts val="0"/>
              </a:spcAft>
              <a:buFont typeface="Wingdings 2"/>
              <a:buChar char=""/>
              <a:defRPr/>
            </a:pPr>
            <a:r>
              <a:rPr lang="en-US" dirty="0" smtClean="0"/>
              <a:t>Po</a:t>
            </a:r>
            <a:r>
              <a:rPr lang="en-US" baseline="-25000" dirty="0" smtClean="0"/>
              <a:t>2</a:t>
            </a:r>
            <a:endParaRPr lang="en-US" dirty="0" smtClean="0"/>
          </a:p>
          <a:p>
            <a:pPr marL="548640" lvl="1" fontAlgn="auto">
              <a:spcBef>
                <a:spcPts val="370"/>
              </a:spcBef>
              <a:spcAft>
                <a:spcPts val="0"/>
              </a:spcAft>
              <a:buFont typeface="Wingdings 2"/>
              <a:buChar char=""/>
              <a:defRPr/>
            </a:pPr>
            <a:r>
              <a:rPr lang="en-US" dirty="0" smtClean="0"/>
              <a:t>Temperature</a:t>
            </a:r>
          </a:p>
          <a:p>
            <a:pPr marL="548640" lvl="1" fontAlgn="auto">
              <a:spcBef>
                <a:spcPts val="370"/>
              </a:spcBef>
              <a:spcAft>
                <a:spcPts val="0"/>
              </a:spcAft>
              <a:buFont typeface="Wingdings 2"/>
              <a:buChar char=""/>
              <a:defRPr/>
            </a:pPr>
            <a:r>
              <a:rPr lang="en-US" dirty="0" smtClean="0"/>
              <a:t>Blood pH</a:t>
            </a:r>
          </a:p>
          <a:p>
            <a:pPr marL="548640" lvl="1" fontAlgn="auto">
              <a:spcBef>
                <a:spcPts val="370"/>
              </a:spcBef>
              <a:spcAft>
                <a:spcPts val="0"/>
              </a:spcAft>
              <a:buFont typeface="Wingdings 2"/>
              <a:buChar char=""/>
              <a:defRPr/>
            </a:pPr>
            <a:r>
              <a:rPr lang="en-US" dirty="0" smtClean="0"/>
              <a:t>Pco</a:t>
            </a:r>
            <a:r>
              <a:rPr lang="en-US" baseline="-25000" dirty="0" smtClean="0"/>
              <a:t>2</a:t>
            </a:r>
            <a:endParaRPr lang="en-US" dirty="0" smtClean="0"/>
          </a:p>
          <a:p>
            <a:pPr marL="548640" lvl="1" fontAlgn="auto">
              <a:spcBef>
                <a:spcPts val="370"/>
              </a:spcBef>
              <a:spcAft>
                <a:spcPts val="0"/>
              </a:spcAft>
              <a:buFont typeface="Wingdings 2"/>
              <a:buChar char=""/>
              <a:defRPr/>
            </a:pPr>
            <a:r>
              <a:rPr lang="en-US" dirty="0" smtClean="0"/>
              <a:t>Concentration of BPG </a:t>
            </a:r>
          </a:p>
          <a:p>
            <a:pPr marL="274320" indent="-274320" fontAlgn="auto">
              <a:spcBef>
                <a:spcPts val="580"/>
              </a:spcBef>
              <a:spcAft>
                <a:spcPts val="0"/>
              </a:spcAft>
              <a:buFont typeface="Wingdings 2"/>
              <a:buNone/>
              <a:defRPr/>
            </a:pPr>
            <a:endParaRPr lang="en-US" dirty="0"/>
          </a:p>
          <a:p>
            <a:pPr marL="548640" lvl="1" fontAlgn="auto">
              <a:spcBef>
                <a:spcPts val="370"/>
              </a:spcBef>
              <a:spcAft>
                <a:spcPts val="0"/>
              </a:spcAft>
              <a:buFont typeface="Wingdings 2"/>
              <a:buChar char=""/>
              <a:defRPr/>
            </a:pPr>
            <a:r>
              <a:rPr lang="en-US" dirty="0" smtClean="0"/>
              <a:t>Increase of the above factors decreases </a:t>
            </a:r>
            <a:r>
              <a:rPr lang="en-US" dirty="0"/>
              <a:t>hemoglobin’s affinity for oxygen</a:t>
            </a:r>
          </a:p>
          <a:p>
            <a:pPr marL="548640" lvl="1" fontAlgn="auto">
              <a:spcBef>
                <a:spcPts val="370"/>
              </a:spcBef>
              <a:spcAft>
                <a:spcPts val="0"/>
              </a:spcAft>
              <a:buFont typeface="Wingdings 2"/>
              <a:buChar char=""/>
              <a:defRPr/>
            </a:pPr>
            <a:r>
              <a:rPr lang="en-US" dirty="0" smtClean="0"/>
              <a:t>Enhances </a:t>
            </a:r>
            <a:r>
              <a:rPr lang="en-US" dirty="0"/>
              <a:t>oxygen unloading from the blood</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Decreases </a:t>
            </a:r>
            <a:r>
              <a:rPr lang="en-US" dirty="0"/>
              <a:t>act in the opposite manner</a:t>
            </a:r>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r>
              <a:rPr lang="en-US" dirty="0"/>
              <a:t>These parameters are all high in systemic capillaries where oxygen unloading is the goal</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Grp="1" noChangeArrowheads="1"/>
          </p:cNvSpPr>
          <p:nvPr>
            <p:ph type="title"/>
          </p:nvPr>
        </p:nvSpPr>
        <p:spPr/>
        <p:txBody>
          <a:bodyPr>
            <a:normAutofit fontScale="90000"/>
          </a:bodyPr>
          <a:lstStyle/>
          <a:p>
            <a:pPr fontAlgn="auto">
              <a:spcAft>
                <a:spcPts val="0"/>
              </a:spcAft>
              <a:defRPr/>
            </a:pPr>
            <a:r>
              <a:rPr lang="en-US"/>
              <a:t>Factors that Increase Release of O</a:t>
            </a:r>
            <a:r>
              <a:rPr lang="en-US" baseline="-25000"/>
              <a:t>2</a:t>
            </a:r>
            <a:r>
              <a:rPr lang="en-US"/>
              <a:t> by Hemoglobin</a:t>
            </a:r>
          </a:p>
        </p:txBody>
      </p:sp>
      <p:sp>
        <p:nvSpPr>
          <p:cNvPr id="8090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As cells metabolize glucose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Pco</a:t>
            </a:r>
            <a:r>
              <a:rPr lang="en-US" baseline="-25000" dirty="0" smtClean="0"/>
              <a:t>2</a:t>
            </a:r>
            <a:r>
              <a:rPr lang="en-US" dirty="0" smtClean="0"/>
              <a:t> </a:t>
            </a:r>
            <a:r>
              <a:rPr lang="en-US" dirty="0"/>
              <a:t>and H</a:t>
            </a:r>
            <a:r>
              <a:rPr lang="en-US" baseline="30000" dirty="0"/>
              <a:t>+</a:t>
            </a:r>
            <a:r>
              <a:rPr lang="en-US" dirty="0"/>
              <a:t> increase in concentration in capillary blood</a:t>
            </a:r>
          </a:p>
          <a:p>
            <a:pPr marL="822960" lvl="2" fontAlgn="auto">
              <a:spcBef>
                <a:spcPts val="370"/>
              </a:spcBef>
              <a:spcAft>
                <a:spcPts val="0"/>
              </a:spcAft>
              <a:buClr>
                <a:schemeClr val="accent1">
                  <a:tint val="60000"/>
                </a:schemeClr>
              </a:buClr>
              <a:buFont typeface="Wingdings 2"/>
              <a:buChar char=""/>
              <a:defRPr/>
            </a:pPr>
            <a:r>
              <a:rPr lang="en-US" dirty="0"/>
              <a:t>Declining pH weakens the </a:t>
            </a:r>
            <a:r>
              <a:rPr lang="en-US" dirty="0" smtClean="0"/>
              <a:t>hemoglobin-O</a:t>
            </a:r>
            <a:r>
              <a:rPr lang="en-US" baseline="-25000" dirty="0" smtClean="0"/>
              <a:t>2</a:t>
            </a:r>
            <a:r>
              <a:rPr lang="en-US" dirty="0" smtClean="0"/>
              <a:t> bond</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Heat </a:t>
            </a:r>
            <a:r>
              <a:rPr lang="en-US" dirty="0"/>
              <a:t>production increases</a:t>
            </a:r>
          </a:p>
          <a:p>
            <a:pPr marL="822960" lvl="2" fontAlgn="auto">
              <a:spcBef>
                <a:spcPts val="370"/>
              </a:spcBef>
              <a:spcAft>
                <a:spcPts val="0"/>
              </a:spcAft>
              <a:buClr>
                <a:schemeClr val="accent1">
                  <a:tint val="60000"/>
                </a:schemeClr>
              </a:buClr>
              <a:buFont typeface="Wingdings 2"/>
              <a:buChar char=""/>
              <a:defRPr/>
            </a:pPr>
            <a:r>
              <a:rPr lang="en-US" dirty="0"/>
              <a:t>Increasing temperature directly and indirectly decreases </a:t>
            </a:r>
            <a:r>
              <a:rPr lang="en-US" dirty="0" err="1"/>
              <a:t>Hb</a:t>
            </a:r>
            <a:r>
              <a:rPr lang="en-US" dirty="0"/>
              <a:t> affinity for O</a:t>
            </a:r>
            <a:r>
              <a:rPr lang="en-US" baseline="-25000" dirty="0"/>
              <a:t>2</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p:cNvSpPr>
            <a:spLocks noGrp="1" noChangeArrowheads="1"/>
          </p:cNvSpPr>
          <p:nvPr>
            <p:ph type="title"/>
          </p:nvPr>
        </p:nvSpPr>
        <p:spPr/>
        <p:txBody>
          <a:bodyPr>
            <a:normAutofit/>
          </a:bodyPr>
          <a:lstStyle/>
          <a:p>
            <a:pPr fontAlgn="auto">
              <a:spcAft>
                <a:spcPts val="0"/>
              </a:spcAft>
              <a:defRPr/>
            </a:pPr>
            <a:r>
              <a:rPr lang="en-US"/>
              <a:t>Homeostatic Imbalance</a:t>
            </a:r>
          </a:p>
        </p:txBody>
      </p:sp>
      <p:sp>
        <p:nvSpPr>
          <p:cNvPr id="82951" name="Rectangle 7"/>
          <p:cNvSpPr>
            <a:spLocks noGrp="1" noChangeArrowheads="1"/>
          </p:cNvSpPr>
          <p:nvPr>
            <p:ph idx="1"/>
          </p:nvPr>
        </p:nvSpPr>
        <p:spPr/>
        <p:txBody>
          <a:bodyPr>
            <a:normAutofit fontScale="92500" lnSpcReduction="10000"/>
          </a:bodyPr>
          <a:lstStyle/>
          <a:p>
            <a:pPr marL="274320" indent="-274320" fontAlgn="auto">
              <a:lnSpc>
                <a:spcPct val="90000"/>
              </a:lnSpc>
              <a:spcBef>
                <a:spcPts val="580"/>
              </a:spcBef>
              <a:spcAft>
                <a:spcPts val="0"/>
              </a:spcAft>
              <a:buFont typeface="Wingdings 2"/>
              <a:buChar char=""/>
              <a:defRPr/>
            </a:pPr>
            <a:r>
              <a:rPr lang="en-US" dirty="0"/>
              <a:t>Hypoxia</a:t>
            </a:r>
          </a:p>
          <a:p>
            <a:pPr marL="548640" lvl="1" fontAlgn="auto">
              <a:lnSpc>
                <a:spcPct val="90000"/>
              </a:lnSpc>
              <a:spcBef>
                <a:spcPts val="370"/>
              </a:spcBef>
              <a:spcAft>
                <a:spcPts val="0"/>
              </a:spcAft>
              <a:buFont typeface="Wingdings 2"/>
              <a:buChar char=""/>
              <a:defRPr/>
            </a:pPr>
            <a:r>
              <a:rPr lang="en-US" dirty="0"/>
              <a:t>Inadequate O</a:t>
            </a:r>
            <a:r>
              <a:rPr lang="en-US" baseline="-25000" dirty="0"/>
              <a:t>2</a:t>
            </a:r>
            <a:r>
              <a:rPr lang="en-US" dirty="0"/>
              <a:t> delivery to tissues </a:t>
            </a:r>
          </a:p>
          <a:p>
            <a:pPr marL="548640" lvl="1" fontAlgn="auto">
              <a:lnSpc>
                <a:spcPct val="90000"/>
              </a:lnSpc>
              <a:spcBef>
                <a:spcPts val="370"/>
              </a:spcBef>
              <a:spcAft>
                <a:spcPts val="0"/>
              </a:spcAft>
              <a:buFont typeface="Wingdings 2"/>
              <a:buChar char=""/>
              <a:defRPr/>
            </a:pPr>
            <a:r>
              <a:rPr lang="en-US" dirty="0"/>
              <a:t>Due to a variety of causes</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Too </a:t>
            </a:r>
            <a:r>
              <a:rPr lang="en-US" sz="2400" dirty="0"/>
              <a:t>few RBCs</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Abnormal </a:t>
            </a:r>
            <a:r>
              <a:rPr lang="en-US" sz="2400" dirty="0"/>
              <a:t>or too little </a:t>
            </a:r>
            <a:r>
              <a:rPr lang="en-US" sz="2400" dirty="0" err="1"/>
              <a:t>Hb</a:t>
            </a:r>
            <a:endParaRPr lang="en-US" sz="2400" dirty="0"/>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Blocked </a:t>
            </a:r>
            <a:r>
              <a:rPr lang="en-US" sz="2400" dirty="0"/>
              <a:t>circulation</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Metabolic </a:t>
            </a:r>
            <a:r>
              <a:rPr lang="en-US" sz="2400" dirty="0"/>
              <a:t>poisons</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Pulmonary </a:t>
            </a:r>
            <a:r>
              <a:rPr lang="en-US" sz="2400" dirty="0"/>
              <a:t>disease</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Carbon </a:t>
            </a:r>
            <a:r>
              <a:rPr lang="en-US" sz="2400" dirty="0"/>
              <a:t>monoxide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normAutofit/>
          </a:bodyPr>
          <a:lstStyle/>
          <a:p>
            <a:pPr fontAlgn="auto">
              <a:spcAft>
                <a:spcPts val="0"/>
              </a:spcAft>
              <a:defRPr/>
            </a:pPr>
            <a:r>
              <a:rPr lang="en-US"/>
              <a:t>CO</a:t>
            </a:r>
            <a:r>
              <a:rPr lang="en-US" baseline="-25000"/>
              <a:t>2</a:t>
            </a:r>
            <a:r>
              <a:rPr lang="en-US"/>
              <a:t> Transport</a:t>
            </a:r>
          </a:p>
        </p:txBody>
      </p:sp>
      <p:sp>
        <p:nvSpPr>
          <p:cNvPr id="8499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CO</a:t>
            </a:r>
            <a:r>
              <a:rPr lang="en-US" baseline="-25000" dirty="0"/>
              <a:t>2</a:t>
            </a:r>
            <a:r>
              <a:rPr lang="en-US" dirty="0"/>
              <a:t> is transported in the blood in three forms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7 </a:t>
            </a:r>
            <a:r>
              <a:rPr lang="en-US" dirty="0"/>
              <a:t>to 10% dissolved in plasma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20</a:t>
            </a:r>
            <a:r>
              <a:rPr lang="en-US" dirty="0"/>
              <a:t>% bound to </a:t>
            </a:r>
            <a:r>
              <a:rPr lang="en-US" dirty="0" err="1"/>
              <a:t>globin</a:t>
            </a:r>
            <a:r>
              <a:rPr lang="en-US" dirty="0"/>
              <a:t> of hemoglobin (</a:t>
            </a:r>
            <a:r>
              <a:rPr lang="en-US" dirty="0" err="1"/>
              <a:t>carbaminohemoglobin</a:t>
            </a:r>
            <a:r>
              <a:rPr lang="en-US" dirty="0"/>
              <a:t>)</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70</a:t>
            </a:r>
            <a:r>
              <a:rPr lang="en-US" dirty="0"/>
              <a:t>% transported as bicarbonate ions (HCO</a:t>
            </a:r>
            <a:r>
              <a:rPr lang="en-US" baseline="-25000" dirty="0"/>
              <a:t>3</a:t>
            </a:r>
            <a:r>
              <a:rPr lang="en-US" baseline="30000" dirty="0"/>
              <a:t>–</a:t>
            </a:r>
            <a:r>
              <a:rPr lang="en-US" dirty="0"/>
              <a:t>) in plasma</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6"/>
          <p:cNvSpPr>
            <a:spLocks noGrp="1" noChangeArrowheads="1"/>
          </p:cNvSpPr>
          <p:nvPr>
            <p:ph type="title"/>
          </p:nvPr>
        </p:nvSpPr>
        <p:spPr/>
        <p:txBody>
          <a:bodyPr>
            <a:normAutofit/>
          </a:bodyPr>
          <a:lstStyle/>
          <a:p>
            <a:pPr fontAlgn="auto">
              <a:spcAft>
                <a:spcPts val="0"/>
              </a:spcAft>
              <a:defRPr/>
            </a:pPr>
            <a:r>
              <a:rPr lang="en-US"/>
              <a:t>Transport and Exchange of CO</a:t>
            </a:r>
            <a:r>
              <a:rPr lang="en-US" baseline="-25000"/>
              <a:t>2</a:t>
            </a:r>
            <a:endParaRPr lang="en-US"/>
          </a:p>
        </p:txBody>
      </p:sp>
      <p:sp>
        <p:nvSpPr>
          <p:cNvPr id="8704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CO</a:t>
            </a:r>
            <a:r>
              <a:rPr lang="en-US" baseline="-25000" dirty="0"/>
              <a:t>2</a:t>
            </a:r>
            <a:r>
              <a:rPr lang="en-US" dirty="0"/>
              <a:t> combines with water to form carbonic acid (H</a:t>
            </a:r>
            <a:r>
              <a:rPr lang="en-US" baseline="-25000" dirty="0"/>
              <a:t>2</a:t>
            </a:r>
            <a:r>
              <a:rPr lang="en-US" dirty="0"/>
              <a:t>CO</a:t>
            </a:r>
            <a:r>
              <a:rPr lang="en-US" baseline="-25000" dirty="0"/>
              <a:t>3</a:t>
            </a:r>
            <a:r>
              <a:rPr lang="en-US" dirty="0"/>
              <a:t>), which quickly dissociates:</a:t>
            </a:r>
          </a:p>
          <a:p>
            <a:pPr lvl="4" fontAlgn="auto">
              <a:spcBef>
                <a:spcPts val="370"/>
              </a:spcBef>
              <a:spcAft>
                <a:spcPts val="0"/>
              </a:spcAft>
              <a:buClr>
                <a:schemeClr val="accent3"/>
              </a:buClr>
              <a:defRPr/>
            </a:pPr>
            <a:endParaRPr lang="en-US" dirty="0"/>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Most </a:t>
            </a:r>
            <a:r>
              <a:rPr lang="en-US" dirty="0"/>
              <a:t>of the above occurs in RBCs, where carbonic </a:t>
            </a:r>
            <a:r>
              <a:rPr lang="en-US" dirty="0" err="1"/>
              <a:t>anhydrase</a:t>
            </a:r>
            <a:r>
              <a:rPr lang="en-US" dirty="0"/>
              <a:t> reversibly and rapidly catalyzes the reaction</a:t>
            </a:r>
          </a:p>
        </p:txBody>
      </p:sp>
      <p:graphicFrame>
        <p:nvGraphicFramePr>
          <p:cNvPr id="87080" name="Group 40"/>
          <p:cNvGraphicFramePr>
            <a:graphicFrameLocks noGrp="1"/>
          </p:cNvGraphicFramePr>
          <p:nvPr/>
        </p:nvGraphicFramePr>
        <p:xfrm>
          <a:off x="381000" y="2843213"/>
          <a:ext cx="8534400" cy="1169987"/>
        </p:xfrm>
        <a:graphic>
          <a:graphicData uri="http://schemas.openxmlformats.org/drawingml/2006/table">
            <a:tbl>
              <a:tblPr/>
              <a:tblGrid>
                <a:gridCol w="1009650"/>
                <a:gridCol w="458788"/>
                <a:gridCol w="825500"/>
                <a:gridCol w="385762"/>
                <a:gridCol w="1082675"/>
                <a:gridCol w="550863"/>
                <a:gridCol w="1284287"/>
                <a:gridCol w="458788"/>
                <a:gridCol w="2478087"/>
              </a:tblGrid>
              <a:tr h="533400">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dirty="0" smtClean="0">
                          <a:ln>
                            <a:noFill/>
                          </a:ln>
                          <a:solidFill>
                            <a:schemeClr val="tx1"/>
                          </a:solidFill>
                          <a:effectLst/>
                          <a:latin typeface="Arial" charset="0"/>
                        </a:rPr>
                        <a:t>CO</a:t>
                      </a:r>
                      <a:r>
                        <a:rPr kumimoji="0" lang="en-US" sz="1500" b="0" i="0" u="none" strike="noStrike" cap="none" normalizeH="0" baseline="-2500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25000" smtClean="0">
                          <a:ln>
                            <a:noFill/>
                          </a:ln>
                          <a:solidFill>
                            <a:schemeClr val="tx1"/>
                          </a:solidFill>
                          <a:effectLst/>
                          <a:latin typeface="Arial" charset="0"/>
                        </a:rPr>
                        <a:t>2</a:t>
                      </a:r>
                      <a:r>
                        <a:rPr kumimoji="0" lang="en-US" sz="15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sym typeface="Symbol"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25000" smtClean="0">
                          <a:ln>
                            <a:noFill/>
                          </a:ln>
                          <a:solidFill>
                            <a:schemeClr val="tx1"/>
                          </a:solidFill>
                          <a:effectLst/>
                          <a:latin typeface="Arial" charset="0"/>
                        </a:rPr>
                        <a:t>2</a:t>
                      </a:r>
                      <a:r>
                        <a:rPr kumimoji="0" lang="en-US" sz="1500" b="0" i="0" u="none" strike="noStrike" cap="none" normalizeH="0" baseline="0" smtClean="0">
                          <a:ln>
                            <a:noFill/>
                          </a:ln>
                          <a:solidFill>
                            <a:schemeClr val="tx1"/>
                          </a:solidFill>
                          <a:effectLst/>
                          <a:latin typeface="Arial" charset="0"/>
                        </a:rPr>
                        <a:t>CO</a:t>
                      </a:r>
                      <a:r>
                        <a:rPr kumimoji="0" lang="en-US" sz="1500" b="0" i="0" u="none" strike="noStrike" cap="none" normalizeH="0" baseline="-2500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sym typeface="Symbol"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3000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HCO</a:t>
                      </a:r>
                      <a:r>
                        <a:rPr kumimoji="0" lang="en-US" sz="1500" b="0" i="0" u="none" strike="noStrike" cap="none" normalizeH="0" baseline="-25000" smtClean="0">
                          <a:ln>
                            <a:noFill/>
                          </a:ln>
                          <a:solidFill>
                            <a:schemeClr val="tx1"/>
                          </a:solidFill>
                          <a:effectLst/>
                          <a:latin typeface="Arial" charset="0"/>
                        </a:rPr>
                        <a:t>3</a:t>
                      </a:r>
                      <a:r>
                        <a:rPr kumimoji="0" lang="en-US" sz="1500" b="0" i="0" u="none" strike="noStrike" cap="none" normalizeH="0" baseline="3000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7">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dirty="0" smtClean="0">
                          <a:ln>
                            <a:noFill/>
                          </a:ln>
                          <a:solidFill>
                            <a:schemeClr val="tx1"/>
                          </a:solidFill>
                          <a:effectLst/>
                          <a:latin typeface="Arial" charset="0"/>
                        </a:rPr>
                        <a:t>Carbon</a:t>
                      </a:r>
                      <a:br>
                        <a:rPr kumimoji="0" lang="en-US" sz="1500" b="0" i="0" u="none" strike="noStrike" cap="none" normalizeH="0" baseline="0" dirty="0" smtClean="0">
                          <a:ln>
                            <a:noFill/>
                          </a:ln>
                          <a:solidFill>
                            <a:schemeClr val="tx1"/>
                          </a:solidFill>
                          <a:effectLst/>
                          <a:latin typeface="Arial" charset="0"/>
                        </a:rPr>
                      </a:br>
                      <a:r>
                        <a:rPr kumimoji="0" lang="en-US" sz="1500" b="0" i="0" u="none" strike="noStrike" cap="none" normalizeH="0" baseline="0" dirty="0" smtClean="0">
                          <a:ln>
                            <a:noFill/>
                          </a:ln>
                          <a:solidFill>
                            <a:schemeClr val="tx1"/>
                          </a:solidFill>
                          <a:effectLst/>
                          <a:latin typeface="Arial" charset="0"/>
                        </a:rPr>
                        <a:t>dioxide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Carbonic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Hydrogen 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600" b="0" i="0" u="none" strike="noStrike" cap="none" normalizeH="0" baseline="0" dirty="0" smtClean="0">
                          <a:ln>
                            <a:noFill/>
                          </a:ln>
                          <a:solidFill>
                            <a:schemeClr val="tx1"/>
                          </a:solidFill>
                          <a:effectLst/>
                          <a:latin typeface="Arial" charset="0"/>
                        </a:rPr>
                        <a:t>Bicarbonate 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p:txBody>
          <a:bodyPr>
            <a:normAutofit/>
          </a:bodyPr>
          <a:lstStyle/>
          <a:p>
            <a:pPr fontAlgn="auto">
              <a:spcAft>
                <a:spcPts val="0"/>
              </a:spcAft>
              <a:defRPr/>
            </a:pPr>
            <a:r>
              <a:rPr lang="en-US"/>
              <a:t>Transport and Exchange of CO</a:t>
            </a:r>
            <a:r>
              <a:rPr lang="en-US" baseline="-25000"/>
              <a:t>2</a:t>
            </a:r>
            <a:endParaRPr lang="en-US"/>
          </a:p>
        </p:txBody>
      </p:sp>
      <p:sp>
        <p:nvSpPr>
          <p:cNvPr id="8909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 systemic capillaries</a:t>
            </a:r>
          </a:p>
          <a:p>
            <a:pPr marL="548640" lvl="1" fontAlgn="auto">
              <a:spcBef>
                <a:spcPts val="370"/>
              </a:spcBef>
              <a:spcAft>
                <a:spcPts val="0"/>
              </a:spcAft>
              <a:buFont typeface="Wingdings 2"/>
              <a:buChar char=""/>
              <a:defRPr/>
            </a:pPr>
            <a:r>
              <a:rPr lang="en-US" dirty="0"/>
              <a:t>HCO</a:t>
            </a:r>
            <a:r>
              <a:rPr lang="en-US" baseline="-25000" dirty="0"/>
              <a:t>3</a:t>
            </a:r>
            <a:r>
              <a:rPr lang="en-US" baseline="30000" dirty="0"/>
              <a:t>–</a:t>
            </a:r>
            <a:r>
              <a:rPr lang="en-US" dirty="0"/>
              <a:t> quickly diffuses from RBCs into the plasma</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The </a:t>
            </a:r>
            <a:r>
              <a:rPr lang="en-US" dirty="0"/>
              <a:t>chloride shift occurs</a:t>
            </a:r>
            <a:r>
              <a:rPr lang="en-US" dirty="0" smtClean="0"/>
              <a:t>:</a:t>
            </a:r>
          </a:p>
          <a:p>
            <a:pPr marL="822960" lvl="2" fontAlgn="auto">
              <a:spcBef>
                <a:spcPts val="370"/>
              </a:spcBef>
              <a:spcAft>
                <a:spcPts val="0"/>
              </a:spcAft>
              <a:buClr>
                <a:schemeClr val="accent1">
                  <a:tint val="60000"/>
                </a:schemeClr>
              </a:buClr>
              <a:buFont typeface="Wingdings 2"/>
              <a:buChar char=""/>
              <a:defRPr/>
            </a:pPr>
            <a:r>
              <a:rPr lang="en-US" dirty="0" smtClean="0"/>
              <a:t> </a:t>
            </a:r>
            <a:r>
              <a:rPr lang="en-US" dirty="0"/>
              <a:t>outrush of HCO</a:t>
            </a:r>
            <a:r>
              <a:rPr lang="en-US" baseline="-25000" dirty="0"/>
              <a:t>3</a:t>
            </a:r>
            <a:r>
              <a:rPr lang="en-US" baseline="30000" dirty="0"/>
              <a:t>–</a:t>
            </a:r>
            <a:r>
              <a:rPr lang="en-US" dirty="0"/>
              <a:t> from the RBCs is balanced as </a:t>
            </a:r>
            <a:r>
              <a:rPr lang="en-US" dirty="0" err="1"/>
              <a:t>Cl</a:t>
            </a:r>
            <a:r>
              <a:rPr lang="en-US" baseline="30000" dirty="0"/>
              <a:t>–</a:t>
            </a:r>
            <a:r>
              <a:rPr lang="en-US" dirty="0"/>
              <a:t> moves in from the plasma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ChangeArrowheads="1"/>
          </p:cNvSpPr>
          <p:nvPr/>
        </p:nvSpPr>
        <p:spPr bwMode="auto">
          <a:xfrm>
            <a:off x="7983538" y="6580188"/>
            <a:ext cx="1157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22.22a</a:t>
            </a:r>
          </a:p>
        </p:txBody>
      </p:sp>
      <p:pic>
        <p:nvPicPr>
          <p:cNvPr id="91147" name="Picture 11"/>
          <p:cNvPicPr>
            <a:picLocks noChangeAspect="1" noChangeArrowheads="1"/>
          </p:cNvPicPr>
          <p:nvPr/>
        </p:nvPicPr>
        <p:blipFill>
          <a:blip r:embed="rId2" cstate="screen"/>
          <a:srcRect/>
          <a:stretch>
            <a:fillRect/>
          </a:stretch>
        </p:blipFill>
        <p:spPr bwMode="auto">
          <a:xfrm>
            <a:off x="460375" y="1577975"/>
            <a:ext cx="8221663" cy="3700463"/>
          </a:xfrm>
          <a:prstGeom prst="rect">
            <a:avLst/>
          </a:prstGeom>
          <a:ln>
            <a:noFill/>
          </a:ln>
          <a:effectLst>
            <a:softEdge rad="112500"/>
          </a:effectLst>
        </p:spPr>
      </p:pic>
      <p:sp>
        <p:nvSpPr>
          <p:cNvPr id="138244" name="Line 12"/>
          <p:cNvSpPr>
            <a:spLocks noChangeShapeType="1"/>
          </p:cNvSpPr>
          <p:nvPr/>
        </p:nvSpPr>
        <p:spPr bwMode="auto">
          <a:xfrm>
            <a:off x="7869238" y="2652713"/>
            <a:ext cx="9207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45" name="Rectangle 13"/>
          <p:cNvSpPr>
            <a:spLocks noChangeArrowheads="1"/>
          </p:cNvSpPr>
          <p:nvPr/>
        </p:nvSpPr>
        <p:spPr bwMode="auto">
          <a:xfrm>
            <a:off x="4132263" y="3800475"/>
            <a:ext cx="1044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Red blood cell</a:t>
            </a:r>
            <a:endParaRPr lang="en-US" sz="1800">
              <a:latin typeface="Arial" charset="0"/>
            </a:endParaRPr>
          </a:p>
        </p:txBody>
      </p:sp>
      <p:sp>
        <p:nvSpPr>
          <p:cNvPr id="138246" name="Rectangle 14"/>
          <p:cNvSpPr>
            <a:spLocks noChangeArrowheads="1"/>
          </p:cNvSpPr>
          <p:nvPr/>
        </p:nvSpPr>
        <p:spPr bwMode="auto">
          <a:xfrm>
            <a:off x="7459663" y="5035550"/>
            <a:ext cx="1000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Blood plasma</a:t>
            </a:r>
            <a:endParaRPr lang="en-US" sz="1800">
              <a:latin typeface="Arial" charset="0"/>
            </a:endParaRPr>
          </a:p>
        </p:txBody>
      </p:sp>
      <p:sp>
        <p:nvSpPr>
          <p:cNvPr id="138247" name="Rectangle 15"/>
          <p:cNvSpPr>
            <a:spLocks noChangeArrowheads="1"/>
          </p:cNvSpPr>
          <p:nvPr/>
        </p:nvSpPr>
        <p:spPr bwMode="auto">
          <a:xfrm>
            <a:off x="4722813" y="2095500"/>
            <a:ext cx="3571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Slow</a:t>
            </a:r>
            <a:endParaRPr lang="en-US" sz="1800">
              <a:latin typeface="Arial" charset="0"/>
            </a:endParaRPr>
          </a:p>
        </p:txBody>
      </p:sp>
      <p:sp>
        <p:nvSpPr>
          <p:cNvPr id="138248" name="Rectangle 16"/>
          <p:cNvSpPr>
            <a:spLocks noChangeArrowheads="1"/>
          </p:cNvSpPr>
          <p:nvPr/>
        </p:nvSpPr>
        <p:spPr bwMode="auto">
          <a:xfrm>
            <a:off x="817563" y="1612900"/>
            <a:ext cx="779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Tissue cell</a:t>
            </a:r>
            <a:endParaRPr lang="en-US" sz="1800">
              <a:latin typeface="Arial" charset="0"/>
            </a:endParaRPr>
          </a:p>
        </p:txBody>
      </p:sp>
      <p:sp>
        <p:nvSpPr>
          <p:cNvPr id="138249" name="Rectangle 17"/>
          <p:cNvSpPr>
            <a:spLocks noChangeArrowheads="1"/>
          </p:cNvSpPr>
          <p:nvPr/>
        </p:nvSpPr>
        <p:spPr bwMode="auto">
          <a:xfrm>
            <a:off x="1804988" y="1612900"/>
            <a:ext cx="10953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Interstitial fluid</a:t>
            </a:r>
            <a:endParaRPr lang="en-US" sz="1800">
              <a:latin typeface="Arial" charset="0"/>
            </a:endParaRPr>
          </a:p>
        </p:txBody>
      </p:sp>
      <p:sp>
        <p:nvSpPr>
          <p:cNvPr id="138250" name="Rectangle 18"/>
          <p:cNvSpPr>
            <a:spLocks noChangeArrowheads="1"/>
          </p:cNvSpPr>
          <p:nvPr/>
        </p:nvSpPr>
        <p:spPr bwMode="auto">
          <a:xfrm>
            <a:off x="4579938" y="2978150"/>
            <a:ext cx="760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Carbonic</a:t>
            </a:r>
          </a:p>
          <a:p>
            <a:pPr eaLnBrk="0" hangingPunct="0"/>
            <a:r>
              <a:rPr lang="en-US" sz="1200" b="1">
                <a:solidFill>
                  <a:srgbClr val="231F20"/>
                </a:solidFill>
                <a:latin typeface="Arial" charset="0"/>
              </a:rPr>
              <a:t>anhydrase</a:t>
            </a:r>
            <a:endParaRPr lang="en-US" sz="1800" b="1">
              <a:latin typeface="Arial" charset="0"/>
            </a:endParaRPr>
          </a:p>
        </p:txBody>
      </p:sp>
      <p:sp>
        <p:nvSpPr>
          <p:cNvPr id="138251" name="Rectangle 19"/>
          <p:cNvSpPr>
            <a:spLocks noChangeArrowheads="1"/>
          </p:cNvSpPr>
          <p:nvPr/>
        </p:nvSpPr>
        <p:spPr bwMode="auto">
          <a:xfrm>
            <a:off x="1944688" y="1828800"/>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52" name="Rectangle 20"/>
          <p:cNvSpPr>
            <a:spLocks noChangeArrowheads="1"/>
          </p:cNvSpPr>
          <p:nvPr/>
        </p:nvSpPr>
        <p:spPr bwMode="auto">
          <a:xfrm>
            <a:off x="1954213" y="2219325"/>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53" name="Rectangle 21"/>
          <p:cNvSpPr>
            <a:spLocks noChangeArrowheads="1"/>
          </p:cNvSpPr>
          <p:nvPr/>
        </p:nvSpPr>
        <p:spPr bwMode="auto">
          <a:xfrm>
            <a:off x="481013" y="5327650"/>
            <a:ext cx="501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231F20"/>
                </a:solidFill>
                <a:latin typeface="Arial Black" pitchFamily="34" charset="0"/>
              </a:rPr>
              <a:t>(a) Oxygen release and carbon dioxide pickup at the tissues</a:t>
            </a:r>
            <a:endParaRPr lang="en-US" sz="1800">
              <a:latin typeface="Arial" charset="0"/>
            </a:endParaRPr>
          </a:p>
        </p:txBody>
      </p:sp>
      <p:sp>
        <p:nvSpPr>
          <p:cNvPr id="138254" name="Rectangle 22"/>
          <p:cNvSpPr>
            <a:spLocks noChangeArrowheads="1"/>
          </p:cNvSpPr>
          <p:nvPr/>
        </p:nvSpPr>
        <p:spPr bwMode="auto">
          <a:xfrm>
            <a:off x="3935413" y="1828800"/>
            <a:ext cx="187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(dissolved in plasma)</a:t>
            </a:r>
            <a:endParaRPr lang="en-US" sz="1800" b="1">
              <a:latin typeface="Arial" charset="0"/>
            </a:endParaRPr>
          </a:p>
        </p:txBody>
      </p:sp>
      <p:sp>
        <p:nvSpPr>
          <p:cNvPr id="138255" name="Rectangle 23"/>
          <p:cNvSpPr>
            <a:spLocks noChangeArrowheads="1"/>
          </p:cNvSpPr>
          <p:nvPr/>
        </p:nvSpPr>
        <p:spPr bwMode="auto">
          <a:xfrm>
            <a:off x="3935413" y="2219325"/>
            <a:ext cx="746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a:t>
            </a:r>
            <a:r>
              <a:rPr lang="en-US" sz="1200" b="1" baseline="-25000">
                <a:solidFill>
                  <a:srgbClr val="231F20"/>
                </a:solidFill>
                <a:latin typeface="Arial" charset="0"/>
              </a:rPr>
              <a:t>2</a:t>
            </a:r>
            <a:r>
              <a:rPr lang="en-US" sz="1200" b="1">
                <a:solidFill>
                  <a:srgbClr val="231F20"/>
                </a:solidFill>
                <a:latin typeface="Arial" charset="0"/>
              </a:rPr>
              <a:t>O</a:t>
            </a:r>
            <a:endParaRPr lang="en-US" sz="1800" b="1">
              <a:latin typeface="Arial" charset="0"/>
            </a:endParaRPr>
          </a:p>
        </p:txBody>
      </p:sp>
      <p:sp>
        <p:nvSpPr>
          <p:cNvPr id="138256" name="Rectangle 24"/>
          <p:cNvSpPr>
            <a:spLocks noChangeArrowheads="1"/>
          </p:cNvSpPr>
          <p:nvPr/>
        </p:nvSpPr>
        <p:spPr bwMode="auto">
          <a:xfrm>
            <a:off x="5122863" y="2219325"/>
            <a:ext cx="4524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a:t>
            </a:r>
            <a:r>
              <a:rPr lang="en-US" sz="1200" b="1" baseline="-25000">
                <a:solidFill>
                  <a:srgbClr val="231F20"/>
                </a:solidFill>
                <a:latin typeface="Arial" charset="0"/>
              </a:rPr>
              <a:t>2</a:t>
            </a:r>
            <a:r>
              <a:rPr lang="en-US" sz="1200" b="1">
                <a:solidFill>
                  <a:srgbClr val="231F20"/>
                </a:solidFill>
                <a:latin typeface="Arial" charset="0"/>
              </a:rPr>
              <a:t>CO</a:t>
            </a:r>
            <a:r>
              <a:rPr lang="en-US" sz="1200" b="1" baseline="-25000">
                <a:solidFill>
                  <a:srgbClr val="231F20"/>
                </a:solidFill>
                <a:latin typeface="Arial" charset="0"/>
              </a:rPr>
              <a:t>3</a:t>
            </a:r>
          </a:p>
        </p:txBody>
      </p:sp>
      <p:sp>
        <p:nvSpPr>
          <p:cNvPr id="138257" name="Rectangle 25"/>
          <p:cNvSpPr>
            <a:spLocks noChangeArrowheads="1"/>
          </p:cNvSpPr>
          <p:nvPr/>
        </p:nvSpPr>
        <p:spPr bwMode="auto">
          <a:xfrm>
            <a:off x="6011863" y="2222500"/>
            <a:ext cx="7953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r>
              <a:rPr lang="en-US" sz="1200" b="1">
                <a:solidFill>
                  <a:srgbClr val="231F20"/>
                </a:solidFill>
                <a:latin typeface="Arial" charset="0"/>
              </a:rPr>
              <a:t> + H</a:t>
            </a:r>
            <a:r>
              <a:rPr lang="en-US" sz="1200" b="1" baseline="30000">
                <a:solidFill>
                  <a:srgbClr val="231F20"/>
                </a:solidFill>
                <a:latin typeface="Arial" charset="0"/>
              </a:rPr>
              <a:t>+</a:t>
            </a:r>
            <a:endParaRPr lang="en-US" sz="1800" b="1">
              <a:latin typeface="Arial" charset="0"/>
            </a:endParaRPr>
          </a:p>
        </p:txBody>
      </p:sp>
      <p:sp>
        <p:nvSpPr>
          <p:cNvPr id="138258" name="Rectangle 26"/>
          <p:cNvSpPr>
            <a:spLocks noChangeArrowheads="1"/>
          </p:cNvSpPr>
          <p:nvPr/>
        </p:nvSpPr>
        <p:spPr bwMode="auto">
          <a:xfrm>
            <a:off x="4729163" y="2708275"/>
            <a:ext cx="312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Fast</a:t>
            </a:r>
            <a:endParaRPr lang="en-US" sz="1800">
              <a:latin typeface="Arial" charset="0"/>
            </a:endParaRPr>
          </a:p>
        </p:txBody>
      </p:sp>
      <p:sp>
        <p:nvSpPr>
          <p:cNvPr id="138259" name="Rectangle 27"/>
          <p:cNvSpPr>
            <a:spLocks noChangeArrowheads="1"/>
          </p:cNvSpPr>
          <p:nvPr/>
        </p:nvSpPr>
        <p:spPr bwMode="auto">
          <a:xfrm>
            <a:off x="3935413" y="2822575"/>
            <a:ext cx="746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a:t>
            </a:r>
            <a:r>
              <a:rPr lang="en-US" sz="1200" b="1" baseline="-25000">
                <a:solidFill>
                  <a:srgbClr val="231F20"/>
                </a:solidFill>
                <a:latin typeface="Arial" charset="0"/>
              </a:rPr>
              <a:t>2</a:t>
            </a:r>
            <a:r>
              <a:rPr lang="en-US" sz="1200" b="1">
                <a:solidFill>
                  <a:srgbClr val="231F20"/>
                </a:solidFill>
                <a:latin typeface="Arial" charset="0"/>
              </a:rPr>
              <a:t>O</a:t>
            </a:r>
          </a:p>
        </p:txBody>
      </p:sp>
      <p:sp>
        <p:nvSpPr>
          <p:cNvPr id="138260" name="Rectangle 28"/>
          <p:cNvSpPr>
            <a:spLocks noChangeArrowheads="1"/>
          </p:cNvSpPr>
          <p:nvPr/>
        </p:nvSpPr>
        <p:spPr bwMode="auto">
          <a:xfrm>
            <a:off x="5122863" y="2822575"/>
            <a:ext cx="4524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a:t>
            </a:r>
            <a:r>
              <a:rPr lang="en-US" sz="1200" b="1" baseline="-25000">
                <a:solidFill>
                  <a:srgbClr val="231F20"/>
                </a:solidFill>
                <a:latin typeface="Arial" charset="0"/>
              </a:rPr>
              <a:t>2</a:t>
            </a:r>
            <a:r>
              <a:rPr lang="en-US" sz="1200" b="1">
                <a:solidFill>
                  <a:srgbClr val="231F20"/>
                </a:solidFill>
                <a:latin typeface="Arial" charset="0"/>
              </a:rPr>
              <a:t>CO</a:t>
            </a:r>
            <a:r>
              <a:rPr lang="en-US" sz="1200" b="1" baseline="-25000">
                <a:solidFill>
                  <a:srgbClr val="231F20"/>
                </a:solidFill>
                <a:latin typeface="Arial" charset="0"/>
              </a:rPr>
              <a:t>3</a:t>
            </a:r>
            <a:endParaRPr lang="en-US" sz="1800" b="1">
              <a:latin typeface="Arial" charset="0"/>
            </a:endParaRPr>
          </a:p>
        </p:txBody>
      </p:sp>
      <p:sp>
        <p:nvSpPr>
          <p:cNvPr id="138261" name="Rectangle 29"/>
          <p:cNvSpPr>
            <a:spLocks noChangeArrowheads="1"/>
          </p:cNvSpPr>
          <p:nvPr/>
        </p:nvSpPr>
        <p:spPr bwMode="auto">
          <a:xfrm>
            <a:off x="4684713" y="5016500"/>
            <a:ext cx="17700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r>
              <a:rPr lang="en-US" sz="1200" b="1">
                <a:solidFill>
                  <a:srgbClr val="231F20"/>
                </a:solidFill>
                <a:latin typeface="Arial" charset="0"/>
              </a:rPr>
              <a:t> (dissolved in plasma)</a:t>
            </a:r>
            <a:endParaRPr lang="en-US" sz="1800" b="1">
              <a:latin typeface="Arial" charset="0"/>
            </a:endParaRPr>
          </a:p>
        </p:txBody>
      </p:sp>
      <p:sp>
        <p:nvSpPr>
          <p:cNvPr id="138262" name="Rectangle 30"/>
          <p:cNvSpPr>
            <a:spLocks noChangeArrowheads="1"/>
          </p:cNvSpPr>
          <p:nvPr/>
        </p:nvSpPr>
        <p:spPr bwMode="auto">
          <a:xfrm>
            <a:off x="3944938" y="3416300"/>
            <a:ext cx="663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Hb</a:t>
            </a:r>
            <a:endParaRPr lang="en-US" sz="1800" b="1">
              <a:latin typeface="Arial" charset="0"/>
            </a:endParaRPr>
          </a:p>
        </p:txBody>
      </p:sp>
      <p:sp>
        <p:nvSpPr>
          <p:cNvPr id="138263" name="Rectangle 31"/>
          <p:cNvSpPr>
            <a:spLocks noChangeArrowheads="1"/>
          </p:cNvSpPr>
          <p:nvPr/>
        </p:nvSpPr>
        <p:spPr bwMode="auto">
          <a:xfrm>
            <a:off x="5122863" y="3416300"/>
            <a:ext cx="4889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HbCO</a:t>
            </a:r>
            <a:r>
              <a:rPr lang="en-US" sz="1200" b="1" baseline="-25000">
                <a:solidFill>
                  <a:srgbClr val="231F20"/>
                </a:solidFill>
                <a:latin typeface="Arial" charset="0"/>
              </a:rPr>
              <a:t>2</a:t>
            </a:r>
            <a:endParaRPr lang="en-US" sz="1800" b="1">
              <a:latin typeface="Arial" charset="0"/>
            </a:endParaRPr>
          </a:p>
        </p:txBody>
      </p:sp>
      <p:sp>
        <p:nvSpPr>
          <p:cNvPr id="138264" name="Rectangle 32"/>
          <p:cNvSpPr>
            <a:spLocks noChangeArrowheads="1"/>
          </p:cNvSpPr>
          <p:nvPr/>
        </p:nvSpPr>
        <p:spPr bwMode="auto">
          <a:xfrm>
            <a:off x="5430838" y="3819525"/>
            <a:ext cx="379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HbO</a:t>
            </a:r>
            <a:r>
              <a:rPr lang="en-US" sz="1200" b="1" baseline="-25000">
                <a:solidFill>
                  <a:srgbClr val="231F20"/>
                </a:solidFill>
                <a:latin typeface="Arial" charset="0"/>
              </a:rPr>
              <a:t>2</a:t>
            </a:r>
            <a:endParaRPr lang="en-US" sz="1800" b="1">
              <a:latin typeface="Arial" charset="0"/>
            </a:endParaRPr>
          </a:p>
        </p:txBody>
      </p:sp>
      <p:sp>
        <p:nvSpPr>
          <p:cNvPr id="138265" name="Rectangle 33"/>
          <p:cNvSpPr>
            <a:spLocks noChangeArrowheads="1"/>
          </p:cNvSpPr>
          <p:nvPr/>
        </p:nvSpPr>
        <p:spPr bwMode="auto">
          <a:xfrm>
            <a:off x="6265863" y="3819525"/>
            <a:ext cx="5540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r>
              <a:rPr lang="en-US" sz="1200" b="1">
                <a:solidFill>
                  <a:srgbClr val="231F20"/>
                </a:solidFill>
                <a:latin typeface="Arial" charset="0"/>
              </a:rPr>
              <a:t> + Hb</a:t>
            </a:r>
            <a:endParaRPr lang="en-US" sz="1800" b="1">
              <a:latin typeface="Arial" charset="0"/>
            </a:endParaRPr>
          </a:p>
        </p:txBody>
      </p:sp>
      <p:sp>
        <p:nvSpPr>
          <p:cNvPr id="138266" name="Rectangle 34"/>
          <p:cNvSpPr>
            <a:spLocks noChangeArrowheads="1"/>
          </p:cNvSpPr>
          <p:nvPr/>
        </p:nvSpPr>
        <p:spPr bwMode="auto">
          <a:xfrm>
            <a:off x="5684838" y="3419475"/>
            <a:ext cx="917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(Carbamino-</a:t>
            </a:r>
          </a:p>
          <a:p>
            <a:pPr eaLnBrk="0" hangingPunct="0"/>
            <a:r>
              <a:rPr lang="en-US" sz="1200" b="1">
                <a:solidFill>
                  <a:srgbClr val="231F20"/>
                </a:solidFill>
                <a:latin typeface="Arial" charset="0"/>
              </a:rPr>
              <a:t>hemoglobin)</a:t>
            </a:r>
            <a:endParaRPr lang="en-US" sz="1800" b="1">
              <a:latin typeface="Arial" charset="0"/>
            </a:endParaRPr>
          </a:p>
        </p:txBody>
      </p:sp>
      <p:sp>
        <p:nvSpPr>
          <p:cNvPr id="138267" name="Rectangle 35"/>
          <p:cNvSpPr>
            <a:spLocks noChangeArrowheads="1"/>
          </p:cNvSpPr>
          <p:nvPr/>
        </p:nvSpPr>
        <p:spPr bwMode="auto">
          <a:xfrm>
            <a:off x="6027738" y="2822575"/>
            <a:ext cx="7953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r>
              <a:rPr lang="en-US" sz="1200" b="1">
                <a:solidFill>
                  <a:srgbClr val="231F20"/>
                </a:solidFill>
                <a:latin typeface="Arial" charset="0"/>
              </a:rPr>
              <a:t> + H</a:t>
            </a:r>
            <a:r>
              <a:rPr lang="en-US" sz="1200" b="1" baseline="30000">
                <a:solidFill>
                  <a:srgbClr val="231F20"/>
                </a:solidFill>
                <a:latin typeface="Arial" charset="0"/>
              </a:rPr>
              <a:t>+</a:t>
            </a:r>
          </a:p>
        </p:txBody>
      </p:sp>
      <p:sp>
        <p:nvSpPr>
          <p:cNvPr id="138268" name="Rectangle 36"/>
          <p:cNvSpPr>
            <a:spLocks noChangeArrowheads="1"/>
          </p:cNvSpPr>
          <p:nvPr/>
        </p:nvSpPr>
        <p:spPr bwMode="auto">
          <a:xfrm>
            <a:off x="7370763" y="2460625"/>
            <a:ext cx="4524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endParaRPr lang="en-US" sz="1800" b="1">
              <a:latin typeface="Arial" charset="0"/>
            </a:endParaRPr>
          </a:p>
        </p:txBody>
      </p:sp>
      <p:sp>
        <p:nvSpPr>
          <p:cNvPr id="138269" name="Rectangle 37"/>
          <p:cNvSpPr>
            <a:spLocks noChangeArrowheads="1"/>
          </p:cNvSpPr>
          <p:nvPr/>
        </p:nvSpPr>
        <p:spPr bwMode="auto">
          <a:xfrm>
            <a:off x="6862763" y="2981325"/>
            <a:ext cx="209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Cl</a:t>
            </a:r>
            <a:r>
              <a:rPr lang="en-US" sz="1200" b="1" baseline="30000">
                <a:solidFill>
                  <a:srgbClr val="231F20"/>
                </a:solidFill>
                <a:latin typeface="Arial" charset="0"/>
              </a:rPr>
              <a:t>–</a:t>
            </a:r>
            <a:endParaRPr lang="en-US" sz="1800" b="1">
              <a:latin typeface="Arial" charset="0"/>
            </a:endParaRPr>
          </a:p>
        </p:txBody>
      </p:sp>
      <p:sp>
        <p:nvSpPr>
          <p:cNvPr id="138270" name="Rectangle 38"/>
          <p:cNvSpPr>
            <a:spLocks noChangeArrowheads="1"/>
          </p:cNvSpPr>
          <p:nvPr/>
        </p:nvSpPr>
        <p:spPr bwMode="auto">
          <a:xfrm>
            <a:off x="7373938" y="2682875"/>
            <a:ext cx="209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Cl</a:t>
            </a:r>
            <a:r>
              <a:rPr lang="en-US" sz="1200" b="1" baseline="30000">
                <a:solidFill>
                  <a:srgbClr val="231F20"/>
                </a:solidFill>
                <a:latin typeface="Arial" charset="0"/>
              </a:rPr>
              <a:t>–</a:t>
            </a:r>
            <a:endParaRPr lang="en-US" sz="1800" b="1">
              <a:latin typeface="Arial" charset="0"/>
            </a:endParaRPr>
          </a:p>
        </p:txBody>
      </p:sp>
      <p:sp>
        <p:nvSpPr>
          <p:cNvPr id="138271" name="Rectangle 39"/>
          <p:cNvSpPr>
            <a:spLocks noChangeArrowheads="1"/>
          </p:cNvSpPr>
          <p:nvPr/>
        </p:nvSpPr>
        <p:spPr bwMode="auto">
          <a:xfrm>
            <a:off x="7148513" y="3238500"/>
            <a:ext cx="312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HHb</a:t>
            </a:r>
            <a:endParaRPr lang="en-US" sz="1800" b="1">
              <a:latin typeface="Arial" charset="0"/>
            </a:endParaRPr>
          </a:p>
        </p:txBody>
      </p:sp>
      <p:sp>
        <p:nvSpPr>
          <p:cNvPr id="138272" name="Rectangle 40"/>
          <p:cNvSpPr>
            <a:spLocks noChangeArrowheads="1"/>
          </p:cNvSpPr>
          <p:nvPr/>
        </p:nvSpPr>
        <p:spPr bwMode="auto">
          <a:xfrm>
            <a:off x="8012113" y="1943100"/>
            <a:ext cx="6111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Binds to</a:t>
            </a:r>
          </a:p>
          <a:p>
            <a:pPr eaLnBrk="0" hangingPunct="0"/>
            <a:r>
              <a:rPr lang="en-US" sz="1200" b="1">
                <a:solidFill>
                  <a:srgbClr val="231F20"/>
                </a:solidFill>
                <a:latin typeface="Arial" charset="0"/>
              </a:rPr>
              <a:t>plasma</a:t>
            </a:r>
            <a:endParaRPr lang="en-US" sz="1800" b="1">
              <a:latin typeface="Arial" charset="0"/>
            </a:endParaRPr>
          </a:p>
          <a:p>
            <a:pPr eaLnBrk="0" hangingPunct="0"/>
            <a:r>
              <a:rPr lang="en-US" sz="1200" b="1">
                <a:solidFill>
                  <a:srgbClr val="231F20"/>
                </a:solidFill>
                <a:latin typeface="Arial" charset="0"/>
              </a:rPr>
              <a:t>proteins</a:t>
            </a:r>
            <a:endParaRPr lang="en-US" sz="1800" b="1">
              <a:latin typeface="Arial" charset="0"/>
            </a:endParaRPr>
          </a:p>
        </p:txBody>
      </p:sp>
      <p:sp>
        <p:nvSpPr>
          <p:cNvPr id="138273" name="Rectangle 41"/>
          <p:cNvSpPr>
            <a:spLocks noChangeArrowheads="1"/>
          </p:cNvSpPr>
          <p:nvPr/>
        </p:nvSpPr>
        <p:spPr bwMode="auto">
          <a:xfrm>
            <a:off x="7993063" y="2562225"/>
            <a:ext cx="6683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Chloride</a:t>
            </a:r>
          </a:p>
          <a:p>
            <a:pPr eaLnBrk="0" hangingPunct="0"/>
            <a:r>
              <a:rPr lang="en-US" sz="1200" b="1">
                <a:solidFill>
                  <a:srgbClr val="231F20"/>
                </a:solidFill>
                <a:latin typeface="Arial" charset="0"/>
              </a:rPr>
              <a:t>shift</a:t>
            </a:r>
            <a:endParaRPr lang="en-US" sz="1800" b="1">
              <a:latin typeface="Arial" charset="0"/>
            </a:endParaRPr>
          </a:p>
          <a:p>
            <a:pPr eaLnBrk="0" hangingPunct="0"/>
            <a:r>
              <a:rPr lang="en-US" sz="1200" b="1">
                <a:solidFill>
                  <a:srgbClr val="231F20"/>
                </a:solidFill>
                <a:latin typeface="Arial" charset="0"/>
              </a:rPr>
              <a:t>(in) via</a:t>
            </a:r>
            <a:endParaRPr lang="en-US" sz="1800" b="1">
              <a:latin typeface="Arial" charset="0"/>
            </a:endParaRPr>
          </a:p>
          <a:p>
            <a:pPr eaLnBrk="0" hangingPunct="0"/>
            <a:r>
              <a:rPr lang="en-US" sz="1200" b="1">
                <a:solidFill>
                  <a:srgbClr val="231F20"/>
                </a:solidFill>
                <a:latin typeface="Arial" charset="0"/>
              </a:rPr>
              <a:t>transport</a:t>
            </a:r>
            <a:endParaRPr lang="en-US" sz="1800" b="1">
              <a:latin typeface="Arial" charset="0"/>
            </a:endParaRPr>
          </a:p>
          <a:p>
            <a:pPr eaLnBrk="0" hangingPunct="0"/>
            <a:r>
              <a:rPr lang="en-US" sz="1200" b="1">
                <a:solidFill>
                  <a:srgbClr val="231F20"/>
                </a:solidFill>
                <a:latin typeface="Arial" charset="0"/>
              </a:rPr>
              <a:t>protein</a:t>
            </a:r>
            <a:endParaRPr lang="en-US" sz="1800" b="1">
              <a:latin typeface="Arial" charset="0"/>
            </a:endParaRPr>
          </a:p>
        </p:txBody>
      </p:sp>
      <p:sp>
        <p:nvSpPr>
          <p:cNvPr id="138274" name="Rectangle 42"/>
          <p:cNvSpPr>
            <a:spLocks noChangeArrowheads="1"/>
          </p:cNvSpPr>
          <p:nvPr/>
        </p:nvSpPr>
        <p:spPr bwMode="auto">
          <a:xfrm>
            <a:off x="1166813" y="2428875"/>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endParaRPr lang="en-US" sz="1800" b="1">
              <a:latin typeface="Arial" charset="0"/>
            </a:endParaRPr>
          </a:p>
        </p:txBody>
      </p:sp>
      <p:sp>
        <p:nvSpPr>
          <p:cNvPr id="138275" name="Rectangle 43"/>
          <p:cNvSpPr>
            <a:spLocks noChangeArrowheads="1"/>
          </p:cNvSpPr>
          <p:nvPr/>
        </p:nvSpPr>
        <p:spPr bwMode="auto">
          <a:xfrm>
            <a:off x="1741488" y="2819400"/>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76" name="Rectangle 44"/>
          <p:cNvSpPr>
            <a:spLocks noChangeArrowheads="1"/>
          </p:cNvSpPr>
          <p:nvPr/>
        </p:nvSpPr>
        <p:spPr bwMode="auto">
          <a:xfrm>
            <a:off x="1141413" y="3089275"/>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77" name="Rectangle 45"/>
          <p:cNvSpPr>
            <a:spLocks noChangeArrowheads="1"/>
          </p:cNvSpPr>
          <p:nvPr/>
        </p:nvSpPr>
        <p:spPr bwMode="auto">
          <a:xfrm>
            <a:off x="1731963" y="3419475"/>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78" name="Rectangle 46"/>
          <p:cNvSpPr>
            <a:spLocks noChangeArrowheads="1"/>
          </p:cNvSpPr>
          <p:nvPr/>
        </p:nvSpPr>
        <p:spPr bwMode="auto">
          <a:xfrm>
            <a:off x="969963" y="4486275"/>
            <a:ext cx="285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38279" name="Rectangle 47"/>
          <p:cNvSpPr>
            <a:spLocks noChangeArrowheads="1"/>
          </p:cNvSpPr>
          <p:nvPr/>
        </p:nvSpPr>
        <p:spPr bwMode="auto">
          <a:xfrm>
            <a:off x="2097088" y="4648200"/>
            <a:ext cx="1762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p>
        </p:txBody>
      </p:sp>
      <p:sp>
        <p:nvSpPr>
          <p:cNvPr id="138280" name="Rectangle 48"/>
          <p:cNvSpPr>
            <a:spLocks noChangeArrowheads="1"/>
          </p:cNvSpPr>
          <p:nvPr/>
        </p:nvSpPr>
        <p:spPr bwMode="auto">
          <a:xfrm>
            <a:off x="2097088" y="5029200"/>
            <a:ext cx="1762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p>
        </p:txBody>
      </p:sp>
      <p:sp>
        <p:nvSpPr>
          <p:cNvPr id="138281" name="AutoShape 49"/>
          <p:cNvSpPr>
            <a:spLocks/>
          </p:cNvSpPr>
          <p:nvPr/>
        </p:nvSpPr>
        <p:spPr bwMode="auto">
          <a:xfrm>
            <a:off x="7777163" y="2438400"/>
            <a:ext cx="92075" cy="411163"/>
          </a:xfrm>
          <a:prstGeom prst="rightBracket">
            <a:avLst>
              <a:gd name="adj" fmla="val 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Grp="1" noChangeArrowheads="1"/>
          </p:cNvSpPr>
          <p:nvPr>
            <p:ph type="title"/>
          </p:nvPr>
        </p:nvSpPr>
        <p:spPr/>
        <p:txBody>
          <a:bodyPr>
            <a:normAutofit/>
          </a:bodyPr>
          <a:lstStyle/>
          <a:p>
            <a:pPr fontAlgn="auto">
              <a:spcAft>
                <a:spcPts val="0"/>
              </a:spcAft>
              <a:defRPr/>
            </a:pPr>
            <a:r>
              <a:rPr lang="en-US"/>
              <a:t>Transport and Exchange of CO</a:t>
            </a:r>
            <a:r>
              <a:rPr lang="en-US" baseline="-25000"/>
              <a:t>2</a:t>
            </a:r>
            <a:endParaRPr lang="en-US"/>
          </a:p>
        </p:txBody>
      </p:sp>
      <p:sp>
        <p:nvSpPr>
          <p:cNvPr id="9216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 pulmonary capillaries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HCO</a:t>
            </a:r>
            <a:r>
              <a:rPr lang="en-US" baseline="-25000" dirty="0" smtClean="0"/>
              <a:t>3</a:t>
            </a:r>
            <a:r>
              <a:rPr lang="en-US" baseline="30000" dirty="0"/>
              <a:t>–</a:t>
            </a:r>
            <a:r>
              <a:rPr lang="en-US" dirty="0"/>
              <a:t> moves into the RBCs and binds with H</a:t>
            </a:r>
            <a:r>
              <a:rPr lang="en-US" baseline="30000" dirty="0"/>
              <a:t>+</a:t>
            </a:r>
            <a:r>
              <a:rPr lang="en-US" dirty="0"/>
              <a:t> to form H</a:t>
            </a:r>
            <a:r>
              <a:rPr lang="en-US" baseline="-25000" dirty="0"/>
              <a:t>2</a:t>
            </a:r>
            <a:r>
              <a:rPr lang="en-US" dirty="0"/>
              <a:t>CO</a:t>
            </a:r>
            <a:r>
              <a:rPr lang="en-US" baseline="-25000" dirty="0"/>
              <a:t>3</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a:t>
            </a:r>
            <a:r>
              <a:rPr lang="en-US" baseline="-25000" dirty="0" smtClean="0"/>
              <a:t>2</a:t>
            </a:r>
            <a:r>
              <a:rPr lang="en-US" dirty="0" smtClean="0"/>
              <a:t>CO</a:t>
            </a:r>
            <a:r>
              <a:rPr lang="en-US" baseline="-25000" dirty="0" smtClean="0"/>
              <a:t>3</a:t>
            </a:r>
            <a:r>
              <a:rPr lang="en-US" dirty="0" smtClean="0"/>
              <a:t> </a:t>
            </a:r>
            <a:r>
              <a:rPr lang="en-US" dirty="0"/>
              <a:t>is split by carbonic </a:t>
            </a:r>
            <a:r>
              <a:rPr lang="en-US" dirty="0" err="1"/>
              <a:t>anhydrase</a:t>
            </a:r>
            <a:r>
              <a:rPr lang="en-US" dirty="0"/>
              <a:t> into CO</a:t>
            </a:r>
            <a:r>
              <a:rPr lang="en-US" baseline="-25000" dirty="0"/>
              <a:t>2</a:t>
            </a:r>
            <a:r>
              <a:rPr lang="en-US" dirty="0"/>
              <a:t> and water</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CO</a:t>
            </a:r>
            <a:r>
              <a:rPr lang="en-US" baseline="-25000" dirty="0" smtClean="0"/>
              <a:t>2</a:t>
            </a:r>
            <a:r>
              <a:rPr lang="en-US" dirty="0" smtClean="0"/>
              <a:t> </a:t>
            </a:r>
            <a:r>
              <a:rPr lang="en-US" dirty="0"/>
              <a:t>diffuses into the alveoli</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ChangeArrowheads="1"/>
          </p:cNvSpPr>
          <p:nvPr/>
        </p:nvSpPr>
        <p:spPr bwMode="auto">
          <a:xfrm>
            <a:off x="7974013" y="6580188"/>
            <a:ext cx="1166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22.22b</a:t>
            </a:r>
          </a:p>
        </p:txBody>
      </p:sp>
      <p:pic>
        <p:nvPicPr>
          <p:cNvPr id="94219" name="Picture 11"/>
          <p:cNvPicPr>
            <a:picLocks noChangeAspect="1" noChangeArrowheads="1"/>
          </p:cNvPicPr>
          <p:nvPr/>
        </p:nvPicPr>
        <p:blipFill>
          <a:blip r:embed="rId2" cstate="screen"/>
          <a:srcRect/>
          <a:stretch>
            <a:fillRect/>
          </a:stretch>
        </p:blipFill>
        <p:spPr bwMode="auto">
          <a:xfrm>
            <a:off x="461963" y="1514475"/>
            <a:ext cx="8218487" cy="3733800"/>
          </a:xfrm>
          <a:prstGeom prst="rect">
            <a:avLst/>
          </a:prstGeom>
          <a:ln>
            <a:noFill/>
          </a:ln>
          <a:effectLst>
            <a:softEdge rad="112500"/>
          </a:effectLst>
        </p:spPr>
      </p:pic>
      <p:sp>
        <p:nvSpPr>
          <p:cNvPr id="140292" name="Line 12"/>
          <p:cNvSpPr>
            <a:spLocks noChangeShapeType="1"/>
          </p:cNvSpPr>
          <p:nvPr/>
        </p:nvSpPr>
        <p:spPr bwMode="auto">
          <a:xfrm>
            <a:off x="7848600" y="2667000"/>
            <a:ext cx="92075"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3" name="Line 13"/>
          <p:cNvSpPr>
            <a:spLocks noChangeShapeType="1"/>
          </p:cNvSpPr>
          <p:nvPr/>
        </p:nvSpPr>
        <p:spPr bwMode="auto">
          <a:xfrm flipH="1">
            <a:off x="2195513" y="1660525"/>
            <a:ext cx="501650"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4" name="Rectangle 14"/>
          <p:cNvSpPr>
            <a:spLocks noChangeArrowheads="1"/>
          </p:cNvSpPr>
          <p:nvPr/>
        </p:nvSpPr>
        <p:spPr bwMode="auto">
          <a:xfrm>
            <a:off x="7448550" y="5005388"/>
            <a:ext cx="1000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Blood plasma</a:t>
            </a:r>
            <a:endParaRPr lang="en-US" sz="1800">
              <a:latin typeface="Arial" charset="0"/>
            </a:endParaRPr>
          </a:p>
        </p:txBody>
      </p:sp>
      <p:sp>
        <p:nvSpPr>
          <p:cNvPr id="140295" name="Rectangle 15"/>
          <p:cNvSpPr>
            <a:spLocks noChangeArrowheads="1"/>
          </p:cNvSpPr>
          <p:nvPr/>
        </p:nvSpPr>
        <p:spPr bwMode="auto">
          <a:xfrm>
            <a:off x="666750" y="1570038"/>
            <a:ext cx="635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Alveolus</a:t>
            </a:r>
            <a:endParaRPr lang="en-US" sz="1800">
              <a:latin typeface="Arial" charset="0"/>
            </a:endParaRPr>
          </a:p>
        </p:txBody>
      </p:sp>
      <p:sp>
        <p:nvSpPr>
          <p:cNvPr id="140296" name="Rectangle 16"/>
          <p:cNvSpPr>
            <a:spLocks noChangeArrowheads="1"/>
          </p:cNvSpPr>
          <p:nvPr/>
        </p:nvSpPr>
        <p:spPr bwMode="auto">
          <a:xfrm>
            <a:off x="2717800" y="1582738"/>
            <a:ext cx="20970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Fused basement membranes</a:t>
            </a:r>
            <a:endParaRPr lang="en-US" sz="1800">
              <a:latin typeface="Arial" charset="0"/>
            </a:endParaRPr>
          </a:p>
        </p:txBody>
      </p:sp>
      <p:sp>
        <p:nvSpPr>
          <p:cNvPr id="140297" name="Rectangle 17"/>
          <p:cNvSpPr>
            <a:spLocks noChangeArrowheads="1"/>
          </p:cNvSpPr>
          <p:nvPr/>
        </p:nvSpPr>
        <p:spPr bwMode="auto">
          <a:xfrm>
            <a:off x="812800" y="3386138"/>
            <a:ext cx="285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40298" name="Rectangle 18"/>
          <p:cNvSpPr>
            <a:spLocks noChangeArrowheads="1"/>
          </p:cNvSpPr>
          <p:nvPr/>
        </p:nvSpPr>
        <p:spPr bwMode="auto">
          <a:xfrm>
            <a:off x="812800" y="2760663"/>
            <a:ext cx="285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40299" name="Rectangle 19"/>
          <p:cNvSpPr>
            <a:spLocks noChangeArrowheads="1"/>
          </p:cNvSpPr>
          <p:nvPr/>
        </p:nvSpPr>
        <p:spPr bwMode="auto">
          <a:xfrm>
            <a:off x="812800" y="2198688"/>
            <a:ext cx="285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p>
        </p:txBody>
      </p:sp>
      <p:sp>
        <p:nvSpPr>
          <p:cNvPr id="140300" name="Rectangle 20"/>
          <p:cNvSpPr>
            <a:spLocks noChangeArrowheads="1"/>
          </p:cNvSpPr>
          <p:nvPr/>
        </p:nvSpPr>
        <p:spPr bwMode="auto">
          <a:xfrm>
            <a:off x="479425" y="5319713"/>
            <a:ext cx="4845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231F20"/>
                </a:solidFill>
                <a:latin typeface="Arial Black" pitchFamily="34" charset="0"/>
              </a:rPr>
              <a:t>(b) Oxygen pickup and carbon dioxide release in the lungs</a:t>
            </a:r>
            <a:endParaRPr lang="en-US" sz="1800">
              <a:latin typeface="Arial" charset="0"/>
            </a:endParaRPr>
          </a:p>
        </p:txBody>
      </p:sp>
      <p:sp>
        <p:nvSpPr>
          <p:cNvPr id="140301" name="Rectangle 21"/>
          <p:cNvSpPr>
            <a:spLocks noChangeArrowheads="1"/>
          </p:cNvSpPr>
          <p:nvPr/>
        </p:nvSpPr>
        <p:spPr bwMode="auto">
          <a:xfrm>
            <a:off x="812800" y="1801813"/>
            <a:ext cx="285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endParaRPr lang="en-US" sz="1800" b="1">
              <a:latin typeface="Arial" charset="0"/>
            </a:endParaRPr>
          </a:p>
        </p:txBody>
      </p:sp>
      <p:sp>
        <p:nvSpPr>
          <p:cNvPr id="140302" name="Rectangle 22"/>
          <p:cNvSpPr>
            <a:spLocks noChangeArrowheads="1"/>
          </p:cNvSpPr>
          <p:nvPr/>
        </p:nvSpPr>
        <p:spPr bwMode="auto">
          <a:xfrm>
            <a:off x="869950" y="4700588"/>
            <a:ext cx="1762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p>
        </p:txBody>
      </p:sp>
      <p:sp>
        <p:nvSpPr>
          <p:cNvPr id="140303" name="Rectangle 23"/>
          <p:cNvSpPr>
            <a:spLocks noChangeArrowheads="1"/>
          </p:cNvSpPr>
          <p:nvPr/>
        </p:nvSpPr>
        <p:spPr bwMode="auto">
          <a:xfrm>
            <a:off x="869950" y="4986338"/>
            <a:ext cx="1762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p>
        </p:txBody>
      </p:sp>
      <p:sp>
        <p:nvSpPr>
          <p:cNvPr id="140304" name="Rectangle 24"/>
          <p:cNvSpPr>
            <a:spLocks noChangeArrowheads="1"/>
          </p:cNvSpPr>
          <p:nvPr/>
        </p:nvSpPr>
        <p:spPr bwMode="auto">
          <a:xfrm>
            <a:off x="3492500" y="4986338"/>
            <a:ext cx="1770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r>
              <a:rPr lang="en-US" sz="1200" b="1">
                <a:solidFill>
                  <a:srgbClr val="231F20"/>
                </a:solidFill>
                <a:latin typeface="Arial" charset="0"/>
              </a:rPr>
              <a:t> (dissolved in plasma)</a:t>
            </a:r>
            <a:endParaRPr lang="en-US" sz="1800" b="1">
              <a:latin typeface="Arial" charset="0"/>
            </a:endParaRPr>
          </a:p>
        </p:txBody>
      </p:sp>
      <p:sp>
        <p:nvSpPr>
          <p:cNvPr id="140305" name="Rectangle 25"/>
          <p:cNvSpPr>
            <a:spLocks noChangeArrowheads="1"/>
          </p:cNvSpPr>
          <p:nvPr/>
        </p:nvSpPr>
        <p:spPr bwMode="auto">
          <a:xfrm>
            <a:off x="7340600" y="2706688"/>
            <a:ext cx="209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Cl</a:t>
            </a:r>
            <a:r>
              <a:rPr lang="en-US" sz="1200" b="1" baseline="30000">
                <a:solidFill>
                  <a:srgbClr val="231F20"/>
                </a:solidFill>
                <a:latin typeface="Arial" charset="0"/>
              </a:rPr>
              <a:t>–</a:t>
            </a:r>
          </a:p>
        </p:txBody>
      </p:sp>
      <p:sp>
        <p:nvSpPr>
          <p:cNvPr id="140306" name="Rectangle 26"/>
          <p:cNvSpPr>
            <a:spLocks noChangeArrowheads="1"/>
          </p:cNvSpPr>
          <p:nvPr/>
        </p:nvSpPr>
        <p:spPr bwMode="auto">
          <a:xfrm>
            <a:off x="4597400" y="2093913"/>
            <a:ext cx="3571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Slow</a:t>
            </a:r>
            <a:endParaRPr lang="en-US" sz="1800">
              <a:latin typeface="Arial" charset="0"/>
            </a:endParaRPr>
          </a:p>
        </p:txBody>
      </p:sp>
      <p:sp>
        <p:nvSpPr>
          <p:cNvPr id="140307" name="Rectangle 27"/>
          <p:cNvSpPr>
            <a:spLocks noChangeArrowheads="1"/>
          </p:cNvSpPr>
          <p:nvPr/>
        </p:nvSpPr>
        <p:spPr bwMode="auto">
          <a:xfrm>
            <a:off x="3800475" y="1817688"/>
            <a:ext cx="1879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(dissolved in plasma)</a:t>
            </a:r>
            <a:endParaRPr lang="en-US" sz="1800" b="1">
              <a:latin typeface="Arial" charset="0"/>
            </a:endParaRPr>
          </a:p>
        </p:txBody>
      </p:sp>
      <p:sp>
        <p:nvSpPr>
          <p:cNvPr id="140308" name="Rectangle 28"/>
          <p:cNvSpPr>
            <a:spLocks noChangeArrowheads="1"/>
          </p:cNvSpPr>
          <p:nvPr/>
        </p:nvSpPr>
        <p:spPr bwMode="auto">
          <a:xfrm>
            <a:off x="3800475" y="2208213"/>
            <a:ext cx="746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a:t>
            </a:r>
            <a:r>
              <a:rPr lang="en-US" sz="1200" b="1" baseline="-25000">
                <a:solidFill>
                  <a:srgbClr val="231F20"/>
                </a:solidFill>
                <a:latin typeface="Arial" charset="0"/>
              </a:rPr>
              <a:t>2</a:t>
            </a:r>
            <a:r>
              <a:rPr lang="en-US" sz="1200" b="1">
                <a:solidFill>
                  <a:srgbClr val="231F20"/>
                </a:solidFill>
                <a:latin typeface="Arial" charset="0"/>
              </a:rPr>
              <a:t>O</a:t>
            </a:r>
            <a:endParaRPr lang="en-US" sz="1800" b="1">
              <a:latin typeface="Arial" charset="0"/>
            </a:endParaRPr>
          </a:p>
        </p:txBody>
      </p:sp>
      <p:sp>
        <p:nvSpPr>
          <p:cNvPr id="140309" name="Rectangle 29"/>
          <p:cNvSpPr>
            <a:spLocks noChangeArrowheads="1"/>
          </p:cNvSpPr>
          <p:nvPr/>
        </p:nvSpPr>
        <p:spPr bwMode="auto">
          <a:xfrm>
            <a:off x="4987925" y="2208213"/>
            <a:ext cx="4524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a:t>
            </a:r>
            <a:r>
              <a:rPr lang="en-US" sz="1200" b="1" baseline="-25000">
                <a:solidFill>
                  <a:srgbClr val="231F20"/>
                </a:solidFill>
                <a:latin typeface="Arial" charset="0"/>
              </a:rPr>
              <a:t>2</a:t>
            </a:r>
            <a:r>
              <a:rPr lang="en-US" sz="1200" b="1">
                <a:solidFill>
                  <a:srgbClr val="231F20"/>
                </a:solidFill>
                <a:latin typeface="Arial" charset="0"/>
              </a:rPr>
              <a:t>CO</a:t>
            </a:r>
            <a:r>
              <a:rPr lang="en-US" sz="1200" b="1" baseline="-25000">
                <a:solidFill>
                  <a:srgbClr val="231F20"/>
                </a:solidFill>
                <a:latin typeface="Arial" charset="0"/>
              </a:rPr>
              <a:t>3</a:t>
            </a:r>
            <a:endParaRPr lang="en-US" sz="1800" b="1">
              <a:latin typeface="Arial" charset="0"/>
            </a:endParaRPr>
          </a:p>
        </p:txBody>
      </p:sp>
      <p:sp>
        <p:nvSpPr>
          <p:cNvPr id="140310" name="Rectangle 30"/>
          <p:cNvSpPr>
            <a:spLocks noChangeArrowheads="1"/>
          </p:cNvSpPr>
          <p:nvPr/>
        </p:nvSpPr>
        <p:spPr bwMode="auto">
          <a:xfrm>
            <a:off x="5880100" y="2208213"/>
            <a:ext cx="7953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r>
              <a:rPr lang="en-US" sz="1200" b="1">
                <a:solidFill>
                  <a:srgbClr val="231F20"/>
                </a:solidFill>
                <a:latin typeface="Arial" charset="0"/>
              </a:rPr>
              <a:t> + H</a:t>
            </a:r>
            <a:r>
              <a:rPr lang="en-US" sz="1200" b="1" baseline="30000">
                <a:solidFill>
                  <a:srgbClr val="231F20"/>
                </a:solidFill>
                <a:latin typeface="Arial" charset="0"/>
              </a:rPr>
              <a:t>+</a:t>
            </a:r>
            <a:endParaRPr lang="en-US" sz="1800" b="1">
              <a:latin typeface="Arial" charset="0"/>
            </a:endParaRPr>
          </a:p>
        </p:txBody>
      </p:sp>
      <p:sp>
        <p:nvSpPr>
          <p:cNvPr id="140311" name="Rectangle 31"/>
          <p:cNvSpPr>
            <a:spLocks noChangeArrowheads="1"/>
          </p:cNvSpPr>
          <p:nvPr/>
        </p:nvSpPr>
        <p:spPr bwMode="auto">
          <a:xfrm>
            <a:off x="3717925" y="3760788"/>
            <a:ext cx="10445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Red blood cell</a:t>
            </a:r>
            <a:endParaRPr lang="en-US" sz="1800">
              <a:latin typeface="Arial" charset="0"/>
            </a:endParaRPr>
          </a:p>
        </p:txBody>
      </p:sp>
      <p:sp>
        <p:nvSpPr>
          <p:cNvPr id="140312" name="Rectangle 32"/>
          <p:cNvSpPr>
            <a:spLocks noChangeArrowheads="1"/>
          </p:cNvSpPr>
          <p:nvPr/>
        </p:nvSpPr>
        <p:spPr bwMode="auto">
          <a:xfrm>
            <a:off x="4467225" y="2938463"/>
            <a:ext cx="760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Carbonic</a:t>
            </a:r>
          </a:p>
          <a:p>
            <a:pPr eaLnBrk="0" hangingPunct="0"/>
            <a:r>
              <a:rPr lang="en-US" sz="1200" b="1">
                <a:solidFill>
                  <a:srgbClr val="231F20"/>
                </a:solidFill>
                <a:latin typeface="Arial" charset="0"/>
              </a:rPr>
              <a:t>anhydrase</a:t>
            </a:r>
            <a:endParaRPr lang="en-US" sz="1800" b="1">
              <a:latin typeface="Arial" charset="0"/>
            </a:endParaRPr>
          </a:p>
        </p:txBody>
      </p:sp>
      <p:sp>
        <p:nvSpPr>
          <p:cNvPr id="140313" name="Rectangle 33"/>
          <p:cNvSpPr>
            <a:spLocks noChangeArrowheads="1"/>
          </p:cNvSpPr>
          <p:nvPr/>
        </p:nvSpPr>
        <p:spPr bwMode="auto">
          <a:xfrm>
            <a:off x="4629150" y="2681288"/>
            <a:ext cx="312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i="1">
                <a:solidFill>
                  <a:srgbClr val="231F20"/>
                </a:solidFill>
                <a:latin typeface="Arial" charset="0"/>
              </a:rPr>
              <a:t>Fast</a:t>
            </a:r>
            <a:endParaRPr lang="en-US" sz="1800">
              <a:latin typeface="Arial" charset="0"/>
            </a:endParaRPr>
          </a:p>
        </p:txBody>
      </p:sp>
      <p:sp>
        <p:nvSpPr>
          <p:cNvPr id="140314" name="Rectangle 34"/>
          <p:cNvSpPr>
            <a:spLocks noChangeArrowheads="1"/>
          </p:cNvSpPr>
          <p:nvPr/>
        </p:nvSpPr>
        <p:spPr bwMode="auto">
          <a:xfrm>
            <a:off x="3797300" y="2782888"/>
            <a:ext cx="746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a:t>
            </a:r>
            <a:r>
              <a:rPr lang="en-US" sz="1200" b="1" baseline="-25000">
                <a:solidFill>
                  <a:srgbClr val="231F20"/>
                </a:solidFill>
                <a:latin typeface="Arial" charset="0"/>
              </a:rPr>
              <a:t>2</a:t>
            </a:r>
            <a:r>
              <a:rPr lang="en-US" sz="1200" b="1">
                <a:solidFill>
                  <a:srgbClr val="231F20"/>
                </a:solidFill>
                <a:latin typeface="Arial" charset="0"/>
              </a:rPr>
              <a:t>O</a:t>
            </a:r>
          </a:p>
        </p:txBody>
      </p:sp>
      <p:sp>
        <p:nvSpPr>
          <p:cNvPr id="140315" name="Rectangle 35"/>
          <p:cNvSpPr>
            <a:spLocks noChangeArrowheads="1"/>
          </p:cNvSpPr>
          <p:nvPr/>
        </p:nvSpPr>
        <p:spPr bwMode="auto">
          <a:xfrm>
            <a:off x="5003800" y="2779713"/>
            <a:ext cx="4524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a:t>
            </a:r>
            <a:r>
              <a:rPr lang="en-US" sz="1200" b="1" baseline="-25000">
                <a:solidFill>
                  <a:srgbClr val="231F20"/>
                </a:solidFill>
                <a:latin typeface="Arial" charset="0"/>
              </a:rPr>
              <a:t>2</a:t>
            </a:r>
            <a:r>
              <a:rPr lang="en-US" sz="1200" b="1">
                <a:solidFill>
                  <a:srgbClr val="231F20"/>
                </a:solidFill>
                <a:latin typeface="Arial" charset="0"/>
              </a:rPr>
              <a:t>CO</a:t>
            </a:r>
            <a:r>
              <a:rPr lang="en-US" sz="1200" b="1" baseline="-25000">
                <a:solidFill>
                  <a:srgbClr val="231F20"/>
                </a:solidFill>
                <a:latin typeface="Arial" charset="0"/>
              </a:rPr>
              <a:t>3</a:t>
            </a:r>
          </a:p>
        </p:txBody>
      </p:sp>
      <p:sp>
        <p:nvSpPr>
          <p:cNvPr id="140316" name="Rectangle 36"/>
          <p:cNvSpPr>
            <a:spLocks noChangeArrowheads="1"/>
          </p:cNvSpPr>
          <p:nvPr/>
        </p:nvSpPr>
        <p:spPr bwMode="auto">
          <a:xfrm>
            <a:off x="3806825" y="3376613"/>
            <a:ext cx="6635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CO</a:t>
            </a:r>
            <a:r>
              <a:rPr lang="en-US" sz="1200" b="1" baseline="-25000">
                <a:solidFill>
                  <a:srgbClr val="231F20"/>
                </a:solidFill>
                <a:latin typeface="Arial" charset="0"/>
              </a:rPr>
              <a:t>2</a:t>
            </a:r>
            <a:r>
              <a:rPr lang="en-US" sz="1200" b="1">
                <a:solidFill>
                  <a:srgbClr val="231F20"/>
                </a:solidFill>
                <a:latin typeface="Arial" charset="0"/>
              </a:rPr>
              <a:t> + Hb</a:t>
            </a:r>
            <a:endParaRPr lang="en-US" sz="1800" b="1">
              <a:latin typeface="Arial" charset="0"/>
            </a:endParaRPr>
          </a:p>
        </p:txBody>
      </p:sp>
      <p:sp>
        <p:nvSpPr>
          <p:cNvPr id="140317" name="Rectangle 37"/>
          <p:cNvSpPr>
            <a:spLocks noChangeArrowheads="1"/>
          </p:cNvSpPr>
          <p:nvPr/>
        </p:nvSpPr>
        <p:spPr bwMode="auto">
          <a:xfrm>
            <a:off x="4953000" y="3376613"/>
            <a:ext cx="488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HbCO</a:t>
            </a:r>
            <a:r>
              <a:rPr lang="en-US" sz="1200" b="1" baseline="-25000">
                <a:solidFill>
                  <a:srgbClr val="231F20"/>
                </a:solidFill>
                <a:latin typeface="Arial" charset="0"/>
              </a:rPr>
              <a:t>2</a:t>
            </a:r>
            <a:endParaRPr lang="en-US" sz="1800" b="1">
              <a:latin typeface="Arial" charset="0"/>
            </a:endParaRPr>
          </a:p>
        </p:txBody>
      </p:sp>
      <p:sp>
        <p:nvSpPr>
          <p:cNvPr id="140318" name="Rectangle 38"/>
          <p:cNvSpPr>
            <a:spLocks noChangeArrowheads="1"/>
          </p:cNvSpPr>
          <p:nvPr/>
        </p:nvSpPr>
        <p:spPr bwMode="auto">
          <a:xfrm>
            <a:off x="4924425" y="3776663"/>
            <a:ext cx="6635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O</a:t>
            </a:r>
            <a:r>
              <a:rPr lang="en-US" sz="1200" b="1" baseline="-25000">
                <a:solidFill>
                  <a:srgbClr val="231F20"/>
                </a:solidFill>
                <a:latin typeface="Arial" charset="0"/>
              </a:rPr>
              <a:t>2</a:t>
            </a:r>
            <a:r>
              <a:rPr lang="en-US" sz="1200" b="1">
                <a:solidFill>
                  <a:srgbClr val="231F20"/>
                </a:solidFill>
                <a:latin typeface="Arial" charset="0"/>
              </a:rPr>
              <a:t> + HHb</a:t>
            </a:r>
            <a:endParaRPr lang="en-US" sz="1800" b="1">
              <a:latin typeface="Arial" charset="0"/>
            </a:endParaRPr>
          </a:p>
        </p:txBody>
      </p:sp>
      <p:sp>
        <p:nvSpPr>
          <p:cNvPr id="140319" name="Rectangle 39"/>
          <p:cNvSpPr>
            <a:spLocks noChangeArrowheads="1"/>
          </p:cNvSpPr>
          <p:nvPr/>
        </p:nvSpPr>
        <p:spPr bwMode="auto">
          <a:xfrm>
            <a:off x="5994400" y="3779838"/>
            <a:ext cx="7223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HbO</a:t>
            </a:r>
            <a:r>
              <a:rPr lang="en-US" sz="1200" b="1" baseline="-25000">
                <a:solidFill>
                  <a:srgbClr val="231F20"/>
                </a:solidFill>
                <a:latin typeface="Arial" charset="0"/>
              </a:rPr>
              <a:t>2</a:t>
            </a:r>
            <a:r>
              <a:rPr lang="en-US" sz="1200" b="1">
                <a:solidFill>
                  <a:srgbClr val="231F20"/>
                </a:solidFill>
                <a:latin typeface="Arial" charset="0"/>
              </a:rPr>
              <a:t> + H</a:t>
            </a:r>
            <a:r>
              <a:rPr lang="en-US" sz="1200" b="1" baseline="30000">
                <a:solidFill>
                  <a:srgbClr val="231F20"/>
                </a:solidFill>
                <a:latin typeface="Arial" charset="0"/>
              </a:rPr>
              <a:t>+</a:t>
            </a:r>
            <a:endParaRPr lang="en-US" sz="1800" b="1">
              <a:latin typeface="Arial" charset="0"/>
            </a:endParaRPr>
          </a:p>
        </p:txBody>
      </p:sp>
      <p:sp>
        <p:nvSpPr>
          <p:cNvPr id="140320" name="Rectangle 40"/>
          <p:cNvSpPr>
            <a:spLocks noChangeArrowheads="1"/>
          </p:cNvSpPr>
          <p:nvPr/>
        </p:nvSpPr>
        <p:spPr bwMode="auto">
          <a:xfrm>
            <a:off x="5502275" y="3376613"/>
            <a:ext cx="917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(Carbamino-</a:t>
            </a:r>
          </a:p>
          <a:p>
            <a:pPr eaLnBrk="0" hangingPunct="0"/>
            <a:r>
              <a:rPr lang="en-US" sz="1200" b="1">
                <a:solidFill>
                  <a:srgbClr val="231F20"/>
                </a:solidFill>
                <a:latin typeface="Arial" charset="0"/>
              </a:rPr>
              <a:t>hemoglobin)</a:t>
            </a:r>
            <a:endParaRPr lang="en-US" sz="1800" b="1">
              <a:latin typeface="Arial" charset="0"/>
            </a:endParaRPr>
          </a:p>
        </p:txBody>
      </p:sp>
      <p:sp>
        <p:nvSpPr>
          <p:cNvPr id="140321" name="Rectangle 41"/>
          <p:cNvSpPr>
            <a:spLocks noChangeArrowheads="1"/>
          </p:cNvSpPr>
          <p:nvPr/>
        </p:nvSpPr>
        <p:spPr bwMode="auto">
          <a:xfrm>
            <a:off x="5889625" y="2779713"/>
            <a:ext cx="7953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r>
              <a:rPr lang="en-US" sz="1200" b="1">
                <a:solidFill>
                  <a:srgbClr val="231F20"/>
                </a:solidFill>
                <a:latin typeface="Arial" charset="0"/>
              </a:rPr>
              <a:t> + H</a:t>
            </a:r>
            <a:r>
              <a:rPr lang="en-US" sz="1200" b="1" baseline="30000">
                <a:solidFill>
                  <a:srgbClr val="231F20"/>
                </a:solidFill>
                <a:latin typeface="Arial" charset="0"/>
              </a:rPr>
              <a:t>+</a:t>
            </a:r>
          </a:p>
        </p:txBody>
      </p:sp>
      <p:sp>
        <p:nvSpPr>
          <p:cNvPr id="140322" name="Rectangle 42"/>
          <p:cNvSpPr>
            <a:spLocks noChangeArrowheads="1"/>
          </p:cNvSpPr>
          <p:nvPr/>
        </p:nvSpPr>
        <p:spPr bwMode="auto">
          <a:xfrm>
            <a:off x="7340600" y="2474913"/>
            <a:ext cx="4524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HCO</a:t>
            </a:r>
            <a:r>
              <a:rPr lang="en-US" sz="1200" b="1" baseline="-25000">
                <a:solidFill>
                  <a:srgbClr val="231F20"/>
                </a:solidFill>
                <a:latin typeface="Arial" charset="0"/>
              </a:rPr>
              <a:t>3</a:t>
            </a:r>
            <a:r>
              <a:rPr lang="en-US" sz="1200" b="1" baseline="30000">
                <a:solidFill>
                  <a:srgbClr val="231F20"/>
                </a:solidFill>
                <a:latin typeface="Arial" charset="0"/>
              </a:rPr>
              <a:t>–</a:t>
            </a:r>
            <a:endParaRPr lang="en-US" sz="1800" b="1">
              <a:latin typeface="Arial" charset="0"/>
            </a:endParaRPr>
          </a:p>
        </p:txBody>
      </p:sp>
      <p:sp>
        <p:nvSpPr>
          <p:cNvPr id="140323" name="Rectangle 43"/>
          <p:cNvSpPr>
            <a:spLocks noChangeArrowheads="1"/>
          </p:cNvSpPr>
          <p:nvPr/>
        </p:nvSpPr>
        <p:spPr bwMode="auto">
          <a:xfrm>
            <a:off x="6750050" y="2932113"/>
            <a:ext cx="209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Cl</a:t>
            </a:r>
            <a:r>
              <a:rPr lang="en-US" sz="1200" b="1" baseline="30000">
                <a:solidFill>
                  <a:srgbClr val="231F20"/>
                </a:solidFill>
                <a:latin typeface="Arial" charset="0"/>
              </a:rPr>
              <a:t>–</a:t>
            </a:r>
            <a:endParaRPr lang="en-US" sz="1800" b="1">
              <a:latin typeface="Arial" charset="0"/>
            </a:endParaRPr>
          </a:p>
        </p:txBody>
      </p:sp>
      <p:sp>
        <p:nvSpPr>
          <p:cNvPr id="140324" name="Rectangle 44"/>
          <p:cNvSpPr>
            <a:spLocks noChangeArrowheads="1"/>
          </p:cNvSpPr>
          <p:nvPr/>
        </p:nvSpPr>
        <p:spPr bwMode="auto">
          <a:xfrm>
            <a:off x="7966075" y="2579688"/>
            <a:ext cx="6683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231F20"/>
                </a:solidFill>
                <a:latin typeface="Arial" charset="0"/>
              </a:rPr>
              <a:t>Chloride</a:t>
            </a:r>
          </a:p>
          <a:p>
            <a:pPr eaLnBrk="0" hangingPunct="0"/>
            <a:r>
              <a:rPr lang="en-US" sz="1200" b="1">
                <a:solidFill>
                  <a:srgbClr val="231F20"/>
                </a:solidFill>
                <a:latin typeface="Arial" charset="0"/>
              </a:rPr>
              <a:t>shift</a:t>
            </a:r>
            <a:endParaRPr lang="en-US" sz="1800" b="1">
              <a:latin typeface="Arial" charset="0"/>
            </a:endParaRPr>
          </a:p>
          <a:p>
            <a:pPr eaLnBrk="0" hangingPunct="0"/>
            <a:r>
              <a:rPr lang="en-US" sz="1200" b="1">
                <a:solidFill>
                  <a:srgbClr val="231F20"/>
                </a:solidFill>
                <a:latin typeface="Arial" charset="0"/>
              </a:rPr>
              <a:t>(out) via</a:t>
            </a:r>
            <a:endParaRPr lang="en-US" sz="1800" b="1">
              <a:latin typeface="Arial" charset="0"/>
            </a:endParaRPr>
          </a:p>
          <a:p>
            <a:pPr eaLnBrk="0" hangingPunct="0"/>
            <a:r>
              <a:rPr lang="en-US" sz="1200" b="1">
                <a:solidFill>
                  <a:srgbClr val="231F20"/>
                </a:solidFill>
                <a:latin typeface="Arial" charset="0"/>
              </a:rPr>
              <a:t>transport</a:t>
            </a:r>
            <a:endParaRPr lang="en-US" sz="1800" b="1">
              <a:latin typeface="Arial" charset="0"/>
            </a:endParaRPr>
          </a:p>
          <a:p>
            <a:pPr eaLnBrk="0" hangingPunct="0"/>
            <a:r>
              <a:rPr lang="en-US" sz="1200" b="1">
                <a:solidFill>
                  <a:srgbClr val="231F20"/>
                </a:solidFill>
                <a:latin typeface="Arial" charset="0"/>
              </a:rPr>
              <a:t>protein</a:t>
            </a:r>
            <a:endParaRPr lang="en-US" sz="1800" b="1">
              <a:latin typeface="Arial" charset="0"/>
            </a:endParaRPr>
          </a:p>
        </p:txBody>
      </p:sp>
      <p:sp>
        <p:nvSpPr>
          <p:cNvPr id="140325" name="AutoShape 45"/>
          <p:cNvSpPr>
            <a:spLocks/>
          </p:cNvSpPr>
          <p:nvPr/>
        </p:nvSpPr>
        <p:spPr bwMode="auto">
          <a:xfrm>
            <a:off x="7754938" y="2459038"/>
            <a:ext cx="88900" cy="401637"/>
          </a:xfrm>
          <a:prstGeom prst="rightBracket">
            <a:avLst>
              <a:gd name="adj" fmla="val 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Grp="1" noChangeArrowheads="1"/>
          </p:cNvSpPr>
          <p:nvPr>
            <p:ph type="title"/>
          </p:nvPr>
        </p:nvSpPr>
        <p:spPr/>
        <p:txBody>
          <a:bodyPr>
            <a:normAutofit/>
          </a:bodyPr>
          <a:lstStyle/>
          <a:p>
            <a:pPr fontAlgn="auto">
              <a:spcAft>
                <a:spcPts val="0"/>
              </a:spcAft>
              <a:defRPr/>
            </a:pPr>
            <a:r>
              <a:rPr lang="en-US"/>
              <a:t>Haldane Effect</a:t>
            </a:r>
          </a:p>
        </p:txBody>
      </p:sp>
      <p:sp>
        <p:nvSpPr>
          <p:cNvPr id="9523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The amount of CO</a:t>
            </a:r>
            <a:r>
              <a:rPr lang="en-US" baseline="-25000" dirty="0"/>
              <a:t>2</a:t>
            </a:r>
            <a:r>
              <a:rPr lang="en-US" dirty="0"/>
              <a:t> transported is affected by the Po</a:t>
            </a:r>
            <a:r>
              <a:rPr lang="en-US" baseline="-25000" dirty="0"/>
              <a:t>2</a:t>
            </a:r>
            <a:endParaRPr lang="en-US"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The </a:t>
            </a:r>
            <a:r>
              <a:rPr lang="en-US" dirty="0"/>
              <a:t>lower the Po</a:t>
            </a:r>
            <a:r>
              <a:rPr lang="en-US" baseline="-25000" dirty="0"/>
              <a:t>2</a:t>
            </a:r>
            <a:r>
              <a:rPr lang="en-US" dirty="0"/>
              <a:t> and hemoglobin saturation with O</a:t>
            </a:r>
            <a:r>
              <a:rPr lang="en-US" baseline="-25000" dirty="0"/>
              <a:t>2</a:t>
            </a:r>
            <a:r>
              <a:rPr lang="en-US" dirty="0"/>
              <a:t>, the more CO</a:t>
            </a:r>
            <a:r>
              <a:rPr lang="en-US" baseline="-25000" dirty="0"/>
              <a:t>2</a:t>
            </a:r>
            <a:r>
              <a:rPr lang="en-US" dirty="0"/>
              <a:t> can be carried in the blood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067675" y="6760368"/>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22.3c</a:t>
            </a:r>
          </a:p>
        </p:txBody>
      </p:sp>
      <p:pic>
        <p:nvPicPr>
          <p:cNvPr id="26631" name="Picture 7"/>
          <p:cNvPicPr>
            <a:picLocks noChangeAspect="1" noChangeArrowheads="1"/>
          </p:cNvPicPr>
          <p:nvPr/>
        </p:nvPicPr>
        <p:blipFill>
          <a:blip r:embed="rId2" cstate="screen"/>
          <a:srcRect/>
          <a:stretch>
            <a:fillRect/>
          </a:stretch>
        </p:blipFill>
        <p:spPr bwMode="auto">
          <a:xfrm>
            <a:off x="455613" y="665956"/>
            <a:ext cx="8231187" cy="5919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676" name="Freeform 8"/>
          <p:cNvSpPr>
            <a:spLocks/>
          </p:cNvSpPr>
          <p:nvPr/>
        </p:nvSpPr>
        <p:spPr bwMode="auto">
          <a:xfrm>
            <a:off x="3313113" y="773906"/>
            <a:ext cx="1277937" cy="444500"/>
          </a:xfrm>
          <a:custGeom>
            <a:avLst/>
            <a:gdLst>
              <a:gd name="T0" fmla="*/ 805 w 805"/>
              <a:gd name="T1" fmla="*/ 280 h 280"/>
              <a:gd name="T2" fmla="*/ 96 w 805"/>
              <a:gd name="T3" fmla="*/ 0 h 280"/>
              <a:gd name="T4" fmla="*/ 0 w 805"/>
              <a:gd name="T5" fmla="*/ 0 h 280"/>
              <a:gd name="T6" fmla="*/ 0 60000 65536"/>
              <a:gd name="T7" fmla="*/ 0 60000 65536"/>
              <a:gd name="T8" fmla="*/ 0 60000 65536"/>
              <a:gd name="T9" fmla="*/ 0 w 805"/>
              <a:gd name="T10" fmla="*/ 0 h 280"/>
              <a:gd name="T11" fmla="*/ 805 w 805"/>
              <a:gd name="T12" fmla="*/ 280 h 280"/>
            </a:gdLst>
            <a:ahLst/>
            <a:cxnLst>
              <a:cxn ang="T6">
                <a:pos x="T0" y="T1"/>
              </a:cxn>
              <a:cxn ang="T7">
                <a:pos x="T2" y="T3"/>
              </a:cxn>
              <a:cxn ang="T8">
                <a:pos x="T4" y="T5"/>
              </a:cxn>
            </a:cxnLst>
            <a:rect l="T9" t="T10" r="T11" b="T12"/>
            <a:pathLst>
              <a:path w="805" h="280">
                <a:moveTo>
                  <a:pt x="805" y="280"/>
                </a:moveTo>
                <a:lnTo>
                  <a:pt x="96" y="0"/>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Freeform 9"/>
          <p:cNvSpPr>
            <a:spLocks/>
          </p:cNvSpPr>
          <p:nvPr/>
        </p:nvSpPr>
        <p:spPr bwMode="auto">
          <a:xfrm>
            <a:off x="5546725" y="2015331"/>
            <a:ext cx="1022350" cy="323850"/>
          </a:xfrm>
          <a:custGeom>
            <a:avLst/>
            <a:gdLst>
              <a:gd name="T0" fmla="*/ 0 w 644"/>
              <a:gd name="T1" fmla="*/ 0 h 204"/>
              <a:gd name="T2" fmla="*/ 552 w 644"/>
              <a:gd name="T3" fmla="*/ 202 h 204"/>
              <a:gd name="T4" fmla="*/ 644 w 644"/>
              <a:gd name="T5" fmla="*/ 204 h 204"/>
              <a:gd name="T6" fmla="*/ 0 60000 65536"/>
              <a:gd name="T7" fmla="*/ 0 60000 65536"/>
              <a:gd name="T8" fmla="*/ 0 60000 65536"/>
              <a:gd name="T9" fmla="*/ 0 w 644"/>
              <a:gd name="T10" fmla="*/ 0 h 204"/>
              <a:gd name="T11" fmla="*/ 644 w 644"/>
              <a:gd name="T12" fmla="*/ 204 h 204"/>
            </a:gdLst>
            <a:ahLst/>
            <a:cxnLst>
              <a:cxn ang="T6">
                <a:pos x="T0" y="T1"/>
              </a:cxn>
              <a:cxn ang="T7">
                <a:pos x="T2" y="T3"/>
              </a:cxn>
              <a:cxn ang="T8">
                <a:pos x="T4" y="T5"/>
              </a:cxn>
            </a:cxnLst>
            <a:rect l="T9" t="T10" r="T11" b="T12"/>
            <a:pathLst>
              <a:path w="644" h="204">
                <a:moveTo>
                  <a:pt x="0" y="0"/>
                </a:moveTo>
                <a:lnTo>
                  <a:pt x="552" y="202"/>
                </a:lnTo>
                <a:lnTo>
                  <a:pt x="644" y="20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8" name="Freeform 10"/>
          <p:cNvSpPr>
            <a:spLocks/>
          </p:cNvSpPr>
          <p:nvPr/>
        </p:nvSpPr>
        <p:spPr bwMode="auto">
          <a:xfrm>
            <a:off x="2833688" y="1926431"/>
            <a:ext cx="749300" cy="298450"/>
          </a:xfrm>
          <a:custGeom>
            <a:avLst/>
            <a:gdLst>
              <a:gd name="T0" fmla="*/ 0 w 472"/>
              <a:gd name="T1" fmla="*/ 188 h 188"/>
              <a:gd name="T2" fmla="*/ 94 w 472"/>
              <a:gd name="T3" fmla="*/ 188 h 188"/>
              <a:gd name="T4" fmla="*/ 472 w 472"/>
              <a:gd name="T5" fmla="*/ 0 h 188"/>
              <a:gd name="T6" fmla="*/ 0 60000 65536"/>
              <a:gd name="T7" fmla="*/ 0 60000 65536"/>
              <a:gd name="T8" fmla="*/ 0 60000 65536"/>
              <a:gd name="T9" fmla="*/ 0 w 472"/>
              <a:gd name="T10" fmla="*/ 0 h 188"/>
              <a:gd name="T11" fmla="*/ 472 w 472"/>
              <a:gd name="T12" fmla="*/ 188 h 188"/>
            </a:gdLst>
            <a:ahLst/>
            <a:cxnLst>
              <a:cxn ang="T6">
                <a:pos x="T0" y="T1"/>
              </a:cxn>
              <a:cxn ang="T7">
                <a:pos x="T2" y="T3"/>
              </a:cxn>
              <a:cxn ang="T8">
                <a:pos x="T4" y="T5"/>
              </a:cxn>
            </a:cxnLst>
            <a:rect l="T9" t="T10" r="T11" b="T12"/>
            <a:pathLst>
              <a:path w="472" h="188">
                <a:moveTo>
                  <a:pt x="0" y="188"/>
                </a:moveTo>
                <a:lnTo>
                  <a:pt x="94" y="188"/>
                </a:lnTo>
                <a:lnTo>
                  <a:pt x="472"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Freeform 11"/>
          <p:cNvSpPr>
            <a:spLocks/>
          </p:cNvSpPr>
          <p:nvPr/>
        </p:nvSpPr>
        <p:spPr bwMode="auto">
          <a:xfrm>
            <a:off x="1852613" y="2939256"/>
            <a:ext cx="1968500" cy="203200"/>
          </a:xfrm>
          <a:custGeom>
            <a:avLst/>
            <a:gdLst>
              <a:gd name="T0" fmla="*/ 0 w 1240"/>
              <a:gd name="T1" fmla="*/ 128 h 128"/>
              <a:gd name="T2" fmla="*/ 422 w 1240"/>
              <a:gd name="T3" fmla="*/ 128 h 128"/>
              <a:gd name="T4" fmla="*/ 1240 w 1240"/>
              <a:gd name="T5" fmla="*/ 0 h 128"/>
              <a:gd name="T6" fmla="*/ 0 60000 65536"/>
              <a:gd name="T7" fmla="*/ 0 60000 65536"/>
              <a:gd name="T8" fmla="*/ 0 60000 65536"/>
              <a:gd name="T9" fmla="*/ 0 w 1240"/>
              <a:gd name="T10" fmla="*/ 0 h 128"/>
              <a:gd name="T11" fmla="*/ 1240 w 1240"/>
              <a:gd name="T12" fmla="*/ 128 h 128"/>
            </a:gdLst>
            <a:ahLst/>
            <a:cxnLst>
              <a:cxn ang="T6">
                <a:pos x="T0" y="T1"/>
              </a:cxn>
              <a:cxn ang="T7">
                <a:pos x="T2" y="T3"/>
              </a:cxn>
              <a:cxn ang="T8">
                <a:pos x="T4" y="T5"/>
              </a:cxn>
            </a:cxnLst>
            <a:rect l="T9" t="T10" r="T11" b="T12"/>
            <a:pathLst>
              <a:path w="1240" h="128">
                <a:moveTo>
                  <a:pt x="0" y="128"/>
                </a:moveTo>
                <a:lnTo>
                  <a:pt x="422" y="128"/>
                </a:lnTo>
                <a:lnTo>
                  <a:pt x="124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0" name="Freeform 12"/>
          <p:cNvSpPr>
            <a:spLocks/>
          </p:cNvSpPr>
          <p:nvPr/>
        </p:nvSpPr>
        <p:spPr bwMode="auto">
          <a:xfrm>
            <a:off x="3249613" y="1481931"/>
            <a:ext cx="930275" cy="600075"/>
          </a:xfrm>
          <a:custGeom>
            <a:avLst/>
            <a:gdLst>
              <a:gd name="T0" fmla="*/ 0 w 586"/>
              <a:gd name="T1" fmla="*/ 0 h 378"/>
              <a:gd name="T2" fmla="*/ 88 w 586"/>
              <a:gd name="T3" fmla="*/ 0 h 378"/>
              <a:gd name="T4" fmla="*/ 586 w 586"/>
              <a:gd name="T5" fmla="*/ 378 h 378"/>
              <a:gd name="T6" fmla="*/ 0 60000 65536"/>
              <a:gd name="T7" fmla="*/ 0 60000 65536"/>
              <a:gd name="T8" fmla="*/ 0 60000 65536"/>
              <a:gd name="T9" fmla="*/ 0 w 586"/>
              <a:gd name="T10" fmla="*/ 0 h 378"/>
              <a:gd name="T11" fmla="*/ 586 w 586"/>
              <a:gd name="T12" fmla="*/ 378 h 378"/>
            </a:gdLst>
            <a:ahLst/>
            <a:cxnLst>
              <a:cxn ang="T6">
                <a:pos x="T0" y="T1"/>
              </a:cxn>
              <a:cxn ang="T7">
                <a:pos x="T2" y="T3"/>
              </a:cxn>
              <a:cxn ang="T8">
                <a:pos x="T4" y="T5"/>
              </a:cxn>
            </a:cxnLst>
            <a:rect l="T9" t="T10" r="T11" b="T12"/>
            <a:pathLst>
              <a:path w="586" h="378">
                <a:moveTo>
                  <a:pt x="0" y="0"/>
                </a:moveTo>
                <a:lnTo>
                  <a:pt x="88" y="0"/>
                </a:lnTo>
                <a:lnTo>
                  <a:pt x="586" y="37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1" name="Freeform 13"/>
          <p:cNvSpPr>
            <a:spLocks/>
          </p:cNvSpPr>
          <p:nvPr/>
        </p:nvSpPr>
        <p:spPr bwMode="auto">
          <a:xfrm>
            <a:off x="3281363" y="1224756"/>
            <a:ext cx="866775" cy="136525"/>
          </a:xfrm>
          <a:custGeom>
            <a:avLst/>
            <a:gdLst>
              <a:gd name="T0" fmla="*/ 0 w 546"/>
              <a:gd name="T1" fmla="*/ 0 h 86"/>
              <a:gd name="T2" fmla="*/ 110 w 546"/>
              <a:gd name="T3" fmla="*/ 0 h 86"/>
              <a:gd name="T4" fmla="*/ 546 w 546"/>
              <a:gd name="T5" fmla="*/ 86 h 86"/>
              <a:gd name="T6" fmla="*/ 0 60000 65536"/>
              <a:gd name="T7" fmla="*/ 0 60000 65536"/>
              <a:gd name="T8" fmla="*/ 0 60000 65536"/>
              <a:gd name="T9" fmla="*/ 0 w 546"/>
              <a:gd name="T10" fmla="*/ 0 h 86"/>
              <a:gd name="T11" fmla="*/ 546 w 546"/>
              <a:gd name="T12" fmla="*/ 86 h 86"/>
            </a:gdLst>
            <a:ahLst/>
            <a:cxnLst>
              <a:cxn ang="T6">
                <a:pos x="T0" y="T1"/>
              </a:cxn>
              <a:cxn ang="T7">
                <a:pos x="T2" y="T3"/>
              </a:cxn>
              <a:cxn ang="T8">
                <a:pos x="T4" y="T5"/>
              </a:cxn>
            </a:cxnLst>
            <a:rect l="T9" t="T10" r="T11" b="T12"/>
            <a:pathLst>
              <a:path w="546" h="86">
                <a:moveTo>
                  <a:pt x="0" y="0"/>
                </a:moveTo>
                <a:lnTo>
                  <a:pt x="110" y="0"/>
                </a:lnTo>
                <a:lnTo>
                  <a:pt x="546" y="8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Freeform 14"/>
          <p:cNvSpPr>
            <a:spLocks/>
          </p:cNvSpPr>
          <p:nvPr/>
        </p:nvSpPr>
        <p:spPr bwMode="auto">
          <a:xfrm>
            <a:off x="2592388" y="3583781"/>
            <a:ext cx="1181100" cy="347662"/>
          </a:xfrm>
          <a:custGeom>
            <a:avLst/>
            <a:gdLst>
              <a:gd name="T0" fmla="*/ 744 w 744"/>
              <a:gd name="T1" fmla="*/ 0 h 219"/>
              <a:gd name="T2" fmla="*/ 148 w 744"/>
              <a:gd name="T3" fmla="*/ 219 h 219"/>
              <a:gd name="T4" fmla="*/ 0 w 744"/>
              <a:gd name="T5" fmla="*/ 219 h 219"/>
              <a:gd name="T6" fmla="*/ 0 60000 65536"/>
              <a:gd name="T7" fmla="*/ 0 60000 65536"/>
              <a:gd name="T8" fmla="*/ 0 60000 65536"/>
              <a:gd name="T9" fmla="*/ 0 w 744"/>
              <a:gd name="T10" fmla="*/ 0 h 219"/>
              <a:gd name="T11" fmla="*/ 744 w 744"/>
              <a:gd name="T12" fmla="*/ 219 h 219"/>
            </a:gdLst>
            <a:ahLst/>
            <a:cxnLst>
              <a:cxn ang="T6">
                <a:pos x="T0" y="T1"/>
              </a:cxn>
              <a:cxn ang="T7">
                <a:pos x="T2" y="T3"/>
              </a:cxn>
              <a:cxn ang="T8">
                <a:pos x="T4" y="T5"/>
              </a:cxn>
            </a:cxnLst>
            <a:rect l="T9" t="T10" r="T11" b="T12"/>
            <a:pathLst>
              <a:path w="744" h="219">
                <a:moveTo>
                  <a:pt x="744" y="0"/>
                </a:moveTo>
                <a:lnTo>
                  <a:pt x="148" y="219"/>
                </a:lnTo>
                <a:lnTo>
                  <a:pt x="0" y="219"/>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3" name="Freeform 15"/>
          <p:cNvSpPr>
            <a:spLocks/>
          </p:cNvSpPr>
          <p:nvPr/>
        </p:nvSpPr>
        <p:spPr bwMode="auto">
          <a:xfrm>
            <a:off x="4033838" y="4845843"/>
            <a:ext cx="906462" cy="996950"/>
          </a:xfrm>
          <a:custGeom>
            <a:avLst/>
            <a:gdLst>
              <a:gd name="T0" fmla="*/ 571 w 571"/>
              <a:gd name="T1" fmla="*/ 628 h 628"/>
              <a:gd name="T2" fmla="*/ 345 w 571"/>
              <a:gd name="T3" fmla="*/ 628 h 628"/>
              <a:gd name="T4" fmla="*/ 0 w 571"/>
              <a:gd name="T5" fmla="*/ 0 h 628"/>
              <a:gd name="T6" fmla="*/ 0 60000 65536"/>
              <a:gd name="T7" fmla="*/ 0 60000 65536"/>
              <a:gd name="T8" fmla="*/ 0 60000 65536"/>
              <a:gd name="T9" fmla="*/ 0 w 571"/>
              <a:gd name="T10" fmla="*/ 0 h 628"/>
              <a:gd name="T11" fmla="*/ 571 w 571"/>
              <a:gd name="T12" fmla="*/ 628 h 628"/>
            </a:gdLst>
            <a:ahLst/>
            <a:cxnLst>
              <a:cxn ang="T6">
                <a:pos x="T0" y="T1"/>
              </a:cxn>
              <a:cxn ang="T7">
                <a:pos x="T2" y="T3"/>
              </a:cxn>
              <a:cxn ang="T8">
                <a:pos x="T4" y="T5"/>
              </a:cxn>
            </a:cxnLst>
            <a:rect l="T9" t="T10" r="T11" b="T12"/>
            <a:pathLst>
              <a:path w="571" h="628">
                <a:moveTo>
                  <a:pt x="571" y="628"/>
                </a:moveTo>
                <a:lnTo>
                  <a:pt x="345" y="628"/>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4" name="Freeform 16"/>
          <p:cNvSpPr>
            <a:spLocks/>
          </p:cNvSpPr>
          <p:nvPr/>
        </p:nvSpPr>
        <p:spPr bwMode="auto">
          <a:xfrm>
            <a:off x="4332288" y="5074443"/>
            <a:ext cx="608012" cy="546100"/>
          </a:xfrm>
          <a:custGeom>
            <a:avLst/>
            <a:gdLst>
              <a:gd name="T0" fmla="*/ 383 w 383"/>
              <a:gd name="T1" fmla="*/ 342 h 344"/>
              <a:gd name="T2" fmla="*/ 157 w 383"/>
              <a:gd name="T3" fmla="*/ 344 h 344"/>
              <a:gd name="T4" fmla="*/ 0 w 383"/>
              <a:gd name="T5" fmla="*/ 0 h 344"/>
              <a:gd name="T6" fmla="*/ 0 60000 65536"/>
              <a:gd name="T7" fmla="*/ 0 60000 65536"/>
              <a:gd name="T8" fmla="*/ 0 60000 65536"/>
              <a:gd name="T9" fmla="*/ 0 w 383"/>
              <a:gd name="T10" fmla="*/ 0 h 344"/>
              <a:gd name="T11" fmla="*/ 383 w 383"/>
              <a:gd name="T12" fmla="*/ 344 h 344"/>
            </a:gdLst>
            <a:ahLst/>
            <a:cxnLst>
              <a:cxn ang="T6">
                <a:pos x="T0" y="T1"/>
              </a:cxn>
              <a:cxn ang="T7">
                <a:pos x="T2" y="T3"/>
              </a:cxn>
              <a:cxn ang="T8">
                <a:pos x="T4" y="T5"/>
              </a:cxn>
            </a:cxnLst>
            <a:rect l="T9" t="T10" r="T11" b="T12"/>
            <a:pathLst>
              <a:path w="383" h="344">
                <a:moveTo>
                  <a:pt x="383" y="342"/>
                </a:moveTo>
                <a:lnTo>
                  <a:pt x="157" y="344"/>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Freeform 17"/>
          <p:cNvSpPr>
            <a:spLocks/>
          </p:cNvSpPr>
          <p:nvPr/>
        </p:nvSpPr>
        <p:spPr bwMode="auto">
          <a:xfrm>
            <a:off x="4157663" y="4439443"/>
            <a:ext cx="785812" cy="673100"/>
          </a:xfrm>
          <a:custGeom>
            <a:avLst/>
            <a:gdLst>
              <a:gd name="T0" fmla="*/ 495 w 495"/>
              <a:gd name="T1" fmla="*/ 422 h 424"/>
              <a:gd name="T2" fmla="*/ 265 w 495"/>
              <a:gd name="T3" fmla="*/ 424 h 424"/>
              <a:gd name="T4" fmla="*/ 0 w 495"/>
              <a:gd name="T5" fmla="*/ 0 h 424"/>
              <a:gd name="T6" fmla="*/ 0 60000 65536"/>
              <a:gd name="T7" fmla="*/ 0 60000 65536"/>
              <a:gd name="T8" fmla="*/ 0 60000 65536"/>
              <a:gd name="T9" fmla="*/ 0 w 495"/>
              <a:gd name="T10" fmla="*/ 0 h 424"/>
              <a:gd name="T11" fmla="*/ 495 w 495"/>
              <a:gd name="T12" fmla="*/ 424 h 424"/>
            </a:gdLst>
            <a:ahLst/>
            <a:cxnLst>
              <a:cxn ang="T6">
                <a:pos x="T0" y="T1"/>
              </a:cxn>
              <a:cxn ang="T7">
                <a:pos x="T2" y="T3"/>
              </a:cxn>
              <a:cxn ang="T8">
                <a:pos x="T4" y="T5"/>
              </a:cxn>
            </a:cxnLst>
            <a:rect l="T9" t="T10" r="T11" b="T12"/>
            <a:pathLst>
              <a:path w="495" h="424">
                <a:moveTo>
                  <a:pt x="495" y="422"/>
                </a:moveTo>
                <a:lnTo>
                  <a:pt x="265" y="424"/>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6" name="Freeform 18"/>
          <p:cNvSpPr>
            <a:spLocks/>
          </p:cNvSpPr>
          <p:nvPr/>
        </p:nvSpPr>
        <p:spPr bwMode="auto">
          <a:xfrm>
            <a:off x="2582863" y="3234531"/>
            <a:ext cx="1260475" cy="465137"/>
          </a:xfrm>
          <a:custGeom>
            <a:avLst/>
            <a:gdLst>
              <a:gd name="T0" fmla="*/ 794 w 794"/>
              <a:gd name="T1" fmla="*/ 0 h 293"/>
              <a:gd name="T2" fmla="*/ 142 w 794"/>
              <a:gd name="T3" fmla="*/ 293 h 293"/>
              <a:gd name="T4" fmla="*/ 0 w 794"/>
              <a:gd name="T5" fmla="*/ 293 h 293"/>
              <a:gd name="T6" fmla="*/ 0 60000 65536"/>
              <a:gd name="T7" fmla="*/ 0 60000 65536"/>
              <a:gd name="T8" fmla="*/ 0 60000 65536"/>
              <a:gd name="T9" fmla="*/ 0 w 794"/>
              <a:gd name="T10" fmla="*/ 0 h 293"/>
              <a:gd name="T11" fmla="*/ 794 w 794"/>
              <a:gd name="T12" fmla="*/ 293 h 293"/>
            </a:gdLst>
            <a:ahLst/>
            <a:cxnLst>
              <a:cxn ang="T6">
                <a:pos x="T0" y="T1"/>
              </a:cxn>
              <a:cxn ang="T7">
                <a:pos x="T2" y="T3"/>
              </a:cxn>
              <a:cxn ang="T8">
                <a:pos x="T4" y="T5"/>
              </a:cxn>
            </a:cxnLst>
            <a:rect l="T9" t="T10" r="T11" b="T12"/>
            <a:pathLst>
              <a:path w="794" h="293">
                <a:moveTo>
                  <a:pt x="794" y="0"/>
                </a:moveTo>
                <a:lnTo>
                  <a:pt x="142" y="293"/>
                </a:lnTo>
                <a:lnTo>
                  <a:pt x="0" y="293"/>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Freeform 19"/>
          <p:cNvSpPr>
            <a:spLocks/>
          </p:cNvSpPr>
          <p:nvPr/>
        </p:nvSpPr>
        <p:spPr bwMode="auto">
          <a:xfrm>
            <a:off x="4075113" y="4741068"/>
            <a:ext cx="865187" cy="628650"/>
          </a:xfrm>
          <a:custGeom>
            <a:avLst/>
            <a:gdLst>
              <a:gd name="T0" fmla="*/ 0 w 545"/>
              <a:gd name="T1" fmla="*/ 0 h 396"/>
              <a:gd name="T2" fmla="*/ 102 w 545"/>
              <a:gd name="T3" fmla="*/ 0 h 396"/>
              <a:gd name="T4" fmla="*/ 319 w 545"/>
              <a:gd name="T5" fmla="*/ 396 h 396"/>
              <a:gd name="T6" fmla="*/ 545 w 545"/>
              <a:gd name="T7" fmla="*/ 396 h 396"/>
              <a:gd name="T8" fmla="*/ 0 60000 65536"/>
              <a:gd name="T9" fmla="*/ 0 60000 65536"/>
              <a:gd name="T10" fmla="*/ 0 60000 65536"/>
              <a:gd name="T11" fmla="*/ 0 60000 65536"/>
              <a:gd name="T12" fmla="*/ 0 w 545"/>
              <a:gd name="T13" fmla="*/ 0 h 396"/>
              <a:gd name="T14" fmla="*/ 545 w 545"/>
              <a:gd name="T15" fmla="*/ 396 h 396"/>
            </a:gdLst>
            <a:ahLst/>
            <a:cxnLst>
              <a:cxn ang="T8">
                <a:pos x="T0" y="T1"/>
              </a:cxn>
              <a:cxn ang="T9">
                <a:pos x="T2" y="T3"/>
              </a:cxn>
              <a:cxn ang="T10">
                <a:pos x="T4" y="T5"/>
              </a:cxn>
              <a:cxn ang="T11">
                <a:pos x="T6" y="T7"/>
              </a:cxn>
            </a:cxnLst>
            <a:rect l="T12" t="T13" r="T14" b="T15"/>
            <a:pathLst>
              <a:path w="545" h="396">
                <a:moveTo>
                  <a:pt x="0" y="0"/>
                </a:moveTo>
                <a:lnTo>
                  <a:pt x="102" y="0"/>
                </a:lnTo>
                <a:lnTo>
                  <a:pt x="319" y="396"/>
                </a:lnTo>
                <a:lnTo>
                  <a:pt x="545" y="39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Freeform 20"/>
          <p:cNvSpPr>
            <a:spLocks/>
          </p:cNvSpPr>
          <p:nvPr/>
        </p:nvSpPr>
        <p:spPr bwMode="auto">
          <a:xfrm>
            <a:off x="2246313" y="5372893"/>
            <a:ext cx="1190625" cy="1588"/>
          </a:xfrm>
          <a:custGeom>
            <a:avLst/>
            <a:gdLst>
              <a:gd name="T0" fmla="*/ 750 w 750"/>
              <a:gd name="T1" fmla="*/ 0 h 1588"/>
              <a:gd name="T2" fmla="*/ 190 w 750"/>
              <a:gd name="T3" fmla="*/ 0 h 1588"/>
              <a:gd name="T4" fmla="*/ 0 w 750"/>
              <a:gd name="T5" fmla="*/ 0 h 1588"/>
              <a:gd name="T6" fmla="*/ 0 60000 65536"/>
              <a:gd name="T7" fmla="*/ 0 60000 65536"/>
              <a:gd name="T8" fmla="*/ 0 60000 65536"/>
              <a:gd name="T9" fmla="*/ 0 w 750"/>
              <a:gd name="T10" fmla="*/ 0 h 1588"/>
              <a:gd name="T11" fmla="*/ 750 w 750"/>
              <a:gd name="T12" fmla="*/ 1588 h 1588"/>
            </a:gdLst>
            <a:ahLst/>
            <a:cxnLst>
              <a:cxn ang="T6">
                <a:pos x="T0" y="T1"/>
              </a:cxn>
              <a:cxn ang="T7">
                <a:pos x="T2" y="T3"/>
              </a:cxn>
              <a:cxn ang="T8">
                <a:pos x="T4" y="T5"/>
              </a:cxn>
            </a:cxnLst>
            <a:rect l="T9" t="T10" r="T11" b="T12"/>
            <a:pathLst>
              <a:path w="750" h="1588">
                <a:moveTo>
                  <a:pt x="750" y="0"/>
                </a:moveTo>
                <a:lnTo>
                  <a:pt x="190" y="0"/>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9" name="Freeform 21"/>
          <p:cNvSpPr>
            <a:spLocks/>
          </p:cNvSpPr>
          <p:nvPr/>
        </p:nvSpPr>
        <p:spPr bwMode="auto">
          <a:xfrm>
            <a:off x="5568950" y="1046956"/>
            <a:ext cx="911225" cy="104775"/>
          </a:xfrm>
          <a:custGeom>
            <a:avLst/>
            <a:gdLst>
              <a:gd name="T0" fmla="*/ 0 w 574"/>
              <a:gd name="T1" fmla="*/ 0 h 66"/>
              <a:gd name="T2" fmla="*/ 528 w 574"/>
              <a:gd name="T3" fmla="*/ 66 h 66"/>
              <a:gd name="T4" fmla="*/ 574 w 574"/>
              <a:gd name="T5" fmla="*/ 66 h 66"/>
              <a:gd name="T6" fmla="*/ 0 60000 65536"/>
              <a:gd name="T7" fmla="*/ 0 60000 65536"/>
              <a:gd name="T8" fmla="*/ 0 60000 65536"/>
              <a:gd name="T9" fmla="*/ 0 w 574"/>
              <a:gd name="T10" fmla="*/ 0 h 66"/>
              <a:gd name="T11" fmla="*/ 574 w 574"/>
              <a:gd name="T12" fmla="*/ 66 h 66"/>
            </a:gdLst>
            <a:ahLst/>
            <a:cxnLst>
              <a:cxn ang="T6">
                <a:pos x="T0" y="T1"/>
              </a:cxn>
              <a:cxn ang="T7">
                <a:pos x="T2" y="T3"/>
              </a:cxn>
              <a:cxn ang="T8">
                <a:pos x="T4" y="T5"/>
              </a:cxn>
            </a:cxnLst>
            <a:rect l="T9" t="T10" r="T11" b="T12"/>
            <a:pathLst>
              <a:path w="574" h="66">
                <a:moveTo>
                  <a:pt x="0" y="0"/>
                </a:moveTo>
                <a:lnTo>
                  <a:pt x="528" y="66"/>
                </a:lnTo>
                <a:lnTo>
                  <a:pt x="574" y="6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0" name="Freeform 22"/>
          <p:cNvSpPr>
            <a:spLocks/>
          </p:cNvSpPr>
          <p:nvPr/>
        </p:nvSpPr>
        <p:spPr bwMode="auto">
          <a:xfrm>
            <a:off x="6188075" y="2351881"/>
            <a:ext cx="384175" cy="609600"/>
          </a:xfrm>
          <a:custGeom>
            <a:avLst/>
            <a:gdLst>
              <a:gd name="T0" fmla="*/ 0 w 242"/>
              <a:gd name="T1" fmla="*/ 0 h 384"/>
              <a:gd name="T2" fmla="*/ 140 w 242"/>
              <a:gd name="T3" fmla="*/ 384 h 384"/>
              <a:gd name="T4" fmla="*/ 242 w 242"/>
              <a:gd name="T5" fmla="*/ 384 h 384"/>
              <a:gd name="T6" fmla="*/ 0 60000 65536"/>
              <a:gd name="T7" fmla="*/ 0 60000 65536"/>
              <a:gd name="T8" fmla="*/ 0 60000 65536"/>
              <a:gd name="T9" fmla="*/ 0 w 242"/>
              <a:gd name="T10" fmla="*/ 0 h 384"/>
              <a:gd name="T11" fmla="*/ 242 w 242"/>
              <a:gd name="T12" fmla="*/ 384 h 384"/>
            </a:gdLst>
            <a:ahLst/>
            <a:cxnLst>
              <a:cxn ang="T6">
                <a:pos x="T0" y="T1"/>
              </a:cxn>
              <a:cxn ang="T7">
                <a:pos x="T2" y="T3"/>
              </a:cxn>
              <a:cxn ang="T8">
                <a:pos x="T4" y="T5"/>
              </a:cxn>
            </a:cxnLst>
            <a:rect l="T9" t="T10" r="T11" b="T12"/>
            <a:pathLst>
              <a:path w="242" h="384">
                <a:moveTo>
                  <a:pt x="0" y="0"/>
                </a:moveTo>
                <a:lnTo>
                  <a:pt x="140" y="384"/>
                </a:lnTo>
                <a:lnTo>
                  <a:pt x="242" y="38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Freeform 23"/>
          <p:cNvSpPr>
            <a:spLocks/>
          </p:cNvSpPr>
          <p:nvPr/>
        </p:nvSpPr>
        <p:spPr bwMode="auto">
          <a:xfrm>
            <a:off x="6165850" y="2501106"/>
            <a:ext cx="412750" cy="708025"/>
          </a:xfrm>
          <a:custGeom>
            <a:avLst/>
            <a:gdLst>
              <a:gd name="T0" fmla="*/ 0 w 260"/>
              <a:gd name="T1" fmla="*/ 0 h 446"/>
              <a:gd name="T2" fmla="*/ 108 w 260"/>
              <a:gd name="T3" fmla="*/ 446 h 446"/>
              <a:gd name="T4" fmla="*/ 260 w 260"/>
              <a:gd name="T5" fmla="*/ 446 h 446"/>
              <a:gd name="T6" fmla="*/ 0 60000 65536"/>
              <a:gd name="T7" fmla="*/ 0 60000 65536"/>
              <a:gd name="T8" fmla="*/ 0 60000 65536"/>
              <a:gd name="T9" fmla="*/ 0 w 260"/>
              <a:gd name="T10" fmla="*/ 0 h 446"/>
              <a:gd name="T11" fmla="*/ 260 w 260"/>
              <a:gd name="T12" fmla="*/ 446 h 446"/>
            </a:gdLst>
            <a:ahLst/>
            <a:cxnLst>
              <a:cxn ang="T6">
                <a:pos x="T0" y="T1"/>
              </a:cxn>
              <a:cxn ang="T7">
                <a:pos x="T2" y="T3"/>
              </a:cxn>
              <a:cxn ang="T8">
                <a:pos x="T4" y="T5"/>
              </a:cxn>
            </a:cxnLst>
            <a:rect l="T9" t="T10" r="T11" b="T12"/>
            <a:pathLst>
              <a:path w="260" h="446">
                <a:moveTo>
                  <a:pt x="0" y="0"/>
                </a:moveTo>
                <a:lnTo>
                  <a:pt x="108" y="446"/>
                </a:lnTo>
                <a:lnTo>
                  <a:pt x="260" y="44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Freeform 24"/>
          <p:cNvSpPr>
            <a:spLocks/>
          </p:cNvSpPr>
          <p:nvPr/>
        </p:nvSpPr>
        <p:spPr bwMode="auto">
          <a:xfrm>
            <a:off x="5746750" y="2669381"/>
            <a:ext cx="806450" cy="815975"/>
          </a:xfrm>
          <a:custGeom>
            <a:avLst/>
            <a:gdLst>
              <a:gd name="T0" fmla="*/ 0 w 508"/>
              <a:gd name="T1" fmla="*/ 0 h 514"/>
              <a:gd name="T2" fmla="*/ 338 w 508"/>
              <a:gd name="T3" fmla="*/ 514 h 514"/>
              <a:gd name="T4" fmla="*/ 508 w 508"/>
              <a:gd name="T5" fmla="*/ 514 h 514"/>
              <a:gd name="T6" fmla="*/ 0 60000 65536"/>
              <a:gd name="T7" fmla="*/ 0 60000 65536"/>
              <a:gd name="T8" fmla="*/ 0 60000 65536"/>
              <a:gd name="T9" fmla="*/ 0 w 508"/>
              <a:gd name="T10" fmla="*/ 0 h 514"/>
              <a:gd name="T11" fmla="*/ 508 w 508"/>
              <a:gd name="T12" fmla="*/ 514 h 514"/>
            </a:gdLst>
            <a:ahLst/>
            <a:cxnLst>
              <a:cxn ang="T6">
                <a:pos x="T0" y="T1"/>
              </a:cxn>
              <a:cxn ang="T7">
                <a:pos x="T2" y="T3"/>
              </a:cxn>
              <a:cxn ang="T8">
                <a:pos x="T4" y="T5"/>
              </a:cxn>
            </a:cxnLst>
            <a:rect l="T9" t="T10" r="T11" b="T12"/>
            <a:pathLst>
              <a:path w="508" h="514">
                <a:moveTo>
                  <a:pt x="0" y="0"/>
                </a:moveTo>
                <a:lnTo>
                  <a:pt x="338" y="514"/>
                </a:lnTo>
                <a:lnTo>
                  <a:pt x="508" y="51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3" name="Freeform 25"/>
          <p:cNvSpPr>
            <a:spLocks/>
          </p:cNvSpPr>
          <p:nvPr/>
        </p:nvSpPr>
        <p:spPr bwMode="auto">
          <a:xfrm>
            <a:off x="3992563" y="2701131"/>
            <a:ext cx="2563812" cy="1068387"/>
          </a:xfrm>
          <a:custGeom>
            <a:avLst/>
            <a:gdLst>
              <a:gd name="T0" fmla="*/ 0 w 1615"/>
              <a:gd name="T1" fmla="*/ 0 h 673"/>
              <a:gd name="T2" fmla="*/ 1447 w 1615"/>
              <a:gd name="T3" fmla="*/ 673 h 673"/>
              <a:gd name="T4" fmla="*/ 1615 w 1615"/>
              <a:gd name="T5" fmla="*/ 673 h 673"/>
              <a:gd name="T6" fmla="*/ 0 60000 65536"/>
              <a:gd name="T7" fmla="*/ 0 60000 65536"/>
              <a:gd name="T8" fmla="*/ 0 60000 65536"/>
              <a:gd name="T9" fmla="*/ 0 w 1615"/>
              <a:gd name="T10" fmla="*/ 0 h 673"/>
              <a:gd name="T11" fmla="*/ 1615 w 1615"/>
              <a:gd name="T12" fmla="*/ 673 h 673"/>
            </a:gdLst>
            <a:ahLst/>
            <a:cxnLst>
              <a:cxn ang="T6">
                <a:pos x="T0" y="T1"/>
              </a:cxn>
              <a:cxn ang="T7">
                <a:pos x="T2" y="T3"/>
              </a:cxn>
              <a:cxn ang="T8">
                <a:pos x="T4" y="T5"/>
              </a:cxn>
            </a:cxnLst>
            <a:rect l="T9" t="T10" r="T11" b="T12"/>
            <a:pathLst>
              <a:path w="1615" h="673">
                <a:moveTo>
                  <a:pt x="0" y="0"/>
                </a:moveTo>
                <a:lnTo>
                  <a:pt x="1447" y="673"/>
                </a:lnTo>
                <a:lnTo>
                  <a:pt x="1615" y="673"/>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Freeform 26"/>
          <p:cNvSpPr>
            <a:spLocks/>
          </p:cNvSpPr>
          <p:nvPr/>
        </p:nvSpPr>
        <p:spPr bwMode="auto">
          <a:xfrm>
            <a:off x="4940300" y="3469481"/>
            <a:ext cx="1606550" cy="671512"/>
          </a:xfrm>
          <a:custGeom>
            <a:avLst/>
            <a:gdLst>
              <a:gd name="T0" fmla="*/ 0 w 1012"/>
              <a:gd name="T1" fmla="*/ 0 h 423"/>
              <a:gd name="T2" fmla="*/ 864 w 1012"/>
              <a:gd name="T3" fmla="*/ 423 h 423"/>
              <a:gd name="T4" fmla="*/ 1012 w 1012"/>
              <a:gd name="T5" fmla="*/ 423 h 423"/>
              <a:gd name="T6" fmla="*/ 0 60000 65536"/>
              <a:gd name="T7" fmla="*/ 0 60000 65536"/>
              <a:gd name="T8" fmla="*/ 0 60000 65536"/>
              <a:gd name="T9" fmla="*/ 0 w 1012"/>
              <a:gd name="T10" fmla="*/ 0 h 423"/>
              <a:gd name="T11" fmla="*/ 1012 w 1012"/>
              <a:gd name="T12" fmla="*/ 423 h 423"/>
            </a:gdLst>
            <a:ahLst/>
            <a:cxnLst>
              <a:cxn ang="T6">
                <a:pos x="T0" y="T1"/>
              </a:cxn>
              <a:cxn ang="T7">
                <a:pos x="T2" y="T3"/>
              </a:cxn>
              <a:cxn ang="T8">
                <a:pos x="T4" y="T5"/>
              </a:cxn>
            </a:cxnLst>
            <a:rect l="T9" t="T10" r="T11" b="T12"/>
            <a:pathLst>
              <a:path w="1012" h="423">
                <a:moveTo>
                  <a:pt x="0" y="0"/>
                </a:moveTo>
                <a:lnTo>
                  <a:pt x="864" y="423"/>
                </a:lnTo>
                <a:lnTo>
                  <a:pt x="1012" y="423"/>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5" name="Freeform 27"/>
          <p:cNvSpPr>
            <a:spLocks/>
          </p:cNvSpPr>
          <p:nvPr/>
        </p:nvSpPr>
        <p:spPr bwMode="auto">
          <a:xfrm>
            <a:off x="4100513" y="3709193"/>
            <a:ext cx="2446337" cy="777875"/>
          </a:xfrm>
          <a:custGeom>
            <a:avLst/>
            <a:gdLst>
              <a:gd name="T0" fmla="*/ 0 w 1541"/>
              <a:gd name="T1" fmla="*/ 0 h 490"/>
              <a:gd name="T2" fmla="*/ 1375 w 1541"/>
              <a:gd name="T3" fmla="*/ 490 h 490"/>
              <a:gd name="T4" fmla="*/ 1541 w 1541"/>
              <a:gd name="T5" fmla="*/ 490 h 490"/>
              <a:gd name="T6" fmla="*/ 0 60000 65536"/>
              <a:gd name="T7" fmla="*/ 0 60000 65536"/>
              <a:gd name="T8" fmla="*/ 0 60000 65536"/>
              <a:gd name="T9" fmla="*/ 0 w 1541"/>
              <a:gd name="T10" fmla="*/ 0 h 490"/>
              <a:gd name="T11" fmla="*/ 1541 w 1541"/>
              <a:gd name="T12" fmla="*/ 490 h 490"/>
            </a:gdLst>
            <a:ahLst/>
            <a:cxnLst>
              <a:cxn ang="T6">
                <a:pos x="T0" y="T1"/>
              </a:cxn>
              <a:cxn ang="T7">
                <a:pos x="T2" y="T3"/>
              </a:cxn>
              <a:cxn ang="T8">
                <a:pos x="T4" y="T5"/>
              </a:cxn>
            </a:cxnLst>
            <a:rect l="T9" t="T10" r="T11" b="T12"/>
            <a:pathLst>
              <a:path w="1541" h="490">
                <a:moveTo>
                  <a:pt x="0" y="0"/>
                </a:moveTo>
                <a:lnTo>
                  <a:pt x="1375" y="490"/>
                </a:lnTo>
                <a:lnTo>
                  <a:pt x="1541" y="49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6" name="Freeform 28"/>
          <p:cNvSpPr>
            <a:spLocks/>
          </p:cNvSpPr>
          <p:nvPr/>
        </p:nvSpPr>
        <p:spPr bwMode="auto">
          <a:xfrm>
            <a:off x="4622800" y="4293393"/>
            <a:ext cx="1933575" cy="460375"/>
          </a:xfrm>
          <a:custGeom>
            <a:avLst/>
            <a:gdLst>
              <a:gd name="T0" fmla="*/ 0 w 1218"/>
              <a:gd name="T1" fmla="*/ 0 h 290"/>
              <a:gd name="T2" fmla="*/ 1052 w 1218"/>
              <a:gd name="T3" fmla="*/ 290 h 290"/>
              <a:gd name="T4" fmla="*/ 1218 w 1218"/>
              <a:gd name="T5" fmla="*/ 290 h 290"/>
              <a:gd name="T6" fmla="*/ 0 60000 65536"/>
              <a:gd name="T7" fmla="*/ 0 60000 65536"/>
              <a:gd name="T8" fmla="*/ 0 60000 65536"/>
              <a:gd name="T9" fmla="*/ 0 w 1218"/>
              <a:gd name="T10" fmla="*/ 0 h 290"/>
              <a:gd name="T11" fmla="*/ 1218 w 1218"/>
              <a:gd name="T12" fmla="*/ 290 h 290"/>
            </a:gdLst>
            <a:ahLst/>
            <a:cxnLst>
              <a:cxn ang="T6">
                <a:pos x="T0" y="T1"/>
              </a:cxn>
              <a:cxn ang="T7">
                <a:pos x="T2" y="T3"/>
              </a:cxn>
              <a:cxn ang="T8">
                <a:pos x="T4" y="T5"/>
              </a:cxn>
            </a:cxnLst>
            <a:rect l="T9" t="T10" r="T11" b="T12"/>
            <a:pathLst>
              <a:path w="1218" h="290">
                <a:moveTo>
                  <a:pt x="0" y="0"/>
                </a:moveTo>
                <a:lnTo>
                  <a:pt x="1052" y="290"/>
                </a:lnTo>
                <a:lnTo>
                  <a:pt x="1218" y="29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Freeform 29"/>
          <p:cNvSpPr>
            <a:spLocks/>
          </p:cNvSpPr>
          <p:nvPr/>
        </p:nvSpPr>
        <p:spPr bwMode="auto">
          <a:xfrm>
            <a:off x="3932238" y="6074568"/>
            <a:ext cx="881062" cy="285750"/>
          </a:xfrm>
          <a:custGeom>
            <a:avLst/>
            <a:gdLst>
              <a:gd name="T0" fmla="*/ 0 w 555"/>
              <a:gd name="T1" fmla="*/ 0 h 180"/>
              <a:gd name="T2" fmla="*/ 380 w 555"/>
              <a:gd name="T3" fmla="*/ 180 h 180"/>
              <a:gd name="T4" fmla="*/ 555 w 555"/>
              <a:gd name="T5" fmla="*/ 180 h 180"/>
              <a:gd name="T6" fmla="*/ 0 60000 65536"/>
              <a:gd name="T7" fmla="*/ 0 60000 65536"/>
              <a:gd name="T8" fmla="*/ 0 60000 65536"/>
              <a:gd name="T9" fmla="*/ 0 w 555"/>
              <a:gd name="T10" fmla="*/ 0 h 180"/>
              <a:gd name="T11" fmla="*/ 555 w 555"/>
              <a:gd name="T12" fmla="*/ 180 h 180"/>
            </a:gdLst>
            <a:ahLst/>
            <a:cxnLst>
              <a:cxn ang="T6">
                <a:pos x="T0" y="T1"/>
              </a:cxn>
              <a:cxn ang="T7">
                <a:pos x="T2" y="T3"/>
              </a:cxn>
              <a:cxn ang="T8">
                <a:pos x="T4" y="T5"/>
              </a:cxn>
            </a:cxnLst>
            <a:rect l="T9" t="T10" r="T11" b="T12"/>
            <a:pathLst>
              <a:path w="555" h="180">
                <a:moveTo>
                  <a:pt x="0" y="0"/>
                </a:moveTo>
                <a:lnTo>
                  <a:pt x="380" y="180"/>
                </a:lnTo>
                <a:lnTo>
                  <a:pt x="555" y="18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Line 30"/>
          <p:cNvSpPr>
            <a:spLocks noChangeShapeType="1"/>
          </p:cNvSpPr>
          <p:nvPr/>
        </p:nvSpPr>
        <p:spPr bwMode="auto">
          <a:xfrm flipH="1" flipV="1">
            <a:off x="3617913" y="5388768"/>
            <a:ext cx="960437" cy="69850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31"/>
          <p:cNvSpPr>
            <a:spLocks noChangeShapeType="1"/>
          </p:cNvSpPr>
          <p:nvPr/>
        </p:nvSpPr>
        <p:spPr bwMode="auto">
          <a:xfrm flipH="1">
            <a:off x="1931988" y="6188868"/>
            <a:ext cx="1600200"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Freeform 32"/>
          <p:cNvSpPr>
            <a:spLocks/>
          </p:cNvSpPr>
          <p:nvPr/>
        </p:nvSpPr>
        <p:spPr bwMode="auto">
          <a:xfrm>
            <a:off x="2312988" y="2113756"/>
            <a:ext cx="1508125" cy="361950"/>
          </a:xfrm>
          <a:custGeom>
            <a:avLst/>
            <a:gdLst>
              <a:gd name="T0" fmla="*/ 0 w 950"/>
              <a:gd name="T1" fmla="*/ 228 h 228"/>
              <a:gd name="T2" fmla="*/ 250 w 950"/>
              <a:gd name="T3" fmla="*/ 228 h 228"/>
              <a:gd name="T4" fmla="*/ 950 w 950"/>
              <a:gd name="T5" fmla="*/ 0 h 228"/>
              <a:gd name="T6" fmla="*/ 0 60000 65536"/>
              <a:gd name="T7" fmla="*/ 0 60000 65536"/>
              <a:gd name="T8" fmla="*/ 0 60000 65536"/>
              <a:gd name="T9" fmla="*/ 0 w 950"/>
              <a:gd name="T10" fmla="*/ 0 h 228"/>
              <a:gd name="T11" fmla="*/ 950 w 950"/>
              <a:gd name="T12" fmla="*/ 228 h 228"/>
            </a:gdLst>
            <a:ahLst/>
            <a:cxnLst>
              <a:cxn ang="T6">
                <a:pos x="T0" y="T1"/>
              </a:cxn>
              <a:cxn ang="T7">
                <a:pos x="T2" y="T3"/>
              </a:cxn>
              <a:cxn ang="T8">
                <a:pos x="T4" y="T5"/>
              </a:cxn>
            </a:cxnLst>
            <a:rect l="T9" t="T10" r="T11" b="T12"/>
            <a:pathLst>
              <a:path w="950" h="228">
                <a:moveTo>
                  <a:pt x="0" y="228"/>
                </a:moveTo>
                <a:lnTo>
                  <a:pt x="250" y="228"/>
                </a:lnTo>
                <a:lnTo>
                  <a:pt x="95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1" name="Freeform 33"/>
          <p:cNvSpPr>
            <a:spLocks/>
          </p:cNvSpPr>
          <p:nvPr/>
        </p:nvSpPr>
        <p:spPr bwMode="auto">
          <a:xfrm>
            <a:off x="3776663" y="3421856"/>
            <a:ext cx="76200" cy="338137"/>
          </a:xfrm>
          <a:custGeom>
            <a:avLst/>
            <a:gdLst>
              <a:gd name="T0" fmla="*/ 46 w 48"/>
              <a:gd name="T1" fmla="*/ 0 h 213"/>
              <a:gd name="T2" fmla="*/ 0 w 48"/>
              <a:gd name="T3" fmla="*/ 0 h 213"/>
              <a:gd name="T4" fmla="*/ 0 w 48"/>
              <a:gd name="T5" fmla="*/ 213 h 213"/>
              <a:gd name="T6" fmla="*/ 48 w 48"/>
              <a:gd name="T7" fmla="*/ 213 h 213"/>
              <a:gd name="T8" fmla="*/ 0 60000 65536"/>
              <a:gd name="T9" fmla="*/ 0 60000 65536"/>
              <a:gd name="T10" fmla="*/ 0 60000 65536"/>
              <a:gd name="T11" fmla="*/ 0 60000 65536"/>
              <a:gd name="T12" fmla="*/ 0 w 48"/>
              <a:gd name="T13" fmla="*/ 0 h 213"/>
              <a:gd name="T14" fmla="*/ 48 w 48"/>
              <a:gd name="T15" fmla="*/ 213 h 213"/>
            </a:gdLst>
            <a:ahLst/>
            <a:cxnLst>
              <a:cxn ang="T8">
                <a:pos x="T0" y="T1"/>
              </a:cxn>
              <a:cxn ang="T9">
                <a:pos x="T2" y="T3"/>
              </a:cxn>
              <a:cxn ang="T10">
                <a:pos x="T4" y="T5"/>
              </a:cxn>
              <a:cxn ang="T11">
                <a:pos x="T6" y="T7"/>
              </a:cxn>
            </a:cxnLst>
            <a:rect l="T12" t="T13" r="T14" b="T15"/>
            <a:pathLst>
              <a:path w="48" h="213">
                <a:moveTo>
                  <a:pt x="46" y="0"/>
                </a:moveTo>
                <a:lnTo>
                  <a:pt x="0" y="0"/>
                </a:lnTo>
                <a:lnTo>
                  <a:pt x="0" y="213"/>
                </a:lnTo>
                <a:lnTo>
                  <a:pt x="48" y="213"/>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2" name="Freeform 34"/>
          <p:cNvSpPr>
            <a:spLocks/>
          </p:cNvSpPr>
          <p:nvPr/>
        </p:nvSpPr>
        <p:spPr bwMode="auto">
          <a:xfrm>
            <a:off x="4132263" y="5464968"/>
            <a:ext cx="808037" cy="622300"/>
          </a:xfrm>
          <a:custGeom>
            <a:avLst/>
            <a:gdLst>
              <a:gd name="T0" fmla="*/ 0 w 509"/>
              <a:gd name="T1" fmla="*/ 0 h 392"/>
              <a:gd name="T2" fmla="*/ 281 w 509"/>
              <a:gd name="T3" fmla="*/ 392 h 392"/>
              <a:gd name="T4" fmla="*/ 509 w 509"/>
              <a:gd name="T5" fmla="*/ 392 h 392"/>
              <a:gd name="T6" fmla="*/ 0 60000 65536"/>
              <a:gd name="T7" fmla="*/ 0 60000 65536"/>
              <a:gd name="T8" fmla="*/ 0 60000 65536"/>
              <a:gd name="T9" fmla="*/ 0 w 509"/>
              <a:gd name="T10" fmla="*/ 0 h 392"/>
              <a:gd name="T11" fmla="*/ 509 w 509"/>
              <a:gd name="T12" fmla="*/ 392 h 392"/>
            </a:gdLst>
            <a:ahLst/>
            <a:cxnLst>
              <a:cxn ang="T6">
                <a:pos x="T0" y="T1"/>
              </a:cxn>
              <a:cxn ang="T7">
                <a:pos x="T2" y="T3"/>
              </a:cxn>
              <a:cxn ang="T8">
                <a:pos x="T4" y="T5"/>
              </a:cxn>
            </a:cxnLst>
            <a:rect l="T9" t="T10" r="T11" b="T12"/>
            <a:pathLst>
              <a:path w="509" h="392">
                <a:moveTo>
                  <a:pt x="0" y="0"/>
                </a:moveTo>
                <a:lnTo>
                  <a:pt x="281" y="392"/>
                </a:lnTo>
                <a:lnTo>
                  <a:pt x="509" y="39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3" name="Freeform 35"/>
          <p:cNvSpPr>
            <a:spLocks/>
          </p:cNvSpPr>
          <p:nvPr/>
        </p:nvSpPr>
        <p:spPr bwMode="auto">
          <a:xfrm>
            <a:off x="2814638" y="4553743"/>
            <a:ext cx="949325" cy="196850"/>
          </a:xfrm>
          <a:custGeom>
            <a:avLst/>
            <a:gdLst>
              <a:gd name="T0" fmla="*/ 0 w 598"/>
              <a:gd name="T1" fmla="*/ 124 h 124"/>
              <a:gd name="T2" fmla="*/ 110 w 598"/>
              <a:gd name="T3" fmla="*/ 124 h 124"/>
              <a:gd name="T4" fmla="*/ 598 w 598"/>
              <a:gd name="T5" fmla="*/ 0 h 124"/>
              <a:gd name="T6" fmla="*/ 0 60000 65536"/>
              <a:gd name="T7" fmla="*/ 0 60000 65536"/>
              <a:gd name="T8" fmla="*/ 0 60000 65536"/>
              <a:gd name="T9" fmla="*/ 0 w 598"/>
              <a:gd name="T10" fmla="*/ 0 h 124"/>
              <a:gd name="T11" fmla="*/ 598 w 598"/>
              <a:gd name="T12" fmla="*/ 124 h 124"/>
            </a:gdLst>
            <a:ahLst/>
            <a:cxnLst>
              <a:cxn ang="T6">
                <a:pos x="T0" y="T1"/>
              </a:cxn>
              <a:cxn ang="T7">
                <a:pos x="T2" y="T3"/>
              </a:cxn>
              <a:cxn ang="T8">
                <a:pos x="T4" y="T5"/>
              </a:cxn>
            </a:cxnLst>
            <a:rect l="T9" t="T10" r="T11" b="T12"/>
            <a:pathLst>
              <a:path w="598" h="124">
                <a:moveTo>
                  <a:pt x="0" y="124"/>
                </a:moveTo>
                <a:lnTo>
                  <a:pt x="110" y="124"/>
                </a:lnTo>
                <a:lnTo>
                  <a:pt x="598"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Line 36"/>
          <p:cNvSpPr>
            <a:spLocks noChangeShapeType="1"/>
          </p:cNvSpPr>
          <p:nvPr/>
        </p:nvSpPr>
        <p:spPr bwMode="auto">
          <a:xfrm flipH="1">
            <a:off x="4981575" y="2015331"/>
            <a:ext cx="565150" cy="31750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37"/>
          <p:cNvSpPr>
            <a:spLocks noChangeShapeType="1"/>
          </p:cNvSpPr>
          <p:nvPr/>
        </p:nvSpPr>
        <p:spPr bwMode="auto">
          <a:xfrm flipH="1" flipV="1">
            <a:off x="4879975" y="1980406"/>
            <a:ext cx="666750" cy="3492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38"/>
          <p:cNvSpPr>
            <a:spLocks noChangeShapeType="1"/>
          </p:cNvSpPr>
          <p:nvPr/>
        </p:nvSpPr>
        <p:spPr bwMode="auto">
          <a:xfrm flipH="1" flipV="1">
            <a:off x="4756150" y="1485106"/>
            <a:ext cx="790575" cy="53022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Freeform 39"/>
          <p:cNvSpPr>
            <a:spLocks/>
          </p:cNvSpPr>
          <p:nvPr/>
        </p:nvSpPr>
        <p:spPr bwMode="auto">
          <a:xfrm>
            <a:off x="4610100" y="1329531"/>
            <a:ext cx="1968500" cy="381000"/>
          </a:xfrm>
          <a:custGeom>
            <a:avLst/>
            <a:gdLst>
              <a:gd name="T0" fmla="*/ 0 w 1240"/>
              <a:gd name="T1" fmla="*/ 0 h 240"/>
              <a:gd name="T2" fmla="*/ 1130 w 1240"/>
              <a:gd name="T3" fmla="*/ 240 h 240"/>
              <a:gd name="T4" fmla="*/ 1240 w 1240"/>
              <a:gd name="T5" fmla="*/ 240 h 240"/>
              <a:gd name="T6" fmla="*/ 0 60000 65536"/>
              <a:gd name="T7" fmla="*/ 0 60000 65536"/>
              <a:gd name="T8" fmla="*/ 0 60000 65536"/>
              <a:gd name="T9" fmla="*/ 0 w 1240"/>
              <a:gd name="T10" fmla="*/ 0 h 240"/>
              <a:gd name="T11" fmla="*/ 1240 w 1240"/>
              <a:gd name="T12" fmla="*/ 240 h 240"/>
            </a:gdLst>
            <a:ahLst/>
            <a:cxnLst>
              <a:cxn ang="T6">
                <a:pos x="T0" y="T1"/>
              </a:cxn>
              <a:cxn ang="T7">
                <a:pos x="T2" y="T3"/>
              </a:cxn>
              <a:cxn ang="T8">
                <a:pos x="T4" y="T5"/>
              </a:cxn>
            </a:cxnLst>
            <a:rect l="T9" t="T10" r="T11" b="T12"/>
            <a:pathLst>
              <a:path w="1240" h="240">
                <a:moveTo>
                  <a:pt x="0" y="0"/>
                </a:moveTo>
                <a:lnTo>
                  <a:pt x="1130" y="240"/>
                </a:lnTo>
                <a:lnTo>
                  <a:pt x="1240" y="24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8" name="Line 40"/>
          <p:cNvSpPr>
            <a:spLocks noChangeShapeType="1"/>
          </p:cNvSpPr>
          <p:nvPr/>
        </p:nvSpPr>
        <p:spPr bwMode="auto">
          <a:xfrm>
            <a:off x="4610100" y="1329531"/>
            <a:ext cx="79375" cy="84455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41"/>
          <p:cNvSpPr>
            <a:spLocks noChangeShapeType="1"/>
          </p:cNvSpPr>
          <p:nvPr/>
        </p:nvSpPr>
        <p:spPr bwMode="auto">
          <a:xfrm flipH="1">
            <a:off x="4519613" y="1329531"/>
            <a:ext cx="90487" cy="46037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Line 42"/>
          <p:cNvSpPr>
            <a:spLocks noChangeShapeType="1"/>
          </p:cNvSpPr>
          <p:nvPr/>
        </p:nvSpPr>
        <p:spPr bwMode="auto">
          <a:xfrm flipH="1">
            <a:off x="4506913" y="1329531"/>
            <a:ext cx="103187" cy="14605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Freeform 43"/>
          <p:cNvSpPr>
            <a:spLocks/>
          </p:cNvSpPr>
          <p:nvPr/>
        </p:nvSpPr>
        <p:spPr bwMode="auto">
          <a:xfrm>
            <a:off x="4176713" y="1726406"/>
            <a:ext cx="76200" cy="695325"/>
          </a:xfrm>
          <a:custGeom>
            <a:avLst/>
            <a:gdLst>
              <a:gd name="T0" fmla="*/ 46 w 48"/>
              <a:gd name="T1" fmla="*/ 0 h 438"/>
              <a:gd name="T2" fmla="*/ 0 w 48"/>
              <a:gd name="T3" fmla="*/ 0 h 438"/>
              <a:gd name="T4" fmla="*/ 0 w 48"/>
              <a:gd name="T5" fmla="*/ 438 h 438"/>
              <a:gd name="T6" fmla="*/ 48 w 48"/>
              <a:gd name="T7" fmla="*/ 438 h 438"/>
              <a:gd name="T8" fmla="*/ 0 60000 65536"/>
              <a:gd name="T9" fmla="*/ 0 60000 65536"/>
              <a:gd name="T10" fmla="*/ 0 60000 65536"/>
              <a:gd name="T11" fmla="*/ 0 60000 65536"/>
              <a:gd name="T12" fmla="*/ 0 w 48"/>
              <a:gd name="T13" fmla="*/ 0 h 438"/>
              <a:gd name="T14" fmla="*/ 48 w 48"/>
              <a:gd name="T15" fmla="*/ 438 h 438"/>
            </a:gdLst>
            <a:ahLst/>
            <a:cxnLst>
              <a:cxn ang="T8">
                <a:pos x="T0" y="T1"/>
              </a:cxn>
              <a:cxn ang="T9">
                <a:pos x="T2" y="T3"/>
              </a:cxn>
              <a:cxn ang="T10">
                <a:pos x="T4" y="T5"/>
              </a:cxn>
              <a:cxn ang="T11">
                <a:pos x="T6" y="T7"/>
              </a:cxn>
            </a:cxnLst>
            <a:rect l="T12" t="T13" r="T14" b="T15"/>
            <a:pathLst>
              <a:path w="48" h="438">
                <a:moveTo>
                  <a:pt x="46" y="0"/>
                </a:moveTo>
                <a:lnTo>
                  <a:pt x="0" y="0"/>
                </a:lnTo>
                <a:lnTo>
                  <a:pt x="0" y="438"/>
                </a:lnTo>
                <a:lnTo>
                  <a:pt x="48" y="43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Rectangle 44"/>
          <p:cNvSpPr>
            <a:spLocks noChangeArrowheads="1"/>
          </p:cNvSpPr>
          <p:nvPr/>
        </p:nvSpPr>
        <p:spPr bwMode="auto">
          <a:xfrm>
            <a:off x="1924050" y="1131093"/>
            <a:ext cx="1317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Sphenoid sinus</a:t>
            </a:r>
            <a:endParaRPr lang="en-US" sz="1800" b="1">
              <a:latin typeface="Arial" charset="0"/>
            </a:endParaRPr>
          </a:p>
        </p:txBody>
      </p:sp>
      <p:sp>
        <p:nvSpPr>
          <p:cNvPr id="28713" name="Rectangle 45"/>
          <p:cNvSpPr>
            <a:spLocks noChangeArrowheads="1"/>
          </p:cNvSpPr>
          <p:nvPr/>
        </p:nvSpPr>
        <p:spPr bwMode="auto">
          <a:xfrm>
            <a:off x="6516688" y="1045368"/>
            <a:ext cx="1111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Frontal sinus</a:t>
            </a:r>
            <a:endParaRPr lang="en-US" sz="1800" b="1">
              <a:latin typeface="Arial" charset="0"/>
            </a:endParaRPr>
          </a:p>
        </p:txBody>
      </p:sp>
      <p:sp>
        <p:nvSpPr>
          <p:cNvPr id="28714" name="Rectangle 46"/>
          <p:cNvSpPr>
            <a:spLocks noChangeArrowheads="1"/>
          </p:cNvSpPr>
          <p:nvPr/>
        </p:nvSpPr>
        <p:spPr bwMode="auto">
          <a:xfrm>
            <a:off x="6605588" y="2226468"/>
            <a:ext cx="14874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Nasal meatuses</a:t>
            </a:r>
          </a:p>
          <a:p>
            <a:pPr eaLnBrk="0" hangingPunct="0"/>
            <a:r>
              <a:rPr lang="en-US" sz="1400" b="1">
                <a:solidFill>
                  <a:srgbClr val="231F20"/>
                </a:solidFill>
                <a:latin typeface="Arial" charset="0"/>
              </a:rPr>
              <a:t>(superior, middle,</a:t>
            </a:r>
            <a:endParaRPr lang="en-US" sz="1800" b="1">
              <a:latin typeface="Arial" charset="0"/>
            </a:endParaRPr>
          </a:p>
          <a:p>
            <a:pPr eaLnBrk="0" hangingPunct="0"/>
            <a:r>
              <a:rPr lang="en-US" sz="1400" b="1">
                <a:solidFill>
                  <a:srgbClr val="231F20"/>
                </a:solidFill>
                <a:latin typeface="Arial" charset="0"/>
              </a:rPr>
              <a:t>and inferior)</a:t>
            </a:r>
            <a:endParaRPr lang="en-US" sz="1800" b="1">
              <a:latin typeface="Arial" charset="0"/>
            </a:endParaRPr>
          </a:p>
        </p:txBody>
      </p:sp>
      <p:sp>
        <p:nvSpPr>
          <p:cNvPr id="28715" name="Rectangle 47"/>
          <p:cNvSpPr>
            <a:spLocks noChangeArrowheads="1"/>
          </p:cNvSpPr>
          <p:nvPr/>
        </p:nvSpPr>
        <p:spPr bwMode="auto">
          <a:xfrm>
            <a:off x="1212850" y="1877218"/>
            <a:ext cx="12763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Nasopharynx</a:t>
            </a:r>
            <a:endParaRPr lang="en-US" sz="1800">
              <a:latin typeface="Arial" charset="0"/>
            </a:endParaRPr>
          </a:p>
        </p:txBody>
      </p:sp>
      <p:sp>
        <p:nvSpPr>
          <p:cNvPr id="28716" name="Rectangle 48"/>
          <p:cNvSpPr>
            <a:spLocks noChangeArrowheads="1"/>
          </p:cNvSpPr>
          <p:nvPr/>
        </p:nvSpPr>
        <p:spPr bwMode="auto">
          <a:xfrm>
            <a:off x="1317625" y="3039268"/>
            <a:ext cx="48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Uvula</a:t>
            </a:r>
            <a:endParaRPr lang="en-US" sz="1800" b="1">
              <a:latin typeface="Arial" charset="0"/>
            </a:endParaRPr>
          </a:p>
        </p:txBody>
      </p:sp>
      <p:sp>
        <p:nvSpPr>
          <p:cNvPr id="28717" name="Rectangle 49"/>
          <p:cNvSpPr>
            <a:spLocks noChangeArrowheads="1"/>
          </p:cNvSpPr>
          <p:nvPr/>
        </p:nvSpPr>
        <p:spPr bwMode="auto">
          <a:xfrm>
            <a:off x="1320800" y="3591718"/>
            <a:ext cx="1200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Palatine tonsil</a:t>
            </a:r>
            <a:endParaRPr lang="en-US" sz="1800" b="1">
              <a:latin typeface="Arial" charset="0"/>
            </a:endParaRPr>
          </a:p>
        </p:txBody>
      </p:sp>
      <p:sp>
        <p:nvSpPr>
          <p:cNvPr id="28718" name="Rectangle 50"/>
          <p:cNvSpPr>
            <a:spLocks noChangeArrowheads="1"/>
          </p:cNvSpPr>
          <p:nvPr/>
        </p:nvSpPr>
        <p:spPr bwMode="auto">
          <a:xfrm>
            <a:off x="1320800" y="3823493"/>
            <a:ext cx="12096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Isthmus of the</a:t>
            </a:r>
          </a:p>
          <a:p>
            <a:pPr eaLnBrk="0" hangingPunct="0"/>
            <a:r>
              <a:rPr lang="en-US" sz="1400" b="1">
                <a:solidFill>
                  <a:srgbClr val="231F20"/>
                </a:solidFill>
                <a:latin typeface="Arial" charset="0"/>
              </a:rPr>
              <a:t>fauces</a:t>
            </a:r>
            <a:endParaRPr lang="en-US" sz="1800" b="1">
              <a:latin typeface="Arial" charset="0"/>
            </a:endParaRPr>
          </a:p>
        </p:txBody>
      </p:sp>
      <p:sp>
        <p:nvSpPr>
          <p:cNvPr id="28719" name="Rectangle 51"/>
          <p:cNvSpPr>
            <a:spLocks noChangeArrowheads="1"/>
          </p:cNvSpPr>
          <p:nvPr/>
        </p:nvSpPr>
        <p:spPr bwMode="auto">
          <a:xfrm>
            <a:off x="1924050" y="1397793"/>
            <a:ext cx="12811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Posterior nasal</a:t>
            </a:r>
          </a:p>
          <a:p>
            <a:pPr eaLnBrk="0" hangingPunct="0"/>
            <a:r>
              <a:rPr lang="en-US" sz="1400" b="1">
                <a:solidFill>
                  <a:srgbClr val="231F20"/>
                </a:solidFill>
                <a:latin typeface="Arial" charset="0"/>
              </a:rPr>
              <a:t>aperture</a:t>
            </a:r>
            <a:endParaRPr lang="en-US" sz="1800" b="1">
              <a:latin typeface="Arial" charset="0"/>
            </a:endParaRPr>
          </a:p>
        </p:txBody>
      </p:sp>
      <p:sp>
        <p:nvSpPr>
          <p:cNvPr id="28720" name="Rectangle 52"/>
          <p:cNvSpPr>
            <a:spLocks noChangeArrowheads="1"/>
          </p:cNvSpPr>
          <p:nvPr/>
        </p:nvSpPr>
        <p:spPr bwMode="auto">
          <a:xfrm>
            <a:off x="1317625" y="2375693"/>
            <a:ext cx="15843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Opening of</a:t>
            </a:r>
          </a:p>
          <a:p>
            <a:pPr eaLnBrk="0" hangingPunct="0"/>
            <a:r>
              <a:rPr lang="en-US" sz="1400" b="1">
                <a:solidFill>
                  <a:srgbClr val="231F20"/>
                </a:solidFill>
                <a:latin typeface="Arial" charset="0"/>
              </a:rPr>
              <a:t>pharyngotympanic</a:t>
            </a:r>
            <a:endParaRPr lang="en-US" sz="1800" b="1">
              <a:latin typeface="Arial" charset="0"/>
            </a:endParaRPr>
          </a:p>
          <a:p>
            <a:pPr eaLnBrk="0" hangingPunct="0"/>
            <a:r>
              <a:rPr lang="en-US" sz="1400" b="1">
                <a:solidFill>
                  <a:srgbClr val="231F20"/>
                </a:solidFill>
                <a:latin typeface="Arial" charset="0"/>
              </a:rPr>
              <a:t>tube</a:t>
            </a:r>
            <a:endParaRPr lang="en-US" sz="1800" b="1">
              <a:latin typeface="Arial" charset="0"/>
            </a:endParaRPr>
          </a:p>
        </p:txBody>
      </p:sp>
      <p:sp>
        <p:nvSpPr>
          <p:cNvPr id="28721" name="Rectangle 53"/>
          <p:cNvSpPr>
            <a:spLocks noChangeArrowheads="1"/>
          </p:cNvSpPr>
          <p:nvPr/>
        </p:nvSpPr>
        <p:spPr bwMode="auto">
          <a:xfrm>
            <a:off x="1317625" y="2128043"/>
            <a:ext cx="147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Pharyngeal tonsil</a:t>
            </a:r>
            <a:endParaRPr lang="en-US" sz="1800" b="1">
              <a:latin typeface="Arial" charset="0"/>
            </a:endParaRPr>
          </a:p>
        </p:txBody>
      </p:sp>
      <p:sp>
        <p:nvSpPr>
          <p:cNvPr id="28722" name="Rectangle 54"/>
          <p:cNvSpPr>
            <a:spLocks noChangeArrowheads="1"/>
          </p:cNvSpPr>
          <p:nvPr/>
        </p:nvSpPr>
        <p:spPr bwMode="auto">
          <a:xfrm>
            <a:off x="1219200" y="3340893"/>
            <a:ext cx="11287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Oropharynx</a:t>
            </a:r>
            <a:endParaRPr lang="en-US" sz="1800">
              <a:latin typeface="Arial" charset="0"/>
            </a:endParaRPr>
          </a:p>
        </p:txBody>
      </p:sp>
      <p:sp>
        <p:nvSpPr>
          <p:cNvPr id="28723" name="Rectangle 55"/>
          <p:cNvSpPr>
            <a:spLocks noChangeArrowheads="1"/>
          </p:cNvSpPr>
          <p:nvPr/>
        </p:nvSpPr>
        <p:spPr bwMode="auto">
          <a:xfrm>
            <a:off x="1209675" y="4614068"/>
            <a:ext cx="1565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Laryngopharynx</a:t>
            </a:r>
            <a:endParaRPr lang="en-US" sz="1800">
              <a:latin typeface="Arial" charset="0"/>
            </a:endParaRPr>
          </a:p>
        </p:txBody>
      </p:sp>
      <p:sp>
        <p:nvSpPr>
          <p:cNvPr id="28724" name="Rectangle 56"/>
          <p:cNvSpPr>
            <a:spLocks noChangeArrowheads="1"/>
          </p:cNvSpPr>
          <p:nvPr/>
        </p:nvSpPr>
        <p:spPr bwMode="auto">
          <a:xfrm>
            <a:off x="4962525" y="5747543"/>
            <a:ext cx="846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Vocal fold</a:t>
            </a:r>
            <a:endParaRPr lang="en-US" sz="1800" b="1">
              <a:latin typeface="Arial" charset="0"/>
            </a:endParaRPr>
          </a:p>
        </p:txBody>
      </p:sp>
      <p:sp>
        <p:nvSpPr>
          <p:cNvPr id="28725" name="Rectangle 57"/>
          <p:cNvSpPr>
            <a:spLocks noChangeArrowheads="1"/>
          </p:cNvSpPr>
          <p:nvPr/>
        </p:nvSpPr>
        <p:spPr bwMode="auto">
          <a:xfrm>
            <a:off x="1228725" y="5268118"/>
            <a:ext cx="954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Esophagus</a:t>
            </a:r>
            <a:endParaRPr lang="en-US" sz="1800" b="1">
              <a:latin typeface="Arial" charset="0"/>
            </a:endParaRPr>
          </a:p>
        </p:txBody>
      </p:sp>
      <p:sp>
        <p:nvSpPr>
          <p:cNvPr id="28726" name="Rectangle 58"/>
          <p:cNvSpPr>
            <a:spLocks noChangeArrowheads="1"/>
          </p:cNvSpPr>
          <p:nvPr/>
        </p:nvSpPr>
        <p:spPr bwMode="auto">
          <a:xfrm>
            <a:off x="1047750" y="6350793"/>
            <a:ext cx="13858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(c) Illustration</a:t>
            </a:r>
            <a:endParaRPr lang="en-US" sz="1800">
              <a:latin typeface="Arial" charset="0"/>
            </a:endParaRPr>
          </a:p>
        </p:txBody>
      </p:sp>
      <p:sp>
        <p:nvSpPr>
          <p:cNvPr id="28727" name="Rectangle 59"/>
          <p:cNvSpPr>
            <a:spLocks noChangeArrowheads="1"/>
          </p:cNvSpPr>
          <p:nvPr/>
        </p:nvSpPr>
        <p:spPr bwMode="auto">
          <a:xfrm>
            <a:off x="6608763" y="1597818"/>
            <a:ext cx="14874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Nasal conchae</a:t>
            </a:r>
          </a:p>
          <a:p>
            <a:pPr eaLnBrk="0" hangingPunct="0"/>
            <a:r>
              <a:rPr lang="en-US" sz="1400" b="1">
                <a:solidFill>
                  <a:srgbClr val="231F20"/>
                </a:solidFill>
                <a:latin typeface="Arial" charset="0"/>
              </a:rPr>
              <a:t>(superior, middle </a:t>
            </a:r>
            <a:endParaRPr lang="en-US" sz="1800" b="1">
              <a:latin typeface="Arial" charset="0"/>
            </a:endParaRPr>
          </a:p>
          <a:p>
            <a:pPr eaLnBrk="0" hangingPunct="0"/>
            <a:r>
              <a:rPr lang="en-US" sz="1400" b="1">
                <a:solidFill>
                  <a:srgbClr val="231F20"/>
                </a:solidFill>
                <a:latin typeface="Arial" charset="0"/>
              </a:rPr>
              <a:t>and inferior)</a:t>
            </a:r>
            <a:endParaRPr lang="en-US" sz="1800" b="1">
              <a:latin typeface="Arial" charset="0"/>
            </a:endParaRPr>
          </a:p>
        </p:txBody>
      </p:sp>
      <p:sp>
        <p:nvSpPr>
          <p:cNvPr id="28728" name="Rectangle 60"/>
          <p:cNvSpPr>
            <a:spLocks noChangeArrowheads="1"/>
          </p:cNvSpPr>
          <p:nvPr/>
        </p:nvSpPr>
        <p:spPr bwMode="auto">
          <a:xfrm>
            <a:off x="6605588" y="2858293"/>
            <a:ext cx="1289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Nasal vestibule</a:t>
            </a:r>
            <a:endParaRPr lang="en-US" sz="1800" b="1">
              <a:latin typeface="Arial" charset="0"/>
            </a:endParaRPr>
          </a:p>
        </p:txBody>
      </p:sp>
      <p:sp>
        <p:nvSpPr>
          <p:cNvPr id="28729" name="Rectangle 61"/>
          <p:cNvSpPr>
            <a:spLocks noChangeArrowheads="1"/>
          </p:cNvSpPr>
          <p:nvPr/>
        </p:nvSpPr>
        <p:spPr bwMode="auto">
          <a:xfrm>
            <a:off x="6602413" y="3102768"/>
            <a:ext cx="561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Nostril</a:t>
            </a:r>
            <a:endParaRPr lang="en-US" sz="1800" b="1">
              <a:latin typeface="Arial" charset="0"/>
            </a:endParaRPr>
          </a:p>
        </p:txBody>
      </p:sp>
      <p:sp>
        <p:nvSpPr>
          <p:cNvPr id="28730" name="Rectangle 62"/>
          <p:cNvSpPr>
            <a:spLocks noChangeArrowheads="1"/>
          </p:cNvSpPr>
          <p:nvPr/>
        </p:nvSpPr>
        <p:spPr bwMode="auto">
          <a:xfrm>
            <a:off x="6510338" y="1362868"/>
            <a:ext cx="12033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Nasal cavity</a:t>
            </a:r>
            <a:endParaRPr lang="en-US" sz="1800">
              <a:latin typeface="Arial" charset="0"/>
            </a:endParaRPr>
          </a:p>
        </p:txBody>
      </p:sp>
      <p:sp>
        <p:nvSpPr>
          <p:cNvPr id="28731" name="Rectangle 63"/>
          <p:cNvSpPr>
            <a:spLocks noChangeArrowheads="1"/>
          </p:cNvSpPr>
          <p:nvPr/>
        </p:nvSpPr>
        <p:spPr bwMode="auto">
          <a:xfrm>
            <a:off x="6580188" y="3375818"/>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Hard palate</a:t>
            </a:r>
            <a:endParaRPr lang="en-US" sz="1800" b="1">
              <a:latin typeface="Arial" charset="0"/>
            </a:endParaRPr>
          </a:p>
        </p:txBody>
      </p:sp>
      <p:sp>
        <p:nvSpPr>
          <p:cNvPr id="28732" name="Rectangle 64"/>
          <p:cNvSpPr>
            <a:spLocks noChangeArrowheads="1"/>
          </p:cNvSpPr>
          <p:nvPr/>
        </p:nvSpPr>
        <p:spPr bwMode="auto">
          <a:xfrm>
            <a:off x="6580188" y="3652043"/>
            <a:ext cx="9048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Soft palate</a:t>
            </a:r>
            <a:endParaRPr lang="en-US" sz="1800" b="1">
              <a:latin typeface="Arial" charset="0"/>
            </a:endParaRPr>
          </a:p>
        </p:txBody>
      </p:sp>
      <p:sp>
        <p:nvSpPr>
          <p:cNvPr id="28733" name="Rectangle 65"/>
          <p:cNvSpPr>
            <a:spLocks noChangeArrowheads="1"/>
          </p:cNvSpPr>
          <p:nvPr/>
        </p:nvSpPr>
        <p:spPr bwMode="auto">
          <a:xfrm>
            <a:off x="6580188" y="4033043"/>
            <a:ext cx="638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Tongue</a:t>
            </a:r>
            <a:endParaRPr lang="en-US" sz="1800" b="1">
              <a:latin typeface="Arial" charset="0"/>
            </a:endParaRPr>
          </a:p>
        </p:txBody>
      </p:sp>
      <p:sp>
        <p:nvSpPr>
          <p:cNvPr id="28734" name="Rectangle 66"/>
          <p:cNvSpPr>
            <a:spLocks noChangeArrowheads="1"/>
          </p:cNvSpPr>
          <p:nvPr/>
        </p:nvSpPr>
        <p:spPr bwMode="auto">
          <a:xfrm>
            <a:off x="6580188" y="4375943"/>
            <a:ext cx="1149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Lingual tonsil</a:t>
            </a:r>
            <a:endParaRPr lang="en-US" sz="1800" b="1">
              <a:latin typeface="Arial" charset="0"/>
            </a:endParaRPr>
          </a:p>
        </p:txBody>
      </p:sp>
      <p:sp>
        <p:nvSpPr>
          <p:cNvPr id="28735" name="Rectangle 67"/>
          <p:cNvSpPr>
            <a:spLocks noChangeArrowheads="1"/>
          </p:cNvSpPr>
          <p:nvPr/>
        </p:nvSpPr>
        <p:spPr bwMode="auto">
          <a:xfrm>
            <a:off x="4962525" y="5014118"/>
            <a:ext cx="806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Epiglottis</a:t>
            </a:r>
            <a:endParaRPr lang="en-US" sz="1800" b="1">
              <a:latin typeface="Arial" charset="0"/>
            </a:endParaRPr>
          </a:p>
        </p:txBody>
      </p:sp>
      <p:sp>
        <p:nvSpPr>
          <p:cNvPr id="28736" name="Rectangle 68"/>
          <p:cNvSpPr>
            <a:spLocks noChangeArrowheads="1"/>
          </p:cNvSpPr>
          <p:nvPr/>
        </p:nvSpPr>
        <p:spPr bwMode="auto">
          <a:xfrm>
            <a:off x="6580188" y="4645818"/>
            <a:ext cx="963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Hyoid bone</a:t>
            </a:r>
            <a:endParaRPr lang="en-US" sz="1800" b="1">
              <a:latin typeface="Arial" charset="0"/>
            </a:endParaRPr>
          </a:p>
        </p:txBody>
      </p:sp>
      <p:sp>
        <p:nvSpPr>
          <p:cNvPr id="28737" name="Rectangle 69"/>
          <p:cNvSpPr>
            <a:spLocks noChangeArrowheads="1"/>
          </p:cNvSpPr>
          <p:nvPr/>
        </p:nvSpPr>
        <p:spPr bwMode="auto">
          <a:xfrm>
            <a:off x="4860925" y="4756943"/>
            <a:ext cx="6635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Larynx</a:t>
            </a:r>
            <a:endParaRPr lang="en-US" sz="1800">
              <a:latin typeface="Arial" charset="0"/>
            </a:endParaRPr>
          </a:p>
        </p:txBody>
      </p:sp>
      <p:sp>
        <p:nvSpPr>
          <p:cNvPr id="28738" name="Rectangle 70"/>
          <p:cNvSpPr>
            <a:spLocks noChangeArrowheads="1"/>
          </p:cNvSpPr>
          <p:nvPr/>
        </p:nvSpPr>
        <p:spPr bwMode="auto">
          <a:xfrm>
            <a:off x="4962525" y="5503068"/>
            <a:ext cx="1427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Thyroid cartilage</a:t>
            </a:r>
            <a:endParaRPr lang="en-US" sz="1800" b="1">
              <a:latin typeface="Arial" charset="0"/>
            </a:endParaRPr>
          </a:p>
        </p:txBody>
      </p:sp>
      <p:sp>
        <p:nvSpPr>
          <p:cNvPr id="28739" name="Rectangle 71"/>
          <p:cNvSpPr>
            <a:spLocks noChangeArrowheads="1"/>
          </p:cNvSpPr>
          <p:nvPr/>
        </p:nvSpPr>
        <p:spPr bwMode="auto">
          <a:xfrm>
            <a:off x="4962525" y="5264943"/>
            <a:ext cx="12303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Vestibular fold</a:t>
            </a:r>
            <a:endParaRPr lang="en-US" sz="1800" b="1">
              <a:latin typeface="Arial" charset="0"/>
            </a:endParaRPr>
          </a:p>
        </p:txBody>
      </p:sp>
      <p:sp>
        <p:nvSpPr>
          <p:cNvPr id="28740" name="Rectangle 72"/>
          <p:cNvSpPr>
            <a:spLocks noChangeArrowheads="1"/>
          </p:cNvSpPr>
          <p:nvPr/>
        </p:nvSpPr>
        <p:spPr bwMode="auto">
          <a:xfrm>
            <a:off x="4962525" y="5995193"/>
            <a:ext cx="138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Cricoid cartilage</a:t>
            </a:r>
            <a:endParaRPr lang="en-US" sz="1800" b="1">
              <a:latin typeface="Arial" charset="0"/>
            </a:endParaRPr>
          </a:p>
        </p:txBody>
      </p:sp>
      <p:sp>
        <p:nvSpPr>
          <p:cNvPr id="28741" name="Rectangle 73"/>
          <p:cNvSpPr>
            <a:spLocks noChangeArrowheads="1"/>
          </p:cNvSpPr>
          <p:nvPr/>
        </p:nvSpPr>
        <p:spPr bwMode="auto">
          <a:xfrm>
            <a:off x="4848225" y="6252368"/>
            <a:ext cx="1169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Thyroid gland</a:t>
            </a:r>
            <a:endParaRPr lang="en-US" sz="1800" b="1">
              <a:latin typeface="Arial" charset="0"/>
            </a:endParaRPr>
          </a:p>
        </p:txBody>
      </p:sp>
      <p:sp>
        <p:nvSpPr>
          <p:cNvPr id="28742" name="Rectangle 74"/>
          <p:cNvSpPr>
            <a:spLocks noChangeArrowheads="1"/>
          </p:cNvSpPr>
          <p:nvPr/>
        </p:nvSpPr>
        <p:spPr bwMode="auto">
          <a:xfrm>
            <a:off x="1219200" y="6080918"/>
            <a:ext cx="67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Trachea</a:t>
            </a:r>
            <a:endParaRPr lang="en-US" sz="1800" b="1">
              <a:latin typeface="Arial" charset="0"/>
            </a:endParaRPr>
          </a:p>
        </p:txBody>
      </p:sp>
      <p:sp>
        <p:nvSpPr>
          <p:cNvPr id="28743" name="Rectangle 75"/>
          <p:cNvSpPr>
            <a:spLocks noChangeArrowheads="1"/>
          </p:cNvSpPr>
          <p:nvPr/>
        </p:nvSpPr>
        <p:spPr bwMode="auto">
          <a:xfrm>
            <a:off x="1927225" y="683418"/>
            <a:ext cx="13763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Cribriform plate</a:t>
            </a:r>
          </a:p>
          <a:p>
            <a:pPr eaLnBrk="0" hangingPunct="0"/>
            <a:r>
              <a:rPr lang="en-US" sz="1400" b="1">
                <a:solidFill>
                  <a:srgbClr val="231F20"/>
                </a:solidFill>
                <a:latin typeface="Arial" charset="0"/>
              </a:rPr>
              <a:t>of ethmoid bone</a:t>
            </a:r>
            <a:endParaRPr lang="en-US" sz="1800" b="1">
              <a:latin typeface="Arial"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title"/>
          </p:nvPr>
        </p:nvSpPr>
        <p:spPr/>
        <p:txBody>
          <a:bodyPr>
            <a:normAutofit/>
          </a:bodyPr>
          <a:lstStyle/>
          <a:p>
            <a:pPr fontAlgn="auto">
              <a:spcAft>
                <a:spcPts val="0"/>
              </a:spcAft>
              <a:defRPr/>
            </a:pPr>
            <a:r>
              <a:rPr lang="en-US"/>
              <a:t>Haldane Effect</a:t>
            </a:r>
          </a:p>
        </p:txBody>
      </p:sp>
      <p:sp>
        <p:nvSpPr>
          <p:cNvPr id="9728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At the tissues, as more carbon dioxide enters the blood</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More </a:t>
            </a:r>
            <a:r>
              <a:rPr lang="en-US" dirty="0"/>
              <a:t>oxygen dissociates from hemoglobin </a:t>
            </a:r>
            <a:r>
              <a:rPr lang="en-US" dirty="0" smtClean="0"/>
              <a:t> </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As </a:t>
            </a:r>
            <a:r>
              <a:rPr lang="en-US" dirty="0"/>
              <a:t>HbO</a:t>
            </a:r>
            <a:r>
              <a:rPr lang="en-US" baseline="-25000" dirty="0"/>
              <a:t>2</a:t>
            </a:r>
            <a:r>
              <a:rPr lang="en-US" dirty="0"/>
              <a:t> releases O</a:t>
            </a:r>
            <a:r>
              <a:rPr lang="en-US" baseline="-25000" dirty="0"/>
              <a:t>2</a:t>
            </a:r>
            <a:r>
              <a:rPr lang="en-US" dirty="0"/>
              <a:t>, it more readily forms bonds with CO</a:t>
            </a:r>
            <a:r>
              <a:rPr lang="en-US" baseline="-25000" dirty="0"/>
              <a:t>2</a:t>
            </a:r>
            <a:r>
              <a:rPr lang="en-US" dirty="0"/>
              <a:t> to form </a:t>
            </a:r>
            <a:r>
              <a:rPr lang="en-US" dirty="0" err="1"/>
              <a:t>carbaminohemoglobin</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6"/>
          <p:cNvSpPr>
            <a:spLocks noGrp="1" noChangeArrowheads="1"/>
          </p:cNvSpPr>
          <p:nvPr>
            <p:ph type="title"/>
          </p:nvPr>
        </p:nvSpPr>
        <p:spPr/>
        <p:txBody>
          <a:bodyPr>
            <a:normAutofit/>
          </a:bodyPr>
          <a:lstStyle/>
          <a:p>
            <a:pPr fontAlgn="auto">
              <a:spcAft>
                <a:spcPts val="0"/>
              </a:spcAft>
              <a:defRPr/>
            </a:pPr>
            <a:r>
              <a:rPr lang="en-US"/>
              <a:t>Influence of CO</a:t>
            </a:r>
            <a:r>
              <a:rPr lang="en-US" baseline="-25000"/>
              <a:t>2</a:t>
            </a:r>
            <a:r>
              <a:rPr lang="en-US"/>
              <a:t> on Blood pH</a:t>
            </a:r>
          </a:p>
        </p:txBody>
      </p:sp>
      <p:sp>
        <p:nvSpPr>
          <p:cNvPr id="99335" name="Rectangle 7"/>
          <p:cNvSpPr>
            <a:spLocks noGrp="1" noChangeArrowheads="1"/>
          </p:cNvSpPr>
          <p:nvPr>
            <p:ph idx="1"/>
          </p:nvPr>
        </p:nvSpPr>
        <p:spPr>
          <a:xfrm>
            <a:off x="457200" y="1447800"/>
            <a:ext cx="8229600" cy="3886200"/>
          </a:xfrm>
        </p:spPr>
        <p:txBody>
          <a:bodyPr>
            <a:normAutofit/>
          </a:bodyPr>
          <a:lstStyle/>
          <a:p>
            <a:pPr marL="274320" indent="-274320" fontAlgn="auto">
              <a:spcBef>
                <a:spcPts val="580"/>
              </a:spcBef>
              <a:spcAft>
                <a:spcPts val="0"/>
              </a:spcAft>
              <a:buFont typeface="Wingdings 2"/>
              <a:buChar char=""/>
              <a:defRPr/>
            </a:pPr>
            <a:r>
              <a:rPr lang="en-US" dirty="0"/>
              <a:t>HCO</a:t>
            </a:r>
            <a:r>
              <a:rPr lang="en-US" baseline="-25000" dirty="0"/>
              <a:t>3</a:t>
            </a:r>
            <a:r>
              <a:rPr lang="en-US" baseline="30000" dirty="0"/>
              <a:t>–</a:t>
            </a:r>
            <a:r>
              <a:rPr lang="en-US" dirty="0"/>
              <a:t> in plasma is the alkaline reserve of the carbonic acid–bicarbonate buffer system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If </a:t>
            </a:r>
            <a:r>
              <a:rPr lang="en-US" dirty="0"/>
              <a:t>H</a:t>
            </a:r>
            <a:r>
              <a:rPr lang="en-US" baseline="30000" dirty="0"/>
              <a:t>+</a:t>
            </a:r>
            <a:r>
              <a:rPr lang="en-US" dirty="0"/>
              <a:t> concentration in blood rises, excess H</a:t>
            </a:r>
            <a:r>
              <a:rPr lang="en-US" baseline="30000" dirty="0"/>
              <a:t>+</a:t>
            </a:r>
            <a:r>
              <a:rPr lang="en-US" dirty="0"/>
              <a:t> is removed by combining with HCO</a:t>
            </a:r>
            <a:r>
              <a:rPr lang="en-US" baseline="-25000" dirty="0"/>
              <a:t>3</a:t>
            </a:r>
            <a:r>
              <a:rPr lang="en-US" baseline="30000" dirty="0"/>
              <a:t>–</a:t>
            </a:r>
            <a:r>
              <a:rPr lang="en-US" dirty="0"/>
              <a:t>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If </a:t>
            </a:r>
            <a:r>
              <a:rPr lang="en-US" dirty="0"/>
              <a:t>H</a:t>
            </a:r>
            <a:r>
              <a:rPr lang="en-US" baseline="30000" dirty="0"/>
              <a:t>+</a:t>
            </a:r>
            <a:r>
              <a:rPr lang="en-US" dirty="0"/>
              <a:t> concentration begins to drop, H</a:t>
            </a:r>
            <a:r>
              <a:rPr lang="en-US" baseline="-25000" dirty="0"/>
              <a:t>2</a:t>
            </a:r>
            <a:r>
              <a:rPr lang="en-US" dirty="0"/>
              <a:t>CO</a:t>
            </a:r>
            <a:r>
              <a:rPr lang="en-US" baseline="-25000" dirty="0"/>
              <a:t>3</a:t>
            </a:r>
            <a:r>
              <a:rPr lang="en-US" dirty="0"/>
              <a:t> dissociates, releasing H</a:t>
            </a:r>
            <a:r>
              <a:rPr lang="en-US" baseline="30000" dirty="0" smtClean="0"/>
              <a:t>+</a:t>
            </a:r>
          </a:p>
          <a:p>
            <a:pPr marL="274320" indent="-274320" fontAlgn="auto">
              <a:spcBef>
                <a:spcPts val="580"/>
              </a:spcBef>
              <a:spcAft>
                <a:spcPts val="0"/>
              </a:spcAft>
              <a:buFont typeface="Wingdings 2"/>
              <a:buChar char=""/>
              <a:defRPr/>
            </a:pPr>
            <a:endParaRPr lang="en-US" dirty="0"/>
          </a:p>
        </p:txBody>
      </p:sp>
      <p:graphicFrame>
        <p:nvGraphicFramePr>
          <p:cNvPr id="4" name="Group 40"/>
          <p:cNvGraphicFramePr>
            <a:graphicFrameLocks noGrp="1"/>
          </p:cNvGraphicFramePr>
          <p:nvPr/>
        </p:nvGraphicFramePr>
        <p:xfrm>
          <a:off x="381000" y="5181600"/>
          <a:ext cx="8534400" cy="1169988"/>
        </p:xfrm>
        <a:graphic>
          <a:graphicData uri="http://schemas.openxmlformats.org/drawingml/2006/table">
            <a:tbl>
              <a:tblPr/>
              <a:tblGrid>
                <a:gridCol w="1009650"/>
                <a:gridCol w="458788"/>
                <a:gridCol w="825500"/>
                <a:gridCol w="385762"/>
                <a:gridCol w="1082675"/>
                <a:gridCol w="550863"/>
                <a:gridCol w="1284287"/>
                <a:gridCol w="458788"/>
                <a:gridCol w="2478087"/>
              </a:tblGrid>
              <a:tr h="533400">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dirty="0" smtClean="0">
                          <a:ln>
                            <a:noFill/>
                          </a:ln>
                          <a:solidFill>
                            <a:schemeClr val="tx1"/>
                          </a:solidFill>
                          <a:effectLst/>
                          <a:latin typeface="Arial" charset="0"/>
                        </a:rPr>
                        <a:t>CO</a:t>
                      </a:r>
                      <a:r>
                        <a:rPr kumimoji="0" lang="en-US" sz="1500" b="0" i="0" u="none" strike="noStrike" cap="none" normalizeH="0" baseline="-2500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25000" smtClean="0">
                          <a:ln>
                            <a:noFill/>
                          </a:ln>
                          <a:solidFill>
                            <a:schemeClr val="tx1"/>
                          </a:solidFill>
                          <a:effectLst/>
                          <a:latin typeface="Arial" charset="0"/>
                        </a:rPr>
                        <a:t>2</a:t>
                      </a:r>
                      <a:r>
                        <a:rPr kumimoji="0" lang="en-US" sz="15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sym typeface="Symbol"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25000" smtClean="0">
                          <a:ln>
                            <a:noFill/>
                          </a:ln>
                          <a:solidFill>
                            <a:schemeClr val="tx1"/>
                          </a:solidFill>
                          <a:effectLst/>
                          <a:latin typeface="Arial" charset="0"/>
                        </a:rPr>
                        <a:t>2</a:t>
                      </a:r>
                      <a:r>
                        <a:rPr kumimoji="0" lang="en-US" sz="1500" b="0" i="0" u="none" strike="noStrike" cap="none" normalizeH="0" baseline="0" smtClean="0">
                          <a:ln>
                            <a:noFill/>
                          </a:ln>
                          <a:solidFill>
                            <a:schemeClr val="tx1"/>
                          </a:solidFill>
                          <a:effectLst/>
                          <a:latin typeface="Arial" charset="0"/>
                        </a:rPr>
                        <a:t>CO</a:t>
                      </a:r>
                      <a:r>
                        <a:rPr kumimoji="0" lang="en-US" sz="1500" b="0" i="0" u="none" strike="noStrike" cap="none" normalizeH="0" baseline="-2500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sym typeface="Symbol"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a:t>
                      </a:r>
                      <a:r>
                        <a:rPr kumimoji="0" lang="en-US" sz="1500" b="0" i="0" u="none" strike="noStrike" cap="none" normalizeH="0" baseline="3000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HCO</a:t>
                      </a:r>
                      <a:r>
                        <a:rPr kumimoji="0" lang="en-US" sz="1500" b="0" i="0" u="none" strike="noStrike" cap="none" normalizeH="0" baseline="-25000" smtClean="0">
                          <a:ln>
                            <a:noFill/>
                          </a:ln>
                          <a:solidFill>
                            <a:schemeClr val="tx1"/>
                          </a:solidFill>
                          <a:effectLst/>
                          <a:latin typeface="Arial" charset="0"/>
                        </a:rPr>
                        <a:t>3</a:t>
                      </a:r>
                      <a:r>
                        <a:rPr kumimoji="0" lang="en-US" sz="1500" b="0" i="0" u="none" strike="noStrike" cap="none" normalizeH="0" baseline="3000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dirty="0" smtClean="0">
                          <a:ln>
                            <a:noFill/>
                          </a:ln>
                          <a:solidFill>
                            <a:schemeClr val="tx1"/>
                          </a:solidFill>
                          <a:effectLst/>
                          <a:latin typeface="Arial" charset="0"/>
                        </a:rPr>
                        <a:t>Carbon</a:t>
                      </a:r>
                      <a:br>
                        <a:rPr kumimoji="0" lang="en-US" sz="1500" b="0" i="0" u="none" strike="noStrike" cap="none" normalizeH="0" baseline="0" dirty="0" smtClean="0">
                          <a:ln>
                            <a:noFill/>
                          </a:ln>
                          <a:solidFill>
                            <a:schemeClr val="tx1"/>
                          </a:solidFill>
                          <a:effectLst/>
                          <a:latin typeface="Arial" charset="0"/>
                        </a:rPr>
                      </a:br>
                      <a:r>
                        <a:rPr kumimoji="0" lang="en-US" sz="1500" b="0" i="0" u="none" strike="noStrike" cap="none" normalizeH="0" baseline="0" dirty="0" smtClean="0">
                          <a:ln>
                            <a:noFill/>
                          </a:ln>
                          <a:solidFill>
                            <a:schemeClr val="tx1"/>
                          </a:solidFill>
                          <a:effectLst/>
                          <a:latin typeface="Arial" charset="0"/>
                        </a:rPr>
                        <a:t>dioxide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Carbonic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500" b="0" i="0" u="none" strike="noStrike" cap="none" normalizeH="0" baseline="0" smtClean="0">
                          <a:ln>
                            <a:noFill/>
                          </a:ln>
                          <a:solidFill>
                            <a:schemeClr val="tx1"/>
                          </a:solidFill>
                          <a:effectLst/>
                          <a:latin typeface="Arial" charset="0"/>
                        </a:rPr>
                        <a:t>Hydrogen 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1600" b="0" i="0" u="none" strike="noStrike" cap="none" normalizeH="0" baseline="0" dirty="0" smtClean="0">
                          <a:ln>
                            <a:noFill/>
                          </a:ln>
                          <a:solidFill>
                            <a:schemeClr val="tx1"/>
                          </a:solidFill>
                          <a:effectLst/>
                          <a:latin typeface="Arial" charset="0"/>
                        </a:rPr>
                        <a:t>Bicarbonate 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title"/>
          </p:nvPr>
        </p:nvSpPr>
        <p:spPr/>
        <p:txBody>
          <a:bodyPr>
            <a:normAutofit/>
          </a:bodyPr>
          <a:lstStyle/>
          <a:p>
            <a:pPr fontAlgn="auto">
              <a:spcAft>
                <a:spcPts val="0"/>
              </a:spcAft>
              <a:defRPr/>
            </a:pPr>
            <a:r>
              <a:rPr lang="en-US"/>
              <a:t>Influence of CO</a:t>
            </a:r>
            <a:r>
              <a:rPr lang="en-US" baseline="-25000"/>
              <a:t>2</a:t>
            </a:r>
            <a:r>
              <a:rPr lang="en-US"/>
              <a:t> on Blood pH</a:t>
            </a:r>
          </a:p>
        </p:txBody>
      </p:sp>
      <p:sp>
        <p:nvSpPr>
          <p:cNvPr id="10138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Changes in respiratory rate can also alter blood pH</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For </a:t>
            </a:r>
            <a:r>
              <a:rPr lang="en-US" dirty="0"/>
              <a:t>example, slow shallow breathing allows CO</a:t>
            </a:r>
            <a:r>
              <a:rPr lang="en-US" baseline="-25000" dirty="0"/>
              <a:t>2</a:t>
            </a:r>
            <a:r>
              <a:rPr lang="en-US" dirty="0"/>
              <a:t> to accumulate in the blood, causing pH to drop</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Changes </a:t>
            </a:r>
            <a:r>
              <a:rPr lang="en-US" dirty="0"/>
              <a:t>in ventilation can be used to adjust pH when it is disturbed by metabolic factors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Grp="1" noChangeArrowheads="1"/>
          </p:cNvSpPr>
          <p:nvPr>
            <p:ph type="title"/>
          </p:nvPr>
        </p:nvSpPr>
        <p:spPr/>
        <p:txBody>
          <a:bodyPr>
            <a:normAutofit/>
          </a:bodyPr>
          <a:lstStyle/>
          <a:p>
            <a:pPr fontAlgn="auto">
              <a:spcAft>
                <a:spcPts val="0"/>
              </a:spcAft>
              <a:defRPr/>
            </a:pPr>
            <a:r>
              <a:rPr lang="en-US"/>
              <a:t>Control of Respiration</a:t>
            </a:r>
          </a:p>
        </p:txBody>
      </p:sp>
      <p:sp>
        <p:nvSpPr>
          <p:cNvPr id="10343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a:t>Involves neurons in the reticular formation of the medulla and pons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6"/>
          <p:cNvSpPr>
            <a:spLocks noGrp="1" noChangeArrowheads="1"/>
          </p:cNvSpPr>
          <p:nvPr>
            <p:ph type="title"/>
          </p:nvPr>
        </p:nvSpPr>
        <p:spPr/>
        <p:txBody>
          <a:bodyPr>
            <a:normAutofit/>
          </a:bodyPr>
          <a:lstStyle/>
          <a:p>
            <a:pPr fontAlgn="auto">
              <a:spcAft>
                <a:spcPts val="0"/>
              </a:spcAft>
              <a:defRPr/>
            </a:pPr>
            <a:r>
              <a:rPr lang="en-US"/>
              <a:t>Medullary Respiratory Centers</a:t>
            </a:r>
          </a:p>
        </p:txBody>
      </p:sp>
      <p:sp>
        <p:nvSpPr>
          <p:cNvPr id="105479" name="Rectangle 7"/>
          <p:cNvSpPr>
            <a:spLocks noGrp="1" noChangeArrowheads="1"/>
          </p:cNvSpPr>
          <p:nvPr>
            <p:ph idx="1"/>
          </p:nvPr>
        </p:nvSpPr>
        <p:spPr/>
        <p:txBody>
          <a:bodyPr>
            <a:normAutofit/>
          </a:bodyPr>
          <a:lstStyle/>
          <a:p>
            <a:pPr marL="495300" indent="-495300" fontAlgn="auto">
              <a:spcBef>
                <a:spcPts val="580"/>
              </a:spcBef>
              <a:spcAft>
                <a:spcPts val="0"/>
              </a:spcAft>
              <a:buFont typeface="Times" charset="0"/>
              <a:buAutoNum type="arabicPeriod"/>
              <a:defRPr/>
            </a:pPr>
            <a:r>
              <a:rPr lang="en-US" dirty="0"/>
              <a:t>Dorsal respiratory group (DRG)</a:t>
            </a:r>
          </a:p>
          <a:p>
            <a:pPr marL="803275" lvl="1" indent="-457200" fontAlgn="auto">
              <a:spcBef>
                <a:spcPts val="370"/>
              </a:spcBef>
              <a:spcAft>
                <a:spcPts val="0"/>
              </a:spcAft>
              <a:buFont typeface="Wingdings 2"/>
              <a:buChar char=""/>
              <a:defRPr/>
            </a:pPr>
            <a:endParaRPr lang="en-US" dirty="0" smtClean="0"/>
          </a:p>
          <a:p>
            <a:pPr marL="803275" lvl="1" indent="-457200" fontAlgn="auto">
              <a:spcBef>
                <a:spcPts val="370"/>
              </a:spcBef>
              <a:spcAft>
                <a:spcPts val="0"/>
              </a:spcAft>
              <a:buFont typeface="Wingdings 2"/>
              <a:buChar char=""/>
              <a:defRPr/>
            </a:pPr>
            <a:r>
              <a:rPr lang="en-US" dirty="0" smtClean="0"/>
              <a:t>Near </a:t>
            </a:r>
            <a:r>
              <a:rPr lang="en-US" dirty="0"/>
              <a:t>the root of cranial nerve IX </a:t>
            </a:r>
          </a:p>
          <a:p>
            <a:pPr marL="803275" lvl="1" indent="-457200" fontAlgn="auto">
              <a:spcBef>
                <a:spcPts val="370"/>
              </a:spcBef>
              <a:spcAft>
                <a:spcPts val="0"/>
              </a:spcAft>
              <a:buFont typeface="Wingdings 2"/>
              <a:buChar char=""/>
              <a:defRPr/>
            </a:pPr>
            <a:endParaRPr lang="en-US" dirty="0" smtClean="0"/>
          </a:p>
          <a:p>
            <a:pPr marL="803275" lvl="1" indent="-457200" fontAlgn="auto">
              <a:spcBef>
                <a:spcPts val="370"/>
              </a:spcBef>
              <a:spcAft>
                <a:spcPts val="0"/>
              </a:spcAft>
              <a:buFont typeface="Wingdings 2"/>
              <a:buChar char=""/>
              <a:defRPr/>
            </a:pPr>
            <a:r>
              <a:rPr lang="en-US" dirty="0" smtClean="0"/>
              <a:t>Integrates </a:t>
            </a:r>
            <a:r>
              <a:rPr lang="en-US" dirty="0"/>
              <a:t>input from peripheral stretch and </a:t>
            </a:r>
            <a:r>
              <a:rPr lang="en-US" dirty="0" err="1"/>
              <a:t>chemoreceptors</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p:txBody>
          <a:bodyPr>
            <a:normAutofit/>
          </a:bodyPr>
          <a:lstStyle/>
          <a:p>
            <a:pPr fontAlgn="auto">
              <a:spcAft>
                <a:spcPts val="0"/>
              </a:spcAft>
              <a:defRPr/>
            </a:pPr>
            <a:r>
              <a:rPr lang="en-US"/>
              <a:t>Medullary Respiratory Centers</a:t>
            </a:r>
          </a:p>
        </p:txBody>
      </p:sp>
      <p:sp>
        <p:nvSpPr>
          <p:cNvPr id="168965" name="Rectangle 5"/>
          <p:cNvSpPr>
            <a:spLocks noGrp="1" noChangeArrowheads="1"/>
          </p:cNvSpPr>
          <p:nvPr>
            <p:ph idx="1"/>
          </p:nvPr>
        </p:nvSpPr>
        <p:spPr/>
        <p:txBody>
          <a:bodyPr>
            <a:normAutofit/>
          </a:bodyPr>
          <a:lstStyle/>
          <a:p>
            <a:pPr marL="457200" indent="-457200" fontAlgn="auto">
              <a:spcBef>
                <a:spcPts val="580"/>
              </a:spcBef>
              <a:spcAft>
                <a:spcPts val="0"/>
              </a:spcAft>
              <a:buFont typeface="Times" charset="0"/>
              <a:buNone/>
              <a:defRPr/>
            </a:pPr>
            <a:r>
              <a:rPr lang="en-US" dirty="0">
                <a:solidFill>
                  <a:srgbClr val="003D77"/>
                </a:solidFill>
              </a:rPr>
              <a:t>2.</a:t>
            </a:r>
            <a:r>
              <a:rPr lang="en-US" dirty="0"/>
              <a:t>	Ventral respiratory group (VRG)</a:t>
            </a:r>
          </a:p>
          <a:p>
            <a:pPr marL="800100" lvl="1" indent="-341313" fontAlgn="auto">
              <a:spcBef>
                <a:spcPts val="370"/>
              </a:spcBef>
              <a:spcAft>
                <a:spcPts val="0"/>
              </a:spcAft>
              <a:buFont typeface="Wingdings 2"/>
              <a:buChar char=""/>
              <a:defRPr/>
            </a:pPr>
            <a:r>
              <a:rPr lang="en-US" dirty="0"/>
              <a:t>Rhythm-generating and integrative center</a:t>
            </a:r>
          </a:p>
          <a:p>
            <a:pPr marL="800100" lvl="1" indent="-341313" fontAlgn="auto">
              <a:spcBef>
                <a:spcPts val="370"/>
              </a:spcBef>
              <a:spcAft>
                <a:spcPts val="0"/>
              </a:spcAft>
              <a:buFont typeface="Wingdings 2"/>
              <a:buChar char=""/>
              <a:defRPr/>
            </a:pPr>
            <a:r>
              <a:rPr lang="en-US" dirty="0"/>
              <a:t>Sets </a:t>
            </a:r>
            <a:r>
              <a:rPr lang="en-US" dirty="0" err="1"/>
              <a:t>eupnea</a:t>
            </a:r>
            <a:r>
              <a:rPr lang="en-US" dirty="0"/>
              <a:t> (12–15 breaths/minute)</a:t>
            </a:r>
          </a:p>
          <a:p>
            <a:pPr marL="800100" lvl="1" indent="-341313" fontAlgn="auto">
              <a:spcBef>
                <a:spcPts val="370"/>
              </a:spcBef>
              <a:spcAft>
                <a:spcPts val="0"/>
              </a:spcAft>
              <a:buFont typeface="Wingdings 2"/>
              <a:buChar char=""/>
              <a:defRPr/>
            </a:pPr>
            <a:endParaRPr lang="en-US" dirty="0" smtClean="0"/>
          </a:p>
          <a:p>
            <a:pPr marL="800100" lvl="1" indent="-341313" fontAlgn="auto">
              <a:spcBef>
                <a:spcPts val="370"/>
              </a:spcBef>
              <a:spcAft>
                <a:spcPts val="0"/>
              </a:spcAft>
              <a:buFont typeface="Wingdings 2"/>
              <a:buChar char=""/>
              <a:defRPr/>
            </a:pPr>
            <a:r>
              <a:rPr lang="en-US" dirty="0" err="1" smtClean="0"/>
              <a:t>Inspiratory</a:t>
            </a:r>
            <a:r>
              <a:rPr lang="en-US" dirty="0" smtClean="0"/>
              <a:t> </a:t>
            </a:r>
            <a:r>
              <a:rPr lang="en-US" dirty="0"/>
              <a:t>neurons excite the </a:t>
            </a:r>
            <a:r>
              <a:rPr lang="en-US" dirty="0" err="1"/>
              <a:t>inspiratory</a:t>
            </a:r>
            <a:r>
              <a:rPr lang="en-US" dirty="0"/>
              <a:t> muscles via the </a:t>
            </a:r>
            <a:r>
              <a:rPr lang="en-US" dirty="0" err="1"/>
              <a:t>phrenic</a:t>
            </a:r>
            <a:r>
              <a:rPr lang="en-US" dirty="0"/>
              <a:t> and </a:t>
            </a:r>
            <a:r>
              <a:rPr lang="en-US" dirty="0" err="1"/>
              <a:t>intercostal</a:t>
            </a:r>
            <a:r>
              <a:rPr lang="en-US" dirty="0"/>
              <a:t> nerves</a:t>
            </a:r>
          </a:p>
          <a:p>
            <a:pPr marL="800100" lvl="1" indent="-341313" fontAlgn="auto">
              <a:spcBef>
                <a:spcPts val="370"/>
              </a:spcBef>
              <a:spcAft>
                <a:spcPts val="0"/>
              </a:spcAft>
              <a:buFont typeface="Wingdings 2"/>
              <a:buChar char=""/>
              <a:defRPr/>
            </a:pPr>
            <a:endParaRPr lang="en-US" dirty="0" smtClean="0"/>
          </a:p>
          <a:p>
            <a:pPr marL="800100" lvl="1" indent="-341313" fontAlgn="auto">
              <a:spcBef>
                <a:spcPts val="370"/>
              </a:spcBef>
              <a:spcAft>
                <a:spcPts val="0"/>
              </a:spcAft>
              <a:buFont typeface="Wingdings 2"/>
              <a:buChar char=""/>
              <a:defRPr/>
            </a:pPr>
            <a:r>
              <a:rPr lang="en-US" dirty="0" smtClean="0"/>
              <a:t>Expiratory </a:t>
            </a:r>
            <a:r>
              <a:rPr lang="en-US" dirty="0"/>
              <a:t>neurons inhibit the </a:t>
            </a:r>
            <a:r>
              <a:rPr lang="en-US" dirty="0" err="1"/>
              <a:t>inspiratory</a:t>
            </a:r>
            <a:r>
              <a:rPr lang="en-US" dirty="0"/>
              <a:t> neurons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ChangeArrowheads="1"/>
          </p:cNvSpPr>
          <p:nvPr/>
        </p:nvSpPr>
        <p:spPr bwMode="auto">
          <a:xfrm>
            <a:off x="8067675" y="6580188"/>
            <a:ext cx="1073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22.23</a:t>
            </a:r>
          </a:p>
        </p:txBody>
      </p:sp>
      <p:pic>
        <p:nvPicPr>
          <p:cNvPr id="107531" name="Picture 11"/>
          <p:cNvPicPr>
            <a:picLocks noChangeAspect="1" noChangeArrowheads="1"/>
          </p:cNvPicPr>
          <p:nvPr/>
        </p:nvPicPr>
        <p:blipFill>
          <a:blip r:embed="rId2" cstate="screen"/>
          <a:srcRect/>
          <a:stretch>
            <a:fillRect/>
          </a:stretch>
        </p:blipFill>
        <p:spPr bwMode="auto">
          <a:xfrm>
            <a:off x="455613" y="484188"/>
            <a:ext cx="8231187" cy="5888037"/>
          </a:xfrm>
          <a:prstGeom prst="ellipse">
            <a:avLst/>
          </a:prstGeom>
          <a:ln>
            <a:noFill/>
          </a:ln>
          <a:effectLst>
            <a:softEdge rad="112500"/>
          </a:effectLst>
        </p:spPr>
      </p:pic>
      <p:sp>
        <p:nvSpPr>
          <p:cNvPr id="148484" name="Line 12"/>
          <p:cNvSpPr>
            <a:spLocks noChangeShapeType="1"/>
          </p:cNvSpPr>
          <p:nvPr/>
        </p:nvSpPr>
        <p:spPr bwMode="auto">
          <a:xfrm>
            <a:off x="5283200" y="1314450"/>
            <a:ext cx="660400" cy="1588"/>
          </a:xfrm>
          <a:prstGeom prst="line">
            <a:avLst/>
          </a:prstGeom>
          <a:noFill/>
          <a:ln w="952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5" name="Line 13"/>
          <p:cNvSpPr>
            <a:spLocks noChangeShapeType="1"/>
          </p:cNvSpPr>
          <p:nvPr/>
        </p:nvSpPr>
        <p:spPr bwMode="auto">
          <a:xfrm>
            <a:off x="5505450" y="1520825"/>
            <a:ext cx="501650" cy="1588"/>
          </a:xfrm>
          <a:prstGeom prst="line">
            <a:avLst/>
          </a:prstGeom>
          <a:noFill/>
          <a:ln w="952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6" name="Freeform 14"/>
          <p:cNvSpPr>
            <a:spLocks/>
          </p:cNvSpPr>
          <p:nvPr/>
        </p:nvSpPr>
        <p:spPr bwMode="auto">
          <a:xfrm>
            <a:off x="3722688" y="5710238"/>
            <a:ext cx="603250" cy="171450"/>
          </a:xfrm>
          <a:custGeom>
            <a:avLst/>
            <a:gdLst>
              <a:gd name="T0" fmla="*/ 380 w 380"/>
              <a:gd name="T1" fmla="*/ 108 h 108"/>
              <a:gd name="T2" fmla="*/ 80 w 380"/>
              <a:gd name="T3" fmla="*/ 0 h 108"/>
              <a:gd name="T4" fmla="*/ 0 w 380"/>
              <a:gd name="T5" fmla="*/ 0 h 108"/>
              <a:gd name="T6" fmla="*/ 0 60000 65536"/>
              <a:gd name="T7" fmla="*/ 0 60000 65536"/>
              <a:gd name="T8" fmla="*/ 0 60000 65536"/>
              <a:gd name="T9" fmla="*/ 0 w 380"/>
              <a:gd name="T10" fmla="*/ 0 h 108"/>
              <a:gd name="T11" fmla="*/ 380 w 380"/>
              <a:gd name="T12" fmla="*/ 108 h 108"/>
            </a:gdLst>
            <a:ahLst/>
            <a:cxnLst>
              <a:cxn ang="T6">
                <a:pos x="T0" y="T1"/>
              </a:cxn>
              <a:cxn ang="T7">
                <a:pos x="T2" y="T3"/>
              </a:cxn>
              <a:cxn ang="T8">
                <a:pos x="T4" y="T5"/>
              </a:cxn>
            </a:cxnLst>
            <a:rect l="T9" t="T10" r="T11" b="T12"/>
            <a:pathLst>
              <a:path w="380" h="108">
                <a:moveTo>
                  <a:pt x="380" y="108"/>
                </a:moveTo>
                <a:lnTo>
                  <a:pt x="80" y="0"/>
                </a:lnTo>
                <a:lnTo>
                  <a:pt x="0" y="0"/>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87" name="Freeform 15"/>
          <p:cNvSpPr>
            <a:spLocks/>
          </p:cNvSpPr>
          <p:nvPr/>
        </p:nvSpPr>
        <p:spPr bwMode="auto">
          <a:xfrm>
            <a:off x="5829300" y="5380038"/>
            <a:ext cx="400050" cy="644525"/>
          </a:xfrm>
          <a:custGeom>
            <a:avLst/>
            <a:gdLst>
              <a:gd name="T0" fmla="*/ 252 w 252"/>
              <a:gd name="T1" fmla="*/ 0 h 406"/>
              <a:gd name="T2" fmla="*/ 204 w 252"/>
              <a:gd name="T3" fmla="*/ 0 h 406"/>
              <a:gd name="T4" fmla="*/ 0 w 252"/>
              <a:gd name="T5" fmla="*/ 406 h 406"/>
              <a:gd name="T6" fmla="*/ 0 60000 65536"/>
              <a:gd name="T7" fmla="*/ 0 60000 65536"/>
              <a:gd name="T8" fmla="*/ 0 60000 65536"/>
              <a:gd name="T9" fmla="*/ 0 w 252"/>
              <a:gd name="T10" fmla="*/ 0 h 406"/>
              <a:gd name="T11" fmla="*/ 252 w 252"/>
              <a:gd name="T12" fmla="*/ 406 h 406"/>
            </a:gdLst>
            <a:ahLst/>
            <a:cxnLst>
              <a:cxn ang="T6">
                <a:pos x="T0" y="T1"/>
              </a:cxn>
              <a:cxn ang="T7">
                <a:pos x="T2" y="T3"/>
              </a:cxn>
              <a:cxn ang="T8">
                <a:pos x="T4" y="T5"/>
              </a:cxn>
            </a:cxnLst>
            <a:rect l="T9" t="T10" r="T11" b="T12"/>
            <a:pathLst>
              <a:path w="252" h="406">
                <a:moveTo>
                  <a:pt x="252" y="0"/>
                </a:moveTo>
                <a:lnTo>
                  <a:pt x="204" y="0"/>
                </a:lnTo>
                <a:lnTo>
                  <a:pt x="0" y="406"/>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88" name="Freeform 16"/>
          <p:cNvSpPr>
            <a:spLocks/>
          </p:cNvSpPr>
          <p:nvPr/>
        </p:nvSpPr>
        <p:spPr bwMode="auto">
          <a:xfrm>
            <a:off x="4876800" y="3165475"/>
            <a:ext cx="857250" cy="50800"/>
          </a:xfrm>
          <a:custGeom>
            <a:avLst/>
            <a:gdLst>
              <a:gd name="T0" fmla="*/ 0 w 540"/>
              <a:gd name="T1" fmla="*/ 32 h 32"/>
              <a:gd name="T2" fmla="*/ 156 w 540"/>
              <a:gd name="T3" fmla="*/ 32 h 32"/>
              <a:gd name="T4" fmla="*/ 540 w 540"/>
              <a:gd name="T5" fmla="*/ 0 h 32"/>
              <a:gd name="T6" fmla="*/ 0 60000 65536"/>
              <a:gd name="T7" fmla="*/ 0 60000 65536"/>
              <a:gd name="T8" fmla="*/ 0 60000 65536"/>
              <a:gd name="T9" fmla="*/ 0 w 540"/>
              <a:gd name="T10" fmla="*/ 0 h 32"/>
              <a:gd name="T11" fmla="*/ 540 w 540"/>
              <a:gd name="T12" fmla="*/ 32 h 32"/>
            </a:gdLst>
            <a:ahLst/>
            <a:cxnLst>
              <a:cxn ang="T6">
                <a:pos x="T0" y="T1"/>
              </a:cxn>
              <a:cxn ang="T7">
                <a:pos x="T2" y="T3"/>
              </a:cxn>
              <a:cxn ang="T8">
                <a:pos x="T4" y="T5"/>
              </a:cxn>
            </a:cxnLst>
            <a:rect l="T9" t="T10" r="T11" b="T12"/>
            <a:pathLst>
              <a:path w="540" h="32">
                <a:moveTo>
                  <a:pt x="0" y="32"/>
                </a:moveTo>
                <a:lnTo>
                  <a:pt x="156" y="32"/>
                </a:lnTo>
                <a:lnTo>
                  <a:pt x="540" y="0"/>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89" name="Freeform 17"/>
          <p:cNvSpPr>
            <a:spLocks/>
          </p:cNvSpPr>
          <p:nvPr/>
        </p:nvSpPr>
        <p:spPr bwMode="auto">
          <a:xfrm>
            <a:off x="5114925" y="3449638"/>
            <a:ext cx="762000" cy="1587"/>
          </a:xfrm>
          <a:custGeom>
            <a:avLst/>
            <a:gdLst>
              <a:gd name="T0" fmla="*/ 0 w 480"/>
              <a:gd name="T1" fmla="*/ 0 h 1587"/>
              <a:gd name="T2" fmla="*/ 74 w 480"/>
              <a:gd name="T3" fmla="*/ 0 h 1587"/>
              <a:gd name="T4" fmla="*/ 480 w 480"/>
              <a:gd name="T5" fmla="*/ 0 h 1587"/>
              <a:gd name="T6" fmla="*/ 0 60000 65536"/>
              <a:gd name="T7" fmla="*/ 0 60000 65536"/>
              <a:gd name="T8" fmla="*/ 0 60000 65536"/>
              <a:gd name="T9" fmla="*/ 0 w 480"/>
              <a:gd name="T10" fmla="*/ 0 h 1587"/>
              <a:gd name="T11" fmla="*/ 480 w 480"/>
              <a:gd name="T12" fmla="*/ 1587 h 1587"/>
            </a:gdLst>
            <a:ahLst/>
            <a:cxnLst>
              <a:cxn ang="T6">
                <a:pos x="T0" y="T1"/>
              </a:cxn>
              <a:cxn ang="T7">
                <a:pos x="T2" y="T3"/>
              </a:cxn>
              <a:cxn ang="T8">
                <a:pos x="T4" y="T5"/>
              </a:cxn>
            </a:cxnLst>
            <a:rect l="T9" t="T10" r="T11" b="T12"/>
            <a:pathLst>
              <a:path w="480" h="1587">
                <a:moveTo>
                  <a:pt x="0" y="0"/>
                </a:moveTo>
                <a:lnTo>
                  <a:pt x="74" y="0"/>
                </a:lnTo>
                <a:lnTo>
                  <a:pt x="480" y="0"/>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90" name="Freeform 18"/>
          <p:cNvSpPr>
            <a:spLocks/>
          </p:cNvSpPr>
          <p:nvPr/>
        </p:nvSpPr>
        <p:spPr bwMode="auto">
          <a:xfrm>
            <a:off x="4686300" y="1797050"/>
            <a:ext cx="1444625" cy="717550"/>
          </a:xfrm>
          <a:custGeom>
            <a:avLst/>
            <a:gdLst>
              <a:gd name="T0" fmla="*/ 0 w 910"/>
              <a:gd name="T1" fmla="*/ 0 h 452"/>
              <a:gd name="T2" fmla="*/ 182 w 910"/>
              <a:gd name="T3" fmla="*/ 0 h 452"/>
              <a:gd name="T4" fmla="*/ 910 w 910"/>
              <a:gd name="T5" fmla="*/ 452 h 452"/>
              <a:gd name="T6" fmla="*/ 0 60000 65536"/>
              <a:gd name="T7" fmla="*/ 0 60000 65536"/>
              <a:gd name="T8" fmla="*/ 0 60000 65536"/>
              <a:gd name="T9" fmla="*/ 0 w 910"/>
              <a:gd name="T10" fmla="*/ 0 h 452"/>
              <a:gd name="T11" fmla="*/ 910 w 910"/>
              <a:gd name="T12" fmla="*/ 452 h 452"/>
            </a:gdLst>
            <a:ahLst/>
            <a:cxnLst>
              <a:cxn ang="T6">
                <a:pos x="T0" y="T1"/>
              </a:cxn>
              <a:cxn ang="T7">
                <a:pos x="T2" y="T3"/>
              </a:cxn>
              <a:cxn ang="T8">
                <a:pos x="T4" y="T5"/>
              </a:cxn>
            </a:cxnLst>
            <a:rect l="T9" t="T10" r="T11" b="T12"/>
            <a:pathLst>
              <a:path w="910" h="452">
                <a:moveTo>
                  <a:pt x="0" y="0"/>
                </a:moveTo>
                <a:lnTo>
                  <a:pt x="182" y="0"/>
                </a:lnTo>
                <a:lnTo>
                  <a:pt x="910" y="452"/>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91" name="Freeform 19"/>
          <p:cNvSpPr>
            <a:spLocks/>
          </p:cNvSpPr>
          <p:nvPr/>
        </p:nvSpPr>
        <p:spPr bwMode="auto">
          <a:xfrm>
            <a:off x="5076825" y="2603500"/>
            <a:ext cx="917575" cy="765175"/>
          </a:xfrm>
          <a:custGeom>
            <a:avLst/>
            <a:gdLst>
              <a:gd name="T0" fmla="*/ 0 w 578"/>
              <a:gd name="T1" fmla="*/ 0 h 482"/>
              <a:gd name="T2" fmla="*/ 96 w 578"/>
              <a:gd name="T3" fmla="*/ 0 h 482"/>
              <a:gd name="T4" fmla="*/ 578 w 578"/>
              <a:gd name="T5" fmla="*/ 482 h 482"/>
              <a:gd name="T6" fmla="*/ 0 60000 65536"/>
              <a:gd name="T7" fmla="*/ 0 60000 65536"/>
              <a:gd name="T8" fmla="*/ 0 60000 65536"/>
              <a:gd name="T9" fmla="*/ 0 w 578"/>
              <a:gd name="T10" fmla="*/ 0 h 482"/>
              <a:gd name="T11" fmla="*/ 578 w 578"/>
              <a:gd name="T12" fmla="*/ 482 h 482"/>
            </a:gdLst>
            <a:ahLst/>
            <a:cxnLst>
              <a:cxn ang="T6">
                <a:pos x="T0" y="T1"/>
              </a:cxn>
              <a:cxn ang="T7">
                <a:pos x="T2" y="T3"/>
              </a:cxn>
              <a:cxn ang="T8">
                <a:pos x="T4" y="T5"/>
              </a:cxn>
            </a:cxnLst>
            <a:rect l="T9" t="T10" r="T11" b="T12"/>
            <a:pathLst>
              <a:path w="578" h="482">
                <a:moveTo>
                  <a:pt x="0" y="0"/>
                </a:moveTo>
                <a:lnTo>
                  <a:pt x="96" y="0"/>
                </a:lnTo>
                <a:lnTo>
                  <a:pt x="578" y="482"/>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92" name="Freeform 20"/>
          <p:cNvSpPr>
            <a:spLocks/>
          </p:cNvSpPr>
          <p:nvPr/>
        </p:nvSpPr>
        <p:spPr bwMode="auto">
          <a:xfrm>
            <a:off x="5006975" y="3621088"/>
            <a:ext cx="1190625" cy="95250"/>
          </a:xfrm>
          <a:custGeom>
            <a:avLst/>
            <a:gdLst>
              <a:gd name="T0" fmla="*/ 0 w 750"/>
              <a:gd name="T1" fmla="*/ 60 h 60"/>
              <a:gd name="T2" fmla="*/ 138 w 750"/>
              <a:gd name="T3" fmla="*/ 60 h 60"/>
              <a:gd name="T4" fmla="*/ 750 w 750"/>
              <a:gd name="T5" fmla="*/ 0 h 60"/>
              <a:gd name="T6" fmla="*/ 0 60000 65536"/>
              <a:gd name="T7" fmla="*/ 0 60000 65536"/>
              <a:gd name="T8" fmla="*/ 0 60000 65536"/>
              <a:gd name="T9" fmla="*/ 0 w 750"/>
              <a:gd name="T10" fmla="*/ 0 h 60"/>
              <a:gd name="T11" fmla="*/ 750 w 750"/>
              <a:gd name="T12" fmla="*/ 60 h 60"/>
            </a:gdLst>
            <a:ahLst/>
            <a:cxnLst>
              <a:cxn ang="T6">
                <a:pos x="T0" y="T1"/>
              </a:cxn>
              <a:cxn ang="T7">
                <a:pos x="T2" y="T3"/>
              </a:cxn>
              <a:cxn ang="T8">
                <a:pos x="T4" y="T5"/>
              </a:cxn>
            </a:cxnLst>
            <a:rect l="T9" t="T10" r="T11" b="T12"/>
            <a:pathLst>
              <a:path w="750" h="60">
                <a:moveTo>
                  <a:pt x="0" y="60"/>
                </a:moveTo>
                <a:lnTo>
                  <a:pt x="138" y="60"/>
                </a:lnTo>
                <a:lnTo>
                  <a:pt x="750" y="0"/>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93" name="Line 21"/>
          <p:cNvSpPr>
            <a:spLocks noChangeShapeType="1"/>
          </p:cNvSpPr>
          <p:nvPr/>
        </p:nvSpPr>
        <p:spPr bwMode="auto">
          <a:xfrm>
            <a:off x="6061075" y="4246563"/>
            <a:ext cx="238125" cy="1587"/>
          </a:xfrm>
          <a:prstGeom prst="line">
            <a:avLst/>
          </a:prstGeom>
          <a:noFill/>
          <a:ln w="952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4" name="Rectangle 22"/>
          <p:cNvSpPr>
            <a:spLocks noChangeArrowheads="1"/>
          </p:cNvSpPr>
          <p:nvPr/>
        </p:nvSpPr>
        <p:spPr bwMode="auto">
          <a:xfrm>
            <a:off x="4816475" y="1208088"/>
            <a:ext cx="433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Pons</a:t>
            </a:r>
            <a:endParaRPr lang="en-US" sz="1800" b="1">
              <a:latin typeface="Arial" charset="0"/>
            </a:endParaRPr>
          </a:p>
        </p:txBody>
      </p:sp>
      <p:sp>
        <p:nvSpPr>
          <p:cNvPr id="148495" name="Rectangle 23"/>
          <p:cNvSpPr>
            <a:spLocks noChangeArrowheads="1"/>
          </p:cNvSpPr>
          <p:nvPr/>
        </p:nvSpPr>
        <p:spPr bwMode="auto">
          <a:xfrm>
            <a:off x="4403725" y="3116263"/>
            <a:ext cx="433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Pons</a:t>
            </a:r>
            <a:endParaRPr lang="en-US" sz="1800" b="1">
              <a:latin typeface="Arial" charset="0"/>
            </a:endParaRPr>
          </a:p>
        </p:txBody>
      </p:sp>
      <p:sp>
        <p:nvSpPr>
          <p:cNvPr id="148496" name="Rectangle 24"/>
          <p:cNvSpPr>
            <a:spLocks noChangeArrowheads="1"/>
          </p:cNvSpPr>
          <p:nvPr/>
        </p:nvSpPr>
        <p:spPr bwMode="auto">
          <a:xfrm>
            <a:off x="1965325" y="2514600"/>
            <a:ext cx="307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400">
                <a:solidFill>
                  <a:srgbClr val="231F20"/>
                </a:solidFill>
                <a:latin typeface="Arial Black" pitchFamily="34" charset="0"/>
              </a:rPr>
              <a:t>Ventral respiratory group (VRG)</a:t>
            </a:r>
          </a:p>
          <a:p>
            <a:pPr eaLnBrk="0" hangingPunct="0">
              <a:lnSpc>
                <a:spcPct val="90000"/>
              </a:lnSpc>
            </a:pPr>
            <a:r>
              <a:rPr lang="en-US" sz="1400" b="1">
                <a:solidFill>
                  <a:srgbClr val="231F20"/>
                </a:solidFill>
                <a:latin typeface="Arial" charset="0"/>
              </a:rPr>
              <a:t>contains rhythm generators</a:t>
            </a:r>
            <a:endParaRPr lang="en-US" sz="1800" b="1">
              <a:latin typeface="Arial" charset="0"/>
            </a:endParaRPr>
          </a:p>
          <a:p>
            <a:pPr eaLnBrk="0" hangingPunct="0">
              <a:lnSpc>
                <a:spcPct val="90000"/>
              </a:lnSpc>
            </a:pPr>
            <a:r>
              <a:rPr lang="en-US" sz="1400" b="1">
                <a:solidFill>
                  <a:srgbClr val="231F20"/>
                </a:solidFill>
                <a:latin typeface="Arial" charset="0"/>
              </a:rPr>
              <a:t>whose output drives respiration.</a:t>
            </a:r>
            <a:endParaRPr lang="en-US" sz="1800">
              <a:latin typeface="Arial" charset="0"/>
            </a:endParaRPr>
          </a:p>
        </p:txBody>
      </p:sp>
      <p:sp>
        <p:nvSpPr>
          <p:cNvPr id="148497" name="Rectangle 25"/>
          <p:cNvSpPr>
            <a:spLocks noChangeArrowheads="1"/>
          </p:cNvSpPr>
          <p:nvPr/>
        </p:nvSpPr>
        <p:spPr bwMode="auto">
          <a:xfrm>
            <a:off x="1965325" y="1692275"/>
            <a:ext cx="26717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400">
                <a:solidFill>
                  <a:srgbClr val="231F20"/>
                </a:solidFill>
                <a:latin typeface="Arial Black" pitchFamily="34" charset="0"/>
              </a:rPr>
              <a:t>Pontine respiratory centers</a:t>
            </a:r>
          </a:p>
          <a:p>
            <a:pPr eaLnBrk="0" hangingPunct="0">
              <a:lnSpc>
                <a:spcPct val="90000"/>
              </a:lnSpc>
            </a:pPr>
            <a:r>
              <a:rPr lang="en-US" sz="1400" b="1">
                <a:solidFill>
                  <a:srgbClr val="231F20"/>
                </a:solidFill>
                <a:latin typeface="Arial" charset="0"/>
              </a:rPr>
              <a:t>interact with the medullary</a:t>
            </a:r>
            <a:endParaRPr lang="en-US" sz="1800" b="1">
              <a:latin typeface="Arial" charset="0"/>
            </a:endParaRPr>
          </a:p>
          <a:p>
            <a:pPr eaLnBrk="0" hangingPunct="0">
              <a:lnSpc>
                <a:spcPct val="90000"/>
              </a:lnSpc>
            </a:pPr>
            <a:r>
              <a:rPr lang="en-US" sz="1400" b="1">
                <a:solidFill>
                  <a:srgbClr val="231F20"/>
                </a:solidFill>
                <a:latin typeface="Arial" charset="0"/>
              </a:rPr>
              <a:t>respiratory centers to smooth</a:t>
            </a:r>
            <a:endParaRPr lang="en-US" sz="1800" b="1">
              <a:latin typeface="Arial" charset="0"/>
            </a:endParaRPr>
          </a:p>
          <a:p>
            <a:pPr eaLnBrk="0" hangingPunct="0">
              <a:lnSpc>
                <a:spcPct val="90000"/>
              </a:lnSpc>
            </a:pPr>
            <a:r>
              <a:rPr lang="en-US" sz="1400" b="1">
                <a:solidFill>
                  <a:srgbClr val="231F20"/>
                </a:solidFill>
                <a:latin typeface="Arial" charset="0"/>
              </a:rPr>
              <a:t>the respiratory pattern.</a:t>
            </a:r>
            <a:endParaRPr lang="en-US" sz="1800">
              <a:latin typeface="Arial" charset="0"/>
            </a:endParaRPr>
          </a:p>
        </p:txBody>
      </p:sp>
      <p:sp>
        <p:nvSpPr>
          <p:cNvPr id="148498" name="Rectangle 26"/>
          <p:cNvSpPr>
            <a:spLocks noChangeArrowheads="1"/>
          </p:cNvSpPr>
          <p:nvPr/>
        </p:nvSpPr>
        <p:spPr bwMode="auto">
          <a:xfrm>
            <a:off x="4406900" y="3341688"/>
            <a:ext cx="658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Medulla</a:t>
            </a:r>
            <a:endParaRPr lang="en-US" sz="1800" b="1">
              <a:latin typeface="Arial" charset="0"/>
            </a:endParaRPr>
          </a:p>
        </p:txBody>
      </p:sp>
      <p:sp>
        <p:nvSpPr>
          <p:cNvPr id="148499" name="Rectangle 27"/>
          <p:cNvSpPr>
            <a:spLocks noChangeArrowheads="1"/>
          </p:cNvSpPr>
          <p:nvPr/>
        </p:nvSpPr>
        <p:spPr bwMode="auto">
          <a:xfrm>
            <a:off x="4816475" y="1414463"/>
            <a:ext cx="658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Medulla</a:t>
            </a:r>
            <a:endParaRPr lang="en-US" sz="1800" b="1">
              <a:latin typeface="Arial" charset="0"/>
            </a:endParaRPr>
          </a:p>
        </p:txBody>
      </p:sp>
      <p:sp>
        <p:nvSpPr>
          <p:cNvPr id="148500" name="Rectangle 28"/>
          <p:cNvSpPr>
            <a:spLocks noChangeArrowheads="1"/>
          </p:cNvSpPr>
          <p:nvPr/>
        </p:nvSpPr>
        <p:spPr bwMode="auto">
          <a:xfrm>
            <a:off x="4854575" y="4141788"/>
            <a:ext cx="11811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To inspiratory</a:t>
            </a:r>
          </a:p>
          <a:p>
            <a:pPr eaLnBrk="0" hangingPunct="0"/>
            <a:r>
              <a:rPr lang="en-US" sz="1400" b="1">
                <a:solidFill>
                  <a:srgbClr val="231F20"/>
                </a:solidFill>
                <a:latin typeface="Arial" charset="0"/>
              </a:rPr>
              <a:t>muscles </a:t>
            </a:r>
          </a:p>
        </p:txBody>
      </p:sp>
      <p:sp>
        <p:nvSpPr>
          <p:cNvPr id="148501" name="Rectangle 29"/>
          <p:cNvSpPr>
            <a:spLocks noChangeArrowheads="1"/>
          </p:cNvSpPr>
          <p:nvPr/>
        </p:nvSpPr>
        <p:spPr bwMode="auto">
          <a:xfrm>
            <a:off x="2984500" y="5634038"/>
            <a:ext cx="8953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External </a:t>
            </a:r>
          </a:p>
          <a:p>
            <a:pPr eaLnBrk="0" hangingPunct="0"/>
            <a:r>
              <a:rPr lang="en-US" sz="1400" b="1">
                <a:solidFill>
                  <a:srgbClr val="231F20"/>
                </a:solidFill>
                <a:latin typeface="Arial" charset="0"/>
              </a:rPr>
              <a:t>intercostal</a:t>
            </a:r>
            <a:endParaRPr lang="en-US" sz="1800" b="1">
              <a:latin typeface="Arial" charset="0"/>
            </a:endParaRPr>
          </a:p>
          <a:p>
            <a:pPr eaLnBrk="0" hangingPunct="0"/>
            <a:r>
              <a:rPr lang="en-US" sz="1400" b="1">
                <a:solidFill>
                  <a:srgbClr val="231F20"/>
                </a:solidFill>
                <a:latin typeface="Arial" charset="0"/>
              </a:rPr>
              <a:t>muscles</a:t>
            </a:r>
            <a:endParaRPr lang="en-US" sz="1800" b="1">
              <a:latin typeface="Arial" charset="0"/>
            </a:endParaRPr>
          </a:p>
        </p:txBody>
      </p:sp>
      <p:sp>
        <p:nvSpPr>
          <p:cNvPr id="148502" name="Rectangle 30"/>
          <p:cNvSpPr>
            <a:spLocks noChangeArrowheads="1"/>
          </p:cNvSpPr>
          <p:nvPr/>
        </p:nvSpPr>
        <p:spPr bwMode="auto">
          <a:xfrm>
            <a:off x="6254750" y="5272088"/>
            <a:ext cx="927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Diaphragm</a:t>
            </a:r>
            <a:endParaRPr lang="en-US" sz="1800" b="1">
              <a:latin typeface="Arial" charset="0"/>
            </a:endParaRPr>
          </a:p>
        </p:txBody>
      </p:sp>
      <p:sp>
        <p:nvSpPr>
          <p:cNvPr id="148503" name="Rectangle 31"/>
          <p:cNvSpPr>
            <a:spLocks noChangeArrowheads="1"/>
          </p:cNvSpPr>
          <p:nvPr/>
        </p:nvSpPr>
        <p:spPr bwMode="auto">
          <a:xfrm>
            <a:off x="1965325" y="3579813"/>
            <a:ext cx="29860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Dorsal respiratory group (DRG)</a:t>
            </a:r>
          </a:p>
          <a:p>
            <a:pPr eaLnBrk="0" hangingPunct="0"/>
            <a:r>
              <a:rPr lang="en-US" sz="1400" b="1">
                <a:solidFill>
                  <a:srgbClr val="231F20"/>
                </a:solidFill>
                <a:latin typeface="Arial" charset="0"/>
              </a:rPr>
              <a:t>integrates peripheral sensory</a:t>
            </a:r>
            <a:endParaRPr lang="en-US" sz="1800" b="1">
              <a:latin typeface="Arial" charset="0"/>
            </a:endParaRPr>
          </a:p>
          <a:p>
            <a:pPr eaLnBrk="0" hangingPunct="0"/>
            <a:r>
              <a:rPr lang="en-US" sz="1400" b="1">
                <a:solidFill>
                  <a:srgbClr val="231F20"/>
                </a:solidFill>
                <a:latin typeface="Arial" charset="0"/>
              </a:rPr>
              <a:t>input and modifies the rhythms</a:t>
            </a:r>
            <a:endParaRPr lang="en-US" sz="1800" b="1">
              <a:latin typeface="Arial" charset="0"/>
            </a:endParaRPr>
          </a:p>
          <a:p>
            <a:pPr eaLnBrk="0" hangingPunct="0"/>
            <a:r>
              <a:rPr lang="en-US" sz="1400" b="1">
                <a:solidFill>
                  <a:srgbClr val="231F20"/>
                </a:solidFill>
                <a:latin typeface="Arial" charset="0"/>
              </a:rPr>
              <a:t>generated by the VRG.</a:t>
            </a:r>
            <a:endParaRPr lang="en-US" sz="1800">
              <a:latin typeface="Arial"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Grp="1" noChangeArrowheads="1"/>
          </p:cNvSpPr>
          <p:nvPr>
            <p:ph type="title"/>
          </p:nvPr>
        </p:nvSpPr>
        <p:spPr/>
        <p:txBody>
          <a:bodyPr>
            <a:normAutofit/>
          </a:bodyPr>
          <a:lstStyle/>
          <a:p>
            <a:pPr fontAlgn="auto">
              <a:spcAft>
                <a:spcPts val="0"/>
              </a:spcAft>
              <a:defRPr/>
            </a:pPr>
            <a:r>
              <a:rPr lang="en-US"/>
              <a:t>Pontine Respiratory Centers</a:t>
            </a:r>
          </a:p>
        </p:txBody>
      </p:sp>
      <p:sp>
        <p:nvSpPr>
          <p:cNvPr id="10855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Influence and modify activity of the VRG</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Smooth </a:t>
            </a:r>
            <a:r>
              <a:rPr lang="en-US" dirty="0"/>
              <a:t>out transition between inspiration and expiration and vice versa</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p:cNvSpPr>
            <a:spLocks noGrp="1" noChangeArrowheads="1"/>
          </p:cNvSpPr>
          <p:nvPr>
            <p:ph type="title"/>
          </p:nvPr>
        </p:nvSpPr>
        <p:spPr/>
        <p:txBody>
          <a:bodyPr>
            <a:normAutofit/>
          </a:bodyPr>
          <a:lstStyle/>
          <a:p>
            <a:pPr fontAlgn="auto">
              <a:spcAft>
                <a:spcPts val="0"/>
              </a:spcAft>
              <a:defRPr/>
            </a:pPr>
            <a:r>
              <a:rPr lang="en-US"/>
              <a:t>Genesis of the Respiratory Rhythm</a:t>
            </a:r>
          </a:p>
        </p:txBody>
      </p:sp>
      <p:sp>
        <p:nvSpPr>
          <p:cNvPr id="11059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Not well understood</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Most </a:t>
            </a:r>
            <a:r>
              <a:rPr lang="en-US" dirty="0"/>
              <a:t>widely accepted hypothesis</a:t>
            </a:r>
          </a:p>
          <a:p>
            <a:pPr marL="548640" lvl="1" fontAlgn="auto">
              <a:spcBef>
                <a:spcPts val="370"/>
              </a:spcBef>
              <a:spcAft>
                <a:spcPts val="0"/>
              </a:spcAft>
              <a:buFont typeface="Wingdings 2"/>
              <a:buChar char=""/>
              <a:defRPr/>
            </a:pPr>
            <a:r>
              <a:rPr lang="en-US" dirty="0"/>
              <a:t>Reciprocal inhibition of two sets of interconnected neuronal networks in the medulla sets the rhythm</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6"/>
          <p:cNvSpPr>
            <a:spLocks noGrp="1" noChangeArrowheads="1"/>
          </p:cNvSpPr>
          <p:nvPr>
            <p:ph type="title"/>
          </p:nvPr>
        </p:nvSpPr>
        <p:spPr/>
        <p:txBody>
          <a:bodyPr>
            <a:normAutofit/>
          </a:bodyPr>
          <a:lstStyle/>
          <a:p>
            <a:pPr fontAlgn="auto">
              <a:spcAft>
                <a:spcPts val="0"/>
              </a:spcAft>
              <a:defRPr/>
            </a:pPr>
            <a:r>
              <a:rPr lang="en-US"/>
              <a:t>Depth and Rate of Breathing</a:t>
            </a:r>
          </a:p>
        </p:txBody>
      </p:sp>
      <p:sp>
        <p:nvSpPr>
          <p:cNvPr id="11264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Depth is determined by how actively the respiratory center stimulates the respiratory muscles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Rate </a:t>
            </a:r>
            <a:r>
              <a:rPr lang="en-US" dirty="0"/>
              <a:t>is determined by how long the inspiratory center is active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Both </a:t>
            </a:r>
            <a:r>
              <a:rPr lang="en-US" dirty="0"/>
              <a:t>are modified in response to changing body demands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a:bodyPr>
          <a:lstStyle/>
          <a:p>
            <a:pPr fontAlgn="auto">
              <a:spcAft>
                <a:spcPts val="0"/>
              </a:spcAft>
              <a:defRPr/>
            </a:pPr>
            <a:r>
              <a:rPr lang="en-US"/>
              <a:t>Nasal Cavity</a:t>
            </a:r>
          </a:p>
        </p:txBody>
      </p:sp>
      <p:sp>
        <p:nvSpPr>
          <p:cNvPr id="2765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Superior, middle, and inferior nasal </a:t>
            </a:r>
            <a:r>
              <a:rPr lang="en-US" dirty="0" err="1"/>
              <a:t>conchae</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Protrude </a:t>
            </a:r>
            <a:r>
              <a:rPr lang="en-US" dirty="0"/>
              <a:t>from the lateral walls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Increase </a:t>
            </a:r>
            <a:r>
              <a:rPr lang="en-US" dirty="0"/>
              <a:t>mucosal area</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Enhance </a:t>
            </a:r>
            <a:r>
              <a:rPr lang="en-US" dirty="0"/>
              <a:t>air turbulence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p:nvPr>
        </p:nvSpPr>
        <p:spPr/>
        <p:txBody>
          <a:bodyPr>
            <a:normAutofit/>
          </a:bodyPr>
          <a:lstStyle/>
          <a:p>
            <a:pPr fontAlgn="auto">
              <a:spcAft>
                <a:spcPts val="0"/>
              </a:spcAft>
              <a:defRPr/>
            </a:pPr>
            <a:r>
              <a:rPr lang="en-US" dirty="0"/>
              <a:t>Chemical Factors</a:t>
            </a:r>
          </a:p>
        </p:txBody>
      </p:sp>
      <p:sp>
        <p:nvSpPr>
          <p:cNvPr id="11469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Influence of Pco</a:t>
            </a:r>
            <a:r>
              <a:rPr lang="en-US" baseline="-25000" dirty="0"/>
              <a:t>2</a:t>
            </a:r>
            <a:r>
              <a:rPr lang="en-US" dirty="0"/>
              <a:t>:</a:t>
            </a:r>
          </a:p>
          <a:p>
            <a:pPr marL="548640" lvl="1" fontAlgn="auto">
              <a:spcBef>
                <a:spcPts val="370"/>
              </a:spcBef>
              <a:spcAft>
                <a:spcPts val="0"/>
              </a:spcAft>
              <a:buFont typeface="Wingdings 2"/>
              <a:buChar char=""/>
              <a:defRPr/>
            </a:pPr>
            <a:r>
              <a:rPr lang="en-US" dirty="0"/>
              <a:t>If Pco</a:t>
            </a:r>
            <a:r>
              <a:rPr lang="en-US" baseline="-25000" dirty="0"/>
              <a:t>2</a:t>
            </a:r>
            <a:r>
              <a:rPr lang="en-US" dirty="0"/>
              <a:t> levels rise (</a:t>
            </a:r>
            <a:r>
              <a:rPr lang="en-US" dirty="0" err="1"/>
              <a:t>hypercapnia</a:t>
            </a:r>
            <a:r>
              <a:rPr lang="en-US" dirty="0"/>
              <a:t>), CO</a:t>
            </a:r>
            <a:r>
              <a:rPr lang="en-US" baseline="-25000" dirty="0"/>
              <a:t>2</a:t>
            </a:r>
            <a:r>
              <a:rPr lang="en-US" dirty="0"/>
              <a:t> accumulates in the brain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CO</a:t>
            </a:r>
            <a:r>
              <a:rPr lang="en-US" baseline="-25000" dirty="0" smtClean="0"/>
              <a:t>2</a:t>
            </a:r>
            <a:r>
              <a:rPr lang="en-US" dirty="0" smtClean="0"/>
              <a:t> </a:t>
            </a:r>
            <a:r>
              <a:rPr lang="en-US" dirty="0"/>
              <a:t>is hydrated; </a:t>
            </a: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resulting </a:t>
            </a:r>
            <a:r>
              <a:rPr lang="en-US" dirty="0"/>
              <a:t>carbonic acid dissociates, releasing H</a:t>
            </a:r>
            <a:r>
              <a:rPr lang="en-US" baseline="30000" dirty="0"/>
              <a:t>+</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a:t>
            </a:r>
            <a:r>
              <a:rPr lang="en-US" baseline="30000" dirty="0"/>
              <a:t>+</a:t>
            </a:r>
            <a:r>
              <a:rPr lang="en-US" dirty="0"/>
              <a:t> stimulates the central </a:t>
            </a:r>
            <a:r>
              <a:rPr lang="en-US" dirty="0" err="1"/>
              <a:t>chemoreceptors</a:t>
            </a:r>
            <a:r>
              <a:rPr lang="en-US" dirty="0"/>
              <a:t> of the brain stem</a:t>
            </a:r>
          </a:p>
          <a:p>
            <a:pPr marL="822960" lvl="2" fontAlgn="auto">
              <a:spcBef>
                <a:spcPts val="370"/>
              </a:spcBef>
              <a:spcAft>
                <a:spcPts val="0"/>
              </a:spcAft>
              <a:buClr>
                <a:schemeClr val="accent1">
                  <a:tint val="60000"/>
                </a:schemeClr>
              </a:buClr>
              <a:buFont typeface="Wingdings 2"/>
              <a:buChar char=""/>
              <a:defRPr/>
            </a:pPr>
            <a:r>
              <a:rPr lang="en-US" dirty="0" err="1"/>
              <a:t>Chemoreceptors</a:t>
            </a:r>
            <a:r>
              <a:rPr lang="en-US" dirty="0"/>
              <a:t> synapse with the respiratory regulatory centers, increasing the depth and rate of breathing</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fontAlgn="auto">
              <a:spcAft>
                <a:spcPts val="0"/>
              </a:spcAft>
              <a:defRPr/>
            </a:pPr>
            <a:r>
              <a:rPr lang="en-US"/>
              <a:t>Depth and Rate of Breathing: P</a:t>
            </a:r>
            <a:r>
              <a:rPr lang="en-US" baseline="-25000"/>
              <a:t>CO2</a:t>
            </a:r>
            <a:endParaRPr lang="en-US"/>
          </a:p>
        </p:txBody>
      </p:sp>
      <p:sp>
        <p:nvSpPr>
          <p:cNvPr id="29699" name="Rectangle 3"/>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Hyperventilation – increased depth and rate of breathing that:</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Quickly </a:t>
            </a:r>
            <a:r>
              <a:rPr lang="en-US" dirty="0"/>
              <a:t>flushes carbon dioxide from the blood</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Occurs </a:t>
            </a:r>
            <a:r>
              <a:rPr lang="en-US" dirty="0"/>
              <a:t>in response to </a:t>
            </a:r>
            <a:r>
              <a:rPr lang="en-US" dirty="0" err="1"/>
              <a:t>hypercapnia</a:t>
            </a:r>
            <a:endParaRPr lang="en-US" dirty="0"/>
          </a:p>
          <a:p>
            <a:pPr marL="822960" lvl="2" fontAlgn="auto">
              <a:lnSpc>
                <a:spcPct val="90000"/>
              </a:lnSpc>
              <a:spcBef>
                <a:spcPts val="370"/>
              </a:spcBef>
              <a:spcAft>
                <a:spcPts val="0"/>
              </a:spcAft>
              <a:buClr>
                <a:schemeClr val="accent1">
                  <a:tint val="60000"/>
                </a:schemeClr>
              </a:buClr>
              <a:buFont typeface="Wingdings 2"/>
              <a:buChar char=""/>
              <a:defRPr/>
            </a:pPr>
            <a:r>
              <a:rPr lang="en-US" dirty="0"/>
              <a:t>Elevated Carbon dioxide levels</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Though </a:t>
            </a:r>
            <a:r>
              <a:rPr lang="en-US" dirty="0"/>
              <a:t>a rise CO</a:t>
            </a:r>
            <a:r>
              <a:rPr lang="en-US" baseline="-25000" dirty="0"/>
              <a:t>2 </a:t>
            </a:r>
            <a:r>
              <a:rPr lang="en-US" dirty="0"/>
              <a:t>acts as the original stimulus, control of breathing at rest is regulated by the hydrogen ion concentration in the brain</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fontAlgn="auto">
              <a:spcAft>
                <a:spcPts val="0"/>
              </a:spcAft>
              <a:defRPr/>
            </a:pPr>
            <a:r>
              <a:rPr lang="en-US"/>
              <a:t>Depth and Rate of Breathing: P</a:t>
            </a:r>
            <a:r>
              <a:rPr lang="en-US" baseline="-25000"/>
              <a:t>CO2</a:t>
            </a:r>
            <a:endParaRPr lang="en-US"/>
          </a:p>
        </p:txBody>
      </p:sp>
      <p:sp>
        <p:nvSpPr>
          <p:cNvPr id="30723" name="Rectangle 3"/>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a:t>Hypoventilation </a:t>
            </a:r>
          </a:p>
          <a:p>
            <a:pPr marL="548640" lvl="1" fontAlgn="auto">
              <a:spcBef>
                <a:spcPts val="370"/>
              </a:spcBef>
              <a:spcAft>
                <a:spcPts val="0"/>
              </a:spcAft>
              <a:buFont typeface="Wingdings 2"/>
              <a:buChar char=""/>
              <a:defRPr/>
            </a:pPr>
            <a:r>
              <a:rPr lang="en-US"/>
              <a:t>slow and shallow breathing due to abnormally low P</a:t>
            </a:r>
            <a:r>
              <a:rPr lang="en-US" baseline="-25000"/>
              <a:t>CO2</a:t>
            </a:r>
            <a:r>
              <a:rPr lang="en-US"/>
              <a:t> levels</a:t>
            </a:r>
          </a:p>
          <a:p>
            <a:pPr marL="548640" lvl="1" fontAlgn="auto">
              <a:spcBef>
                <a:spcPts val="370"/>
              </a:spcBef>
              <a:spcAft>
                <a:spcPts val="0"/>
              </a:spcAft>
              <a:buFont typeface="Wingdings 2"/>
              <a:buChar char=""/>
              <a:defRPr/>
            </a:pPr>
            <a:endParaRPr lang="en-US"/>
          </a:p>
          <a:p>
            <a:pPr marL="548640" lvl="1" fontAlgn="auto">
              <a:spcBef>
                <a:spcPts val="370"/>
              </a:spcBef>
              <a:spcAft>
                <a:spcPts val="0"/>
              </a:spcAft>
              <a:buFont typeface="Wingdings 2"/>
              <a:buChar char=""/>
              <a:defRPr/>
            </a:pPr>
            <a:r>
              <a:rPr lang="en-US"/>
              <a:t>Apnea (breathing cessation) may occur until P</a:t>
            </a:r>
            <a:r>
              <a:rPr lang="en-US" baseline="-25000"/>
              <a:t>CO2</a:t>
            </a:r>
            <a:r>
              <a:rPr lang="en-US"/>
              <a:t> levels rise</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Grp="1" noChangeArrowheads="1"/>
          </p:cNvSpPr>
          <p:nvPr>
            <p:ph type="title"/>
          </p:nvPr>
        </p:nvSpPr>
        <p:spPr/>
        <p:txBody>
          <a:bodyPr>
            <a:normAutofit/>
          </a:bodyPr>
          <a:lstStyle/>
          <a:p>
            <a:pPr fontAlgn="auto">
              <a:spcAft>
                <a:spcPts val="0"/>
              </a:spcAft>
              <a:defRPr/>
            </a:pPr>
            <a:r>
              <a:rPr lang="en-US"/>
              <a:t>Chemical Factors</a:t>
            </a:r>
          </a:p>
        </p:txBody>
      </p:sp>
      <p:sp>
        <p:nvSpPr>
          <p:cNvPr id="11981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Influence of Po</a:t>
            </a:r>
            <a:r>
              <a:rPr lang="en-US" baseline="-25000" dirty="0"/>
              <a:t>2</a:t>
            </a:r>
            <a:endParaRPr lang="en-US" dirty="0"/>
          </a:p>
          <a:p>
            <a:pPr marL="548640" lvl="1" fontAlgn="auto">
              <a:spcBef>
                <a:spcPts val="370"/>
              </a:spcBef>
              <a:spcAft>
                <a:spcPts val="0"/>
              </a:spcAft>
              <a:buFont typeface="Wingdings 2"/>
              <a:buChar char=""/>
              <a:defRPr/>
            </a:pPr>
            <a:r>
              <a:rPr lang="en-US" dirty="0"/>
              <a:t>Peripheral </a:t>
            </a:r>
            <a:r>
              <a:rPr lang="en-US" dirty="0" err="1"/>
              <a:t>chemoreceptors</a:t>
            </a:r>
            <a:r>
              <a:rPr lang="en-US" dirty="0"/>
              <a:t> in the aortic and carotid bodies are O</a:t>
            </a:r>
            <a:r>
              <a:rPr lang="en-US" baseline="-25000" dirty="0"/>
              <a:t>2</a:t>
            </a:r>
            <a:r>
              <a:rPr lang="en-US" dirty="0"/>
              <a:t> sensors</a:t>
            </a:r>
          </a:p>
          <a:p>
            <a:pPr marL="822960" lvl="2" fontAlgn="auto">
              <a:spcBef>
                <a:spcPts val="370"/>
              </a:spcBef>
              <a:spcAft>
                <a:spcPts val="0"/>
              </a:spcAft>
              <a:buClr>
                <a:schemeClr val="accent1">
                  <a:tint val="60000"/>
                </a:schemeClr>
              </a:buClr>
              <a:buFont typeface="Wingdings 2"/>
              <a:buChar char=""/>
              <a:defRPr/>
            </a:pPr>
            <a:r>
              <a:rPr lang="en-US" dirty="0"/>
              <a:t>When excited, they cause the respiratory centers to increase ventilation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Substantial </a:t>
            </a:r>
            <a:r>
              <a:rPr lang="en-US" dirty="0"/>
              <a:t>drops in arterial Po</a:t>
            </a:r>
            <a:r>
              <a:rPr lang="en-US" baseline="-25000" dirty="0"/>
              <a:t>2</a:t>
            </a:r>
            <a:r>
              <a:rPr lang="en-US" dirty="0"/>
              <a:t> (to 60 mm Hg) must occur in order to stimulate increased ventilation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Grp="1" noChangeArrowheads="1"/>
          </p:cNvSpPr>
          <p:nvPr>
            <p:ph type="title"/>
          </p:nvPr>
        </p:nvSpPr>
        <p:spPr/>
        <p:txBody>
          <a:bodyPr>
            <a:normAutofit/>
          </a:bodyPr>
          <a:lstStyle/>
          <a:p>
            <a:pPr fontAlgn="auto">
              <a:spcAft>
                <a:spcPts val="0"/>
              </a:spcAft>
              <a:defRPr/>
            </a:pPr>
            <a:r>
              <a:rPr lang="en-US"/>
              <a:t>Chemical Factors</a:t>
            </a:r>
          </a:p>
        </p:txBody>
      </p:sp>
      <p:sp>
        <p:nvSpPr>
          <p:cNvPr id="122887" name="Rectangle 7"/>
          <p:cNvSpPr>
            <a:spLocks noGrp="1" noChangeArrowheads="1"/>
          </p:cNvSpPr>
          <p:nvPr>
            <p:ph idx="1"/>
          </p:nvPr>
        </p:nvSpPr>
        <p:spPr/>
        <p:txBody>
          <a:bodyPr>
            <a:normAutofit lnSpcReduction="10000"/>
          </a:bodyPr>
          <a:lstStyle/>
          <a:p>
            <a:pPr marL="274320" indent="-274320" fontAlgn="auto">
              <a:lnSpc>
                <a:spcPct val="90000"/>
              </a:lnSpc>
              <a:spcBef>
                <a:spcPts val="580"/>
              </a:spcBef>
              <a:spcAft>
                <a:spcPts val="0"/>
              </a:spcAft>
              <a:buFont typeface="Wingdings 2"/>
              <a:buChar char=""/>
              <a:defRPr/>
            </a:pPr>
            <a:r>
              <a:rPr lang="en-US" dirty="0"/>
              <a:t>Influence of arterial pH</a:t>
            </a:r>
          </a:p>
          <a:p>
            <a:pPr marL="548640" lvl="1" fontAlgn="auto">
              <a:lnSpc>
                <a:spcPct val="90000"/>
              </a:lnSpc>
              <a:spcBef>
                <a:spcPts val="370"/>
              </a:spcBef>
              <a:spcAft>
                <a:spcPts val="0"/>
              </a:spcAft>
              <a:buFont typeface="Wingdings 2"/>
              <a:buChar char=""/>
              <a:defRPr/>
            </a:pPr>
            <a:r>
              <a:rPr lang="en-US" dirty="0"/>
              <a:t>Can modify respiratory rate and rhythm even if CO</a:t>
            </a:r>
            <a:r>
              <a:rPr lang="en-US" baseline="-25000" dirty="0"/>
              <a:t>2</a:t>
            </a:r>
            <a:r>
              <a:rPr lang="en-US" dirty="0"/>
              <a:t> and O</a:t>
            </a:r>
            <a:r>
              <a:rPr lang="en-US" baseline="-25000" dirty="0"/>
              <a:t>2</a:t>
            </a:r>
            <a:r>
              <a:rPr lang="en-US" dirty="0"/>
              <a:t> levels are normal</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Decreased </a:t>
            </a:r>
            <a:r>
              <a:rPr lang="en-US" dirty="0"/>
              <a:t>pH may reflect</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CO</a:t>
            </a:r>
            <a:r>
              <a:rPr lang="en-US" sz="2400" baseline="-25000" dirty="0" smtClean="0"/>
              <a:t>2</a:t>
            </a:r>
            <a:r>
              <a:rPr lang="en-US" sz="2400" dirty="0" smtClean="0"/>
              <a:t> </a:t>
            </a:r>
            <a:r>
              <a:rPr lang="en-US" sz="2400" dirty="0"/>
              <a:t>retention</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Accumulation </a:t>
            </a:r>
            <a:r>
              <a:rPr lang="en-US" sz="2400" dirty="0"/>
              <a:t>of lactic acid</a:t>
            </a:r>
          </a:p>
          <a:p>
            <a:pPr marL="822960" lvl="2" fontAlgn="auto">
              <a:lnSpc>
                <a:spcPct val="90000"/>
              </a:lnSpc>
              <a:spcBef>
                <a:spcPts val="370"/>
              </a:spcBef>
              <a:spcAft>
                <a:spcPts val="0"/>
              </a:spcAft>
              <a:buClr>
                <a:schemeClr val="accent1">
                  <a:tint val="60000"/>
                </a:schemeClr>
              </a:buClr>
              <a:buFont typeface="Wingdings 2"/>
              <a:buChar char=""/>
              <a:defRPr/>
            </a:pPr>
            <a:endParaRPr lang="en-US" sz="2400" dirty="0" smtClean="0"/>
          </a:p>
          <a:p>
            <a:pPr marL="822960" lvl="2" fontAlgn="auto">
              <a:lnSpc>
                <a:spcPct val="90000"/>
              </a:lnSpc>
              <a:spcBef>
                <a:spcPts val="370"/>
              </a:spcBef>
              <a:spcAft>
                <a:spcPts val="0"/>
              </a:spcAft>
              <a:buClr>
                <a:schemeClr val="accent1">
                  <a:tint val="60000"/>
                </a:schemeClr>
              </a:buClr>
              <a:buFont typeface="Wingdings 2"/>
              <a:buChar char=""/>
              <a:defRPr/>
            </a:pPr>
            <a:r>
              <a:rPr lang="en-US" sz="2400" dirty="0" smtClean="0"/>
              <a:t>Excess </a:t>
            </a:r>
            <a:r>
              <a:rPr lang="en-US" sz="2400" dirty="0" err="1"/>
              <a:t>ketone</a:t>
            </a:r>
            <a:r>
              <a:rPr lang="en-US" sz="2400" dirty="0"/>
              <a:t> bodies in patients with diabetes mellitus</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Respiratory </a:t>
            </a:r>
            <a:r>
              <a:rPr lang="en-US" dirty="0"/>
              <a:t>system controls will attempt to raise the pH by increasing respiratory rate and depth</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title"/>
          </p:nvPr>
        </p:nvSpPr>
        <p:spPr/>
        <p:txBody>
          <a:bodyPr>
            <a:normAutofit/>
          </a:bodyPr>
          <a:lstStyle/>
          <a:p>
            <a:pPr fontAlgn="auto">
              <a:spcAft>
                <a:spcPts val="0"/>
              </a:spcAft>
              <a:defRPr/>
            </a:pPr>
            <a:r>
              <a:rPr lang="en-US"/>
              <a:t>Summary of Chemical Factors</a:t>
            </a:r>
          </a:p>
        </p:txBody>
      </p:sp>
      <p:sp>
        <p:nvSpPr>
          <p:cNvPr id="12493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Rising CO</a:t>
            </a:r>
            <a:r>
              <a:rPr lang="en-US" baseline="-25000" dirty="0"/>
              <a:t>2</a:t>
            </a:r>
            <a:r>
              <a:rPr lang="en-US" dirty="0"/>
              <a:t> levels are the most powerful respiratory stimulant</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Normally </a:t>
            </a:r>
            <a:r>
              <a:rPr lang="en-US" dirty="0"/>
              <a:t>blood Po</a:t>
            </a:r>
            <a:r>
              <a:rPr lang="en-US" baseline="-25000" dirty="0"/>
              <a:t>2</a:t>
            </a:r>
            <a:r>
              <a:rPr lang="en-US" dirty="0"/>
              <a:t> affects breathing only indirectly by influencing peripheral chemoreceptor sensitivity to changes in Pco</a:t>
            </a:r>
            <a:r>
              <a:rPr lang="en-US" baseline="-25000" dirty="0"/>
              <a:t>2</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normAutofit/>
          </a:bodyPr>
          <a:lstStyle/>
          <a:p>
            <a:pPr fontAlgn="auto">
              <a:spcAft>
                <a:spcPts val="0"/>
              </a:spcAft>
              <a:defRPr/>
            </a:pPr>
            <a:r>
              <a:rPr lang="en-US"/>
              <a:t>Summary of Chemical Factors</a:t>
            </a:r>
          </a:p>
        </p:txBody>
      </p:sp>
      <p:sp>
        <p:nvSpPr>
          <p:cNvPr id="16998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When arterial Po</a:t>
            </a:r>
            <a:r>
              <a:rPr lang="en-US" baseline="-25000" dirty="0"/>
              <a:t>2</a:t>
            </a:r>
            <a:r>
              <a:rPr lang="en-US" dirty="0"/>
              <a:t> falls below 60 mm Hg, it becomes the major stimulus for respiration (via the peripheral </a:t>
            </a:r>
            <a:r>
              <a:rPr lang="en-US" dirty="0" err="1"/>
              <a:t>chemoreceptors</a:t>
            </a:r>
            <a:r>
              <a:rPr lang="en-US" dirty="0"/>
              <a:t>)</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Changes </a:t>
            </a:r>
            <a:r>
              <a:rPr lang="en-US" dirty="0"/>
              <a:t>in arterial pH resulting from CO</a:t>
            </a:r>
            <a:r>
              <a:rPr lang="en-US" baseline="-25000" dirty="0"/>
              <a:t>2</a:t>
            </a:r>
            <a:r>
              <a:rPr lang="en-US" dirty="0"/>
              <a:t> retention or metabolic factors act indirectly through the peripheral </a:t>
            </a:r>
            <a:r>
              <a:rPr lang="en-US" dirty="0" err="1"/>
              <a:t>chemoreceptors</a:t>
            </a:r>
            <a:r>
              <a:rPr lang="en-US" dirty="0"/>
              <a:t>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Grp="1" noChangeArrowheads="1"/>
          </p:cNvSpPr>
          <p:nvPr>
            <p:ph type="title"/>
          </p:nvPr>
        </p:nvSpPr>
        <p:spPr/>
        <p:txBody>
          <a:bodyPr>
            <a:normAutofit/>
          </a:bodyPr>
          <a:lstStyle/>
          <a:p>
            <a:pPr fontAlgn="auto">
              <a:spcAft>
                <a:spcPts val="0"/>
              </a:spcAft>
              <a:defRPr/>
            </a:pPr>
            <a:r>
              <a:rPr lang="en-US"/>
              <a:t>Influence of Higher Brain Centers</a:t>
            </a:r>
          </a:p>
        </p:txBody>
      </p:sp>
      <p:sp>
        <p:nvSpPr>
          <p:cNvPr id="12698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Hypothalamic controls act through the limbic system to modify rate and depth of respiration </a:t>
            </a:r>
          </a:p>
          <a:p>
            <a:pPr marL="548640" lvl="1" fontAlgn="auto">
              <a:spcBef>
                <a:spcPts val="370"/>
              </a:spcBef>
              <a:spcAft>
                <a:spcPts val="0"/>
              </a:spcAft>
              <a:buFont typeface="Wingdings 2"/>
              <a:buChar char=""/>
              <a:defRPr/>
            </a:pPr>
            <a:r>
              <a:rPr lang="en-US" dirty="0"/>
              <a:t>Example:  breath holding that occurs in anger or gasping with pain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A </a:t>
            </a:r>
            <a:r>
              <a:rPr lang="en-US" dirty="0"/>
              <a:t>rise in body temperature acts to increase respiratory rate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Cortical </a:t>
            </a:r>
            <a:r>
              <a:rPr lang="en-US" dirty="0"/>
              <a:t>controls are direct signals from the cerebral motor cortex that bypass </a:t>
            </a:r>
            <a:r>
              <a:rPr lang="en-US" dirty="0" err="1"/>
              <a:t>medullary</a:t>
            </a:r>
            <a:r>
              <a:rPr lang="en-US" dirty="0"/>
              <a:t> controls</a:t>
            </a:r>
          </a:p>
          <a:p>
            <a:pPr marL="548640" lvl="1" fontAlgn="auto">
              <a:spcBef>
                <a:spcPts val="370"/>
              </a:spcBef>
              <a:spcAft>
                <a:spcPts val="0"/>
              </a:spcAft>
              <a:buFont typeface="Wingdings 2"/>
              <a:buChar char=""/>
              <a:defRPr/>
            </a:pPr>
            <a:r>
              <a:rPr lang="en-US" dirty="0"/>
              <a:t>Example: voluntary breath holding</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6"/>
          <p:cNvSpPr>
            <a:spLocks noGrp="1" noChangeArrowheads="1"/>
          </p:cNvSpPr>
          <p:nvPr>
            <p:ph type="title"/>
          </p:nvPr>
        </p:nvSpPr>
        <p:spPr/>
        <p:txBody>
          <a:bodyPr>
            <a:normAutofit/>
          </a:bodyPr>
          <a:lstStyle/>
          <a:p>
            <a:pPr fontAlgn="auto">
              <a:spcAft>
                <a:spcPts val="0"/>
              </a:spcAft>
              <a:defRPr/>
            </a:pPr>
            <a:r>
              <a:rPr lang="en-US"/>
              <a:t>Pulmonary Irritant Reflexes</a:t>
            </a:r>
          </a:p>
        </p:txBody>
      </p:sp>
      <p:sp>
        <p:nvSpPr>
          <p:cNvPr id="13005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Receptors in the bronchioles respond to irritants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Promote </a:t>
            </a:r>
            <a:r>
              <a:rPr lang="en-US" dirty="0"/>
              <a:t>reflexive constriction of air passages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Receptors </a:t>
            </a:r>
            <a:r>
              <a:rPr lang="en-US" dirty="0"/>
              <a:t>in the larger airways mediate the cough and sneeze reflexes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6"/>
          <p:cNvSpPr>
            <a:spLocks noGrp="1" noChangeArrowheads="1"/>
          </p:cNvSpPr>
          <p:nvPr>
            <p:ph type="title"/>
          </p:nvPr>
        </p:nvSpPr>
        <p:spPr/>
        <p:txBody>
          <a:bodyPr>
            <a:normAutofit/>
          </a:bodyPr>
          <a:lstStyle/>
          <a:p>
            <a:pPr fontAlgn="auto">
              <a:spcAft>
                <a:spcPts val="0"/>
              </a:spcAft>
              <a:defRPr/>
            </a:pPr>
            <a:r>
              <a:rPr lang="en-US"/>
              <a:t>Inflation Reflex </a:t>
            </a:r>
          </a:p>
        </p:txBody>
      </p:sp>
      <p:sp>
        <p:nvSpPr>
          <p:cNvPr id="13210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Hering</a:t>
            </a:r>
            <a:r>
              <a:rPr lang="en-US" dirty="0"/>
              <a:t>-Breuer Reflex</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Stretch </a:t>
            </a:r>
            <a:r>
              <a:rPr lang="en-US" dirty="0"/>
              <a:t>receptors in the pleurae and airways are stimulated by lung inflation </a:t>
            </a:r>
          </a:p>
          <a:p>
            <a:pPr marL="822960" lvl="2" fontAlgn="auto">
              <a:spcBef>
                <a:spcPts val="370"/>
              </a:spcBef>
              <a:spcAft>
                <a:spcPts val="0"/>
              </a:spcAft>
              <a:buClr>
                <a:schemeClr val="accent1">
                  <a:tint val="60000"/>
                </a:schemeClr>
              </a:buClr>
              <a:buFont typeface="Wingdings 2"/>
              <a:buChar char=""/>
              <a:defRPr/>
            </a:pP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Inhibitory </a:t>
            </a:r>
            <a:r>
              <a:rPr lang="en-US" dirty="0"/>
              <a:t>signals to the </a:t>
            </a:r>
            <a:r>
              <a:rPr lang="en-US" dirty="0" err="1"/>
              <a:t>medullary</a:t>
            </a:r>
            <a:r>
              <a:rPr lang="en-US" dirty="0"/>
              <a:t> respiratory centers end inhalation and allow expiration to occur</a:t>
            </a:r>
          </a:p>
          <a:p>
            <a:pPr marL="822960" lvl="2" fontAlgn="auto">
              <a:spcBef>
                <a:spcPts val="370"/>
              </a:spcBef>
              <a:spcAft>
                <a:spcPts val="0"/>
              </a:spcAft>
              <a:buClr>
                <a:schemeClr val="accent1">
                  <a:tint val="60000"/>
                </a:schemeClr>
              </a:buClr>
              <a:buFont typeface="Wingdings 2"/>
              <a:buChar char=""/>
              <a:defRPr/>
            </a:pP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Acts </a:t>
            </a:r>
            <a:r>
              <a:rPr lang="en-US" dirty="0"/>
              <a:t>more as a protective response than a normal regulatory mechanism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noAutofit/>
          </a:bodyPr>
          <a:lstStyle/>
          <a:p>
            <a:pPr fontAlgn="auto">
              <a:spcAft>
                <a:spcPts val="0"/>
              </a:spcAft>
              <a:defRPr/>
            </a:pPr>
            <a:r>
              <a:rPr lang="en-US" sz="3200" dirty="0"/>
              <a:t>Functions of the Nasal Mucosa and </a:t>
            </a:r>
            <a:r>
              <a:rPr lang="en-US" sz="3200" dirty="0" err="1"/>
              <a:t>Conchae</a:t>
            </a:r>
            <a:endParaRPr lang="en-US" sz="3200" dirty="0"/>
          </a:p>
        </p:txBody>
      </p:sp>
      <p:sp>
        <p:nvSpPr>
          <p:cNvPr id="2970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During inhalation, the </a:t>
            </a:r>
            <a:r>
              <a:rPr lang="en-US" dirty="0" err="1"/>
              <a:t>conchae</a:t>
            </a:r>
            <a:r>
              <a:rPr lang="en-US" dirty="0"/>
              <a:t> and nasal mucosa</a:t>
            </a:r>
          </a:p>
          <a:p>
            <a:pPr marL="548640" lvl="1" fontAlgn="auto">
              <a:spcBef>
                <a:spcPts val="370"/>
              </a:spcBef>
              <a:spcAft>
                <a:spcPts val="0"/>
              </a:spcAft>
              <a:buFont typeface="Wingdings 2"/>
              <a:buChar char=""/>
              <a:defRPr/>
            </a:pPr>
            <a:r>
              <a:rPr lang="en-US" dirty="0"/>
              <a:t>Filter, heat, and moisten </a:t>
            </a:r>
            <a:r>
              <a:rPr lang="en-US" dirty="0" smtClean="0"/>
              <a:t>air</a:t>
            </a:r>
          </a:p>
          <a:p>
            <a:pPr marL="548640" lvl="1" fontAlgn="auto">
              <a:spcBef>
                <a:spcPts val="37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r>
              <a:rPr lang="en-US" dirty="0"/>
              <a:t>During exhalation these structures</a:t>
            </a:r>
          </a:p>
          <a:p>
            <a:pPr marL="548640" lvl="1" fontAlgn="auto">
              <a:spcBef>
                <a:spcPts val="370"/>
              </a:spcBef>
              <a:spcAft>
                <a:spcPts val="0"/>
              </a:spcAft>
              <a:buFont typeface="Wingdings 2"/>
              <a:buChar char=""/>
              <a:defRPr/>
            </a:pPr>
            <a:r>
              <a:rPr lang="en-US" dirty="0"/>
              <a:t>Reclaim heat and moisture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title"/>
          </p:nvPr>
        </p:nvSpPr>
        <p:spPr/>
        <p:txBody>
          <a:bodyPr>
            <a:normAutofit/>
          </a:bodyPr>
          <a:lstStyle/>
          <a:p>
            <a:pPr fontAlgn="auto">
              <a:spcAft>
                <a:spcPts val="0"/>
              </a:spcAft>
              <a:defRPr/>
            </a:pPr>
            <a:r>
              <a:rPr lang="en-US"/>
              <a:t>Respiratory Adjustments: Exercise</a:t>
            </a:r>
          </a:p>
        </p:txBody>
      </p:sp>
      <p:sp>
        <p:nvSpPr>
          <p:cNvPr id="13517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Adjustments are geared to both the intensity and duration of exercise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err="1" smtClean="0"/>
              <a:t>Hyperpnea</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Increase </a:t>
            </a:r>
            <a:r>
              <a:rPr lang="en-US" dirty="0"/>
              <a:t>in ventilation (10 to 20 fold) in response to metabolic needs</a:t>
            </a:r>
          </a:p>
          <a:p>
            <a:pPr marL="274320" indent="-274320" fontAlgn="auto">
              <a:spcBef>
                <a:spcPts val="580"/>
              </a:spcBef>
              <a:spcAft>
                <a:spcPts val="0"/>
              </a:spcAft>
              <a:buFont typeface="Wingdings 2"/>
              <a:buChar char=""/>
              <a:defRPr/>
            </a:pPr>
            <a:r>
              <a:rPr lang="en-US" dirty="0"/>
              <a:t> </a:t>
            </a:r>
            <a:endParaRPr lang="en-US" dirty="0" smtClean="0"/>
          </a:p>
          <a:p>
            <a:pPr marL="274320" indent="-274320" fontAlgn="auto">
              <a:spcBef>
                <a:spcPts val="580"/>
              </a:spcBef>
              <a:spcAft>
                <a:spcPts val="0"/>
              </a:spcAft>
              <a:buFont typeface="Wingdings 2"/>
              <a:buChar char=""/>
              <a:defRPr/>
            </a:pPr>
            <a:r>
              <a:rPr lang="en-US" dirty="0" smtClean="0"/>
              <a:t>Pco</a:t>
            </a:r>
            <a:r>
              <a:rPr lang="en-US" baseline="-25000" dirty="0" smtClean="0"/>
              <a:t>2</a:t>
            </a:r>
            <a:r>
              <a:rPr lang="en-US" dirty="0"/>
              <a:t>, Po</a:t>
            </a:r>
            <a:r>
              <a:rPr lang="en-US" baseline="-25000" dirty="0"/>
              <a:t>2</a:t>
            </a:r>
            <a:r>
              <a:rPr lang="en-US" dirty="0"/>
              <a:t>, and pH remain surprisingly constant during exercise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p:cNvSpPr>
            <a:spLocks noGrp="1" noChangeArrowheads="1"/>
          </p:cNvSpPr>
          <p:nvPr>
            <p:ph type="title"/>
          </p:nvPr>
        </p:nvSpPr>
        <p:spPr/>
        <p:txBody>
          <a:bodyPr>
            <a:normAutofit/>
          </a:bodyPr>
          <a:lstStyle/>
          <a:p>
            <a:pPr fontAlgn="auto">
              <a:spcAft>
                <a:spcPts val="0"/>
              </a:spcAft>
              <a:defRPr/>
            </a:pPr>
            <a:r>
              <a:rPr lang="en-US"/>
              <a:t>Respiratory Adjustments: Exercise</a:t>
            </a:r>
          </a:p>
        </p:txBody>
      </p:sp>
      <p:sp>
        <p:nvSpPr>
          <p:cNvPr id="13722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Three neural factors cause increase in ventilation as exercise begins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Psychological stimuli</a:t>
            </a:r>
          </a:p>
          <a:p>
            <a:pPr marL="822960" lvl="2" fontAlgn="auto">
              <a:spcBef>
                <a:spcPts val="370"/>
              </a:spcBef>
              <a:spcAft>
                <a:spcPts val="0"/>
              </a:spcAft>
              <a:buClr>
                <a:schemeClr val="accent1">
                  <a:tint val="60000"/>
                </a:schemeClr>
              </a:buClr>
              <a:buFont typeface="Wingdings 2"/>
              <a:buChar char=""/>
              <a:defRPr/>
            </a:pPr>
            <a:r>
              <a:rPr lang="en-US" dirty="0" smtClean="0"/>
              <a:t>anticipation </a:t>
            </a:r>
            <a:r>
              <a:rPr lang="en-US" dirty="0"/>
              <a:t>of exercise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Simultaneous </a:t>
            </a:r>
            <a:r>
              <a:rPr lang="en-US" dirty="0"/>
              <a:t>cortical motor activation of skeletal muscles and respiratory centers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err="1" smtClean="0"/>
              <a:t>Exictatory</a:t>
            </a:r>
            <a:r>
              <a:rPr lang="en-US" dirty="0" smtClean="0"/>
              <a:t> </a:t>
            </a:r>
            <a:r>
              <a:rPr lang="en-US" dirty="0"/>
              <a:t>impulses reaching respiratory </a:t>
            </a:r>
            <a:r>
              <a:rPr lang="en-US" dirty="0" smtClean="0"/>
              <a:t>centers</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normAutofit fontScale="90000"/>
          </a:bodyPr>
          <a:lstStyle/>
          <a:p>
            <a:pPr fontAlgn="auto">
              <a:spcAft>
                <a:spcPts val="0"/>
              </a:spcAft>
              <a:defRPr/>
            </a:pPr>
            <a:r>
              <a:rPr lang="en-US"/>
              <a:t>Respiratory Adjustments: Exercise</a:t>
            </a:r>
          </a:p>
        </p:txBody>
      </p:sp>
      <p:sp>
        <p:nvSpPr>
          <p:cNvPr id="17101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As exercise ends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Ventilation </a:t>
            </a:r>
            <a:r>
              <a:rPr lang="en-US" dirty="0"/>
              <a:t>declines suddenly as the three neural factors shut off</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0" name="Rectangle 6"/>
          <p:cNvSpPr>
            <a:spLocks noGrp="1" noChangeArrowheads="1"/>
          </p:cNvSpPr>
          <p:nvPr>
            <p:ph type="title"/>
          </p:nvPr>
        </p:nvSpPr>
        <p:spPr/>
        <p:txBody>
          <a:bodyPr>
            <a:normAutofit fontScale="90000"/>
          </a:bodyPr>
          <a:lstStyle/>
          <a:p>
            <a:pPr fontAlgn="auto">
              <a:spcAft>
                <a:spcPts val="0"/>
              </a:spcAft>
              <a:defRPr/>
            </a:pPr>
            <a:r>
              <a:rPr lang="en-US"/>
              <a:t>Respiratory Adjustments: High Altitude</a:t>
            </a:r>
          </a:p>
        </p:txBody>
      </p:sp>
      <p:sp>
        <p:nvSpPr>
          <p:cNvPr id="13927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Quick travel to altitudes above 8000 feet may produce symptoms of acute mountain sickness (AMS)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Headaches</a:t>
            </a:r>
            <a:r>
              <a:rPr lang="en-US" dirty="0"/>
              <a:t>, shortness of breath, nausea, and dizziness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In </a:t>
            </a:r>
            <a:r>
              <a:rPr lang="en-US" dirty="0"/>
              <a:t>severe cases, lethal cerebral and pulmonary edema</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6"/>
          <p:cNvSpPr>
            <a:spLocks noGrp="1" noChangeArrowheads="1"/>
          </p:cNvSpPr>
          <p:nvPr>
            <p:ph type="title"/>
          </p:nvPr>
        </p:nvSpPr>
        <p:spPr/>
        <p:txBody>
          <a:bodyPr>
            <a:normAutofit/>
          </a:bodyPr>
          <a:lstStyle/>
          <a:p>
            <a:pPr fontAlgn="auto">
              <a:spcAft>
                <a:spcPts val="0"/>
              </a:spcAft>
              <a:defRPr/>
            </a:pPr>
            <a:r>
              <a:rPr lang="en-US"/>
              <a:t>Acclimatization to High Altitude</a:t>
            </a:r>
          </a:p>
        </p:txBody>
      </p:sp>
      <p:sp>
        <p:nvSpPr>
          <p:cNvPr id="14131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Acclimatization: respiratory and hematopoietic adjustments to altitude </a:t>
            </a:r>
          </a:p>
          <a:p>
            <a:pPr marL="548640" lvl="1" fontAlgn="auto">
              <a:spcBef>
                <a:spcPts val="370"/>
              </a:spcBef>
              <a:spcAft>
                <a:spcPts val="0"/>
              </a:spcAft>
              <a:buFont typeface="Wingdings 2"/>
              <a:buChar char=""/>
              <a:defRPr/>
            </a:pPr>
            <a:r>
              <a:rPr lang="en-US" dirty="0" err="1"/>
              <a:t>Chemoreceptors</a:t>
            </a:r>
            <a:r>
              <a:rPr lang="en-US" dirty="0"/>
              <a:t> become more responsive to Pco</a:t>
            </a:r>
            <a:r>
              <a:rPr lang="en-US" baseline="-25000" dirty="0"/>
              <a:t>2</a:t>
            </a:r>
            <a:r>
              <a:rPr lang="en-US" dirty="0"/>
              <a:t> when Po</a:t>
            </a:r>
            <a:r>
              <a:rPr lang="en-US" baseline="-25000" dirty="0"/>
              <a:t>2</a:t>
            </a:r>
            <a:r>
              <a:rPr lang="en-US" dirty="0"/>
              <a:t> declines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Substantial </a:t>
            </a:r>
            <a:r>
              <a:rPr lang="en-US" dirty="0"/>
              <a:t>decline in Po</a:t>
            </a:r>
            <a:r>
              <a:rPr lang="en-US" baseline="-25000" dirty="0"/>
              <a:t>2</a:t>
            </a:r>
            <a:r>
              <a:rPr lang="en-US" dirty="0"/>
              <a:t> directly stimulates peripheral </a:t>
            </a:r>
            <a:r>
              <a:rPr lang="en-US" dirty="0" err="1"/>
              <a:t>chemoreceptors</a:t>
            </a:r>
            <a:r>
              <a:rPr lang="en-US" dirty="0"/>
              <a:t>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Result</a:t>
            </a:r>
            <a:r>
              <a:rPr lang="en-US" dirty="0"/>
              <a:t>: </a:t>
            </a: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minute </a:t>
            </a:r>
            <a:r>
              <a:rPr lang="en-US" dirty="0"/>
              <a:t>ventilation increases and stabilizes in a few days to 2–3 L/min higher than at sea level</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6"/>
          <p:cNvSpPr>
            <a:spLocks noGrp="1" noChangeArrowheads="1"/>
          </p:cNvSpPr>
          <p:nvPr>
            <p:ph type="title"/>
          </p:nvPr>
        </p:nvSpPr>
        <p:spPr/>
        <p:txBody>
          <a:bodyPr>
            <a:normAutofit/>
          </a:bodyPr>
          <a:lstStyle/>
          <a:p>
            <a:pPr fontAlgn="auto">
              <a:spcAft>
                <a:spcPts val="0"/>
              </a:spcAft>
              <a:defRPr/>
            </a:pPr>
            <a:r>
              <a:rPr lang="en-US"/>
              <a:t>Acclimatization to High Altitude</a:t>
            </a:r>
          </a:p>
        </p:txBody>
      </p:sp>
      <p:sp>
        <p:nvSpPr>
          <p:cNvPr id="14336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Decline in blood O</a:t>
            </a:r>
            <a:r>
              <a:rPr lang="en-US" baseline="-25000" dirty="0"/>
              <a:t>2</a:t>
            </a:r>
            <a:r>
              <a:rPr lang="en-US" dirty="0"/>
              <a:t> stimulates the kidneys to accelerate production of </a:t>
            </a:r>
            <a:r>
              <a:rPr lang="en-US" dirty="0" err="1" smtClean="0"/>
              <a:t>erythropoetin</a:t>
            </a:r>
            <a:endParaRPr lang="en-US"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RBC </a:t>
            </a:r>
            <a:r>
              <a:rPr lang="en-US" dirty="0"/>
              <a:t>numbers increase slowly to provide long-term compensation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Grp="1" noChangeArrowheads="1"/>
          </p:cNvSpPr>
          <p:nvPr>
            <p:ph type="title"/>
          </p:nvPr>
        </p:nvSpPr>
        <p:spPr/>
        <p:txBody>
          <a:bodyPr>
            <a:normAutofit/>
          </a:bodyPr>
          <a:lstStyle/>
          <a:p>
            <a:pPr fontAlgn="auto">
              <a:spcAft>
                <a:spcPts val="0"/>
              </a:spcAft>
              <a:defRPr/>
            </a:pPr>
            <a:r>
              <a:rPr lang="en-US"/>
              <a:t>Homeostatic Imbalances</a:t>
            </a:r>
          </a:p>
        </p:txBody>
      </p:sp>
      <p:sp>
        <p:nvSpPr>
          <p:cNvPr id="145415" name="Rectangle 7"/>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sz="2800" dirty="0"/>
              <a:t>Chronic obstructive pulmonary disease (COPD)</a:t>
            </a:r>
            <a:endParaRPr lang="en-US" dirty="0"/>
          </a:p>
          <a:p>
            <a:pPr marL="548640" lvl="1" fontAlgn="auto">
              <a:lnSpc>
                <a:spcPct val="90000"/>
              </a:lnSpc>
              <a:spcBef>
                <a:spcPts val="370"/>
              </a:spcBef>
              <a:spcAft>
                <a:spcPts val="0"/>
              </a:spcAft>
              <a:buFont typeface="Wingdings 2"/>
              <a:buChar char=""/>
              <a:defRPr/>
            </a:pPr>
            <a:r>
              <a:rPr lang="en-US" dirty="0"/>
              <a:t>Exemplified by chronic bronchitis and emphysema</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Irreversible </a:t>
            </a:r>
            <a:r>
              <a:rPr lang="en-US" dirty="0"/>
              <a:t>decrease in the ability to force air out of the lungs</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Other </a:t>
            </a:r>
            <a:r>
              <a:rPr lang="en-US" dirty="0"/>
              <a:t>common features</a:t>
            </a:r>
          </a:p>
          <a:p>
            <a:pPr marL="822960" lvl="2" fontAlgn="auto">
              <a:lnSpc>
                <a:spcPct val="90000"/>
              </a:lnSpc>
              <a:spcBef>
                <a:spcPts val="370"/>
              </a:spcBef>
              <a:spcAft>
                <a:spcPts val="0"/>
              </a:spcAft>
              <a:buClr>
                <a:schemeClr val="accent1">
                  <a:tint val="60000"/>
                </a:schemeClr>
              </a:buClr>
              <a:buFont typeface="Wingdings 2"/>
              <a:buChar char=""/>
              <a:defRPr/>
            </a:pPr>
            <a:r>
              <a:rPr lang="en-US" sz="2400" dirty="0"/>
              <a:t>History of smoking in 80% of patients </a:t>
            </a:r>
          </a:p>
          <a:p>
            <a:pPr marL="822960" lvl="2" fontAlgn="auto">
              <a:lnSpc>
                <a:spcPct val="90000"/>
              </a:lnSpc>
              <a:spcBef>
                <a:spcPts val="370"/>
              </a:spcBef>
              <a:spcAft>
                <a:spcPts val="0"/>
              </a:spcAft>
              <a:buClr>
                <a:schemeClr val="accent1">
                  <a:tint val="60000"/>
                </a:schemeClr>
              </a:buClr>
              <a:buFont typeface="Wingdings 2"/>
              <a:buChar char=""/>
              <a:defRPr/>
            </a:pPr>
            <a:r>
              <a:rPr lang="en-US" sz="2400" dirty="0" err="1"/>
              <a:t>Dyspnea</a:t>
            </a:r>
            <a:r>
              <a:rPr lang="en-US" sz="2400" dirty="0"/>
              <a:t>: </a:t>
            </a:r>
            <a:endParaRPr lang="en-US" sz="2400" dirty="0" smtClean="0"/>
          </a:p>
          <a:p>
            <a:pPr marL="1097280" lvl="3" fontAlgn="auto">
              <a:lnSpc>
                <a:spcPct val="90000"/>
              </a:lnSpc>
              <a:spcBef>
                <a:spcPts val="370"/>
              </a:spcBef>
              <a:spcAft>
                <a:spcPts val="0"/>
              </a:spcAft>
              <a:buClr>
                <a:schemeClr val="accent3"/>
              </a:buClr>
              <a:buFont typeface="Wingdings 2"/>
              <a:buChar char=""/>
              <a:defRPr/>
            </a:pPr>
            <a:r>
              <a:rPr lang="en-US" sz="2400" dirty="0" smtClean="0"/>
              <a:t>labored </a:t>
            </a:r>
            <a:r>
              <a:rPr lang="en-US" sz="2400" dirty="0"/>
              <a:t>breathing (“air hunger”)</a:t>
            </a:r>
          </a:p>
          <a:p>
            <a:pPr marL="822960" lvl="2" fontAlgn="auto">
              <a:lnSpc>
                <a:spcPct val="90000"/>
              </a:lnSpc>
              <a:spcBef>
                <a:spcPts val="370"/>
              </a:spcBef>
              <a:spcAft>
                <a:spcPts val="0"/>
              </a:spcAft>
              <a:buClr>
                <a:schemeClr val="accent1">
                  <a:tint val="60000"/>
                </a:schemeClr>
              </a:buClr>
              <a:buFont typeface="Wingdings 2"/>
              <a:buChar char=""/>
              <a:defRPr/>
            </a:pPr>
            <a:r>
              <a:rPr lang="en-US" sz="2400" dirty="0"/>
              <a:t>Coughing and frequent pulmonary infections</a:t>
            </a:r>
          </a:p>
          <a:p>
            <a:pPr marL="822960" lvl="2" fontAlgn="auto">
              <a:lnSpc>
                <a:spcPct val="90000"/>
              </a:lnSpc>
              <a:spcBef>
                <a:spcPts val="370"/>
              </a:spcBef>
              <a:spcAft>
                <a:spcPts val="0"/>
              </a:spcAft>
              <a:buClr>
                <a:schemeClr val="accent1">
                  <a:tint val="60000"/>
                </a:schemeClr>
              </a:buClr>
              <a:buFont typeface="Wingdings 2"/>
              <a:buChar char=""/>
              <a:defRPr/>
            </a:pPr>
            <a:r>
              <a:rPr lang="en-US" sz="2400" dirty="0"/>
              <a:t>Most victims develop respiratory failure (hypoventilation) accompanied by respiratory acidosis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Rectangle 6"/>
          <p:cNvSpPr>
            <a:spLocks noGrp="1" noChangeArrowheads="1"/>
          </p:cNvSpPr>
          <p:nvPr>
            <p:ph type="title"/>
          </p:nvPr>
        </p:nvSpPr>
        <p:spPr/>
        <p:txBody>
          <a:bodyPr>
            <a:normAutofit/>
          </a:bodyPr>
          <a:lstStyle/>
          <a:p>
            <a:pPr fontAlgn="auto">
              <a:spcAft>
                <a:spcPts val="0"/>
              </a:spcAft>
              <a:defRPr/>
            </a:pPr>
            <a:r>
              <a:rPr lang="en-US"/>
              <a:t>Homeostatic Imbalances</a:t>
            </a:r>
          </a:p>
        </p:txBody>
      </p:sp>
      <p:sp>
        <p:nvSpPr>
          <p:cNvPr id="14848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Asthma</a:t>
            </a:r>
          </a:p>
          <a:p>
            <a:pPr marL="548640" lvl="1" fontAlgn="auto">
              <a:spcBef>
                <a:spcPts val="370"/>
              </a:spcBef>
              <a:spcAft>
                <a:spcPts val="0"/>
              </a:spcAft>
              <a:buFont typeface="Wingdings 2"/>
              <a:buChar char=""/>
              <a:defRPr/>
            </a:pPr>
            <a:r>
              <a:rPr lang="en-US" dirty="0"/>
              <a:t>Characterized by coughing, </a:t>
            </a:r>
            <a:r>
              <a:rPr lang="en-US" dirty="0" err="1"/>
              <a:t>dyspnea</a:t>
            </a:r>
            <a:r>
              <a:rPr lang="en-US" dirty="0"/>
              <a:t>, wheezing, and chest tightness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Active </a:t>
            </a:r>
            <a:r>
              <a:rPr lang="en-US" dirty="0"/>
              <a:t>inflammation of the airways precedes </a:t>
            </a:r>
            <a:r>
              <a:rPr lang="en-US" dirty="0" err="1"/>
              <a:t>bronchospasms</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Airway </a:t>
            </a:r>
            <a:r>
              <a:rPr lang="en-US" dirty="0"/>
              <a:t>inflammation is an immune response caused by release of interleukins, production of </a:t>
            </a:r>
            <a:r>
              <a:rPr lang="en-US" dirty="0" err="1"/>
              <a:t>IgE</a:t>
            </a:r>
            <a:r>
              <a:rPr lang="en-US" dirty="0"/>
              <a:t>, and recruitment of inflammatory cells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Airways </a:t>
            </a:r>
            <a:r>
              <a:rPr lang="en-US" dirty="0"/>
              <a:t>thickened with inflammatory </a:t>
            </a:r>
            <a:r>
              <a:rPr lang="en-US" dirty="0" err="1"/>
              <a:t>exudate</a:t>
            </a:r>
            <a:r>
              <a:rPr lang="en-US" dirty="0"/>
              <a:t> magnify the effect of </a:t>
            </a:r>
            <a:r>
              <a:rPr lang="en-US" dirty="0" err="1"/>
              <a:t>bronchospasms</a:t>
            </a:r>
            <a:r>
              <a:rPr lang="en-US" dirty="0"/>
              <a:t>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Rectangle 6"/>
          <p:cNvSpPr>
            <a:spLocks noGrp="1" noChangeArrowheads="1"/>
          </p:cNvSpPr>
          <p:nvPr>
            <p:ph type="title"/>
          </p:nvPr>
        </p:nvSpPr>
        <p:spPr/>
        <p:txBody>
          <a:bodyPr>
            <a:normAutofit/>
          </a:bodyPr>
          <a:lstStyle/>
          <a:p>
            <a:pPr fontAlgn="auto">
              <a:spcAft>
                <a:spcPts val="0"/>
              </a:spcAft>
              <a:defRPr/>
            </a:pPr>
            <a:r>
              <a:rPr lang="en-US"/>
              <a:t>Homeostatic Imbalances</a:t>
            </a:r>
          </a:p>
        </p:txBody>
      </p:sp>
      <p:sp>
        <p:nvSpPr>
          <p:cNvPr id="15053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Tuberculosis</a:t>
            </a:r>
          </a:p>
          <a:p>
            <a:pPr marL="548640" lvl="1" fontAlgn="auto">
              <a:spcBef>
                <a:spcPts val="370"/>
              </a:spcBef>
              <a:spcAft>
                <a:spcPts val="0"/>
              </a:spcAft>
              <a:buFont typeface="Wingdings 2"/>
              <a:buChar char=""/>
              <a:defRPr/>
            </a:pPr>
            <a:r>
              <a:rPr lang="en-US" dirty="0"/>
              <a:t>Infectious disease caused by the bacterium </a:t>
            </a:r>
            <a:r>
              <a:rPr lang="en-US" i="1" dirty="0"/>
              <a:t>Mycobacterium tuberculosis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Symptoms </a:t>
            </a:r>
            <a:r>
              <a:rPr lang="en-US" dirty="0"/>
              <a:t>include </a:t>
            </a: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Fever</a:t>
            </a:r>
          </a:p>
          <a:p>
            <a:pPr marL="822960" lvl="2" fontAlgn="auto">
              <a:spcBef>
                <a:spcPts val="370"/>
              </a:spcBef>
              <a:spcAft>
                <a:spcPts val="0"/>
              </a:spcAft>
              <a:buClr>
                <a:schemeClr val="accent1">
                  <a:tint val="60000"/>
                </a:schemeClr>
              </a:buClr>
              <a:buFont typeface="Wingdings 2"/>
              <a:buChar char=""/>
              <a:defRPr/>
            </a:pPr>
            <a:r>
              <a:rPr lang="en-US" dirty="0" smtClean="0"/>
              <a:t>night sweats</a:t>
            </a:r>
          </a:p>
          <a:p>
            <a:pPr marL="822960" lvl="2" fontAlgn="auto">
              <a:spcBef>
                <a:spcPts val="370"/>
              </a:spcBef>
              <a:spcAft>
                <a:spcPts val="0"/>
              </a:spcAft>
              <a:buClr>
                <a:schemeClr val="accent1">
                  <a:tint val="60000"/>
                </a:schemeClr>
              </a:buClr>
              <a:buFont typeface="Wingdings 2"/>
              <a:buChar char=""/>
              <a:defRPr/>
            </a:pPr>
            <a:r>
              <a:rPr lang="en-US" dirty="0" smtClean="0"/>
              <a:t>weight loss</a:t>
            </a:r>
          </a:p>
          <a:p>
            <a:pPr marL="822960" lvl="2" fontAlgn="auto">
              <a:spcBef>
                <a:spcPts val="370"/>
              </a:spcBef>
              <a:spcAft>
                <a:spcPts val="0"/>
              </a:spcAft>
              <a:buClr>
                <a:schemeClr val="accent1">
                  <a:tint val="60000"/>
                </a:schemeClr>
              </a:buClr>
              <a:buFont typeface="Wingdings 2"/>
              <a:buChar char=""/>
              <a:defRPr/>
            </a:pPr>
            <a:r>
              <a:rPr lang="en-US" dirty="0" smtClean="0"/>
              <a:t>racking cough</a:t>
            </a:r>
          </a:p>
          <a:p>
            <a:pPr marL="822960" lvl="2" fontAlgn="auto">
              <a:spcBef>
                <a:spcPts val="370"/>
              </a:spcBef>
              <a:spcAft>
                <a:spcPts val="0"/>
              </a:spcAft>
              <a:buClr>
                <a:schemeClr val="accent1">
                  <a:tint val="60000"/>
                </a:schemeClr>
              </a:buClr>
              <a:buFont typeface="Wingdings 2"/>
              <a:buChar char=""/>
              <a:defRPr/>
            </a:pPr>
            <a:r>
              <a:rPr lang="en-US" dirty="0" smtClean="0"/>
              <a:t>spitting </a:t>
            </a:r>
            <a:r>
              <a:rPr lang="en-US" dirty="0"/>
              <a:t>up blood</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Treatment </a:t>
            </a:r>
            <a:r>
              <a:rPr lang="en-US" dirty="0"/>
              <a:t>entails a 12-month course of antibiotics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title"/>
          </p:nvPr>
        </p:nvSpPr>
        <p:spPr/>
        <p:txBody>
          <a:bodyPr>
            <a:normAutofit/>
          </a:bodyPr>
          <a:lstStyle/>
          <a:p>
            <a:pPr fontAlgn="auto">
              <a:spcAft>
                <a:spcPts val="0"/>
              </a:spcAft>
              <a:defRPr/>
            </a:pPr>
            <a:r>
              <a:rPr lang="en-US"/>
              <a:t>Homeostatic Imbalances</a:t>
            </a:r>
          </a:p>
        </p:txBody>
      </p:sp>
      <p:sp>
        <p:nvSpPr>
          <p:cNvPr id="152583" name="Rectangle 7"/>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a:t>Lung cancer</a:t>
            </a:r>
          </a:p>
          <a:p>
            <a:pPr marL="608013" lvl="1" fontAlgn="auto">
              <a:lnSpc>
                <a:spcPct val="90000"/>
              </a:lnSpc>
              <a:spcBef>
                <a:spcPts val="370"/>
              </a:spcBef>
              <a:spcAft>
                <a:spcPts val="0"/>
              </a:spcAft>
              <a:buFont typeface="Wingdings 2"/>
              <a:buChar char=""/>
              <a:defRPr/>
            </a:pPr>
            <a:r>
              <a:rPr lang="en-US"/>
              <a:t>Leading cause of cancer deaths in North America</a:t>
            </a:r>
          </a:p>
          <a:p>
            <a:pPr marL="608013" lvl="1" fontAlgn="auto">
              <a:lnSpc>
                <a:spcPct val="90000"/>
              </a:lnSpc>
              <a:spcBef>
                <a:spcPts val="370"/>
              </a:spcBef>
              <a:spcAft>
                <a:spcPts val="0"/>
              </a:spcAft>
              <a:buFont typeface="Wingdings 2"/>
              <a:buChar char=""/>
              <a:defRPr/>
            </a:pPr>
            <a:r>
              <a:rPr lang="en-US"/>
              <a:t>90% of all cases are the result of smoking</a:t>
            </a:r>
          </a:p>
          <a:p>
            <a:pPr marL="608013" lvl="1" fontAlgn="auto">
              <a:lnSpc>
                <a:spcPct val="90000"/>
              </a:lnSpc>
              <a:spcBef>
                <a:spcPts val="370"/>
              </a:spcBef>
              <a:spcAft>
                <a:spcPts val="0"/>
              </a:spcAft>
              <a:buFont typeface="Wingdings 2"/>
              <a:buChar char=""/>
              <a:defRPr/>
            </a:pPr>
            <a:r>
              <a:rPr lang="en-US"/>
              <a:t>The three most common types</a:t>
            </a:r>
          </a:p>
          <a:p>
            <a:pPr marL="1030288" lvl="2" indent="-392113" fontAlgn="auto">
              <a:lnSpc>
                <a:spcPct val="90000"/>
              </a:lnSpc>
              <a:spcBef>
                <a:spcPts val="370"/>
              </a:spcBef>
              <a:spcAft>
                <a:spcPts val="0"/>
              </a:spcAft>
              <a:buClr>
                <a:schemeClr val="accent1">
                  <a:tint val="60000"/>
                </a:schemeClr>
              </a:buClr>
              <a:buFont typeface="Times" charset="0"/>
              <a:buAutoNum type="arabicPeriod"/>
              <a:defRPr/>
            </a:pPr>
            <a:r>
              <a:rPr lang="en-US" sz="2400"/>
              <a:t>Squamous cell carcinoma (20–40% of cases) in bronchial epithelium</a:t>
            </a:r>
          </a:p>
          <a:p>
            <a:pPr marL="1030288" lvl="2" indent="-392113" fontAlgn="auto">
              <a:lnSpc>
                <a:spcPct val="90000"/>
              </a:lnSpc>
              <a:spcBef>
                <a:spcPts val="370"/>
              </a:spcBef>
              <a:spcAft>
                <a:spcPts val="0"/>
              </a:spcAft>
              <a:buClr>
                <a:schemeClr val="accent1">
                  <a:tint val="60000"/>
                </a:schemeClr>
              </a:buClr>
              <a:buFont typeface="Times" charset="0"/>
              <a:buAutoNum type="arabicPeriod"/>
              <a:defRPr/>
            </a:pPr>
            <a:r>
              <a:rPr lang="en-US" sz="2400"/>
              <a:t>Adenocarcinoma (~40% of cases) originates in peripheral lung areas</a:t>
            </a:r>
          </a:p>
          <a:p>
            <a:pPr marL="1030288" lvl="2" indent="-392113" fontAlgn="auto">
              <a:lnSpc>
                <a:spcPct val="90000"/>
              </a:lnSpc>
              <a:spcBef>
                <a:spcPts val="370"/>
              </a:spcBef>
              <a:spcAft>
                <a:spcPts val="0"/>
              </a:spcAft>
              <a:buClr>
                <a:schemeClr val="accent1">
                  <a:tint val="60000"/>
                </a:schemeClr>
              </a:buClr>
              <a:buFont typeface="Times" charset="0"/>
              <a:buAutoNum type="arabicPeriod"/>
              <a:defRPr/>
            </a:pPr>
            <a:r>
              <a:rPr lang="en-US" sz="2400"/>
              <a:t>Small cell carcinoma (~20% of cases) contains lymphocyte-like cells that originate in the primary bronchi and subsequently metastasize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a:bodyPr>
          <a:lstStyle/>
          <a:p>
            <a:pPr fontAlgn="auto">
              <a:spcAft>
                <a:spcPts val="0"/>
              </a:spcAft>
              <a:defRPr/>
            </a:pPr>
            <a:r>
              <a:rPr lang="en-US"/>
              <a:t>Paranasal Sinuses</a:t>
            </a:r>
          </a:p>
        </p:txBody>
      </p:sp>
      <p:sp>
        <p:nvSpPr>
          <p:cNvPr id="3174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 frontal, sphenoid, </a:t>
            </a:r>
            <a:r>
              <a:rPr lang="en-US" dirty="0" err="1"/>
              <a:t>ethmoid</a:t>
            </a:r>
            <a:r>
              <a:rPr lang="en-US" dirty="0"/>
              <a:t>, and maxillary bones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Lighten </a:t>
            </a:r>
            <a:r>
              <a:rPr lang="en-US" dirty="0"/>
              <a:t>the skull and help to warm and moisten the air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a:bodyPr>
          <a:lstStyle/>
          <a:p>
            <a:pPr fontAlgn="auto">
              <a:spcAft>
                <a:spcPts val="0"/>
              </a:spcAft>
              <a:defRPr/>
            </a:pPr>
            <a:r>
              <a:rPr lang="en-US"/>
              <a:t>Pharynx</a:t>
            </a:r>
          </a:p>
        </p:txBody>
      </p:sp>
      <p:sp>
        <p:nvSpPr>
          <p:cNvPr id="3379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Muscular tube that connects to the</a:t>
            </a:r>
          </a:p>
          <a:p>
            <a:pPr marL="548640" lvl="1" fontAlgn="auto">
              <a:spcBef>
                <a:spcPts val="370"/>
              </a:spcBef>
              <a:spcAft>
                <a:spcPts val="0"/>
              </a:spcAft>
              <a:buFont typeface="Wingdings 2"/>
              <a:buChar char=""/>
              <a:defRPr/>
            </a:pPr>
            <a:r>
              <a:rPr lang="en-US" dirty="0"/>
              <a:t>Nasal cavity and mouth superiorly</a:t>
            </a:r>
          </a:p>
          <a:p>
            <a:pPr marL="548640" lvl="1" fontAlgn="auto">
              <a:spcBef>
                <a:spcPts val="370"/>
              </a:spcBef>
              <a:spcAft>
                <a:spcPts val="0"/>
              </a:spcAft>
              <a:buFont typeface="Wingdings 2"/>
              <a:buChar char=""/>
              <a:defRPr/>
            </a:pPr>
            <a:r>
              <a:rPr lang="en-US" dirty="0"/>
              <a:t>Larynx and esophagus inferiorly</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From </a:t>
            </a:r>
            <a:r>
              <a:rPr lang="en-US" dirty="0"/>
              <a:t>the base of the skull to the level of the sixth cervical vertebra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p:cNvPicPr>
            <a:picLocks noChangeAspect="1" noChangeArrowheads="1"/>
          </p:cNvPicPr>
          <p:nvPr/>
        </p:nvPicPr>
        <p:blipFill>
          <a:blip r:embed="rId2" cstate="screen"/>
          <a:srcRect/>
          <a:stretch>
            <a:fillRect/>
          </a:stretch>
        </p:blipFill>
        <p:spPr bwMode="auto">
          <a:xfrm>
            <a:off x="455613" y="758825"/>
            <a:ext cx="8231187" cy="4873625"/>
          </a:xfrm>
          <a:prstGeom prst="ellipse">
            <a:avLst/>
          </a:prstGeom>
          <a:ln>
            <a:noFill/>
          </a:ln>
          <a:effectLst>
            <a:softEdge rad="112500"/>
          </a:effectLst>
        </p:spPr>
      </p:pic>
      <p:sp>
        <p:nvSpPr>
          <p:cNvPr id="33795" name="Freeform 8"/>
          <p:cNvSpPr>
            <a:spLocks/>
          </p:cNvSpPr>
          <p:nvPr/>
        </p:nvSpPr>
        <p:spPr bwMode="auto">
          <a:xfrm>
            <a:off x="3138488" y="3462338"/>
            <a:ext cx="1630362" cy="365125"/>
          </a:xfrm>
          <a:custGeom>
            <a:avLst/>
            <a:gdLst>
              <a:gd name="T0" fmla="*/ 0 w 1027"/>
              <a:gd name="T1" fmla="*/ 230 h 230"/>
              <a:gd name="T2" fmla="*/ 506 w 1027"/>
              <a:gd name="T3" fmla="*/ 230 h 230"/>
              <a:gd name="T4" fmla="*/ 1027 w 1027"/>
              <a:gd name="T5" fmla="*/ 0 h 230"/>
              <a:gd name="T6" fmla="*/ 0 60000 65536"/>
              <a:gd name="T7" fmla="*/ 0 60000 65536"/>
              <a:gd name="T8" fmla="*/ 0 60000 65536"/>
              <a:gd name="T9" fmla="*/ 0 w 1027"/>
              <a:gd name="T10" fmla="*/ 0 h 230"/>
              <a:gd name="T11" fmla="*/ 1027 w 1027"/>
              <a:gd name="T12" fmla="*/ 230 h 230"/>
            </a:gdLst>
            <a:ahLst/>
            <a:cxnLst>
              <a:cxn ang="T6">
                <a:pos x="T0" y="T1"/>
              </a:cxn>
              <a:cxn ang="T7">
                <a:pos x="T2" y="T3"/>
              </a:cxn>
              <a:cxn ang="T8">
                <a:pos x="T4" y="T5"/>
              </a:cxn>
            </a:cxnLst>
            <a:rect l="T9" t="T10" r="T11" b="T12"/>
            <a:pathLst>
              <a:path w="1027" h="230">
                <a:moveTo>
                  <a:pt x="0" y="230"/>
                </a:moveTo>
                <a:lnTo>
                  <a:pt x="506" y="230"/>
                </a:lnTo>
                <a:lnTo>
                  <a:pt x="1027"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6" name="Freeform 9"/>
          <p:cNvSpPr>
            <a:spLocks/>
          </p:cNvSpPr>
          <p:nvPr/>
        </p:nvSpPr>
        <p:spPr bwMode="auto">
          <a:xfrm>
            <a:off x="3757613" y="4300538"/>
            <a:ext cx="963612" cy="69850"/>
          </a:xfrm>
          <a:custGeom>
            <a:avLst/>
            <a:gdLst>
              <a:gd name="T0" fmla="*/ 0 w 607"/>
              <a:gd name="T1" fmla="*/ 0 h 44"/>
              <a:gd name="T2" fmla="*/ 170 w 607"/>
              <a:gd name="T3" fmla="*/ 0 h 44"/>
              <a:gd name="T4" fmla="*/ 607 w 607"/>
              <a:gd name="T5" fmla="*/ 44 h 44"/>
              <a:gd name="T6" fmla="*/ 0 60000 65536"/>
              <a:gd name="T7" fmla="*/ 0 60000 65536"/>
              <a:gd name="T8" fmla="*/ 0 60000 65536"/>
              <a:gd name="T9" fmla="*/ 0 w 607"/>
              <a:gd name="T10" fmla="*/ 0 h 44"/>
              <a:gd name="T11" fmla="*/ 607 w 607"/>
              <a:gd name="T12" fmla="*/ 44 h 44"/>
            </a:gdLst>
            <a:ahLst/>
            <a:cxnLst>
              <a:cxn ang="T6">
                <a:pos x="T0" y="T1"/>
              </a:cxn>
              <a:cxn ang="T7">
                <a:pos x="T2" y="T3"/>
              </a:cxn>
              <a:cxn ang="T8">
                <a:pos x="T4" y="T5"/>
              </a:cxn>
            </a:cxnLst>
            <a:rect l="T9" t="T10" r="T11" b="T12"/>
            <a:pathLst>
              <a:path w="607" h="44">
                <a:moveTo>
                  <a:pt x="0" y="0"/>
                </a:moveTo>
                <a:lnTo>
                  <a:pt x="170" y="0"/>
                </a:lnTo>
                <a:lnTo>
                  <a:pt x="607" y="44"/>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7" name="Freeform 10"/>
          <p:cNvSpPr>
            <a:spLocks/>
          </p:cNvSpPr>
          <p:nvPr/>
        </p:nvSpPr>
        <p:spPr bwMode="auto">
          <a:xfrm>
            <a:off x="3332163" y="2482850"/>
            <a:ext cx="1411287" cy="830263"/>
          </a:xfrm>
          <a:custGeom>
            <a:avLst/>
            <a:gdLst>
              <a:gd name="T0" fmla="*/ 0 w 889"/>
              <a:gd name="T1" fmla="*/ 523 h 523"/>
              <a:gd name="T2" fmla="*/ 376 w 889"/>
              <a:gd name="T3" fmla="*/ 523 h 523"/>
              <a:gd name="T4" fmla="*/ 889 w 889"/>
              <a:gd name="T5" fmla="*/ 0 h 523"/>
              <a:gd name="T6" fmla="*/ 0 60000 65536"/>
              <a:gd name="T7" fmla="*/ 0 60000 65536"/>
              <a:gd name="T8" fmla="*/ 0 60000 65536"/>
              <a:gd name="T9" fmla="*/ 0 w 889"/>
              <a:gd name="T10" fmla="*/ 0 h 523"/>
              <a:gd name="T11" fmla="*/ 889 w 889"/>
              <a:gd name="T12" fmla="*/ 523 h 523"/>
            </a:gdLst>
            <a:ahLst/>
            <a:cxnLst>
              <a:cxn ang="T6">
                <a:pos x="T0" y="T1"/>
              </a:cxn>
              <a:cxn ang="T7">
                <a:pos x="T2" y="T3"/>
              </a:cxn>
              <a:cxn ang="T8">
                <a:pos x="T4" y="T5"/>
              </a:cxn>
            </a:cxnLst>
            <a:rect l="T9" t="T10" r="T11" b="T12"/>
            <a:pathLst>
              <a:path w="889" h="523">
                <a:moveTo>
                  <a:pt x="0" y="523"/>
                </a:moveTo>
                <a:lnTo>
                  <a:pt x="376" y="523"/>
                </a:lnTo>
                <a:lnTo>
                  <a:pt x="889"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8" name="Rectangle 11"/>
          <p:cNvSpPr>
            <a:spLocks noChangeArrowheads="1"/>
          </p:cNvSpPr>
          <p:nvPr/>
        </p:nvSpPr>
        <p:spPr bwMode="auto">
          <a:xfrm>
            <a:off x="1149350" y="2668588"/>
            <a:ext cx="13541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Pharynx</a:t>
            </a:r>
            <a:endParaRPr lang="en-US" sz="1800">
              <a:latin typeface="Arial" charset="0"/>
            </a:endParaRPr>
          </a:p>
        </p:txBody>
      </p:sp>
      <p:sp>
        <p:nvSpPr>
          <p:cNvPr id="33799" name="Rectangle 12"/>
          <p:cNvSpPr>
            <a:spLocks noChangeArrowheads="1"/>
          </p:cNvSpPr>
          <p:nvPr/>
        </p:nvSpPr>
        <p:spPr bwMode="auto">
          <a:xfrm>
            <a:off x="1368425" y="3113088"/>
            <a:ext cx="1931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Nasopharynx</a:t>
            </a:r>
            <a:endParaRPr lang="en-US" sz="1800" b="1">
              <a:latin typeface="Arial" charset="0"/>
            </a:endParaRPr>
          </a:p>
        </p:txBody>
      </p:sp>
      <p:sp>
        <p:nvSpPr>
          <p:cNvPr id="33800" name="Rectangle 13"/>
          <p:cNvSpPr>
            <a:spLocks noChangeArrowheads="1"/>
          </p:cNvSpPr>
          <p:nvPr/>
        </p:nvSpPr>
        <p:spPr bwMode="auto">
          <a:xfrm>
            <a:off x="1368425" y="3627438"/>
            <a:ext cx="172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Oropharynx</a:t>
            </a:r>
            <a:endParaRPr lang="en-US" sz="1800" b="1">
              <a:latin typeface="Arial" charset="0"/>
            </a:endParaRPr>
          </a:p>
        </p:txBody>
      </p:sp>
      <p:sp>
        <p:nvSpPr>
          <p:cNvPr id="33801" name="Rectangle 14"/>
          <p:cNvSpPr>
            <a:spLocks noChangeArrowheads="1"/>
          </p:cNvSpPr>
          <p:nvPr/>
        </p:nvSpPr>
        <p:spPr bwMode="auto">
          <a:xfrm>
            <a:off x="1365250" y="4116388"/>
            <a:ext cx="238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Laryngopharynx</a:t>
            </a:r>
            <a:endParaRPr lang="en-US" sz="1800" b="1">
              <a:latin typeface="Arial" charset="0"/>
            </a:endParaRPr>
          </a:p>
        </p:txBody>
      </p:sp>
      <p:sp>
        <p:nvSpPr>
          <p:cNvPr id="33802" name="Rectangle 15"/>
          <p:cNvSpPr>
            <a:spLocks noChangeArrowheads="1"/>
          </p:cNvSpPr>
          <p:nvPr/>
        </p:nvSpPr>
        <p:spPr bwMode="auto">
          <a:xfrm>
            <a:off x="3530600" y="5719763"/>
            <a:ext cx="43846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(b) Regions of the pharynx</a:t>
            </a:r>
            <a:endParaRPr lang="en-US" sz="180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normAutofit/>
          </a:bodyPr>
          <a:lstStyle/>
          <a:p>
            <a:pPr fontAlgn="auto">
              <a:spcAft>
                <a:spcPts val="0"/>
              </a:spcAft>
              <a:defRPr/>
            </a:pPr>
            <a:r>
              <a:rPr lang="en-US"/>
              <a:t>Nasopharynx</a:t>
            </a:r>
          </a:p>
        </p:txBody>
      </p:sp>
      <p:sp>
        <p:nvSpPr>
          <p:cNvPr id="3686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Air passageway posterior to the nasal </a:t>
            </a:r>
            <a:r>
              <a:rPr lang="en-US" dirty="0" smtClean="0"/>
              <a:t>cavity</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Lining</a:t>
            </a:r>
          </a:p>
          <a:p>
            <a:pPr marL="548640" lvl="1" fontAlgn="auto">
              <a:spcBef>
                <a:spcPts val="370"/>
              </a:spcBef>
              <a:spcAft>
                <a:spcPts val="0"/>
              </a:spcAft>
              <a:buFont typeface="Wingdings 2"/>
              <a:buChar char=""/>
              <a:defRPr/>
            </a:pPr>
            <a:r>
              <a:rPr lang="en-US" dirty="0" err="1" smtClean="0"/>
              <a:t>pseudostratified</a:t>
            </a:r>
            <a:r>
              <a:rPr lang="en-US" dirty="0" smtClean="0"/>
              <a:t> </a:t>
            </a:r>
            <a:r>
              <a:rPr lang="en-US" dirty="0"/>
              <a:t>columnar epithelium</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Soft </a:t>
            </a:r>
            <a:r>
              <a:rPr lang="en-US" dirty="0"/>
              <a:t>palate and uvula </a:t>
            </a:r>
            <a:endParaRPr lang="en-US" dirty="0" smtClean="0"/>
          </a:p>
          <a:p>
            <a:pPr marL="548640" lvl="1" fontAlgn="auto">
              <a:spcBef>
                <a:spcPts val="370"/>
              </a:spcBef>
              <a:spcAft>
                <a:spcPts val="0"/>
              </a:spcAft>
              <a:buFont typeface="Wingdings 2"/>
              <a:buChar char=""/>
              <a:defRPr/>
            </a:pPr>
            <a:r>
              <a:rPr lang="en-US" dirty="0" smtClean="0"/>
              <a:t>close </a:t>
            </a:r>
            <a:r>
              <a:rPr lang="en-US" dirty="0" err="1"/>
              <a:t>nasopharynx</a:t>
            </a:r>
            <a:r>
              <a:rPr lang="en-US" dirty="0"/>
              <a:t> during swallowing</a:t>
            </a:r>
          </a:p>
          <a:p>
            <a:pPr marL="274320" indent="-274320" fontAlgn="auto">
              <a:spcBef>
                <a:spcPts val="58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rmAutofit/>
          </a:bodyPr>
          <a:lstStyle/>
          <a:p>
            <a:pPr fontAlgn="auto">
              <a:spcAft>
                <a:spcPts val="0"/>
              </a:spcAft>
              <a:defRPr/>
            </a:pPr>
            <a:r>
              <a:rPr lang="en-US" dirty="0"/>
              <a:t>Respiration</a:t>
            </a:r>
          </a:p>
        </p:txBody>
      </p:sp>
      <p:sp>
        <p:nvSpPr>
          <p:cNvPr id="6149"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Pulmonary ventilation (breathing):</a:t>
            </a:r>
            <a:br>
              <a:rPr lang="en-US" dirty="0"/>
            </a:br>
            <a:r>
              <a:rPr lang="en-US" dirty="0"/>
              <a:t>movement of air into and out</a:t>
            </a:r>
            <a:br>
              <a:rPr lang="en-US" dirty="0"/>
            </a:br>
            <a:r>
              <a:rPr lang="en-US" dirty="0"/>
              <a:t>of the lungs</a:t>
            </a:r>
          </a:p>
          <a:p>
            <a:pPr marL="274320" indent="-274320" fontAlgn="auto">
              <a:lnSpc>
                <a:spcPct val="90000"/>
              </a:lnSpc>
              <a:spcBef>
                <a:spcPts val="580"/>
              </a:spcBef>
              <a:spcAft>
                <a:spcPts val="0"/>
              </a:spcAft>
              <a:buFont typeface="Wingdings 2"/>
              <a:buChar char=""/>
              <a:defRPr/>
            </a:pPr>
            <a:r>
              <a:rPr lang="en-US" dirty="0"/>
              <a:t>External respiration: </a:t>
            </a:r>
            <a:endParaRPr lang="en-US" dirty="0" smtClean="0"/>
          </a:p>
          <a:p>
            <a:pPr marL="548640" lvl="1" fontAlgn="auto">
              <a:lnSpc>
                <a:spcPct val="90000"/>
              </a:lnSpc>
              <a:spcBef>
                <a:spcPts val="370"/>
              </a:spcBef>
              <a:spcAft>
                <a:spcPts val="0"/>
              </a:spcAft>
              <a:buFont typeface="Wingdings 2"/>
              <a:buChar char=""/>
              <a:defRPr/>
            </a:pPr>
            <a:r>
              <a:rPr lang="en-US" dirty="0" smtClean="0"/>
              <a:t>O</a:t>
            </a:r>
            <a:r>
              <a:rPr lang="en-US" baseline="-25000" dirty="0" smtClean="0"/>
              <a:t>2</a:t>
            </a:r>
            <a:r>
              <a:rPr lang="en-US" dirty="0" smtClean="0"/>
              <a:t> </a:t>
            </a:r>
            <a:r>
              <a:rPr lang="en-US" dirty="0"/>
              <a:t>and CO</a:t>
            </a:r>
            <a:r>
              <a:rPr lang="en-US" baseline="-25000" dirty="0"/>
              <a:t>2</a:t>
            </a:r>
            <a:r>
              <a:rPr lang="en-US" dirty="0"/>
              <a:t/>
            </a:r>
            <a:br>
              <a:rPr lang="en-US" dirty="0"/>
            </a:br>
            <a:r>
              <a:rPr lang="en-US" dirty="0"/>
              <a:t>exchange between the lungs</a:t>
            </a:r>
            <a:br>
              <a:rPr lang="en-US" dirty="0"/>
            </a:br>
            <a:r>
              <a:rPr lang="en-US" dirty="0"/>
              <a:t>and the blood</a:t>
            </a:r>
          </a:p>
          <a:p>
            <a:pPr marL="274320" indent="-274320" fontAlgn="auto">
              <a:lnSpc>
                <a:spcPct val="90000"/>
              </a:lnSpc>
              <a:spcBef>
                <a:spcPts val="580"/>
              </a:spcBef>
              <a:spcAft>
                <a:spcPts val="0"/>
              </a:spcAft>
              <a:buFont typeface="Wingdings 2"/>
              <a:buChar char=""/>
              <a:defRPr/>
            </a:pPr>
            <a:r>
              <a:rPr lang="en-US" dirty="0"/>
              <a:t>Transport: </a:t>
            </a:r>
            <a:endParaRPr lang="en-US" dirty="0" smtClean="0"/>
          </a:p>
          <a:p>
            <a:pPr marL="548640" lvl="1" fontAlgn="auto">
              <a:lnSpc>
                <a:spcPct val="90000"/>
              </a:lnSpc>
              <a:spcBef>
                <a:spcPts val="370"/>
              </a:spcBef>
              <a:spcAft>
                <a:spcPts val="0"/>
              </a:spcAft>
              <a:buFont typeface="Wingdings 2"/>
              <a:buChar char=""/>
              <a:defRPr/>
            </a:pPr>
            <a:r>
              <a:rPr lang="en-US" dirty="0" smtClean="0"/>
              <a:t>O</a:t>
            </a:r>
            <a:r>
              <a:rPr lang="en-US" baseline="-25000" dirty="0" smtClean="0"/>
              <a:t>2</a:t>
            </a:r>
            <a:r>
              <a:rPr lang="en-US" dirty="0" smtClean="0"/>
              <a:t> </a:t>
            </a:r>
            <a:r>
              <a:rPr lang="en-US" dirty="0"/>
              <a:t>and </a:t>
            </a:r>
            <a:r>
              <a:rPr lang="en-US" dirty="0" smtClean="0"/>
              <a:t>CO</a:t>
            </a:r>
            <a:r>
              <a:rPr lang="en-US" baseline="-25000" dirty="0" smtClean="0"/>
              <a:t>2</a:t>
            </a:r>
            <a:r>
              <a:rPr lang="en-US" dirty="0"/>
              <a:t> </a:t>
            </a:r>
            <a:r>
              <a:rPr lang="en-US" dirty="0" smtClean="0"/>
              <a:t>in </a:t>
            </a:r>
            <a:r>
              <a:rPr lang="en-US" dirty="0"/>
              <a:t>the blood</a:t>
            </a:r>
          </a:p>
          <a:p>
            <a:pPr marL="274320" indent="-274320" fontAlgn="auto">
              <a:lnSpc>
                <a:spcPct val="90000"/>
              </a:lnSpc>
              <a:spcBef>
                <a:spcPts val="580"/>
              </a:spcBef>
              <a:spcAft>
                <a:spcPts val="0"/>
              </a:spcAft>
              <a:buFont typeface="Wingdings 2"/>
              <a:buChar char=""/>
              <a:defRPr/>
            </a:pPr>
            <a:r>
              <a:rPr lang="en-US" dirty="0"/>
              <a:t>Internal respiration: </a:t>
            </a:r>
            <a:endParaRPr lang="en-US" dirty="0" smtClean="0"/>
          </a:p>
          <a:p>
            <a:pPr marL="548640" lvl="1" fontAlgn="auto">
              <a:lnSpc>
                <a:spcPct val="90000"/>
              </a:lnSpc>
              <a:spcBef>
                <a:spcPts val="370"/>
              </a:spcBef>
              <a:spcAft>
                <a:spcPts val="0"/>
              </a:spcAft>
              <a:buFont typeface="Wingdings 2"/>
              <a:buChar char=""/>
              <a:defRPr/>
            </a:pPr>
            <a:r>
              <a:rPr lang="en-US" dirty="0" smtClean="0"/>
              <a:t>O</a:t>
            </a:r>
            <a:r>
              <a:rPr lang="en-US" baseline="-25000" dirty="0" smtClean="0"/>
              <a:t>2</a:t>
            </a:r>
            <a:r>
              <a:rPr lang="en-US" dirty="0" smtClean="0"/>
              <a:t> </a:t>
            </a:r>
            <a:r>
              <a:rPr lang="en-US" dirty="0"/>
              <a:t>and CO</a:t>
            </a:r>
            <a:r>
              <a:rPr lang="en-US" baseline="-25000" dirty="0"/>
              <a:t>2</a:t>
            </a:r>
            <a:r>
              <a:rPr lang="en-US" dirty="0"/>
              <a:t/>
            </a:r>
            <a:br>
              <a:rPr lang="en-US" dirty="0"/>
            </a:br>
            <a:r>
              <a:rPr lang="en-US" dirty="0"/>
              <a:t>exchange between systemic blood</a:t>
            </a:r>
            <a:br>
              <a:rPr lang="en-US" dirty="0"/>
            </a:br>
            <a:r>
              <a:rPr lang="en-US" dirty="0"/>
              <a:t>vessels and tissues</a:t>
            </a:r>
          </a:p>
        </p:txBody>
      </p:sp>
      <p:sp>
        <p:nvSpPr>
          <p:cNvPr id="17412" name="Rectangle 6"/>
          <p:cNvSpPr>
            <a:spLocks noChangeArrowheads="1"/>
          </p:cNvSpPr>
          <p:nvPr/>
        </p:nvSpPr>
        <p:spPr bwMode="auto">
          <a:xfrm>
            <a:off x="7086600" y="2286000"/>
            <a:ext cx="1905000" cy="914400"/>
          </a:xfrm>
          <a:prstGeom prst="rect">
            <a:avLst/>
          </a:prstGeom>
          <a:noFill/>
          <a:ln w="1905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p>
        </p:txBody>
      </p:sp>
      <p:sp>
        <p:nvSpPr>
          <p:cNvPr id="17413" name="Text Box 7"/>
          <p:cNvSpPr txBox="1">
            <a:spLocks noChangeArrowheads="1"/>
          </p:cNvSpPr>
          <p:nvPr/>
        </p:nvSpPr>
        <p:spPr bwMode="auto">
          <a:xfrm>
            <a:off x="7086600" y="2362200"/>
            <a:ext cx="187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b="1" dirty="0">
                <a:latin typeface="Arial" charset="0"/>
              </a:rPr>
              <a:t>Respiratory</a:t>
            </a:r>
          </a:p>
          <a:p>
            <a:r>
              <a:rPr lang="en-US" b="1" dirty="0">
                <a:latin typeface="Arial" charset="0"/>
              </a:rPr>
              <a:t>system</a:t>
            </a:r>
          </a:p>
        </p:txBody>
      </p:sp>
      <p:sp>
        <p:nvSpPr>
          <p:cNvPr id="6153" name="Text Box 9"/>
          <p:cNvSpPr txBox="1">
            <a:spLocks noChangeArrowheads="1"/>
          </p:cNvSpPr>
          <p:nvPr/>
        </p:nvSpPr>
        <p:spPr bwMode="auto">
          <a:xfrm>
            <a:off x="7010400" y="4876800"/>
            <a:ext cx="1793875" cy="822325"/>
          </a:xfrm>
          <a:prstGeom prst="rect">
            <a:avLst/>
          </a:prstGeom>
          <a:noFill/>
          <a:ln w="9525">
            <a:solidFill>
              <a:schemeClr val="accent6">
                <a:lumMod val="75000"/>
              </a:schemeClr>
            </a:solidFill>
            <a:miter lim="800000"/>
            <a:headEnd/>
            <a:tailEnd/>
          </a:ln>
          <a:effectLst/>
        </p:spPr>
        <p:txBody>
          <a:bodyPr wrap="none">
            <a:spAutoFit/>
          </a:bodyPr>
          <a:lstStyle/>
          <a:p>
            <a:pPr eaLnBrk="0" hangingPunct="0">
              <a:defRPr/>
            </a:pPr>
            <a:r>
              <a:rPr lang="en-US" b="1" dirty="0">
                <a:latin typeface="Arial" charset="0"/>
                <a:cs typeface="+mn-cs"/>
              </a:rPr>
              <a:t>Circulatory</a:t>
            </a:r>
          </a:p>
          <a:p>
            <a:pPr eaLnBrk="0" hangingPunct="0">
              <a:defRPr/>
            </a:pPr>
            <a:r>
              <a:rPr lang="en-US" b="1" dirty="0">
                <a:latin typeface="Arial" charset="0"/>
                <a:cs typeface="+mn-cs"/>
              </a:rPr>
              <a:t>system</a:t>
            </a:r>
          </a:p>
        </p:txBody>
      </p:sp>
      <p:sp>
        <p:nvSpPr>
          <p:cNvPr id="6154" name="AutoShape 10"/>
          <p:cNvSpPr>
            <a:spLocks/>
          </p:cNvSpPr>
          <p:nvPr/>
        </p:nvSpPr>
        <p:spPr bwMode="auto">
          <a:xfrm>
            <a:off x="6248400" y="3962400"/>
            <a:ext cx="685800" cy="2667000"/>
          </a:xfrm>
          <a:prstGeom prst="rightBrace">
            <a:avLst>
              <a:gd name="adj1" fmla="val 32407"/>
              <a:gd name="adj2" fmla="val 50000"/>
            </a:avLst>
          </a:prstGeom>
          <a:noFill/>
          <a:ln w="19050">
            <a:solidFill>
              <a:schemeClr val="accent6">
                <a:lumMod val="75000"/>
              </a:schemeClr>
            </a:solidFill>
            <a:round/>
            <a:headEnd/>
            <a:tailEnd/>
          </a:ln>
          <a:effectLst/>
        </p:spPr>
        <p:txBody>
          <a:bodyPr wrap="none" anchor="ctr"/>
          <a:lstStyle/>
          <a:p>
            <a:pPr eaLnBrk="0" hangingPunct="0">
              <a:defRPr/>
            </a:pPr>
            <a:endParaRPr lang="en-US" dirty="0">
              <a:cs typeface="+mn-cs"/>
            </a:endParaRPr>
          </a:p>
        </p:txBody>
      </p:sp>
      <p:sp>
        <p:nvSpPr>
          <p:cNvPr id="17416" name="AutoShape 11"/>
          <p:cNvSpPr>
            <a:spLocks/>
          </p:cNvSpPr>
          <p:nvPr/>
        </p:nvSpPr>
        <p:spPr bwMode="auto">
          <a:xfrm>
            <a:off x="6324600" y="1600200"/>
            <a:ext cx="685800" cy="2209800"/>
          </a:xfrm>
          <a:prstGeom prst="rightBrace">
            <a:avLst>
              <a:gd name="adj1" fmla="val 26852"/>
              <a:gd name="adj2" fmla="val 50000"/>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err="1" smtClean="0"/>
              <a:t>Nasopharynx</a:t>
            </a:r>
            <a:endParaRPr lang="en-US" dirty="0"/>
          </a:p>
        </p:txBody>
      </p:sp>
      <p:sp>
        <p:nvSpPr>
          <p:cNvPr id="3" name="Content Placeholder 2"/>
          <p:cNvSpPr>
            <a:spLocks noGrp="1"/>
          </p:cNvSpPr>
          <p:nvPr>
            <p:ph idx="1"/>
          </p:nvPr>
        </p:nvSpPr>
        <p:spPr/>
        <p:txBody>
          <a:bodyPr>
            <a:normAutofit/>
          </a:bodyPr>
          <a:lstStyle/>
          <a:p>
            <a:pPr marL="274320" indent="-274320" fontAlgn="auto">
              <a:spcBef>
                <a:spcPts val="580"/>
              </a:spcBef>
              <a:spcAft>
                <a:spcPts val="0"/>
              </a:spcAft>
              <a:buFont typeface="Wingdings 2"/>
              <a:buChar char=""/>
              <a:defRPr/>
            </a:pPr>
            <a:r>
              <a:rPr lang="en-US" dirty="0" smtClean="0"/>
              <a:t>Pharyngeal tonsil </a:t>
            </a:r>
          </a:p>
          <a:p>
            <a:pPr marL="548640" lvl="1" fontAlgn="auto">
              <a:spcBef>
                <a:spcPts val="370"/>
              </a:spcBef>
              <a:spcAft>
                <a:spcPts val="0"/>
              </a:spcAft>
              <a:buFont typeface="Wingdings 2"/>
              <a:buChar char=""/>
              <a:defRPr/>
            </a:pPr>
            <a:r>
              <a:rPr lang="en-US" dirty="0" smtClean="0"/>
              <a:t>also called adenoids </a:t>
            </a:r>
          </a:p>
          <a:p>
            <a:pPr marL="548640" lvl="1" fontAlgn="auto">
              <a:spcBef>
                <a:spcPts val="370"/>
              </a:spcBef>
              <a:spcAft>
                <a:spcPts val="0"/>
              </a:spcAft>
              <a:buFont typeface="Wingdings 2"/>
              <a:buChar char=""/>
              <a:defRPr/>
            </a:pPr>
            <a:r>
              <a:rPr lang="en-US" dirty="0" smtClean="0"/>
              <a:t>Located on posterior wall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err="1" smtClean="0"/>
              <a:t>Pharyngotympanic</a:t>
            </a:r>
            <a:r>
              <a:rPr lang="en-US" dirty="0" smtClean="0"/>
              <a:t> tubes </a:t>
            </a:r>
          </a:p>
          <a:p>
            <a:pPr marL="548640" lvl="1" fontAlgn="auto">
              <a:spcBef>
                <a:spcPts val="370"/>
              </a:spcBef>
              <a:spcAft>
                <a:spcPts val="0"/>
              </a:spcAft>
              <a:buFont typeface="Wingdings 2"/>
              <a:buChar char=""/>
              <a:defRPr/>
            </a:pPr>
            <a:r>
              <a:rPr lang="en-US" dirty="0" smtClean="0"/>
              <a:t>Also called auditory tubes</a:t>
            </a:r>
          </a:p>
          <a:p>
            <a:pPr marL="548640" lvl="1" fontAlgn="auto">
              <a:spcBef>
                <a:spcPts val="370"/>
              </a:spcBef>
              <a:spcAft>
                <a:spcPts val="0"/>
              </a:spcAft>
              <a:buFont typeface="Wingdings 2"/>
              <a:buChar char=""/>
              <a:defRPr/>
            </a:pPr>
            <a:r>
              <a:rPr lang="en-US" dirty="0" smtClean="0"/>
              <a:t>open into the lateral walls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a:bodyPr>
          <a:lstStyle/>
          <a:p>
            <a:pPr fontAlgn="auto">
              <a:spcAft>
                <a:spcPts val="0"/>
              </a:spcAft>
              <a:defRPr/>
            </a:pPr>
            <a:r>
              <a:rPr lang="en-US"/>
              <a:t>Oropharynx</a:t>
            </a:r>
          </a:p>
        </p:txBody>
      </p:sp>
      <p:sp>
        <p:nvSpPr>
          <p:cNvPr id="3891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Passageway for food and air from the level of the soft palate to the epiglottis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Lining is stratified </a:t>
            </a:r>
            <a:r>
              <a:rPr lang="en-US" dirty="0"/>
              <a:t>squamous epithelium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Palatine </a:t>
            </a:r>
            <a:r>
              <a:rPr lang="en-US" dirty="0"/>
              <a:t>tonsils in the lateral walls </a:t>
            </a:r>
            <a:r>
              <a:rPr lang="en-US" dirty="0" smtClean="0"/>
              <a:t> </a:t>
            </a:r>
            <a:endParaRPr lang="en-US"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Lingual </a:t>
            </a:r>
            <a:r>
              <a:rPr lang="en-US" dirty="0"/>
              <a:t>tonsil on the posterior surface of the tongue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a:bodyPr>
          <a:lstStyle/>
          <a:p>
            <a:pPr fontAlgn="auto">
              <a:spcAft>
                <a:spcPts val="0"/>
              </a:spcAft>
              <a:defRPr/>
            </a:pPr>
            <a:r>
              <a:rPr lang="en-US"/>
              <a:t>Laryngopharynx</a:t>
            </a:r>
          </a:p>
        </p:txBody>
      </p:sp>
      <p:sp>
        <p:nvSpPr>
          <p:cNvPr id="40965"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Passageway for food and air</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Posterior </a:t>
            </a:r>
            <a:r>
              <a:rPr lang="en-US" dirty="0"/>
              <a:t>to the upright epiglottis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Extends </a:t>
            </a:r>
            <a:r>
              <a:rPr lang="en-US" dirty="0"/>
              <a:t>to the larynx, where it is also continuous with the esophagus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a:bodyPr>
          <a:lstStyle/>
          <a:p>
            <a:pPr fontAlgn="auto">
              <a:spcAft>
                <a:spcPts val="0"/>
              </a:spcAft>
              <a:defRPr/>
            </a:pPr>
            <a:r>
              <a:rPr lang="en-US"/>
              <a:t>Larynx </a:t>
            </a:r>
          </a:p>
        </p:txBody>
      </p:sp>
      <p:sp>
        <p:nvSpPr>
          <p:cNvPr id="44037" name="Rectangle 5"/>
          <p:cNvSpPr>
            <a:spLocks noGrp="1" noChangeArrowheads="1"/>
          </p:cNvSpPr>
          <p:nvPr>
            <p:ph idx="1"/>
          </p:nvPr>
        </p:nvSpPr>
        <p:spPr/>
        <p:txBody>
          <a:bodyPr>
            <a:normAutofit/>
          </a:bodyPr>
          <a:lstStyle/>
          <a:p>
            <a:pPr marL="282575" indent="-282575" fontAlgn="auto">
              <a:spcBef>
                <a:spcPts val="580"/>
              </a:spcBef>
              <a:spcAft>
                <a:spcPts val="0"/>
              </a:spcAft>
              <a:buFont typeface="Wingdings 2"/>
              <a:buChar char=""/>
              <a:defRPr/>
            </a:pPr>
            <a:r>
              <a:rPr lang="en-US" dirty="0"/>
              <a:t>Attaches to the hyoid bone and opens into the </a:t>
            </a:r>
            <a:r>
              <a:rPr lang="en-US" dirty="0" err="1"/>
              <a:t>laryngopharynx</a:t>
            </a:r>
            <a:r>
              <a:rPr lang="en-US" dirty="0"/>
              <a:t> </a:t>
            </a:r>
          </a:p>
          <a:p>
            <a:pPr marL="282575" indent="-282575" fontAlgn="auto">
              <a:spcBef>
                <a:spcPts val="580"/>
              </a:spcBef>
              <a:spcAft>
                <a:spcPts val="0"/>
              </a:spcAft>
              <a:buFont typeface="Wingdings 2"/>
              <a:buChar char=""/>
              <a:defRPr/>
            </a:pPr>
            <a:endParaRPr lang="en-US" dirty="0" smtClean="0"/>
          </a:p>
          <a:p>
            <a:pPr marL="282575" indent="-282575" fontAlgn="auto">
              <a:spcBef>
                <a:spcPts val="580"/>
              </a:spcBef>
              <a:spcAft>
                <a:spcPts val="0"/>
              </a:spcAft>
              <a:buFont typeface="Wingdings 2"/>
              <a:buChar char=""/>
              <a:defRPr/>
            </a:pPr>
            <a:r>
              <a:rPr lang="en-US" dirty="0" smtClean="0"/>
              <a:t>Continuous </a:t>
            </a:r>
            <a:r>
              <a:rPr lang="en-US" dirty="0"/>
              <a:t>with the trachea</a:t>
            </a:r>
          </a:p>
          <a:p>
            <a:pPr marL="282575" indent="-282575" fontAlgn="auto">
              <a:spcBef>
                <a:spcPts val="580"/>
              </a:spcBef>
              <a:spcAft>
                <a:spcPts val="0"/>
              </a:spcAft>
              <a:buFont typeface="Wingdings 2"/>
              <a:buChar char=""/>
              <a:defRPr/>
            </a:pPr>
            <a:endParaRPr lang="en-US" dirty="0" smtClean="0"/>
          </a:p>
          <a:p>
            <a:pPr marL="282575" indent="-282575" fontAlgn="auto">
              <a:spcBef>
                <a:spcPts val="580"/>
              </a:spcBef>
              <a:spcAft>
                <a:spcPts val="0"/>
              </a:spcAft>
              <a:buFont typeface="Wingdings 2"/>
              <a:buChar char=""/>
              <a:defRPr/>
            </a:pPr>
            <a:r>
              <a:rPr lang="en-US" dirty="0" smtClean="0"/>
              <a:t>Functions</a:t>
            </a:r>
            <a:endParaRPr lang="en-US" dirty="0"/>
          </a:p>
          <a:p>
            <a:pPr marL="692150" lvl="1" indent="-407988" fontAlgn="auto">
              <a:spcBef>
                <a:spcPts val="370"/>
              </a:spcBef>
              <a:spcAft>
                <a:spcPts val="0"/>
              </a:spcAft>
              <a:buFont typeface="Times" charset="0"/>
              <a:buAutoNum type="arabicPeriod"/>
              <a:defRPr/>
            </a:pPr>
            <a:r>
              <a:rPr lang="en-US" dirty="0"/>
              <a:t>Provides </a:t>
            </a:r>
            <a:r>
              <a:rPr lang="en-US" dirty="0" smtClean="0"/>
              <a:t>an open airway</a:t>
            </a:r>
            <a:endParaRPr lang="en-US" dirty="0"/>
          </a:p>
          <a:p>
            <a:pPr marL="692150" lvl="1" indent="-407988" fontAlgn="auto">
              <a:spcBef>
                <a:spcPts val="370"/>
              </a:spcBef>
              <a:spcAft>
                <a:spcPts val="0"/>
              </a:spcAft>
              <a:buFont typeface="Times" charset="0"/>
              <a:buAutoNum type="arabicPeriod"/>
              <a:defRPr/>
            </a:pPr>
            <a:endParaRPr lang="en-US" dirty="0" smtClean="0"/>
          </a:p>
          <a:p>
            <a:pPr marL="692150" lvl="1" indent="-407988" fontAlgn="auto">
              <a:spcBef>
                <a:spcPts val="370"/>
              </a:spcBef>
              <a:spcAft>
                <a:spcPts val="0"/>
              </a:spcAft>
              <a:buFont typeface="Times" charset="0"/>
              <a:buAutoNum type="arabicPeriod"/>
              <a:defRPr/>
            </a:pPr>
            <a:r>
              <a:rPr lang="en-US" dirty="0" smtClean="0"/>
              <a:t>Routes </a:t>
            </a:r>
            <a:r>
              <a:rPr lang="en-US" dirty="0"/>
              <a:t>air and food into proper channels</a:t>
            </a:r>
          </a:p>
          <a:p>
            <a:pPr marL="692150" lvl="1" indent="-407988" fontAlgn="auto">
              <a:spcBef>
                <a:spcPts val="370"/>
              </a:spcBef>
              <a:spcAft>
                <a:spcPts val="0"/>
              </a:spcAft>
              <a:buFont typeface="Times" charset="0"/>
              <a:buAutoNum type="arabicPeriod"/>
              <a:defRPr/>
            </a:pPr>
            <a:endParaRPr lang="en-US" dirty="0" smtClean="0"/>
          </a:p>
          <a:p>
            <a:pPr marL="692150" lvl="1" indent="-407988" fontAlgn="auto">
              <a:spcBef>
                <a:spcPts val="370"/>
              </a:spcBef>
              <a:spcAft>
                <a:spcPts val="0"/>
              </a:spcAft>
              <a:buFont typeface="Times" charset="0"/>
              <a:buAutoNum type="arabicPeriod"/>
              <a:defRPr/>
            </a:pPr>
            <a:r>
              <a:rPr lang="en-US" dirty="0" smtClean="0"/>
              <a:t>Voice </a:t>
            </a:r>
            <a:r>
              <a:rPr lang="en-US" dirty="0"/>
              <a:t>production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Grp="1" noChangeArrowheads="1"/>
          </p:cNvSpPr>
          <p:nvPr>
            <p:ph type="title"/>
          </p:nvPr>
        </p:nvSpPr>
        <p:spPr/>
        <p:txBody>
          <a:bodyPr>
            <a:normAutofit/>
          </a:bodyPr>
          <a:lstStyle/>
          <a:p>
            <a:pPr fontAlgn="auto">
              <a:spcAft>
                <a:spcPts val="0"/>
              </a:spcAft>
              <a:defRPr/>
            </a:pPr>
            <a:r>
              <a:rPr lang="en-US"/>
              <a:t>Larynx</a:t>
            </a:r>
          </a:p>
        </p:txBody>
      </p:sp>
      <p:sp>
        <p:nvSpPr>
          <p:cNvPr id="46087" name="Rectangle 7"/>
          <p:cNvSpPr>
            <a:spLocks noGrp="1" noChangeArrowheads="1"/>
          </p:cNvSpPr>
          <p:nvPr>
            <p:ph idx="1"/>
          </p:nvPr>
        </p:nvSpPr>
        <p:spPr/>
        <p:txBody>
          <a:bodyPr>
            <a:normAutofit lnSpcReduction="10000"/>
          </a:bodyPr>
          <a:lstStyle/>
          <a:p>
            <a:pPr marL="274320" indent="-274320" fontAlgn="auto">
              <a:lnSpc>
                <a:spcPct val="90000"/>
              </a:lnSpc>
              <a:spcBef>
                <a:spcPts val="580"/>
              </a:spcBef>
              <a:spcAft>
                <a:spcPts val="0"/>
              </a:spcAft>
              <a:buFont typeface="Wingdings 2"/>
              <a:buChar char=""/>
              <a:defRPr/>
            </a:pPr>
            <a:r>
              <a:rPr lang="en-US" sz="2800" dirty="0"/>
              <a:t>Cartilages of the larynx</a:t>
            </a:r>
          </a:p>
          <a:p>
            <a:pPr marL="548640" lvl="1" fontAlgn="auto">
              <a:lnSpc>
                <a:spcPct val="90000"/>
              </a:lnSpc>
              <a:spcBef>
                <a:spcPts val="370"/>
              </a:spcBef>
              <a:spcAft>
                <a:spcPts val="0"/>
              </a:spcAft>
              <a:buFont typeface="Wingdings 2"/>
              <a:buChar char=""/>
              <a:defRPr/>
            </a:pPr>
            <a:r>
              <a:rPr lang="en-US" sz="2600" dirty="0"/>
              <a:t>Hyaline cartilage except for the epiglottis</a:t>
            </a:r>
          </a:p>
          <a:p>
            <a:pPr marL="548640" lvl="1" fontAlgn="auto">
              <a:lnSpc>
                <a:spcPct val="90000"/>
              </a:lnSpc>
              <a:spcBef>
                <a:spcPts val="370"/>
              </a:spcBef>
              <a:spcAft>
                <a:spcPts val="0"/>
              </a:spcAft>
              <a:buFont typeface="Wingdings 2"/>
              <a:buChar char=""/>
              <a:defRPr/>
            </a:pPr>
            <a:endParaRPr lang="en-US" sz="2600" dirty="0" smtClean="0"/>
          </a:p>
          <a:p>
            <a:pPr marL="548640" lvl="1" fontAlgn="auto">
              <a:lnSpc>
                <a:spcPct val="90000"/>
              </a:lnSpc>
              <a:spcBef>
                <a:spcPts val="370"/>
              </a:spcBef>
              <a:spcAft>
                <a:spcPts val="0"/>
              </a:spcAft>
              <a:buFont typeface="Wingdings 2"/>
              <a:buChar char=""/>
              <a:defRPr/>
            </a:pPr>
            <a:r>
              <a:rPr lang="en-US" sz="2600" dirty="0" smtClean="0"/>
              <a:t>Thyroid </a:t>
            </a:r>
            <a:r>
              <a:rPr lang="en-US" sz="2600" dirty="0"/>
              <a:t>cartilage with laryngeal prominence (Adam’s apple)</a:t>
            </a:r>
          </a:p>
          <a:p>
            <a:pPr marL="548640" lvl="1" fontAlgn="auto">
              <a:lnSpc>
                <a:spcPct val="90000"/>
              </a:lnSpc>
              <a:spcBef>
                <a:spcPts val="370"/>
              </a:spcBef>
              <a:spcAft>
                <a:spcPts val="0"/>
              </a:spcAft>
              <a:buFont typeface="Wingdings 2"/>
              <a:buChar char=""/>
              <a:defRPr/>
            </a:pPr>
            <a:endParaRPr lang="en-US" sz="2600" dirty="0" smtClean="0"/>
          </a:p>
          <a:p>
            <a:pPr marL="548640" lvl="1" fontAlgn="auto">
              <a:lnSpc>
                <a:spcPct val="90000"/>
              </a:lnSpc>
              <a:spcBef>
                <a:spcPts val="370"/>
              </a:spcBef>
              <a:spcAft>
                <a:spcPts val="0"/>
              </a:spcAft>
              <a:buFont typeface="Wingdings 2"/>
              <a:buChar char=""/>
              <a:defRPr/>
            </a:pPr>
            <a:r>
              <a:rPr lang="en-US" sz="2600" dirty="0" smtClean="0"/>
              <a:t>Ring-shaped </a:t>
            </a:r>
            <a:r>
              <a:rPr lang="en-US" sz="2600" dirty="0" err="1"/>
              <a:t>cricoid</a:t>
            </a:r>
            <a:r>
              <a:rPr lang="en-US" sz="2600" dirty="0"/>
              <a:t> cartilage</a:t>
            </a:r>
          </a:p>
          <a:p>
            <a:pPr marL="548640" lvl="1" fontAlgn="auto">
              <a:lnSpc>
                <a:spcPct val="90000"/>
              </a:lnSpc>
              <a:spcBef>
                <a:spcPts val="370"/>
              </a:spcBef>
              <a:spcAft>
                <a:spcPts val="0"/>
              </a:spcAft>
              <a:buFont typeface="Wingdings 2"/>
              <a:buChar char=""/>
              <a:defRPr/>
            </a:pPr>
            <a:endParaRPr lang="en-US" sz="2600" dirty="0" smtClean="0"/>
          </a:p>
          <a:p>
            <a:pPr marL="548640" lvl="1" fontAlgn="auto">
              <a:lnSpc>
                <a:spcPct val="90000"/>
              </a:lnSpc>
              <a:spcBef>
                <a:spcPts val="370"/>
              </a:spcBef>
              <a:spcAft>
                <a:spcPts val="0"/>
              </a:spcAft>
              <a:buFont typeface="Wingdings 2"/>
              <a:buChar char=""/>
              <a:defRPr/>
            </a:pPr>
            <a:r>
              <a:rPr lang="en-US" sz="2600" dirty="0" smtClean="0"/>
              <a:t>Paired </a:t>
            </a:r>
            <a:r>
              <a:rPr lang="en-US" sz="2600" dirty="0" err="1"/>
              <a:t>arytenoid</a:t>
            </a:r>
            <a:r>
              <a:rPr lang="en-US" sz="2600" dirty="0"/>
              <a:t>, cuneiform, and </a:t>
            </a:r>
            <a:r>
              <a:rPr lang="en-US" sz="2600" dirty="0" err="1"/>
              <a:t>corniculate</a:t>
            </a:r>
            <a:r>
              <a:rPr lang="en-US" sz="2600" dirty="0"/>
              <a:t> cartilages</a:t>
            </a:r>
            <a:endParaRPr lang="en-US" dirty="0"/>
          </a:p>
          <a:p>
            <a:pPr marL="274320" indent="-274320" fontAlgn="auto">
              <a:lnSpc>
                <a:spcPct val="90000"/>
              </a:lnSpc>
              <a:spcBef>
                <a:spcPts val="580"/>
              </a:spcBef>
              <a:spcAft>
                <a:spcPts val="0"/>
              </a:spcAft>
              <a:buFont typeface="Wingdings 2"/>
              <a:buChar char=""/>
              <a:defRPr/>
            </a:pPr>
            <a:endParaRPr lang="en-US" sz="2800" dirty="0" smtClean="0"/>
          </a:p>
          <a:p>
            <a:pPr marL="274320" indent="-274320" fontAlgn="auto">
              <a:lnSpc>
                <a:spcPct val="90000"/>
              </a:lnSpc>
              <a:spcBef>
                <a:spcPts val="580"/>
              </a:spcBef>
              <a:spcAft>
                <a:spcPts val="0"/>
              </a:spcAft>
              <a:buFont typeface="Wingdings 2"/>
              <a:buChar char=""/>
              <a:defRPr/>
            </a:pPr>
            <a:r>
              <a:rPr lang="en-US" sz="2800" dirty="0" smtClean="0"/>
              <a:t>Epiglottis</a:t>
            </a:r>
            <a:r>
              <a:rPr lang="en-US" sz="2800" dirty="0"/>
              <a:t>: </a:t>
            </a:r>
            <a:endParaRPr lang="en-US" sz="2800" dirty="0" smtClean="0"/>
          </a:p>
          <a:p>
            <a:pPr marL="548640" lvl="1" fontAlgn="auto">
              <a:lnSpc>
                <a:spcPct val="90000"/>
              </a:lnSpc>
              <a:spcBef>
                <a:spcPts val="370"/>
              </a:spcBef>
              <a:spcAft>
                <a:spcPts val="0"/>
              </a:spcAft>
              <a:buFont typeface="Wingdings 2"/>
              <a:buChar char=""/>
              <a:defRPr/>
            </a:pPr>
            <a:r>
              <a:rPr lang="en-US" dirty="0" smtClean="0"/>
              <a:t>elastic </a:t>
            </a:r>
            <a:r>
              <a:rPr lang="en-US" dirty="0"/>
              <a:t>cartilage; covers the laryngeal inlet during swallowing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p:cNvPicPr>
            <a:picLocks noChangeAspect="1" noChangeArrowheads="1"/>
          </p:cNvPicPr>
          <p:nvPr/>
        </p:nvPicPr>
        <p:blipFill>
          <a:blip r:embed="rId2" cstate="screen"/>
          <a:srcRect/>
          <a:stretch>
            <a:fillRect/>
          </a:stretch>
        </p:blipFill>
        <p:spPr bwMode="auto">
          <a:xfrm>
            <a:off x="455613" y="673100"/>
            <a:ext cx="8231187" cy="5222875"/>
          </a:xfrm>
          <a:prstGeom prst="ellipse">
            <a:avLst/>
          </a:prstGeom>
          <a:ln>
            <a:noFill/>
          </a:ln>
          <a:effectLst>
            <a:softEdge rad="112500"/>
          </a:effectLst>
        </p:spPr>
      </p:pic>
      <p:sp>
        <p:nvSpPr>
          <p:cNvPr id="40963" name="Line 8"/>
          <p:cNvSpPr>
            <a:spLocks noChangeShapeType="1"/>
          </p:cNvSpPr>
          <p:nvPr/>
        </p:nvSpPr>
        <p:spPr bwMode="auto">
          <a:xfrm>
            <a:off x="2955925" y="1681163"/>
            <a:ext cx="144145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Line 9"/>
          <p:cNvSpPr>
            <a:spLocks noChangeShapeType="1"/>
          </p:cNvSpPr>
          <p:nvPr/>
        </p:nvSpPr>
        <p:spPr bwMode="auto">
          <a:xfrm>
            <a:off x="4862513" y="1004888"/>
            <a:ext cx="1882775"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10"/>
          <p:cNvSpPr>
            <a:spLocks noChangeShapeType="1"/>
          </p:cNvSpPr>
          <p:nvPr/>
        </p:nvSpPr>
        <p:spPr bwMode="auto">
          <a:xfrm>
            <a:off x="5208588" y="4111625"/>
            <a:ext cx="98107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Freeform 11"/>
          <p:cNvSpPr>
            <a:spLocks/>
          </p:cNvSpPr>
          <p:nvPr/>
        </p:nvSpPr>
        <p:spPr bwMode="auto">
          <a:xfrm>
            <a:off x="4894263" y="4746625"/>
            <a:ext cx="1343025" cy="450850"/>
          </a:xfrm>
          <a:custGeom>
            <a:avLst/>
            <a:gdLst>
              <a:gd name="T0" fmla="*/ 846 w 846"/>
              <a:gd name="T1" fmla="*/ 284 h 284"/>
              <a:gd name="T2" fmla="*/ 602 w 846"/>
              <a:gd name="T3" fmla="*/ 284 h 284"/>
              <a:gd name="T4" fmla="*/ 602 w 846"/>
              <a:gd name="T5" fmla="*/ 0 h 284"/>
              <a:gd name="T6" fmla="*/ 0 w 846"/>
              <a:gd name="T7" fmla="*/ 0 h 284"/>
              <a:gd name="T8" fmla="*/ 0 60000 65536"/>
              <a:gd name="T9" fmla="*/ 0 60000 65536"/>
              <a:gd name="T10" fmla="*/ 0 60000 65536"/>
              <a:gd name="T11" fmla="*/ 0 60000 65536"/>
              <a:gd name="T12" fmla="*/ 0 w 846"/>
              <a:gd name="T13" fmla="*/ 0 h 284"/>
              <a:gd name="T14" fmla="*/ 846 w 846"/>
              <a:gd name="T15" fmla="*/ 284 h 284"/>
            </a:gdLst>
            <a:ahLst/>
            <a:cxnLst>
              <a:cxn ang="T8">
                <a:pos x="T0" y="T1"/>
              </a:cxn>
              <a:cxn ang="T9">
                <a:pos x="T2" y="T3"/>
              </a:cxn>
              <a:cxn ang="T10">
                <a:pos x="T4" y="T5"/>
              </a:cxn>
              <a:cxn ang="T11">
                <a:pos x="T6" y="T7"/>
              </a:cxn>
            </a:cxnLst>
            <a:rect l="T12" t="T13" r="T14" b="T15"/>
            <a:pathLst>
              <a:path w="846" h="284">
                <a:moveTo>
                  <a:pt x="846" y="284"/>
                </a:moveTo>
                <a:lnTo>
                  <a:pt x="602" y="284"/>
                </a:lnTo>
                <a:lnTo>
                  <a:pt x="602" y="0"/>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7" name="Line 12"/>
          <p:cNvSpPr>
            <a:spLocks noChangeShapeType="1"/>
          </p:cNvSpPr>
          <p:nvPr/>
        </p:nvSpPr>
        <p:spPr bwMode="auto">
          <a:xfrm>
            <a:off x="2632075" y="2649538"/>
            <a:ext cx="114935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13"/>
          <p:cNvSpPr>
            <a:spLocks noChangeShapeType="1"/>
          </p:cNvSpPr>
          <p:nvPr/>
        </p:nvSpPr>
        <p:spPr bwMode="auto">
          <a:xfrm>
            <a:off x="3317875" y="3074988"/>
            <a:ext cx="1274763"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4"/>
          <p:cNvSpPr>
            <a:spLocks noChangeShapeType="1"/>
          </p:cNvSpPr>
          <p:nvPr/>
        </p:nvSpPr>
        <p:spPr bwMode="auto">
          <a:xfrm>
            <a:off x="3228975" y="3952875"/>
            <a:ext cx="1308100"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5"/>
          <p:cNvSpPr>
            <a:spLocks noChangeShapeType="1"/>
          </p:cNvSpPr>
          <p:nvPr/>
        </p:nvSpPr>
        <p:spPr bwMode="auto">
          <a:xfrm>
            <a:off x="3343275" y="4495800"/>
            <a:ext cx="908050"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6"/>
          <p:cNvSpPr>
            <a:spLocks noChangeShapeType="1"/>
          </p:cNvSpPr>
          <p:nvPr/>
        </p:nvSpPr>
        <p:spPr bwMode="auto">
          <a:xfrm flipH="1">
            <a:off x="5634038" y="1608138"/>
            <a:ext cx="701675" cy="349250"/>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7"/>
          <p:cNvSpPr>
            <a:spLocks noChangeShapeType="1"/>
          </p:cNvSpPr>
          <p:nvPr/>
        </p:nvSpPr>
        <p:spPr bwMode="auto">
          <a:xfrm flipH="1">
            <a:off x="4894263" y="5305425"/>
            <a:ext cx="95567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Freeform 18"/>
          <p:cNvSpPr>
            <a:spLocks/>
          </p:cNvSpPr>
          <p:nvPr/>
        </p:nvSpPr>
        <p:spPr bwMode="auto">
          <a:xfrm>
            <a:off x="4894263" y="5197475"/>
            <a:ext cx="955675" cy="415925"/>
          </a:xfrm>
          <a:custGeom>
            <a:avLst/>
            <a:gdLst>
              <a:gd name="T0" fmla="*/ 0 w 602"/>
              <a:gd name="T1" fmla="*/ 262 h 262"/>
              <a:gd name="T2" fmla="*/ 602 w 602"/>
              <a:gd name="T3" fmla="*/ 262 h 262"/>
              <a:gd name="T4" fmla="*/ 602 w 602"/>
              <a:gd name="T5" fmla="*/ 0 h 262"/>
              <a:gd name="T6" fmla="*/ 0 60000 65536"/>
              <a:gd name="T7" fmla="*/ 0 60000 65536"/>
              <a:gd name="T8" fmla="*/ 0 60000 65536"/>
              <a:gd name="T9" fmla="*/ 0 w 602"/>
              <a:gd name="T10" fmla="*/ 0 h 262"/>
              <a:gd name="T11" fmla="*/ 602 w 602"/>
              <a:gd name="T12" fmla="*/ 262 h 262"/>
            </a:gdLst>
            <a:ahLst/>
            <a:cxnLst>
              <a:cxn ang="T6">
                <a:pos x="T0" y="T1"/>
              </a:cxn>
              <a:cxn ang="T7">
                <a:pos x="T2" y="T3"/>
              </a:cxn>
              <a:cxn ang="T8">
                <a:pos x="T4" y="T5"/>
              </a:cxn>
            </a:cxnLst>
            <a:rect l="T9" t="T10" r="T11" b="T12"/>
            <a:pathLst>
              <a:path w="602" h="262">
                <a:moveTo>
                  <a:pt x="0" y="262"/>
                </a:moveTo>
                <a:lnTo>
                  <a:pt x="602" y="262"/>
                </a:lnTo>
                <a:lnTo>
                  <a:pt x="602"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4" name="Line 19"/>
          <p:cNvSpPr>
            <a:spLocks noChangeShapeType="1"/>
          </p:cNvSpPr>
          <p:nvPr/>
        </p:nvSpPr>
        <p:spPr bwMode="auto">
          <a:xfrm>
            <a:off x="5754688" y="1608138"/>
            <a:ext cx="99060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Rectangle 20"/>
          <p:cNvSpPr>
            <a:spLocks noChangeArrowheads="1"/>
          </p:cNvSpPr>
          <p:nvPr/>
        </p:nvSpPr>
        <p:spPr bwMode="auto">
          <a:xfrm>
            <a:off x="458788" y="1498600"/>
            <a:ext cx="24939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Body of hyoid bone</a:t>
            </a:r>
            <a:endParaRPr lang="en-US" sz="1800" b="1">
              <a:latin typeface="Arial" charset="0"/>
            </a:endParaRPr>
          </a:p>
        </p:txBody>
      </p:sp>
      <p:sp>
        <p:nvSpPr>
          <p:cNvPr id="40976" name="Rectangle 21"/>
          <p:cNvSpPr>
            <a:spLocks noChangeArrowheads="1"/>
          </p:cNvSpPr>
          <p:nvPr/>
        </p:nvSpPr>
        <p:spPr bwMode="auto">
          <a:xfrm>
            <a:off x="6789738" y="869950"/>
            <a:ext cx="1217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Epiglottis</a:t>
            </a:r>
            <a:endParaRPr lang="en-US" sz="1800" b="1">
              <a:latin typeface="Arial" charset="0"/>
            </a:endParaRPr>
          </a:p>
        </p:txBody>
      </p:sp>
      <p:sp>
        <p:nvSpPr>
          <p:cNvPr id="40977" name="Rectangle 22"/>
          <p:cNvSpPr>
            <a:spLocks noChangeArrowheads="1"/>
          </p:cNvSpPr>
          <p:nvPr/>
        </p:nvSpPr>
        <p:spPr bwMode="auto">
          <a:xfrm>
            <a:off x="6265863" y="3949700"/>
            <a:ext cx="2089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Cricoid cartilage</a:t>
            </a:r>
            <a:endParaRPr lang="en-US" sz="1800" b="1">
              <a:latin typeface="Arial" charset="0"/>
            </a:endParaRPr>
          </a:p>
        </p:txBody>
      </p:sp>
      <p:sp>
        <p:nvSpPr>
          <p:cNvPr id="40978" name="Rectangle 23"/>
          <p:cNvSpPr>
            <a:spLocks noChangeArrowheads="1"/>
          </p:cNvSpPr>
          <p:nvPr/>
        </p:nvSpPr>
        <p:spPr bwMode="auto">
          <a:xfrm>
            <a:off x="6291263" y="5035550"/>
            <a:ext cx="241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Tracheal cartilages</a:t>
            </a:r>
            <a:endParaRPr lang="en-US" sz="1800" b="1">
              <a:latin typeface="Arial" charset="0"/>
            </a:endParaRPr>
          </a:p>
        </p:txBody>
      </p:sp>
      <p:sp>
        <p:nvSpPr>
          <p:cNvPr id="40979" name="Rectangle 24"/>
          <p:cNvSpPr>
            <a:spLocks noChangeArrowheads="1"/>
          </p:cNvSpPr>
          <p:nvPr/>
        </p:nvSpPr>
        <p:spPr bwMode="auto">
          <a:xfrm>
            <a:off x="458788" y="2489200"/>
            <a:ext cx="21494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Thyroid cartilage</a:t>
            </a:r>
            <a:endParaRPr lang="en-US" sz="1800" b="1">
              <a:latin typeface="Arial" charset="0"/>
            </a:endParaRPr>
          </a:p>
        </p:txBody>
      </p:sp>
      <p:sp>
        <p:nvSpPr>
          <p:cNvPr id="40980" name="Rectangle 25"/>
          <p:cNvSpPr>
            <a:spLocks noChangeArrowheads="1"/>
          </p:cNvSpPr>
          <p:nvPr/>
        </p:nvSpPr>
        <p:spPr bwMode="auto">
          <a:xfrm>
            <a:off x="458788" y="2901950"/>
            <a:ext cx="284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Laryngeal prominence</a:t>
            </a:r>
          </a:p>
          <a:p>
            <a:pPr eaLnBrk="0" hangingPunct="0"/>
            <a:r>
              <a:rPr lang="en-US" sz="2100" b="1">
                <a:solidFill>
                  <a:srgbClr val="231F20"/>
                </a:solidFill>
                <a:latin typeface="Arial" charset="0"/>
              </a:rPr>
              <a:t>(Adam’s apple)</a:t>
            </a:r>
            <a:endParaRPr lang="en-US" sz="1800" b="1">
              <a:latin typeface="Arial" charset="0"/>
            </a:endParaRPr>
          </a:p>
        </p:txBody>
      </p:sp>
      <p:sp>
        <p:nvSpPr>
          <p:cNvPr id="40981" name="Rectangle 26"/>
          <p:cNvSpPr>
            <a:spLocks noChangeArrowheads="1"/>
          </p:cNvSpPr>
          <p:nvPr/>
        </p:nvSpPr>
        <p:spPr bwMode="auto">
          <a:xfrm>
            <a:off x="458788" y="3790950"/>
            <a:ext cx="27574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Cricothyroid ligament</a:t>
            </a:r>
            <a:endParaRPr lang="en-US" sz="1800" b="1">
              <a:latin typeface="Arial" charset="0"/>
            </a:endParaRPr>
          </a:p>
        </p:txBody>
      </p:sp>
      <p:sp>
        <p:nvSpPr>
          <p:cNvPr id="40982" name="Rectangle 27"/>
          <p:cNvSpPr>
            <a:spLocks noChangeArrowheads="1"/>
          </p:cNvSpPr>
          <p:nvPr/>
        </p:nvSpPr>
        <p:spPr bwMode="auto">
          <a:xfrm>
            <a:off x="458788" y="4333875"/>
            <a:ext cx="28733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Cricotracheal ligament</a:t>
            </a:r>
            <a:endParaRPr lang="en-US" sz="1800" b="1">
              <a:latin typeface="Arial" charset="0"/>
            </a:endParaRPr>
          </a:p>
        </p:txBody>
      </p:sp>
      <p:sp>
        <p:nvSpPr>
          <p:cNvPr id="40983" name="Rectangle 28"/>
          <p:cNvSpPr>
            <a:spLocks noChangeArrowheads="1"/>
          </p:cNvSpPr>
          <p:nvPr/>
        </p:nvSpPr>
        <p:spPr bwMode="auto">
          <a:xfrm>
            <a:off x="2249488" y="5895975"/>
            <a:ext cx="40624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(a) Anterior superficial view</a:t>
            </a:r>
            <a:endParaRPr lang="en-US" sz="1800">
              <a:latin typeface="Arial" charset="0"/>
            </a:endParaRPr>
          </a:p>
        </p:txBody>
      </p:sp>
      <p:sp>
        <p:nvSpPr>
          <p:cNvPr id="40984" name="Rectangle 29"/>
          <p:cNvSpPr>
            <a:spLocks noChangeArrowheads="1"/>
          </p:cNvSpPr>
          <p:nvPr/>
        </p:nvSpPr>
        <p:spPr bwMode="auto">
          <a:xfrm>
            <a:off x="6789738" y="1466850"/>
            <a:ext cx="145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Thyrohyoid</a:t>
            </a:r>
          </a:p>
          <a:p>
            <a:pPr eaLnBrk="0" hangingPunct="0"/>
            <a:r>
              <a:rPr lang="en-US" sz="2100" b="1">
                <a:solidFill>
                  <a:srgbClr val="231F20"/>
                </a:solidFill>
                <a:latin typeface="Arial" charset="0"/>
              </a:rPr>
              <a:t>membrane</a:t>
            </a:r>
            <a:endParaRPr lang="en-US" sz="1800" b="1">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p:cNvPicPr>
            <a:picLocks noChangeAspect="1" noChangeArrowheads="1"/>
          </p:cNvPicPr>
          <p:nvPr/>
        </p:nvPicPr>
        <p:blipFill>
          <a:blip r:embed="rId2" cstate="screen"/>
          <a:srcRect/>
          <a:stretch>
            <a:fillRect/>
          </a:stretch>
        </p:blipFill>
        <p:spPr bwMode="auto">
          <a:xfrm>
            <a:off x="463550" y="661988"/>
            <a:ext cx="8231188" cy="5229225"/>
          </a:xfrm>
          <a:prstGeom prst="ellipse">
            <a:avLst/>
          </a:prstGeom>
          <a:ln>
            <a:noFill/>
          </a:ln>
          <a:effectLst>
            <a:softEdge rad="112500"/>
          </a:effectLst>
        </p:spPr>
      </p:pic>
      <p:sp>
        <p:nvSpPr>
          <p:cNvPr id="41987" name="Freeform 8"/>
          <p:cNvSpPr>
            <a:spLocks/>
          </p:cNvSpPr>
          <p:nvPr/>
        </p:nvSpPr>
        <p:spPr bwMode="auto">
          <a:xfrm>
            <a:off x="5451475" y="1233488"/>
            <a:ext cx="438150" cy="273050"/>
          </a:xfrm>
          <a:custGeom>
            <a:avLst/>
            <a:gdLst>
              <a:gd name="T0" fmla="*/ 276 w 276"/>
              <a:gd name="T1" fmla="*/ 0 h 172"/>
              <a:gd name="T2" fmla="*/ 204 w 276"/>
              <a:gd name="T3" fmla="*/ 0 h 172"/>
              <a:gd name="T4" fmla="*/ 0 w 276"/>
              <a:gd name="T5" fmla="*/ 172 h 172"/>
              <a:gd name="T6" fmla="*/ 0 60000 65536"/>
              <a:gd name="T7" fmla="*/ 0 60000 65536"/>
              <a:gd name="T8" fmla="*/ 0 60000 65536"/>
              <a:gd name="T9" fmla="*/ 0 w 276"/>
              <a:gd name="T10" fmla="*/ 0 h 172"/>
              <a:gd name="T11" fmla="*/ 276 w 276"/>
              <a:gd name="T12" fmla="*/ 172 h 172"/>
            </a:gdLst>
            <a:ahLst/>
            <a:cxnLst>
              <a:cxn ang="T6">
                <a:pos x="T0" y="T1"/>
              </a:cxn>
              <a:cxn ang="T7">
                <a:pos x="T2" y="T3"/>
              </a:cxn>
              <a:cxn ang="T8">
                <a:pos x="T4" y="T5"/>
              </a:cxn>
            </a:cxnLst>
            <a:rect l="T9" t="T10" r="T11" b="T12"/>
            <a:pathLst>
              <a:path w="276" h="172">
                <a:moveTo>
                  <a:pt x="276" y="0"/>
                </a:moveTo>
                <a:lnTo>
                  <a:pt x="204" y="0"/>
                </a:lnTo>
                <a:lnTo>
                  <a:pt x="0" y="172"/>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8" name="Freeform 9"/>
          <p:cNvSpPr>
            <a:spLocks/>
          </p:cNvSpPr>
          <p:nvPr/>
        </p:nvSpPr>
        <p:spPr bwMode="auto">
          <a:xfrm>
            <a:off x="5461000" y="1649413"/>
            <a:ext cx="428625" cy="276225"/>
          </a:xfrm>
          <a:custGeom>
            <a:avLst/>
            <a:gdLst>
              <a:gd name="T0" fmla="*/ 270 w 270"/>
              <a:gd name="T1" fmla="*/ 0 h 174"/>
              <a:gd name="T2" fmla="*/ 164 w 270"/>
              <a:gd name="T3" fmla="*/ 0 h 174"/>
              <a:gd name="T4" fmla="*/ 0 w 270"/>
              <a:gd name="T5" fmla="*/ 174 h 174"/>
              <a:gd name="T6" fmla="*/ 0 60000 65536"/>
              <a:gd name="T7" fmla="*/ 0 60000 65536"/>
              <a:gd name="T8" fmla="*/ 0 60000 65536"/>
              <a:gd name="T9" fmla="*/ 0 w 270"/>
              <a:gd name="T10" fmla="*/ 0 h 174"/>
              <a:gd name="T11" fmla="*/ 270 w 270"/>
              <a:gd name="T12" fmla="*/ 174 h 174"/>
            </a:gdLst>
            <a:ahLst/>
            <a:cxnLst>
              <a:cxn ang="T6">
                <a:pos x="T0" y="T1"/>
              </a:cxn>
              <a:cxn ang="T7">
                <a:pos x="T2" y="T3"/>
              </a:cxn>
              <a:cxn ang="T8">
                <a:pos x="T4" y="T5"/>
              </a:cxn>
            </a:cxnLst>
            <a:rect l="T9" t="T10" r="T11" b="T12"/>
            <a:pathLst>
              <a:path w="270" h="174">
                <a:moveTo>
                  <a:pt x="270" y="0"/>
                </a:moveTo>
                <a:lnTo>
                  <a:pt x="164" y="0"/>
                </a:lnTo>
                <a:lnTo>
                  <a:pt x="0" y="174"/>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9" name="Freeform 10"/>
          <p:cNvSpPr>
            <a:spLocks/>
          </p:cNvSpPr>
          <p:nvPr/>
        </p:nvSpPr>
        <p:spPr bwMode="auto">
          <a:xfrm>
            <a:off x="4613275" y="2386013"/>
            <a:ext cx="1276350" cy="444500"/>
          </a:xfrm>
          <a:custGeom>
            <a:avLst/>
            <a:gdLst>
              <a:gd name="T0" fmla="*/ 804 w 804"/>
              <a:gd name="T1" fmla="*/ 0 h 280"/>
              <a:gd name="T2" fmla="*/ 606 w 804"/>
              <a:gd name="T3" fmla="*/ 0 h 280"/>
              <a:gd name="T4" fmla="*/ 0 w 804"/>
              <a:gd name="T5" fmla="*/ 280 h 280"/>
              <a:gd name="T6" fmla="*/ 0 60000 65536"/>
              <a:gd name="T7" fmla="*/ 0 60000 65536"/>
              <a:gd name="T8" fmla="*/ 0 60000 65536"/>
              <a:gd name="T9" fmla="*/ 0 w 804"/>
              <a:gd name="T10" fmla="*/ 0 h 280"/>
              <a:gd name="T11" fmla="*/ 804 w 804"/>
              <a:gd name="T12" fmla="*/ 280 h 280"/>
            </a:gdLst>
            <a:ahLst/>
            <a:cxnLst>
              <a:cxn ang="T6">
                <a:pos x="T0" y="T1"/>
              </a:cxn>
              <a:cxn ang="T7">
                <a:pos x="T2" y="T3"/>
              </a:cxn>
              <a:cxn ang="T8">
                <a:pos x="T4" y="T5"/>
              </a:cxn>
            </a:cxnLst>
            <a:rect l="T9" t="T10" r="T11" b="T12"/>
            <a:pathLst>
              <a:path w="804" h="280">
                <a:moveTo>
                  <a:pt x="804" y="0"/>
                </a:moveTo>
                <a:lnTo>
                  <a:pt x="606" y="0"/>
                </a:lnTo>
                <a:lnTo>
                  <a:pt x="0" y="28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0" name="Freeform 11"/>
          <p:cNvSpPr>
            <a:spLocks/>
          </p:cNvSpPr>
          <p:nvPr/>
        </p:nvSpPr>
        <p:spPr bwMode="auto">
          <a:xfrm>
            <a:off x="4638675" y="2998788"/>
            <a:ext cx="1250950" cy="465137"/>
          </a:xfrm>
          <a:custGeom>
            <a:avLst/>
            <a:gdLst>
              <a:gd name="T0" fmla="*/ 788 w 788"/>
              <a:gd name="T1" fmla="*/ 293 h 293"/>
              <a:gd name="T2" fmla="*/ 590 w 788"/>
              <a:gd name="T3" fmla="*/ 293 h 293"/>
              <a:gd name="T4" fmla="*/ 0 w 788"/>
              <a:gd name="T5" fmla="*/ 0 h 293"/>
              <a:gd name="T6" fmla="*/ 0 60000 65536"/>
              <a:gd name="T7" fmla="*/ 0 60000 65536"/>
              <a:gd name="T8" fmla="*/ 0 60000 65536"/>
              <a:gd name="T9" fmla="*/ 0 w 788"/>
              <a:gd name="T10" fmla="*/ 0 h 293"/>
              <a:gd name="T11" fmla="*/ 788 w 788"/>
              <a:gd name="T12" fmla="*/ 293 h 293"/>
            </a:gdLst>
            <a:ahLst/>
            <a:cxnLst>
              <a:cxn ang="T6">
                <a:pos x="T0" y="T1"/>
              </a:cxn>
              <a:cxn ang="T7">
                <a:pos x="T2" y="T3"/>
              </a:cxn>
              <a:cxn ang="T8">
                <a:pos x="T4" y="T5"/>
              </a:cxn>
            </a:cxnLst>
            <a:rect l="T9" t="T10" r="T11" b="T12"/>
            <a:pathLst>
              <a:path w="788" h="293">
                <a:moveTo>
                  <a:pt x="788" y="293"/>
                </a:moveTo>
                <a:lnTo>
                  <a:pt x="590" y="293"/>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1" name="Freeform 12"/>
          <p:cNvSpPr>
            <a:spLocks/>
          </p:cNvSpPr>
          <p:nvPr/>
        </p:nvSpPr>
        <p:spPr bwMode="auto">
          <a:xfrm>
            <a:off x="5318125" y="3829050"/>
            <a:ext cx="571500" cy="314325"/>
          </a:xfrm>
          <a:custGeom>
            <a:avLst/>
            <a:gdLst>
              <a:gd name="T0" fmla="*/ 360 w 360"/>
              <a:gd name="T1" fmla="*/ 198 h 198"/>
              <a:gd name="T2" fmla="*/ 162 w 360"/>
              <a:gd name="T3" fmla="*/ 198 h 198"/>
              <a:gd name="T4" fmla="*/ 0 w 360"/>
              <a:gd name="T5" fmla="*/ 0 h 198"/>
              <a:gd name="T6" fmla="*/ 0 60000 65536"/>
              <a:gd name="T7" fmla="*/ 0 60000 65536"/>
              <a:gd name="T8" fmla="*/ 0 60000 65536"/>
              <a:gd name="T9" fmla="*/ 0 w 360"/>
              <a:gd name="T10" fmla="*/ 0 h 198"/>
              <a:gd name="T11" fmla="*/ 360 w 360"/>
              <a:gd name="T12" fmla="*/ 198 h 198"/>
            </a:gdLst>
            <a:ahLst/>
            <a:cxnLst>
              <a:cxn ang="T6">
                <a:pos x="T0" y="T1"/>
              </a:cxn>
              <a:cxn ang="T7">
                <a:pos x="T2" y="T3"/>
              </a:cxn>
              <a:cxn ang="T8">
                <a:pos x="T4" y="T5"/>
              </a:cxn>
            </a:cxnLst>
            <a:rect l="T9" t="T10" r="T11" b="T12"/>
            <a:pathLst>
              <a:path w="360" h="198">
                <a:moveTo>
                  <a:pt x="360" y="198"/>
                </a:moveTo>
                <a:lnTo>
                  <a:pt x="162" y="198"/>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2" name="Freeform 13"/>
          <p:cNvSpPr>
            <a:spLocks/>
          </p:cNvSpPr>
          <p:nvPr/>
        </p:nvSpPr>
        <p:spPr bwMode="auto">
          <a:xfrm>
            <a:off x="4625975" y="4257675"/>
            <a:ext cx="1266825" cy="254000"/>
          </a:xfrm>
          <a:custGeom>
            <a:avLst/>
            <a:gdLst>
              <a:gd name="T0" fmla="*/ 0 w 798"/>
              <a:gd name="T1" fmla="*/ 0 h 160"/>
              <a:gd name="T2" fmla="*/ 612 w 798"/>
              <a:gd name="T3" fmla="*/ 160 h 160"/>
              <a:gd name="T4" fmla="*/ 798 w 798"/>
              <a:gd name="T5" fmla="*/ 160 h 160"/>
              <a:gd name="T6" fmla="*/ 0 60000 65536"/>
              <a:gd name="T7" fmla="*/ 0 60000 65536"/>
              <a:gd name="T8" fmla="*/ 0 60000 65536"/>
              <a:gd name="T9" fmla="*/ 0 w 798"/>
              <a:gd name="T10" fmla="*/ 0 h 160"/>
              <a:gd name="T11" fmla="*/ 798 w 798"/>
              <a:gd name="T12" fmla="*/ 160 h 160"/>
            </a:gdLst>
            <a:ahLst/>
            <a:cxnLst>
              <a:cxn ang="T6">
                <a:pos x="T0" y="T1"/>
              </a:cxn>
              <a:cxn ang="T7">
                <a:pos x="T2" y="T3"/>
              </a:cxn>
              <a:cxn ang="T8">
                <a:pos x="T4" y="T5"/>
              </a:cxn>
            </a:cxnLst>
            <a:rect l="T9" t="T10" r="T11" b="T12"/>
            <a:pathLst>
              <a:path w="798" h="160">
                <a:moveTo>
                  <a:pt x="0" y="0"/>
                </a:moveTo>
                <a:lnTo>
                  <a:pt x="612" y="160"/>
                </a:lnTo>
                <a:lnTo>
                  <a:pt x="798" y="16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3" name="Freeform 14"/>
          <p:cNvSpPr>
            <a:spLocks/>
          </p:cNvSpPr>
          <p:nvPr/>
        </p:nvSpPr>
        <p:spPr bwMode="auto">
          <a:xfrm>
            <a:off x="5314950" y="2036763"/>
            <a:ext cx="574675" cy="127000"/>
          </a:xfrm>
          <a:custGeom>
            <a:avLst/>
            <a:gdLst>
              <a:gd name="T0" fmla="*/ 362 w 362"/>
              <a:gd name="T1" fmla="*/ 0 h 80"/>
              <a:gd name="T2" fmla="*/ 254 w 362"/>
              <a:gd name="T3" fmla="*/ 0 h 80"/>
              <a:gd name="T4" fmla="*/ 0 w 362"/>
              <a:gd name="T5" fmla="*/ 80 h 80"/>
              <a:gd name="T6" fmla="*/ 0 60000 65536"/>
              <a:gd name="T7" fmla="*/ 0 60000 65536"/>
              <a:gd name="T8" fmla="*/ 0 60000 65536"/>
              <a:gd name="T9" fmla="*/ 0 w 362"/>
              <a:gd name="T10" fmla="*/ 0 h 80"/>
              <a:gd name="T11" fmla="*/ 362 w 362"/>
              <a:gd name="T12" fmla="*/ 80 h 80"/>
            </a:gdLst>
            <a:ahLst/>
            <a:cxnLst>
              <a:cxn ang="T6">
                <a:pos x="T0" y="T1"/>
              </a:cxn>
              <a:cxn ang="T7">
                <a:pos x="T2" y="T3"/>
              </a:cxn>
              <a:cxn ang="T8">
                <a:pos x="T4" y="T5"/>
              </a:cxn>
            </a:cxnLst>
            <a:rect l="T9" t="T10" r="T11" b="T12"/>
            <a:pathLst>
              <a:path w="362" h="80">
                <a:moveTo>
                  <a:pt x="362" y="0"/>
                </a:moveTo>
                <a:lnTo>
                  <a:pt x="254" y="0"/>
                </a:lnTo>
                <a:lnTo>
                  <a:pt x="0" y="8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4" name="Line 15"/>
          <p:cNvSpPr>
            <a:spLocks noChangeShapeType="1"/>
          </p:cNvSpPr>
          <p:nvPr/>
        </p:nvSpPr>
        <p:spPr bwMode="auto">
          <a:xfrm>
            <a:off x="2078038" y="906463"/>
            <a:ext cx="1787525"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6"/>
          <p:cNvSpPr>
            <a:spLocks noChangeShapeType="1"/>
          </p:cNvSpPr>
          <p:nvPr/>
        </p:nvSpPr>
        <p:spPr bwMode="auto">
          <a:xfrm flipH="1">
            <a:off x="5588000" y="3059113"/>
            <a:ext cx="301625"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Line 17"/>
          <p:cNvSpPr>
            <a:spLocks noChangeShapeType="1"/>
          </p:cNvSpPr>
          <p:nvPr/>
        </p:nvSpPr>
        <p:spPr bwMode="auto">
          <a:xfrm>
            <a:off x="2903538" y="2201863"/>
            <a:ext cx="93980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7" name="Line 18"/>
          <p:cNvSpPr>
            <a:spLocks noChangeShapeType="1"/>
          </p:cNvSpPr>
          <p:nvPr/>
        </p:nvSpPr>
        <p:spPr bwMode="auto">
          <a:xfrm>
            <a:off x="3021013" y="2627313"/>
            <a:ext cx="64770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19"/>
          <p:cNvSpPr>
            <a:spLocks noChangeShapeType="1"/>
          </p:cNvSpPr>
          <p:nvPr/>
        </p:nvSpPr>
        <p:spPr bwMode="auto">
          <a:xfrm>
            <a:off x="2817813" y="2941638"/>
            <a:ext cx="97155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20"/>
          <p:cNvSpPr>
            <a:spLocks noChangeShapeType="1"/>
          </p:cNvSpPr>
          <p:nvPr/>
        </p:nvSpPr>
        <p:spPr bwMode="auto">
          <a:xfrm>
            <a:off x="2503488" y="3905250"/>
            <a:ext cx="1181100"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Freeform 21"/>
          <p:cNvSpPr>
            <a:spLocks/>
          </p:cNvSpPr>
          <p:nvPr/>
        </p:nvSpPr>
        <p:spPr bwMode="auto">
          <a:xfrm>
            <a:off x="2811463" y="4791075"/>
            <a:ext cx="1679575" cy="161925"/>
          </a:xfrm>
          <a:custGeom>
            <a:avLst/>
            <a:gdLst>
              <a:gd name="T0" fmla="*/ 0 w 1058"/>
              <a:gd name="T1" fmla="*/ 102 h 102"/>
              <a:gd name="T2" fmla="*/ 174 w 1058"/>
              <a:gd name="T3" fmla="*/ 102 h 102"/>
              <a:gd name="T4" fmla="*/ 174 w 1058"/>
              <a:gd name="T5" fmla="*/ 0 h 102"/>
              <a:gd name="T6" fmla="*/ 1058 w 1058"/>
              <a:gd name="T7" fmla="*/ 0 h 102"/>
              <a:gd name="T8" fmla="*/ 0 60000 65536"/>
              <a:gd name="T9" fmla="*/ 0 60000 65536"/>
              <a:gd name="T10" fmla="*/ 0 60000 65536"/>
              <a:gd name="T11" fmla="*/ 0 60000 65536"/>
              <a:gd name="T12" fmla="*/ 0 w 1058"/>
              <a:gd name="T13" fmla="*/ 0 h 102"/>
              <a:gd name="T14" fmla="*/ 1058 w 1058"/>
              <a:gd name="T15" fmla="*/ 102 h 102"/>
            </a:gdLst>
            <a:ahLst/>
            <a:cxnLst>
              <a:cxn ang="T8">
                <a:pos x="T0" y="T1"/>
              </a:cxn>
              <a:cxn ang="T9">
                <a:pos x="T2" y="T3"/>
              </a:cxn>
              <a:cxn ang="T10">
                <a:pos x="T4" y="T5"/>
              </a:cxn>
              <a:cxn ang="T11">
                <a:pos x="T6" y="T7"/>
              </a:cxn>
            </a:cxnLst>
            <a:rect l="T12" t="T13" r="T14" b="T15"/>
            <a:pathLst>
              <a:path w="1058" h="102">
                <a:moveTo>
                  <a:pt x="0" y="102"/>
                </a:moveTo>
                <a:lnTo>
                  <a:pt x="174" y="102"/>
                </a:lnTo>
                <a:lnTo>
                  <a:pt x="174" y="0"/>
                </a:lnTo>
                <a:lnTo>
                  <a:pt x="1058"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1" name="Freeform 22"/>
          <p:cNvSpPr>
            <a:spLocks/>
          </p:cNvSpPr>
          <p:nvPr/>
        </p:nvSpPr>
        <p:spPr bwMode="auto">
          <a:xfrm>
            <a:off x="2767013" y="3046413"/>
            <a:ext cx="885825" cy="277812"/>
          </a:xfrm>
          <a:custGeom>
            <a:avLst/>
            <a:gdLst>
              <a:gd name="T0" fmla="*/ 0 w 558"/>
              <a:gd name="T1" fmla="*/ 175 h 175"/>
              <a:gd name="T2" fmla="*/ 146 w 558"/>
              <a:gd name="T3" fmla="*/ 175 h 175"/>
              <a:gd name="T4" fmla="*/ 558 w 558"/>
              <a:gd name="T5" fmla="*/ 0 h 175"/>
              <a:gd name="T6" fmla="*/ 0 60000 65536"/>
              <a:gd name="T7" fmla="*/ 0 60000 65536"/>
              <a:gd name="T8" fmla="*/ 0 60000 65536"/>
              <a:gd name="T9" fmla="*/ 0 w 558"/>
              <a:gd name="T10" fmla="*/ 0 h 175"/>
              <a:gd name="T11" fmla="*/ 558 w 558"/>
              <a:gd name="T12" fmla="*/ 175 h 175"/>
            </a:gdLst>
            <a:ahLst/>
            <a:cxnLst>
              <a:cxn ang="T6">
                <a:pos x="T0" y="T1"/>
              </a:cxn>
              <a:cxn ang="T7">
                <a:pos x="T2" y="T3"/>
              </a:cxn>
              <a:cxn ang="T8">
                <a:pos x="T4" y="T5"/>
              </a:cxn>
            </a:cxnLst>
            <a:rect l="T9" t="T10" r="T11" b="T12"/>
            <a:pathLst>
              <a:path w="558" h="175">
                <a:moveTo>
                  <a:pt x="0" y="175"/>
                </a:moveTo>
                <a:lnTo>
                  <a:pt x="146" y="175"/>
                </a:lnTo>
                <a:lnTo>
                  <a:pt x="558"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2" name="Freeform 23"/>
          <p:cNvSpPr>
            <a:spLocks/>
          </p:cNvSpPr>
          <p:nvPr/>
        </p:nvSpPr>
        <p:spPr bwMode="auto">
          <a:xfrm>
            <a:off x="3087688" y="4953000"/>
            <a:ext cx="1273175" cy="428625"/>
          </a:xfrm>
          <a:custGeom>
            <a:avLst/>
            <a:gdLst>
              <a:gd name="T0" fmla="*/ 802 w 802"/>
              <a:gd name="T1" fmla="*/ 270 h 270"/>
              <a:gd name="T2" fmla="*/ 0 w 802"/>
              <a:gd name="T3" fmla="*/ 270 h 270"/>
              <a:gd name="T4" fmla="*/ 0 w 802"/>
              <a:gd name="T5" fmla="*/ 0 h 270"/>
              <a:gd name="T6" fmla="*/ 0 60000 65536"/>
              <a:gd name="T7" fmla="*/ 0 60000 65536"/>
              <a:gd name="T8" fmla="*/ 0 60000 65536"/>
              <a:gd name="T9" fmla="*/ 0 w 802"/>
              <a:gd name="T10" fmla="*/ 0 h 270"/>
              <a:gd name="T11" fmla="*/ 802 w 802"/>
              <a:gd name="T12" fmla="*/ 270 h 270"/>
            </a:gdLst>
            <a:ahLst/>
            <a:cxnLst>
              <a:cxn ang="T6">
                <a:pos x="T0" y="T1"/>
              </a:cxn>
              <a:cxn ang="T7">
                <a:pos x="T2" y="T3"/>
              </a:cxn>
              <a:cxn ang="T8">
                <a:pos x="T4" y="T5"/>
              </a:cxn>
            </a:cxnLst>
            <a:rect l="T9" t="T10" r="T11" b="T12"/>
            <a:pathLst>
              <a:path w="802" h="270">
                <a:moveTo>
                  <a:pt x="802" y="270"/>
                </a:moveTo>
                <a:lnTo>
                  <a:pt x="0" y="270"/>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3" name="Line 24"/>
          <p:cNvSpPr>
            <a:spLocks noChangeShapeType="1"/>
          </p:cNvSpPr>
          <p:nvPr/>
        </p:nvSpPr>
        <p:spPr bwMode="auto">
          <a:xfrm>
            <a:off x="3087688" y="5092700"/>
            <a:ext cx="132397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4" name="Line 25"/>
          <p:cNvSpPr>
            <a:spLocks noChangeShapeType="1"/>
          </p:cNvSpPr>
          <p:nvPr/>
        </p:nvSpPr>
        <p:spPr bwMode="auto">
          <a:xfrm>
            <a:off x="2322513" y="1487488"/>
            <a:ext cx="1101725"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Rectangle 26"/>
          <p:cNvSpPr>
            <a:spLocks noChangeArrowheads="1"/>
          </p:cNvSpPr>
          <p:nvPr/>
        </p:nvSpPr>
        <p:spPr bwMode="auto">
          <a:xfrm>
            <a:off x="885825" y="781050"/>
            <a:ext cx="115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Epiglottis</a:t>
            </a:r>
            <a:endParaRPr lang="en-US" sz="1800" b="1">
              <a:latin typeface="Arial" charset="0"/>
            </a:endParaRPr>
          </a:p>
        </p:txBody>
      </p:sp>
      <p:sp>
        <p:nvSpPr>
          <p:cNvPr id="42006" name="Rectangle 27"/>
          <p:cNvSpPr>
            <a:spLocks noChangeArrowheads="1"/>
          </p:cNvSpPr>
          <p:nvPr/>
        </p:nvSpPr>
        <p:spPr bwMode="auto">
          <a:xfrm>
            <a:off x="5924550" y="1101725"/>
            <a:ext cx="237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Body of hyoid bone</a:t>
            </a:r>
            <a:endParaRPr lang="en-US" sz="1800" b="1">
              <a:latin typeface="Arial" charset="0"/>
            </a:endParaRPr>
          </a:p>
        </p:txBody>
      </p:sp>
      <p:sp>
        <p:nvSpPr>
          <p:cNvPr id="42007" name="Rectangle 28"/>
          <p:cNvSpPr>
            <a:spLocks noChangeArrowheads="1"/>
          </p:cNvSpPr>
          <p:nvPr/>
        </p:nvSpPr>
        <p:spPr bwMode="auto">
          <a:xfrm>
            <a:off x="5934075" y="1517650"/>
            <a:ext cx="2738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Thyrohyoid membrane</a:t>
            </a:r>
            <a:endParaRPr lang="en-US" sz="1800" b="1">
              <a:latin typeface="Arial" charset="0"/>
            </a:endParaRPr>
          </a:p>
        </p:txBody>
      </p:sp>
      <p:sp>
        <p:nvSpPr>
          <p:cNvPr id="42008" name="Rectangle 29"/>
          <p:cNvSpPr>
            <a:spLocks noChangeArrowheads="1"/>
          </p:cNvSpPr>
          <p:nvPr/>
        </p:nvSpPr>
        <p:spPr bwMode="auto">
          <a:xfrm>
            <a:off x="5934075" y="2244725"/>
            <a:ext cx="2085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Vestibular fold</a:t>
            </a:r>
          </a:p>
          <a:p>
            <a:pPr eaLnBrk="0" hangingPunct="0"/>
            <a:r>
              <a:rPr lang="en-US" sz="2000" b="1">
                <a:solidFill>
                  <a:srgbClr val="231F20"/>
                </a:solidFill>
                <a:latin typeface="Arial" charset="0"/>
              </a:rPr>
              <a:t>(false vocal cord)</a:t>
            </a:r>
            <a:endParaRPr lang="en-US" sz="1800" b="1">
              <a:latin typeface="Arial" charset="0"/>
            </a:endParaRPr>
          </a:p>
        </p:txBody>
      </p:sp>
      <p:sp>
        <p:nvSpPr>
          <p:cNvPr id="42009" name="Rectangle 30"/>
          <p:cNvSpPr>
            <a:spLocks noChangeArrowheads="1"/>
          </p:cNvSpPr>
          <p:nvPr/>
        </p:nvSpPr>
        <p:spPr bwMode="auto">
          <a:xfrm>
            <a:off x="5934075" y="3321050"/>
            <a:ext cx="1987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Vocal fold</a:t>
            </a:r>
          </a:p>
          <a:p>
            <a:pPr eaLnBrk="0" hangingPunct="0"/>
            <a:r>
              <a:rPr lang="en-US" sz="2000" b="1">
                <a:solidFill>
                  <a:srgbClr val="231F20"/>
                </a:solidFill>
                <a:latin typeface="Arial" charset="0"/>
              </a:rPr>
              <a:t>(true vocal cord)</a:t>
            </a:r>
            <a:endParaRPr lang="en-US" sz="1800" b="1">
              <a:latin typeface="Arial" charset="0"/>
            </a:endParaRPr>
          </a:p>
        </p:txBody>
      </p:sp>
      <p:sp>
        <p:nvSpPr>
          <p:cNvPr id="42010" name="Rectangle 31"/>
          <p:cNvSpPr>
            <a:spLocks noChangeArrowheads="1"/>
          </p:cNvSpPr>
          <p:nvPr/>
        </p:nvSpPr>
        <p:spPr bwMode="auto">
          <a:xfrm>
            <a:off x="5927725" y="4006850"/>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Cricothyroid ligament</a:t>
            </a:r>
            <a:endParaRPr lang="en-US" sz="1800" b="1">
              <a:latin typeface="Arial" charset="0"/>
            </a:endParaRPr>
          </a:p>
        </p:txBody>
      </p:sp>
      <p:sp>
        <p:nvSpPr>
          <p:cNvPr id="42011" name="Rectangle 32"/>
          <p:cNvSpPr>
            <a:spLocks noChangeArrowheads="1"/>
          </p:cNvSpPr>
          <p:nvPr/>
        </p:nvSpPr>
        <p:spPr bwMode="auto">
          <a:xfrm>
            <a:off x="5927725" y="4381500"/>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Cricotracheal ligament</a:t>
            </a:r>
            <a:endParaRPr lang="en-US" sz="1800" b="1">
              <a:latin typeface="Arial" charset="0"/>
            </a:endParaRPr>
          </a:p>
        </p:txBody>
      </p:sp>
      <p:sp>
        <p:nvSpPr>
          <p:cNvPr id="42012" name="Rectangle 33"/>
          <p:cNvSpPr>
            <a:spLocks noChangeArrowheads="1"/>
          </p:cNvSpPr>
          <p:nvPr/>
        </p:nvSpPr>
        <p:spPr bwMode="auto">
          <a:xfrm>
            <a:off x="5921375" y="1901825"/>
            <a:ext cx="1128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Fatty pad</a:t>
            </a:r>
            <a:endParaRPr lang="en-US" sz="1800" b="1">
              <a:latin typeface="Arial" charset="0"/>
            </a:endParaRPr>
          </a:p>
        </p:txBody>
      </p:sp>
      <p:sp>
        <p:nvSpPr>
          <p:cNvPr id="42013" name="Rectangle 34"/>
          <p:cNvSpPr>
            <a:spLocks noChangeArrowheads="1"/>
          </p:cNvSpPr>
          <p:nvPr/>
        </p:nvSpPr>
        <p:spPr bwMode="auto">
          <a:xfrm>
            <a:off x="5934075" y="2911475"/>
            <a:ext cx="204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Thyroid cartilage</a:t>
            </a:r>
            <a:endParaRPr lang="en-US" sz="1800" b="1">
              <a:latin typeface="Arial" charset="0"/>
            </a:endParaRPr>
          </a:p>
        </p:txBody>
      </p:sp>
      <p:sp>
        <p:nvSpPr>
          <p:cNvPr id="42014" name="Rectangle 35"/>
          <p:cNvSpPr>
            <a:spLocks noChangeArrowheads="1"/>
          </p:cNvSpPr>
          <p:nvPr/>
        </p:nvSpPr>
        <p:spPr bwMode="auto">
          <a:xfrm>
            <a:off x="466725" y="2051050"/>
            <a:ext cx="2382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Cuneiform cartilage</a:t>
            </a:r>
            <a:endParaRPr lang="en-US" sz="1800" b="1">
              <a:latin typeface="Arial" charset="0"/>
            </a:endParaRPr>
          </a:p>
        </p:txBody>
      </p:sp>
      <p:sp>
        <p:nvSpPr>
          <p:cNvPr id="42015" name="Rectangle 36"/>
          <p:cNvSpPr>
            <a:spLocks noChangeArrowheads="1"/>
          </p:cNvSpPr>
          <p:nvPr/>
        </p:nvSpPr>
        <p:spPr bwMode="auto">
          <a:xfrm>
            <a:off x="466725" y="2460625"/>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Corniculate cartilage</a:t>
            </a:r>
            <a:endParaRPr lang="en-US" sz="1800" b="1">
              <a:latin typeface="Arial" charset="0"/>
            </a:endParaRPr>
          </a:p>
        </p:txBody>
      </p:sp>
      <p:sp>
        <p:nvSpPr>
          <p:cNvPr id="42016" name="Rectangle 37"/>
          <p:cNvSpPr>
            <a:spLocks noChangeArrowheads="1"/>
          </p:cNvSpPr>
          <p:nvPr/>
        </p:nvSpPr>
        <p:spPr bwMode="auto">
          <a:xfrm>
            <a:off x="466725" y="2790825"/>
            <a:ext cx="229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Arytenoid cartilage</a:t>
            </a:r>
            <a:endParaRPr lang="en-US" sz="1800" b="1">
              <a:latin typeface="Arial" charset="0"/>
            </a:endParaRPr>
          </a:p>
        </p:txBody>
      </p:sp>
      <p:sp>
        <p:nvSpPr>
          <p:cNvPr id="42017" name="Rectangle 38"/>
          <p:cNvSpPr>
            <a:spLocks noChangeArrowheads="1"/>
          </p:cNvSpPr>
          <p:nvPr/>
        </p:nvSpPr>
        <p:spPr bwMode="auto">
          <a:xfrm>
            <a:off x="466725" y="3752850"/>
            <a:ext cx="198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Cricoid cartilage</a:t>
            </a:r>
            <a:endParaRPr lang="en-US" sz="1800" b="1">
              <a:latin typeface="Arial" charset="0"/>
            </a:endParaRPr>
          </a:p>
        </p:txBody>
      </p:sp>
      <p:sp>
        <p:nvSpPr>
          <p:cNvPr id="42018" name="Rectangle 39"/>
          <p:cNvSpPr>
            <a:spLocks noChangeArrowheads="1"/>
          </p:cNvSpPr>
          <p:nvPr/>
        </p:nvSpPr>
        <p:spPr bwMode="auto">
          <a:xfrm>
            <a:off x="492125" y="4803775"/>
            <a:ext cx="229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Tracheal cartilages</a:t>
            </a:r>
            <a:endParaRPr lang="en-US" sz="1800" b="1">
              <a:latin typeface="Arial" charset="0"/>
            </a:endParaRPr>
          </a:p>
        </p:txBody>
      </p:sp>
      <p:sp>
        <p:nvSpPr>
          <p:cNvPr id="42019" name="Rectangle 40"/>
          <p:cNvSpPr>
            <a:spLocks noChangeArrowheads="1"/>
          </p:cNvSpPr>
          <p:nvPr/>
        </p:nvSpPr>
        <p:spPr bwMode="auto">
          <a:xfrm>
            <a:off x="466725" y="3178175"/>
            <a:ext cx="2271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Arytenoid muscles</a:t>
            </a:r>
            <a:endParaRPr lang="en-US" sz="1800" b="1">
              <a:latin typeface="Arial" charset="0"/>
            </a:endParaRPr>
          </a:p>
        </p:txBody>
      </p:sp>
      <p:sp>
        <p:nvSpPr>
          <p:cNvPr id="42020" name="Rectangle 41"/>
          <p:cNvSpPr>
            <a:spLocks noChangeArrowheads="1"/>
          </p:cNvSpPr>
          <p:nvPr/>
        </p:nvSpPr>
        <p:spPr bwMode="auto">
          <a:xfrm>
            <a:off x="1333500" y="5854700"/>
            <a:ext cx="6308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231F20"/>
                </a:solidFill>
                <a:latin typeface="Arial Black" pitchFamily="34" charset="0"/>
              </a:rPr>
              <a:t>(b) Sagittal view; anterior surface to the right</a:t>
            </a:r>
            <a:endParaRPr lang="en-US" sz="1800">
              <a:latin typeface="Arial" charset="0"/>
            </a:endParaRPr>
          </a:p>
        </p:txBody>
      </p:sp>
      <p:sp>
        <p:nvSpPr>
          <p:cNvPr id="42021" name="Rectangle 42"/>
          <p:cNvSpPr>
            <a:spLocks noChangeArrowheads="1"/>
          </p:cNvSpPr>
          <p:nvPr/>
        </p:nvSpPr>
        <p:spPr bwMode="auto">
          <a:xfrm>
            <a:off x="885825" y="1355725"/>
            <a:ext cx="1384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231F20"/>
                </a:solidFill>
                <a:latin typeface="Arial" charset="0"/>
              </a:rPr>
              <a:t>Thyrohyoid</a:t>
            </a:r>
          </a:p>
          <a:p>
            <a:pPr eaLnBrk="0" hangingPunct="0"/>
            <a:r>
              <a:rPr lang="en-US" sz="2000" b="1">
                <a:solidFill>
                  <a:srgbClr val="231F20"/>
                </a:solidFill>
                <a:latin typeface="Arial" charset="0"/>
              </a:rPr>
              <a:t>membrane</a:t>
            </a:r>
            <a:endParaRPr lang="en-US" sz="1800" b="1">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normAutofit/>
          </a:bodyPr>
          <a:lstStyle/>
          <a:p>
            <a:pPr fontAlgn="auto">
              <a:spcAft>
                <a:spcPts val="0"/>
              </a:spcAft>
              <a:defRPr/>
            </a:pPr>
            <a:r>
              <a:rPr lang="en-US"/>
              <a:t>Larynx</a:t>
            </a:r>
          </a:p>
        </p:txBody>
      </p:sp>
      <p:sp>
        <p:nvSpPr>
          <p:cNvPr id="5018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Vocal ligaments</a:t>
            </a:r>
          </a:p>
          <a:p>
            <a:pPr marL="548640" lvl="1" fontAlgn="auto">
              <a:spcBef>
                <a:spcPts val="370"/>
              </a:spcBef>
              <a:spcAft>
                <a:spcPts val="0"/>
              </a:spcAft>
              <a:buFont typeface="Wingdings 2"/>
              <a:buNone/>
              <a:defRPr/>
            </a:pPr>
            <a:endParaRPr lang="en-US" dirty="0" smtClean="0"/>
          </a:p>
          <a:p>
            <a:pPr marL="548640" lvl="1" fontAlgn="auto">
              <a:spcBef>
                <a:spcPts val="370"/>
              </a:spcBef>
              <a:spcAft>
                <a:spcPts val="0"/>
              </a:spcAft>
              <a:buFont typeface="Wingdings 2"/>
              <a:buChar char=""/>
              <a:defRPr/>
            </a:pPr>
            <a:r>
              <a:rPr lang="en-US" dirty="0" smtClean="0"/>
              <a:t>Contain </a:t>
            </a:r>
            <a:r>
              <a:rPr lang="en-US" dirty="0"/>
              <a:t>elastic fibers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Form the core </a:t>
            </a:r>
            <a:r>
              <a:rPr lang="en-US" dirty="0"/>
              <a:t>of vocal folds (true vocal cords)</a:t>
            </a:r>
          </a:p>
          <a:p>
            <a:pPr marL="822960" lvl="2" fontAlgn="auto">
              <a:spcBef>
                <a:spcPts val="370"/>
              </a:spcBef>
              <a:spcAft>
                <a:spcPts val="0"/>
              </a:spcAft>
              <a:buClr>
                <a:schemeClr val="accent1">
                  <a:tint val="60000"/>
                </a:schemeClr>
              </a:buClr>
              <a:buFont typeface="Wingdings 2"/>
              <a:buChar char=""/>
              <a:defRPr/>
            </a:pPr>
            <a:r>
              <a:rPr lang="en-US" dirty="0"/>
              <a:t>Opening between them is the glottis</a:t>
            </a:r>
          </a:p>
          <a:p>
            <a:pPr marL="822960" lvl="2" fontAlgn="auto">
              <a:spcBef>
                <a:spcPts val="370"/>
              </a:spcBef>
              <a:spcAft>
                <a:spcPts val="0"/>
              </a:spcAft>
              <a:buClr>
                <a:schemeClr val="accent1">
                  <a:tint val="60000"/>
                </a:schemeClr>
              </a:buClr>
              <a:buFont typeface="Wingdings 2"/>
              <a:buChar char=""/>
              <a:defRPr/>
            </a:pP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Folds </a:t>
            </a:r>
            <a:r>
              <a:rPr lang="en-US" dirty="0"/>
              <a:t>vibrate to produce sound as air rushes up from the lungs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normAutofit/>
          </a:bodyPr>
          <a:lstStyle/>
          <a:p>
            <a:pPr fontAlgn="auto">
              <a:spcAft>
                <a:spcPts val="0"/>
              </a:spcAft>
              <a:defRPr/>
            </a:pPr>
            <a:r>
              <a:rPr lang="en-US"/>
              <a:t>Larynx</a:t>
            </a:r>
          </a:p>
        </p:txBody>
      </p:sp>
      <p:sp>
        <p:nvSpPr>
          <p:cNvPr id="5222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Vestibular folds (false vocal cords)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Superior </a:t>
            </a:r>
            <a:r>
              <a:rPr lang="en-US" dirty="0"/>
              <a:t>to the vocal folds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No </a:t>
            </a:r>
            <a:r>
              <a:rPr lang="en-US" dirty="0"/>
              <a:t>part in sound production</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Help </a:t>
            </a:r>
            <a:r>
              <a:rPr lang="en-US" dirty="0"/>
              <a:t>to close the glottis during swallowing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9" name="Picture 7"/>
          <p:cNvPicPr>
            <a:picLocks noChangeAspect="1" noChangeArrowheads="1"/>
          </p:cNvPicPr>
          <p:nvPr/>
        </p:nvPicPr>
        <p:blipFill>
          <a:blip r:embed="rId2" cstate="screen"/>
          <a:srcRect/>
          <a:stretch>
            <a:fillRect/>
          </a:stretch>
        </p:blipFill>
        <p:spPr bwMode="auto">
          <a:xfrm>
            <a:off x="414338" y="1719263"/>
            <a:ext cx="8237537" cy="3502025"/>
          </a:xfrm>
          <a:prstGeom prst="rect">
            <a:avLst/>
          </a:prstGeom>
          <a:ln>
            <a:noFill/>
          </a:ln>
          <a:effectLst>
            <a:softEdge rad="112500"/>
          </a:effectLst>
        </p:spPr>
      </p:pic>
      <p:sp>
        <p:nvSpPr>
          <p:cNvPr id="45059" name="Freeform 8"/>
          <p:cNvSpPr>
            <a:spLocks/>
          </p:cNvSpPr>
          <p:nvPr/>
        </p:nvSpPr>
        <p:spPr bwMode="auto">
          <a:xfrm>
            <a:off x="5649913" y="3840163"/>
            <a:ext cx="1501775" cy="400050"/>
          </a:xfrm>
          <a:custGeom>
            <a:avLst/>
            <a:gdLst>
              <a:gd name="T0" fmla="*/ 0 w 946"/>
              <a:gd name="T1" fmla="*/ 0 h 252"/>
              <a:gd name="T2" fmla="*/ 60 w 946"/>
              <a:gd name="T3" fmla="*/ 0 h 252"/>
              <a:gd name="T4" fmla="*/ 946 w 946"/>
              <a:gd name="T5" fmla="*/ 252 h 252"/>
              <a:gd name="T6" fmla="*/ 0 60000 65536"/>
              <a:gd name="T7" fmla="*/ 0 60000 65536"/>
              <a:gd name="T8" fmla="*/ 0 60000 65536"/>
              <a:gd name="T9" fmla="*/ 0 w 946"/>
              <a:gd name="T10" fmla="*/ 0 h 252"/>
              <a:gd name="T11" fmla="*/ 946 w 946"/>
              <a:gd name="T12" fmla="*/ 252 h 252"/>
            </a:gdLst>
            <a:ahLst/>
            <a:cxnLst>
              <a:cxn ang="T6">
                <a:pos x="T0" y="T1"/>
              </a:cxn>
              <a:cxn ang="T7">
                <a:pos x="T2" y="T3"/>
              </a:cxn>
              <a:cxn ang="T8">
                <a:pos x="T4" y="T5"/>
              </a:cxn>
            </a:cxnLst>
            <a:rect l="T9" t="T10" r="T11" b="T12"/>
            <a:pathLst>
              <a:path w="946" h="252">
                <a:moveTo>
                  <a:pt x="0" y="0"/>
                </a:moveTo>
                <a:lnTo>
                  <a:pt x="60" y="0"/>
                </a:lnTo>
                <a:lnTo>
                  <a:pt x="946" y="252"/>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0" name="Freeform 9"/>
          <p:cNvSpPr>
            <a:spLocks/>
          </p:cNvSpPr>
          <p:nvPr/>
        </p:nvSpPr>
        <p:spPr bwMode="auto">
          <a:xfrm>
            <a:off x="4505325" y="2143125"/>
            <a:ext cx="2668588" cy="868363"/>
          </a:xfrm>
          <a:custGeom>
            <a:avLst/>
            <a:gdLst>
              <a:gd name="T0" fmla="*/ 0 w 1681"/>
              <a:gd name="T1" fmla="*/ 0 h 547"/>
              <a:gd name="T2" fmla="*/ 755 w 1681"/>
              <a:gd name="T3" fmla="*/ 0 h 547"/>
              <a:gd name="T4" fmla="*/ 1681 w 1681"/>
              <a:gd name="T5" fmla="*/ 547 h 547"/>
              <a:gd name="T6" fmla="*/ 0 60000 65536"/>
              <a:gd name="T7" fmla="*/ 0 60000 65536"/>
              <a:gd name="T8" fmla="*/ 0 60000 65536"/>
              <a:gd name="T9" fmla="*/ 0 w 1681"/>
              <a:gd name="T10" fmla="*/ 0 h 547"/>
              <a:gd name="T11" fmla="*/ 1681 w 1681"/>
              <a:gd name="T12" fmla="*/ 547 h 547"/>
            </a:gdLst>
            <a:ahLst/>
            <a:cxnLst>
              <a:cxn ang="T6">
                <a:pos x="T0" y="T1"/>
              </a:cxn>
              <a:cxn ang="T7">
                <a:pos x="T2" y="T3"/>
              </a:cxn>
              <a:cxn ang="T8">
                <a:pos x="T4" y="T5"/>
              </a:cxn>
            </a:cxnLst>
            <a:rect l="T9" t="T10" r="T11" b="T12"/>
            <a:pathLst>
              <a:path w="1681" h="547">
                <a:moveTo>
                  <a:pt x="0" y="0"/>
                </a:moveTo>
                <a:lnTo>
                  <a:pt x="755" y="0"/>
                </a:lnTo>
                <a:lnTo>
                  <a:pt x="1681" y="547"/>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1" name="Freeform 10"/>
          <p:cNvSpPr>
            <a:spLocks/>
          </p:cNvSpPr>
          <p:nvPr/>
        </p:nvSpPr>
        <p:spPr bwMode="auto">
          <a:xfrm>
            <a:off x="5040313" y="1822450"/>
            <a:ext cx="1870075" cy="241300"/>
          </a:xfrm>
          <a:custGeom>
            <a:avLst/>
            <a:gdLst>
              <a:gd name="T0" fmla="*/ 0 w 1178"/>
              <a:gd name="T1" fmla="*/ 0 h 152"/>
              <a:gd name="T2" fmla="*/ 420 w 1178"/>
              <a:gd name="T3" fmla="*/ 0 h 152"/>
              <a:gd name="T4" fmla="*/ 1178 w 1178"/>
              <a:gd name="T5" fmla="*/ 152 h 152"/>
              <a:gd name="T6" fmla="*/ 0 60000 65536"/>
              <a:gd name="T7" fmla="*/ 0 60000 65536"/>
              <a:gd name="T8" fmla="*/ 0 60000 65536"/>
              <a:gd name="T9" fmla="*/ 0 w 1178"/>
              <a:gd name="T10" fmla="*/ 0 h 152"/>
              <a:gd name="T11" fmla="*/ 1178 w 1178"/>
              <a:gd name="T12" fmla="*/ 152 h 152"/>
            </a:gdLst>
            <a:ahLst/>
            <a:cxnLst>
              <a:cxn ang="T6">
                <a:pos x="T0" y="T1"/>
              </a:cxn>
              <a:cxn ang="T7">
                <a:pos x="T2" y="T3"/>
              </a:cxn>
              <a:cxn ang="T8">
                <a:pos x="T4" y="T5"/>
              </a:cxn>
            </a:cxnLst>
            <a:rect l="T9" t="T10" r="T11" b="T12"/>
            <a:pathLst>
              <a:path w="1178" h="152">
                <a:moveTo>
                  <a:pt x="0" y="0"/>
                </a:moveTo>
                <a:lnTo>
                  <a:pt x="420" y="0"/>
                </a:lnTo>
                <a:lnTo>
                  <a:pt x="1178" y="152"/>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2" name="Freeform 11"/>
          <p:cNvSpPr>
            <a:spLocks/>
          </p:cNvSpPr>
          <p:nvPr/>
        </p:nvSpPr>
        <p:spPr bwMode="auto">
          <a:xfrm>
            <a:off x="1943100" y="1822450"/>
            <a:ext cx="1647825" cy="241300"/>
          </a:xfrm>
          <a:custGeom>
            <a:avLst/>
            <a:gdLst>
              <a:gd name="T0" fmla="*/ 0 w 1038"/>
              <a:gd name="T1" fmla="*/ 152 h 152"/>
              <a:gd name="T2" fmla="*/ 918 w 1038"/>
              <a:gd name="T3" fmla="*/ 0 h 152"/>
              <a:gd name="T4" fmla="*/ 1038 w 1038"/>
              <a:gd name="T5" fmla="*/ 0 h 152"/>
              <a:gd name="T6" fmla="*/ 0 60000 65536"/>
              <a:gd name="T7" fmla="*/ 0 60000 65536"/>
              <a:gd name="T8" fmla="*/ 0 60000 65536"/>
              <a:gd name="T9" fmla="*/ 0 w 1038"/>
              <a:gd name="T10" fmla="*/ 0 h 152"/>
              <a:gd name="T11" fmla="*/ 1038 w 1038"/>
              <a:gd name="T12" fmla="*/ 152 h 152"/>
            </a:gdLst>
            <a:ahLst/>
            <a:cxnLst>
              <a:cxn ang="T6">
                <a:pos x="T0" y="T1"/>
              </a:cxn>
              <a:cxn ang="T7">
                <a:pos x="T2" y="T3"/>
              </a:cxn>
              <a:cxn ang="T8">
                <a:pos x="T4" y="T5"/>
              </a:cxn>
            </a:cxnLst>
            <a:rect l="T9" t="T10" r="T11" b="T12"/>
            <a:pathLst>
              <a:path w="1038" h="152">
                <a:moveTo>
                  <a:pt x="0" y="152"/>
                </a:moveTo>
                <a:lnTo>
                  <a:pt x="918" y="0"/>
                </a:lnTo>
                <a:lnTo>
                  <a:pt x="1038"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3" name="Freeform 12"/>
          <p:cNvSpPr>
            <a:spLocks/>
          </p:cNvSpPr>
          <p:nvPr/>
        </p:nvSpPr>
        <p:spPr bwMode="auto">
          <a:xfrm>
            <a:off x="4976813" y="2465388"/>
            <a:ext cx="1812925" cy="1019175"/>
          </a:xfrm>
          <a:custGeom>
            <a:avLst/>
            <a:gdLst>
              <a:gd name="T0" fmla="*/ 0 w 1142"/>
              <a:gd name="T1" fmla="*/ 0 h 642"/>
              <a:gd name="T2" fmla="*/ 252 w 1142"/>
              <a:gd name="T3" fmla="*/ 0 h 642"/>
              <a:gd name="T4" fmla="*/ 1142 w 1142"/>
              <a:gd name="T5" fmla="*/ 642 h 642"/>
              <a:gd name="T6" fmla="*/ 0 60000 65536"/>
              <a:gd name="T7" fmla="*/ 0 60000 65536"/>
              <a:gd name="T8" fmla="*/ 0 60000 65536"/>
              <a:gd name="T9" fmla="*/ 0 w 1142"/>
              <a:gd name="T10" fmla="*/ 0 h 642"/>
              <a:gd name="T11" fmla="*/ 1142 w 1142"/>
              <a:gd name="T12" fmla="*/ 642 h 642"/>
            </a:gdLst>
            <a:ahLst/>
            <a:cxnLst>
              <a:cxn ang="T6">
                <a:pos x="T0" y="T1"/>
              </a:cxn>
              <a:cxn ang="T7">
                <a:pos x="T2" y="T3"/>
              </a:cxn>
              <a:cxn ang="T8">
                <a:pos x="T4" y="T5"/>
              </a:cxn>
            </a:cxnLst>
            <a:rect l="T9" t="T10" r="T11" b="T12"/>
            <a:pathLst>
              <a:path w="1142" h="642">
                <a:moveTo>
                  <a:pt x="0" y="0"/>
                </a:moveTo>
                <a:lnTo>
                  <a:pt x="252" y="0"/>
                </a:lnTo>
                <a:lnTo>
                  <a:pt x="1142" y="642"/>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4" name="Freeform 13"/>
          <p:cNvSpPr>
            <a:spLocks/>
          </p:cNvSpPr>
          <p:nvPr/>
        </p:nvSpPr>
        <p:spPr bwMode="auto">
          <a:xfrm>
            <a:off x="4700588" y="2976563"/>
            <a:ext cx="2232025" cy="730250"/>
          </a:xfrm>
          <a:custGeom>
            <a:avLst/>
            <a:gdLst>
              <a:gd name="T0" fmla="*/ 0 w 1406"/>
              <a:gd name="T1" fmla="*/ 0 h 460"/>
              <a:gd name="T2" fmla="*/ 438 w 1406"/>
              <a:gd name="T3" fmla="*/ 0 h 460"/>
              <a:gd name="T4" fmla="*/ 1406 w 1406"/>
              <a:gd name="T5" fmla="*/ 460 h 460"/>
              <a:gd name="T6" fmla="*/ 0 60000 65536"/>
              <a:gd name="T7" fmla="*/ 0 60000 65536"/>
              <a:gd name="T8" fmla="*/ 0 60000 65536"/>
              <a:gd name="T9" fmla="*/ 0 w 1406"/>
              <a:gd name="T10" fmla="*/ 0 h 460"/>
              <a:gd name="T11" fmla="*/ 1406 w 1406"/>
              <a:gd name="T12" fmla="*/ 460 h 460"/>
            </a:gdLst>
            <a:ahLst/>
            <a:cxnLst>
              <a:cxn ang="T6">
                <a:pos x="T0" y="T1"/>
              </a:cxn>
              <a:cxn ang="T7">
                <a:pos x="T2" y="T3"/>
              </a:cxn>
              <a:cxn ang="T8">
                <a:pos x="T4" y="T5"/>
              </a:cxn>
            </a:cxnLst>
            <a:rect l="T9" t="T10" r="T11" b="T12"/>
            <a:pathLst>
              <a:path w="1406" h="460">
                <a:moveTo>
                  <a:pt x="0" y="0"/>
                </a:moveTo>
                <a:lnTo>
                  <a:pt x="438" y="0"/>
                </a:lnTo>
                <a:lnTo>
                  <a:pt x="1406" y="46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Freeform 14"/>
          <p:cNvSpPr>
            <a:spLocks/>
          </p:cNvSpPr>
          <p:nvPr/>
        </p:nvSpPr>
        <p:spPr bwMode="auto">
          <a:xfrm>
            <a:off x="4365625" y="3516313"/>
            <a:ext cx="2820988" cy="530225"/>
          </a:xfrm>
          <a:custGeom>
            <a:avLst/>
            <a:gdLst>
              <a:gd name="T0" fmla="*/ 0 w 1777"/>
              <a:gd name="T1" fmla="*/ 0 h 334"/>
              <a:gd name="T2" fmla="*/ 491 w 1777"/>
              <a:gd name="T3" fmla="*/ 0 h 334"/>
              <a:gd name="T4" fmla="*/ 1777 w 1777"/>
              <a:gd name="T5" fmla="*/ 238 h 334"/>
              <a:gd name="T6" fmla="*/ 1777 w 1777"/>
              <a:gd name="T7" fmla="*/ 334 h 334"/>
              <a:gd name="T8" fmla="*/ 0 60000 65536"/>
              <a:gd name="T9" fmla="*/ 0 60000 65536"/>
              <a:gd name="T10" fmla="*/ 0 60000 65536"/>
              <a:gd name="T11" fmla="*/ 0 60000 65536"/>
              <a:gd name="T12" fmla="*/ 0 w 1777"/>
              <a:gd name="T13" fmla="*/ 0 h 334"/>
              <a:gd name="T14" fmla="*/ 1777 w 1777"/>
              <a:gd name="T15" fmla="*/ 334 h 334"/>
            </a:gdLst>
            <a:ahLst/>
            <a:cxnLst>
              <a:cxn ang="T8">
                <a:pos x="T0" y="T1"/>
              </a:cxn>
              <a:cxn ang="T9">
                <a:pos x="T2" y="T3"/>
              </a:cxn>
              <a:cxn ang="T10">
                <a:pos x="T4" y="T5"/>
              </a:cxn>
              <a:cxn ang="T11">
                <a:pos x="T6" y="T7"/>
              </a:cxn>
            </a:cxnLst>
            <a:rect l="T12" t="T13" r="T14" b="T15"/>
            <a:pathLst>
              <a:path w="1777" h="334">
                <a:moveTo>
                  <a:pt x="0" y="0"/>
                </a:moveTo>
                <a:lnTo>
                  <a:pt x="491" y="0"/>
                </a:lnTo>
                <a:lnTo>
                  <a:pt x="1777" y="238"/>
                </a:lnTo>
                <a:lnTo>
                  <a:pt x="1777" y="334"/>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Line 15"/>
          <p:cNvSpPr>
            <a:spLocks noChangeShapeType="1"/>
          </p:cNvSpPr>
          <p:nvPr/>
        </p:nvSpPr>
        <p:spPr bwMode="auto">
          <a:xfrm>
            <a:off x="7526338" y="3995738"/>
            <a:ext cx="1587" cy="1143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16"/>
          <p:cNvSpPr>
            <a:spLocks noChangeShapeType="1"/>
          </p:cNvSpPr>
          <p:nvPr/>
        </p:nvSpPr>
        <p:spPr bwMode="auto">
          <a:xfrm flipV="1">
            <a:off x="6834188" y="3995738"/>
            <a:ext cx="1587" cy="1143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Line 17"/>
          <p:cNvSpPr>
            <a:spLocks noChangeShapeType="1"/>
          </p:cNvSpPr>
          <p:nvPr/>
        </p:nvSpPr>
        <p:spPr bwMode="auto">
          <a:xfrm>
            <a:off x="6834188" y="4052888"/>
            <a:ext cx="692150"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Freeform 18"/>
          <p:cNvSpPr>
            <a:spLocks/>
          </p:cNvSpPr>
          <p:nvPr/>
        </p:nvSpPr>
        <p:spPr bwMode="auto">
          <a:xfrm>
            <a:off x="5453063" y="4138613"/>
            <a:ext cx="1295400" cy="85725"/>
          </a:xfrm>
          <a:custGeom>
            <a:avLst/>
            <a:gdLst>
              <a:gd name="T0" fmla="*/ 0 w 816"/>
              <a:gd name="T1" fmla="*/ 0 h 54"/>
              <a:gd name="T2" fmla="*/ 106 w 816"/>
              <a:gd name="T3" fmla="*/ 0 h 54"/>
              <a:gd name="T4" fmla="*/ 816 w 816"/>
              <a:gd name="T5" fmla="*/ 54 h 54"/>
              <a:gd name="T6" fmla="*/ 0 60000 65536"/>
              <a:gd name="T7" fmla="*/ 0 60000 65536"/>
              <a:gd name="T8" fmla="*/ 0 60000 65536"/>
              <a:gd name="T9" fmla="*/ 0 w 816"/>
              <a:gd name="T10" fmla="*/ 0 h 54"/>
              <a:gd name="T11" fmla="*/ 816 w 816"/>
              <a:gd name="T12" fmla="*/ 54 h 54"/>
            </a:gdLst>
            <a:ahLst/>
            <a:cxnLst>
              <a:cxn ang="T6">
                <a:pos x="T0" y="T1"/>
              </a:cxn>
              <a:cxn ang="T7">
                <a:pos x="T2" y="T3"/>
              </a:cxn>
              <a:cxn ang="T8">
                <a:pos x="T4" y="T5"/>
              </a:cxn>
            </a:cxnLst>
            <a:rect l="T9" t="T10" r="T11" b="T12"/>
            <a:pathLst>
              <a:path w="816" h="54">
                <a:moveTo>
                  <a:pt x="0" y="0"/>
                </a:moveTo>
                <a:lnTo>
                  <a:pt x="106" y="0"/>
                </a:lnTo>
                <a:lnTo>
                  <a:pt x="816" y="54"/>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Freeform 19"/>
          <p:cNvSpPr>
            <a:spLocks/>
          </p:cNvSpPr>
          <p:nvPr/>
        </p:nvSpPr>
        <p:spPr bwMode="auto">
          <a:xfrm>
            <a:off x="1965325" y="2136775"/>
            <a:ext cx="1628775" cy="852488"/>
          </a:xfrm>
          <a:custGeom>
            <a:avLst/>
            <a:gdLst>
              <a:gd name="T0" fmla="*/ 1026 w 1026"/>
              <a:gd name="T1" fmla="*/ 0 h 537"/>
              <a:gd name="T2" fmla="*/ 920 w 1026"/>
              <a:gd name="T3" fmla="*/ 0 h 537"/>
              <a:gd name="T4" fmla="*/ 0 w 1026"/>
              <a:gd name="T5" fmla="*/ 537 h 537"/>
              <a:gd name="T6" fmla="*/ 0 60000 65536"/>
              <a:gd name="T7" fmla="*/ 0 60000 65536"/>
              <a:gd name="T8" fmla="*/ 0 60000 65536"/>
              <a:gd name="T9" fmla="*/ 0 w 1026"/>
              <a:gd name="T10" fmla="*/ 0 h 537"/>
              <a:gd name="T11" fmla="*/ 1026 w 1026"/>
              <a:gd name="T12" fmla="*/ 537 h 537"/>
            </a:gdLst>
            <a:ahLst/>
            <a:cxnLst>
              <a:cxn ang="T6">
                <a:pos x="T0" y="T1"/>
              </a:cxn>
              <a:cxn ang="T7">
                <a:pos x="T2" y="T3"/>
              </a:cxn>
              <a:cxn ang="T8">
                <a:pos x="T4" y="T5"/>
              </a:cxn>
            </a:cxnLst>
            <a:rect l="T9" t="T10" r="T11" b="T12"/>
            <a:pathLst>
              <a:path w="1026" h="537">
                <a:moveTo>
                  <a:pt x="1026" y="0"/>
                </a:moveTo>
                <a:lnTo>
                  <a:pt x="920" y="0"/>
                </a:lnTo>
                <a:lnTo>
                  <a:pt x="0" y="537"/>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Freeform 20"/>
          <p:cNvSpPr>
            <a:spLocks/>
          </p:cNvSpPr>
          <p:nvPr/>
        </p:nvSpPr>
        <p:spPr bwMode="auto">
          <a:xfrm>
            <a:off x="2254250" y="2452688"/>
            <a:ext cx="1333500" cy="962025"/>
          </a:xfrm>
          <a:custGeom>
            <a:avLst/>
            <a:gdLst>
              <a:gd name="T0" fmla="*/ 840 w 840"/>
              <a:gd name="T1" fmla="*/ 0 h 606"/>
              <a:gd name="T2" fmla="*/ 736 w 840"/>
              <a:gd name="T3" fmla="*/ 0 h 606"/>
              <a:gd name="T4" fmla="*/ 0 w 840"/>
              <a:gd name="T5" fmla="*/ 606 h 606"/>
              <a:gd name="T6" fmla="*/ 0 60000 65536"/>
              <a:gd name="T7" fmla="*/ 0 60000 65536"/>
              <a:gd name="T8" fmla="*/ 0 60000 65536"/>
              <a:gd name="T9" fmla="*/ 0 w 840"/>
              <a:gd name="T10" fmla="*/ 0 h 606"/>
              <a:gd name="T11" fmla="*/ 840 w 840"/>
              <a:gd name="T12" fmla="*/ 606 h 606"/>
            </a:gdLst>
            <a:ahLst/>
            <a:cxnLst>
              <a:cxn ang="T6">
                <a:pos x="T0" y="T1"/>
              </a:cxn>
              <a:cxn ang="T7">
                <a:pos x="T2" y="T3"/>
              </a:cxn>
              <a:cxn ang="T8">
                <a:pos x="T4" y="T5"/>
              </a:cxn>
            </a:cxnLst>
            <a:rect l="T9" t="T10" r="T11" b="T12"/>
            <a:pathLst>
              <a:path w="840" h="606">
                <a:moveTo>
                  <a:pt x="840" y="0"/>
                </a:moveTo>
                <a:lnTo>
                  <a:pt x="736" y="0"/>
                </a:lnTo>
                <a:lnTo>
                  <a:pt x="0" y="606"/>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Freeform 21"/>
          <p:cNvSpPr>
            <a:spLocks/>
          </p:cNvSpPr>
          <p:nvPr/>
        </p:nvSpPr>
        <p:spPr bwMode="auto">
          <a:xfrm>
            <a:off x="2054225" y="2995613"/>
            <a:ext cx="1530350" cy="615950"/>
          </a:xfrm>
          <a:custGeom>
            <a:avLst/>
            <a:gdLst>
              <a:gd name="T0" fmla="*/ 964 w 964"/>
              <a:gd name="T1" fmla="*/ 0 h 388"/>
              <a:gd name="T2" fmla="*/ 858 w 964"/>
              <a:gd name="T3" fmla="*/ 0 h 388"/>
              <a:gd name="T4" fmla="*/ 0 w 964"/>
              <a:gd name="T5" fmla="*/ 388 h 388"/>
              <a:gd name="T6" fmla="*/ 0 60000 65536"/>
              <a:gd name="T7" fmla="*/ 0 60000 65536"/>
              <a:gd name="T8" fmla="*/ 0 60000 65536"/>
              <a:gd name="T9" fmla="*/ 0 w 964"/>
              <a:gd name="T10" fmla="*/ 0 h 388"/>
              <a:gd name="T11" fmla="*/ 964 w 964"/>
              <a:gd name="T12" fmla="*/ 388 h 388"/>
            </a:gdLst>
            <a:ahLst/>
            <a:cxnLst>
              <a:cxn ang="T6">
                <a:pos x="T0" y="T1"/>
              </a:cxn>
              <a:cxn ang="T7">
                <a:pos x="T2" y="T3"/>
              </a:cxn>
              <a:cxn ang="T8">
                <a:pos x="T4" y="T5"/>
              </a:cxn>
            </a:cxnLst>
            <a:rect l="T9" t="T10" r="T11" b="T12"/>
            <a:pathLst>
              <a:path w="964" h="388">
                <a:moveTo>
                  <a:pt x="964" y="0"/>
                </a:moveTo>
                <a:lnTo>
                  <a:pt x="858" y="0"/>
                </a:lnTo>
                <a:lnTo>
                  <a:pt x="0" y="388"/>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Freeform 22"/>
          <p:cNvSpPr>
            <a:spLocks/>
          </p:cNvSpPr>
          <p:nvPr/>
        </p:nvSpPr>
        <p:spPr bwMode="auto">
          <a:xfrm>
            <a:off x="1978025" y="3503613"/>
            <a:ext cx="1609725" cy="361950"/>
          </a:xfrm>
          <a:custGeom>
            <a:avLst/>
            <a:gdLst>
              <a:gd name="T0" fmla="*/ 1014 w 1014"/>
              <a:gd name="T1" fmla="*/ 0 h 228"/>
              <a:gd name="T2" fmla="*/ 902 w 1014"/>
              <a:gd name="T3" fmla="*/ 0 h 228"/>
              <a:gd name="T4" fmla="*/ 0 w 1014"/>
              <a:gd name="T5" fmla="*/ 164 h 228"/>
              <a:gd name="T6" fmla="*/ 0 w 1014"/>
              <a:gd name="T7" fmla="*/ 228 h 228"/>
              <a:gd name="T8" fmla="*/ 0 60000 65536"/>
              <a:gd name="T9" fmla="*/ 0 60000 65536"/>
              <a:gd name="T10" fmla="*/ 0 60000 65536"/>
              <a:gd name="T11" fmla="*/ 0 60000 65536"/>
              <a:gd name="T12" fmla="*/ 0 w 1014"/>
              <a:gd name="T13" fmla="*/ 0 h 228"/>
              <a:gd name="T14" fmla="*/ 1014 w 1014"/>
              <a:gd name="T15" fmla="*/ 228 h 228"/>
            </a:gdLst>
            <a:ahLst/>
            <a:cxnLst>
              <a:cxn ang="T8">
                <a:pos x="T0" y="T1"/>
              </a:cxn>
              <a:cxn ang="T9">
                <a:pos x="T2" y="T3"/>
              </a:cxn>
              <a:cxn ang="T10">
                <a:pos x="T4" y="T5"/>
              </a:cxn>
              <a:cxn ang="T11">
                <a:pos x="T6" y="T7"/>
              </a:cxn>
            </a:cxnLst>
            <a:rect l="T12" t="T13" r="T14" b="T15"/>
            <a:pathLst>
              <a:path w="1014" h="228">
                <a:moveTo>
                  <a:pt x="1014" y="0"/>
                </a:moveTo>
                <a:lnTo>
                  <a:pt x="902" y="0"/>
                </a:lnTo>
                <a:lnTo>
                  <a:pt x="0" y="164"/>
                </a:lnTo>
                <a:lnTo>
                  <a:pt x="0" y="228"/>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Line 23"/>
          <p:cNvSpPr>
            <a:spLocks noChangeShapeType="1"/>
          </p:cNvSpPr>
          <p:nvPr/>
        </p:nvSpPr>
        <p:spPr bwMode="auto">
          <a:xfrm>
            <a:off x="5554663" y="4446588"/>
            <a:ext cx="1409700"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24"/>
          <p:cNvSpPr>
            <a:spLocks noChangeShapeType="1"/>
          </p:cNvSpPr>
          <p:nvPr/>
        </p:nvSpPr>
        <p:spPr bwMode="auto">
          <a:xfrm>
            <a:off x="1806575" y="3811588"/>
            <a:ext cx="1588" cy="11747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25"/>
          <p:cNvSpPr>
            <a:spLocks noChangeShapeType="1"/>
          </p:cNvSpPr>
          <p:nvPr/>
        </p:nvSpPr>
        <p:spPr bwMode="auto">
          <a:xfrm flipV="1">
            <a:off x="2149475" y="3811588"/>
            <a:ext cx="1588" cy="11747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6"/>
          <p:cNvSpPr>
            <a:spLocks noChangeShapeType="1"/>
          </p:cNvSpPr>
          <p:nvPr/>
        </p:nvSpPr>
        <p:spPr bwMode="auto">
          <a:xfrm>
            <a:off x="1806575" y="3868738"/>
            <a:ext cx="342900"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Freeform 27"/>
          <p:cNvSpPr>
            <a:spLocks/>
          </p:cNvSpPr>
          <p:nvPr/>
        </p:nvSpPr>
        <p:spPr bwMode="auto">
          <a:xfrm>
            <a:off x="2444750" y="4138613"/>
            <a:ext cx="1143000" cy="41275"/>
          </a:xfrm>
          <a:custGeom>
            <a:avLst/>
            <a:gdLst>
              <a:gd name="T0" fmla="*/ 720 w 720"/>
              <a:gd name="T1" fmla="*/ 0 h 26"/>
              <a:gd name="T2" fmla="*/ 614 w 720"/>
              <a:gd name="T3" fmla="*/ 0 h 26"/>
              <a:gd name="T4" fmla="*/ 0 w 720"/>
              <a:gd name="T5" fmla="*/ 26 h 26"/>
              <a:gd name="T6" fmla="*/ 0 60000 65536"/>
              <a:gd name="T7" fmla="*/ 0 60000 65536"/>
              <a:gd name="T8" fmla="*/ 0 60000 65536"/>
              <a:gd name="T9" fmla="*/ 0 w 720"/>
              <a:gd name="T10" fmla="*/ 0 h 26"/>
              <a:gd name="T11" fmla="*/ 720 w 720"/>
              <a:gd name="T12" fmla="*/ 26 h 26"/>
            </a:gdLst>
            <a:ahLst/>
            <a:cxnLst>
              <a:cxn ang="T6">
                <a:pos x="T0" y="T1"/>
              </a:cxn>
              <a:cxn ang="T7">
                <a:pos x="T2" y="T3"/>
              </a:cxn>
              <a:cxn ang="T8">
                <a:pos x="T4" y="T5"/>
              </a:cxn>
            </a:cxnLst>
            <a:rect l="T9" t="T10" r="T11" b="T12"/>
            <a:pathLst>
              <a:path w="720" h="26">
                <a:moveTo>
                  <a:pt x="720" y="0"/>
                </a:moveTo>
                <a:lnTo>
                  <a:pt x="614" y="0"/>
                </a:lnTo>
                <a:lnTo>
                  <a:pt x="0" y="26"/>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9" name="Freeform 28"/>
          <p:cNvSpPr>
            <a:spLocks/>
          </p:cNvSpPr>
          <p:nvPr/>
        </p:nvSpPr>
        <p:spPr bwMode="auto">
          <a:xfrm>
            <a:off x="5649913" y="3840163"/>
            <a:ext cx="1501775" cy="400050"/>
          </a:xfrm>
          <a:custGeom>
            <a:avLst/>
            <a:gdLst>
              <a:gd name="T0" fmla="*/ 0 w 946"/>
              <a:gd name="T1" fmla="*/ 0 h 252"/>
              <a:gd name="T2" fmla="*/ 60 w 946"/>
              <a:gd name="T3" fmla="*/ 0 h 252"/>
              <a:gd name="T4" fmla="*/ 946 w 946"/>
              <a:gd name="T5" fmla="*/ 252 h 252"/>
              <a:gd name="T6" fmla="*/ 0 60000 65536"/>
              <a:gd name="T7" fmla="*/ 0 60000 65536"/>
              <a:gd name="T8" fmla="*/ 0 60000 65536"/>
              <a:gd name="T9" fmla="*/ 0 w 946"/>
              <a:gd name="T10" fmla="*/ 0 h 252"/>
              <a:gd name="T11" fmla="*/ 946 w 946"/>
              <a:gd name="T12" fmla="*/ 252 h 252"/>
            </a:gdLst>
            <a:ahLst/>
            <a:cxnLst>
              <a:cxn ang="T6">
                <a:pos x="T0" y="T1"/>
              </a:cxn>
              <a:cxn ang="T7">
                <a:pos x="T2" y="T3"/>
              </a:cxn>
              <a:cxn ang="T8">
                <a:pos x="T4" y="T5"/>
              </a:cxn>
            </a:cxnLst>
            <a:rect l="T9" t="T10" r="T11" b="T12"/>
            <a:pathLst>
              <a:path w="946" h="252">
                <a:moveTo>
                  <a:pt x="0" y="0"/>
                </a:moveTo>
                <a:lnTo>
                  <a:pt x="60" y="0"/>
                </a:lnTo>
                <a:lnTo>
                  <a:pt x="946" y="25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0" name="Freeform 29"/>
          <p:cNvSpPr>
            <a:spLocks/>
          </p:cNvSpPr>
          <p:nvPr/>
        </p:nvSpPr>
        <p:spPr bwMode="auto">
          <a:xfrm>
            <a:off x="4505325" y="2143125"/>
            <a:ext cx="2668588" cy="868363"/>
          </a:xfrm>
          <a:custGeom>
            <a:avLst/>
            <a:gdLst>
              <a:gd name="T0" fmla="*/ 0 w 1681"/>
              <a:gd name="T1" fmla="*/ 0 h 547"/>
              <a:gd name="T2" fmla="*/ 755 w 1681"/>
              <a:gd name="T3" fmla="*/ 0 h 547"/>
              <a:gd name="T4" fmla="*/ 1681 w 1681"/>
              <a:gd name="T5" fmla="*/ 547 h 547"/>
              <a:gd name="T6" fmla="*/ 0 60000 65536"/>
              <a:gd name="T7" fmla="*/ 0 60000 65536"/>
              <a:gd name="T8" fmla="*/ 0 60000 65536"/>
              <a:gd name="T9" fmla="*/ 0 w 1681"/>
              <a:gd name="T10" fmla="*/ 0 h 547"/>
              <a:gd name="T11" fmla="*/ 1681 w 1681"/>
              <a:gd name="T12" fmla="*/ 547 h 547"/>
            </a:gdLst>
            <a:ahLst/>
            <a:cxnLst>
              <a:cxn ang="T6">
                <a:pos x="T0" y="T1"/>
              </a:cxn>
              <a:cxn ang="T7">
                <a:pos x="T2" y="T3"/>
              </a:cxn>
              <a:cxn ang="T8">
                <a:pos x="T4" y="T5"/>
              </a:cxn>
            </a:cxnLst>
            <a:rect l="T9" t="T10" r="T11" b="T12"/>
            <a:pathLst>
              <a:path w="1681" h="547">
                <a:moveTo>
                  <a:pt x="0" y="0"/>
                </a:moveTo>
                <a:lnTo>
                  <a:pt x="755" y="0"/>
                </a:lnTo>
                <a:lnTo>
                  <a:pt x="1681" y="547"/>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1" name="Freeform 30"/>
          <p:cNvSpPr>
            <a:spLocks/>
          </p:cNvSpPr>
          <p:nvPr/>
        </p:nvSpPr>
        <p:spPr bwMode="auto">
          <a:xfrm>
            <a:off x="5040313" y="1822450"/>
            <a:ext cx="1870075" cy="241300"/>
          </a:xfrm>
          <a:custGeom>
            <a:avLst/>
            <a:gdLst>
              <a:gd name="T0" fmla="*/ 0 w 1178"/>
              <a:gd name="T1" fmla="*/ 0 h 152"/>
              <a:gd name="T2" fmla="*/ 420 w 1178"/>
              <a:gd name="T3" fmla="*/ 0 h 152"/>
              <a:gd name="T4" fmla="*/ 1178 w 1178"/>
              <a:gd name="T5" fmla="*/ 152 h 152"/>
              <a:gd name="T6" fmla="*/ 0 60000 65536"/>
              <a:gd name="T7" fmla="*/ 0 60000 65536"/>
              <a:gd name="T8" fmla="*/ 0 60000 65536"/>
              <a:gd name="T9" fmla="*/ 0 w 1178"/>
              <a:gd name="T10" fmla="*/ 0 h 152"/>
              <a:gd name="T11" fmla="*/ 1178 w 1178"/>
              <a:gd name="T12" fmla="*/ 152 h 152"/>
            </a:gdLst>
            <a:ahLst/>
            <a:cxnLst>
              <a:cxn ang="T6">
                <a:pos x="T0" y="T1"/>
              </a:cxn>
              <a:cxn ang="T7">
                <a:pos x="T2" y="T3"/>
              </a:cxn>
              <a:cxn ang="T8">
                <a:pos x="T4" y="T5"/>
              </a:cxn>
            </a:cxnLst>
            <a:rect l="T9" t="T10" r="T11" b="T12"/>
            <a:pathLst>
              <a:path w="1178" h="152">
                <a:moveTo>
                  <a:pt x="0" y="0"/>
                </a:moveTo>
                <a:lnTo>
                  <a:pt x="420" y="0"/>
                </a:lnTo>
                <a:lnTo>
                  <a:pt x="1178" y="15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2" name="Freeform 31"/>
          <p:cNvSpPr>
            <a:spLocks/>
          </p:cNvSpPr>
          <p:nvPr/>
        </p:nvSpPr>
        <p:spPr bwMode="auto">
          <a:xfrm>
            <a:off x="1943100" y="1822450"/>
            <a:ext cx="1647825" cy="241300"/>
          </a:xfrm>
          <a:custGeom>
            <a:avLst/>
            <a:gdLst>
              <a:gd name="T0" fmla="*/ 0 w 1038"/>
              <a:gd name="T1" fmla="*/ 152 h 152"/>
              <a:gd name="T2" fmla="*/ 918 w 1038"/>
              <a:gd name="T3" fmla="*/ 0 h 152"/>
              <a:gd name="T4" fmla="*/ 1038 w 1038"/>
              <a:gd name="T5" fmla="*/ 0 h 152"/>
              <a:gd name="T6" fmla="*/ 0 60000 65536"/>
              <a:gd name="T7" fmla="*/ 0 60000 65536"/>
              <a:gd name="T8" fmla="*/ 0 60000 65536"/>
              <a:gd name="T9" fmla="*/ 0 w 1038"/>
              <a:gd name="T10" fmla="*/ 0 h 152"/>
              <a:gd name="T11" fmla="*/ 1038 w 1038"/>
              <a:gd name="T12" fmla="*/ 152 h 152"/>
            </a:gdLst>
            <a:ahLst/>
            <a:cxnLst>
              <a:cxn ang="T6">
                <a:pos x="T0" y="T1"/>
              </a:cxn>
              <a:cxn ang="T7">
                <a:pos x="T2" y="T3"/>
              </a:cxn>
              <a:cxn ang="T8">
                <a:pos x="T4" y="T5"/>
              </a:cxn>
            </a:cxnLst>
            <a:rect l="T9" t="T10" r="T11" b="T12"/>
            <a:pathLst>
              <a:path w="1038" h="152">
                <a:moveTo>
                  <a:pt x="0" y="152"/>
                </a:moveTo>
                <a:lnTo>
                  <a:pt x="918" y="0"/>
                </a:lnTo>
                <a:lnTo>
                  <a:pt x="1038"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3" name="Freeform 32"/>
          <p:cNvSpPr>
            <a:spLocks/>
          </p:cNvSpPr>
          <p:nvPr/>
        </p:nvSpPr>
        <p:spPr bwMode="auto">
          <a:xfrm>
            <a:off x="4976813" y="2465388"/>
            <a:ext cx="1812925" cy="1019175"/>
          </a:xfrm>
          <a:custGeom>
            <a:avLst/>
            <a:gdLst>
              <a:gd name="T0" fmla="*/ 0 w 1142"/>
              <a:gd name="T1" fmla="*/ 0 h 642"/>
              <a:gd name="T2" fmla="*/ 252 w 1142"/>
              <a:gd name="T3" fmla="*/ 0 h 642"/>
              <a:gd name="T4" fmla="*/ 1142 w 1142"/>
              <a:gd name="T5" fmla="*/ 642 h 642"/>
              <a:gd name="T6" fmla="*/ 0 60000 65536"/>
              <a:gd name="T7" fmla="*/ 0 60000 65536"/>
              <a:gd name="T8" fmla="*/ 0 60000 65536"/>
              <a:gd name="T9" fmla="*/ 0 w 1142"/>
              <a:gd name="T10" fmla="*/ 0 h 642"/>
              <a:gd name="T11" fmla="*/ 1142 w 1142"/>
              <a:gd name="T12" fmla="*/ 642 h 642"/>
            </a:gdLst>
            <a:ahLst/>
            <a:cxnLst>
              <a:cxn ang="T6">
                <a:pos x="T0" y="T1"/>
              </a:cxn>
              <a:cxn ang="T7">
                <a:pos x="T2" y="T3"/>
              </a:cxn>
              <a:cxn ang="T8">
                <a:pos x="T4" y="T5"/>
              </a:cxn>
            </a:cxnLst>
            <a:rect l="T9" t="T10" r="T11" b="T12"/>
            <a:pathLst>
              <a:path w="1142" h="642">
                <a:moveTo>
                  <a:pt x="0" y="0"/>
                </a:moveTo>
                <a:lnTo>
                  <a:pt x="252" y="0"/>
                </a:lnTo>
                <a:lnTo>
                  <a:pt x="1142" y="64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4" name="Freeform 33"/>
          <p:cNvSpPr>
            <a:spLocks/>
          </p:cNvSpPr>
          <p:nvPr/>
        </p:nvSpPr>
        <p:spPr bwMode="auto">
          <a:xfrm>
            <a:off x="4700588" y="2976563"/>
            <a:ext cx="2232025" cy="730250"/>
          </a:xfrm>
          <a:custGeom>
            <a:avLst/>
            <a:gdLst>
              <a:gd name="T0" fmla="*/ 0 w 1406"/>
              <a:gd name="T1" fmla="*/ 0 h 460"/>
              <a:gd name="T2" fmla="*/ 438 w 1406"/>
              <a:gd name="T3" fmla="*/ 0 h 460"/>
              <a:gd name="T4" fmla="*/ 1406 w 1406"/>
              <a:gd name="T5" fmla="*/ 460 h 460"/>
              <a:gd name="T6" fmla="*/ 0 60000 65536"/>
              <a:gd name="T7" fmla="*/ 0 60000 65536"/>
              <a:gd name="T8" fmla="*/ 0 60000 65536"/>
              <a:gd name="T9" fmla="*/ 0 w 1406"/>
              <a:gd name="T10" fmla="*/ 0 h 460"/>
              <a:gd name="T11" fmla="*/ 1406 w 1406"/>
              <a:gd name="T12" fmla="*/ 460 h 460"/>
            </a:gdLst>
            <a:ahLst/>
            <a:cxnLst>
              <a:cxn ang="T6">
                <a:pos x="T0" y="T1"/>
              </a:cxn>
              <a:cxn ang="T7">
                <a:pos x="T2" y="T3"/>
              </a:cxn>
              <a:cxn ang="T8">
                <a:pos x="T4" y="T5"/>
              </a:cxn>
            </a:cxnLst>
            <a:rect l="T9" t="T10" r="T11" b="T12"/>
            <a:pathLst>
              <a:path w="1406" h="460">
                <a:moveTo>
                  <a:pt x="0" y="0"/>
                </a:moveTo>
                <a:lnTo>
                  <a:pt x="438" y="0"/>
                </a:lnTo>
                <a:lnTo>
                  <a:pt x="1406" y="46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5" name="Freeform 34"/>
          <p:cNvSpPr>
            <a:spLocks/>
          </p:cNvSpPr>
          <p:nvPr/>
        </p:nvSpPr>
        <p:spPr bwMode="auto">
          <a:xfrm>
            <a:off x="4365625" y="3516313"/>
            <a:ext cx="2820988" cy="530225"/>
          </a:xfrm>
          <a:custGeom>
            <a:avLst/>
            <a:gdLst>
              <a:gd name="T0" fmla="*/ 0 w 1777"/>
              <a:gd name="T1" fmla="*/ 0 h 334"/>
              <a:gd name="T2" fmla="*/ 491 w 1777"/>
              <a:gd name="T3" fmla="*/ 0 h 334"/>
              <a:gd name="T4" fmla="*/ 1777 w 1777"/>
              <a:gd name="T5" fmla="*/ 238 h 334"/>
              <a:gd name="T6" fmla="*/ 1777 w 1777"/>
              <a:gd name="T7" fmla="*/ 334 h 334"/>
              <a:gd name="T8" fmla="*/ 0 60000 65536"/>
              <a:gd name="T9" fmla="*/ 0 60000 65536"/>
              <a:gd name="T10" fmla="*/ 0 60000 65536"/>
              <a:gd name="T11" fmla="*/ 0 60000 65536"/>
              <a:gd name="T12" fmla="*/ 0 w 1777"/>
              <a:gd name="T13" fmla="*/ 0 h 334"/>
              <a:gd name="T14" fmla="*/ 1777 w 1777"/>
              <a:gd name="T15" fmla="*/ 334 h 334"/>
            </a:gdLst>
            <a:ahLst/>
            <a:cxnLst>
              <a:cxn ang="T8">
                <a:pos x="T0" y="T1"/>
              </a:cxn>
              <a:cxn ang="T9">
                <a:pos x="T2" y="T3"/>
              </a:cxn>
              <a:cxn ang="T10">
                <a:pos x="T4" y="T5"/>
              </a:cxn>
              <a:cxn ang="T11">
                <a:pos x="T6" y="T7"/>
              </a:cxn>
            </a:cxnLst>
            <a:rect l="T12" t="T13" r="T14" b="T15"/>
            <a:pathLst>
              <a:path w="1777" h="334">
                <a:moveTo>
                  <a:pt x="0" y="0"/>
                </a:moveTo>
                <a:lnTo>
                  <a:pt x="491" y="0"/>
                </a:lnTo>
                <a:lnTo>
                  <a:pt x="1777" y="238"/>
                </a:lnTo>
                <a:lnTo>
                  <a:pt x="1777" y="33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6" name="Line 35"/>
          <p:cNvSpPr>
            <a:spLocks noChangeShapeType="1"/>
          </p:cNvSpPr>
          <p:nvPr/>
        </p:nvSpPr>
        <p:spPr bwMode="auto">
          <a:xfrm flipH="1">
            <a:off x="2257425" y="4446588"/>
            <a:ext cx="133032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36"/>
          <p:cNvSpPr>
            <a:spLocks noChangeShapeType="1"/>
          </p:cNvSpPr>
          <p:nvPr/>
        </p:nvSpPr>
        <p:spPr bwMode="auto">
          <a:xfrm>
            <a:off x="7526338" y="3995738"/>
            <a:ext cx="1587" cy="11430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37"/>
          <p:cNvSpPr>
            <a:spLocks noChangeShapeType="1"/>
          </p:cNvSpPr>
          <p:nvPr/>
        </p:nvSpPr>
        <p:spPr bwMode="auto">
          <a:xfrm flipV="1">
            <a:off x="6834188" y="3995738"/>
            <a:ext cx="1587" cy="11430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Line 38"/>
          <p:cNvSpPr>
            <a:spLocks noChangeShapeType="1"/>
          </p:cNvSpPr>
          <p:nvPr/>
        </p:nvSpPr>
        <p:spPr bwMode="auto">
          <a:xfrm>
            <a:off x="6834188" y="4052888"/>
            <a:ext cx="69215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0" name="Freeform 39"/>
          <p:cNvSpPr>
            <a:spLocks/>
          </p:cNvSpPr>
          <p:nvPr/>
        </p:nvSpPr>
        <p:spPr bwMode="auto">
          <a:xfrm>
            <a:off x="5453063" y="4138613"/>
            <a:ext cx="1295400" cy="85725"/>
          </a:xfrm>
          <a:custGeom>
            <a:avLst/>
            <a:gdLst>
              <a:gd name="T0" fmla="*/ 0 w 816"/>
              <a:gd name="T1" fmla="*/ 0 h 54"/>
              <a:gd name="T2" fmla="*/ 106 w 816"/>
              <a:gd name="T3" fmla="*/ 0 h 54"/>
              <a:gd name="T4" fmla="*/ 816 w 816"/>
              <a:gd name="T5" fmla="*/ 54 h 54"/>
              <a:gd name="T6" fmla="*/ 0 60000 65536"/>
              <a:gd name="T7" fmla="*/ 0 60000 65536"/>
              <a:gd name="T8" fmla="*/ 0 60000 65536"/>
              <a:gd name="T9" fmla="*/ 0 w 816"/>
              <a:gd name="T10" fmla="*/ 0 h 54"/>
              <a:gd name="T11" fmla="*/ 816 w 816"/>
              <a:gd name="T12" fmla="*/ 54 h 54"/>
            </a:gdLst>
            <a:ahLst/>
            <a:cxnLst>
              <a:cxn ang="T6">
                <a:pos x="T0" y="T1"/>
              </a:cxn>
              <a:cxn ang="T7">
                <a:pos x="T2" y="T3"/>
              </a:cxn>
              <a:cxn ang="T8">
                <a:pos x="T4" y="T5"/>
              </a:cxn>
            </a:cxnLst>
            <a:rect l="T9" t="T10" r="T11" b="T12"/>
            <a:pathLst>
              <a:path w="816" h="54">
                <a:moveTo>
                  <a:pt x="0" y="0"/>
                </a:moveTo>
                <a:lnTo>
                  <a:pt x="106" y="0"/>
                </a:lnTo>
                <a:lnTo>
                  <a:pt x="816" y="5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1" name="Freeform 40"/>
          <p:cNvSpPr>
            <a:spLocks/>
          </p:cNvSpPr>
          <p:nvPr/>
        </p:nvSpPr>
        <p:spPr bwMode="auto">
          <a:xfrm>
            <a:off x="1965325" y="2136775"/>
            <a:ext cx="1628775" cy="852488"/>
          </a:xfrm>
          <a:custGeom>
            <a:avLst/>
            <a:gdLst>
              <a:gd name="T0" fmla="*/ 1026 w 1026"/>
              <a:gd name="T1" fmla="*/ 0 h 537"/>
              <a:gd name="T2" fmla="*/ 920 w 1026"/>
              <a:gd name="T3" fmla="*/ 0 h 537"/>
              <a:gd name="T4" fmla="*/ 0 w 1026"/>
              <a:gd name="T5" fmla="*/ 537 h 537"/>
              <a:gd name="T6" fmla="*/ 0 60000 65536"/>
              <a:gd name="T7" fmla="*/ 0 60000 65536"/>
              <a:gd name="T8" fmla="*/ 0 60000 65536"/>
              <a:gd name="T9" fmla="*/ 0 w 1026"/>
              <a:gd name="T10" fmla="*/ 0 h 537"/>
              <a:gd name="T11" fmla="*/ 1026 w 1026"/>
              <a:gd name="T12" fmla="*/ 537 h 537"/>
            </a:gdLst>
            <a:ahLst/>
            <a:cxnLst>
              <a:cxn ang="T6">
                <a:pos x="T0" y="T1"/>
              </a:cxn>
              <a:cxn ang="T7">
                <a:pos x="T2" y="T3"/>
              </a:cxn>
              <a:cxn ang="T8">
                <a:pos x="T4" y="T5"/>
              </a:cxn>
            </a:cxnLst>
            <a:rect l="T9" t="T10" r="T11" b="T12"/>
            <a:pathLst>
              <a:path w="1026" h="537">
                <a:moveTo>
                  <a:pt x="1026" y="0"/>
                </a:moveTo>
                <a:lnTo>
                  <a:pt x="920" y="0"/>
                </a:lnTo>
                <a:lnTo>
                  <a:pt x="0" y="537"/>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2" name="Freeform 41"/>
          <p:cNvSpPr>
            <a:spLocks/>
          </p:cNvSpPr>
          <p:nvPr/>
        </p:nvSpPr>
        <p:spPr bwMode="auto">
          <a:xfrm>
            <a:off x="2254250" y="2452688"/>
            <a:ext cx="1333500" cy="962025"/>
          </a:xfrm>
          <a:custGeom>
            <a:avLst/>
            <a:gdLst>
              <a:gd name="T0" fmla="*/ 840 w 840"/>
              <a:gd name="T1" fmla="*/ 0 h 606"/>
              <a:gd name="T2" fmla="*/ 736 w 840"/>
              <a:gd name="T3" fmla="*/ 0 h 606"/>
              <a:gd name="T4" fmla="*/ 0 w 840"/>
              <a:gd name="T5" fmla="*/ 606 h 606"/>
              <a:gd name="T6" fmla="*/ 0 60000 65536"/>
              <a:gd name="T7" fmla="*/ 0 60000 65536"/>
              <a:gd name="T8" fmla="*/ 0 60000 65536"/>
              <a:gd name="T9" fmla="*/ 0 w 840"/>
              <a:gd name="T10" fmla="*/ 0 h 606"/>
              <a:gd name="T11" fmla="*/ 840 w 840"/>
              <a:gd name="T12" fmla="*/ 606 h 606"/>
            </a:gdLst>
            <a:ahLst/>
            <a:cxnLst>
              <a:cxn ang="T6">
                <a:pos x="T0" y="T1"/>
              </a:cxn>
              <a:cxn ang="T7">
                <a:pos x="T2" y="T3"/>
              </a:cxn>
              <a:cxn ang="T8">
                <a:pos x="T4" y="T5"/>
              </a:cxn>
            </a:cxnLst>
            <a:rect l="T9" t="T10" r="T11" b="T12"/>
            <a:pathLst>
              <a:path w="840" h="606">
                <a:moveTo>
                  <a:pt x="840" y="0"/>
                </a:moveTo>
                <a:lnTo>
                  <a:pt x="736" y="0"/>
                </a:lnTo>
                <a:lnTo>
                  <a:pt x="0" y="60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3" name="Freeform 42"/>
          <p:cNvSpPr>
            <a:spLocks/>
          </p:cNvSpPr>
          <p:nvPr/>
        </p:nvSpPr>
        <p:spPr bwMode="auto">
          <a:xfrm>
            <a:off x="2054225" y="2995613"/>
            <a:ext cx="1530350" cy="615950"/>
          </a:xfrm>
          <a:custGeom>
            <a:avLst/>
            <a:gdLst>
              <a:gd name="T0" fmla="*/ 964 w 964"/>
              <a:gd name="T1" fmla="*/ 0 h 388"/>
              <a:gd name="T2" fmla="*/ 858 w 964"/>
              <a:gd name="T3" fmla="*/ 0 h 388"/>
              <a:gd name="T4" fmla="*/ 0 w 964"/>
              <a:gd name="T5" fmla="*/ 388 h 388"/>
              <a:gd name="T6" fmla="*/ 0 60000 65536"/>
              <a:gd name="T7" fmla="*/ 0 60000 65536"/>
              <a:gd name="T8" fmla="*/ 0 60000 65536"/>
              <a:gd name="T9" fmla="*/ 0 w 964"/>
              <a:gd name="T10" fmla="*/ 0 h 388"/>
              <a:gd name="T11" fmla="*/ 964 w 964"/>
              <a:gd name="T12" fmla="*/ 388 h 388"/>
            </a:gdLst>
            <a:ahLst/>
            <a:cxnLst>
              <a:cxn ang="T6">
                <a:pos x="T0" y="T1"/>
              </a:cxn>
              <a:cxn ang="T7">
                <a:pos x="T2" y="T3"/>
              </a:cxn>
              <a:cxn ang="T8">
                <a:pos x="T4" y="T5"/>
              </a:cxn>
            </a:cxnLst>
            <a:rect l="T9" t="T10" r="T11" b="T12"/>
            <a:pathLst>
              <a:path w="964" h="388">
                <a:moveTo>
                  <a:pt x="964" y="0"/>
                </a:moveTo>
                <a:lnTo>
                  <a:pt x="858" y="0"/>
                </a:lnTo>
                <a:lnTo>
                  <a:pt x="0" y="38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4" name="Freeform 43"/>
          <p:cNvSpPr>
            <a:spLocks/>
          </p:cNvSpPr>
          <p:nvPr/>
        </p:nvSpPr>
        <p:spPr bwMode="auto">
          <a:xfrm>
            <a:off x="1978025" y="3503613"/>
            <a:ext cx="1609725" cy="361950"/>
          </a:xfrm>
          <a:custGeom>
            <a:avLst/>
            <a:gdLst>
              <a:gd name="T0" fmla="*/ 1014 w 1014"/>
              <a:gd name="T1" fmla="*/ 0 h 228"/>
              <a:gd name="T2" fmla="*/ 902 w 1014"/>
              <a:gd name="T3" fmla="*/ 0 h 228"/>
              <a:gd name="T4" fmla="*/ 0 w 1014"/>
              <a:gd name="T5" fmla="*/ 164 h 228"/>
              <a:gd name="T6" fmla="*/ 0 w 1014"/>
              <a:gd name="T7" fmla="*/ 228 h 228"/>
              <a:gd name="T8" fmla="*/ 0 60000 65536"/>
              <a:gd name="T9" fmla="*/ 0 60000 65536"/>
              <a:gd name="T10" fmla="*/ 0 60000 65536"/>
              <a:gd name="T11" fmla="*/ 0 60000 65536"/>
              <a:gd name="T12" fmla="*/ 0 w 1014"/>
              <a:gd name="T13" fmla="*/ 0 h 228"/>
              <a:gd name="T14" fmla="*/ 1014 w 1014"/>
              <a:gd name="T15" fmla="*/ 228 h 228"/>
            </a:gdLst>
            <a:ahLst/>
            <a:cxnLst>
              <a:cxn ang="T8">
                <a:pos x="T0" y="T1"/>
              </a:cxn>
              <a:cxn ang="T9">
                <a:pos x="T2" y="T3"/>
              </a:cxn>
              <a:cxn ang="T10">
                <a:pos x="T4" y="T5"/>
              </a:cxn>
              <a:cxn ang="T11">
                <a:pos x="T6" y="T7"/>
              </a:cxn>
            </a:cxnLst>
            <a:rect l="T12" t="T13" r="T14" b="T15"/>
            <a:pathLst>
              <a:path w="1014" h="228">
                <a:moveTo>
                  <a:pt x="1014" y="0"/>
                </a:moveTo>
                <a:lnTo>
                  <a:pt x="902" y="0"/>
                </a:lnTo>
                <a:lnTo>
                  <a:pt x="0" y="164"/>
                </a:lnTo>
                <a:lnTo>
                  <a:pt x="0" y="22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5" name="Line 44"/>
          <p:cNvSpPr>
            <a:spLocks noChangeShapeType="1"/>
          </p:cNvSpPr>
          <p:nvPr/>
        </p:nvSpPr>
        <p:spPr bwMode="auto">
          <a:xfrm>
            <a:off x="5554663" y="4446588"/>
            <a:ext cx="14097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Line 45"/>
          <p:cNvSpPr>
            <a:spLocks noChangeShapeType="1"/>
          </p:cNvSpPr>
          <p:nvPr/>
        </p:nvSpPr>
        <p:spPr bwMode="auto">
          <a:xfrm>
            <a:off x="1806575" y="3811588"/>
            <a:ext cx="1588" cy="11747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7" name="Line 46"/>
          <p:cNvSpPr>
            <a:spLocks noChangeShapeType="1"/>
          </p:cNvSpPr>
          <p:nvPr/>
        </p:nvSpPr>
        <p:spPr bwMode="auto">
          <a:xfrm flipV="1">
            <a:off x="2149475" y="3811588"/>
            <a:ext cx="1588" cy="11747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8" name="Line 47"/>
          <p:cNvSpPr>
            <a:spLocks noChangeShapeType="1"/>
          </p:cNvSpPr>
          <p:nvPr/>
        </p:nvSpPr>
        <p:spPr bwMode="auto">
          <a:xfrm>
            <a:off x="1806575" y="3868738"/>
            <a:ext cx="3429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9" name="Freeform 48"/>
          <p:cNvSpPr>
            <a:spLocks/>
          </p:cNvSpPr>
          <p:nvPr/>
        </p:nvSpPr>
        <p:spPr bwMode="auto">
          <a:xfrm>
            <a:off x="2441575" y="4138613"/>
            <a:ext cx="1146175" cy="41275"/>
          </a:xfrm>
          <a:custGeom>
            <a:avLst/>
            <a:gdLst>
              <a:gd name="T0" fmla="*/ 722 w 722"/>
              <a:gd name="T1" fmla="*/ 0 h 26"/>
              <a:gd name="T2" fmla="*/ 616 w 722"/>
              <a:gd name="T3" fmla="*/ 0 h 26"/>
              <a:gd name="T4" fmla="*/ 0 w 722"/>
              <a:gd name="T5" fmla="*/ 26 h 26"/>
              <a:gd name="T6" fmla="*/ 0 60000 65536"/>
              <a:gd name="T7" fmla="*/ 0 60000 65536"/>
              <a:gd name="T8" fmla="*/ 0 60000 65536"/>
              <a:gd name="T9" fmla="*/ 0 w 722"/>
              <a:gd name="T10" fmla="*/ 0 h 26"/>
              <a:gd name="T11" fmla="*/ 722 w 722"/>
              <a:gd name="T12" fmla="*/ 26 h 26"/>
            </a:gdLst>
            <a:ahLst/>
            <a:cxnLst>
              <a:cxn ang="T6">
                <a:pos x="T0" y="T1"/>
              </a:cxn>
              <a:cxn ang="T7">
                <a:pos x="T2" y="T3"/>
              </a:cxn>
              <a:cxn ang="T8">
                <a:pos x="T4" y="T5"/>
              </a:cxn>
            </a:cxnLst>
            <a:rect l="T9" t="T10" r="T11" b="T12"/>
            <a:pathLst>
              <a:path w="722" h="26">
                <a:moveTo>
                  <a:pt x="722" y="0"/>
                </a:moveTo>
                <a:lnTo>
                  <a:pt x="616" y="0"/>
                </a:lnTo>
                <a:lnTo>
                  <a:pt x="0" y="2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0" name="Line 49"/>
          <p:cNvSpPr>
            <a:spLocks noChangeShapeType="1"/>
          </p:cNvSpPr>
          <p:nvPr/>
        </p:nvSpPr>
        <p:spPr bwMode="auto">
          <a:xfrm flipH="1">
            <a:off x="2257425" y="4446588"/>
            <a:ext cx="133032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1" name="Rectangle 50"/>
          <p:cNvSpPr>
            <a:spLocks noChangeArrowheads="1"/>
          </p:cNvSpPr>
          <p:nvPr/>
        </p:nvSpPr>
        <p:spPr bwMode="auto">
          <a:xfrm>
            <a:off x="420688" y="4767263"/>
            <a:ext cx="3470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rgbClr val="231F20"/>
                </a:solidFill>
                <a:latin typeface="Arial Black" pitchFamily="34" charset="0"/>
              </a:rPr>
              <a:t>(a) Vocal folds in closed position;</a:t>
            </a:r>
          </a:p>
          <a:p>
            <a:pPr eaLnBrk="0" hangingPunct="0"/>
            <a:r>
              <a:rPr lang="en-US" sz="1500">
                <a:solidFill>
                  <a:srgbClr val="231F20"/>
                </a:solidFill>
                <a:latin typeface="Arial Black" pitchFamily="34" charset="0"/>
              </a:rPr>
              <a:t>     closed glottis </a:t>
            </a:r>
          </a:p>
        </p:txBody>
      </p:sp>
      <p:sp>
        <p:nvSpPr>
          <p:cNvPr id="45102" name="Rectangle 51"/>
          <p:cNvSpPr>
            <a:spLocks noChangeArrowheads="1"/>
          </p:cNvSpPr>
          <p:nvPr/>
        </p:nvSpPr>
        <p:spPr bwMode="auto">
          <a:xfrm>
            <a:off x="5367338" y="4767263"/>
            <a:ext cx="32908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rgbClr val="231F20"/>
                </a:solidFill>
                <a:latin typeface="Arial Black" pitchFamily="34" charset="0"/>
              </a:rPr>
              <a:t>(b) Vocal folds in open position;</a:t>
            </a:r>
          </a:p>
          <a:p>
            <a:pPr eaLnBrk="0" hangingPunct="0"/>
            <a:r>
              <a:rPr lang="en-US" sz="1500">
                <a:solidFill>
                  <a:srgbClr val="231F20"/>
                </a:solidFill>
                <a:latin typeface="Arial Black" pitchFamily="34" charset="0"/>
              </a:rPr>
              <a:t>     open glottis </a:t>
            </a:r>
          </a:p>
        </p:txBody>
      </p:sp>
      <p:sp>
        <p:nvSpPr>
          <p:cNvPr id="45103" name="Rectangle 52"/>
          <p:cNvSpPr>
            <a:spLocks noChangeArrowheads="1"/>
          </p:cNvSpPr>
          <p:nvPr/>
        </p:nvSpPr>
        <p:spPr bwMode="auto">
          <a:xfrm>
            <a:off x="3627438" y="1722438"/>
            <a:ext cx="1374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Base of tongue</a:t>
            </a:r>
            <a:endParaRPr lang="en-US" sz="1800" b="1">
              <a:latin typeface="Arial" charset="0"/>
            </a:endParaRPr>
          </a:p>
        </p:txBody>
      </p:sp>
      <p:sp>
        <p:nvSpPr>
          <p:cNvPr id="45104" name="Rectangle 53"/>
          <p:cNvSpPr>
            <a:spLocks noChangeArrowheads="1"/>
          </p:cNvSpPr>
          <p:nvPr/>
        </p:nvSpPr>
        <p:spPr bwMode="auto">
          <a:xfrm>
            <a:off x="3627438" y="2036763"/>
            <a:ext cx="8651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Epiglottis</a:t>
            </a:r>
            <a:endParaRPr lang="en-US" sz="1800" b="1">
              <a:latin typeface="Arial" charset="0"/>
            </a:endParaRPr>
          </a:p>
        </p:txBody>
      </p:sp>
      <p:sp>
        <p:nvSpPr>
          <p:cNvPr id="45105" name="Rectangle 54"/>
          <p:cNvSpPr>
            <a:spLocks noChangeArrowheads="1"/>
          </p:cNvSpPr>
          <p:nvPr/>
        </p:nvSpPr>
        <p:spPr bwMode="auto">
          <a:xfrm>
            <a:off x="3627438" y="2357438"/>
            <a:ext cx="161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Vestibular fold</a:t>
            </a:r>
          </a:p>
          <a:p>
            <a:pPr eaLnBrk="0" hangingPunct="0"/>
            <a:r>
              <a:rPr lang="en-US" sz="1500" b="1">
                <a:solidFill>
                  <a:srgbClr val="231F20"/>
                </a:solidFill>
                <a:latin typeface="Arial" charset="0"/>
              </a:rPr>
              <a:t>(false vocal cord) </a:t>
            </a:r>
          </a:p>
        </p:txBody>
      </p:sp>
      <p:sp>
        <p:nvSpPr>
          <p:cNvPr id="45106" name="Rectangle 55"/>
          <p:cNvSpPr>
            <a:spLocks noChangeArrowheads="1"/>
          </p:cNvSpPr>
          <p:nvPr/>
        </p:nvSpPr>
        <p:spPr bwMode="auto">
          <a:xfrm>
            <a:off x="3627438" y="2840038"/>
            <a:ext cx="17875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rgbClr val="231F20"/>
                </a:solidFill>
                <a:latin typeface="Arial Black" pitchFamily="34" charset="0"/>
              </a:rPr>
              <a:t>Vocal fold</a:t>
            </a:r>
          </a:p>
          <a:p>
            <a:pPr eaLnBrk="0" hangingPunct="0"/>
            <a:r>
              <a:rPr lang="en-US" sz="1500">
                <a:solidFill>
                  <a:srgbClr val="231F20"/>
                </a:solidFill>
                <a:latin typeface="Arial Black" pitchFamily="34" charset="0"/>
              </a:rPr>
              <a:t>(true vocal cord) </a:t>
            </a:r>
          </a:p>
        </p:txBody>
      </p:sp>
      <p:sp>
        <p:nvSpPr>
          <p:cNvPr id="45107" name="Rectangle 56"/>
          <p:cNvSpPr>
            <a:spLocks noChangeArrowheads="1"/>
          </p:cNvSpPr>
          <p:nvPr/>
        </p:nvSpPr>
        <p:spPr bwMode="auto">
          <a:xfrm>
            <a:off x="3627438" y="3370263"/>
            <a:ext cx="69691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a:solidFill>
                  <a:srgbClr val="231F20"/>
                </a:solidFill>
                <a:latin typeface="Arial Black" pitchFamily="34" charset="0"/>
              </a:rPr>
              <a:t>Glottis</a:t>
            </a:r>
            <a:endParaRPr lang="en-US" sz="1800">
              <a:latin typeface="Arial" charset="0"/>
            </a:endParaRPr>
          </a:p>
        </p:txBody>
      </p:sp>
      <p:sp>
        <p:nvSpPr>
          <p:cNvPr id="45108" name="Rectangle 57"/>
          <p:cNvSpPr>
            <a:spLocks noChangeArrowheads="1"/>
          </p:cNvSpPr>
          <p:nvPr/>
        </p:nvSpPr>
        <p:spPr bwMode="auto">
          <a:xfrm>
            <a:off x="3627438" y="3729038"/>
            <a:ext cx="1985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Inner lining of trachea</a:t>
            </a:r>
            <a:endParaRPr lang="en-US" sz="1800" b="1">
              <a:latin typeface="Arial" charset="0"/>
            </a:endParaRPr>
          </a:p>
        </p:txBody>
      </p:sp>
      <p:sp>
        <p:nvSpPr>
          <p:cNvPr id="45109" name="Rectangle 58"/>
          <p:cNvSpPr>
            <a:spLocks noChangeArrowheads="1"/>
          </p:cNvSpPr>
          <p:nvPr/>
        </p:nvSpPr>
        <p:spPr bwMode="auto">
          <a:xfrm>
            <a:off x="3627438" y="4027488"/>
            <a:ext cx="1789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Cuneiform cartilage</a:t>
            </a:r>
            <a:endParaRPr lang="en-US" sz="1800" b="1">
              <a:latin typeface="Arial" charset="0"/>
            </a:endParaRPr>
          </a:p>
        </p:txBody>
      </p:sp>
      <p:sp>
        <p:nvSpPr>
          <p:cNvPr id="45110" name="Rectangle 59"/>
          <p:cNvSpPr>
            <a:spLocks noChangeArrowheads="1"/>
          </p:cNvSpPr>
          <p:nvPr/>
        </p:nvSpPr>
        <p:spPr bwMode="auto">
          <a:xfrm>
            <a:off x="3627438" y="4338638"/>
            <a:ext cx="1884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a:solidFill>
                  <a:srgbClr val="231F20"/>
                </a:solidFill>
                <a:latin typeface="Arial" charset="0"/>
              </a:rPr>
              <a:t>Corniculate cartilage</a:t>
            </a:r>
            <a:endParaRPr lang="en-US" sz="1800" b="1">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rmAutofit/>
          </a:bodyPr>
          <a:lstStyle/>
          <a:p>
            <a:pPr fontAlgn="auto">
              <a:spcAft>
                <a:spcPts val="0"/>
              </a:spcAft>
              <a:defRPr/>
            </a:pPr>
            <a:r>
              <a:rPr lang="en-US" dirty="0"/>
              <a:t>Respiratory System: Functional Anatomy</a:t>
            </a:r>
          </a:p>
        </p:txBody>
      </p:sp>
      <p:sp>
        <p:nvSpPr>
          <p:cNvPr id="922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Major organs</a:t>
            </a:r>
          </a:p>
          <a:p>
            <a:pPr marL="548640" lvl="1" fontAlgn="auto">
              <a:spcBef>
                <a:spcPts val="370"/>
              </a:spcBef>
              <a:spcAft>
                <a:spcPts val="0"/>
              </a:spcAft>
              <a:buFont typeface="Wingdings 2"/>
              <a:buChar char=""/>
              <a:defRPr/>
            </a:pPr>
            <a:r>
              <a:rPr lang="en-US" dirty="0"/>
              <a:t>Nose, nasal cavity, and </a:t>
            </a:r>
            <a:r>
              <a:rPr lang="en-US" dirty="0" err="1"/>
              <a:t>paranasal</a:t>
            </a:r>
            <a:r>
              <a:rPr lang="en-US"/>
              <a:t> sinuses</a:t>
            </a:r>
          </a:p>
          <a:p>
            <a:pPr marL="548640" lvl="1" fontAlgn="auto">
              <a:spcBef>
                <a:spcPts val="370"/>
              </a:spcBef>
              <a:spcAft>
                <a:spcPts val="0"/>
              </a:spcAft>
              <a:buFont typeface="Wingdings 2"/>
              <a:buChar char=""/>
              <a:defRPr/>
            </a:pPr>
            <a:r>
              <a:rPr lang="en-US"/>
              <a:t>Pharynx</a:t>
            </a:r>
          </a:p>
          <a:p>
            <a:pPr marL="548640" lvl="1" fontAlgn="auto">
              <a:spcBef>
                <a:spcPts val="370"/>
              </a:spcBef>
              <a:spcAft>
                <a:spcPts val="0"/>
              </a:spcAft>
              <a:buFont typeface="Wingdings 2"/>
              <a:buChar char=""/>
              <a:defRPr/>
            </a:pPr>
            <a:r>
              <a:rPr lang="en-US"/>
              <a:t>Larynx</a:t>
            </a:r>
          </a:p>
          <a:p>
            <a:pPr marL="548640" lvl="1" fontAlgn="auto">
              <a:spcBef>
                <a:spcPts val="370"/>
              </a:spcBef>
              <a:spcAft>
                <a:spcPts val="0"/>
              </a:spcAft>
              <a:buFont typeface="Wingdings 2"/>
              <a:buChar char=""/>
              <a:defRPr/>
            </a:pPr>
            <a:r>
              <a:rPr lang="en-US"/>
              <a:t>Trachea</a:t>
            </a:r>
          </a:p>
          <a:p>
            <a:pPr marL="548640" lvl="1" fontAlgn="auto">
              <a:spcBef>
                <a:spcPts val="370"/>
              </a:spcBef>
              <a:spcAft>
                <a:spcPts val="0"/>
              </a:spcAft>
              <a:buFont typeface="Wingdings 2"/>
              <a:buChar char=""/>
              <a:defRPr/>
            </a:pPr>
            <a:r>
              <a:rPr lang="en-US"/>
              <a:t>Bronchi and their branches</a:t>
            </a:r>
          </a:p>
          <a:p>
            <a:pPr marL="548640" lvl="1" fontAlgn="auto">
              <a:spcBef>
                <a:spcPts val="370"/>
              </a:spcBef>
              <a:spcAft>
                <a:spcPts val="0"/>
              </a:spcAft>
              <a:buFont typeface="Wingdings 2"/>
              <a:buChar char=""/>
              <a:defRPr/>
            </a:pPr>
            <a:r>
              <a:rPr lang="en-US"/>
              <a:t>Lungs and alveoli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normAutofit/>
          </a:bodyPr>
          <a:lstStyle/>
          <a:p>
            <a:pPr fontAlgn="auto">
              <a:spcAft>
                <a:spcPts val="0"/>
              </a:spcAft>
              <a:defRPr/>
            </a:pPr>
            <a:r>
              <a:rPr lang="en-US"/>
              <a:t>Voice Production</a:t>
            </a:r>
          </a:p>
        </p:txBody>
      </p:sp>
      <p:sp>
        <p:nvSpPr>
          <p:cNvPr id="55301"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Speech: </a:t>
            </a:r>
            <a:endParaRPr lang="en-US" dirty="0" smtClean="0"/>
          </a:p>
          <a:p>
            <a:pPr marL="548640" lvl="1" fontAlgn="auto">
              <a:lnSpc>
                <a:spcPct val="90000"/>
              </a:lnSpc>
              <a:spcBef>
                <a:spcPts val="370"/>
              </a:spcBef>
              <a:spcAft>
                <a:spcPts val="0"/>
              </a:spcAft>
              <a:buFont typeface="Wingdings 2"/>
              <a:buChar char=""/>
              <a:defRPr/>
            </a:pPr>
            <a:r>
              <a:rPr lang="en-US" dirty="0" smtClean="0"/>
              <a:t>intermittent </a:t>
            </a:r>
            <a:r>
              <a:rPr lang="en-US" dirty="0"/>
              <a:t>release of expired air while opening and closing the glottis</a:t>
            </a:r>
          </a:p>
          <a:p>
            <a:pPr marL="274320" indent="-274320" fontAlgn="auto">
              <a:lnSpc>
                <a:spcPct val="90000"/>
              </a:lnSpc>
              <a:spcBef>
                <a:spcPts val="580"/>
              </a:spcBef>
              <a:spcAft>
                <a:spcPts val="0"/>
              </a:spcAft>
              <a:buFont typeface="Wingdings 2"/>
              <a:buChar char=""/>
              <a:defRPr/>
            </a:pPr>
            <a:r>
              <a:rPr lang="en-US" dirty="0"/>
              <a:t>Pitch </a:t>
            </a:r>
            <a:endParaRPr lang="en-US" dirty="0" smtClean="0"/>
          </a:p>
          <a:p>
            <a:pPr marL="548640" lvl="1" fontAlgn="auto">
              <a:lnSpc>
                <a:spcPct val="90000"/>
              </a:lnSpc>
              <a:spcBef>
                <a:spcPts val="370"/>
              </a:spcBef>
              <a:spcAft>
                <a:spcPts val="0"/>
              </a:spcAft>
              <a:buFont typeface="Wingdings 2"/>
              <a:buChar char=""/>
              <a:defRPr/>
            </a:pPr>
            <a:r>
              <a:rPr lang="en-US" dirty="0" smtClean="0"/>
              <a:t>determined </a:t>
            </a:r>
            <a:r>
              <a:rPr lang="en-US" dirty="0"/>
              <a:t>by the length and tension of the vocal cords </a:t>
            </a:r>
          </a:p>
          <a:p>
            <a:pPr marL="274320" indent="-274320" fontAlgn="auto">
              <a:lnSpc>
                <a:spcPct val="90000"/>
              </a:lnSpc>
              <a:spcBef>
                <a:spcPts val="580"/>
              </a:spcBef>
              <a:spcAft>
                <a:spcPts val="0"/>
              </a:spcAft>
              <a:buFont typeface="Wingdings 2"/>
              <a:buChar char=""/>
              <a:defRPr/>
            </a:pPr>
            <a:r>
              <a:rPr lang="en-US" dirty="0"/>
              <a:t>Loudness </a:t>
            </a:r>
            <a:endParaRPr lang="en-US" dirty="0" smtClean="0"/>
          </a:p>
          <a:p>
            <a:pPr marL="548640" lvl="1" fontAlgn="auto">
              <a:lnSpc>
                <a:spcPct val="90000"/>
              </a:lnSpc>
              <a:spcBef>
                <a:spcPts val="370"/>
              </a:spcBef>
              <a:spcAft>
                <a:spcPts val="0"/>
              </a:spcAft>
              <a:buFont typeface="Wingdings 2"/>
              <a:buChar char=""/>
              <a:defRPr/>
            </a:pPr>
            <a:r>
              <a:rPr lang="en-US" dirty="0" smtClean="0"/>
              <a:t>depends </a:t>
            </a:r>
            <a:r>
              <a:rPr lang="en-US" dirty="0"/>
              <a:t>upon the force of air</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Chambers </a:t>
            </a:r>
            <a:r>
              <a:rPr lang="en-US" dirty="0"/>
              <a:t>of pharynx, oral, nasal, and sinus cavities amplify and enhance sound quality </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Sound </a:t>
            </a:r>
            <a:r>
              <a:rPr lang="en-US" dirty="0"/>
              <a:t>is “shaped” into language by muscles of the pharynx, tongue, soft palate, and lips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normAutofit/>
          </a:bodyPr>
          <a:lstStyle/>
          <a:p>
            <a:pPr fontAlgn="auto">
              <a:spcAft>
                <a:spcPts val="0"/>
              </a:spcAft>
              <a:defRPr/>
            </a:pPr>
            <a:r>
              <a:rPr lang="en-US"/>
              <a:t> Larynx</a:t>
            </a:r>
          </a:p>
        </p:txBody>
      </p:sp>
      <p:sp>
        <p:nvSpPr>
          <p:cNvPr id="5734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Vocal folds may act as a sphincter to prevent air passage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Example</a:t>
            </a:r>
            <a:r>
              <a:rPr lang="en-US" dirty="0"/>
              <a:t>: </a:t>
            </a:r>
            <a:r>
              <a:rPr lang="en-US" dirty="0" err="1"/>
              <a:t>Valsalva’s</a:t>
            </a:r>
            <a:r>
              <a:rPr lang="en-US" dirty="0"/>
              <a:t> maneuver</a:t>
            </a:r>
          </a:p>
          <a:p>
            <a:pPr marL="548640" lvl="1" fontAlgn="auto">
              <a:spcBef>
                <a:spcPts val="370"/>
              </a:spcBef>
              <a:spcAft>
                <a:spcPts val="0"/>
              </a:spcAft>
              <a:buFont typeface="Wingdings 2"/>
              <a:buChar char=""/>
              <a:defRPr/>
            </a:pPr>
            <a:r>
              <a:rPr lang="en-US" dirty="0"/>
              <a:t>Glottis closes to prevent exhalation</a:t>
            </a:r>
          </a:p>
          <a:p>
            <a:pPr marL="548640" lvl="1" fontAlgn="auto">
              <a:spcBef>
                <a:spcPts val="370"/>
              </a:spcBef>
              <a:spcAft>
                <a:spcPts val="0"/>
              </a:spcAft>
              <a:buFont typeface="Wingdings 2"/>
              <a:buChar char=""/>
              <a:defRPr/>
            </a:pPr>
            <a:r>
              <a:rPr lang="en-US" dirty="0"/>
              <a:t>Abdominal muscles contract</a:t>
            </a:r>
          </a:p>
          <a:p>
            <a:pPr marL="548640" lvl="1" fontAlgn="auto">
              <a:spcBef>
                <a:spcPts val="370"/>
              </a:spcBef>
              <a:spcAft>
                <a:spcPts val="0"/>
              </a:spcAft>
              <a:buFont typeface="Wingdings 2"/>
              <a:buChar char=""/>
              <a:defRPr/>
            </a:pPr>
            <a:r>
              <a:rPr lang="en-US" dirty="0"/>
              <a:t>Intra-abdominal pressure rises </a:t>
            </a:r>
          </a:p>
          <a:p>
            <a:pPr marL="548640" lvl="1" fontAlgn="auto">
              <a:spcBef>
                <a:spcPts val="370"/>
              </a:spcBef>
              <a:spcAft>
                <a:spcPts val="0"/>
              </a:spcAft>
              <a:buFont typeface="Wingdings 2"/>
              <a:buChar char=""/>
              <a:defRPr/>
            </a:pPr>
            <a:r>
              <a:rPr lang="en-US" dirty="0"/>
              <a:t>Helps to empty the rectum or stabilizes the trunk during heavy lifting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normAutofit/>
          </a:bodyPr>
          <a:lstStyle/>
          <a:p>
            <a:pPr fontAlgn="auto">
              <a:spcAft>
                <a:spcPts val="0"/>
              </a:spcAft>
              <a:defRPr/>
            </a:pPr>
            <a:r>
              <a:rPr lang="en-US"/>
              <a:t>Trachea</a:t>
            </a:r>
          </a:p>
        </p:txBody>
      </p:sp>
      <p:sp>
        <p:nvSpPr>
          <p:cNvPr id="59397" name="Rectangle 5"/>
          <p:cNvSpPr>
            <a:spLocks noGrp="1" noChangeArrowheads="1"/>
          </p:cNvSpPr>
          <p:nvPr>
            <p:ph idx="1"/>
          </p:nvPr>
        </p:nvSpPr>
        <p:spPr/>
        <p:txBody>
          <a:bodyPr>
            <a:normAutofit/>
          </a:bodyPr>
          <a:lstStyle/>
          <a:p>
            <a:pPr marL="225425" indent="-225425" fontAlgn="auto">
              <a:lnSpc>
                <a:spcPct val="90000"/>
              </a:lnSpc>
              <a:spcBef>
                <a:spcPts val="580"/>
              </a:spcBef>
              <a:spcAft>
                <a:spcPts val="0"/>
              </a:spcAft>
              <a:buFont typeface="Wingdings 2"/>
              <a:buChar char=""/>
              <a:defRPr/>
            </a:pPr>
            <a:r>
              <a:rPr lang="en-US" dirty="0"/>
              <a:t>Windpipe: </a:t>
            </a:r>
            <a:endParaRPr lang="en-US" dirty="0" smtClean="0"/>
          </a:p>
          <a:p>
            <a:pPr marL="499745" lvl="1" indent="-225425" fontAlgn="auto">
              <a:lnSpc>
                <a:spcPct val="90000"/>
              </a:lnSpc>
              <a:spcBef>
                <a:spcPts val="370"/>
              </a:spcBef>
              <a:spcAft>
                <a:spcPts val="0"/>
              </a:spcAft>
              <a:buFont typeface="Wingdings 2"/>
              <a:buChar char=""/>
              <a:defRPr/>
            </a:pPr>
            <a:r>
              <a:rPr lang="en-US" dirty="0" smtClean="0"/>
              <a:t>from </a:t>
            </a:r>
            <a:r>
              <a:rPr lang="en-US" dirty="0"/>
              <a:t>the larynx into the </a:t>
            </a:r>
            <a:r>
              <a:rPr lang="en-US" dirty="0" err="1"/>
              <a:t>mediastinum</a:t>
            </a:r>
            <a:r>
              <a:rPr lang="en-US" dirty="0"/>
              <a:t> </a:t>
            </a:r>
          </a:p>
          <a:p>
            <a:pPr marL="225425" indent="-225425" fontAlgn="auto">
              <a:lnSpc>
                <a:spcPct val="90000"/>
              </a:lnSpc>
              <a:spcBef>
                <a:spcPts val="580"/>
              </a:spcBef>
              <a:spcAft>
                <a:spcPts val="0"/>
              </a:spcAft>
              <a:buFont typeface="Wingdings 2"/>
              <a:buChar char=""/>
              <a:defRPr/>
            </a:pPr>
            <a:endParaRPr lang="en-US" dirty="0" smtClean="0"/>
          </a:p>
          <a:p>
            <a:pPr marL="225425" indent="-225425" fontAlgn="auto">
              <a:lnSpc>
                <a:spcPct val="90000"/>
              </a:lnSpc>
              <a:spcBef>
                <a:spcPts val="580"/>
              </a:spcBef>
              <a:spcAft>
                <a:spcPts val="0"/>
              </a:spcAft>
              <a:buFont typeface="Wingdings 2"/>
              <a:buChar char=""/>
              <a:defRPr/>
            </a:pPr>
            <a:r>
              <a:rPr lang="en-US" dirty="0" smtClean="0"/>
              <a:t>Wall </a:t>
            </a:r>
            <a:r>
              <a:rPr lang="en-US" dirty="0"/>
              <a:t>composed of three layers</a:t>
            </a:r>
            <a:endParaRPr lang="en-US" sz="2800" dirty="0"/>
          </a:p>
          <a:p>
            <a:pPr marL="741363" lvl="1" indent="-401638" fontAlgn="auto">
              <a:lnSpc>
                <a:spcPct val="90000"/>
              </a:lnSpc>
              <a:spcBef>
                <a:spcPts val="370"/>
              </a:spcBef>
              <a:spcAft>
                <a:spcPts val="0"/>
              </a:spcAft>
              <a:buFont typeface="Times" charset="0"/>
              <a:buAutoNum type="arabicPeriod"/>
              <a:defRPr/>
            </a:pPr>
            <a:r>
              <a:rPr lang="en-US" sz="2600" dirty="0"/>
              <a:t>Mucosa: </a:t>
            </a:r>
            <a:endParaRPr lang="en-US" sz="2600" dirty="0" smtClean="0"/>
          </a:p>
          <a:p>
            <a:pPr marL="1015683" lvl="2" indent="-401638" fontAlgn="auto">
              <a:lnSpc>
                <a:spcPct val="90000"/>
              </a:lnSpc>
              <a:spcBef>
                <a:spcPts val="370"/>
              </a:spcBef>
              <a:spcAft>
                <a:spcPts val="0"/>
              </a:spcAft>
              <a:buClr>
                <a:schemeClr val="accent1">
                  <a:tint val="60000"/>
                </a:schemeClr>
              </a:buClr>
              <a:buFont typeface="Wingdings 2"/>
              <a:buChar char=""/>
              <a:defRPr/>
            </a:pPr>
            <a:r>
              <a:rPr lang="en-US" sz="2200" dirty="0" smtClean="0"/>
              <a:t>ciliated </a:t>
            </a:r>
            <a:r>
              <a:rPr lang="en-US" sz="2200" dirty="0" err="1"/>
              <a:t>pseudostratified</a:t>
            </a:r>
            <a:r>
              <a:rPr lang="en-US" sz="2200" dirty="0"/>
              <a:t> epithelium with goblet cells </a:t>
            </a:r>
          </a:p>
          <a:p>
            <a:pPr marL="741363" lvl="1" indent="-401638" fontAlgn="auto">
              <a:lnSpc>
                <a:spcPct val="90000"/>
              </a:lnSpc>
              <a:spcBef>
                <a:spcPts val="370"/>
              </a:spcBef>
              <a:spcAft>
                <a:spcPts val="0"/>
              </a:spcAft>
              <a:buFont typeface="Times" charset="0"/>
              <a:buAutoNum type="arabicPeriod"/>
              <a:defRPr/>
            </a:pPr>
            <a:r>
              <a:rPr lang="en-US" sz="2600" dirty="0" err="1"/>
              <a:t>Submucosa</a:t>
            </a:r>
            <a:r>
              <a:rPr lang="en-US" sz="2600" dirty="0"/>
              <a:t>: </a:t>
            </a:r>
            <a:endParaRPr lang="en-US" sz="2600" dirty="0" smtClean="0"/>
          </a:p>
          <a:p>
            <a:pPr marL="1015683" lvl="2" indent="-401638" fontAlgn="auto">
              <a:lnSpc>
                <a:spcPct val="90000"/>
              </a:lnSpc>
              <a:spcBef>
                <a:spcPts val="370"/>
              </a:spcBef>
              <a:spcAft>
                <a:spcPts val="0"/>
              </a:spcAft>
              <a:buClr>
                <a:schemeClr val="accent1">
                  <a:tint val="60000"/>
                </a:schemeClr>
              </a:buClr>
              <a:buFont typeface="Wingdings 2"/>
              <a:buChar char=""/>
              <a:defRPr/>
            </a:pPr>
            <a:r>
              <a:rPr lang="en-US" sz="2200" dirty="0" smtClean="0"/>
              <a:t>connective </a:t>
            </a:r>
            <a:r>
              <a:rPr lang="en-US" sz="2200" dirty="0"/>
              <a:t>tissue with </a:t>
            </a:r>
            <a:r>
              <a:rPr lang="en-US" sz="2200" dirty="0" err="1"/>
              <a:t>seromucous</a:t>
            </a:r>
            <a:r>
              <a:rPr lang="en-US" sz="2200" dirty="0"/>
              <a:t> glands</a:t>
            </a:r>
          </a:p>
          <a:p>
            <a:pPr marL="741363" lvl="1" indent="-401638" fontAlgn="auto">
              <a:lnSpc>
                <a:spcPct val="90000"/>
              </a:lnSpc>
              <a:spcBef>
                <a:spcPts val="370"/>
              </a:spcBef>
              <a:spcAft>
                <a:spcPts val="0"/>
              </a:spcAft>
              <a:buFont typeface="Times" charset="0"/>
              <a:buAutoNum type="arabicPeriod"/>
              <a:defRPr/>
            </a:pPr>
            <a:r>
              <a:rPr lang="en-US" sz="2600" dirty="0"/>
              <a:t>Adventitia: </a:t>
            </a:r>
            <a:endParaRPr lang="en-US" sz="2600" dirty="0" smtClean="0"/>
          </a:p>
          <a:p>
            <a:pPr marL="1015683" lvl="2" indent="-401638" fontAlgn="auto">
              <a:lnSpc>
                <a:spcPct val="90000"/>
              </a:lnSpc>
              <a:spcBef>
                <a:spcPts val="370"/>
              </a:spcBef>
              <a:spcAft>
                <a:spcPts val="0"/>
              </a:spcAft>
              <a:buClr>
                <a:schemeClr val="accent1">
                  <a:tint val="60000"/>
                </a:schemeClr>
              </a:buClr>
              <a:buFont typeface="Wingdings 2"/>
              <a:buChar char=""/>
              <a:defRPr/>
            </a:pPr>
            <a:r>
              <a:rPr lang="en-US" sz="2200" dirty="0" smtClean="0"/>
              <a:t>outermost </a:t>
            </a:r>
            <a:r>
              <a:rPr lang="en-US" sz="2200" dirty="0"/>
              <a:t>layer made of connective tissue that encases the C-shaped rings of hyaline cartilage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normAutofit/>
          </a:bodyPr>
          <a:lstStyle/>
          <a:p>
            <a:pPr fontAlgn="auto">
              <a:spcAft>
                <a:spcPts val="0"/>
              </a:spcAft>
              <a:defRPr/>
            </a:pPr>
            <a:r>
              <a:rPr lang="en-US"/>
              <a:t>Trachea</a:t>
            </a:r>
          </a:p>
        </p:txBody>
      </p:sp>
      <p:sp>
        <p:nvSpPr>
          <p:cNvPr id="61445"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Trachealis</a:t>
            </a:r>
            <a:r>
              <a:rPr lang="en-US" dirty="0"/>
              <a:t> muscle</a:t>
            </a:r>
          </a:p>
          <a:p>
            <a:pPr marL="548640" lvl="1" fontAlgn="auto">
              <a:spcBef>
                <a:spcPts val="370"/>
              </a:spcBef>
              <a:spcAft>
                <a:spcPts val="0"/>
              </a:spcAft>
              <a:buFont typeface="Wingdings 2"/>
              <a:buChar char=""/>
              <a:defRPr/>
            </a:pPr>
            <a:r>
              <a:rPr lang="en-US" dirty="0"/>
              <a:t>Connects posterior parts of cartilage rings</a:t>
            </a:r>
          </a:p>
          <a:p>
            <a:pPr marL="548640" lvl="1" fontAlgn="auto">
              <a:spcBef>
                <a:spcPts val="370"/>
              </a:spcBef>
              <a:spcAft>
                <a:spcPts val="0"/>
              </a:spcAft>
              <a:buFont typeface="Wingdings 2"/>
              <a:buChar char=""/>
              <a:defRPr/>
            </a:pPr>
            <a:r>
              <a:rPr lang="en-US" dirty="0"/>
              <a:t>Contracts during coughing to expel mucus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Carina</a:t>
            </a:r>
            <a:endParaRPr lang="en-US" dirty="0"/>
          </a:p>
          <a:p>
            <a:pPr marL="548640" lvl="1" fontAlgn="auto">
              <a:spcBef>
                <a:spcPts val="370"/>
              </a:spcBef>
              <a:spcAft>
                <a:spcPts val="0"/>
              </a:spcAft>
              <a:buFont typeface="Wingdings 2"/>
              <a:buChar char=""/>
              <a:defRPr/>
            </a:pPr>
            <a:r>
              <a:rPr lang="en-US" dirty="0"/>
              <a:t>Last tracheal cartilage</a:t>
            </a:r>
          </a:p>
          <a:p>
            <a:pPr marL="548640" lvl="1" fontAlgn="auto">
              <a:spcBef>
                <a:spcPts val="370"/>
              </a:spcBef>
              <a:spcAft>
                <a:spcPts val="0"/>
              </a:spcAft>
              <a:buFont typeface="Wingdings 2"/>
              <a:buChar char=""/>
              <a:defRPr/>
            </a:pPr>
            <a:r>
              <a:rPr lang="en-US" dirty="0"/>
              <a:t>Point where trachea branches into two bronchi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8067675" y="6581775"/>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22.6a</a:t>
            </a:r>
          </a:p>
        </p:txBody>
      </p:sp>
      <p:pic>
        <p:nvPicPr>
          <p:cNvPr id="63495" name="Picture 7"/>
          <p:cNvPicPr>
            <a:picLocks noChangeAspect="1" noChangeArrowheads="1"/>
          </p:cNvPicPr>
          <p:nvPr/>
        </p:nvPicPr>
        <p:blipFill>
          <a:blip r:embed="rId2" cstate="screen"/>
          <a:srcRect/>
          <a:stretch>
            <a:fillRect/>
          </a:stretch>
        </p:blipFill>
        <p:spPr bwMode="auto">
          <a:xfrm>
            <a:off x="455613" y="741363"/>
            <a:ext cx="8231187" cy="5359400"/>
          </a:xfrm>
          <a:prstGeom prst="ellipse">
            <a:avLst/>
          </a:prstGeom>
          <a:ln>
            <a:noFill/>
          </a:ln>
          <a:effectLst>
            <a:softEdge rad="112500"/>
          </a:effectLst>
        </p:spPr>
      </p:pic>
      <p:sp>
        <p:nvSpPr>
          <p:cNvPr id="50180" name="Freeform 8"/>
          <p:cNvSpPr>
            <a:spLocks/>
          </p:cNvSpPr>
          <p:nvPr/>
        </p:nvSpPr>
        <p:spPr bwMode="auto">
          <a:xfrm>
            <a:off x="5254625" y="4878388"/>
            <a:ext cx="708025" cy="177800"/>
          </a:xfrm>
          <a:custGeom>
            <a:avLst/>
            <a:gdLst>
              <a:gd name="T0" fmla="*/ 446 w 446"/>
              <a:gd name="T1" fmla="*/ 112 h 112"/>
              <a:gd name="T2" fmla="*/ 284 w 446"/>
              <a:gd name="T3" fmla="*/ 112 h 112"/>
              <a:gd name="T4" fmla="*/ 0 w 446"/>
              <a:gd name="T5" fmla="*/ 0 h 112"/>
              <a:gd name="T6" fmla="*/ 0 60000 65536"/>
              <a:gd name="T7" fmla="*/ 0 60000 65536"/>
              <a:gd name="T8" fmla="*/ 0 60000 65536"/>
              <a:gd name="T9" fmla="*/ 0 w 446"/>
              <a:gd name="T10" fmla="*/ 0 h 112"/>
              <a:gd name="T11" fmla="*/ 446 w 446"/>
              <a:gd name="T12" fmla="*/ 112 h 112"/>
            </a:gdLst>
            <a:ahLst/>
            <a:cxnLst>
              <a:cxn ang="T6">
                <a:pos x="T0" y="T1"/>
              </a:cxn>
              <a:cxn ang="T7">
                <a:pos x="T2" y="T3"/>
              </a:cxn>
              <a:cxn ang="T8">
                <a:pos x="T4" y="T5"/>
              </a:cxn>
            </a:cxnLst>
            <a:rect l="T9" t="T10" r="T11" b="T12"/>
            <a:pathLst>
              <a:path w="446" h="112">
                <a:moveTo>
                  <a:pt x="446" y="112"/>
                </a:moveTo>
                <a:lnTo>
                  <a:pt x="284" y="112"/>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1" name="Freeform 9"/>
          <p:cNvSpPr>
            <a:spLocks/>
          </p:cNvSpPr>
          <p:nvPr/>
        </p:nvSpPr>
        <p:spPr bwMode="auto">
          <a:xfrm>
            <a:off x="2030413" y="2559050"/>
            <a:ext cx="1666875" cy="1122363"/>
          </a:xfrm>
          <a:custGeom>
            <a:avLst/>
            <a:gdLst>
              <a:gd name="T0" fmla="*/ 0 w 1050"/>
              <a:gd name="T1" fmla="*/ 707 h 707"/>
              <a:gd name="T2" fmla="*/ 192 w 1050"/>
              <a:gd name="T3" fmla="*/ 707 h 707"/>
              <a:gd name="T4" fmla="*/ 1050 w 1050"/>
              <a:gd name="T5" fmla="*/ 0 h 707"/>
              <a:gd name="T6" fmla="*/ 0 60000 65536"/>
              <a:gd name="T7" fmla="*/ 0 60000 65536"/>
              <a:gd name="T8" fmla="*/ 0 60000 65536"/>
              <a:gd name="T9" fmla="*/ 0 w 1050"/>
              <a:gd name="T10" fmla="*/ 0 h 707"/>
              <a:gd name="T11" fmla="*/ 1050 w 1050"/>
              <a:gd name="T12" fmla="*/ 707 h 707"/>
            </a:gdLst>
            <a:ahLst/>
            <a:cxnLst>
              <a:cxn ang="T6">
                <a:pos x="T0" y="T1"/>
              </a:cxn>
              <a:cxn ang="T7">
                <a:pos x="T2" y="T3"/>
              </a:cxn>
              <a:cxn ang="T8">
                <a:pos x="T4" y="T5"/>
              </a:cxn>
            </a:cxnLst>
            <a:rect l="T9" t="T10" r="T11" b="T12"/>
            <a:pathLst>
              <a:path w="1050" h="707">
                <a:moveTo>
                  <a:pt x="0" y="707"/>
                </a:moveTo>
                <a:lnTo>
                  <a:pt x="192" y="707"/>
                </a:lnTo>
                <a:lnTo>
                  <a:pt x="105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2" name="Freeform 10"/>
          <p:cNvSpPr>
            <a:spLocks/>
          </p:cNvSpPr>
          <p:nvPr/>
        </p:nvSpPr>
        <p:spPr bwMode="auto">
          <a:xfrm>
            <a:off x="1919288" y="2076450"/>
            <a:ext cx="1247775" cy="1047750"/>
          </a:xfrm>
          <a:custGeom>
            <a:avLst/>
            <a:gdLst>
              <a:gd name="T0" fmla="*/ 0 w 786"/>
              <a:gd name="T1" fmla="*/ 660 h 660"/>
              <a:gd name="T2" fmla="*/ 168 w 786"/>
              <a:gd name="T3" fmla="*/ 660 h 660"/>
              <a:gd name="T4" fmla="*/ 786 w 786"/>
              <a:gd name="T5" fmla="*/ 0 h 660"/>
              <a:gd name="T6" fmla="*/ 0 60000 65536"/>
              <a:gd name="T7" fmla="*/ 0 60000 65536"/>
              <a:gd name="T8" fmla="*/ 0 60000 65536"/>
              <a:gd name="T9" fmla="*/ 0 w 786"/>
              <a:gd name="T10" fmla="*/ 0 h 660"/>
              <a:gd name="T11" fmla="*/ 786 w 786"/>
              <a:gd name="T12" fmla="*/ 660 h 660"/>
            </a:gdLst>
            <a:ahLst/>
            <a:cxnLst>
              <a:cxn ang="T6">
                <a:pos x="T0" y="T1"/>
              </a:cxn>
              <a:cxn ang="T7">
                <a:pos x="T2" y="T3"/>
              </a:cxn>
              <a:cxn ang="T8">
                <a:pos x="T4" y="T5"/>
              </a:cxn>
            </a:cxnLst>
            <a:rect l="T9" t="T10" r="T11" b="T12"/>
            <a:pathLst>
              <a:path w="786" h="660">
                <a:moveTo>
                  <a:pt x="0" y="660"/>
                </a:moveTo>
                <a:lnTo>
                  <a:pt x="168" y="660"/>
                </a:lnTo>
                <a:lnTo>
                  <a:pt x="786"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Freeform 11"/>
          <p:cNvSpPr>
            <a:spLocks/>
          </p:cNvSpPr>
          <p:nvPr/>
        </p:nvSpPr>
        <p:spPr bwMode="auto">
          <a:xfrm>
            <a:off x="5311775" y="3773488"/>
            <a:ext cx="120650" cy="82550"/>
          </a:xfrm>
          <a:custGeom>
            <a:avLst/>
            <a:gdLst>
              <a:gd name="T0" fmla="*/ 0 w 76"/>
              <a:gd name="T1" fmla="*/ 50 h 52"/>
              <a:gd name="T2" fmla="*/ 0 w 76"/>
              <a:gd name="T3" fmla="*/ 0 h 52"/>
              <a:gd name="T4" fmla="*/ 74 w 76"/>
              <a:gd name="T5" fmla="*/ 2 h 52"/>
              <a:gd name="T6" fmla="*/ 76 w 76"/>
              <a:gd name="T7" fmla="*/ 52 h 52"/>
              <a:gd name="T8" fmla="*/ 0 60000 65536"/>
              <a:gd name="T9" fmla="*/ 0 60000 65536"/>
              <a:gd name="T10" fmla="*/ 0 60000 65536"/>
              <a:gd name="T11" fmla="*/ 0 60000 65536"/>
              <a:gd name="T12" fmla="*/ 0 w 76"/>
              <a:gd name="T13" fmla="*/ 0 h 52"/>
              <a:gd name="T14" fmla="*/ 76 w 76"/>
              <a:gd name="T15" fmla="*/ 52 h 52"/>
            </a:gdLst>
            <a:ahLst/>
            <a:cxnLst>
              <a:cxn ang="T8">
                <a:pos x="T0" y="T1"/>
              </a:cxn>
              <a:cxn ang="T9">
                <a:pos x="T2" y="T3"/>
              </a:cxn>
              <a:cxn ang="T10">
                <a:pos x="T4" y="T5"/>
              </a:cxn>
              <a:cxn ang="T11">
                <a:pos x="T6" y="T7"/>
              </a:cxn>
            </a:cxnLst>
            <a:rect l="T12" t="T13" r="T14" b="T15"/>
            <a:pathLst>
              <a:path w="76" h="52">
                <a:moveTo>
                  <a:pt x="0" y="50"/>
                </a:moveTo>
                <a:lnTo>
                  <a:pt x="0" y="0"/>
                </a:lnTo>
                <a:lnTo>
                  <a:pt x="74" y="2"/>
                </a:lnTo>
                <a:lnTo>
                  <a:pt x="76" y="52"/>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4" name="Freeform 12"/>
          <p:cNvSpPr>
            <a:spLocks/>
          </p:cNvSpPr>
          <p:nvPr/>
        </p:nvSpPr>
        <p:spPr bwMode="auto">
          <a:xfrm>
            <a:off x="5368925" y="3275013"/>
            <a:ext cx="596900" cy="492125"/>
          </a:xfrm>
          <a:custGeom>
            <a:avLst/>
            <a:gdLst>
              <a:gd name="T0" fmla="*/ 376 w 376"/>
              <a:gd name="T1" fmla="*/ 0 h 310"/>
              <a:gd name="T2" fmla="*/ 258 w 376"/>
              <a:gd name="T3" fmla="*/ 0 h 310"/>
              <a:gd name="T4" fmla="*/ 0 w 376"/>
              <a:gd name="T5" fmla="*/ 310 h 310"/>
              <a:gd name="T6" fmla="*/ 0 60000 65536"/>
              <a:gd name="T7" fmla="*/ 0 60000 65536"/>
              <a:gd name="T8" fmla="*/ 0 60000 65536"/>
              <a:gd name="T9" fmla="*/ 0 w 376"/>
              <a:gd name="T10" fmla="*/ 0 h 310"/>
              <a:gd name="T11" fmla="*/ 376 w 376"/>
              <a:gd name="T12" fmla="*/ 310 h 310"/>
            </a:gdLst>
            <a:ahLst/>
            <a:cxnLst>
              <a:cxn ang="T6">
                <a:pos x="T0" y="T1"/>
              </a:cxn>
              <a:cxn ang="T7">
                <a:pos x="T2" y="T3"/>
              </a:cxn>
              <a:cxn ang="T8">
                <a:pos x="T4" y="T5"/>
              </a:cxn>
            </a:cxnLst>
            <a:rect l="T9" t="T10" r="T11" b="T12"/>
            <a:pathLst>
              <a:path w="376" h="310">
                <a:moveTo>
                  <a:pt x="376" y="0"/>
                </a:moveTo>
                <a:lnTo>
                  <a:pt x="258" y="0"/>
                </a:lnTo>
                <a:lnTo>
                  <a:pt x="0" y="31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Freeform 13"/>
          <p:cNvSpPr>
            <a:spLocks/>
          </p:cNvSpPr>
          <p:nvPr/>
        </p:nvSpPr>
        <p:spPr bwMode="auto">
          <a:xfrm>
            <a:off x="5067300" y="2301875"/>
            <a:ext cx="895350" cy="568325"/>
          </a:xfrm>
          <a:custGeom>
            <a:avLst/>
            <a:gdLst>
              <a:gd name="T0" fmla="*/ 564 w 564"/>
              <a:gd name="T1" fmla="*/ 0 h 358"/>
              <a:gd name="T2" fmla="*/ 412 w 564"/>
              <a:gd name="T3" fmla="*/ 0 h 358"/>
              <a:gd name="T4" fmla="*/ 0 w 564"/>
              <a:gd name="T5" fmla="*/ 358 h 358"/>
              <a:gd name="T6" fmla="*/ 0 60000 65536"/>
              <a:gd name="T7" fmla="*/ 0 60000 65536"/>
              <a:gd name="T8" fmla="*/ 0 60000 65536"/>
              <a:gd name="T9" fmla="*/ 0 w 564"/>
              <a:gd name="T10" fmla="*/ 0 h 358"/>
              <a:gd name="T11" fmla="*/ 564 w 564"/>
              <a:gd name="T12" fmla="*/ 358 h 358"/>
            </a:gdLst>
            <a:ahLst/>
            <a:cxnLst>
              <a:cxn ang="T6">
                <a:pos x="T0" y="T1"/>
              </a:cxn>
              <a:cxn ang="T7">
                <a:pos x="T2" y="T3"/>
              </a:cxn>
              <a:cxn ang="T8">
                <a:pos x="T4" y="T5"/>
              </a:cxn>
            </a:cxnLst>
            <a:rect l="T9" t="T10" r="T11" b="T12"/>
            <a:pathLst>
              <a:path w="564" h="358">
                <a:moveTo>
                  <a:pt x="564" y="0"/>
                </a:moveTo>
                <a:lnTo>
                  <a:pt x="412" y="0"/>
                </a:lnTo>
                <a:lnTo>
                  <a:pt x="0" y="358"/>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6" name="Freeform 14"/>
          <p:cNvSpPr>
            <a:spLocks/>
          </p:cNvSpPr>
          <p:nvPr/>
        </p:nvSpPr>
        <p:spPr bwMode="auto">
          <a:xfrm>
            <a:off x="5375275" y="3687763"/>
            <a:ext cx="863600" cy="314325"/>
          </a:xfrm>
          <a:custGeom>
            <a:avLst/>
            <a:gdLst>
              <a:gd name="T0" fmla="*/ 544 w 544"/>
              <a:gd name="T1" fmla="*/ 0 h 198"/>
              <a:gd name="T2" fmla="*/ 456 w 544"/>
              <a:gd name="T3" fmla="*/ 0 h 198"/>
              <a:gd name="T4" fmla="*/ 0 w 544"/>
              <a:gd name="T5" fmla="*/ 198 h 198"/>
              <a:gd name="T6" fmla="*/ 0 60000 65536"/>
              <a:gd name="T7" fmla="*/ 0 60000 65536"/>
              <a:gd name="T8" fmla="*/ 0 60000 65536"/>
              <a:gd name="T9" fmla="*/ 0 w 544"/>
              <a:gd name="T10" fmla="*/ 0 h 198"/>
              <a:gd name="T11" fmla="*/ 544 w 544"/>
              <a:gd name="T12" fmla="*/ 198 h 198"/>
            </a:gdLst>
            <a:ahLst/>
            <a:cxnLst>
              <a:cxn ang="T6">
                <a:pos x="T0" y="T1"/>
              </a:cxn>
              <a:cxn ang="T7">
                <a:pos x="T2" y="T3"/>
              </a:cxn>
              <a:cxn ang="T8">
                <a:pos x="T4" y="T5"/>
              </a:cxn>
            </a:cxnLst>
            <a:rect l="T9" t="T10" r="T11" b="T12"/>
            <a:pathLst>
              <a:path w="544" h="198">
                <a:moveTo>
                  <a:pt x="544" y="0"/>
                </a:moveTo>
                <a:lnTo>
                  <a:pt x="456" y="0"/>
                </a:lnTo>
                <a:lnTo>
                  <a:pt x="0" y="198"/>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7" name="Line 15"/>
          <p:cNvSpPr>
            <a:spLocks noChangeShapeType="1"/>
          </p:cNvSpPr>
          <p:nvPr/>
        </p:nvSpPr>
        <p:spPr bwMode="auto">
          <a:xfrm flipH="1">
            <a:off x="5381625" y="4548188"/>
            <a:ext cx="56515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Rectangle 16"/>
          <p:cNvSpPr>
            <a:spLocks noChangeArrowheads="1"/>
          </p:cNvSpPr>
          <p:nvPr/>
        </p:nvSpPr>
        <p:spPr bwMode="auto">
          <a:xfrm>
            <a:off x="460375" y="5754688"/>
            <a:ext cx="69088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(a) Cross section of the trachea and esophagus</a:t>
            </a:r>
            <a:endParaRPr lang="en-US" sz="1800">
              <a:latin typeface="Arial" charset="0"/>
            </a:endParaRPr>
          </a:p>
        </p:txBody>
      </p:sp>
      <p:sp>
        <p:nvSpPr>
          <p:cNvPr id="50189" name="Rectangle 17"/>
          <p:cNvSpPr>
            <a:spLocks noChangeArrowheads="1"/>
          </p:cNvSpPr>
          <p:nvPr/>
        </p:nvSpPr>
        <p:spPr bwMode="auto">
          <a:xfrm>
            <a:off x="6000750" y="4357688"/>
            <a:ext cx="24907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Hyaline cartilage</a:t>
            </a:r>
            <a:endParaRPr lang="en-US" sz="1800">
              <a:latin typeface="Arial" charset="0"/>
            </a:endParaRPr>
          </a:p>
        </p:txBody>
      </p:sp>
      <p:sp>
        <p:nvSpPr>
          <p:cNvPr id="50190" name="Rectangle 18"/>
          <p:cNvSpPr>
            <a:spLocks noChangeArrowheads="1"/>
          </p:cNvSpPr>
          <p:nvPr/>
        </p:nvSpPr>
        <p:spPr bwMode="auto">
          <a:xfrm>
            <a:off x="6000750" y="3068638"/>
            <a:ext cx="16891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Submucosa</a:t>
            </a:r>
            <a:endParaRPr lang="en-US" sz="1800">
              <a:latin typeface="Arial" charset="0"/>
            </a:endParaRPr>
          </a:p>
        </p:txBody>
      </p:sp>
      <p:sp>
        <p:nvSpPr>
          <p:cNvPr id="50191" name="Rectangle 19"/>
          <p:cNvSpPr>
            <a:spLocks noChangeArrowheads="1"/>
          </p:cNvSpPr>
          <p:nvPr/>
        </p:nvSpPr>
        <p:spPr bwMode="auto">
          <a:xfrm>
            <a:off x="6000750" y="2106613"/>
            <a:ext cx="11271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Mucosa</a:t>
            </a:r>
            <a:endParaRPr lang="en-US" sz="1800">
              <a:latin typeface="Arial" charset="0"/>
            </a:endParaRPr>
          </a:p>
        </p:txBody>
      </p:sp>
      <p:sp>
        <p:nvSpPr>
          <p:cNvPr id="50192" name="Rectangle 20"/>
          <p:cNvSpPr>
            <a:spLocks noChangeArrowheads="1"/>
          </p:cNvSpPr>
          <p:nvPr/>
        </p:nvSpPr>
        <p:spPr bwMode="auto">
          <a:xfrm>
            <a:off x="6273800" y="3535363"/>
            <a:ext cx="2401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Seromucous gland</a:t>
            </a:r>
          </a:p>
          <a:p>
            <a:pPr eaLnBrk="0" hangingPunct="0"/>
            <a:r>
              <a:rPr lang="en-US" sz="2100" b="1">
                <a:solidFill>
                  <a:srgbClr val="231F20"/>
                </a:solidFill>
                <a:latin typeface="Arial" charset="0"/>
              </a:rPr>
              <a:t>in submucosa</a:t>
            </a:r>
            <a:endParaRPr lang="en-US" sz="1800" b="1">
              <a:latin typeface="Arial" charset="0"/>
            </a:endParaRPr>
          </a:p>
        </p:txBody>
      </p:sp>
      <p:sp>
        <p:nvSpPr>
          <p:cNvPr id="50193" name="Rectangle 21"/>
          <p:cNvSpPr>
            <a:spLocks noChangeArrowheads="1"/>
          </p:cNvSpPr>
          <p:nvPr/>
        </p:nvSpPr>
        <p:spPr bwMode="auto">
          <a:xfrm>
            <a:off x="3514725" y="741363"/>
            <a:ext cx="1169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i="1">
                <a:solidFill>
                  <a:srgbClr val="231F20"/>
                </a:solidFill>
                <a:latin typeface="Arial" charset="0"/>
              </a:rPr>
              <a:t>Posterior</a:t>
            </a:r>
            <a:endParaRPr lang="en-US" sz="1800">
              <a:latin typeface="Arial" charset="0"/>
            </a:endParaRPr>
          </a:p>
        </p:txBody>
      </p:sp>
      <p:sp>
        <p:nvSpPr>
          <p:cNvPr id="50194" name="Rectangle 22"/>
          <p:cNvSpPr>
            <a:spLocks noChangeArrowheads="1"/>
          </p:cNvSpPr>
          <p:nvPr/>
        </p:nvSpPr>
        <p:spPr bwMode="auto">
          <a:xfrm>
            <a:off x="3581400" y="3592513"/>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i="1">
                <a:solidFill>
                  <a:srgbClr val="231F20"/>
                </a:solidFill>
                <a:latin typeface="Arial" charset="0"/>
              </a:rPr>
              <a:t>Lumen of </a:t>
            </a:r>
          </a:p>
          <a:p>
            <a:pPr eaLnBrk="0" hangingPunct="0"/>
            <a:r>
              <a:rPr lang="en-US" sz="2100" b="1" i="1">
                <a:solidFill>
                  <a:srgbClr val="231F20"/>
                </a:solidFill>
                <a:latin typeface="Arial" charset="0"/>
              </a:rPr>
              <a:t>trachea</a:t>
            </a:r>
            <a:endParaRPr lang="en-US" sz="1800">
              <a:latin typeface="Arial" charset="0"/>
            </a:endParaRPr>
          </a:p>
        </p:txBody>
      </p:sp>
      <p:sp>
        <p:nvSpPr>
          <p:cNvPr id="50195" name="Rectangle 23"/>
          <p:cNvSpPr>
            <a:spLocks noChangeArrowheads="1"/>
          </p:cNvSpPr>
          <p:nvPr/>
        </p:nvSpPr>
        <p:spPr bwMode="auto">
          <a:xfrm>
            <a:off x="3565525" y="5434013"/>
            <a:ext cx="1036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i="1">
                <a:solidFill>
                  <a:srgbClr val="231F20"/>
                </a:solidFill>
                <a:latin typeface="Arial" charset="0"/>
              </a:rPr>
              <a:t>Anterior</a:t>
            </a:r>
            <a:endParaRPr lang="en-US" sz="1800">
              <a:latin typeface="Arial" charset="0"/>
            </a:endParaRPr>
          </a:p>
        </p:txBody>
      </p:sp>
      <p:sp>
        <p:nvSpPr>
          <p:cNvPr id="50196" name="Rectangle 24"/>
          <p:cNvSpPr>
            <a:spLocks noChangeArrowheads="1"/>
          </p:cNvSpPr>
          <p:nvPr/>
        </p:nvSpPr>
        <p:spPr bwMode="auto">
          <a:xfrm>
            <a:off x="450850" y="2973388"/>
            <a:ext cx="1438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231F20"/>
                </a:solidFill>
                <a:latin typeface="Arial" charset="0"/>
              </a:rPr>
              <a:t>Esophagus</a:t>
            </a:r>
            <a:endParaRPr lang="en-US" sz="1800" b="1">
              <a:latin typeface="Arial" charset="0"/>
            </a:endParaRPr>
          </a:p>
        </p:txBody>
      </p:sp>
      <p:sp>
        <p:nvSpPr>
          <p:cNvPr id="50197" name="Rectangle 25"/>
          <p:cNvSpPr>
            <a:spLocks noChangeArrowheads="1"/>
          </p:cNvSpPr>
          <p:nvPr/>
        </p:nvSpPr>
        <p:spPr bwMode="auto">
          <a:xfrm>
            <a:off x="450850" y="3478213"/>
            <a:ext cx="154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Trachealis</a:t>
            </a:r>
          </a:p>
          <a:p>
            <a:pPr eaLnBrk="0" hangingPunct="0"/>
            <a:r>
              <a:rPr lang="en-US" sz="2100">
                <a:solidFill>
                  <a:srgbClr val="231F20"/>
                </a:solidFill>
                <a:latin typeface="Arial Black" pitchFamily="34" charset="0"/>
              </a:rPr>
              <a:t>muscle</a:t>
            </a:r>
            <a:endParaRPr lang="en-US" sz="1800">
              <a:latin typeface="Arial" charset="0"/>
            </a:endParaRPr>
          </a:p>
        </p:txBody>
      </p:sp>
      <p:sp>
        <p:nvSpPr>
          <p:cNvPr id="50198" name="Rectangle 26"/>
          <p:cNvSpPr>
            <a:spLocks noChangeArrowheads="1"/>
          </p:cNvSpPr>
          <p:nvPr/>
        </p:nvSpPr>
        <p:spPr bwMode="auto">
          <a:xfrm>
            <a:off x="6000750" y="4856163"/>
            <a:ext cx="14986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231F20"/>
                </a:solidFill>
                <a:latin typeface="Arial Black" pitchFamily="34" charset="0"/>
              </a:rPr>
              <a:t>Adventitia</a:t>
            </a:r>
            <a:endParaRPr lang="en-US" sz="180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8058150" y="6581775"/>
            <a:ext cx="1082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22.6b</a:t>
            </a:r>
          </a:p>
        </p:txBody>
      </p:sp>
      <p:pic>
        <p:nvPicPr>
          <p:cNvPr id="64519" name="Picture 7"/>
          <p:cNvPicPr>
            <a:picLocks noChangeAspect="1" noChangeArrowheads="1"/>
          </p:cNvPicPr>
          <p:nvPr/>
        </p:nvPicPr>
        <p:blipFill>
          <a:blip r:embed="rId2" cstate="screen"/>
          <a:srcRect/>
          <a:stretch>
            <a:fillRect/>
          </a:stretch>
        </p:blipFill>
        <p:spPr bwMode="auto">
          <a:xfrm>
            <a:off x="455613" y="525463"/>
            <a:ext cx="8231187" cy="5868987"/>
          </a:xfrm>
          <a:prstGeom prst="ellipse">
            <a:avLst/>
          </a:prstGeom>
          <a:ln>
            <a:noFill/>
          </a:ln>
          <a:effectLst>
            <a:softEdge rad="112500"/>
          </a:effectLst>
        </p:spPr>
      </p:pic>
      <p:sp>
        <p:nvSpPr>
          <p:cNvPr id="51204" name="Freeform 8"/>
          <p:cNvSpPr>
            <a:spLocks/>
          </p:cNvSpPr>
          <p:nvPr/>
        </p:nvSpPr>
        <p:spPr bwMode="auto">
          <a:xfrm>
            <a:off x="3236913" y="2268538"/>
            <a:ext cx="1839912" cy="666750"/>
          </a:xfrm>
          <a:custGeom>
            <a:avLst/>
            <a:gdLst>
              <a:gd name="T0" fmla="*/ 0 w 1159"/>
              <a:gd name="T1" fmla="*/ 0 h 420"/>
              <a:gd name="T2" fmla="*/ 508 w 1159"/>
              <a:gd name="T3" fmla="*/ 0 h 420"/>
              <a:gd name="T4" fmla="*/ 1159 w 1159"/>
              <a:gd name="T5" fmla="*/ 420 h 420"/>
              <a:gd name="T6" fmla="*/ 0 60000 65536"/>
              <a:gd name="T7" fmla="*/ 0 60000 65536"/>
              <a:gd name="T8" fmla="*/ 0 60000 65536"/>
              <a:gd name="T9" fmla="*/ 0 w 1159"/>
              <a:gd name="T10" fmla="*/ 0 h 420"/>
              <a:gd name="T11" fmla="*/ 1159 w 1159"/>
              <a:gd name="T12" fmla="*/ 420 h 420"/>
            </a:gdLst>
            <a:ahLst/>
            <a:cxnLst>
              <a:cxn ang="T6">
                <a:pos x="T0" y="T1"/>
              </a:cxn>
              <a:cxn ang="T7">
                <a:pos x="T2" y="T3"/>
              </a:cxn>
              <a:cxn ang="T8">
                <a:pos x="T4" y="T5"/>
              </a:cxn>
            </a:cxnLst>
            <a:rect l="T9" t="T10" r="T11" b="T12"/>
            <a:pathLst>
              <a:path w="1159" h="420">
                <a:moveTo>
                  <a:pt x="0" y="0"/>
                </a:moveTo>
                <a:lnTo>
                  <a:pt x="508" y="0"/>
                </a:lnTo>
                <a:lnTo>
                  <a:pt x="1159" y="42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5" name="Freeform 9"/>
          <p:cNvSpPr>
            <a:spLocks/>
          </p:cNvSpPr>
          <p:nvPr/>
        </p:nvSpPr>
        <p:spPr bwMode="auto">
          <a:xfrm>
            <a:off x="5645150" y="1058863"/>
            <a:ext cx="1009650" cy="1400175"/>
          </a:xfrm>
          <a:custGeom>
            <a:avLst/>
            <a:gdLst>
              <a:gd name="T0" fmla="*/ 636 w 636"/>
              <a:gd name="T1" fmla="*/ 818 h 882"/>
              <a:gd name="T2" fmla="*/ 532 w 636"/>
              <a:gd name="T3" fmla="*/ 882 h 882"/>
              <a:gd name="T4" fmla="*/ 0 w 636"/>
              <a:gd name="T5" fmla="*/ 64 h 882"/>
              <a:gd name="T6" fmla="*/ 102 w 636"/>
              <a:gd name="T7" fmla="*/ 0 h 882"/>
              <a:gd name="T8" fmla="*/ 0 60000 65536"/>
              <a:gd name="T9" fmla="*/ 0 60000 65536"/>
              <a:gd name="T10" fmla="*/ 0 60000 65536"/>
              <a:gd name="T11" fmla="*/ 0 60000 65536"/>
              <a:gd name="T12" fmla="*/ 0 w 636"/>
              <a:gd name="T13" fmla="*/ 0 h 882"/>
              <a:gd name="T14" fmla="*/ 636 w 636"/>
              <a:gd name="T15" fmla="*/ 882 h 882"/>
            </a:gdLst>
            <a:ahLst/>
            <a:cxnLst>
              <a:cxn ang="T8">
                <a:pos x="T0" y="T1"/>
              </a:cxn>
              <a:cxn ang="T9">
                <a:pos x="T2" y="T3"/>
              </a:cxn>
              <a:cxn ang="T10">
                <a:pos x="T4" y="T5"/>
              </a:cxn>
              <a:cxn ang="T11">
                <a:pos x="T6" y="T7"/>
              </a:cxn>
            </a:cxnLst>
            <a:rect l="T12" t="T13" r="T14" b="T15"/>
            <a:pathLst>
              <a:path w="636" h="882">
                <a:moveTo>
                  <a:pt x="636" y="818"/>
                </a:moveTo>
                <a:lnTo>
                  <a:pt x="532" y="882"/>
                </a:lnTo>
                <a:lnTo>
                  <a:pt x="0" y="64"/>
                </a:lnTo>
                <a:lnTo>
                  <a:pt x="102"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6" name="Freeform 10"/>
          <p:cNvSpPr>
            <a:spLocks/>
          </p:cNvSpPr>
          <p:nvPr/>
        </p:nvSpPr>
        <p:spPr bwMode="auto">
          <a:xfrm>
            <a:off x="2135188" y="985838"/>
            <a:ext cx="3960812" cy="882650"/>
          </a:xfrm>
          <a:custGeom>
            <a:avLst/>
            <a:gdLst>
              <a:gd name="T0" fmla="*/ 0 w 2495"/>
              <a:gd name="T1" fmla="*/ 0 h 556"/>
              <a:gd name="T2" fmla="*/ 1198 w 2495"/>
              <a:gd name="T3" fmla="*/ 0 h 556"/>
              <a:gd name="T4" fmla="*/ 2495 w 2495"/>
              <a:gd name="T5" fmla="*/ 556 h 556"/>
              <a:gd name="T6" fmla="*/ 0 60000 65536"/>
              <a:gd name="T7" fmla="*/ 0 60000 65536"/>
              <a:gd name="T8" fmla="*/ 0 60000 65536"/>
              <a:gd name="T9" fmla="*/ 0 w 2495"/>
              <a:gd name="T10" fmla="*/ 0 h 556"/>
              <a:gd name="T11" fmla="*/ 2495 w 2495"/>
              <a:gd name="T12" fmla="*/ 556 h 556"/>
            </a:gdLst>
            <a:ahLst/>
            <a:cxnLst>
              <a:cxn ang="T6">
                <a:pos x="T0" y="T1"/>
              </a:cxn>
              <a:cxn ang="T7">
                <a:pos x="T2" y="T3"/>
              </a:cxn>
              <a:cxn ang="T8">
                <a:pos x="T4" y="T5"/>
              </a:cxn>
            </a:cxnLst>
            <a:rect l="T9" t="T10" r="T11" b="T12"/>
            <a:pathLst>
              <a:path w="2495" h="556">
                <a:moveTo>
                  <a:pt x="0" y="0"/>
                </a:moveTo>
                <a:lnTo>
                  <a:pt x="1198" y="0"/>
                </a:lnTo>
                <a:lnTo>
                  <a:pt x="2495" y="556"/>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7" name="Freeform 11"/>
          <p:cNvSpPr>
            <a:spLocks/>
          </p:cNvSpPr>
          <p:nvPr/>
        </p:nvSpPr>
        <p:spPr bwMode="auto">
          <a:xfrm>
            <a:off x="4930775" y="1579563"/>
            <a:ext cx="698500" cy="923925"/>
          </a:xfrm>
          <a:custGeom>
            <a:avLst/>
            <a:gdLst>
              <a:gd name="T0" fmla="*/ 440 w 440"/>
              <a:gd name="T1" fmla="*/ 516 h 582"/>
              <a:gd name="T2" fmla="*/ 338 w 440"/>
              <a:gd name="T3" fmla="*/ 582 h 582"/>
              <a:gd name="T4" fmla="*/ 0 w 440"/>
              <a:gd name="T5" fmla="*/ 64 h 582"/>
              <a:gd name="T6" fmla="*/ 100 w 440"/>
              <a:gd name="T7" fmla="*/ 0 h 582"/>
              <a:gd name="T8" fmla="*/ 0 60000 65536"/>
              <a:gd name="T9" fmla="*/ 0 60000 65536"/>
              <a:gd name="T10" fmla="*/ 0 60000 65536"/>
              <a:gd name="T11" fmla="*/ 0 60000 65536"/>
              <a:gd name="T12" fmla="*/ 0 w 440"/>
              <a:gd name="T13" fmla="*/ 0 h 582"/>
              <a:gd name="T14" fmla="*/ 440 w 440"/>
              <a:gd name="T15" fmla="*/ 582 h 582"/>
            </a:gdLst>
            <a:ahLst/>
            <a:cxnLst>
              <a:cxn ang="T8">
                <a:pos x="T0" y="T1"/>
              </a:cxn>
              <a:cxn ang="T9">
                <a:pos x="T2" y="T3"/>
              </a:cxn>
              <a:cxn ang="T10">
                <a:pos x="T4" y="T5"/>
              </a:cxn>
              <a:cxn ang="T11">
                <a:pos x="T6" y="T7"/>
              </a:cxn>
            </a:cxnLst>
            <a:rect l="T12" t="T13" r="T14" b="T15"/>
            <a:pathLst>
              <a:path w="440" h="582">
                <a:moveTo>
                  <a:pt x="440" y="516"/>
                </a:moveTo>
                <a:lnTo>
                  <a:pt x="338" y="582"/>
                </a:lnTo>
                <a:lnTo>
                  <a:pt x="0" y="64"/>
                </a:lnTo>
                <a:lnTo>
                  <a:pt x="10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8" name="Freeform 12"/>
          <p:cNvSpPr>
            <a:spLocks/>
          </p:cNvSpPr>
          <p:nvPr/>
        </p:nvSpPr>
        <p:spPr bwMode="auto">
          <a:xfrm>
            <a:off x="3421063" y="1300163"/>
            <a:ext cx="1804987" cy="831850"/>
          </a:xfrm>
          <a:custGeom>
            <a:avLst/>
            <a:gdLst>
              <a:gd name="T0" fmla="*/ 0 w 1137"/>
              <a:gd name="T1" fmla="*/ 0 h 524"/>
              <a:gd name="T2" fmla="*/ 398 w 1137"/>
              <a:gd name="T3" fmla="*/ 0 h 524"/>
              <a:gd name="T4" fmla="*/ 1137 w 1137"/>
              <a:gd name="T5" fmla="*/ 524 h 524"/>
              <a:gd name="T6" fmla="*/ 0 60000 65536"/>
              <a:gd name="T7" fmla="*/ 0 60000 65536"/>
              <a:gd name="T8" fmla="*/ 0 60000 65536"/>
              <a:gd name="T9" fmla="*/ 0 w 1137"/>
              <a:gd name="T10" fmla="*/ 0 h 524"/>
              <a:gd name="T11" fmla="*/ 1137 w 1137"/>
              <a:gd name="T12" fmla="*/ 524 h 524"/>
            </a:gdLst>
            <a:ahLst/>
            <a:cxnLst>
              <a:cxn ang="T6">
                <a:pos x="T0" y="T1"/>
              </a:cxn>
              <a:cxn ang="T7">
                <a:pos x="T2" y="T3"/>
              </a:cxn>
              <a:cxn ang="T8">
                <a:pos x="T4" y="T5"/>
              </a:cxn>
            </a:cxnLst>
            <a:rect l="T9" t="T10" r="T11" b="T12"/>
            <a:pathLst>
              <a:path w="1137" h="524">
                <a:moveTo>
                  <a:pt x="0" y="0"/>
                </a:moveTo>
                <a:lnTo>
                  <a:pt x="398" y="0"/>
                </a:lnTo>
                <a:lnTo>
                  <a:pt x="1137" y="524"/>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9" name="Freeform 13"/>
          <p:cNvSpPr>
            <a:spLocks/>
          </p:cNvSpPr>
          <p:nvPr/>
        </p:nvSpPr>
        <p:spPr bwMode="auto">
          <a:xfrm>
            <a:off x="5845175" y="2659063"/>
            <a:ext cx="901700" cy="1255712"/>
          </a:xfrm>
          <a:custGeom>
            <a:avLst/>
            <a:gdLst>
              <a:gd name="T0" fmla="*/ 568 w 568"/>
              <a:gd name="T1" fmla="*/ 725 h 791"/>
              <a:gd name="T2" fmla="*/ 466 w 568"/>
              <a:gd name="T3" fmla="*/ 791 h 791"/>
              <a:gd name="T4" fmla="*/ 0 w 568"/>
              <a:gd name="T5" fmla="*/ 64 h 791"/>
              <a:gd name="T6" fmla="*/ 100 w 568"/>
              <a:gd name="T7" fmla="*/ 0 h 791"/>
              <a:gd name="T8" fmla="*/ 0 60000 65536"/>
              <a:gd name="T9" fmla="*/ 0 60000 65536"/>
              <a:gd name="T10" fmla="*/ 0 60000 65536"/>
              <a:gd name="T11" fmla="*/ 0 60000 65536"/>
              <a:gd name="T12" fmla="*/ 0 w 568"/>
              <a:gd name="T13" fmla="*/ 0 h 791"/>
              <a:gd name="T14" fmla="*/ 568 w 568"/>
              <a:gd name="T15" fmla="*/ 791 h 791"/>
            </a:gdLst>
            <a:ahLst/>
            <a:cxnLst>
              <a:cxn ang="T8">
                <a:pos x="T0" y="T1"/>
              </a:cxn>
              <a:cxn ang="T9">
                <a:pos x="T2" y="T3"/>
              </a:cxn>
              <a:cxn ang="T10">
                <a:pos x="T4" y="T5"/>
              </a:cxn>
              <a:cxn ang="T11">
                <a:pos x="T6" y="T7"/>
              </a:cxn>
            </a:cxnLst>
            <a:rect l="T12" t="T13" r="T14" b="T15"/>
            <a:pathLst>
              <a:path w="568" h="791">
                <a:moveTo>
                  <a:pt x="568" y="725"/>
                </a:moveTo>
                <a:lnTo>
                  <a:pt x="466" y="791"/>
                </a:lnTo>
                <a:lnTo>
                  <a:pt x="0" y="64"/>
                </a:lnTo>
                <a:lnTo>
                  <a:pt x="10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0" name="Freeform 14"/>
          <p:cNvSpPr>
            <a:spLocks/>
          </p:cNvSpPr>
          <p:nvPr/>
        </p:nvSpPr>
        <p:spPr bwMode="auto">
          <a:xfrm>
            <a:off x="2738438" y="3052763"/>
            <a:ext cx="3452812" cy="269875"/>
          </a:xfrm>
          <a:custGeom>
            <a:avLst/>
            <a:gdLst>
              <a:gd name="T0" fmla="*/ 0 w 2175"/>
              <a:gd name="T1" fmla="*/ 0 h 170"/>
              <a:gd name="T2" fmla="*/ 1070 w 2175"/>
              <a:gd name="T3" fmla="*/ 0 h 170"/>
              <a:gd name="T4" fmla="*/ 2175 w 2175"/>
              <a:gd name="T5" fmla="*/ 170 h 170"/>
              <a:gd name="T6" fmla="*/ 0 60000 65536"/>
              <a:gd name="T7" fmla="*/ 0 60000 65536"/>
              <a:gd name="T8" fmla="*/ 0 60000 65536"/>
              <a:gd name="T9" fmla="*/ 0 w 2175"/>
              <a:gd name="T10" fmla="*/ 0 h 170"/>
              <a:gd name="T11" fmla="*/ 2175 w 2175"/>
              <a:gd name="T12" fmla="*/ 170 h 170"/>
            </a:gdLst>
            <a:ahLst/>
            <a:cxnLst>
              <a:cxn ang="T6">
                <a:pos x="T0" y="T1"/>
              </a:cxn>
              <a:cxn ang="T7">
                <a:pos x="T2" y="T3"/>
              </a:cxn>
              <a:cxn ang="T8">
                <a:pos x="T4" y="T5"/>
              </a:cxn>
            </a:cxnLst>
            <a:rect l="T9" t="T10" r="T11" b="T12"/>
            <a:pathLst>
              <a:path w="2175" h="170">
                <a:moveTo>
                  <a:pt x="0" y="0"/>
                </a:moveTo>
                <a:lnTo>
                  <a:pt x="1070" y="0"/>
                </a:lnTo>
                <a:lnTo>
                  <a:pt x="2175" y="17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1" name="Freeform 15"/>
          <p:cNvSpPr>
            <a:spLocks/>
          </p:cNvSpPr>
          <p:nvPr/>
        </p:nvSpPr>
        <p:spPr bwMode="auto">
          <a:xfrm>
            <a:off x="3748088" y="3476625"/>
            <a:ext cx="1789112" cy="22225"/>
          </a:xfrm>
          <a:custGeom>
            <a:avLst/>
            <a:gdLst>
              <a:gd name="T0" fmla="*/ 0 w 1127"/>
              <a:gd name="T1" fmla="*/ 0 h 14"/>
              <a:gd name="T2" fmla="*/ 456 w 1127"/>
              <a:gd name="T3" fmla="*/ 0 h 14"/>
              <a:gd name="T4" fmla="*/ 1127 w 1127"/>
              <a:gd name="T5" fmla="*/ 14 h 14"/>
              <a:gd name="T6" fmla="*/ 0 60000 65536"/>
              <a:gd name="T7" fmla="*/ 0 60000 65536"/>
              <a:gd name="T8" fmla="*/ 0 60000 65536"/>
              <a:gd name="T9" fmla="*/ 0 w 1127"/>
              <a:gd name="T10" fmla="*/ 0 h 14"/>
              <a:gd name="T11" fmla="*/ 1127 w 1127"/>
              <a:gd name="T12" fmla="*/ 14 h 14"/>
            </a:gdLst>
            <a:ahLst/>
            <a:cxnLst>
              <a:cxn ang="T6">
                <a:pos x="T0" y="T1"/>
              </a:cxn>
              <a:cxn ang="T7">
                <a:pos x="T2" y="T3"/>
              </a:cxn>
              <a:cxn ang="T8">
                <a:pos x="T4" y="T5"/>
              </a:cxn>
            </a:cxnLst>
            <a:rect l="T9" t="T10" r="T11" b="T12"/>
            <a:pathLst>
              <a:path w="1127" h="14">
                <a:moveTo>
                  <a:pt x="0" y="0"/>
                </a:moveTo>
                <a:lnTo>
                  <a:pt x="456" y="0"/>
                </a:lnTo>
                <a:lnTo>
                  <a:pt x="1127" y="14"/>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2" name="Freeform 16"/>
          <p:cNvSpPr>
            <a:spLocks/>
          </p:cNvSpPr>
          <p:nvPr/>
        </p:nvSpPr>
        <p:spPr bwMode="auto">
          <a:xfrm>
            <a:off x="3560763" y="4381500"/>
            <a:ext cx="2906712" cy="758825"/>
          </a:xfrm>
          <a:custGeom>
            <a:avLst/>
            <a:gdLst>
              <a:gd name="T0" fmla="*/ 0 w 1831"/>
              <a:gd name="T1" fmla="*/ 0 h 478"/>
              <a:gd name="T2" fmla="*/ 288 w 1831"/>
              <a:gd name="T3" fmla="*/ 0 h 478"/>
              <a:gd name="T4" fmla="*/ 1831 w 1831"/>
              <a:gd name="T5" fmla="*/ 478 h 478"/>
              <a:gd name="T6" fmla="*/ 0 60000 65536"/>
              <a:gd name="T7" fmla="*/ 0 60000 65536"/>
              <a:gd name="T8" fmla="*/ 0 60000 65536"/>
              <a:gd name="T9" fmla="*/ 0 w 1831"/>
              <a:gd name="T10" fmla="*/ 0 h 478"/>
              <a:gd name="T11" fmla="*/ 1831 w 1831"/>
              <a:gd name="T12" fmla="*/ 478 h 478"/>
            </a:gdLst>
            <a:ahLst/>
            <a:cxnLst>
              <a:cxn ang="T6">
                <a:pos x="T0" y="T1"/>
              </a:cxn>
              <a:cxn ang="T7">
                <a:pos x="T2" y="T3"/>
              </a:cxn>
              <a:cxn ang="T8">
                <a:pos x="T4" y="T5"/>
              </a:cxn>
            </a:cxnLst>
            <a:rect l="T9" t="T10" r="T11" b="T12"/>
            <a:pathLst>
              <a:path w="1831" h="478">
                <a:moveTo>
                  <a:pt x="0" y="0"/>
                </a:moveTo>
                <a:lnTo>
                  <a:pt x="288" y="0"/>
                </a:lnTo>
                <a:lnTo>
                  <a:pt x="1831" y="478"/>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Rectangle 17"/>
          <p:cNvSpPr>
            <a:spLocks noChangeArrowheads="1"/>
          </p:cNvSpPr>
          <p:nvPr/>
        </p:nvSpPr>
        <p:spPr bwMode="auto">
          <a:xfrm>
            <a:off x="908050" y="6029325"/>
            <a:ext cx="7235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231F20"/>
                </a:solidFill>
                <a:latin typeface="Arial Black" pitchFamily="34" charset="0"/>
              </a:rPr>
              <a:t>(b) Photomicrograph of the tracheal wall (320x)</a:t>
            </a:r>
            <a:endParaRPr lang="en-US" sz="1800">
              <a:latin typeface="Arial" charset="0"/>
            </a:endParaRPr>
          </a:p>
        </p:txBody>
      </p:sp>
      <p:sp>
        <p:nvSpPr>
          <p:cNvPr id="51214" name="Rectangle 18"/>
          <p:cNvSpPr>
            <a:spLocks noChangeArrowheads="1"/>
          </p:cNvSpPr>
          <p:nvPr/>
        </p:nvSpPr>
        <p:spPr bwMode="auto">
          <a:xfrm>
            <a:off x="901700" y="4159250"/>
            <a:ext cx="2606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231F20"/>
                </a:solidFill>
                <a:latin typeface="Arial Black" pitchFamily="34" charset="0"/>
              </a:rPr>
              <a:t>Hyaline cartilage</a:t>
            </a:r>
            <a:endParaRPr lang="en-US" sz="1800">
              <a:latin typeface="Arial" charset="0"/>
            </a:endParaRPr>
          </a:p>
        </p:txBody>
      </p:sp>
      <p:sp>
        <p:nvSpPr>
          <p:cNvPr id="51215" name="Rectangle 19"/>
          <p:cNvSpPr>
            <a:spLocks noChangeArrowheads="1"/>
          </p:cNvSpPr>
          <p:nvPr/>
        </p:nvSpPr>
        <p:spPr bwMode="auto">
          <a:xfrm>
            <a:off x="1017588" y="2097088"/>
            <a:ext cx="26939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b="1">
                <a:solidFill>
                  <a:srgbClr val="231F20"/>
                </a:solidFill>
                <a:latin typeface="Arial" charset="0"/>
              </a:rPr>
              <a:t>• Lamina propria</a:t>
            </a:r>
          </a:p>
          <a:p>
            <a:pPr eaLnBrk="0" hangingPunct="0"/>
            <a:r>
              <a:rPr lang="en-US" sz="2200" b="1">
                <a:solidFill>
                  <a:srgbClr val="231F20"/>
                </a:solidFill>
                <a:latin typeface="Arial" charset="0"/>
              </a:rPr>
              <a:t>  (connective tissue)</a:t>
            </a:r>
            <a:endParaRPr lang="en-US" sz="1800" b="1">
              <a:latin typeface="Arial" charset="0"/>
            </a:endParaRPr>
          </a:p>
        </p:txBody>
      </p:sp>
      <p:sp>
        <p:nvSpPr>
          <p:cNvPr id="51216" name="Rectangle 20"/>
          <p:cNvSpPr>
            <a:spLocks noChangeArrowheads="1"/>
          </p:cNvSpPr>
          <p:nvPr/>
        </p:nvSpPr>
        <p:spPr bwMode="auto">
          <a:xfrm>
            <a:off x="901700" y="2819400"/>
            <a:ext cx="17668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231F20"/>
                </a:solidFill>
                <a:latin typeface="Arial Black" pitchFamily="34" charset="0"/>
              </a:rPr>
              <a:t>Submucosa</a:t>
            </a:r>
            <a:endParaRPr lang="en-US" sz="1800">
              <a:latin typeface="Arial" charset="0"/>
            </a:endParaRPr>
          </a:p>
        </p:txBody>
      </p:sp>
      <p:sp>
        <p:nvSpPr>
          <p:cNvPr id="51217" name="Rectangle 21"/>
          <p:cNvSpPr>
            <a:spLocks noChangeArrowheads="1"/>
          </p:cNvSpPr>
          <p:nvPr/>
        </p:nvSpPr>
        <p:spPr bwMode="auto">
          <a:xfrm>
            <a:off x="901700" y="758825"/>
            <a:ext cx="1177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231F20"/>
                </a:solidFill>
                <a:latin typeface="Arial Black" pitchFamily="34" charset="0"/>
              </a:rPr>
              <a:t>Mucosa</a:t>
            </a:r>
            <a:endParaRPr lang="en-US" sz="1800">
              <a:latin typeface="Arial" charset="0"/>
            </a:endParaRPr>
          </a:p>
        </p:txBody>
      </p:sp>
      <p:sp>
        <p:nvSpPr>
          <p:cNvPr id="51218" name="Rectangle 22"/>
          <p:cNvSpPr>
            <a:spLocks noChangeArrowheads="1"/>
          </p:cNvSpPr>
          <p:nvPr/>
        </p:nvSpPr>
        <p:spPr bwMode="auto">
          <a:xfrm>
            <a:off x="1184275" y="3305175"/>
            <a:ext cx="25193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b="1">
                <a:solidFill>
                  <a:srgbClr val="231F20"/>
                </a:solidFill>
                <a:latin typeface="Arial" charset="0"/>
              </a:rPr>
              <a:t>Seromucous gland</a:t>
            </a:r>
          </a:p>
          <a:p>
            <a:pPr eaLnBrk="0" hangingPunct="0"/>
            <a:r>
              <a:rPr lang="en-US" sz="2200" b="1">
                <a:solidFill>
                  <a:srgbClr val="231F20"/>
                </a:solidFill>
                <a:latin typeface="Arial" charset="0"/>
              </a:rPr>
              <a:t>in submucosa</a:t>
            </a:r>
            <a:endParaRPr lang="en-US" sz="1800" b="1">
              <a:latin typeface="Arial" charset="0"/>
            </a:endParaRPr>
          </a:p>
        </p:txBody>
      </p:sp>
      <p:sp>
        <p:nvSpPr>
          <p:cNvPr id="51219" name="Rectangle 23"/>
          <p:cNvSpPr>
            <a:spLocks noChangeArrowheads="1"/>
          </p:cNvSpPr>
          <p:nvPr/>
        </p:nvSpPr>
        <p:spPr bwMode="auto">
          <a:xfrm>
            <a:off x="1017588" y="1131888"/>
            <a:ext cx="24574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b="1">
                <a:solidFill>
                  <a:srgbClr val="231F20"/>
                </a:solidFill>
                <a:latin typeface="Arial" charset="0"/>
              </a:rPr>
              <a:t>• Pseudostratified</a:t>
            </a:r>
          </a:p>
          <a:p>
            <a:pPr eaLnBrk="0" hangingPunct="0"/>
            <a:r>
              <a:rPr lang="en-US" sz="2200" b="1">
                <a:solidFill>
                  <a:srgbClr val="231F20"/>
                </a:solidFill>
                <a:latin typeface="Arial" charset="0"/>
              </a:rPr>
              <a:t>  ciliated columnar</a:t>
            </a:r>
          </a:p>
          <a:p>
            <a:pPr eaLnBrk="0" hangingPunct="0"/>
            <a:r>
              <a:rPr lang="en-US" sz="2200" b="1">
                <a:solidFill>
                  <a:srgbClr val="231F20"/>
                </a:solidFill>
                <a:latin typeface="Arial" charset="0"/>
              </a:rPr>
              <a:t>  epithelium</a:t>
            </a:r>
            <a:endParaRPr lang="en-US" sz="1800" b="1">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normAutofit/>
          </a:bodyPr>
          <a:lstStyle/>
          <a:p>
            <a:pPr fontAlgn="auto">
              <a:spcAft>
                <a:spcPts val="0"/>
              </a:spcAft>
              <a:defRPr/>
            </a:pPr>
            <a:r>
              <a:rPr lang="en-US"/>
              <a:t>Bronchi and Subdivisions</a:t>
            </a:r>
          </a:p>
        </p:txBody>
      </p:sp>
      <p:sp>
        <p:nvSpPr>
          <p:cNvPr id="65541" name="Rectangle 5"/>
          <p:cNvSpPr>
            <a:spLocks noGrp="1" noChangeArrowheads="1"/>
          </p:cNvSpPr>
          <p:nvPr>
            <p:ph idx="1"/>
          </p:nvPr>
        </p:nvSpPr>
        <p:spPr>
          <a:xfrm>
            <a:off x="457200" y="1447800"/>
            <a:ext cx="8229600" cy="2286000"/>
          </a:xfrm>
        </p:spPr>
        <p:txBody>
          <a:bodyPr>
            <a:normAutofit/>
          </a:bodyPr>
          <a:lstStyle/>
          <a:p>
            <a:pPr marL="274320" indent="-274320" fontAlgn="auto">
              <a:spcBef>
                <a:spcPts val="580"/>
              </a:spcBef>
              <a:spcAft>
                <a:spcPts val="0"/>
              </a:spcAft>
              <a:buFont typeface="Wingdings 2"/>
              <a:buChar char=""/>
              <a:defRPr/>
            </a:pPr>
            <a:r>
              <a:rPr lang="en-US" dirty="0"/>
              <a:t>Air passages undergo 23 orders of branching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Branching </a:t>
            </a:r>
            <a:r>
              <a:rPr lang="en-US" dirty="0"/>
              <a:t>pattern called the bronchial (respiratory) </a:t>
            </a:r>
            <a:r>
              <a:rPr lang="en-US" dirty="0" smtClean="0"/>
              <a:t>tree</a:t>
            </a:r>
          </a:p>
          <a:p>
            <a:pPr marL="274320" indent="-274320" fontAlgn="auto">
              <a:spcBef>
                <a:spcPts val="580"/>
              </a:spcBef>
              <a:spcAft>
                <a:spcPts val="0"/>
              </a:spcAft>
              <a:buFont typeface="Wingdings 2"/>
              <a:buChar char=""/>
              <a:defRPr/>
            </a:pPr>
            <a:endParaRPr lang="en-US" dirty="0"/>
          </a:p>
        </p:txBody>
      </p:sp>
      <p:pic>
        <p:nvPicPr>
          <p:cNvPr id="243715" name="Picture 3"/>
          <p:cNvPicPr>
            <a:picLocks noChangeAspect="1" noChangeArrowheads="1"/>
          </p:cNvPicPr>
          <p:nvPr/>
        </p:nvPicPr>
        <p:blipFill>
          <a:blip r:embed="rId2" cstate="print"/>
          <a:srcRect/>
          <a:stretch>
            <a:fillRect/>
          </a:stretch>
        </p:blipFill>
        <p:spPr bwMode="auto">
          <a:xfrm rot="10800000">
            <a:off x="1219200" y="4038600"/>
            <a:ext cx="2714625" cy="1657350"/>
          </a:xfrm>
          <a:prstGeom prst="rect">
            <a:avLst/>
          </a:prstGeom>
          <a:ln>
            <a:noFill/>
          </a:ln>
          <a:effectLst>
            <a:softEdge rad="112500"/>
          </a:effectLst>
        </p:spPr>
      </p:pic>
      <p:pic>
        <p:nvPicPr>
          <p:cNvPr id="243716" name="Picture 4"/>
          <p:cNvPicPr>
            <a:picLocks noChangeAspect="1" noChangeArrowheads="1"/>
          </p:cNvPicPr>
          <p:nvPr/>
        </p:nvPicPr>
        <p:blipFill>
          <a:blip r:embed="rId3" cstate="print"/>
          <a:srcRect/>
          <a:stretch>
            <a:fillRect/>
          </a:stretch>
        </p:blipFill>
        <p:spPr bwMode="auto">
          <a:xfrm>
            <a:off x="5257800" y="3505200"/>
            <a:ext cx="3167063" cy="2628447"/>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normAutofit/>
          </a:bodyPr>
          <a:lstStyle/>
          <a:p>
            <a:pPr fontAlgn="auto">
              <a:spcAft>
                <a:spcPts val="0"/>
              </a:spcAft>
              <a:defRPr/>
            </a:pPr>
            <a:r>
              <a:rPr lang="en-US"/>
              <a:t>Conducting Zone Structures</a:t>
            </a:r>
          </a:p>
        </p:txBody>
      </p:sp>
      <p:sp>
        <p:nvSpPr>
          <p:cNvPr id="67589"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Trachea </a:t>
            </a:r>
            <a:r>
              <a:rPr lang="en-US" dirty="0">
                <a:sym typeface="Symbol" charset="2"/>
              </a:rPr>
              <a:t></a:t>
            </a:r>
            <a:r>
              <a:rPr lang="en-US" dirty="0"/>
              <a:t> right and left main (primary) bronchi</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Each </a:t>
            </a:r>
            <a:r>
              <a:rPr lang="en-US" dirty="0"/>
              <a:t>main bronchus enters the </a:t>
            </a:r>
            <a:r>
              <a:rPr lang="en-US" dirty="0" err="1"/>
              <a:t>hilum</a:t>
            </a:r>
            <a:r>
              <a:rPr lang="en-US" dirty="0"/>
              <a:t> of one lung</a:t>
            </a:r>
          </a:p>
          <a:p>
            <a:pPr marL="548640" lvl="1" fontAlgn="auto">
              <a:lnSpc>
                <a:spcPct val="90000"/>
              </a:lnSpc>
              <a:spcBef>
                <a:spcPts val="370"/>
              </a:spcBef>
              <a:spcAft>
                <a:spcPts val="0"/>
              </a:spcAft>
              <a:buFont typeface="Wingdings 2"/>
              <a:buChar char=""/>
              <a:defRPr/>
            </a:pPr>
            <a:r>
              <a:rPr lang="en-US" dirty="0"/>
              <a:t>Right main bronchus is wider, shorter, and more vertical than the left</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Each </a:t>
            </a:r>
            <a:r>
              <a:rPr lang="en-US" dirty="0"/>
              <a:t>main bronchus branches into lobar (secondary) bronchi (three right, two left)</a:t>
            </a:r>
          </a:p>
          <a:p>
            <a:pPr marL="548640" lvl="1" fontAlgn="auto">
              <a:lnSpc>
                <a:spcPct val="90000"/>
              </a:lnSpc>
              <a:spcBef>
                <a:spcPts val="370"/>
              </a:spcBef>
              <a:spcAft>
                <a:spcPts val="0"/>
              </a:spcAft>
              <a:buFont typeface="Wingdings 2"/>
              <a:buChar char=""/>
              <a:defRPr/>
            </a:pPr>
            <a:r>
              <a:rPr lang="en-US" dirty="0"/>
              <a:t>Each lobar bronchus supplies one lobe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normAutofit/>
          </a:bodyPr>
          <a:lstStyle/>
          <a:p>
            <a:pPr fontAlgn="auto">
              <a:spcAft>
                <a:spcPts val="0"/>
              </a:spcAft>
              <a:defRPr/>
            </a:pPr>
            <a:r>
              <a:rPr lang="en-US"/>
              <a:t>Conducting Zone Structures</a:t>
            </a:r>
          </a:p>
        </p:txBody>
      </p:sp>
      <p:sp>
        <p:nvSpPr>
          <p:cNvPr id="6963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Each lobar bronchus branches into segmental (tertiary) bronchi</a:t>
            </a:r>
          </a:p>
          <a:p>
            <a:pPr marL="548640" lvl="1" fontAlgn="auto">
              <a:spcBef>
                <a:spcPts val="370"/>
              </a:spcBef>
              <a:spcAft>
                <a:spcPts val="0"/>
              </a:spcAft>
              <a:buFont typeface="Wingdings 2"/>
              <a:buChar char=""/>
              <a:defRPr/>
            </a:pPr>
            <a:r>
              <a:rPr lang="en-US" dirty="0"/>
              <a:t>Segmental bronchi divide repeatedly</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Bronchioles </a:t>
            </a:r>
            <a:r>
              <a:rPr lang="en-US" dirty="0"/>
              <a:t>are less than 1 mm in diameter</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Terminal </a:t>
            </a:r>
            <a:r>
              <a:rPr lang="en-US" dirty="0"/>
              <a:t>bronchioles are the smallest, less than 0.5 mm diameter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p:cNvPicPr>
            <a:picLocks noChangeAspect="1" noChangeArrowheads="1"/>
          </p:cNvPicPr>
          <p:nvPr/>
        </p:nvPicPr>
        <p:blipFill>
          <a:blip r:embed="rId2" cstate="screen"/>
          <a:srcRect/>
          <a:stretch>
            <a:fillRect/>
          </a:stretch>
        </p:blipFill>
        <p:spPr bwMode="auto">
          <a:xfrm>
            <a:off x="431800" y="941388"/>
            <a:ext cx="8231188" cy="5140325"/>
          </a:xfrm>
          <a:prstGeom prst="ellipse">
            <a:avLst/>
          </a:prstGeom>
          <a:ln>
            <a:noFill/>
          </a:ln>
          <a:effectLst>
            <a:softEdge rad="112500"/>
          </a:effectLst>
        </p:spPr>
      </p:pic>
      <p:sp>
        <p:nvSpPr>
          <p:cNvPr id="55299" name="Freeform 8"/>
          <p:cNvSpPr>
            <a:spLocks/>
          </p:cNvSpPr>
          <p:nvPr/>
        </p:nvSpPr>
        <p:spPr bwMode="auto">
          <a:xfrm>
            <a:off x="4506913" y="1022350"/>
            <a:ext cx="849312" cy="450850"/>
          </a:xfrm>
          <a:custGeom>
            <a:avLst/>
            <a:gdLst>
              <a:gd name="T0" fmla="*/ 535 w 535"/>
              <a:gd name="T1" fmla="*/ 0 h 284"/>
              <a:gd name="T2" fmla="*/ 367 w 535"/>
              <a:gd name="T3" fmla="*/ 0 h 284"/>
              <a:gd name="T4" fmla="*/ 0 w 535"/>
              <a:gd name="T5" fmla="*/ 284 h 284"/>
              <a:gd name="T6" fmla="*/ 0 60000 65536"/>
              <a:gd name="T7" fmla="*/ 0 60000 65536"/>
              <a:gd name="T8" fmla="*/ 0 60000 65536"/>
              <a:gd name="T9" fmla="*/ 0 w 535"/>
              <a:gd name="T10" fmla="*/ 0 h 284"/>
              <a:gd name="T11" fmla="*/ 535 w 535"/>
              <a:gd name="T12" fmla="*/ 284 h 284"/>
            </a:gdLst>
            <a:ahLst/>
            <a:cxnLst>
              <a:cxn ang="T6">
                <a:pos x="T0" y="T1"/>
              </a:cxn>
              <a:cxn ang="T7">
                <a:pos x="T2" y="T3"/>
              </a:cxn>
              <a:cxn ang="T8">
                <a:pos x="T4" y="T5"/>
              </a:cxn>
            </a:cxnLst>
            <a:rect l="T9" t="T10" r="T11" b="T12"/>
            <a:pathLst>
              <a:path w="535" h="284">
                <a:moveTo>
                  <a:pt x="535" y="0"/>
                </a:moveTo>
                <a:lnTo>
                  <a:pt x="367" y="0"/>
                </a:lnTo>
                <a:lnTo>
                  <a:pt x="0" y="284"/>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0" name="Freeform 9"/>
          <p:cNvSpPr>
            <a:spLocks/>
          </p:cNvSpPr>
          <p:nvPr/>
        </p:nvSpPr>
        <p:spPr bwMode="auto">
          <a:xfrm>
            <a:off x="4554538" y="2524125"/>
            <a:ext cx="2582862" cy="241300"/>
          </a:xfrm>
          <a:custGeom>
            <a:avLst/>
            <a:gdLst>
              <a:gd name="T0" fmla="*/ 1627 w 1627"/>
              <a:gd name="T1" fmla="*/ 0 h 152"/>
              <a:gd name="T2" fmla="*/ 1365 w 1627"/>
              <a:gd name="T3" fmla="*/ 0 h 152"/>
              <a:gd name="T4" fmla="*/ 0 w 1627"/>
              <a:gd name="T5" fmla="*/ 152 h 152"/>
              <a:gd name="T6" fmla="*/ 0 60000 65536"/>
              <a:gd name="T7" fmla="*/ 0 60000 65536"/>
              <a:gd name="T8" fmla="*/ 0 60000 65536"/>
              <a:gd name="T9" fmla="*/ 0 w 1627"/>
              <a:gd name="T10" fmla="*/ 0 h 152"/>
              <a:gd name="T11" fmla="*/ 1627 w 1627"/>
              <a:gd name="T12" fmla="*/ 152 h 152"/>
            </a:gdLst>
            <a:ahLst/>
            <a:cxnLst>
              <a:cxn ang="T6">
                <a:pos x="T0" y="T1"/>
              </a:cxn>
              <a:cxn ang="T7">
                <a:pos x="T2" y="T3"/>
              </a:cxn>
              <a:cxn ang="T8">
                <a:pos x="T4" y="T5"/>
              </a:cxn>
            </a:cxnLst>
            <a:rect l="T9" t="T10" r="T11" b="T12"/>
            <a:pathLst>
              <a:path w="1627" h="152">
                <a:moveTo>
                  <a:pt x="1627" y="0"/>
                </a:moveTo>
                <a:lnTo>
                  <a:pt x="1365" y="0"/>
                </a:lnTo>
                <a:lnTo>
                  <a:pt x="0" y="152"/>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1" name="Line 10"/>
          <p:cNvSpPr>
            <a:spLocks noChangeShapeType="1"/>
          </p:cNvSpPr>
          <p:nvPr/>
        </p:nvSpPr>
        <p:spPr bwMode="auto">
          <a:xfrm flipH="1">
            <a:off x="5778500" y="1920875"/>
            <a:ext cx="1362075" cy="1588"/>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2" name="Line 11"/>
          <p:cNvSpPr>
            <a:spLocks noChangeShapeType="1"/>
          </p:cNvSpPr>
          <p:nvPr/>
        </p:nvSpPr>
        <p:spPr bwMode="auto">
          <a:xfrm flipH="1">
            <a:off x="5435600" y="3360738"/>
            <a:ext cx="170180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3" name="Freeform 12"/>
          <p:cNvSpPr>
            <a:spLocks/>
          </p:cNvSpPr>
          <p:nvPr/>
        </p:nvSpPr>
        <p:spPr bwMode="auto">
          <a:xfrm>
            <a:off x="5775325" y="3983038"/>
            <a:ext cx="1362075" cy="238125"/>
          </a:xfrm>
          <a:custGeom>
            <a:avLst/>
            <a:gdLst>
              <a:gd name="T0" fmla="*/ 858 w 858"/>
              <a:gd name="T1" fmla="*/ 150 h 150"/>
              <a:gd name="T2" fmla="*/ 722 w 858"/>
              <a:gd name="T3" fmla="*/ 150 h 150"/>
              <a:gd name="T4" fmla="*/ 0 w 858"/>
              <a:gd name="T5" fmla="*/ 0 h 150"/>
              <a:gd name="T6" fmla="*/ 0 60000 65536"/>
              <a:gd name="T7" fmla="*/ 0 60000 65536"/>
              <a:gd name="T8" fmla="*/ 0 60000 65536"/>
              <a:gd name="T9" fmla="*/ 0 w 858"/>
              <a:gd name="T10" fmla="*/ 0 h 150"/>
              <a:gd name="T11" fmla="*/ 858 w 858"/>
              <a:gd name="T12" fmla="*/ 150 h 150"/>
            </a:gdLst>
            <a:ahLst/>
            <a:cxnLst>
              <a:cxn ang="T6">
                <a:pos x="T0" y="T1"/>
              </a:cxn>
              <a:cxn ang="T7">
                <a:pos x="T2" y="T3"/>
              </a:cxn>
              <a:cxn ang="T8">
                <a:pos x="T4" y="T5"/>
              </a:cxn>
            </a:cxnLst>
            <a:rect l="T9" t="T10" r="T11" b="T12"/>
            <a:pathLst>
              <a:path w="858" h="150">
                <a:moveTo>
                  <a:pt x="858" y="150"/>
                </a:moveTo>
                <a:lnTo>
                  <a:pt x="722" y="150"/>
                </a:lnTo>
                <a:lnTo>
                  <a:pt x="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4" name="Freeform 13"/>
          <p:cNvSpPr>
            <a:spLocks/>
          </p:cNvSpPr>
          <p:nvPr/>
        </p:nvSpPr>
        <p:spPr bwMode="auto">
          <a:xfrm>
            <a:off x="1935163" y="3192463"/>
            <a:ext cx="736600" cy="1587"/>
          </a:xfrm>
          <a:custGeom>
            <a:avLst/>
            <a:gdLst>
              <a:gd name="T0" fmla="*/ 0 w 464"/>
              <a:gd name="T1" fmla="*/ 0 h 1587"/>
              <a:gd name="T2" fmla="*/ 124 w 464"/>
              <a:gd name="T3" fmla="*/ 0 h 1587"/>
              <a:gd name="T4" fmla="*/ 464 w 464"/>
              <a:gd name="T5" fmla="*/ 0 h 1587"/>
              <a:gd name="T6" fmla="*/ 0 60000 65536"/>
              <a:gd name="T7" fmla="*/ 0 60000 65536"/>
              <a:gd name="T8" fmla="*/ 0 60000 65536"/>
              <a:gd name="T9" fmla="*/ 0 w 464"/>
              <a:gd name="T10" fmla="*/ 0 h 1587"/>
              <a:gd name="T11" fmla="*/ 464 w 464"/>
              <a:gd name="T12" fmla="*/ 1587 h 1587"/>
            </a:gdLst>
            <a:ahLst/>
            <a:cxnLst>
              <a:cxn ang="T6">
                <a:pos x="T0" y="T1"/>
              </a:cxn>
              <a:cxn ang="T7">
                <a:pos x="T2" y="T3"/>
              </a:cxn>
              <a:cxn ang="T8">
                <a:pos x="T4" y="T5"/>
              </a:cxn>
            </a:cxnLst>
            <a:rect l="T9" t="T10" r="T11" b="T12"/>
            <a:pathLst>
              <a:path w="464" h="1587">
                <a:moveTo>
                  <a:pt x="0" y="0"/>
                </a:moveTo>
                <a:lnTo>
                  <a:pt x="124" y="0"/>
                </a:lnTo>
                <a:lnTo>
                  <a:pt x="464"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5" name="Freeform 14"/>
          <p:cNvSpPr>
            <a:spLocks/>
          </p:cNvSpPr>
          <p:nvPr/>
        </p:nvSpPr>
        <p:spPr bwMode="auto">
          <a:xfrm>
            <a:off x="1735138" y="4503738"/>
            <a:ext cx="825500" cy="1587"/>
          </a:xfrm>
          <a:custGeom>
            <a:avLst/>
            <a:gdLst>
              <a:gd name="T0" fmla="*/ 0 w 520"/>
              <a:gd name="T1" fmla="*/ 0 h 1587"/>
              <a:gd name="T2" fmla="*/ 122 w 520"/>
              <a:gd name="T3" fmla="*/ 0 h 1587"/>
              <a:gd name="T4" fmla="*/ 520 w 520"/>
              <a:gd name="T5" fmla="*/ 0 h 1587"/>
              <a:gd name="T6" fmla="*/ 0 60000 65536"/>
              <a:gd name="T7" fmla="*/ 0 60000 65536"/>
              <a:gd name="T8" fmla="*/ 0 60000 65536"/>
              <a:gd name="T9" fmla="*/ 0 w 520"/>
              <a:gd name="T10" fmla="*/ 0 h 1587"/>
              <a:gd name="T11" fmla="*/ 520 w 520"/>
              <a:gd name="T12" fmla="*/ 1587 h 1587"/>
            </a:gdLst>
            <a:ahLst/>
            <a:cxnLst>
              <a:cxn ang="T6">
                <a:pos x="T0" y="T1"/>
              </a:cxn>
              <a:cxn ang="T7">
                <a:pos x="T2" y="T3"/>
              </a:cxn>
              <a:cxn ang="T8">
                <a:pos x="T4" y="T5"/>
              </a:cxn>
            </a:cxnLst>
            <a:rect l="T9" t="T10" r="T11" b="T12"/>
            <a:pathLst>
              <a:path w="520" h="1587">
                <a:moveTo>
                  <a:pt x="0" y="0"/>
                </a:moveTo>
                <a:lnTo>
                  <a:pt x="122" y="0"/>
                </a:lnTo>
                <a:lnTo>
                  <a:pt x="52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6" name="Freeform 15"/>
          <p:cNvSpPr>
            <a:spLocks/>
          </p:cNvSpPr>
          <p:nvPr/>
        </p:nvSpPr>
        <p:spPr bwMode="auto">
          <a:xfrm>
            <a:off x="1798638" y="5380038"/>
            <a:ext cx="428625" cy="3175"/>
          </a:xfrm>
          <a:custGeom>
            <a:avLst/>
            <a:gdLst>
              <a:gd name="T0" fmla="*/ 0 w 270"/>
              <a:gd name="T1" fmla="*/ 2 h 2"/>
              <a:gd name="T2" fmla="*/ 60 w 270"/>
              <a:gd name="T3" fmla="*/ 2 h 2"/>
              <a:gd name="T4" fmla="*/ 270 w 270"/>
              <a:gd name="T5" fmla="*/ 0 h 2"/>
              <a:gd name="T6" fmla="*/ 0 60000 65536"/>
              <a:gd name="T7" fmla="*/ 0 60000 65536"/>
              <a:gd name="T8" fmla="*/ 0 60000 65536"/>
              <a:gd name="T9" fmla="*/ 0 w 270"/>
              <a:gd name="T10" fmla="*/ 0 h 2"/>
              <a:gd name="T11" fmla="*/ 270 w 270"/>
              <a:gd name="T12" fmla="*/ 2 h 2"/>
            </a:gdLst>
            <a:ahLst/>
            <a:cxnLst>
              <a:cxn ang="T6">
                <a:pos x="T0" y="T1"/>
              </a:cxn>
              <a:cxn ang="T7">
                <a:pos x="T2" y="T3"/>
              </a:cxn>
              <a:cxn ang="T8">
                <a:pos x="T4" y="T5"/>
              </a:cxn>
            </a:cxnLst>
            <a:rect l="T9" t="T10" r="T11" b="T12"/>
            <a:pathLst>
              <a:path w="270" h="2">
                <a:moveTo>
                  <a:pt x="0" y="2"/>
                </a:moveTo>
                <a:lnTo>
                  <a:pt x="60" y="2"/>
                </a:lnTo>
                <a:lnTo>
                  <a:pt x="270"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Line 16"/>
          <p:cNvSpPr>
            <a:spLocks noChangeShapeType="1"/>
          </p:cNvSpPr>
          <p:nvPr/>
        </p:nvSpPr>
        <p:spPr bwMode="auto">
          <a:xfrm flipH="1">
            <a:off x="6184900" y="5326063"/>
            <a:ext cx="952500" cy="1587"/>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8" name="Rectangle 17"/>
          <p:cNvSpPr>
            <a:spLocks noChangeArrowheads="1"/>
          </p:cNvSpPr>
          <p:nvPr/>
        </p:nvSpPr>
        <p:spPr bwMode="auto">
          <a:xfrm>
            <a:off x="5403850" y="903288"/>
            <a:ext cx="87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Trachea</a:t>
            </a:r>
            <a:endParaRPr lang="en-US" sz="1800" b="1">
              <a:latin typeface="Arial" charset="0"/>
            </a:endParaRPr>
          </a:p>
        </p:txBody>
      </p:sp>
      <p:sp>
        <p:nvSpPr>
          <p:cNvPr id="55309" name="Rectangle 18"/>
          <p:cNvSpPr>
            <a:spLocks noChangeArrowheads="1"/>
          </p:cNvSpPr>
          <p:nvPr/>
        </p:nvSpPr>
        <p:spPr bwMode="auto">
          <a:xfrm>
            <a:off x="428625" y="3055938"/>
            <a:ext cx="153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Superior lobe </a:t>
            </a:r>
          </a:p>
          <a:p>
            <a:pPr eaLnBrk="0" hangingPunct="0"/>
            <a:r>
              <a:rPr lang="en-US" sz="1800" b="1">
                <a:solidFill>
                  <a:srgbClr val="231F20"/>
                </a:solidFill>
                <a:latin typeface="Arial" charset="0"/>
              </a:rPr>
              <a:t>of right lung</a:t>
            </a:r>
            <a:endParaRPr lang="en-US" sz="1800" b="1">
              <a:latin typeface="Arial" charset="0"/>
            </a:endParaRPr>
          </a:p>
        </p:txBody>
      </p:sp>
      <p:sp>
        <p:nvSpPr>
          <p:cNvPr id="55310" name="Rectangle 19"/>
          <p:cNvSpPr>
            <a:spLocks noChangeArrowheads="1"/>
          </p:cNvSpPr>
          <p:nvPr/>
        </p:nvSpPr>
        <p:spPr bwMode="auto">
          <a:xfrm>
            <a:off x="444500" y="4370388"/>
            <a:ext cx="1333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Middle lobe </a:t>
            </a:r>
          </a:p>
          <a:p>
            <a:pPr eaLnBrk="0" hangingPunct="0"/>
            <a:r>
              <a:rPr lang="en-US" sz="1800" b="1">
                <a:solidFill>
                  <a:srgbClr val="231F20"/>
                </a:solidFill>
                <a:latin typeface="Arial" charset="0"/>
              </a:rPr>
              <a:t>of right lung</a:t>
            </a:r>
            <a:endParaRPr lang="en-US" sz="1800" b="1">
              <a:latin typeface="Arial" charset="0"/>
            </a:endParaRPr>
          </a:p>
        </p:txBody>
      </p:sp>
      <p:sp>
        <p:nvSpPr>
          <p:cNvPr id="55311" name="Rectangle 20"/>
          <p:cNvSpPr>
            <a:spLocks noChangeArrowheads="1"/>
          </p:cNvSpPr>
          <p:nvPr/>
        </p:nvSpPr>
        <p:spPr bwMode="auto">
          <a:xfrm>
            <a:off x="444500" y="5237163"/>
            <a:ext cx="1384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Inferior lobe </a:t>
            </a:r>
          </a:p>
          <a:p>
            <a:pPr eaLnBrk="0" hangingPunct="0"/>
            <a:r>
              <a:rPr lang="en-US" sz="1800" b="1">
                <a:solidFill>
                  <a:srgbClr val="231F20"/>
                </a:solidFill>
                <a:latin typeface="Arial" charset="0"/>
              </a:rPr>
              <a:t>of right lung</a:t>
            </a:r>
            <a:endParaRPr lang="en-US" sz="1800" b="1">
              <a:latin typeface="Arial" charset="0"/>
            </a:endParaRPr>
          </a:p>
        </p:txBody>
      </p:sp>
      <p:sp>
        <p:nvSpPr>
          <p:cNvPr id="55312" name="Rectangle 21"/>
          <p:cNvSpPr>
            <a:spLocks noChangeArrowheads="1"/>
          </p:cNvSpPr>
          <p:nvPr/>
        </p:nvSpPr>
        <p:spPr bwMode="auto">
          <a:xfrm>
            <a:off x="7178675" y="1811338"/>
            <a:ext cx="153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Superior lobe </a:t>
            </a:r>
          </a:p>
          <a:p>
            <a:pPr eaLnBrk="0" hangingPunct="0"/>
            <a:r>
              <a:rPr lang="en-US" sz="1800" b="1">
                <a:solidFill>
                  <a:srgbClr val="231F20"/>
                </a:solidFill>
                <a:latin typeface="Arial" charset="0"/>
              </a:rPr>
              <a:t>of left lung</a:t>
            </a:r>
            <a:endParaRPr lang="en-US" sz="1800" b="1">
              <a:latin typeface="Arial" charset="0"/>
            </a:endParaRPr>
          </a:p>
        </p:txBody>
      </p:sp>
      <p:sp>
        <p:nvSpPr>
          <p:cNvPr id="55313" name="Rectangle 22"/>
          <p:cNvSpPr>
            <a:spLocks noChangeArrowheads="1"/>
          </p:cNvSpPr>
          <p:nvPr/>
        </p:nvSpPr>
        <p:spPr bwMode="auto">
          <a:xfrm>
            <a:off x="7178675" y="2408238"/>
            <a:ext cx="1054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Left main</a:t>
            </a:r>
          </a:p>
          <a:p>
            <a:pPr eaLnBrk="0" hangingPunct="0"/>
            <a:r>
              <a:rPr lang="en-US" sz="1800" b="1">
                <a:solidFill>
                  <a:srgbClr val="231F20"/>
                </a:solidFill>
                <a:latin typeface="Arial" charset="0"/>
              </a:rPr>
              <a:t>(primary) </a:t>
            </a:r>
            <a:endParaRPr lang="en-US" sz="1800" b="1">
              <a:latin typeface="Arial" charset="0"/>
            </a:endParaRPr>
          </a:p>
          <a:p>
            <a:pPr eaLnBrk="0" hangingPunct="0"/>
            <a:r>
              <a:rPr lang="en-US" sz="1800" b="1">
                <a:solidFill>
                  <a:srgbClr val="231F20"/>
                </a:solidFill>
                <a:latin typeface="Arial" charset="0"/>
              </a:rPr>
              <a:t>bronchus</a:t>
            </a:r>
            <a:endParaRPr lang="en-US" sz="1800" b="1">
              <a:latin typeface="Arial" charset="0"/>
            </a:endParaRPr>
          </a:p>
        </p:txBody>
      </p:sp>
      <p:sp>
        <p:nvSpPr>
          <p:cNvPr id="55314" name="Rectangle 23"/>
          <p:cNvSpPr>
            <a:spLocks noChangeArrowheads="1"/>
          </p:cNvSpPr>
          <p:nvPr/>
        </p:nvSpPr>
        <p:spPr bwMode="auto">
          <a:xfrm>
            <a:off x="7178675" y="3246438"/>
            <a:ext cx="1295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Lobar </a:t>
            </a:r>
          </a:p>
          <a:p>
            <a:pPr eaLnBrk="0" hangingPunct="0"/>
            <a:r>
              <a:rPr lang="en-US" sz="1800" b="1">
                <a:solidFill>
                  <a:srgbClr val="231F20"/>
                </a:solidFill>
                <a:latin typeface="Arial" charset="0"/>
              </a:rPr>
              <a:t>(secondary)</a:t>
            </a:r>
            <a:endParaRPr lang="en-US" sz="1800" b="1">
              <a:latin typeface="Arial" charset="0"/>
            </a:endParaRPr>
          </a:p>
          <a:p>
            <a:pPr eaLnBrk="0" hangingPunct="0"/>
            <a:r>
              <a:rPr lang="en-US" sz="1800" b="1">
                <a:solidFill>
                  <a:srgbClr val="231F20"/>
                </a:solidFill>
                <a:latin typeface="Arial" charset="0"/>
              </a:rPr>
              <a:t>bronchus</a:t>
            </a:r>
            <a:endParaRPr lang="en-US" sz="1800" b="1">
              <a:latin typeface="Arial" charset="0"/>
            </a:endParaRPr>
          </a:p>
        </p:txBody>
      </p:sp>
      <p:sp>
        <p:nvSpPr>
          <p:cNvPr id="55315" name="Rectangle 24"/>
          <p:cNvSpPr>
            <a:spLocks noChangeArrowheads="1"/>
          </p:cNvSpPr>
          <p:nvPr/>
        </p:nvSpPr>
        <p:spPr bwMode="auto">
          <a:xfrm>
            <a:off x="7178675" y="4103688"/>
            <a:ext cx="1219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Segmental </a:t>
            </a:r>
          </a:p>
          <a:p>
            <a:pPr eaLnBrk="0" hangingPunct="0"/>
            <a:r>
              <a:rPr lang="en-US" sz="1800" b="1">
                <a:solidFill>
                  <a:srgbClr val="231F20"/>
                </a:solidFill>
                <a:latin typeface="Arial" charset="0"/>
              </a:rPr>
              <a:t>(tertiary)</a:t>
            </a:r>
            <a:endParaRPr lang="en-US" sz="1800" b="1">
              <a:latin typeface="Arial" charset="0"/>
            </a:endParaRPr>
          </a:p>
          <a:p>
            <a:pPr eaLnBrk="0" hangingPunct="0"/>
            <a:r>
              <a:rPr lang="en-US" sz="1800" b="1">
                <a:solidFill>
                  <a:srgbClr val="231F20"/>
                </a:solidFill>
                <a:latin typeface="Arial" charset="0"/>
              </a:rPr>
              <a:t>bronchus</a:t>
            </a:r>
            <a:endParaRPr lang="en-US" sz="1800" b="1">
              <a:latin typeface="Arial" charset="0"/>
            </a:endParaRPr>
          </a:p>
        </p:txBody>
      </p:sp>
      <p:sp>
        <p:nvSpPr>
          <p:cNvPr id="55316" name="Rectangle 25"/>
          <p:cNvSpPr>
            <a:spLocks noChangeArrowheads="1"/>
          </p:cNvSpPr>
          <p:nvPr/>
        </p:nvSpPr>
        <p:spPr bwMode="auto">
          <a:xfrm>
            <a:off x="7191375" y="5202238"/>
            <a:ext cx="132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Inferior lobe</a:t>
            </a:r>
          </a:p>
          <a:p>
            <a:pPr eaLnBrk="0" hangingPunct="0"/>
            <a:r>
              <a:rPr lang="en-US" sz="1800" b="1">
                <a:solidFill>
                  <a:srgbClr val="231F20"/>
                </a:solidFill>
                <a:latin typeface="Arial" charset="0"/>
              </a:rPr>
              <a:t>of left lung</a:t>
            </a:r>
            <a:endParaRPr lang="en-US" sz="1800" b="1">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2" cstate="screen"/>
          <a:srcRect/>
          <a:stretch>
            <a:fillRect/>
          </a:stretch>
        </p:blipFill>
        <p:spPr bwMode="auto">
          <a:xfrm>
            <a:off x="455613" y="533400"/>
            <a:ext cx="8231187" cy="6002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59" name="Line 8"/>
          <p:cNvSpPr>
            <a:spLocks noChangeShapeType="1"/>
          </p:cNvSpPr>
          <p:nvPr/>
        </p:nvSpPr>
        <p:spPr bwMode="auto">
          <a:xfrm>
            <a:off x="2998788" y="1989138"/>
            <a:ext cx="33655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Line 9"/>
          <p:cNvSpPr>
            <a:spLocks noChangeShapeType="1"/>
          </p:cNvSpPr>
          <p:nvPr/>
        </p:nvSpPr>
        <p:spPr bwMode="auto">
          <a:xfrm flipH="1">
            <a:off x="4198938" y="2398713"/>
            <a:ext cx="1138237"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Freeform 10"/>
          <p:cNvSpPr>
            <a:spLocks/>
          </p:cNvSpPr>
          <p:nvPr/>
        </p:nvSpPr>
        <p:spPr bwMode="auto">
          <a:xfrm>
            <a:off x="4610100" y="3625850"/>
            <a:ext cx="2641600" cy="508000"/>
          </a:xfrm>
          <a:custGeom>
            <a:avLst/>
            <a:gdLst>
              <a:gd name="T0" fmla="*/ 0 w 1664"/>
              <a:gd name="T1" fmla="*/ 320 h 320"/>
              <a:gd name="T2" fmla="*/ 1472 w 1664"/>
              <a:gd name="T3" fmla="*/ 0 h 320"/>
              <a:gd name="T4" fmla="*/ 1664 w 1664"/>
              <a:gd name="T5" fmla="*/ 0 h 320"/>
              <a:gd name="T6" fmla="*/ 0 60000 65536"/>
              <a:gd name="T7" fmla="*/ 0 60000 65536"/>
              <a:gd name="T8" fmla="*/ 0 60000 65536"/>
              <a:gd name="T9" fmla="*/ 0 w 1664"/>
              <a:gd name="T10" fmla="*/ 0 h 320"/>
              <a:gd name="T11" fmla="*/ 1664 w 1664"/>
              <a:gd name="T12" fmla="*/ 320 h 320"/>
            </a:gdLst>
            <a:ahLst/>
            <a:cxnLst>
              <a:cxn ang="T6">
                <a:pos x="T0" y="T1"/>
              </a:cxn>
              <a:cxn ang="T7">
                <a:pos x="T2" y="T3"/>
              </a:cxn>
              <a:cxn ang="T8">
                <a:pos x="T4" y="T5"/>
              </a:cxn>
            </a:cxnLst>
            <a:rect l="T9" t="T10" r="T11" b="T12"/>
            <a:pathLst>
              <a:path w="1664" h="320">
                <a:moveTo>
                  <a:pt x="0" y="320"/>
                </a:moveTo>
                <a:lnTo>
                  <a:pt x="1472" y="0"/>
                </a:lnTo>
                <a:lnTo>
                  <a:pt x="1664"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2" name="Freeform 11"/>
          <p:cNvSpPr>
            <a:spLocks/>
          </p:cNvSpPr>
          <p:nvPr/>
        </p:nvSpPr>
        <p:spPr bwMode="auto">
          <a:xfrm>
            <a:off x="1728788" y="4025900"/>
            <a:ext cx="2762250" cy="44450"/>
          </a:xfrm>
          <a:custGeom>
            <a:avLst/>
            <a:gdLst>
              <a:gd name="T0" fmla="*/ 1740 w 1740"/>
              <a:gd name="T1" fmla="*/ 28 h 28"/>
              <a:gd name="T2" fmla="*/ 794 w 1740"/>
              <a:gd name="T3" fmla="*/ 0 h 28"/>
              <a:gd name="T4" fmla="*/ 0 w 1740"/>
              <a:gd name="T5" fmla="*/ 0 h 28"/>
              <a:gd name="T6" fmla="*/ 0 60000 65536"/>
              <a:gd name="T7" fmla="*/ 0 60000 65536"/>
              <a:gd name="T8" fmla="*/ 0 60000 65536"/>
              <a:gd name="T9" fmla="*/ 0 w 1740"/>
              <a:gd name="T10" fmla="*/ 0 h 28"/>
              <a:gd name="T11" fmla="*/ 1740 w 1740"/>
              <a:gd name="T12" fmla="*/ 28 h 28"/>
            </a:gdLst>
            <a:ahLst/>
            <a:cxnLst>
              <a:cxn ang="T6">
                <a:pos x="T0" y="T1"/>
              </a:cxn>
              <a:cxn ang="T7">
                <a:pos x="T2" y="T3"/>
              </a:cxn>
              <a:cxn ang="T8">
                <a:pos x="T4" y="T5"/>
              </a:cxn>
            </a:cxnLst>
            <a:rect l="T9" t="T10" r="T11" b="T12"/>
            <a:pathLst>
              <a:path w="1740" h="28">
                <a:moveTo>
                  <a:pt x="1740" y="28"/>
                </a:moveTo>
                <a:lnTo>
                  <a:pt x="794" y="0"/>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3" name="Line 12"/>
          <p:cNvSpPr>
            <a:spLocks noChangeShapeType="1"/>
          </p:cNvSpPr>
          <p:nvPr/>
        </p:nvSpPr>
        <p:spPr bwMode="auto">
          <a:xfrm>
            <a:off x="5400675" y="5438775"/>
            <a:ext cx="1847850"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13"/>
          <p:cNvSpPr>
            <a:spLocks noChangeShapeType="1"/>
          </p:cNvSpPr>
          <p:nvPr/>
        </p:nvSpPr>
        <p:spPr bwMode="auto">
          <a:xfrm>
            <a:off x="1589088" y="3676650"/>
            <a:ext cx="2892425"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14"/>
          <p:cNvSpPr>
            <a:spLocks noChangeShapeType="1"/>
          </p:cNvSpPr>
          <p:nvPr/>
        </p:nvSpPr>
        <p:spPr bwMode="auto">
          <a:xfrm flipH="1">
            <a:off x="3948113" y="2151063"/>
            <a:ext cx="1385887"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5"/>
          <p:cNvSpPr>
            <a:spLocks noChangeShapeType="1"/>
          </p:cNvSpPr>
          <p:nvPr/>
        </p:nvSpPr>
        <p:spPr bwMode="auto">
          <a:xfrm>
            <a:off x="2471738" y="2903538"/>
            <a:ext cx="16637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Freeform 16"/>
          <p:cNvSpPr>
            <a:spLocks/>
          </p:cNvSpPr>
          <p:nvPr/>
        </p:nvSpPr>
        <p:spPr bwMode="auto">
          <a:xfrm>
            <a:off x="2446338" y="2122488"/>
            <a:ext cx="850900" cy="273050"/>
          </a:xfrm>
          <a:custGeom>
            <a:avLst/>
            <a:gdLst>
              <a:gd name="T0" fmla="*/ 536 w 536"/>
              <a:gd name="T1" fmla="*/ 0 h 172"/>
              <a:gd name="T2" fmla="*/ 130 w 536"/>
              <a:gd name="T3" fmla="*/ 172 h 172"/>
              <a:gd name="T4" fmla="*/ 0 w 536"/>
              <a:gd name="T5" fmla="*/ 172 h 172"/>
              <a:gd name="T6" fmla="*/ 0 60000 65536"/>
              <a:gd name="T7" fmla="*/ 0 60000 65536"/>
              <a:gd name="T8" fmla="*/ 0 60000 65536"/>
              <a:gd name="T9" fmla="*/ 0 w 536"/>
              <a:gd name="T10" fmla="*/ 0 h 172"/>
              <a:gd name="T11" fmla="*/ 536 w 536"/>
              <a:gd name="T12" fmla="*/ 172 h 172"/>
            </a:gdLst>
            <a:ahLst/>
            <a:cxnLst>
              <a:cxn ang="T6">
                <a:pos x="T0" y="T1"/>
              </a:cxn>
              <a:cxn ang="T7">
                <a:pos x="T2" y="T3"/>
              </a:cxn>
              <a:cxn ang="T8">
                <a:pos x="T4" y="T5"/>
              </a:cxn>
            </a:cxnLst>
            <a:rect l="T9" t="T10" r="T11" b="T12"/>
            <a:pathLst>
              <a:path w="536" h="172">
                <a:moveTo>
                  <a:pt x="536" y="0"/>
                </a:moveTo>
                <a:lnTo>
                  <a:pt x="130" y="172"/>
                </a:lnTo>
                <a:lnTo>
                  <a:pt x="0" y="17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8" name="Freeform 17"/>
          <p:cNvSpPr>
            <a:spLocks/>
          </p:cNvSpPr>
          <p:nvPr/>
        </p:nvSpPr>
        <p:spPr bwMode="auto">
          <a:xfrm>
            <a:off x="1900238" y="4111625"/>
            <a:ext cx="2520950" cy="508000"/>
          </a:xfrm>
          <a:custGeom>
            <a:avLst/>
            <a:gdLst>
              <a:gd name="T0" fmla="*/ 1588 w 1588"/>
              <a:gd name="T1" fmla="*/ 0 h 320"/>
              <a:gd name="T2" fmla="*/ 1024 w 1588"/>
              <a:gd name="T3" fmla="*/ 318 h 320"/>
              <a:gd name="T4" fmla="*/ 0 w 1588"/>
              <a:gd name="T5" fmla="*/ 320 h 320"/>
              <a:gd name="T6" fmla="*/ 0 60000 65536"/>
              <a:gd name="T7" fmla="*/ 0 60000 65536"/>
              <a:gd name="T8" fmla="*/ 0 60000 65536"/>
              <a:gd name="T9" fmla="*/ 0 w 1588"/>
              <a:gd name="T10" fmla="*/ 0 h 320"/>
              <a:gd name="T11" fmla="*/ 1588 w 1588"/>
              <a:gd name="T12" fmla="*/ 320 h 320"/>
            </a:gdLst>
            <a:ahLst/>
            <a:cxnLst>
              <a:cxn ang="T6">
                <a:pos x="T0" y="T1"/>
              </a:cxn>
              <a:cxn ang="T7">
                <a:pos x="T2" y="T3"/>
              </a:cxn>
              <a:cxn ang="T8">
                <a:pos x="T4" y="T5"/>
              </a:cxn>
            </a:cxnLst>
            <a:rect l="T9" t="T10" r="T11" b="T12"/>
            <a:pathLst>
              <a:path w="1588" h="320">
                <a:moveTo>
                  <a:pt x="1588" y="0"/>
                </a:moveTo>
                <a:lnTo>
                  <a:pt x="1024" y="318"/>
                </a:lnTo>
                <a:lnTo>
                  <a:pt x="0" y="32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9" name="Freeform 18"/>
          <p:cNvSpPr>
            <a:spLocks/>
          </p:cNvSpPr>
          <p:nvPr/>
        </p:nvSpPr>
        <p:spPr bwMode="auto">
          <a:xfrm>
            <a:off x="1868488" y="5041900"/>
            <a:ext cx="1870075" cy="412750"/>
          </a:xfrm>
          <a:custGeom>
            <a:avLst/>
            <a:gdLst>
              <a:gd name="T0" fmla="*/ 0 w 1178"/>
              <a:gd name="T1" fmla="*/ 260 h 260"/>
              <a:gd name="T2" fmla="*/ 270 w 1178"/>
              <a:gd name="T3" fmla="*/ 260 h 260"/>
              <a:gd name="T4" fmla="*/ 1178 w 1178"/>
              <a:gd name="T5" fmla="*/ 0 h 260"/>
              <a:gd name="T6" fmla="*/ 0 60000 65536"/>
              <a:gd name="T7" fmla="*/ 0 60000 65536"/>
              <a:gd name="T8" fmla="*/ 0 60000 65536"/>
              <a:gd name="T9" fmla="*/ 0 w 1178"/>
              <a:gd name="T10" fmla="*/ 0 h 260"/>
              <a:gd name="T11" fmla="*/ 1178 w 1178"/>
              <a:gd name="T12" fmla="*/ 260 h 260"/>
            </a:gdLst>
            <a:ahLst/>
            <a:cxnLst>
              <a:cxn ang="T6">
                <a:pos x="T0" y="T1"/>
              </a:cxn>
              <a:cxn ang="T7">
                <a:pos x="T2" y="T3"/>
              </a:cxn>
              <a:cxn ang="T8">
                <a:pos x="T4" y="T5"/>
              </a:cxn>
            </a:cxnLst>
            <a:rect l="T9" t="T10" r="T11" b="T12"/>
            <a:pathLst>
              <a:path w="1178" h="260">
                <a:moveTo>
                  <a:pt x="0" y="260"/>
                </a:moveTo>
                <a:lnTo>
                  <a:pt x="270" y="260"/>
                </a:lnTo>
                <a:lnTo>
                  <a:pt x="1178"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0" name="Line 19"/>
          <p:cNvSpPr>
            <a:spLocks noChangeShapeType="1"/>
          </p:cNvSpPr>
          <p:nvPr/>
        </p:nvSpPr>
        <p:spPr bwMode="auto">
          <a:xfrm>
            <a:off x="5514975" y="4762500"/>
            <a:ext cx="1724025"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Rectangle 20"/>
          <p:cNvSpPr>
            <a:spLocks noChangeArrowheads="1"/>
          </p:cNvSpPr>
          <p:nvPr/>
        </p:nvSpPr>
        <p:spPr bwMode="auto">
          <a:xfrm>
            <a:off x="1663700" y="1844675"/>
            <a:ext cx="132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Nasal cavity</a:t>
            </a:r>
            <a:endParaRPr lang="en-US" sz="1800" b="1">
              <a:latin typeface="Arial" charset="0"/>
            </a:endParaRPr>
          </a:p>
        </p:txBody>
      </p:sp>
      <p:sp>
        <p:nvSpPr>
          <p:cNvPr id="19472" name="Rectangle 21"/>
          <p:cNvSpPr>
            <a:spLocks noChangeArrowheads="1"/>
          </p:cNvSpPr>
          <p:nvPr/>
        </p:nvSpPr>
        <p:spPr bwMode="auto">
          <a:xfrm>
            <a:off x="1673225" y="2273300"/>
            <a:ext cx="723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Nostril</a:t>
            </a:r>
            <a:endParaRPr lang="en-US" sz="1800" b="1">
              <a:latin typeface="Arial" charset="0"/>
            </a:endParaRPr>
          </a:p>
        </p:txBody>
      </p:sp>
      <p:sp>
        <p:nvSpPr>
          <p:cNvPr id="19473" name="Rectangle 22"/>
          <p:cNvSpPr>
            <a:spLocks noChangeArrowheads="1"/>
          </p:cNvSpPr>
          <p:nvPr/>
        </p:nvSpPr>
        <p:spPr bwMode="auto">
          <a:xfrm>
            <a:off x="5362575" y="2009775"/>
            <a:ext cx="116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Oral cavity</a:t>
            </a:r>
            <a:endParaRPr lang="en-US" sz="1800" b="1">
              <a:latin typeface="Arial" charset="0"/>
            </a:endParaRPr>
          </a:p>
        </p:txBody>
      </p:sp>
      <p:sp>
        <p:nvSpPr>
          <p:cNvPr id="19474" name="Rectangle 23"/>
          <p:cNvSpPr>
            <a:spLocks noChangeArrowheads="1"/>
          </p:cNvSpPr>
          <p:nvPr/>
        </p:nvSpPr>
        <p:spPr bwMode="auto">
          <a:xfrm>
            <a:off x="5362575" y="2273300"/>
            <a:ext cx="90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Pharynx</a:t>
            </a:r>
            <a:endParaRPr lang="en-US" sz="1800" b="1">
              <a:latin typeface="Arial" charset="0"/>
            </a:endParaRPr>
          </a:p>
        </p:txBody>
      </p:sp>
      <p:sp>
        <p:nvSpPr>
          <p:cNvPr id="19475" name="Rectangle 24"/>
          <p:cNvSpPr>
            <a:spLocks noChangeArrowheads="1"/>
          </p:cNvSpPr>
          <p:nvPr/>
        </p:nvSpPr>
        <p:spPr bwMode="auto">
          <a:xfrm>
            <a:off x="1685925" y="2759075"/>
            <a:ext cx="74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Larynx</a:t>
            </a:r>
            <a:endParaRPr lang="en-US" sz="1800" b="1">
              <a:latin typeface="Arial" charset="0"/>
            </a:endParaRPr>
          </a:p>
        </p:txBody>
      </p:sp>
      <p:sp>
        <p:nvSpPr>
          <p:cNvPr id="19476" name="Rectangle 25"/>
          <p:cNvSpPr>
            <a:spLocks noChangeArrowheads="1"/>
          </p:cNvSpPr>
          <p:nvPr/>
        </p:nvSpPr>
        <p:spPr bwMode="auto">
          <a:xfrm>
            <a:off x="695325" y="3543300"/>
            <a:ext cx="876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Trachea</a:t>
            </a:r>
            <a:endParaRPr lang="en-US" sz="1800" b="1">
              <a:latin typeface="Arial" charset="0"/>
            </a:endParaRPr>
          </a:p>
        </p:txBody>
      </p:sp>
      <p:sp>
        <p:nvSpPr>
          <p:cNvPr id="19477" name="Rectangle 26"/>
          <p:cNvSpPr>
            <a:spLocks noChangeArrowheads="1"/>
          </p:cNvSpPr>
          <p:nvPr/>
        </p:nvSpPr>
        <p:spPr bwMode="auto">
          <a:xfrm>
            <a:off x="695325" y="390207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Carina of </a:t>
            </a:r>
          </a:p>
          <a:p>
            <a:pPr eaLnBrk="0" hangingPunct="0"/>
            <a:r>
              <a:rPr lang="en-US" sz="1800" b="1">
                <a:solidFill>
                  <a:srgbClr val="231F20"/>
                </a:solidFill>
                <a:latin typeface="Arial" charset="0"/>
              </a:rPr>
              <a:t>trachea</a:t>
            </a:r>
            <a:endParaRPr lang="en-US" sz="1800" b="1">
              <a:latin typeface="Arial" charset="0"/>
            </a:endParaRPr>
          </a:p>
        </p:txBody>
      </p:sp>
      <p:sp>
        <p:nvSpPr>
          <p:cNvPr id="19478" name="Rectangle 27"/>
          <p:cNvSpPr>
            <a:spLocks noChangeArrowheads="1"/>
          </p:cNvSpPr>
          <p:nvPr/>
        </p:nvSpPr>
        <p:spPr bwMode="auto">
          <a:xfrm>
            <a:off x="7273925" y="3508375"/>
            <a:ext cx="10541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Left main</a:t>
            </a:r>
          </a:p>
          <a:p>
            <a:pPr eaLnBrk="0" hangingPunct="0"/>
            <a:r>
              <a:rPr lang="en-US" sz="1800" b="1">
                <a:solidFill>
                  <a:srgbClr val="231F20"/>
                </a:solidFill>
                <a:latin typeface="Arial" charset="0"/>
              </a:rPr>
              <a:t>(primary) </a:t>
            </a:r>
            <a:endParaRPr lang="en-US" sz="1800" b="1">
              <a:latin typeface="Arial" charset="0"/>
            </a:endParaRPr>
          </a:p>
          <a:p>
            <a:pPr eaLnBrk="0" hangingPunct="0"/>
            <a:r>
              <a:rPr lang="en-US" sz="1800" b="1">
                <a:solidFill>
                  <a:srgbClr val="231F20"/>
                </a:solidFill>
                <a:latin typeface="Arial" charset="0"/>
              </a:rPr>
              <a:t>bronchus</a:t>
            </a:r>
          </a:p>
        </p:txBody>
      </p:sp>
      <p:sp>
        <p:nvSpPr>
          <p:cNvPr id="19479" name="Rectangle 28"/>
          <p:cNvSpPr>
            <a:spLocks noChangeArrowheads="1"/>
          </p:cNvSpPr>
          <p:nvPr/>
        </p:nvSpPr>
        <p:spPr bwMode="auto">
          <a:xfrm>
            <a:off x="695325" y="4489450"/>
            <a:ext cx="1244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Right main </a:t>
            </a:r>
          </a:p>
          <a:p>
            <a:pPr eaLnBrk="0" hangingPunct="0"/>
            <a:r>
              <a:rPr lang="en-US" sz="1800" b="1">
                <a:solidFill>
                  <a:srgbClr val="231F20"/>
                </a:solidFill>
                <a:latin typeface="Arial" charset="0"/>
              </a:rPr>
              <a:t>(primary) </a:t>
            </a:r>
            <a:endParaRPr lang="en-US" sz="1800" b="1">
              <a:latin typeface="Arial" charset="0"/>
            </a:endParaRPr>
          </a:p>
          <a:p>
            <a:pPr eaLnBrk="0" hangingPunct="0"/>
            <a:r>
              <a:rPr lang="en-US" sz="1800" b="1">
                <a:solidFill>
                  <a:srgbClr val="231F20"/>
                </a:solidFill>
                <a:latin typeface="Arial" charset="0"/>
              </a:rPr>
              <a:t>bronchus</a:t>
            </a:r>
            <a:endParaRPr lang="en-US" sz="1800" b="1">
              <a:latin typeface="Arial" charset="0"/>
            </a:endParaRPr>
          </a:p>
        </p:txBody>
      </p:sp>
      <p:sp>
        <p:nvSpPr>
          <p:cNvPr id="19480" name="Rectangle 29"/>
          <p:cNvSpPr>
            <a:spLocks noChangeArrowheads="1"/>
          </p:cNvSpPr>
          <p:nvPr/>
        </p:nvSpPr>
        <p:spPr bwMode="auto">
          <a:xfrm>
            <a:off x="695325" y="5330825"/>
            <a:ext cx="1130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Right lung</a:t>
            </a:r>
            <a:endParaRPr lang="en-US" sz="1800" b="1">
              <a:latin typeface="Arial" charset="0"/>
            </a:endParaRPr>
          </a:p>
        </p:txBody>
      </p:sp>
      <p:sp>
        <p:nvSpPr>
          <p:cNvPr id="19481" name="Rectangle 30"/>
          <p:cNvSpPr>
            <a:spLocks noChangeArrowheads="1"/>
          </p:cNvSpPr>
          <p:nvPr/>
        </p:nvSpPr>
        <p:spPr bwMode="auto">
          <a:xfrm>
            <a:off x="7270750" y="4648200"/>
            <a:ext cx="96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Left lung</a:t>
            </a:r>
            <a:endParaRPr lang="en-US" sz="1800" b="1">
              <a:latin typeface="Arial" charset="0"/>
            </a:endParaRPr>
          </a:p>
        </p:txBody>
      </p:sp>
      <p:sp>
        <p:nvSpPr>
          <p:cNvPr id="19482" name="Rectangle 31"/>
          <p:cNvSpPr>
            <a:spLocks noChangeArrowheads="1"/>
          </p:cNvSpPr>
          <p:nvPr/>
        </p:nvSpPr>
        <p:spPr bwMode="auto">
          <a:xfrm>
            <a:off x="7270750" y="5321300"/>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Diaphragm</a:t>
            </a:r>
            <a:endParaRPr lang="en-US" sz="1800" b="1">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normAutofit/>
          </a:bodyPr>
          <a:lstStyle/>
          <a:p>
            <a:pPr fontAlgn="auto">
              <a:spcAft>
                <a:spcPts val="0"/>
              </a:spcAft>
              <a:defRPr/>
            </a:pPr>
            <a:r>
              <a:rPr lang="en-US"/>
              <a:t>Conducting Zone Structures</a:t>
            </a:r>
          </a:p>
        </p:txBody>
      </p:sp>
      <p:sp>
        <p:nvSpPr>
          <p:cNvPr id="7270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From bronchi through bronchioles, structural changes occur</a:t>
            </a:r>
          </a:p>
          <a:p>
            <a:pPr marL="548640" lvl="1" fontAlgn="auto">
              <a:spcBef>
                <a:spcPts val="370"/>
              </a:spcBef>
              <a:spcAft>
                <a:spcPts val="0"/>
              </a:spcAft>
              <a:buFont typeface="Wingdings 2"/>
              <a:buChar char=""/>
              <a:defRPr/>
            </a:pPr>
            <a:r>
              <a:rPr lang="en-US" dirty="0"/>
              <a:t>Cartilage rings give way to </a:t>
            </a:r>
            <a:r>
              <a:rPr lang="en-US" dirty="0" smtClean="0"/>
              <a:t>plates</a:t>
            </a:r>
          </a:p>
          <a:p>
            <a:pPr marL="822960" lvl="2" fontAlgn="auto">
              <a:spcBef>
                <a:spcPts val="370"/>
              </a:spcBef>
              <a:spcAft>
                <a:spcPts val="0"/>
              </a:spcAft>
              <a:buClr>
                <a:schemeClr val="accent1">
                  <a:tint val="60000"/>
                </a:schemeClr>
              </a:buClr>
              <a:buFont typeface="Wingdings 2"/>
              <a:buChar char=""/>
              <a:defRPr/>
            </a:pPr>
            <a:r>
              <a:rPr lang="en-US" dirty="0" smtClean="0"/>
              <a:t>cartilage </a:t>
            </a:r>
            <a:r>
              <a:rPr lang="en-US" dirty="0"/>
              <a:t>is absent from bronchioles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Epithelium </a:t>
            </a:r>
            <a:r>
              <a:rPr lang="en-US" dirty="0"/>
              <a:t>changes from </a:t>
            </a:r>
            <a:r>
              <a:rPr lang="en-US" dirty="0" err="1"/>
              <a:t>pseudostratified</a:t>
            </a:r>
            <a:r>
              <a:rPr lang="en-US" dirty="0"/>
              <a:t> columnar to </a:t>
            </a:r>
            <a:r>
              <a:rPr lang="en-US" dirty="0" err="1"/>
              <a:t>cuboidal</a:t>
            </a:r>
            <a:r>
              <a:rPr lang="en-US" dirty="0"/>
              <a:t>; </a:t>
            </a: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cilia </a:t>
            </a:r>
            <a:r>
              <a:rPr lang="en-US" dirty="0"/>
              <a:t>and goblet cells become </a:t>
            </a:r>
            <a:r>
              <a:rPr lang="en-US" dirty="0" smtClean="0"/>
              <a:t>infrequent</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Relative </a:t>
            </a:r>
            <a:r>
              <a:rPr lang="en-US" dirty="0"/>
              <a:t>amount of smooth muscle increases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normAutofit/>
          </a:bodyPr>
          <a:lstStyle/>
          <a:p>
            <a:pPr fontAlgn="auto">
              <a:spcAft>
                <a:spcPts val="0"/>
              </a:spcAft>
              <a:defRPr/>
            </a:pPr>
            <a:r>
              <a:rPr lang="en-US"/>
              <a:t>Respiratory Zone</a:t>
            </a:r>
          </a:p>
        </p:txBody>
      </p:sp>
      <p:sp>
        <p:nvSpPr>
          <p:cNvPr id="7475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Respiratory bronchioles, alveolar ducts, alveolar sacs (clusters of alveoli)</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a:t>
            </a:r>
            <a:r>
              <a:rPr lang="en-US" dirty="0"/>
              <a:t>300 million alveoli account for most of the lungs’ volume and are the main site for gas exchange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8067675" y="6581775"/>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22.8a</a:t>
            </a:r>
          </a:p>
        </p:txBody>
      </p:sp>
      <p:pic>
        <p:nvPicPr>
          <p:cNvPr id="76807" name="Picture 7"/>
          <p:cNvPicPr>
            <a:picLocks noChangeAspect="1" noChangeArrowheads="1"/>
          </p:cNvPicPr>
          <p:nvPr/>
        </p:nvPicPr>
        <p:blipFill>
          <a:blip r:embed="rId2" cstate="screen"/>
          <a:srcRect/>
          <a:stretch>
            <a:fillRect/>
          </a:stretch>
        </p:blipFill>
        <p:spPr bwMode="auto">
          <a:xfrm>
            <a:off x="382588" y="1798638"/>
            <a:ext cx="8288337" cy="3371850"/>
          </a:xfrm>
          <a:prstGeom prst="ellipse">
            <a:avLst/>
          </a:prstGeom>
          <a:ln>
            <a:noFill/>
          </a:ln>
          <a:effectLst>
            <a:softEdge rad="112500"/>
          </a:effectLst>
        </p:spPr>
      </p:pic>
      <p:sp>
        <p:nvSpPr>
          <p:cNvPr id="58372" name="Freeform 8"/>
          <p:cNvSpPr>
            <a:spLocks/>
          </p:cNvSpPr>
          <p:nvPr/>
        </p:nvSpPr>
        <p:spPr bwMode="auto">
          <a:xfrm>
            <a:off x="6226175" y="3313113"/>
            <a:ext cx="854075" cy="558800"/>
          </a:xfrm>
          <a:custGeom>
            <a:avLst/>
            <a:gdLst>
              <a:gd name="T0" fmla="*/ 0 w 538"/>
              <a:gd name="T1" fmla="*/ 352 h 352"/>
              <a:gd name="T2" fmla="*/ 382 w 538"/>
              <a:gd name="T3" fmla="*/ 0 h 352"/>
              <a:gd name="T4" fmla="*/ 538 w 538"/>
              <a:gd name="T5" fmla="*/ 0 h 352"/>
              <a:gd name="T6" fmla="*/ 0 60000 65536"/>
              <a:gd name="T7" fmla="*/ 0 60000 65536"/>
              <a:gd name="T8" fmla="*/ 0 60000 65536"/>
              <a:gd name="T9" fmla="*/ 0 w 538"/>
              <a:gd name="T10" fmla="*/ 0 h 352"/>
              <a:gd name="T11" fmla="*/ 538 w 538"/>
              <a:gd name="T12" fmla="*/ 352 h 352"/>
            </a:gdLst>
            <a:ahLst/>
            <a:cxnLst>
              <a:cxn ang="T6">
                <a:pos x="T0" y="T1"/>
              </a:cxn>
              <a:cxn ang="T7">
                <a:pos x="T2" y="T3"/>
              </a:cxn>
              <a:cxn ang="T8">
                <a:pos x="T4" y="T5"/>
              </a:cxn>
            </a:cxnLst>
            <a:rect l="T9" t="T10" r="T11" b="T12"/>
            <a:pathLst>
              <a:path w="538" h="352">
                <a:moveTo>
                  <a:pt x="0" y="352"/>
                </a:moveTo>
                <a:lnTo>
                  <a:pt x="382" y="0"/>
                </a:lnTo>
                <a:lnTo>
                  <a:pt x="538"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3" name="Freeform 9"/>
          <p:cNvSpPr>
            <a:spLocks/>
          </p:cNvSpPr>
          <p:nvPr/>
        </p:nvSpPr>
        <p:spPr bwMode="auto">
          <a:xfrm>
            <a:off x="4841875" y="2532063"/>
            <a:ext cx="317500" cy="415925"/>
          </a:xfrm>
          <a:custGeom>
            <a:avLst/>
            <a:gdLst>
              <a:gd name="T0" fmla="*/ 0 w 200"/>
              <a:gd name="T1" fmla="*/ 0 h 262"/>
              <a:gd name="T2" fmla="*/ 72 w 200"/>
              <a:gd name="T3" fmla="*/ 0 h 262"/>
              <a:gd name="T4" fmla="*/ 200 w 200"/>
              <a:gd name="T5" fmla="*/ 262 h 262"/>
              <a:gd name="T6" fmla="*/ 0 60000 65536"/>
              <a:gd name="T7" fmla="*/ 0 60000 65536"/>
              <a:gd name="T8" fmla="*/ 0 60000 65536"/>
              <a:gd name="T9" fmla="*/ 0 w 200"/>
              <a:gd name="T10" fmla="*/ 0 h 262"/>
              <a:gd name="T11" fmla="*/ 200 w 200"/>
              <a:gd name="T12" fmla="*/ 262 h 262"/>
            </a:gdLst>
            <a:ahLst/>
            <a:cxnLst>
              <a:cxn ang="T6">
                <a:pos x="T0" y="T1"/>
              </a:cxn>
              <a:cxn ang="T7">
                <a:pos x="T2" y="T3"/>
              </a:cxn>
              <a:cxn ang="T8">
                <a:pos x="T4" y="T5"/>
              </a:cxn>
            </a:cxnLst>
            <a:rect l="T9" t="T10" r="T11" b="T12"/>
            <a:pathLst>
              <a:path w="200" h="262">
                <a:moveTo>
                  <a:pt x="0" y="0"/>
                </a:moveTo>
                <a:lnTo>
                  <a:pt x="72" y="0"/>
                </a:lnTo>
                <a:lnTo>
                  <a:pt x="200" y="262"/>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4" name="Line 10"/>
          <p:cNvSpPr>
            <a:spLocks noChangeShapeType="1"/>
          </p:cNvSpPr>
          <p:nvPr/>
        </p:nvSpPr>
        <p:spPr bwMode="auto">
          <a:xfrm>
            <a:off x="7661275" y="4043363"/>
            <a:ext cx="123825"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5" name="Line 11"/>
          <p:cNvSpPr>
            <a:spLocks noChangeShapeType="1"/>
          </p:cNvSpPr>
          <p:nvPr/>
        </p:nvSpPr>
        <p:spPr bwMode="auto">
          <a:xfrm flipH="1">
            <a:off x="6165850" y="2293938"/>
            <a:ext cx="650875"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6" name="Line 12"/>
          <p:cNvSpPr>
            <a:spLocks noChangeShapeType="1"/>
          </p:cNvSpPr>
          <p:nvPr/>
        </p:nvSpPr>
        <p:spPr bwMode="auto">
          <a:xfrm flipH="1" flipV="1">
            <a:off x="6153150" y="2117725"/>
            <a:ext cx="561975" cy="1762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7" name="Line 13"/>
          <p:cNvSpPr>
            <a:spLocks noChangeShapeType="1"/>
          </p:cNvSpPr>
          <p:nvPr/>
        </p:nvSpPr>
        <p:spPr bwMode="auto">
          <a:xfrm flipH="1">
            <a:off x="6581775" y="2293938"/>
            <a:ext cx="133350" cy="6223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8" name="Line 14"/>
          <p:cNvSpPr>
            <a:spLocks noChangeShapeType="1"/>
          </p:cNvSpPr>
          <p:nvPr/>
        </p:nvSpPr>
        <p:spPr bwMode="auto">
          <a:xfrm>
            <a:off x="3332163" y="3935413"/>
            <a:ext cx="889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Line 15"/>
          <p:cNvSpPr>
            <a:spLocks noChangeShapeType="1"/>
          </p:cNvSpPr>
          <p:nvPr/>
        </p:nvSpPr>
        <p:spPr bwMode="auto">
          <a:xfrm>
            <a:off x="7489825" y="4043363"/>
            <a:ext cx="16192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Freeform 16"/>
          <p:cNvSpPr>
            <a:spLocks/>
          </p:cNvSpPr>
          <p:nvPr/>
        </p:nvSpPr>
        <p:spPr bwMode="auto">
          <a:xfrm>
            <a:off x="6226175" y="3313113"/>
            <a:ext cx="841375" cy="558800"/>
          </a:xfrm>
          <a:custGeom>
            <a:avLst/>
            <a:gdLst>
              <a:gd name="T0" fmla="*/ 0 w 530"/>
              <a:gd name="T1" fmla="*/ 352 h 352"/>
              <a:gd name="T2" fmla="*/ 382 w 530"/>
              <a:gd name="T3" fmla="*/ 0 h 352"/>
              <a:gd name="T4" fmla="*/ 530 w 530"/>
              <a:gd name="T5" fmla="*/ 0 h 352"/>
              <a:gd name="T6" fmla="*/ 0 60000 65536"/>
              <a:gd name="T7" fmla="*/ 0 60000 65536"/>
              <a:gd name="T8" fmla="*/ 0 60000 65536"/>
              <a:gd name="T9" fmla="*/ 0 w 530"/>
              <a:gd name="T10" fmla="*/ 0 h 352"/>
              <a:gd name="T11" fmla="*/ 530 w 530"/>
              <a:gd name="T12" fmla="*/ 352 h 352"/>
            </a:gdLst>
            <a:ahLst/>
            <a:cxnLst>
              <a:cxn ang="T6">
                <a:pos x="T0" y="T1"/>
              </a:cxn>
              <a:cxn ang="T7">
                <a:pos x="T2" y="T3"/>
              </a:cxn>
              <a:cxn ang="T8">
                <a:pos x="T4" y="T5"/>
              </a:cxn>
            </a:cxnLst>
            <a:rect l="T9" t="T10" r="T11" b="T12"/>
            <a:pathLst>
              <a:path w="530" h="352">
                <a:moveTo>
                  <a:pt x="0" y="352"/>
                </a:moveTo>
                <a:lnTo>
                  <a:pt x="382" y="0"/>
                </a:lnTo>
                <a:lnTo>
                  <a:pt x="53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Freeform 17"/>
          <p:cNvSpPr>
            <a:spLocks/>
          </p:cNvSpPr>
          <p:nvPr/>
        </p:nvSpPr>
        <p:spPr bwMode="auto">
          <a:xfrm>
            <a:off x="4800600" y="2532063"/>
            <a:ext cx="358775" cy="415925"/>
          </a:xfrm>
          <a:custGeom>
            <a:avLst/>
            <a:gdLst>
              <a:gd name="T0" fmla="*/ 0 w 226"/>
              <a:gd name="T1" fmla="*/ 0 h 262"/>
              <a:gd name="T2" fmla="*/ 98 w 226"/>
              <a:gd name="T3" fmla="*/ 0 h 262"/>
              <a:gd name="T4" fmla="*/ 226 w 226"/>
              <a:gd name="T5" fmla="*/ 262 h 262"/>
              <a:gd name="T6" fmla="*/ 0 60000 65536"/>
              <a:gd name="T7" fmla="*/ 0 60000 65536"/>
              <a:gd name="T8" fmla="*/ 0 60000 65536"/>
              <a:gd name="T9" fmla="*/ 0 w 226"/>
              <a:gd name="T10" fmla="*/ 0 h 262"/>
              <a:gd name="T11" fmla="*/ 226 w 226"/>
              <a:gd name="T12" fmla="*/ 262 h 262"/>
            </a:gdLst>
            <a:ahLst/>
            <a:cxnLst>
              <a:cxn ang="T6">
                <a:pos x="T0" y="T1"/>
              </a:cxn>
              <a:cxn ang="T7">
                <a:pos x="T2" y="T3"/>
              </a:cxn>
              <a:cxn ang="T8">
                <a:pos x="T4" y="T5"/>
              </a:cxn>
            </a:cxnLst>
            <a:rect l="T9" t="T10" r="T11" b="T12"/>
            <a:pathLst>
              <a:path w="226" h="262">
                <a:moveTo>
                  <a:pt x="0" y="0"/>
                </a:moveTo>
                <a:lnTo>
                  <a:pt x="98" y="0"/>
                </a:lnTo>
                <a:lnTo>
                  <a:pt x="226" y="26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2" name="Line 18"/>
          <p:cNvSpPr>
            <a:spLocks noChangeShapeType="1"/>
          </p:cNvSpPr>
          <p:nvPr/>
        </p:nvSpPr>
        <p:spPr bwMode="auto">
          <a:xfrm flipH="1">
            <a:off x="6165850" y="2293938"/>
            <a:ext cx="65087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9"/>
          <p:cNvSpPr>
            <a:spLocks noChangeShapeType="1"/>
          </p:cNvSpPr>
          <p:nvPr/>
        </p:nvSpPr>
        <p:spPr bwMode="auto">
          <a:xfrm flipH="1" flipV="1">
            <a:off x="6153150" y="2117725"/>
            <a:ext cx="561975" cy="176213"/>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4" name="Line 20"/>
          <p:cNvSpPr>
            <a:spLocks noChangeShapeType="1"/>
          </p:cNvSpPr>
          <p:nvPr/>
        </p:nvSpPr>
        <p:spPr bwMode="auto">
          <a:xfrm flipH="1">
            <a:off x="6581775" y="2293938"/>
            <a:ext cx="133350" cy="62230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21"/>
          <p:cNvSpPr>
            <a:spLocks noChangeShapeType="1"/>
          </p:cNvSpPr>
          <p:nvPr/>
        </p:nvSpPr>
        <p:spPr bwMode="auto">
          <a:xfrm>
            <a:off x="4170363" y="3316288"/>
            <a:ext cx="74771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22"/>
          <p:cNvSpPr>
            <a:spLocks noChangeShapeType="1"/>
          </p:cNvSpPr>
          <p:nvPr/>
        </p:nvSpPr>
        <p:spPr bwMode="auto">
          <a:xfrm>
            <a:off x="3332163" y="3935413"/>
            <a:ext cx="8890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23"/>
          <p:cNvSpPr>
            <a:spLocks noChangeShapeType="1"/>
          </p:cNvSpPr>
          <p:nvPr/>
        </p:nvSpPr>
        <p:spPr bwMode="auto">
          <a:xfrm>
            <a:off x="4430713" y="3316288"/>
            <a:ext cx="836612" cy="4794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4"/>
          <p:cNvSpPr>
            <a:spLocks noChangeShapeType="1"/>
          </p:cNvSpPr>
          <p:nvPr/>
        </p:nvSpPr>
        <p:spPr bwMode="auto">
          <a:xfrm>
            <a:off x="4183063" y="3316288"/>
            <a:ext cx="735012"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25"/>
          <p:cNvSpPr>
            <a:spLocks noChangeShapeType="1"/>
          </p:cNvSpPr>
          <p:nvPr/>
        </p:nvSpPr>
        <p:spPr bwMode="auto">
          <a:xfrm>
            <a:off x="4430713" y="3316288"/>
            <a:ext cx="836612" cy="47942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Freeform 26"/>
          <p:cNvSpPr>
            <a:spLocks/>
          </p:cNvSpPr>
          <p:nvPr/>
        </p:nvSpPr>
        <p:spPr bwMode="auto">
          <a:xfrm>
            <a:off x="7407275" y="3589338"/>
            <a:ext cx="85725" cy="885825"/>
          </a:xfrm>
          <a:custGeom>
            <a:avLst/>
            <a:gdLst>
              <a:gd name="T0" fmla="*/ 2 w 54"/>
              <a:gd name="T1" fmla="*/ 0 h 558"/>
              <a:gd name="T2" fmla="*/ 54 w 54"/>
              <a:gd name="T3" fmla="*/ 0 h 558"/>
              <a:gd name="T4" fmla="*/ 54 w 54"/>
              <a:gd name="T5" fmla="*/ 558 h 558"/>
              <a:gd name="T6" fmla="*/ 0 w 54"/>
              <a:gd name="T7" fmla="*/ 558 h 558"/>
              <a:gd name="T8" fmla="*/ 0 60000 65536"/>
              <a:gd name="T9" fmla="*/ 0 60000 65536"/>
              <a:gd name="T10" fmla="*/ 0 60000 65536"/>
              <a:gd name="T11" fmla="*/ 0 60000 65536"/>
              <a:gd name="T12" fmla="*/ 0 w 54"/>
              <a:gd name="T13" fmla="*/ 0 h 558"/>
              <a:gd name="T14" fmla="*/ 54 w 54"/>
              <a:gd name="T15" fmla="*/ 558 h 558"/>
            </a:gdLst>
            <a:ahLst/>
            <a:cxnLst>
              <a:cxn ang="T8">
                <a:pos x="T0" y="T1"/>
              </a:cxn>
              <a:cxn ang="T9">
                <a:pos x="T2" y="T3"/>
              </a:cxn>
              <a:cxn ang="T10">
                <a:pos x="T4" y="T5"/>
              </a:cxn>
              <a:cxn ang="T11">
                <a:pos x="T6" y="T7"/>
              </a:cxn>
            </a:cxnLst>
            <a:rect l="T12" t="T13" r="T14" b="T15"/>
            <a:pathLst>
              <a:path w="54" h="558">
                <a:moveTo>
                  <a:pt x="2" y="0"/>
                </a:moveTo>
                <a:lnTo>
                  <a:pt x="54" y="0"/>
                </a:lnTo>
                <a:lnTo>
                  <a:pt x="54" y="558"/>
                </a:lnTo>
                <a:lnTo>
                  <a:pt x="0" y="55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1" name="Rectangle 27"/>
          <p:cNvSpPr>
            <a:spLocks noChangeArrowheads="1"/>
          </p:cNvSpPr>
          <p:nvPr/>
        </p:nvSpPr>
        <p:spPr bwMode="auto">
          <a:xfrm>
            <a:off x="463550" y="4878388"/>
            <a:ext cx="330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a:solidFill>
                  <a:srgbClr val="231F20"/>
                </a:solidFill>
                <a:latin typeface="Arial Black" pitchFamily="34" charset="0"/>
              </a:rPr>
              <a:t>(a)</a:t>
            </a:r>
            <a:endParaRPr lang="en-US" sz="1800">
              <a:latin typeface="Arial" charset="0"/>
            </a:endParaRPr>
          </a:p>
        </p:txBody>
      </p:sp>
      <p:sp>
        <p:nvSpPr>
          <p:cNvPr id="58392" name="Rectangle 28"/>
          <p:cNvSpPr>
            <a:spLocks noChangeArrowheads="1"/>
          </p:cNvSpPr>
          <p:nvPr/>
        </p:nvSpPr>
        <p:spPr bwMode="auto">
          <a:xfrm>
            <a:off x="7099300" y="31797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 duct</a:t>
            </a:r>
            <a:endParaRPr lang="en-US" sz="1800" b="1">
              <a:latin typeface="Arial" charset="0"/>
            </a:endParaRPr>
          </a:p>
        </p:txBody>
      </p:sp>
      <p:sp>
        <p:nvSpPr>
          <p:cNvPr id="58393" name="Rectangle 29"/>
          <p:cNvSpPr>
            <a:spLocks noChangeArrowheads="1"/>
          </p:cNvSpPr>
          <p:nvPr/>
        </p:nvSpPr>
        <p:spPr bwMode="auto">
          <a:xfrm>
            <a:off x="3311525" y="240188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 duct</a:t>
            </a:r>
            <a:endParaRPr lang="en-US" sz="1800" b="1">
              <a:latin typeface="Arial" charset="0"/>
            </a:endParaRPr>
          </a:p>
        </p:txBody>
      </p:sp>
      <p:sp>
        <p:nvSpPr>
          <p:cNvPr id="58394" name="Rectangle 30"/>
          <p:cNvSpPr>
            <a:spLocks noChangeArrowheads="1"/>
          </p:cNvSpPr>
          <p:nvPr/>
        </p:nvSpPr>
        <p:spPr bwMode="auto">
          <a:xfrm>
            <a:off x="6851650" y="2166938"/>
            <a:ext cx="749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Alveoli</a:t>
            </a:r>
            <a:endParaRPr lang="en-US" sz="1800" b="1">
              <a:latin typeface="Arial" charset="0"/>
            </a:endParaRPr>
          </a:p>
        </p:txBody>
      </p:sp>
      <p:sp>
        <p:nvSpPr>
          <p:cNvPr id="58395" name="Rectangle 31"/>
          <p:cNvSpPr>
            <a:spLocks noChangeArrowheads="1"/>
          </p:cNvSpPr>
          <p:nvPr/>
        </p:nvSpPr>
        <p:spPr bwMode="auto">
          <a:xfrm>
            <a:off x="7677150" y="3906838"/>
            <a:ext cx="901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a:t>
            </a:r>
          </a:p>
          <a:p>
            <a:pPr eaLnBrk="0" hangingPunct="0"/>
            <a:r>
              <a:rPr lang="en-US" sz="1800" b="1">
                <a:solidFill>
                  <a:srgbClr val="231F20"/>
                </a:solidFill>
                <a:latin typeface="Arial" charset="0"/>
              </a:rPr>
              <a:t>sac</a:t>
            </a:r>
            <a:endParaRPr lang="en-US" sz="1800" b="1">
              <a:latin typeface="Arial" charset="0"/>
            </a:endParaRPr>
          </a:p>
        </p:txBody>
      </p:sp>
      <p:sp>
        <p:nvSpPr>
          <p:cNvPr id="58396" name="Rectangle 32"/>
          <p:cNvSpPr>
            <a:spLocks noChangeArrowheads="1"/>
          </p:cNvSpPr>
          <p:nvPr/>
        </p:nvSpPr>
        <p:spPr bwMode="auto">
          <a:xfrm>
            <a:off x="2882900" y="3167063"/>
            <a:ext cx="1333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Respiratory </a:t>
            </a:r>
          </a:p>
          <a:p>
            <a:pPr eaLnBrk="0" hangingPunct="0"/>
            <a:r>
              <a:rPr lang="en-US" sz="1800" b="1">
                <a:solidFill>
                  <a:srgbClr val="231F20"/>
                </a:solidFill>
                <a:latin typeface="Arial" charset="0"/>
              </a:rPr>
              <a:t>bronchioles</a:t>
            </a:r>
            <a:endParaRPr lang="en-US" sz="1800" b="1">
              <a:latin typeface="Arial" charset="0"/>
            </a:endParaRPr>
          </a:p>
        </p:txBody>
      </p:sp>
      <p:sp>
        <p:nvSpPr>
          <p:cNvPr id="58397" name="Rectangle 33"/>
          <p:cNvSpPr>
            <a:spLocks noChangeArrowheads="1"/>
          </p:cNvSpPr>
          <p:nvPr/>
        </p:nvSpPr>
        <p:spPr bwMode="auto">
          <a:xfrm>
            <a:off x="2352675" y="3802063"/>
            <a:ext cx="116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Terminal</a:t>
            </a:r>
          </a:p>
          <a:p>
            <a:pPr eaLnBrk="0" hangingPunct="0"/>
            <a:r>
              <a:rPr lang="en-US" sz="1800" b="1">
                <a:solidFill>
                  <a:srgbClr val="231F20"/>
                </a:solidFill>
                <a:latin typeface="Arial" charset="0"/>
              </a:rPr>
              <a:t>bronchiole</a:t>
            </a:r>
            <a:endParaRPr lang="en-US" sz="1800" b="1">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8058150" y="6581775"/>
            <a:ext cx="1082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22.8b</a:t>
            </a:r>
          </a:p>
        </p:txBody>
      </p:sp>
      <p:pic>
        <p:nvPicPr>
          <p:cNvPr id="593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673225"/>
            <a:ext cx="8231187" cy="3614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Freeform 8"/>
          <p:cNvSpPr>
            <a:spLocks/>
          </p:cNvSpPr>
          <p:nvPr/>
        </p:nvSpPr>
        <p:spPr bwMode="auto">
          <a:xfrm>
            <a:off x="3386138" y="2305050"/>
            <a:ext cx="1576387" cy="1658938"/>
          </a:xfrm>
          <a:custGeom>
            <a:avLst/>
            <a:gdLst>
              <a:gd name="T0" fmla="*/ 993 w 993"/>
              <a:gd name="T1" fmla="*/ 0 h 1045"/>
              <a:gd name="T2" fmla="*/ 889 w 993"/>
              <a:gd name="T3" fmla="*/ 0 h 1045"/>
              <a:gd name="T4" fmla="*/ 0 w 993"/>
              <a:gd name="T5" fmla="*/ 1045 h 1045"/>
              <a:gd name="T6" fmla="*/ 0 60000 65536"/>
              <a:gd name="T7" fmla="*/ 0 60000 65536"/>
              <a:gd name="T8" fmla="*/ 0 60000 65536"/>
              <a:gd name="T9" fmla="*/ 0 w 993"/>
              <a:gd name="T10" fmla="*/ 0 h 1045"/>
              <a:gd name="T11" fmla="*/ 993 w 993"/>
              <a:gd name="T12" fmla="*/ 1045 h 1045"/>
            </a:gdLst>
            <a:ahLst/>
            <a:cxnLst>
              <a:cxn ang="T6">
                <a:pos x="T0" y="T1"/>
              </a:cxn>
              <a:cxn ang="T7">
                <a:pos x="T2" y="T3"/>
              </a:cxn>
              <a:cxn ang="T8">
                <a:pos x="T4" y="T5"/>
              </a:cxn>
            </a:cxnLst>
            <a:rect l="T9" t="T10" r="T11" b="T12"/>
            <a:pathLst>
              <a:path w="993" h="1045">
                <a:moveTo>
                  <a:pt x="993" y="0"/>
                </a:moveTo>
                <a:lnTo>
                  <a:pt x="889" y="0"/>
                </a:lnTo>
                <a:lnTo>
                  <a:pt x="0" y="1045"/>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7" name="Freeform 9"/>
          <p:cNvSpPr>
            <a:spLocks/>
          </p:cNvSpPr>
          <p:nvPr/>
        </p:nvSpPr>
        <p:spPr bwMode="auto">
          <a:xfrm>
            <a:off x="2767013" y="1758950"/>
            <a:ext cx="2144712" cy="1585913"/>
          </a:xfrm>
          <a:custGeom>
            <a:avLst/>
            <a:gdLst>
              <a:gd name="T0" fmla="*/ 1351 w 1351"/>
              <a:gd name="T1" fmla="*/ 0 h 999"/>
              <a:gd name="T2" fmla="*/ 1279 w 1351"/>
              <a:gd name="T3" fmla="*/ 0 h 999"/>
              <a:gd name="T4" fmla="*/ 0 w 1351"/>
              <a:gd name="T5" fmla="*/ 999 h 999"/>
              <a:gd name="T6" fmla="*/ 0 60000 65536"/>
              <a:gd name="T7" fmla="*/ 0 60000 65536"/>
              <a:gd name="T8" fmla="*/ 0 60000 65536"/>
              <a:gd name="T9" fmla="*/ 0 w 1351"/>
              <a:gd name="T10" fmla="*/ 0 h 999"/>
              <a:gd name="T11" fmla="*/ 1351 w 1351"/>
              <a:gd name="T12" fmla="*/ 999 h 999"/>
            </a:gdLst>
            <a:ahLst/>
            <a:cxnLst>
              <a:cxn ang="T6">
                <a:pos x="T0" y="T1"/>
              </a:cxn>
              <a:cxn ang="T7">
                <a:pos x="T2" y="T3"/>
              </a:cxn>
              <a:cxn ang="T8">
                <a:pos x="T4" y="T5"/>
              </a:cxn>
            </a:cxnLst>
            <a:rect l="T9" t="T10" r="T11" b="T12"/>
            <a:pathLst>
              <a:path w="1351" h="999">
                <a:moveTo>
                  <a:pt x="1351" y="0"/>
                </a:moveTo>
                <a:lnTo>
                  <a:pt x="1279" y="0"/>
                </a:lnTo>
                <a:lnTo>
                  <a:pt x="0" y="999"/>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8" name="Freeform 10"/>
          <p:cNvSpPr>
            <a:spLocks/>
          </p:cNvSpPr>
          <p:nvPr/>
        </p:nvSpPr>
        <p:spPr bwMode="auto">
          <a:xfrm>
            <a:off x="3386138" y="2305050"/>
            <a:ext cx="1576387" cy="1658938"/>
          </a:xfrm>
          <a:custGeom>
            <a:avLst/>
            <a:gdLst>
              <a:gd name="T0" fmla="*/ 993 w 993"/>
              <a:gd name="T1" fmla="*/ 0 h 1045"/>
              <a:gd name="T2" fmla="*/ 889 w 993"/>
              <a:gd name="T3" fmla="*/ 0 h 1045"/>
              <a:gd name="T4" fmla="*/ 0 w 993"/>
              <a:gd name="T5" fmla="*/ 1045 h 1045"/>
              <a:gd name="T6" fmla="*/ 0 60000 65536"/>
              <a:gd name="T7" fmla="*/ 0 60000 65536"/>
              <a:gd name="T8" fmla="*/ 0 60000 65536"/>
              <a:gd name="T9" fmla="*/ 0 w 993"/>
              <a:gd name="T10" fmla="*/ 0 h 1045"/>
              <a:gd name="T11" fmla="*/ 993 w 993"/>
              <a:gd name="T12" fmla="*/ 1045 h 1045"/>
            </a:gdLst>
            <a:ahLst/>
            <a:cxnLst>
              <a:cxn ang="T6">
                <a:pos x="T0" y="T1"/>
              </a:cxn>
              <a:cxn ang="T7">
                <a:pos x="T2" y="T3"/>
              </a:cxn>
              <a:cxn ang="T8">
                <a:pos x="T4" y="T5"/>
              </a:cxn>
            </a:cxnLst>
            <a:rect l="T9" t="T10" r="T11" b="T12"/>
            <a:pathLst>
              <a:path w="993" h="1045">
                <a:moveTo>
                  <a:pt x="993" y="0"/>
                </a:moveTo>
                <a:lnTo>
                  <a:pt x="889" y="0"/>
                </a:lnTo>
                <a:lnTo>
                  <a:pt x="0" y="1045"/>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Freeform 11"/>
          <p:cNvSpPr>
            <a:spLocks/>
          </p:cNvSpPr>
          <p:nvPr/>
        </p:nvSpPr>
        <p:spPr bwMode="auto">
          <a:xfrm>
            <a:off x="2767013" y="1758950"/>
            <a:ext cx="2144712" cy="1585913"/>
          </a:xfrm>
          <a:custGeom>
            <a:avLst/>
            <a:gdLst>
              <a:gd name="T0" fmla="*/ 1351 w 1351"/>
              <a:gd name="T1" fmla="*/ 0 h 999"/>
              <a:gd name="T2" fmla="*/ 1279 w 1351"/>
              <a:gd name="T3" fmla="*/ 0 h 999"/>
              <a:gd name="T4" fmla="*/ 0 w 1351"/>
              <a:gd name="T5" fmla="*/ 999 h 999"/>
              <a:gd name="T6" fmla="*/ 0 60000 65536"/>
              <a:gd name="T7" fmla="*/ 0 60000 65536"/>
              <a:gd name="T8" fmla="*/ 0 60000 65536"/>
              <a:gd name="T9" fmla="*/ 0 w 1351"/>
              <a:gd name="T10" fmla="*/ 0 h 999"/>
              <a:gd name="T11" fmla="*/ 1351 w 1351"/>
              <a:gd name="T12" fmla="*/ 999 h 999"/>
            </a:gdLst>
            <a:ahLst/>
            <a:cxnLst>
              <a:cxn ang="T6">
                <a:pos x="T0" y="T1"/>
              </a:cxn>
              <a:cxn ang="T7">
                <a:pos x="T2" y="T3"/>
              </a:cxn>
              <a:cxn ang="T8">
                <a:pos x="T4" y="T5"/>
              </a:cxn>
            </a:cxnLst>
            <a:rect l="T9" t="T10" r="T11" b="T12"/>
            <a:pathLst>
              <a:path w="1351" h="999">
                <a:moveTo>
                  <a:pt x="1351" y="0"/>
                </a:moveTo>
                <a:lnTo>
                  <a:pt x="1279" y="0"/>
                </a:lnTo>
                <a:lnTo>
                  <a:pt x="0" y="999"/>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Freeform 12"/>
          <p:cNvSpPr>
            <a:spLocks/>
          </p:cNvSpPr>
          <p:nvPr/>
        </p:nvSpPr>
        <p:spPr bwMode="auto">
          <a:xfrm>
            <a:off x="5927725" y="2336800"/>
            <a:ext cx="511175" cy="204788"/>
          </a:xfrm>
          <a:custGeom>
            <a:avLst/>
            <a:gdLst>
              <a:gd name="T0" fmla="*/ 322 w 322"/>
              <a:gd name="T1" fmla="*/ 129 h 129"/>
              <a:gd name="T2" fmla="*/ 120 w 322"/>
              <a:gd name="T3" fmla="*/ 0 h 129"/>
              <a:gd name="T4" fmla="*/ 0 w 322"/>
              <a:gd name="T5" fmla="*/ 0 h 129"/>
              <a:gd name="T6" fmla="*/ 0 60000 65536"/>
              <a:gd name="T7" fmla="*/ 0 60000 65536"/>
              <a:gd name="T8" fmla="*/ 0 60000 65536"/>
              <a:gd name="T9" fmla="*/ 0 w 322"/>
              <a:gd name="T10" fmla="*/ 0 h 129"/>
              <a:gd name="T11" fmla="*/ 322 w 322"/>
              <a:gd name="T12" fmla="*/ 129 h 129"/>
            </a:gdLst>
            <a:ahLst/>
            <a:cxnLst>
              <a:cxn ang="T6">
                <a:pos x="T0" y="T1"/>
              </a:cxn>
              <a:cxn ang="T7">
                <a:pos x="T2" y="T3"/>
              </a:cxn>
              <a:cxn ang="T8">
                <a:pos x="T4" y="T5"/>
              </a:cxn>
            </a:cxnLst>
            <a:rect l="T9" t="T10" r="T11" b="T12"/>
            <a:pathLst>
              <a:path w="322" h="129">
                <a:moveTo>
                  <a:pt x="322" y="129"/>
                </a:moveTo>
                <a:lnTo>
                  <a:pt x="120" y="0"/>
                </a:lnTo>
                <a:lnTo>
                  <a:pt x="0"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Freeform 13"/>
          <p:cNvSpPr>
            <a:spLocks/>
          </p:cNvSpPr>
          <p:nvPr/>
        </p:nvSpPr>
        <p:spPr bwMode="auto">
          <a:xfrm>
            <a:off x="4176713" y="4618038"/>
            <a:ext cx="782637" cy="3175"/>
          </a:xfrm>
          <a:custGeom>
            <a:avLst/>
            <a:gdLst>
              <a:gd name="T0" fmla="*/ 493 w 493"/>
              <a:gd name="T1" fmla="*/ 2 h 2"/>
              <a:gd name="T2" fmla="*/ 323 w 493"/>
              <a:gd name="T3" fmla="*/ 2 h 2"/>
              <a:gd name="T4" fmla="*/ 0 w 493"/>
              <a:gd name="T5" fmla="*/ 0 h 2"/>
              <a:gd name="T6" fmla="*/ 0 60000 65536"/>
              <a:gd name="T7" fmla="*/ 0 60000 65536"/>
              <a:gd name="T8" fmla="*/ 0 60000 65536"/>
              <a:gd name="T9" fmla="*/ 0 w 493"/>
              <a:gd name="T10" fmla="*/ 0 h 2"/>
              <a:gd name="T11" fmla="*/ 493 w 493"/>
              <a:gd name="T12" fmla="*/ 2 h 2"/>
            </a:gdLst>
            <a:ahLst/>
            <a:cxnLst>
              <a:cxn ang="T6">
                <a:pos x="T0" y="T1"/>
              </a:cxn>
              <a:cxn ang="T7">
                <a:pos x="T2" y="T3"/>
              </a:cxn>
              <a:cxn ang="T8">
                <a:pos x="T4" y="T5"/>
              </a:cxn>
            </a:cxnLst>
            <a:rect l="T9" t="T10" r="T11" b="T12"/>
            <a:pathLst>
              <a:path w="493" h="2">
                <a:moveTo>
                  <a:pt x="493" y="2"/>
                </a:moveTo>
                <a:lnTo>
                  <a:pt x="323" y="2"/>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2" name="Freeform 14"/>
          <p:cNvSpPr>
            <a:spLocks/>
          </p:cNvSpPr>
          <p:nvPr/>
        </p:nvSpPr>
        <p:spPr bwMode="auto">
          <a:xfrm>
            <a:off x="4176713" y="4618038"/>
            <a:ext cx="782637" cy="3175"/>
          </a:xfrm>
          <a:custGeom>
            <a:avLst/>
            <a:gdLst>
              <a:gd name="T0" fmla="*/ 493 w 493"/>
              <a:gd name="T1" fmla="*/ 2 h 2"/>
              <a:gd name="T2" fmla="*/ 323 w 493"/>
              <a:gd name="T3" fmla="*/ 2 h 2"/>
              <a:gd name="T4" fmla="*/ 0 w 493"/>
              <a:gd name="T5" fmla="*/ 0 h 2"/>
              <a:gd name="T6" fmla="*/ 0 60000 65536"/>
              <a:gd name="T7" fmla="*/ 0 60000 65536"/>
              <a:gd name="T8" fmla="*/ 0 60000 65536"/>
              <a:gd name="T9" fmla="*/ 0 w 493"/>
              <a:gd name="T10" fmla="*/ 0 h 2"/>
              <a:gd name="T11" fmla="*/ 493 w 493"/>
              <a:gd name="T12" fmla="*/ 2 h 2"/>
            </a:gdLst>
            <a:ahLst/>
            <a:cxnLst>
              <a:cxn ang="T6">
                <a:pos x="T0" y="T1"/>
              </a:cxn>
              <a:cxn ang="T7">
                <a:pos x="T2" y="T3"/>
              </a:cxn>
              <a:cxn ang="T8">
                <a:pos x="T4" y="T5"/>
              </a:cxn>
            </a:cxnLst>
            <a:rect l="T9" t="T10" r="T11" b="T12"/>
            <a:pathLst>
              <a:path w="493" h="2">
                <a:moveTo>
                  <a:pt x="493" y="2"/>
                </a:moveTo>
                <a:lnTo>
                  <a:pt x="323" y="2"/>
                </a:lnTo>
                <a:lnTo>
                  <a:pt x="0"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3" name="Line 15"/>
          <p:cNvSpPr>
            <a:spLocks noChangeShapeType="1"/>
          </p:cNvSpPr>
          <p:nvPr/>
        </p:nvSpPr>
        <p:spPr bwMode="auto">
          <a:xfrm flipH="1">
            <a:off x="6235700" y="3792538"/>
            <a:ext cx="377825" cy="3619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6"/>
          <p:cNvSpPr>
            <a:spLocks noChangeShapeType="1"/>
          </p:cNvSpPr>
          <p:nvPr/>
        </p:nvSpPr>
        <p:spPr bwMode="auto">
          <a:xfrm flipH="1" flipV="1">
            <a:off x="4424363" y="3938588"/>
            <a:ext cx="201612" cy="2222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Freeform 17"/>
          <p:cNvSpPr>
            <a:spLocks/>
          </p:cNvSpPr>
          <p:nvPr/>
        </p:nvSpPr>
        <p:spPr bwMode="auto">
          <a:xfrm>
            <a:off x="4319588" y="4154488"/>
            <a:ext cx="703262" cy="209550"/>
          </a:xfrm>
          <a:custGeom>
            <a:avLst/>
            <a:gdLst>
              <a:gd name="T0" fmla="*/ 443 w 443"/>
              <a:gd name="T1" fmla="*/ 0 h 132"/>
              <a:gd name="T2" fmla="*/ 191 w 443"/>
              <a:gd name="T3" fmla="*/ 0 h 132"/>
              <a:gd name="T4" fmla="*/ 0 w 443"/>
              <a:gd name="T5" fmla="*/ 132 h 132"/>
              <a:gd name="T6" fmla="*/ 0 60000 65536"/>
              <a:gd name="T7" fmla="*/ 0 60000 65536"/>
              <a:gd name="T8" fmla="*/ 0 60000 65536"/>
              <a:gd name="T9" fmla="*/ 0 w 443"/>
              <a:gd name="T10" fmla="*/ 0 h 132"/>
              <a:gd name="T11" fmla="*/ 443 w 443"/>
              <a:gd name="T12" fmla="*/ 132 h 132"/>
            </a:gdLst>
            <a:ahLst/>
            <a:cxnLst>
              <a:cxn ang="T6">
                <a:pos x="T0" y="T1"/>
              </a:cxn>
              <a:cxn ang="T7">
                <a:pos x="T2" y="T3"/>
              </a:cxn>
              <a:cxn ang="T8">
                <a:pos x="T4" y="T5"/>
              </a:cxn>
            </a:cxnLst>
            <a:rect l="T9" t="T10" r="T11" b="T12"/>
            <a:pathLst>
              <a:path w="443" h="132">
                <a:moveTo>
                  <a:pt x="443" y="0"/>
                </a:moveTo>
                <a:lnTo>
                  <a:pt x="191" y="0"/>
                </a:lnTo>
                <a:lnTo>
                  <a:pt x="0" y="132"/>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6" name="Freeform 18"/>
          <p:cNvSpPr>
            <a:spLocks/>
          </p:cNvSpPr>
          <p:nvPr/>
        </p:nvSpPr>
        <p:spPr bwMode="auto">
          <a:xfrm>
            <a:off x="3386138" y="2305050"/>
            <a:ext cx="1576387" cy="1658938"/>
          </a:xfrm>
          <a:custGeom>
            <a:avLst/>
            <a:gdLst>
              <a:gd name="T0" fmla="*/ 993 w 993"/>
              <a:gd name="T1" fmla="*/ 0 h 1045"/>
              <a:gd name="T2" fmla="*/ 889 w 993"/>
              <a:gd name="T3" fmla="*/ 0 h 1045"/>
              <a:gd name="T4" fmla="*/ 0 w 993"/>
              <a:gd name="T5" fmla="*/ 1045 h 1045"/>
              <a:gd name="T6" fmla="*/ 0 60000 65536"/>
              <a:gd name="T7" fmla="*/ 0 60000 65536"/>
              <a:gd name="T8" fmla="*/ 0 60000 65536"/>
              <a:gd name="T9" fmla="*/ 0 w 993"/>
              <a:gd name="T10" fmla="*/ 0 h 1045"/>
              <a:gd name="T11" fmla="*/ 993 w 993"/>
              <a:gd name="T12" fmla="*/ 1045 h 1045"/>
            </a:gdLst>
            <a:ahLst/>
            <a:cxnLst>
              <a:cxn ang="T6">
                <a:pos x="T0" y="T1"/>
              </a:cxn>
              <a:cxn ang="T7">
                <a:pos x="T2" y="T3"/>
              </a:cxn>
              <a:cxn ang="T8">
                <a:pos x="T4" y="T5"/>
              </a:cxn>
            </a:cxnLst>
            <a:rect l="T9" t="T10" r="T11" b="T12"/>
            <a:pathLst>
              <a:path w="993" h="1045">
                <a:moveTo>
                  <a:pt x="993" y="0"/>
                </a:moveTo>
                <a:lnTo>
                  <a:pt x="889" y="0"/>
                </a:lnTo>
                <a:lnTo>
                  <a:pt x="0" y="1045"/>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7" name="Freeform 19"/>
          <p:cNvSpPr>
            <a:spLocks/>
          </p:cNvSpPr>
          <p:nvPr/>
        </p:nvSpPr>
        <p:spPr bwMode="auto">
          <a:xfrm>
            <a:off x="2767013" y="1758950"/>
            <a:ext cx="2176462" cy="1585913"/>
          </a:xfrm>
          <a:custGeom>
            <a:avLst/>
            <a:gdLst>
              <a:gd name="T0" fmla="*/ 1371 w 1371"/>
              <a:gd name="T1" fmla="*/ 0 h 999"/>
              <a:gd name="T2" fmla="*/ 1279 w 1371"/>
              <a:gd name="T3" fmla="*/ 0 h 999"/>
              <a:gd name="T4" fmla="*/ 0 w 1371"/>
              <a:gd name="T5" fmla="*/ 999 h 999"/>
              <a:gd name="T6" fmla="*/ 0 60000 65536"/>
              <a:gd name="T7" fmla="*/ 0 60000 65536"/>
              <a:gd name="T8" fmla="*/ 0 60000 65536"/>
              <a:gd name="T9" fmla="*/ 0 w 1371"/>
              <a:gd name="T10" fmla="*/ 0 h 999"/>
              <a:gd name="T11" fmla="*/ 1371 w 1371"/>
              <a:gd name="T12" fmla="*/ 999 h 999"/>
            </a:gdLst>
            <a:ahLst/>
            <a:cxnLst>
              <a:cxn ang="T6">
                <a:pos x="T0" y="T1"/>
              </a:cxn>
              <a:cxn ang="T7">
                <a:pos x="T2" y="T3"/>
              </a:cxn>
              <a:cxn ang="T8">
                <a:pos x="T4" y="T5"/>
              </a:cxn>
            </a:cxnLst>
            <a:rect l="T9" t="T10" r="T11" b="T12"/>
            <a:pathLst>
              <a:path w="1371" h="999">
                <a:moveTo>
                  <a:pt x="1371" y="0"/>
                </a:moveTo>
                <a:lnTo>
                  <a:pt x="1279" y="0"/>
                </a:lnTo>
                <a:lnTo>
                  <a:pt x="0" y="999"/>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8" name="Freeform 20"/>
          <p:cNvSpPr>
            <a:spLocks/>
          </p:cNvSpPr>
          <p:nvPr/>
        </p:nvSpPr>
        <p:spPr bwMode="auto">
          <a:xfrm>
            <a:off x="5927725" y="2336800"/>
            <a:ext cx="511175" cy="204788"/>
          </a:xfrm>
          <a:custGeom>
            <a:avLst/>
            <a:gdLst>
              <a:gd name="T0" fmla="*/ 322 w 322"/>
              <a:gd name="T1" fmla="*/ 129 h 129"/>
              <a:gd name="T2" fmla="*/ 120 w 322"/>
              <a:gd name="T3" fmla="*/ 0 h 129"/>
              <a:gd name="T4" fmla="*/ 0 w 322"/>
              <a:gd name="T5" fmla="*/ 0 h 129"/>
              <a:gd name="T6" fmla="*/ 0 60000 65536"/>
              <a:gd name="T7" fmla="*/ 0 60000 65536"/>
              <a:gd name="T8" fmla="*/ 0 60000 65536"/>
              <a:gd name="T9" fmla="*/ 0 w 322"/>
              <a:gd name="T10" fmla="*/ 0 h 129"/>
              <a:gd name="T11" fmla="*/ 322 w 322"/>
              <a:gd name="T12" fmla="*/ 129 h 129"/>
            </a:gdLst>
            <a:ahLst/>
            <a:cxnLst>
              <a:cxn ang="T6">
                <a:pos x="T0" y="T1"/>
              </a:cxn>
              <a:cxn ang="T7">
                <a:pos x="T2" y="T3"/>
              </a:cxn>
              <a:cxn ang="T8">
                <a:pos x="T4" y="T5"/>
              </a:cxn>
            </a:cxnLst>
            <a:rect l="T9" t="T10" r="T11" b="T12"/>
            <a:pathLst>
              <a:path w="322" h="129">
                <a:moveTo>
                  <a:pt x="322" y="129"/>
                </a:moveTo>
                <a:lnTo>
                  <a:pt x="120" y="0"/>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9" name="Freeform 21"/>
          <p:cNvSpPr>
            <a:spLocks/>
          </p:cNvSpPr>
          <p:nvPr/>
        </p:nvSpPr>
        <p:spPr bwMode="auto">
          <a:xfrm>
            <a:off x="5829300" y="4154488"/>
            <a:ext cx="1152525" cy="1587"/>
          </a:xfrm>
          <a:custGeom>
            <a:avLst/>
            <a:gdLst>
              <a:gd name="T0" fmla="*/ 726 w 726"/>
              <a:gd name="T1" fmla="*/ 0 h 1587"/>
              <a:gd name="T2" fmla="*/ 256 w 726"/>
              <a:gd name="T3" fmla="*/ 0 h 1587"/>
              <a:gd name="T4" fmla="*/ 0 w 726"/>
              <a:gd name="T5" fmla="*/ 0 h 1587"/>
              <a:gd name="T6" fmla="*/ 0 60000 65536"/>
              <a:gd name="T7" fmla="*/ 0 60000 65536"/>
              <a:gd name="T8" fmla="*/ 0 60000 65536"/>
              <a:gd name="T9" fmla="*/ 0 w 726"/>
              <a:gd name="T10" fmla="*/ 0 h 1587"/>
              <a:gd name="T11" fmla="*/ 726 w 726"/>
              <a:gd name="T12" fmla="*/ 1587 h 1587"/>
            </a:gdLst>
            <a:ahLst/>
            <a:cxnLst>
              <a:cxn ang="T6">
                <a:pos x="T0" y="T1"/>
              </a:cxn>
              <a:cxn ang="T7">
                <a:pos x="T2" y="T3"/>
              </a:cxn>
              <a:cxn ang="T8">
                <a:pos x="T4" y="T5"/>
              </a:cxn>
            </a:cxnLst>
            <a:rect l="T9" t="T10" r="T11" b="T12"/>
            <a:pathLst>
              <a:path w="726" h="1587">
                <a:moveTo>
                  <a:pt x="726" y="0"/>
                </a:moveTo>
                <a:lnTo>
                  <a:pt x="256" y="0"/>
                </a:lnTo>
                <a:lnTo>
                  <a:pt x="0"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0" name="Freeform 22"/>
          <p:cNvSpPr>
            <a:spLocks/>
          </p:cNvSpPr>
          <p:nvPr/>
        </p:nvSpPr>
        <p:spPr bwMode="auto">
          <a:xfrm>
            <a:off x="5829300" y="4154488"/>
            <a:ext cx="1152525" cy="1587"/>
          </a:xfrm>
          <a:custGeom>
            <a:avLst/>
            <a:gdLst>
              <a:gd name="T0" fmla="*/ 726 w 726"/>
              <a:gd name="T1" fmla="*/ 0 h 1587"/>
              <a:gd name="T2" fmla="*/ 256 w 726"/>
              <a:gd name="T3" fmla="*/ 0 h 1587"/>
              <a:gd name="T4" fmla="*/ 0 w 726"/>
              <a:gd name="T5" fmla="*/ 0 h 1587"/>
              <a:gd name="T6" fmla="*/ 0 60000 65536"/>
              <a:gd name="T7" fmla="*/ 0 60000 65536"/>
              <a:gd name="T8" fmla="*/ 0 60000 65536"/>
              <a:gd name="T9" fmla="*/ 0 w 726"/>
              <a:gd name="T10" fmla="*/ 0 h 1587"/>
              <a:gd name="T11" fmla="*/ 726 w 726"/>
              <a:gd name="T12" fmla="*/ 1587 h 1587"/>
            </a:gdLst>
            <a:ahLst/>
            <a:cxnLst>
              <a:cxn ang="T6">
                <a:pos x="T0" y="T1"/>
              </a:cxn>
              <a:cxn ang="T7">
                <a:pos x="T2" y="T3"/>
              </a:cxn>
              <a:cxn ang="T8">
                <a:pos x="T4" y="T5"/>
              </a:cxn>
            </a:cxnLst>
            <a:rect l="T9" t="T10" r="T11" b="T12"/>
            <a:pathLst>
              <a:path w="726" h="1587">
                <a:moveTo>
                  <a:pt x="726" y="0"/>
                </a:moveTo>
                <a:lnTo>
                  <a:pt x="256" y="0"/>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1" name="Freeform 23"/>
          <p:cNvSpPr>
            <a:spLocks/>
          </p:cNvSpPr>
          <p:nvPr/>
        </p:nvSpPr>
        <p:spPr bwMode="auto">
          <a:xfrm>
            <a:off x="4176713" y="4618038"/>
            <a:ext cx="782637" cy="3175"/>
          </a:xfrm>
          <a:custGeom>
            <a:avLst/>
            <a:gdLst>
              <a:gd name="T0" fmla="*/ 493 w 493"/>
              <a:gd name="T1" fmla="*/ 2 h 2"/>
              <a:gd name="T2" fmla="*/ 323 w 493"/>
              <a:gd name="T3" fmla="*/ 2 h 2"/>
              <a:gd name="T4" fmla="*/ 0 w 493"/>
              <a:gd name="T5" fmla="*/ 0 h 2"/>
              <a:gd name="T6" fmla="*/ 0 60000 65536"/>
              <a:gd name="T7" fmla="*/ 0 60000 65536"/>
              <a:gd name="T8" fmla="*/ 0 60000 65536"/>
              <a:gd name="T9" fmla="*/ 0 w 493"/>
              <a:gd name="T10" fmla="*/ 0 h 2"/>
              <a:gd name="T11" fmla="*/ 493 w 493"/>
              <a:gd name="T12" fmla="*/ 2 h 2"/>
            </a:gdLst>
            <a:ahLst/>
            <a:cxnLst>
              <a:cxn ang="T6">
                <a:pos x="T0" y="T1"/>
              </a:cxn>
              <a:cxn ang="T7">
                <a:pos x="T2" y="T3"/>
              </a:cxn>
              <a:cxn ang="T8">
                <a:pos x="T4" y="T5"/>
              </a:cxn>
            </a:cxnLst>
            <a:rect l="T9" t="T10" r="T11" b="T12"/>
            <a:pathLst>
              <a:path w="493" h="2">
                <a:moveTo>
                  <a:pt x="493" y="2"/>
                </a:moveTo>
                <a:lnTo>
                  <a:pt x="323" y="2"/>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2" name="Freeform 24"/>
          <p:cNvSpPr>
            <a:spLocks/>
          </p:cNvSpPr>
          <p:nvPr/>
        </p:nvSpPr>
        <p:spPr bwMode="auto">
          <a:xfrm>
            <a:off x="4319588" y="4154488"/>
            <a:ext cx="703262" cy="209550"/>
          </a:xfrm>
          <a:custGeom>
            <a:avLst/>
            <a:gdLst>
              <a:gd name="T0" fmla="*/ 443 w 443"/>
              <a:gd name="T1" fmla="*/ 0 h 132"/>
              <a:gd name="T2" fmla="*/ 191 w 443"/>
              <a:gd name="T3" fmla="*/ 0 h 132"/>
              <a:gd name="T4" fmla="*/ 0 w 443"/>
              <a:gd name="T5" fmla="*/ 132 h 132"/>
              <a:gd name="T6" fmla="*/ 0 60000 65536"/>
              <a:gd name="T7" fmla="*/ 0 60000 65536"/>
              <a:gd name="T8" fmla="*/ 0 60000 65536"/>
              <a:gd name="T9" fmla="*/ 0 w 443"/>
              <a:gd name="T10" fmla="*/ 0 h 132"/>
              <a:gd name="T11" fmla="*/ 443 w 443"/>
              <a:gd name="T12" fmla="*/ 132 h 132"/>
            </a:gdLst>
            <a:ahLst/>
            <a:cxnLst>
              <a:cxn ang="T6">
                <a:pos x="T0" y="T1"/>
              </a:cxn>
              <a:cxn ang="T7">
                <a:pos x="T2" y="T3"/>
              </a:cxn>
              <a:cxn ang="T8">
                <a:pos x="T4" y="T5"/>
              </a:cxn>
            </a:cxnLst>
            <a:rect l="T9" t="T10" r="T11" b="T12"/>
            <a:pathLst>
              <a:path w="443" h="132">
                <a:moveTo>
                  <a:pt x="443" y="0"/>
                </a:moveTo>
                <a:lnTo>
                  <a:pt x="191" y="0"/>
                </a:lnTo>
                <a:lnTo>
                  <a:pt x="0" y="13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3" name="Line 25"/>
          <p:cNvSpPr>
            <a:spLocks noChangeShapeType="1"/>
          </p:cNvSpPr>
          <p:nvPr/>
        </p:nvSpPr>
        <p:spPr bwMode="auto">
          <a:xfrm flipH="1" flipV="1">
            <a:off x="4424363" y="3938588"/>
            <a:ext cx="201612" cy="22225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26"/>
          <p:cNvSpPr>
            <a:spLocks noChangeShapeType="1"/>
          </p:cNvSpPr>
          <p:nvPr/>
        </p:nvSpPr>
        <p:spPr bwMode="auto">
          <a:xfrm flipH="1">
            <a:off x="7035800" y="2414588"/>
            <a:ext cx="596900" cy="6699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Freeform 27"/>
          <p:cNvSpPr>
            <a:spLocks/>
          </p:cNvSpPr>
          <p:nvPr/>
        </p:nvSpPr>
        <p:spPr bwMode="auto">
          <a:xfrm>
            <a:off x="7632700" y="2414588"/>
            <a:ext cx="120650" cy="800100"/>
          </a:xfrm>
          <a:custGeom>
            <a:avLst/>
            <a:gdLst>
              <a:gd name="T0" fmla="*/ 62 w 76"/>
              <a:gd name="T1" fmla="*/ 0 h 504"/>
              <a:gd name="T2" fmla="*/ 0 w 76"/>
              <a:gd name="T3" fmla="*/ 0 h 504"/>
              <a:gd name="T4" fmla="*/ 76 w 76"/>
              <a:gd name="T5" fmla="*/ 504 h 504"/>
              <a:gd name="T6" fmla="*/ 0 60000 65536"/>
              <a:gd name="T7" fmla="*/ 0 60000 65536"/>
              <a:gd name="T8" fmla="*/ 0 60000 65536"/>
              <a:gd name="T9" fmla="*/ 0 w 76"/>
              <a:gd name="T10" fmla="*/ 0 h 504"/>
              <a:gd name="T11" fmla="*/ 76 w 76"/>
              <a:gd name="T12" fmla="*/ 504 h 504"/>
            </a:gdLst>
            <a:ahLst/>
            <a:cxnLst>
              <a:cxn ang="T6">
                <a:pos x="T0" y="T1"/>
              </a:cxn>
              <a:cxn ang="T7">
                <a:pos x="T2" y="T3"/>
              </a:cxn>
              <a:cxn ang="T8">
                <a:pos x="T4" y="T5"/>
              </a:cxn>
            </a:cxnLst>
            <a:rect l="T9" t="T10" r="T11" b="T12"/>
            <a:pathLst>
              <a:path w="76" h="504">
                <a:moveTo>
                  <a:pt x="62" y="0"/>
                </a:moveTo>
                <a:lnTo>
                  <a:pt x="0" y="0"/>
                </a:lnTo>
                <a:lnTo>
                  <a:pt x="76" y="504"/>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6" name="Freeform 28"/>
          <p:cNvSpPr>
            <a:spLocks/>
          </p:cNvSpPr>
          <p:nvPr/>
        </p:nvSpPr>
        <p:spPr bwMode="auto">
          <a:xfrm>
            <a:off x="7632700" y="2414588"/>
            <a:ext cx="120650" cy="800100"/>
          </a:xfrm>
          <a:custGeom>
            <a:avLst/>
            <a:gdLst>
              <a:gd name="T0" fmla="*/ 72 w 76"/>
              <a:gd name="T1" fmla="*/ 0 h 504"/>
              <a:gd name="T2" fmla="*/ 0 w 76"/>
              <a:gd name="T3" fmla="*/ 0 h 504"/>
              <a:gd name="T4" fmla="*/ 76 w 76"/>
              <a:gd name="T5" fmla="*/ 504 h 504"/>
              <a:gd name="T6" fmla="*/ 0 60000 65536"/>
              <a:gd name="T7" fmla="*/ 0 60000 65536"/>
              <a:gd name="T8" fmla="*/ 0 60000 65536"/>
              <a:gd name="T9" fmla="*/ 0 w 76"/>
              <a:gd name="T10" fmla="*/ 0 h 504"/>
              <a:gd name="T11" fmla="*/ 76 w 76"/>
              <a:gd name="T12" fmla="*/ 504 h 504"/>
            </a:gdLst>
            <a:ahLst/>
            <a:cxnLst>
              <a:cxn ang="T6">
                <a:pos x="T0" y="T1"/>
              </a:cxn>
              <a:cxn ang="T7">
                <a:pos x="T2" y="T3"/>
              </a:cxn>
              <a:cxn ang="T8">
                <a:pos x="T4" y="T5"/>
              </a:cxn>
            </a:cxnLst>
            <a:rect l="T9" t="T10" r="T11" b="T12"/>
            <a:pathLst>
              <a:path w="76" h="504">
                <a:moveTo>
                  <a:pt x="72" y="0"/>
                </a:moveTo>
                <a:lnTo>
                  <a:pt x="0" y="0"/>
                </a:lnTo>
                <a:lnTo>
                  <a:pt x="76" y="50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7" name="Line 29"/>
          <p:cNvSpPr>
            <a:spLocks noChangeShapeType="1"/>
          </p:cNvSpPr>
          <p:nvPr/>
        </p:nvSpPr>
        <p:spPr bwMode="auto">
          <a:xfrm flipH="1">
            <a:off x="7035800" y="2414588"/>
            <a:ext cx="596900" cy="66992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30"/>
          <p:cNvSpPr>
            <a:spLocks noChangeShapeType="1"/>
          </p:cNvSpPr>
          <p:nvPr/>
        </p:nvSpPr>
        <p:spPr bwMode="auto">
          <a:xfrm flipH="1">
            <a:off x="6235700" y="3792538"/>
            <a:ext cx="377825" cy="361950"/>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Rectangle 31"/>
          <p:cNvSpPr>
            <a:spLocks noChangeArrowheads="1"/>
          </p:cNvSpPr>
          <p:nvPr/>
        </p:nvSpPr>
        <p:spPr bwMode="auto">
          <a:xfrm>
            <a:off x="473075" y="4989513"/>
            <a:ext cx="330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a:solidFill>
                  <a:srgbClr val="231F20"/>
                </a:solidFill>
                <a:latin typeface="Arial Black" pitchFamily="34" charset="0"/>
              </a:rPr>
              <a:t>(b)</a:t>
            </a:r>
            <a:endParaRPr lang="en-US" sz="1800">
              <a:latin typeface="Arial" charset="0"/>
            </a:endParaRPr>
          </a:p>
        </p:txBody>
      </p:sp>
      <p:sp>
        <p:nvSpPr>
          <p:cNvPr id="59420" name="Rectangle 32"/>
          <p:cNvSpPr>
            <a:spLocks noChangeArrowheads="1"/>
          </p:cNvSpPr>
          <p:nvPr/>
        </p:nvSpPr>
        <p:spPr bwMode="auto">
          <a:xfrm>
            <a:off x="7778750" y="2287588"/>
            <a:ext cx="901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a:t>
            </a:r>
          </a:p>
          <a:p>
            <a:pPr eaLnBrk="0" hangingPunct="0"/>
            <a:r>
              <a:rPr lang="en-US" sz="1800" b="1">
                <a:solidFill>
                  <a:srgbClr val="231F20"/>
                </a:solidFill>
                <a:latin typeface="Arial" charset="0"/>
              </a:rPr>
              <a:t>pores</a:t>
            </a:r>
            <a:endParaRPr lang="en-US" sz="1800" b="1">
              <a:latin typeface="Arial" charset="0"/>
            </a:endParaRPr>
          </a:p>
        </p:txBody>
      </p:sp>
      <p:sp>
        <p:nvSpPr>
          <p:cNvPr id="59421" name="Rectangle 33"/>
          <p:cNvSpPr>
            <a:spLocks noChangeArrowheads="1"/>
          </p:cNvSpPr>
          <p:nvPr/>
        </p:nvSpPr>
        <p:spPr bwMode="auto">
          <a:xfrm>
            <a:off x="4987925" y="2192338"/>
            <a:ext cx="901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a:t>
            </a:r>
          </a:p>
          <a:p>
            <a:pPr eaLnBrk="0" hangingPunct="0"/>
            <a:r>
              <a:rPr lang="en-US" sz="1800" b="1">
                <a:solidFill>
                  <a:srgbClr val="231F20"/>
                </a:solidFill>
                <a:latin typeface="Arial" charset="0"/>
              </a:rPr>
              <a:t>duct</a:t>
            </a:r>
            <a:endParaRPr lang="en-US" sz="1800" b="1">
              <a:latin typeface="Arial" charset="0"/>
            </a:endParaRPr>
          </a:p>
        </p:txBody>
      </p:sp>
      <p:sp>
        <p:nvSpPr>
          <p:cNvPr id="59422" name="Rectangle 34"/>
          <p:cNvSpPr>
            <a:spLocks noChangeArrowheads="1"/>
          </p:cNvSpPr>
          <p:nvPr/>
        </p:nvSpPr>
        <p:spPr bwMode="auto">
          <a:xfrm>
            <a:off x="4965700" y="1639888"/>
            <a:ext cx="127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Respiratory</a:t>
            </a:r>
          </a:p>
          <a:p>
            <a:pPr eaLnBrk="0" hangingPunct="0"/>
            <a:r>
              <a:rPr lang="en-US" sz="1800" b="1">
                <a:solidFill>
                  <a:srgbClr val="231F20"/>
                </a:solidFill>
                <a:latin typeface="Arial" charset="0"/>
              </a:rPr>
              <a:t>bronchiole</a:t>
            </a:r>
            <a:endParaRPr lang="en-US" sz="1800" b="1">
              <a:latin typeface="Arial" charset="0"/>
            </a:endParaRPr>
          </a:p>
        </p:txBody>
      </p:sp>
      <p:sp>
        <p:nvSpPr>
          <p:cNvPr id="59423" name="Rectangle 35"/>
          <p:cNvSpPr>
            <a:spLocks noChangeArrowheads="1"/>
          </p:cNvSpPr>
          <p:nvPr/>
        </p:nvSpPr>
        <p:spPr bwMode="auto">
          <a:xfrm>
            <a:off x="5054600" y="4011613"/>
            <a:ext cx="749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Alveoli</a:t>
            </a:r>
            <a:endParaRPr lang="en-US" sz="1800" b="1">
              <a:latin typeface="Arial" charset="0"/>
            </a:endParaRPr>
          </a:p>
        </p:txBody>
      </p:sp>
      <p:sp>
        <p:nvSpPr>
          <p:cNvPr id="59424" name="Rectangle 36"/>
          <p:cNvSpPr>
            <a:spLocks noChangeArrowheads="1"/>
          </p:cNvSpPr>
          <p:nvPr/>
        </p:nvSpPr>
        <p:spPr bwMode="auto">
          <a:xfrm>
            <a:off x="4991100" y="4491038"/>
            <a:ext cx="901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Alveolar</a:t>
            </a:r>
          </a:p>
          <a:p>
            <a:pPr eaLnBrk="0" hangingPunct="0"/>
            <a:r>
              <a:rPr lang="en-US" sz="1800" b="1">
                <a:solidFill>
                  <a:srgbClr val="231F20"/>
                </a:solidFill>
                <a:latin typeface="Arial" charset="0"/>
              </a:rPr>
              <a:t>sac</a:t>
            </a:r>
            <a:endParaRPr lang="en-US" sz="1800" b="1">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2438400" y="2362200"/>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
        <p:nvSpPr>
          <p:cNvPr id="1028" name="Rectangle 6"/>
          <p:cNvSpPr>
            <a:spLocks noGrp="1" noChangeArrowheads="1"/>
          </p:cNvSpPr>
          <p:nvPr>
            <p:ph type="title" idx="4294967295"/>
          </p:nvPr>
        </p:nvSpPr>
        <p:spPr>
          <a:xfrm>
            <a:off x="0" y="261938"/>
            <a:ext cx="8226425" cy="609600"/>
          </a:xfrm>
        </p:spPr>
        <p:txBody>
          <a:bodyPr>
            <a:normAutofit fontScale="90000"/>
          </a:bodyPr>
          <a:lstStyle/>
          <a:p>
            <a:pPr eaLnBrk="1" hangingPunct="1"/>
            <a:r>
              <a:rPr lang="en-US" smtClean="0"/>
              <a:t>Respiratory System Overview</a:t>
            </a:r>
          </a:p>
        </p:txBody>
      </p:sp>
    </p:spTree>
    <p:controls>
      <mc:AlternateContent xmlns:mc="http://schemas.openxmlformats.org/markup-compatibility/2006">
        <mc:Choice xmlns:v="urn:schemas-microsoft-com:vml" Requires="v">
          <p:control spid="1026" name="ShockwaveFlash1" r:id="rId2" imgW="6477904" imgH="6477904"/>
        </mc:Choice>
        <mc:Fallback>
          <p:control name="ShockwaveFlash1" r:id="rId2" imgW="6477904" imgH="647790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33500" y="190500"/>
                  <a:ext cx="6477000" cy="6477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normAutofit/>
          </a:bodyPr>
          <a:lstStyle/>
          <a:p>
            <a:pPr fontAlgn="auto">
              <a:spcAft>
                <a:spcPts val="0"/>
              </a:spcAft>
              <a:defRPr/>
            </a:pPr>
            <a:r>
              <a:rPr lang="en-US"/>
              <a:t>Respiratory Membrane</a:t>
            </a:r>
          </a:p>
        </p:txBody>
      </p:sp>
      <p:sp>
        <p:nvSpPr>
          <p:cNvPr id="7885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smtClean="0"/>
              <a:t>Alveolar </a:t>
            </a:r>
            <a:r>
              <a:rPr lang="en-US" dirty="0"/>
              <a:t>and capillary walls and their fused basement membranes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Alveolar </a:t>
            </a:r>
            <a:r>
              <a:rPr lang="en-US" dirty="0"/>
              <a:t>walls</a:t>
            </a:r>
          </a:p>
          <a:p>
            <a:pPr marL="548640" lvl="1" fontAlgn="auto">
              <a:spcBef>
                <a:spcPts val="370"/>
              </a:spcBef>
              <a:spcAft>
                <a:spcPts val="0"/>
              </a:spcAft>
              <a:buFont typeface="Wingdings 2"/>
              <a:buChar char=""/>
              <a:defRPr/>
            </a:pPr>
            <a:r>
              <a:rPr lang="en-US" dirty="0"/>
              <a:t>Single layer of </a:t>
            </a:r>
            <a:r>
              <a:rPr lang="en-US" dirty="0" err="1"/>
              <a:t>squamous</a:t>
            </a:r>
            <a:r>
              <a:rPr lang="en-US" dirty="0"/>
              <a:t> epithelium (type I cells)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Scattered </a:t>
            </a:r>
            <a:r>
              <a:rPr lang="en-US" dirty="0"/>
              <a:t>type II </a:t>
            </a:r>
            <a:r>
              <a:rPr lang="en-US" dirty="0" err="1"/>
              <a:t>cuboidal</a:t>
            </a:r>
            <a:r>
              <a:rPr lang="en-US" dirty="0"/>
              <a:t> cells secrete surfactant and antimicrobial proteins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normAutofit/>
          </a:bodyPr>
          <a:lstStyle/>
          <a:p>
            <a:pPr fontAlgn="auto">
              <a:spcAft>
                <a:spcPts val="0"/>
              </a:spcAft>
              <a:defRPr/>
            </a:pPr>
            <a:r>
              <a:rPr lang="en-US"/>
              <a:t>Alveoli</a:t>
            </a:r>
          </a:p>
        </p:txBody>
      </p:sp>
      <p:sp>
        <p:nvSpPr>
          <p:cNvPr id="81925"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Surrounded by fine elastic fibers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Contain </a:t>
            </a:r>
            <a:r>
              <a:rPr lang="en-US" dirty="0"/>
              <a:t>open pores that</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Connect </a:t>
            </a:r>
            <a:r>
              <a:rPr lang="en-US" dirty="0"/>
              <a:t>adjacent alveoli</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Allow </a:t>
            </a:r>
            <a:r>
              <a:rPr lang="en-US" dirty="0"/>
              <a:t>air pressure throughout the lung to be equalized</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House </a:t>
            </a:r>
            <a:r>
              <a:rPr lang="en-US" dirty="0"/>
              <a:t>alveolar macrophages that keep alveolar surfaces sterile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8067675" y="6581775"/>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22.9c</a:t>
            </a:r>
          </a:p>
        </p:txBody>
      </p:sp>
      <p:pic>
        <p:nvPicPr>
          <p:cNvPr id="624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130300"/>
            <a:ext cx="8364537"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Freeform 8"/>
          <p:cNvSpPr>
            <a:spLocks/>
          </p:cNvSpPr>
          <p:nvPr/>
        </p:nvSpPr>
        <p:spPr bwMode="auto">
          <a:xfrm>
            <a:off x="3638550" y="2589213"/>
            <a:ext cx="409575" cy="409575"/>
          </a:xfrm>
          <a:custGeom>
            <a:avLst/>
            <a:gdLst>
              <a:gd name="T0" fmla="*/ 130 w 258"/>
              <a:gd name="T1" fmla="*/ 258 h 258"/>
              <a:gd name="T2" fmla="*/ 142 w 258"/>
              <a:gd name="T3" fmla="*/ 258 h 258"/>
              <a:gd name="T4" fmla="*/ 156 w 258"/>
              <a:gd name="T5" fmla="*/ 256 h 258"/>
              <a:gd name="T6" fmla="*/ 168 w 258"/>
              <a:gd name="T7" fmla="*/ 252 h 258"/>
              <a:gd name="T8" fmla="*/ 180 w 258"/>
              <a:gd name="T9" fmla="*/ 248 h 258"/>
              <a:gd name="T10" fmla="*/ 190 w 258"/>
              <a:gd name="T11" fmla="*/ 242 h 258"/>
              <a:gd name="T12" fmla="*/ 202 w 258"/>
              <a:gd name="T13" fmla="*/ 236 h 258"/>
              <a:gd name="T14" fmla="*/ 220 w 258"/>
              <a:gd name="T15" fmla="*/ 220 h 258"/>
              <a:gd name="T16" fmla="*/ 236 w 258"/>
              <a:gd name="T17" fmla="*/ 202 h 258"/>
              <a:gd name="T18" fmla="*/ 242 w 258"/>
              <a:gd name="T19" fmla="*/ 190 h 258"/>
              <a:gd name="T20" fmla="*/ 248 w 258"/>
              <a:gd name="T21" fmla="*/ 180 h 258"/>
              <a:gd name="T22" fmla="*/ 252 w 258"/>
              <a:gd name="T23" fmla="*/ 168 h 258"/>
              <a:gd name="T24" fmla="*/ 256 w 258"/>
              <a:gd name="T25" fmla="*/ 156 h 258"/>
              <a:gd name="T26" fmla="*/ 258 w 258"/>
              <a:gd name="T27" fmla="*/ 142 h 258"/>
              <a:gd name="T28" fmla="*/ 258 w 258"/>
              <a:gd name="T29" fmla="*/ 130 h 258"/>
              <a:gd name="T30" fmla="*/ 258 w 258"/>
              <a:gd name="T31" fmla="*/ 116 h 258"/>
              <a:gd name="T32" fmla="*/ 256 w 258"/>
              <a:gd name="T33" fmla="*/ 102 h 258"/>
              <a:gd name="T34" fmla="*/ 252 w 258"/>
              <a:gd name="T35" fmla="*/ 90 h 258"/>
              <a:gd name="T36" fmla="*/ 248 w 258"/>
              <a:gd name="T37" fmla="*/ 78 h 258"/>
              <a:gd name="T38" fmla="*/ 242 w 258"/>
              <a:gd name="T39" fmla="*/ 68 h 258"/>
              <a:gd name="T40" fmla="*/ 236 w 258"/>
              <a:gd name="T41" fmla="*/ 56 h 258"/>
              <a:gd name="T42" fmla="*/ 220 w 258"/>
              <a:gd name="T43" fmla="*/ 38 h 258"/>
              <a:gd name="T44" fmla="*/ 202 w 258"/>
              <a:gd name="T45" fmla="*/ 22 h 258"/>
              <a:gd name="T46" fmla="*/ 190 w 258"/>
              <a:gd name="T47" fmla="*/ 16 h 258"/>
              <a:gd name="T48" fmla="*/ 180 w 258"/>
              <a:gd name="T49" fmla="*/ 10 h 258"/>
              <a:gd name="T50" fmla="*/ 168 w 258"/>
              <a:gd name="T51" fmla="*/ 6 h 258"/>
              <a:gd name="T52" fmla="*/ 156 w 258"/>
              <a:gd name="T53" fmla="*/ 2 h 258"/>
              <a:gd name="T54" fmla="*/ 142 w 258"/>
              <a:gd name="T55" fmla="*/ 0 h 258"/>
              <a:gd name="T56" fmla="*/ 130 w 258"/>
              <a:gd name="T57" fmla="*/ 0 h 258"/>
              <a:gd name="T58" fmla="*/ 116 w 258"/>
              <a:gd name="T59" fmla="*/ 0 h 258"/>
              <a:gd name="T60" fmla="*/ 104 w 258"/>
              <a:gd name="T61" fmla="*/ 2 h 258"/>
              <a:gd name="T62" fmla="*/ 90 w 258"/>
              <a:gd name="T63" fmla="*/ 6 h 258"/>
              <a:gd name="T64" fmla="*/ 78 w 258"/>
              <a:gd name="T65" fmla="*/ 10 h 258"/>
              <a:gd name="T66" fmla="*/ 68 w 258"/>
              <a:gd name="T67" fmla="*/ 16 h 258"/>
              <a:gd name="T68" fmla="*/ 56 w 258"/>
              <a:gd name="T69" fmla="*/ 22 h 258"/>
              <a:gd name="T70" fmla="*/ 38 w 258"/>
              <a:gd name="T71" fmla="*/ 38 h 258"/>
              <a:gd name="T72" fmla="*/ 22 w 258"/>
              <a:gd name="T73" fmla="*/ 56 h 258"/>
              <a:gd name="T74" fmla="*/ 16 w 258"/>
              <a:gd name="T75" fmla="*/ 68 h 258"/>
              <a:gd name="T76" fmla="*/ 10 w 258"/>
              <a:gd name="T77" fmla="*/ 78 h 258"/>
              <a:gd name="T78" fmla="*/ 6 w 258"/>
              <a:gd name="T79" fmla="*/ 90 h 258"/>
              <a:gd name="T80" fmla="*/ 2 w 258"/>
              <a:gd name="T81" fmla="*/ 102 h 258"/>
              <a:gd name="T82" fmla="*/ 0 w 258"/>
              <a:gd name="T83" fmla="*/ 116 h 258"/>
              <a:gd name="T84" fmla="*/ 0 w 258"/>
              <a:gd name="T85" fmla="*/ 130 h 258"/>
              <a:gd name="T86" fmla="*/ 0 w 258"/>
              <a:gd name="T87" fmla="*/ 142 h 258"/>
              <a:gd name="T88" fmla="*/ 2 w 258"/>
              <a:gd name="T89" fmla="*/ 156 h 258"/>
              <a:gd name="T90" fmla="*/ 6 w 258"/>
              <a:gd name="T91" fmla="*/ 168 h 258"/>
              <a:gd name="T92" fmla="*/ 10 w 258"/>
              <a:gd name="T93" fmla="*/ 180 h 258"/>
              <a:gd name="T94" fmla="*/ 16 w 258"/>
              <a:gd name="T95" fmla="*/ 190 h 258"/>
              <a:gd name="T96" fmla="*/ 22 w 258"/>
              <a:gd name="T97" fmla="*/ 202 h 258"/>
              <a:gd name="T98" fmla="*/ 38 w 258"/>
              <a:gd name="T99" fmla="*/ 220 h 258"/>
              <a:gd name="T100" fmla="*/ 56 w 258"/>
              <a:gd name="T101" fmla="*/ 236 h 258"/>
              <a:gd name="T102" fmla="*/ 68 w 258"/>
              <a:gd name="T103" fmla="*/ 242 h 258"/>
              <a:gd name="T104" fmla="*/ 78 w 258"/>
              <a:gd name="T105" fmla="*/ 248 h 258"/>
              <a:gd name="T106" fmla="*/ 90 w 258"/>
              <a:gd name="T107" fmla="*/ 252 h 258"/>
              <a:gd name="T108" fmla="*/ 104 w 258"/>
              <a:gd name="T109" fmla="*/ 256 h 258"/>
              <a:gd name="T110" fmla="*/ 116 w 258"/>
              <a:gd name="T111" fmla="*/ 258 h 258"/>
              <a:gd name="T112" fmla="*/ 128 w 258"/>
              <a:gd name="T113" fmla="*/ 258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258"/>
              <a:gd name="T173" fmla="*/ 258 w 258"/>
              <a:gd name="T174" fmla="*/ 258 h 2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258">
                <a:moveTo>
                  <a:pt x="130" y="258"/>
                </a:moveTo>
                <a:lnTo>
                  <a:pt x="142" y="258"/>
                </a:lnTo>
                <a:lnTo>
                  <a:pt x="156" y="256"/>
                </a:lnTo>
                <a:lnTo>
                  <a:pt x="168" y="252"/>
                </a:lnTo>
                <a:lnTo>
                  <a:pt x="180" y="248"/>
                </a:lnTo>
                <a:lnTo>
                  <a:pt x="190" y="242"/>
                </a:lnTo>
                <a:lnTo>
                  <a:pt x="202" y="236"/>
                </a:lnTo>
                <a:lnTo>
                  <a:pt x="220" y="220"/>
                </a:lnTo>
                <a:lnTo>
                  <a:pt x="236" y="202"/>
                </a:lnTo>
                <a:lnTo>
                  <a:pt x="242" y="190"/>
                </a:lnTo>
                <a:lnTo>
                  <a:pt x="248" y="180"/>
                </a:lnTo>
                <a:lnTo>
                  <a:pt x="252" y="168"/>
                </a:lnTo>
                <a:lnTo>
                  <a:pt x="256" y="156"/>
                </a:lnTo>
                <a:lnTo>
                  <a:pt x="258" y="142"/>
                </a:lnTo>
                <a:lnTo>
                  <a:pt x="258" y="130"/>
                </a:lnTo>
                <a:lnTo>
                  <a:pt x="258" y="116"/>
                </a:lnTo>
                <a:lnTo>
                  <a:pt x="256" y="102"/>
                </a:lnTo>
                <a:lnTo>
                  <a:pt x="252" y="90"/>
                </a:lnTo>
                <a:lnTo>
                  <a:pt x="248" y="78"/>
                </a:lnTo>
                <a:lnTo>
                  <a:pt x="242" y="68"/>
                </a:lnTo>
                <a:lnTo>
                  <a:pt x="236" y="56"/>
                </a:lnTo>
                <a:lnTo>
                  <a:pt x="220" y="38"/>
                </a:lnTo>
                <a:lnTo>
                  <a:pt x="202" y="22"/>
                </a:lnTo>
                <a:lnTo>
                  <a:pt x="190" y="16"/>
                </a:lnTo>
                <a:lnTo>
                  <a:pt x="180" y="10"/>
                </a:lnTo>
                <a:lnTo>
                  <a:pt x="168" y="6"/>
                </a:lnTo>
                <a:lnTo>
                  <a:pt x="156" y="2"/>
                </a:lnTo>
                <a:lnTo>
                  <a:pt x="142" y="0"/>
                </a:lnTo>
                <a:lnTo>
                  <a:pt x="130" y="0"/>
                </a:lnTo>
                <a:lnTo>
                  <a:pt x="116" y="0"/>
                </a:lnTo>
                <a:lnTo>
                  <a:pt x="104" y="2"/>
                </a:lnTo>
                <a:lnTo>
                  <a:pt x="90" y="6"/>
                </a:lnTo>
                <a:lnTo>
                  <a:pt x="78" y="10"/>
                </a:lnTo>
                <a:lnTo>
                  <a:pt x="68" y="16"/>
                </a:lnTo>
                <a:lnTo>
                  <a:pt x="56" y="22"/>
                </a:lnTo>
                <a:lnTo>
                  <a:pt x="38" y="38"/>
                </a:lnTo>
                <a:lnTo>
                  <a:pt x="22" y="56"/>
                </a:lnTo>
                <a:lnTo>
                  <a:pt x="16" y="68"/>
                </a:lnTo>
                <a:lnTo>
                  <a:pt x="10" y="78"/>
                </a:lnTo>
                <a:lnTo>
                  <a:pt x="6" y="90"/>
                </a:lnTo>
                <a:lnTo>
                  <a:pt x="2" y="102"/>
                </a:lnTo>
                <a:lnTo>
                  <a:pt x="0" y="116"/>
                </a:lnTo>
                <a:lnTo>
                  <a:pt x="0" y="130"/>
                </a:lnTo>
                <a:lnTo>
                  <a:pt x="0" y="142"/>
                </a:lnTo>
                <a:lnTo>
                  <a:pt x="2" y="156"/>
                </a:lnTo>
                <a:lnTo>
                  <a:pt x="6" y="168"/>
                </a:lnTo>
                <a:lnTo>
                  <a:pt x="10" y="180"/>
                </a:lnTo>
                <a:lnTo>
                  <a:pt x="16" y="190"/>
                </a:lnTo>
                <a:lnTo>
                  <a:pt x="22" y="202"/>
                </a:lnTo>
                <a:lnTo>
                  <a:pt x="38" y="220"/>
                </a:lnTo>
                <a:lnTo>
                  <a:pt x="56" y="236"/>
                </a:lnTo>
                <a:lnTo>
                  <a:pt x="68" y="242"/>
                </a:lnTo>
                <a:lnTo>
                  <a:pt x="78" y="248"/>
                </a:lnTo>
                <a:lnTo>
                  <a:pt x="90" y="252"/>
                </a:lnTo>
                <a:lnTo>
                  <a:pt x="104" y="256"/>
                </a:lnTo>
                <a:lnTo>
                  <a:pt x="116" y="258"/>
                </a:lnTo>
                <a:lnTo>
                  <a:pt x="128" y="258"/>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9" name="Freeform 9"/>
          <p:cNvSpPr>
            <a:spLocks/>
          </p:cNvSpPr>
          <p:nvPr/>
        </p:nvSpPr>
        <p:spPr bwMode="auto">
          <a:xfrm>
            <a:off x="3638550" y="2589213"/>
            <a:ext cx="409575" cy="409575"/>
          </a:xfrm>
          <a:custGeom>
            <a:avLst/>
            <a:gdLst>
              <a:gd name="T0" fmla="*/ 130 w 258"/>
              <a:gd name="T1" fmla="*/ 258 h 258"/>
              <a:gd name="T2" fmla="*/ 142 w 258"/>
              <a:gd name="T3" fmla="*/ 258 h 258"/>
              <a:gd name="T4" fmla="*/ 156 w 258"/>
              <a:gd name="T5" fmla="*/ 256 h 258"/>
              <a:gd name="T6" fmla="*/ 168 w 258"/>
              <a:gd name="T7" fmla="*/ 252 h 258"/>
              <a:gd name="T8" fmla="*/ 180 w 258"/>
              <a:gd name="T9" fmla="*/ 248 h 258"/>
              <a:gd name="T10" fmla="*/ 190 w 258"/>
              <a:gd name="T11" fmla="*/ 242 h 258"/>
              <a:gd name="T12" fmla="*/ 202 w 258"/>
              <a:gd name="T13" fmla="*/ 236 h 258"/>
              <a:gd name="T14" fmla="*/ 220 w 258"/>
              <a:gd name="T15" fmla="*/ 220 h 258"/>
              <a:gd name="T16" fmla="*/ 236 w 258"/>
              <a:gd name="T17" fmla="*/ 202 h 258"/>
              <a:gd name="T18" fmla="*/ 242 w 258"/>
              <a:gd name="T19" fmla="*/ 190 h 258"/>
              <a:gd name="T20" fmla="*/ 248 w 258"/>
              <a:gd name="T21" fmla="*/ 180 h 258"/>
              <a:gd name="T22" fmla="*/ 252 w 258"/>
              <a:gd name="T23" fmla="*/ 168 h 258"/>
              <a:gd name="T24" fmla="*/ 256 w 258"/>
              <a:gd name="T25" fmla="*/ 156 h 258"/>
              <a:gd name="T26" fmla="*/ 258 w 258"/>
              <a:gd name="T27" fmla="*/ 142 h 258"/>
              <a:gd name="T28" fmla="*/ 258 w 258"/>
              <a:gd name="T29" fmla="*/ 130 h 258"/>
              <a:gd name="T30" fmla="*/ 258 w 258"/>
              <a:gd name="T31" fmla="*/ 116 h 258"/>
              <a:gd name="T32" fmla="*/ 256 w 258"/>
              <a:gd name="T33" fmla="*/ 102 h 258"/>
              <a:gd name="T34" fmla="*/ 252 w 258"/>
              <a:gd name="T35" fmla="*/ 90 h 258"/>
              <a:gd name="T36" fmla="*/ 248 w 258"/>
              <a:gd name="T37" fmla="*/ 78 h 258"/>
              <a:gd name="T38" fmla="*/ 242 w 258"/>
              <a:gd name="T39" fmla="*/ 68 h 258"/>
              <a:gd name="T40" fmla="*/ 236 w 258"/>
              <a:gd name="T41" fmla="*/ 56 h 258"/>
              <a:gd name="T42" fmla="*/ 220 w 258"/>
              <a:gd name="T43" fmla="*/ 38 h 258"/>
              <a:gd name="T44" fmla="*/ 202 w 258"/>
              <a:gd name="T45" fmla="*/ 22 h 258"/>
              <a:gd name="T46" fmla="*/ 190 w 258"/>
              <a:gd name="T47" fmla="*/ 16 h 258"/>
              <a:gd name="T48" fmla="*/ 180 w 258"/>
              <a:gd name="T49" fmla="*/ 10 h 258"/>
              <a:gd name="T50" fmla="*/ 168 w 258"/>
              <a:gd name="T51" fmla="*/ 6 h 258"/>
              <a:gd name="T52" fmla="*/ 156 w 258"/>
              <a:gd name="T53" fmla="*/ 2 h 258"/>
              <a:gd name="T54" fmla="*/ 142 w 258"/>
              <a:gd name="T55" fmla="*/ 0 h 258"/>
              <a:gd name="T56" fmla="*/ 130 w 258"/>
              <a:gd name="T57" fmla="*/ 0 h 258"/>
              <a:gd name="T58" fmla="*/ 116 w 258"/>
              <a:gd name="T59" fmla="*/ 0 h 258"/>
              <a:gd name="T60" fmla="*/ 104 w 258"/>
              <a:gd name="T61" fmla="*/ 2 h 258"/>
              <a:gd name="T62" fmla="*/ 90 w 258"/>
              <a:gd name="T63" fmla="*/ 6 h 258"/>
              <a:gd name="T64" fmla="*/ 78 w 258"/>
              <a:gd name="T65" fmla="*/ 10 h 258"/>
              <a:gd name="T66" fmla="*/ 68 w 258"/>
              <a:gd name="T67" fmla="*/ 16 h 258"/>
              <a:gd name="T68" fmla="*/ 56 w 258"/>
              <a:gd name="T69" fmla="*/ 22 h 258"/>
              <a:gd name="T70" fmla="*/ 38 w 258"/>
              <a:gd name="T71" fmla="*/ 38 h 258"/>
              <a:gd name="T72" fmla="*/ 22 w 258"/>
              <a:gd name="T73" fmla="*/ 56 h 258"/>
              <a:gd name="T74" fmla="*/ 16 w 258"/>
              <a:gd name="T75" fmla="*/ 68 h 258"/>
              <a:gd name="T76" fmla="*/ 10 w 258"/>
              <a:gd name="T77" fmla="*/ 78 h 258"/>
              <a:gd name="T78" fmla="*/ 6 w 258"/>
              <a:gd name="T79" fmla="*/ 90 h 258"/>
              <a:gd name="T80" fmla="*/ 2 w 258"/>
              <a:gd name="T81" fmla="*/ 102 h 258"/>
              <a:gd name="T82" fmla="*/ 0 w 258"/>
              <a:gd name="T83" fmla="*/ 116 h 258"/>
              <a:gd name="T84" fmla="*/ 0 w 258"/>
              <a:gd name="T85" fmla="*/ 130 h 258"/>
              <a:gd name="T86" fmla="*/ 0 w 258"/>
              <a:gd name="T87" fmla="*/ 142 h 258"/>
              <a:gd name="T88" fmla="*/ 2 w 258"/>
              <a:gd name="T89" fmla="*/ 156 h 258"/>
              <a:gd name="T90" fmla="*/ 6 w 258"/>
              <a:gd name="T91" fmla="*/ 168 h 258"/>
              <a:gd name="T92" fmla="*/ 10 w 258"/>
              <a:gd name="T93" fmla="*/ 180 h 258"/>
              <a:gd name="T94" fmla="*/ 16 w 258"/>
              <a:gd name="T95" fmla="*/ 190 h 258"/>
              <a:gd name="T96" fmla="*/ 22 w 258"/>
              <a:gd name="T97" fmla="*/ 202 h 258"/>
              <a:gd name="T98" fmla="*/ 38 w 258"/>
              <a:gd name="T99" fmla="*/ 220 h 258"/>
              <a:gd name="T100" fmla="*/ 56 w 258"/>
              <a:gd name="T101" fmla="*/ 236 h 258"/>
              <a:gd name="T102" fmla="*/ 68 w 258"/>
              <a:gd name="T103" fmla="*/ 242 h 258"/>
              <a:gd name="T104" fmla="*/ 78 w 258"/>
              <a:gd name="T105" fmla="*/ 248 h 258"/>
              <a:gd name="T106" fmla="*/ 90 w 258"/>
              <a:gd name="T107" fmla="*/ 252 h 258"/>
              <a:gd name="T108" fmla="*/ 104 w 258"/>
              <a:gd name="T109" fmla="*/ 256 h 258"/>
              <a:gd name="T110" fmla="*/ 116 w 258"/>
              <a:gd name="T111" fmla="*/ 258 h 258"/>
              <a:gd name="T112" fmla="*/ 128 w 258"/>
              <a:gd name="T113" fmla="*/ 258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258"/>
              <a:gd name="T173" fmla="*/ 258 w 258"/>
              <a:gd name="T174" fmla="*/ 258 h 2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258">
                <a:moveTo>
                  <a:pt x="130" y="258"/>
                </a:moveTo>
                <a:lnTo>
                  <a:pt x="142" y="258"/>
                </a:lnTo>
                <a:lnTo>
                  <a:pt x="156" y="256"/>
                </a:lnTo>
                <a:lnTo>
                  <a:pt x="168" y="252"/>
                </a:lnTo>
                <a:lnTo>
                  <a:pt x="180" y="248"/>
                </a:lnTo>
                <a:lnTo>
                  <a:pt x="190" y="242"/>
                </a:lnTo>
                <a:lnTo>
                  <a:pt x="202" y="236"/>
                </a:lnTo>
                <a:lnTo>
                  <a:pt x="220" y="220"/>
                </a:lnTo>
                <a:lnTo>
                  <a:pt x="236" y="202"/>
                </a:lnTo>
                <a:lnTo>
                  <a:pt x="242" y="190"/>
                </a:lnTo>
                <a:lnTo>
                  <a:pt x="248" y="180"/>
                </a:lnTo>
                <a:lnTo>
                  <a:pt x="252" y="168"/>
                </a:lnTo>
                <a:lnTo>
                  <a:pt x="256" y="156"/>
                </a:lnTo>
                <a:lnTo>
                  <a:pt x="258" y="142"/>
                </a:lnTo>
                <a:lnTo>
                  <a:pt x="258" y="130"/>
                </a:lnTo>
                <a:lnTo>
                  <a:pt x="258" y="116"/>
                </a:lnTo>
                <a:lnTo>
                  <a:pt x="256" y="102"/>
                </a:lnTo>
                <a:lnTo>
                  <a:pt x="252" y="90"/>
                </a:lnTo>
                <a:lnTo>
                  <a:pt x="248" y="78"/>
                </a:lnTo>
                <a:lnTo>
                  <a:pt x="242" y="68"/>
                </a:lnTo>
                <a:lnTo>
                  <a:pt x="236" y="56"/>
                </a:lnTo>
                <a:lnTo>
                  <a:pt x="220" y="38"/>
                </a:lnTo>
                <a:lnTo>
                  <a:pt x="202" y="22"/>
                </a:lnTo>
                <a:lnTo>
                  <a:pt x="190" y="16"/>
                </a:lnTo>
                <a:lnTo>
                  <a:pt x="180" y="10"/>
                </a:lnTo>
                <a:lnTo>
                  <a:pt x="168" y="6"/>
                </a:lnTo>
                <a:lnTo>
                  <a:pt x="156" y="2"/>
                </a:lnTo>
                <a:lnTo>
                  <a:pt x="142" y="0"/>
                </a:lnTo>
                <a:lnTo>
                  <a:pt x="130" y="0"/>
                </a:lnTo>
                <a:lnTo>
                  <a:pt x="116" y="0"/>
                </a:lnTo>
                <a:lnTo>
                  <a:pt x="104" y="2"/>
                </a:lnTo>
                <a:lnTo>
                  <a:pt x="90" y="6"/>
                </a:lnTo>
                <a:lnTo>
                  <a:pt x="78" y="10"/>
                </a:lnTo>
                <a:lnTo>
                  <a:pt x="68" y="16"/>
                </a:lnTo>
                <a:lnTo>
                  <a:pt x="56" y="22"/>
                </a:lnTo>
                <a:lnTo>
                  <a:pt x="38" y="38"/>
                </a:lnTo>
                <a:lnTo>
                  <a:pt x="22" y="56"/>
                </a:lnTo>
                <a:lnTo>
                  <a:pt x="16" y="68"/>
                </a:lnTo>
                <a:lnTo>
                  <a:pt x="10" y="78"/>
                </a:lnTo>
                <a:lnTo>
                  <a:pt x="6" y="90"/>
                </a:lnTo>
                <a:lnTo>
                  <a:pt x="2" y="102"/>
                </a:lnTo>
                <a:lnTo>
                  <a:pt x="0" y="116"/>
                </a:lnTo>
                <a:lnTo>
                  <a:pt x="0" y="130"/>
                </a:lnTo>
                <a:lnTo>
                  <a:pt x="0" y="142"/>
                </a:lnTo>
                <a:lnTo>
                  <a:pt x="2" y="156"/>
                </a:lnTo>
                <a:lnTo>
                  <a:pt x="6" y="168"/>
                </a:lnTo>
                <a:lnTo>
                  <a:pt x="10" y="180"/>
                </a:lnTo>
                <a:lnTo>
                  <a:pt x="16" y="190"/>
                </a:lnTo>
                <a:lnTo>
                  <a:pt x="22" y="202"/>
                </a:lnTo>
                <a:lnTo>
                  <a:pt x="38" y="220"/>
                </a:lnTo>
                <a:lnTo>
                  <a:pt x="56" y="236"/>
                </a:lnTo>
                <a:lnTo>
                  <a:pt x="68" y="242"/>
                </a:lnTo>
                <a:lnTo>
                  <a:pt x="78" y="248"/>
                </a:lnTo>
                <a:lnTo>
                  <a:pt x="90" y="252"/>
                </a:lnTo>
                <a:lnTo>
                  <a:pt x="104" y="256"/>
                </a:lnTo>
                <a:lnTo>
                  <a:pt x="116" y="258"/>
                </a:lnTo>
                <a:lnTo>
                  <a:pt x="128" y="258"/>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0" name="Freeform 10"/>
          <p:cNvSpPr>
            <a:spLocks/>
          </p:cNvSpPr>
          <p:nvPr/>
        </p:nvSpPr>
        <p:spPr bwMode="auto">
          <a:xfrm>
            <a:off x="6624638" y="3721100"/>
            <a:ext cx="920750" cy="352425"/>
          </a:xfrm>
          <a:custGeom>
            <a:avLst/>
            <a:gdLst>
              <a:gd name="T0" fmla="*/ 0 w 580"/>
              <a:gd name="T1" fmla="*/ 222 h 222"/>
              <a:gd name="T2" fmla="*/ 384 w 580"/>
              <a:gd name="T3" fmla="*/ 222 h 222"/>
              <a:gd name="T4" fmla="*/ 580 w 580"/>
              <a:gd name="T5" fmla="*/ 0 h 222"/>
              <a:gd name="T6" fmla="*/ 0 60000 65536"/>
              <a:gd name="T7" fmla="*/ 0 60000 65536"/>
              <a:gd name="T8" fmla="*/ 0 60000 65536"/>
              <a:gd name="T9" fmla="*/ 0 w 580"/>
              <a:gd name="T10" fmla="*/ 0 h 222"/>
              <a:gd name="T11" fmla="*/ 580 w 580"/>
              <a:gd name="T12" fmla="*/ 222 h 222"/>
            </a:gdLst>
            <a:ahLst/>
            <a:cxnLst>
              <a:cxn ang="T6">
                <a:pos x="T0" y="T1"/>
              </a:cxn>
              <a:cxn ang="T7">
                <a:pos x="T2" y="T3"/>
              </a:cxn>
              <a:cxn ang="T8">
                <a:pos x="T4" y="T5"/>
              </a:cxn>
            </a:cxnLst>
            <a:rect l="T9" t="T10" r="T11" b="T12"/>
            <a:pathLst>
              <a:path w="580" h="222">
                <a:moveTo>
                  <a:pt x="0" y="222"/>
                </a:moveTo>
                <a:lnTo>
                  <a:pt x="384" y="222"/>
                </a:lnTo>
                <a:lnTo>
                  <a:pt x="580"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1" name="Freeform 11"/>
          <p:cNvSpPr>
            <a:spLocks/>
          </p:cNvSpPr>
          <p:nvPr/>
        </p:nvSpPr>
        <p:spPr bwMode="auto">
          <a:xfrm>
            <a:off x="7329488" y="3676650"/>
            <a:ext cx="298450" cy="847725"/>
          </a:xfrm>
          <a:custGeom>
            <a:avLst/>
            <a:gdLst>
              <a:gd name="T0" fmla="*/ 0 w 188"/>
              <a:gd name="T1" fmla="*/ 534 h 534"/>
              <a:gd name="T2" fmla="*/ 120 w 188"/>
              <a:gd name="T3" fmla="*/ 534 h 534"/>
              <a:gd name="T4" fmla="*/ 188 w 188"/>
              <a:gd name="T5" fmla="*/ 0 h 534"/>
              <a:gd name="T6" fmla="*/ 0 60000 65536"/>
              <a:gd name="T7" fmla="*/ 0 60000 65536"/>
              <a:gd name="T8" fmla="*/ 0 60000 65536"/>
              <a:gd name="T9" fmla="*/ 0 w 188"/>
              <a:gd name="T10" fmla="*/ 0 h 534"/>
              <a:gd name="T11" fmla="*/ 188 w 188"/>
              <a:gd name="T12" fmla="*/ 534 h 534"/>
            </a:gdLst>
            <a:ahLst/>
            <a:cxnLst>
              <a:cxn ang="T6">
                <a:pos x="T0" y="T1"/>
              </a:cxn>
              <a:cxn ang="T7">
                <a:pos x="T2" y="T3"/>
              </a:cxn>
              <a:cxn ang="T8">
                <a:pos x="T4" y="T5"/>
              </a:cxn>
            </a:cxnLst>
            <a:rect l="T9" t="T10" r="T11" b="T12"/>
            <a:pathLst>
              <a:path w="188" h="534">
                <a:moveTo>
                  <a:pt x="0" y="534"/>
                </a:moveTo>
                <a:lnTo>
                  <a:pt x="120" y="534"/>
                </a:lnTo>
                <a:lnTo>
                  <a:pt x="188"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2" name="Freeform 12"/>
          <p:cNvSpPr>
            <a:spLocks/>
          </p:cNvSpPr>
          <p:nvPr/>
        </p:nvSpPr>
        <p:spPr bwMode="auto">
          <a:xfrm>
            <a:off x="6669088" y="3651250"/>
            <a:ext cx="1095375" cy="1885950"/>
          </a:xfrm>
          <a:custGeom>
            <a:avLst/>
            <a:gdLst>
              <a:gd name="T0" fmla="*/ 690 w 690"/>
              <a:gd name="T1" fmla="*/ 0 h 1188"/>
              <a:gd name="T2" fmla="*/ 586 w 690"/>
              <a:gd name="T3" fmla="*/ 1188 h 1188"/>
              <a:gd name="T4" fmla="*/ 0 w 690"/>
              <a:gd name="T5" fmla="*/ 1188 h 1188"/>
              <a:gd name="T6" fmla="*/ 0 60000 65536"/>
              <a:gd name="T7" fmla="*/ 0 60000 65536"/>
              <a:gd name="T8" fmla="*/ 0 60000 65536"/>
              <a:gd name="T9" fmla="*/ 0 w 690"/>
              <a:gd name="T10" fmla="*/ 0 h 1188"/>
              <a:gd name="T11" fmla="*/ 690 w 690"/>
              <a:gd name="T12" fmla="*/ 1188 h 1188"/>
            </a:gdLst>
            <a:ahLst/>
            <a:cxnLst>
              <a:cxn ang="T6">
                <a:pos x="T0" y="T1"/>
              </a:cxn>
              <a:cxn ang="T7">
                <a:pos x="T2" y="T3"/>
              </a:cxn>
              <a:cxn ang="T8">
                <a:pos x="T4" y="T5"/>
              </a:cxn>
            </a:cxnLst>
            <a:rect l="T9" t="T10" r="T11" b="T12"/>
            <a:pathLst>
              <a:path w="690" h="1188">
                <a:moveTo>
                  <a:pt x="690" y="0"/>
                </a:moveTo>
                <a:lnTo>
                  <a:pt x="586" y="1188"/>
                </a:lnTo>
                <a:lnTo>
                  <a:pt x="0" y="1188"/>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3" name="Freeform 13"/>
          <p:cNvSpPr>
            <a:spLocks/>
          </p:cNvSpPr>
          <p:nvPr/>
        </p:nvSpPr>
        <p:spPr bwMode="auto">
          <a:xfrm>
            <a:off x="6586538" y="3248025"/>
            <a:ext cx="1016000" cy="542925"/>
          </a:xfrm>
          <a:custGeom>
            <a:avLst/>
            <a:gdLst>
              <a:gd name="T0" fmla="*/ 0 w 640"/>
              <a:gd name="T1" fmla="*/ 342 h 342"/>
              <a:gd name="T2" fmla="*/ 178 w 640"/>
              <a:gd name="T3" fmla="*/ 342 h 342"/>
              <a:gd name="T4" fmla="*/ 640 w 640"/>
              <a:gd name="T5" fmla="*/ 0 h 342"/>
              <a:gd name="T6" fmla="*/ 0 60000 65536"/>
              <a:gd name="T7" fmla="*/ 0 60000 65536"/>
              <a:gd name="T8" fmla="*/ 0 60000 65536"/>
              <a:gd name="T9" fmla="*/ 0 w 640"/>
              <a:gd name="T10" fmla="*/ 0 h 342"/>
              <a:gd name="T11" fmla="*/ 640 w 640"/>
              <a:gd name="T12" fmla="*/ 342 h 342"/>
            </a:gdLst>
            <a:ahLst/>
            <a:cxnLst>
              <a:cxn ang="T6">
                <a:pos x="T0" y="T1"/>
              </a:cxn>
              <a:cxn ang="T7">
                <a:pos x="T2" y="T3"/>
              </a:cxn>
              <a:cxn ang="T8">
                <a:pos x="T4" y="T5"/>
              </a:cxn>
            </a:cxnLst>
            <a:rect l="T9" t="T10" r="T11" b="T12"/>
            <a:pathLst>
              <a:path w="640" h="342">
                <a:moveTo>
                  <a:pt x="0" y="342"/>
                </a:moveTo>
                <a:lnTo>
                  <a:pt x="178" y="342"/>
                </a:lnTo>
                <a:lnTo>
                  <a:pt x="640"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4" name="Freeform 14"/>
          <p:cNvSpPr>
            <a:spLocks/>
          </p:cNvSpPr>
          <p:nvPr/>
        </p:nvSpPr>
        <p:spPr bwMode="auto">
          <a:xfrm>
            <a:off x="5992813" y="1579563"/>
            <a:ext cx="222250" cy="434975"/>
          </a:xfrm>
          <a:custGeom>
            <a:avLst/>
            <a:gdLst>
              <a:gd name="T0" fmla="*/ 0 w 140"/>
              <a:gd name="T1" fmla="*/ 0 h 274"/>
              <a:gd name="T2" fmla="*/ 70 w 140"/>
              <a:gd name="T3" fmla="*/ 0 h 274"/>
              <a:gd name="T4" fmla="*/ 140 w 140"/>
              <a:gd name="T5" fmla="*/ 274 h 274"/>
              <a:gd name="T6" fmla="*/ 0 60000 65536"/>
              <a:gd name="T7" fmla="*/ 0 60000 65536"/>
              <a:gd name="T8" fmla="*/ 0 60000 65536"/>
              <a:gd name="T9" fmla="*/ 0 w 140"/>
              <a:gd name="T10" fmla="*/ 0 h 274"/>
              <a:gd name="T11" fmla="*/ 140 w 140"/>
              <a:gd name="T12" fmla="*/ 274 h 274"/>
            </a:gdLst>
            <a:ahLst/>
            <a:cxnLst>
              <a:cxn ang="T6">
                <a:pos x="T0" y="T1"/>
              </a:cxn>
              <a:cxn ang="T7">
                <a:pos x="T2" y="T3"/>
              </a:cxn>
              <a:cxn ang="T8">
                <a:pos x="T4" y="T5"/>
              </a:cxn>
            </a:cxnLst>
            <a:rect l="T9" t="T10" r="T11" b="T12"/>
            <a:pathLst>
              <a:path w="140" h="274">
                <a:moveTo>
                  <a:pt x="0" y="0"/>
                </a:moveTo>
                <a:lnTo>
                  <a:pt x="70" y="0"/>
                </a:lnTo>
                <a:lnTo>
                  <a:pt x="140" y="274"/>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5" name="Freeform 15"/>
          <p:cNvSpPr>
            <a:spLocks/>
          </p:cNvSpPr>
          <p:nvPr/>
        </p:nvSpPr>
        <p:spPr bwMode="auto">
          <a:xfrm>
            <a:off x="7339013" y="1071563"/>
            <a:ext cx="450850" cy="908050"/>
          </a:xfrm>
          <a:custGeom>
            <a:avLst/>
            <a:gdLst>
              <a:gd name="T0" fmla="*/ 284 w 284"/>
              <a:gd name="T1" fmla="*/ 0 h 572"/>
              <a:gd name="T2" fmla="*/ 214 w 284"/>
              <a:gd name="T3" fmla="*/ 0 h 572"/>
              <a:gd name="T4" fmla="*/ 0 w 284"/>
              <a:gd name="T5" fmla="*/ 572 h 572"/>
              <a:gd name="T6" fmla="*/ 0 60000 65536"/>
              <a:gd name="T7" fmla="*/ 0 60000 65536"/>
              <a:gd name="T8" fmla="*/ 0 60000 65536"/>
              <a:gd name="T9" fmla="*/ 0 w 284"/>
              <a:gd name="T10" fmla="*/ 0 h 572"/>
              <a:gd name="T11" fmla="*/ 284 w 284"/>
              <a:gd name="T12" fmla="*/ 572 h 572"/>
            </a:gdLst>
            <a:ahLst/>
            <a:cxnLst>
              <a:cxn ang="T6">
                <a:pos x="T0" y="T1"/>
              </a:cxn>
              <a:cxn ang="T7">
                <a:pos x="T2" y="T3"/>
              </a:cxn>
              <a:cxn ang="T8">
                <a:pos x="T4" y="T5"/>
              </a:cxn>
            </a:cxnLst>
            <a:rect l="T9" t="T10" r="T11" b="T12"/>
            <a:pathLst>
              <a:path w="284" h="572">
                <a:moveTo>
                  <a:pt x="284" y="0"/>
                </a:moveTo>
                <a:lnTo>
                  <a:pt x="214" y="0"/>
                </a:lnTo>
                <a:lnTo>
                  <a:pt x="0" y="572"/>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6" name="Freeform 16"/>
          <p:cNvSpPr>
            <a:spLocks/>
          </p:cNvSpPr>
          <p:nvPr/>
        </p:nvSpPr>
        <p:spPr bwMode="auto">
          <a:xfrm>
            <a:off x="6624638" y="3721100"/>
            <a:ext cx="920750" cy="352425"/>
          </a:xfrm>
          <a:custGeom>
            <a:avLst/>
            <a:gdLst>
              <a:gd name="T0" fmla="*/ 0 w 580"/>
              <a:gd name="T1" fmla="*/ 222 h 222"/>
              <a:gd name="T2" fmla="*/ 384 w 580"/>
              <a:gd name="T3" fmla="*/ 222 h 222"/>
              <a:gd name="T4" fmla="*/ 580 w 580"/>
              <a:gd name="T5" fmla="*/ 0 h 222"/>
              <a:gd name="T6" fmla="*/ 0 60000 65536"/>
              <a:gd name="T7" fmla="*/ 0 60000 65536"/>
              <a:gd name="T8" fmla="*/ 0 60000 65536"/>
              <a:gd name="T9" fmla="*/ 0 w 580"/>
              <a:gd name="T10" fmla="*/ 0 h 222"/>
              <a:gd name="T11" fmla="*/ 580 w 580"/>
              <a:gd name="T12" fmla="*/ 222 h 222"/>
            </a:gdLst>
            <a:ahLst/>
            <a:cxnLst>
              <a:cxn ang="T6">
                <a:pos x="T0" y="T1"/>
              </a:cxn>
              <a:cxn ang="T7">
                <a:pos x="T2" y="T3"/>
              </a:cxn>
              <a:cxn ang="T8">
                <a:pos x="T4" y="T5"/>
              </a:cxn>
            </a:cxnLst>
            <a:rect l="T9" t="T10" r="T11" b="T12"/>
            <a:pathLst>
              <a:path w="580" h="222">
                <a:moveTo>
                  <a:pt x="0" y="222"/>
                </a:moveTo>
                <a:lnTo>
                  <a:pt x="384" y="222"/>
                </a:lnTo>
                <a:lnTo>
                  <a:pt x="58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Freeform 17"/>
          <p:cNvSpPr>
            <a:spLocks/>
          </p:cNvSpPr>
          <p:nvPr/>
        </p:nvSpPr>
        <p:spPr bwMode="auto">
          <a:xfrm>
            <a:off x="7329488" y="3676650"/>
            <a:ext cx="298450" cy="847725"/>
          </a:xfrm>
          <a:custGeom>
            <a:avLst/>
            <a:gdLst>
              <a:gd name="T0" fmla="*/ 0 w 188"/>
              <a:gd name="T1" fmla="*/ 534 h 534"/>
              <a:gd name="T2" fmla="*/ 120 w 188"/>
              <a:gd name="T3" fmla="*/ 534 h 534"/>
              <a:gd name="T4" fmla="*/ 188 w 188"/>
              <a:gd name="T5" fmla="*/ 0 h 534"/>
              <a:gd name="T6" fmla="*/ 0 60000 65536"/>
              <a:gd name="T7" fmla="*/ 0 60000 65536"/>
              <a:gd name="T8" fmla="*/ 0 60000 65536"/>
              <a:gd name="T9" fmla="*/ 0 w 188"/>
              <a:gd name="T10" fmla="*/ 0 h 534"/>
              <a:gd name="T11" fmla="*/ 188 w 188"/>
              <a:gd name="T12" fmla="*/ 534 h 534"/>
            </a:gdLst>
            <a:ahLst/>
            <a:cxnLst>
              <a:cxn ang="T6">
                <a:pos x="T0" y="T1"/>
              </a:cxn>
              <a:cxn ang="T7">
                <a:pos x="T2" y="T3"/>
              </a:cxn>
              <a:cxn ang="T8">
                <a:pos x="T4" y="T5"/>
              </a:cxn>
            </a:cxnLst>
            <a:rect l="T9" t="T10" r="T11" b="T12"/>
            <a:pathLst>
              <a:path w="188" h="534">
                <a:moveTo>
                  <a:pt x="0" y="534"/>
                </a:moveTo>
                <a:lnTo>
                  <a:pt x="120" y="534"/>
                </a:lnTo>
                <a:lnTo>
                  <a:pt x="188"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Freeform 18"/>
          <p:cNvSpPr>
            <a:spLocks/>
          </p:cNvSpPr>
          <p:nvPr/>
        </p:nvSpPr>
        <p:spPr bwMode="auto">
          <a:xfrm>
            <a:off x="6669088" y="3651250"/>
            <a:ext cx="1095375" cy="1885950"/>
          </a:xfrm>
          <a:custGeom>
            <a:avLst/>
            <a:gdLst>
              <a:gd name="T0" fmla="*/ 690 w 690"/>
              <a:gd name="T1" fmla="*/ 0 h 1188"/>
              <a:gd name="T2" fmla="*/ 586 w 690"/>
              <a:gd name="T3" fmla="*/ 1188 h 1188"/>
              <a:gd name="T4" fmla="*/ 0 w 690"/>
              <a:gd name="T5" fmla="*/ 1188 h 1188"/>
              <a:gd name="T6" fmla="*/ 0 60000 65536"/>
              <a:gd name="T7" fmla="*/ 0 60000 65536"/>
              <a:gd name="T8" fmla="*/ 0 60000 65536"/>
              <a:gd name="T9" fmla="*/ 0 w 690"/>
              <a:gd name="T10" fmla="*/ 0 h 1188"/>
              <a:gd name="T11" fmla="*/ 690 w 690"/>
              <a:gd name="T12" fmla="*/ 1188 h 1188"/>
            </a:gdLst>
            <a:ahLst/>
            <a:cxnLst>
              <a:cxn ang="T6">
                <a:pos x="T0" y="T1"/>
              </a:cxn>
              <a:cxn ang="T7">
                <a:pos x="T2" y="T3"/>
              </a:cxn>
              <a:cxn ang="T8">
                <a:pos x="T4" y="T5"/>
              </a:cxn>
            </a:cxnLst>
            <a:rect l="T9" t="T10" r="T11" b="T12"/>
            <a:pathLst>
              <a:path w="690" h="1188">
                <a:moveTo>
                  <a:pt x="690" y="0"/>
                </a:moveTo>
                <a:lnTo>
                  <a:pt x="586" y="1188"/>
                </a:lnTo>
                <a:lnTo>
                  <a:pt x="0" y="1188"/>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Freeform 19"/>
          <p:cNvSpPr>
            <a:spLocks/>
          </p:cNvSpPr>
          <p:nvPr/>
        </p:nvSpPr>
        <p:spPr bwMode="auto">
          <a:xfrm>
            <a:off x="6621463" y="3248025"/>
            <a:ext cx="981075" cy="542925"/>
          </a:xfrm>
          <a:custGeom>
            <a:avLst/>
            <a:gdLst>
              <a:gd name="T0" fmla="*/ 0 w 640"/>
              <a:gd name="T1" fmla="*/ 342 h 342"/>
              <a:gd name="T2" fmla="*/ 178 w 640"/>
              <a:gd name="T3" fmla="*/ 342 h 342"/>
              <a:gd name="T4" fmla="*/ 640 w 640"/>
              <a:gd name="T5" fmla="*/ 0 h 342"/>
              <a:gd name="T6" fmla="*/ 0 60000 65536"/>
              <a:gd name="T7" fmla="*/ 0 60000 65536"/>
              <a:gd name="T8" fmla="*/ 0 60000 65536"/>
              <a:gd name="T9" fmla="*/ 0 w 640"/>
              <a:gd name="T10" fmla="*/ 0 h 342"/>
              <a:gd name="T11" fmla="*/ 640 w 640"/>
              <a:gd name="T12" fmla="*/ 342 h 342"/>
            </a:gdLst>
            <a:ahLst/>
            <a:cxnLst>
              <a:cxn ang="T6">
                <a:pos x="T0" y="T1"/>
              </a:cxn>
              <a:cxn ang="T7">
                <a:pos x="T2" y="T3"/>
              </a:cxn>
              <a:cxn ang="T8">
                <a:pos x="T4" y="T5"/>
              </a:cxn>
            </a:cxnLst>
            <a:rect l="T9" t="T10" r="T11" b="T12"/>
            <a:pathLst>
              <a:path w="640" h="342">
                <a:moveTo>
                  <a:pt x="0" y="342"/>
                </a:moveTo>
                <a:lnTo>
                  <a:pt x="178" y="342"/>
                </a:lnTo>
                <a:lnTo>
                  <a:pt x="64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0" name="Line 20"/>
          <p:cNvSpPr>
            <a:spLocks noChangeShapeType="1"/>
          </p:cNvSpPr>
          <p:nvPr/>
        </p:nvSpPr>
        <p:spPr bwMode="auto">
          <a:xfrm>
            <a:off x="3949700" y="2693988"/>
            <a:ext cx="606425"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Line 21"/>
          <p:cNvSpPr>
            <a:spLocks noChangeShapeType="1"/>
          </p:cNvSpPr>
          <p:nvPr/>
        </p:nvSpPr>
        <p:spPr bwMode="auto">
          <a:xfrm>
            <a:off x="3949700" y="2693988"/>
            <a:ext cx="60642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Freeform 22"/>
          <p:cNvSpPr>
            <a:spLocks/>
          </p:cNvSpPr>
          <p:nvPr/>
        </p:nvSpPr>
        <p:spPr bwMode="auto">
          <a:xfrm>
            <a:off x="6018213" y="1579563"/>
            <a:ext cx="196850" cy="434975"/>
          </a:xfrm>
          <a:custGeom>
            <a:avLst/>
            <a:gdLst>
              <a:gd name="T0" fmla="*/ 0 w 140"/>
              <a:gd name="T1" fmla="*/ 0 h 274"/>
              <a:gd name="T2" fmla="*/ 70 w 140"/>
              <a:gd name="T3" fmla="*/ 0 h 274"/>
              <a:gd name="T4" fmla="*/ 140 w 140"/>
              <a:gd name="T5" fmla="*/ 274 h 274"/>
              <a:gd name="T6" fmla="*/ 0 60000 65536"/>
              <a:gd name="T7" fmla="*/ 0 60000 65536"/>
              <a:gd name="T8" fmla="*/ 0 60000 65536"/>
              <a:gd name="T9" fmla="*/ 0 w 140"/>
              <a:gd name="T10" fmla="*/ 0 h 274"/>
              <a:gd name="T11" fmla="*/ 140 w 140"/>
              <a:gd name="T12" fmla="*/ 274 h 274"/>
            </a:gdLst>
            <a:ahLst/>
            <a:cxnLst>
              <a:cxn ang="T6">
                <a:pos x="T0" y="T1"/>
              </a:cxn>
              <a:cxn ang="T7">
                <a:pos x="T2" y="T3"/>
              </a:cxn>
              <a:cxn ang="T8">
                <a:pos x="T4" y="T5"/>
              </a:cxn>
            </a:cxnLst>
            <a:rect l="T9" t="T10" r="T11" b="T12"/>
            <a:pathLst>
              <a:path w="140" h="274">
                <a:moveTo>
                  <a:pt x="0" y="0"/>
                </a:moveTo>
                <a:lnTo>
                  <a:pt x="70" y="0"/>
                </a:lnTo>
                <a:lnTo>
                  <a:pt x="140" y="27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3" name="Freeform 23"/>
          <p:cNvSpPr>
            <a:spLocks/>
          </p:cNvSpPr>
          <p:nvPr/>
        </p:nvSpPr>
        <p:spPr bwMode="auto">
          <a:xfrm>
            <a:off x="5821363" y="3956050"/>
            <a:ext cx="95250" cy="1889125"/>
          </a:xfrm>
          <a:custGeom>
            <a:avLst/>
            <a:gdLst>
              <a:gd name="T0" fmla="*/ 58 w 60"/>
              <a:gd name="T1" fmla="*/ 0 h 1190"/>
              <a:gd name="T2" fmla="*/ 0 w 60"/>
              <a:gd name="T3" fmla="*/ 0 h 1190"/>
              <a:gd name="T4" fmla="*/ 0 w 60"/>
              <a:gd name="T5" fmla="*/ 1190 h 1190"/>
              <a:gd name="T6" fmla="*/ 60 w 60"/>
              <a:gd name="T7" fmla="*/ 1190 h 1190"/>
              <a:gd name="T8" fmla="*/ 0 60000 65536"/>
              <a:gd name="T9" fmla="*/ 0 60000 65536"/>
              <a:gd name="T10" fmla="*/ 0 60000 65536"/>
              <a:gd name="T11" fmla="*/ 0 60000 65536"/>
              <a:gd name="T12" fmla="*/ 0 w 60"/>
              <a:gd name="T13" fmla="*/ 0 h 1190"/>
              <a:gd name="T14" fmla="*/ 60 w 60"/>
              <a:gd name="T15" fmla="*/ 1190 h 1190"/>
            </a:gdLst>
            <a:ahLst/>
            <a:cxnLst>
              <a:cxn ang="T8">
                <a:pos x="T0" y="T1"/>
              </a:cxn>
              <a:cxn ang="T9">
                <a:pos x="T2" y="T3"/>
              </a:cxn>
              <a:cxn ang="T10">
                <a:pos x="T4" y="T5"/>
              </a:cxn>
              <a:cxn ang="T11">
                <a:pos x="T6" y="T7"/>
              </a:cxn>
            </a:cxnLst>
            <a:rect l="T12" t="T13" r="T14" b="T15"/>
            <a:pathLst>
              <a:path w="60" h="1190">
                <a:moveTo>
                  <a:pt x="58" y="0"/>
                </a:moveTo>
                <a:lnTo>
                  <a:pt x="0" y="0"/>
                </a:lnTo>
                <a:lnTo>
                  <a:pt x="0" y="1190"/>
                </a:lnTo>
                <a:lnTo>
                  <a:pt x="60" y="119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4" name="Freeform 24"/>
          <p:cNvSpPr>
            <a:spLocks/>
          </p:cNvSpPr>
          <p:nvPr/>
        </p:nvSpPr>
        <p:spPr bwMode="auto">
          <a:xfrm>
            <a:off x="5821363" y="3956050"/>
            <a:ext cx="95250" cy="1889125"/>
          </a:xfrm>
          <a:custGeom>
            <a:avLst/>
            <a:gdLst>
              <a:gd name="T0" fmla="*/ 58 w 60"/>
              <a:gd name="T1" fmla="*/ 0 h 1190"/>
              <a:gd name="T2" fmla="*/ 0 w 60"/>
              <a:gd name="T3" fmla="*/ 0 h 1190"/>
              <a:gd name="T4" fmla="*/ 0 w 60"/>
              <a:gd name="T5" fmla="*/ 1190 h 1190"/>
              <a:gd name="T6" fmla="*/ 60 w 60"/>
              <a:gd name="T7" fmla="*/ 1190 h 1190"/>
              <a:gd name="T8" fmla="*/ 0 60000 65536"/>
              <a:gd name="T9" fmla="*/ 0 60000 65536"/>
              <a:gd name="T10" fmla="*/ 0 60000 65536"/>
              <a:gd name="T11" fmla="*/ 0 60000 65536"/>
              <a:gd name="T12" fmla="*/ 0 w 60"/>
              <a:gd name="T13" fmla="*/ 0 h 1190"/>
              <a:gd name="T14" fmla="*/ 60 w 60"/>
              <a:gd name="T15" fmla="*/ 1190 h 1190"/>
            </a:gdLst>
            <a:ahLst/>
            <a:cxnLst>
              <a:cxn ang="T8">
                <a:pos x="T0" y="T1"/>
              </a:cxn>
              <a:cxn ang="T9">
                <a:pos x="T2" y="T3"/>
              </a:cxn>
              <a:cxn ang="T10">
                <a:pos x="T4" y="T5"/>
              </a:cxn>
              <a:cxn ang="T11">
                <a:pos x="T6" y="T7"/>
              </a:cxn>
            </a:cxnLst>
            <a:rect l="T12" t="T13" r="T14" b="T15"/>
            <a:pathLst>
              <a:path w="60" h="1190">
                <a:moveTo>
                  <a:pt x="58" y="0"/>
                </a:moveTo>
                <a:lnTo>
                  <a:pt x="0" y="0"/>
                </a:lnTo>
                <a:lnTo>
                  <a:pt x="0" y="1190"/>
                </a:lnTo>
                <a:lnTo>
                  <a:pt x="60" y="119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5" name="Line 25"/>
          <p:cNvSpPr>
            <a:spLocks noChangeShapeType="1"/>
          </p:cNvSpPr>
          <p:nvPr/>
        </p:nvSpPr>
        <p:spPr bwMode="auto">
          <a:xfrm flipH="1">
            <a:off x="5745163" y="4943475"/>
            <a:ext cx="73025"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6" name="Line 26"/>
          <p:cNvSpPr>
            <a:spLocks noChangeShapeType="1"/>
          </p:cNvSpPr>
          <p:nvPr/>
        </p:nvSpPr>
        <p:spPr bwMode="auto">
          <a:xfrm flipH="1">
            <a:off x="5745163" y="4943475"/>
            <a:ext cx="73025" cy="1588"/>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Freeform 27"/>
          <p:cNvSpPr>
            <a:spLocks/>
          </p:cNvSpPr>
          <p:nvPr/>
        </p:nvSpPr>
        <p:spPr bwMode="auto">
          <a:xfrm>
            <a:off x="7339013" y="1071563"/>
            <a:ext cx="450850" cy="908050"/>
          </a:xfrm>
          <a:custGeom>
            <a:avLst/>
            <a:gdLst>
              <a:gd name="T0" fmla="*/ 284 w 284"/>
              <a:gd name="T1" fmla="*/ 0 h 572"/>
              <a:gd name="T2" fmla="*/ 214 w 284"/>
              <a:gd name="T3" fmla="*/ 0 h 572"/>
              <a:gd name="T4" fmla="*/ 0 w 284"/>
              <a:gd name="T5" fmla="*/ 572 h 572"/>
              <a:gd name="T6" fmla="*/ 0 60000 65536"/>
              <a:gd name="T7" fmla="*/ 0 60000 65536"/>
              <a:gd name="T8" fmla="*/ 0 60000 65536"/>
              <a:gd name="T9" fmla="*/ 0 w 284"/>
              <a:gd name="T10" fmla="*/ 0 h 572"/>
              <a:gd name="T11" fmla="*/ 284 w 284"/>
              <a:gd name="T12" fmla="*/ 572 h 572"/>
            </a:gdLst>
            <a:ahLst/>
            <a:cxnLst>
              <a:cxn ang="T6">
                <a:pos x="T0" y="T1"/>
              </a:cxn>
              <a:cxn ang="T7">
                <a:pos x="T2" y="T3"/>
              </a:cxn>
              <a:cxn ang="T8">
                <a:pos x="T4" y="T5"/>
              </a:cxn>
            </a:cxnLst>
            <a:rect l="T9" t="T10" r="T11" b="T12"/>
            <a:pathLst>
              <a:path w="284" h="572">
                <a:moveTo>
                  <a:pt x="284" y="0"/>
                </a:moveTo>
                <a:lnTo>
                  <a:pt x="214" y="0"/>
                </a:lnTo>
                <a:lnTo>
                  <a:pt x="0" y="572"/>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8" name="Freeform 28"/>
          <p:cNvSpPr>
            <a:spLocks/>
          </p:cNvSpPr>
          <p:nvPr/>
        </p:nvSpPr>
        <p:spPr bwMode="auto">
          <a:xfrm>
            <a:off x="3810000" y="3571875"/>
            <a:ext cx="746125" cy="79375"/>
          </a:xfrm>
          <a:custGeom>
            <a:avLst/>
            <a:gdLst>
              <a:gd name="T0" fmla="*/ 0 w 470"/>
              <a:gd name="T1" fmla="*/ 50 h 50"/>
              <a:gd name="T2" fmla="*/ 312 w 470"/>
              <a:gd name="T3" fmla="*/ 0 h 50"/>
              <a:gd name="T4" fmla="*/ 470 w 470"/>
              <a:gd name="T5" fmla="*/ 0 h 50"/>
              <a:gd name="T6" fmla="*/ 0 60000 65536"/>
              <a:gd name="T7" fmla="*/ 0 60000 65536"/>
              <a:gd name="T8" fmla="*/ 0 60000 65536"/>
              <a:gd name="T9" fmla="*/ 0 w 470"/>
              <a:gd name="T10" fmla="*/ 0 h 50"/>
              <a:gd name="T11" fmla="*/ 470 w 470"/>
              <a:gd name="T12" fmla="*/ 50 h 50"/>
            </a:gdLst>
            <a:ahLst/>
            <a:cxnLst>
              <a:cxn ang="T6">
                <a:pos x="T0" y="T1"/>
              </a:cxn>
              <a:cxn ang="T7">
                <a:pos x="T2" y="T3"/>
              </a:cxn>
              <a:cxn ang="T8">
                <a:pos x="T4" y="T5"/>
              </a:cxn>
            </a:cxnLst>
            <a:rect l="T9" t="T10" r="T11" b="T12"/>
            <a:pathLst>
              <a:path w="470" h="50">
                <a:moveTo>
                  <a:pt x="0" y="50"/>
                </a:moveTo>
                <a:lnTo>
                  <a:pt x="312" y="0"/>
                </a:lnTo>
                <a:lnTo>
                  <a:pt x="470" y="0"/>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9" name="Freeform 29"/>
          <p:cNvSpPr>
            <a:spLocks/>
          </p:cNvSpPr>
          <p:nvPr/>
        </p:nvSpPr>
        <p:spPr bwMode="auto">
          <a:xfrm>
            <a:off x="3711575" y="3784600"/>
            <a:ext cx="844550" cy="206375"/>
          </a:xfrm>
          <a:custGeom>
            <a:avLst/>
            <a:gdLst>
              <a:gd name="T0" fmla="*/ 0 w 532"/>
              <a:gd name="T1" fmla="*/ 130 h 130"/>
              <a:gd name="T2" fmla="*/ 384 w 532"/>
              <a:gd name="T3" fmla="*/ 0 h 130"/>
              <a:gd name="T4" fmla="*/ 532 w 532"/>
              <a:gd name="T5" fmla="*/ 0 h 130"/>
              <a:gd name="T6" fmla="*/ 0 60000 65536"/>
              <a:gd name="T7" fmla="*/ 0 60000 65536"/>
              <a:gd name="T8" fmla="*/ 0 60000 65536"/>
              <a:gd name="T9" fmla="*/ 0 w 532"/>
              <a:gd name="T10" fmla="*/ 0 h 130"/>
              <a:gd name="T11" fmla="*/ 532 w 532"/>
              <a:gd name="T12" fmla="*/ 130 h 130"/>
            </a:gdLst>
            <a:ahLst/>
            <a:cxnLst>
              <a:cxn ang="T6">
                <a:pos x="T0" y="T1"/>
              </a:cxn>
              <a:cxn ang="T7">
                <a:pos x="T2" y="T3"/>
              </a:cxn>
              <a:cxn ang="T8">
                <a:pos x="T4" y="T5"/>
              </a:cxn>
            </a:cxnLst>
            <a:rect l="T9" t="T10" r="T11" b="T12"/>
            <a:pathLst>
              <a:path w="532" h="130">
                <a:moveTo>
                  <a:pt x="0" y="130"/>
                </a:moveTo>
                <a:lnTo>
                  <a:pt x="384" y="0"/>
                </a:lnTo>
                <a:lnTo>
                  <a:pt x="532" y="0"/>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0" name="Line 30"/>
          <p:cNvSpPr>
            <a:spLocks noChangeShapeType="1"/>
          </p:cNvSpPr>
          <p:nvPr/>
        </p:nvSpPr>
        <p:spPr bwMode="auto">
          <a:xfrm flipH="1">
            <a:off x="3644900" y="1604963"/>
            <a:ext cx="911225" cy="158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1" name="Line 31"/>
          <p:cNvSpPr>
            <a:spLocks noChangeShapeType="1"/>
          </p:cNvSpPr>
          <p:nvPr/>
        </p:nvSpPr>
        <p:spPr bwMode="auto">
          <a:xfrm flipH="1">
            <a:off x="4098925" y="2341563"/>
            <a:ext cx="457200" cy="158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Freeform 32"/>
          <p:cNvSpPr>
            <a:spLocks/>
          </p:cNvSpPr>
          <p:nvPr/>
        </p:nvSpPr>
        <p:spPr bwMode="auto">
          <a:xfrm>
            <a:off x="3308350" y="1928813"/>
            <a:ext cx="790575" cy="565150"/>
          </a:xfrm>
          <a:custGeom>
            <a:avLst/>
            <a:gdLst>
              <a:gd name="T0" fmla="*/ 248 w 498"/>
              <a:gd name="T1" fmla="*/ 0 h 356"/>
              <a:gd name="T2" fmla="*/ 498 w 498"/>
              <a:gd name="T3" fmla="*/ 260 h 356"/>
              <a:gd name="T4" fmla="*/ 0 w 498"/>
              <a:gd name="T5" fmla="*/ 356 h 356"/>
              <a:gd name="T6" fmla="*/ 0 60000 65536"/>
              <a:gd name="T7" fmla="*/ 0 60000 65536"/>
              <a:gd name="T8" fmla="*/ 0 60000 65536"/>
              <a:gd name="T9" fmla="*/ 0 w 498"/>
              <a:gd name="T10" fmla="*/ 0 h 356"/>
              <a:gd name="T11" fmla="*/ 498 w 498"/>
              <a:gd name="T12" fmla="*/ 356 h 356"/>
            </a:gdLst>
            <a:ahLst/>
            <a:cxnLst>
              <a:cxn ang="T6">
                <a:pos x="T0" y="T1"/>
              </a:cxn>
              <a:cxn ang="T7">
                <a:pos x="T2" y="T3"/>
              </a:cxn>
              <a:cxn ang="T8">
                <a:pos x="T4" y="T5"/>
              </a:cxn>
            </a:cxnLst>
            <a:rect l="T9" t="T10" r="T11" b="T12"/>
            <a:pathLst>
              <a:path w="498" h="356">
                <a:moveTo>
                  <a:pt x="248" y="0"/>
                </a:moveTo>
                <a:lnTo>
                  <a:pt x="498" y="260"/>
                </a:lnTo>
                <a:lnTo>
                  <a:pt x="0" y="356"/>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3" name="Freeform 33"/>
          <p:cNvSpPr>
            <a:spLocks/>
          </p:cNvSpPr>
          <p:nvPr/>
        </p:nvSpPr>
        <p:spPr bwMode="auto">
          <a:xfrm>
            <a:off x="3308350" y="1928813"/>
            <a:ext cx="790575" cy="565150"/>
          </a:xfrm>
          <a:custGeom>
            <a:avLst/>
            <a:gdLst>
              <a:gd name="T0" fmla="*/ 248 w 498"/>
              <a:gd name="T1" fmla="*/ 0 h 356"/>
              <a:gd name="T2" fmla="*/ 498 w 498"/>
              <a:gd name="T3" fmla="*/ 260 h 356"/>
              <a:gd name="T4" fmla="*/ 0 w 498"/>
              <a:gd name="T5" fmla="*/ 356 h 356"/>
              <a:gd name="T6" fmla="*/ 0 60000 65536"/>
              <a:gd name="T7" fmla="*/ 0 60000 65536"/>
              <a:gd name="T8" fmla="*/ 0 60000 65536"/>
              <a:gd name="T9" fmla="*/ 0 w 498"/>
              <a:gd name="T10" fmla="*/ 0 h 356"/>
              <a:gd name="T11" fmla="*/ 498 w 498"/>
              <a:gd name="T12" fmla="*/ 356 h 356"/>
            </a:gdLst>
            <a:ahLst/>
            <a:cxnLst>
              <a:cxn ang="T6">
                <a:pos x="T0" y="T1"/>
              </a:cxn>
              <a:cxn ang="T7">
                <a:pos x="T2" y="T3"/>
              </a:cxn>
              <a:cxn ang="T8">
                <a:pos x="T4" y="T5"/>
              </a:cxn>
            </a:cxnLst>
            <a:rect l="T9" t="T10" r="T11" b="T12"/>
            <a:pathLst>
              <a:path w="498" h="356">
                <a:moveTo>
                  <a:pt x="248" y="0"/>
                </a:moveTo>
                <a:lnTo>
                  <a:pt x="498" y="260"/>
                </a:lnTo>
                <a:lnTo>
                  <a:pt x="0" y="35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4" name="Freeform 34"/>
          <p:cNvSpPr>
            <a:spLocks/>
          </p:cNvSpPr>
          <p:nvPr/>
        </p:nvSpPr>
        <p:spPr bwMode="auto">
          <a:xfrm>
            <a:off x="3829050" y="4098925"/>
            <a:ext cx="727075" cy="831850"/>
          </a:xfrm>
          <a:custGeom>
            <a:avLst/>
            <a:gdLst>
              <a:gd name="T0" fmla="*/ 458 w 458"/>
              <a:gd name="T1" fmla="*/ 524 h 524"/>
              <a:gd name="T2" fmla="*/ 322 w 458"/>
              <a:gd name="T3" fmla="*/ 524 h 524"/>
              <a:gd name="T4" fmla="*/ 0 w 458"/>
              <a:gd name="T5" fmla="*/ 0 h 524"/>
              <a:gd name="T6" fmla="*/ 0 60000 65536"/>
              <a:gd name="T7" fmla="*/ 0 60000 65536"/>
              <a:gd name="T8" fmla="*/ 0 60000 65536"/>
              <a:gd name="T9" fmla="*/ 0 w 458"/>
              <a:gd name="T10" fmla="*/ 0 h 524"/>
              <a:gd name="T11" fmla="*/ 458 w 458"/>
              <a:gd name="T12" fmla="*/ 524 h 524"/>
            </a:gdLst>
            <a:ahLst/>
            <a:cxnLst>
              <a:cxn ang="T6">
                <a:pos x="T0" y="T1"/>
              </a:cxn>
              <a:cxn ang="T7">
                <a:pos x="T2" y="T3"/>
              </a:cxn>
              <a:cxn ang="T8">
                <a:pos x="T4" y="T5"/>
              </a:cxn>
            </a:cxnLst>
            <a:rect l="T9" t="T10" r="T11" b="T12"/>
            <a:pathLst>
              <a:path w="458" h="524">
                <a:moveTo>
                  <a:pt x="458" y="524"/>
                </a:moveTo>
                <a:lnTo>
                  <a:pt x="322" y="524"/>
                </a:lnTo>
                <a:lnTo>
                  <a:pt x="0" y="0"/>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5" name="Line 35"/>
          <p:cNvSpPr>
            <a:spLocks noChangeShapeType="1"/>
          </p:cNvSpPr>
          <p:nvPr/>
        </p:nvSpPr>
        <p:spPr bwMode="auto">
          <a:xfrm flipH="1">
            <a:off x="4098925" y="2341563"/>
            <a:ext cx="4572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6" name="Line 36"/>
          <p:cNvSpPr>
            <a:spLocks noChangeShapeType="1"/>
          </p:cNvSpPr>
          <p:nvPr/>
        </p:nvSpPr>
        <p:spPr bwMode="auto">
          <a:xfrm flipV="1">
            <a:off x="946150" y="5213350"/>
            <a:ext cx="1588" cy="7937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7" name="Freeform 37"/>
          <p:cNvSpPr>
            <a:spLocks/>
          </p:cNvSpPr>
          <p:nvPr/>
        </p:nvSpPr>
        <p:spPr bwMode="auto">
          <a:xfrm>
            <a:off x="736600" y="3333750"/>
            <a:ext cx="1431925" cy="1879600"/>
          </a:xfrm>
          <a:custGeom>
            <a:avLst/>
            <a:gdLst>
              <a:gd name="T0" fmla="*/ 0 w 902"/>
              <a:gd name="T1" fmla="*/ 528 h 1184"/>
              <a:gd name="T2" fmla="*/ 132 w 902"/>
              <a:gd name="T3" fmla="*/ 1184 h 1184"/>
              <a:gd name="T4" fmla="*/ 902 w 902"/>
              <a:gd name="T5" fmla="*/ 0 h 1184"/>
              <a:gd name="T6" fmla="*/ 0 60000 65536"/>
              <a:gd name="T7" fmla="*/ 0 60000 65536"/>
              <a:gd name="T8" fmla="*/ 0 60000 65536"/>
              <a:gd name="T9" fmla="*/ 0 w 902"/>
              <a:gd name="T10" fmla="*/ 0 h 1184"/>
              <a:gd name="T11" fmla="*/ 902 w 902"/>
              <a:gd name="T12" fmla="*/ 1184 h 1184"/>
            </a:gdLst>
            <a:ahLst/>
            <a:cxnLst>
              <a:cxn ang="T6">
                <a:pos x="T0" y="T1"/>
              </a:cxn>
              <a:cxn ang="T7">
                <a:pos x="T2" y="T3"/>
              </a:cxn>
              <a:cxn ang="T8">
                <a:pos x="T4" y="T5"/>
              </a:cxn>
            </a:cxnLst>
            <a:rect l="T9" t="T10" r="T11" b="T12"/>
            <a:pathLst>
              <a:path w="902" h="1184">
                <a:moveTo>
                  <a:pt x="0" y="528"/>
                </a:moveTo>
                <a:lnTo>
                  <a:pt x="132" y="1184"/>
                </a:lnTo>
                <a:lnTo>
                  <a:pt x="902" y="0"/>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8" name="Freeform 38"/>
          <p:cNvSpPr>
            <a:spLocks/>
          </p:cNvSpPr>
          <p:nvPr/>
        </p:nvSpPr>
        <p:spPr bwMode="auto">
          <a:xfrm>
            <a:off x="736600" y="3333750"/>
            <a:ext cx="1431925" cy="1879600"/>
          </a:xfrm>
          <a:custGeom>
            <a:avLst/>
            <a:gdLst>
              <a:gd name="T0" fmla="*/ 0 w 902"/>
              <a:gd name="T1" fmla="*/ 528 h 1184"/>
              <a:gd name="T2" fmla="*/ 132 w 902"/>
              <a:gd name="T3" fmla="*/ 1184 h 1184"/>
              <a:gd name="T4" fmla="*/ 902 w 902"/>
              <a:gd name="T5" fmla="*/ 0 h 1184"/>
              <a:gd name="T6" fmla="*/ 0 60000 65536"/>
              <a:gd name="T7" fmla="*/ 0 60000 65536"/>
              <a:gd name="T8" fmla="*/ 0 60000 65536"/>
              <a:gd name="T9" fmla="*/ 0 w 902"/>
              <a:gd name="T10" fmla="*/ 0 h 1184"/>
              <a:gd name="T11" fmla="*/ 902 w 902"/>
              <a:gd name="T12" fmla="*/ 1184 h 1184"/>
            </a:gdLst>
            <a:ahLst/>
            <a:cxnLst>
              <a:cxn ang="T6">
                <a:pos x="T0" y="T1"/>
              </a:cxn>
              <a:cxn ang="T7">
                <a:pos x="T2" y="T3"/>
              </a:cxn>
              <a:cxn ang="T8">
                <a:pos x="T4" y="T5"/>
              </a:cxn>
            </a:cxnLst>
            <a:rect l="T9" t="T10" r="T11" b="T12"/>
            <a:pathLst>
              <a:path w="902" h="1184">
                <a:moveTo>
                  <a:pt x="0" y="528"/>
                </a:moveTo>
                <a:lnTo>
                  <a:pt x="132" y="1184"/>
                </a:lnTo>
                <a:lnTo>
                  <a:pt x="902"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9" name="Freeform 39"/>
          <p:cNvSpPr>
            <a:spLocks/>
          </p:cNvSpPr>
          <p:nvPr/>
        </p:nvSpPr>
        <p:spPr bwMode="auto">
          <a:xfrm>
            <a:off x="1870075" y="4311650"/>
            <a:ext cx="161925" cy="800100"/>
          </a:xfrm>
          <a:custGeom>
            <a:avLst/>
            <a:gdLst>
              <a:gd name="T0" fmla="*/ 0 w 102"/>
              <a:gd name="T1" fmla="*/ 0 h 504"/>
              <a:gd name="T2" fmla="*/ 54 w 102"/>
              <a:gd name="T3" fmla="*/ 504 h 504"/>
              <a:gd name="T4" fmla="*/ 102 w 102"/>
              <a:gd name="T5" fmla="*/ 504 h 504"/>
              <a:gd name="T6" fmla="*/ 0 60000 65536"/>
              <a:gd name="T7" fmla="*/ 0 60000 65536"/>
              <a:gd name="T8" fmla="*/ 0 60000 65536"/>
              <a:gd name="T9" fmla="*/ 0 w 102"/>
              <a:gd name="T10" fmla="*/ 0 h 504"/>
              <a:gd name="T11" fmla="*/ 102 w 102"/>
              <a:gd name="T12" fmla="*/ 504 h 504"/>
            </a:gdLst>
            <a:ahLst/>
            <a:cxnLst>
              <a:cxn ang="T6">
                <a:pos x="T0" y="T1"/>
              </a:cxn>
              <a:cxn ang="T7">
                <a:pos x="T2" y="T3"/>
              </a:cxn>
              <a:cxn ang="T8">
                <a:pos x="T4" y="T5"/>
              </a:cxn>
            </a:cxnLst>
            <a:rect l="T9" t="T10" r="T11" b="T12"/>
            <a:pathLst>
              <a:path w="102" h="504">
                <a:moveTo>
                  <a:pt x="0" y="0"/>
                </a:moveTo>
                <a:lnTo>
                  <a:pt x="54" y="504"/>
                </a:lnTo>
                <a:lnTo>
                  <a:pt x="102" y="504"/>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0" name="Freeform 40"/>
          <p:cNvSpPr>
            <a:spLocks/>
          </p:cNvSpPr>
          <p:nvPr/>
        </p:nvSpPr>
        <p:spPr bwMode="auto">
          <a:xfrm>
            <a:off x="2841625" y="4479925"/>
            <a:ext cx="1158875" cy="803275"/>
          </a:xfrm>
          <a:custGeom>
            <a:avLst/>
            <a:gdLst>
              <a:gd name="T0" fmla="*/ 0 w 730"/>
              <a:gd name="T1" fmla="*/ 0 h 506"/>
              <a:gd name="T2" fmla="*/ 730 w 730"/>
              <a:gd name="T3" fmla="*/ 406 h 506"/>
              <a:gd name="T4" fmla="*/ 730 w 730"/>
              <a:gd name="T5" fmla="*/ 506 h 506"/>
              <a:gd name="T6" fmla="*/ 0 60000 65536"/>
              <a:gd name="T7" fmla="*/ 0 60000 65536"/>
              <a:gd name="T8" fmla="*/ 0 60000 65536"/>
              <a:gd name="T9" fmla="*/ 0 w 730"/>
              <a:gd name="T10" fmla="*/ 0 h 506"/>
              <a:gd name="T11" fmla="*/ 730 w 730"/>
              <a:gd name="T12" fmla="*/ 506 h 506"/>
            </a:gdLst>
            <a:ahLst/>
            <a:cxnLst>
              <a:cxn ang="T6">
                <a:pos x="T0" y="T1"/>
              </a:cxn>
              <a:cxn ang="T7">
                <a:pos x="T2" y="T3"/>
              </a:cxn>
              <a:cxn ang="T8">
                <a:pos x="T4" y="T5"/>
              </a:cxn>
            </a:cxnLst>
            <a:rect l="T9" t="T10" r="T11" b="T12"/>
            <a:pathLst>
              <a:path w="730" h="506">
                <a:moveTo>
                  <a:pt x="0" y="0"/>
                </a:moveTo>
                <a:lnTo>
                  <a:pt x="730" y="406"/>
                </a:lnTo>
                <a:lnTo>
                  <a:pt x="730" y="506"/>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1" name="Freeform 41"/>
          <p:cNvSpPr>
            <a:spLocks/>
          </p:cNvSpPr>
          <p:nvPr/>
        </p:nvSpPr>
        <p:spPr bwMode="auto">
          <a:xfrm>
            <a:off x="3216275" y="3178175"/>
            <a:ext cx="1336675" cy="1190625"/>
          </a:xfrm>
          <a:custGeom>
            <a:avLst/>
            <a:gdLst>
              <a:gd name="T0" fmla="*/ 842 w 842"/>
              <a:gd name="T1" fmla="*/ 0 h 750"/>
              <a:gd name="T2" fmla="*/ 422 w 842"/>
              <a:gd name="T3" fmla="*/ 0 h 750"/>
              <a:gd name="T4" fmla="*/ 0 w 842"/>
              <a:gd name="T5" fmla="*/ 750 h 750"/>
              <a:gd name="T6" fmla="*/ 0 60000 65536"/>
              <a:gd name="T7" fmla="*/ 0 60000 65536"/>
              <a:gd name="T8" fmla="*/ 0 60000 65536"/>
              <a:gd name="T9" fmla="*/ 0 w 842"/>
              <a:gd name="T10" fmla="*/ 0 h 750"/>
              <a:gd name="T11" fmla="*/ 842 w 842"/>
              <a:gd name="T12" fmla="*/ 750 h 750"/>
            </a:gdLst>
            <a:ahLst/>
            <a:cxnLst>
              <a:cxn ang="T6">
                <a:pos x="T0" y="T1"/>
              </a:cxn>
              <a:cxn ang="T7">
                <a:pos x="T2" y="T3"/>
              </a:cxn>
              <a:cxn ang="T8">
                <a:pos x="T4" y="T5"/>
              </a:cxn>
            </a:cxnLst>
            <a:rect l="T9" t="T10" r="T11" b="T12"/>
            <a:pathLst>
              <a:path w="842" h="750">
                <a:moveTo>
                  <a:pt x="842" y="0"/>
                </a:moveTo>
                <a:lnTo>
                  <a:pt x="422" y="0"/>
                </a:lnTo>
                <a:lnTo>
                  <a:pt x="0" y="750"/>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2" name="Freeform 42"/>
          <p:cNvSpPr>
            <a:spLocks/>
          </p:cNvSpPr>
          <p:nvPr/>
        </p:nvSpPr>
        <p:spPr bwMode="auto">
          <a:xfrm>
            <a:off x="3810000" y="3571875"/>
            <a:ext cx="746125" cy="79375"/>
          </a:xfrm>
          <a:custGeom>
            <a:avLst/>
            <a:gdLst>
              <a:gd name="T0" fmla="*/ 0 w 470"/>
              <a:gd name="T1" fmla="*/ 50 h 50"/>
              <a:gd name="T2" fmla="*/ 312 w 470"/>
              <a:gd name="T3" fmla="*/ 0 h 50"/>
              <a:gd name="T4" fmla="*/ 470 w 470"/>
              <a:gd name="T5" fmla="*/ 0 h 50"/>
              <a:gd name="T6" fmla="*/ 0 60000 65536"/>
              <a:gd name="T7" fmla="*/ 0 60000 65536"/>
              <a:gd name="T8" fmla="*/ 0 60000 65536"/>
              <a:gd name="T9" fmla="*/ 0 w 470"/>
              <a:gd name="T10" fmla="*/ 0 h 50"/>
              <a:gd name="T11" fmla="*/ 470 w 470"/>
              <a:gd name="T12" fmla="*/ 50 h 50"/>
            </a:gdLst>
            <a:ahLst/>
            <a:cxnLst>
              <a:cxn ang="T6">
                <a:pos x="T0" y="T1"/>
              </a:cxn>
              <a:cxn ang="T7">
                <a:pos x="T2" y="T3"/>
              </a:cxn>
              <a:cxn ang="T8">
                <a:pos x="T4" y="T5"/>
              </a:cxn>
            </a:cxnLst>
            <a:rect l="T9" t="T10" r="T11" b="T12"/>
            <a:pathLst>
              <a:path w="470" h="50">
                <a:moveTo>
                  <a:pt x="0" y="50"/>
                </a:moveTo>
                <a:lnTo>
                  <a:pt x="312" y="0"/>
                </a:lnTo>
                <a:lnTo>
                  <a:pt x="47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3" name="Freeform 43"/>
          <p:cNvSpPr>
            <a:spLocks/>
          </p:cNvSpPr>
          <p:nvPr/>
        </p:nvSpPr>
        <p:spPr bwMode="auto">
          <a:xfrm>
            <a:off x="3711575" y="3784600"/>
            <a:ext cx="844550" cy="206375"/>
          </a:xfrm>
          <a:custGeom>
            <a:avLst/>
            <a:gdLst>
              <a:gd name="T0" fmla="*/ 0 w 532"/>
              <a:gd name="T1" fmla="*/ 130 h 130"/>
              <a:gd name="T2" fmla="*/ 384 w 532"/>
              <a:gd name="T3" fmla="*/ 0 h 130"/>
              <a:gd name="T4" fmla="*/ 532 w 532"/>
              <a:gd name="T5" fmla="*/ 0 h 130"/>
              <a:gd name="T6" fmla="*/ 0 60000 65536"/>
              <a:gd name="T7" fmla="*/ 0 60000 65536"/>
              <a:gd name="T8" fmla="*/ 0 60000 65536"/>
              <a:gd name="T9" fmla="*/ 0 w 532"/>
              <a:gd name="T10" fmla="*/ 0 h 130"/>
              <a:gd name="T11" fmla="*/ 532 w 532"/>
              <a:gd name="T12" fmla="*/ 130 h 130"/>
            </a:gdLst>
            <a:ahLst/>
            <a:cxnLst>
              <a:cxn ang="T6">
                <a:pos x="T0" y="T1"/>
              </a:cxn>
              <a:cxn ang="T7">
                <a:pos x="T2" y="T3"/>
              </a:cxn>
              <a:cxn ang="T8">
                <a:pos x="T4" y="T5"/>
              </a:cxn>
            </a:cxnLst>
            <a:rect l="T9" t="T10" r="T11" b="T12"/>
            <a:pathLst>
              <a:path w="532" h="130">
                <a:moveTo>
                  <a:pt x="0" y="130"/>
                </a:moveTo>
                <a:lnTo>
                  <a:pt x="384" y="0"/>
                </a:lnTo>
                <a:lnTo>
                  <a:pt x="532"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4" name="Line 44"/>
          <p:cNvSpPr>
            <a:spLocks noChangeShapeType="1"/>
          </p:cNvSpPr>
          <p:nvPr/>
        </p:nvSpPr>
        <p:spPr bwMode="auto">
          <a:xfrm flipV="1">
            <a:off x="946150" y="5213350"/>
            <a:ext cx="1588" cy="7937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5" name="Line 45"/>
          <p:cNvSpPr>
            <a:spLocks noChangeShapeType="1"/>
          </p:cNvSpPr>
          <p:nvPr/>
        </p:nvSpPr>
        <p:spPr bwMode="auto">
          <a:xfrm flipH="1">
            <a:off x="3644900" y="1604963"/>
            <a:ext cx="911225"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6" name="Line 46"/>
          <p:cNvSpPr>
            <a:spLocks noChangeShapeType="1"/>
          </p:cNvSpPr>
          <p:nvPr/>
        </p:nvSpPr>
        <p:spPr bwMode="auto">
          <a:xfrm flipH="1">
            <a:off x="4098925" y="2341563"/>
            <a:ext cx="4572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7" name="Freeform 47"/>
          <p:cNvSpPr>
            <a:spLocks/>
          </p:cNvSpPr>
          <p:nvPr/>
        </p:nvSpPr>
        <p:spPr bwMode="auto">
          <a:xfrm>
            <a:off x="3308350" y="1928813"/>
            <a:ext cx="790575" cy="565150"/>
          </a:xfrm>
          <a:custGeom>
            <a:avLst/>
            <a:gdLst>
              <a:gd name="T0" fmla="*/ 248 w 498"/>
              <a:gd name="T1" fmla="*/ 0 h 356"/>
              <a:gd name="T2" fmla="*/ 498 w 498"/>
              <a:gd name="T3" fmla="*/ 260 h 356"/>
              <a:gd name="T4" fmla="*/ 0 w 498"/>
              <a:gd name="T5" fmla="*/ 356 h 356"/>
              <a:gd name="T6" fmla="*/ 0 60000 65536"/>
              <a:gd name="T7" fmla="*/ 0 60000 65536"/>
              <a:gd name="T8" fmla="*/ 0 60000 65536"/>
              <a:gd name="T9" fmla="*/ 0 w 498"/>
              <a:gd name="T10" fmla="*/ 0 h 356"/>
              <a:gd name="T11" fmla="*/ 498 w 498"/>
              <a:gd name="T12" fmla="*/ 356 h 356"/>
            </a:gdLst>
            <a:ahLst/>
            <a:cxnLst>
              <a:cxn ang="T6">
                <a:pos x="T0" y="T1"/>
              </a:cxn>
              <a:cxn ang="T7">
                <a:pos x="T2" y="T3"/>
              </a:cxn>
              <a:cxn ang="T8">
                <a:pos x="T4" y="T5"/>
              </a:cxn>
            </a:cxnLst>
            <a:rect l="T9" t="T10" r="T11" b="T12"/>
            <a:pathLst>
              <a:path w="498" h="356">
                <a:moveTo>
                  <a:pt x="248" y="0"/>
                </a:moveTo>
                <a:lnTo>
                  <a:pt x="498" y="260"/>
                </a:lnTo>
                <a:lnTo>
                  <a:pt x="0" y="356"/>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8" name="Freeform 48"/>
          <p:cNvSpPr>
            <a:spLocks/>
          </p:cNvSpPr>
          <p:nvPr/>
        </p:nvSpPr>
        <p:spPr bwMode="auto">
          <a:xfrm>
            <a:off x="3308350" y="1928813"/>
            <a:ext cx="790575" cy="565150"/>
          </a:xfrm>
          <a:custGeom>
            <a:avLst/>
            <a:gdLst>
              <a:gd name="T0" fmla="*/ 248 w 498"/>
              <a:gd name="T1" fmla="*/ 0 h 356"/>
              <a:gd name="T2" fmla="*/ 498 w 498"/>
              <a:gd name="T3" fmla="*/ 260 h 356"/>
              <a:gd name="T4" fmla="*/ 0 w 498"/>
              <a:gd name="T5" fmla="*/ 356 h 356"/>
              <a:gd name="T6" fmla="*/ 0 60000 65536"/>
              <a:gd name="T7" fmla="*/ 0 60000 65536"/>
              <a:gd name="T8" fmla="*/ 0 60000 65536"/>
              <a:gd name="T9" fmla="*/ 0 w 498"/>
              <a:gd name="T10" fmla="*/ 0 h 356"/>
              <a:gd name="T11" fmla="*/ 498 w 498"/>
              <a:gd name="T12" fmla="*/ 356 h 356"/>
            </a:gdLst>
            <a:ahLst/>
            <a:cxnLst>
              <a:cxn ang="T6">
                <a:pos x="T0" y="T1"/>
              </a:cxn>
              <a:cxn ang="T7">
                <a:pos x="T2" y="T3"/>
              </a:cxn>
              <a:cxn ang="T8">
                <a:pos x="T4" y="T5"/>
              </a:cxn>
            </a:cxnLst>
            <a:rect l="T9" t="T10" r="T11" b="T12"/>
            <a:pathLst>
              <a:path w="498" h="356">
                <a:moveTo>
                  <a:pt x="248" y="0"/>
                </a:moveTo>
                <a:lnTo>
                  <a:pt x="498" y="260"/>
                </a:lnTo>
                <a:lnTo>
                  <a:pt x="0" y="35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9" name="Freeform 49"/>
          <p:cNvSpPr>
            <a:spLocks/>
          </p:cNvSpPr>
          <p:nvPr/>
        </p:nvSpPr>
        <p:spPr bwMode="auto">
          <a:xfrm>
            <a:off x="3829050" y="4098925"/>
            <a:ext cx="727075" cy="831850"/>
          </a:xfrm>
          <a:custGeom>
            <a:avLst/>
            <a:gdLst>
              <a:gd name="T0" fmla="*/ 458 w 458"/>
              <a:gd name="T1" fmla="*/ 524 h 524"/>
              <a:gd name="T2" fmla="*/ 322 w 458"/>
              <a:gd name="T3" fmla="*/ 524 h 524"/>
              <a:gd name="T4" fmla="*/ 0 w 458"/>
              <a:gd name="T5" fmla="*/ 0 h 524"/>
              <a:gd name="T6" fmla="*/ 0 60000 65536"/>
              <a:gd name="T7" fmla="*/ 0 60000 65536"/>
              <a:gd name="T8" fmla="*/ 0 60000 65536"/>
              <a:gd name="T9" fmla="*/ 0 w 458"/>
              <a:gd name="T10" fmla="*/ 0 h 524"/>
              <a:gd name="T11" fmla="*/ 458 w 458"/>
              <a:gd name="T12" fmla="*/ 524 h 524"/>
            </a:gdLst>
            <a:ahLst/>
            <a:cxnLst>
              <a:cxn ang="T6">
                <a:pos x="T0" y="T1"/>
              </a:cxn>
              <a:cxn ang="T7">
                <a:pos x="T2" y="T3"/>
              </a:cxn>
              <a:cxn ang="T8">
                <a:pos x="T4" y="T5"/>
              </a:cxn>
            </a:cxnLst>
            <a:rect l="T9" t="T10" r="T11" b="T12"/>
            <a:pathLst>
              <a:path w="458" h="524">
                <a:moveTo>
                  <a:pt x="458" y="524"/>
                </a:moveTo>
                <a:lnTo>
                  <a:pt x="322" y="524"/>
                </a:lnTo>
                <a:lnTo>
                  <a:pt x="0"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0" name="Line 50"/>
          <p:cNvSpPr>
            <a:spLocks noChangeShapeType="1"/>
          </p:cNvSpPr>
          <p:nvPr/>
        </p:nvSpPr>
        <p:spPr bwMode="auto">
          <a:xfrm flipH="1">
            <a:off x="4098925" y="2341563"/>
            <a:ext cx="457200" cy="1587"/>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1" name="Line 51"/>
          <p:cNvSpPr>
            <a:spLocks noChangeShapeType="1"/>
          </p:cNvSpPr>
          <p:nvPr/>
        </p:nvSpPr>
        <p:spPr bwMode="auto">
          <a:xfrm flipV="1">
            <a:off x="946150" y="5213350"/>
            <a:ext cx="1588" cy="793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2" name="Freeform 52"/>
          <p:cNvSpPr>
            <a:spLocks/>
          </p:cNvSpPr>
          <p:nvPr/>
        </p:nvSpPr>
        <p:spPr bwMode="auto">
          <a:xfrm>
            <a:off x="736600" y="3333750"/>
            <a:ext cx="1431925" cy="1879600"/>
          </a:xfrm>
          <a:custGeom>
            <a:avLst/>
            <a:gdLst>
              <a:gd name="T0" fmla="*/ 0 w 902"/>
              <a:gd name="T1" fmla="*/ 528 h 1184"/>
              <a:gd name="T2" fmla="*/ 132 w 902"/>
              <a:gd name="T3" fmla="*/ 1184 h 1184"/>
              <a:gd name="T4" fmla="*/ 902 w 902"/>
              <a:gd name="T5" fmla="*/ 0 h 1184"/>
              <a:gd name="T6" fmla="*/ 0 60000 65536"/>
              <a:gd name="T7" fmla="*/ 0 60000 65536"/>
              <a:gd name="T8" fmla="*/ 0 60000 65536"/>
              <a:gd name="T9" fmla="*/ 0 w 902"/>
              <a:gd name="T10" fmla="*/ 0 h 1184"/>
              <a:gd name="T11" fmla="*/ 902 w 902"/>
              <a:gd name="T12" fmla="*/ 1184 h 1184"/>
            </a:gdLst>
            <a:ahLst/>
            <a:cxnLst>
              <a:cxn ang="T6">
                <a:pos x="T0" y="T1"/>
              </a:cxn>
              <a:cxn ang="T7">
                <a:pos x="T2" y="T3"/>
              </a:cxn>
              <a:cxn ang="T8">
                <a:pos x="T4" y="T5"/>
              </a:cxn>
            </a:cxnLst>
            <a:rect l="T9" t="T10" r="T11" b="T12"/>
            <a:pathLst>
              <a:path w="902" h="1184">
                <a:moveTo>
                  <a:pt x="0" y="528"/>
                </a:moveTo>
                <a:lnTo>
                  <a:pt x="132" y="1184"/>
                </a:lnTo>
                <a:lnTo>
                  <a:pt x="902" y="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3" name="Freeform 53"/>
          <p:cNvSpPr>
            <a:spLocks/>
          </p:cNvSpPr>
          <p:nvPr/>
        </p:nvSpPr>
        <p:spPr bwMode="auto">
          <a:xfrm>
            <a:off x="736600" y="3333750"/>
            <a:ext cx="1431925" cy="1879600"/>
          </a:xfrm>
          <a:custGeom>
            <a:avLst/>
            <a:gdLst>
              <a:gd name="T0" fmla="*/ 0 w 902"/>
              <a:gd name="T1" fmla="*/ 528 h 1184"/>
              <a:gd name="T2" fmla="*/ 132 w 902"/>
              <a:gd name="T3" fmla="*/ 1184 h 1184"/>
              <a:gd name="T4" fmla="*/ 902 w 902"/>
              <a:gd name="T5" fmla="*/ 0 h 1184"/>
              <a:gd name="T6" fmla="*/ 0 60000 65536"/>
              <a:gd name="T7" fmla="*/ 0 60000 65536"/>
              <a:gd name="T8" fmla="*/ 0 60000 65536"/>
              <a:gd name="T9" fmla="*/ 0 w 902"/>
              <a:gd name="T10" fmla="*/ 0 h 1184"/>
              <a:gd name="T11" fmla="*/ 902 w 902"/>
              <a:gd name="T12" fmla="*/ 1184 h 1184"/>
            </a:gdLst>
            <a:ahLst/>
            <a:cxnLst>
              <a:cxn ang="T6">
                <a:pos x="T0" y="T1"/>
              </a:cxn>
              <a:cxn ang="T7">
                <a:pos x="T2" y="T3"/>
              </a:cxn>
              <a:cxn ang="T8">
                <a:pos x="T4" y="T5"/>
              </a:cxn>
            </a:cxnLst>
            <a:rect l="T9" t="T10" r="T11" b="T12"/>
            <a:pathLst>
              <a:path w="902" h="1184">
                <a:moveTo>
                  <a:pt x="0" y="528"/>
                </a:moveTo>
                <a:lnTo>
                  <a:pt x="132" y="1184"/>
                </a:lnTo>
                <a:lnTo>
                  <a:pt x="902"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4" name="Freeform 54"/>
          <p:cNvSpPr>
            <a:spLocks/>
          </p:cNvSpPr>
          <p:nvPr/>
        </p:nvSpPr>
        <p:spPr bwMode="auto">
          <a:xfrm>
            <a:off x="1870075" y="4311650"/>
            <a:ext cx="161925" cy="800100"/>
          </a:xfrm>
          <a:custGeom>
            <a:avLst/>
            <a:gdLst>
              <a:gd name="T0" fmla="*/ 0 w 102"/>
              <a:gd name="T1" fmla="*/ 0 h 504"/>
              <a:gd name="T2" fmla="*/ 54 w 102"/>
              <a:gd name="T3" fmla="*/ 504 h 504"/>
              <a:gd name="T4" fmla="*/ 102 w 102"/>
              <a:gd name="T5" fmla="*/ 504 h 504"/>
              <a:gd name="T6" fmla="*/ 0 60000 65536"/>
              <a:gd name="T7" fmla="*/ 0 60000 65536"/>
              <a:gd name="T8" fmla="*/ 0 60000 65536"/>
              <a:gd name="T9" fmla="*/ 0 w 102"/>
              <a:gd name="T10" fmla="*/ 0 h 504"/>
              <a:gd name="T11" fmla="*/ 102 w 102"/>
              <a:gd name="T12" fmla="*/ 504 h 504"/>
            </a:gdLst>
            <a:ahLst/>
            <a:cxnLst>
              <a:cxn ang="T6">
                <a:pos x="T0" y="T1"/>
              </a:cxn>
              <a:cxn ang="T7">
                <a:pos x="T2" y="T3"/>
              </a:cxn>
              <a:cxn ang="T8">
                <a:pos x="T4" y="T5"/>
              </a:cxn>
            </a:cxnLst>
            <a:rect l="T9" t="T10" r="T11" b="T12"/>
            <a:pathLst>
              <a:path w="102" h="504">
                <a:moveTo>
                  <a:pt x="0" y="0"/>
                </a:moveTo>
                <a:lnTo>
                  <a:pt x="54" y="504"/>
                </a:lnTo>
                <a:lnTo>
                  <a:pt x="102" y="504"/>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5" name="Freeform 55"/>
          <p:cNvSpPr>
            <a:spLocks/>
          </p:cNvSpPr>
          <p:nvPr/>
        </p:nvSpPr>
        <p:spPr bwMode="auto">
          <a:xfrm>
            <a:off x="2841625" y="4479925"/>
            <a:ext cx="1158875" cy="803275"/>
          </a:xfrm>
          <a:custGeom>
            <a:avLst/>
            <a:gdLst>
              <a:gd name="T0" fmla="*/ 0 w 730"/>
              <a:gd name="T1" fmla="*/ 0 h 506"/>
              <a:gd name="T2" fmla="*/ 730 w 730"/>
              <a:gd name="T3" fmla="*/ 406 h 506"/>
              <a:gd name="T4" fmla="*/ 730 w 730"/>
              <a:gd name="T5" fmla="*/ 506 h 506"/>
              <a:gd name="T6" fmla="*/ 0 60000 65536"/>
              <a:gd name="T7" fmla="*/ 0 60000 65536"/>
              <a:gd name="T8" fmla="*/ 0 60000 65536"/>
              <a:gd name="T9" fmla="*/ 0 w 730"/>
              <a:gd name="T10" fmla="*/ 0 h 506"/>
              <a:gd name="T11" fmla="*/ 730 w 730"/>
              <a:gd name="T12" fmla="*/ 506 h 506"/>
            </a:gdLst>
            <a:ahLst/>
            <a:cxnLst>
              <a:cxn ang="T6">
                <a:pos x="T0" y="T1"/>
              </a:cxn>
              <a:cxn ang="T7">
                <a:pos x="T2" y="T3"/>
              </a:cxn>
              <a:cxn ang="T8">
                <a:pos x="T4" y="T5"/>
              </a:cxn>
            </a:cxnLst>
            <a:rect l="T9" t="T10" r="T11" b="T12"/>
            <a:pathLst>
              <a:path w="730" h="506">
                <a:moveTo>
                  <a:pt x="0" y="0"/>
                </a:moveTo>
                <a:lnTo>
                  <a:pt x="730" y="406"/>
                </a:lnTo>
                <a:lnTo>
                  <a:pt x="730" y="506"/>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6" name="Freeform 56"/>
          <p:cNvSpPr>
            <a:spLocks/>
          </p:cNvSpPr>
          <p:nvPr/>
        </p:nvSpPr>
        <p:spPr bwMode="auto">
          <a:xfrm>
            <a:off x="3216275" y="3178175"/>
            <a:ext cx="1336675" cy="1190625"/>
          </a:xfrm>
          <a:custGeom>
            <a:avLst/>
            <a:gdLst>
              <a:gd name="T0" fmla="*/ 842 w 842"/>
              <a:gd name="T1" fmla="*/ 0 h 750"/>
              <a:gd name="T2" fmla="*/ 422 w 842"/>
              <a:gd name="T3" fmla="*/ 0 h 750"/>
              <a:gd name="T4" fmla="*/ 0 w 842"/>
              <a:gd name="T5" fmla="*/ 750 h 750"/>
              <a:gd name="T6" fmla="*/ 0 60000 65536"/>
              <a:gd name="T7" fmla="*/ 0 60000 65536"/>
              <a:gd name="T8" fmla="*/ 0 60000 65536"/>
              <a:gd name="T9" fmla="*/ 0 w 842"/>
              <a:gd name="T10" fmla="*/ 0 h 750"/>
              <a:gd name="T11" fmla="*/ 842 w 842"/>
              <a:gd name="T12" fmla="*/ 750 h 750"/>
            </a:gdLst>
            <a:ahLst/>
            <a:cxnLst>
              <a:cxn ang="T6">
                <a:pos x="T0" y="T1"/>
              </a:cxn>
              <a:cxn ang="T7">
                <a:pos x="T2" y="T3"/>
              </a:cxn>
              <a:cxn ang="T8">
                <a:pos x="T4" y="T5"/>
              </a:cxn>
            </a:cxnLst>
            <a:rect l="T9" t="T10" r="T11" b="T12"/>
            <a:pathLst>
              <a:path w="842" h="750">
                <a:moveTo>
                  <a:pt x="842" y="0"/>
                </a:moveTo>
                <a:lnTo>
                  <a:pt x="422" y="0"/>
                </a:lnTo>
                <a:lnTo>
                  <a:pt x="0" y="75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7" name="Line 57"/>
          <p:cNvSpPr>
            <a:spLocks noChangeShapeType="1"/>
          </p:cNvSpPr>
          <p:nvPr/>
        </p:nvSpPr>
        <p:spPr bwMode="auto">
          <a:xfrm flipV="1">
            <a:off x="946150" y="5213350"/>
            <a:ext cx="1588" cy="79375"/>
          </a:xfrm>
          <a:prstGeom prst="line">
            <a:avLst/>
          </a:prstGeom>
          <a:noFill/>
          <a:ln w="127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8" name="Rectangle 58"/>
          <p:cNvSpPr>
            <a:spLocks noChangeArrowheads="1"/>
          </p:cNvSpPr>
          <p:nvPr/>
        </p:nvSpPr>
        <p:spPr bwMode="auto">
          <a:xfrm>
            <a:off x="7348538" y="2838450"/>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i="1">
                <a:solidFill>
                  <a:srgbClr val="231F20"/>
                </a:solidFill>
                <a:latin typeface="Arial" charset="0"/>
              </a:rPr>
              <a:t>Capillary</a:t>
            </a:r>
            <a:endParaRPr lang="en-US" sz="1800">
              <a:latin typeface="Arial" charset="0"/>
            </a:endParaRPr>
          </a:p>
        </p:txBody>
      </p:sp>
      <p:sp>
        <p:nvSpPr>
          <p:cNvPr id="62519" name="Rectangle 59"/>
          <p:cNvSpPr>
            <a:spLocks noChangeArrowheads="1"/>
          </p:cNvSpPr>
          <p:nvPr/>
        </p:nvSpPr>
        <p:spPr bwMode="auto">
          <a:xfrm>
            <a:off x="3386138" y="5311775"/>
            <a:ext cx="1582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Type II (surfactant-</a:t>
            </a:r>
          </a:p>
          <a:p>
            <a:pPr eaLnBrk="0" hangingPunct="0"/>
            <a:r>
              <a:rPr lang="en-US" sz="1400" b="1">
                <a:solidFill>
                  <a:srgbClr val="231F20"/>
                </a:solidFill>
                <a:latin typeface="Arial" charset="0"/>
              </a:rPr>
              <a:t>secreting) cell</a:t>
            </a:r>
            <a:endParaRPr lang="en-US" sz="1800" b="1">
              <a:latin typeface="Arial" charset="0"/>
            </a:endParaRPr>
          </a:p>
        </p:txBody>
      </p:sp>
      <p:sp>
        <p:nvSpPr>
          <p:cNvPr id="62520" name="Rectangle 60"/>
          <p:cNvSpPr>
            <a:spLocks noChangeArrowheads="1"/>
          </p:cNvSpPr>
          <p:nvPr/>
        </p:nvSpPr>
        <p:spPr bwMode="auto">
          <a:xfrm>
            <a:off x="4602163" y="3060700"/>
            <a:ext cx="1319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Type I cell</a:t>
            </a:r>
          </a:p>
          <a:p>
            <a:pPr eaLnBrk="0" hangingPunct="0"/>
            <a:r>
              <a:rPr lang="en-US" sz="1400" b="1">
                <a:solidFill>
                  <a:srgbClr val="231F20"/>
                </a:solidFill>
                <a:latin typeface="Arial" charset="0"/>
              </a:rPr>
              <a:t>of alveolar wall </a:t>
            </a:r>
          </a:p>
        </p:txBody>
      </p:sp>
      <p:sp>
        <p:nvSpPr>
          <p:cNvPr id="62521" name="Rectangle 61"/>
          <p:cNvSpPr>
            <a:spLocks noChangeArrowheads="1"/>
          </p:cNvSpPr>
          <p:nvPr/>
        </p:nvSpPr>
        <p:spPr bwMode="auto">
          <a:xfrm>
            <a:off x="4592638" y="3689350"/>
            <a:ext cx="2016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Endothelial cell nucleus</a:t>
            </a:r>
            <a:endParaRPr lang="en-US" sz="1800" b="1">
              <a:latin typeface="Arial" charset="0"/>
            </a:endParaRPr>
          </a:p>
        </p:txBody>
      </p:sp>
      <p:sp>
        <p:nvSpPr>
          <p:cNvPr id="62522" name="Rectangle 62"/>
          <p:cNvSpPr>
            <a:spLocks noChangeArrowheads="1"/>
          </p:cNvSpPr>
          <p:nvPr/>
        </p:nvSpPr>
        <p:spPr bwMode="auto">
          <a:xfrm>
            <a:off x="4592638" y="3459163"/>
            <a:ext cx="1042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Macrophage</a:t>
            </a:r>
            <a:endParaRPr lang="en-US" sz="1800" b="1">
              <a:latin typeface="Arial" charset="0"/>
            </a:endParaRPr>
          </a:p>
        </p:txBody>
      </p:sp>
      <p:sp>
        <p:nvSpPr>
          <p:cNvPr id="62523" name="Rectangle 63"/>
          <p:cNvSpPr>
            <a:spLocks noChangeArrowheads="1"/>
          </p:cNvSpPr>
          <p:nvPr/>
        </p:nvSpPr>
        <p:spPr bwMode="auto">
          <a:xfrm>
            <a:off x="433388" y="5311775"/>
            <a:ext cx="14652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dirty="0">
                <a:solidFill>
                  <a:srgbClr val="231F20"/>
                </a:solidFill>
                <a:latin typeface="Arial" charset="0"/>
              </a:rPr>
              <a:t>Alveoli (gas-filled</a:t>
            </a:r>
          </a:p>
          <a:p>
            <a:pPr eaLnBrk="0" hangingPunct="0"/>
            <a:r>
              <a:rPr lang="en-US" sz="1400" b="1" dirty="0">
                <a:solidFill>
                  <a:srgbClr val="231F20"/>
                </a:solidFill>
                <a:latin typeface="Arial" charset="0"/>
              </a:rPr>
              <a:t>air spaces)</a:t>
            </a:r>
            <a:endParaRPr lang="en-US" sz="1800" b="1" dirty="0">
              <a:latin typeface="Arial" charset="0"/>
            </a:endParaRPr>
          </a:p>
        </p:txBody>
      </p:sp>
      <p:sp>
        <p:nvSpPr>
          <p:cNvPr id="62524" name="Rectangle 64"/>
          <p:cNvSpPr>
            <a:spLocks noChangeArrowheads="1"/>
          </p:cNvSpPr>
          <p:nvPr/>
        </p:nvSpPr>
        <p:spPr bwMode="auto">
          <a:xfrm>
            <a:off x="2058988" y="5010150"/>
            <a:ext cx="12096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Red blood cell</a:t>
            </a:r>
          </a:p>
          <a:p>
            <a:pPr eaLnBrk="0" hangingPunct="0"/>
            <a:r>
              <a:rPr lang="en-US" sz="1400" b="1">
                <a:solidFill>
                  <a:srgbClr val="231F20"/>
                </a:solidFill>
                <a:latin typeface="Arial" charset="0"/>
              </a:rPr>
              <a:t>in capillary</a:t>
            </a:r>
            <a:endParaRPr lang="en-US" sz="1800" b="1">
              <a:latin typeface="Arial" charset="0"/>
            </a:endParaRPr>
          </a:p>
        </p:txBody>
      </p:sp>
      <p:sp>
        <p:nvSpPr>
          <p:cNvPr id="62525" name="Rectangle 65"/>
          <p:cNvSpPr>
            <a:spLocks noChangeArrowheads="1"/>
          </p:cNvSpPr>
          <p:nvPr/>
        </p:nvSpPr>
        <p:spPr bwMode="auto">
          <a:xfrm>
            <a:off x="4592638" y="2228850"/>
            <a:ext cx="1231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Alveolar pores</a:t>
            </a:r>
            <a:endParaRPr lang="en-US" sz="1800" b="1">
              <a:latin typeface="Arial" charset="0"/>
            </a:endParaRPr>
          </a:p>
        </p:txBody>
      </p:sp>
      <p:sp>
        <p:nvSpPr>
          <p:cNvPr id="62526" name="Rectangle 66"/>
          <p:cNvSpPr>
            <a:spLocks noChangeArrowheads="1"/>
          </p:cNvSpPr>
          <p:nvPr/>
        </p:nvSpPr>
        <p:spPr bwMode="auto">
          <a:xfrm>
            <a:off x="5891213" y="5438775"/>
            <a:ext cx="10525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Capillary </a:t>
            </a:r>
          </a:p>
          <a:p>
            <a:pPr eaLnBrk="0" hangingPunct="0"/>
            <a:r>
              <a:rPr lang="en-US" sz="1400" b="1">
                <a:solidFill>
                  <a:srgbClr val="231F20"/>
                </a:solidFill>
                <a:latin typeface="Arial" charset="0"/>
              </a:rPr>
              <a:t>endothelium</a:t>
            </a:r>
            <a:endParaRPr lang="en-US" sz="1800" b="1">
              <a:latin typeface="Arial" charset="0"/>
            </a:endParaRPr>
          </a:p>
        </p:txBody>
      </p:sp>
      <p:sp>
        <p:nvSpPr>
          <p:cNvPr id="62527" name="Rectangle 67"/>
          <p:cNvSpPr>
            <a:spLocks noChangeArrowheads="1"/>
          </p:cNvSpPr>
          <p:nvPr/>
        </p:nvSpPr>
        <p:spPr bwMode="auto">
          <a:xfrm>
            <a:off x="5891213" y="4422775"/>
            <a:ext cx="160496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Fused basement </a:t>
            </a:r>
          </a:p>
          <a:p>
            <a:pPr eaLnBrk="0" hangingPunct="0"/>
            <a:r>
              <a:rPr lang="en-US" sz="1400" b="1">
                <a:solidFill>
                  <a:srgbClr val="231F20"/>
                </a:solidFill>
                <a:latin typeface="Arial" charset="0"/>
              </a:rPr>
              <a:t>membranes of the </a:t>
            </a:r>
            <a:endParaRPr lang="en-US" sz="1800" b="1">
              <a:latin typeface="Arial" charset="0"/>
            </a:endParaRPr>
          </a:p>
          <a:p>
            <a:pPr eaLnBrk="0" hangingPunct="0"/>
            <a:r>
              <a:rPr lang="en-US" sz="1400" b="1">
                <a:solidFill>
                  <a:srgbClr val="231F20"/>
                </a:solidFill>
                <a:latin typeface="Arial" charset="0"/>
              </a:rPr>
              <a:t>alveolar epithelium</a:t>
            </a:r>
            <a:endParaRPr lang="en-US" sz="1800" b="1">
              <a:latin typeface="Arial" charset="0"/>
            </a:endParaRPr>
          </a:p>
          <a:p>
            <a:pPr eaLnBrk="0" hangingPunct="0"/>
            <a:r>
              <a:rPr lang="en-US" sz="1400" b="1">
                <a:solidFill>
                  <a:srgbClr val="231F20"/>
                </a:solidFill>
                <a:latin typeface="Arial" charset="0"/>
              </a:rPr>
              <a:t>and the capillary </a:t>
            </a:r>
            <a:endParaRPr lang="en-US" sz="1800" b="1">
              <a:latin typeface="Arial" charset="0"/>
            </a:endParaRPr>
          </a:p>
          <a:p>
            <a:pPr eaLnBrk="0" hangingPunct="0"/>
            <a:r>
              <a:rPr lang="en-US" sz="1400" b="1">
                <a:solidFill>
                  <a:srgbClr val="231F20"/>
                </a:solidFill>
                <a:latin typeface="Arial" charset="0"/>
              </a:rPr>
              <a:t>endothelium</a:t>
            </a:r>
            <a:endParaRPr lang="en-US" sz="1800" b="1">
              <a:latin typeface="Arial" charset="0"/>
            </a:endParaRPr>
          </a:p>
        </p:txBody>
      </p:sp>
      <p:sp>
        <p:nvSpPr>
          <p:cNvPr id="62528" name="Rectangle 68"/>
          <p:cNvSpPr>
            <a:spLocks noChangeArrowheads="1"/>
          </p:cNvSpPr>
          <p:nvPr/>
        </p:nvSpPr>
        <p:spPr bwMode="auto">
          <a:xfrm>
            <a:off x="5891213" y="3971925"/>
            <a:ext cx="885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Alveolar </a:t>
            </a:r>
          </a:p>
          <a:p>
            <a:pPr eaLnBrk="0" hangingPunct="0"/>
            <a:r>
              <a:rPr lang="en-US" sz="1400" b="1">
                <a:solidFill>
                  <a:srgbClr val="231F20"/>
                </a:solidFill>
                <a:latin typeface="Arial" charset="0"/>
              </a:rPr>
              <a:t>epithelium</a:t>
            </a:r>
            <a:endParaRPr lang="en-US" sz="1800" b="1">
              <a:latin typeface="Arial" charset="0"/>
            </a:endParaRPr>
          </a:p>
        </p:txBody>
      </p:sp>
      <p:sp>
        <p:nvSpPr>
          <p:cNvPr id="62529" name="Rectangle 69"/>
          <p:cNvSpPr>
            <a:spLocks noChangeArrowheads="1"/>
          </p:cNvSpPr>
          <p:nvPr/>
        </p:nvSpPr>
        <p:spPr bwMode="auto">
          <a:xfrm>
            <a:off x="4592638" y="4791075"/>
            <a:ext cx="1127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Respiratory</a:t>
            </a:r>
          </a:p>
          <a:p>
            <a:pPr eaLnBrk="0" hangingPunct="0"/>
            <a:r>
              <a:rPr lang="en-US" sz="1400">
                <a:solidFill>
                  <a:srgbClr val="231F20"/>
                </a:solidFill>
                <a:latin typeface="Arial Black" pitchFamily="34" charset="0"/>
              </a:rPr>
              <a:t>membrane</a:t>
            </a:r>
            <a:endParaRPr lang="en-US" sz="1800">
              <a:latin typeface="Arial" charset="0"/>
            </a:endParaRPr>
          </a:p>
        </p:txBody>
      </p:sp>
      <p:sp>
        <p:nvSpPr>
          <p:cNvPr id="62530" name="Rectangle 70"/>
          <p:cNvSpPr>
            <a:spLocks noChangeArrowheads="1"/>
          </p:cNvSpPr>
          <p:nvPr/>
        </p:nvSpPr>
        <p:spPr bwMode="auto">
          <a:xfrm>
            <a:off x="7827963" y="962025"/>
            <a:ext cx="914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Red blood </a:t>
            </a:r>
          </a:p>
          <a:p>
            <a:pPr eaLnBrk="0" hangingPunct="0"/>
            <a:r>
              <a:rPr lang="en-US" sz="1400" b="1">
                <a:solidFill>
                  <a:srgbClr val="231F20"/>
                </a:solidFill>
                <a:latin typeface="Arial" charset="0"/>
              </a:rPr>
              <a:t>cell</a:t>
            </a:r>
            <a:endParaRPr lang="en-US" sz="1800" b="1">
              <a:latin typeface="Arial" charset="0"/>
            </a:endParaRPr>
          </a:p>
        </p:txBody>
      </p:sp>
      <p:sp>
        <p:nvSpPr>
          <p:cNvPr id="62531" name="Rectangle 71"/>
          <p:cNvSpPr>
            <a:spLocks noChangeArrowheads="1"/>
          </p:cNvSpPr>
          <p:nvPr/>
        </p:nvSpPr>
        <p:spPr bwMode="auto">
          <a:xfrm>
            <a:off x="6567488" y="2828925"/>
            <a:ext cx="201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O</a:t>
            </a:r>
            <a:r>
              <a:rPr lang="en-US" sz="1400" b="1" baseline="-25000">
                <a:solidFill>
                  <a:srgbClr val="231F20"/>
                </a:solidFill>
                <a:latin typeface="Arial" charset="0"/>
              </a:rPr>
              <a:t>2</a:t>
            </a:r>
            <a:endParaRPr lang="en-US" sz="1800" b="1">
              <a:latin typeface="Arial" charset="0"/>
            </a:endParaRPr>
          </a:p>
        </p:txBody>
      </p:sp>
      <p:sp>
        <p:nvSpPr>
          <p:cNvPr id="62532" name="Rectangle 72"/>
          <p:cNvSpPr>
            <a:spLocks noChangeArrowheads="1"/>
          </p:cNvSpPr>
          <p:nvPr/>
        </p:nvSpPr>
        <p:spPr bwMode="auto">
          <a:xfrm>
            <a:off x="6450013" y="3327400"/>
            <a:ext cx="7381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i="1">
                <a:solidFill>
                  <a:srgbClr val="231F20"/>
                </a:solidFill>
                <a:latin typeface="Arial" charset="0"/>
              </a:rPr>
              <a:t>Alveolus</a:t>
            </a:r>
            <a:endParaRPr lang="en-US" sz="1800">
              <a:latin typeface="Arial" charset="0"/>
            </a:endParaRPr>
          </a:p>
        </p:txBody>
      </p:sp>
      <p:sp>
        <p:nvSpPr>
          <p:cNvPr id="62533" name="Rectangle 73"/>
          <p:cNvSpPr>
            <a:spLocks noChangeArrowheads="1"/>
          </p:cNvSpPr>
          <p:nvPr/>
        </p:nvSpPr>
        <p:spPr bwMode="auto">
          <a:xfrm>
            <a:off x="6646863" y="3092450"/>
            <a:ext cx="330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CO</a:t>
            </a:r>
            <a:r>
              <a:rPr lang="en-US" sz="1400" b="1" baseline="-25000">
                <a:solidFill>
                  <a:srgbClr val="231F20"/>
                </a:solidFill>
                <a:latin typeface="Arial" charset="0"/>
              </a:rPr>
              <a:t>2</a:t>
            </a:r>
            <a:endParaRPr lang="en-US" sz="1800" b="1">
              <a:latin typeface="Arial" charset="0"/>
            </a:endParaRPr>
          </a:p>
        </p:txBody>
      </p:sp>
      <p:sp>
        <p:nvSpPr>
          <p:cNvPr id="62534" name="Rectangle 74"/>
          <p:cNvSpPr>
            <a:spLocks noChangeArrowheads="1"/>
          </p:cNvSpPr>
          <p:nvPr/>
        </p:nvSpPr>
        <p:spPr bwMode="auto">
          <a:xfrm>
            <a:off x="4592638" y="2584450"/>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Capillary</a:t>
            </a:r>
            <a:endParaRPr lang="en-US" sz="1800" b="1">
              <a:latin typeface="Arial" charset="0"/>
            </a:endParaRPr>
          </a:p>
        </p:txBody>
      </p:sp>
      <p:sp>
        <p:nvSpPr>
          <p:cNvPr id="62535" name="Rectangle 75"/>
          <p:cNvSpPr>
            <a:spLocks noChangeArrowheads="1"/>
          </p:cNvSpPr>
          <p:nvPr/>
        </p:nvSpPr>
        <p:spPr bwMode="auto">
          <a:xfrm>
            <a:off x="2665413" y="3657600"/>
            <a:ext cx="7381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i="1">
                <a:solidFill>
                  <a:srgbClr val="231F20"/>
                </a:solidFill>
                <a:latin typeface="Arial" charset="0"/>
              </a:rPr>
              <a:t>Alveolus</a:t>
            </a:r>
            <a:endParaRPr lang="en-US" sz="1800">
              <a:latin typeface="Arial" charset="0"/>
            </a:endParaRPr>
          </a:p>
        </p:txBody>
      </p:sp>
      <p:sp>
        <p:nvSpPr>
          <p:cNvPr id="62536" name="Rectangle 76"/>
          <p:cNvSpPr>
            <a:spLocks noChangeArrowheads="1"/>
          </p:cNvSpPr>
          <p:nvPr/>
        </p:nvSpPr>
        <p:spPr bwMode="auto">
          <a:xfrm>
            <a:off x="4586288" y="1495425"/>
            <a:ext cx="1416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Nucleus of type I</a:t>
            </a:r>
          </a:p>
          <a:p>
            <a:pPr eaLnBrk="0" hangingPunct="0"/>
            <a:r>
              <a:rPr lang="en-US" sz="1400" b="1">
                <a:solidFill>
                  <a:srgbClr val="231F20"/>
                </a:solidFill>
                <a:latin typeface="Arial" charset="0"/>
              </a:rPr>
              <a:t>(squamous</a:t>
            </a:r>
            <a:endParaRPr lang="en-US" sz="1800" b="1">
              <a:latin typeface="Arial" charset="0"/>
            </a:endParaRPr>
          </a:p>
          <a:p>
            <a:pPr eaLnBrk="0" hangingPunct="0"/>
            <a:r>
              <a:rPr lang="en-US" sz="1400" b="1">
                <a:solidFill>
                  <a:srgbClr val="231F20"/>
                </a:solidFill>
                <a:latin typeface="Arial" charset="0"/>
              </a:rPr>
              <a:t>epithelial) cell</a:t>
            </a:r>
            <a:endParaRPr lang="en-US" sz="1800" b="1">
              <a:latin typeface="Arial" charset="0"/>
            </a:endParaRPr>
          </a:p>
        </p:txBody>
      </p:sp>
      <p:sp>
        <p:nvSpPr>
          <p:cNvPr id="62537" name="Rectangle 77"/>
          <p:cNvSpPr>
            <a:spLocks noChangeArrowheads="1"/>
          </p:cNvSpPr>
          <p:nvPr/>
        </p:nvSpPr>
        <p:spPr bwMode="auto">
          <a:xfrm>
            <a:off x="433388" y="5788025"/>
            <a:ext cx="49863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231F20"/>
                </a:solidFill>
                <a:latin typeface="Arial Black" pitchFamily="34" charset="0"/>
              </a:rPr>
              <a:t>(c) Detailed anatomy of the respiratory membrane  </a:t>
            </a:r>
            <a:endParaRPr lang="en-US" sz="1800">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normAutofit/>
          </a:bodyPr>
          <a:lstStyle/>
          <a:p>
            <a:pPr fontAlgn="auto">
              <a:spcAft>
                <a:spcPts val="0"/>
              </a:spcAft>
              <a:defRPr/>
            </a:pPr>
            <a:r>
              <a:rPr lang="en-US"/>
              <a:t>Lungs </a:t>
            </a:r>
          </a:p>
        </p:txBody>
      </p:sp>
      <p:sp>
        <p:nvSpPr>
          <p:cNvPr id="8499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Occupy all of the thoracic cavity except the </a:t>
            </a:r>
            <a:r>
              <a:rPr lang="en-US" dirty="0" err="1"/>
              <a:t>mediastinum</a:t>
            </a:r>
            <a:endParaRPr lang="en-US"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Root</a:t>
            </a:r>
            <a:r>
              <a:rPr lang="en-US" dirty="0"/>
              <a:t>: </a:t>
            </a:r>
            <a:endParaRPr lang="en-US" dirty="0" smtClean="0"/>
          </a:p>
          <a:p>
            <a:pPr marL="548640" lvl="1" fontAlgn="auto">
              <a:spcBef>
                <a:spcPts val="370"/>
              </a:spcBef>
              <a:spcAft>
                <a:spcPts val="0"/>
              </a:spcAft>
              <a:buFont typeface="Wingdings 2"/>
              <a:buChar char=""/>
              <a:defRPr/>
            </a:pPr>
            <a:r>
              <a:rPr lang="en-US" dirty="0" smtClean="0"/>
              <a:t>site </a:t>
            </a:r>
            <a:r>
              <a:rPr lang="en-US" dirty="0"/>
              <a:t>of vascular and bronchial attachments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Costal </a:t>
            </a:r>
            <a:r>
              <a:rPr lang="en-US" dirty="0"/>
              <a:t>surface: </a:t>
            </a:r>
            <a:endParaRPr lang="en-US" dirty="0" smtClean="0"/>
          </a:p>
          <a:p>
            <a:pPr marL="548640" lvl="1" fontAlgn="auto">
              <a:spcBef>
                <a:spcPts val="370"/>
              </a:spcBef>
              <a:spcAft>
                <a:spcPts val="0"/>
              </a:spcAft>
              <a:buFont typeface="Wingdings 2"/>
              <a:buChar char=""/>
              <a:defRPr/>
            </a:pPr>
            <a:r>
              <a:rPr lang="en-US" dirty="0" smtClean="0"/>
              <a:t>anterior</a:t>
            </a:r>
            <a:r>
              <a:rPr lang="en-US" dirty="0"/>
              <a:t>, lateral, and posterior surfaces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normAutofit/>
          </a:bodyPr>
          <a:lstStyle/>
          <a:p>
            <a:pPr fontAlgn="auto">
              <a:spcAft>
                <a:spcPts val="0"/>
              </a:spcAft>
              <a:defRPr/>
            </a:pPr>
            <a:r>
              <a:rPr lang="en-US"/>
              <a:t>Lungs</a:t>
            </a:r>
          </a:p>
        </p:txBody>
      </p:sp>
      <p:sp>
        <p:nvSpPr>
          <p:cNvPr id="8806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Apex: </a:t>
            </a:r>
            <a:endParaRPr lang="en-US" dirty="0" smtClean="0"/>
          </a:p>
          <a:p>
            <a:pPr marL="548640" lvl="1" fontAlgn="auto">
              <a:spcBef>
                <a:spcPts val="370"/>
              </a:spcBef>
              <a:spcAft>
                <a:spcPts val="0"/>
              </a:spcAft>
              <a:buFont typeface="Wingdings 2"/>
              <a:buChar char=""/>
              <a:defRPr/>
            </a:pPr>
            <a:r>
              <a:rPr lang="en-US" dirty="0" smtClean="0"/>
              <a:t>superior </a:t>
            </a:r>
            <a:r>
              <a:rPr lang="en-US" dirty="0"/>
              <a:t>tip</a:t>
            </a:r>
          </a:p>
          <a:p>
            <a:pPr marL="274320" indent="-274320" fontAlgn="auto">
              <a:spcBef>
                <a:spcPts val="580"/>
              </a:spcBef>
              <a:spcAft>
                <a:spcPts val="0"/>
              </a:spcAft>
              <a:buFont typeface="Wingdings 2"/>
              <a:buChar char=""/>
              <a:defRPr/>
            </a:pPr>
            <a:r>
              <a:rPr lang="en-US" dirty="0"/>
              <a:t>Base: </a:t>
            </a:r>
            <a:endParaRPr lang="en-US" dirty="0" smtClean="0"/>
          </a:p>
          <a:p>
            <a:pPr marL="548640" lvl="1" fontAlgn="auto">
              <a:spcBef>
                <a:spcPts val="370"/>
              </a:spcBef>
              <a:spcAft>
                <a:spcPts val="0"/>
              </a:spcAft>
              <a:buFont typeface="Wingdings 2"/>
              <a:buChar char=""/>
              <a:defRPr/>
            </a:pPr>
            <a:r>
              <a:rPr lang="en-US" dirty="0" smtClean="0"/>
              <a:t>inferior </a:t>
            </a:r>
            <a:r>
              <a:rPr lang="en-US" dirty="0"/>
              <a:t>surface that rests on the diaphragm</a:t>
            </a:r>
          </a:p>
          <a:p>
            <a:pPr marL="274320" indent="-274320" fontAlgn="auto">
              <a:spcBef>
                <a:spcPts val="580"/>
              </a:spcBef>
              <a:spcAft>
                <a:spcPts val="0"/>
              </a:spcAft>
              <a:buFont typeface="Wingdings 2"/>
              <a:buChar char=""/>
              <a:defRPr/>
            </a:pPr>
            <a:r>
              <a:rPr lang="en-US" dirty="0" err="1"/>
              <a:t>Hilum</a:t>
            </a:r>
            <a:r>
              <a:rPr lang="en-US" dirty="0"/>
              <a:t>: </a:t>
            </a:r>
            <a:endParaRPr lang="en-US" dirty="0" smtClean="0"/>
          </a:p>
          <a:p>
            <a:pPr marL="548640" lvl="1" fontAlgn="auto">
              <a:spcBef>
                <a:spcPts val="370"/>
              </a:spcBef>
              <a:spcAft>
                <a:spcPts val="0"/>
              </a:spcAft>
              <a:buFont typeface="Wingdings 2"/>
              <a:buChar char=""/>
              <a:defRPr/>
            </a:pPr>
            <a:r>
              <a:rPr lang="en-US" dirty="0" smtClean="0"/>
              <a:t>on </a:t>
            </a:r>
            <a:r>
              <a:rPr lang="en-US" dirty="0" err="1"/>
              <a:t>mediastinal</a:t>
            </a:r>
            <a:r>
              <a:rPr lang="en-US" dirty="0"/>
              <a:t> surface; site for attachment of blood vessels, bronchi, lymphatic vessels, and nerves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Cardiac </a:t>
            </a:r>
            <a:r>
              <a:rPr lang="en-US" dirty="0"/>
              <a:t>notch of left lung: </a:t>
            </a:r>
            <a:endParaRPr lang="en-US" dirty="0" smtClean="0"/>
          </a:p>
          <a:p>
            <a:pPr marL="548640" lvl="1" fontAlgn="auto">
              <a:spcBef>
                <a:spcPts val="370"/>
              </a:spcBef>
              <a:spcAft>
                <a:spcPts val="0"/>
              </a:spcAft>
              <a:buFont typeface="Wingdings 2"/>
              <a:buChar char=""/>
              <a:defRPr/>
            </a:pPr>
            <a:r>
              <a:rPr lang="en-US" dirty="0" smtClean="0"/>
              <a:t>concavity </a:t>
            </a:r>
            <a:r>
              <a:rPr lang="en-US" dirty="0"/>
              <a:t>that accommodates the heart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normAutofit/>
          </a:bodyPr>
          <a:lstStyle/>
          <a:p>
            <a:pPr fontAlgn="auto">
              <a:spcAft>
                <a:spcPts val="0"/>
              </a:spcAft>
              <a:defRPr/>
            </a:pPr>
            <a:r>
              <a:rPr lang="en-US"/>
              <a:t>Functional Anatomy</a:t>
            </a:r>
          </a:p>
        </p:txBody>
      </p:sp>
      <p:sp>
        <p:nvSpPr>
          <p:cNvPr id="1229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Respiratory zone: </a:t>
            </a:r>
            <a:endParaRPr lang="en-US" dirty="0" smtClean="0"/>
          </a:p>
          <a:p>
            <a:pPr marL="548640" lvl="1" fontAlgn="auto">
              <a:spcBef>
                <a:spcPts val="370"/>
              </a:spcBef>
              <a:spcAft>
                <a:spcPts val="0"/>
              </a:spcAft>
              <a:buFont typeface="Wingdings 2"/>
              <a:buChar char=""/>
              <a:defRPr/>
            </a:pPr>
            <a:r>
              <a:rPr lang="en-US" dirty="0" smtClean="0"/>
              <a:t>site </a:t>
            </a:r>
            <a:r>
              <a:rPr lang="en-US" dirty="0"/>
              <a:t>of gas exchange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Microscopic </a:t>
            </a:r>
            <a:r>
              <a:rPr lang="en-US" dirty="0"/>
              <a:t>structures</a:t>
            </a:r>
            <a:r>
              <a:rPr lang="en-US" dirty="0" smtClean="0"/>
              <a:t>:</a:t>
            </a:r>
          </a:p>
          <a:p>
            <a:pPr marL="822960" lvl="2" fontAlgn="auto">
              <a:spcBef>
                <a:spcPts val="370"/>
              </a:spcBef>
              <a:spcAft>
                <a:spcPts val="0"/>
              </a:spcAft>
              <a:buClr>
                <a:schemeClr val="accent1">
                  <a:tint val="60000"/>
                </a:schemeClr>
              </a:buClr>
              <a:buFont typeface="Wingdings 2"/>
              <a:buChar char=""/>
              <a:defRPr/>
            </a:pPr>
            <a:r>
              <a:rPr lang="en-US" dirty="0" smtClean="0"/>
              <a:t> </a:t>
            </a:r>
            <a:r>
              <a:rPr lang="en-US" dirty="0"/>
              <a:t>respiratory bronchioles, alveolar ducts, and alveoli</a:t>
            </a:r>
          </a:p>
          <a:p>
            <a:pPr marL="274320" indent="-274320" fontAlgn="auto">
              <a:spcBef>
                <a:spcPts val="580"/>
              </a:spcBef>
              <a:spcAft>
                <a:spcPts val="0"/>
              </a:spcAft>
              <a:buFont typeface="Wingdings 2"/>
              <a:buChar char=""/>
              <a:defRPr/>
            </a:pPr>
            <a:r>
              <a:rPr lang="en-US" dirty="0"/>
              <a:t>Conducting zone: </a:t>
            </a:r>
            <a:endParaRPr lang="en-US" dirty="0" smtClean="0"/>
          </a:p>
          <a:p>
            <a:pPr marL="548640" lvl="1" fontAlgn="auto">
              <a:spcBef>
                <a:spcPts val="370"/>
              </a:spcBef>
              <a:spcAft>
                <a:spcPts val="0"/>
              </a:spcAft>
              <a:buFont typeface="Wingdings 2"/>
              <a:buChar char=""/>
              <a:defRPr/>
            </a:pPr>
            <a:r>
              <a:rPr lang="en-US" dirty="0" smtClean="0"/>
              <a:t>conduits </a:t>
            </a:r>
            <a:r>
              <a:rPr lang="en-US" dirty="0"/>
              <a:t>to gas exchange sites</a:t>
            </a:r>
          </a:p>
          <a:p>
            <a:pPr marL="548640" lvl="1" fontAlgn="auto">
              <a:spcBef>
                <a:spcPts val="370"/>
              </a:spcBef>
              <a:spcAft>
                <a:spcPts val="0"/>
              </a:spcAft>
              <a:buFont typeface="Wingdings 2"/>
              <a:buChar char=""/>
              <a:defRPr/>
            </a:pPr>
            <a:r>
              <a:rPr lang="en-US" dirty="0"/>
              <a:t>Includes all other respiratory structures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Respiratory </a:t>
            </a:r>
            <a:r>
              <a:rPr lang="en-US" dirty="0"/>
              <a:t>muscles: </a:t>
            </a:r>
            <a:endParaRPr lang="en-US" dirty="0" smtClean="0"/>
          </a:p>
          <a:p>
            <a:pPr marL="548640" lvl="1" fontAlgn="auto">
              <a:spcBef>
                <a:spcPts val="370"/>
              </a:spcBef>
              <a:spcAft>
                <a:spcPts val="0"/>
              </a:spcAft>
              <a:buFont typeface="Wingdings 2"/>
              <a:buChar char=""/>
              <a:defRPr/>
            </a:pPr>
            <a:r>
              <a:rPr lang="en-US" dirty="0" smtClean="0"/>
              <a:t>diaphragm </a:t>
            </a:r>
            <a:r>
              <a:rPr lang="en-US" dirty="0"/>
              <a:t>and other muscles that promote ventilation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normAutofit/>
          </a:bodyPr>
          <a:lstStyle/>
          <a:p>
            <a:pPr fontAlgn="auto">
              <a:spcAft>
                <a:spcPts val="0"/>
              </a:spcAft>
              <a:defRPr/>
            </a:pPr>
            <a:r>
              <a:rPr lang="en-US"/>
              <a:t>Lungs</a:t>
            </a:r>
          </a:p>
        </p:txBody>
      </p:sp>
      <p:sp>
        <p:nvSpPr>
          <p:cNvPr id="9011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Left lung is smaller, separated into two lobes by an oblique fissure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Right </a:t>
            </a:r>
            <a:r>
              <a:rPr lang="en-US" dirty="0"/>
              <a:t>lung has three lobes separated by oblique and horizontal fissures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err="1" smtClean="0"/>
              <a:t>Bronchopulmonary</a:t>
            </a:r>
            <a:r>
              <a:rPr lang="en-US" dirty="0" smtClean="0"/>
              <a:t> </a:t>
            </a:r>
            <a:r>
              <a:rPr lang="en-US" dirty="0"/>
              <a:t>segments (10 right, 8–9 left)</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Lobules </a:t>
            </a:r>
            <a:r>
              <a:rPr lang="en-US" dirty="0"/>
              <a:t>are the smallest subdivisions; served by bronchioles and their branches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7983538" y="6581775"/>
            <a:ext cx="1157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22.10a</a:t>
            </a:r>
          </a:p>
        </p:txBody>
      </p:sp>
      <p:pic>
        <p:nvPicPr>
          <p:cNvPr id="92167" name="Picture 7"/>
          <p:cNvPicPr>
            <a:picLocks noChangeAspect="1" noChangeArrowheads="1"/>
          </p:cNvPicPr>
          <p:nvPr/>
        </p:nvPicPr>
        <p:blipFill>
          <a:blip r:embed="rId2" cstate="screen"/>
          <a:srcRect/>
          <a:stretch>
            <a:fillRect/>
          </a:stretch>
        </p:blipFill>
        <p:spPr bwMode="auto">
          <a:xfrm>
            <a:off x="455613" y="688975"/>
            <a:ext cx="8231187" cy="5514975"/>
          </a:xfrm>
          <a:prstGeom prst="ellipse">
            <a:avLst/>
          </a:prstGeom>
          <a:ln>
            <a:noFill/>
          </a:ln>
          <a:effectLst>
            <a:softEdge rad="112500"/>
          </a:effectLst>
        </p:spPr>
      </p:pic>
      <p:sp>
        <p:nvSpPr>
          <p:cNvPr id="66564" name="Freeform 8"/>
          <p:cNvSpPr>
            <a:spLocks/>
          </p:cNvSpPr>
          <p:nvPr/>
        </p:nvSpPr>
        <p:spPr bwMode="auto">
          <a:xfrm>
            <a:off x="5988050" y="949325"/>
            <a:ext cx="1044575" cy="206375"/>
          </a:xfrm>
          <a:custGeom>
            <a:avLst/>
            <a:gdLst>
              <a:gd name="T0" fmla="*/ 0 w 658"/>
              <a:gd name="T1" fmla="*/ 130 h 130"/>
              <a:gd name="T2" fmla="*/ 536 w 658"/>
              <a:gd name="T3" fmla="*/ 0 h 130"/>
              <a:gd name="T4" fmla="*/ 658 w 658"/>
              <a:gd name="T5" fmla="*/ 0 h 130"/>
              <a:gd name="T6" fmla="*/ 0 60000 65536"/>
              <a:gd name="T7" fmla="*/ 0 60000 65536"/>
              <a:gd name="T8" fmla="*/ 0 60000 65536"/>
              <a:gd name="T9" fmla="*/ 0 w 658"/>
              <a:gd name="T10" fmla="*/ 0 h 130"/>
              <a:gd name="T11" fmla="*/ 658 w 658"/>
              <a:gd name="T12" fmla="*/ 130 h 130"/>
            </a:gdLst>
            <a:ahLst/>
            <a:cxnLst>
              <a:cxn ang="T6">
                <a:pos x="T0" y="T1"/>
              </a:cxn>
              <a:cxn ang="T7">
                <a:pos x="T2" y="T3"/>
              </a:cxn>
              <a:cxn ang="T8">
                <a:pos x="T4" y="T5"/>
              </a:cxn>
            </a:cxnLst>
            <a:rect l="T9" t="T10" r="T11" b="T12"/>
            <a:pathLst>
              <a:path w="658" h="130">
                <a:moveTo>
                  <a:pt x="0" y="130"/>
                </a:moveTo>
                <a:lnTo>
                  <a:pt x="536" y="0"/>
                </a:lnTo>
                <a:lnTo>
                  <a:pt x="658" y="0"/>
                </a:lnTo>
              </a:path>
            </a:pathLst>
          </a:custGeom>
          <a:noFill/>
          <a:ln w="349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5" name="Line 9"/>
          <p:cNvSpPr>
            <a:spLocks noChangeShapeType="1"/>
          </p:cNvSpPr>
          <p:nvPr/>
        </p:nvSpPr>
        <p:spPr bwMode="auto">
          <a:xfrm>
            <a:off x="6172200" y="1978025"/>
            <a:ext cx="844550" cy="1588"/>
          </a:xfrm>
          <a:prstGeom prst="line">
            <a:avLst/>
          </a:prstGeom>
          <a:noFill/>
          <a:ln w="349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6" name="Line 10"/>
          <p:cNvSpPr>
            <a:spLocks noChangeShapeType="1"/>
          </p:cNvSpPr>
          <p:nvPr/>
        </p:nvSpPr>
        <p:spPr bwMode="auto">
          <a:xfrm>
            <a:off x="6318250" y="1482725"/>
            <a:ext cx="704850" cy="1588"/>
          </a:xfrm>
          <a:prstGeom prst="line">
            <a:avLst/>
          </a:prstGeom>
          <a:noFill/>
          <a:ln w="349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Freeform 11"/>
          <p:cNvSpPr>
            <a:spLocks/>
          </p:cNvSpPr>
          <p:nvPr/>
        </p:nvSpPr>
        <p:spPr bwMode="auto">
          <a:xfrm>
            <a:off x="5245100" y="3459163"/>
            <a:ext cx="1501775" cy="542925"/>
          </a:xfrm>
          <a:custGeom>
            <a:avLst/>
            <a:gdLst>
              <a:gd name="T0" fmla="*/ 0 w 946"/>
              <a:gd name="T1" fmla="*/ 342 h 342"/>
              <a:gd name="T2" fmla="*/ 836 w 946"/>
              <a:gd name="T3" fmla="*/ 0 h 342"/>
              <a:gd name="T4" fmla="*/ 946 w 946"/>
              <a:gd name="T5" fmla="*/ 0 h 342"/>
              <a:gd name="T6" fmla="*/ 0 60000 65536"/>
              <a:gd name="T7" fmla="*/ 0 60000 65536"/>
              <a:gd name="T8" fmla="*/ 0 60000 65536"/>
              <a:gd name="T9" fmla="*/ 0 w 946"/>
              <a:gd name="T10" fmla="*/ 0 h 342"/>
              <a:gd name="T11" fmla="*/ 946 w 946"/>
              <a:gd name="T12" fmla="*/ 342 h 342"/>
            </a:gdLst>
            <a:ahLst/>
            <a:cxnLst>
              <a:cxn ang="T6">
                <a:pos x="T0" y="T1"/>
              </a:cxn>
              <a:cxn ang="T7">
                <a:pos x="T2" y="T3"/>
              </a:cxn>
              <a:cxn ang="T8">
                <a:pos x="T4" y="T5"/>
              </a:cxn>
            </a:cxnLst>
            <a:rect l="T9" t="T10" r="T11" b="T12"/>
            <a:pathLst>
              <a:path w="946" h="342">
                <a:moveTo>
                  <a:pt x="0" y="342"/>
                </a:moveTo>
                <a:lnTo>
                  <a:pt x="836" y="0"/>
                </a:lnTo>
                <a:lnTo>
                  <a:pt x="946"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8" name="Freeform 12"/>
          <p:cNvSpPr>
            <a:spLocks/>
          </p:cNvSpPr>
          <p:nvPr/>
        </p:nvSpPr>
        <p:spPr bwMode="auto">
          <a:xfrm>
            <a:off x="2598738" y="3287713"/>
            <a:ext cx="1336675" cy="530225"/>
          </a:xfrm>
          <a:custGeom>
            <a:avLst/>
            <a:gdLst>
              <a:gd name="T0" fmla="*/ 842 w 842"/>
              <a:gd name="T1" fmla="*/ 334 h 334"/>
              <a:gd name="T2" fmla="*/ 332 w 842"/>
              <a:gd name="T3" fmla="*/ 0 h 334"/>
              <a:gd name="T4" fmla="*/ 0 w 842"/>
              <a:gd name="T5" fmla="*/ 0 h 334"/>
              <a:gd name="T6" fmla="*/ 0 60000 65536"/>
              <a:gd name="T7" fmla="*/ 0 60000 65536"/>
              <a:gd name="T8" fmla="*/ 0 60000 65536"/>
              <a:gd name="T9" fmla="*/ 0 w 842"/>
              <a:gd name="T10" fmla="*/ 0 h 334"/>
              <a:gd name="T11" fmla="*/ 842 w 842"/>
              <a:gd name="T12" fmla="*/ 334 h 334"/>
            </a:gdLst>
            <a:ahLst/>
            <a:cxnLst>
              <a:cxn ang="T6">
                <a:pos x="T0" y="T1"/>
              </a:cxn>
              <a:cxn ang="T7">
                <a:pos x="T2" y="T3"/>
              </a:cxn>
              <a:cxn ang="T8">
                <a:pos x="T4" y="T5"/>
              </a:cxn>
            </a:cxnLst>
            <a:rect l="T9" t="T10" r="T11" b="T12"/>
            <a:pathLst>
              <a:path w="842" h="334">
                <a:moveTo>
                  <a:pt x="842" y="334"/>
                </a:moveTo>
                <a:lnTo>
                  <a:pt x="332" y="0"/>
                </a:lnTo>
                <a:lnTo>
                  <a:pt x="0"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9" name="Freeform 13"/>
          <p:cNvSpPr>
            <a:spLocks/>
          </p:cNvSpPr>
          <p:nvPr/>
        </p:nvSpPr>
        <p:spPr bwMode="auto">
          <a:xfrm>
            <a:off x="3398838" y="2301875"/>
            <a:ext cx="1009650" cy="1192213"/>
          </a:xfrm>
          <a:custGeom>
            <a:avLst/>
            <a:gdLst>
              <a:gd name="T0" fmla="*/ 0 w 636"/>
              <a:gd name="T1" fmla="*/ 0 h 751"/>
              <a:gd name="T2" fmla="*/ 106 w 636"/>
              <a:gd name="T3" fmla="*/ 0 h 751"/>
              <a:gd name="T4" fmla="*/ 636 w 636"/>
              <a:gd name="T5" fmla="*/ 751 h 751"/>
              <a:gd name="T6" fmla="*/ 0 60000 65536"/>
              <a:gd name="T7" fmla="*/ 0 60000 65536"/>
              <a:gd name="T8" fmla="*/ 0 60000 65536"/>
              <a:gd name="T9" fmla="*/ 0 w 636"/>
              <a:gd name="T10" fmla="*/ 0 h 751"/>
              <a:gd name="T11" fmla="*/ 636 w 636"/>
              <a:gd name="T12" fmla="*/ 751 h 751"/>
            </a:gdLst>
            <a:ahLst/>
            <a:cxnLst>
              <a:cxn ang="T6">
                <a:pos x="T0" y="T1"/>
              </a:cxn>
              <a:cxn ang="T7">
                <a:pos x="T2" y="T3"/>
              </a:cxn>
              <a:cxn ang="T8">
                <a:pos x="T4" y="T5"/>
              </a:cxn>
            </a:cxnLst>
            <a:rect l="T9" t="T10" r="T11" b="T12"/>
            <a:pathLst>
              <a:path w="636" h="751">
                <a:moveTo>
                  <a:pt x="0" y="0"/>
                </a:moveTo>
                <a:lnTo>
                  <a:pt x="106" y="0"/>
                </a:lnTo>
                <a:lnTo>
                  <a:pt x="636" y="751"/>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0" name="Freeform 14"/>
          <p:cNvSpPr>
            <a:spLocks/>
          </p:cNvSpPr>
          <p:nvPr/>
        </p:nvSpPr>
        <p:spPr bwMode="auto">
          <a:xfrm>
            <a:off x="3389313" y="1990725"/>
            <a:ext cx="1073150" cy="1111250"/>
          </a:xfrm>
          <a:custGeom>
            <a:avLst/>
            <a:gdLst>
              <a:gd name="T0" fmla="*/ 0 w 676"/>
              <a:gd name="T1" fmla="*/ 0 h 700"/>
              <a:gd name="T2" fmla="*/ 180 w 676"/>
              <a:gd name="T3" fmla="*/ 0 h 700"/>
              <a:gd name="T4" fmla="*/ 676 w 676"/>
              <a:gd name="T5" fmla="*/ 700 h 700"/>
              <a:gd name="T6" fmla="*/ 0 60000 65536"/>
              <a:gd name="T7" fmla="*/ 0 60000 65536"/>
              <a:gd name="T8" fmla="*/ 0 60000 65536"/>
              <a:gd name="T9" fmla="*/ 0 w 676"/>
              <a:gd name="T10" fmla="*/ 0 h 700"/>
              <a:gd name="T11" fmla="*/ 676 w 676"/>
              <a:gd name="T12" fmla="*/ 700 h 700"/>
            </a:gdLst>
            <a:ahLst/>
            <a:cxnLst>
              <a:cxn ang="T6">
                <a:pos x="T0" y="T1"/>
              </a:cxn>
              <a:cxn ang="T7">
                <a:pos x="T2" y="T3"/>
              </a:cxn>
              <a:cxn ang="T8">
                <a:pos x="T4" y="T5"/>
              </a:cxn>
            </a:cxnLst>
            <a:rect l="T9" t="T10" r="T11" b="T12"/>
            <a:pathLst>
              <a:path w="676" h="700">
                <a:moveTo>
                  <a:pt x="0" y="0"/>
                </a:moveTo>
                <a:lnTo>
                  <a:pt x="180" y="0"/>
                </a:lnTo>
                <a:lnTo>
                  <a:pt x="676" y="70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1" name="Freeform 15"/>
          <p:cNvSpPr>
            <a:spLocks/>
          </p:cNvSpPr>
          <p:nvPr/>
        </p:nvSpPr>
        <p:spPr bwMode="auto">
          <a:xfrm>
            <a:off x="1874838" y="2708275"/>
            <a:ext cx="2260600" cy="527050"/>
          </a:xfrm>
          <a:custGeom>
            <a:avLst/>
            <a:gdLst>
              <a:gd name="T0" fmla="*/ 1424 w 1424"/>
              <a:gd name="T1" fmla="*/ 332 h 332"/>
              <a:gd name="T2" fmla="*/ 300 w 1424"/>
              <a:gd name="T3" fmla="*/ 0 h 332"/>
              <a:gd name="T4" fmla="*/ 0 w 1424"/>
              <a:gd name="T5" fmla="*/ 0 h 332"/>
              <a:gd name="T6" fmla="*/ 0 60000 65536"/>
              <a:gd name="T7" fmla="*/ 0 60000 65536"/>
              <a:gd name="T8" fmla="*/ 0 60000 65536"/>
              <a:gd name="T9" fmla="*/ 0 w 1424"/>
              <a:gd name="T10" fmla="*/ 0 h 332"/>
              <a:gd name="T11" fmla="*/ 1424 w 1424"/>
              <a:gd name="T12" fmla="*/ 332 h 332"/>
            </a:gdLst>
            <a:ahLst/>
            <a:cxnLst>
              <a:cxn ang="T6">
                <a:pos x="T0" y="T1"/>
              </a:cxn>
              <a:cxn ang="T7">
                <a:pos x="T2" y="T3"/>
              </a:cxn>
              <a:cxn ang="T8">
                <a:pos x="T4" y="T5"/>
              </a:cxn>
            </a:cxnLst>
            <a:rect l="T9" t="T10" r="T11" b="T12"/>
            <a:pathLst>
              <a:path w="1424" h="332">
                <a:moveTo>
                  <a:pt x="1424" y="332"/>
                </a:moveTo>
                <a:lnTo>
                  <a:pt x="300" y="0"/>
                </a:lnTo>
                <a:lnTo>
                  <a:pt x="0"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2" name="Freeform 16"/>
          <p:cNvSpPr>
            <a:spLocks/>
          </p:cNvSpPr>
          <p:nvPr/>
        </p:nvSpPr>
        <p:spPr bwMode="auto">
          <a:xfrm>
            <a:off x="2420938" y="4446588"/>
            <a:ext cx="1409700" cy="12700"/>
          </a:xfrm>
          <a:custGeom>
            <a:avLst/>
            <a:gdLst>
              <a:gd name="T0" fmla="*/ 888 w 888"/>
              <a:gd name="T1" fmla="*/ 0 h 8"/>
              <a:gd name="T2" fmla="*/ 370 w 888"/>
              <a:gd name="T3" fmla="*/ 8 h 8"/>
              <a:gd name="T4" fmla="*/ 0 w 888"/>
              <a:gd name="T5" fmla="*/ 8 h 8"/>
              <a:gd name="T6" fmla="*/ 0 60000 65536"/>
              <a:gd name="T7" fmla="*/ 0 60000 65536"/>
              <a:gd name="T8" fmla="*/ 0 60000 65536"/>
              <a:gd name="T9" fmla="*/ 0 w 888"/>
              <a:gd name="T10" fmla="*/ 0 h 8"/>
              <a:gd name="T11" fmla="*/ 888 w 888"/>
              <a:gd name="T12" fmla="*/ 8 h 8"/>
            </a:gdLst>
            <a:ahLst/>
            <a:cxnLst>
              <a:cxn ang="T6">
                <a:pos x="T0" y="T1"/>
              </a:cxn>
              <a:cxn ang="T7">
                <a:pos x="T2" y="T3"/>
              </a:cxn>
              <a:cxn ang="T8">
                <a:pos x="T4" y="T5"/>
              </a:cxn>
            </a:cxnLst>
            <a:rect l="T9" t="T10" r="T11" b="T12"/>
            <a:pathLst>
              <a:path w="888" h="8">
                <a:moveTo>
                  <a:pt x="888" y="0"/>
                </a:moveTo>
                <a:lnTo>
                  <a:pt x="370" y="8"/>
                </a:lnTo>
                <a:lnTo>
                  <a:pt x="0" y="8"/>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3" name="Freeform 17"/>
          <p:cNvSpPr>
            <a:spLocks/>
          </p:cNvSpPr>
          <p:nvPr/>
        </p:nvSpPr>
        <p:spPr bwMode="auto">
          <a:xfrm>
            <a:off x="2170113" y="4732338"/>
            <a:ext cx="1517650" cy="31750"/>
          </a:xfrm>
          <a:custGeom>
            <a:avLst/>
            <a:gdLst>
              <a:gd name="T0" fmla="*/ 956 w 956"/>
              <a:gd name="T1" fmla="*/ 0 h 20"/>
              <a:gd name="T2" fmla="*/ 464 w 956"/>
              <a:gd name="T3" fmla="*/ 20 h 20"/>
              <a:gd name="T4" fmla="*/ 0 w 956"/>
              <a:gd name="T5" fmla="*/ 20 h 20"/>
              <a:gd name="T6" fmla="*/ 0 60000 65536"/>
              <a:gd name="T7" fmla="*/ 0 60000 65536"/>
              <a:gd name="T8" fmla="*/ 0 60000 65536"/>
              <a:gd name="T9" fmla="*/ 0 w 956"/>
              <a:gd name="T10" fmla="*/ 0 h 20"/>
              <a:gd name="T11" fmla="*/ 956 w 956"/>
              <a:gd name="T12" fmla="*/ 20 h 20"/>
            </a:gdLst>
            <a:ahLst/>
            <a:cxnLst>
              <a:cxn ang="T6">
                <a:pos x="T0" y="T1"/>
              </a:cxn>
              <a:cxn ang="T7">
                <a:pos x="T2" y="T3"/>
              </a:cxn>
              <a:cxn ang="T8">
                <a:pos x="T4" y="T5"/>
              </a:cxn>
            </a:cxnLst>
            <a:rect l="T9" t="T10" r="T11" b="T12"/>
            <a:pathLst>
              <a:path w="956" h="20">
                <a:moveTo>
                  <a:pt x="956" y="0"/>
                </a:moveTo>
                <a:lnTo>
                  <a:pt x="464" y="20"/>
                </a:lnTo>
                <a:lnTo>
                  <a:pt x="0" y="2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4" name="Freeform 18"/>
          <p:cNvSpPr>
            <a:spLocks/>
          </p:cNvSpPr>
          <p:nvPr/>
        </p:nvSpPr>
        <p:spPr bwMode="auto">
          <a:xfrm>
            <a:off x="2465388" y="4872038"/>
            <a:ext cx="1162050" cy="174625"/>
          </a:xfrm>
          <a:custGeom>
            <a:avLst/>
            <a:gdLst>
              <a:gd name="T0" fmla="*/ 0 w 732"/>
              <a:gd name="T1" fmla="*/ 110 h 110"/>
              <a:gd name="T2" fmla="*/ 152 w 732"/>
              <a:gd name="T3" fmla="*/ 110 h 110"/>
              <a:gd name="T4" fmla="*/ 732 w 732"/>
              <a:gd name="T5" fmla="*/ 0 h 110"/>
              <a:gd name="T6" fmla="*/ 0 60000 65536"/>
              <a:gd name="T7" fmla="*/ 0 60000 65536"/>
              <a:gd name="T8" fmla="*/ 0 60000 65536"/>
              <a:gd name="T9" fmla="*/ 0 w 732"/>
              <a:gd name="T10" fmla="*/ 0 h 110"/>
              <a:gd name="T11" fmla="*/ 732 w 732"/>
              <a:gd name="T12" fmla="*/ 110 h 110"/>
            </a:gdLst>
            <a:ahLst/>
            <a:cxnLst>
              <a:cxn ang="T6">
                <a:pos x="T0" y="T1"/>
              </a:cxn>
              <a:cxn ang="T7">
                <a:pos x="T2" y="T3"/>
              </a:cxn>
              <a:cxn ang="T8">
                <a:pos x="T4" y="T5"/>
              </a:cxn>
            </a:cxnLst>
            <a:rect l="T9" t="T10" r="T11" b="T12"/>
            <a:pathLst>
              <a:path w="732" h="110">
                <a:moveTo>
                  <a:pt x="0" y="110"/>
                </a:moveTo>
                <a:lnTo>
                  <a:pt x="152" y="110"/>
                </a:lnTo>
                <a:lnTo>
                  <a:pt x="732"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5" name="Freeform 19"/>
          <p:cNvSpPr>
            <a:spLocks/>
          </p:cNvSpPr>
          <p:nvPr/>
        </p:nvSpPr>
        <p:spPr bwMode="auto">
          <a:xfrm>
            <a:off x="1125538" y="3900488"/>
            <a:ext cx="3400425" cy="669925"/>
          </a:xfrm>
          <a:custGeom>
            <a:avLst/>
            <a:gdLst>
              <a:gd name="T0" fmla="*/ 0 w 2142"/>
              <a:gd name="T1" fmla="*/ 0 h 422"/>
              <a:gd name="T2" fmla="*/ 860 w 2142"/>
              <a:gd name="T3" fmla="*/ 0 h 422"/>
              <a:gd name="T4" fmla="*/ 2142 w 2142"/>
              <a:gd name="T5" fmla="*/ 422 h 422"/>
              <a:gd name="T6" fmla="*/ 0 60000 65536"/>
              <a:gd name="T7" fmla="*/ 0 60000 65536"/>
              <a:gd name="T8" fmla="*/ 0 60000 65536"/>
              <a:gd name="T9" fmla="*/ 0 w 2142"/>
              <a:gd name="T10" fmla="*/ 0 h 422"/>
              <a:gd name="T11" fmla="*/ 2142 w 2142"/>
              <a:gd name="T12" fmla="*/ 422 h 422"/>
            </a:gdLst>
            <a:ahLst/>
            <a:cxnLst>
              <a:cxn ang="T6">
                <a:pos x="T0" y="T1"/>
              </a:cxn>
              <a:cxn ang="T7">
                <a:pos x="T2" y="T3"/>
              </a:cxn>
              <a:cxn ang="T8">
                <a:pos x="T4" y="T5"/>
              </a:cxn>
            </a:cxnLst>
            <a:rect l="T9" t="T10" r="T11" b="T12"/>
            <a:pathLst>
              <a:path w="2142" h="422">
                <a:moveTo>
                  <a:pt x="0" y="0"/>
                </a:moveTo>
                <a:lnTo>
                  <a:pt x="860" y="0"/>
                </a:lnTo>
                <a:lnTo>
                  <a:pt x="2142" y="422"/>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6" name="Freeform 20"/>
          <p:cNvSpPr>
            <a:spLocks/>
          </p:cNvSpPr>
          <p:nvPr/>
        </p:nvSpPr>
        <p:spPr bwMode="auto">
          <a:xfrm>
            <a:off x="1700213" y="4846638"/>
            <a:ext cx="2979737" cy="498475"/>
          </a:xfrm>
          <a:custGeom>
            <a:avLst/>
            <a:gdLst>
              <a:gd name="T0" fmla="*/ 0 w 1877"/>
              <a:gd name="T1" fmla="*/ 314 h 314"/>
              <a:gd name="T2" fmla="*/ 1526 w 1877"/>
              <a:gd name="T3" fmla="*/ 314 h 314"/>
              <a:gd name="T4" fmla="*/ 1877 w 1877"/>
              <a:gd name="T5" fmla="*/ 0 h 314"/>
              <a:gd name="T6" fmla="*/ 0 60000 65536"/>
              <a:gd name="T7" fmla="*/ 0 60000 65536"/>
              <a:gd name="T8" fmla="*/ 0 60000 65536"/>
              <a:gd name="T9" fmla="*/ 0 w 1877"/>
              <a:gd name="T10" fmla="*/ 0 h 314"/>
              <a:gd name="T11" fmla="*/ 1877 w 1877"/>
              <a:gd name="T12" fmla="*/ 314 h 314"/>
            </a:gdLst>
            <a:ahLst/>
            <a:cxnLst>
              <a:cxn ang="T6">
                <a:pos x="T0" y="T1"/>
              </a:cxn>
              <a:cxn ang="T7">
                <a:pos x="T2" y="T3"/>
              </a:cxn>
              <a:cxn ang="T8">
                <a:pos x="T4" y="T5"/>
              </a:cxn>
            </a:cxnLst>
            <a:rect l="T9" t="T10" r="T11" b="T12"/>
            <a:pathLst>
              <a:path w="1877" h="314">
                <a:moveTo>
                  <a:pt x="0" y="314"/>
                </a:moveTo>
                <a:lnTo>
                  <a:pt x="1526" y="314"/>
                </a:lnTo>
                <a:lnTo>
                  <a:pt x="1877"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7" name="Freeform 21"/>
          <p:cNvSpPr>
            <a:spLocks/>
          </p:cNvSpPr>
          <p:nvPr/>
        </p:nvSpPr>
        <p:spPr bwMode="auto">
          <a:xfrm>
            <a:off x="1878013" y="4852988"/>
            <a:ext cx="3167062" cy="793750"/>
          </a:xfrm>
          <a:custGeom>
            <a:avLst/>
            <a:gdLst>
              <a:gd name="T0" fmla="*/ 0 w 1995"/>
              <a:gd name="T1" fmla="*/ 500 h 500"/>
              <a:gd name="T2" fmla="*/ 1642 w 1995"/>
              <a:gd name="T3" fmla="*/ 500 h 500"/>
              <a:gd name="T4" fmla="*/ 1995 w 1995"/>
              <a:gd name="T5" fmla="*/ 0 h 500"/>
              <a:gd name="T6" fmla="*/ 0 60000 65536"/>
              <a:gd name="T7" fmla="*/ 0 60000 65536"/>
              <a:gd name="T8" fmla="*/ 0 60000 65536"/>
              <a:gd name="T9" fmla="*/ 0 w 1995"/>
              <a:gd name="T10" fmla="*/ 0 h 500"/>
              <a:gd name="T11" fmla="*/ 1995 w 1995"/>
              <a:gd name="T12" fmla="*/ 500 h 500"/>
            </a:gdLst>
            <a:ahLst/>
            <a:cxnLst>
              <a:cxn ang="T6">
                <a:pos x="T0" y="T1"/>
              </a:cxn>
              <a:cxn ang="T7">
                <a:pos x="T2" y="T3"/>
              </a:cxn>
              <a:cxn ang="T8">
                <a:pos x="T4" y="T5"/>
              </a:cxn>
            </a:cxnLst>
            <a:rect l="T9" t="T10" r="T11" b="T12"/>
            <a:pathLst>
              <a:path w="1995" h="500">
                <a:moveTo>
                  <a:pt x="0" y="500"/>
                </a:moveTo>
                <a:lnTo>
                  <a:pt x="1642" y="500"/>
                </a:lnTo>
                <a:lnTo>
                  <a:pt x="1995"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8" name="Freeform 22"/>
          <p:cNvSpPr>
            <a:spLocks/>
          </p:cNvSpPr>
          <p:nvPr/>
        </p:nvSpPr>
        <p:spPr bwMode="auto">
          <a:xfrm>
            <a:off x="4845050" y="4316413"/>
            <a:ext cx="1857375" cy="1311275"/>
          </a:xfrm>
          <a:custGeom>
            <a:avLst/>
            <a:gdLst>
              <a:gd name="T0" fmla="*/ 1170 w 1170"/>
              <a:gd name="T1" fmla="*/ 826 h 826"/>
              <a:gd name="T2" fmla="*/ 528 w 1170"/>
              <a:gd name="T3" fmla="*/ 826 h 826"/>
              <a:gd name="T4" fmla="*/ 82 w 1170"/>
              <a:gd name="T5" fmla="*/ 0 h 826"/>
              <a:gd name="T6" fmla="*/ 0 w 1170"/>
              <a:gd name="T7" fmla="*/ 0 h 826"/>
              <a:gd name="T8" fmla="*/ 0 60000 65536"/>
              <a:gd name="T9" fmla="*/ 0 60000 65536"/>
              <a:gd name="T10" fmla="*/ 0 60000 65536"/>
              <a:gd name="T11" fmla="*/ 0 60000 65536"/>
              <a:gd name="T12" fmla="*/ 0 w 1170"/>
              <a:gd name="T13" fmla="*/ 0 h 826"/>
              <a:gd name="T14" fmla="*/ 1170 w 1170"/>
              <a:gd name="T15" fmla="*/ 826 h 826"/>
            </a:gdLst>
            <a:ahLst/>
            <a:cxnLst>
              <a:cxn ang="T8">
                <a:pos x="T0" y="T1"/>
              </a:cxn>
              <a:cxn ang="T9">
                <a:pos x="T2" y="T3"/>
              </a:cxn>
              <a:cxn ang="T10">
                <a:pos x="T4" y="T5"/>
              </a:cxn>
              <a:cxn ang="T11">
                <a:pos x="T6" y="T7"/>
              </a:cxn>
            </a:cxnLst>
            <a:rect l="T12" t="T13" r="T14" b="T15"/>
            <a:pathLst>
              <a:path w="1170" h="826">
                <a:moveTo>
                  <a:pt x="1170" y="826"/>
                </a:moveTo>
                <a:lnTo>
                  <a:pt x="528" y="826"/>
                </a:lnTo>
                <a:lnTo>
                  <a:pt x="82" y="0"/>
                </a:lnTo>
                <a:lnTo>
                  <a:pt x="0"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9" name="Freeform 23"/>
          <p:cNvSpPr>
            <a:spLocks/>
          </p:cNvSpPr>
          <p:nvPr/>
        </p:nvSpPr>
        <p:spPr bwMode="auto">
          <a:xfrm>
            <a:off x="5191125" y="3998913"/>
            <a:ext cx="1546225" cy="387350"/>
          </a:xfrm>
          <a:custGeom>
            <a:avLst/>
            <a:gdLst>
              <a:gd name="T0" fmla="*/ 0 w 974"/>
              <a:gd name="T1" fmla="*/ 244 h 244"/>
              <a:gd name="T2" fmla="*/ 866 w 974"/>
              <a:gd name="T3" fmla="*/ 0 h 244"/>
              <a:gd name="T4" fmla="*/ 974 w 974"/>
              <a:gd name="T5" fmla="*/ 0 h 244"/>
              <a:gd name="T6" fmla="*/ 0 60000 65536"/>
              <a:gd name="T7" fmla="*/ 0 60000 65536"/>
              <a:gd name="T8" fmla="*/ 0 60000 65536"/>
              <a:gd name="T9" fmla="*/ 0 w 974"/>
              <a:gd name="T10" fmla="*/ 0 h 244"/>
              <a:gd name="T11" fmla="*/ 974 w 974"/>
              <a:gd name="T12" fmla="*/ 244 h 244"/>
            </a:gdLst>
            <a:ahLst/>
            <a:cxnLst>
              <a:cxn ang="T6">
                <a:pos x="T0" y="T1"/>
              </a:cxn>
              <a:cxn ang="T7">
                <a:pos x="T2" y="T3"/>
              </a:cxn>
              <a:cxn ang="T8">
                <a:pos x="T4" y="T5"/>
              </a:cxn>
            </a:cxnLst>
            <a:rect l="T9" t="T10" r="T11" b="T12"/>
            <a:pathLst>
              <a:path w="974" h="244">
                <a:moveTo>
                  <a:pt x="0" y="244"/>
                </a:moveTo>
                <a:lnTo>
                  <a:pt x="866" y="0"/>
                </a:lnTo>
                <a:lnTo>
                  <a:pt x="974"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0" name="Freeform 24"/>
          <p:cNvSpPr>
            <a:spLocks/>
          </p:cNvSpPr>
          <p:nvPr/>
        </p:nvSpPr>
        <p:spPr bwMode="auto">
          <a:xfrm>
            <a:off x="5311775" y="4560888"/>
            <a:ext cx="1435100" cy="114300"/>
          </a:xfrm>
          <a:custGeom>
            <a:avLst/>
            <a:gdLst>
              <a:gd name="T0" fmla="*/ 0 w 904"/>
              <a:gd name="T1" fmla="*/ 72 h 72"/>
              <a:gd name="T2" fmla="*/ 794 w 904"/>
              <a:gd name="T3" fmla="*/ 0 h 72"/>
              <a:gd name="T4" fmla="*/ 904 w 904"/>
              <a:gd name="T5" fmla="*/ 0 h 72"/>
              <a:gd name="T6" fmla="*/ 0 60000 65536"/>
              <a:gd name="T7" fmla="*/ 0 60000 65536"/>
              <a:gd name="T8" fmla="*/ 0 60000 65536"/>
              <a:gd name="T9" fmla="*/ 0 w 904"/>
              <a:gd name="T10" fmla="*/ 0 h 72"/>
              <a:gd name="T11" fmla="*/ 904 w 904"/>
              <a:gd name="T12" fmla="*/ 72 h 72"/>
            </a:gdLst>
            <a:ahLst/>
            <a:cxnLst>
              <a:cxn ang="T6">
                <a:pos x="T0" y="T1"/>
              </a:cxn>
              <a:cxn ang="T7">
                <a:pos x="T2" y="T3"/>
              </a:cxn>
              <a:cxn ang="T8">
                <a:pos x="T4" y="T5"/>
              </a:cxn>
            </a:cxnLst>
            <a:rect l="T9" t="T10" r="T11" b="T12"/>
            <a:pathLst>
              <a:path w="904" h="72">
                <a:moveTo>
                  <a:pt x="0" y="72"/>
                </a:moveTo>
                <a:lnTo>
                  <a:pt x="794" y="0"/>
                </a:lnTo>
                <a:lnTo>
                  <a:pt x="904"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1" name="Rectangle 25"/>
          <p:cNvSpPr>
            <a:spLocks noChangeArrowheads="1"/>
          </p:cNvSpPr>
          <p:nvPr/>
        </p:nvSpPr>
        <p:spPr bwMode="auto">
          <a:xfrm>
            <a:off x="4730750" y="4119563"/>
            <a:ext cx="114300" cy="393700"/>
          </a:xfrm>
          <a:prstGeom prst="rect">
            <a:avLst/>
          </a:prstGeom>
          <a:noFill/>
          <a:ln w="15875">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66582" name="Freeform 26"/>
          <p:cNvSpPr>
            <a:spLocks/>
          </p:cNvSpPr>
          <p:nvPr/>
        </p:nvSpPr>
        <p:spPr bwMode="auto">
          <a:xfrm>
            <a:off x="2452688" y="3605213"/>
            <a:ext cx="1238250" cy="581025"/>
          </a:xfrm>
          <a:custGeom>
            <a:avLst/>
            <a:gdLst>
              <a:gd name="T0" fmla="*/ 780 w 780"/>
              <a:gd name="T1" fmla="*/ 366 h 366"/>
              <a:gd name="T2" fmla="*/ 366 w 780"/>
              <a:gd name="T3" fmla="*/ 0 h 366"/>
              <a:gd name="T4" fmla="*/ 0 w 780"/>
              <a:gd name="T5" fmla="*/ 0 h 366"/>
              <a:gd name="T6" fmla="*/ 0 60000 65536"/>
              <a:gd name="T7" fmla="*/ 0 60000 65536"/>
              <a:gd name="T8" fmla="*/ 0 60000 65536"/>
              <a:gd name="T9" fmla="*/ 0 w 780"/>
              <a:gd name="T10" fmla="*/ 0 h 366"/>
              <a:gd name="T11" fmla="*/ 780 w 780"/>
              <a:gd name="T12" fmla="*/ 366 h 366"/>
            </a:gdLst>
            <a:ahLst/>
            <a:cxnLst>
              <a:cxn ang="T6">
                <a:pos x="T0" y="T1"/>
              </a:cxn>
              <a:cxn ang="T7">
                <a:pos x="T2" y="T3"/>
              </a:cxn>
              <a:cxn ang="T8">
                <a:pos x="T4" y="T5"/>
              </a:cxn>
            </a:cxnLst>
            <a:rect l="T9" t="T10" r="T11" b="T12"/>
            <a:pathLst>
              <a:path w="780" h="366">
                <a:moveTo>
                  <a:pt x="780" y="366"/>
                </a:moveTo>
                <a:lnTo>
                  <a:pt x="366" y="0"/>
                </a:lnTo>
                <a:lnTo>
                  <a:pt x="0"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3" name="Line 27"/>
          <p:cNvSpPr>
            <a:spLocks noChangeShapeType="1"/>
          </p:cNvSpPr>
          <p:nvPr/>
        </p:nvSpPr>
        <p:spPr bwMode="auto">
          <a:xfrm>
            <a:off x="6207125" y="2212975"/>
            <a:ext cx="806450" cy="1588"/>
          </a:xfrm>
          <a:prstGeom prst="line">
            <a:avLst/>
          </a:prstGeom>
          <a:noFill/>
          <a:ln w="349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4" name="Line 28"/>
          <p:cNvSpPr>
            <a:spLocks noChangeShapeType="1"/>
          </p:cNvSpPr>
          <p:nvPr/>
        </p:nvSpPr>
        <p:spPr bwMode="auto">
          <a:xfrm>
            <a:off x="6115050" y="1781175"/>
            <a:ext cx="908050" cy="1588"/>
          </a:xfrm>
          <a:prstGeom prst="line">
            <a:avLst/>
          </a:prstGeom>
          <a:noFill/>
          <a:ln w="349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5" name="Freeform 29"/>
          <p:cNvSpPr>
            <a:spLocks/>
          </p:cNvSpPr>
          <p:nvPr/>
        </p:nvSpPr>
        <p:spPr bwMode="auto">
          <a:xfrm>
            <a:off x="5988050" y="949325"/>
            <a:ext cx="1044575" cy="206375"/>
          </a:xfrm>
          <a:custGeom>
            <a:avLst/>
            <a:gdLst>
              <a:gd name="T0" fmla="*/ 0 w 658"/>
              <a:gd name="T1" fmla="*/ 130 h 130"/>
              <a:gd name="T2" fmla="*/ 536 w 658"/>
              <a:gd name="T3" fmla="*/ 0 h 130"/>
              <a:gd name="T4" fmla="*/ 658 w 658"/>
              <a:gd name="T5" fmla="*/ 0 h 130"/>
              <a:gd name="T6" fmla="*/ 0 60000 65536"/>
              <a:gd name="T7" fmla="*/ 0 60000 65536"/>
              <a:gd name="T8" fmla="*/ 0 60000 65536"/>
              <a:gd name="T9" fmla="*/ 0 w 658"/>
              <a:gd name="T10" fmla="*/ 0 h 130"/>
              <a:gd name="T11" fmla="*/ 658 w 658"/>
              <a:gd name="T12" fmla="*/ 130 h 130"/>
            </a:gdLst>
            <a:ahLst/>
            <a:cxnLst>
              <a:cxn ang="T6">
                <a:pos x="T0" y="T1"/>
              </a:cxn>
              <a:cxn ang="T7">
                <a:pos x="T2" y="T3"/>
              </a:cxn>
              <a:cxn ang="T8">
                <a:pos x="T4" y="T5"/>
              </a:cxn>
            </a:cxnLst>
            <a:rect l="T9" t="T10" r="T11" b="T12"/>
            <a:pathLst>
              <a:path w="658" h="130">
                <a:moveTo>
                  <a:pt x="0" y="130"/>
                </a:moveTo>
                <a:lnTo>
                  <a:pt x="536" y="0"/>
                </a:lnTo>
                <a:lnTo>
                  <a:pt x="658" y="0"/>
                </a:lnTo>
              </a:path>
            </a:pathLst>
          </a:custGeom>
          <a:noFill/>
          <a:ln w="1587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6" name="Line 30"/>
          <p:cNvSpPr>
            <a:spLocks noChangeShapeType="1"/>
          </p:cNvSpPr>
          <p:nvPr/>
        </p:nvSpPr>
        <p:spPr bwMode="auto">
          <a:xfrm>
            <a:off x="6318250" y="1482725"/>
            <a:ext cx="704850" cy="1588"/>
          </a:xfrm>
          <a:prstGeom prst="line">
            <a:avLst/>
          </a:prstGeom>
          <a:noFill/>
          <a:ln w="1587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31"/>
          <p:cNvSpPr>
            <a:spLocks noChangeShapeType="1"/>
          </p:cNvSpPr>
          <p:nvPr/>
        </p:nvSpPr>
        <p:spPr bwMode="auto">
          <a:xfrm>
            <a:off x="6207125" y="2212975"/>
            <a:ext cx="806450" cy="1588"/>
          </a:xfrm>
          <a:prstGeom prst="line">
            <a:avLst/>
          </a:prstGeom>
          <a:noFill/>
          <a:ln w="1587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32"/>
          <p:cNvSpPr>
            <a:spLocks noChangeShapeType="1"/>
          </p:cNvSpPr>
          <p:nvPr/>
        </p:nvSpPr>
        <p:spPr bwMode="auto">
          <a:xfrm>
            <a:off x="6172200" y="1978025"/>
            <a:ext cx="850900" cy="1588"/>
          </a:xfrm>
          <a:prstGeom prst="line">
            <a:avLst/>
          </a:prstGeom>
          <a:noFill/>
          <a:ln w="1587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33"/>
          <p:cNvSpPr>
            <a:spLocks noChangeShapeType="1"/>
          </p:cNvSpPr>
          <p:nvPr/>
        </p:nvSpPr>
        <p:spPr bwMode="auto">
          <a:xfrm>
            <a:off x="6115050" y="1781175"/>
            <a:ext cx="908050" cy="1588"/>
          </a:xfrm>
          <a:prstGeom prst="line">
            <a:avLst/>
          </a:prstGeom>
          <a:noFill/>
          <a:ln w="15875">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0" name="Rectangle 34"/>
          <p:cNvSpPr>
            <a:spLocks noChangeArrowheads="1"/>
          </p:cNvSpPr>
          <p:nvPr/>
        </p:nvSpPr>
        <p:spPr bwMode="auto">
          <a:xfrm>
            <a:off x="2498725" y="1849438"/>
            <a:ext cx="87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Trachea</a:t>
            </a:r>
            <a:endParaRPr lang="en-US" sz="1800" b="1">
              <a:latin typeface="Arial" charset="0"/>
            </a:endParaRPr>
          </a:p>
        </p:txBody>
      </p:sp>
      <p:sp>
        <p:nvSpPr>
          <p:cNvPr id="66591" name="Rectangle 35"/>
          <p:cNvSpPr>
            <a:spLocks noChangeArrowheads="1"/>
          </p:cNvSpPr>
          <p:nvPr/>
        </p:nvSpPr>
        <p:spPr bwMode="auto">
          <a:xfrm>
            <a:off x="450850" y="2586038"/>
            <a:ext cx="138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Apex of lung</a:t>
            </a:r>
            <a:endParaRPr lang="en-US" sz="1800" b="1">
              <a:latin typeface="Arial" charset="0"/>
            </a:endParaRPr>
          </a:p>
        </p:txBody>
      </p:sp>
      <p:sp>
        <p:nvSpPr>
          <p:cNvPr id="66592" name="Rectangle 36"/>
          <p:cNvSpPr>
            <a:spLocks noChangeArrowheads="1"/>
          </p:cNvSpPr>
          <p:nvPr/>
        </p:nvSpPr>
        <p:spPr bwMode="auto">
          <a:xfrm>
            <a:off x="2495550" y="2154238"/>
            <a:ext cx="87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Thymus</a:t>
            </a:r>
            <a:endParaRPr lang="en-US" sz="1800" b="1">
              <a:latin typeface="Arial" charset="0"/>
            </a:endParaRPr>
          </a:p>
        </p:txBody>
      </p:sp>
      <p:sp>
        <p:nvSpPr>
          <p:cNvPr id="66593" name="Rectangle 37"/>
          <p:cNvSpPr>
            <a:spLocks noChangeArrowheads="1"/>
          </p:cNvSpPr>
          <p:nvPr/>
        </p:nvSpPr>
        <p:spPr bwMode="auto">
          <a:xfrm>
            <a:off x="463550" y="3157538"/>
            <a:ext cx="209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Right superior lobe</a:t>
            </a:r>
            <a:endParaRPr lang="en-US" sz="1800" b="1">
              <a:latin typeface="Arial" charset="0"/>
            </a:endParaRPr>
          </a:p>
        </p:txBody>
      </p:sp>
      <p:sp>
        <p:nvSpPr>
          <p:cNvPr id="66594" name="Rectangle 38"/>
          <p:cNvSpPr>
            <a:spLocks noChangeArrowheads="1"/>
          </p:cNvSpPr>
          <p:nvPr/>
        </p:nvSpPr>
        <p:spPr bwMode="auto">
          <a:xfrm>
            <a:off x="463550" y="3462338"/>
            <a:ext cx="193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Horizontal fissure</a:t>
            </a:r>
            <a:endParaRPr lang="en-US" sz="1800" b="1">
              <a:latin typeface="Arial" charset="0"/>
            </a:endParaRPr>
          </a:p>
        </p:txBody>
      </p:sp>
      <p:sp>
        <p:nvSpPr>
          <p:cNvPr id="66595" name="Rectangle 39"/>
          <p:cNvSpPr>
            <a:spLocks noChangeArrowheads="1"/>
          </p:cNvSpPr>
          <p:nvPr/>
        </p:nvSpPr>
        <p:spPr bwMode="auto">
          <a:xfrm>
            <a:off x="463550" y="4313238"/>
            <a:ext cx="191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Right middle lobe</a:t>
            </a:r>
            <a:endParaRPr lang="en-US" sz="1800" b="1">
              <a:latin typeface="Arial" charset="0"/>
            </a:endParaRPr>
          </a:p>
        </p:txBody>
      </p:sp>
      <p:sp>
        <p:nvSpPr>
          <p:cNvPr id="66596" name="Rectangle 40"/>
          <p:cNvSpPr>
            <a:spLocks noChangeArrowheads="1"/>
          </p:cNvSpPr>
          <p:nvPr/>
        </p:nvSpPr>
        <p:spPr bwMode="auto">
          <a:xfrm>
            <a:off x="463550" y="4614863"/>
            <a:ext cx="166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Oblique fissure</a:t>
            </a:r>
            <a:endParaRPr lang="en-US" sz="1800" b="1">
              <a:latin typeface="Arial" charset="0"/>
            </a:endParaRPr>
          </a:p>
        </p:txBody>
      </p:sp>
      <p:sp>
        <p:nvSpPr>
          <p:cNvPr id="66597" name="Rectangle 41"/>
          <p:cNvSpPr>
            <a:spLocks noChangeArrowheads="1"/>
          </p:cNvSpPr>
          <p:nvPr/>
        </p:nvSpPr>
        <p:spPr bwMode="auto">
          <a:xfrm>
            <a:off x="463550" y="4916488"/>
            <a:ext cx="196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Right inferior lobe</a:t>
            </a:r>
            <a:endParaRPr lang="en-US" sz="1800" b="1">
              <a:latin typeface="Arial" charset="0"/>
            </a:endParaRPr>
          </a:p>
        </p:txBody>
      </p:sp>
      <p:sp>
        <p:nvSpPr>
          <p:cNvPr id="66598" name="Rectangle 42"/>
          <p:cNvSpPr>
            <a:spLocks noChangeArrowheads="1"/>
          </p:cNvSpPr>
          <p:nvPr/>
        </p:nvSpPr>
        <p:spPr bwMode="auto">
          <a:xfrm>
            <a:off x="463550" y="3760788"/>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Heart</a:t>
            </a:r>
          </a:p>
          <a:p>
            <a:pPr eaLnBrk="0" hangingPunct="0"/>
            <a:r>
              <a:rPr lang="en-US" sz="1800" b="1">
                <a:solidFill>
                  <a:srgbClr val="231F20"/>
                </a:solidFill>
                <a:latin typeface="Arial" charset="0"/>
              </a:rPr>
              <a:t>(in mediastinum)</a:t>
            </a:r>
            <a:endParaRPr lang="en-US" sz="1800" b="1">
              <a:latin typeface="Arial" charset="0"/>
            </a:endParaRPr>
          </a:p>
        </p:txBody>
      </p:sp>
      <p:sp>
        <p:nvSpPr>
          <p:cNvPr id="66599" name="Rectangle 43"/>
          <p:cNvSpPr>
            <a:spLocks noChangeArrowheads="1"/>
          </p:cNvSpPr>
          <p:nvPr/>
        </p:nvSpPr>
        <p:spPr bwMode="auto">
          <a:xfrm>
            <a:off x="463550" y="5214938"/>
            <a:ext cx="119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Diaphragm</a:t>
            </a:r>
            <a:endParaRPr lang="en-US" sz="1800" b="1">
              <a:latin typeface="Arial" charset="0"/>
            </a:endParaRPr>
          </a:p>
        </p:txBody>
      </p:sp>
      <p:sp>
        <p:nvSpPr>
          <p:cNvPr id="66600" name="Rectangle 44"/>
          <p:cNvSpPr>
            <a:spLocks noChangeArrowheads="1"/>
          </p:cNvSpPr>
          <p:nvPr/>
        </p:nvSpPr>
        <p:spPr bwMode="auto">
          <a:xfrm>
            <a:off x="463550" y="552291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Base of lung</a:t>
            </a:r>
            <a:endParaRPr lang="en-US" sz="1800" b="1">
              <a:latin typeface="Arial" charset="0"/>
            </a:endParaRPr>
          </a:p>
        </p:txBody>
      </p:sp>
      <p:sp>
        <p:nvSpPr>
          <p:cNvPr id="66601" name="Rectangle 45"/>
          <p:cNvSpPr>
            <a:spLocks noChangeArrowheads="1"/>
          </p:cNvSpPr>
          <p:nvPr/>
        </p:nvSpPr>
        <p:spPr bwMode="auto">
          <a:xfrm>
            <a:off x="6784975" y="3335338"/>
            <a:ext cx="144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Left</a:t>
            </a:r>
          </a:p>
          <a:p>
            <a:pPr eaLnBrk="0" hangingPunct="0"/>
            <a:r>
              <a:rPr lang="en-US" sz="1800" b="1">
                <a:solidFill>
                  <a:srgbClr val="231F20"/>
                </a:solidFill>
                <a:latin typeface="Arial" charset="0"/>
              </a:rPr>
              <a:t>superior lobe</a:t>
            </a:r>
            <a:endParaRPr lang="en-US" sz="1800" b="1">
              <a:latin typeface="Arial" charset="0"/>
            </a:endParaRPr>
          </a:p>
        </p:txBody>
      </p:sp>
      <p:sp>
        <p:nvSpPr>
          <p:cNvPr id="66602" name="Rectangle 46"/>
          <p:cNvSpPr>
            <a:spLocks noChangeArrowheads="1"/>
          </p:cNvSpPr>
          <p:nvPr/>
        </p:nvSpPr>
        <p:spPr bwMode="auto">
          <a:xfrm>
            <a:off x="6740525" y="5500688"/>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Cardiac notch</a:t>
            </a:r>
            <a:endParaRPr lang="en-US" sz="1800" b="1">
              <a:latin typeface="Arial" charset="0"/>
            </a:endParaRPr>
          </a:p>
        </p:txBody>
      </p:sp>
      <p:sp>
        <p:nvSpPr>
          <p:cNvPr id="66603" name="Rectangle 47"/>
          <p:cNvSpPr>
            <a:spLocks noChangeArrowheads="1"/>
          </p:cNvSpPr>
          <p:nvPr/>
        </p:nvSpPr>
        <p:spPr bwMode="auto">
          <a:xfrm>
            <a:off x="6784975" y="3890963"/>
            <a:ext cx="850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Oblique</a:t>
            </a:r>
          </a:p>
          <a:p>
            <a:pPr eaLnBrk="0" hangingPunct="0"/>
            <a:r>
              <a:rPr lang="en-US" sz="1800" b="1">
                <a:solidFill>
                  <a:srgbClr val="231F20"/>
                </a:solidFill>
                <a:latin typeface="Arial" charset="0"/>
              </a:rPr>
              <a:t>fissure</a:t>
            </a:r>
            <a:endParaRPr lang="en-US" sz="1800" b="1">
              <a:latin typeface="Arial" charset="0"/>
            </a:endParaRPr>
          </a:p>
        </p:txBody>
      </p:sp>
      <p:sp>
        <p:nvSpPr>
          <p:cNvPr id="66604" name="Rectangle 48"/>
          <p:cNvSpPr>
            <a:spLocks noChangeArrowheads="1"/>
          </p:cNvSpPr>
          <p:nvPr/>
        </p:nvSpPr>
        <p:spPr bwMode="auto">
          <a:xfrm>
            <a:off x="6784975" y="4446588"/>
            <a:ext cx="127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Left inferior</a:t>
            </a:r>
          </a:p>
          <a:p>
            <a:pPr eaLnBrk="0" hangingPunct="0"/>
            <a:r>
              <a:rPr lang="en-US" sz="1800" b="1">
                <a:solidFill>
                  <a:srgbClr val="231F20"/>
                </a:solidFill>
                <a:latin typeface="Arial" charset="0"/>
              </a:rPr>
              <a:t>lobe</a:t>
            </a:r>
            <a:endParaRPr lang="en-US" sz="1800" b="1">
              <a:latin typeface="Arial" charset="0"/>
            </a:endParaRPr>
          </a:p>
        </p:txBody>
      </p:sp>
      <p:sp>
        <p:nvSpPr>
          <p:cNvPr id="66605" name="Rectangle 49"/>
          <p:cNvSpPr>
            <a:spLocks noChangeArrowheads="1"/>
          </p:cNvSpPr>
          <p:nvPr/>
        </p:nvSpPr>
        <p:spPr bwMode="auto">
          <a:xfrm>
            <a:off x="5499100" y="1906588"/>
            <a:ext cx="55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Lung</a:t>
            </a:r>
            <a:endParaRPr lang="en-US" sz="1800" b="1">
              <a:latin typeface="Arial" charset="0"/>
            </a:endParaRPr>
          </a:p>
        </p:txBody>
      </p:sp>
      <p:sp>
        <p:nvSpPr>
          <p:cNvPr id="66606" name="Rectangle 50"/>
          <p:cNvSpPr>
            <a:spLocks noChangeArrowheads="1"/>
          </p:cNvSpPr>
          <p:nvPr/>
        </p:nvSpPr>
        <p:spPr bwMode="auto">
          <a:xfrm>
            <a:off x="7054850" y="1862138"/>
            <a:ext cx="147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Pleural cavity</a:t>
            </a:r>
            <a:endParaRPr lang="en-US" sz="1800" b="1">
              <a:latin typeface="Arial" charset="0"/>
            </a:endParaRPr>
          </a:p>
        </p:txBody>
      </p:sp>
      <p:sp>
        <p:nvSpPr>
          <p:cNvPr id="66607" name="Rectangle 51"/>
          <p:cNvSpPr>
            <a:spLocks noChangeArrowheads="1"/>
          </p:cNvSpPr>
          <p:nvPr/>
        </p:nvSpPr>
        <p:spPr bwMode="auto">
          <a:xfrm>
            <a:off x="7061200" y="1649413"/>
            <a:ext cx="157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Parietal pleura</a:t>
            </a:r>
            <a:endParaRPr lang="en-US" sz="1800" b="1">
              <a:latin typeface="Arial" charset="0"/>
            </a:endParaRPr>
          </a:p>
        </p:txBody>
      </p:sp>
      <p:sp>
        <p:nvSpPr>
          <p:cNvPr id="66608" name="Rectangle 52"/>
          <p:cNvSpPr>
            <a:spLocks noChangeArrowheads="1"/>
          </p:cNvSpPr>
          <p:nvPr/>
        </p:nvSpPr>
        <p:spPr bwMode="auto">
          <a:xfrm>
            <a:off x="7061200" y="1366838"/>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Rib</a:t>
            </a:r>
            <a:endParaRPr lang="en-US" sz="1800" b="1">
              <a:latin typeface="Arial" charset="0"/>
            </a:endParaRPr>
          </a:p>
        </p:txBody>
      </p:sp>
      <p:sp>
        <p:nvSpPr>
          <p:cNvPr id="66609" name="Rectangle 53"/>
          <p:cNvSpPr>
            <a:spLocks noChangeArrowheads="1"/>
          </p:cNvSpPr>
          <p:nvPr/>
        </p:nvSpPr>
        <p:spPr bwMode="auto">
          <a:xfrm>
            <a:off x="7061200" y="827088"/>
            <a:ext cx="121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Intercostal </a:t>
            </a:r>
          </a:p>
          <a:p>
            <a:pPr eaLnBrk="0" hangingPunct="0"/>
            <a:r>
              <a:rPr lang="en-US" sz="1800" b="1">
                <a:solidFill>
                  <a:srgbClr val="231F20"/>
                </a:solidFill>
                <a:latin typeface="Arial" charset="0"/>
              </a:rPr>
              <a:t>muscle</a:t>
            </a:r>
            <a:endParaRPr lang="en-US" sz="1800" b="1">
              <a:latin typeface="Arial" charset="0"/>
            </a:endParaRPr>
          </a:p>
        </p:txBody>
      </p:sp>
      <p:sp>
        <p:nvSpPr>
          <p:cNvPr id="66610" name="Rectangle 54"/>
          <p:cNvSpPr>
            <a:spLocks noChangeArrowheads="1"/>
          </p:cNvSpPr>
          <p:nvPr/>
        </p:nvSpPr>
        <p:spPr bwMode="auto">
          <a:xfrm>
            <a:off x="7061200" y="2097088"/>
            <a:ext cx="162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b="1">
                <a:solidFill>
                  <a:srgbClr val="231F20"/>
                </a:solidFill>
                <a:latin typeface="Arial" charset="0"/>
              </a:rPr>
              <a:t>Visceral pleura</a:t>
            </a:r>
            <a:endParaRPr lang="en-US" sz="1800" b="1">
              <a:latin typeface="Arial" charset="0"/>
            </a:endParaRPr>
          </a:p>
        </p:txBody>
      </p:sp>
      <p:sp>
        <p:nvSpPr>
          <p:cNvPr id="66611" name="Rectangle 55"/>
          <p:cNvSpPr>
            <a:spLocks noChangeArrowheads="1"/>
          </p:cNvSpPr>
          <p:nvPr/>
        </p:nvSpPr>
        <p:spPr bwMode="auto">
          <a:xfrm>
            <a:off x="457200" y="5903913"/>
            <a:ext cx="74041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a:solidFill>
                  <a:srgbClr val="231F20"/>
                </a:solidFill>
                <a:latin typeface="Arial Black" pitchFamily="34" charset="0"/>
              </a:rPr>
              <a:t>(a) Anterior view. </a:t>
            </a:r>
            <a:r>
              <a:rPr lang="en-US" sz="1800" b="1">
                <a:solidFill>
                  <a:srgbClr val="231F20"/>
                </a:solidFill>
                <a:latin typeface="Arial" charset="0"/>
              </a:rPr>
              <a:t>The lungs flank mediastinal structures laterally.</a:t>
            </a:r>
            <a:endParaRPr lang="en-US" sz="1800">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normAutofit/>
          </a:bodyPr>
          <a:lstStyle/>
          <a:p>
            <a:pPr fontAlgn="auto">
              <a:spcAft>
                <a:spcPts val="0"/>
              </a:spcAft>
              <a:defRPr/>
            </a:pPr>
            <a:r>
              <a:rPr lang="en-US"/>
              <a:t>Blood Supply </a:t>
            </a:r>
          </a:p>
        </p:txBody>
      </p:sp>
      <p:sp>
        <p:nvSpPr>
          <p:cNvPr id="9421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Pulmonary </a:t>
            </a:r>
            <a:r>
              <a:rPr lang="en-US" dirty="0" smtClean="0"/>
              <a:t>circulation</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Pulmonary </a:t>
            </a:r>
            <a:r>
              <a:rPr lang="en-US" dirty="0"/>
              <a:t>arteries deliver systemic venous blood </a:t>
            </a:r>
          </a:p>
          <a:p>
            <a:pPr marL="822960" lvl="2" fontAlgn="auto">
              <a:spcBef>
                <a:spcPts val="370"/>
              </a:spcBef>
              <a:spcAft>
                <a:spcPts val="0"/>
              </a:spcAft>
              <a:buClr>
                <a:schemeClr val="accent1">
                  <a:tint val="60000"/>
                </a:schemeClr>
              </a:buClr>
              <a:buFont typeface="Wingdings 2"/>
              <a:buChar char=""/>
              <a:defRPr/>
            </a:pPr>
            <a:r>
              <a:rPr lang="en-US" dirty="0"/>
              <a:t>Branch profusely, along with bronchi</a:t>
            </a:r>
          </a:p>
          <a:p>
            <a:pPr marL="822960" lvl="2" fontAlgn="auto">
              <a:spcBef>
                <a:spcPts val="370"/>
              </a:spcBef>
              <a:spcAft>
                <a:spcPts val="0"/>
              </a:spcAft>
              <a:buClr>
                <a:schemeClr val="accent1">
                  <a:tint val="60000"/>
                </a:schemeClr>
              </a:buClr>
              <a:buFont typeface="Wingdings 2"/>
              <a:buChar char=""/>
              <a:defRPr/>
            </a:pPr>
            <a:r>
              <a:rPr lang="en-US" dirty="0"/>
              <a:t>Feed into the pulmonary capillary networks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Pulmonary </a:t>
            </a:r>
            <a:r>
              <a:rPr lang="en-US" dirty="0"/>
              <a:t>veins carry oxygenated blood from respiratory zones to the heart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a:bodyPr>
          <a:lstStyle/>
          <a:p>
            <a:pPr fontAlgn="auto">
              <a:spcAft>
                <a:spcPts val="0"/>
              </a:spcAft>
              <a:defRPr/>
            </a:pPr>
            <a:r>
              <a:rPr lang="en-US"/>
              <a:t>Blood Supply </a:t>
            </a:r>
          </a:p>
        </p:txBody>
      </p:sp>
      <p:sp>
        <p:nvSpPr>
          <p:cNvPr id="9626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sz="2800" dirty="0"/>
              <a:t>Systemic </a:t>
            </a:r>
            <a:r>
              <a:rPr lang="en-US" sz="2800" dirty="0" smtClean="0"/>
              <a:t>circulation</a:t>
            </a:r>
            <a:endParaRPr lang="en-US" sz="2800" dirty="0"/>
          </a:p>
          <a:p>
            <a:pPr marL="548640" lvl="1" fontAlgn="auto">
              <a:spcBef>
                <a:spcPts val="370"/>
              </a:spcBef>
              <a:spcAft>
                <a:spcPts val="0"/>
              </a:spcAft>
              <a:buFont typeface="Wingdings 2"/>
              <a:buChar char=""/>
              <a:defRPr/>
            </a:pPr>
            <a:r>
              <a:rPr lang="en-US" sz="2600" dirty="0"/>
              <a:t>Bronchial arteries provide oxygenated blood to lung tissue</a:t>
            </a:r>
          </a:p>
          <a:p>
            <a:pPr marL="822960" lvl="2" fontAlgn="auto">
              <a:spcBef>
                <a:spcPts val="370"/>
              </a:spcBef>
              <a:spcAft>
                <a:spcPts val="0"/>
              </a:spcAft>
              <a:buClr>
                <a:schemeClr val="accent1">
                  <a:tint val="60000"/>
                </a:schemeClr>
              </a:buClr>
              <a:buFont typeface="Wingdings 2"/>
              <a:buChar char=""/>
              <a:defRPr/>
            </a:pPr>
            <a:r>
              <a:rPr lang="en-US" sz="2600" dirty="0"/>
              <a:t>Arise from aorta and enter the lungs at the </a:t>
            </a:r>
            <a:r>
              <a:rPr lang="en-US" sz="2600" dirty="0" err="1"/>
              <a:t>hilum</a:t>
            </a:r>
            <a:endParaRPr lang="en-US" sz="2600" dirty="0"/>
          </a:p>
          <a:p>
            <a:pPr marL="822960" lvl="2" fontAlgn="auto">
              <a:spcBef>
                <a:spcPts val="370"/>
              </a:spcBef>
              <a:spcAft>
                <a:spcPts val="0"/>
              </a:spcAft>
              <a:buClr>
                <a:schemeClr val="accent1">
                  <a:tint val="60000"/>
                </a:schemeClr>
              </a:buClr>
              <a:buFont typeface="Wingdings 2"/>
              <a:buChar char=""/>
              <a:defRPr/>
            </a:pPr>
            <a:r>
              <a:rPr lang="en-US" sz="2600" dirty="0"/>
              <a:t>Supply all lung tissue except the alveoli</a:t>
            </a:r>
          </a:p>
          <a:p>
            <a:pPr marL="548640" lvl="1" fontAlgn="auto">
              <a:spcBef>
                <a:spcPts val="370"/>
              </a:spcBef>
              <a:spcAft>
                <a:spcPts val="0"/>
              </a:spcAft>
              <a:buFont typeface="Wingdings 2"/>
              <a:buChar char=""/>
              <a:defRPr/>
            </a:pPr>
            <a:endParaRPr lang="en-US" sz="2600" dirty="0" smtClean="0"/>
          </a:p>
          <a:p>
            <a:pPr marL="548640" lvl="1" fontAlgn="auto">
              <a:spcBef>
                <a:spcPts val="370"/>
              </a:spcBef>
              <a:spcAft>
                <a:spcPts val="0"/>
              </a:spcAft>
              <a:buFont typeface="Wingdings 2"/>
              <a:buChar char=""/>
              <a:defRPr/>
            </a:pPr>
            <a:r>
              <a:rPr lang="en-US" sz="2600" dirty="0" smtClean="0"/>
              <a:t>Bronchial </a:t>
            </a:r>
            <a:r>
              <a:rPr lang="en-US" sz="2600" dirty="0"/>
              <a:t>veins </a:t>
            </a:r>
            <a:r>
              <a:rPr lang="en-US" sz="2600" dirty="0" err="1"/>
              <a:t>anastomose</a:t>
            </a:r>
            <a:r>
              <a:rPr lang="en-US" sz="2600" dirty="0"/>
              <a:t> with pulmonary veins</a:t>
            </a:r>
          </a:p>
          <a:p>
            <a:pPr marL="548640" lvl="1" fontAlgn="auto">
              <a:spcBef>
                <a:spcPts val="370"/>
              </a:spcBef>
              <a:spcAft>
                <a:spcPts val="0"/>
              </a:spcAft>
              <a:buFont typeface="Wingdings 2"/>
              <a:buChar char=""/>
              <a:defRPr/>
            </a:pPr>
            <a:endParaRPr lang="en-US" sz="2600" dirty="0" smtClean="0"/>
          </a:p>
          <a:p>
            <a:pPr marL="548640" lvl="1" fontAlgn="auto">
              <a:spcBef>
                <a:spcPts val="370"/>
              </a:spcBef>
              <a:spcAft>
                <a:spcPts val="0"/>
              </a:spcAft>
              <a:buFont typeface="Wingdings 2"/>
              <a:buChar char=""/>
              <a:defRPr/>
            </a:pPr>
            <a:r>
              <a:rPr lang="en-US" sz="2600" dirty="0" smtClean="0"/>
              <a:t>Pulmonary </a:t>
            </a:r>
            <a:r>
              <a:rPr lang="en-US" sz="2600" dirty="0"/>
              <a:t>veins carry most venous blood back to the heart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normAutofit/>
          </a:bodyPr>
          <a:lstStyle/>
          <a:p>
            <a:pPr fontAlgn="auto">
              <a:spcAft>
                <a:spcPts val="0"/>
              </a:spcAft>
              <a:defRPr/>
            </a:pPr>
            <a:r>
              <a:rPr lang="en-US"/>
              <a:t>Pleurae</a:t>
            </a:r>
          </a:p>
        </p:txBody>
      </p:sp>
      <p:sp>
        <p:nvSpPr>
          <p:cNvPr id="9830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Thin, double-layered </a:t>
            </a:r>
            <a:r>
              <a:rPr lang="en-US" dirty="0" err="1"/>
              <a:t>serosa</a:t>
            </a:r>
            <a:r>
              <a:rPr lang="en-US" dirty="0"/>
              <a:t>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Parietal </a:t>
            </a:r>
            <a:r>
              <a:rPr lang="en-US" dirty="0"/>
              <a:t>pleura on thoracic wall and superior face of diaphragm</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Visceral </a:t>
            </a:r>
            <a:r>
              <a:rPr lang="en-US" dirty="0"/>
              <a:t>pleura on external lung surface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Pleural </a:t>
            </a:r>
            <a:r>
              <a:rPr lang="en-US" dirty="0"/>
              <a:t>fluid fills the </a:t>
            </a:r>
            <a:r>
              <a:rPr lang="en-US" dirty="0" err="1"/>
              <a:t>slitlike</a:t>
            </a:r>
            <a:r>
              <a:rPr lang="en-US" dirty="0"/>
              <a:t> pleural cavity</a:t>
            </a:r>
          </a:p>
          <a:p>
            <a:pPr marL="548640" lvl="1" fontAlgn="auto">
              <a:spcBef>
                <a:spcPts val="370"/>
              </a:spcBef>
              <a:spcAft>
                <a:spcPts val="0"/>
              </a:spcAft>
              <a:buFont typeface="Wingdings 2"/>
              <a:buChar char=""/>
              <a:defRPr/>
            </a:pPr>
            <a:r>
              <a:rPr lang="en-US" dirty="0"/>
              <a:t>Provides lubrication and surface tension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normAutofit/>
          </a:bodyPr>
          <a:lstStyle/>
          <a:p>
            <a:pPr fontAlgn="auto">
              <a:spcAft>
                <a:spcPts val="0"/>
              </a:spcAft>
              <a:defRPr/>
            </a:pPr>
            <a:r>
              <a:rPr lang="en-US"/>
              <a:t>Mechanics of Breathing</a:t>
            </a:r>
          </a:p>
        </p:txBody>
      </p:sp>
      <p:sp>
        <p:nvSpPr>
          <p:cNvPr id="101381" name="Rectangle 5"/>
          <p:cNvSpPr>
            <a:spLocks noGrp="1" noChangeArrowheads="1"/>
          </p:cNvSpPr>
          <p:nvPr>
            <p:ph idx="1"/>
          </p:nvPr>
        </p:nvSpPr>
        <p:spPr/>
        <p:txBody>
          <a:bodyPr>
            <a:normAutofit/>
          </a:bodyPr>
          <a:lstStyle/>
          <a:p>
            <a:pPr marL="225425" indent="-225425" fontAlgn="auto">
              <a:spcBef>
                <a:spcPts val="580"/>
              </a:spcBef>
              <a:spcAft>
                <a:spcPts val="0"/>
              </a:spcAft>
              <a:buFont typeface="Wingdings 2"/>
              <a:buChar char=""/>
              <a:defRPr/>
            </a:pPr>
            <a:r>
              <a:rPr lang="en-US" dirty="0"/>
              <a:t>Pulmonary ventilation consists of two phases</a:t>
            </a:r>
          </a:p>
          <a:p>
            <a:pPr marL="684213" lvl="1" indent="-344488" fontAlgn="auto">
              <a:spcBef>
                <a:spcPts val="370"/>
              </a:spcBef>
              <a:spcAft>
                <a:spcPts val="0"/>
              </a:spcAft>
              <a:buFont typeface="Times" charset="0"/>
              <a:buAutoNum type="arabicPeriod"/>
              <a:defRPr/>
            </a:pPr>
            <a:endParaRPr lang="en-US" dirty="0" smtClean="0"/>
          </a:p>
          <a:p>
            <a:pPr marL="684213" lvl="1" indent="-344488" fontAlgn="auto">
              <a:spcBef>
                <a:spcPts val="370"/>
              </a:spcBef>
              <a:spcAft>
                <a:spcPts val="0"/>
              </a:spcAft>
              <a:buFont typeface="Times" charset="0"/>
              <a:buAutoNum type="arabicPeriod"/>
              <a:defRPr/>
            </a:pPr>
            <a:r>
              <a:rPr lang="en-US" dirty="0" smtClean="0"/>
              <a:t>Inspiration</a:t>
            </a:r>
            <a:r>
              <a:rPr lang="en-US" dirty="0"/>
              <a:t>: gases flow into the lungs</a:t>
            </a:r>
          </a:p>
          <a:p>
            <a:pPr marL="684213" lvl="1" indent="-344488" fontAlgn="auto">
              <a:spcBef>
                <a:spcPts val="370"/>
              </a:spcBef>
              <a:spcAft>
                <a:spcPts val="0"/>
              </a:spcAft>
              <a:buFont typeface="Times" charset="0"/>
              <a:buAutoNum type="arabicPeriod"/>
              <a:defRPr/>
            </a:pPr>
            <a:endParaRPr lang="en-US" dirty="0" smtClean="0"/>
          </a:p>
          <a:p>
            <a:pPr marL="684213" lvl="1" indent="-344488" fontAlgn="auto">
              <a:spcBef>
                <a:spcPts val="370"/>
              </a:spcBef>
              <a:spcAft>
                <a:spcPts val="0"/>
              </a:spcAft>
              <a:buFont typeface="Times" charset="0"/>
              <a:buAutoNum type="arabicPeriod"/>
              <a:defRPr/>
            </a:pPr>
            <a:r>
              <a:rPr lang="en-US" dirty="0" smtClean="0"/>
              <a:t>Expiration</a:t>
            </a:r>
            <a:r>
              <a:rPr lang="en-US" dirty="0"/>
              <a:t>: gases exit the lungs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normAutofit fontScale="90000"/>
          </a:bodyPr>
          <a:lstStyle/>
          <a:p>
            <a:pPr fontAlgn="auto">
              <a:spcAft>
                <a:spcPts val="0"/>
              </a:spcAft>
              <a:defRPr/>
            </a:pPr>
            <a:r>
              <a:rPr lang="en-US"/>
              <a:t>Pressure Relationships in the Thoracic Cavity</a:t>
            </a:r>
          </a:p>
        </p:txBody>
      </p:sp>
      <p:sp>
        <p:nvSpPr>
          <p:cNvPr id="103429" name="Rectangle 5"/>
          <p:cNvSpPr>
            <a:spLocks noGrp="1" noChangeArrowheads="1"/>
          </p:cNvSpPr>
          <p:nvPr>
            <p:ph idx="1"/>
          </p:nvPr>
        </p:nvSpPr>
        <p:spPr>
          <a:xfrm>
            <a:off x="457200" y="1600200"/>
            <a:ext cx="8229600" cy="5029200"/>
          </a:xfrm>
        </p:spPr>
        <p:txBody>
          <a:bodyPr>
            <a:normAutofit fontScale="92500" lnSpcReduction="10000"/>
          </a:bodyPr>
          <a:lstStyle/>
          <a:p>
            <a:pPr marL="274320" indent="-274320" fontAlgn="auto">
              <a:spcBef>
                <a:spcPts val="580"/>
              </a:spcBef>
              <a:spcAft>
                <a:spcPts val="0"/>
              </a:spcAft>
              <a:buFont typeface="Wingdings 2"/>
              <a:buChar char=""/>
              <a:defRPr/>
            </a:pPr>
            <a:r>
              <a:rPr lang="en-US" dirty="0"/>
              <a:t>Atmospheric pressure (</a:t>
            </a:r>
            <a:r>
              <a:rPr lang="en-US" dirty="0" err="1"/>
              <a:t>P</a:t>
            </a:r>
            <a:r>
              <a:rPr lang="en-US" baseline="-25000" dirty="0" err="1"/>
              <a:t>atm</a:t>
            </a:r>
            <a:r>
              <a:rPr lang="en-US" dirty="0"/>
              <a:t>)</a:t>
            </a:r>
          </a:p>
          <a:p>
            <a:pPr marL="548640" lvl="1" fontAlgn="auto">
              <a:spcBef>
                <a:spcPts val="370"/>
              </a:spcBef>
              <a:spcAft>
                <a:spcPts val="0"/>
              </a:spcAft>
              <a:buFont typeface="Wingdings 2"/>
              <a:buChar char=""/>
              <a:defRPr/>
            </a:pPr>
            <a:endParaRPr lang="en-US" sz="2400" dirty="0" smtClean="0"/>
          </a:p>
          <a:p>
            <a:pPr marL="548640" lvl="1" fontAlgn="auto">
              <a:spcBef>
                <a:spcPts val="370"/>
              </a:spcBef>
              <a:spcAft>
                <a:spcPts val="0"/>
              </a:spcAft>
              <a:buFont typeface="Wingdings 2"/>
              <a:buChar char=""/>
              <a:defRPr/>
            </a:pPr>
            <a:r>
              <a:rPr lang="en-US" sz="2400" dirty="0" smtClean="0"/>
              <a:t>Pressure </a:t>
            </a:r>
            <a:r>
              <a:rPr lang="en-US" sz="2400" dirty="0"/>
              <a:t>exerted by the air surrounding the body </a:t>
            </a:r>
          </a:p>
          <a:p>
            <a:pPr marL="548640" lvl="1" fontAlgn="auto">
              <a:spcBef>
                <a:spcPts val="370"/>
              </a:spcBef>
              <a:spcAft>
                <a:spcPts val="0"/>
              </a:spcAft>
              <a:buFont typeface="Wingdings 2"/>
              <a:buChar char=""/>
              <a:defRPr/>
            </a:pPr>
            <a:endParaRPr lang="en-US" sz="2400" dirty="0" smtClean="0"/>
          </a:p>
          <a:p>
            <a:pPr marL="548640" lvl="1" fontAlgn="auto">
              <a:spcBef>
                <a:spcPts val="370"/>
              </a:spcBef>
              <a:spcAft>
                <a:spcPts val="0"/>
              </a:spcAft>
              <a:buFont typeface="Wingdings 2"/>
              <a:buChar char=""/>
              <a:defRPr/>
            </a:pPr>
            <a:r>
              <a:rPr lang="en-US" sz="2400" dirty="0" smtClean="0"/>
              <a:t>760 </a:t>
            </a:r>
            <a:r>
              <a:rPr lang="en-US" sz="2400" dirty="0"/>
              <a:t>mm Hg at sea level</a:t>
            </a:r>
            <a:endParaRPr lang="en-US" sz="1800" dirty="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Respiratory </a:t>
            </a:r>
            <a:r>
              <a:rPr lang="en-US" dirty="0"/>
              <a:t>pressures are described relative to </a:t>
            </a:r>
            <a:r>
              <a:rPr lang="en-US" dirty="0" err="1"/>
              <a:t>P</a:t>
            </a:r>
            <a:r>
              <a:rPr lang="en-US" baseline="-25000" dirty="0" err="1"/>
              <a:t>atm</a:t>
            </a:r>
            <a:endParaRPr lang="en-US" dirty="0"/>
          </a:p>
          <a:p>
            <a:pPr marL="548640" lvl="1" fontAlgn="auto">
              <a:spcBef>
                <a:spcPts val="370"/>
              </a:spcBef>
              <a:spcAft>
                <a:spcPts val="0"/>
              </a:spcAft>
              <a:buFont typeface="Wingdings 2"/>
              <a:buChar char=""/>
              <a:defRPr/>
            </a:pPr>
            <a:endParaRPr lang="en-US" sz="2400" dirty="0" smtClean="0"/>
          </a:p>
          <a:p>
            <a:pPr marL="548640" lvl="1" fontAlgn="auto">
              <a:spcBef>
                <a:spcPts val="370"/>
              </a:spcBef>
              <a:spcAft>
                <a:spcPts val="0"/>
              </a:spcAft>
              <a:buFont typeface="Wingdings 2"/>
              <a:buChar char=""/>
              <a:defRPr/>
            </a:pPr>
            <a:r>
              <a:rPr lang="en-US" sz="2400" dirty="0" smtClean="0"/>
              <a:t>Negative </a:t>
            </a:r>
            <a:r>
              <a:rPr lang="en-US" sz="2400" dirty="0"/>
              <a:t>respiratory pressure is less than </a:t>
            </a:r>
            <a:r>
              <a:rPr lang="en-US" sz="2400" dirty="0" err="1"/>
              <a:t>P</a:t>
            </a:r>
            <a:r>
              <a:rPr lang="en-US" sz="2400" baseline="-25000" dirty="0" err="1"/>
              <a:t>atm</a:t>
            </a:r>
            <a:r>
              <a:rPr lang="en-US" sz="2400" dirty="0"/>
              <a:t> </a:t>
            </a:r>
          </a:p>
          <a:p>
            <a:pPr marL="548640" lvl="1" fontAlgn="auto">
              <a:spcBef>
                <a:spcPts val="370"/>
              </a:spcBef>
              <a:spcAft>
                <a:spcPts val="0"/>
              </a:spcAft>
              <a:buFont typeface="Wingdings 2"/>
              <a:buChar char=""/>
              <a:defRPr/>
            </a:pPr>
            <a:endParaRPr lang="en-US" sz="2400" dirty="0" smtClean="0"/>
          </a:p>
          <a:p>
            <a:pPr marL="548640" lvl="1" fontAlgn="auto">
              <a:spcBef>
                <a:spcPts val="370"/>
              </a:spcBef>
              <a:spcAft>
                <a:spcPts val="0"/>
              </a:spcAft>
              <a:buFont typeface="Wingdings 2"/>
              <a:buChar char=""/>
              <a:defRPr/>
            </a:pPr>
            <a:r>
              <a:rPr lang="en-US" sz="2400" dirty="0" smtClean="0"/>
              <a:t>Positive </a:t>
            </a:r>
            <a:r>
              <a:rPr lang="en-US" sz="2400" dirty="0"/>
              <a:t>respiratory pressure is greater than </a:t>
            </a:r>
            <a:r>
              <a:rPr lang="en-US" sz="2400" dirty="0" err="1"/>
              <a:t>P</a:t>
            </a:r>
            <a:r>
              <a:rPr lang="en-US" sz="2400" baseline="-25000" dirty="0" err="1"/>
              <a:t>atm</a:t>
            </a:r>
            <a:endParaRPr lang="en-US" sz="2400" dirty="0"/>
          </a:p>
          <a:p>
            <a:pPr marL="548640" lvl="1" fontAlgn="auto">
              <a:spcBef>
                <a:spcPts val="370"/>
              </a:spcBef>
              <a:spcAft>
                <a:spcPts val="0"/>
              </a:spcAft>
              <a:buFont typeface="Wingdings 2"/>
              <a:buChar char=""/>
              <a:defRPr/>
            </a:pPr>
            <a:endParaRPr lang="en-US" sz="2400" dirty="0" smtClean="0"/>
          </a:p>
          <a:p>
            <a:pPr marL="548640" lvl="1" fontAlgn="auto">
              <a:spcBef>
                <a:spcPts val="370"/>
              </a:spcBef>
              <a:spcAft>
                <a:spcPts val="0"/>
              </a:spcAft>
              <a:buFont typeface="Wingdings 2"/>
              <a:buChar char=""/>
              <a:defRPr/>
            </a:pPr>
            <a:r>
              <a:rPr lang="en-US" sz="2400" dirty="0" smtClean="0"/>
              <a:t>Zero </a:t>
            </a:r>
            <a:r>
              <a:rPr lang="en-US" sz="2400" dirty="0"/>
              <a:t>respiratory pressure = </a:t>
            </a:r>
            <a:r>
              <a:rPr lang="en-US" sz="2400" dirty="0" err="1"/>
              <a:t>P</a:t>
            </a:r>
            <a:r>
              <a:rPr lang="en-US" sz="2400" baseline="-25000" dirty="0" err="1"/>
              <a:t>atm</a:t>
            </a:r>
            <a:endParaRPr lang="en-US" sz="2400" baseline="-25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title" idx="4294967295"/>
          </p:nvPr>
        </p:nvSpPr>
        <p:spPr>
          <a:xfrm>
            <a:off x="1371600" y="274638"/>
            <a:ext cx="7772400" cy="1143000"/>
          </a:xfrm>
        </p:spPr>
        <p:txBody>
          <a:bodyPr/>
          <a:lstStyle/>
          <a:p>
            <a:r>
              <a:rPr lang="en-US" smtClean="0"/>
              <a:t>Alveolar Pressure Changes</a:t>
            </a:r>
          </a:p>
        </p:txBody>
      </p:sp>
      <p:sp>
        <p:nvSpPr>
          <p:cNvPr id="2052" name="Text Box 5"/>
          <p:cNvSpPr txBox="1">
            <a:spLocks noChangeArrowheads="1"/>
          </p:cNvSpPr>
          <p:nvPr/>
        </p:nvSpPr>
        <p:spPr bwMode="auto">
          <a:xfrm>
            <a:off x="2438400" y="2362200"/>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2050" name="ShockwaveFlash1" r:id="rId2" imgW="6451032" imgH="6477904"/>
        </mc:Choice>
        <mc:Fallback>
          <p:control name="ShockwaveFlash1" r:id="rId2" imgW="6451032" imgH="647790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46200" y="190500"/>
                  <a:ext cx="6451600" cy="6477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normAutofit/>
          </a:bodyPr>
          <a:lstStyle/>
          <a:p>
            <a:pPr fontAlgn="auto">
              <a:spcAft>
                <a:spcPts val="0"/>
              </a:spcAft>
              <a:defRPr/>
            </a:pPr>
            <a:r>
              <a:rPr lang="en-US"/>
              <a:t>Intrapulmonary Pressure</a:t>
            </a:r>
          </a:p>
        </p:txBody>
      </p:sp>
      <p:sp>
        <p:nvSpPr>
          <p:cNvPr id="10547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Intrapulmonary (intra-alveolar) pressure (</a:t>
            </a:r>
            <a:r>
              <a:rPr lang="en-US" dirty="0" err="1"/>
              <a:t>P</a:t>
            </a:r>
            <a:r>
              <a:rPr lang="en-US" baseline="-25000" dirty="0" err="1"/>
              <a:t>pul</a:t>
            </a:r>
            <a:r>
              <a:rPr lang="en-US" dirty="0"/>
              <a:t>)</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Pressure </a:t>
            </a:r>
            <a:r>
              <a:rPr lang="en-US" dirty="0"/>
              <a:t>in the alveoli</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Fluctuates </a:t>
            </a:r>
            <a:r>
              <a:rPr lang="en-US" dirty="0"/>
              <a:t>with breathing</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Always </a:t>
            </a:r>
            <a:r>
              <a:rPr lang="en-US" dirty="0"/>
              <a:t>eventually equalizes with </a:t>
            </a:r>
            <a:r>
              <a:rPr lang="en-US" dirty="0" err="1"/>
              <a:t>P</a:t>
            </a:r>
            <a:r>
              <a:rPr lang="en-US" baseline="-25000" dirty="0" err="1"/>
              <a:t>atm</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normAutofit/>
          </a:bodyPr>
          <a:lstStyle/>
          <a:p>
            <a:pPr fontAlgn="auto">
              <a:spcAft>
                <a:spcPts val="0"/>
              </a:spcAft>
              <a:defRPr/>
            </a:pPr>
            <a:r>
              <a:rPr lang="en-US"/>
              <a:t>Intrapleural Pressure</a:t>
            </a:r>
          </a:p>
        </p:txBody>
      </p:sp>
      <p:sp>
        <p:nvSpPr>
          <p:cNvPr id="107525"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Intrapleural</a:t>
            </a:r>
            <a:r>
              <a:rPr lang="en-US" dirty="0"/>
              <a:t> pressure (P</a:t>
            </a:r>
            <a:r>
              <a:rPr lang="en-US" baseline="-25000" dirty="0"/>
              <a:t>ip</a:t>
            </a:r>
            <a:r>
              <a:rPr lang="en-US" dirty="0"/>
              <a:t>):</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Pressure </a:t>
            </a:r>
            <a:r>
              <a:rPr lang="en-US" dirty="0"/>
              <a:t>in the pleural cavity</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Fluctuates </a:t>
            </a:r>
            <a:r>
              <a:rPr lang="en-US" dirty="0"/>
              <a:t>with breathing</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Always </a:t>
            </a:r>
            <a:r>
              <a:rPr lang="en-US" dirty="0"/>
              <a:t>a negative pressure (&lt;</a:t>
            </a:r>
            <a:r>
              <a:rPr lang="en-US" dirty="0" err="1"/>
              <a:t>P</a:t>
            </a:r>
            <a:r>
              <a:rPr lang="en-US" baseline="-25000" dirty="0" err="1"/>
              <a:t>atm</a:t>
            </a:r>
            <a:r>
              <a:rPr lang="en-US" dirty="0"/>
              <a:t> and &lt;</a:t>
            </a:r>
            <a:r>
              <a:rPr lang="en-US" dirty="0" err="1"/>
              <a:t>P</a:t>
            </a:r>
            <a:r>
              <a:rPr lang="en-US" baseline="-25000" dirty="0" err="1"/>
              <a:t>pul</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a:bodyPr>
          <a:lstStyle/>
          <a:p>
            <a:pPr fontAlgn="auto">
              <a:spcAft>
                <a:spcPts val="0"/>
              </a:spcAft>
              <a:defRPr/>
            </a:pPr>
            <a:r>
              <a:rPr lang="en-US"/>
              <a:t>The Nose</a:t>
            </a:r>
          </a:p>
        </p:txBody>
      </p:sp>
      <p:sp>
        <p:nvSpPr>
          <p:cNvPr id="1434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a:t>Functions</a:t>
            </a:r>
          </a:p>
          <a:p>
            <a:pPr marL="548640" lvl="1" fontAlgn="auto">
              <a:spcBef>
                <a:spcPts val="370"/>
              </a:spcBef>
              <a:spcAft>
                <a:spcPts val="0"/>
              </a:spcAft>
              <a:buFont typeface="Wingdings 2"/>
              <a:buChar char=""/>
              <a:defRPr/>
            </a:pPr>
            <a:r>
              <a:rPr lang="en-US"/>
              <a:t>Provides an airway for respiration</a:t>
            </a:r>
          </a:p>
          <a:p>
            <a:pPr marL="548640" lvl="1" fontAlgn="auto">
              <a:spcBef>
                <a:spcPts val="370"/>
              </a:spcBef>
              <a:spcAft>
                <a:spcPts val="0"/>
              </a:spcAft>
              <a:buFont typeface="Wingdings 2"/>
              <a:buChar char=""/>
              <a:defRPr/>
            </a:pPr>
            <a:r>
              <a:rPr lang="en-US"/>
              <a:t>Moistens and warms the entering air</a:t>
            </a:r>
          </a:p>
          <a:p>
            <a:pPr marL="548640" lvl="1" fontAlgn="auto">
              <a:spcBef>
                <a:spcPts val="370"/>
              </a:spcBef>
              <a:spcAft>
                <a:spcPts val="0"/>
              </a:spcAft>
              <a:buFont typeface="Wingdings 2"/>
              <a:buChar char=""/>
              <a:defRPr/>
            </a:pPr>
            <a:r>
              <a:rPr lang="en-US"/>
              <a:t>Filters and cleans inspired air </a:t>
            </a:r>
          </a:p>
          <a:p>
            <a:pPr marL="548640" lvl="1" fontAlgn="auto">
              <a:spcBef>
                <a:spcPts val="370"/>
              </a:spcBef>
              <a:spcAft>
                <a:spcPts val="0"/>
              </a:spcAft>
              <a:buFont typeface="Wingdings 2"/>
              <a:buChar char=""/>
              <a:defRPr/>
            </a:pPr>
            <a:r>
              <a:rPr lang="en-US"/>
              <a:t>Serves as a resonating chamber for speech</a:t>
            </a:r>
          </a:p>
          <a:p>
            <a:pPr marL="548640" lvl="1" fontAlgn="auto">
              <a:spcBef>
                <a:spcPts val="370"/>
              </a:spcBef>
              <a:spcAft>
                <a:spcPts val="0"/>
              </a:spcAft>
              <a:buFont typeface="Wingdings 2"/>
              <a:buChar char=""/>
              <a:defRPr/>
            </a:pPr>
            <a:r>
              <a:rPr lang="en-US"/>
              <a:t>Houses olfactory receptors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normAutofit/>
          </a:bodyPr>
          <a:lstStyle/>
          <a:p>
            <a:pPr fontAlgn="auto">
              <a:spcAft>
                <a:spcPts val="0"/>
              </a:spcAft>
              <a:defRPr/>
            </a:pPr>
            <a:r>
              <a:rPr lang="en-US"/>
              <a:t>Intrapleural Pressure</a:t>
            </a:r>
          </a:p>
        </p:txBody>
      </p:sp>
      <p:sp>
        <p:nvSpPr>
          <p:cNvPr id="10957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Negative P</a:t>
            </a:r>
            <a:r>
              <a:rPr lang="en-US" baseline="-25000" dirty="0"/>
              <a:t>ip</a:t>
            </a:r>
            <a:r>
              <a:rPr lang="en-US" dirty="0"/>
              <a:t> is caused by opposing forces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Two </a:t>
            </a:r>
            <a:r>
              <a:rPr lang="en-US" dirty="0"/>
              <a:t>inward forces promote lung collapse</a:t>
            </a:r>
          </a:p>
          <a:p>
            <a:pPr marL="822960" lvl="2" fontAlgn="auto">
              <a:spcBef>
                <a:spcPts val="370"/>
              </a:spcBef>
              <a:spcAft>
                <a:spcPts val="0"/>
              </a:spcAft>
              <a:buClr>
                <a:schemeClr val="accent1">
                  <a:tint val="60000"/>
                </a:schemeClr>
              </a:buClr>
              <a:buFont typeface="Wingdings 2"/>
              <a:buChar char=""/>
              <a:defRPr/>
            </a:pPr>
            <a:r>
              <a:rPr lang="en-US" dirty="0"/>
              <a:t>Elastic recoil of lungs decreases lung size</a:t>
            </a:r>
          </a:p>
          <a:p>
            <a:pPr marL="822960" lvl="2" fontAlgn="auto">
              <a:spcBef>
                <a:spcPts val="370"/>
              </a:spcBef>
              <a:spcAft>
                <a:spcPts val="0"/>
              </a:spcAft>
              <a:buClr>
                <a:schemeClr val="accent1">
                  <a:tint val="60000"/>
                </a:schemeClr>
              </a:buClr>
              <a:buFont typeface="Wingdings 2"/>
              <a:buChar char=""/>
              <a:defRPr/>
            </a:pPr>
            <a:r>
              <a:rPr lang="en-US" dirty="0"/>
              <a:t>Surface tension of alveolar fluid reduces alveolar size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One </a:t>
            </a:r>
            <a:r>
              <a:rPr lang="en-US" dirty="0"/>
              <a:t>outward force tends to enlarge the lungs</a:t>
            </a:r>
          </a:p>
          <a:p>
            <a:pPr marL="822960" lvl="2" fontAlgn="auto">
              <a:spcBef>
                <a:spcPts val="370"/>
              </a:spcBef>
              <a:spcAft>
                <a:spcPts val="0"/>
              </a:spcAft>
              <a:buClr>
                <a:schemeClr val="accent1">
                  <a:tint val="60000"/>
                </a:schemeClr>
              </a:buClr>
              <a:buFont typeface="Wingdings 2"/>
              <a:buChar char=""/>
              <a:defRPr/>
            </a:pPr>
            <a:r>
              <a:rPr lang="en-US" dirty="0"/>
              <a:t>Elasticity of the chest wall pulls the thorax outward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normAutofit/>
          </a:bodyPr>
          <a:lstStyle/>
          <a:p>
            <a:pPr fontAlgn="auto">
              <a:spcAft>
                <a:spcPts val="0"/>
              </a:spcAft>
              <a:defRPr/>
            </a:pPr>
            <a:r>
              <a:rPr lang="en-US"/>
              <a:t>Pressure Relationships</a:t>
            </a:r>
          </a:p>
        </p:txBody>
      </p:sp>
      <p:sp>
        <p:nvSpPr>
          <p:cNvPr id="11162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If P</a:t>
            </a:r>
            <a:r>
              <a:rPr lang="en-US" baseline="-25000" dirty="0"/>
              <a:t>ip</a:t>
            </a:r>
            <a:r>
              <a:rPr lang="en-US" dirty="0"/>
              <a:t> = </a:t>
            </a:r>
            <a:r>
              <a:rPr lang="en-US" dirty="0" err="1"/>
              <a:t>P</a:t>
            </a:r>
            <a:r>
              <a:rPr lang="en-US" baseline="-25000" dirty="0" err="1"/>
              <a:t>pul</a:t>
            </a:r>
            <a:r>
              <a:rPr lang="en-US" dirty="0"/>
              <a:t> the lungs collapse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a:t>
            </a:r>
            <a:r>
              <a:rPr lang="en-US" dirty="0" err="1"/>
              <a:t>P</a:t>
            </a:r>
            <a:r>
              <a:rPr lang="en-US" baseline="-25000" dirty="0" err="1"/>
              <a:t>pul</a:t>
            </a:r>
            <a:r>
              <a:rPr lang="en-US" dirty="0"/>
              <a:t> – P</a:t>
            </a:r>
            <a:r>
              <a:rPr lang="en-US" baseline="-25000" dirty="0"/>
              <a:t>ip</a:t>
            </a:r>
            <a:r>
              <a:rPr lang="en-US" dirty="0"/>
              <a:t>) = </a:t>
            </a:r>
            <a:r>
              <a:rPr lang="en-US" dirty="0" err="1"/>
              <a:t>transpulmonary</a:t>
            </a:r>
            <a:r>
              <a:rPr lang="en-US" dirty="0"/>
              <a:t> pressure</a:t>
            </a:r>
          </a:p>
          <a:p>
            <a:pPr marL="548640" lvl="1" fontAlgn="auto">
              <a:spcBef>
                <a:spcPts val="370"/>
              </a:spcBef>
              <a:spcAft>
                <a:spcPts val="0"/>
              </a:spcAft>
              <a:buFont typeface="Wingdings 2"/>
              <a:buChar char=""/>
              <a:defRPr/>
            </a:pPr>
            <a:r>
              <a:rPr lang="en-US" dirty="0"/>
              <a:t>Keeps the airways open</a:t>
            </a:r>
          </a:p>
          <a:p>
            <a:pPr marL="548640" lvl="1" fontAlgn="auto">
              <a:spcBef>
                <a:spcPts val="370"/>
              </a:spcBef>
              <a:spcAft>
                <a:spcPts val="0"/>
              </a:spcAft>
              <a:buFont typeface="Wingdings 2"/>
              <a:buChar char=""/>
              <a:defRPr/>
            </a:pPr>
            <a:r>
              <a:rPr lang="en-US" dirty="0"/>
              <a:t>The greater the </a:t>
            </a:r>
            <a:r>
              <a:rPr lang="en-US" dirty="0" err="1"/>
              <a:t>transpulmonary</a:t>
            </a:r>
            <a:r>
              <a:rPr lang="en-US" dirty="0"/>
              <a:t> pressure, the larger the lungs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8067675" y="6581775"/>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22.12</a:t>
            </a:r>
          </a:p>
        </p:txBody>
      </p:sp>
      <p:pic>
        <p:nvPicPr>
          <p:cNvPr id="768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541338"/>
            <a:ext cx="8231187"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Freeform 8"/>
          <p:cNvSpPr>
            <a:spLocks/>
          </p:cNvSpPr>
          <p:nvPr/>
        </p:nvSpPr>
        <p:spPr bwMode="auto">
          <a:xfrm>
            <a:off x="4660900" y="3884613"/>
            <a:ext cx="815975" cy="244475"/>
          </a:xfrm>
          <a:custGeom>
            <a:avLst/>
            <a:gdLst>
              <a:gd name="T0" fmla="*/ 0 w 514"/>
              <a:gd name="T1" fmla="*/ 0 h 154"/>
              <a:gd name="T2" fmla="*/ 408 w 514"/>
              <a:gd name="T3" fmla="*/ 154 h 154"/>
              <a:gd name="T4" fmla="*/ 514 w 514"/>
              <a:gd name="T5" fmla="*/ 154 h 154"/>
              <a:gd name="T6" fmla="*/ 0 60000 65536"/>
              <a:gd name="T7" fmla="*/ 0 60000 65536"/>
              <a:gd name="T8" fmla="*/ 0 60000 65536"/>
              <a:gd name="T9" fmla="*/ 0 w 514"/>
              <a:gd name="T10" fmla="*/ 0 h 154"/>
              <a:gd name="T11" fmla="*/ 514 w 514"/>
              <a:gd name="T12" fmla="*/ 154 h 154"/>
            </a:gdLst>
            <a:ahLst/>
            <a:cxnLst>
              <a:cxn ang="T6">
                <a:pos x="T0" y="T1"/>
              </a:cxn>
              <a:cxn ang="T7">
                <a:pos x="T2" y="T3"/>
              </a:cxn>
              <a:cxn ang="T8">
                <a:pos x="T4" y="T5"/>
              </a:cxn>
            </a:cxnLst>
            <a:rect l="T9" t="T10" r="T11" b="T12"/>
            <a:pathLst>
              <a:path w="514" h="154">
                <a:moveTo>
                  <a:pt x="0" y="0"/>
                </a:moveTo>
                <a:lnTo>
                  <a:pt x="408" y="154"/>
                </a:lnTo>
                <a:lnTo>
                  <a:pt x="514" y="154"/>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5" name="Freeform 9"/>
          <p:cNvSpPr>
            <a:spLocks/>
          </p:cNvSpPr>
          <p:nvPr/>
        </p:nvSpPr>
        <p:spPr bwMode="auto">
          <a:xfrm>
            <a:off x="4484688" y="2133600"/>
            <a:ext cx="773112" cy="1385888"/>
          </a:xfrm>
          <a:custGeom>
            <a:avLst/>
            <a:gdLst>
              <a:gd name="T0" fmla="*/ 0 w 487"/>
              <a:gd name="T1" fmla="*/ 873 h 873"/>
              <a:gd name="T2" fmla="*/ 411 w 487"/>
              <a:gd name="T3" fmla="*/ 0 h 873"/>
              <a:gd name="T4" fmla="*/ 487 w 487"/>
              <a:gd name="T5" fmla="*/ 0 h 873"/>
              <a:gd name="T6" fmla="*/ 0 60000 65536"/>
              <a:gd name="T7" fmla="*/ 0 60000 65536"/>
              <a:gd name="T8" fmla="*/ 0 60000 65536"/>
              <a:gd name="T9" fmla="*/ 0 w 487"/>
              <a:gd name="T10" fmla="*/ 0 h 873"/>
              <a:gd name="T11" fmla="*/ 487 w 487"/>
              <a:gd name="T12" fmla="*/ 873 h 873"/>
            </a:gdLst>
            <a:ahLst/>
            <a:cxnLst>
              <a:cxn ang="T6">
                <a:pos x="T0" y="T1"/>
              </a:cxn>
              <a:cxn ang="T7">
                <a:pos x="T2" y="T3"/>
              </a:cxn>
              <a:cxn ang="T8">
                <a:pos x="T4" y="T5"/>
              </a:cxn>
            </a:cxnLst>
            <a:rect l="T9" t="T10" r="T11" b="T12"/>
            <a:pathLst>
              <a:path w="487" h="873">
                <a:moveTo>
                  <a:pt x="0" y="873"/>
                </a:moveTo>
                <a:lnTo>
                  <a:pt x="411" y="0"/>
                </a:lnTo>
                <a:lnTo>
                  <a:pt x="487"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6" name="Freeform 10"/>
          <p:cNvSpPr>
            <a:spLocks/>
          </p:cNvSpPr>
          <p:nvPr/>
        </p:nvSpPr>
        <p:spPr bwMode="auto">
          <a:xfrm>
            <a:off x="3779838" y="1409700"/>
            <a:ext cx="304800" cy="850900"/>
          </a:xfrm>
          <a:custGeom>
            <a:avLst/>
            <a:gdLst>
              <a:gd name="T0" fmla="*/ 0 w 192"/>
              <a:gd name="T1" fmla="*/ 536 h 536"/>
              <a:gd name="T2" fmla="*/ 120 w 192"/>
              <a:gd name="T3" fmla="*/ 0 h 536"/>
              <a:gd name="T4" fmla="*/ 192 w 192"/>
              <a:gd name="T5" fmla="*/ 0 h 536"/>
              <a:gd name="T6" fmla="*/ 0 60000 65536"/>
              <a:gd name="T7" fmla="*/ 0 60000 65536"/>
              <a:gd name="T8" fmla="*/ 0 60000 65536"/>
              <a:gd name="T9" fmla="*/ 0 w 192"/>
              <a:gd name="T10" fmla="*/ 0 h 536"/>
              <a:gd name="T11" fmla="*/ 192 w 192"/>
              <a:gd name="T12" fmla="*/ 536 h 536"/>
            </a:gdLst>
            <a:ahLst/>
            <a:cxnLst>
              <a:cxn ang="T6">
                <a:pos x="T0" y="T1"/>
              </a:cxn>
              <a:cxn ang="T7">
                <a:pos x="T2" y="T3"/>
              </a:cxn>
              <a:cxn ang="T8">
                <a:pos x="T4" y="T5"/>
              </a:cxn>
            </a:cxnLst>
            <a:rect l="T9" t="T10" r="T11" b="T12"/>
            <a:pathLst>
              <a:path w="192" h="536">
                <a:moveTo>
                  <a:pt x="0" y="536"/>
                </a:moveTo>
                <a:lnTo>
                  <a:pt x="120" y="0"/>
                </a:lnTo>
                <a:lnTo>
                  <a:pt x="192"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7" name="Freeform 11"/>
          <p:cNvSpPr>
            <a:spLocks/>
          </p:cNvSpPr>
          <p:nvPr/>
        </p:nvSpPr>
        <p:spPr bwMode="auto">
          <a:xfrm>
            <a:off x="4164013" y="1755775"/>
            <a:ext cx="295275" cy="768350"/>
          </a:xfrm>
          <a:custGeom>
            <a:avLst/>
            <a:gdLst>
              <a:gd name="T0" fmla="*/ 0 w 186"/>
              <a:gd name="T1" fmla="*/ 484 h 484"/>
              <a:gd name="T2" fmla="*/ 114 w 186"/>
              <a:gd name="T3" fmla="*/ 0 h 484"/>
              <a:gd name="T4" fmla="*/ 186 w 186"/>
              <a:gd name="T5" fmla="*/ 0 h 484"/>
              <a:gd name="T6" fmla="*/ 0 60000 65536"/>
              <a:gd name="T7" fmla="*/ 0 60000 65536"/>
              <a:gd name="T8" fmla="*/ 0 60000 65536"/>
              <a:gd name="T9" fmla="*/ 0 w 186"/>
              <a:gd name="T10" fmla="*/ 0 h 484"/>
              <a:gd name="T11" fmla="*/ 186 w 186"/>
              <a:gd name="T12" fmla="*/ 484 h 484"/>
            </a:gdLst>
            <a:ahLst/>
            <a:cxnLst>
              <a:cxn ang="T6">
                <a:pos x="T0" y="T1"/>
              </a:cxn>
              <a:cxn ang="T7">
                <a:pos x="T2" y="T3"/>
              </a:cxn>
              <a:cxn ang="T8">
                <a:pos x="T4" y="T5"/>
              </a:cxn>
            </a:cxnLst>
            <a:rect l="T9" t="T10" r="T11" b="T12"/>
            <a:pathLst>
              <a:path w="186" h="484">
                <a:moveTo>
                  <a:pt x="0" y="484"/>
                </a:moveTo>
                <a:lnTo>
                  <a:pt x="114" y="0"/>
                </a:lnTo>
                <a:lnTo>
                  <a:pt x="186"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8" name="Freeform 12"/>
          <p:cNvSpPr>
            <a:spLocks/>
          </p:cNvSpPr>
          <p:nvPr/>
        </p:nvSpPr>
        <p:spPr bwMode="auto">
          <a:xfrm>
            <a:off x="3494088" y="1019175"/>
            <a:ext cx="244475" cy="777875"/>
          </a:xfrm>
          <a:custGeom>
            <a:avLst/>
            <a:gdLst>
              <a:gd name="T0" fmla="*/ 0 w 154"/>
              <a:gd name="T1" fmla="*/ 490 h 490"/>
              <a:gd name="T2" fmla="*/ 80 w 154"/>
              <a:gd name="T3" fmla="*/ 0 h 490"/>
              <a:gd name="T4" fmla="*/ 154 w 154"/>
              <a:gd name="T5" fmla="*/ 0 h 490"/>
              <a:gd name="T6" fmla="*/ 0 60000 65536"/>
              <a:gd name="T7" fmla="*/ 0 60000 65536"/>
              <a:gd name="T8" fmla="*/ 0 60000 65536"/>
              <a:gd name="T9" fmla="*/ 0 w 154"/>
              <a:gd name="T10" fmla="*/ 0 h 490"/>
              <a:gd name="T11" fmla="*/ 154 w 154"/>
              <a:gd name="T12" fmla="*/ 490 h 490"/>
            </a:gdLst>
            <a:ahLst/>
            <a:cxnLst>
              <a:cxn ang="T6">
                <a:pos x="T0" y="T1"/>
              </a:cxn>
              <a:cxn ang="T7">
                <a:pos x="T2" y="T3"/>
              </a:cxn>
              <a:cxn ang="T8">
                <a:pos x="T4" y="T5"/>
              </a:cxn>
            </a:cxnLst>
            <a:rect l="T9" t="T10" r="T11" b="T12"/>
            <a:pathLst>
              <a:path w="154" h="490">
                <a:moveTo>
                  <a:pt x="0" y="490"/>
                </a:moveTo>
                <a:lnTo>
                  <a:pt x="80" y="0"/>
                </a:lnTo>
                <a:lnTo>
                  <a:pt x="154" y="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9" name="Freeform 13"/>
          <p:cNvSpPr>
            <a:spLocks/>
          </p:cNvSpPr>
          <p:nvPr/>
        </p:nvSpPr>
        <p:spPr bwMode="auto">
          <a:xfrm>
            <a:off x="4186238" y="4551363"/>
            <a:ext cx="1277937" cy="1050925"/>
          </a:xfrm>
          <a:custGeom>
            <a:avLst/>
            <a:gdLst>
              <a:gd name="T0" fmla="*/ 0 w 805"/>
              <a:gd name="T1" fmla="*/ 0 h 662"/>
              <a:gd name="T2" fmla="*/ 693 w 805"/>
              <a:gd name="T3" fmla="*/ 662 h 662"/>
              <a:gd name="T4" fmla="*/ 805 w 805"/>
              <a:gd name="T5" fmla="*/ 662 h 662"/>
              <a:gd name="T6" fmla="*/ 0 60000 65536"/>
              <a:gd name="T7" fmla="*/ 0 60000 65536"/>
              <a:gd name="T8" fmla="*/ 0 60000 65536"/>
              <a:gd name="T9" fmla="*/ 0 w 805"/>
              <a:gd name="T10" fmla="*/ 0 h 662"/>
              <a:gd name="T11" fmla="*/ 805 w 805"/>
              <a:gd name="T12" fmla="*/ 662 h 662"/>
            </a:gdLst>
            <a:ahLst/>
            <a:cxnLst>
              <a:cxn ang="T6">
                <a:pos x="T0" y="T1"/>
              </a:cxn>
              <a:cxn ang="T7">
                <a:pos x="T2" y="T3"/>
              </a:cxn>
              <a:cxn ang="T8">
                <a:pos x="T4" y="T5"/>
              </a:cxn>
            </a:cxnLst>
            <a:rect l="T9" t="T10" r="T11" b="T12"/>
            <a:pathLst>
              <a:path w="805" h="662">
                <a:moveTo>
                  <a:pt x="0" y="0"/>
                </a:moveTo>
                <a:lnTo>
                  <a:pt x="693" y="662"/>
                </a:lnTo>
                <a:lnTo>
                  <a:pt x="805" y="662"/>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0" name="Line 14"/>
          <p:cNvSpPr>
            <a:spLocks noChangeShapeType="1"/>
          </p:cNvSpPr>
          <p:nvPr/>
        </p:nvSpPr>
        <p:spPr bwMode="auto">
          <a:xfrm>
            <a:off x="2027238" y="4754563"/>
            <a:ext cx="1587" cy="1177925"/>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Line 15"/>
          <p:cNvSpPr>
            <a:spLocks noChangeShapeType="1"/>
          </p:cNvSpPr>
          <p:nvPr/>
        </p:nvSpPr>
        <p:spPr bwMode="auto">
          <a:xfrm>
            <a:off x="1230313" y="4386263"/>
            <a:ext cx="1587" cy="1181100"/>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2" name="Line 16"/>
          <p:cNvSpPr>
            <a:spLocks noChangeShapeType="1"/>
          </p:cNvSpPr>
          <p:nvPr/>
        </p:nvSpPr>
        <p:spPr bwMode="auto">
          <a:xfrm>
            <a:off x="1065213" y="1517650"/>
            <a:ext cx="1587" cy="1247775"/>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Freeform 17"/>
          <p:cNvSpPr>
            <a:spLocks/>
          </p:cNvSpPr>
          <p:nvPr/>
        </p:nvSpPr>
        <p:spPr bwMode="auto">
          <a:xfrm>
            <a:off x="4370388" y="3513138"/>
            <a:ext cx="233362" cy="142875"/>
          </a:xfrm>
          <a:custGeom>
            <a:avLst/>
            <a:gdLst>
              <a:gd name="T0" fmla="*/ 0 w 147"/>
              <a:gd name="T1" fmla="*/ 88 h 90"/>
              <a:gd name="T2" fmla="*/ 0 w 147"/>
              <a:gd name="T3" fmla="*/ 0 h 90"/>
              <a:gd name="T4" fmla="*/ 147 w 147"/>
              <a:gd name="T5" fmla="*/ 0 h 90"/>
              <a:gd name="T6" fmla="*/ 147 w 147"/>
              <a:gd name="T7" fmla="*/ 90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88"/>
                </a:moveTo>
                <a:lnTo>
                  <a:pt x="0" y="0"/>
                </a:lnTo>
                <a:lnTo>
                  <a:pt x="147" y="0"/>
                </a:lnTo>
                <a:lnTo>
                  <a:pt x="147" y="90"/>
                </a:lnTo>
              </a:path>
            </a:pathLst>
          </a:custGeom>
          <a:noFill/>
          <a:ln w="190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4" name="Rectangle 18"/>
          <p:cNvSpPr>
            <a:spLocks noChangeArrowheads="1"/>
          </p:cNvSpPr>
          <p:nvPr/>
        </p:nvSpPr>
        <p:spPr bwMode="auto">
          <a:xfrm>
            <a:off x="1171575" y="493713"/>
            <a:ext cx="3236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Atmospheric pressure</a:t>
            </a:r>
            <a:endParaRPr lang="en-US" sz="1800" b="1">
              <a:latin typeface="Arial" charset="0"/>
            </a:endParaRPr>
          </a:p>
        </p:txBody>
      </p:sp>
      <p:sp>
        <p:nvSpPr>
          <p:cNvPr id="76815" name="Rectangle 19"/>
          <p:cNvSpPr>
            <a:spLocks noChangeArrowheads="1"/>
          </p:cNvSpPr>
          <p:nvPr/>
        </p:nvSpPr>
        <p:spPr bwMode="auto">
          <a:xfrm>
            <a:off x="5508625" y="3903663"/>
            <a:ext cx="19462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Intrapleural</a:t>
            </a:r>
          </a:p>
          <a:p>
            <a:pPr eaLnBrk="0" hangingPunct="0"/>
            <a:r>
              <a:rPr lang="en-US">
                <a:solidFill>
                  <a:srgbClr val="231F20"/>
                </a:solidFill>
                <a:latin typeface="Arial Black" pitchFamily="34" charset="0"/>
              </a:rPr>
              <a:t>pressure</a:t>
            </a:r>
            <a:endParaRPr lang="en-US" sz="1800">
              <a:latin typeface="Arial" charset="0"/>
            </a:endParaRPr>
          </a:p>
          <a:p>
            <a:pPr eaLnBrk="0" hangingPunct="0"/>
            <a:r>
              <a:rPr lang="en-US" b="1">
                <a:solidFill>
                  <a:srgbClr val="231F20"/>
                </a:solidFill>
                <a:latin typeface="Arial" charset="0"/>
              </a:rPr>
              <a:t>756 mm Hg</a:t>
            </a:r>
            <a:endParaRPr lang="en-US" sz="1800" b="1">
              <a:latin typeface="Arial" charset="0"/>
            </a:endParaRPr>
          </a:p>
          <a:p>
            <a:pPr eaLnBrk="0" hangingPunct="0"/>
            <a:r>
              <a:rPr lang="en-US" b="1">
                <a:solidFill>
                  <a:srgbClr val="231F20"/>
                </a:solidFill>
                <a:latin typeface="Arial" charset="0"/>
              </a:rPr>
              <a:t>(–4 mm Hg)</a:t>
            </a:r>
            <a:endParaRPr lang="en-US" sz="1800">
              <a:latin typeface="Arial" charset="0"/>
            </a:endParaRPr>
          </a:p>
        </p:txBody>
      </p:sp>
      <p:sp>
        <p:nvSpPr>
          <p:cNvPr id="76816" name="Rectangle 20"/>
          <p:cNvSpPr>
            <a:spLocks noChangeArrowheads="1"/>
          </p:cNvSpPr>
          <p:nvPr/>
        </p:nvSpPr>
        <p:spPr bwMode="auto">
          <a:xfrm>
            <a:off x="5289550" y="1900238"/>
            <a:ext cx="26908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Transpulmonary</a:t>
            </a:r>
          </a:p>
          <a:p>
            <a:pPr eaLnBrk="0" hangingPunct="0"/>
            <a:r>
              <a:rPr lang="en-US">
                <a:solidFill>
                  <a:srgbClr val="231F20"/>
                </a:solidFill>
                <a:latin typeface="Arial Black" pitchFamily="34" charset="0"/>
              </a:rPr>
              <a:t>pressure</a:t>
            </a:r>
            <a:endParaRPr lang="en-US" sz="1800">
              <a:latin typeface="Arial" charset="0"/>
            </a:endParaRPr>
          </a:p>
          <a:p>
            <a:pPr eaLnBrk="0" hangingPunct="0"/>
            <a:r>
              <a:rPr lang="en-US" b="1">
                <a:solidFill>
                  <a:srgbClr val="231F20"/>
                </a:solidFill>
                <a:latin typeface="Arial" charset="0"/>
              </a:rPr>
              <a:t>760 mm Hg </a:t>
            </a:r>
            <a:endParaRPr lang="en-US" sz="1800" b="1">
              <a:latin typeface="Arial" charset="0"/>
            </a:endParaRPr>
          </a:p>
          <a:p>
            <a:pPr eaLnBrk="0" hangingPunct="0"/>
            <a:r>
              <a:rPr lang="en-US" b="1">
                <a:solidFill>
                  <a:srgbClr val="231F20"/>
                </a:solidFill>
                <a:latin typeface="Arial" charset="0"/>
              </a:rPr>
              <a:t>–756 mm Hg</a:t>
            </a:r>
            <a:endParaRPr lang="en-US" sz="1800" b="1">
              <a:latin typeface="Arial" charset="0"/>
            </a:endParaRPr>
          </a:p>
          <a:p>
            <a:pPr eaLnBrk="0" hangingPunct="0"/>
            <a:r>
              <a:rPr lang="en-US" b="1">
                <a:solidFill>
                  <a:srgbClr val="231F20"/>
                </a:solidFill>
                <a:latin typeface="Arial" charset="0"/>
              </a:rPr>
              <a:t>= 4 mm Hg</a:t>
            </a:r>
            <a:endParaRPr lang="en-US" sz="1800">
              <a:latin typeface="Arial" charset="0"/>
            </a:endParaRPr>
          </a:p>
        </p:txBody>
      </p:sp>
      <p:sp>
        <p:nvSpPr>
          <p:cNvPr id="76817" name="Rectangle 21"/>
          <p:cNvSpPr>
            <a:spLocks noChangeArrowheads="1"/>
          </p:cNvSpPr>
          <p:nvPr/>
        </p:nvSpPr>
        <p:spPr bwMode="auto">
          <a:xfrm>
            <a:off x="463550" y="1176338"/>
            <a:ext cx="1928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Thoracic wall</a:t>
            </a:r>
            <a:endParaRPr lang="en-US" sz="1800" b="1">
              <a:latin typeface="Arial" charset="0"/>
            </a:endParaRPr>
          </a:p>
        </p:txBody>
      </p:sp>
      <p:sp>
        <p:nvSpPr>
          <p:cNvPr id="76818" name="Rectangle 22"/>
          <p:cNvSpPr>
            <a:spLocks noChangeArrowheads="1"/>
          </p:cNvSpPr>
          <p:nvPr/>
        </p:nvSpPr>
        <p:spPr bwMode="auto">
          <a:xfrm>
            <a:off x="1235075" y="5954713"/>
            <a:ext cx="159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Diaphragm</a:t>
            </a:r>
            <a:endParaRPr lang="en-US" sz="1800" b="1">
              <a:latin typeface="Arial" charset="0"/>
            </a:endParaRPr>
          </a:p>
        </p:txBody>
      </p:sp>
      <p:sp>
        <p:nvSpPr>
          <p:cNvPr id="76819" name="Rectangle 23"/>
          <p:cNvSpPr>
            <a:spLocks noChangeArrowheads="1"/>
          </p:cNvSpPr>
          <p:nvPr/>
        </p:nvSpPr>
        <p:spPr bwMode="auto">
          <a:xfrm>
            <a:off x="873125" y="5535613"/>
            <a:ext cx="742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Lung</a:t>
            </a:r>
            <a:endParaRPr lang="en-US" sz="1800" b="1">
              <a:latin typeface="Arial" charset="0"/>
            </a:endParaRPr>
          </a:p>
        </p:txBody>
      </p:sp>
      <p:sp>
        <p:nvSpPr>
          <p:cNvPr id="76820" name="Rectangle 24"/>
          <p:cNvSpPr>
            <a:spLocks noChangeArrowheads="1"/>
          </p:cNvSpPr>
          <p:nvPr/>
        </p:nvSpPr>
        <p:spPr bwMode="auto">
          <a:xfrm>
            <a:off x="5511800" y="5373688"/>
            <a:ext cx="31654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Intrapulmonary</a:t>
            </a:r>
          </a:p>
          <a:p>
            <a:pPr eaLnBrk="0" hangingPunct="0"/>
            <a:r>
              <a:rPr lang="en-US">
                <a:solidFill>
                  <a:srgbClr val="231F20"/>
                </a:solidFill>
                <a:latin typeface="Arial Black" pitchFamily="34" charset="0"/>
              </a:rPr>
              <a:t>pressure</a:t>
            </a:r>
            <a:r>
              <a:rPr lang="en-US" b="1">
                <a:solidFill>
                  <a:srgbClr val="231F20"/>
                </a:solidFill>
                <a:latin typeface="Arial" charset="0"/>
              </a:rPr>
              <a:t> 760 mm Hg</a:t>
            </a:r>
            <a:endParaRPr lang="en-US" sz="1800" b="1">
              <a:latin typeface="Arial" charset="0"/>
            </a:endParaRPr>
          </a:p>
          <a:p>
            <a:pPr eaLnBrk="0" hangingPunct="0"/>
            <a:r>
              <a:rPr lang="en-US" b="1">
                <a:solidFill>
                  <a:srgbClr val="231F20"/>
                </a:solidFill>
                <a:latin typeface="Arial" charset="0"/>
              </a:rPr>
              <a:t>(0 mm Hg)</a:t>
            </a:r>
            <a:endParaRPr lang="en-US" sz="1800">
              <a:latin typeface="Arial" charset="0"/>
            </a:endParaRPr>
          </a:p>
        </p:txBody>
      </p:sp>
      <p:sp>
        <p:nvSpPr>
          <p:cNvPr id="76821" name="Rectangle 25"/>
          <p:cNvSpPr>
            <a:spLocks noChangeArrowheads="1"/>
          </p:cNvSpPr>
          <p:nvPr/>
        </p:nvSpPr>
        <p:spPr bwMode="auto">
          <a:xfrm>
            <a:off x="3771900" y="858838"/>
            <a:ext cx="2100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Parietal pleura</a:t>
            </a:r>
            <a:endParaRPr lang="en-US" sz="1800" b="1">
              <a:latin typeface="Arial" charset="0"/>
            </a:endParaRPr>
          </a:p>
        </p:txBody>
      </p:sp>
      <p:sp>
        <p:nvSpPr>
          <p:cNvPr id="76822" name="Rectangle 26"/>
          <p:cNvSpPr>
            <a:spLocks noChangeArrowheads="1"/>
          </p:cNvSpPr>
          <p:nvPr/>
        </p:nvSpPr>
        <p:spPr bwMode="auto">
          <a:xfrm>
            <a:off x="4492625" y="1589088"/>
            <a:ext cx="196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Pleural cavity</a:t>
            </a:r>
            <a:endParaRPr lang="en-US" sz="1800" b="1">
              <a:latin typeface="Arial" charset="0"/>
            </a:endParaRPr>
          </a:p>
        </p:txBody>
      </p:sp>
      <p:sp>
        <p:nvSpPr>
          <p:cNvPr id="76823" name="Rectangle 27"/>
          <p:cNvSpPr>
            <a:spLocks noChangeArrowheads="1"/>
          </p:cNvSpPr>
          <p:nvPr/>
        </p:nvSpPr>
        <p:spPr bwMode="auto">
          <a:xfrm>
            <a:off x="4105275" y="1227138"/>
            <a:ext cx="2168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Visceral pleura</a:t>
            </a:r>
            <a:endParaRPr lang="en-US" sz="1800" b="1">
              <a:latin typeface="Arial" charset="0"/>
            </a:endParaRPr>
          </a:p>
        </p:txBody>
      </p:sp>
      <p:sp>
        <p:nvSpPr>
          <p:cNvPr id="76824" name="Rectangle 28"/>
          <p:cNvSpPr>
            <a:spLocks noChangeArrowheads="1"/>
          </p:cNvSpPr>
          <p:nvPr/>
        </p:nvSpPr>
        <p:spPr bwMode="auto">
          <a:xfrm>
            <a:off x="4502150" y="3668713"/>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756</a:t>
            </a:r>
            <a:endParaRPr lang="en-US" sz="1800" b="1">
              <a:latin typeface="Arial" charset="0"/>
            </a:endParaRPr>
          </a:p>
        </p:txBody>
      </p:sp>
      <p:sp>
        <p:nvSpPr>
          <p:cNvPr id="76825" name="Rectangle 29"/>
          <p:cNvSpPr>
            <a:spLocks noChangeArrowheads="1"/>
          </p:cNvSpPr>
          <p:nvPr/>
        </p:nvSpPr>
        <p:spPr bwMode="auto">
          <a:xfrm>
            <a:off x="4035425" y="4357688"/>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231F20"/>
                </a:solidFill>
                <a:latin typeface="Arial" charset="0"/>
              </a:rPr>
              <a:t>760</a:t>
            </a:r>
            <a:endParaRPr lang="en-US" sz="1800" b="1">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normAutofit/>
          </a:bodyPr>
          <a:lstStyle/>
          <a:p>
            <a:pPr fontAlgn="auto">
              <a:spcAft>
                <a:spcPts val="0"/>
              </a:spcAft>
              <a:defRPr/>
            </a:pPr>
            <a:r>
              <a:rPr lang="en-US"/>
              <a:t>Homeostatic Imbalance</a:t>
            </a:r>
          </a:p>
        </p:txBody>
      </p:sp>
      <p:sp>
        <p:nvSpPr>
          <p:cNvPr id="114693" name="Rectangle 5"/>
          <p:cNvSpPr>
            <a:spLocks noGrp="1" noChangeArrowheads="1"/>
          </p:cNvSpPr>
          <p:nvPr>
            <p:ph idx="1"/>
          </p:nvPr>
        </p:nvSpPr>
        <p:spPr>
          <a:xfrm>
            <a:off x="457200" y="1447800"/>
            <a:ext cx="4419600" cy="4953000"/>
          </a:xfrm>
        </p:spPr>
        <p:txBody>
          <a:bodyPr>
            <a:normAutofit/>
          </a:bodyPr>
          <a:lstStyle/>
          <a:p>
            <a:pPr marL="274320" indent="-274320" fontAlgn="auto">
              <a:spcBef>
                <a:spcPts val="580"/>
              </a:spcBef>
              <a:spcAft>
                <a:spcPts val="0"/>
              </a:spcAft>
              <a:buFont typeface="Wingdings 2"/>
              <a:buChar char=""/>
              <a:defRPr/>
            </a:pPr>
            <a:r>
              <a:rPr lang="en-US" dirty="0" err="1"/>
              <a:t>Atelectasis</a:t>
            </a:r>
            <a:r>
              <a:rPr lang="en-US" dirty="0"/>
              <a:t> (lung collapse) is due to</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Plugged </a:t>
            </a:r>
            <a:r>
              <a:rPr lang="en-US" dirty="0"/>
              <a:t>bronchioles </a:t>
            </a:r>
            <a:r>
              <a:rPr lang="en-US" dirty="0">
                <a:sym typeface="Symbol" charset="2"/>
              </a:rPr>
              <a:t></a:t>
            </a:r>
            <a:r>
              <a:rPr lang="en-US" dirty="0"/>
              <a:t> collapse of alveoli</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Wound </a:t>
            </a:r>
            <a:r>
              <a:rPr lang="en-US" dirty="0"/>
              <a:t>that admits air into pleural </a:t>
            </a:r>
            <a:r>
              <a:rPr lang="en-US" dirty="0" smtClean="0"/>
              <a:t>cavity</a:t>
            </a:r>
          </a:p>
          <a:p>
            <a:pPr marL="822960" lvl="2" fontAlgn="auto">
              <a:spcBef>
                <a:spcPts val="370"/>
              </a:spcBef>
              <a:spcAft>
                <a:spcPts val="0"/>
              </a:spcAft>
              <a:buClr>
                <a:schemeClr val="accent1">
                  <a:tint val="60000"/>
                </a:schemeClr>
              </a:buClr>
              <a:buFont typeface="Wingdings 2"/>
              <a:buChar char=""/>
              <a:defRPr/>
            </a:pPr>
            <a:r>
              <a:rPr lang="en-US" dirty="0" err="1" smtClean="0"/>
              <a:t>pneumothorax</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953000" y="1371600"/>
            <a:ext cx="3990109" cy="4876800"/>
          </a:xfrm>
          <a:prstGeom prst="rect">
            <a:avLst/>
          </a:prstGeom>
          <a:ln>
            <a:noFill/>
          </a:ln>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normAutofit/>
          </a:bodyPr>
          <a:lstStyle/>
          <a:p>
            <a:pPr fontAlgn="auto">
              <a:spcAft>
                <a:spcPts val="0"/>
              </a:spcAft>
              <a:defRPr/>
            </a:pPr>
            <a:r>
              <a:rPr lang="en-US"/>
              <a:t>Pulmonary Ventilation</a:t>
            </a:r>
          </a:p>
        </p:txBody>
      </p:sp>
      <p:sp>
        <p:nvSpPr>
          <p:cNvPr id="11674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Inspiration and expiration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Mechanical </a:t>
            </a:r>
            <a:r>
              <a:rPr lang="en-US" dirty="0"/>
              <a:t>processes that depend on volume changes in the thoracic cavity</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Volume </a:t>
            </a:r>
            <a:r>
              <a:rPr lang="en-US" dirty="0"/>
              <a:t>changes </a:t>
            </a:r>
            <a:r>
              <a:rPr lang="en-US" dirty="0" smtClean="0">
                <a:sym typeface="Symbol" charset="2"/>
              </a:rPr>
              <a:t>yield </a:t>
            </a:r>
            <a:r>
              <a:rPr lang="en-US" dirty="0" smtClean="0"/>
              <a:t>pressure </a:t>
            </a:r>
            <a:r>
              <a:rPr lang="en-US" dirty="0"/>
              <a:t>changes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Pressure </a:t>
            </a:r>
            <a:r>
              <a:rPr lang="en-US" dirty="0"/>
              <a:t>changes </a:t>
            </a:r>
            <a:r>
              <a:rPr lang="en-US" dirty="0" smtClean="0">
                <a:sym typeface="Symbol" charset="2"/>
              </a:rPr>
              <a:t>cause </a:t>
            </a:r>
            <a:r>
              <a:rPr lang="en-US" dirty="0" smtClean="0"/>
              <a:t>gases </a:t>
            </a:r>
            <a:r>
              <a:rPr lang="en-US" dirty="0"/>
              <a:t>flow to equalize pressure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normAutofit/>
          </a:bodyPr>
          <a:lstStyle/>
          <a:p>
            <a:pPr fontAlgn="auto">
              <a:spcAft>
                <a:spcPts val="0"/>
              </a:spcAft>
              <a:defRPr/>
            </a:pPr>
            <a:r>
              <a:rPr lang="en-US"/>
              <a:t>Inspiration</a:t>
            </a:r>
          </a:p>
        </p:txBody>
      </p:sp>
      <p:sp>
        <p:nvSpPr>
          <p:cNvPr id="12083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An active process</a:t>
            </a:r>
          </a:p>
          <a:p>
            <a:pPr marL="548640" lvl="1" fontAlgn="auto">
              <a:spcBef>
                <a:spcPts val="370"/>
              </a:spcBef>
              <a:spcAft>
                <a:spcPts val="0"/>
              </a:spcAft>
              <a:buFont typeface="Wingdings 2"/>
              <a:buChar char=""/>
              <a:defRPr/>
            </a:pPr>
            <a:r>
              <a:rPr lang="en-US" dirty="0" err="1"/>
              <a:t>Inspiratory</a:t>
            </a:r>
            <a:r>
              <a:rPr lang="en-US" dirty="0"/>
              <a:t> muscles contract </a:t>
            </a:r>
          </a:p>
          <a:p>
            <a:pPr marL="548640" lvl="1" fontAlgn="auto">
              <a:spcBef>
                <a:spcPts val="370"/>
              </a:spcBef>
              <a:spcAft>
                <a:spcPts val="0"/>
              </a:spcAft>
              <a:buFont typeface="Wingdings 2"/>
              <a:buChar char=""/>
              <a:defRPr/>
            </a:pPr>
            <a:r>
              <a:rPr lang="en-US" dirty="0"/>
              <a:t>Thoracic volume increases</a:t>
            </a:r>
          </a:p>
          <a:p>
            <a:pPr marL="548640" lvl="1" fontAlgn="auto">
              <a:spcBef>
                <a:spcPts val="370"/>
              </a:spcBef>
              <a:spcAft>
                <a:spcPts val="0"/>
              </a:spcAft>
              <a:buFont typeface="Wingdings 2"/>
              <a:buChar char=""/>
              <a:defRPr/>
            </a:pPr>
            <a:r>
              <a:rPr lang="en-US" dirty="0"/>
              <a:t>Lungs are stretched and intrapulmonary volume increases</a:t>
            </a:r>
          </a:p>
          <a:p>
            <a:pPr marL="548640" lvl="1" fontAlgn="auto">
              <a:spcBef>
                <a:spcPts val="370"/>
              </a:spcBef>
              <a:spcAft>
                <a:spcPts val="0"/>
              </a:spcAft>
              <a:buFont typeface="Wingdings 2"/>
              <a:buChar char=""/>
              <a:defRPr/>
            </a:pPr>
            <a:r>
              <a:rPr lang="en-US" dirty="0"/>
              <a:t>Intrapulmonary pressure drops </a:t>
            </a:r>
            <a:r>
              <a:rPr lang="en-US" dirty="0" smtClean="0"/>
              <a:t> </a:t>
            </a:r>
            <a:endParaRPr lang="en-US" dirty="0"/>
          </a:p>
          <a:p>
            <a:pPr marL="548640" lvl="1" fontAlgn="auto">
              <a:spcBef>
                <a:spcPts val="370"/>
              </a:spcBef>
              <a:spcAft>
                <a:spcPts val="0"/>
              </a:spcAft>
              <a:buFont typeface="Wingdings 2"/>
              <a:buChar char=""/>
              <a:defRPr/>
            </a:pPr>
            <a:r>
              <a:rPr lang="en-US" dirty="0"/>
              <a:t>Air flows into the lungs, down its pressure </a:t>
            </a:r>
            <a:r>
              <a:rPr lang="en-US" dirty="0" smtClean="0"/>
              <a:t>gradient until intrapulmonary pressure is the same as atmospheric pressure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7524750" y="6596063"/>
            <a:ext cx="161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lnSpc>
                <a:spcPct val="90000"/>
              </a:lnSpc>
            </a:pPr>
            <a:r>
              <a:rPr lang="en-US" sz="1200" b="1">
                <a:latin typeface="Arial" charset="0"/>
              </a:rPr>
              <a:t>Figure 22.13 (1 of 2)</a:t>
            </a:r>
          </a:p>
        </p:txBody>
      </p:sp>
      <p:pic>
        <p:nvPicPr>
          <p:cNvPr id="808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055688"/>
            <a:ext cx="824071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Freeform 8"/>
          <p:cNvSpPr>
            <a:spLocks/>
          </p:cNvSpPr>
          <p:nvPr/>
        </p:nvSpPr>
        <p:spPr bwMode="auto">
          <a:xfrm>
            <a:off x="4651375" y="4806950"/>
            <a:ext cx="352425" cy="288925"/>
          </a:xfrm>
          <a:custGeom>
            <a:avLst/>
            <a:gdLst>
              <a:gd name="T0" fmla="*/ 0 w 222"/>
              <a:gd name="T1" fmla="*/ 0 h 182"/>
              <a:gd name="T2" fmla="*/ 138 w 222"/>
              <a:gd name="T3" fmla="*/ 182 h 182"/>
              <a:gd name="T4" fmla="*/ 222 w 222"/>
              <a:gd name="T5" fmla="*/ 182 h 182"/>
              <a:gd name="T6" fmla="*/ 0 60000 65536"/>
              <a:gd name="T7" fmla="*/ 0 60000 65536"/>
              <a:gd name="T8" fmla="*/ 0 60000 65536"/>
              <a:gd name="T9" fmla="*/ 0 w 222"/>
              <a:gd name="T10" fmla="*/ 0 h 182"/>
              <a:gd name="T11" fmla="*/ 222 w 222"/>
              <a:gd name="T12" fmla="*/ 182 h 182"/>
            </a:gdLst>
            <a:ahLst/>
            <a:cxnLst>
              <a:cxn ang="T6">
                <a:pos x="T0" y="T1"/>
              </a:cxn>
              <a:cxn ang="T7">
                <a:pos x="T2" y="T3"/>
              </a:cxn>
              <a:cxn ang="T8">
                <a:pos x="T4" y="T5"/>
              </a:cxn>
            </a:cxnLst>
            <a:rect l="T9" t="T10" r="T11" b="T12"/>
            <a:pathLst>
              <a:path w="222" h="182">
                <a:moveTo>
                  <a:pt x="0" y="0"/>
                </a:moveTo>
                <a:lnTo>
                  <a:pt x="138" y="182"/>
                </a:lnTo>
                <a:lnTo>
                  <a:pt x="222" y="182"/>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1" name="Freeform 9"/>
          <p:cNvSpPr>
            <a:spLocks/>
          </p:cNvSpPr>
          <p:nvPr/>
        </p:nvSpPr>
        <p:spPr bwMode="auto">
          <a:xfrm>
            <a:off x="846138" y="2747963"/>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136 w 136"/>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6"/>
              <a:gd name="T104" fmla="*/ 136 w 136"/>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lnTo>
                  <a:pt x="13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02" name="Freeform 10"/>
          <p:cNvSpPr>
            <a:spLocks/>
          </p:cNvSpPr>
          <p:nvPr/>
        </p:nvSpPr>
        <p:spPr bwMode="auto">
          <a:xfrm>
            <a:off x="846138" y="2747963"/>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3" name="Freeform 11"/>
          <p:cNvSpPr>
            <a:spLocks/>
          </p:cNvSpPr>
          <p:nvPr/>
        </p:nvSpPr>
        <p:spPr bwMode="auto">
          <a:xfrm>
            <a:off x="846138" y="3349625"/>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136 w 136"/>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6"/>
              <a:gd name="T104" fmla="*/ 136 w 136"/>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lnTo>
                  <a:pt x="13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04" name="Freeform 12"/>
          <p:cNvSpPr>
            <a:spLocks/>
          </p:cNvSpPr>
          <p:nvPr/>
        </p:nvSpPr>
        <p:spPr bwMode="auto">
          <a:xfrm>
            <a:off x="846138" y="3349625"/>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Freeform 13"/>
          <p:cNvSpPr>
            <a:spLocks/>
          </p:cNvSpPr>
          <p:nvPr/>
        </p:nvSpPr>
        <p:spPr bwMode="auto">
          <a:xfrm>
            <a:off x="846138" y="4159250"/>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136 w 136"/>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6"/>
              <a:gd name="T104" fmla="*/ 136 w 136"/>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lnTo>
                  <a:pt x="13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06" name="Freeform 14"/>
          <p:cNvSpPr>
            <a:spLocks/>
          </p:cNvSpPr>
          <p:nvPr/>
        </p:nvSpPr>
        <p:spPr bwMode="auto">
          <a:xfrm>
            <a:off x="846138" y="4159250"/>
            <a:ext cx="215900" cy="215900"/>
          </a:xfrm>
          <a:custGeom>
            <a:avLst/>
            <a:gdLst>
              <a:gd name="T0" fmla="*/ 136 w 136"/>
              <a:gd name="T1" fmla="*/ 68 h 136"/>
              <a:gd name="T2" fmla="*/ 134 w 136"/>
              <a:gd name="T3" fmla="*/ 82 h 136"/>
              <a:gd name="T4" fmla="*/ 130 w 136"/>
              <a:gd name="T5" fmla="*/ 94 h 136"/>
              <a:gd name="T6" fmla="*/ 124 w 136"/>
              <a:gd name="T7" fmla="*/ 106 h 136"/>
              <a:gd name="T8" fmla="*/ 116 w 136"/>
              <a:gd name="T9" fmla="*/ 116 h 136"/>
              <a:gd name="T10" fmla="*/ 106 w 136"/>
              <a:gd name="T11" fmla="*/ 124 h 136"/>
              <a:gd name="T12" fmla="*/ 94 w 136"/>
              <a:gd name="T13" fmla="*/ 130 h 136"/>
              <a:gd name="T14" fmla="*/ 82 w 136"/>
              <a:gd name="T15" fmla="*/ 134 h 136"/>
              <a:gd name="T16" fmla="*/ 68 w 136"/>
              <a:gd name="T17" fmla="*/ 136 h 136"/>
              <a:gd name="T18" fmla="*/ 54 w 136"/>
              <a:gd name="T19" fmla="*/ 134 h 136"/>
              <a:gd name="T20" fmla="*/ 42 w 136"/>
              <a:gd name="T21" fmla="*/ 130 h 136"/>
              <a:gd name="T22" fmla="*/ 30 w 136"/>
              <a:gd name="T23" fmla="*/ 124 h 136"/>
              <a:gd name="T24" fmla="*/ 20 w 136"/>
              <a:gd name="T25" fmla="*/ 116 h 136"/>
              <a:gd name="T26" fmla="*/ 12 w 136"/>
              <a:gd name="T27" fmla="*/ 106 h 136"/>
              <a:gd name="T28" fmla="*/ 6 w 136"/>
              <a:gd name="T29" fmla="*/ 94 h 136"/>
              <a:gd name="T30" fmla="*/ 2 w 136"/>
              <a:gd name="T31" fmla="*/ 82 h 136"/>
              <a:gd name="T32" fmla="*/ 0 w 136"/>
              <a:gd name="T33" fmla="*/ 68 h 136"/>
              <a:gd name="T34" fmla="*/ 2 w 136"/>
              <a:gd name="T35" fmla="*/ 54 h 136"/>
              <a:gd name="T36" fmla="*/ 6 w 136"/>
              <a:gd name="T37" fmla="*/ 42 h 136"/>
              <a:gd name="T38" fmla="*/ 12 w 136"/>
              <a:gd name="T39" fmla="*/ 30 h 136"/>
              <a:gd name="T40" fmla="*/ 20 w 136"/>
              <a:gd name="T41" fmla="*/ 20 h 136"/>
              <a:gd name="T42" fmla="*/ 30 w 136"/>
              <a:gd name="T43" fmla="*/ 12 h 136"/>
              <a:gd name="T44" fmla="*/ 42 w 136"/>
              <a:gd name="T45" fmla="*/ 6 h 136"/>
              <a:gd name="T46" fmla="*/ 54 w 136"/>
              <a:gd name="T47" fmla="*/ 2 h 136"/>
              <a:gd name="T48" fmla="*/ 68 w 136"/>
              <a:gd name="T49" fmla="*/ 0 h 136"/>
              <a:gd name="T50" fmla="*/ 82 w 136"/>
              <a:gd name="T51" fmla="*/ 2 h 136"/>
              <a:gd name="T52" fmla="*/ 94 w 136"/>
              <a:gd name="T53" fmla="*/ 6 h 136"/>
              <a:gd name="T54" fmla="*/ 106 w 136"/>
              <a:gd name="T55" fmla="*/ 12 h 136"/>
              <a:gd name="T56" fmla="*/ 116 w 136"/>
              <a:gd name="T57" fmla="*/ 20 h 136"/>
              <a:gd name="T58" fmla="*/ 124 w 136"/>
              <a:gd name="T59" fmla="*/ 30 h 136"/>
              <a:gd name="T60" fmla="*/ 130 w 136"/>
              <a:gd name="T61" fmla="*/ 42 h 136"/>
              <a:gd name="T62" fmla="*/ 134 w 136"/>
              <a:gd name="T63" fmla="*/ 54 h 136"/>
              <a:gd name="T64" fmla="*/ 134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136" y="68"/>
                </a:moveTo>
                <a:lnTo>
                  <a:pt x="134" y="82"/>
                </a:lnTo>
                <a:lnTo>
                  <a:pt x="130" y="94"/>
                </a:lnTo>
                <a:lnTo>
                  <a:pt x="124" y="106"/>
                </a:lnTo>
                <a:lnTo>
                  <a:pt x="116" y="116"/>
                </a:lnTo>
                <a:lnTo>
                  <a:pt x="106" y="124"/>
                </a:lnTo>
                <a:lnTo>
                  <a:pt x="94" y="130"/>
                </a:lnTo>
                <a:lnTo>
                  <a:pt x="82" y="134"/>
                </a:lnTo>
                <a:lnTo>
                  <a:pt x="68" y="136"/>
                </a:lnTo>
                <a:lnTo>
                  <a:pt x="54" y="134"/>
                </a:lnTo>
                <a:lnTo>
                  <a:pt x="42" y="130"/>
                </a:lnTo>
                <a:lnTo>
                  <a:pt x="30" y="124"/>
                </a:lnTo>
                <a:lnTo>
                  <a:pt x="20" y="116"/>
                </a:lnTo>
                <a:lnTo>
                  <a:pt x="12" y="106"/>
                </a:lnTo>
                <a:lnTo>
                  <a:pt x="6" y="94"/>
                </a:lnTo>
                <a:lnTo>
                  <a:pt x="2" y="82"/>
                </a:lnTo>
                <a:lnTo>
                  <a:pt x="0" y="68"/>
                </a:lnTo>
                <a:lnTo>
                  <a:pt x="2" y="54"/>
                </a:lnTo>
                <a:lnTo>
                  <a:pt x="6" y="42"/>
                </a:lnTo>
                <a:lnTo>
                  <a:pt x="12" y="30"/>
                </a:lnTo>
                <a:lnTo>
                  <a:pt x="20" y="20"/>
                </a:lnTo>
                <a:lnTo>
                  <a:pt x="30" y="12"/>
                </a:lnTo>
                <a:lnTo>
                  <a:pt x="42" y="6"/>
                </a:lnTo>
                <a:lnTo>
                  <a:pt x="54" y="2"/>
                </a:lnTo>
                <a:lnTo>
                  <a:pt x="68" y="0"/>
                </a:lnTo>
                <a:lnTo>
                  <a:pt x="82" y="2"/>
                </a:lnTo>
                <a:lnTo>
                  <a:pt x="94" y="6"/>
                </a:lnTo>
                <a:lnTo>
                  <a:pt x="106" y="12"/>
                </a:lnTo>
                <a:lnTo>
                  <a:pt x="116" y="20"/>
                </a:lnTo>
                <a:lnTo>
                  <a:pt x="124" y="30"/>
                </a:lnTo>
                <a:lnTo>
                  <a:pt x="130" y="42"/>
                </a:lnTo>
                <a:lnTo>
                  <a:pt x="134" y="54"/>
                </a:lnTo>
                <a:lnTo>
                  <a:pt x="134" y="68"/>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7" name="Freeform 15"/>
          <p:cNvSpPr>
            <a:spLocks/>
          </p:cNvSpPr>
          <p:nvPr/>
        </p:nvSpPr>
        <p:spPr bwMode="auto">
          <a:xfrm>
            <a:off x="846138" y="4797425"/>
            <a:ext cx="215900" cy="212725"/>
          </a:xfrm>
          <a:custGeom>
            <a:avLst/>
            <a:gdLst>
              <a:gd name="T0" fmla="*/ 136 w 136"/>
              <a:gd name="T1" fmla="*/ 68 h 134"/>
              <a:gd name="T2" fmla="*/ 134 w 136"/>
              <a:gd name="T3" fmla="*/ 80 h 134"/>
              <a:gd name="T4" fmla="*/ 130 w 136"/>
              <a:gd name="T5" fmla="*/ 94 h 134"/>
              <a:gd name="T6" fmla="*/ 124 w 136"/>
              <a:gd name="T7" fmla="*/ 104 h 134"/>
              <a:gd name="T8" fmla="*/ 116 w 136"/>
              <a:gd name="T9" fmla="*/ 114 h 134"/>
              <a:gd name="T10" fmla="*/ 106 w 136"/>
              <a:gd name="T11" fmla="*/ 124 h 134"/>
              <a:gd name="T12" fmla="*/ 94 w 136"/>
              <a:gd name="T13" fmla="*/ 130 h 134"/>
              <a:gd name="T14" fmla="*/ 82 w 136"/>
              <a:gd name="T15" fmla="*/ 134 h 134"/>
              <a:gd name="T16" fmla="*/ 68 w 136"/>
              <a:gd name="T17" fmla="*/ 134 h 134"/>
              <a:gd name="T18" fmla="*/ 54 w 136"/>
              <a:gd name="T19" fmla="*/ 134 h 134"/>
              <a:gd name="T20" fmla="*/ 42 w 136"/>
              <a:gd name="T21" fmla="*/ 130 h 134"/>
              <a:gd name="T22" fmla="*/ 30 w 136"/>
              <a:gd name="T23" fmla="*/ 124 h 134"/>
              <a:gd name="T24" fmla="*/ 20 w 136"/>
              <a:gd name="T25" fmla="*/ 114 h 134"/>
              <a:gd name="T26" fmla="*/ 12 w 136"/>
              <a:gd name="T27" fmla="*/ 104 h 134"/>
              <a:gd name="T28" fmla="*/ 6 w 136"/>
              <a:gd name="T29" fmla="*/ 94 h 134"/>
              <a:gd name="T30" fmla="*/ 2 w 136"/>
              <a:gd name="T31" fmla="*/ 80 h 134"/>
              <a:gd name="T32" fmla="*/ 0 w 136"/>
              <a:gd name="T33" fmla="*/ 68 h 134"/>
              <a:gd name="T34" fmla="*/ 2 w 136"/>
              <a:gd name="T35" fmla="*/ 54 h 134"/>
              <a:gd name="T36" fmla="*/ 6 w 136"/>
              <a:gd name="T37" fmla="*/ 40 h 134"/>
              <a:gd name="T38" fmla="*/ 12 w 136"/>
              <a:gd name="T39" fmla="*/ 30 h 134"/>
              <a:gd name="T40" fmla="*/ 20 w 136"/>
              <a:gd name="T41" fmla="*/ 20 h 134"/>
              <a:gd name="T42" fmla="*/ 30 w 136"/>
              <a:gd name="T43" fmla="*/ 10 h 134"/>
              <a:gd name="T44" fmla="*/ 42 w 136"/>
              <a:gd name="T45" fmla="*/ 4 h 134"/>
              <a:gd name="T46" fmla="*/ 54 w 136"/>
              <a:gd name="T47" fmla="*/ 0 h 134"/>
              <a:gd name="T48" fmla="*/ 68 w 136"/>
              <a:gd name="T49" fmla="*/ 0 h 134"/>
              <a:gd name="T50" fmla="*/ 82 w 136"/>
              <a:gd name="T51" fmla="*/ 0 h 134"/>
              <a:gd name="T52" fmla="*/ 94 w 136"/>
              <a:gd name="T53" fmla="*/ 4 h 134"/>
              <a:gd name="T54" fmla="*/ 106 w 136"/>
              <a:gd name="T55" fmla="*/ 10 h 134"/>
              <a:gd name="T56" fmla="*/ 116 w 136"/>
              <a:gd name="T57" fmla="*/ 20 h 134"/>
              <a:gd name="T58" fmla="*/ 124 w 136"/>
              <a:gd name="T59" fmla="*/ 30 h 134"/>
              <a:gd name="T60" fmla="*/ 130 w 136"/>
              <a:gd name="T61" fmla="*/ 40 h 134"/>
              <a:gd name="T62" fmla="*/ 134 w 136"/>
              <a:gd name="T63" fmla="*/ 54 h 134"/>
              <a:gd name="T64" fmla="*/ 134 w 136"/>
              <a:gd name="T65" fmla="*/ 68 h 134"/>
              <a:gd name="T66" fmla="*/ 136 w 136"/>
              <a:gd name="T67" fmla="*/ 68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4"/>
              <a:gd name="T104" fmla="*/ 136 w 136"/>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4">
                <a:moveTo>
                  <a:pt x="136" y="68"/>
                </a:moveTo>
                <a:lnTo>
                  <a:pt x="134" y="80"/>
                </a:lnTo>
                <a:lnTo>
                  <a:pt x="130" y="94"/>
                </a:lnTo>
                <a:lnTo>
                  <a:pt x="124" y="104"/>
                </a:lnTo>
                <a:lnTo>
                  <a:pt x="116" y="114"/>
                </a:lnTo>
                <a:lnTo>
                  <a:pt x="106" y="124"/>
                </a:lnTo>
                <a:lnTo>
                  <a:pt x="94" y="130"/>
                </a:lnTo>
                <a:lnTo>
                  <a:pt x="82" y="134"/>
                </a:lnTo>
                <a:lnTo>
                  <a:pt x="68" y="134"/>
                </a:lnTo>
                <a:lnTo>
                  <a:pt x="54" y="134"/>
                </a:lnTo>
                <a:lnTo>
                  <a:pt x="42" y="130"/>
                </a:lnTo>
                <a:lnTo>
                  <a:pt x="30" y="124"/>
                </a:lnTo>
                <a:lnTo>
                  <a:pt x="20" y="114"/>
                </a:lnTo>
                <a:lnTo>
                  <a:pt x="12" y="104"/>
                </a:lnTo>
                <a:lnTo>
                  <a:pt x="6" y="94"/>
                </a:lnTo>
                <a:lnTo>
                  <a:pt x="2" y="80"/>
                </a:lnTo>
                <a:lnTo>
                  <a:pt x="0" y="68"/>
                </a:lnTo>
                <a:lnTo>
                  <a:pt x="2" y="54"/>
                </a:lnTo>
                <a:lnTo>
                  <a:pt x="6" y="40"/>
                </a:lnTo>
                <a:lnTo>
                  <a:pt x="12" y="30"/>
                </a:lnTo>
                <a:lnTo>
                  <a:pt x="20" y="20"/>
                </a:lnTo>
                <a:lnTo>
                  <a:pt x="30" y="10"/>
                </a:lnTo>
                <a:lnTo>
                  <a:pt x="42" y="4"/>
                </a:lnTo>
                <a:lnTo>
                  <a:pt x="54" y="0"/>
                </a:lnTo>
                <a:lnTo>
                  <a:pt x="68" y="0"/>
                </a:lnTo>
                <a:lnTo>
                  <a:pt x="82" y="0"/>
                </a:lnTo>
                <a:lnTo>
                  <a:pt x="94" y="4"/>
                </a:lnTo>
                <a:lnTo>
                  <a:pt x="106" y="10"/>
                </a:lnTo>
                <a:lnTo>
                  <a:pt x="116" y="20"/>
                </a:lnTo>
                <a:lnTo>
                  <a:pt x="124" y="30"/>
                </a:lnTo>
                <a:lnTo>
                  <a:pt x="130" y="40"/>
                </a:lnTo>
                <a:lnTo>
                  <a:pt x="134" y="54"/>
                </a:lnTo>
                <a:lnTo>
                  <a:pt x="134" y="68"/>
                </a:lnTo>
                <a:lnTo>
                  <a:pt x="13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08" name="Freeform 16"/>
          <p:cNvSpPr>
            <a:spLocks/>
          </p:cNvSpPr>
          <p:nvPr/>
        </p:nvSpPr>
        <p:spPr bwMode="auto">
          <a:xfrm>
            <a:off x="846138" y="4797425"/>
            <a:ext cx="215900" cy="212725"/>
          </a:xfrm>
          <a:custGeom>
            <a:avLst/>
            <a:gdLst>
              <a:gd name="T0" fmla="*/ 136 w 136"/>
              <a:gd name="T1" fmla="*/ 68 h 134"/>
              <a:gd name="T2" fmla="*/ 134 w 136"/>
              <a:gd name="T3" fmla="*/ 80 h 134"/>
              <a:gd name="T4" fmla="*/ 130 w 136"/>
              <a:gd name="T5" fmla="*/ 94 h 134"/>
              <a:gd name="T6" fmla="*/ 124 w 136"/>
              <a:gd name="T7" fmla="*/ 104 h 134"/>
              <a:gd name="T8" fmla="*/ 116 w 136"/>
              <a:gd name="T9" fmla="*/ 114 h 134"/>
              <a:gd name="T10" fmla="*/ 106 w 136"/>
              <a:gd name="T11" fmla="*/ 124 h 134"/>
              <a:gd name="T12" fmla="*/ 94 w 136"/>
              <a:gd name="T13" fmla="*/ 130 h 134"/>
              <a:gd name="T14" fmla="*/ 82 w 136"/>
              <a:gd name="T15" fmla="*/ 134 h 134"/>
              <a:gd name="T16" fmla="*/ 68 w 136"/>
              <a:gd name="T17" fmla="*/ 134 h 134"/>
              <a:gd name="T18" fmla="*/ 54 w 136"/>
              <a:gd name="T19" fmla="*/ 134 h 134"/>
              <a:gd name="T20" fmla="*/ 42 w 136"/>
              <a:gd name="T21" fmla="*/ 130 h 134"/>
              <a:gd name="T22" fmla="*/ 30 w 136"/>
              <a:gd name="T23" fmla="*/ 124 h 134"/>
              <a:gd name="T24" fmla="*/ 20 w 136"/>
              <a:gd name="T25" fmla="*/ 114 h 134"/>
              <a:gd name="T26" fmla="*/ 12 w 136"/>
              <a:gd name="T27" fmla="*/ 104 h 134"/>
              <a:gd name="T28" fmla="*/ 6 w 136"/>
              <a:gd name="T29" fmla="*/ 94 h 134"/>
              <a:gd name="T30" fmla="*/ 2 w 136"/>
              <a:gd name="T31" fmla="*/ 80 h 134"/>
              <a:gd name="T32" fmla="*/ 0 w 136"/>
              <a:gd name="T33" fmla="*/ 68 h 134"/>
              <a:gd name="T34" fmla="*/ 2 w 136"/>
              <a:gd name="T35" fmla="*/ 54 h 134"/>
              <a:gd name="T36" fmla="*/ 6 w 136"/>
              <a:gd name="T37" fmla="*/ 40 h 134"/>
              <a:gd name="T38" fmla="*/ 12 w 136"/>
              <a:gd name="T39" fmla="*/ 30 h 134"/>
              <a:gd name="T40" fmla="*/ 20 w 136"/>
              <a:gd name="T41" fmla="*/ 20 h 134"/>
              <a:gd name="T42" fmla="*/ 30 w 136"/>
              <a:gd name="T43" fmla="*/ 10 h 134"/>
              <a:gd name="T44" fmla="*/ 42 w 136"/>
              <a:gd name="T45" fmla="*/ 4 h 134"/>
              <a:gd name="T46" fmla="*/ 54 w 136"/>
              <a:gd name="T47" fmla="*/ 0 h 134"/>
              <a:gd name="T48" fmla="*/ 68 w 136"/>
              <a:gd name="T49" fmla="*/ 0 h 134"/>
              <a:gd name="T50" fmla="*/ 82 w 136"/>
              <a:gd name="T51" fmla="*/ 0 h 134"/>
              <a:gd name="T52" fmla="*/ 94 w 136"/>
              <a:gd name="T53" fmla="*/ 4 h 134"/>
              <a:gd name="T54" fmla="*/ 106 w 136"/>
              <a:gd name="T55" fmla="*/ 10 h 134"/>
              <a:gd name="T56" fmla="*/ 116 w 136"/>
              <a:gd name="T57" fmla="*/ 20 h 134"/>
              <a:gd name="T58" fmla="*/ 124 w 136"/>
              <a:gd name="T59" fmla="*/ 30 h 134"/>
              <a:gd name="T60" fmla="*/ 130 w 136"/>
              <a:gd name="T61" fmla="*/ 40 h 134"/>
              <a:gd name="T62" fmla="*/ 134 w 136"/>
              <a:gd name="T63" fmla="*/ 54 h 134"/>
              <a:gd name="T64" fmla="*/ 134 w 136"/>
              <a:gd name="T65" fmla="*/ 68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4"/>
              <a:gd name="T101" fmla="*/ 136 w 136"/>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4">
                <a:moveTo>
                  <a:pt x="136" y="68"/>
                </a:moveTo>
                <a:lnTo>
                  <a:pt x="134" y="80"/>
                </a:lnTo>
                <a:lnTo>
                  <a:pt x="130" y="94"/>
                </a:lnTo>
                <a:lnTo>
                  <a:pt x="124" y="104"/>
                </a:lnTo>
                <a:lnTo>
                  <a:pt x="116" y="114"/>
                </a:lnTo>
                <a:lnTo>
                  <a:pt x="106" y="124"/>
                </a:lnTo>
                <a:lnTo>
                  <a:pt x="94" y="130"/>
                </a:lnTo>
                <a:lnTo>
                  <a:pt x="82" y="134"/>
                </a:lnTo>
                <a:lnTo>
                  <a:pt x="68" y="134"/>
                </a:lnTo>
                <a:lnTo>
                  <a:pt x="54" y="134"/>
                </a:lnTo>
                <a:lnTo>
                  <a:pt x="42" y="130"/>
                </a:lnTo>
                <a:lnTo>
                  <a:pt x="30" y="124"/>
                </a:lnTo>
                <a:lnTo>
                  <a:pt x="20" y="114"/>
                </a:lnTo>
                <a:lnTo>
                  <a:pt x="12" y="104"/>
                </a:lnTo>
                <a:lnTo>
                  <a:pt x="6" y="94"/>
                </a:lnTo>
                <a:lnTo>
                  <a:pt x="2" y="80"/>
                </a:lnTo>
                <a:lnTo>
                  <a:pt x="0" y="68"/>
                </a:lnTo>
                <a:lnTo>
                  <a:pt x="2" y="54"/>
                </a:lnTo>
                <a:lnTo>
                  <a:pt x="6" y="40"/>
                </a:lnTo>
                <a:lnTo>
                  <a:pt x="12" y="30"/>
                </a:lnTo>
                <a:lnTo>
                  <a:pt x="20" y="20"/>
                </a:lnTo>
                <a:lnTo>
                  <a:pt x="30" y="10"/>
                </a:lnTo>
                <a:lnTo>
                  <a:pt x="42" y="4"/>
                </a:lnTo>
                <a:lnTo>
                  <a:pt x="54" y="0"/>
                </a:lnTo>
                <a:lnTo>
                  <a:pt x="68" y="0"/>
                </a:lnTo>
                <a:lnTo>
                  <a:pt x="82" y="0"/>
                </a:lnTo>
                <a:lnTo>
                  <a:pt x="94" y="4"/>
                </a:lnTo>
                <a:lnTo>
                  <a:pt x="106" y="10"/>
                </a:lnTo>
                <a:lnTo>
                  <a:pt x="116" y="20"/>
                </a:lnTo>
                <a:lnTo>
                  <a:pt x="124" y="30"/>
                </a:lnTo>
                <a:lnTo>
                  <a:pt x="130" y="40"/>
                </a:lnTo>
                <a:lnTo>
                  <a:pt x="134" y="54"/>
                </a:lnTo>
                <a:lnTo>
                  <a:pt x="134" y="68"/>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9" name="Rectangle 17"/>
          <p:cNvSpPr>
            <a:spLocks noChangeArrowheads="1"/>
          </p:cNvSpPr>
          <p:nvPr/>
        </p:nvSpPr>
        <p:spPr bwMode="auto">
          <a:xfrm>
            <a:off x="1069975" y="1546225"/>
            <a:ext cx="2184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600">
                <a:solidFill>
                  <a:srgbClr val="231F20"/>
                </a:solidFill>
                <a:latin typeface="Arial Black" pitchFamily="34" charset="0"/>
              </a:rPr>
              <a:t>Sequence of events</a:t>
            </a:r>
            <a:endParaRPr lang="en-US" sz="1800">
              <a:latin typeface="Arial" charset="0"/>
            </a:endParaRPr>
          </a:p>
        </p:txBody>
      </p:sp>
      <p:sp>
        <p:nvSpPr>
          <p:cNvPr id="80910" name="Rectangle 18"/>
          <p:cNvSpPr>
            <a:spLocks noChangeArrowheads="1"/>
          </p:cNvSpPr>
          <p:nvPr/>
        </p:nvSpPr>
        <p:spPr bwMode="auto">
          <a:xfrm>
            <a:off x="3700463" y="1114425"/>
            <a:ext cx="25257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lang="en-US" sz="1600">
                <a:solidFill>
                  <a:srgbClr val="231F20"/>
                </a:solidFill>
                <a:latin typeface="Arial Black" pitchFamily="34" charset="0"/>
              </a:rPr>
              <a:t>Changes in anterior-</a:t>
            </a:r>
          </a:p>
          <a:p>
            <a:pPr algn="ctr" eaLnBrk="0" hangingPunct="0">
              <a:lnSpc>
                <a:spcPct val="90000"/>
              </a:lnSpc>
            </a:pPr>
            <a:r>
              <a:rPr lang="en-US" sz="1600">
                <a:solidFill>
                  <a:srgbClr val="231F20"/>
                </a:solidFill>
                <a:latin typeface="Arial Black" pitchFamily="34" charset="0"/>
              </a:rPr>
              <a:t>posterior and superior-</a:t>
            </a:r>
            <a:endParaRPr lang="en-US" sz="1800">
              <a:latin typeface="Arial" charset="0"/>
            </a:endParaRPr>
          </a:p>
          <a:p>
            <a:pPr algn="ctr" eaLnBrk="0" hangingPunct="0">
              <a:lnSpc>
                <a:spcPct val="90000"/>
              </a:lnSpc>
            </a:pPr>
            <a:r>
              <a:rPr lang="en-US" sz="1600">
                <a:solidFill>
                  <a:srgbClr val="231F20"/>
                </a:solidFill>
                <a:latin typeface="Arial Black" pitchFamily="34" charset="0"/>
              </a:rPr>
              <a:t>inferior dimensions</a:t>
            </a:r>
            <a:endParaRPr lang="en-US" sz="1800">
              <a:latin typeface="Arial" charset="0"/>
            </a:endParaRPr>
          </a:p>
        </p:txBody>
      </p:sp>
      <p:sp>
        <p:nvSpPr>
          <p:cNvPr id="80911" name="Rectangle 19"/>
          <p:cNvSpPr>
            <a:spLocks noChangeArrowheads="1"/>
          </p:cNvSpPr>
          <p:nvPr/>
        </p:nvSpPr>
        <p:spPr bwMode="auto">
          <a:xfrm>
            <a:off x="6502400" y="1108075"/>
            <a:ext cx="20193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lang="en-US" sz="1600">
                <a:solidFill>
                  <a:srgbClr val="231F20"/>
                </a:solidFill>
                <a:latin typeface="Arial Black" pitchFamily="34" charset="0"/>
              </a:rPr>
              <a:t>Changes in lateral</a:t>
            </a:r>
          </a:p>
          <a:p>
            <a:pPr algn="ctr" eaLnBrk="0" hangingPunct="0">
              <a:lnSpc>
                <a:spcPct val="90000"/>
              </a:lnSpc>
            </a:pPr>
            <a:r>
              <a:rPr lang="en-US" sz="1600">
                <a:solidFill>
                  <a:srgbClr val="231F20"/>
                </a:solidFill>
                <a:latin typeface="Arial Black" pitchFamily="34" charset="0"/>
              </a:rPr>
              <a:t>dimensions</a:t>
            </a:r>
            <a:endParaRPr lang="en-US" sz="1800">
              <a:latin typeface="Arial" charset="0"/>
            </a:endParaRPr>
          </a:p>
          <a:p>
            <a:pPr algn="ctr" eaLnBrk="0" hangingPunct="0">
              <a:lnSpc>
                <a:spcPct val="90000"/>
              </a:lnSpc>
            </a:pPr>
            <a:r>
              <a:rPr lang="en-US" sz="1600">
                <a:solidFill>
                  <a:srgbClr val="231F20"/>
                </a:solidFill>
                <a:latin typeface="Arial Black" pitchFamily="34" charset="0"/>
              </a:rPr>
              <a:t>(superior view)</a:t>
            </a:r>
            <a:endParaRPr lang="en-US" sz="1800">
              <a:latin typeface="Arial" charset="0"/>
            </a:endParaRPr>
          </a:p>
        </p:txBody>
      </p:sp>
      <p:sp>
        <p:nvSpPr>
          <p:cNvPr id="80912" name="Rectangle 20"/>
          <p:cNvSpPr>
            <a:spLocks noChangeArrowheads="1"/>
          </p:cNvSpPr>
          <p:nvPr/>
        </p:nvSpPr>
        <p:spPr bwMode="auto">
          <a:xfrm>
            <a:off x="4459288" y="2143125"/>
            <a:ext cx="18192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90000"/>
              </a:lnSpc>
            </a:pPr>
            <a:r>
              <a:rPr lang="en-US" sz="1600" b="1">
                <a:solidFill>
                  <a:srgbClr val="231F20"/>
                </a:solidFill>
                <a:latin typeface="Arial" charset="0"/>
              </a:rPr>
              <a:t>Ribs are elevated</a:t>
            </a:r>
          </a:p>
          <a:p>
            <a:pPr algn="r" eaLnBrk="0" hangingPunct="0">
              <a:lnSpc>
                <a:spcPct val="90000"/>
              </a:lnSpc>
            </a:pPr>
            <a:r>
              <a:rPr lang="en-US" sz="1600" b="1">
                <a:solidFill>
                  <a:srgbClr val="231F20"/>
                </a:solidFill>
                <a:latin typeface="Arial" charset="0"/>
              </a:rPr>
              <a:t>and sternum flares</a:t>
            </a:r>
            <a:endParaRPr lang="en-US" sz="1800" b="1">
              <a:latin typeface="Arial" charset="0"/>
            </a:endParaRPr>
          </a:p>
          <a:p>
            <a:pPr algn="r" eaLnBrk="0" hangingPunct="0">
              <a:lnSpc>
                <a:spcPct val="90000"/>
              </a:lnSpc>
            </a:pPr>
            <a:r>
              <a:rPr lang="en-US" sz="1600" b="1">
                <a:solidFill>
                  <a:srgbClr val="231F20"/>
                </a:solidFill>
                <a:latin typeface="Arial" charset="0"/>
              </a:rPr>
              <a:t>as external</a:t>
            </a:r>
            <a:endParaRPr lang="en-US" sz="1800" b="1">
              <a:latin typeface="Arial" charset="0"/>
            </a:endParaRPr>
          </a:p>
          <a:p>
            <a:pPr algn="r" eaLnBrk="0" hangingPunct="0">
              <a:lnSpc>
                <a:spcPct val="90000"/>
              </a:lnSpc>
            </a:pPr>
            <a:r>
              <a:rPr lang="en-US" sz="1600" b="1">
                <a:solidFill>
                  <a:srgbClr val="231F20"/>
                </a:solidFill>
                <a:latin typeface="Arial" charset="0"/>
              </a:rPr>
              <a:t>intercostals</a:t>
            </a:r>
            <a:endParaRPr lang="en-US" sz="1800" b="1">
              <a:latin typeface="Arial" charset="0"/>
            </a:endParaRPr>
          </a:p>
          <a:p>
            <a:pPr algn="r" eaLnBrk="0" hangingPunct="0">
              <a:lnSpc>
                <a:spcPct val="90000"/>
              </a:lnSpc>
            </a:pPr>
            <a:r>
              <a:rPr lang="en-US" sz="1600" b="1">
                <a:solidFill>
                  <a:srgbClr val="231F20"/>
                </a:solidFill>
                <a:latin typeface="Arial" charset="0"/>
              </a:rPr>
              <a:t>contract.</a:t>
            </a:r>
            <a:endParaRPr lang="en-US" sz="1800" b="1">
              <a:latin typeface="Arial" charset="0"/>
            </a:endParaRPr>
          </a:p>
        </p:txBody>
      </p:sp>
      <p:sp>
        <p:nvSpPr>
          <p:cNvPr id="80913" name="Rectangle 21"/>
          <p:cNvSpPr>
            <a:spLocks noChangeArrowheads="1"/>
          </p:cNvSpPr>
          <p:nvPr/>
        </p:nvSpPr>
        <p:spPr bwMode="auto">
          <a:xfrm>
            <a:off x="4254500" y="4972050"/>
            <a:ext cx="18526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90000"/>
              </a:lnSpc>
            </a:pPr>
            <a:r>
              <a:rPr lang="en-US" sz="1600" b="1">
                <a:solidFill>
                  <a:srgbClr val="231F20"/>
                </a:solidFill>
                <a:latin typeface="Arial" charset="0"/>
              </a:rPr>
              <a:t>Diaphragm</a:t>
            </a:r>
          </a:p>
          <a:p>
            <a:pPr algn="r" eaLnBrk="0" hangingPunct="0">
              <a:lnSpc>
                <a:spcPct val="90000"/>
              </a:lnSpc>
            </a:pPr>
            <a:r>
              <a:rPr lang="en-US" sz="1600" b="1">
                <a:solidFill>
                  <a:srgbClr val="231F20"/>
                </a:solidFill>
                <a:latin typeface="Arial" charset="0"/>
              </a:rPr>
              <a:t>moves inferiorly</a:t>
            </a:r>
            <a:endParaRPr lang="en-US" sz="1800" b="1">
              <a:latin typeface="Arial" charset="0"/>
            </a:endParaRPr>
          </a:p>
          <a:p>
            <a:pPr algn="r" eaLnBrk="0" hangingPunct="0">
              <a:lnSpc>
                <a:spcPct val="90000"/>
              </a:lnSpc>
            </a:pPr>
            <a:r>
              <a:rPr lang="en-US" sz="1600" b="1">
                <a:solidFill>
                  <a:srgbClr val="231F20"/>
                </a:solidFill>
                <a:latin typeface="Arial" charset="0"/>
              </a:rPr>
              <a:t>during contraction.</a:t>
            </a:r>
            <a:endParaRPr lang="en-US" sz="1800" b="1">
              <a:latin typeface="Arial" charset="0"/>
            </a:endParaRPr>
          </a:p>
        </p:txBody>
      </p:sp>
      <p:sp>
        <p:nvSpPr>
          <p:cNvPr id="80914" name="Rectangle 22"/>
          <p:cNvSpPr>
            <a:spLocks noChangeArrowheads="1"/>
          </p:cNvSpPr>
          <p:nvPr/>
        </p:nvSpPr>
        <p:spPr bwMode="auto">
          <a:xfrm>
            <a:off x="6950075" y="3286125"/>
            <a:ext cx="11414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600" b="1">
                <a:solidFill>
                  <a:srgbClr val="231F20"/>
                </a:solidFill>
                <a:latin typeface="Arial" charset="0"/>
              </a:rPr>
              <a:t>External</a:t>
            </a:r>
          </a:p>
          <a:p>
            <a:pPr eaLnBrk="0" hangingPunct="0">
              <a:lnSpc>
                <a:spcPct val="90000"/>
              </a:lnSpc>
            </a:pPr>
            <a:r>
              <a:rPr lang="en-US" sz="1600" b="1">
                <a:solidFill>
                  <a:srgbClr val="231F20"/>
                </a:solidFill>
                <a:latin typeface="Arial" charset="0"/>
              </a:rPr>
              <a:t>intercostals</a:t>
            </a:r>
            <a:endParaRPr lang="en-US" sz="1800" b="1">
              <a:latin typeface="Arial" charset="0"/>
            </a:endParaRPr>
          </a:p>
          <a:p>
            <a:pPr eaLnBrk="0" hangingPunct="0">
              <a:lnSpc>
                <a:spcPct val="90000"/>
              </a:lnSpc>
            </a:pPr>
            <a:r>
              <a:rPr lang="en-US" sz="1600" b="1">
                <a:solidFill>
                  <a:srgbClr val="231F20"/>
                </a:solidFill>
                <a:latin typeface="Arial" charset="0"/>
              </a:rPr>
              <a:t>contract.</a:t>
            </a:r>
            <a:endParaRPr lang="en-US" sz="1800" b="1">
              <a:latin typeface="Arial" charset="0"/>
            </a:endParaRPr>
          </a:p>
        </p:txBody>
      </p:sp>
      <p:sp>
        <p:nvSpPr>
          <p:cNvPr id="80915" name="Freeform 23"/>
          <p:cNvSpPr>
            <a:spLocks/>
          </p:cNvSpPr>
          <p:nvPr/>
        </p:nvSpPr>
        <p:spPr bwMode="auto">
          <a:xfrm>
            <a:off x="541338" y="4010025"/>
            <a:ext cx="146050" cy="44450"/>
          </a:xfrm>
          <a:custGeom>
            <a:avLst/>
            <a:gdLst>
              <a:gd name="T0" fmla="*/ 92 w 92"/>
              <a:gd name="T1" fmla="*/ 28 h 28"/>
              <a:gd name="T2" fmla="*/ 92 w 92"/>
              <a:gd name="T3" fmla="*/ 0 h 28"/>
              <a:gd name="T4" fmla="*/ 0 w 92"/>
              <a:gd name="T5" fmla="*/ 0 h 28"/>
              <a:gd name="T6" fmla="*/ 0 w 92"/>
              <a:gd name="T7" fmla="*/ 28 h 28"/>
              <a:gd name="T8" fmla="*/ 90 w 92"/>
              <a:gd name="T9" fmla="*/ 28 h 28"/>
              <a:gd name="T10" fmla="*/ 92 w 92"/>
              <a:gd name="T11" fmla="*/ 28 h 28"/>
              <a:gd name="T12" fmla="*/ 0 60000 65536"/>
              <a:gd name="T13" fmla="*/ 0 60000 65536"/>
              <a:gd name="T14" fmla="*/ 0 60000 65536"/>
              <a:gd name="T15" fmla="*/ 0 60000 65536"/>
              <a:gd name="T16" fmla="*/ 0 60000 65536"/>
              <a:gd name="T17" fmla="*/ 0 60000 65536"/>
              <a:gd name="T18" fmla="*/ 0 w 92"/>
              <a:gd name="T19" fmla="*/ 0 h 28"/>
              <a:gd name="T20" fmla="*/ 92 w 9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2" h="28">
                <a:moveTo>
                  <a:pt x="92" y="28"/>
                </a:moveTo>
                <a:lnTo>
                  <a:pt x="92" y="0"/>
                </a:lnTo>
                <a:lnTo>
                  <a:pt x="0" y="0"/>
                </a:lnTo>
                <a:lnTo>
                  <a:pt x="0" y="28"/>
                </a:lnTo>
                <a:lnTo>
                  <a:pt x="90" y="28"/>
                </a:lnTo>
                <a:lnTo>
                  <a:pt x="92" y="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16" name="Freeform 24"/>
          <p:cNvSpPr>
            <a:spLocks/>
          </p:cNvSpPr>
          <p:nvPr/>
        </p:nvSpPr>
        <p:spPr bwMode="auto">
          <a:xfrm>
            <a:off x="579438" y="3870325"/>
            <a:ext cx="107950" cy="111125"/>
          </a:xfrm>
          <a:custGeom>
            <a:avLst/>
            <a:gdLst>
              <a:gd name="T0" fmla="*/ 68 w 68"/>
              <a:gd name="T1" fmla="*/ 70 h 70"/>
              <a:gd name="T2" fmla="*/ 68 w 68"/>
              <a:gd name="T3" fmla="*/ 44 h 70"/>
              <a:gd name="T4" fmla="*/ 36 w 68"/>
              <a:gd name="T5" fmla="*/ 44 h 70"/>
              <a:gd name="T6" fmla="*/ 28 w 68"/>
              <a:gd name="T7" fmla="*/ 44 h 70"/>
              <a:gd name="T8" fmla="*/ 24 w 68"/>
              <a:gd name="T9" fmla="*/ 42 h 70"/>
              <a:gd name="T10" fmla="*/ 22 w 68"/>
              <a:gd name="T11" fmla="*/ 38 h 70"/>
              <a:gd name="T12" fmla="*/ 20 w 68"/>
              <a:gd name="T13" fmla="*/ 34 h 70"/>
              <a:gd name="T14" fmla="*/ 20 w 68"/>
              <a:gd name="T15" fmla="*/ 30 h 70"/>
              <a:gd name="T16" fmla="*/ 22 w 68"/>
              <a:gd name="T17" fmla="*/ 28 h 70"/>
              <a:gd name="T18" fmla="*/ 26 w 68"/>
              <a:gd name="T19" fmla="*/ 26 h 70"/>
              <a:gd name="T20" fmla="*/ 32 w 68"/>
              <a:gd name="T21" fmla="*/ 26 h 70"/>
              <a:gd name="T22" fmla="*/ 68 w 68"/>
              <a:gd name="T23" fmla="*/ 26 h 70"/>
              <a:gd name="T24" fmla="*/ 68 w 68"/>
              <a:gd name="T25" fmla="*/ 0 h 70"/>
              <a:gd name="T26" fmla="*/ 26 w 68"/>
              <a:gd name="T27" fmla="*/ 0 h 70"/>
              <a:gd name="T28" fmla="*/ 14 w 68"/>
              <a:gd name="T29" fmla="*/ 2 h 70"/>
              <a:gd name="T30" fmla="*/ 6 w 68"/>
              <a:gd name="T31" fmla="*/ 6 h 70"/>
              <a:gd name="T32" fmla="*/ 2 w 68"/>
              <a:gd name="T33" fmla="*/ 12 h 70"/>
              <a:gd name="T34" fmla="*/ 0 w 68"/>
              <a:gd name="T35" fmla="*/ 22 h 70"/>
              <a:gd name="T36" fmla="*/ 0 w 68"/>
              <a:gd name="T37" fmla="*/ 30 h 70"/>
              <a:gd name="T38" fmla="*/ 4 w 68"/>
              <a:gd name="T39" fmla="*/ 36 h 70"/>
              <a:gd name="T40" fmla="*/ 6 w 68"/>
              <a:gd name="T41" fmla="*/ 40 h 70"/>
              <a:gd name="T42" fmla="*/ 12 w 68"/>
              <a:gd name="T43" fmla="*/ 46 h 70"/>
              <a:gd name="T44" fmla="*/ 2 w 68"/>
              <a:gd name="T45" fmla="*/ 46 h 70"/>
              <a:gd name="T46" fmla="*/ 2 w 68"/>
              <a:gd name="T47" fmla="*/ 70 h 70"/>
              <a:gd name="T48" fmla="*/ 66 w 68"/>
              <a:gd name="T49" fmla="*/ 70 h 70"/>
              <a:gd name="T50" fmla="*/ 68 w 68"/>
              <a:gd name="T51" fmla="*/ 7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0"/>
              <a:gd name="T80" fmla="*/ 68 w 68"/>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0">
                <a:moveTo>
                  <a:pt x="68" y="70"/>
                </a:moveTo>
                <a:lnTo>
                  <a:pt x="68" y="44"/>
                </a:lnTo>
                <a:lnTo>
                  <a:pt x="36" y="44"/>
                </a:lnTo>
                <a:lnTo>
                  <a:pt x="28" y="44"/>
                </a:lnTo>
                <a:lnTo>
                  <a:pt x="24" y="42"/>
                </a:lnTo>
                <a:lnTo>
                  <a:pt x="22" y="38"/>
                </a:lnTo>
                <a:lnTo>
                  <a:pt x="20" y="34"/>
                </a:lnTo>
                <a:lnTo>
                  <a:pt x="20" y="30"/>
                </a:lnTo>
                <a:lnTo>
                  <a:pt x="22" y="28"/>
                </a:lnTo>
                <a:lnTo>
                  <a:pt x="26" y="26"/>
                </a:lnTo>
                <a:lnTo>
                  <a:pt x="32" y="26"/>
                </a:lnTo>
                <a:lnTo>
                  <a:pt x="68" y="26"/>
                </a:lnTo>
                <a:lnTo>
                  <a:pt x="68" y="0"/>
                </a:lnTo>
                <a:lnTo>
                  <a:pt x="26" y="0"/>
                </a:lnTo>
                <a:lnTo>
                  <a:pt x="14" y="2"/>
                </a:lnTo>
                <a:lnTo>
                  <a:pt x="6" y="6"/>
                </a:lnTo>
                <a:lnTo>
                  <a:pt x="2" y="12"/>
                </a:lnTo>
                <a:lnTo>
                  <a:pt x="0" y="22"/>
                </a:lnTo>
                <a:lnTo>
                  <a:pt x="0" y="30"/>
                </a:lnTo>
                <a:lnTo>
                  <a:pt x="4" y="36"/>
                </a:lnTo>
                <a:lnTo>
                  <a:pt x="6" y="40"/>
                </a:lnTo>
                <a:lnTo>
                  <a:pt x="12" y="46"/>
                </a:lnTo>
                <a:lnTo>
                  <a:pt x="2" y="46"/>
                </a:lnTo>
                <a:lnTo>
                  <a:pt x="2" y="70"/>
                </a:lnTo>
                <a:lnTo>
                  <a:pt x="66" y="70"/>
                </a:lnTo>
                <a:lnTo>
                  <a:pt x="68"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17" name="Freeform 25"/>
          <p:cNvSpPr>
            <a:spLocks/>
          </p:cNvSpPr>
          <p:nvPr/>
        </p:nvSpPr>
        <p:spPr bwMode="auto">
          <a:xfrm>
            <a:off x="579438" y="3740150"/>
            <a:ext cx="111125" cy="111125"/>
          </a:xfrm>
          <a:custGeom>
            <a:avLst/>
            <a:gdLst>
              <a:gd name="T0" fmla="*/ 64 w 70"/>
              <a:gd name="T1" fmla="*/ 62 h 70"/>
              <a:gd name="T2" fmla="*/ 68 w 70"/>
              <a:gd name="T3" fmla="*/ 50 h 70"/>
              <a:gd name="T4" fmla="*/ 70 w 70"/>
              <a:gd name="T5" fmla="*/ 36 h 70"/>
              <a:gd name="T6" fmla="*/ 68 w 70"/>
              <a:gd name="T7" fmla="*/ 24 h 70"/>
              <a:gd name="T8" fmla="*/ 66 w 70"/>
              <a:gd name="T9" fmla="*/ 14 h 70"/>
              <a:gd name="T10" fmla="*/ 62 w 70"/>
              <a:gd name="T11" fmla="*/ 8 h 70"/>
              <a:gd name="T12" fmla="*/ 58 w 70"/>
              <a:gd name="T13" fmla="*/ 4 h 70"/>
              <a:gd name="T14" fmla="*/ 52 w 70"/>
              <a:gd name="T15" fmla="*/ 2 h 70"/>
              <a:gd name="T16" fmla="*/ 46 w 70"/>
              <a:gd name="T17" fmla="*/ 0 h 70"/>
              <a:gd name="T18" fmla="*/ 42 w 70"/>
              <a:gd name="T19" fmla="*/ 2 h 70"/>
              <a:gd name="T20" fmla="*/ 36 w 70"/>
              <a:gd name="T21" fmla="*/ 4 h 70"/>
              <a:gd name="T22" fmla="*/ 32 w 70"/>
              <a:gd name="T23" fmla="*/ 8 h 70"/>
              <a:gd name="T24" fmla="*/ 28 w 70"/>
              <a:gd name="T25" fmla="*/ 14 h 70"/>
              <a:gd name="T26" fmla="*/ 26 w 70"/>
              <a:gd name="T27" fmla="*/ 20 h 70"/>
              <a:gd name="T28" fmla="*/ 24 w 70"/>
              <a:gd name="T29" fmla="*/ 32 h 70"/>
              <a:gd name="T30" fmla="*/ 22 w 70"/>
              <a:gd name="T31" fmla="*/ 42 h 70"/>
              <a:gd name="T32" fmla="*/ 22 w 70"/>
              <a:gd name="T33" fmla="*/ 44 h 70"/>
              <a:gd name="T34" fmla="*/ 18 w 70"/>
              <a:gd name="T35" fmla="*/ 46 h 70"/>
              <a:gd name="T36" fmla="*/ 16 w 70"/>
              <a:gd name="T37" fmla="*/ 44 h 70"/>
              <a:gd name="T38" fmla="*/ 14 w 70"/>
              <a:gd name="T39" fmla="*/ 38 h 70"/>
              <a:gd name="T40" fmla="*/ 16 w 70"/>
              <a:gd name="T41" fmla="*/ 30 h 70"/>
              <a:gd name="T42" fmla="*/ 20 w 70"/>
              <a:gd name="T43" fmla="*/ 26 h 70"/>
              <a:gd name="T44" fmla="*/ 18 w 70"/>
              <a:gd name="T45" fmla="*/ 2 h 70"/>
              <a:gd name="T46" fmla="*/ 12 w 70"/>
              <a:gd name="T47" fmla="*/ 6 h 70"/>
              <a:gd name="T48" fmla="*/ 8 w 70"/>
              <a:gd name="T49" fmla="*/ 8 h 70"/>
              <a:gd name="T50" fmla="*/ 4 w 70"/>
              <a:gd name="T51" fmla="*/ 14 h 70"/>
              <a:gd name="T52" fmla="*/ 2 w 70"/>
              <a:gd name="T53" fmla="*/ 18 h 70"/>
              <a:gd name="T54" fmla="*/ 0 w 70"/>
              <a:gd name="T55" fmla="*/ 26 h 70"/>
              <a:gd name="T56" fmla="*/ 0 w 70"/>
              <a:gd name="T57" fmla="*/ 36 h 70"/>
              <a:gd name="T58" fmla="*/ 0 w 70"/>
              <a:gd name="T59" fmla="*/ 46 h 70"/>
              <a:gd name="T60" fmla="*/ 2 w 70"/>
              <a:gd name="T61" fmla="*/ 54 h 70"/>
              <a:gd name="T62" fmla="*/ 6 w 70"/>
              <a:gd name="T63" fmla="*/ 60 h 70"/>
              <a:gd name="T64" fmla="*/ 10 w 70"/>
              <a:gd name="T65" fmla="*/ 64 h 70"/>
              <a:gd name="T66" fmla="*/ 14 w 70"/>
              <a:gd name="T67" fmla="*/ 68 h 70"/>
              <a:gd name="T68" fmla="*/ 20 w 70"/>
              <a:gd name="T69" fmla="*/ 68 h 70"/>
              <a:gd name="T70" fmla="*/ 26 w 70"/>
              <a:gd name="T71" fmla="*/ 68 h 70"/>
              <a:gd name="T72" fmla="*/ 32 w 70"/>
              <a:gd name="T73" fmla="*/ 64 h 70"/>
              <a:gd name="T74" fmla="*/ 36 w 70"/>
              <a:gd name="T75" fmla="*/ 60 h 70"/>
              <a:gd name="T76" fmla="*/ 38 w 70"/>
              <a:gd name="T77" fmla="*/ 56 h 70"/>
              <a:gd name="T78" fmla="*/ 42 w 70"/>
              <a:gd name="T79" fmla="*/ 38 h 70"/>
              <a:gd name="T80" fmla="*/ 46 w 70"/>
              <a:gd name="T81" fmla="*/ 26 h 70"/>
              <a:gd name="T82" fmla="*/ 48 w 70"/>
              <a:gd name="T83" fmla="*/ 24 h 70"/>
              <a:gd name="T84" fmla="*/ 50 w 70"/>
              <a:gd name="T85" fmla="*/ 24 h 70"/>
              <a:gd name="T86" fmla="*/ 54 w 70"/>
              <a:gd name="T87" fmla="*/ 26 h 70"/>
              <a:gd name="T88" fmla="*/ 56 w 70"/>
              <a:gd name="T89" fmla="*/ 30 h 70"/>
              <a:gd name="T90" fmla="*/ 56 w 70"/>
              <a:gd name="T91" fmla="*/ 34 h 70"/>
              <a:gd name="T92" fmla="*/ 54 w 70"/>
              <a:gd name="T93" fmla="*/ 42 h 70"/>
              <a:gd name="T94" fmla="*/ 52 w 70"/>
              <a:gd name="T95" fmla="*/ 44 h 70"/>
              <a:gd name="T96" fmla="*/ 48 w 70"/>
              <a:gd name="T97" fmla="*/ 46 h 70"/>
              <a:gd name="T98" fmla="*/ 50 w 70"/>
              <a:gd name="T99" fmla="*/ 70 h 70"/>
              <a:gd name="T100" fmla="*/ 58 w 70"/>
              <a:gd name="T101" fmla="*/ 68 h 70"/>
              <a:gd name="T102" fmla="*/ 62 w 70"/>
              <a:gd name="T103" fmla="*/ 62 h 70"/>
              <a:gd name="T104" fmla="*/ 64 w 70"/>
              <a:gd name="T105" fmla="*/ 62 h 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70"/>
              <a:gd name="T161" fmla="*/ 70 w 70"/>
              <a:gd name="T162" fmla="*/ 70 h 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70">
                <a:moveTo>
                  <a:pt x="64" y="62"/>
                </a:moveTo>
                <a:lnTo>
                  <a:pt x="68" y="50"/>
                </a:lnTo>
                <a:lnTo>
                  <a:pt x="70" y="36"/>
                </a:lnTo>
                <a:lnTo>
                  <a:pt x="68" y="24"/>
                </a:lnTo>
                <a:lnTo>
                  <a:pt x="66" y="14"/>
                </a:lnTo>
                <a:lnTo>
                  <a:pt x="62" y="8"/>
                </a:lnTo>
                <a:lnTo>
                  <a:pt x="58" y="4"/>
                </a:lnTo>
                <a:lnTo>
                  <a:pt x="52" y="2"/>
                </a:lnTo>
                <a:lnTo>
                  <a:pt x="46" y="0"/>
                </a:lnTo>
                <a:lnTo>
                  <a:pt x="42" y="2"/>
                </a:lnTo>
                <a:lnTo>
                  <a:pt x="36" y="4"/>
                </a:lnTo>
                <a:lnTo>
                  <a:pt x="32" y="8"/>
                </a:lnTo>
                <a:lnTo>
                  <a:pt x="28" y="14"/>
                </a:lnTo>
                <a:lnTo>
                  <a:pt x="26" y="20"/>
                </a:lnTo>
                <a:lnTo>
                  <a:pt x="24" y="32"/>
                </a:lnTo>
                <a:lnTo>
                  <a:pt x="22" y="42"/>
                </a:lnTo>
                <a:lnTo>
                  <a:pt x="22" y="44"/>
                </a:lnTo>
                <a:lnTo>
                  <a:pt x="18" y="46"/>
                </a:lnTo>
                <a:lnTo>
                  <a:pt x="16" y="44"/>
                </a:lnTo>
                <a:lnTo>
                  <a:pt x="14" y="38"/>
                </a:lnTo>
                <a:lnTo>
                  <a:pt x="16" y="30"/>
                </a:lnTo>
                <a:lnTo>
                  <a:pt x="20" y="26"/>
                </a:lnTo>
                <a:lnTo>
                  <a:pt x="18" y="2"/>
                </a:lnTo>
                <a:lnTo>
                  <a:pt x="12" y="6"/>
                </a:lnTo>
                <a:lnTo>
                  <a:pt x="8" y="8"/>
                </a:lnTo>
                <a:lnTo>
                  <a:pt x="4" y="14"/>
                </a:lnTo>
                <a:lnTo>
                  <a:pt x="2" y="18"/>
                </a:lnTo>
                <a:lnTo>
                  <a:pt x="0" y="26"/>
                </a:lnTo>
                <a:lnTo>
                  <a:pt x="0" y="36"/>
                </a:lnTo>
                <a:lnTo>
                  <a:pt x="0" y="46"/>
                </a:lnTo>
                <a:lnTo>
                  <a:pt x="2" y="54"/>
                </a:lnTo>
                <a:lnTo>
                  <a:pt x="6" y="60"/>
                </a:lnTo>
                <a:lnTo>
                  <a:pt x="10" y="64"/>
                </a:lnTo>
                <a:lnTo>
                  <a:pt x="14" y="68"/>
                </a:lnTo>
                <a:lnTo>
                  <a:pt x="20" y="68"/>
                </a:lnTo>
                <a:lnTo>
                  <a:pt x="26" y="68"/>
                </a:lnTo>
                <a:lnTo>
                  <a:pt x="32" y="64"/>
                </a:lnTo>
                <a:lnTo>
                  <a:pt x="36" y="60"/>
                </a:lnTo>
                <a:lnTo>
                  <a:pt x="38" y="56"/>
                </a:lnTo>
                <a:lnTo>
                  <a:pt x="42" y="38"/>
                </a:lnTo>
                <a:lnTo>
                  <a:pt x="46" y="26"/>
                </a:lnTo>
                <a:lnTo>
                  <a:pt x="48" y="24"/>
                </a:lnTo>
                <a:lnTo>
                  <a:pt x="50" y="24"/>
                </a:lnTo>
                <a:lnTo>
                  <a:pt x="54" y="26"/>
                </a:lnTo>
                <a:lnTo>
                  <a:pt x="56" y="30"/>
                </a:lnTo>
                <a:lnTo>
                  <a:pt x="56" y="34"/>
                </a:lnTo>
                <a:lnTo>
                  <a:pt x="54" y="42"/>
                </a:lnTo>
                <a:lnTo>
                  <a:pt x="52" y="44"/>
                </a:lnTo>
                <a:lnTo>
                  <a:pt x="48" y="46"/>
                </a:lnTo>
                <a:lnTo>
                  <a:pt x="50" y="70"/>
                </a:lnTo>
                <a:lnTo>
                  <a:pt x="58" y="68"/>
                </a:lnTo>
                <a:lnTo>
                  <a:pt x="62" y="62"/>
                </a:lnTo>
                <a:lnTo>
                  <a:pt x="64" y="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18" name="Freeform 26"/>
          <p:cNvSpPr>
            <a:spLocks/>
          </p:cNvSpPr>
          <p:nvPr/>
        </p:nvSpPr>
        <p:spPr bwMode="auto">
          <a:xfrm>
            <a:off x="579438" y="3606800"/>
            <a:ext cx="149225" cy="114300"/>
          </a:xfrm>
          <a:custGeom>
            <a:avLst/>
            <a:gdLst>
              <a:gd name="T0" fmla="*/ 94 w 94"/>
              <a:gd name="T1" fmla="*/ 46 h 72"/>
              <a:gd name="T2" fmla="*/ 62 w 94"/>
              <a:gd name="T3" fmla="*/ 46 h 72"/>
              <a:gd name="T4" fmla="*/ 68 w 94"/>
              <a:gd name="T5" fmla="*/ 38 h 72"/>
              <a:gd name="T6" fmla="*/ 70 w 94"/>
              <a:gd name="T7" fmla="*/ 28 h 72"/>
              <a:gd name="T8" fmla="*/ 68 w 94"/>
              <a:gd name="T9" fmla="*/ 16 h 72"/>
              <a:gd name="T10" fmla="*/ 60 w 94"/>
              <a:gd name="T11" fmla="*/ 6 h 72"/>
              <a:gd name="T12" fmla="*/ 56 w 94"/>
              <a:gd name="T13" fmla="*/ 4 h 72"/>
              <a:gd name="T14" fmla="*/ 50 w 94"/>
              <a:gd name="T15" fmla="*/ 2 h 72"/>
              <a:gd name="T16" fmla="*/ 36 w 94"/>
              <a:gd name="T17" fmla="*/ 0 h 72"/>
              <a:gd name="T18" fmla="*/ 22 w 94"/>
              <a:gd name="T19" fmla="*/ 0 h 72"/>
              <a:gd name="T20" fmla="*/ 10 w 94"/>
              <a:gd name="T21" fmla="*/ 6 h 72"/>
              <a:gd name="T22" fmla="*/ 6 w 94"/>
              <a:gd name="T23" fmla="*/ 10 h 72"/>
              <a:gd name="T24" fmla="*/ 2 w 94"/>
              <a:gd name="T25" fmla="*/ 16 h 72"/>
              <a:gd name="T26" fmla="*/ 0 w 94"/>
              <a:gd name="T27" fmla="*/ 20 h 72"/>
              <a:gd name="T28" fmla="*/ 0 w 94"/>
              <a:gd name="T29" fmla="*/ 26 h 72"/>
              <a:gd name="T30" fmla="*/ 0 w 94"/>
              <a:gd name="T31" fmla="*/ 34 h 72"/>
              <a:gd name="T32" fmla="*/ 4 w 94"/>
              <a:gd name="T33" fmla="*/ 40 h 72"/>
              <a:gd name="T34" fmla="*/ 12 w 94"/>
              <a:gd name="T35" fmla="*/ 48 h 72"/>
              <a:gd name="T36" fmla="*/ 2 w 94"/>
              <a:gd name="T37" fmla="*/ 48 h 72"/>
              <a:gd name="T38" fmla="*/ 2 w 94"/>
              <a:gd name="T39" fmla="*/ 72 h 72"/>
              <a:gd name="T40" fmla="*/ 94 w 94"/>
              <a:gd name="T41" fmla="*/ 72 h 72"/>
              <a:gd name="T42" fmla="*/ 94 w 94"/>
              <a:gd name="T43" fmla="*/ 48 h 72"/>
              <a:gd name="T44" fmla="*/ 94 w 94"/>
              <a:gd name="T45" fmla="*/ 46 h 72"/>
              <a:gd name="T46" fmla="*/ 22 w 94"/>
              <a:gd name="T47" fmla="*/ 44 h 72"/>
              <a:gd name="T48" fmla="*/ 20 w 94"/>
              <a:gd name="T49" fmla="*/ 40 h 72"/>
              <a:gd name="T50" fmla="*/ 18 w 94"/>
              <a:gd name="T51" fmla="*/ 36 h 72"/>
              <a:gd name="T52" fmla="*/ 20 w 94"/>
              <a:gd name="T53" fmla="*/ 32 h 72"/>
              <a:gd name="T54" fmla="*/ 22 w 94"/>
              <a:gd name="T55" fmla="*/ 28 h 72"/>
              <a:gd name="T56" fmla="*/ 28 w 94"/>
              <a:gd name="T57" fmla="*/ 26 h 72"/>
              <a:gd name="T58" fmla="*/ 34 w 94"/>
              <a:gd name="T59" fmla="*/ 24 h 72"/>
              <a:gd name="T60" fmla="*/ 42 w 94"/>
              <a:gd name="T61" fmla="*/ 26 h 72"/>
              <a:gd name="T62" fmla="*/ 46 w 94"/>
              <a:gd name="T63" fmla="*/ 28 h 72"/>
              <a:gd name="T64" fmla="*/ 50 w 94"/>
              <a:gd name="T65" fmla="*/ 30 h 72"/>
              <a:gd name="T66" fmla="*/ 50 w 94"/>
              <a:gd name="T67" fmla="*/ 34 h 72"/>
              <a:gd name="T68" fmla="*/ 50 w 94"/>
              <a:gd name="T69" fmla="*/ 40 h 72"/>
              <a:gd name="T70" fmla="*/ 46 w 94"/>
              <a:gd name="T71" fmla="*/ 44 h 72"/>
              <a:gd name="T72" fmla="*/ 42 w 94"/>
              <a:gd name="T73" fmla="*/ 46 h 72"/>
              <a:gd name="T74" fmla="*/ 36 w 94"/>
              <a:gd name="T75" fmla="*/ 46 h 72"/>
              <a:gd name="T76" fmla="*/ 28 w 94"/>
              <a:gd name="T77" fmla="*/ 46 h 72"/>
              <a:gd name="T78" fmla="*/ 22 w 94"/>
              <a:gd name="T79" fmla="*/ 44 h 72"/>
              <a:gd name="T80" fmla="*/ 94 w 94"/>
              <a:gd name="T81" fmla="*/ 46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72"/>
              <a:gd name="T125" fmla="*/ 94 w 94"/>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72">
                <a:moveTo>
                  <a:pt x="94" y="46"/>
                </a:moveTo>
                <a:lnTo>
                  <a:pt x="62" y="46"/>
                </a:lnTo>
                <a:lnTo>
                  <a:pt x="68" y="38"/>
                </a:lnTo>
                <a:lnTo>
                  <a:pt x="70" y="28"/>
                </a:lnTo>
                <a:lnTo>
                  <a:pt x="68" y="16"/>
                </a:lnTo>
                <a:lnTo>
                  <a:pt x="60" y="6"/>
                </a:lnTo>
                <a:lnTo>
                  <a:pt x="56" y="4"/>
                </a:lnTo>
                <a:lnTo>
                  <a:pt x="50" y="2"/>
                </a:lnTo>
                <a:lnTo>
                  <a:pt x="36" y="0"/>
                </a:lnTo>
                <a:lnTo>
                  <a:pt x="22" y="0"/>
                </a:lnTo>
                <a:lnTo>
                  <a:pt x="10" y="6"/>
                </a:lnTo>
                <a:lnTo>
                  <a:pt x="6" y="10"/>
                </a:lnTo>
                <a:lnTo>
                  <a:pt x="2" y="16"/>
                </a:lnTo>
                <a:lnTo>
                  <a:pt x="0" y="20"/>
                </a:lnTo>
                <a:lnTo>
                  <a:pt x="0" y="26"/>
                </a:lnTo>
                <a:lnTo>
                  <a:pt x="0" y="34"/>
                </a:lnTo>
                <a:lnTo>
                  <a:pt x="4" y="40"/>
                </a:lnTo>
                <a:lnTo>
                  <a:pt x="12" y="48"/>
                </a:lnTo>
                <a:lnTo>
                  <a:pt x="2" y="48"/>
                </a:lnTo>
                <a:lnTo>
                  <a:pt x="2" y="72"/>
                </a:lnTo>
                <a:lnTo>
                  <a:pt x="94" y="72"/>
                </a:lnTo>
                <a:lnTo>
                  <a:pt x="94" y="48"/>
                </a:lnTo>
                <a:lnTo>
                  <a:pt x="94" y="46"/>
                </a:lnTo>
                <a:lnTo>
                  <a:pt x="22" y="44"/>
                </a:lnTo>
                <a:lnTo>
                  <a:pt x="20" y="40"/>
                </a:lnTo>
                <a:lnTo>
                  <a:pt x="18" y="36"/>
                </a:lnTo>
                <a:lnTo>
                  <a:pt x="20" y="32"/>
                </a:lnTo>
                <a:lnTo>
                  <a:pt x="22" y="28"/>
                </a:lnTo>
                <a:lnTo>
                  <a:pt x="28" y="26"/>
                </a:lnTo>
                <a:lnTo>
                  <a:pt x="34" y="24"/>
                </a:lnTo>
                <a:lnTo>
                  <a:pt x="42" y="26"/>
                </a:lnTo>
                <a:lnTo>
                  <a:pt x="46" y="28"/>
                </a:lnTo>
                <a:lnTo>
                  <a:pt x="50" y="30"/>
                </a:lnTo>
                <a:lnTo>
                  <a:pt x="50" y="34"/>
                </a:lnTo>
                <a:lnTo>
                  <a:pt x="50" y="40"/>
                </a:lnTo>
                <a:lnTo>
                  <a:pt x="46" y="44"/>
                </a:lnTo>
                <a:lnTo>
                  <a:pt x="42" y="46"/>
                </a:lnTo>
                <a:lnTo>
                  <a:pt x="36" y="46"/>
                </a:lnTo>
                <a:lnTo>
                  <a:pt x="28" y="46"/>
                </a:lnTo>
                <a:lnTo>
                  <a:pt x="22" y="44"/>
                </a:lnTo>
                <a:lnTo>
                  <a:pt x="94" y="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19" name="Freeform 27"/>
          <p:cNvSpPr>
            <a:spLocks/>
          </p:cNvSpPr>
          <p:nvPr/>
        </p:nvSpPr>
        <p:spPr bwMode="auto">
          <a:xfrm>
            <a:off x="541338" y="3543300"/>
            <a:ext cx="146050" cy="41275"/>
          </a:xfrm>
          <a:custGeom>
            <a:avLst/>
            <a:gdLst>
              <a:gd name="T0" fmla="*/ 18 w 92"/>
              <a:gd name="T1" fmla="*/ 26 h 26"/>
              <a:gd name="T2" fmla="*/ 18 w 92"/>
              <a:gd name="T3" fmla="*/ 0 h 26"/>
              <a:gd name="T4" fmla="*/ 0 w 92"/>
              <a:gd name="T5" fmla="*/ 0 h 26"/>
              <a:gd name="T6" fmla="*/ 0 w 92"/>
              <a:gd name="T7" fmla="*/ 26 h 26"/>
              <a:gd name="T8" fmla="*/ 16 w 92"/>
              <a:gd name="T9" fmla="*/ 26 h 26"/>
              <a:gd name="T10" fmla="*/ 18 w 92"/>
              <a:gd name="T11" fmla="*/ 26 h 26"/>
              <a:gd name="T12" fmla="*/ 92 w 92"/>
              <a:gd name="T13" fmla="*/ 26 h 26"/>
              <a:gd name="T14" fmla="*/ 92 w 92"/>
              <a:gd name="T15" fmla="*/ 0 h 26"/>
              <a:gd name="T16" fmla="*/ 26 w 92"/>
              <a:gd name="T17" fmla="*/ 0 h 26"/>
              <a:gd name="T18" fmla="*/ 26 w 92"/>
              <a:gd name="T19" fmla="*/ 26 h 26"/>
              <a:gd name="T20" fmla="*/ 92 w 92"/>
              <a:gd name="T21" fmla="*/ 26 h 26"/>
              <a:gd name="T22" fmla="*/ 18 w 92"/>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6"/>
              <a:gd name="T38" fmla="*/ 92 w 9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6">
                <a:moveTo>
                  <a:pt x="18" y="26"/>
                </a:moveTo>
                <a:lnTo>
                  <a:pt x="18" y="0"/>
                </a:lnTo>
                <a:lnTo>
                  <a:pt x="0" y="0"/>
                </a:lnTo>
                <a:lnTo>
                  <a:pt x="0" y="26"/>
                </a:lnTo>
                <a:lnTo>
                  <a:pt x="16" y="26"/>
                </a:lnTo>
                <a:lnTo>
                  <a:pt x="18" y="26"/>
                </a:lnTo>
                <a:lnTo>
                  <a:pt x="92" y="26"/>
                </a:lnTo>
                <a:lnTo>
                  <a:pt x="92" y="0"/>
                </a:lnTo>
                <a:lnTo>
                  <a:pt x="26" y="0"/>
                </a:lnTo>
                <a:lnTo>
                  <a:pt x="26" y="26"/>
                </a:lnTo>
                <a:lnTo>
                  <a:pt x="92" y="26"/>
                </a:lnTo>
                <a:lnTo>
                  <a:pt x="18"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0" name="Freeform 28"/>
          <p:cNvSpPr>
            <a:spLocks/>
          </p:cNvSpPr>
          <p:nvPr/>
        </p:nvSpPr>
        <p:spPr bwMode="auto">
          <a:xfrm>
            <a:off x="579438" y="3435350"/>
            <a:ext cx="107950" cy="82550"/>
          </a:xfrm>
          <a:custGeom>
            <a:avLst/>
            <a:gdLst>
              <a:gd name="T0" fmla="*/ 68 w 68"/>
              <a:gd name="T1" fmla="*/ 52 h 52"/>
              <a:gd name="T2" fmla="*/ 68 w 68"/>
              <a:gd name="T3" fmla="*/ 26 h 52"/>
              <a:gd name="T4" fmla="*/ 46 w 68"/>
              <a:gd name="T5" fmla="*/ 26 h 52"/>
              <a:gd name="T6" fmla="*/ 32 w 68"/>
              <a:gd name="T7" fmla="*/ 26 h 52"/>
              <a:gd name="T8" fmla="*/ 24 w 68"/>
              <a:gd name="T9" fmla="*/ 22 h 52"/>
              <a:gd name="T10" fmla="*/ 22 w 68"/>
              <a:gd name="T11" fmla="*/ 20 h 52"/>
              <a:gd name="T12" fmla="*/ 20 w 68"/>
              <a:gd name="T13" fmla="*/ 14 h 52"/>
              <a:gd name="T14" fmla="*/ 22 w 68"/>
              <a:gd name="T15" fmla="*/ 8 h 52"/>
              <a:gd name="T16" fmla="*/ 4 w 68"/>
              <a:gd name="T17" fmla="*/ 0 h 52"/>
              <a:gd name="T18" fmla="*/ 2 w 68"/>
              <a:gd name="T19" fmla="*/ 6 h 52"/>
              <a:gd name="T20" fmla="*/ 0 w 68"/>
              <a:gd name="T21" fmla="*/ 12 h 52"/>
              <a:gd name="T22" fmla="*/ 0 w 68"/>
              <a:gd name="T23" fmla="*/ 16 h 52"/>
              <a:gd name="T24" fmla="*/ 2 w 68"/>
              <a:gd name="T25" fmla="*/ 22 h 52"/>
              <a:gd name="T26" fmla="*/ 6 w 68"/>
              <a:gd name="T27" fmla="*/ 24 h 52"/>
              <a:gd name="T28" fmla="*/ 12 w 68"/>
              <a:gd name="T29" fmla="*/ 28 h 52"/>
              <a:gd name="T30" fmla="*/ 2 w 68"/>
              <a:gd name="T31" fmla="*/ 28 h 52"/>
              <a:gd name="T32" fmla="*/ 2 w 68"/>
              <a:gd name="T33" fmla="*/ 52 h 52"/>
              <a:gd name="T34" fmla="*/ 66 w 68"/>
              <a:gd name="T35" fmla="*/ 52 h 52"/>
              <a:gd name="T36" fmla="*/ 68 w 68"/>
              <a:gd name="T37" fmla="*/ 5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52"/>
              <a:gd name="T59" fmla="*/ 68 w 6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52">
                <a:moveTo>
                  <a:pt x="68" y="52"/>
                </a:moveTo>
                <a:lnTo>
                  <a:pt x="68" y="26"/>
                </a:lnTo>
                <a:lnTo>
                  <a:pt x="46" y="26"/>
                </a:lnTo>
                <a:lnTo>
                  <a:pt x="32" y="26"/>
                </a:lnTo>
                <a:lnTo>
                  <a:pt x="24" y="22"/>
                </a:lnTo>
                <a:lnTo>
                  <a:pt x="22" y="20"/>
                </a:lnTo>
                <a:lnTo>
                  <a:pt x="20" y="14"/>
                </a:lnTo>
                <a:lnTo>
                  <a:pt x="22" y="8"/>
                </a:lnTo>
                <a:lnTo>
                  <a:pt x="4" y="0"/>
                </a:lnTo>
                <a:lnTo>
                  <a:pt x="2" y="6"/>
                </a:lnTo>
                <a:lnTo>
                  <a:pt x="0" y="12"/>
                </a:lnTo>
                <a:lnTo>
                  <a:pt x="0" y="16"/>
                </a:lnTo>
                <a:lnTo>
                  <a:pt x="2" y="22"/>
                </a:lnTo>
                <a:lnTo>
                  <a:pt x="6" y="24"/>
                </a:lnTo>
                <a:lnTo>
                  <a:pt x="12" y="28"/>
                </a:lnTo>
                <a:lnTo>
                  <a:pt x="2" y="28"/>
                </a:lnTo>
                <a:lnTo>
                  <a:pt x="2" y="52"/>
                </a:lnTo>
                <a:lnTo>
                  <a:pt x="66" y="52"/>
                </a:lnTo>
                <a:lnTo>
                  <a:pt x="68" y="5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1" name="Freeform 29"/>
          <p:cNvSpPr>
            <a:spLocks/>
          </p:cNvSpPr>
          <p:nvPr/>
        </p:nvSpPr>
        <p:spPr bwMode="auto">
          <a:xfrm>
            <a:off x="579438" y="3311525"/>
            <a:ext cx="111125" cy="120650"/>
          </a:xfrm>
          <a:custGeom>
            <a:avLst/>
            <a:gdLst>
              <a:gd name="T0" fmla="*/ 18 w 70"/>
              <a:gd name="T1" fmla="*/ 46 h 76"/>
              <a:gd name="T2" fmla="*/ 16 w 70"/>
              <a:gd name="T3" fmla="*/ 42 h 76"/>
              <a:gd name="T4" fmla="*/ 16 w 70"/>
              <a:gd name="T5" fmla="*/ 36 h 76"/>
              <a:gd name="T6" fmla="*/ 16 w 70"/>
              <a:gd name="T7" fmla="*/ 32 h 76"/>
              <a:gd name="T8" fmla="*/ 18 w 70"/>
              <a:gd name="T9" fmla="*/ 30 h 76"/>
              <a:gd name="T10" fmla="*/ 20 w 70"/>
              <a:gd name="T11" fmla="*/ 28 h 76"/>
              <a:gd name="T12" fmla="*/ 24 w 70"/>
              <a:gd name="T13" fmla="*/ 28 h 76"/>
              <a:gd name="T14" fmla="*/ 26 w 70"/>
              <a:gd name="T15" fmla="*/ 38 h 76"/>
              <a:gd name="T16" fmla="*/ 30 w 70"/>
              <a:gd name="T17" fmla="*/ 56 h 76"/>
              <a:gd name="T18" fmla="*/ 34 w 70"/>
              <a:gd name="T19" fmla="*/ 66 h 76"/>
              <a:gd name="T20" fmla="*/ 38 w 70"/>
              <a:gd name="T21" fmla="*/ 72 h 76"/>
              <a:gd name="T22" fmla="*/ 44 w 70"/>
              <a:gd name="T23" fmla="*/ 76 h 76"/>
              <a:gd name="T24" fmla="*/ 50 w 70"/>
              <a:gd name="T25" fmla="*/ 76 h 76"/>
              <a:gd name="T26" fmla="*/ 58 w 70"/>
              <a:gd name="T27" fmla="*/ 74 h 76"/>
              <a:gd name="T28" fmla="*/ 64 w 70"/>
              <a:gd name="T29" fmla="*/ 70 h 76"/>
              <a:gd name="T30" fmla="*/ 68 w 70"/>
              <a:gd name="T31" fmla="*/ 62 h 76"/>
              <a:gd name="T32" fmla="*/ 70 w 70"/>
              <a:gd name="T33" fmla="*/ 52 h 76"/>
              <a:gd name="T34" fmla="*/ 68 w 70"/>
              <a:gd name="T35" fmla="*/ 44 h 76"/>
              <a:gd name="T36" fmla="*/ 66 w 70"/>
              <a:gd name="T37" fmla="*/ 36 h 76"/>
              <a:gd name="T38" fmla="*/ 60 w 70"/>
              <a:gd name="T39" fmla="*/ 26 h 76"/>
              <a:gd name="T40" fmla="*/ 64 w 70"/>
              <a:gd name="T41" fmla="*/ 26 h 76"/>
              <a:gd name="T42" fmla="*/ 68 w 70"/>
              <a:gd name="T43" fmla="*/ 24 h 76"/>
              <a:gd name="T44" fmla="*/ 68 w 70"/>
              <a:gd name="T45" fmla="*/ 0 h 76"/>
              <a:gd name="T46" fmla="*/ 62 w 70"/>
              <a:gd name="T47" fmla="*/ 2 h 76"/>
              <a:gd name="T48" fmla="*/ 54 w 70"/>
              <a:gd name="T49" fmla="*/ 4 h 76"/>
              <a:gd name="T50" fmla="*/ 24 w 70"/>
              <a:gd name="T51" fmla="*/ 4 h 76"/>
              <a:gd name="T52" fmla="*/ 14 w 70"/>
              <a:gd name="T53" fmla="*/ 6 h 76"/>
              <a:gd name="T54" fmla="*/ 10 w 70"/>
              <a:gd name="T55" fmla="*/ 8 h 76"/>
              <a:gd name="T56" fmla="*/ 6 w 70"/>
              <a:gd name="T57" fmla="*/ 10 h 76"/>
              <a:gd name="T58" fmla="*/ 4 w 70"/>
              <a:gd name="T59" fmla="*/ 16 h 76"/>
              <a:gd name="T60" fmla="*/ 2 w 70"/>
              <a:gd name="T61" fmla="*/ 22 h 76"/>
              <a:gd name="T62" fmla="*/ 0 w 70"/>
              <a:gd name="T63" fmla="*/ 40 h 76"/>
              <a:gd name="T64" fmla="*/ 2 w 70"/>
              <a:gd name="T65" fmla="*/ 54 h 76"/>
              <a:gd name="T66" fmla="*/ 4 w 70"/>
              <a:gd name="T67" fmla="*/ 64 h 76"/>
              <a:gd name="T68" fmla="*/ 10 w 70"/>
              <a:gd name="T69" fmla="*/ 70 h 76"/>
              <a:gd name="T70" fmla="*/ 20 w 70"/>
              <a:gd name="T71" fmla="*/ 74 h 76"/>
              <a:gd name="T72" fmla="*/ 24 w 70"/>
              <a:gd name="T73" fmla="*/ 50 h 76"/>
              <a:gd name="T74" fmla="*/ 20 w 70"/>
              <a:gd name="T75" fmla="*/ 46 h 76"/>
              <a:gd name="T76" fmla="*/ 18 w 70"/>
              <a:gd name="T77" fmla="*/ 46 h 76"/>
              <a:gd name="T78" fmla="*/ 40 w 70"/>
              <a:gd name="T79" fmla="*/ 28 h 76"/>
              <a:gd name="T80" fmla="*/ 48 w 70"/>
              <a:gd name="T81" fmla="*/ 30 h 76"/>
              <a:gd name="T82" fmla="*/ 54 w 70"/>
              <a:gd name="T83" fmla="*/ 34 h 76"/>
              <a:gd name="T84" fmla="*/ 56 w 70"/>
              <a:gd name="T85" fmla="*/ 42 h 76"/>
              <a:gd name="T86" fmla="*/ 56 w 70"/>
              <a:gd name="T87" fmla="*/ 46 h 76"/>
              <a:gd name="T88" fmla="*/ 54 w 70"/>
              <a:gd name="T89" fmla="*/ 48 h 76"/>
              <a:gd name="T90" fmla="*/ 48 w 70"/>
              <a:gd name="T91" fmla="*/ 52 h 76"/>
              <a:gd name="T92" fmla="*/ 44 w 70"/>
              <a:gd name="T93" fmla="*/ 48 h 76"/>
              <a:gd name="T94" fmla="*/ 40 w 70"/>
              <a:gd name="T95" fmla="*/ 40 h 76"/>
              <a:gd name="T96" fmla="*/ 36 w 70"/>
              <a:gd name="T97" fmla="*/ 28 h 76"/>
              <a:gd name="T98" fmla="*/ 40 w 70"/>
              <a:gd name="T99" fmla="*/ 28 h 76"/>
              <a:gd name="T100" fmla="*/ 18 w 70"/>
              <a:gd name="T101" fmla="*/ 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76"/>
              <a:gd name="T155" fmla="*/ 70 w 70"/>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76">
                <a:moveTo>
                  <a:pt x="18" y="46"/>
                </a:moveTo>
                <a:lnTo>
                  <a:pt x="16" y="42"/>
                </a:lnTo>
                <a:lnTo>
                  <a:pt x="16" y="36"/>
                </a:lnTo>
                <a:lnTo>
                  <a:pt x="16" y="32"/>
                </a:lnTo>
                <a:lnTo>
                  <a:pt x="18" y="30"/>
                </a:lnTo>
                <a:lnTo>
                  <a:pt x="20" y="28"/>
                </a:lnTo>
                <a:lnTo>
                  <a:pt x="24" y="28"/>
                </a:lnTo>
                <a:lnTo>
                  <a:pt x="26" y="38"/>
                </a:lnTo>
                <a:lnTo>
                  <a:pt x="30" y="56"/>
                </a:lnTo>
                <a:lnTo>
                  <a:pt x="34" y="66"/>
                </a:lnTo>
                <a:lnTo>
                  <a:pt x="38" y="72"/>
                </a:lnTo>
                <a:lnTo>
                  <a:pt x="44" y="76"/>
                </a:lnTo>
                <a:lnTo>
                  <a:pt x="50" y="76"/>
                </a:lnTo>
                <a:lnTo>
                  <a:pt x="58" y="74"/>
                </a:lnTo>
                <a:lnTo>
                  <a:pt x="64" y="70"/>
                </a:lnTo>
                <a:lnTo>
                  <a:pt x="68" y="62"/>
                </a:lnTo>
                <a:lnTo>
                  <a:pt x="70" y="52"/>
                </a:lnTo>
                <a:lnTo>
                  <a:pt x="68" y="44"/>
                </a:lnTo>
                <a:lnTo>
                  <a:pt x="66" y="36"/>
                </a:lnTo>
                <a:lnTo>
                  <a:pt x="60" y="26"/>
                </a:lnTo>
                <a:lnTo>
                  <a:pt x="64" y="26"/>
                </a:lnTo>
                <a:lnTo>
                  <a:pt x="68" y="24"/>
                </a:lnTo>
                <a:lnTo>
                  <a:pt x="68" y="0"/>
                </a:lnTo>
                <a:lnTo>
                  <a:pt x="62" y="2"/>
                </a:lnTo>
                <a:lnTo>
                  <a:pt x="54" y="4"/>
                </a:lnTo>
                <a:lnTo>
                  <a:pt x="24" y="4"/>
                </a:lnTo>
                <a:lnTo>
                  <a:pt x="14" y="6"/>
                </a:lnTo>
                <a:lnTo>
                  <a:pt x="10" y="8"/>
                </a:lnTo>
                <a:lnTo>
                  <a:pt x="6" y="10"/>
                </a:lnTo>
                <a:lnTo>
                  <a:pt x="4" y="16"/>
                </a:lnTo>
                <a:lnTo>
                  <a:pt x="2" y="22"/>
                </a:lnTo>
                <a:lnTo>
                  <a:pt x="0" y="40"/>
                </a:lnTo>
                <a:lnTo>
                  <a:pt x="2" y="54"/>
                </a:lnTo>
                <a:lnTo>
                  <a:pt x="4" y="64"/>
                </a:lnTo>
                <a:lnTo>
                  <a:pt x="10" y="70"/>
                </a:lnTo>
                <a:lnTo>
                  <a:pt x="20" y="74"/>
                </a:lnTo>
                <a:lnTo>
                  <a:pt x="24" y="50"/>
                </a:lnTo>
                <a:lnTo>
                  <a:pt x="20" y="46"/>
                </a:lnTo>
                <a:lnTo>
                  <a:pt x="18" y="46"/>
                </a:lnTo>
                <a:lnTo>
                  <a:pt x="40" y="28"/>
                </a:lnTo>
                <a:lnTo>
                  <a:pt x="48" y="30"/>
                </a:lnTo>
                <a:lnTo>
                  <a:pt x="54" y="34"/>
                </a:lnTo>
                <a:lnTo>
                  <a:pt x="56" y="42"/>
                </a:lnTo>
                <a:lnTo>
                  <a:pt x="56" y="46"/>
                </a:lnTo>
                <a:lnTo>
                  <a:pt x="54" y="48"/>
                </a:lnTo>
                <a:lnTo>
                  <a:pt x="48" y="52"/>
                </a:lnTo>
                <a:lnTo>
                  <a:pt x="44" y="48"/>
                </a:lnTo>
                <a:lnTo>
                  <a:pt x="40" y="40"/>
                </a:lnTo>
                <a:lnTo>
                  <a:pt x="36" y="28"/>
                </a:lnTo>
                <a:lnTo>
                  <a:pt x="40" y="28"/>
                </a:lnTo>
                <a:lnTo>
                  <a:pt x="18" y="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2" name="Freeform 30"/>
          <p:cNvSpPr>
            <a:spLocks/>
          </p:cNvSpPr>
          <p:nvPr/>
        </p:nvSpPr>
        <p:spPr bwMode="auto">
          <a:xfrm>
            <a:off x="541338" y="3219450"/>
            <a:ext cx="149225" cy="79375"/>
          </a:xfrm>
          <a:custGeom>
            <a:avLst/>
            <a:gdLst>
              <a:gd name="T0" fmla="*/ 14 w 94"/>
              <a:gd name="T1" fmla="*/ 40 h 50"/>
              <a:gd name="T2" fmla="*/ 26 w 94"/>
              <a:gd name="T3" fmla="*/ 40 h 50"/>
              <a:gd name="T4" fmla="*/ 26 w 94"/>
              <a:gd name="T5" fmla="*/ 50 h 50"/>
              <a:gd name="T6" fmla="*/ 44 w 94"/>
              <a:gd name="T7" fmla="*/ 50 h 50"/>
              <a:gd name="T8" fmla="*/ 44 w 94"/>
              <a:gd name="T9" fmla="*/ 40 h 50"/>
              <a:gd name="T10" fmla="*/ 68 w 94"/>
              <a:gd name="T11" fmla="*/ 40 h 50"/>
              <a:gd name="T12" fmla="*/ 78 w 94"/>
              <a:gd name="T13" fmla="*/ 40 h 50"/>
              <a:gd name="T14" fmla="*/ 84 w 94"/>
              <a:gd name="T15" fmla="*/ 38 h 50"/>
              <a:gd name="T16" fmla="*/ 88 w 94"/>
              <a:gd name="T17" fmla="*/ 36 h 50"/>
              <a:gd name="T18" fmla="*/ 92 w 94"/>
              <a:gd name="T19" fmla="*/ 32 h 50"/>
              <a:gd name="T20" fmla="*/ 94 w 94"/>
              <a:gd name="T21" fmla="*/ 26 h 50"/>
              <a:gd name="T22" fmla="*/ 94 w 94"/>
              <a:gd name="T23" fmla="*/ 18 h 50"/>
              <a:gd name="T24" fmla="*/ 92 w 94"/>
              <a:gd name="T25" fmla="*/ 0 h 50"/>
              <a:gd name="T26" fmla="*/ 74 w 94"/>
              <a:gd name="T27" fmla="*/ 2 h 50"/>
              <a:gd name="T28" fmla="*/ 76 w 94"/>
              <a:gd name="T29" fmla="*/ 10 h 50"/>
              <a:gd name="T30" fmla="*/ 76 w 94"/>
              <a:gd name="T31" fmla="*/ 12 h 50"/>
              <a:gd name="T32" fmla="*/ 74 w 94"/>
              <a:gd name="T33" fmla="*/ 14 h 50"/>
              <a:gd name="T34" fmla="*/ 68 w 94"/>
              <a:gd name="T35" fmla="*/ 16 h 50"/>
              <a:gd name="T36" fmla="*/ 44 w 94"/>
              <a:gd name="T37" fmla="*/ 16 h 50"/>
              <a:gd name="T38" fmla="*/ 44 w 94"/>
              <a:gd name="T39" fmla="*/ 2 h 50"/>
              <a:gd name="T40" fmla="*/ 26 w 94"/>
              <a:gd name="T41" fmla="*/ 2 h 50"/>
              <a:gd name="T42" fmla="*/ 26 w 94"/>
              <a:gd name="T43" fmla="*/ 16 h 50"/>
              <a:gd name="T44" fmla="*/ 0 w 94"/>
              <a:gd name="T45" fmla="*/ 16 h 50"/>
              <a:gd name="T46" fmla="*/ 12 w 94"/>
              <a:gd name="T47" fmla="*/ 40 h 50"/>
              <a:gd name="T48" fmla="*/ 14 w 94"/>
              <a:gd name="T49" fmla="*/ 4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50"/>
              <a:gd name="T77" fmla="*/ 94 w 94"/>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50">
                <a:moveTo>
                  <a:pt x="14" y="40"/>
                </a:moveTo>
                <a:lnTo>
                  <a:pt x="26" y="40"/>
                </a:lnTo>
                <a:lnTo>
                  <a:pt x="26" y="50"/>
                </a:lnTo>
                <a:lnTo>
                  <a:pt x="44" y="50"/>
                </a:lnTo>
                <a:lnTo>
                  <a:pt x="44" y="40"/>
                </a:lnTo>
                <a:lnTo>
                  <a:pt x="68" y="40"/>
                </a:lnTo>
                <a:lnTo>
                  <a:pt x="78" y="40"/>
                </a:lnTo>
                <a:lnTo>
                  <a:pt x="84" y="38"/>
                </a:lnTo>
                <a:lnTo>
                  <a:pt x="88" y="36"/>
                </a:lnTo>
                <a:lnTo>
                  <a:pt x="92" y="32"/>
                </a:lnTo>
                <a:lnTo>
                  <a:pt x="94" y="26"/>
                </a:lnTo>
                <a:lnTo>
                  <a:pt x="94" y="18"/>
                </a:lnTo>
                <a:lnTo>
                  <a:pt x="92" y="0"/>
                </a:lnTo>
                <a:lnTo>
                  <a:pt x="74" y="2"/>
                </a:lnTo>
                <a:lnTo>
                  <a:pt x="76" y="10"/>
                </a:lnTo>
                <a:lnTo>
                  <a:pt x="76" y="12"/>
                </a:lnTo>
                <a:lnTo>
                  <a:pt x="74" y="14"/>
                </a:lnTo>
                <a:lnTo>
                  <a:pt x="68" y="16"/>
                </a:lnTo>
                <a:lnTo>
                  <a:pt x="44" y="16"/>
                </a:lnTo>
                <a:lnTo>
                  <a:pt x="44" y="2"/>
                </a:lnTo>
                <a:lnTo>
                  <a:pt x="26" y="2"/>
                </a:lnTo>
                <a:lnTo>
                  <a:pt x="26" y="16"/>
                </a:lnTo>
                <a:lnTo>
                  <a:pt x="0" y="16"/>
                </a:lnTo>
                <a:lnTo>
                  <a:pt x="12" y="40"/>
                </a:lnTo>
                <a:lnTo>
                  <a:pt x="14" y="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3" name="Freeform 31"/>
          <p:cNvSpPr>
            <a:spLocks/>
          </p:cNvSpPr>
          <p:nvPr/>
        </p:nvSpPr>
        <p:spPr bwMode="auto">
          <a:xfrm>
            <a:off x="541338" y="3159125"/>
            <a:ext cx="146050" cy="41275"/>
          </a:xfrm>
          <a:custGeom>
            <a:avLst/>
            <a:gdLst>
              <a:gd name="T0" fmla="*/ 18 w 92"/>
              <a:gd name="T1" fmla="*/ 26 h 26"/>
              <a:gd name="T2" fmla="*/ 18 w 92"/>
              <a:gd name="T3" fmla="*/ 0 h 26"/>
              <a:gd name="T4" fmla="*/ 0 w 92"/>
              <a:gd name="T5" fmla="*/ 0 h 26"/>
              <a:gd name="T6" fmla="*/ 0 w 92"/>
              <a:gd name="T7" fmla="*/ 26 h 26"/>
              <a:gd name="T8" fmla="*/ 16 w 92"/>
              <a:gd name="T9" fmla="*/ 26 h 26"/>
              <a:gd name="T10" fmla="*/ 18 w 92"/>
              <a:gd name="T11" fmla="*/ 26 h 26"/>
              <a:gd name="T12" fmla="*/ 92 w 92"/>
              <a:gd name="T13" fmla="*/ 26 h 26"/>
              <a:gd name="T14" fmla="*/ 92 w 92"/>
              <a:gd name="T15" fmla="*/ 0 h 26"/>
              <a:gd name="T16" fmla="*/ 26 w 92"/>
              <a:gd name="T17" fmla="*/ 0 h 26"/>
              <a:gd name="T18" fmla="*/ 26 w 92"/>
              <a:gd name="T19" fmla="*/ 26 h 26"/>
              <a:gd name="T20" fmla="*/ 92 w 92"/>
              <a:gd name="T21" fmla="*/ 26 h 26"/>
              <a:gd name="T22" fmla="*/ 18 w 92"/>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6"/>
              <a:gd name="T38" fmla="*/ 92 w 9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6">
                <a:moveTo>
                  <a:pt x="18" y="26"/>
                </a:moveTo>
                <a:lnTo>
                  <a:pt x="18" y="0"/>
                </a:lnTo>
                <a:lnTo>
                  <a:pt x="0" y="0"/>
                </a:lnTo>
                <a:lnTo>
                  <a:pt x="0" y="26"/>
                </a:lnTo>
                <a:lnTo>
                  <a:pt x="16" y="26"/>
                </a:lnTo>
                <a:lnTo>
                  <a:pt x="18" y="26"/>
                </a:lnTo>
                <a:lnTo>
                  <a:pt x="92" y="26"/>
                </a:lnTo>
                <a:lnTo>
                  <a:pt x="92" y="0"/>
                </a:lnTo>
                <a:lnTo>
                  <a:pt x="26" y="0"/>
                </a:lnTo>
                <a:lnTo>
                  <a:pt x="26" y="26"/>
                </a:lnTo>
                <a:lnTo>
                  <a:pt x="92" y="26"/>
                </a:lnTo>
                <a:lnTo>
                  <a:pt x="18"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4" name="Freeform 32"/>
          <p:cNvSpPr>
            <a:spLocks/>
          </p:cNvSpPr>
          <p:nvPr/>
        </p:nvSpPr>
        <p:spPr bwMode="auto">
          <a:xfrm>
            <a:off x="579438" y="3019425"/>
            <a:ext cx="111125" cy="120650"/>
          </a:xfrm>
          <a:custGeom>
            <a:avLst/>
            <a:gdLst>
              <a:gd name="T0" fmla="*/ 62 w 70"/>
              <a:gd name="T1" fmla="*/ 64 h 76"/>
              <a:gd name="T2" fmla="*/ 66 w 70"/>
              <a:gd name="T3" fmla="*/ 58 h 76"/>
              <a:gd name="T4" fmla="*/ 68 w 70"/>
              <a:gd name="T5" fmla="*/ 52 h 76"/>
              <a:gd name="T6" fmla="*/ 70 w 70"/>
              <a:gd name="T7" fmla="*/ 38 h 76"/>
              <a:gd name="T8" fmla="*/ 70 w 70"/>
              <a:gd name="T9" fmla="*/ 30 h 76"/>
              <a:gd name="T10" fmla="*/ 68 w 70"/>
              <a:gd name="T11" fmla="*/ 22 h 76"/>
              <a:gd name="T12" fmla="*/ 64 w 70"/>
              <a:gd name="T13" fmla="*/ 16 h 76"/>
              <a:gd name="T14" fmla="*/ 60 w 70"/>
              <a:gd name="T15" fmla="*/ 10 h 76"/>
              <a:gd name="T16" fmla="*/ 54 w 70"/>
              <a:gd name="T17" fmla="*/ 6 h 76"/>
              <a:gd name="T18" fmla="*/ 48 w 70"/>
              <a:gd name="T19" fmla="*/ 2 h 76"/>
              <a:gd name="T20" fmla="*/ 42 w 70"/>
              <a:gd name="T21" fmla="*/ 0 h 76"/>
              <a:gd name="T22" fmla="*/ 34 w 70"/>
              <a:gd name="T23" fmla="*/ 0 h 76"/>
              <a:gd name="T24" fmla="*/ 22 w 70"/>
              <a:gd name="T25" fmla="*/ 2 h 76"/>
              <a:gd name="T26" fmla="*/ 12 w 70"/>
              <a:gd name="T27" fmla="*/ 8 h 76"/>
              <a:gd name="T28" fmla="*/ 6 w 70"/>
              <a:gd name="T29" fmla="*/ 14 h 76"/>
              <a:gd name="T30" fmla="*/ 4 w 70"/>
              <a:gd name="T31" fmla="*/ 20 h 76"/>
              <a:gd name="T32" fmla="*/ 0 w 70"/>
              <a:gd name="T33" fmla="*/ 28 h 76"/>
              <a:gd name="T34" fmla="*/ 0 w 70"/>
              <a:gd name="T35" fmla="*/ 38 h 76"/>
              <a:gd name="T36" fmla="*/ 0 w 70"/>
              <a:gd name="T37" fmla="*/ 46 h 76"/>
              <a:gd name="T38" fmla="*/ 2 w 70"/>
              <a:gd name="T39" fmla="*/ 54 h 76"/>
              <a:gd name="T40" fmla="*/ 6 w 70"/>
              <a:gd name="T41" fmla="*/ 60 h 76"/>
              <a:gd name="T42" fmla="*/ 10 w 70"/>
              <a:gd name="T43" fmla="*/ 66 h 76"/>
              <a:gd name="T44" fmla="*/ 16 w 70"/>
              <a:gd name="T45" fmla="*/ 70 h 76"/>
              <a:gd name="T46" fmla="*/ 22 w 70"/>
              <a:gd name="T47" fmla="*/ 74 h 76"/>
              <a:gd name="T48" fmla="*/ 28 w 70"/>
              <a:gd name="T49" fmla="*/ 76 h 76"/>
              <a:gd name="T50" fmla="*/ 36 w 70"/>
              <a:gd name="T51" fmla="*/ 76 h 76"/>
              <a:gd name="T52" fmla="*/ 42 w 70"/>
              <a:gd name="T53" fmla="*/ 74 h 76"/>
              <a:gd name="T54" fmla="*/ 50 w 70"/>
              <a:gd name="T55" fmla="*/ 72 h 76"/>
              <a:gd name="T56" fmla="*/ 56 w 70"/>
              <a:gd name="T57" fmla="*/ 68 h 76"/>
              <a:gd name="T58" fmla="*/ 60 w 70"/>
              <a:gd name="T59" fmla="*/ 64 h 76"/>
              <a:gd name="T60" fmla="*/ 62 w 70"/>
              <a:gd name="T61" fmla="*/ 64 h 76"/>
              <a:gd name="T62" fmla="*/ 22 w 70"/>
              <a:gd name="T63" fmla="*/ 46 h 76"/>
              <a:gd name="T64" fmla="*/ 18 w 70"/>
              <a:gd name="T65" fmla="*/ 42 h 76"/>
              <a:gd name="T66" fmla="*/ 18 w 70"/>
              <a:gd name="T67" fmla="*/ 38 h 76"/>
              <a:gd name="T68" fmla="*/ 18 w 70"/>
              <a:gd name="T69" fmla="*/ 32 h 76"/>
              <a:gd name="T70" fmla="*/ 22 w 70"/>
              <a:gd name="T71" fmla="*/ 28 h 76"/>
              <a:gd name="T72" fmla="*/ 28 w 70"/>
              <a:gd name="T73" fmla="*/ 26 h 76"/>
              <a:gd name="T74" fmla="*/ 34 w 70"/>
              <a:gd name="T75" fmla="*/ 26 h 76"/>
              <a:gd name="T76" fmla="*/ 42 w 70"/>
              <a:gd name="T77" fmla="*/ 26 h 76"/>
              <a:gd name="T78" fmla="*/ 48 w 70"/>
              <a:gd name="T79" fmla="*/ 28 h 76"/>
              <a:gd name="T80" fmla="*/ 52 w 70"/>
              <a:gd name="T81" fmla="*/ 32 h 76"/>
              <a:gd name="T82" fmla="*/ 52 w 70"/>
              <a:gd name="T83" fmla="*/ 38 h 76"/>
              <a:gd name="T84" fmla="*/ 52 w 70"/>
              <a:gd name="T85" fmla="*/ 42 h 76"/>
              <a:gd name="T86" fmla="*/ 48 w 70"/>
              <a:gd name="T87" fmla="*/ 46 h 76"/>
              <a:gd name="T88" fmla="*/ 42 w 70"/>
              <a:gd name="T89" fmla="*/ 50 h 76"/>
              <a:gd name="T90" fmla="*/ 36 w 70"/>
              <a:gd name="T91" fmla="*/ 50 h 76"/>
              <a:gd name="T92" fmla="*/ 28 w 70"/>
              <a:gd name="T93" fmla="*/ 50 h 76"/>
              <a:gd name="T94" fmla="*/ 22 w 70"/>
              <a:gd name="T95" fmla="*/ 46 h 76"/>
              <a:gd name="T96" fmla="*/ 62 w 70"/>
              <a:gd name="T97" fmla="*/ 64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76"/>
              <a:gd name="T149" fmla="*/ 70 w 7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76">
                <a:moveTo>
                  <a:pt x="62" y="64"/>
                </a:moveTo>
                <a:lnTo>
                  <a:pt x="66" y="58"/>
                </a:lnTo>
                <a:lnTo>
                  <a:pt x="68" y="52"/>
                </a:lnTo>
                <a:lnTo>
                  <a:pt x="70" y="38"/>
                </a:lnTo>
                <a:lnTo>
                  <a:pt x="70" y="30"/>
                </a:lnTo>
                <a:lnTo>
                  <a:pt x="68" y="22"/>
                </a:lnTo>
                <a:lnTo>
                  <a:pt x="64" y="16"/>
                </a:lnTo>
                <a:lnTo>
                  <a:pt x="60" y="10"/>
                </a:lnTo>
                <a:lnTo>
                  <a:pt x="54" y="6"/>
                </a:lnTo>
                <a:lnTo>
                  <a:pt x="48" y="2"/>
                </a:lnTo>
                <a:lnTo>
                  <a:pt x="42" y="0"/>
                </a:lnTo>
                <a:lnTo>
                  <a:pt x="34" y="0"/>
                </a:lnTo>
                <a:lnTo>
                  <a:pt x="22" y="2"/>
                </a:lnTo>
                <a:lnTo>
                  <a:pt x="12" y="8"/>
                </a:lnTo>
                <a:lnTo>
                  <a:pt x="6" y="14"/>
                </a:lnTo>
                <a:lnTo>
                  <a:pt x="4" y="20"/>
                </a:lnTo>
                <a:lnTo>
                  <a:pt x="0" y="28"/>
                </a:lnTo>
                <a:lnTo>
                  <a:pt x="0" y="38"/>
                </a:lnTo>
                <a:lnTo>
                  <a:pt x="0" y="46"/>
                </a:lnTo>
                <a:lnTo>
                  <a:pt x="2" y="54"/>
                </a:lnTo>
                <a:lnTo>
                  <a:pt x="6" y="60"/>
                </a:lnTo>
                <a:lnTo>
                  <a:pt x="10" y="66"/>
                </a:lnTo>
                <a:lnTo>
                  <a:pt x="16" y="70"/>
                </a:lnTo>
                <a:lnTo>
                  <a:pt x="22" y="74"/>
                </a:lnTo>
                <a:lnTo>
                  <a:pt x="28" y="76"/>
                </a:lnTo>
                <a:lnTo>
                  <a:pt x="36" y="76"/>
                </a:lnTo>
                <a:lnTo>
                  <a:pt x="42" y="74"/>
                </a:lnTo>
                <a:lnTo>
                  <a:pt x="50" y="72"/>
                </a:lnTo>
                <a:lnTo>
                  <a:pt x="56" y="68"/>
                </a:lnTo>
                <a:lnTo>
                  <a:pt x="60" y="64"/>
                </a:lnTo>
                <a:lnTo>
                  <a:pt x="62" y="64"/>
                </a:lnTo>
                <a:lnTo>
                  <a:pt x="22" y="46"/>
                </a:lnTo>
                <a:lnTo>
                  <a:pt x="18" y="42"/>
                </a:lnTo>
                <a:lnTo>
                  <a:pt x="18" y="38"/>
                </a:lnTo>
                <a:lnTo>
                  <a:pt x="18" y="32"/>
                </a:lnTo>
                <a:lnTo>
                  <a:pt x="22" y="28"/>
                </a:lnTo>
                <a:lnTo>
                  <a:pt x="28" y="26"/>
                </a:lnTo>
                <a:lnTo>
                  <a:pt x="34" y="26"/>
                </a:lnTo>
                <a:lnTo>
                  <a:pt x="42" y="26"/>
                </a:lnTo>
                <a:lnTo>
                  <a:pt x="48" y="28"/>
                </a:lnTo>
                <a:lnTo>
                  <a:pt x="52" y="32"/>
                </a:lnTo>
                <a:lnTo>
                  <a:pt x="52" y="38"/>
                </a:lnTo>
                <a:lnTo>
                  <a:pt x="52" y="42"/>
                </a:lnTo>
                <a:lnTo>
                  <a:pt x="48" y="46"/>
                </a:lnTo>
                <a:lnTo>
                  <a:pt x="42" y="50"/>
                </a:lnTo>
                <a:lnTo>
                  <a:pt x="36" y="50"/>
                </a:lnTo>
                <a:lnTo>
                  <a:pt x="28" y="50"/>
                </a:lnTo>
                <a:lnTo>
                  <a:pt x="22" y="46"/>
                </a:lnTo>
                <a:lnTo>
                  <a:pt x="62" y="6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5" name="Freeform 33"/>
          <p:cNvSpPr>
            <a:spLocks/>
          </p:cNvSpPr>
          <p:nvPr/>
        </p:nvSpPr>
        <p:spPr bwMode="auto">
          <a:xfrm>
            <a:off x="579438" y="2887663"/>
            <a:ext cx="107950" cy="112712"/>
          </a:xfrm>
          <a:custGeom>
            <a:avLst/>
            <a:gdLst>
              <a:gd name="T0" fmla="*/ 68 w 68"/>
              <a:gd name="T1" fmla="*/ 71 h 71"/>
              <a:gd name="T2" fmla="*/ 68 w 68"/>
              <a:gd name="T3" fmla="*/ 44 h 71"/>
              <a:gd name="T4" fmla="*/ 36 w 68"/>
              <a:gd name="T5" fmla="*/ 44 h 71"/>
              <a:gd name="T6" fmla="*/ 28 w 68"/>
              <a:gd name="T7" fmla="*/ 44 h 71"/>
              <a:gd name="T8" fmla="*/ 24 w 68"/>
              <a:gd name="T9" fmla="*/ 40 h 71"/>
              <a:gd name="T10" fmla="*/ 22 w 68"/>
              <a:gd name="T11" fmla="*/ 38 h 71"/>
              <a:gd name="T12" fmla="*/ 20 w 68"/>
              <a:gd name="T13" fmla="*/ 34 h 71"/>
              <a:gd name="T14" fmla="*/ 20 w 68"/>
              <a:gd name="T15" fmla="*/ 30 h 71"/>
              <a:gd name="T16" fmla="*/ 22 w 68"/>
              <a:gd name="T17" fmla="*/ 26 h 71"/>
              <a:gd name="T18" fmla="*/ 26 w 68"/>
              <a:gd name="T19" fmla="*/ 26 h 71"/>
              <a:gd name="T20" fmla="*/ 32 w 68"/>
              <a:gd name="T21" fmla="*/ 24 h 71"/>
              <a:gd name="T22" fmla="*/ 68 w 68"/>
              <a:gd name="T23" fmla="*/ 24 h 71"/>
              <a:gd name="T24" fmla="*/ 68 w 68"/>
              <a:gd name="T25" fmla="*/ 0 h 71"/>
              <a:gd name="T26" fmla="*/ 26 w 68"/>
              <a:gd name="T27" fmla="*/ 0 h 71"/>
              <a:gd name="T28" fmla="*/ 14 w 68"/>
              <a:gd name="T29" fmla="*/ 0 h 71"/>
              <a:gd name="T30" fmla="*/ 6 w 68"/>
              <a:gd name="T31" fmla="*/ 6 h 71"/>
              <a:gd name="T32" fmla="*/ 2 w 68"/>
              <a:gd name="T33" fmla="*/ 12 h 71"/>
              <a:gd name="T34" fmla="*/ 0 w 68"/>
              <a:gd name="T35" fmla="*/ 22 h 71"/>
              <a:gd name="T36" fmla="*/ 0 w 68"/>
              <a:gd name="T37" fmla="*/ 28 h 71"/>
              <a:gd name="T38" fmla="*/ 4 w 68"/>
              <a:gd name="T39" fmla="*/ 34 h 71"/>
              <a:gd name="T40" fmla="*/ 6 w 68"/>
              <a:gd name="T41" fmla="*/ 40 h 71"/>
              <a:gd name="T42" fmla="*/ 12 w 68"/>
              <a:gd name="T43" fmla="*/ 46 h 71"/>
              <a:gd name="T44" fmla="*/ 2 w 68"/>
              <a:gd name="T45" fmla="*/ 46 h 71"/>
              <a:gd name="T46" fmla="*/ 2 w 68"/>
              <a:gd name="T47" fmla="*/ 71 h 71"/>
              <a:gd name="T48" fmla="*/ 66 w 68"/>
              <a:gd name="T49" fmla="*/ 71 h 71"/>
              <a:gd name="T50" fmla="*/ 68 w 68"/>
              <a:gd name="T51" fmla="*/ 71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1"/>
              <a:gd name="T80" fmla="*/ 68 w 68"/>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1">
                <a:moveTo>
                  <a:pt x="68" y="71"/>
                </a:moveTo>
                <a:lnTo>
                  <a:pt x="68" y="44"/>
                </a:lnTo>
                <a:lnTo>
                  <a:pt x="36" y="44"/>
                </a:lnTo>
                <a:lnTo>
                  <a:pt x="28" y="44"/>
                </a:lnTo>
                <a:lnTo>
                  <a:pt x="24" y="40"/>
                </a:lnTo>
                <a:lnTo>
                  <a:pt x="22" y="38"/>
                </a:lnTo>
                <a:lnTo>
                  <a:pt x="20" y="34"/>
                </a:lnTo>
                <a:lnTo>
                  <a:pt x="20" y="30"/>
                </a:lnTo>
                <a:lnTo>
                  <a:pt x="22" y="26"/>
                </a:lnTo>
                <a:lnTo>
                  <a:pt x="26" y="26"/>
                </a:lnTo>
                <a:lnTo>
                  <a:pt x="32" y="24"/>
                </a:lnTo>
                <a:lnTo>
                  <a:pt x="68" y="24"/>
                </a:lnTo>
                <a:lnTo>
                  <a:pt x="68" y="0"/>
                </a:lnTo>
                <a:lnTo>
                  <a:pt x="26" y="0"/>
                </a:lnTo>
                <a:lnTo>
                  <a:pt x="14" y="0"/>
                </a:lnTo>
                <a:lnTo>
                  <a:pt x="6" y="6"/>
                </a:lnTo>
                <a:lnTo>
                  <a:pt x="2" y="12"/>
                </a:lnTo>
                <a:lnTo>
                  <a:pt x="0" y="22"/>
                </a:lnTo>
                <a:lnTo>
                  <a:pt x="0" y="28"/>
                </a:lnTo>
                <a:lnTo>
                  <a:pt x="4" y="34"/>
                </a:lnTo>
                <a:lnTo>
                  <a:pt x="6" y="40"/>
                </a:lnTo>
                <a:lnTo>
                  <a:pt x="12" y="46"/>
                </a:lnTo>
                <a:lnTo>
                  <a:pt x="2" y="46"/>
                </a:lnTo>
                <a:lnTo>
                  <a:pt x="2" y="71"/>
                </a:lnTo>
                <a:lnTo>
                  <a:pt x="66" y="71"/>
                </a:lnTo>
                <a:lnTo>
                  <a:pt x="68" y="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6" name="Rectangle 34"/>
          <p:cNvSpPr>
            <a:spLocks noChangeArrowheads="1"/>
          </p:cNvSpPr>
          <p:nvPr/>
        </p:nvSpPr>
        <p:spPr bwMode="auto">
          <a:xfrm>
            <a:off x="874713" y="1898650"/>
            <a:ext cx="2339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Inspiratory muscles </a:t>
            </a:r>
          </a:p>
          <a:p>
            <a:pPr eaLnBrk="0" hangingPunct="0">
              <a:lnSpc>
                <a:spcPct val="90000"/>
              </a:lnSpc>
            </a:pPr>
            <a:r>
              <a:rPr lang="en-US" sz="1500" b="1">
                <a:solidFill>
                  <a:srgbClr val="0092C8"/>
                </a:solidFill>
                <a:latin typeface="Arial" charset="0"/>
              </a:rPr>
              <a:t>contract (diaphragm </a:t>
            </a:r>
            <a:endParaRPr lang="en-US" sz="1800" b="1">
              <a:latin typeface="Arial" charset="0"/>
            </a:endParaRPr>
          </a:p>
          <a:p>
            <a:pPr eaLnBrk="0" hangingPunct="0">
              <a:lnSpc>
                <a:spcPct val="90000"/>
              </a:lnSpc>
            </a:pPr>
            <a:r>
              <a:rPr lang="en-US" sz="1500" b="1">
                <a:solidFill>
                  <a:srgbClr val="0092C8"/>
                </a:solidFill>
                <a:latin typeface="Arial" charset="0"/>
              </a:rPr>
              <a:t>descends; rib cage rises).</a:t>
            </a:r>
            <a:endParaRPr lang="en-US" sz="1800" b="1">
              <a:latin typeface="Arial" charset="0"/>
            </a:endParaRPr>
          </a:p>
        </p:txBody>
      </p:sp>
      <p:sp>
        <p:nvSpPr>
          <p:cNvPr id="80927" name="Rectangle 35"/>
          <p:cNvSpPr>
            <a:spLocks noChangeArrowheads="1"/>
          </p:cNvSpPr>
          <p:nvPr/>
        </p:nvSpPr>
        <p:spPr bwMode="auto">
          <a:xfrm>
            <a:off x="904875" y="2730500"/>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2</a:t>
            </a:r>
            <a:endParaRPr lang="en-US" sz="1800">
              <a:latin typeface="Arial" charset="0"/>
            </a:endParaRPr>
          </a:p>
        </p:txBody>
      </p:sp>
      <p:sp>
        <p:nvSpPr>
          <p:cNvPr id="80928" name="Freeform 36"/>
          <p:cNvSpPr>
            <a:spLocks/>
          </p:cNvSpPr>
          <p:nvPr/>
        </p:nvSpPr>
        <p:spPr bwMode="auto">
          <a:xfrm>
            <a:off x="862013" y="1912938"/>
            <a:ext cx="212725" cy="215900"/>
          </a:xfrm>
          <a:custGeom>
            <a:avLst/>
            <a:gdLst>
              <a:gd name="T0" fmla="*/ 134 w 134"/>
              <a:gd name="T1" fmla="*/ 68 h 136"/>
              <a:gd name="T2" fmla="*/ 134 w 134"/>
              <a:gd name="T3" fmla="*/ 82 h 136"/>
              <a:gd name="T4" fmla="*/ 130 w 134"/>
              <a:gd name="T5" fmla="*/ 94 h 136"/>
              <a:gd name="T6" fmla="*/ 124 w 134"/>
              <a:gd name="T7" fmla="*/ 106 h 136"/>
              <a:gd name="T8" fmla="*/ 114 w 134"/>
              <a:gd name="T9" fmla="*/ 116 h 136"/>
              <a:gd name="T10" fmla="*/ 104 w 134"/>
              <a:gd name="T11" fmla="*/ 124 h 136"/>
              <a:gd name="T12" fmla="*/ 94 w 134"/>
              <a:gd name="T13" fmla="*/ 130 h 136"/>
              <a:gd name="T14" fmla="*/ 80 w 134"/>
              <a:gd name="T15" fmla="*/ 134 h 136"/>
              <a:gd name="T16" fmla="*/ 68 w 134"/>
              <a:gd name="T17" fmla="*/ 136 h 136"/>
              <a:gd name="T18" fmla="*/ 54 w 134"/>
              <a:gd name="T19" fmla="*/ 134 h 136"/>
              <a:gd name="T20" fmla="*/ 40 w 134"/>
              <a:gd name="T21" fmla="*/ 130 h 136"/>
              <a:gd name="T22" fmla="*/ 30 w 134"/>
              <a:gd name="T23" fmla="*/ 124 h 136"/>
              <a:gd name="T24" fmla="*/ 20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20 w 134"/>
              <a:gd name="T41" fmla="*/ 20 h 136"/>
              <a:gd name="T42" fmla="*/ 30 w 134"/>
              <a:gd name="T43" fmla="*/ 12 h 136"/>
              <a:gd name="T44" fmla="*/ 40 w 134"/>
              <a:gd name="T45" fmla="*/ 6 h 136"/>
              <a:gd name="T46" fmla="*/ 54 w 134"/>
              <a:gd name="T47" fmla="*/ 2 h 136"/>
              <a:gd name="T48" fmla="*/ 68 w 134"/>
              <a:gd name="T49" fmla="*/ 0 h 136"/>
              <a:gd name="T50" fmla="*/ 80 w 134"/>
              <a:gd name="T51" fmla="*/ 2 h 136"/>
              <a:gd name="T52" fmla="*/ 94 w 134"/>
              <a:gd name="T53" fmla="*/ 6 h 136"/>
              <a:gd name="T54" fmla="*/ 104 w 134"/>
              <a:gd name="T55" fmla="*/ 12 h 136"/>
              <a:gd name="T56" fmla="*/ 114 w 134"/>
              <a:gd name="T57" fmla="*/ 20 h 136"/>
              <a:gd name="T58" fmla="*/ 124 w 134"/>
              <a:gd name="T59" fmla="*/ 30 h 136"/>
              <a:gd name="T60" fmla="*/ 130 w 134"/>
              <a:gd name="T61" fmla="*/ 42 h 136"/>
              <a:gd name="T62" fmla="*/ 134 w 134"/>
              <a:gd name="T63" fmla="*/ 54 h 136"/>
              <a:gd name="T64" fmla="*/ 134 w 134"/>
              <a:gd name="T65" fmla="*/ 66 h 136"/>
              <a:gd name="T66" fmla="*/ 134 w 134"/>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6"/>
              <a:gd name="T104" fmla="*/ 134 w 13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6">
                <a:moveTo>
                  <a:pt x="134" y="68"/>
                </a:moveTo>
                <a:lnTo>
                  <a:pt x="134" y="82"/>
                </a:lnTo>
                <a:lnTo>
                  <a:pt x="130" y="94"/>
                </a:lnTo>
                <a:lnTo>
                  <a:pt x="124" y="106"/>
                </a:lnTo>
                <a:lnTo>
                  <a:pt x="114" y="116"/>
                </a:lnTo>
                <a:lnTo>
                  <a:pt x="104" y="124"/>
                </a:lnTo>
                <a:lnTo>
                  <a:pt x="94" y="130"/>
                </a:lnTo>
                <a:lnTo>
                  <a:pt x="80" y="134"/>
                </a:lnTo>
                <a:lnTo>
                  <a:pt x="68" y="136"/>
                </a:lnTo>
                <a:lnTo>
                  <a:pt x="54" y="134"/>
                </a:lnTo>
                <a:lnTo>
                  <a:pt x="40" y="130"/>
                </a:lnTo>
                <a:lnTo>
                  <a:pt x="30" y="124"/>
                </a:lnTo>
                <a:lnTo>
                  <a:pt x="20" y="116"/>
                </a:lnTo>
                <a:lnTo>
                  <a:pt x="10" y="106"/>
                </a:lnTo>
                <a:lnTo>
                  <a:pt x="4" y="94"/>
                </a:lnTo>
                <a:lnTo>
                  <a:pt x="0" y="82"/>
                </a:lnTo>
                <a:lnTo>
                  <a:pt x="0" y="68"/>
                </a:lnTo>
                <a:lnTo>
                  <a:pt x="0" y="54"/>
                </a:lnTo>
                <a:lnTo>
                  <a:pt x="4" y="42"/>
                </a:lnTo>
                <a:lnTo>
                  <a:pt x="10" y="30"/>
                </a:lnTo>
                <a:lnTo>
                  <a:pt x="20" y="20"/>
                </a:lnTo>
                <a:lnTo>
                  <a:pt x="30" y="12"/>
                </a:lnTo>
                <a:lnTo>
                  <a:pt x="40" y="6"/>
                </a:lnTo>
                <a:lnTo>
                  <a:pt x="54" y="2"/>
                </a:lnTo>
                <a:lnTo>
                  <a:pt x="68" y="0"/>
                </a:lnTo>
                <a:lnTo>
                  <a:pt x="80" y="2"/>
                </a:lnTo>
                <a:lnTo>
                  <a:pt x="94" y="6"/>
                </a:lnTo>
                <a:lnTo>
                  <a:pt x="104" y="12"/>
                </a:lnTo>
                <a:lnTo>
                  <a:pt x="114" y="20"/>
                </a:lnTo>
                <a:lnTo>
                  <a:pt x="124" y="30"/>
                </a:lnTo>
                <a:lnTo>
                  <a:pt x="130" y="42"/>
                </a:lnTo>
                <a:lnTo>
                  <a:pt x="134" y="54"/>
                </a:lnTo>
                <a:lnTo>
                  <a:pt x="134" y="66"/>
                </a:lnTo>
                <a:lnTo>
                  <a:pt x="13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9" name="Freeform 37"/>
          <p:cNvSpPr>
            <a:spLocks/>
          </p:cNvSpPr>
          <p:nvPr/>
        </p:nvSpPr>
        <p:spPr bwMode="auto">
          <a:xfrm>
            <a:off x="862013" y="1912938"/>
            <a:ext cx="212725" cy="215900"/>
          </a:xfrm>
          <a:custGeom>
            <a:avLst/>
            <a:gdLst>
              <a:gd name="T0" fmla="*/ 134 w 134"/>
              <a:gd name="T1" fmla="*/ 68 h 136"/>
              <a:gd name="T2" fmla="*/ 134 w 134"/>
              <a:gd name="T3" fmla="*/ 82 h 136"/>
              <a:gd name="T4" fmla="*/ 130 w 134"/>
              <a:gd name="T5" fmla="*/ 94 h 136"/>
              <a:gd name="T6" fmla="*/ 124 w 134"/>
              <a:gd name="T7" fmla="*/ 106 h 136"/>
              <a:gd name="T8" fmla="*/ 114 w 134"/>
              <a:gd name="T9" fmla="*/ 116 h 136"/>
              <a:gd name="T10" fmla="*/ 104 w 134"/>
              <a:gd name="T11" fmla="*/ 124 h 136"/>
              <a:gd name="T12" fmla="*/ 94 w 134"/>
              <a:gd name="T13" fmla="*/ 130 h 136"/>
              <a:gd name="T14" fmla="*/ 80 w 134"/>
              <a:gd name="T15" fmla="*/ 134 h 136"/>
              <a:gd name="T16" fmla="*/ 68 w 134"/>
              <a:gd name="T17" fmla="*/ 136 h 136"/>
              <a:gd name="T18" fmla="*/ 54 w 134"/>
              <a:gd name="T19" fmla="*/ 134 h 136"/>
              <a:gd name="T20" fmla="*/ 40 w 134"/>
              <a:gd name="T21" fmla="*/ 130 h 136"/>
              <a:gd name="T22" fmla="*/ 30 w 134"/>
              <a:gd name="T23" fmla="*/ 124 h 136"/>
              <a:gd name="T24" fmla="*/ 20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20 w 134"/>
              <a:gd name="T41" fmla="*/ 20 h 136"/>
              <a:gd name="T42" fmla="*/ 30 w 134"/>
              <a:gd name="T43" fmla="*/ 12 h 136"/>
              <a:gd name="T44" fmla="*/ 40 w 134"/>
              <a:gd name="T45" fmla="*/ 6 h 136"/>
              <a:gd name="T46" fmla="*/ 54 w 134"/>
              <a:gd name="T47" fmla="*/ 2 h 136"/>
              <a:gd name="T48" fmla="*/ 68 w 134"/>
              <a:gd name="T49" fmla="*/ 0 h 136"/>
              <a:gd name="T50" fmla="*/ 80 w 134"/>
              <a:gd name="T51" fmla="*/ 2 h 136"/>
              <a:gd name="T52" fmla="*/ 94 w 134"/>
              <a:gd name="T53" fmla="*/ 6 h 136"/>
              <a:gd name="T54" fmla="*/ 104 w 134"/>
              <a:gd name="T55" fmla="*/ 12 h 136"/>
              <a:gd name="T56" fmla="*/ 114 w 134"/>
              <a:gd name="T57" fmla="*/ 20 h 136"/>
              <a:gd name="T58" fmla="*/ 124 w 134"/>
              <a:gd name="T59" fmla="*/ 30 h 136"/>
              <a:gd name="T60" fmla="*/ 130 w 134"/>
              <a:gd name="T61" fmla="*/ 42 h 136"/>
              <a:gd name="T62" fmla="*/ 134 w 134"/>
              <a:gd name="T63" fmla="*/ 54 h 136"/>
              <a:gd name="T64" fmla="*/ 134 w 134"/>
              <a:gd name="T65" fmla="*/ 6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6"/>
              <a:gd name="T101" fmla="*/ 134 w 134"/>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6">
                <a:moveTo>
                  <a:pt x="134" y="68"/>
                </a:moveTo>
                <a:lnTo>
                  <a:pt x="134" y="82"/>
                </a:lnTo>
                <a:lnTo>
                  <a:pt x="130" y="94"/>
                </a:lnTo>
                <a:lnTo>
                  <a:pt x="124" y="106"/>
                </a:lnTo>
                <a:lnTo>
                  <a:pt x="114" y="116"/>
                </a:lnTo>
                <a:lnTo>
                  <a:pt x="104" y="124"/>
                </a:lnTo>
                <a:lnTo>
                  <a:pt x="94" y="130"/>
                </a:lnTo>
                <a:lnTo>
                  <a:pt x="80" y="134"/>
                </a:lnTo>
                <a:lnTo>
                  <a:pt x="68" y="136"/>
                </a:lnTo>
                <a:lnTo>
                  <a:pt x="54" y="134"/>
                </a:lnTo>
                <a:lnTo>
                  <a:pt x="40" y="130"/>
                </a:lnTo>
                <a:lnTo>
                  <a:pt x="30" y="124"/>
                </a:lnTo>
                <a:lnTo>
                  <a:pt x="20" y="116"/>
                </a:lnTo>
                <a:lnTo>
                  <a:pt x="10" y="106"/>
                </a:lnTo>
                <a:lnTo>
                  <a:pt x="4" y="94"/>
                </a:lnTo>
                <a:lnTo>
                  <a:pt x="0" y="82"/>
                </a:lnTo>
                <a:lnTo>
                  <a:pt x="0" y="68"/>
                </a:lnTo>
                <a:lnTo>
                  <a:pt x="0" y="54"/>
                </a:lnTo>
                <a:lnTo>
                  <a:pt x="4" y="42"/>
                </a:lnTo>
                <a:lnTo>
                  <a:pt x="10" y="30"/>
                </a:lnTo>
                <a:lnTo>
                  <a:pt x="20" y="20"/>
                </a:lnTo>
                <a:lnTo>
                  <a:pt x="30" y="12"/>
                </a:lnTo>
                <a:lnTo>
                  <a:pt x="40" y="6"/>
                </a:lnTo>
                <a:lnTo>
                  <a:pt x="54" y="2"/>
                </a:lnTo>
                <a:lnTo>
                  <a:pt x="68" y="0"/>
                </a:lnTo>
                <a:lnTo>
                  <a:pt x="80" y="2"/>
                </a:lnTo>
                <a:lnTo>
                  <a:pt x="94" y="6"/>
                </a:lnTo>
                <a:lnTo>
                  <a:pt x="104" y="12"/>
                </a:lnTo>
                <a:lnTo>
                  <a:pt x="114" y="20"/>
                </a:lnTo>
                <a:lnTo>
                  <a:pt x="124" y="30"/>
                </a:lnTo>
                <a:lnTo>
                  <a:pt x="130" y="42"/>
                </a:lnTo>
                <a:lnTo>
                  <a:pt x="134" y="54"/>
                </a:lnTo>
                <a:lnTo>
                  <a:pt x="134" y="66"/>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0" name="Rectangle 38"/>
          <p:cNvSpPr>
            <a:spLocks noChangeArrowheads="1"/>
          </p:cNvSpPr>
          <p:nvPr/>
        </p:nvSpPr>
        <p:spPr bwMode="auto">
          <a:xfrm>
            <a:off x="920750" y="1895475"/>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1</a:t>
            </a:r>
            <a:endParaRPr lang="en-US" sz="1800">
              <a:latin typeface="Arial" charset="0"/>
            </a:endParaRPr>
          </a:p>
        </p:txBody>
      </p:sp>
      <p:sp>
        <p:nvSpPr>
          <p:cNvPr id="80931" name="Rectangle 39"/>
          <p:cNvSpPr>
            <a:spLocks noChangeArrowheads="1"/>
          </p:cNvSpPr>
          <p:nvPr/>
        </p:nvSpPr>
        <p:spPr bwMode="auto">
          <a:xfrm>
            <a:off x="874713" y="2730500"/>
            <a:ext cx="24209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Thoracic cavity volume </a:t>
            </a:r>
          </a:p>
          <a:p>
            <a:pPr eaLnBrk="0" hangingPunct="0">
              <a:lnSpc>
                <a:spcPct val="90000"/>
              </a:lnSpc>
            </a:pPr>
            <a:r>
              <a:rPr lang="en-US" sz="1500" b="1">
                <a:solidFill>
                  <a:srgbClr val="0092C8"/>
                </a:solidFill>
                <a:latin typeface="Arial" charset="0"/>
              </a:rPr>
              <a:t>increases.</a:t>
            </a:r>
            <a:endParaRPr lang="en-US" sz="1800" b="1">
              <a:latin typeface="Arial" charset="0"/>
            </a:endParaRPr>
          </a:p>
        </p:txBody>
      </p:sp>
      <p:sp>
        <p:nvSpPr>
          <p:cNvPr id="80932" name="Rectangle 40"/>
          <p:cNvSpPr>
            <a:spLocks noChangeArrowheads="1"/>
          </p:cNvSpPr>
          <p:nvPr/>
        </p:nvSpPr>
        <p:spPr bwMode="auto">
          <a:xfrm>
            <a:off x="904875" y="3330575"/>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3</a:t>
            </a:r>
            <a:endParaRPr lang="en-US" sz="1800">
              <a:latin typeface="Arial" charset="0"/>
            </a:endParaRPr>
          </a:p>
        </p:txBody>
      </p:sp>
      <p:sp>
        <p:nvSpPr>
          <p:cNvPr id="80933" name="Rectangle 41"/>
          <p:cNvSpPr>
            <a:spLocks noChangeArrowheads="1"/>
          </p:cNvSpPr>
          <p:nvPr/>
        </p:nvSpPr>
        <p:spPr bwMode="auto">
          <a:xfrm>
            <a:off x="874713" y="3343275"/>
            <a:ext cx="2198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Lungs are stretched; </a:t>
            </a:r>
          </a:p>
          <a:p>
            <a:pPr eaLnBrk="0" hangingPunct="0">
              <a:lnSpc>
                <a:spcPct val="90000"/>
              </a:lnSpc>
            </a:pPr>
            <a:r>
              <a:rPr lang="en-US" sz="1500" b="1">
                <a:solidFill>
                  <a:srgbClr val="0092C8"/>
                </a:solidFill>
                <a:latin typeface="Arial" charset="0"/>
              </a:rPr>
              <a:t>intrapulmonary volume </a:t>
            </a:r>
            <a:endParaRPr lang="en-US" sz="1800" b="1">
              <a:latin typeface="Arial" charset="0"/>
            </a:endParaRPr>
          </a:p>
          <a:p>
            <a:pPr eaLnBrk="0" hangingPunct="0">
              <a:lnSpc>
                <a:spcPct val="90000"/>
              </a:lnSpc>
            </a:pPr>
            <a:r>
              <a:rPr lang="en-US" sz="1500" b="1">
                <a:solidFill>
                  <a:srgbClr val="0092C8"/>
                </a:solidFill>
                <a:latin typeface="Arial" charset="0"/>
              </a:rPr>
              <a:t>increases.</a:t>
            </a:r>
            <a:endParaRPr lang="en-US" sz="1800" b="1">
              <a:latin typeface="Arial" charset="0"/>
            </a:endParaRPr>
          </a:p>
        </p:txBody>
      </p:sp>
      <p:sp>
        <p:nvSpPr>
          <p:cNvPr id="80934" name="Rectangle 42"/>
          <p:cNvSpPr>
            <a:spLocks noChangeArrowheads="1"/>
          </p:cNvSpPr>
          <p:nvPr/>
        </p:nvSpPr>
        <p:spPr bwMode="auto">
          <a:xfrm>
            <a:off x="895350" y="4152900"/>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4</a:t>
            </a:r>
            <a:endParaRPr lang="en-US" sz="1800">
              <a:latin typeface="Arial" charset="0"/>
            </a:endParaRPr>
          </a:p>
        </p:txBody>
      </p:sp>
      <p:sp>
        <p:nvSpPr>
          <p:cNvPr id="80935" name="Rectangle 43"/>
          <p:cNvSpPr>
            <a:spLocks noChangeArrowheads="1"/>
          </p:cNvSpPr>
          <p:nvPr/>
        </p:nvSpPr>
        <p:spPr bwMode="auto">
          <a:xfrm>
            <a:off x="874713" y="4149725"/>
            <a:ext cx="2559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Intrapulmonary pressure </a:t>
            </a:r>
          </a:p>
          <a:p>
            <a:pPr eaLnBrk="0" hangingPunct="0">
              <a:lnSpc>
                <a:spcPct val="90000"/>
              </a:lnSpc>
            </a:pPr>
            <a:r>
              <a:rPr lang="en-US" sz="1500" b="1">
                <a:solidFill>
                  <a:srgbClr val="0092C8"/>
                </a:solidFill>
                <a:latin typeface="Arial" charset="0"/>
              </a:rPr>
              <a:t>drops (to –1 mm Hg).</a:t>
            </a:r>
            <a:endParaRPr lang="en-US" sz="1800" b="1">
              <a:latin typeface="Arial" charset="0"/>
            </a:endParaRPr>
          </a:p>
        </p:txBody>
      </p:sp>
      <p:sp>
        <p:nvSpPr>
          <p:cNvPr id="80936" name="Rectangle 44"/>
          <p:cNvSpPr>
            <a:spLocks noChangeArrowheads="1"/>
          </p:cNvSpPr>
          <p:nvPr/>
        </p:nvSpPr>
        <p:spPr bwMode="auto">
          <a:xfrm>
            <a:off x="892175" y="4787900"/>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5</a:t>
            </a:r>
            <a:endParaRPr lang="en-US" sz="1800">
              <a:latin typeface="Arial" charset="0"/>
            </a:endParaRPr>
          </a:p>
        </p:txBody>
      </p:sp>
      <p:sp>
        <p:nvSpPr>
          <p:cNvPr id="80937" name="Rectangle 45"/>
          <p:cNvSpPr>
            <a:spLocks noChangeArrowheads="1"/>
          </p:cNvSpPr>
          <p:nvPr/>
        </p:nvSpPr>
        <p:spPr bwMode="auto">
          <a:xfrm>
            <a:off x="862013" y="4797425"/>
            <a:ext cx="26939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Air (gases) flows into </a:t>
            </a:r>
          </a:p>
          <a:p>
            <a:pPr eaLnBrk="0" hangingPunct="0">
              <a:lnSpc>
                <a:spcPct val="90000"/>
              </a:lnSpc>
            </a:pPr>
            <a:r>
              <a:rPr lang="en-US" sz="1500" b="1">
                <a:solidFill>
                  <a:srgbClr val="0092C8"/>
                </a:solidFill>
                <a:latin typeface="Arial" charset="0"/>
              </a:rPr>
              <a:t>lungs down its pressure </a:t>
            </a:r>
            <a:endParaRPr lang="en-US" sz="1800" b="1">
              <a:latin typeface="Arial" charset="0"/>
            </a:endParaRPr>
          </a:p>
          <a:p>
            <a:pPr eaLnBrk="0" hangingPunct="0">
              <a:lnSpc>
                <a:spcPct val="90000"/>
              </a:lnSpc>
            </a:pPr>
            <a:r>
              <a:rPr lang="en-US" sz="1500" b="1">
                <a:solidFill>
                  <a:srgbClr val="0092C8"/>
                </a:solidFill>
                <a:latin typeface="Arial" charset="0"/>
              </a:rPr>
              <a:t>gradient until intrapulmonary </a:t>
            </a:r>
            <a:endParaRPr lang="en-US" sz="1800" b="1">
              <a:latin typeface="Arial" charset="0"/>
            </a:endParaRPr>
          </a:p>
          <a:p>
            <a:pPr eaLnBrk="0" hangingPunct="0">
              <a:lnSpc>
                <a:spcPct val="90000"/>
              </a:lnSpc>
            </a:pPr>
            <a:r>
              <a:rPr lang="en-US" sz="1500" b="1">
                <a:solidFill>
                  <a:srgbClr val="0092C8"/>
                </a:solidFill>
                <a:latin typeface="Arial" charset="0"/>
              </a:rPr>
              <a:t>pressure is 0 (equal to </a:t>
            </a:r>
            <a:endParaRPr lang="en-US" sz="1800" b="1">
              <a:latin typeface="Arial" charset="0"/>
            </a:endParaRPr>
          </a:p>
          <a:p>
            <a:pPr eaLnBrk="0" hangingPunct="0">
              <a:lnSpc>
                <a:spcPct val="90000"/>
              </a:lnSpc>
            </a:pPr>
            <a:r>
              <a:rPr lang="en-US" sz="1500" b="1">
                <a:solidFill>
                  <a:srgbClr val="0092C8"/>
                </a:solidFill>
                <a:latin typeface="Arial" charset="0"/>
              </a:rPr>
              <a:t>atmospheric pressure).</a:t>
            </a:r>
            <a:endParaRPr lang="en-US" sz="1800" b="1">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normAutofit/>
          </a:bodyPr>
          <a:lstStyle/>
          <a:p>
            <a:pPr fontAlgn="auto">
              <a:spcAft>
                <a:spcPts val="0"/>
              </a:spcAft>
              <a:defRPr/>
            </a:pPr>
            <a:r>
              <a:rPr lang="en-US"/>
              <a:t>Expiration</a:t>
            </a:r>
          </a:p>
        </p:txBody>
      </p:sp>
      <p:sp>
        <p:nvSpPr>
          <p:cNvPr id="123909"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Quiet expiration is normally a passive process</a:t>
            </a:r>
          </a:p>
          <a:p>
            <a:pPr marL="548640" lvl="1" fontAlgn="auto">
              <a:lnSpc>
                <a:spcPct val="90000"/>
              </a:lnSpc>
              <a:spcBef>
                <a:spcPts val="370"/>
              </a:spcBef>
              <a:spcAft>
                <a:spcPts val="0"/>
              </a:spcAft>
              <a:buFont typeface="Wingdings 2"/>
              <a:buChar char=""/>
              <a:defRPr/>
            </a:pPr>
            <a:r>
              <a:rPr lang="en-US" dirty="0" err="1"/>
              <a:t>Inspiratory</a:t>
            </a:r>
            <a:r>
              <a:rPr lang="en-US" dirty="0"/>
              <a:t> muscles relax </a:t>
            </a:r>
          </a:p>
          <a:p>
            <a:pPr marL="548640" lvl="1" fontAlgn="auto">
              <a:lnSpc>
                <a:spcPct val="90000"/>
              </a:lnSpc>
              <a:spcBef>
                <a:spcPts val="370"/>
              </a:spcBef>
              <a:spcAft>
                <a:spcPts val="0"/>
              </a:spcAft>
              <a:buFont typeface="Wingdings 2"/>
              <a:buChar char=""/>
              <a:defRPr/>
            </a:pPr>
            <a:r>
              <a:rPr lang="en-US" dirty="0"/>
              <a:t>Thoracic cavity volume decreases</a:t>
            </a:r>
          </a:p>
          <a:p>
            <a:pPr marL="548640" lvl="1" fontAlgn="auto">
              <a:lnSpc>
                <a:spcPct val="90000"/>
              </a:lnSpc>
              <a:spcBef>
                <a:spcPts val="370"/>
              </a:spcBef>
              <a:spcAft>
                <a:spcPts val="0"/>
              </a:spcAft>
              <a:buFont typeface="Wingdings 2"/>
              <a:buChar char=""/>
              <a:defRPr/>
            </a:pPr>
            <a:r>
              <a:rPr lang="en-US" dirty="0"/>
              <a:t>Elastic lungs recoil and intrapulmonary volume decreases</a:t>
            </a:r>
          </a:p>
          <a:p>
            <a:pPr marL="548640" lvl="1" fontAlgn="auto">
              <a:lnSpc>
                <a:spcPct val="90000"/>
              </a:lnSpc>
              <a:spcBef>
                <a:spcPts val="370"/>
              </a:spcBef>
              <a:spcAft>
                <a:spcPts val="0"/>
              </a:spcAft>
              <a:buFont typeface="Wingdings 2"/>
              <a:buChar char=""/>
              <a:defRPr/>
            </a:pPr>
            <a:r>
              <a:rPr lang="en-US" dirty="0" smtClean="0"/>
              <a:t>Intrapulmonary pressure becomes greater than atmospheric pressure</a:t>
            </a:r>
            <a:endParaRPr lang="en-US" dirty="0"/>
          </a:p>
          <a:p>
            <a:pPr marL="548640" lvl="1" fontAlgn="auto">
              <a:lnSpc>
                <a:spcPct val="90000"/>
              </a:lnSpc>
              <a:spcBef>
                <a:spcPts val="370"/>
              </a:spcBef>
              <a:spcAft>
                <a:spcPts val="0"/>
              </a:spcAft>
              <a:buFont typeface="Wingdings 2"/>
              <a:buChar char=""/>
              <a:defRPr/>
            </a:pPr>
            <a:r>
              <a:rPr lang="en-US" dirty="0"/>
              <a:t>Air flows out of the lungs down its pressure </a:t>
            </a:r>
            <a:r>
              <a:rPr lang="en-US" dirty="0" smtClean="0"/>
              <a:t>gradient</a:t>
            </a:r>
            <a:endParaRPr lang="en-US" dirty="0"/>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Note</a:t>
            </a:r>
            <a:r>
              <a:rPr lang="en-US" dirty="0"/>
              <a:t>: forced expiration is an active process: it uses abdominal and internal </a:t>
            </a:r>
            <a:r>
              <a:rPr lang="en-US" dirty="0" err="1"/>
              <a:t>intercostal</a:t>
            </a:r>
            <a:r>
              <a:rPr lang="en-US" dirty="0"/>
              <a:t> muscles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524750" y="6596063"/>
            <a:ext cx="161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lnSpc>
                <a:spcPct val="90000"/>
              </a:lnSpc>
            </a:pPr>
            <a:r>
              <a:rPr lang="en-US" sz="1200" b="1">
                <a:latin typeface="Arial" charset="0"/>
              </a:rPr>
              <a:t>Figure 22.13 (2 of 2)</a:t>
            </a:r>
          </a:p>
        </p:txBody>
      </p:sp>
      <p:pic>
        <p:nvPicPr>
          <p:cNvPr id="829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990600"/>
            <a:ext cx="825341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Freeform 8"/>
          <p:cNvSpPr>
            <a:spLocks/>
          </p:cNvSpPr>
          <p:nvPr/>
        </p:nvSpPr>
        <p:spPr bwMode="auto">
          <a:xfrm>
            <a:off x="4379913" y="4638675"/>
            <a:ext cx="458787" cy="231775"/>
          </a:xfrm>
          <a:custGeom>
            <a:avLst/>
            <a:gdLst>
              <a:gd name="T0" fmla="*/ 0 w 289"/>
              <a:gd name="T1" fmla="*/ 0 h 146"/>
              <a:gd name="T2" fmla="*/ 209 w 289"/>
              <a:gd name="T3" fmla="*/ 146 h 146"/>
              <a:gd name="T4" fmla="*/ 289 w 289"/>
              <a:gd name="T5" fmla="*/ 146 h 146"/>
              <a:gd name="T6" fmla="*/ 0 60000 65536"/>
              <a:gd name="T7" fmla="*/ 0 60000 65536"/>
              <a:gd name="T8" fmla="*/ 0 60000 65536"/>
              <a:gd name="T9" fmla="*/ 0 w 289"/>
              <a:gd name="T10" fmla="*/ 0 h 146"/>
              <a:gd name="T11" fmla="*/ 289 w 289"/>
              <a:gd name="T12" fmla="*/ 146 h 146"/>
            </a:gdLst>
            <a:ahLst/>
            <a:cxnLst>
              <a:cxn ang="T6">
                <a:pos x="T0" y="T1"/>
              </a:cxn>
              <a:cxn ang="T7">
                <a:pos x="T2" y="T3"/>
              </a:cxn>
              <a:cxn ang="T8">
                <a:pos x="T4" y="T5"/>
              </a:cxn>
            </a:cxnLst>
            <a:rect l="T9" t="T10" r="T11" b="T12"/>
            <a:pathLst>
              <a:path w="289" h="146">
                <a:moveTo>
                  <a:pt x="0" y="0"/>
                </a:moveTo>
                <a:lnTo>
                  <a:pt x="209" y="146"/>
                </a:lnTo>
                <a:lnTo>
                  <a:pt x="289" y="146"/>
                </a:lnTo>
              </a:path>
            </a:pathLst>
          </a:custGeom>
          <a:noFill/>
          <a:ln w="95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9" name="Freeform 9"/>
          <p:cNvSpPr>
            <a:spLocks/>
          </p:cNvSpPr>
          <p:nvPr/>
        </p:nvSpPr>
        <p:spPr bwMode="auto">
          <a:xfrm>
            <a:off x="941388" y="1830388"/>
            <a:ext cx="212725" cy="212725"/>
          </a:xfrm>
          <a:custGeom>
            <a:avLst/>
            <a:gdLst>
              <a:gd name="T0" fmla="*/ 134 w 134"/>
              <a:gd name="T1" fmla="*/ 66 h 134"/>
              <a:gd name="T2" fmla="*/ 134 w 134"/>
              <a:gd name="T3" fmla="*/ 80 h 134"/>
              <a:gd name="T4" fmla="*/ 130 w 134"/>
              <a:gd name="T5" fmla="*/ 94 h 134"/>
              <a:gd name="T6" fmla="*/ 122 w 134"/>
              <a:gd name="T7" fmla="*/ 104 h 134"/>
              <a:gd name="T8" fmla="*/ 114 w 134"/>
              <a:gd name="T9" fmla="*/ 114 h 134"/>
              <a:gd name="T10" fmla="*/ 104 w 134"/>
              <a:gd name="T11" fmla="*/ 122 h 134"/>
              <a:gd name="T12" fmla="*/ 94 w 134"/>
              <a:gd name="T13" fmla="*/ 130 h 134"/>
              <a:gd name="T14" fmla="*/ 80 w 134"/>
              <a:gd name="T15" fmla="*/ 134 h 134"/>
              <a:gd name="T16" fmla="*/ 66 w 134"/>
              <a:gd name="T17" fmla="*/ 134 h 134"/>
              <a:gd name="T18" fmla="*/ 54 w 134"/>
              <a:gd name="T19" fmla="*/ 134 h 134"/>
              <a:gd name="T20" fmla="*/ 40 w 134"/>
              <a:gd name="T21" fmla="*/ 130 h 134"/>
              <a:gd name="T22" fmla="*/ 28 w 134"/>
              <a:gd name="T23" fmla="*/ 122 h 134"/>
              <a:gd name="T24" fmla="*/ 18 w 134"/>
              <a:gd name="T25" fmla="*/ 114 h 134"/>
              <a:gd name="T26" fmla="*/ 10 w 134"/>
              <a:gd name="T27" fmla="*/ 104 h 134"/>
              <a:gd name="T28" fmla="*/ 4 w 134"/>
              <a:gd name="T29" fmla="*/ 94 h 134"/>
              <a:gd name="T30" fmla="*/ 0 w 134"/>
              <a:gd name="T31" fmla="*/ 80 h 134"/>
              <a:gd name="T32" fmla="*/ 0 w 134"/>
              <a:gd name="T33" fmla="*/ 66 h 134"/>
              <a:gd name="T34" fmla="*/ 0 w 134"/>
              <a:gd name="T35" fmla="*/ 54 h 134"/>
              <a:gd name="T36" fmla="*/ 4 w 134"/>
              <a:gd name="T37" fmla="*/ 40 h 134"/>
              <a:gd name="T38" fmla="*/ 10 w 134"/>
              <a:gd name="T39" fmla="*/ 28 h 134"/>
              <a:gd name="T40" fmla="*/ 18 w 134"/>
              <a:gd name="T41" fmla="*/ 18 h 134"/>
              <a:gd name="T42" fmla="*/ 28 w 134"/>
              <a:gd name="T43" fmla="*/ 10 h 134"/>
              <a:gd name="T44" fmla="*/ 40 w 134"/>
              <a:gd name="T45" fmla="*/ 4 h 134"/>
              <a:gd name="T46" fmla="*/ 54 w 134"/>
              <a:gd name="T47" fmla="*/ 0 h 134"/>
              <a:gd name="T48" fmla="*/ 66 w 134"/>
              <a:gd name="T49" fmla="*/ 0 h 134"/>
              <a:gd name="T50" fmla="*/ 80 w 134"/>
              <a:gd name="T51" fmla="*/ 0 h 134"/>
              <a:gd name="T52" fmla="*/ 94 w 134"/>
              <a:gd name="T53" fmla="*/ 4 h 134"/>
              <a:gd name="T54" fmla="*/ 104 w 134"/>
              <a:gd name="T55" fmla="*/ 10 h 134"/>
              <a:gd name="T56" fmla="*/ 114 w 134"/>
              <a:gd name="T57" fmla="*/ 18 h 134"/>
              <a:gd name="T58" fmla="*/ 122 w 134"/>
              <a:gd name="T59" fmla="*/ 28 h 134"/>
              <a:gd name="T60" fmla="*/ 130 w 134"/>
              <a:gd name="T61" fmla="*/ 40 h 134"/>
              <a:gd name="T62" fmla="*/ 134 w 134"/>
              <a:gd name="T63" fmla="*/ 54 h 134"/>
              <a:gd name="T64" fmla="*/ 134 w 134"/>
              <a:gd name="T65" fmla="*/ 64 h 134"/>
              <a:gd name="T66" fmla="*/ 134 w 134"/>
              <a:gd name="T67" fmla="*/ 66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4"/>
              <a:gd name="T104" fmla="*/ 134 w 134"/>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4">
                <a:moveTo>
                  <a:pt x="134" y="66"/>
                </a:moveTo>
                <a:lnTo>
                  <a:pt x="134" y="80"/>
                </a:lnTo>
                <a:lnTo>
                  <a:pt x="130" y="94"/>
                </a:lnTo>
                <a:lnTo>
                  <a:pt x="122" y="104"/>
                </a:lnTo>
                <a:lnTo>
                  <a:pt x="114" y="114"/>
                </a:lnTo>
                <a:lnTo>
                  <a:pt x="104" y="122"/>
                </a:lnTo>
                <a:lnTo>
                  <a:pt x="94" y="130"/>
                </a:lnTo>
                <a:lnTo>
                  <a:pt x="80" y="134"/>
                </a:lnTo>
                <a:lnTo>
                  <a:pt x="66" y="134"/>
                </a:lnTo>
                <a:lnTo>
                  <a:pt x="54" y="134"/>
                </a:lnTo>
                <a:lnTo>
                  <a:pt x="40" y="130"/>
                </a:lnTo>
                <a:lnTo>
                  <a:pt x="28" y="122"/>
                </a:lnTo>
                <a:lnTo>
                  <a:pt x="18" y="114"/>
                </a:lnTo>
                <a:lnTo>
                  <a:pt x="10" y="104"/>
                </a:lnTo>
                <a:lnTo>
                  <a:pt x="4" y="94"/>
                </a:lnTo>
                <a:lnTo>
                  <a:pt x="0" y="80"/>
                </a:lnTo>
                <a:lnTo>
                  <a:pt x="0" y="66"/>
                </a:lnTo>
                <a:lnTo>
                  <a:pt x="0" y="54"/>
                </a:lnTo>
                <a:lnTo>
                  <a:pt x="4" y="40"/>
                </a:lnTo>
                <a:lnTo>
                  <a:pt x="10" y="28"/>
                </a:lnTo>
                <a:lnTo>
                  <a:pt x="18" y="18"/>
                </a:lnTo>
                <a:lnTo>
                  <a:pt x="28" y="10"/>
                </a:lnTo>
                <a:lnTo>
                  <a:pt x="40" y="4"/>
                </a:lnTo>
                <a:lnTo>
                  <a:pt x="54" y="0"/>
                </a:lnTo>
                <a:lnTo>
                  <a:pt x="66" y="0"/>
                </a:lnTo>
                <a:lnTo>
                  <a:pt x="80" y="0"/>
                </a:lnTo>
                <a:lnTo>
                  <a:pt x="94" y="4"/>
                </a:lnTo>
                <a:lnTo>
                  <a:pt x="104" y="10"/>
                </a:lnTo>
                <a:lnTo>
                  <a:pt x="114" y="18"/>
                </a:lnTo>
                <a:lnTo>
                  <a:pt x="122" y="28"/>
                </a:lnTo>
                <a:lnTo>
                  <a:pt x="130" y="40"/>
                </a:lnTo>
                <a:lnTo>
                  <a:pt x="134" y="54"/>
                </a:lnTo>
                <a:lnTo>
                  <a:pt x="134" y="64"/>
                </a:lnTo>
                <a:lnTo>
                  <a:pt x="13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0" name="Freeform 10"/>
          <p:cNvSpPr>
            <a:spLocks/>
          </p:cNvSpPr>
          <p:nvPr/>
        </p:nvSpPr>
        <p:spPr bwMode="auto">
          <a:xfrm>
            <a:off x="941388" y="1830388"/>
            <a:ext cx="212725" cy="212725"/>
          </a:xfrm>
          <a:custGeom>
            <a:avLst/>
            <a:gdLst>
              <a:gd name="T0" fmla="*/ 134 w 134"/>
              <a:gd name="T1" fmla="*/ 66 h 134"/>
              <a:gd name="T2" fmla="*/ 134 w 134"/>
              <a:gd name="T3" fmla="*/ 80 h 134"/>
              <a:gd name="T4" fmla="*/ 130 w 134"/>
              <a:gd name="T5" fmla="*/ 94 h 134"/>
              <a:gd name="T6" fmla="*/ 122 w 134"/>
              <a:gd name="T7" fmla="*/ 104 h 134"/>
              <a:gd name="T8" fmla="*/ 114 w 134"/>
              <a:gd name="T9" fmla="*/ 114 h 134"/>
              <a:gd name="T10" fmla="*/ 104 w 134"/>
              <a:gd name="T11" fmla="*/ 122 h 134"/>
              <a:gd name="T12" fmla="*/ 94 w 134"/>
              <a:gd name="T13" fmla="*/ 130 h 134"/>
              <a:gd name="T14" fmla="*/ 80 w 134"/>
              <a:gd name="T15" fmla="*/ 134 h 134"/>
              <a:gd name="T16" fmla="*/ 66 w 134"/>
              <a:gd name="T17" fmla="*/ 134 h 134"/>
              <a:gd name="T18" fmla="*/ 54 w 134"/>
              <a:gd name="T19" fmla="*/ 134 h 134"/>
              <a:gd name="T20" fmla="*/ 40 w 134"/>
              <a:gd name="T21" fmla="*/ 130 h 134"/>
              <a:gd name="T22" fmla="*/ 28 w 134"/>
              <a:gd name="T23" fmla="*/ 122 h 134"/>
              <a:gd name="T24" fmla="*/ 18 w 134"/>
              <a:gd name="T25" fmla="*/ 114 h 134"/>
              <a:gd name="T26" fmla="*/ 10 w 134"/>
              <a:gd name="T27" fmla="*/ 104 h 134"/>
              <a:gd name="T28" fmla="*/ 4 w 134"/>
              <a:gd name="T29" fmla="*/ 94 h 134"/>
              <a:gd name="T30" fmla="*/ 0 w 134"/>
              <a:gd name="T31" fmla="*/ 80 h 134"/>
              <a:gd name="T32" fmla="*/ 0 w 134"/>
              <a:gd name="T33" fmla="*/ 66 h 134"/>
              <a:gd name="T34" fmla="*/ 0 w 134"/>
              <a:gd name="T35" fmla="*/ 54 h 134"/>
              <a:gd name="T36" fmla="*/ 4 w 134"/>
              <a:gd name="T37" fmla="*/ 40 h 134"/>
              <a:gd name="T38" fmla="*/ 10 w 134"/>
              <a:gd name="T39" fmla="*/ 28 h 134"/>
              <a:gd name="T40" fmla="*/ 18 w 134"/>
              <a:gd name="T41" fmla="*/ 18 h 134"/>
              <a:gd name="T42" fmla="*/ 28 w 134"/>
              <a:gd name="T43" fmla="*/ 10 h 134"/>
              <a:gd name="T44" fmla="*/ 40 w 134"/>
              <a:gd name="T45" fmla="*/ 4 h 134"/>
              <a:gd name="T46" fmla="*/ 54 w 134"/>
              <a:gd name="T47" fmla="*/ 0 h 134"/>
              <a:gd name="T48" fmla="*/ 66 w 134"/>
              <a:gd name="T49" fmla="*/ 0 h 134"/>
              <a:gd name="T50" fmla="*/ 80 w 134"/>
              <a:gd name="T51" fmla="*/ 0 h 134"/>
              <a:gd name="T52" fmla="*/ 94 w 134"/>
              <a:gd name="T53" fmla="*/ 4 h 134"/>
              <a:gd name="T54" fmla="*/ 104 w 134"/>
              <a:gd name="T55" fmla="*/ 10 h 134"/>
              <a:gd name="T56" fmla="*/ 114 w 134"/>
              <a:gd name="T57" fmla="*/ 18 h 134"/>
              <a:gd name="T58" fmla="*/ 122 w 134"/>
              <a:gd name="T59" fmla="*/ 28 h 134"/>
              <a:gd name="T60" fmla="*/ 130 w 134"/>
              <a:gd name="T61" fmla="*/ 40 h 134"/>
              <a:gd name="T62" fmla="*/ 134 w 134"/>
              <a:gd name="T63" fmla="*/ 54 h 134"/>
              <a:gd name="T64" fmla="*/ 134 w 134"/>
              <a:gd name="T65" fmla="*/ 6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4"/>
              <a:gd name="T101" fmla="*/ 134 w 134"/>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4">
                <a:moveTo>
                  <a:pt x="134" y="66"/>
                </a:moveTo>
                <a:lnTo>
                  <a:pt x="134" y="80"/>
                </a:lnTo>
                <a:lnTo>
                  <a:pt x="130" y="94"/>
                </a:lnTo>
                <a:lnTo>
                  <a:pt x="122" y="104"/>
                </a:lnTo>
                <a:lnTo>
                  <a:pt x="114" y="114"/>
                </a:lnTo>
                <a:lnTo>
                  <a:pt x="104" y="122"/>
                </a:lnTo>
                <a:lnTo>
                  <a:pt x="94" y="130"/>
                </a:lnTo>
                <a:lnTo>
                  <a:pt x="80" y="134"/>
                </a:lnTo>
                <a:lnTo>
                  <a:pt x="66" y="134"/>
                </a:lnTo>
                <a:lnTo>
                  <a:pt x="54" y="134"/>
                </a:lnTo>
                <a:lnTo>
                  <a:pt x="40" y="130"/>
                </a:lnTo>
                <a:lnTo>
                  <a:pt x="28" y="122"/>
                </a:lnTo>
                <a:lnTo>
                  <a:pt x="18" y="114"/>
                </a:lnTo>
                <a:lnTo>
                  <a:pt x="10" y="104"/>
                </a:lnTo>
                <a:lnTo>
                  <a:pt x="4" y="94"/>
                </a:lnTo>
                <a:lnTo>
                  <a:pt x="0" y="80"/>
                </a:lnTo>
                <a:lnTo>
                  <a:pt x="0" y="66"/>
                </a:lnTo>
                <a:lnTo>
                  <a:pt x="0" y="54"/>
                </a:lnTo>
                <a:lnTo>
                  <a:pt x="4" y="40"/>
                </a:lnTo>
                <a:lnTo>
                  <a:pt x="10" y="28"/>
                </a:lnTo>
                <a:lnTo>
                  <a:pt x="18" y="18"/>
                </a:lnTo>
                <a:lnTo>
                  <a:pt x="28" y="10"/>
                </a:lnTo>
                <a:lnTo>
                  <a:pt x="40" y="4"/>
                </a:lnTo>
                <a:lnTo>
                  <a:pt x="54" y="0"/>
                </a:lnTo>
                <a:lnTo>
                  <a:pt x="66" y="0"/>
                </a:lnTo>
                <a:lnTo>
                  <a:pt x="80" y="0"/>
                </a:lnTo>
                <a:lnTo>
                  <a:pt x="94" y="4"/>
                </a:lnTo>
                <a:lnTo>
                  <a:pt x="104" y="10"/>
                </a:lnTo>
                <a:lnTo>
                  <a:pt x="114" y="18"/>
                </a:lnTo>
                <a:lnTo>
                  <a:pt x="122" y="28"/>
                </a:lnTo>
                <a:lnTo>
                  <a:pt x="130" y="40"/>
                </a:lnTo>
                <a:lnTo>
                  <a:pt x="134" y="54"/>
                </a:lnTo>
                <a:lnTo>
                  <a:pt x="134" y="64"/>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1" name="Freeform 11"/>
          <p:cNvSpPr>
            <a:spLocks/>
          </p:cNvSpPr>
          <p:nvPr/>
        </p:nvSpPr>
        <p:spPr bwMode="auto">
          <a:xfrm>
            <a:off x="941388" y="2884488"/>
            <a:ext cx="212725" cy="214312"/>
          </a:xfrm>
          <a:custGeom>
            <a:avLst/>
            <a:gdLst>
              <a:gd name="T0" fmla="*/ 134 w 134"/>
              <a:gd name="T1" fmla="*/ 66 h 135"/>
              <a:gd name="T2" fmla="*/ 134 w 134"/>
              <a:gd name="T3" fmla="*/ 80 h 135"/>
              <a:gd name="T4" fmla="*/ 130 w 134"/>
              <a:gd name="T5" fmla="*/ 94 h 135"/>
              <a:gd name="T6" fmla="*/ 122 w 134"/>
              <a:gd name="T7" fmla="*/ 105 h 135"/>
              <a:gd name="T8" fmla="*/ 114 w 134"/>
              <a:gd name="T9" fmla="*/ 115 h 135"/>
              <a:gd name="T10" fmla="*/ 104 w 134"/>
              <a:gd name="T11" fmla="*/ 123 h 135"/>
              <a:gd name="T12" fmla="*/ 94 w 134"/>
              <a:gd name="T13" fmla="*/ 131 h 135"/>
              <a:gd name="T14" fmla="*/ 80 w 134"/>
              <a:gd name="T15" fmla="*/ 135 h 135"/>
              <a:gd name="T16" fmla="*/ 66 w 134"/>
              <a:gd name="T17" fmla="*/ 135 h 135"/>
              <a:gd name="T18" fmla="*/ 54 w 134"/>
              <a:gd name="T19" fmla="*/ 135 h 135"/>
              <a:gd name="T20" fmla="*/ 40 w 134"/>
              <a:gd name="T21" fmla="*/ 131 h 135"/>
              <a:gd name="T22" fmla="*/ 28 w 134"/>
              <a:gd name="T23" fmla="*/ 123 h 135"/>
              <a:gd name="T24" fmla="*/ 18 w 134"/>
              <a:gd name="T25" fmla="*/ 115 h 135"/>
              <a:gd name="T26" fmla="*/ 10 w 134"/>
              <a:gd name="T27" fmla="*/ 105 h 135"/>
              <a:gd name="T28" fmla="*/ 4 w 134"/>
              <a:gd name="T29" fmla="*/ 94 h 135"/>
              <a:gd name="T30" fmla="*/ 0 w 134"/>
              <a:gd name="T31" fmla="*/ 80 h 135"/>
              <a:gd name="T32" fmla="*/ 0 w 134"/>
              <a:gd name="T33" fmla="*/ 66 h 135"/>
              <a:gd name="T34" fmla="*/ 0 w 134"/>
              <a:gd name="T35" fmla="*/ 54 h 135"/>
              <a:gd name="T36" fmla="*/ 4 w 134"/>
              <a:gd name="T37" fmla="*/ 40 h 135"/>
              <a:gd name="T38" fmla="*/ 10 w 134"/>
              <a:gd name="T39" fmla="*/ 28 h 135"/>
              <a:gd name="T40" fmla="*/ 18 w 134"/>
              <a:gd name="T41" fmla="*/ 18 h 135"/>
              <a:gd name="T42" fmla="*/ 28 w 134"/>
              <a:gd name="T43" fmla="*/ 10 h 135"/>
              <a:gd name="T44" fmla="*/ 40 w 134"/>
              <a:gd name="T45" fmla="*/ 4 h 135"/>
              <a:gd name="T46" fmla="*/ 54 w 134"/>
              <a:gd name="T47" fmla="*/ 0 h 135"/>
              <a:gd name="T48" fmla="*/ 66 w 134"/>
              <a:gd name="T49" fmla="*/ 0 h 135"/>
              <a:gd name="T50" fmla="*/ 80 w 134"/>
              <a:gd name="T51" fmla="*/ 0 h 135"/>
              <a:gd name="T52" fmla="*/ 94 w 134"/>
              <a:gd name="T53" fmla="*/ 4 h 135"/>
              <a:gd name="T54" fmla="*/ 104 w 134"/>
              <a:gd name="T55" fmla="*/ 10 h 135"/>
              <a:gd name="T56" fmla="*/ 114 w 134"/>
              <a:gd name="T57" fmla="*/ 18 h 135"/>
              <a:gd name="T58" fmla="*/ 122 w 134"/>
              <a:gd name="T59" fmla="*/ 28 h 135"/>
              <a:gd name="T60" fmla="*/ 130 w 134"/>
              <a:gd name="T61" fmla="*/ 40 h 135"/>
              <a:gd name="T62" fmla="*/ 134 w 134"/>
              <a:gd name="T63" fmla="*/ 54 h 135"/>
              <a:gd name="T64" fmla="*/ 134 w 134"/>
              <a:gd name="T65" fmla="*/ 64 h 135"/>
              <a:gd name="T66" fmla="*/ 134 w 134"/>
              <a:gd name="T67" fmla="*/ 66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5"/>
              <a:gd name="T104" fmla="*/ 134 w 134"/>
              <a:gd name="T105" fmla="*/ 135 h 1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5">
                <a:moveTo>
                  <a:pt x="134" y="66"/>
                </a:moveTo>
                <a:lnTo>
                  <a:pt x="134" y="80"/>
                </a:lnTo>
                <a:lnTo>
                  <a:pt x="130" y="94"/>
                </a:lnTo>
                <a:lnTo>
                  <a:pt x="122" y="105"/>
                </a:lnTo>
                <a:lnTo>
                  <a:pt x="114" y="115"/>
                </a:lnTo>
                <a:lnTo>
                  <a:pt x="104" y="123"/>
                </a:lnTo>
                <a:lnTo>
                  <a:pt x="94" y="131"/>
                </a:lnTo>
                <a:lnTo>
                  <a:pt x="80" y="135"/>
                </a:lnTo>
                <a:lnTo>
                  <a:pt x="66" y="135"/>
                </a:lnTo>
                <a:lnTo>
                  <a:pt x="54" y="135"/>
                </a:lnTo>
                <a:lnTo>
                  <a:pt x="40" y="131"/>
                </a:lnTo>
                <a:lnTo>
                  <a:pt x="28" y="123"/>
                </a:lnTo>
                <a:lnTo>
                  <a:pt x="18" y="115"/>
                </a:lnTo>
                <a:lnTo>
                  <a:pt x="10" y="105"/>
                </a:lnTo>
                <a:lnTo>
                  <a:pt x="4" y="94"/>
                </a:lnTo>
                <a:lnTo>
                  <a:pt x="0" y="80"/>
                </a:lnTo>
                <a:lnTo>
                  <a:pt x="0" y="66"/>
                </a:lnTo>
                <a:lnTo>
                  <a:pt x="0" y="54"/>
                </a:lnTo>
                <a:lnTo>
                  <a:pt x="4" y="40"/>
                </a:lnTo>
                <a:lnTo>
                  <a:pt x="10" y="28"/>
                </a:lnTo>
                <a:lnTo>
                  <a:pt x="18" y="18"/>
                </a:lnTo>
                <a:lnTo>
                  <a:pt x="28" y="10"/>
                </a:lnTo>
                <a:lnTo>
                  <a:pt x="40" y="4"/>
                </a:lnTo>
                <a:lnTo>
                  <a:pt x="54" y="0"/>
                </a:lnTo>
                <a:lnTo>
                  <a:pt x="66" y="0"/>
                </a:lnTo>
                <a:lnTo>
                  <a:pt x="80" y="0"/>
                </a:lnTo>
                <a:lnTo>
                  <a:pt x="94" y="4"/>
                </a:lnTo>
                <a:lnTo>
                  <a:pt x="104" y="10"/>
                </a:lnTo>
                <a:lnTo>
                  <a:pt x="114" y="18"/>
                </a:lnTo>
                <a:lnTo>
                  <a:pt x="122" y="28"/>
                </a:lnTo>
                <a:lnTo>
                  <a:pt x="130" y="40"/>
                </a:lnTo>
                <a:lnTo>
                  <a:pt x="134" y="54"/>
                </a:lnTo>
                <a:lnTo>
                  <a:pt x="134" y="64"/>
                </a:lnTo>
                <a:lnTo>
                  <a:pt x="13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2" name="Freeform 12"/>
          <p:cNvSpPr>
            <a:spLocks/>
          </p:cNvSpPr>
          <p:nvPr/>
        </p:nvSpPr>
        <p:spPr bwMode="auto">
          <a:xfrm>
            <a:off x="941388" y="2884488"/>
            <a:ext cx="212725" cy="214312"/>
          </a:xfrm>
          <a:custGeom>
            <a:avLst/>
            <a:gdLst>
              <a:gd name="T0" fmla="*/ 134 w 134"/>
              <a:gd name="T1" fmla="*/ 66 h 135"/>
              <a:gd name="T2" fmla="*/ 134 w 134"/>
              <a:gd name="T3" fmla="*/ 80 h 135"/>
              <a:gd name="T4" fmla="*/ 130 w 134"/>
              <a:gd name="T5" fmla="*/ 94 h 135"/>
              <a:gd name="T6" fmla="*/ 122 w 134"/>
              <a:gd name="T7" fmla="*/ 105 h 135"/>
              <a:gd name="T8" fmla="*/ 114 w 134"/>
              <a:gd name="T9" fmla="*/ 115 h 135"/>
              <a:gd name="T10" fmla="*/ 104 w 134"/>
              <a:gd name="T11" fmla="*/ 123 h 135"/>
              <a:gd name="T12" fmla="*/ 94 w 134"/>
              <a:gd name="T13" fmla="*/ 131 h 135"/>
              <a:gd name="T14" fmla="*/ 80 w 134"/>
              <a:gd name="T15" fmla="*/ 135 h 135"/>
              <a:gd name="T16" fmla="*/ 66 w 134"/>
              <a:gd name="T17" fmla="*/ 135 h 135"/>
              <a:gd name="T18" fmla="*/ 54 w 134"/>
              <a:gd name="T19" fmla="*/ 135 h 135"/>
              <a:gd name="T20" fmla="*/ 40 w 134"/>
              <a:gd name="T21" fmla="*/ 131 h 135"/>
              <a:gd name="T22" fmla="*/ 28 w 134"/>
              <a:gd name="T23" fmla="*/ 123 h 135"/>
              <a:gd name="T24" fmla="*/ 18 w 134"/>
              <a:gd name="T25" fmla="*/ 115 h 135"/>
              <a:gd name="T26" fmla="*/ 10 w 134"/>
              <a:gd name="T27" fmla="*/ 105 h 135"/>
              <a:gd name="T28" fmla="*/ 4 w 134"/>
              <a:gd name="T29" fmla="*/ 94 h 135"/>
              <a:gd name="T30" fmla="*/ 0 w 134"/>
              <a:gd name="T31" fmla="*/ 80 h 135"/>
              <a:gd name="T32" fmla="*/ 0 w 134"/>
              <a:gd name="T33" fmla="*/ 66 h 135"/>
              <a:gd name="T34" fmla="*/ 0 w 134"/>
              <a:gd name="T35" fmla="*/ 54 h 135"/>
              <a:gd name="T36" fmla="*/ 4 w 134"/>
              <a:gd name="T37" fmla="*/ 40 h 135"/>
              <a:gd name="T38" fmla="*/ 10 w 134"/>
              <a:gd name="T39" fmla="*/ 28 h 135"/>
              <a:gd name="T40" fmla="*/ 18 w 134"/>
              <a:gd name="T41" fmla="*/ 18 h 135"/>
              <a:gd name="T42" fmla="*/ 28 w 134"/>
              <a:gd name="T43" fmla="*/ 10 h 135"/>
              <a:gd name="T44" fmla="*/ 40 w 134"/>
              <a:gd name="T45" fmla="*/ 4 h 135"/>
              <a:gd name="T46" fmla="*/ 54 w 134"/>
              <a:gd name="T47" fmla="*/ 0 h 135"/>
              <a:gd name="T48" fmla="*/ 66 w 134"/>
              <a:gd name="T49" fmla="*/ 0 h 135"/>
              <a:gd name="T50" fmla="*/ 80 w 134"/>
              <a:gd name="T51" fmla="*/ 0 h 135"/>
              <a:gd name="T52" fmla="*/ 94 w 134"/>
              <a:gd name="T53" fmla="*/ 4 h 135"/>
              <a:gd name="T54" fmla="*/ 104 w 134"/>
              <a:gd name="T55" fmla="*/ 10 h 135"/>
              <a:gd name="T56" fmla="*/ 114 w 134"/>
              <a:gd name="T57" fmla="*/ 18 h 135"/>
              <a:gd name="T58" fmla="*/ 122 w 134"/>
              <a:gd name="T59" fmla="*/ 28 h 135"/>
              <a:gd name="T60" fmla="*/ 130 w 134"/>
              <a:gd name="T61" fmla="*/ 40 h 135"/>
              <a:gd name="T62" fmla="*/ 134 w 134"/>
              <a:gd name="T63" fmla="*/ 54 h 135"/>
              <a:gd name="T64" fmla="*/ 134 w 134"/>
              <a:gd name="T65" fmla="*/ 64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5"/>
              <a:gd name="T101" fmla="*/ 134 w 134"/>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5">
                <a:moveTo>
                  <a:pt x="134" y="66"/>
                </a:moveTo>
                <a:lnTo>
                  <a:pt x="134" y="80"/>
                </a:lnTo>
                <a:lnTo>
                  <a:pt x="130" y="94"/>
                </a:lnTo>
                <a:lnTo>
                  <a:pt x="122" y="105"/>
                </a:lnTo>
                <a:lnTo>
                  <a:pt x="114" y="115"/>
                </a:lnTo>
                <a:lnTo>
                  <a:pt x="104" y="123"/>
                </a:lnTo>
                <a:lnTo>
                  <a:pt x="94" y="131"/>
                </a:lnTo>
                <a:lnTo>
                  <a:pt x="80" y="135"/>
                </a:lnTo>
                <a:lnTo>
                  <a:pt x="66" y="135"/>
                </a:lnTo>
                <a:lnTo>
                  <a:pt x="54" y="135"/>
                </a:lnTo>
                <a:lnTo>
                  <a:pt x="40" y="131"/>
                </a:lnTo>
                <a:lnTo>
                  <a:pt x="28" y="123"/>
                </a:lnTo>
                <a:lnTo>
                  <a:pt x="18" y="115"/>
                </a:lnTo>
                <a:lnTo>
                  <a:pt x="10" y="105"/>
                </a:lnTo>
                <a:lnTo>
                  <a:pt x="4" y="94"/>
                </a:lnTo>
                <a:lnTo>
                  <a:pt x="0" y="80"/>
                </a:lnTo>
                <a:lnTo>
                  <a:pt x="0" y="66"/>
                </a:lnTo>
                <a:lnTo>
                  <a:pt x="0" y="54"/>
                </a:lnTo>
                <a:lnTo>
                  <a:pt x="4" y="40"/>
                </a:lnTo>
                <a:lnTo>
                  <a:pt x="10" y="28"/>
                </a:lnTo>
                <a:lnTo>
                  <a:pt x="18" y="18"/>
                </a:lnTo>
                <a:lnTo>
                  <a:pt x="28" y="10"/>
                </a:lnTo>
                <a:lnTo>
                  <a:pt x="40" y="4"/>
                </a:lnTo>
                <a:lnTo>
                  <a:pt x="54" y="0"/>
                </a:lnTo>
                <a:lnTo>
                  <a:pt x="66" y="0"/>
                </a:lnTo>
                <a:lnTo>
                  <a:pt x="80" y="0"/>
                </a:lnTo>
                <a:lnTo>
                  <a:pt x="94" y="4"/>
                </a:lnTo>
                <a:lnTo>
                  <a:pt x="104" y="10"/>
                </a:lnTo>
                <a:lnTo>
                  <a:pt x="114" y="18"/>
                </a:lnTo>
                <a:lnTo>
                  <a:pt x="122" y="28"/>
                </a:lnTo>
                <a:lnTo>
                  <a:pt x="130" y="40"/>
                </a:lnTo>
                <a:lnTo>
                  <a:pt x="134" y="54"/>
                </a:lnTo>
                <a:lnTo>
                  <a:pt x="134" y="64"/>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3" name="Freeform 13"/>
          <p:cNvSpPr>
            <a:spLocks/>
          </p:cNvSpPr>
          <p:nvPr/>
        </p:nvSpPr>
        <p:spPr bwMode="auto">
          <a:xfrm>
            <a:off x="941388" y="3549650"/>
            <a:ext cx="212725" cy="215900"/>
          </a:xfrm>
          <a:custGeom>
            <a:avLst/>
            <a:gdLst>
              <a:gd name="T0" fmla="*/ 134 w 134"/>
              <a:gd name="T1" fmla="*/ 68 h 136"/>
              <a:gd name="T2" fmla="*/ 134 w 134"/>
              <a:gd name="T3" fmla="*/ 82 h 136"/>
              <a:gd name="T4" fmla="*/ 130 w 134"/>
              <a:gd name="T5" fmla="*/ 94 h 136"/>
              <a:gd name="T6" fmla="*/ 122 w 134"/>
              <a:gd name="T7" fmla="*/ 106 h 136"/>
              <a:gd name="T8" fmla="*/ 114 w 134"/>
              <a:gd name="T9" fmla="*/ 116 h 136"/>
              <a:gd name="T10" fmla="*/ 104 w 134"/>
              <a:gd name="T11" fmla="*/ 124 h 136"/>
              <a:gd name="T12" fmla="*/ 94 w 134"/>
              <a:gd name="T13" fmla="*/ 130 h 136"/>
              <a:gd name="T14" fmla="*/ 80 w 134"/>
              <a:gd name="T15" fmla="*/ 134 h 136"/>
              <a:gd name="T16" fmla="*/ 66 w 134"/>
              <a:gd name="T17" fmla="*/ 136 h 136"/>
              <a:gd name="T18" fmla="*/ 54 w 134"/>
              <a:gd name="T19" fmla="*/ 134 h 136"/>
              <a:gd name="T20" fmla="*/ 40 w 134"/>
              <a:gd name="T21" fmla="*/ 130 h 136"/>
              <a:gd name="T22" fmla="*/ 28 w 134"/>
              <a:gd name="T23" fmla="*/ 124 h 136"/>
              <a:gd name="T24" fmla="*/ 18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18 w 134"/>
              <a:gd name="T41" fmla="*/ 20 h 136"/>
              <a:gd name="T42" fmla="*/ 28 w 134"/>
              <a:gd name="T43" fmla="*/ 12 h 136"/>
              <a:gd name="T44" fmla="*/ 40 w 134"/>
              <a:gd name="T45" fmla="*/ 6 h 136"/>
              <a:gd name="T46" fmla="*/ 54 w 134"/>
              <a:gd name="T47" fmla="*/ 2 h 136"/>
              <a:gd name="T48" fmla="*/ 66 w 134"/>
              <a:gd name="T49" fmla="*/ 0 h 136"/>
              <a:gd name="T50" fmla="*/ 80 w 134"/>
              <a:gd name="T51" fmla="*/ 2 h 136"/>
              <a:gd name="T52" fmla="*/ 94 w 134"/>
              <a:gd name="T53" fmla="*/ 6 h 136"/>
              <a:gd name="T54" fmla="*/ 104 w 134"/>
              <a:gd name="T55" fmla="*/ 12 h 136"/>
              <a:gd name="T56" fmla="*/ 114 w 134"/>
              <a:gd name="T57" fmla="*/ 20 h 136"/>
              <a:gd name="T58" fmla="*/ 122 w 134"/>
              <a:gd name="T59" fmla="*/ 30 h 136"/>
              <a:gd name="T60" fmla="*/ 130 w 134"/>
              <a:gd name="T61" fmla="*/ 42 h 136"/>
              <a:gd name="T62" fmla="*/ 134 w 134"/>
              <a:gd name="T63" fmla="*/ 54 h 136"/>
              <a:gd name="T64" fmla="*/ 134 w 134"/>
              <a:gd name="T65" fmla="*/ 66 h 136"/>
              <a:gd name="T66" fmla="*/ 134 w 134"/>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6"/>
              <a:gd name="T104" fmla="*/ 134 w 13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6">
                <a:moveTo>
                  <a:pt x="134" y="68"/>
                </a:moveTo>
                <a:lnTo>
                  <a:pt x="134" y="82"/>
                </a:lnTo>
                <a:lnTo>
                  <a:pt x="130" y="94"/>
                </a:lnTo>
                <a:lnTo>
                  <a:pt x="122" y="106"/>
                </a:lnTo>
                <a:lnTo>
                  <a:pt x="114" y="116"/>
                </a:lnTo>
                <a:lnTo>
                  <a:pt x="104" y="124"/>
                </a:lnTo>
                <a:lnTo>
                  <a:pt x="94" y="130"/>
                </a:lnTo>
                <a:lnTo>
                  <a:pt x="80" y="134"/>
                </a:lnTo>
                <a:lnTo>
                  <a:pt x="66" y="136"/>
                </a:lnTo>
                <a:lnTo>
                  <a:pt x="54" y="134"/>
                </a:lnTo>
                <a:lnTo>
                  <a:pt x="40" y="130"/>
                </a:lnTo>
                <a:lnTo>
                  <a:pt x="28" y="124"/>
                </a:lnTo>
                <a:lnTo>
                  <a:pt x="18" y="116"/>
                </a:lnTo>
                <a:lnTo>
                  <a:pt x="10" y="106"/>
                </a:lnTo>
                <a:lnTo>
                  <a:pt x="4" y="94"/>
                </a:lnTo>
                <a:lnTo>
                  <a:pt x="0" y="82"/>
                </a:lnTo>
                <a:lnTo>
                  <a:pt x="0" y="68"/>
                </a:lnTo>
                <a:lnTo>
                  <a:pt x="0" y="54"/>
                </a:lnTo>
                <a:lnTo>
                  <a:pt x="4" y="42"/>
                </a:lnTo>
                <a:lnTo>
                  <a:pt x="10" y="30"/>
                </a:lnTo>
                <a:lnTo>
                  <a:pt x="18" y="20"/>
                </a:lnTo>
                <a:lnTo>
                  <a:pt x="28" y="12"/>
                </a:lnTo>
                <a:lnTo>
                  <a:pt x="40" y="6"/>
                </a:lnTo>
                <a:lnTo>
                  <a:pt x="54" y="2"/>
                </a:lnTo>
                <a:lnTo>
                  <a:pt x="66" y="0"/>
                </a:lnTo>
                <a:lnTo>
                  <a:pt x="80" y="2"/>
                </a:lnTo>
                <a:lnTo>
                  <a:pt x="94" y="6"/>
                </a:lnTo>
                <a:lnTo>
                  <a:pt x="104" y="12"/>
                </a:lnTo>
                <a:lnTo>
                  <a:pt x="114" y="20"/>
                </a:lnTo>
                <a:lnTo>
                  <a:pt x="122" y="30"/>
                </a:lnTo>
                <a:lnTo>
                  <a:pt x="130" y="42"/>
                </a:lnTo>
                <a:lnTo>
                  <a:pt x="134" y="54"/>
                </a:lnTo>
                <a:lnTo>
                  <a:pt x="134" y="66"/>
                </a:lnTo>
                <a:lnTo>
                  <a:pt x="13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4" name="Freeform 14"/>
          <p:cNvSpPr>
            <a:spLocks/>
          </p:cNvSpPr>
          <p:nvPr/>
        </p:nvSpPr>
        <p:spPr bwMode="auto">
          <a:xfrm>
            <a:off x="941388" y="3549650"/>
            <a:ext cx="212725" cy="215900"/>
          </a:xfrm>
          <a:custGeom>
            <a:avLst/>
            <a:gdLst>
              <a:gd name="T0" fmla="*/ 134 w 134"/>
              <a:gd name="T1" fmla="*/ 68 h 136"/>
              <a:gd name="T2" fmla="*/ 134 w 134"/>
              <a:gd name="T3" fmla="*/ 82 h 136"/>
              <a:gd name="T4" fmla="*/ 130 w 134"/>
              <a:gd name="T5" fmla="*/ 94 h 136"/>
              <a:gd name="T6" fmla="*/ 122 w 134"/>
              <a:gd name="T7" fmla="*/ 106 h 136"/>
              <a:gd name="T8" fmla="*/ 114 w 134"/>
              <a:gd name="T9" fmla="*/ 116 h 136"/>
              <a:gd name="T10" fmla="*/ 104 w 134"/>
              <a:gd name="T11" fmla="*/ 124 h 136"/>
              <a:gd name="T12" fmla="*/ 94 w 134"/>
              <a:gd name="T13" fmla="*/ 130 h 136"/>
              <a:gd name="T14" fmla="*/ 80 w 134"/>
              <a:gd name="T15" fmla="*/ 134 h 136"/>
              <a:gd name="T16" fmla="*/ 66 w 134"/>
              <a:gd name="T17" fmla="*/ 136 h 136"/>
              <a:gd name="T18" fmla="*/ 54 w 134"/>
              <a:gd name="T19" fmla="*/ 134 h 136"/>
              <a:gd name="T20" fmla="*/ 40 w 134"/>
              <a:gd name="T21" fmla="*/ 130 h 136"/>
              <a:gd name="T22" fmla="*/ 28 w 134"/>
              <a:gd name="T23" fmla="*/ 124 h 136"/>
              <a:gd name="T24" fmla="*/ 18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18 w 134"/>
              <a:gd name="T41" fmla="*/ 20 h 136"/>
              <a:gd name="T42" fmla="*/ 28 w 134"/>
              <a:gd name="T43" fmla="*/ 12 h 136"/>
              <a:gd name="T44" fmla="*/ 40 w 134"/>
              <a:gd name="T45" fmla="*/ 6 h 136"/>
              <a:gd name="T46" fmla="*/ 54 w 134"/>
              <a:gd name="T47" fmla="*/ 2 h 136"/>
              <a:gd name="T48" fmla="*/ 66 w 134"/>
              <a:gd name="T49" fmla="*/ 0 h 136"/>
              <a:gd name="T50" fmla="*/ 80 w 134"/>
              <a:gd name="T51" fmla="*/ 2 h 136"/>
              <a:gd name="T52" fmla="*/ 94 w 134"/>
              <a:gd name="T53" fmla="*/ 6 h 136"/>
              <a:gd name="T54" fmla="*/ 104 w 134"/>
              <a:gd name="T55" fmla="*/ 12 h 136"/>
              <a:gd name="T56" fmla="*/ 114 w 134"/>
              <a:gd name="T57" fmla="*/ 20 h 136"/>
              <a:gd name="T58" fmla="*/ 122 w 134"/>
              <a:gd name="T59" fmla="*/ 30 h 136"/>
              <a:gd name="T60" fmla="*/ 130 w 134"/>
              <a:gd name="T61" fmla="*/ 42 h 136"/>
              <a:gd name="T62" fmla="*/ 134 w 134"/>
              <a:gd name="T63" fmla="*/ 54 h 136"/>
              <a:gd name="T64" fmla="*/ 134 w 134"/>
              <a:gd name="T65" fmla="*/ 6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6"/>
              <a:gd name="T101" fmla="*/ 134 w 134"/>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6">
                <a:moveTo>
                  <a:pt x="134" y="68"/>
                </a:moveTo>
                <a:lnTo>
                  <a:pt x="134" y="82"/>
                </a:lnTo>
                <a:lnTo>
                  <a:pt x="130" y="94"/>
                </a:lnTo>
                <a:lnTo>
                  <a:pt x="122" y="106"/>
                </a:lnTo>
                <a:lnTo>
                  <a:pt x="114" y="116"/>
                </a:lnTo>
                <a:lnTo>
                  <a:pt x="104" y="124"/>
                </a:lnTo>
                <a:lnTo>
                  <a:pt x="94" y="130"/>
                </a:lnTo>
                <a:lnTo>
                  <a:pt x="80" y="134"/>
                </a:lnTo>
                <a:lnTo>
                  <a:pt x="66" y="136"/>
                </a:lnTo>
                <a:lnTo>
                  <a:pt x="54" y="134"/>
                </a:lnTo>
                <a:lnTo>
                  <a:pt x="40" y="130"/>
                </a:lnTo>
                <a:lnTo>
                  <a:pt x="28" y="124"/>
                </a:lnTo>
                <a:lnTo>
                  <a:pt x="18" y="116"/>
                </a:lnTo>
                <a:lnTo>
                  <a:pt x="10" y="106"/>
                </a:lnTo>
                <a:lnTo>
                  <a:pt x="4" y="94"/>
                </a:lnTo>
                <a:lnTo>
                  <a:pt x="0" y="82"/>
                </a:lnTo>
                <a:lnTo>
                  <a:pt x="0" y="68"/>
                </a:lnTo>
                <a:lnTo>
                  <a:pt x="0" y="54"/>
                </a:lnTo>
                <a:lnTo>
                  <a:pt x="4" y="42"/>
                </a:lnTo>
                <a:lnTo>
                  <a:pt x="10" y="30"/>
                </a:lnTo>
                <a:lnTo>
                  <a:pt x="18" y="20"/>
                </a:lnTo>
                <a:lnTo>
                  <a:pt x="28" y="12"/>
                </a:lnTo>
                <a:lnTo>
                  <a:pt x="40" y="6"/>
                </a:lnTo>
                <a:lnTo>
                  <a:pt x="54" y="2"/>
                </a:lnTo>
                <a:lnTo>
                  <a:pt x="66" y="0"/>
                </a:lnTo>
                <a:lnTo>
                  <a:pt x="80" y="2"/>
                </a:lnTo>
                <a:lnTo>
                  <a:pt x="94" y="6"/>
                </a:lnTo>
                <a:lnTo>
                  <a:pt x="104" y="12"/>
                </a:lnTo>
                <a:lnTo>
                  <a:pt x="114" y="20"/>
                </a:lnTo>
                <a:lnTo>
                  <a:pt x="122" y="30"/>
                </a:lnTo>
                <a:lnTo>
                  <a:pt x="130" y="42"/>
                </a:lnTo>
                <a:lnTo>
                  <a:pt x="134" y="54"/>
                </a:lnTo>
                <a:lnTo>
                  <a:pt x="134" y="66"/>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5" name="Freeform 15"/>
          <p:cNvSpPr>
            <a:spLocks/>
          </p:cNvSpPr>
          <p:nvPr/>
        </p:nvSpPr>
        <p:spPr bwMode="auto">
          <a:xfrm>
            <a:off x="941388" y="4410075"/>
            <a:ext cx="212725" cy="215900"/>
          </a:xfrm>
          <a:custGeom>
            <a:avLst/>
            <a:gdLst>
              <a:gd name="T0" fmla="*/ 134 w 134"/>
              <a:gd name="T1" fmla="*/ 68 h 136"/>
              <a:gd name="T2" fmla="*/ 134 w 134"/>
              <a:gd name="T3" fmla="*/ 82 h 136"/>
              <a:gd name="T4" fmla="*/ 130 w 134"/>
              <a:gd name="T5" fmla="*/ 94 h 136"/>
              <a:gd name="T6" fmla="*/ 122 w 134"/>
              <a:gd name="T7" fmla="*/ 106 h 136"/>
              <a:gd name="T8" fmla="*/ 114 w 134"/>
              <a:gd name="T9" fmla="*/ 116 h 136"/>
              <a:gd name="T10" fmla="*/ 104 w 134"/>
              <a:gd name="T11" fmla="*/ 124 h 136"/>
              <a:gd name="T12" fmla="*/ 94 w 134"/>
              <a:gd name="T13" fmla="*/ 130 h 136"/>
              <a:gd name="T14" fmla="*/ 80 w 134"/>
              <a:gd name="T15" fmla="*/ 134 h 136"/>
              <a:gd name="T16" fmla="*/ 66 w 134"/>
              <a:gd name="T17" fmla="*/ 136 h 136"/>
              <a:gd name="T18" fmla="*/ 54 w 134"/>
              <a:gd name="T19" fmla="*/ 134 h 136"/>
              <a:gd name="T20" fmla="*/ 40 w 134"/>
              <a:gd name="T21" fmla="*/ 130 h 136"/>
              <a:gd name="T22" fmla="*/ 28 w 134"/>
              <a:gd name="T23" fmla="*/ 124 h 136"/>
              <a:gd name="T24" fmla="*/ 18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18 w 134"/>
              <a:gd name="T41" fmla="*/ 20 h 136"/>
              <a:gd name="T42" fmla="*/ 28 w 134"/>
              <a:gd name="T43" fmla="*/ 12 h 136"/>
              <a:gd name="T44" fmla="*/ 40 w 134"/>
              <a:gd name="T45" fmla="*/ 6 h 136"/>
              <a:gd name="T46" fmla="*/ 54 w 134"/>
              <a:gd name="T47" fmla="*/ 2 h 136"/>
              <a:gd name="T48" fmla="*/ 66 w 134"/>
              <a:gd name="T49" fmla="*/ 0 h 136"/>
              <a:gd name="T50" fmla="*/ 80 w 134"/>
              <a:gd name="T51" fmla="*/ 2 h 136"/>
              <a:gd name="T52" fmla="*/ 94 w 134"/>
              <a:gd name="T53" fmla="*/ 6 h 136"/>
              <a:gd name="T54" fmla="*/ 104 w 134"/>
              <a:gd name="T55" fmla="*/ 12 h 136"/>
              <a:gd name="T56" fmla="*/ 114 w 134"/>
              <a:gd name="T57" fmla="*/ 20 h 136"/>
              <a:gd name="T58" fmla="*/ 122 w 134"/>
              <a:gd name="T59" fmla="*/ 30 h 136"/>
              <a:gd name="T60" fmla="*/ 130 w 134"/>
              <a:gd name="T61" fmla="*/ 42 h 136"/>
              <a:gd name="T62" fmla="*/ 134 w 134"/>
              <a:gd name="T63" fmla="*/ 54 h 136"/>
              <a:gd name="T64" fmla="*/ 134 w 134"/>
              <a:gd name="T65" fmla="*/ 66 h 136"/>
              <a:gd name="T66" fmla="*/ 134 w 134"/>
              <a:gd name="T67" fmla="*/ 6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6"/>
              <a:gd name="T104" fmla="*/ 134 w 13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6">
                <a:moveTo>
                  <a:pt x="134" y="68"/>
                </a:moveTo>
                <a:lnTo>
                  <a:pt x="134" y="82"/>
                </a:lnTo>
                <a:lnTo>
                  <a:pt x="130" y="94"/>
                </a:lnTo>
                <a:lnTo>
                  <a:pt x="122" y="106"/>
                </a:lnTo>
                <a:lnTo>
                  <a:pt x="114" y="116"/>
                </a:lnTo>
                <a:lnTo>
                  <a:pt x="104" y="124"/>
                </a:lnTo>
                <a:lnTo>
                  <a:pt x="94" y="130"/>
                </a:lnTo>
                <a:lnTo>
                  <a:pt x="80" y="134"/>
                </a:lnTo>
                <a:lnTo>
                  <a:pt x="66" y="136"/>
                </a:lnTo>
                <a:lnTo>
                  <a:pt x="54" y="134"/>
                </a:lnTo>
                <a:lnTo>
                  <a:pt x="40" y="130"/>
                </a:lnTo>
                <a:lnTo>
                  <a:pt x="28" y="124"/>
                </a:lnTo>
                <a:lnTo>
                  <a:pt x="18" y="116"/>
                </a:lnTo>
                <a:lnTo>
                  <a:pt x="10" y="106"/>
                </a:lnTo>
                <a:lnTo>
                  <a:pt x="4" y="94"/>
                </a:lnTo>
                <a:lnTo>
                  <a:pt x="0" y="82"/>
                </a:lnTo>
                <a:lnTo>
                  <a:pt x="0" y="68"/>
                </a:lnTo>
                <a:lnTo>
                  <a:pt x="0" y="54"/>
                </a:lnTo>
                <a:lnTo>
                  <a:pt x="4" y="42"/>
                </a:lnTo>
                <a:lnTo>
                  <a:pt x="10" y="30"/>
                </a:lnTo>
                <a:lnTo>
                  <a:pt x="18" y="20"/>
                </a:lnTo>
                <a:lnTo>
                  <a:pt x="28" y="12"/>
                </a:lnTo>
                <a:lnTo>
                  <a:pt x="40" y="6"/>
                </a:lnTo>
                <a:lnTo>
                  <a:pt x="54" y="2"/>
                </a:lnTo>
                <a:lnTo>
                  <a:pt x="66" y="0"/>
                </a:lnTo>
                <a:lnTo>
                  <a:pt x="80" y="2"/>
                </a:lnTo>
                <a:lnTo>
                  <a:pt x="94" y="6"/>
                </a:lnTo>
                <a:lnTo>
                  <a:pt x="104" y="12"/>
                </a:lnTo>
                <a:lnTo>
                  <a:pt x="114" y="20"/>
                </a:lnTo>
                <a:lnTo>
                  <a:pt x="122" y="30"/>
                </a:lnTo>
                <a:lnTo>
                  <a:pt x="130" y="42"/>
                </a:lnTo>
                <a:lnTo>
                  <a:pt x="134" y="54"/>
                </a:lnTo>
                <a:lnTo>
                  <a:pt x="134" y="66"/>
                </a:lnTo>
                <a:lnTo>
                  <a:pt x="13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6" name="Freeform 16"/>
          <p:cNvSpPr>
            <a:spLocks/>
          </p:cNvSpPr>
          <p:nvPr/>
        </p:nvSpPr>
        <p:spPr bwMode="auto">
          <a:xfrm>
            <a:off x="941388" y="4410075"/>
            <a:ext cx="212725" cy="215900"/>
          </a:xfrm>
          <a:custGeom>
            <a:avLst/>
            <a:gdLst>
              <a:gd name="T0" fmla="*/ 134 w 134"/>
              <a:gd name="T1" fmla="*/ 68 h 136"/>
              <a:gd name="T2" fmla="*/ 134 w 134"/>
              <a:gd name="T3" fmla="*/ 82 h 136"/>
              <a:gd name="T4" fmla="*/ 130 w 134"/>
              <a:gd name="T5" fmla="*/ 94 h 136"/>
              <a:gd name="T6" fmla="*/ 122 w 134"/>
              <a:gd name="T7" fmla="*/ 106 h 136"/>
              <a:gd name="T8" fmla="*/ 114 w 134"/>
              <a:gd name="T9" fmla="*/ 116 h 136"/>
              <a:gd name="T10" fmla="*/ 104 w 134"/>
              <a:gd name="T11" fmla="*/ 124 h 136"/>
              <a:gd name="T12" fmla="*/ 94 w 134"/>
              <a:gd name="T13" fmla="*/ 130 h 136"/>
              <a:gd name="T14" fmla="*/ 80 w 134"/>
              <a:gd name="T15" fmla="*/ 134 h 136"/>
              <a:gd name="T16" fmla="*/ 66 w 134"/>
              <a:gd name="T17" fmla="*/ 136 h 136"/>
              <a:gd name="T18" fmla="*/ 54 w 134"/>
              <a:gd name="T19" fmla="*/ 134 h 136"/>
              <a:gd name="T20" fmla="*/ 40 w 134"/>
              <a:gd name="T21" fmla="*/ 130 h 136"/>
              <a:gd name="T22" fmla="*/ 28 w 134"/>
              <a:gd name="T23" fmla="*/ 124 h 136"/>
              <a:gd name="T24" fmla="*/ 18 w 134"/>
              <a:gd name="T25" fmla="*/ 116 h 136"/>
              <a:gd name="T26" fmla="*/ 10 w 134"/>
              <a:gd name="T27" fmla="*/ 106 h 136"/>
              <a:gd name="T28" fmla="*/ 4 w 134"/>
              <a:gd name="T29" fmla="*/ 94 h 136"/>
              <a:gd name="T30" fmla="*/ 0 w 134"/>
              <a:gd name="T31" fmla="*/ 82 h 136"/>
              <a:gd name="T32" fmla="*/ 0 w 134"/>
              <a:gd name="T33" fmla="*/ 68 h 136"/>
              <a:gd name="T34" fmla="*/ 0 w 134"/>
              <a:gd name="T35" fmla="*/ 54 h 136"/>
              <a:gd name="T36" fmla="*/ 4 w 134"/>
              <a:gd name="T37" fmla="*/ 42 h 136"/>
              <a:gd name="T38" fmla="*/ 10 w 134"/>
              <a:gd name="T39" fmla="*/ 30 h 136"/>
              <a:gd name="T40" fmla="*/ 18 w 134"/>
              <a:gd name="T41" fmla="*/ 20 h 136"/>
              <a:gd name="T42" fmla="*/ 28 w 134"/>
              <a:gd name="T43" fmla="*/ 12 h 136"/>
              <a:gd name="T44" fmla="*/ 40 w 134"/>
              <a:gd name="T45" fmla="*/ 6 h 136"/>
              <a:gd name="T46" fmla="*/ 54 w 134"/>
              <a:gd name="T47" fmla="*/ 2 h 136"/>
              <a:gd name="T48" fmla="*/ 66 w 134"/>
              <a:gd name="T49" fmla="*/ 0 h 136"/>
              <a:gd name="T50" fmla="*/ 80 w 134"/>
              <a:gd name="T51" fmla="*/ 2 h 136"/>
              <a:gd name="T52" fmla="*/ 94 w 134"/>
              <a:gd name="T53" fmla="*/ 6 h 136"/>
              <a:gd name="T54" fmla="*/ 104 w 134"/>
              <a:gd name="T55" fmla="*/ 12 h 136"/>
              <a:gd name="T56" fmla="*/ 114 w 134"/>
              <a:gd name="T57" fmla="*/ 20 h 136"/>
              <a:gd name="T58" fmla="*/ 122 w 134"/>
              <a:gd name="T59" fmla="*/ 30 h 136"/>
              <a:gd name="T60" fmla="*/ 130 w 134"/>
              <a:gd name="T61" fmla="*/ 42 h 136"/>
              <a:gd name="T62" fmla="*/ 134 w 134"/>
              <a:gd name="T63" fmla="*/ 54 h 136"/>
              <a:gd name="T64" fmla="*/ 134 w 134"/>
              <a:gd name="T65" fmla="*/ 6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6"/>
              <a:gd name="T101" fmla="*/ 134 w 134"/>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6">
                <a:moveTo>
                  <a:pt x="134" y="68"/>
                </a:moveTo>
                <a:lnTo>
                  <a:pt x="134" y="82"/>
                </a:lnTo>
                <a:lnTo>
                  <a:pt x="130" y="94"/>
                </a:lnTo>
                <a:lnTo>
                  <a:pt x="122" y="106"/>
                </a:lnTo>
                <a:lnTo>
                  <a:pt x="114" y="116"/>
                </a:lnTo>
                <a:lnTo>
                  <a:pt x="104" y="124"/>
                </a:lnTo>
                <a:lnTo>
                  <a:pt x="94" y="130"/>
                </a:lnTo>
                <a:lnTo>
                  <a:pt x="80" y="134"/>
                </a:lnTo>
                <a:lnTo>
                  <a:pt x="66" y="136"/>
                </a:lnTo>
                <a:lnTo>
                  <a:pt x="54" y="134"/>
                </a:lnTo>
                <a:lnTo>
                  <a:pt x="40" y="130"/>
                </a:lnTo>
                <a:lnTo>
                  <a:pt x="28" y="124"/>
                </a:lnTo>
                <a:lnTo>
                  <a:pt x="18" y="116"/>
                </a:lnTo>
                <a:lnTo>
                  <a:pt x="10" y="106"/>
                </a:lnTo>
                <a:lnTo>
                  <a:pt x="4" y="94"/>
                </a:lnTo>
                <a:lnTo>
                  <a:pt x="0" y="82"/>
                </a:lnTo>
                <a:lnTo>
                  <a:pt x="0" y="68"/>
                </a:lnTo>
                <a:lnTo>
                  <a:pt x="0" y="54"/>
                </a:lnTo>
                <a:lnTo>
                  <a:pt x="4" y="42"/>
                </a:lnTo>
                <a:lnTo>
                  <a:pt x="10" y="30"/>
                </a:lnTo>
                <a:lnTo>
                  <a:pt x="18" y="20"/>
                </a:lnTo>
                <a:lnTo>
                  <a:pt x="28" y="12"/>
                </a:lnTo>
                <a:lnTo>
                  <a:pt x="40" y="6"/>
                </a:lnTo>
                <a:lnTo>
                  <a:pt x="54" y="2"/>
                </a:lnTo>
                <a:lnTo>
                  <a:pt x="66" y="0"/>
                </a:lnTo>
                <a:lnTo>
                  <a:pt x="80" y="2"/>
                </a:lnTo>
                <a:lnTo>
                  <a:pt x="94" y="6"/>
                </a:lnTo>
                <a:lnTo>
                  <a:pt x="104" y="12"/>
                </a:lnTo>
                <a:lnTo>
                  <a:pt x="114" y="20"/>
                </a:lnTo>
                <a:lnTo>
                  <a:pt x="122" y="30"/>
                </a:lnTo>
                <a:lnTo>
                  <a:pt x="130" y="42"/>
                </a:lnTo>
                <a:lnTo>
                  <a:pt x="134" y="54"/>
                </a:lnTo>
                <a:lnTo>
                  <a:pt x="134" y="66"/>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7" name="Freeform 17"/>
          <p:cNvSpPr>
            <a:spLocks/>
          </p:cNvSpPr>
          <p:nvPr/>
        </p:nvSpPr>
        <p:spPr bwMode="auto">
          <a:xfrm>
            <a:off x="941388" y="5080000"/>
            <a:ext cx="212725" cy="212725"/>
          </a:xfrm>
          <a:custGeom>
            <a:avLst/>
            <a:gdLst>
              <a:gd name="T0" fmla="*/ 134 w 134"/>
              <a:gd name="T1" fmla="*/ 68 h 134"/>
              <a:gd name="T2" fmla="*/ 134 w 134"/>
              <a:gd name="T3" fmla="*/ 80 h 134"/>
              <a:gd name="T4" fmla="*/ 130 w 134"/>
              <a:gd name="T5" fmla="*/ 94 h 134"/>
              <a:gd name="T6" fmla="*/ 122 w 134"/>
              <a:gd name="T7" fmla="*/ 104 h 134"/>
              <a:gd name="T8" fmla="*/ 114 w 134"/>
              <a:gd name="T9" fmla="*/ 114 h 134"/>
              <a:gd name="T10" fmla="*/ 104 w 134"/>
              <a:gd name="T11" fmla="*/ 124 h 134"/>
              <a:gd name="T12" fmla="*/ 94 w 134"/>
              <a:gd name="T13" fmla="*/ 130 h 134"/>
              <a:gd name="T14" fmla="*/ 80 w 134"/>
              <a:gd name="T15" fmla="*/ 134 h 134"/>
              <a:gd name="T16" fmla="*/ 66 w 134"/>
              <a:gd name="T17" fmla="*/ 134 h 134"/>
              <a:gd name="T18" fmla="*/ 54 w 134"/>
              <a:gd name="T19" fmla="*/ 134 h 134"/>
              <a:gd name="T20" fmla="*/ 40 w 134"/>
              <a:gd name="T21" fmla="*/ 130 h 134"/>
              <a:gd name="T22" fmla="*/ 28 w 134"/>
              <a:gd name="T23" fmla="*/ 124 h 134"/>
              <a:gd name="T24" fmla="*/ 18 w 134"/>
              <a:gd name="T25" fmla="*/ 114 h 134"/>
              <a:gd name="T26" fmla="*/ 10 w 134"/>
              <a:gd name="T27" fmla="*/ 104 h 134"/>
              <a:gd name="T28" fmla="*/ 4 w 134"/>
              <a:gd name="T29" fmla="*/ 94 h 134"/>
              <a:gd name="T30" fmla="*/ 0 w 134"/>
              <a:gd name="T31" fmla="*/ 80 h 134"/>
              <a:gd name="T32" fmla="*/ 0 w 134"/>
              <a:gd name="T33" fmla="*/ 68 h 134"/>
              <a:gd name="T34" fmla="*/ 0 w 134"/>
              <a:gd name="T35" fmla="*/ 54 h 134"/>
              <a:gd name="T36" fmla="*/ 4 w 134"/>
              <a:gd name="T37" fmla="*/ 40 h 134"/>
              <a:gd name="T38" fmla="*/ 10 w 134"/>
              <a:gd name="T39" fmla="*/ 30 h 134"/>
              <a:gd name="T40" fmla="*/ 18 w 134"/>
              <a:gd name="T41" fmla="*/ 20 h 134"/>
              <a:gd name="T42" fmla="*/ 28 w 134"/>
              <a:gd name="T43" fmla="*/ 10 h 134"/>
              <a:gd name="T44" fmla="*/ 40 w 134"/>
              <a:gd name="T45" fmla="*/ 4 h 134"/>
              <a:gd name="T46" fmla="*/ 54 w 134"/>
              <a:gd name="T47" fmla="*/ 0 h 134"/>
              <a:gd name="T48" fmla="*/ 66 w 134"/>
              <a:gd name="T49" fmla="*/ 0 h 134"/>
              <a:gd name="T50" fmla="*/ 80 w 134"/>
              <a:gd name="T51" fmla="*/ 0 h 134"/>
              <a:gd name="T52" fmla="*/ 94 w 134"/>
              <a:gd name="T53" fmla="*/ 4 h 134"/>
              <a:gd name="T54" fmla="*/ 104 w 134"/>
              <a:gd name="T55" fmla="*/ 10 h 134"/>
              <a:gd name="T56" fmla="*/ 114 w 134"/>
              <a:gd name="T57" fmla="*/ 20 h 134"/>
              <a:gd name="T58" fmla="*/ 122 w 134"/>
              <a:gd name="T59" fmla="*/ 30 h 134"/>
              <a:gd name="T60" fmla="*/ 130 w 134"/>
              <a:gd name="T61" fmla="*/ 40 h 134"/>
              <a:gd name="T62" fmla="*/ 134 w 134"/>
              <a:gd name="T63" fmla="*/ 54 h 134"/>
              <a:gd name="T64" fmla="*/ 134 w 134"/>
              <a:gd name="T65" fmla="*/ 66 h 134"/>
              <a:gd name="T66" fmla="*/ 134 w 134"/>
              <a:gd name="T67" fmla="*/ 68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4"/>
              <a:gd name="T104" fmla="*/ 134 w 134"/>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4">
                <a:moveTo>
                  <a:pt x="134" y="68"/>
                </a:moveTo>
                <a:lnTo>
                  <a:pt x="134" y="80"/>
                </a:lnTo>
                <a:lnTo>
                  <a:pt x="130" y="94"/>
                </a:lnTo>
                <a:lnTo>
                  <a:pt x="122" y="104"/>
                </a:lnTo>
                <a:lnTo>
                  <a:pt x="114" y="114"/>
                </a:lnTo>
                <a:lnTo>
                  <a:pt x="104" y="124"/>
                </a:lnTo>
                <a:lnTo>
                  <a:pt x="94" y="130"/>
                </a:lnTo>
                <a:lnTo>
                  <a:pt x="80" y="134"/>
                </a:lnTo>
                <a:lnTo>
                  <a:pt x="66" y="134"/>
                </a:lnTo>
                <a:lnTo>
                  <a:pt x="54" y="134"/>
                </a:lnTo>
                <a:lnTo>
                  <a:pt x="40" y="130"/>
                </a:lnTo>
                <a:lnTo>
                  <a:pt x="28" y="124"/>
                </a:lnTo>
                <a:lnTo>
                  <a:pt x="18" y="114"/>
                </a:lnTo>
                <a:lnTo>
                  <a:pt x="10" y="104"/>
                </a:lnTo>
                <a:lnTo>
                  <a:pt x="4" y="94"/>
                </a:lnTo>
                <a:lnTo>
                  <a:pt x="0" y="80"/>
                </a:lnTo>
                <a:lnTo>
                  <a:pt x="0" y="68"/>
                </a:lnTo>
                <a:lnTo>
                  <a:pt x="0" y="54"/>
                </a:lnTo>
                <a:lnTo>
                  <a:pt x="4" y="40"/>
                </a:lnTo>
                <a:lnTo>
                  <a:pt x="10" y="30"/>
                </a:lnTo>
                <a:lnTo>
                  <a:pt x="18" y="20"/>
                </a:lnTo>
                <a:lnTo>
                  <a:pt x="28" y="10"/>
                </a:lnTo>
                <a:lnTo>
                  <a:pt x="40" y="4"/>
                </a:lnTo>
                <a:lnTo>
                  <a:pt x="54" y="0"/>
                </a:lnTo>
                <a:lnTo>
                  <a:pt x="66" y="0"/>
                </a:lnTo>
                <a:lnTo>
                  <a:pt x="80" y="0"/>
                </a:lnTo>
                <a:lnTo>
                  <a:pt x="94" y="4"/>
                </a:lnTo>
                <a:lnTo>
                  <a:pt x="104" y="10"/>
                </a:lnTo>
                <a:lnTo>
                  <a:pt x="114" y="20"/>
                </a:lnTo>
                <a:lnTo>
                  <a:pt x="122" y="30"/>
                </a:lnTo>
                <a:lnTo>
                  <a:pt x="130" y="40"/>
                </a:lnTo>
                <a:lnTo>
                  <a:pt x="134" y="54"/>
                </a:lnTo>
                <a:lnTo>
                  <a:pt x="134" y="66"/>
                </a:lnTo>
                <a:lnTo>
                  <a:pt x="13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8" name="Freeform 18"/>
          <p:cNvSpPr>
            <a:spLocks/>
          </p:cNvSpPr>
          <p:nvPr/>
        </p:nvSpPr>
        <p:spPr bwMode="auto">
          <a:xfrm>
            <a:off x="941388" y="5080000"/>
            <a:ext cx="212725" cy="212725"/>
          </a:xfrm>
          <a:custGeom>
            <a:avLst/>
            <a:gdLst>
              <a:gd name="T0" fmla="*/ 134 w 134"/>
              <a:gd name="T1" fmla="*/ 68 h 134"/>
              <a:gd name="T2" fmla="*/ 134 w 134"/>
              <a:gd name="T3" fmla="*/ 80 h 134"/>
              <a:gd name="T4" fmla="*/ 130 w 134"/>
              <a:gd name="T5" fmla="*/ 94 h 134"/>
              <a:gd name="T6" fmla="*/ 122 w 134"/>
              <a:gd name="T7" fmla="*/ 104 h 134"/>
              <a:gd name="T8" fmla="*/ 114 w 134"/>
              <a:gd name="T9" fmla="*/ 114 h 134"/>
              <a:gd name="T10" fmla="*/ 104 w 134"/>
              <a:gd name="T11" fmla="*/ 124 h 134"/>
              <a:gd name="T12" fmla="*/ 94 w 134"/>
              <a:gd name="T13" fmla="*/ 130 h 134"/>
              <a:gd name="T14" fmla="*/ 80 w 134"/>
              <a:gd name="T15" fmla="*/ 134 h 134"/>
              <a:gd name="T16" fmla="*/ 66 w 134"/>
              <a:gd name="T17" fmla="*/ 134 h 134"/>
              <a:gd name="T18" fmla="*/ 54 w 134"/>
              <a:gd name="T19" fmla="*/ 134 h 134"/>
              <a:gd name="T20" fmla="*/ 40 w 134"/>
              <a:gd name="T21" fmla="*/ 130 h 134"/>
              <a:gd name="T22" fmla="*/ 28 w 134"/>
              <a:gd name="T23" fmla="*/ 124 h 134"/>
              <a:gd name="T24" fmla="*/ 18 w 134"/>
              <a:gd name="T25" fmla="*/ 114 h 134"/>
              <a:gd name="T26" fmla="*/ 10 w 134"/>
              <a:gd name="T27" fmla="*/ 104 h 134"/>
              <a:gd name="T28" fmla="*/ 4 w 134"/>
              <a:gd name="T29" fmla="*/ 94 h 134"/>
              <a:gd name="T30" fmla="*/ 0 w 134"/>
              <a:gd name="T31" fmla="*/ 80 h 134"/>
              <a:gd name="T32" fmla="*/ 0 w 134"/>
              <a:gd name="T33" fmla="*/ 68 h 134"/>
              <a:gd name="T34" fmla="*/ 0 w 134"/>
              <a:gd name="T35" fmla="*/ 54 h 134"/>
              <a:gd name="T36" fmla="*/ 4 w 134"/>
              <a:gd name="T37" fmla="*/ 40 h 134"/>
              <a:gd name="T38" fmla="*/ 10 w 134"/>
              <a:gd name="T39" fmla="*/ 30 h 134"/>
              <a:gd name="T40" fmla="*/ 18 w 134"/>
              <a:gd name="T41" fmla="*/ 20 h 134"/>
              <a:gd name="T42" fmla="*/ 28 w 134"/>
              <a:gd name="T43" fmla="*/ 10 h 134"/>
              <a:gd name="T44" fmla="*/ 40 w 134"/>
              <a:gd name="T45" fmla="*/ 4 h 134"/>
              <a:gd name="T46" fmla="*/ 54 w 134"/>
              <a:gd name="T47" fmla="*/ 0 h 134"/>
              <a:gd name="T48" fmla="*/ 66 w 134"/>
              <a:gd name="T49" fmla="*/ 0 h 134"/>
              <a:gd name="T50" fmla="*/ 80 w 134"/>
              <a:gd name="T51" fmla="*/ 0 h 134"/>
              <a:gd name="T52" fmla="*/ 94 w 134"/>
              <a:gd name="T53" fmla="*/ 4 h 134"/>
              <a:gd name="T54" fmla="*/ 104 w 134"/>
              <a:gd name="T55" fmla="*/ 10 h 134"/>
              <a:gd name="T56" fmla="*/ 114 w 134"/>
              <a:gd name="T57" fmla="*/ 20 h 134"/>
              <a:gd name="T58" fmla="*/ 122 w 134"/>
              <a:gd name="T59" fmla="*/ 30 h 134"/>
              <a:gd name="T60" fmla="*/ 130 w 134"/>
              <a:gd name="T61" fmla="*/ 40 h 134"/>
              <a:gd name="T62" fmla="*/ 134 w 134"/>
              <a:gd name="T63" fmla="*/ 54 h 134"/>
              <a:gd name="T64" fmla="*/ 134 w 134"/>
              <a:gd name="T65" fmla="*/ 6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4"/>
              <a:gd name="T101" fmla="*/ 134 w 134"/>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4">
                <a:moveTo>
                  <a:pt x="134" y="68"/>
                </a:moveTo>
                <a:lnTo>
                  <a:pt x="134" y="80"/>
                </a:lnTo>
                <a:lnTo>
                  <a:pt x="130" y="94"/>
                </a:lnTo>
                <a:lnTo>
                  <a:pt x="122" y="104"/>
                </a:lnTo>
                <a:lnTo>
                  <a:pt x="114" y="114"/>
                </a:lnTo>
                <a:lnTo>
                  <a:pt x="104" y="124"/>
                </a:lnTo>
                <a:lnTo>
                  <a:pt x="94" y="130"/>
                </a:lnTo>
                <a:lnTo>
                  <a:pt x="80" y="134"/>
                </a:lnTo>
                <a:lnTo>
                  <a:pt x="66" y="134"/>
                </a:lnTo>
                <a:lnTo>
                  <a:pt x="54" y="134"/>
                </a:lnTo>
                <a:lnTo>
                  <a:pt x="40" y="130"/>
                </a:lnTo>
                <a:lnTo>
                  <a:pt x="28" y="124"/>
                </a:lnTo>
                <a:lnTo>
                  <a:pt x="18" y="114"/>
                </a:lnTo>
                <a:lnTo>
                  <a:pt x="10" y="104"/>
                </a:lnTo>
                <a:lnTo>
                  <a:pt x="4" y="94"/>
                </a:lnTo>
                <a:lnTo>
                  <a:pt x="0" y="80"/>
                </a:lnTo>
                <a:lnTo>
                  <a:pt x="0" y="68"/>
                </a:lnTo>
                <a:lnTo>
                  <a:pt x="0" y="54"/>
                </a:lnTo>
                <a:lnTo>
                  <a:pt x="4" y="40"/>
                </a:lnTo>
                <a:lnTo>
                  <a:pt x="10" y="30"/>
                </a:lnTo>
                <a:lnTo>
                  <a:pt x="18" y="20"/>
                </a:lnTo>
                <a:lnTo>
                  <a:pt x="28" y="10"/>
                </a:lnTo>
                <a:lnTo>
                  <a:pt x="40" y="4"/>
                </a:lnTo>
                <a:lnTo>
                  <a:pt x="54" y="0"/>
                </a:lnTo>
                <a:lnTo>
                  <a:pt x="66" y="0"/>
                </a:lnTo>
                <a:lnTo>
                  <a:pt x="80" y="0"/>
                </a:lnTo>
                <a:lnTo>
                  <a:pt x="94" y="4"/>
                </a:lnTo>
                <a:lnTo>
                  <a:pt x="104" y="10"/>
                </a:lnTo>
                <a:lnTo>
                  <a:pt x="114" y="20"/>
                </a:lnTo>
                <a:lnTo>
                  <a:pt x="122" y="30"/>
                </a:lnTo>
                <a:lnTo>
                  <a:pt x="130" y="40"/>
                </a:lnTo>
                <a:lnTo>
                  <a:pt x="134" y="54"/>
                </a:lnTo>
                <a:lnTo>
                  <a:pt x="134" y="66"/>
                </a:lnTo>
              </a:path>
            </a:pathLst>
          </a:custGeom>
          <a:noFill/>
          <a:ln w="12700">
            <a:solidFill>
              <a:srgbClr val="0092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9" name="Rectangle 19"/>
          <p:cNvSpPr>
            <a:spLocks noChangeArrowheads="1"/>
          </p:cNvSpPr>
          <p:nvPr/>
        </p:nvSpPr>
        <p:spPr bwMode="auto">
          <a:xfrm>
            <a:off x="1622425" y="1270000"/>
            <a:ext cx="1090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lang="en-US" sz="1600">
                <a:solidFill>
                  <a:srgbClr val="231F20"/>
                </a:solidFill>
                <a:latin typeface="Arial Black" pitchFamily="34" charset="0"/>
              </a:rPr>
              <a:t>Sequence</a:t>
            </a:r>
          </a:p>
          <a:p>
            <a:pPr algn="ctr" eaLnBrk="0" hangingPunct="0">
              <a:lnSpc>
                <a:spcPct val="90000"/>
              </a:lnSpc>
            </a:pPr>
            <a:r>
              <a:rPr lang="en-US" sz="1600">
                <a:solidFill>
                  <a:srgbClr val="231F20"/>
                </a:solidFill>
                <a:latin typeface="Arial Black" pitchFamily="34" charset="0"/>
              </a:rPr>
              <a:t>of events</a:t>
            </a:r>
            <a:endParaRPr lang="en-US" sz="1800">
              <a:latin typeface="Arial" charset="0"/>
            </a:endParaRPr>
          </a:p>
        </p:txBody>
      </p:sp>
      <p:sp>
        <p:nvSpPr>
          <p:cNvPr id="82960" name="Rectangle 20"/>
          <p:cNvSpPr>
            <a:spLocks noChangeArrowheads="1"/>
          </p:cNvSpPr>
          <p:nvPr/>
        </p:nvSpPr>
        <p:spPr bwMode="auto">
          <a:xfrm>
            <a:off x="3608388" y="1050925"/>
            <a:ext cx="25257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lang="en-US" sz="1600">
                <a:solidFill>
                  <a:srgbClr val="231F20"/>
                </a:solidFill>
                <a:latin typeface="Arial Black" pitchFamily="34" charset="0"/>
              </a:rPr>
              <a:t>Changes in anterior-</a:t>
            </a:r>
          </a:p>
          <a:p>
            <a:pPr algn="ctr" eaLnBrk="0" hangingPunct="0">
              <a:lnSpc>
                <a:spcPct val="90000"/>
              </a:lnSpc>
            </a:pPr>
            <a:r>
              <a:rPr lang="en-US" sz="1600">
                <a:solidFill>
                  <a:srgbClr val="231F20"/>
                </a:solidFill>
                <a:latin typeface="Arial Black" pitchFamily="34" charset="0"/>
              </a:rPr>
              <a:t>posterior and superior-</a:t>
            </a:r>
            <a:endParaRPr lang="en-US" sz="1800">
              <a:latin typeface="Arial" charset="0"/>
            </a:endParaRPr>
          </a:p>
          <a:p>
            <a:pPr algn="ctr" eaLnBrk="0" hangingPunct="0">
              <a:lnSpc>
                <a:spcPct val="90000"/>
              </a:lnSpc>
            </a:pPr>
            <a:r>
              <a:rPr lang="en-US" sz="1600">
                <a:solidFill>
                  <a:srgbClr val="231F20"/>
                </a:solidFill>
                <a:latin typeface="Arial Black" pitchFamily="34" charset="0"/>
              </a:rPr>
              <a:t>inferior dimensions</a:t>
            </a:r>
            <a:endParaRPr lang="en-US" sz="1800">
              <a:latin typeface="Arial" charset="0"/>
            </a:endParaRPr>
          </a:p>
        </p:txBody>
      </p:sp>
      <p:sp>
        <p:nvSpPr>
          <p:cNvPr id="82961" name="Rectangle 21"/>
          <p:cNvSpPr>
            <a:spLocks noChangeArrowheads="1"/>
          </p:cNvSpPr>
          <p:nvPr/>
        </p:nvSpPr>
        <p:spPr bwMode="auto">
          <a:xfrm>
            <a:off x="6464300" y="1044575"/>
            <a:ext cx="20526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lang="en-US" sz="1600">
                <a:solidFill>
                  <a:srgbClr val="231F20"/>
                </a:solidFill>
                <a:latin typeface="Arial Black" pitchFamily="34" charset="0"/>
              </a:rPr>
              <a:t>Changes in</a:t>
            </a:r>
          </a:p>
          <a:p>
            <a:pPr algn="ctr" eaLnBrk="0" hangingPunct="0">
              <a:lnSpc>
                <a:spcPct val="90000"/>
              </a:lnSpc>
            </a:pPr>
            <a:r>
              <a:rPr lang="en-US" sz="1600">
                <a:solidFill>
                  <a:srgbClr val="231F20"/>
                </a:solidFill>
                <a:latin typeface="Arial Black" pitchFamily="34" charset="0"/>
              </a:rPr>
              <a:t>lateral dimensions</a:t>
            </a:r>
          </a:p>
          <a:p>
            <a:pPr algn="ctr" eaLnBrk="0" hangingPunct="0">
              <a:lnSpc>
                <a:spcPct val="90000"/>
              </a:lnSpc>
            </a:pPr>
            <a:r>
              <a:rPr lang="en-US" sz="1600">
                <a:solidFill>
                  <a:srgbClr val="231F20"/>
                </a:solidFill>
                <a:latin typeface="Arial Black" pitchFamily="34" charset="0"/>
              </a:rPr>
              <a:t>(superior view)</a:t>
            </a:r>
            <a:endParaRPr lang="en-US" sz="1800">
              <a:latin typeface="Arial" charset="0"/>
            </a:endParaRPr>
          </a:p>
        </p:txBody>
      </p:sp>
      <p:sp>
        <p:nvSpPr>
          <p:cNvPr id="82962" name="Rectangle 22"/>
          <p:cNvSpPr>
            <a:spLocks noChangeArrowheads="1"/>
          </p:cNvSpPr>
          <p:nvPr/>
        </p:nvSpPr>
        <p:spPr bwMode="auto">
          <a:xfrm>
            <a:off x="4487863" y="2003425"/>
            <a:ext cx="1716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90000"/>
              </a:lnSpc>
            </a:pPr>
            <a:r>
              <a:rPr lang="en-US" sz="1600" b="1">
                <a:solidFill>
                  <a:srgbClr val="231F20"/>
                </a:solidFill>
                <a:latin typeface="Arial" charset="0"/>
              </a:rPr>
              <a:t>Ribs and sternum</a:t>
            </a:r>
          </a:p>
          <a:p>
            <a:pPr algn="r" eaLnBrk="0" hangingPunct="0">
              <a:lnSpc>
                <a:spcPct val="90000"/>
              </a:lnSpc>
            </a:pPr>
            <a:r>
              <a:rPr lang="en-US" sz="1600" b="1">
                <a:solidFill>
                  <a:srgbClr val="231F20"/>
                </a:solidFill>
                <a:latin typeface="Arial" charset="0"/>
              </a:rPr>
              <a:t>are depressed</a:t>
            </a:r>
            <a:endParaRPr lang="en-US" sz="1800" b="1">
              <a:latin typeface="Arial" charset="0"/>
            </a:endParaRPr>
          </a:p>
          <a:p>
            <a:pPr algn="r" eaLnBrk="0" hangingPunct="0">
              <a:lnSpc>
                <a:spcPct val="90000"/>
              </a:lnSpc>
            </a:pPr>
            <a:r>
              <a:rPr lang="en-US" sz="1600" b="1">
                <a:solidFill>
                  <a:srgbClr val="231F20"/>
                </a:solidFill>
                <a:latin typeface="Arial" charset="0"/>
              </a:rPr>
              <a:t>as external</a:t>
            </a:r>
            <a:endParaRPr lang="en-US" sz="1800" b="1">
              <a:latin typeface="Arial" charset="0"/>
            </a:endParaRPr>
          </a:p>
          <a:p>
            <a:pPr algn="r" eaLnBrk="0" hangingPunct="0">
              <a:lnSpc>
                <a:spcPct val="90000"/>
              </a:lnSpc>
            </a:pPr>
            <a:r>
              <a:rPr lang="en-US" sz="1600" b="1">
                <a:solidFill>
                  <a:srgbClr val="231F20"/>
                </a:solidFill>
                <a:latin typeface="Arial" charset="0"/>
              </a:rPr>
              <a:t>intercostals</a:t>
            </a:r>
            <a:endParaRPr lang="en-US" sz="1800" b="1">
              <a:latin typeface="Arial" charset="0"/>
            </a:endParaRPr>
          </a:p>
          <a:p>
            <a:pPr algn="r" eaLnBrk="0" hangingPunct="0">
              <a:lnSpc>
                <a:spcPct val="90000"/>
              </a:lnSpc>
            </a:pPr>
            <a:r>
              <a:rPr lang="en-US" sz="1600" b="1">
                <a:solidFill>
                  <a:srgbClr val="231F20"/>
                </a:solidFill>
                <a:latin typeface="Arial" charset="0"/>
              </a:rPr>
              <a:t>relax.</a:t>
            </a:r>
            <a:endParaRPr lang="en-US" sz="1800" b="1">
              <a:latin typeface="Arial" charset="0"/>
            </a:endParaRPr>
          </a:p>
        </p:txBody>
      </p:sp>
      <p:sp>
        <p:nvSpPr>
          <p:cNvPr id="82963" name="Rectangle 23"/>
          <p:cNvSpPr>
            <a:spLocks noChangeArrowheads="1"/>
          </p:cNvSpPr>
          <p:nvPr/>
        </p:nvSpPr>
        <p:spPr bwMode="auto">
          <a:xfrm>
            <a:off x="6946900" y="3622675"/>
            <a:ext cx="11414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600" b="1">
                <a:solidFill>
                  <a:srgbClr val="231F20"/>
                </a:solidFill>
                <a:latin typeface="Arial" charset="0"/>
              </a:rPr>
              <a:t>External</a:t>
            </a:r>
          </a:p>
          <a:p>
            <a:pPr eaLnBrk="0" hangingPunct="0">
              <a:lnSpc>
                <a:spcPct val="90000"/>
              </a:lnSpc>
            </a:pPr>
            <a:r>
              <a:rPr lang="en-US" sz="1600" b="1">
                <a:solidFill>
                  <a:srgbClr val="231F20"/>
                </a:solidFill>
                <a:latin typeface="Arial" charset="0"/>
              </a:rPr>
              <a:t>intercostals</a:t>
            </a:r>
            <a:endParaRPr lang="en-US" sz="1800" b="1">
              <a:latin typeface="Arial" charset="0"/>
            </a:endParaRPr>
          </a:p>
          <a:p>
            <a:pPr eaLnBrk="0" hangingPunct="0">
              <a:lnSpc>
                <a:spcPct val="90000"/>
              </a:lnSpc>
            </a:pPr>
            <a:r>
              <a:rPr lang="en-US" sz="1600" b="1">
                <a:solidFill>
                  <a:srgbClr val="231F20"/>
                </a:solidFill>
                <a:latin typeface="Arial" charset="0"/>
              </a:rPr>
              <a:t>relax.</a:t>
            </a:r>
            <a:endParaRPr lang="en-US" sz="1800" b="1">
              <a:latin typeface="Arial" charset="0"/>
            </a:endParaRPr>
          </a:p>
        </p:txBody>
      </p:sp>
      <p:sp>
        <p:nvSpPr>
          <p:cNvPr id="82964" name="Rectangle 24"/>
          <p:cNvSpPr>
            <a:spLocks noChangeArrowheads="1"/>
          </p:cNvSpPr>
          <p:nvPr/>
        </p:nvSpPr>
        <p:spPr bwMode="auto">
          <a:xfrm>
            <a:off x="4864100" y="4756150"/>
            <a:ext cx="12223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600" b="1">
                <a:solidFill>
                  <a:srgbClr val="231F20"/>
                </a:solidFill>
                <a:latin typeface="Arial" charset="0"/>
              </a:rPr>
              <a:t>Diaphragm</a:t>
            </a:r>
          </a:p>
          <a:p>
            <a:pPr eaLnBrk="0" hangingPunct="0">
              <a:lnSpc>
                <a:spcPct val="90000"/>
              </a:lnSpc>
            </a:pPr>
            <a:r>
              <a:rPr lang="en-US" sz="1600" b="1">
                <a:solidFill>
                  <a:srgbClr val="231F20"/>
                </a:solidFill>
                <a:latin typeface="Arial" charset="0"/>
              </a:rPr>
              <a:t>moves</a:t>
            </a:r>
            <a:endParaRPr lang="en-US" sz="1800" b="1">
              <a:latin typeface="Arial" charset="0"/>
            </a:endParaRPr>
          </a:p>
          <a:p>
            <a:pPr eaLnBrk="0" hangingPunct="0">
              <a:lnSpc>
                <a:spcPct val="90000"/>
              </a:lnSpc>
            </a:pPr>
            <a:r>
              <a:rPr lang="en-US" sz="1600" b="1">
                <a:solidFill>
                  <a:srgbClr val="231F20"/>
                </a:solidFill>
                <a:latin typeface="Arial" charset="0"/>
              </a:rPr>
              <a:t>superiorly</a:t>
            </a:r>
            <a:endParaRPr lang="en-US" sz="1800" b="1">
              <a:latin typeface="Arial" charset="0"/>
            </a:endParaRPr>
          </a:p>
          <a:p>
            <a:pPr eaLnBrk="0" hangingPunct="0">
              <a:lnSpc>
                <a:spcPct val="90000"/>
              </a:lnSpc>
            </a:pPr>
            <a:r>
              <a:rPr lang="en-US" sz="1600" b="1">
                <a:solidFill>
                  <a:srgbClr val="231F20"/>
                </a:solidFill>
                <a:latin typeface="Arial" charset="0"/>
              </a:rPr>
              <a:t>as it relaxes.</a:t>
            </a:r>
          </a:p>
        </p:txBody>
      </p:sp>
      <p:sp>
        <p:nvSpPr>
          <p:cNvPr id="82965" name="Freeform 25"/>
          <p:cNvSpPr>
            <a:spLocks/>
          </p:cNvSpPr>
          <p:nvPr/>
        </p:nvSpPr>
        <p:spPr bwMode="auto">
          <a:xfrm>
            <a:off x="582613" y="3816350"/>
            <a:ext cx="146050" cy="123825"/>
          </a:xfrm>
          <a:custGeom>
            <a:avLst/>
            <a:gdLst>
              <a:gd name="T0" fmla="*/ 92 w 92"/>
              <a:gd name="T1" fmla="*/ 78 h 78"/>
              <a:gd name="T2" fmla="*/ 92 w 92"/>
              <a:gd name="T3" fmla="*/ 0 h 78"/>
              <a:gd name="T4" fmla="*/ 72 w 92"/>
              <a:gd name="T5" fmla="*/ 0 h 78"/>
              <a:gd name="T6" fmla="*/ 72 w 92"/>
              <a:gd name="T7" fmla="*/ 48 h 78"/>
              <a:gd name="T8" fmla="*/ 54 w 92"/>
              <a:gd name="T9" fmla="*/ 48 h 78"/>
              <a:gd name="T10" fmla="*/ 54 w 92"/>
              <a:gd name="T11" fmla="*/ 4 h 78"/>
              <a:gd name="T12" fmla="*/ 34 w 92"/>
              <a:gd name="T13" fmla="*/ 4 h 78"/>
              <a:gd name="T14" fmla="*/ 34 w 92"/>
              <a:gd name="T15" fmla="*/ 48 h 78"/>
              <a:gd name="T16" fmla="*/ 20 w 92"/>
              <a:gd name="T17" fmla="*/ 48 h 78"/>
              <a:gd name="T18" fmla="*/ 20 w 92"/>
              <a:gd name="T19" fmla="*/ 2 h 78"/>
              <a:gd name="T20" fmla="*/ 0 w 92"/>
              <a:gd name="T21" fmla="*/ 2 h 78"/>
              <a:gd name="T22" fmla="*/ 0 w 92"/>
              <a:gd name="T23" fmla="*/ 78 h 78"/>
              <a:gd name="T24" fmla="*/ 90 w 92"/>
              <a:gd name="T25" fmla="*/ 78 h 78"/>
              <a:gd name="T26" fmla="*/ 92 w 92"/>
              <a:gd name="T27" fmla="*/ 78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78"/>
              <a:gd name="T44" fmla="*/ 92 w 92"/>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78">
                <a:moveTo>
                  <a:pt x="92" y="78"/>
                </a:moveTo>
                <a:lnTo>
                  <a:pt x="92" y="0"/>
                </a:lnTo>
                <a:lnTo>
                  <a:pt x="72" y="0"/>
                </a:lnTo>
                <a:lnTo>
                  <a:pt x="72" y="48"/>
                </a:lnTo>
                <a:lnTo>
                  <a:pt x="54" y="48"/>
                </a:lnTo>
                <a:lnTo>
                  <a:pt x="54" y="4"/>
                </a:lnTo>
                <a:lnTo>
                  <a:pt x="34" y="4"/>
                </a:lnTo>
                <a:lnTo>
                  <a:pt x="34" y="48"/>
                </a:lnTo>
                <a:lnTo>
                  <a:pt x="20" y="48"/>
                </a:lnTo>
                <a:lnTo>
                  <a:pt x="20" y="2"/>
                </a:lnTo>
                <a:lnTo>
                  <a:pt x="0" y="2"/>
                </a:lnTo>
                <a:lnTo>
                  <a:pt x="0" y="78"/>
                </a:lnTo>
                <a:lnTo>
                  <a:pt x="90" y="78"/>
                </a:lnTo>
                <a:lnTo>
                  <a:pt x="92" y="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6" name="Freeform 26"/>
          <p:cNvSpPr>
            <a:spLocks/>
          </p:cNvSpPr>
          <p:nvPr/>
        </p:nvSpPr>
        <p:spPr bwMode="auto">
          <a:xfrm>
            <a:off x="623888" y="3673475"/>
            <a:ext cx="104775" cy="133350"/>
          </a:xfrm>
          <a:custGeom>
            <a:avLst/>
            <a:gdLst>
              <a:gd name="T0" fmla="*/ 32 w 66"/>
              <a:gd name="T1" fmla="*/ 60 h 84"/>
              <a:gd name="T2" fmla="*/ 66 w 66"/>
              <a:gd name="T3" fmla="*/ 84 h 84"/>
              <a:gd name="T4" fmla="*/ 66 w 66"/>
              <a:gd name="T5" fmla="*/ 56 h 84"/>
              <a:gd name="T6" fmla="*/ 44 w 66"/>
              <a:gd name="T7" fmla="*/ 42 h 84"/>
              <a:gd name="T8" fmla="*/ 66 w 66"/>
              <a:gd name="T9" fmla="*/ 30 h 84"/>
              <a:gd name="T10" fmla="*/ 66 w 66"/>
              <a:gd name="T11" fmla="*/ 0 h 84"/>
              <a:gd name="T12" fmla="*/ 32 w 66"/>
              <a:gd name="T13" fmla="*/ 24 h 84"/>
              <a:gd name="T14" fmla="*/ 0 w 66"/>
              <a:gd name="T15" fmla="*/ 2 h 84"/>
              <a:gd name="T16" fmla="*/ 0 w 66"/>
              <a:gd name="T17" fmla="*/ 30 h 84"/>
              <a:gd name="T18" fmla="*/ 18 w 66"/>
              <a:gd name="T19" fmla="*/ 42 h 84"/>
              <a:gd name="T20" fmla="*/ 0 w 66"/>
              <a:gd name="T21" fmla="*/ 52 h 84"/>
              <a:gd name="T22" fmla="*/ 0 w 66"/>
              <a:gd name="T23" fmla="*/ 82 h 84"/>
              <a:gd name="T24" fmla="*/ 30 w 66"/>
              <a:gd name="T25" fmla="*/ 60 h 84"/>
              <a:gd name="T26" fmla="*/ 32 w 66"/>
              <a:gd name="T27" fmla="*/ 6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84"/>
              <a:gd name="T44" fmla="*/ 66 w 66"/>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84">
                <a:moveTo>
                  <a:pt x="32" y="60"/>
                </a:moveTo>
                <a:lnTo>
                  <a:pt x="66" y="84"/>
                </a:lnTo>
                <a:lnTo>
                  <a:pt x="66" y="56"/>
                </a:lnTo>
                <a:lnTo>
                  <a:pt x="44" y="42"/>
                </a:lnTo>
                <a:lnTo>
                  <a:pt x="66" y="30"/>
                </a:lnTo>
                <a:lnTo>
                  <a:pt x="66" y="0"/>
                </a:lnTo>
                <a:lnTo>
                  <a:pt x="32" y="24"/>
                </a:lnTo>
                <a:lnTo>
                  <a:pt x="0" y="2"/>
                </a:lnTo>
                <a:lnTo>
                  <a:pt x="0" y="30"/>
                </a:lnTo>
                <a:lnTo>
                  <a:pt x="18" y="42"/>
                </a:lnTo>
                <a:lnTo>
                  <a:pt x="0" y="52"/>
                </a:lnTo>
                <a:lnTo>
                  <a:pt x="0" y="82"/>
                </a:lnTo>
                <a:lnTo>
                  <a:pt x="30" y="60"/>
                </a:lnTo>
                <a:lnTo>
                  <a:pt x="32"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7" name="Freeform 27"/>
          <p:cNvSpPr>
            <a:spLocks/>
          </p:cNvSpPr>
          <p:nvPr/>
        </p:nvSpPr>
        <p:spPr bwMode="auto">
          <a:xfrm>
            <a:off x="620713" y="3543300"/>
            <a:ext cx="149225" cy="117475"/>
          </a:xfrm>
          <a:custGeom>
            <a:avLst/>
            <a:gdLst>
              <a:gd name="T0" fmla="*/ 94 w 94"/>
              <a:gd name="T1" fmla="*/ 48 h 74"/>
              <a:gd name="T2" fmla="*/ 62 w 94"/>
              <a:gd name="T3" fmla="*/ 48 h 74"/>
              <a:gd name="T4" fmla="*/ 68 w 94"/>
              <a:gd name="T5" fmla="*/ 38 h 74"/>
              <a:gd name="T6" fmla="*/ 70 w 94"/>
              <a:gd name="T7" fmla="*/ 28 h 74"/>
              <a:gd name="T8" fmla="*/ 68 w 94"/>
              <a:gd name="T9" fmla="*/ 16 h 74"/>
              <a:gd name="T10" fmla="*/ 60 w 94"/>
              <a:gd name="T11" fmla="*/ 8 h 74"/>
              <a:gd name="T12" fmla="*/ 56 w 94"/>
              <a:gd name="T13" fmla="*/ 4 h 74"/>
              <a:gd name="T14" fmla="*/ 50 w 94"/>
              <a:gd name="T15" fmla="*/ 2 h 74"/>
              <a:gd name="T16" fmla="*/ 36 w 94"/>
              <a:gd name="T17" fmla="*/ 0 h 74"/>
              <a:gd name="T18" fmla="*/ 22 w 94"/>
              <a:gd name="T19" fmla="*/ 2 h 74"/>
              <a:gd name="T20" fmla="*/ 10 w 94"/>
              <a:gd name="T21" fmla="*/ 8 h 74"/>
              <a:gd name="T22" fmla="*/ 6 w 94"/>
              <a:gd name="T23" fmla="*/ 12 h 74"/>
              <a:gd name="T24" fmla="*/ 2 w 94"/>
              <a:gd name="T25" fmla="*/ 16 h 74"/>
              <a:gd name="T26" fmla="*/ 0 w 94"/>
              <a:gd name="T27" fmla="*/ 22 h 74"/>
              <a:gd name="T28" fmla="*/ 0 w 94"/>
              <a:gd name="T29" fmla="*/ 28 h 74"/>
              <a:gd name="T30" fmla="*/ 2 w 94"/>
              <a:gd name="T31" fmla="*/ 34 h 74"/>
              <a:gd name="T32" fmla="*/ 4 w 94"/>
              <a:gd name="T33" fmla="*/ 40 h 74"/>
              <a:gd name="T34" fmla="*/ 12 w 94"/>
              <a:gd name="T35" fmla="*/ 50 h 74"/>
              <a:gd name="T36" fmla="*/ 2 w 94"/>
              <a:gd name="T37" fmla="*/ 50 h 74"/>
              <a:gd name="T38" fmla="*/ 2 w 94"/>
              <a:gd name="T39" fmla="*/ 74 h 74"/>
              <a:gd name="T40" fmla="*/ 94 w 94"/>
              <a:gd name="T41" fmla="*/ 74 h 74"/>
              <a:gd name="T42" fmla="*/ 94 w 94"/>
              <a:gd name="T43" fmla="*/ 50 h 74"/>
              <a:gd name="T44" fmla="*/ 94 w 94"/>
              <a:gd name="T45" fmla="*/ 48 h 74"/>
              <a:gd name="T46" fmla="*/ 22 w 94"/>
              <a:gd name="T47" fmla="*/ 44 h 74"/>
              <a:gd name="T48" fmla="*/ 20 w 94"/>
              <a:gd name="T49" fmla="*/ 40 h 74"/>
              <a:gd name="T50" fmla="*/ 18 w 94"/>
              <a:gd name="T51" fmla="*/ 36 h 74"/>
              <a:gd name="T52" fmla="*/ 20 w 94"/>
              <a:gd name="T53" fmla="*/ 32 h 74"/>
              <a:gd name="T54" fmla="*/ 22 w 94"/>
              <a:gd name="T55" fmla="*/ 28 h 74"/>
              <a:gd name="T56" fmla="*/ 28 w 94"/>
              <a:gd name="T57" fmla="*/ 26 h 74"/>
              <a:gd name="T58" fmla="*/ 34 w 94"/>
              <a:gd name="T59" fmla="*/ 26 h 74"/>
              <a:gd name="T60" fmla="*/ 42 w 94"/>
              <a:gd name="T61" fmla="*/ 26 h 74"/>
              <a:gd name="T62" fmla="*/ 46 w 94"/>
              <a:gd name="T63" fmla="*/ 28 h 74"/>
              <a:gd name="T64" fmla="*/ 50 w 94"/>
              <a:gd name="T65" fmla="*/ 32 h 74"/>
              <a:gd name="T66" fmla="*/ 50 w 94"/>
              <a:gd name="T67" fmla="*/ 36 h 74"/>
              <a:gd name="T68" fmla="*/ 50 w 94"/>
              <a:gd name="T69" fmla="*/ 40 h 74"/>
              <a:gd name="T70" fmla="*/ 46 w 94"/>
              <a:gd name="T71" fmla="*/ 44 h 74"/>
              <a:gd name="T72" fmla="*/ 42 w 94"/>
              <a:gd name="T73" fmla="*/ 46 h 74"/>
              <a:gd name="T74" fmla="*/ 36 w 94"/>
              <a:gd name="T75" fmla="*/ 48 h 74"/>
              <a:gd name="T76" fmla="*/ 28 w 94"/>
              <a:gd name="T77" fmla="*/ 46 h 74"/>
              <a:gd name="T78" fmla="*/ 22 w 94"/>
              <a:gd name="T79" fmla="*/ 44 h 74"/>
              <a:gd name="T80" fmla="*/ 94 w 94"/>
              <a:gd name="T81" fmla="*/ 48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74"/>
              <a:gd name="T125" fmla="*/ 94 w 94"/>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74">
                <a:moveTo>
                  <a:pt x="94" y="48"/>
                </a:moveTo>
                <a:lnTo>
                  <a:pt x="62" y="48"/>
                </a:lnTo>
                <a:lnTo>
                  <a:pt x="68" y="38"/>
                </a:lnTo>
                <a:lnTo>
                  <a:pt x="70" y="28"/>
                </a:lnTo>
                <a:lnTo>
                  <a:pt x="68" y="16"/>
                </a:lnTo>
                <a:lnTo>
                  <a:pt x="60" y="8"/>
                </a:lnTo>
                <a:lnTo>
                  <a:pt x="56" y="4"/>
                </a:lnTo>
                <a:lnTo>
                  <a:pt x="50" y="2"/>
                </a:lnTo>
                <a:lnTo>
                  <a:pt x="36" y="0"/>
                </a:lnTo>
                <a:lnTo>
                  <a:pt x="22" y="2"/>
                </a:lnTo>
                <a:lnTo>
                  <a:pt x="10" y="8"/>
                </a:lnTo>
                <a:lnTo>
                  <a:pt x="6" y="12"/>
                </a:lnTo>
                <a:lnTo>
                  <a:pt x="2" y="16"/>
                </a:lnTo>
                <a:lnTo>
                  <a:pt x="0" y="22"/>
                </a:lnTo>
                <a:lnTo>
                  <a:pt x="0" y="28"/>
                </a:lnTo>
                <a:lnTo>
                  <a:pt x="2" y="34"/>
                </a:lnTo>
                <a:lnTo>
                  <a:pt x="4" y="40"/>
                </a:lnTo>
                <a:lnTo>
                  <a:pt x="12" y="50"/>
                </a:lnTo>
                <a:lnTo>
                  <a:pt x="2" y="50"/>
                </a:lnTo>
                <a:lnTo>
                  <a:pt x="2" y="74"/>
                </a:lnTo>
                <a:lnTo>
                  <a:pt x="94" y="74"/>
                </a:lnTo>
                <a:lnTo>
                  <a:pt x="94" y="50"/>
                </a:lnTo>
                <a:lnTo>
                  <a:pt x="94" y="48"/>
                </a:lnTo>
                <a:lnTo>
                  <a:pt x="22" y="44"/>
                </a:lnTo>
                <a:lnTo>
                  <a:pt x="20" y="40"/>
                </a:lnTo>
                <a:lnTo>
                  <a:pt x="18" y="36"/>
                </a:lnTo>
                <a:lnTo>
                  <a:pt x="20" y="32"/>
                </a:lnTo>
                <a:lnTo>
                  <a:pt x="22" y="28"/>
                </a:lnTo>
                <a:lnTo>
                  <a:pt x="28" y="26"/>
                </a:lnTo>
                <a:lnTo>
                  <a:pt x="34" y="26"/>
                </a:lnTo>
                <a:lnTo>
                  <a:pt x="42" y="26"/>
                </a:lnTo>
                <a:lnTo>
                  <a:pt x="46" y="28"/>
                </a:lnTo>
                <a:lnTo>
                  <a:pt x="50" y="32"/>
                </a:lnTo>
                <a:lnTo>
                  <a:pt x="50" y="36"/>
                </a:lnTo>
                <a:lnTo>
                  <a:pt x="50" y="40"/>
                </a:lnTo>
                <a:lnTo>
                  <a:pt x="46" y="44"/>
                </a:lnTo>
                <a:lnTo>
                  <a:pt x="42" y="46"/>
                </a:lnTo>
                <a:lnTo>
                  <a:pt x="36" y="48"/>
                </a:lnTo>
                <a:lnTo>
                  <a:pt x="28" y="46"/>
                </a:lnTo>
                <a:lnTo>
                  <a:pt x="22" y="44"/>
                </a:lnTo>
                <a:lnTo>
                  <a:pt x="94" y="4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8" name="Freeform 28"/>
          <p:cNvSpPr>
            <a:spLocks/>
          </p:cNvSpPr>
          <p:nvPr/>
        </p:nvSpPr>
        <p:spPr bwMode="auto">
          <a:xfrm>
            <a:off x="582613" y="3482975"/>
            <a:ext cx="146050" cy="38100"/>
          </a:xfrm>
          <a:custGeom>
            <a:avLst/>
            <a:gdLst>
              <a:gd name="T0" fmla="*/ 18 w 92"/>
              <a:gd name="T1" fmla="*/ 24 h 24"/>
              <a:gd name="T2" fmla="*/ 18 w 92"/>
              <a:gd name="T3" fmla="*/ 0 h 24"/>
              <a:gd name="T4" fmla="*/ 0 w 92"/>
              <a:gd name="T5" fmla="*/ 0 h 24"/>
              <a:gd name="T6" fmla="*/ 0 w 92"/>
              <a:gd name="T7" fmla="*/ 24 h 24"/>
              <a:gd name="T8" fmla="*/ 16 w 92"/>
              <a:gd name="T9" fmla="*/ 24 h 24"/>
              <a:gd name="T10" fmla="*/ 18 w 92"/>
              <a:gd name="T11" fmla="*/ 24 h 24"/>
              <a:gd name="T12" fmla="*/ 92 w 92"/>
              <a:gd name="T13" fmla="*/ 24 h 24"/>
              <a:gd name="T14" fmla="*/ 92 w 92"/>
              <a:gd name="T15" fmla="*/ 0 h 24"/>
              <a:gd name="T16" fmla="*/ 26 w 92"/>
              <a:gd name="T17" fmla="*/ 0 h 24"/>
              <a:gd name="T18" fmla="*/ 26 w 92"/>
              <a:gd name="T19" fmla="*/ 24 h 24"/>
              <a:gd name="T20" fmla="*/ 92 w 92"/>
              <a:gd name="T21" fmla="*/ 24 h 24"/>
              <a:gd name="T22" fmla="*/ 18 w 92"/>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4"/>
              <a:gd name="T38" fmla="*/ 92 w 92"/>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4">
                <a:moveTo>
                  <a:pt x="18" y="24"/>
                </a:moveTo>
                <a:lnTo>
                  <a:pt x="18" y="0"/>
                </a:lnTo>
                <a:lnTo>
                  <a:pt x="0" y="0"/>
                </a:lnTo>
                <a:lnTo>
                  <a:pt x="0" y="24"/>
                </a:lnTo>
                <a:lnTo>
                  <a:pt x="16" y="24"/>
                </a:lnTo>
                <a:lnTo>
                  <a:pt x="18" y="24"/>
                </a:lnTo>
                <a:lnTo>
                  <a:pt x="92" y="24"/>
                </a:lnTo>
                <a:lnTo>
                  <a:pt x="92" y="0"/>
                </a:lnTo>
                <a:lnTo>
                  <a:pt x="26" y="0"/>
                </a:lnTo>
                <a:lnTo>
                  <a:pt x="26" y="24"/>
                </a:lnTo>
                <a:lnTo>
                  <a:pt x="92" y="24"/>
                </a:lnTo>
                <a:lnTo>
                  <a:pt x="18"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9"/>
          <p:cNvSpPr>
            <a:spLocks/>
          </p:cNvSpPr>
          <p:nvPr/>
        </p:nvSpPr>
        <p:spPr bwMode="auto">
          <a:xfrm>
            <a:off x="620713" y="3371850"/>
            <a:ext cx="107950" cy="82550"/>
          </a:xfrm>
          <a:custGeom>
            <a:avLst/>
            <a:gdLst>
              <a:gd name="T0" fmla="*/ 68 w 68"/>
              <a:gd name="T1" fmla="*/ 52 h 52"/>
              <a:gd name="T2" fmla="*/ 68 w 68"/>
              <a:gd name="T3" fmla="*/ 28 h 52"/>
              <a:gd name="T4" fmla="*/ 46 w 68"/>
              <a:gd name="T5" fmla="*/ 28 h 52"/>
              <a:gd name="T6" fmla="*/ 32 w 68"/>
              <a:gd name="T7" fmla="*/ 26 h 52"/>
              <a:gd name="T8" fmla="*/ 24 w 68"/>
              <a:gd name="T9" fmla="*/ 24 h 52"/>
              <a:gd name="T10" fmla="*/ 22 w 68"/>
              <a:gd name="T11" fmla="*/ 20 h 52"/>
              <a:gd name="T12" fmla="*/ 20 w 68"/>
              <a:gd name="T13" fmla="*/ 16 h 52"/>
              <a:gd name="T14" fmla="*/ 22 w 68"/>
              <a:gd name="T15" fmla="*/ 8 h 52"/>
              <a:gd name="T16" fmla="*/ 4 w 68"/>
              <a:gd name="T17" fmla="*/ 0 h 52"/>
              <a:gd name="T18" fmla="*/ 2 w 68"/>
              <a:gd name="T19" fmla="*/ 8 h 52"/>
              <a:gd name="T20" fmla="*/ 0 w 68"/>
              <a:gd name="T21" fmla="*/ 12 h 52"/>
              <a:gd name="T22" fmla="*/ 0 w 68"/>
              <a:gd name="T23" fmla="*/ 18 h 52"/>
              <a:gd name="T24" fmla="*/ 2 w 68"/>
              <a:gd name="T25" fmla="*/ 22 h 52"/>
              <a:gd name="T26" fmla="*/ 6 w 68"/>
              <a:gd name="T27" fmla="*/ 26 h 52"/>
              <a:gd name="T28" fmla="*/ 12 w 68"/>
              <a:gd name="T29" fmla="*/ 30 h 52"/>
              <a:gd name="T30" fmla="*/ 2 w 68"/>
              <a:gd name="T31" fmla="*/ 30 h 52"/>
              <a:gd name="T32" fmla="*/ 2 w 68"/>
              <a:gd name="T33" fmla="*/ 52 h 52"/>
              <a:gd name="T34" fmla="*/ 66 w 68"/>
              <a:gd name="T35" fmla="*/ 52 h 52"/>
              <a:gd name="T36" fmla="*/ 68 w 68"/>
              <a:gd name="T37" fmla="*/ 5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52"/>
              <a:gd name="T59" fmla="*/ 68 w 6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52">
                <a:moveTo>
                  <a:pt x="68" y="52"/>
                </a:moveTo>
                <a:lnTo>
                  <a:pt x="68" y="28"/>
                </a:lnTo>
                <a:lnTo>
                  <a:pt x="46" y="28"/>
                </a:lnTo>
                <a:lnTo>
                  <a:pt x="32" y="26"/>
                </a:lnTo>
                <a:lnTo>
                  <a:pt x="24" y="24"/>
                </a:lnTo>
                <a:lnTo>
                  <a:pt x="22" y="20"/>
                </a:lnTo>
                <a:lnTo>
                  <a:pt x="20" y="16"/>
                </a:lnTo>
                <a:lnTo>
                  <a:pt x="22" y="8"/>
                </a:lnTo>
                <a:lnTo>
                  <a:pt x="4" y="0"/>
                </a:lnTo>
                <a:lnTo>
                  <a:pt x="2" y="8"/>
                </a:lnTo>
                <a:lnTo>
                  <a:pt x="0" y="12"/>
                </a:lnTo>
                <a:lnTo>
                  <a:pt x="0" y="18"/>
                </a:lnTo>
                <a:lnTo>
                  <a:pt x="2" y="22"/>
                </a:lnTo>
                <a:lnTo>
                  <a:pt x="6" y="26"/>
                </a:lnTo>
                <a:lnTo>
                  <a:pt x="12" y="30"/>
                </a:lnTo>
                <a:lnTo>
                  <a:pt x="2" y="30"/>
                </a:lnTo>
                <a:lnTo>
                  <a:pt x="2" y="52"/>
                </a:lnTo>
                <a:lnTo>
                  <a:pt x="66" y="52"/>
                </a:lnTo>
                <a:lnTo>
                  <a:pt x="68" y="5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0" name="Freeform 30"/>
          <p:cNvSpPr>
            <a:spLocks/>
          </p:cNvSpPr>
          <p:nvPr/>
        </p:nvSpPr>
        <p:spPr bwMode="auto">
          <a:xfrm>
            <a:off x="620713" y="3244850"/>
            <a:ext cx="111125" cy="123825"/>
          </a:xfrm>
          <a:custGeom>
            <a:avLst/>
            <a:gdLst>
              <a:gd name="T0" fmla="*/ 18 w 70"/>
              <a:gd name="T1" fmla="*/ 48 h 78"/>
              <a:gd name="T2" fmla="*/ 16 w 70"/>
              <a:gd name="T3" fmla="*/ 44 h 78"/>
              <a:gd name="T4" fmla="*/ 16 w 70"/>
              <a:gd name="T5" fmla="*/ 38 h 78"/>
              <a:gd name="T6" fmla="*/ 16 w 70"/>
              <a:gd name="T7" fmla="*/ 34 h 78"/>
              <a:gd name="T8" fmla="*/ 18 w 70"/>
              <a:gd name="T9" fmla="*/ 30 h 78"/>
              <a:gd name="T10" fmla="*/ 20 w 70"/>
              <a:gd name="T11" fmla="*/ 30 h 78"/>
              <a:gd name="T12" fmla="*/ 24 w 70"/>
              <a:gd name="T13" fmla="*/ 28 h 78"/>
              <a:gd name="T14" fmla="*/ 26 w 70"/>
              <a:gd name="T15" fmla="*/ 38 h 78"/>
              <a:gd name="T16" fmla="*/ 30 w 70"/>
              <a:gd name="T17" fmla="*/ 56 h 78"/>
              <a:gd name="T18" fmla="*/ 34 w 70"/>
              <a:gd name="T19" fmla="*/ 66 h 78"/>
              <a:gd name="T20" fmla="*/ 38 w 70"/>
              <a:gd name="T21" fmla="*/ 72 h 78"/>
              <a:gd name="T22" fmla="*/ 44 w 70"/>
              <a:gd name="T23" fmla="*/ 76 h 78"/>
              <a:gd name="T24" fmla="*/ 50 w 70"/>
              <a:gd name="T25" fmla="*/ 78 h 78"/>
              <a:gd name="T26" fmla="*/ 58 w 70"/>
              <a:gd name="T27" fmla="*/ 76 h 78"/>
              <a:gd name="T28" fmla="*/ 64 w 70"/>
              <a:gd name="T29" fmla="*/ 72 h 78"/>
              <a:gd name="T30" fmla="*/ 68 w 70"/>
              <a:gd name="T31" fmla="*/ 64 h 78"/>
              <a:gd name="T32" fmla="*/ 70 w 70"/>
              <a:gd name="T33" fmla="*/ 54 h 78"/>
              <a:gd name="T34" fmla="*/ 68 w 70"/>
              <a:gd name="T35" fmla="*/ 44 h 78"/>
              <a:gd name="T36" fmla="*/ 66 w 70"/>
              <a:gd name="T37" fmla="*/ 38 h 78"/>
              <a:gd name="T38" fmla="*/ 60 w 70"/>
              <a:gd name="T39" fmla="*/ 28 h 78"/>
              <a:gd name="T40" fmla="*/ 64 w 70"/>
              <a:gd name="T41" fmla="*/ 26 h 78"/>
              <a:gd name="T42" fmla="*/ 68 w 70"/>
              <a:gd name="T43" fmla="*/ 24 h 78"/>
              <a:gd name="T44" fmla="*/ 68 w 70"/>
              <a:gd name="T45" fmla="*/ 0 h 78"/>
              <a:gd name="T46" fmla="*/ 62 w 70"/>
              <a:gd name="T47" fmla="*/ 4 h 78"/>
              <a:gd name="T48" fmla="*/ 54 w 70"/>
              <a:gd name="T49" fmla="*/ 4 h 78"/>
              <a:gd name="T50" fmla="*/ 24 w 70"/>
              <a:gd name="T51" fmla="*/ 4 h 78"/>
              <a:gd name="T52" fmla="*/ 14 w 70"/>
              <a:gd name="T53" fmla="*/ 6 h 78"/>
              <a:gd name="T54" fmla="*/ 10 w 70"/>
              <a:gd name="T55" fmla="*/ 8 h 78"/>
              <a:gd name="T56" fmla="*/ 6 w 70"/>
              <a:gd name="T57" fmla="*/ 12 h 78"/>
              <a:gd name="T58" fmla="*/ 4 w 70"/>
              <a:gd name="T59" fmla="*/ 16 h 78"/>
              <a:gd name="T60" fmla="*/ 2 w 70"/>
              <a:gd name="T61" fmla="*/ 22 h 78"/>
              <a:gd name="T62" fmla="*/ 0 w 70"/>
              <a:gd name="T63" fmla="*/ 40 h 78"/>
              <a:gd name="T64" fmla="*/ 2 w 70"/>
              <a:gd name="T65" fmla="*/ 54 h 78"/>
              <a:gd name="T66" fmla="*/ 4 w 70"/>
              <a:gd name="T67" fmla="*/ 64 h 78"/>
              <a:gd name="T68" fmla="*/ 10 w 70"/>
              <a:gd name="T69" fmla="*/ 72 h 78"/>
              <a:gd name="T70" fmla="*/ 20 w 70"/>
              <a:gd name="T71" fmla="*/ 76 h 78"/>
              <a:gd name="T72" fmla="*/ 24 w 70"/>
              <a:gd name="T73" fmla="*/ 50 h 78"/>
              <a:gd name="T74" fmla="*/ 20 w 70"/>
              <a:gd name="T75" fmla="*/ 48 h 78"/>
              <a:gd name="T76" fmla="*/ 18 w 70"/>
              <a:gd name="T77" fmla="*/ 48 h 78"/>
              <a:gd name="T78" fmla="*/ 40 w 70"/>
              <a:gd name="T79" fmla="*/ 28 h 78"/>
              <a:gd name="T80" fmla="*/ 48 w 70"/>
              <a:gd name="T81" fmla="*/ 30 h 78"/>
              <a:gd name="T82" fmla="*/ 54 w 70"/>
              <a:gd name="T83" fmla="*/ 36 h 78"/>
              <a:gd name="T84" fmla="*/ 56 w 70"/>
              <a:gd name="T85" fmla="*/ 44 h 78"/>
              <a:gd name="T86" fmla="*/ 56 w 70"/>
              <a:gd name="T87" fmla="*/ 48 h 78"/>
              <a:gd name="T88" fmla="*/ 54 w 70"/>
              <a:gd name="T89" fmla="*/ 50 h 78"/>
              <a:gd name="T90" fmla="*/ 48 w 70"/>
              <a:gd name="T91" fmla="*/ 52 h 78"/>
              <a:gd name="T92" fmla="*/ 44 w 70"/>
              <a:gd name="T93" fmla="*/ 50 h 78"/>
              <a:gd name="T94" fmla="*/ 40 w 70"/>
              <a:gd name="T95" fmla="*/ 40 h 78"/>
              <a:gd name="T96" fmla="*/ 36 w 70"/>
              <a:gd name="T97" fmla="*/ 28 h 78"/>
              <a:gd name="T98" fmla="*/ 40 w 70"/>
              <a:gd name="T99" fmla="*/ 28 h 78"/>
              <a:gd name="T100" fmla="*/ 18 w 70"/>
              <a:gd name="T101" fmla="*/ 48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78"/>
              <a:gd name="T155" fmla="*/ 70 w 70"/>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78">
                <a:moveTo>
                  <a:pt x="18" y="48"/>
                </a:moveTo>
                <a:lnTo>
                  <a:pt x="16" y="44"/>
                </a:lnTo>
                <a:lnTo>
                  <a:pt x="16" y="38"/>
                </a:lnTo>
                <a:lnTo>
                  <a:pt x="16" y="34"/>
                </a:lnTo>
                <a:lnTo>
                  <a:pt x="18" y="30"/>
                </a:lnTo>
                <a:lnTo>
                  <a:pt x="20" y="30"/>
                </a:lnTo>
                <a:lnTo>
                  <a:pt x="24" y="28"/>
                </a:lnTo>
                <a:lnTo>
                  <a:pt x="26" y="38"/>
                </a:lnTo>
                <a:lnTo>
                  <a:pt x="30" y="56"/>
                </a:lnTo>
                <a:lnTo>
                  <a:pt x="34" y="66"/>
                </a:lnTo>
                <a:lnTo>
                  <a:pt x="38" y="72"/>
                </a:lnTo>
                <a:lnTo>
                  <a:pt x="44" y="76"/>
                </a:lnTo>
                <a:lnTo>
                  <a:pt x="50" y="78"/>
                </a:lnTo>
                <a:lnTo>
                  <a:pt x="58" y="76"/>
                </a:lnTo>
                <a:lnTo>
                  <a:pt x="64" y="72"/>
                </a:lnTo>
                <a:lnTo>
                  <a:pt x="68" y="64"/>
                </a:lnTo>
                <a:lnTo>
                  <a:pt x="70" y="54"/>
                </a:lnTo>
                <a:lnTo>
                  <a:pt x="68" y="44"/>
                </a:lnTo>
                <a:lnTo>
                  <a:pt x="66" y="38"/>
                </a:lnTo>
                <a:lnTo>
                  <a:pt x="60" y="28"/>
                </a:lnTo>
                <a:lnTo>
                  <a:pt x="64" y="26"/>
                </a:lnTo>
                <a:lnTo>
                  <a:pt x="68" y="24"/>
                </a:lnTo>
                <a:lnTo>
                  <a:pt x="68" y="0"/>
                </a:lnTo>
                <a:lnTo>
                  <a:pt x="62" y="4"/>
                </a:lnTo>
                <a:lnTo>
                  <a:pt x="54" y="4"/>
                </a:lnTo>
                <a:lnTo>
                  <a:pt x="24" y="4"/>
                </a:lnTo>
                <a:lnTo>
                  <a:pt x="14" y="6"/>
                </a:lnTo>
                <a:lnTo>
                  <a:pt x="10" y="8"/>
                </a:lnTo>
                <a:lnTo>
                  <a:pt x="6" y="12"/>
                </a:lnTo>
                <a:lnTo>
                  <a:pt x="4" y="16"/>
                </a:lnTo>
                <a:lnTo>
                  <a:pt x="2" y="22"/>
                </a:lnTo>
                <a:lnTo>
                  <a:pt x="0" y="40"/>
                </a:lnTo>
                <a:lnTo>
                  <a:pt x="2" y="54"/>
                </a:lnTo>
                <a:lnTo>
                  <a:pt x="4" y="64"/>
                </a:lnTo>
                <a:lnTo>
                  <a:pt x="10" y="72"/>
                </a:lnTo>
                <a:lnTo>
                  <a:pt x="20" y="76"/>
                </a:lnTo>
                <a:lnTo>
                  <a:pt x="24" y="50"/>
                </a:lnTo>
                <a:lnTo>
                  <a:pt x="20" y="48"/>
                </a:lnTo>
                <a:lnTo>
                  <a:pt x="18" y="48"/>
                </a:lnTo>
                <a:lnTo>
                  <a:pt x="40" y="28"/>
                </a:lnTo>
                <a:lnTo>
                  <a:pt x="48" y="30"/>
                </a:lnTo>
                <a:lnTo>
                  <a:pt x="54" y="36"/>
                </a:lnTo>
                <a:lnTo>
                  <a:pt x="56" y="44"/>
                </a:lnTo>
                <a:lnTo>
                  <a:pt x="56" y="48"/>
                </a:lnTo>
                <a:lnTo>
                  <a:pt x="54" y="50"/>
                </a:lnTo>
                <a:lnTo>
                  <a:pt x="48" y="52"/>
                </a:lnTo>
                <a:lnTo>
                  <a:pt x="44" y="50"/>
                </a:lnTo>
                <a:lnTo>
                  <a:pt x="40" y="40"/>
                </a:lnTo>
                <a:lnTo>
                  <a:pt x="36" y="28"/>
                </a:lnTo>
                <a:lnTo>
                  <a:pt x="40" y="28"/>
                </a:lnTo>
                <a:lnTo>
                  <a:pt x="18" y="4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1" name="Freeform 31"/>
          <p:cNvSpPr>
            <a:spLocks/>
          </p:cNvSpPr>
          <p:nvPr/>
        </p:nvSpPr>
        <p:spPr bwMode="auto">
          <a:xfrm>
            <a:off x="582613" y="3159125"/>
            <a:ext cx="149225" cy="79375"/>
          </a:xfrm>
          <a:custGeom>
            <a:avLst/>
            <a:gdLst>
              <a:gd name="T0" fmla="*/ 14 w 94"/>
              <a:gd name="T1" fmla="*/ 40 h 50"/>
              <a:gd name="T2" fmla="*/ 26 w 94"/>
              <a:gd name="T3" fmla="*/ 40 h 50"/>
              <a:gd name="T4" fmla="*/ 26 w 94"/>
              <a:gd name="T5" fmla="*/ 50 h 50"/>
              <a:gd name="T6" fmla="*/ 44 w 94"/>
              <a:gd name="T7" fmla="*/ 50 h 50"/>
              <a:gd name="T8" fmla="*/ 44 w 94"/>
              <a:gd name="T9" fmla="*/ 40 h 50"/>
              <a:gd name="T10" fmla="*/ 68 w 94"/>
              <a:gd name="T11" fmla="*/ 40 h 50"/>
              <a:gd name="T12" fmla="*/ 78 w 94"/>
              <a:gd name="T13" fmla="*/ 40 h 50"/>
              <a:gd name="T14" fmla="*/ 84 w 94"/>
              <a:gd name="T15" fmla="*/ 38 h 50"/>
              <a:gd name="T16" fmla="*/ 88 w 94"/>
              <a:gd name="T17" fmla="*/ 34 h 50"/>
              <a:gd name="T18" fmla="*/ 92 w 94"/>
              <a:gd name="T19" fmla="*/ 30 h 50"/>
              <a:gd name="T20" fmla="*/ 94 w 94"/>
              <a:gd name="T21" fmla="*/ 26 h 50"/>
              <a:gd name="T22" fmla="*/ 94 w 94"/>
              <a:gd name="T23" fmla="*/ 16 h 50"/>
              <a:gd name="T24" fmla="*/ 92 w 94"/>
              <a:gd name="T25" fmla="*/ 0 h 50"/>
              <a:gd name="T26" fmla="*/ 74 w 94"/>
              <a:gd name="T27" fmla="*/ 2 h 50"/>
              <a:gd name="T28" fmla="*/ 76 w 94"/>
              <a:gd name="T29" fmla="*/ 10 h 50"/>
              <a:gd name="T30" fmla="*/ 76 w 94"/>
              <a:gd name="T31" fmla="*/ 12 h 50"/>
              <a:gd name="T32" fmla="*/ 74 w 94"/>
              <a:gd name="T33" fmla="*/ 14 h 50"/>
              <a:gd name="T34" fmla="*/ 68 w 94"/>
              <a:gd name="T35" fmla="*/ 14 h 50"/>
              <a:gd name="T36" fmla="*/ 44 w 94"/>
              <a:gd name="T37" fmla="*/ 14 h 50"/>
              <a:gd name="T38" fmla="*/ 44 w 94"/>
              <a:gd name="T39" fmla="*/ 0 h 50"/>
              <a:gd name="T40" fmla="*/ 26 w 94"/>
              <a:gd name="T41" fmla="*/ 0 h 50"/>
              <a:gd name="T42" fmla="*/ 26 w 94"/>
              <a:gd name="T43" fmla="*/ 14 h 50"/>
              <a:gd name="T44" fmla="*/ 0 w 94"/>
              <a:gd name="T45" fmla="*/ 14 h 50"/>
              <a:gd name="T46" fmla="*/ 12 w 94"/>
              <a:gd name="T47" fmla="*/ 40 h 50"/>
              <a:gd name="T48" fmla="*/ 14 w 94"/>
              <a:gd name="T49" fmla="*/ 4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50"/>
              <a:gd name="T77" fmla="*/ 94 w 94"/>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50">
                <a:moveTo>
                  <a:pt x="14" y="40"/>
                </a:moveTo>
                <a:lnTo>
                  <a:pt x="26" y="40"/>
                </a:lnTo>
                <a:lnTo>
                  <a:pt x="26" y="50"/>
                </a:lnTo>
                <a:lnTo>
                  <a:pt x="44" y="50"/>
                </a:lnTo>
                <a:lnTo>
                  <a:pt x="44" y="40"/>
                </a:lnTo>
                <a:lnTo>
                  <a:pt x="68" y="40"/>
                </a:lnTo>
                <a:lnTo>
                  <a:pt x="78" y="40"/>
                </a:lnTo>
                <a:lnTo>
                  <a:pt x="84" y="38"/>
                </a:lnTo>
                <a:lnTo>
                  <a:pt x="88" y="34"/>
                </a:lnTo>
                <a:lnTo>
                  <a:pt x="92" y="30"/>
                </a:lnTo>
                <a:lnTo>
                  <a:pt x="94" y="26"/>
                </a:lnTo>
                <a:lnTo>
                  <a:pt x="94" y="16"/>
                </a:lnTo>
                <a:lnTo>
                  <a:pt x="92" y="0"/>
                </a:lnTo>
                <a:lnTo>
                  <a:pt x="74" y="2"/>
                </a:lnTo>
                <a:lnTo>
                  <a:pt x="76" y="10"/>
                </a:lnTo>
                <a:lnTo>
                  <a:pt x="76" y="12"/>
                </a:lnTo>
                <a:lnTo>
                  <a:pt x="74" y="14"/>
                </a:lnTo>
                <a:lnTo>
                  <a:pt x="68" y="14"/>
                </a:lnTo>
                <a:lnTo>
                  <a:pt x="44" y="14"/>
                </a:lnTo>
                <a:lnTo>
                  <a:pt x="44" y="0"/>
                </a:lnTo>
                <a:lnTo>
                  <a:pt x="26" y="0"/>
                </a:lnTo>
                <a:lnTo>
                  <a:pt x="26" y="14"/>
                </a:lnTo>
                <a:lnTo>
                  <a:pt x="0" y="14"/>
                </a:lnTo>
                <a:lnTo>
                  <a:pt x="12" y="40"/>
                </a:lnTo>
                <a:lnTo>
                  <a:pt x="14" y="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2" name="Freeform 32"/>
          <p:cNvSpPr>
            <a:spLocks/>
          </p:cNvSpPr>
          <p:nvPr/>
        </p:nvSpPr>
        <p:spPr bwMode="auto">
          <a:xfrm>
            <a:off x="582613" y="3098800"/>
            <a:ext cx="146050" cy="41275"/>
          </a:xfrm>
          <a:custGeom>
            <a:avLst/>
            <a:gdLst>
              <a:gd name="T0" fmla="*/ 18 w 92"/>
              <a:gd name="T1" fmla="*/ 26 h 26"/>
              <a:gd name="T2" fmla="*/ 18 w 92"/>
              <a:gd name="T3" fmla="*/ 0 h 26"/>
              <a:gd name="T4" fmla="*/ 0 w 92"/>
              <a:gd name="T5" fmla="*/ 0 h 26"/>
              <a:gd name="T6" fmla="*/ 0 w 92"/>
              <a:gd name="T7" fmla="*/ 26 h 26"/>
              <a:gd name="T8" fmla="*/ 16 w 92"/>
              <a:gd name="T9" fmla="*/ 26 h 26"/>
              <a:gd name="T10" fmla="*/ 18 w 92"/>
              <a:gd name="T11" fmla="*/ 26 h 26"/>
              <a:gd name="T12" fmla="*/ 92 w 92"/>
              <a:gd name="T13" fmla="*/ 26 h 26"/>
              <a:gd name="T14" fmla="*/ 92 w 92"/>
              <a:gd name="T15" fmla="*/ 0 h 26"/>
              <a:gd name="T16" fmla="*/ 26 w 92"/>
              <a:gd name="T17" fmla="*/ 0 h 26"/>
              <a:gd name="T18" fmla="*/ 26 w 92"/>
              <a:gd name="T19" fmla="*/ 26 h 26"/>
              <a:gd name="T20" fmla="*/ 92 w 92"/>
              <a:gd name="T21" fmla="*/ 26 h 26"/>
              <a:gd name="T22" fmla="*/ 18 w 92"/>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6"/>
              <a:gd name="T38" fmla="*/ 92 w 9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6">
                <a:moveTo>
                  <a:pt x="18" y="26"/>
                </a:moveTo>
                <a:lnTo>
                  <a:pt x="18" y="0"/>
                </a:lnTo>
                <a:lnTo>
                  <a:pt x="0" y="0"/>
                </a:lnTo>
                <a:lnTo>
                  <a:pt x="0" y="26"/>
                </a:lnTo>
                <a:lnTo>
                  <a:pt x="16" y="26"/>
                </a:lnTo>
                <a:lnTo>
                  <a:pt x="18" y="26"/>
                </a:lnTo>
                <a:lnTo>
                  <a:pt x="92" y="26"/>
                </a:lnTo>
                <a:lnTo>
                  <a:pt x="92" y="0"/>
                </a:lnTo>
                <a:lnTo>
                  <a:pt x="26" y="0"/>
                </a:lnTo>
                <a:lnTo>
                  <a:pt x="26" y="26"/>
                </a:lnTo>
                <a:lnTo>
                  <a:pt x="92" y="26"/>
                </a:lnTo>
                <a:lnTo>
                  <a:pt x="18"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3" name="Freeform 33"/>
          <p:cNvSpPr>
            <a:spLocks/>
          </p:cNvSpPr>
          <p:nvPr/>
        </p:nvSpPr>
        <p:spPr bwMode="auto">
          <a:xfrm>
            <a:off x="620713" y="2954338"/>
            <a:ext cx="111125" cy="122237"/>
          </a:xfrm>
          <a:custGeom>
            <a:avLst/>
            <a:gdLst>
              <a:gd name="T0" fmla="*/ 62 w 70"/>
              <a:gd name="T1" fmla="*/ 65 h 77"/>
              <a:gd name="T2" fmla="*/ 66 w 70"/>
              <a:gd name="T3" fmla="*/ 61 h 77"/>
              <a:gd name="T4" fmla="*/ 68 w 70"/>
              <a:gd name="T5" fmla="*/ 55 h 77"/>
              <a:gd name="T6" fmla="*/ 70 w 70"/>
              <a:gd name="T7" fmla="*/ 38 h 77"/>
              <a:gd name="T8" fmla="*/ 70 w 70"/>
              <a:gd name="T9" fmla="*/ 30 h 77"/>
              <a:gd name="T10" fmla="*/ 68 w 70"/>
              <a:gd name="T11" fmla="*/ 22 h 77"/>
              <a:gd name="T12" fmla="*/ 64 w 70"/>
              <a:gd name="T13" fmla="*/ 16 h 77"/>
              <a:gd name="T14" fmla="*/ 60 w 70"/>
              <a:gd name="T15" fmla="*/ 10 h 77"/>
              <a:gd name="T16" fmla="*/ 54 w 70"/>
              <a:gd name="T17" fmla="*/ 6 h 77"/>
              <a:gd name="T18" fmla="*/ 48 w 70"/>
              <a:gd name="T19" fmla="*/ 2 h 77"/>
              <a:gd name="T20" fmla="*/ 42 w 70"/>
              <a:gd name="T21" fmla="*/ 2 h 77"/>
              <a:gd name="T22" fmla="*/ 34 w 70"/>
              <a:gd name="T23" fmla="*/ 0 h 77"/>
              <a:gd name="T24" fmla="*/ 22 w 70"/>
              <a:gd name="T25" fmla="*/ 2 h 77"/>
              <a:gd name="T26" fmla="*/ 12 w 70"/>
              <a:gd name="T27" fmla="*/ 8 h 77"/>
              <a:gd name="T28" fmla="*/ 6 w 70"/>
              <a:gd name="T29" fmla="*/ 14 h 77"/>
              <a:gd name="T30" fmla="*/ 4 w 70"/>
              <a:gd name="T31" fmla="*/ 22 h 77"/>
              <a:gd name="T32" fmla="*/ 0 w 70"/>
              <a:gd name="T33" fmla="*/ 30 h 77"/>
              <a:gd name="T34" fmla="*/ 0 w 70"/>
              <a:gd name="T35" fmla="*/ 38 h 77"/>
              <a:gd name="T36" fmla="*/ 0 w 70"/>
              <a:gd name="T37" fmla="*/ 46 h 77"/>
              <a:gd name="T38" fmla="*/ 2 w 70"/>
              <a:gd name="T39" fmla="*/ 55 h 77"/>
              <a:gd name="T40" fmla="*/ 6 w 70"/>
              <a:gd name="T41" fmla="*/ 61 h 77"/>
              <a:gd name="T42" fmla="*/ 10 w 70"/>
              <a:gd name="T43" fmla="*/ 67 h 77"/>
              <a:gd name="T44" fmla="*/ 16 w 70"/>
              <a:gd name="T45" fmla="*/ 71 h 77"/>
              <a:gd name="T46" fmla="*/ 22 w 70"/>
              <a:gd name="T47" fmla="*/ 75 h 77"/>
              <a:gd name="T48" fmla="*/ 28 w 70"/>
              <a:gd name="T49" fmla="*/ 77 h 77"/>
              <a:gd name="T50" fmla="*/ 36 w 70"/>
              <a:gd name="T51" fmla="*/ 77 h 77"/>
              <a:gd name="T52" fmla="*/ 42 w 70"/>
              <a:gd name="T53" fmla="*/ 77 h 77"/>
              <a:gd name="T54" fmla="*/ 50 w 70"/>
              <a:gd name="T55" fmla="*/ 75 h 77"/>
              <a:gd name="T56" fmla="*/ 56 w 70"/>
              <a:gd name="T57" fmla="*/ 71 h 77"/>
              <a:gd name="T58" fmla="*/ 60 w 70"/>
              <a:gd name="T59" fmla="*/ 65 h 77"/>
              <a:gd name="T60" fmla="*/ 62 w 70"/>
              <a:gd name="T61" fmla="*/ 65 h 77"/>
              <a:gd name="T62" fmla="*/ 22 w 70"/>
              <a:gd name="T63" fmla="*/ 48 h 77"/>
              <a:gd name="T64" fmla="*/ 18 w 70"/>
              <a:gd name="T65" fmla="*/ 44 h 77"/>
              <a:gd name="T66" fmla="*/ 18 w 70"/>
              <a:gd name="T67" fmla="*/ 38 h 77"/>
              <a:gd name="T68" fmla="*/ 18 w 70"/>
              <a:gd name="T69" fmla="*/ 34 h 77"/>
              <a:gd name="T70" fmla="*/ 22 w 70"/>
              <a:gd name="T71" fmla="*/ 30 h 77"/>
              <a:gd name="T72" fmla="*/ 28 w 70"/>
              <a:gd name="T73" fmla="*/ 26 h 77"/>
              <a:gd name="T74" fmla="*/ 34 w 70"/>
              <a:gd name="T75" fmla="*/ 26 h 77"/>
              <a:gd name="T76" fmla="*/ 42 w 70"/>
              <a:gd name="T77" fmla="*/ 26 h 77"/>
              <a:gd name="T78" fmla="*/ 48 w 70"/>
              <a:gd name="T79" fmla="*/ 30 h 77"/>
              <a:gd name="T80" fmla="*/ 52 w 70"/>
              <a:gd name="T81" fmla="*/ 34 h 77"/>
              <a:gd name="T82" fmla="*/ 52 w 70"/>
              <a:gd name="T83" fmla="*/ 38 h 77"/>
              <a:gd name="T84" fmla="*/ 52 w 70"/>
              <a:gd name="T85" fmla="*/ 44 h 77"/>
              <a:gd name="T86" fmla="*/ 48 w 70"/>
              <a:gd name="T87" fmla="*/ 48 h 77"/>
              <a:gd name="T88" fmla="*/ 42 w 70"/>
              <a:gd name="T89" fmla="*/ 50 h 77"/>
              <a:gd name="T90" fmla="*/ 36 w 70"/>
              <a:gd name="T91" fmla="*/ 52 h 77"/>
              <a:gd name="T92" fmla="*/ 28 w 70"/>
              <a:gd name="T93" fmla="*/ 50 h 77"/>
              <a:gd name="T94" fmla="*/ 22 w 70"/>
              <a:gd name="T95" fmla="*/ 48 h 77"/>
              <a:gd name="T96" fmla="*/ 62 w 70"/>
              <a:gd name="T97" fmla="*/ 65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77"/>
              <a:gd name="T149" fmla="*/ 70 w 70"/>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77">
                <a:moveTo>
                  <a:pt x="62" y="65"/>
                </a:moveTo>
                <a:lnTo>
                  <a:pt x="66" y="61"/>
                </a:lnTo>
                <a:lnTo>
                  <a:pt x="68" y="55"/>
                </a:lnTo>
                <a:lnTo>
                  <a:pt x="70" y="38"/>
                </a:lnTo>
                <a:lnTo>
                  <a:pt x="70" y="30"/>
                </a:lnTo>
                <a:lnTo>
                  <a:pt x="68" y="22"/>
                </a:lnTo>
                <a:lnTo>
                  <a:pt x="64" y="16"/>
                </a:lnTo>
                <a:lnTo>
                  <a:pt x="60" y="10"/>
                </a:lnTo>
                <a:lnTo>
                  <a:pt x="54" y="6"/>
                </a:lnTo>
                <a:lnTo>
                  <a:pt x="48" y="2"/>
                </a:lnTo>
                <a:lnTo>
                  <a:pt x="42" y="2"/>
                </a:lnTo>
                <a:lnTo>
                  <a:pt x="34" y="0"/>
                </a:lnTo>
                <a:lnTo>
                  <a:pt x="22" y="2"/>
                </a:lnTo>
                <a:lnTo>
                  <a:pt x="12" y="8"/>
                </a:lnTo>
                <a:lnTo>
                  <a:pt x="6" y="14"/>
                </a:lnTo>
                <a:lnTo>
                  <a:pt x="4" y="22"/>
                </a:lnTo>
                <a:lnTo>
                  <a:pt x="0" y="30"/>
                </a:lnTo>
                <a:lnTo>
                  <a:pt x="0" y="38"/>
                </a:lnTo>
                <a:lnTo>
                  <a:pt x="0" y="46"/>
                </a:lnTo>
                <a:lnTo>
                  <a:pt x="2" y="55"/>
                </a:lnTo>
                <a:lnTo>
                  <a:pt x="6" y="61"/>
                </a:lnTo>
                <a:lnTo>
                  <a:pt x="10" y="67"/>
                </a:lnTo>
                <a:lnTo>
                  <a:pt x="16" y="71"/>
                </a:lnTo>
                <a:lnTo>
                  <a:pt x="22" y="75"/>
                </a:lnTo>
                <a:lnTo>
                  <a:pt x="28" y="77"/>
                </a:lnTo>
                <a:lnTo>
                  <a:pt x="36" y="77"/>
                </a:lnTo>
                <a:lnTo>
                  <a:pt x="42" y="77"/>
                </a:lnTo>
                <a:lnTo>
                  <a:pt x="50" y="75"/>
                </a:lnTo>
                <a:lnTo>
                  <a:pt x="56" y="71"/>
                </a:lnTo>
                <a:lnTo>
                  <a:pt x="60" y="65"/>
                </a:lnTo>
                <a:lnTo>
                  <a:pt x="62" y="65"/>
                </a:lnTo>
                <a:lnTo>
                  <a:pt x="22" y="48"/>
                </a:lnTo>
                <a:lnTo>
                  <a:pt x="18" y="44"/>
                </a:lnTo>
                <a:lnTo>
                  <a:pt x="18" y="38"/>
                </a:lnTo>
                <a:lnTo>
                  <a:pt x="18" y="34"/>
                </a:lnTo>
                <a:lnTo>
                  <a:pt x="22" y="30"/>
                </a:lnTo>
                <a:lnTo>
                  <a:pt x="28" y="26"/>
                </a:lnTo>
                <a:lnTo>
                  <a:pt x="34" y="26"/>
                </a:lnTo>
                <a:lnTo>
                  <a:pt x="42" y="26"/>
                </a:lnTo>
                <a:lnTo>
                  <a:pt x="48" y="30"/>
                </a:lnTo>
                <a:lnTo>
                  <a:pt x="52" y="34"/>
                </a:lnTo>
                <a:lnTo>
                  <a:pt x="52" y="38"/>
                </a:lnTo>
                <a:lnTo>
                  <a:pt x="52" y="44"/>
                </a:lnTo>
                <a:lnTo>
                  <a:pt x="48" y="48"/>
                </a:lnTo>
                <a:lnTo>
                  <a:pt x="42" y="50"/>
                </a:lnTo>
                <a:lnTo>
                  <a:pt x="36" y="52"/>
                </a:lnTo>
                <a:lnTo>
                  <a:pt x="28" y="50"/>
                </a:lnTo>
                <a:lnTo>
                  <a:pt x="22" y="48"/>
                </a:lnTo>
                <a:lnTo>
                  <a:pt x="62" y="6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4" name="Freeform 34"/>
          <p:cNvSpPr>
            <a:spLocks/>
          </p:cNvSpPr>
          <p:nvPr/>
        </p:nvSpPr>
        <p:spPr bwMode="auto">
          <a:xfrm>
            <a:off x="620713" y="2824163"/>
            <a:ext cx="107950" cy="111125"/>
          </a:xfrm>
          <a:custGeom>
            <a:avLst/>
            <a:gdLst>
              <a:gd name="T0" fmla="*/ 68 w 68"/>
              <a:gd name="T1" fmla="*/ 70 h 70"/>
              <a:gd name="T2" fmla="*/ 68 w 68"/>
              <a:gd name="T3" fmla="*/ 44 h 70"/>
              <a:gd name="T4" fmla="*/ 36 w 68"/>
              <a:gd name="T5" fmla="*/ 44 h 70"/>
              <a:gd name="T6" fmla="*/ 28 w 68"/>
              <a:gd name="T7" fmla="*/ 44 h 70"/>
              <a:gd name="T8" fmla="*/ 24 w 68"/>
              <a:gd name="T9" fmla="*/ 42 h 70"/>
              <a:gd name="T10" fmla="*/ 22 w 68"/>
              <a:gd name="T11" fmla="*/ 38 h 70"/>
              <a:gd name="T12" fmla="*/ 20 w 68"/>
              <a:gd name="T13" fmla="*/ 34 h 70"/>
              <a:gd name="T14" fmla="*/ 20 w 68"/>
              <a:gd name="T15" fmla="*/ 30 h 70"/>
              <a:gd name="T16" fmla="*/ 22 w 68"/>
              <a:gd name="T17" fmla="*/ 28 h 70"/>
              <a:gd name="T18" fmla="*/ 26 w 68"/>
              <a:gd name="T19" fmla="*/ 26 h 70"/>
              <a:gd name="T20" fmla="*/ 32 w 68"/>
              <a:gd name="T21" fmla="*/ 26 h 70"/>
              <a:gd name="T22" fmla="*/ 68 w 68"/>
              <a:gd name="T23" fmla="*/ 26 h 70"/>
              <a:gd name="T24" fmla="*/ 68 w 68"/>
              <a:gd name="T25" fmla="*/ 0 h 70"/>
              <a:gd name="T26" fmla="*/ 26 w 68"/>
              <a:gd name="T27" fmla="*/ 0 h 70"/>
              <a:gd name="T28" fmla="*/ 14 w 68"/>
              <a:gd name="T29" fmla="*/ 2 h 70"/>
              <a:gd name="T30" fmla="*/ 6 w 68"/>
              <a:gd name="T31" fmla="*/ 6 h 70"/>
              <a:gd name="T32" fmla="*/ 2 w 68"/>
              <a:gd name="T33" fmla="*/ 14 h 70"/>
              <a:gd name="T34" fmla="*/ 0 w 68"/>
              <a:gd name="T35" fmla="*/ 22 h 70"/>
              <a:gd name="T36" fmla="*/ 0 w 68"/>
              <a:gd name="T37" fmla="*/ 30 h 70"/>
              <a:gd name="T38" fmla="*/ 4 w 68"/>
              <a:gd name="T39" fmla="*/ 36 h 70"/>
              <a:gd name="T40" fmla="*/ 6 w 68"/>
              <a:gd name="T41" fmla="*/ 42 h 70"/>
              <a:gd name="T42" fmla="*/ 12 w 68"/>
              <a:gd name="T43" fmla="*/ 46 h 70"/>
              <a:gd name="T44" fmla="*/ 2 w 68"/>
              <a:gd name="T45" fmla="*/ 46 h 70"/>
              <a:gd name="T46" fmla="*/ 2 w 68"/>
              <a:gd name="T47" fmla="*/ 70 h 70"/>
              <a:gd name="T48" fmla="*/ 66 w 68"/>
              <a:gd name="T49" fmla="*/ 70 h 70"/>
              <a:gd name="T50" fmla="*/ 68 w 68"/>
              <a:gd name="T51" fmla="*/ 7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0"/>
              <a:gd name="T80" fmla="*/ 68 w 68"/>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0">
                <a:moveTo>
                  <a:pt x="68" y="70"/>
                </a:moveTo>
                <a:lnTo>
                  <a:pt x="68" y="44"/>
                </a:lnTo>
                <a:lnTo>
                  <a:pt x="36" y="44"/>
                </a:lnTo>
                <a:lnTo>
                  <a:pt x="28" y="44"/>
                </a:lnTo>
                <a:lnTo>
                  <a:pt x="24" y="42"/>
                </a:lnTo>
                <a:lnTo>
                  <a:pt x="22" y="38"/>
                </a:lnTo>
                <a:lnTo>
                  <a:pt x="20" y="34"/>
                </a:lnTo>
                <a:lnTo>
                  <a:pt x="20" y="30"/>
                </a:lnTo>
                <a:lnTo>
                  <a:pt x="22" y="28"/>
                </a:lnTo>
                <a:lnTo>
                  <a:pt x="26" y="26"/>
                </a:lnTo>
                <a:lnTo>
                  <a:pt x="32" y="26"/>
                </a:lnTo>
                <a:lnTo>
                  <a:pt x="68" y="26"/>
                </a:lnTo>
                <a:lnTo>
                  <a:pt x="68" y="0"/>
                </a:lnTo>
                <a:lnTo>
                  <a:pt x="26" y="0"/>
                </a:lnTo>
                <a:lnTo>
                  <a:pt x="14" y="2"/>
                </a:lnTo>
                <a:lnTo>
                  <a:pt x="6" y="6"/>
                </a:lnTo>
                <a:lnTo>
                  <a:pt x="2" y="14"/>
                </a:lnTo>
                <a:lnTo>
                  <a:pt x="0" y="22"/>
                </a:lnTo>
                <a:lnTo>
                  <a:pt x="0" y="30"/>
                </a:lnTo>
                <a:lnTo>
                  <a:pt x="4" y="36"/>
                </a:lnTo>
                <a:lnTo>
                  <a:pt x="6" y="42"/>
                </a:lnTo>
                <a:lnTo>
                  <a:pt x="12" y="46"/>
                </a:lnTo>
                <a:lnTo>
                  <a:pt x="2" y="46"/>
                </a:lnTo>
                <a:lnTo>
                  <a:pt x="2" y="70"/>
                </a:lnTo>
                <a:lnTo>
                  <a:pt x="66" y="70"/>
                </a:lnTo>
                <a:lnTo>
                  <a:pt x="68"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5" name="Rectangle 35"/>
          <p:cNvSpPr>
            <a:spLocks noChangeArrowheads="1"/>
          </p:cNvSpPr>
          <p:nvPr/>
        </p:nvSpPr>
        <p:spPr bwMode="auto">
          <a:xfrm>
            <a:off x="1000125" y="1812925"/>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1</a:t>
            </a:r>
            <a:endParaRPr lang="en-US" sz="1800">
              <a:latin typeface="Arial" charset="0"/>
            </a:endParaRPr>
          </a:p>
        </p:txBody>
      </p:sp>
      <p:sp>
        <p:nvSpPr>
          <p:cNvPr id="82976" name="Rectangle 36"/>
          <p:cNvSpPr>
            <a:spLocks noChangeArrowheads="1"/>
          </p:cNvSpPr>
          <p:nvPr/>
        </p:nvSpPr>
        <p:spPr bwMode="auto">
          <a:xfrm>
            <a:off x="944563" y="1820863"/>
            <a:ext cx="24447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Inspiratory muscles </a:t>
            </a:r>
          </a:p>
          <a:p>
            <a:pPr eaLnBrk="0" hangingPunct="0">
              <a:lnSpc>
                <a:spcPct val="90000"/>
              </a:lnSpc>
            </a:pPr>
            <a:r>
              <a:rPr lang="en-US" sz="1500" b="1">
                <a:solidFill>
                  <a:srgbClr val="0092C8"/>
                </a:solidFill>
                <a:latin typeface="Arial" charset="0"/>
              </a:rPr>
              <a:t>relax (diaphragm rises; rib </a:t>
            </a:r>
            <a:endParaRPr lang="en-US" sz="1800" b="1">
              <a:latin typeface="Arial" charset="0"/>
            </a:endParaRPr>
          </a:p>
          <a:p>
            <a:pPr eaLnBrk="0" hangingPunct="0">
              <a:lnSpc>
                <a:spcPct val="90000"/>
              </a:lnSpc>
            </a:pPr>
            <a:r>
              <a:rPr lang="en-US" sz="1500" b="1">
                <a:solidFill>
                  <a:srgbClr val="0092C8"/>
                </a:solidFill>
                <a:latin typeface="Arial" charset="0"/>
              </a:rPr>
              <a:t>cage descends due to </a:t>
            </a:r>
            <a:endParaRPr lang="en-US" sz="1800" b="1">
              <a:latin typeface="Arial" charset="0"/>
            </a:endParaRPr>
          </a:p>
          <a:p>
            <a:pPr eaLnBrk="0" hangingPunct="0">
              <a:lnSpc>
                <a:spcPct val="90000"/>
              </a:lnSpc>
            </a:pPr>
            <a:r>
              <a:rPr lang="en-US" sz="1500" b="1">
                <a:solidFill>
                  <a:srgbClr val="0092C8"/>
                </a:solidFill>
                <a:latin typeface="Arial" charset="0"/>
              </a:rPr>
              <a:t>recoil of costal cartilages).</a:t>
            </a:r>
            <a:endParaRPr lang="en-US" sz="1800" b="1">
              <a:latin typeface="Arial" charset="0"/>
            </a:endParaRPr>
          </a:p>
        </p:txBody>
      </p:sp>
      <p:sp>
        <p:nvSpPr>
          <p:cNvPr id="82977" name="Rectangle 37"/>
          <p:cNvSpPr>
            <a:spLocks noChangeArrowheads="1"/>
          </p:cNvSpPr>
          <p:nvPr/>
        </p:nvSpPr>
        <p:spPr bwMode="auto">
          <a:xfrm>
            <a:off x="1000125" y="2867025"/>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2</a:t>
            </a:r>
            <a:endParaRPr lang="en-US" sz="1800">
              <a:latin typeface="Arial" charset="0"/>
            </a:endParaRPr>
          </a:p>
        </p:txBody>
      </p:sp>
      <p:sp>
        <p:nvSpPr>
          <p:cNvPr id="82978" name="Rectangle 38"/>
          <p:cNvSpPr>
            <a:spLocks noChangeArrowheads="1"/>
          </p:cNvSpPr>
          <p:nvPr/>
        </p:nvSpPr>
        <p:spPr bwMode="auto">
          <a:xfrm>
            <a:off x="944563" y="2876550"/>
            <a:ext cx="24209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Thoracic cavity volume </a:t>
            </a:r>
          </a:p>
          <a:p>
            <a:pPr eaLnBrk="0" hangingPunct="0">
              <a:lnSpc>
                <a:spcPct val="90000"/>
              </a:lnSpc>
            </a:pPr>
            <a:r>
              <a:rPr lang="en-US" sz="1500" b="1">
                <a:solidFill>
                  <a:srgbClr val="0092C8"/>
                </a:solidFill>
                <a:latin typeface="Arial" charset="0"/>
              </a:rPr>
              <a:t>decreases.</a:t>
            </a:r>
            <a:endParaRPr lang="en-US" sz="1800" b="1">
              <a:latin typeface="Arial" charset="0"/>
            </a:endParaRPr>
          </a:p>
        </p:txBody>
      </p:sp>
      <p:sp>
        <p:nvSpPr>
          <p:cNvPr id="82979" name="Rectangle 39"/>
          <p:cNvSpPr>
            <a:spLocks noChangeArrowheads="1"/>
          </p:cNvSpPr>
          <p:nvPr/>
        </p:nvSpPr>
        <p:spPr bwMode="auto">
          <a:xfrm>
            <a:off x="1000125" y="3533775"/>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3</a:t>
            </a:r>
            <a:endParaRPr lang="en-US" sz="1800">
              <a:latin typeface="Arial" charset="0"/>
            </a:endParaRPr>
          </a:p>
        </p:txBody>
      </p:sp>
      <p:sp>
        <p:nvSpPr>
          <p:cNvPr id="82980" name="Rectangle 40"/>
          <p:cNvSpPr>
            <a:spLocks noChangeArrowheads="1"/>
          </p:cNvSpPr>
          <p:nvPr/>
        </p:nvSpPr>
        <p:spPr bwMode="auto">
          <a:xfrm>
            <a:off x="944563" y="3543300"/>
            <a:ext cx="2413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Elastic lungs recoil </a:t>
            </a:r>
          </a:p>
          <a:p>
            <a:pPr eaLnBrk="0" hangingPunct="0">
              <a:lnSpc>
                <a:spcPct val="90000"/>
              </a:lnSpc>
            </a:pPr>
            <a:r>
              <a:rPr lang="en-US" sz="1500" b="1">
                <a:solidFill>
                  <a:srgbClr val="0092C8"/>
                </a:solidFill>
                <a:latin typeface="Arial" charset="0"/>
              </a:rPr>
              <a:t>passively; intrapulmonary </a:t>
            </a:r>
            <a:endParaRPr lang="en-US" sz="1800" b="1">
              <a:latin typeface="Arial" charset="0"/>
            </a:endParaRPr>
          </a:p>
          <a:p>
            <a:pPr eaLnBrk="0" hangingPunct="0">
              <a:lnSpc>
                <a:spcPct val="90000"/>
              </a:lnSpc>
            </a:pPr>
            <a:r>
              <a:rPr lang="en-US" sz="1500" b="1">
                <a:solidFill>
                  <a:srgbClr val="0092C8"/>
                </a:solidFill>
                <a:latin typeface="Arial" charset="0"/>
              </a:rPr>
              <a:t>volume decreases.</a:t>
            </a:r>
            <a:endParaRPr lang="en-US" sz="1800" b="1">
              <a:latin typeface="Arial" charset="0"/>
            </a:endParaRPr>
          </a:p>
        </p:txBody>
      </p:sp>
      <p:sp>
        <p:nvSpPr>
          <p:cNvPr id="82981" name="Rectangle 41"/>
          <p:cNvSpPr>
            <a:spLocks noChangeArrowheads="1"/>
          </p:cNvSpPr>
          <p:nvPr/>
        </p:nvSpPr>
        <p:spPr bwMode="auto">
          <a:xfrm>
            <a:off x="1000125" y="4394200"/>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4</a:t>
            </a:r>
            <a:endParaRPr lang="en-US" sz="1800">
              <a:latin typeface="Arial" charset="0"/>
            </a:endParaRPr>
          </a:p>
        </p:txBody>
      </p:sp>
      <p:sp>
        <p:nvSpPr>
          <p:cNvPr id="82982" name="Rectangle 42"/>
          <p:cNvSpPr>
            <a:spLocks noChangeArrowheads="1"/>
          </p:cNvSpPr>
          <p:nvPr/>
        </p:nvSpPr>
        <p:spPr bwMode="auto">
          <a:xfrm>
            <a:off x="944563" y="4403725"/>
            <a:ext cx="2281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Intrapulmonary pres-</a:t>
            </a:r>
          </a:p>
          <a:p>
            <a:pPr eaLnBrk="0" hangingPunct="0">
              <a:lnSpc>
                <a:spcPct val="90000"/>
              </a:lnSpc>
            </a:pPr>
            <a:r>
              <a:rPr lang="en-US" sz="1500" b="1">
                <a:solidFill>
                  <a:srgbClr val="0092C8"/>
                </a:solidFill>
                <a:latin typeface="Arial" charset="0"/>
              </a:rPr>
              <a:t>sure rises (to +1 mm Hg).</a:t>
            </a:r>
            <a:endParaRPr lang="en-US" sz="1800" b="1">
              <a:latin typeface="Arial" charset="0"/>
            </a:endParaRPr>
          </a:p>
        </p:txBody>
      </p:sp>
      <p:sp>
        <p:nvSpPr>
          <p:cNvPr id="82983" name="Rectangle 43"/>
          <p:cNvSpPr>
            <a:spLocks noChangeArrowheads="1"/>
          </p:cNvSpPr>
          <p:nvPr/>
        </p:nvSpPr>
        <p:spPr bwMode="auto">
          <a:xfrm>
            <a:off x="1000125" y="5060950"/>
            <a:ext cx="109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300">
                <a:solidFill>
                  <a:srgbClr val="0092C8"/>
                </a:solidFill>
                <a:latin typeface="Arial Black" pitchFamily="34" charset="0"/>
              </a:rPr>
              <a:t>5</a:t>
            </a:r>
            <a:endParaRPr lang="en-US" sz="1800">
              <a:latin typeface="Arial" charset="0"/>
            </a:endParaRPr>
          </a:p>
        </p:txBody>
      </p:sp>
      <p:sp>
        <p:nvSpPr>
          <p:cNvPr id="82984" name="Rectangle 44"/>
          <p:cNvSpPr>
            <a:spLocks noChangeArrowheads="1"/>
          </p:cNvSpPr>
          <p:nvPr/>
        </p:nvSpPr>
        <p:spPr bwMode="auto">
          <a:xfrm>
            <a:off x="944563" y="5076825"/>
            <a:ext cx="2417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sz="1500" b="1">
                <a:solidFill>
                  <a:srgbClr val="0092C8"/>
                </a:solidFill>
                <a:latin typeface="Arial" charset="0"/>
              </a:rPr>
              <a:t>     Air (gases) flows out of </a:t>
            </a:r>
          </a:p>
          <a:p>
            <a:pPr eaLnBrk="0" hangingPunct="0">
              <a:lnSpc>
                <a:spcPct val="90000"/>
              </a:lnSpc>
            </a:pPr>
            <a:r>
              <a:rPr lang="en-US" sz="1500" b="1">
                <a:solidFill>
                  <a:srgbClr val="0092C8"/>
                </a:solidFill>
                <a:latin typeface="Arial" charset="0"/>
              </a:rPr>
              <a:t>lungs down its pressure </a:t>
            </a:r>
            <a:endParaRPr lang="en-US" sz="1800" b="1">
              <a:latin typeface="Arial" charset="0"/>
            </a:endParaRPr>
          </a:p>
          <a:p>
            <a:pPr eaLnBrk="0" hangingPunct="0">
              <a:lnSpc>
                <a:spcPct val="90000"/>
              </a:lnSpc>
            </a:pPr>
            <a:r>
              <a:rPr lang="en-US" sz="1500" b="1">
                <a:solidFill>
                  <a:srgbClr val="0092C8"/>
                </a:solidFill>
                <a:latin typeface="Arial" charset="0"/>
              </a:rPr>
              <a:t>gradient until intra-</a:t>
            </a:r>
            <a:endParaRPr lang="en-US" sz="1800" b="1">
              <a:latin typeface="Arial" charset="0"/>
            </a:endParaRPr>
          </a:p>
          <a:p>
            <a:pPr eaLnBrk="0" hangingPunct="0">
              <a:lnSpc>
                <a:spcPct val="90000"/>
              </a:lnSpc>
            </a:pPr>
            <a:r>
              <a:rPr lang="en-US" sz="1500" b="1">
                <a:solidFill>
                  <a:srgbClr val="0092C8"/>
                </a:solidFill>
                <a:latin typeface="Arial" charset="0"/>
              </a:rPr>
              <a:t>pulmonary pressure is 0.</a:t>
            </a:r>
            <a:endParaRPr lang="en-US" sz="1800" b="1">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438400" y="2362200"/>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
        <p:nvSpPr>
          <p:cNvPr id="3076" name="Rectangle 6"/>
          <p:cNvSpPr>
            <a:spLocks noGrp="1" noChangeArrowheads="1"/>
          </p:cNvSpPr>
          <p:nvPr>
            <p:ph type="title" idx="4294967295"/>
          </p:nvPr>
        </p:nvSpPr>
        <p:spPr>
          <a:xfrm>
            <a:off x="0" y="261938"/>
            <a:ext cx="8226425" cy="609600"/>
          </a:xfrm>
        </p:spPr>
        <p:txBody>
          <a:bodyPr/>
          <a:lstStyle/>
          <a:p>
            <a:pPr eaLnBrk="1" hangingPunct="1"/>
            <a:r>
              <a:rPr lang="en-US" sz="700" smtClean="0"/>
              <a:t>Thoracic Cavity Dimensional Changes</a:t>
            </a:r>
          </a:p>
        </p:txBody>
      </p:sp>
    </p:spTree>
    <p:controls>
      <mc:AlternateContent xmlns:mc="http://schemas.openxmlformats.org/markup-compatibility/2006">
        <mc:Choice xmlns:v="urn:schemas-microsoft-com:vml" Requires="v">
          <p:control spid="3074" name="ShockwaveFlash1" r:id="rId2" imgW="6426871" imgH="6477904"/>
        </mc:Choice>
        <mc:Fallback>
          <p:control name="ShockwaveFlash1" r:id="rId2" imgW="6426871" imgH="647790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58900" y="190500"/>
                  <a:ext cx="6426200" cy="6477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a:bodyPr>
          <a:lstStyle/>
          <a:p>
            <a:pPr fontAlgn="auto">
              <a:spcAft>
                <a:spcPts val="0"/>
              </a:spcAft>
              <a:defRPr/>
            </a:pPr>
            <a:r>
              <a:rPr lang="en-US"/>
              <a:t>The Nose</a:t>
            </a:r>
          </a:p>
        </p:txBody>
      </p:sp>
      <p:sp>
        <p:nvSpPr>
          <p:cNvPr id="16389" name="Rectangle 5"/>
          <p:cNvSpPr>
            <a:spLocks noGrp="1" noChangeArrowheads="1"/>
          </p:cNvSpPr>
          <p:nvPr>
            <p:ph idx="1"/>
          </p:nvPr>
        </p:nvSpPr>
        <p:spPr/>
        <p:txBody>
          <a:bodyPr>
            <a:normAutofit/>
          </a:bodyPr>
          <a:lstStyle/>
          <a:p>
            <a:pPr marL="239713" indent="-239713" fontAlgn="auto">
              <a:spcBef>
                <a:spcPts val="580"/>
              </a:spcBef>
              <a:spcAft>
                <a:spcPts val="0"/>
              </a:spcAft>
              <a:buFont typeface="Wingdings 2"/>
              <a:buChar char=""/>
              <a:defRPr/>
            </a:pPr>
            <a:r>
              <a:rPr lang="en-US" dirty="0"/>
              <a:t>Two regions: external nose and nasal cavity</a:t>
            </a:r>
          </a:p>
          <a:p>
            <a:pPr marL="733425" lvl="1" indent="-379413" fontAlgn="auto">
              <a:spcBef>
                <a:spcPts val="370"/>
              </a:spcBef>
              <a:spcAft>
                <a:spcPts val="0"/>
              </a:spcAft>
              <a:buFont typeface="Times" charset="0"/>
              <a:buAutoNum type="arabicPeriod"/>
              <a:defRPr/>
            </a:pPr>
            <a:r>
              <a:rPr lang="en-US" dirty="0"/>
              <a:t>External nose: root, bridge, dorsum </a:t>
            </a:r>
            <a:r>
              <a:rPr lang="en-US" dirty="0" err="1"/>
              <a:t>nasi</a:t>
            </a:r>
            <a:r>
              <a:rPr lang="en-US" dirty="0"/>
              <a:t>, and apex </a:t>
            </a:r>
          </a:p>
          <a:p>
            <a:pPr marL="1255713" lvl="2" indent="-407988" fontAlgn="auto">
              <a:spcBef>
                <a:spcPts val="370"/>
              </a:spcBef>
              <a:spcAft>
                <a:spcPts val="0"/>
              </a:spcAft>
              <a:buClr>
                <a:schemeClr val="accent1">
                  <a:tint val="60000"/>
                </a:schemeClr>
              </a:buClr>
              <a:buFont typeface="Wingdings 2"/>
              <a:buChar char=""/>
              <a:defRPr/>
            </a:pPr>
            <a:endParaRPr lang="en-US" dirty="0" smtClean="0"/>
          </a:p>
          <a:p>
            <a:pPr marL="1255713" lvl="2" indent="-407988" fontAlgn="auto">
              <a:spcBef>
                <a:spcPts val="370"/>
              </a:spcBef>
              <a:spcAft>
                <a:spcPts val="0"/>
              </a:spcAft>
              <a:buClr>
                <a:schemeClr val="accent1">
                  <a:tint val="60000"/>
                </a:schemeClr>
              </a:buClr>
              <a:buFont typeface="Wingdings 2"/>
              <a:buChar char=""/>
              <a:defRPr/>
            </a:pPr>
            <a:r>
              <a:rPr lang="en-US" dirty="0" err="1" smtClean="0"/>
              <a:t>Philtrum</a:t>
            </a:r>
            <a:r>
              <a:rPr lang="en-US" dirty="0"/>
              <a:t>: a shallow vertical groove inferior to the apex</a:t>
            </a:r>
          </a:p>
          <a:p>
            <a:pPr marL="1255713" lvl="2" indent="-407988" fontAlgn="auto">
              <a:spcBef>
                <a:spcPts val="370"/>
              </a:spcBef>
              <a:spcAft>
                <a:spcPts val="0"/>
              </a:spcAft>
              <a:buClr>
                <a:schemeClr val="accent1">
                  <a:tint val="60000"/>
                </a:schemeClr>
              </a:buClr>
              <a:buFont typeface="Wingdings 2"/>
              <a:buChar char=""/>
              <a:defRPr/>
            </a:pPr>
            <a:endParaRPr lang="en-US" dirty="0" smtClean="0"/>
          </a:p>
          <a:p>
            <a:pPr marL="1255713" lvl="2" indent="-407988" fontAlgn="auto">
              <a:spcBef>
                <a:spcPts val="370"/>
              </a:spcBef>
              <a:spcAft>
                <a:spcPts val="0"/>
              </a:spcAft>
              <a:buClr>
                <a:schemeClr val="accent1">
                  <a:tint val="60000"/>
                </a:schemeClr>
              </a:buClr>
              <a:buFont typeface="Wingdings 2"/>
              <a:buChar char=""/>
              <a:defRPr/>
            </a:pPr>
            <a:r>
              <a:rPr lang="en-US" dirty="0" smtClean="0"/>
              <a:t>Nostrils </a:t>
            </a:r>
            <a:r>
              <a:rPr lang="en-US" dirty="0"/>
              <a:t>(</a:t>
            </a:r>
            <a:r>
              <a:rPr lang="en-US" dirty="0" err="1"/>
              <a:t>nares</a:t>
            </a:r>
            <a:r>
              <a:rPr lang="en-US" dirty="0"/>
              <a:t>): bounded laterally by the </a:t>
            </a:r>
            <a:r>
              <a:rPr lang="en-US" dirty="0" err="1"/>
              <a:t>alae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noAutofit/>
          </a:bodyPr>
          <a:lstStyle/>
          <a:p>
            <a:pPr fontAlgn="auto">
              <a:spcAft>
                <a:spcPts val="0"/>
              </a:spcAft>
              <a:defRPr/>
            </a:pPr>
            <a:r>
              <a:rPr lang="en-US" sz="3200" dirty="0"/>
              <a:t>Physical Factors Influencing Pulmonary Ventilation</a:t>
            </a:r>
          </a:p>
        </p:txBody>
      </p:sp>
      <p:sp>
        <p:nvSpPr>
          <p:cNvPr id="128005" name="Rectangle 5"/>
          <p:cNvSpPr>
            <a:spLocks noGrp="1" noChangeArrowheads="1"/>
          </p:cNvSpPr>
          <p:nvPr>
            <p:ph idx="1"/>
          </p:nvPr>
        </p:nvSpPr>
        <p:spPr/>
        <p:txBody>
          <a:bodyPr>
            <a:normAutofit/>
          </a:bodyPr>
          <a:lstStyle/>
          <a:p>
            <a:pPr marL="346075" indent="-346075" fontAlgn="auto">
              <a:spcBef>
                <a:spcPts val="580"/>
              </a:spcBef>
              <a:spcAft>
                <a:spcPts val="0"/>
              </a:spcAft>
              <a:buFont typeface="Wingdings 2"/>
              <a:buChar char=""/>
              <a:defRPr/>
            </a:pPr>
            <a:r>
              <a:rPr lang="en-US" dirty="0" err="1"/>
              <a:t>Inspiratory</a:t>
            </a:r>
            <a:r>
              <a:rPr lang="en-US" dirty="0"/>
              <a:t> muscles consume energy to overcome three factors that hinder air passage and pulmonary ventilation</a:t>
            </a:r>
          </a:p>
          <a:p>
            <a:pPr marL="755650" lvl="1" indent="-407988" fontAlgn="auto">
              <a:spcBef>
                <a:spcPts val="370"/>
              </a:spcBef>
              <a:spcAft>
                <a:spcPts val="0"/>
              </a:spcAft>
              <a:buFont typeface="Times" charset="0"/>
              <a:buAutoNum type="arabicPeriod"/>
              <a:defRPr/>
            </a:pPr>
            <a:endParaRPr lang="en-US" dirty="0" smtClean="0"/>
          </a:p>
          <a:p>
            <a:pPr marL="755650" lvl="1" indent="-407988" fontAlgn="auto">
              <a:spcBef>
                <a:spcPts val="370"/>
              </a:spcBef>
              <a:spcAft>
                <a:spcPts val="0"/>
              </a:spcAft>
              <a:buFont typeface="Times" charset="0"/>
              <a:buAutoNum type="arabicPeriod"/>
              <a:defRPr/>
            </a:pPr>
            <a:r>
              <a:rPr lang="en-US" dirty="0" smtClean="0"/>
              <a:t>Airway </a:t>
            </a:r>
            <a:r>
              <a:rPr lang="en-US" dirty="0"/>
              <a:t>resistance</a:t>
            </a:r>
          </a:p>
          <a:p>
            <a:pPr marL="755650" lvl="1" indent="-407988" fontAlgn="auto">
              <a:spcBef>
                <a:spcPts val="370"/>
              </a:spcBef>
              <a:spcAft>
                <a:spcPts val="0"/>
              </a:spcAft>
              <a:buFont typeface="Times" charset="0"/>
              <a:buAutoNum type="arabicPeriod"/>
              <a:defRPr/>
            </a:pPr>
            <a:endParaRPr lang="en-US" dirty="0" smtClean="0"/>
          </a:p>
          <a:p>
            <a:pPr marL="755650" lvl="1" indent="-407988" fontAlgn="auto">
              <a:spcBef>
                <a:spcPts val="370"/>
              </a:spcBef>
              <a:spcAft>
                <a:spcPts val="0"/>
              </a:spcAft>
              <a:buFont typeface="Times" charset="0"/>
              <a:buAutoNum type="arabicPeriod"/>
              <a:defRPr/>
            </a:pPr>
            <a:r>
              <a:rPr lang="en-US" dirty="0" smtClean="0"/>
              <a:t>Alveolar </a:t>
            </a:r>
            <a:r>
              <a:rPr lang="en-US" dirty="0"/>
              <a:t>surface tension</a:t>
            </a:r>
          </a:p>
          <a:p>
            <a:pPr marL="755650" lvl="1" indent="-407988" fontAlgn="auto">
              <a:spcBef>
                <a:spcPts val="370"/>
              </a:spcBef>
              <a:spcAft>
                <a:spcPts val="0"/>
              </a:spcAft>
              <a:buFont typeface="Times" charset="0"/>
              <a:buAutoNum type="arabicPeriod"/>
              <a:defRPr/>
            </a:pPr>
            <a:endParaRPr lang="en-US" dirty="0" smtClean="0"/>
          </a:p>
          <a:p>
            <a:pPr marL="755650" lvl="1" indent="-407988" fontAlgn="auto">
              <a:spcBef>
                <a:spcPts val="370"/>
              </a:spcBef>
              <a:spcAft>
                <a:spcPts val="0"/>
              </a:spcAft>
              <a:buFont typeface="Times" charset="0"/>
              <a:buAutoNum type="arabicPeriod"/>
              <a:defRPr/>
            </a:pPr>
            <a:r>
              <a:rPr lang="en-US" dirty="0" smtClean="0"/>
              <a:t>Lung </a:t>
            </a:r>
            <a:r>
              <a:rPr lang="en-US" dirty="0"/>
              <a:t>compliance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normAutofit/>
          </a:bodyPr>
          <a:lstStyle/>
          <a:p>
            <a:pPr fontAlgn="auto">
              <a:spcAft>
                <a:spcPts val="0"/>
              </a:spcAft>
              <a:defRPr/>
            </a:pPr>
            <a:r>
              <a:rPr lang="en-US"/>
              <a:t>Airway Resistance</a:t>
            </a:r>
          </a:p>
        </p:txBody>
      </p:sp>
      <p:sp>
        <p:nvSpPr>
          <p:cNvPr id="130053"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sz="2800" dirty="0"/>
              <a:t>Friction is the major </a:t>
            </a:r>
            <a:r>
              <a:rPr lang="en-US" sz="2800" dirty="0" smtClean="0"/>
              <a:t>non-elastic </a:t>
            </a:r>
            <a:r>
              <a:rPr lang="en-US" sz="2800" dirty="0"/>
              <a:t>source of resistance to gas flow</a:t>
            </a:r>
          </a:p>
          <a:p>
            <a:pPr marL="548640" lvl="1" fontAlgn="auto">
              <a:spcBef>
                <a:spcPts val="370"/>
              </a:spcBef>
              <a:spcAft>
                <a:spcPts val="0"/>
              </a:spcAft>
              <a:buFont typeface="Wingdings 2"/>
              <a:buChar char=""/>
              <a:defRPr/>
            </a:pPr>
            <a:endParaRPr lang="en-US" sz="2600" dirty="0" smtClean="0"/>
          </a:p>
          <a:p>
            <a:pPr marL="548640" lvl="1" fontAlgn="auto">
              <a:spcBef>
                <a:spcPts val="370"/>
              </a:spcBef>
              <a:spcAft>
                <a:spcPts val="0"/>
              </a:spcAft>
              <a:buFont typeface="Wingdings 2"/>
              <a:buChar char=""/>
              <a:defRPr/>
            </a:pPr>
            <a:r>
              <a:rPr lang="en-US" sz="2600" dirty="0" smtClean="0"/>
              <a:t>Gas </a:t>
            </a:r>
            <a:r>
              <a:rPr lang="en-US" sz="2600" dirty="0"/>
              <a:t>flow changes inversely with </a:t>
            </a:r>
            <a:r>
              <a:rPr lang="en-US" sz="2600" dirty="0" smtClean="0"/>
              <a:t>resistance</a:t>
            </a:r>
          </a:p>
          <a:p>
            <a:pPr marL="548640" lvl="1" fontAlgn="auto">
              <a:spcBef>
                <a:spcPts val="370"/>
              </a:spcBef>
              <a:spcAft>
                <a:spcPts val="0"/>
              </a:spcAft>
              <a:buFont typeface="Wingdings 2"/>
              <a:buChar char=""/>
              <a:defRPr/>
            </a:pPr>
            <a:endParaRPr lang="en-US" sz="2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normAutofit/>
          </a:bodyPr>
          <a:lstStyle/>
          <a:p>
            <a:pPr fontAlgn="auto">
              <a:spcAft>
                <a:spcPts val="0"/>
              </a:spcAft>
              <a:defRPr/>
            </a:pPr>
            <a:r>
              <a:rPr lang="en-US"/>
              <a:t>Airway Resistance</a:t>
            </a:r>
          </a:p>
        </p:txBody>
      </p:sp>
      <p:sp>
        <p:nvSpPr>
          <p:cNvPr id="13210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Resistance is usually insignificant because of</a:t>
            </a:r>
          </a:p>
          <a:p>
            <a:pPr marL="548640" lvl="1" fontAlgn="auto">
              <a:spcBef>
                <a:spcPts val="370"/>
              </a:spcBef>
              <a:spcAft>
                <a:spcPts val="0"/>
              </a:spcAft>
              <a:buFont typeface="Wingdings 2"/>
              <a:buChar char=""/>
              <a:defRPr/>
            </a:pPr>
            <a:r>
              <a:rPr lang="en-US" dirty="0"/>
              <a:t>Large airway diameters in the first part of the conducting zone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Progressive </a:t>
            </a:r>
            <a:r>
              <a:rPr lang="en-US" dirty="0"/>
              <a:t>branching of airways as they get smaller, increasing the total cross-sectional area</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Resistance </a:t>
            </a:r>
            <a:r>
              <a:rPr lang="en-US" dirty="0"/>
              <a:t>disappears at the terminal bronchioles where diffusion drives gas movement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normAutofit/>
          </a:bodyPr>
          <a:lstStyle/>
          <a:p>
            <a:pPr fontAlgn="auto">
              <a:spcAft>
                <a:spcPts val="0"/>
              </a:spcAft>
              <a:defRPr/>
            </a:pPr>
            <a:r>
              <a:rPr lang="en-US"/>
              <a:t>Airway Resistance</a:t>
            </a:r>
          </a:p>
        </p:txBody>
      </p:sp>
      <p:sp>
        <p:nvSpPr>
          <p:cNvPr id="135173" name="Rectangle 5"/>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As airway resistance rises, breathing movements become more strenuous</a:t>
            </a:r>
          </a:p>
          <a:p>
            <a:pPr marL="274320" indent="-274320" fontAlgn="auto">
              <a:lnSpc>
                <a:spcPct val="90000"/>
              </a:lnSpc>
              <a:spcBef>
                <a:spcPts val="580"/>
              </a:spcBef>
              <a:spcAft>
                <a:spcPts val="0"/>
              </a:spcAft>
              <a:buFont typeface="Wingdings 2"/>
              <a:buChar char=""/>
              <a:defRPr/>
            </a:pPr>
            <a:r>
              <a:rPr lang="en-US" dirty="0"/>
              <a:t>Severely constricting or obstruction of bronchioles</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Can </a:t>
            </a:r>
            <a:r>
              <a:rPr lang="en-US" dirty="0"/>
              <a:t>prevent life-sustaining ventilation</a:t>
            </a:r>
          </a:p>
          <a:p>
            <a:pPr marL="548640" lvl="1" fontAlgn="auto">
              <a:lnSpc>
                <a:spcPct val="90000"/>
              </a:lnSpc>
              <a:spcBef>
                <a:spcPts val="370"/>
              </a:spcBef>
              <a:spcAft>
                <a:spcPts val="0"/>
              </a:spcAft>
              <a:buFont typeface="Wingdings 2"/>
              <a:buChar char=""/>
              <a:defRPr/>
            </a:pPr>
            <a:endParaRPr lang="en-US" dirty="0" smtClean="0"/>
          </a:p>
          <a:p>
            <a:pPr marL="548640" lvl="1" fontAlgn="auto">
              <a:lnSpc>
                <a:spcPct val="90000"/>
              </a:lnSpc>
              <a:spcBef>
                <a:spcPts val="370"/>
              </a:spcBef>
              <a:spcAft>
                <a:spcPts val="0"/>
              </a:spcAft>
              <a:buFont typeface="Wingdings 2"/>
              <a:buChar char=""/>
              <a:defRPr/>
            </a:pPr>
            <a:r>
              <a:rPr lang="en-US" dirty="0" smtClean="0"/>
              <a:t>Can </a:t>
            </a:r>
            <a:r>
              <a:rPr lang="en-US" dirty="0"/>
              <a:t>occur during acute asthma attacks and stop ventilation</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Epinephrine </a:t>
            </a:r>
            <a:r>
              <a:rPr lang="en-US" dirty="0"/>
              <a:t>dilates bronchioles and reduces air resistance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p:txBody>
          <a:bodyPr>
            <a:normAutofit/>
          </a:bodyPr>
          <a:lstStyle/>
          <a:p>
            <a:pPr fontAlgn="auto">
              <a:spcAft>
                <a:spcPts val="0"/>
              </a:spcAft>
              <a:defRPr/>
            </a:pPr>
            <a:r>
              <a:rPr lang="en-US"/>
              <a:t>Alveolar Surface Tension</a:t>
            </a:r>
          </a:p>
        </p:txBody>
      </p:sp>
      <p:sp>
        <p:nvSpPr>
          <p:cNvPr id="13722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Surface tension</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Attracts </a:t>
            </a:r>
            <a:r>
              <a:rPr lang="en-US" dirty="0"/>
              <a:t>liquid molecules to one another at a gas-liquid interface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Resists </a:t>
            </a:r>
            <a:r>
              <a:rPr lang="en-US" dirty="0"/>
              <a:t>any force that tends to increase the surface area of the liquid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normAutofit/>
          </a:bodyPr>
          <a:lstStyle/>
          <a:p>
            <a:pPr fontAlgn="auto">
              <a:spcAft>
                <a:spcPts val="0"/>
              </a:spcAft>
              <a:defRPr/>
            </a:pPr>
            <a:r>
              <a:rPr lang="en-US"/>
              <a:t>Alveolar Surface Tension</a:t>
            </a:r>
          </a:p>
        </p:txBody>
      </p:sp>
      <p:sp>
        <p:nvSpPr>
          <p:cNvPr id="139269"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Surfactant</a:t>
            </a:r>
          </a:p>
          <a:p>
            <a:pPr marL="548640" lvl="1" fontAlgn="auto">
              <a:spcBef>
                <a:spcPts val="370"/>
              </a:spcBef>
              <a:spcAft>
                <a:spcPts val="0"/>
              </a:spcAft>
              <a:buFont typeface="Wingdings 2"/>
              <a:buChar char=""/>
              <a:defRPr/>
            </a:pPr>
            <a:r>
              <a:rPr lang="en-US" dirty="0"/>
              <a:t>Detergent-like lipid and protein complex produced by type II alveolar cells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Reduces </a:t>
            </a:r>
            <a:r>
              <a:rPr lang="en-US" dirty="0"/>
              <a:t>surface tension of alveolar fluid and discourages alveolar collapse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Insufficient </a:t>
            </a:r>
            <a:r>
              <a:rPr lang="en-US" dirty="0"/>
              <a:t>quantity in premature infants causes infant respiratory distress syndrome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p:txBody>
          <a:bodyPr>
            <a:normAutofit/>
          </a:bodyPr>
          <a:lstStyle/>
          <a:p>
            <a:pPr fontAlgn="auto">
              <a:spcAft>
                <a:spcPts val="0"/>
              </a:spcAft>
              <a:defRPr/>
            </a:pPr>
            <a:r>
              <a:rPr lang="en-US"/>
              <a:t>Lung Compliance</a:t>
            </a:r>
          </a:p>
        </p:txBody>
      </p:sp>
      <p:sp>
        <p:nvSpPr>
          <p:cNvPr id="141317"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 measure of the change in lung volume that occurs with a given change in </a:t>
            </a:r>
            <a:r>
              <a:rPr lang="en-US" dirty="0" err="1"/>
              <a:t>transpulmonary</a:t>
            </a:r>
            <a:r>
              <a:rPr lang="en-US" dirty="0"/>
              <a:t> pressure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Normally </a:t>
            </a:r>
            <a:r>
              <a:rPr lang="en-US" dirty="0"/>
              <a:t>high due to</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err="1" smtClean="0"/>
              <a:t>Distensibility</a:t>
            </a:r>
            <a:r>
              <a:rPr lang="en-US" dirty="0" smtClean="0"/>
              <a:t> </a:t>
            </a:r>
            <a:r>
              <a:rPr lang="en-US" dirty="0"/>
              <a:t>of the lung tissue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Alveolar </a:t>
            </a:r>
            <a:r>
              <a:rPr lang="en-US" dirty="0"/>
              <a:t>surface tension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p:txBody>
          <a:bodyPr>
            <a:normAutofit/>
          </a:bodyPr>
          <a:lstStyle/>
          <a:p>
            <a:pPr fontAlgn="auto">
              <a:spcAft>
                <a:spcPts val="0"/>
              </a:spcAft>
              <a:defRPr/>
            </a:pPr>
            <a:r>
              <a:rPr lang="en-US"/>
              <a:t>Lung Compliance</a:t>
            </a:r>
          </a:p>
        </p:txBody>
      </p:sp>
      <p:sp>
        <p:nvSpPr>
          <p:cNvPr id="143365"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Diminished by</a:t>
            </a:r>
          </a:p>
          <a:p>
            <a:pPr marL="548640" lvl="1" fontAlgn="auto">
              <a:spcBef>
                <a:spcPts val="370"/>
              </a:spcBef>
              <a:spcAft>
                <a:spcPts val="0"/>
              </a:spcAft>
              <a:buFont typeface="Wingdings 2"/>
              <a:buChar char=""/>
              <a:defRPr/>
            </a:pPr>
            <a:r>
              <a:rPr lang="en-US" dirty="0" err="1"/>
              <a:t>Nonelastic</a:t>
            </a:r>
            <a:r>
              <a:rPr lang="en-US" dirty="0"/>
              <a:t> scar tissue (fibrosis)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Reduced </a:t>
            </a:r>
            <a:r>
              <a:rPr lang="en-US" dirty="0"/>
              <a:t>production of surfactant</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Decreased </a:t>
            </a:r>
            <a:r>
              <a:rPr lang="en-US" dirty="0"/>
              <a:t>flexibility of the thoracic cage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a:bodyPr>
          <a:lstStyle/>
          <a:p>
            <a:pPr fontAlgn="auto">
              <a:spcAft>
                <a:spcPts val="0"/>
              </a:spcAft>
              <a:defRPr/>
            </a:pPr>
            <a:r>
              <a:rPr lang="en-US"/>
              <a:t>Lung Compliance</a:t>
            </a:r>
          </a:p>
        </p:txBody>
      </p:sp>
      <p:sp>
        <p:nvSpPr>
          <p:cNvPr id="152581" name="Rectangle 5"/>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Homeostatic imbalances that reduce compliance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Deformities </a:t>
            </a:r>
            <a:r>
              <a:rPr lang="en-US" dirty="0"/>
              <a:t>of thorax</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Ossification </a:t>
            </a:r>
            <a:r>
              <a:rPr lang="en-US" dirty="0"/>
              <a:t>of the costal cartilage</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Paralysis </a:t>
            </a:r>
            <a:r>
              <a:rPr lang="en-US" dirty="0"/>
              <a:t>of </a:t>
            </a:r>
            <a:r>
              <a:rPr lang="en-US" dirty="0" err="1"/>
              <a:t>intercostal</a:t>
            </a:r>
            <a:r>
              <a:rPr lang="en-US" dirty="0"/>
              <a:t> muscles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normAutofit/>
          </a:bodyPr>
          <a:lstStyle/>
          <a:p>
            <a:pPr fontAlgn="auto">
              <a:spcAft>
                <a:spcPts val="0"/>
              </a:spcAft>
              <a:defRPr/>
            </a:pPr>
            <a:r>
              <a:rPr lang="en-US"/>
              <a:t>Respiratory Volumes</a:t>
            </a:r>
          </a:p>
        </p:txBody>
      </p:sp>
      <p:sp>
        <p:nvSpPr>
          <p:cNvPr id="410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Used to assess a person’s respiratory status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Tidal </a:t>
            </a:r>
            <a:r>
              <a:rPr lang="en-US" dirty="0"/>
              <a:t>volume (TV)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err="1" smtClean="0"/>
              <a:t>Inspiratory</a:t>
            </a:r>
            <a:r>
              <a:rPr lang="en-US" dirty="0" smtClean="0"/>
              <a:t> </a:t>
            </a:r>
            <a:r>
              <a:rPr lang="en-US" dirty="0"/>
              <a:t>reserve volume (IRV)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Expiratory </a:t>
            </a:r>
            <a:r>
              <a:rPr lang="en-US" dirty="0"/>
              <a:t>reserve volume (ERV)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Residual </a:t>
            </a:r>
            <a:r>
              <a:rPr lang="en-US" dirty="0"/>
              <a:t>volume (RV)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8067675" y="6581775"/>
            <a:ext cx="1073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b="1">
                <a:latin typeface="Arial" charset="0"/>
              </a:rPr>
              <a:t>Figure 22.2a</a:t>
            </a:r>
          </a:p>
        </p:txBody>
      </p:sp>
      <p:pic>
        <p:nvPicPr>
          <p:cNvPr id="18439" name="Picture 7"/>
          <p:cNvPicPr>
            <a:picLocks noChangeAspect="1" noChangeArrowheads="1"/>
          </p:cNvPicPr>
          <p:nvPr/>
        </p:nvPicPr>
        <p:blipFill>
          <a:blip r:embed="rId2" cstate="screen"/>
          <a:srcRect/>
          <a:stretch>
            <a:fillRect/>
          </a:stretch>
        </p:blipFill>
        <p:spPr bwMode="auto">
          <a:xfrm>
            <a:off x="455613" y="565150"/>
            <a:ext cx="8231187" cy="5868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6" name="Freeform 8"/>
          <p:cNvSpPr>
            <a:spLocks/>
          </p:cNvSpPr>
          <p:nvPr/>
        </p:nvSpPr>
        <p:spPr bwMode="auto">
          <a:xfrm>
            <a:off x="4110038" y="4040188"/>
            <a:ext cx="1506537" cy="371475"/>
          </a:xfrm>
          <a:custGeom>
            <a:avLst/>
            <a:gdLst>
              <a:gd name="T0" fmla="*/ 949 w 949"/>
              <a:gd name="T1" fmla="*/ 234 h 234"/>
              <a:gd name="T2" fmla="*/ 495 w 949"/>
              <a:gd name="T3" fmla="*/ 234 h 234"/>
              <a:gd name="T4" fmla="*/ 0 w 949"/>
              <a:gd name="T5" fmla="*/ 0 h 234"/>
              <a:gd name="T6" fmla="*/ 0 60000 65536"/>
              <a:gd name="T7" fmla="*/ 0 60000 65536"/>
              <a:gd name="T8" fmla="*/ 0 60000 65536"/>
              <a:gd name="T9" fmla="*/ 0 w 949"/>
              <a:gd name="T10" fmla="*/ 0 h 234"/>
              <a:gd name="T11" fmla="*/ 949 w 949"/>
              <a:gd name="T12" fmla="*/ 234 h 234"/>
            </a:gdLst>
            <a:ahLst/>
            <a:cxnLst>
              <a:cxn ang="T6">
                <a:pos x="T0" y="T1"/>
              </a:cxn>
              <a:cxn ang="T7">
                <a:pos x="T2" y="T3"/>
              </a:cxn>
              <a:cxn ang="T8">
                <a:pos x="T4" y="T5"/>
              </a:cxn>
            </a:cxnLst>
            <a:rect l="T9" t="T10" r="T11" b="T12"/>
            <a:pathLst>
              <a:path w="949" h="234">
                <a:moveTo>
                  <a:pt x="949" y="234"/>
                </a:moveTo>
                <a:lnTo>
                  <a:pt x="495" y="234"/>
                </a:lnTo>
                <a:lnTo>
                  <a:pt x="0"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 name="Freeform 9"/>
          <p:cNvSpPr>
            <a:spLocks/>
          </p:cNvSpPr>
          <p:nvPr/>
        </p:nvSpPr>
        <p:spPr bwMode="auto">
          <a:xfrm>
            <a:off x="3827463" y="4833938"/>
            <a:ext cx="1792287" cy="676275"/>
          </a:xfrm>
          <a:custGeom>
            <a:avLst/>
            <a:gdLst>
              <a:gd name="T0" fmla="*/ 1129 w 1129"/>
              <a:gd name="T1" fmla="*/ 426 h 426"/>
              <a:gd name="T2" fmla="*/ 949 w 1129"/>
              <a:gd name="T3" fmla="*/ 426 h 426"/>
              <a:gd name="T4" fmla="*/ 0 w 1129"/>
              <a:gd name="T5" fmla="*/ 0 h 426"/>
              <a:gd name="T6" fmla="*/ 0 60000 65536"/>
              <a:gd name="T7" fmla="*/ 0 60000 65536"/>
              <a:gd name="T8" fmla="*/ 0 60000 65536"/>
              <a:gd name="T9" fmla="*/ 0 w 1129"/>
              <a:gd name="T10" fmla="*/ 0 h 426"/>
              <a:gd name="T11" fmla="*/ 1129 w 1129"/>
              <a:gd name="T12" fmla="*/ 426 h 426"/>
            </a:gdLst>
            <a:ahLst/>
            <a:cxnLst>
              <a:cxn ang="T6">
                <a:pos x="T0" y="T1"/>
              </a:cxn>
              <a:cxn ang="T7">
                <a:pos x="T2" y="T3"/>
              </a:cxn>
              <a:cxn ang="T8">
                <a:pos x="T4" y="T5"/>
              </a:cxn>
            </a:cxnLst>
            <a:rect l="T9" t="T10" r="T11" b="T12"/>
            <a:pathLst>
              <a:path w="1129" h="426">
                <a:moveTo>
                  <a:pt x="1129" y="426"/>
                </a:moveTo>
                <a:lnTo>
                  <a:pt x="949" y="426"/>
                </a:lnTo>
                <a:lnTo>
                  <a:pt x="0"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8" name="Freeform 10"/>
          <p:cNvSpPr>
            <a:spLocks/>
          </p:cNvSpPr>
          <p:nvPr/>
        </p:nvSpPr>
        <p:spPr bwMode="auto">
          <a:xfrm>
            <a:off x="3335338" y="4246563"/>
            <a:ext cx="2290762" cy="682625"/>
          </a:xfrm>
          <a:custGeom>
            <a:avLst/>
            <a:gdLst>
              <a:gd name="T0" fmla="*/ 1443 w 1443"/>
              <a:gd name="T1" fmla="*/ 430 h 430"/>
              <a:gd name="T2" fmla="*/ 1107 w 1443"/>
              <a:gd name="T3" fmla="*/ 430 h 430"/>
              <a:gd name="T4" fmla="*/ 0 w 1443"/>
              <a:gd name="T5" fmla="*/ 0 h 430"/>
              <a:gd name="T6" fmla="*/ 0 60000 65536"/>
              <a:gd name="T7" fmla="*/ 0 60000 65536"/>
              <a:gd name="T8" fmla="*/ 0 60000 65536"/>
              <a:gd name="T9" fmla="*/ 0 w 1443"/>
              <a:gd name="T10" fmla="*/ 0 h 430"/>
              <a:gd name="T11" fmla="*/ 1443 w 1443"/>
              <a:gd name="T12" fmla="*/ 430 h 430"/>
            </a:gdLst>
            <a:ahLst/>
            <a:cxnLst>
              <a:cxn ang="T6">
                <a:pos x="T0" y="T1"/>
              </a:cxn>
              <a:cxn ang="T7">
                <a:pos x="T2" y="T3"/>
              </a:cxn>
              <a:cxn ang="T8">
                <a:pos x="T4" y="T5"/>
              </a:cxn>
            </a:cxnLst>
            <a:rect l="T9" t="T10" r="T11" b="T12"/>
            <a:pathLst>
              <a:path w="1443" h="430">
                <a:moveTo>
                  <a:pt x="1443" y="430"/>
                </a:moveTo>
                <a:lnTo>
                  <a:pt x="1107" y="430"/>
                </a:lnTo>
                <a:lnTo>
                  <a:pt x="0"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9" name="Freeform 11"/>
          <p:cNvSpPr>
            <a:spLocks/>
          </p:cNvSpPr>
          <p:nvPr/>
        </p:nvSpPr>
        <p:spPr bwMode="auto">
          <a:xfrm>
            <a:off x="3700463" y="1927225"/>
            <a:ext cx="1916112" cy="501650"/>
          </a:xfrm>
          <a:custGeom>
            <a:avLst/>
            <a:gdLst>
              <a:gd name="T0" fmla="*/ 1207 w 1207"/>
              <a:gd name="T1" fmla="*/ 0 h 316"/>
              <a:gd name="T2" fmla="*/ 128 w 1207"/>
              <a:gd name="T3" fmla="*/ 0 h 316"/>
              <a:gd name="T4" fmla="*/ 0 w 1207"/>
              <a:gd name="T5" fmla="*/ 316 h 316"/>
              <a:gd name="T6" fmla="*/ 0 60000 65536"/>
              <a:gd name="T7" fmla="*/ 0 60000 65536"/>
              <a:gd name="T8" fmla="*/ 0 60000 65536"/>
              <a:gd name="T9" fmla="*/ 0 w 1207"/>
              <a:gd name="T10" fmla="*/ 0 h 316"/>
              <a:gd name="T11" fmla="*/ 1207 w 1207"/>
              <a:gd name="T12" fmla="*/ 316 h 316"/>
            </a:gdLst>
            <a:ahLst/>
            <a:cxnLst>
              <a:cxn ang="T6">
                <a:pos x="T0" y="T1"/>
              </a:cxn>
              <a:cxn ang="T7">
                <a:pos x="T2" y="T3"/>
              </a:cxn>
              <a:cxn ang="T8">
                <a:pos x="T4" y="T5"/>
              </a:cxn>
            </a:cxnLst>
            <a:rect l="T9" t="T10" r="T11" b="T12"/>
            <a:pathLst>
              <a:path w="1207" h="316">
                <a:moveTo>
                  <a:pt x="1207" y="0"/>
                </a:moveTo>
                <a:lnTo>
                  <a:pt x="128" y="0"/>
                </a:lnTo>
                <a:lnTo>
                  <a:pt x="0" y="316"/>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0" name="Freeform 12"/>
          <p:cNvSpPr>
            <a:spLocks/>
          </p:cNvSpPr>
          <p:nvPr/>
        </p:nvSpPr>
        <p:spPr bwMode="auto">
          <a:xfrm>
            <a:off x="2573338" y="1146175"/>
            <a:ext cx="3033712" cy="593725"/>
          </a:xfrm>
          <a:custGeom>
            <a:avLst/>
            <a:gdLst>
              <a:gd name="T0" fmla="*/ 1911 w 1911"/>
              <a:gd name="T1" fmla="*/ 0 h 374"/>
              <a:gd name="T2" fmla="*/ 384 w 1911"/>
              <a:gd name="T3" fmla="*/ 0 h 374"/>
              <a:gd name="T4" fmla="*/ 0 w 1911"/>
              <a:gd name="T5" fmla="*/ 374 h 374"/>
              <a:gd name="T6" fmla="*/ 0 60000 65536"/>
              <a:gd name="T7" fmla="*/ 0 60000 65536"/>
              <a:gd name="T8" fmla="*/ 0 60000 65536"/>
              <a:gd name="T9" fmla="*/ 0 w 1911"/>
              <a:gd name="T10" fmla="*/ 0 h 374"/>
              <a:gd name="T11" fmla="*/ 1911 w 1911"/>
              <a:gd name="T12" fmla="*/ 374 h 374"/>
            </a:gdLst>
            <a:ahLst/>
            <a:cxnLst>
              <a:cxn ang="T6">
                <a:pos x="T0" y="T1"/>
              </a:cxn>
              <a:cxn ang="T7">
                <a:pos x="T2" y="T3"/>
              </a:cxn>
              <a:cxn ang="T8">
                <a:pos x="T4" y="T5"/>
              </a:cxn>
            </a:cxnLst>
            <a:rect l="T9" t="T10" r="T11" b="T12"/>
            <a:pathLst>
              <a:path w="1911" h="374">
                <a:moveTo>
                  <a:pt x="1911" y="0"/>
                </a:moveTo>
                <a:lnTo>
                  <a:pt x="384" y="0"/>
                </a:lnTo>
                <a:lnTo>
                  <a:pt x="0" y="374"/>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1" name="Freeform 13"/>
          <p:cNvSpPr>
            <a:spLocks/>
          </p:cNvSpPr>
          <p:nvPr/>
        </p:nvSpPr>
        <p:spPr bwMode="auto">
          <a:xfrm>
            <a:off x="3294063" y="3690938"/>
            <a:ext cx="2303462" cy="361950"/>
          </a:xfrm>
          <a:custGeom>
            <a:avLst/>
            <a:gdLst>
              <a:gd name="T0" fmla="*/ 1451 w 1451"/>
              <a:gd name="T1" fmla="*/ 0 h 228"/>
              <a:gd name="T2" fmla="*/ 392 w 1451"/>
              <a:gd name="T3" fmla="*/ 0 h 228"/>
              <a:gd name="T4" fmla="*/ 0 w 1451"/>
              <a:gd name="T5" fmla="*/ 228 h 228"/>
              <a:gd name="T6" fmla="*/ 0 60000 65536"/>
              <a:gd name="T7" fmla="*/ 0 60000 65536"/>
              <a:gd name="T8" fmla="*/ 0 60000 65536"/>
              <a:gd name="T9" fmla="*/ 0 w 1451"/>
              <a:gd name="T10" fmla="*/ 0 h 228"/>
              <a:gd name="T11" fmla="*/ 1451 w 1451"/>
              <a:gd name="T12" fmla="*/ 228 h 228"/>
            </a:gdLst>
            <a:ahLst/>
            <a:cxnLst>
              <a:cxn ang="T6">
                <a:pos x="T0" y="T1"/>
              </a:cxn>
              <a:cxn ang="T7">
                <a:pos x="T2" y="T3"/>
              </a:cxn>
              <a:cxn ang="T8">
                <a:pos x="T4" y="T5"/>
              </a:cxn>
            </a:cxnLst>
            <a:rect l="T9" t="T10" r="T11" b="T12"/>
            <a:pathLst>
              <a:path w="1451" h="228">
                <a:moveTo>
                  <a:pt x="1451" y="0"/>
                </a:moveTo>
                <a:lnTo>
                  <a:pt x="392" y="0"/>
                </a:lnTo>
                <a:lnTo>
                  <a:pt x="0" y="228"/>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2" name="Line 14"/>
          <p:cNvSpPr>
            <a:spLocks noChangeShapeType="1"/>
          </p:cNvSpPr>
          <p:nvPr/>
        </p:nvSpPr>
        <p:spPr bwMode="auto">
          <a:xfrm flipH="1">
            <a:off x="3938588" y="3267075"/>
            <a:ext cx="1677987" cy="1588"/>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5"/>
          <p:cNvSpPr>
            <a:spLocks noChangeShapeType="1"/>
          </p:cNvSpPr>
          <p:nvPr/>
        </p:nvSpPr>
        <p:spPr bwMode="auto">
          <a:xfrm flipH="1">
            <a:off x="3662363" y="1927225"/>
            <a:ext cx="238125" cy="368300"/>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Rectangle 16"/>
          <p:cNvSpPr>
            <a:spLocks noChangeArrowheads="1"/>
          </p:cNvSpPr>
          <p:nvPr/>
        </p:nvSpPr>
        <p:spPr bwMode="auto">
          <a:xfrm>
            <a:off x="5661025" y="976313"/>
            <a:ext cx="17256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Epicranius,</a:t>
            </a:r>
          </a:p>
          <a:p>
            <a:pPr eaLnBrk="0" hangingPunct="0"/>
            <a:r>
              <a:rPr lang="en-US" b="1">
                <a:solidFill>
                  <a:srgbClr val="231F20"/>
                </a:solidFill>
                <a:latin typeface="Arial" charset="0"/>
              </a:rPr>
              <a:t>frontal belly</a:t>
            </a:r>
            <a:endParaRPr lang="en-US" sz="1800" b="1">
              <a:latin typeface="Arial" charset="0"/>
            </a:endParaRPr>
          </a:p>
        </p:txBody>
      </p:sp>
      <p:sp>
        <p:nvSpPr>
          <p:cNvPr id="23565" name="Rectangle 17"/>
          <p:cNvSpPr>
            <a:spLocks noChangeArrowheads="1"/>
          </p:cNvSpPr>
          <p:nvPr/>
        </p:nvSpPr>
        <p:spPr bwMode="auto">
          <a:xfrm>
            <a:off x="5657850" y="3513138"/>
            <a:ext cx="164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Ala of nose</a:t>
            </a:r>
            <a:endParaRPr lang="en-US" sz="1800" b="1">
              <a:latin typeface="Arial" charset="0"/>
            </a:endParaRPr>
          </a:p>
        </p:txBody>
      </p:sp>
      <p:sp>
        <p:nvSpPr>
          <p:cNvPr id="23566" name="Rectangle 18"/>
          <p:cNvSpPr>
            <a:spLocks noChangeArrowheads="1"/>
          </p:cNvSpPr>
          <p:nvPr/>
        </p:nvSpPr>
        <p:spPr bwMode="auto">
          <a:xfrm>
            <a:off x="5657850" y="1741488"/>
            <a:ext cx="1403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Root and </a:t>
            </a:r>
          </a:p>
          <a:p>
            <a:pPr eaLnBrk="0" hangingPunct="0"/>
            <a:r>
              <a:rPr lang="en-US" b="1">
                <a:solidFill>
                  <a:srgbClr val="231F20"/>
                </a:solidFill>
                <a:latin typeface="Arial" charset="0"/>
              </a:rPr>
              <a:t>bridge of </a:t>
            </a:r>
            <a:endParaRPr lang="en-US" sz="1800" b="1">
              <a:latin typeface="Arial" charset="0"/>
            </a:endParaRPr>
          </a:p>
          <a:p>
            <a:pPr eaLnBrk="0" hangingPunct="0"/>
            <a:r>
              <a:rPr lang="en-US" b="1">
                <a:solidFill>
                  <a:srgbClr val="231F20"/>
                </a:solidFill>
                <a:latin typeface="Arial" charset="0"/>
              </a:rPr>
              <a:t>nose</a:t>
            </a:r>
            <a:endParaRPr lang="en-US" sz="1800" b="1">
              <a:latin typeface="Arial" charset="0"/>
            </a:endParaRPr>
          </a:p>
        </p:txBody>
      </p:sp>
      <p:sp>
        <p:nvSpPr>
          <p:cNvPr id="23567" name="Rectangle 19"/>
          <p:cNvSpPr>
            <a:spLocks noChangeArrowheads="1"/>
          </p:cNvSpPr>
          <p:nvPr/>
        </p:nvSpPr>
        <p:spPr bwMode="auto">
          <a:xfrm>
            <a:off x="5661025" y="3078163"/>
            <a:ext cx="1846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Dorsum nasi</a:t>
            </a:r>
            <a:endParaRPr lang="en-US" sz="1800" b="1">
              <a:latin typeface="Arial" charset="0"/>
            </a:endParaRPr>
          </a:p>
        </p:txBody>
      </p:sp>
      <p:sp>
        <p:nvSpPr>
          <p:cNvPr id="23568" name="Rectangle 20"/>
          <p:cNvSpPr>
            <a:spLocks noChangeArrowheads="1"/>
          </p:cNvSpPr>
          <p:nvPr/>
        </p:nvSpPr>
        <p:spPr bwMode="auto">
          <a:xfrm>
            <a:off x="5680075" y="4221163"/>
            <a:ext cx="1912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Apex of nose</a:t>
            </a:r>
            <a:endParaRPr lang="en-US" sz="1800" b="1">
              <a:latin typeface="Arial" charset="0"/>
            </a:endParaRPr>
          </a:p>
        </p:txBody>
      </p:sp>
      <p:sp>
        <p:nvSpPr>
          <p:cNvPr id="23569" name="Rectangle 21"/>
          <p:cNvSpPr>
            <a:spLocks noChangeArrowheads="1"/>
          </p:cNvSpPr>
          <p:nvPr/>
        </p:nvSpPr>
        <p:spPr bwMode="auto">
          <a:xfrm>
            <a:off x="5661025" y="5326063"/>
            <a:ext cx="1235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Philtrum</a:t>
            </a:r>
            <a:endParaRPr lang="en-US" sz="1800" b="1">
              <a:latin typeface="Arial" charset="0"/>
            </a:endParaRPr>
          </a:p>
        </p:txBody>
      </p:sp>
      <p:sp>
        <p:nvSpPr>
          <p:cNvPr id="23570" name="Rectangle 22"/>
          <p:cNvSpPr>
            <a:spLocks noChangeArrowheads="1"/>
          </p:cNvSpPr>
          <p:nvPr/>
        </p:nvSpPr>
        <p:spPr bwMode="auto">
          <a:xfrm>
            <a:off x="5670550" y="474503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Naris (nostril)</a:t>
            </a:r>
            <a:endParaRPr lang="en-US" sz="1800" b="1">
              <a:latin typeface="Arial" charset="0"/>
            </a:endParaRPr>
          </a:p>
        </p:txBody>
      </p:sp>
      <p:sp>
        <p:nvSpPr>
          <p:cNvPr id="23571" name="Rectangle 23"/>
          <p:cNvSpPr>
            <a:spLocks noChangeArrowheads="1"/>
          </p:cNvSpPr>
          <p:nvPr/>
        </p:nvSpPr>
        <p:spPr bwMode="auto">
          <a:xfrm>
            <a:off x="1511300" y="6034088"/>
            <a:ext cx="33702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(a) Surface anatomy</a:t>
            </a:r>
            <a:endParaRPr lang="en-US" sz="1800">
              <a:latin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fontAlgn="auto">
              <a:spcAft>
                <a:spcPts val="0"/>
              </a:spcAft>
              <a:defRPr/>
            </a:pPr>
            <a:r>
              <a:rPr lang="en-US"/>
              <a:t>Respiratory Volumes</a:t>
            </a:r>
          </a:p>
        </p:txBody>
      </p:sp>
      <p:sp>
        <p:nvSpPr>
          <p:cNvPr id="94211" name="Rectangle 3"/>
          <p:cNvSpPr>
            <a:spLocks noGrp="1" noChangeArrowheads="1"/>
          </p:cNvSpPr>
          <p:nvPr>
            <p:ph idx="1"/>
          </p:nvPr>
        </p:nvSpPr>
        <p:spPr>
          <a:xfrm>
            <a:off x="298450" y="1219200"/>
            <a:ext cx="8270875" cy="5354638"/>
          </a:xfrm>
        </p:spPr>
        <p:txBody>
          <a:bodyPr/>
          <a:lstStyle/>
          <a:p>
            <a:endParaRPr lang="en-US" smtClean="0">
              <a:solidFill>
                <a:srgbClr val="000000"/>
              </a:solidFill>
            </a:endParaRPr>
          </a:p>
          <a:p>
            <a:r>
              <a:rPr lang="en-US" smtClean="0">
                <a:solidFill>
                  <a:srgbClr val="000000"/>
                </a:solidFill>
              </a:rPr>
              <a:t>Tidal volume (TV) </a:t>
            </a:r>
          </a:p>
          <a:p>
            <a:pPr lvl="1"/>
            <a:r>
              <a:rPr lang="en-US" smtClean="0">
                <a:solidFill>
                  <a:srgbClr val="000000"/>
                </a:solidFill>
              </a:rPr>
              <a:t>air that moves into and out of the lungs with each breath (approximately 500 ml)</a:t>
            </a:r>
          </a:p>
          <a:p>
            <a:endParaRPr lang="en-US" smtClean="0">
              <a:solidFill>
                <a:srgbClr val="000000"/>
              </a:solidFill>
            </a:endParaRPr>
          </a:p>
          <a:p>
            <a:r>
              <a:rPr lang="en-US" smtClean="0">
                <a:solidFill>
                  <a:srgbClr val="000000"/>
                </a:solidFill>
              </a:rPr>
              <a:t>Inspiratory reserve volume (IRV) </a:t>
            </a:r>
          </a:p>
          <a:p>
            <a:pPr lvl="1"/>
            <a:r>
              <a:rPr lang="en-US" smtClean="0">
                <a:solidFill>
                  <a:srgbClr val="000000"/>
                </a:solidFill>
              </a:rPr>
              <a:t>air that can be inspired forcibly beyond the tidal volume (2100–3200 ml)</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fontAlgn="auto">
              <a:spcAft>
                <a:spcPts val="0"/>
              </a:spcAft>
              <a:defRPr/>
            </a:pPr>
            <a:r>
              <a:rPr lang="en-US"/>
              <a:t>Respiratory Volumes</a:t>
            </a:r>
          </a:p>
        </p:txBody>
      </p:sp>
      <p:sp>
        <p:nvSpPr>
          <p:cNvPr id="45059" name="Rectangle 3"/>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a:solidFill>
                  <a:srgbClr val="000000"/>
                </a:solidFill>
              </a:rPr>
              <a:t>Expiratory reserve volume (ERV) </a:t>
            </a:r>
          </a:p>
          <a:p>
            <a:pPr marL="548640" lvl="1" fontAlgn="auto">
              <a:spcBef>
                <a:spcPts val="370"/>
              </a:spcBef>
              <a:spcAft>
                <a:spcPts val="0"/>
              </a:spcAft>
              <a:buFont typeface="Wingdings 2"/>
              <a:buChar char=""/>
              <a:defRPr/>
            </a:pPr>
            <a:r>
              <a:rPr lang="en-US">
                <a:solidFill>
                  <a:srgbClr val="000000"/>
                </a:solidFill>
              </a:rPr>
              <a:t>air that can be evacuated from the lungs after a tidal expiration (1000–1200 ml)</a:t>
            </a:r>
          </a:p>
          <a:p>
            <a:pPr marL="274320" indent="-274320" fontAlgn="auto">
              <a:spcBef>
                <a:spcPts val="580"/>
              </a:spcBef>
              <a:spcAft>
                <a:spcPts val="0"/>
              </a:spcAft>
              <a:buFont typeface="Wingdings 2"/>
              <a:buChar char=""/>
              <a:defRPr/>
            </a:pPr>
            <a:endParaRPr lang="en-US"/>
          </a:p>
          <a:p>
            <a:pPr marL="274320" indent="-274320" fontAlgn="auto">
              <a:spcBef>
                <a:spcPts val="580"/>
              </a:spcBef>
              <a:spcAft>
                <a:spcPts val="0"/>
              </a:spcAft>
              <a:buFont typeface="Wingdings 2"/>
              <a:buChar char=""/>
              <a:defRPr/>
            </a:pPr>
            <a:r>
              <a:rPr lang="en-US"/>
              <a:t>Residual volume (RV) </a:t>
            </a:r>
          </a:p>
          <a:p>
            <a:pPr marL="548640" lvl="1" fontAlgn="auto">
              <a:spcBef>
                <a:spcPts val="370"/>
              </a:spcBef>
              <a:spcAft>
                <a:spcPts val="0"/>
              </a:spcAft>
              <a:buFont typeface="Wingdings 2"/>
              <a:buChar char=""/>
              <a:defRPr/>
            </a:pPr>
            <a:r>
              <a:rPr lang="en-US"/>
              <a:t>air left in the lungs after strenuous expiration (1200 ml)</a:t>
            </a:r>
          </a:p>
          <a:p>
            <a:pPr marL="274320" indent="-274320" fontAlgn="auto">
              <a:spcBef>
                <a:spcPts val="580"/>
              </a:spcBef>
              <a:spcAft>
                <a:spcPts val="0"/>
              </a:spcAft>
              <a:buFont typeface="Wingdings 2"/>
              <a:buChar char=""/>
              <a:defRPr/>
            </a:pPr>
            <a:endParaRPr 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p:txBody>
          <a:bodyPr>
            <a:normAutofit/>
          </a:bodyPr>
          <a:lstStyle/>
          <a:p>
            <a:pPr fontAlgn="auto">
              <a:spcAft>
                <a:spcPts val="0"/>
              </a:spcAft>
              <a:defRPr/>
            </a:pPr>
            <a:r>
              <a:rPr lang="en-US"/>
              <a:t>Respiratory Capacities</a:t>
            </a:r>
          </a:p>
        </p:txBody>
      </p:sp>
      <p:sp>
        <p:nvSpPr>
          <p:cNvPr id="717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Inspiratory</a:t>
            </a:r>
            <a:r>
              <a:rPr lang="en-US" dirty="0"/>
              <a:t> capacity (IC)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Functional </a:t>
            </a:r>
            <a:r>
              <a:rPr lang="en-US" dirty="0"/>
              <a:t>residual capacity (FRC)</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Vital </a:t>
            </a:r>
            <a:r>
              <a:rPr lang="en-US" dirty="0"/>
              <a:t>capacity (VC)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Total </a:t>
            </a:r>
            <a:r>
              <a:rPr lang="en-US" dirty="0"/>
              <a:t>lung capacity (TLC)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fontAlgn="auto">
              <a:spcAft>
                <a:spcPts val="0"/>
              </a:spcAft>
              <a:defRPr/>
            </a:pPr>
            <a:r>
              <a:rPr lang="en-US"/>
              <a:t>Respiratory Capacities</a:t>
            </a:r>
          </a:p>
        </p:txBody>
      </p:sp>
      <p:sp>
        <p:nvSpPr>
          <p:cNvPr id="97283" name="Rectangle 3"/>
          <p:cNvSpPr>
            <a:spLocks noGrp="1" noChangeArrowheads="1"/>
          </p:cNvSpPr>
          <p:nvPr>
            <p:ph idx="1"/>
          </p:nvPr>
        </p:nvSpPr>
        <p:spPr/>
        <p:txBody>
          <a:bodyPr/>
          <a:lstStyle/>
          <a:p>
            <a:pPr>
              <a:lnSpc>
                <a:spcPct val="90000"/>
              </a:lnSpc>
            </a:pPr>
            <a:r>
              <a:rPr lang="en-US" smtClean="0">
                <a:solidFill>
                  <a:srgbClr val="000000"/>
                </a:solidFill>
              </a:rPr>
              <a:t>Inspiratory capacity (IC) </a:t>
            </a:r>
          </a:p>
          <a:p>
            <a:pPr lvl="1">
              <a:lnSpc>
                <a:spcPct val="90000"/>
              </a:lnSpc>
            </a:pPr>
            <a:r>
              <a:rPr lang="en-US" smtClean="0">
                <a:solidFill>
                  <a:srgbClr val="000000"/>
                </a:solidFill>
              </a:rPr>
              <a:t>total amount of air that can be inspired after a tidal expiration (IRV + TV)</a:t>
            </a:r>
          </a:p>
          <a:p>
            <a:pPr>
              <a:lnSpc>
                <a:spcPct val="90000"/>
              </a:lnSpc>
            </a:pPr>
            <a:endParaRPr lang="en-US" smtClean="0">
              <a:solidFill>
                <a:srgbClr val="000000"/>
              </a:solidFill>
            </a:endParaRPr>
          </a:p>
          <a:p>
            <a:pPr>
              <a:lnSpc>
                <a:spcPct val="90000"/>
              </a:lnSpc>
            </a:pPr>
            <a:r>
              <a:rPr lang="en-US" smtClean="0">
                <a:solidFill>
                  <a:srgbClr val="000000"/>
                </a:solidFill>
              </a:rPr>
              <a:t>Functional residual capacity (FRC) </a:t>
            </a:r>
          </a:p>
          <a:p>
            <a:pPr lvl="1">
              <a:lnSpc>
                <a:spcPct val="90000"/>
              </a:lnSpc>
            </a:pPr>
            <a:r>
              <a:rPr lang="en-US" smtClean="0">
                <a:solidFill>
                  <a:srgbClr val="000000"/>
                </a:solidFill>
              </a:rPr>
              <a:t>amount of air remaining in the lungs after a tidal expiration </a:t>
            </a:r>
            <a:br>
              <a:rPr lang="en-US" smtClean="0">
                <a:solidFill>
                  <a:srgbClr val="000000"/>
                </a:solidFill>
              </a:rPr>
            </a:br>
            <a:r>
              <a:rPr lang="en-US" smtClean="0">
                <a:solidFill>
                  <a:srgbClr val="000000"/>
                </a:solidFill>
              </a:rPr>
              <a:t>(RV + ERV)</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fontAlgn="auto">
              <a:spcAft>
                <a:spcPts val="0"/>
              </a:spcAft>
              <a:defRPr/>
            </a:pPr>
            <a:r>
              <a:rPr lang="en-US"/>
              <a:t>Respiratory Capacities</a:t>
            </a:r>
          </a:p>
        </p:txBody>
      </p:sp>
      <p:sp>
        <p:nvSpPr>
          <p:cNvPr id="46083" name="Rectangle 3"/>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a:solidFill>
                  <a:srgbClr val="000000"/>
                </a:solidFill>
              </a:rPr>
              <a:t>Vital capacity (VC) </a:t>
            </a:r>
          </a:p>
          <a:p>
            <a:pPr marL="548640" lvl="1" fontAlgn="auto">
              <a:spcBef>
                <a:spcPts val="370"/>
              </a:spcBef>
              <a:spcAft>
                <a:spcPts val="0"/>
              </a:spcAft>
              <a:buFont typeface="Wingdings 2"/>
              <a:buChar char=""/>
              <a:defRPr/>
            </a:pPr>
            <a:r>
              <a:rPr lang="en-US">
                <a:solidFill>
                  <a:srgbClr val="000000"/>
                </a:solidFill>
              </a:rPr>
              <a:t>the total amount of exchangeable air (TV + IRV + ERV)</a:t>
            </a:r>
          </a:p>
          <a:p>
            <a:pPr marL="274320" indent="-274320" fontAlgn="auto">
              <a:spcBef>
                <a:spcPts val="580"/>
              </a:spcBef>
              <a:spcAft>
                <a:spcPts val="0"/>
              </a:spcAft>
              <a:buFont typeface="Wingdings 2"/>
              <a:buChar char=""/>
              <a:defRPr/>
            </a:pPr>
            <a:endParaRPr lang="en-US"/>
          </a:p>
          <a:p>
            <a:pPr marL="274320" indent="-274320" fontAlgn="auto">
              <a:spcBef>
                <a:spcPts val="580"/>
              </a:spcBef>
              <a:spcAft>
                <a:spcPts val="0"/>
              </a:spcAft>
              <a:buFont typeface="Wingdings 2"/>
              <a:buChar char=""/>
              <a:defRPr/>
            </a:pPr>
            <a:r>
              <a:rPr lang="en-US"/>
              <a:t>Total lung capacity (TLC) </a:t>
            </a:r>
          </a:p>
          <a:p>
            <a:pPr marL="548640" lvl="1" fontAlgn="auto">
              <a:spcBef>
                <a:spcPts val="370"/>
              </a:spcBef>
              <a:spcAft>
                <a:spcPts val="0"/>
              </a:spcAft>
              <a:buFont typeface="Wingdings 2"/>
              <a:buChar char=""/>
              <a:defRPr/>
            </a:pPr>
            <a:r>
              <a:rPr lang="en-US"/>
              <a:t>sum of all lung volumes (approximately 6000 ml in males)</a:t>
            </a:r>
          </a:p>
          <a:p>
            <a:pPr marL="274320" indent="-274320" fontAlgn="auto">
              <a:spcBef>
                <a:spcPts val="580"/>
              </a:spcBef>
              <a:spcAft>
                <a:spcPts val="0"/>
              </a:spcAft>
              <a:buFont typeface="Wingdings 2"/>
              <a:buChar char=""/>
              <a:defRPr/>
            </a:pPr>
            <a:endParaRPr lang="en-US"/>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143000"/>
            <a:ext cx="91519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normAutofit/>
          </a:bodyPr>
          <a:lstStyle/>
          <a:p>
            <a:pPr fontAlgn="auto">
              <a:spcAft>
                <a:spcPts val="0"/>
              </a:spcAft>
              <a:defRPr/>
            </a:pPr>
            <a:r>
              <a:rPr lang="en-US"/>
              <a:t>Dead Space</a:t>
            </a:r>
          </a:p>
        </p:txBody>
      </p:sp>
      <p:sp>
        <p:nvSpPr>
          <p:cNvPr id="11271" name="Rectangle 7"/>
          <p:cNvSpPr>
            <a:spLocks noGrp="1" noChangeArrowheads="1"/>
          </p:cNvSpPr>
          <p:nvPr>
            <p:ph idx="1"/>
          </p:nvPr>
        </p:nvSpPr>
        <p:spPr/>
        <p:txBody>
          <a:bodyPr>
            <a:normAutofit/>
          </a:bodyPr>
          <a:lstStyle/>
          <a:p>
            <a:pPr marL="274320" indent="-274320" fontAlgn="auto">
              <a:lnSpc>
                <a:spcPct val="90000"/>
              </a:lnSpc>
              <a:spcBef>
                <a:spcPts val="580"/>
              </a:spcBef>
              <a:spcAft>
                <a:spcPts val="0"/>
              </a:spcAft>
              <a:buFont typeface="Wingdings 2"/>
              <a:buChar char=""/>
              <a:defRPr/>
            </a:pPr>
            <a:r>
              <a:rPr lang="en-US" dirty="0"/>
              <a:t>Some inspired air never contributes to gas exchange</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Anatomical </a:t>
            </a:r>
            <a:r>
              <a:rPr lang="en-US" dirty="0"/>
              <a:t>dead space</a:t>
            </a:r>
            <a:r>
              <a:rPr lang="en-US" dirty="0" smtClean="0"/>
              <a:t>:</a:t>
            </a:r>
          </a:p>
          <a:p>
            <a:pPr marL="548640" lvl="1" fontAlgn="auto">
              <a:lnSpc>
                <a:spcPct val="90000"/>
              </a:lnSpc>
              <a:spcBef>
                <a:spcPts val="370"/>
              </a:spcBef>
              <a:spcAft>
                <a:spcPts val="0"/>
              </a:spcAft>
              <a:buFont typeface="Wingdings 2"/>
              <a:buChar char=""/>
              <a:defRPr/>
            </a:pPr>
            <a:r>
              <a:rPr lang="en-US" dirty="0" smtClean="0"/>
              <a:t> </a:t>
            </a:r>
            <a:r>
              <a:rPr lang="en-US" dirty="0"/>
              <a:t>volume of the conducting zone conduits (~150 ml)</a:t>
            </a:r>
          </a:p>
          <a:p>
            <a:pPr marL="274320" indent="-274320" fontAlgn="auto">
              <a:lnSpc>
                <a:spcPct val="90000"/>
              </a:lnSpc>
              <a:spcBef>
                <a:spcPts val="580"/>
              </a:spcBef>
              <a:spcAft>
                <a:spcPts val="0"/>
              </a:spcAft>
              <a:buFont typeface="Wingdings 2"/>
              <a:buChar char=""/>
              <a:defRPr/>
            </a:pPr>
            <a:r>
              <a:rPr lang="en-US" dirty="0"/>
              <a:t>Alveolar dead space: </a:t>
            </a:r>
            <a:endParaRPr lang="en-US" dirty="0" smtClean="0"/>
          </a:p>
          <a:p>
            <a:pPr marL="548640" lvl="1" fontAlgn="auto">
              <a:lnSpc>
                <a:spcPct val="90000"/>
              </a:lnSpc>
              <a:spcBef>
                <a:spcPts val="370"/>
              </a:spcBef>
              <a:spcAft>
                <a:spcPts val="0"/>
              </a:spcAft>
              <a:buFont typeface="Wingdings 2"/>
              <a:buChar char=""/>
              <a:defRPr/>
            </a:pPr>
            <a:r>
              <a:rPr lang="en-US" dirty="0" smtClean="0"/>
              <a:t>alveoli </a:t>
            </a:r>
            <a:r>
              <a:rPr lang="en-US" dirty="0"/>
              <a:t>that cease to act in gas exchange due to collapse or obstruction</a:t>
            </a:r>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Total </a:t>
            </a:r>
            <a:r>
              <a:rPr lang="en-US" dirty="0"/>
              <a:t>dead space: </a:t>
            </a:r>
            <a:endParaRPr lang="en-US" dirty="0" smtClean="0"/>
          </a:p>
          <a:p>
            <a:pPr marL="548640" lvl="1" fontAlgn="auto">
              <a:lnSpc>
                <a:spcPct val="90000"/>
              </a:lnSpc>
              <a:spcBef>
                <a:spcPts val="370"/>
              </a:spcBef>
              <a:spcAft>
                <a:spcPts val="0"/>
              </a:spcAft>
              <a:buFont typeface="Wingdings 2"/>
              <a:buChar char=""/>
              <a:defRPr/>
            </a:pPr>
            <a:r>
              <a:rPr lang="en-US" dirty="0" smtClean="0"/>
              <a:t>sum </a:t>
            </a:r>
            <a:r>
              <a:rPr lang="en-US" dirty="0"/>
              <a:t>of above </a:t>
            </a:r>
            <a:r>
              <a:rPr lang="en-US" dirty="0" smtClean="0"/>
              <a:t>non-useful </a:t>
            </a:r>
            <a:r>
              <a:rPr lang="en-US" dirty="0"/>
              <a:t>volumes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p:txBody>
          <a:bodyPr>
            <a:normAutofit/>
          </a:bodyPr>
          <a:lstStyle/>
          <a:p>
            <a:pPr fontAlgn="auto">
              <a:spcAft>
                <a:spcPts val="0"/>
              </a:spcAft>
              <a:defRPr/>
            </a:pPr>
            <a:r>
              <a:rPr lang="en-US"/>
              <a:t>Pulmonary Function Tests</a:t>
            </a:r>
          </a:p>
        </p:txBody>
      </p:sp>
      <p:sp>
        <p:nvSpPr>
          <p:cNvPr id="13319"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err="1"/>
              <a:t>Spirometer</a:t>
            </a:r>
            <a:r>
              <a:rPr lang="en-US" dirty="0"/>
              <a:t>: </a:t>
            </a:r>
            <a:endParaRPr lang="en-US" dirty="0" smtClean="0"/>
          </a:p>
          <a:p>
            <a:pPr marL="548640" lvl="1" fontAlgn="auto">
              <a:spcBef>
                <a:spcPts val="370"/>
              </a:spcBef>
              <a:spcAft>
                <a:spcPts val="0"/>
              </a:spcAft>
              <a:buFont typeface="Wingdings 2"/>
              <a:buChar char=""/>
              <a:defRPr/>
            </a:pPr>
            <a:r>
              <a:rPr lang="en-US" dirty="0" smtClean="0"/>
              <a:t>instrument </a:t>
            </a:r>
            <a:r>
              <a:rPr lang="en-US" dirty="0"/>
              <a:t>used to measure respiratory volumes and capacities</a:t>
            </a:r>
          </a:p>
          <a:p>
            <a:pPr marL="274320" indent="-274320" fontAlgn="auto">
              <a:spcBef>
                <a:spcPts val="580"/>
              </a:spcBef>
              <a:spcAft>
                <a:spcPts val="0"/>
              </a:spcAft>
              <a:buFont typeface="Wingdings 2"/>
              <a:buChar char=""/>
              <a:defRPr/>
            </a:pPr>
            <a:r>
              <a:rPr lang="en-US" dirty="0" err="1"/>
              <a:t>Spirometry</a:t>
            </a:r>
            <a:r>
              <a:rPr lang="en-US" dirty="0"/>
              <a:t> can distinguish between</a:t>
            </a:r>
          </a:p>
          <a:p>
            <a:pPr marL="548640" lvl="1" fontAlgn="auto">
              <a:spcBef>
                <a:spcPts val="370"/>
              </a:spcBef>
              <a:spcAft>
                <a:spcPts val="0"/>
              </a:spcAft>
              <a:buFont typeface="Wingdings 2"/>
              <a:buChar char=""/>
              <a:defRPr/>
            </a:pPr>
            <a:r>
              <a:rPr lang="en-US" dirty="0"/>
              <a:t>Obstructive pulmonary </a:t>
            </a:r>
            <a:r>
              <a:rPr lang="en-US" dirty="0" smtClean="0"/>
              <a:t>disease</a:t>
            </a:r>
          </a:p>
          <a:p>
            <a:pPr marL="822960" lvl="2" fontAlgn="auto">
              <a:spcBef>
                <a:spcPts val="370"/>
              </a:spcBef>
              <a:spcAft>
                <a:spcPts val="0"/>
              </a:spcAft>
              <a:buClr>
                <a:schemeClr val="accent1">
                  <a:tint val="60000"/>
                </a:schemeClr>
              </a:buClr>
              <a:buFont typeface="Wingdings 2"/>
              <a:buChar char=""/>
              <a:defRPr/>
            </a:pPr>
            <a:r>
              <a:rPr lang="en-US" dirty="0" smtClean="0"/>
              <a:t>increased </a:t>
            </a:r>
            <a:r>
              <a:rPr lang="en-US" dirty="0"/>
              <a:t>airway resistance (e.g., bronchitis)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Restrictive disorders</a:t>
            </a:r>
          </a:p>
          <a:p>
            <a:pPr marL="822960" lvl="2" fontAlgn="auto">
              <a:spcBef>
                <a:spcPts val="370"/>
              </a:spcBef>
              <a:spcAft>
                <a:spcPts val="0"/>
              </a:spcAft>
              <a:buClr>
                <a:schemeClr val="accent1">
                  <a:tint val="60000"/>
                </a:schemeClr>
              </a:buClr>
              <a:buFont typeface="Wingdings 2"/>
              <a:buChar char=""/>
              <a:defRPr/>
            </a:pPr>
            <a:r>
              <a:rPr lang="en-US" dirty="0" smtClean="0"/>
              <a:t>reduction </a:t>
            </a:r>
            <a:r>
              <a:rPr lang="en-US" dirty="0"/>
              <a:t>in total lung capacity due to structural or functional lung changes (e.g., fibrosis or TB)</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p:txBody>
          <a:bodyPr>
            <a:normAutofit/>
          </a:bodyPr>
          <a:lstStyle/>
          <a:p>
            <a:pPr fontAlgn="auto">
              <a:spcAft>
                <a:spcPts val="0"/>
              </a:spcAft>
              <a:defRPr/>
            </a:pPr>
            <a:r>
              <a:rPr lang="en-US"/>
              <a:t>Pulmonary Function Tests</a:t>
            </a:r>
          </a:p>
        </p:txBody>
      </p:sp>
      <p:sp>
        <p:nvSpPr>
          <p:cNvPr id="15367"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Minute ventilation: </a:t>
            </a:r>
            <a:endParaRPr lang="en-US" dirty="0" smtClean="0"/>
          </a:p>
          <a:p>
            <a:pPr marL="548640" lvl="1" fontAlgn="auto">
              <a:spcBef>
                <a:spcPts val="370"/>
              </a:spcBef>
              <a:spcAft>
                <a:spcPts val="0"/>
              </a:spcAft>
              <a:buFont typeface="Wingdings 2"/>
              <a:buChar char=""/>
              <a:defRPr/>
            </a:pPr>
            <a:r>
              <a:rPr lang="en-US" dirty="0" smtClean="0"/>
              <a:t>total </a:t>
            </a:r>
            <a:r>
              <a:rPr lang="en-US" dirty="0"/>
              <a:t>amount of gas flow into or out of the respiratory tract in one minute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Forced </a:t>
            </a:r>
            <a:r>
              <a:rPr lang="en-US" dirty="0"/>
              <a:t>vital capacity (FVC): </a:t>
            </a:r>
            <a:endParaRPr lang="en-US" dirty="0" smtClean="0"/>
          </a:p>
          <a:p>
            <a:pPr marL="548640" lvl="1" fontAlgn="auto">
              <a:spcBef>
                <a:spcPts val="370"/>
              </a:spcBef>
              <a:spcAft>
                <a:spcPts val="0"/>
              </a:spcAft>
              <a:buFont typeface="Wingdings 2"/>
              <a:buChar char=""/>
              <a:defRPr/>
            </a:pPr>
            <a:r>
              <a:rPr lang="en-US" dirty="0" smtClean="0"/>
              <a:t>gas </a:t>
            </a:r>
            <a:r>
              <a:rPr lang="en-US" dirty="0"/>
              <a:t>forcibly expelled after taking a deep breath</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Forced </a:t>
            </a:r>
            <a:r>
              <a:rPr lang="en-US" dirty="0"/>
              <a:t>expiratory volume (FEV): </a:t>
            </a:r>
            <a:endParaRPr lang="en-US" dirty="0" smtClean="0"/>
          </a:p>
          <a:p>
            <a:pPr marL="548640" lvl="1" fontAlgn="auto">
              <a:spcBef>
                <a:spcPts val="370"/>
              </a:spcBef>
              <a:spcAft>
                <a:spcPts val="0"/>
              </a:spcAft>
              <a:buFont typeface="Wingdings 2"/>
              <a:buChar char=""/>
              <a:defRPr/>
            </a:pPr>
            <a:r>
              <a:rPr lang="en-US" dirty="0" smtClean="0"/>
              <a:t>the </a:t>
            </a:r>
            <a:r>
              <a:rPr lang="en-US" dirty="0"/>
              <a:t>amount of gas expelled during specific time intervals of the FVC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normAutofit/>
          </a:bodyPr>
          <a:lstStyle/>
          <a:p>
            <a:pPr fontAlgn="auto">
              <a:spcAft>
                <a:spcPts val="0"/>
              </a:spcAft>
              <a:defRPr/>
            </a:pPr>
            <a:r>
              <a:rPr lang="en-US"/>
              <a:t>Pulmonary Function Tests</a:t>
            </a:r>
          </a:p>
        </p:txBody>
      </p:sp>
      <p:sp>
        <p:nvSpPr>
          <p:cNvPr id="1741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Increases in TLC, FRC, and RV may occur as a result of obstructive disease </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Reduction </a:t>
            </a:r>
            <a:r>
              <a:rPr lang="en-US" dirty="0"/>
              <a:t>in VC, TLC, FRC, and RV result from restrictive disease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p:cNvPicPr>
            <a:picLocks noChangeAspect="1" noChangeArrowheads="1"/>
          </p:cNvPicPr>
          <p:nvPr/>
        </p:nvPicPr>
        <p:blipFill>
          <a:blip r:embed="rId2" cstate="screen"/>
          <a:srcRect/>
          <a:stretch>
            <a:fillRect/>
          </a:stretch>
        </p:blipFill>
        <p:spPr bwMode="auto">
          <a:xfrm>
            <a:off x="455613" y="549275"/>
            <a:ext cx="8231187" cy="5868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579" name="Freeform 8"/>
          <p:cNvSpPr>
            <a:spLocks/>
          </p:cNvSpPr>
          <p:nvPr/>
        </p:nvSpPr>
        <p:spPr bwMode="auto">
          <a:xfrm>
            <a:off x="2684463" y="1206500"/>
            <a:ext cx="3624262" cy="1289050"/>
          </a:xfrm>
          <a:custGeom>
            <a:avLst/>
            <a:gdLst>
              <a:gd name="T0" fmla="*/ 0 w 2283"/>
              <a:gd name="T1" fmla="*/ 0 h 812"/>
              <a:gd name="T2" fmla="*/ 2081 w 2283"/>
              <a:gd name="T3" fmla="*/ 0 h 812"/>
              <a:gd name="T4" fmla="*/ 2283 w 2283"/>
              <a:gd name="T5" fmla="*/ 812 h 812"/>
              <a:gd name="T6" fmla="*/ 0 60000 65536"/>
              <a:gd name="T7" fmla="*/ 0 60000 65536"/>
              <a:gd name="T8" fmla="*/ 0 60000 65536"/>
              <a:gd name="T9" fmla="*/ 0 w 2283"/>
              <a:gd name="T10" fmla="*/ 0 h 812"/>
              <a:gd name="T11" fmla="*/ 2283 w 2283"/>
              <a:gd name="T12" fmla="*/ 812 h 812"/>
            </a:gdLst>
            <a:ahLst/>
            <a:cxnLst>
              <a:cxn ang="T6">
                <a:pos x="T0" y="T1"/>
              </a:cxn>
              <a:cxn ang="T7">
                <a:pos x="T2" y="T3"/>
              </a:cxn>
              <a:cxn ang="T8">
                <a:pos x="T4" y="T5"/>
              </a:cxn>
            </a:cxnLst>
            <a:rect l="T9" t="T10" r="T11" b="T12"/>
            <a:pathLst>
              <a:path w="2283" h="812">
                <a:moveTo>
                  <a:pt x="0" y="0"/>
                </a:moveTo>
                <a:lnTo>
                  <a:pt x="2081" y="0"/>
                </a:lnTo>
                <a:lnTo>
                  <a:pt x="2283" y="812"/>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0" name="Freeform 9"/>
          <p:cNvSpPr>
            <a:spLocks/>
          </p:cNvSpPr>
          <p:nvPr/>
        </p:nvSpPr>
        <p:spPr bwMode="auto">
          <a:xfrm>
            <a:off x="3290888" y="1676400"/>
            <a:ext cx="3338512" cy="1422400"/>
          </a:xfrm>
          <a:custGeom>
            <a:avLst/>
            <a:gdLst>
              <a:gd name="T0" fmla="*/ 0 w 2103"/>
              <a:gd name="T1" fmla="*/ 0 h 896"/>
              <a:gd name="T2" fmla="*/ 1311 w 2103"/>
              <a:gd name="T3" fmla="*/ 0 h 896"/>
              <a:gd name="T4" fmla="*/ 2103 w 2103"/>
              <a:gd name="T5" fmla="*/ 896 h 896"/>
              <a:gd name="T6" fmla="*/ 0 60000 65536"/>
              <a:gd name="T7" fmla="*/ 0 60000 65536"/>
              <a:gd name="T8" fmla="*/ 0 60000 65536"/>
              <a:gd name="T9" fmla="*/ 0 w 2103"/>
              <a:gd name="T10" fmla="*/ 0 h 896"/>
              <a:gd name="T11" fmla="*/ 2103 w 2103"/>
              <a:gd name="T12" fmla="*/ 896 h 896"/>
            </a:gdLst>
            <a:ahLst/>
            <a:cxnLst>
              <a:cxn ang="T6">
                <a:pos x="T0" y="T1"/>
              </a:cxn>
              <a:cxn ang="T7">
                <a:pos x="T2" y="T3"/>
              </a:cxn>
              <a:cxn ang="T8">
                <a:pos x="T4" y="T5"/>
              </a:cxn>
            </a:cxnLst>
            <a:rect l="T9" t="T10" r="T11" b="T12"/>
            <a:pathLst>
              <a:path w="2103" h="896">
                <a:moveTo>
                  <a:pt x="0" y="0"/>
                </a:moveTo>
                <a:lnTo>
                  <a:pt x="1311" y="0"/>
                </a:lnTo>
                <a:lnTo>
                  <a:pt x="2103" y="896"/>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1" name="Freeform 10"/>
          <p:cNvSpPr>
            <a:spLocks/>
          </p:cNvSpPr>
          <p:nvPr/>
        </p:nvSpPr>
        <p:spPr bwMode="auto">
          <a:xfrm>
            <a:off x="3078163" y="3903663"/>
            <a:ext cx="2849562" cy="447675"/>
          </a:xfrm>
          <a:custGeom>
            <a:avLst/>
            <a:gdLst>
              <a:gd name="T0" fmla="*/ 0 w 1795"/>
              <a:gd name="T1" fmla="*/ 282 h 282"/>
              <a:gd name="T2" fmla="*/ 1283 w 1795"/>
              <a:gd name="T3" fmla="*/ 280 h 282"/>
              <a:gd name="T4" fmla="*/ 1795 w 1795"/>
              <a:gd name="T5" fmla="*/ 0 h 282"/>
              <a:gd name="T6" fmla="*/ 0 60000 65536"/>
              <a:gd name="T7" fmla="*/ 0 60000 65536"/>
              <a:gd name="T8" fmla="*/ 0 60000 65536"/>
              <a:gd name="T9" fmla="*/ 0 w 1795"/>
              <a:gd name="T10" fmla="*/ 0 h 282"/>
              <a:gd name="T11" fmla="*/ 1795 w 1795"/>
              <a:gd name="T12" fmla="*/ 282 h 282"/>
            </a:gdLst>
            <a:ahLst/>
            <a:cxnLst>
              <a:cxn ang="T6">
                <a:pos x="T0" y="T1"/>
              </a:cxn>
              <a:cxn ang="T7">
                <a:pos x="T2" y="T3"/>
              </a:cxn>
              <a:cxn ang="T8">
                <a:pos x="T4" y="T5"/>
              </a:cxn>
            </a:cxnLst>
            <a:rect l="T9" t="T10" r="T11" b="T12"/>
            <a:pathLst>
              <a:path w="1795" h="282">
                <a:moveTo>
                  <a:pt x="0" y="282"/>
                </a:moveTo>
                <a:lnTo>
                  <a:pt x="1283" y="280"/>
                </a:lnTo>
                <a:lnTo>
                  <a:pt x="1795"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11"/>
          <p:cNvSpPr>
            <a:spLocks/>
          </p:cNvSpPr>
          <p:nvPr/>
        </p:nvSpPr>
        <p:spPr bwMode="auto">
          <a:xfrm>
            <a:off x="3992563" y="3567113"/>
            <a:ext cx="1817687" cy="327025"/>
          </a:xfrm>
          <a:custGeom>
            <a:avLst/>
            <a:gdLst>
              <a:gd name="T0" fmla="*/ 0 w 1145"/>
              <a:gd name="T1" fmla="*/ 206 h 206"/>
              <a:gd name="T2" fmla="*/ 669 w 1145"/>
              <a:gd name="T3" fmla="*/ 206 h 206"/>
              <a:gd name="T4" fmla="*/ 1145 w 1145"/>
              <a:gd name="T5" fmla="*/ 0 h 206"/>
              <a:gd name="T6" fmla="*/ 0 60000 65536"/>
              <a:gd name="T7" fmla="*/ 0 60000 65536"/>
              <a:gd name="T8" fmla="*/ 0 60000 65536"/>
              <a:gd name="T9" fmla="*/ 0 w 1145"/>
              <a:gd name="T10" fmla="*/ 0 h 206"/>
              <a:gd name="T11" fmla="*/ 1145 w 1145"/>
              <a:gd name="T12" fmla="*/ 206 h 206"/>
            </a:gdLst>
            <a:ahLst/>
            <a:cxnLst>
              <a:cxn ang="T6">
                <a:pos x="T0" y="T1"/>
              </a:cxn>
              <a:cxn ang="T7">
                <a:pos x="T2" y="T3"/>
              </a:cxn>
              <a:cxn ang="T8">
                <a:pos x="T4" y="T5"/>
              </a:cxn>
            </a:cxnLst>
            <a:rect l="T9" t="T10" r="T11" b="T12"/>
            <a:pathLst>
              <a:path w="1145" h="206">
                <a:moveTo>
                  <a:pt x="0" y="206"/>
                </a:moveTo>
                <a:lnTo>
                  <a:pt x="669" y="206"/>
                </a:lnTo>
                <a:lnTo>
                  <a:pt x="1145"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12"/>
          <p:cNvSpPr>
            <a:spLocks/>
          </p:cNvSpPr>
          <p:nvPr/>
        </p:nvSpPr>
        <p:spPr bwMode="auto">
          <a:xfrm>
            <a:off x="2484438" y="3963988"/>
            <a:ext cx="4545012" cy="1158875"/>
          </a:xfrm>
          <a:custGeom>
            <a:avLst/>
            <a:gdLst>
              <a:gd name="T0" fmla="*/ 0 w 2863"/>
              <a:gd name="T1" fmla="*/ 730 h 730"/>
              <a:gd name="T2" fmla="*/ 1893 w 2863"/>
              <a:gd name="T3" fmla="*/ 730 h 730"/>
              <a:gd name="T4" fmla="*/ 2863 w 2863"/>
              <a:gd name="T5" fmla="*/ 0 h 730"/>
              <a:gd name="T6" fmla="*/ 0 60000 65536"/>
              <a:gd name="T7" fmla="*/ 0 60000 65536"/>
              <a:gd name="T8" fmla="*/ 0 60000 65536"/>
              <a:gd name="T9" fmla="*/ 0 w 2863"/>
              <a:gd name="T10" fmla="*/ 0 h 730"/>
              <a:gd name="T11" fmla="*/ 2863 w 2863"/>
              <a:gd name="T12" fmla="*/ 730 h 730"/>
            </a:gdLst>
            <a:ahLst/>
            <a:cxnLst>
              <a:cxn ang="T6">
                <a:pos x="T0" y="T1"/>
              </a:cxn>
              <a:cxn ang="T7">
                <a:pos x="T2" y="T3"/>
              </a:cxn>
              <a:cxn ang="T8">
                <a:pos x="T4" y="T5"/>
              </a:cxn>
            </a:cxnLst>
            <a:rect l="T9" t="T10" r="T11" b="T12"/>
            <a:pathLst>
              <a:path w="2863" h="730">
                <a:moveTo>
                  <a:pt x="0" y="730"/>
                </a:moveTo>
                <a:lnTo>
                  <a:pt x="1893" y="730"/>
                </a:lnTo>
                <a:lnTo>
                  <a:pt x="2863" y="0"/>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Line 13"/>
          <p:cNvSpPr>
            <a:spLocks noChangeShapeType="1"/>
          </p:cNvSpPr>
          <p:nvPr/>
        </p:nvSpPr>
        <p:spPr bwMode="auto">
          <a:xfrm>
            <a:off x="2887663" y="727075"/>
            <a:ext cx="3208337" cy="1588"/>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14"/>
          <p:cNvSpPr>
            <a:spLocks noChangeShapeType="1"/>
          </p:cNvSpPr>
          <p:nvPr/>
        </p:nvSpPr>
        <p:spPr bwMode="auto">
          <a:xfrm flipV="1">
            <a:off x="5489575" y="3983038"/>
            <a:ext cx="1346200" cy="1139825"/>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5"/>
          <p:cNvSpPr>
            <a:spLocks noChangeShapeType="1"/>
          </p:cNvSpPr>
          <p:nvPr/>
        </p:nvSpPr>
        <p:spPr bwMode="auto">
          <a:xfrm flipV="1">
            <a:off x="5054600" y="3375025"/>
            <a:ext cx="917575" cy="519113"/>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6"/>
          <p:cNvSpPr>
            <a:spLocks noChangeShapeType="1"/>
          </p:cNvSpPr>
          <p:nvPr/>
        </p:nvSpPr>
        <p:spPr bwMode="auto">
          <a:xfrm flipV="1">
            <a:off x="3668713" y="3187700"/>
            <a:ext cx="2728912" cy="3175"/>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Freeform 17"/>
          <p:cNvSpPr>
            <a:spLocks/>
          </p:cNvSpPr>
          <p:nvPr/>
        </p:nvSpPr>
        <p:spPr bwMode="auto">
          <a:xfrm>
            <a:off x="3154363" y="2435225"/>
            <a:ext cx="2646362" cy="577850"/>
          </a:xfrm>
          <a:custGeom>
            <a:avLst/>
            <a:gdLst>
              <a:gd name="T0" fmla="*/ 0 w 1667"/>
              <a:gd name="T1" fmla="*/ 0 h 364"/>
              <a:gd name="T2" fmla="*/ 340 w 1667"/>
              <a:gd name="T3" fmla="*/ 0 h 364"/>
              <a:gd name="T4" fmla="*/ 1667 w 1667"/>
              <a:gd name="T5" fmla="*/ 364 h 364"/>
              <a:gd name="T6" fmla="*/ 0 60000 65536"/>
              <a:gd name="T7" fmla="*/ 0 60000 65536"/>
              <a:gd name="T8" fmla="*/ 0 60000 65536"/>
              <a:gd name="T9" fmla="*/ 0 w 1667"/>
              <a:gd name="T10" fmla="*/ 0 h 364"/>
              <a:gd name="T11" fmla="*/ 1667 w 1667"/>
              <a:gd name="T12" fmla="*/ 364 h 364"/>
            </a:gdLst>
            <a:ahLst/>
            <a:cxnLst>
              <a:cxn ang="T6">
                <a:pos x="T0" y="T1"/>
              </a:cxn>
              <a:cxn ang="T7">
                <a:pos x="T2" y="T3"/>
              </a:cxn>
              <a:cxn ang="T8">
                <a:pos x="T4" y="T5"/>
              </a:cxn>
            </a:cxnLst>
            <a:rect l="T9" t="T10" r="T11" b="T12"/>
            <a:pathLst>
              <a:path w="1667" h="364">
                <a:moveTo>
                  <a:pt x="0" y="0"/>
                </a:moveTo>
                <a:lnTo>
                  <a:pt x="340" y="0"/>
                </a:lnTo>
                <a:lnTo>
                  <a:pt x="1667" y="364"/>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Rectangle 18"/>
          <p:cNvSpPr>
            <a:spLocks noChangeArrowheads="1"/>
          </p:cNvSpPr>
          <p:nvPr/>
        </p:nvSpPr>
        <p:spPr bwMode="auto">
          <a:xfrm>
            <a:off x="990600" y="531813"/>
            <a:ext cx="1843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Frontal bone</a:t>
            </a:r>
            <a:endParaRPr lang="en-US" sz="1800" b="1">
              <a:latin typeface="Arial" charset="0"/>
            </a:endParaRPr>
          </a:p>
        </p:txBody>
      </p:sp>
      <p:sp>
        <p:nvSpPr>
          <p:cNvPr id="24590" name="Rectangle 19"/>
          <p:cNvSpPr>
            <a:spLocks noChangeArrowheads="1"/>
          </p:cNvSpPr>
          <p:nvPr/>
        </p:nvSpPr>
        <p:spPr bwMode="auto">
          <a:xfrm>
            <a:off x="990600" y="1011238"/>
            <a:ext cx="162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Nasal bone</a:t>
            </a:r>
            <a:endParaRPr lang="en-US" sz="1800" b="1">
              <a:latin typeface="Arial" charset="0"/>
            </a:endParaRPr>
          </a:p>
        </p:txBody>
      </p:sp>
      <p:sp>
        <p:nvSpPr>
          <p:cNvPr id="24591" name="Rectangle 20"/>
          <p:cNvSpPr>
            <a:spLocks noChangeArrowheads="1"/>
          </p:cNvSpPr>
          <p:nvPr/>
        </p:nvSpPr>
        <p:spPr bwMode="auto">
          <a:xfrm>
            <a:off x="990600" y="1468438"/>
            <a:ext cx="2252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Septal cartilage</a:t>
            </a:r>
            <a:endParaRPr lang="en-US" sz="1800" b="1">
              <a:latin typeface="Arial" charset="0"/>
            </a:endParaRPr>
          </a:p>
        </p:txBody>
      </p:sp>
      <p:sp>
        <p:nvSpPr>
          <p:cNvPr id="24592" name="Rectangle 21"/>
          <p:cNvSpPr>
            <a:spLocks noChangeArrowheads="1"/>
          </p:cNvSpPr>
          <p:nvPr/>
        </p:nvSpPr>
        <p:spPr bwMode="auto">
          <a:xfrm>
            <a:off x="990600" y="2249488"/>
            <a:ext cx="2405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Maxillary bone</a:t>
            </a:r>
          </a:p>
          <a:p>
            <a:pPr eaLnBrk="0" hangingPunct="0"/>
            <a:r>
              <a:rPr lang="en-US" b="1">
                <a:solidFill>
                  <a:srgbClr val="231F20"/>
                </a:solidFill>
                <a:latin typeface="Arial" charset="0"/>
              </a:rPr>
              <a:t>(frontal process)</a:t>
            </a:r>
            <a:endParaRPr lang="en-US" sz="1800" b="1">
              <a:latin typeface="Arial" charset="0"/>
            </a:endParaRPr>
          </a:p>
        </p:txBody>
      </p:sp>
      <p:sp>
        <p:nvSpPr>
          <p:cNvPr id="24593" name="Rectangle 22"/>
          <p:cNvSpPr>
            <a:spLocks noChangeArrowheads="1"/>
          </p:cNvSpPr>
          <p:nvPr/>
        </p:nvSpPr>
        <p:spPr bwMode="auto">
          <a:xfrm>
            <a:off x="990600" y="2998788"/>
            <a:ext cx="2625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Lateral process of</a:t>
            </a:r>
          </a:p>
          <a:p>
            <a:pPr eaLnBrk="0" hangingPunct="0"/>
            <a:r>
              <a:rPr lang="en-US" b="1">
                <a:solidFill>
                  <a:srgbClr val="231F20"/>
                </a:solidFill>
                <a:latin typeface="Arial" charset="0"/>
              </a:rPr>
              <a:t>septal cartilage</a:t>
            </a:r>
            <a:endParaRPr lang="en-US" sz="1800" b="1">
              <a:latin typeface="Arial" charset="0"/>
            </a:endParaRPr>
          </a:p>
        </p:txBody>
      </p:sp>
      <p:sp>
        <p:nvSpPr>
          <p:cNvPr id="24594" name="Rectangle 23"/>
          <p:cNvSpPr>
            <a:spLocks noChangeArrowheads="1"/>
          </p:cNvSpPr>
          <p:nvPr/>
        </p:nvSpPr>
        <p:spPr bwMode="auto">
          <a:xfrm>
            <a:off x="990600" y="3716338"/>
            <a:ext cx="2963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Minor alar cartilages</a:t>
            </a:r>
            <a:endParaRPr lang="en-US" sz="1800" b="1">
              <a:latin typeface="Arial" charset="0"/>
            </a:endParaRPr>
          </a:p>
        </p:txBody>
      </p:sp>
      <p:sp>
        <p:nvSpPr>
          <p:cNvPr id="24595" name="Rectangle 24"/>
          <p:cNvSpPr>
            <a:spLocks noChangeArrowheads="1"/>
          </p:cNvSpPr>
          <p:nvPr/>
        </p:nvSpPr>
        <p:spPr bwMode="auto">
          <a:xfrm>
            <a:off x="990600" y="4926013"/>
            <a:ext cx="14398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Major alar</a:t>
            </a:r>
          </a:p>
          <a:p>
            <a:pPr eaLnBrk="0" hangingPunct="0"/>
            <a:r>
              <a:rPr lang="en-US" b="1">
                <a:solidFill>
                  <a:srgbClr val="231F20"/>
                </a:solidFill>
                <a:latin typeface="Arial" charset="0"/>
              </a:rPr>
              <a:t>cartilages</a:t>
            </a:r>
            <a:endParaRPr lang="en-US" sz="1800" b="1">
              <a:latin typeface="Arial" charset="0"/>
            </a:endParaRPr>
          </a:p>
        </p:txBody>
      </p:sp>
      <p:sp>
        <p:nvSpPr>
          <p:cNvPr id="24596" name="Rectangle 25"/>
          <p:cNvSpPr>
            <a:spLocks noChangeArrowheads="1"/>
          </p:cNvSpPr>
          <p:nvPr/>
        </p:nvSpPr>
        <p:spPr bwMode="auto">
          <a:xfrm>
            <a:off x="990600" y="4176713"/>
            <a:ext cx="2557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231F20"/>
                </a:solidFill>
                <a:latin typeface="Arial" charset="0"/>
              </a:rPr>
              <a:t>Dense fibrous</a:t>
            </a:r>
          </a:p>
          <a:p>
            <a:pPr eaLnBrk="0" hangingPunct="0"/>
            <a:r>
              <a:rPr lang="en-US" b="1">
                <a:solidFill>
                  <a:srgbClr val="231F20"/>
                </a:solidFill>
                <a:latin typeface="Arial" charset="0"/>
              </a:rPr>
              <a:t>connective tissue</a:t>
            </a:r>
            <a:endParaRPr lang="en-US" sz="1800" b="1">
              <a:latin typeface="Arial" charset="0"/>
            </a:endParaRPr>
          </a:p>
        </p:txBody>
      </p:sp>
      <p:sp>
        <p:nvSpPr>
          <p:cNvPr id="24597" name="Rectangle 26"/>
          <p:cNvSpPr>
            <a:spLocks noChangeArrowheads="1"/>
          </p:cNvSpPr>
          <p:nvPr/>
        </p:nvSpPr>
        <p:spPr bwMode="auto">
          <a:xfrm>
            <a:off x="987425" y="6021388"/>
            <a:ext cx="52816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231F20"/>
                </a:solidFill>
                <a:latin typeface="Arial Black" pitchFamily="34" charset="0"/>
              </a:rPr>
              <a:t>(b) External skeletal framework</a:t>
            </a:r>
            <a:endParaRPr lang="en-US" sz="1800">
              <a:latin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normAutofit/>
          </a:bodyPr>
          <a:lstStyle/>
          <a:p>
            <a:pPr fontAlgn="auto">
              <a:spcAft>
                <a:spcPts val="0"/>
              </a:spcAft>
              <a:defRPr/>
            </a:pPr>
            <a:r>
              <a:rPr lang="en-US"/>
              <a:t>Alveolar Ventilation</a:t>
            </a:r>
          </a:p>
        </p:txBody>
      </p:sp>
      <p:sp>
        <p:nvSpPr>
          <p:cNvPr id="19463" name="Rectangle 7"/>
          <p:cNvSpPr>
            <a:spLocks noGrp="1" noChangeArrowheads="1"/>
          </p:cNvSpPr>
          <p:nvPr>
            <p:ph idx="1"/>
          </p:nvPr>
        </p:nvSpPr>
        <p:spPr>
          <a:xfrm>
            <a:off x="457200" y="1295400"/>
            <a:ext cx="8229600" cy="3200400"/>
          </a:xfrm>
        </p:spPr>
        <p:txBody>
          <a:bodyPr>
            <a:normAutofit lnSpcReduction="10000"/>
          </a:bodyPr>
          <a:lstStyle/>
          <a:p>
            <a:pPr marL="274320" indent="-274320" fontAlgn="auto">
              <a:lnSpc>
                <a:spcPct val="90000"/>
              </a:lnSpc>
              <a:spcBef>
                <a:spcPts val="580"/>
              </a:spcBef>
              <a:spcAft>
                <a:spcPts val="0"/>
              </a:spcAft>
              <a:buFont typeface="Wingdings 2"/>
              <a:buChar char=""/>
              <a:defRPr/>
            </a:pPr>
            <a:r>
              <a:rPr lang="en-US" dirty="0"/>
              <a:t>Alveolar ventilation rate (AVR): flow of gases into and out of the alveoli during a particular time</a:t>
            </a:r>
          </a:p>
          <a:p>
            <a:pPr marL="548640" lvl="1" fontAlgn="auto">
              <a:lnSpc>
                <a:spcPct val="90000"/>
              </a:lnSpc>
              <a:spcBef>
                <a:spcPts val="370"/>
              </a:spcBef>
              <a:spcAft>
                <a:spcPts val="0"/>
              </a:spcAft>
              <a:buFont typeface="Wingdings 2"/>
              <a:buChar char=""/>
              <a:defRPr/>
            </a:pPr>
            <a:endParaRPr lang="en-US" dirty="0"/>
          </a:p>
          <a:p>
            <a:pPr marL="548640" lvl="1" fontAlgn="auto">
              <a:lnSpc>
                <a:spcPct val="90000"/>
              </a:lnSpc>
              <a:spcBef>
                <a:spcPts val="370"/>
              </a:spcBef>
              <a:spcAft>
                <a:spcPts val="0"/>
              </a:spcAft>
              <a:buFont typeface="Wingdings 2"/>
              <a:buChar char=""/>
              <a:defRPr/>
            </a:pPr>
            <a:endParaRPr lang="en-US" dirty="0"/>
          </a:p>
          <a:p>
            <a:pPr marL="548640" lvl="1" fontAlgn="auto">
              <a:lnSpc>
                <a:spcPct val="90000"/>
              </a:lnSpc>
              <a:spcBef>
                <a:spcPts val="370"/>
              </a:spcBef>
              <a:spcAft>
                <a:spcPts val="0"/>
              </a:spcAft>
              <a:buFont typeface="Wingdings 2"/>
              <a:buChar char=""/>
              <a:defRPr/>
            </a:pPr>
            <a:endParaRPr lang="en-US" dirty="0"/>
          </a:p>
          <a:p>
            <a:pPr marL="274320" indent="-274320" fontAlgn="auto">
              <a:lnSpc>
                <a:spcPct val="90000"/>
              </a:lnSpc>
              <a:spcBef>
                <a:spcPts val="580"/>
              </a:spcBef>
              <a:spcAft>
                <a:spcPts val="0"/>
              </a:spcAft>
              <a:buFont typeface="Wingdings 2"/>
              <a:buNone/>
              <a:defRPr/>
            </a:pPr>
            <a:endParaRPr lang="en-US" dirty="0" smtClean="0"/>
          </a:p>
          <a:p>
            <a:pPr marL="274320" indent="-274320" fontAlgn="auto">
              <a:lnSpc>
                <a:spcPct val="90000"/>
              </a:lnSpc>
              <a:spcBef>
                <a:spcPts val="580"/>
              </a:spcBef>
              <a:spcAft>
                <a:spcPts val="0"/>
              </a:spcAft>
              <a:buFont typeface="Wingdings 2"/>
              <a:buChar char=""/>
              <a:defRPr/>
            </a:pPr>
            <a:endParaRPr lang="en-US" dirty="0" smtClean="0"/>
          </a:p>
          <a:p>
            <a:pPr marL="274320" indent="-274320" fontAlgn="auto">
              <a:lnSpc>
                <a:spcPct val="90000"/>
              </a:lnSpc>
              <a:spcBef>
                <a:spcPts val="580"/>
              </a:spcBef>
              <a:spcAft>
                <a:spcPts val="0"/>
              </a:spcAft>
              <a:buFont typeface="Wingdings 2"/>
              <a:buChar char=""/>
              <a:defRPr/>
            </a:pPr>
            <a:r>
              <a:rPr lang="en-US" dirty="0" smtClean="0"/>
              <a:t>Dead </a:t>
            </a:r>
            <a:r>
              <a:rPr lang="en-US" dirty="0"/>
              <a:t>space is normally </a:t>
            </a:r>
            <a:r>
              <a:rPr lang="en-US" dirty="0" smtClean="0"/>
              <a:t>constant</a:t>
            </a:r>
          </a:p>
          <a:p>
            <a:pPr marL="274320" indent="-274320" fontAlgn="auto">
              <a:lnSpc>
                <a:spcPct val="90000"/>
              </a:lnSpc>
              <a:spcBef>
                <a:spcPts val="580"/>
              </a:spcBef>
              <a:spcAft>
                <a:spcPts val="0"/>
              </a:spcAft>
              <a:buFont typeface="Wingdings 2"/>
              <a:buChar char=""/>
              <a:defRPr/>
            </a:pPr>
            <a:r>
              <a:rPr lang="en-US" dirty="0" smtClean="0"/>
              <a:t>Rapid</a:t>
            </a:r>
            <a:r>
              <a:rPr lang="en-US" dirty="0"/>
              <a:t>, shallow breathing decreases AVR</a:t>
            </a:r>
          </a:p>
        </p:txBody>
      </p:sp>
      <p:graphicFrame>
        <p:nvGraphicFramePr>
          <p:cNvPr id="19510" name="Group 54"/>
          <p:cNvGraphicFramePr>
            <a:graphicFrameLocks noGrp="1"/>
          </p:cNvGraphicFramePr>
          <p:nvPr/>
        </p:nvGraphicFramePr>
        <p:xfrm>
          <a:off x="609600" y="2514600"/>
          <a:ext cx="8153400" cy="909638"/>
        </p:xfrm>
        <a:graphic>
          <a:graphicData uri="http://schemas.openxmlformats.org/drawingml/2006/table">
            <a:tbl>
              <a:tblPr/>
              <a:tblGrid>
                <a:gridCol w="1600200"/>
                <a:gridCol w="533400"/>
                <a:gridCol w="2133600"/>
                <a:gridCol w="685800"/>
                <a:gridCol w="3200400"/>
              </a:tblGrid>
              <a:tr h="426869">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dirty="0" smtClean="0">
                          <a:ln>
                            <a:noFill/>
                          </a:ln>
                          <a:solidFill>
                            <a:schemeClr val="tx1"/>
                          </a:solidFill>
                          <a:effectLst/>
                          <a:latin typeface="Arial" charset="0"/>
                        </a:rPr>
                        <a:t>AVR</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smtClean="0">
                          <a:ln>
                            <a:noFill/>
                          </a:ln>
                          <a:solidFill>
                            <a:schemeClr val="tx1"/>
                          </a:solidFill>
                          <a:effectLst/>
                          <a:latin typeface="Arial" charset="0"/>
                        </a:rPr>
                        <a:t>=</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smtClean="0">
                          <a:ln>
                            <a:noFill/>
                          </a:ln>
                          <a:solidFill>
                            <a:schemeClr val="tx1"/>
                          </a:solidFill>
                          <a:effectLst/>
                          <a:latin typeface="Arial" charset="0"/>
                        </a:rPr>
                        <a:t>frequency</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smtClean="0">
                          <a:ln>
                            <a:noFill/>
                          </a:ln>
                          <a:solidFill>
                            <a:schemeClr val="tx1"/>
                          </a:solidFill>
                          <a:effectLst/>
                          <a:latin typeface="Arial" charset="0"/>
                        </a:rPr>
                        <a:t>X</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smtClean="0">
                          <a:ln>
                            <a:noFill/>
                          </a:ln>
                          <a:solidFill>
                            <a:schemeClr val="tx1"/>
                          </a:solidFill>
                          <a:effectLst/>
                          <a:latin typeface="Arial" charset="0"/>
                        </a:rPr>
                        <a:t>(TV – dead space)</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769">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dirty="0" smtClean="0">
                          <a:ln>
                            <a:noFill/>
                          </a:ln>
                          <a:solidFill>
                            <a:schemeClr val="tx1"/>
                          </a:solidFill>
                          <a:effectLst/>
                          <a:latin typeface="Arial" charset="0"/>
                        </a:rPr>
                        <a:t>(ml/min)</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2200" b="0" i="0" u="none" strike="noStrike" cap="none" normalizeH="0" baseline="0" smtClean="0">
                        <a:ln>
                          <a:noFill/>
                        </a:ln>
                        <a:solidFill>
                          <a:schemeClr val="tx1"/>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200" b="0" i="0" u="none" strike="noStrike" cap="none" normalizeH="0" baseline="0" smtClean="0">
                          <a:ln>
                            <a:noFill/>
                          </a:ln>
                          <a:solidFill>
                            <a:schemeClr val="tx1"/>
                          </a:solidFill>
                          <a:effectLst/>
                          <a:latin typeface="Arial" charset="0"/>
                        </a:rPr>
                        <a:t>(breaths/min)	</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53D76"/>
                        </a:buClr>
                        <a:buSzTx/>
                        <a:buFont typeface="Times" charset="0"/>
                        <a:buNone/>
                        <a:tabLst/>
                      </a:pPr>
                      <a:endParaRPr kumimoji="0" lang="en-US" sz="2200" b="0" i="0" u="none" strike="noStrike" cap="none" normalizeH="0" baseline="0" smtClean="0">
                        <a:ln>
                          <a:noFill/>
                        </a:ln>
                        <a:solidFill>
                          <a:schemeClr val="tx1"/>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6075" marR="0" lvl="1" indent="0" algn="ctr" defTabSz="914400" rtl="0" eaLnBrk="1" fontAlgn="base" latinLnBrk="0" hangingPunct="1">
                        <a:lnSpc>
                          <a:spcPct val="100000"/>
                        </a:lnSpc>
                        <a:spcBef>
                          <a:spcPct val="0"/>
                        </a:spcBef>
                        <a:spcAft>
                          <a:spcPct val="50000"/>
                        </a:spcAft>
                        <a:buClr>
                          <a:srgbClr val="053D76"/>
                        </a:buClr>
                        <a:buSzTx/>
                        <a:buFont typeface="Times" charset="0"/>
                        <a:buNone/>
                        <a:tabLst/>
                      </a:pPr>
                      <a:r>
                        <a:rPr kumimoji="0" lang="en-US" sz="2400" b="0" i="0" u="none" strike="noStrike" cap="none" normalizeH="0" baseline="0" dirty="0" smtClean="0">
                          <a:ln>
                            <a:noFill/>
                          </a:ln>
                          <a:solidFill>
                            <a:schemeClr val="tx1"/>
                          </a:solidFill>
                          <a:effectLst/>
                          <a:latin typeface="Arial" charset="0"/>
                        </a:rPr>
                        <a:t>(ml/breath)</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44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21200"/>
            <a:ext cx="853598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p:txBody>
          <a:bodyPr>
            <a:normAutofit/>
          </a:bodyPr>
          <a:lstStyle/>
          <a:p>
            <a:pPr fontAlgn="auto">
              <a:spcAft>
                <a:spcPts val="0"/>
              </a:spcAft>
              <a:defRPr/>
            </a:pPr>
            <a:r>
              <a:rPr lang="en-US"/>
              <a:t>Nonrespiratory Air Movements</a:t>
            </a:r>
          </a:p>
        </p:txBody>
      </p:sp>
      <p:sp>
        <p:nvSpPr>
          <p:cNvPr id="2253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Most result from reflex action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Examples </a:t>
            </a:r>
            <a:r>
              <a:rPr lang="en-US" dirty="0"/>
              <a:t>include: </a:t>
            </a:r>
            <a:endParaRPr lang="en-US" dirty="0" smtClean="0"/>
          </a:p>
          <a:p>
            <a:pPr marL="548640" lvl="1" fontAlgn="auto">
              <a:spcBef>
                <a:spcPts val="370"/>
              </a:spcBef>
              <a:spcAft>
                <a:spcPts val="0"/>
              </a:spcAft>
              <a:buFont typeface="Wingdings 2"/>
              <a:buChar char=""/>
              <a:defRPr/>
            </a:pPr>
            <a:r>
              <a:rPr lang="en-US" dirty="0" smtClean="0"/>
              <a:t>Cough</a:t>
            </a:r>
          </a:p>
          <a:p>
            <a:pPr marL="548640" lvl="1" fontAlgn="auto">
              <a:spcBef>
                <a:spcPts val="370"/>
              </a:spcBef>
              <a:spcAft>
                <a:spcPts val="0"/>
              </a:spcAft>
              <a:buFont typeface="Wingdings 2"/>
              <a:buChar char=""/>
              <a:defRPr/>
            </a:pPr>
            <a:r>
              <a:rPr lang="en-US" dirty="0" smtClean="0"/>
              <a:t>Sneeze</a:t>
            </a:r>
          </a:p>
          <a:p>
            <a:pPr marL="548640" lvl="1" fontAlgn="auto">
              <a:spcBef>
                <a:spcPts val="370"/>
              </a:spcBef>
              <a:spcAft>
                <a:spcPts val="0"/>
              </a:spcAft>
              <a:buFont typeface="Wingdings 2"/>
              <a:buChar char=""/>
              <a:defRPr/>
            </a:pPr>
            <a:r>
              <a:rPr lang="en-US" dirty="0" smtClean="0"/>
              <a:t>Crying</a:t>
            </a:r>
          </a:p>
          <a:p>
            <a:pPr marL="548640" lvl="1" fontAlgn="auto">
              <a:spcBef>
                <a:spcPts val="370"/>
              </a:spcBef>
              <a:spcAft>
                <a:spcPts val="0"/>
              </a:spcAft>
              <a:buFont typeface="Wingdings 2"/>
              <a:buChar char=""/>
              <a:defRPr/>
            </a:pPr>
            <a:r>
              <a:rPr lang="en-US" dirty="0" smtClean="0"/>
              <a:t>Laughing</a:t>
            </a:r>
          </a:p>
          <a:p>
            <a:pPr marL="548640" lvl="1" fontAlgn="auto">
              <a:spcBef>
                <a:spcPts val="370"/>
              </a:spcBef>
              <a:spcAft>
                <a:spcPts val="0"/>
              </a:spcAft>
              <a:buFont typeface="Wingdings 2"/>
              <a:buChar char=""/>
              <a:defRPr/>
            </a:pPr>
            <a:r>
              <a:rPr lang="en-US" dirty="0" smtClean="0"/>
              <a:t>Hiccups</a:t>
            </a:r>
          </a:p>
          <a:p>
            <a:pPr marL="548640" lvl="1" fontAlgn="auto">
              <a:spcBef>
                <a:spcPts val="370"/>
              </a:spcBef>
              <a:spcAft>
                <a:spcPts val="0"/>
              </a:spcAft>
              <a:buFont typeface="Wingdings 2"/>
              <a:buChar char=""/>
              <a:defRPr/>
            </a:pPr>
            <a:r>
              <a:rPr lang="en-US" dirty="0" smtClean="0"/>
              <a:t>Yawning</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p:txBody>
          <a:bodyPr>
            <a:normAutofit/>
          </a:bodyPr>
          <a:lstStyle/>
          <a:p>
            <a:pPr fontAlgn="auto">
              <a:spcAft>
                <a:spcPts val="0"/>
              </a:spcAft>
              <a:defRPr/>
            </a:pPr>
            <a:r>
              <a:rPr lang="en-US" sz="2800" dirty="0"/>
              <a:t>Gas Exchanges Between Blood, Lungs, and Tissues</a:t>
            </a:r>
          </a:p>
        </p:txBody>
      </p:sp>
      <p:sp>
        <p:nvSpPr>
          <p:cNvPr id="2458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External </a:t>
            </a:r>
            <a:r>
              <a:rPr lang="en-US" dirty="0"/>
              <a:t>respiration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Internal </a:t>
            </a:r>
            <a:r>
              <a:rPr lang="en-US" dirty="0"/>
              <a:t>respiration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To </a:t>
            </a:r>
            <a:r>
              <a:rPr lang="en-US" dirty="0"/>
              <a:t>understand the above processes, first consider</a:t>
            </a:r>
          </a:p>
          <a:p>
            <a:pPr marL="548640" lvl="1" fontAlgn="auto">
              <a:spcBef>
                <a:spcPts val="370"/>
              </a:spcBef>
              <a:spcAft>
                <a:spcPts val="0"/>
              </a:spcAft>
              <a:buFont typeface="Wingdings 2"/>
              <a:buChar char=""/>
              <a:defRPr/>
            </a:pPr>
            <a:r>
              <a:rPr lang="en-US" dirty="0"/>
              <a:t>Physical properties of gases </a:t>
            </a:r>
          </a:p>
          <a:p>
            <a:pPr marL="548640" lvl="1" fontAlgn="auto">
              <a:spcBef>
                <a:spcPts val="370"/>
              </a:spcBef>
              <a:spcAft>
                <a:spcPts val="0"/>
              </a:spcAft>
              <a:buFont typeface="Wingdings 2"/>
              <a:buChar char=""/>
              <a:defRPr/>
            </a:pPr>
            <a:r>
              <a:rPr lang="en-US" dirty="0"/>
              <a:t>Composition of alveolar gas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2438400" y="2362200"/>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
        <p:nvSpPr>
          <p:cNvPr id="4100" name="Rectangle 6"/>
          <p:cNvSpPr>
            <a:spLocks noGrp="1" noChangeArrowheads="1"/>
          </p:cNvSpPr>
          <p:nvPr>
            <p:ph type="title" idx="4294967295"/>
          </p:nvPr>
        </p:nvSpPr>
        <p:spPr>
          <a:xfrm>
            <a:off x="1371600" y="274638"/>
            <a:ext cx="7772400" cy="1143000"/>
          </a:xfrm>
        </p:spPr>
        <p:txBody>
          <a:bodyPr/>
          <a:lstStyle/>
          <a:p>
            <a:r>
              <a:rPr lang="en-US" sz="700" smtClean="0"/>
              <a:t>Diffusion Across Respiratory Membrane</a:t>
            </a:r>
          </a:p>
        </p:txBody>
      </p:sp>
    </p:spTree>
    <p:controls>
      <mc:AlternateContent xmlns:mc="http://schemas.openxmlformats.org/markup-compatibility/2006">
        <mc:Choice xmlns:v="urn:schemas-microsoft-com:vml" Requires="v">
          <p:control spid="4098" name="ShockwaveFlash1" r:id="rId2" imgW="6755956" imgH="6477904"/>
        </mc:Choice>
        <mc:Fallback>
          <p:control name="ShockwaveFlash1" r:id="rId2" imgW="6755956" imgH="647790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193800" y="190500"/>
                  <a:ext cx="6756400" cy="6477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title"/>
          </p:nvPr>
        </p:nvSpPr>
        <p:spPr/>
        <p:txBody>
          <a:bodyPr>
            <a:normAutofit/>
          </a:bodyPr>
          <a:lstStyle/>
          <a:p>
            <a:pPr fontAlgn="auto">
              <a:spcAft>
                <a:spcPts val="0"/>
              </a:spcAft>
              <a:defRPr/>
            </a:pPr>
            <a:r>
              <a:rPr lang="en-US"/>
              <a:t>Composition of Alveolar Gas</a:t>
            </a:r>
          </a:p>
        </p:txBody>
      </p:sp>
      <p:sp>
        <p:nvSpPr>
          <p:cNvPr id="3175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Alveoli contain more CO</a:t>
            </a:r>
            <a:r>
              <a:rPr lang="en-US" baseline="-25000" dirty="0"/>
              <a:t>2</a:t>
            </a:r>
            <a:r>
              <a:rPr lang="en-US" dirty="0"/>
              <a:t> and water vapor than atmospheric air, due to</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Gas </a:t>
            </a:r>
            <a:r>
              <a:rPr lang="en-US" dirty="0"/>
              <a:t>exchanges in the lungs</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Humidification </a:t>
            </a:r>
            <a:r>
              <a:rPr lang="en-US" dirty="0"/>
              <a:t>of air </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Mixing </a:t>
            </a:r>
            <a:r>
              <a:rPr lang="en-US" dirty="0"/>
              <a:t>of alveolar gas that occurs with each breath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p:txBody>
          <a:bodyPr>
            <a:normAutofit/>
          </a:bodyPr>
          <a:lstStyle/>
          <a:p>
            <a:pPr fontAlgn="auto">
              <a:spcAft>
                <a:spcPts val="0"/>
              </a:spcAft>
              <a:defRPr/>
            </a:pPr>
            <a:r>
              <a:rPr lang="en-US"/>
              <a:t>External Respiration</a:t>
            </a:r>
          </a:p>
        </p:txBody>
      </p:sp>
      <p:sp>
        <p:nvSpPr>
          <p:cNvPr id="3482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Exchange of O</a:t>
            </a:r>
            <a:r>
              <a:rPr lang="en-US" baseline="-25000" dirty="0"/>
              <a:t>2</a:t>
            </a:r>
            <a:r>
              <a:rPr lang="en-US" dirty="0"/>
              <a:t> and CO</a:t>
            </a:r>
            <a:r>
              <a:rPr lang="en-US" baseline="-25000" dirty="0"/>
              <a:t>2</a:t>
            </a:r>
            <a:r>
              <a:rPr lang="en-US" dirty="0"/>
              <a:t> across the respiratory membrane</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Influenced </a:t>
            </a:r>
            <a:r>
              <a:rPr lang="en-US" dirty="0"/>
              <a:t>by</a:t>
            </a:r>
          </a:p>
          <a:p>
            <a:pPr marL="548640" lvl="1" fontAlgn="auto">
              <a:spcBef>
                <a:spcPts val="370"/>
              </a:spcBef>
              <a:spcAft>
                <a:spcPts val="0"/>
              </a:spcAft>
              <a:buFont typeface="Wingdings 2"/>
              <a:buChar char=""/>
              <a:defRPr/>
            </a:pPr>
            <a:r>
              <a:rPr lang="en-US" dirty="0"/>
              <a:t>Partial pressure gradients and gas </a:t>
            </a:r>
            <a:r>
              <a:rPr lang="en-US" dirty="0" err="1"/>
              <a:t>solubilities</a:t>
            </a:r>
            <a:endParaRPr lang="en-US" dirty="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Ventilation-perfusion </a:t>
            </a:r>
            <a:r>
              <a:rPr lang="en-US" dirty="0"/>
              <a:t>coupling</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dirty="0" smtClean="0"/>
              <a:t>Structural </a:t>
            </a:r>
            <a:r>
              <a:rPr lang="en-US" dirty="0"/>
              <a:t>characteristics of the respiratory membrane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p:txBody>
          <a:bodyPr>
            <a:normAutofit fontScale="90000"/>
          </a:bodyPr>
          <a:lstStyle/>
          <a:p>
            <a:pPr fontAlgn="auto">
              <a:spcAft>
                <a:spcPts val="0"/>
              </a:spcAft>
              <a:defRPr/>
            </a:pPr>
            <a:r>
              <a:rPr lang="en-US"/>
              <a:t>Partial Pressure Gradients and Gas Solubilities</a:t>
            </a:r>
          </a:p>
        </p:txBody>
      </p:sp>
      <p:sp>
        <p:nvSpPr>
          <p:cNvPr id="36871"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Partial pressure gradient for O</a:t>
            </a:r>
            <a:r>
              <a:rPr lang="en-US" baseline="-25000" dirty="0"/>
              <a:t>2</a:t>
            </a:r>
            <a:r>
              <a:rPr lang="en-US" dirty="0"/>
              <a:t> in the lungs is steep</a:t>
            </a:r>
          </a:p>
          <a:p>
            <a:pPr marL="548640" lvl="1" fontAlgn="auto">
              <a:spcBef>
                <a:spcPts val="370"/>
              </a:spcBef>
              <a:spcAft>
                <a:spcPts val="0"/>
              </a:spcAft>
              <a:buFont typeface="Wingdings 2"/>
              <a:buChar char=""/>
              <a:defRPr/>
            </a:pPr>
            <a:r>
              <a:rPr lang="en-US" dirty="0"/>
              <a:t>Venous blood Po</a:t>
            </a:r>
            <a:r>
              <a:rPr lang="en-US" baseline="-25000" dirty="0"/>
              <a:t>2</a:t>
            </a:r>
            <a:r>
              <a:rPr lang="en-US" dirty="0"/>
              <a:t> = 40 mm Hg</a:t>
            </a:r>
          </a:p>
          <a:p>
            <a:pPr marL="548640" lvl="1" fontAlgn="auto">
              <a:spcBef>
                <a:spcPts val="370"/>
              </a:spcBef>
              <a:spcAft>
                <a:spcPts val="0"/>
              </a:spcAft>
              <a:buFont typeface="Wingdings 2"/>
              <a:buChar char=""/>
              <a:defRPr/>
            </a:pPr>
            <a:r>
              <a:rPr lang="en-US" dirty="0"/>
              <a:t>Alveolar Po</a:t>
            </a:r>
            <a:r>
              <a:rPr lang="en-US" baseline="-25000" dirty="0"/>
              <a:t>2</a:t>
            </a:r>
            <a:r>
              <a:rPr lang="en-US" dirty="0"/>
              <a:t> = 104 mm Hg</a:t>
            </a:r>
          </a:p>
          <a:p>
            <a:pPr marL="822960" lvl="2" fontAlgn="auto">
              <a:spcBef>
                <a:spcPts val="370"/>
              </a:spcBef>
              <a:spcAft>
                <a:spcPts val="0"/>
              </a:spcAft>
              <a:buClr>
                <a:schemeClr val="accent1">
                  <a:tint val="60000"/>
                </a:schemeClr>
              </a:buClr>
              <a:buFont typeface="Wingdings 2"/>
              <a:buChar char=""/>
              <a:defRPr/>
            </a:pPr>
            <a:endParaRPr lang="en-US" dirty="0" smtClean="0"/>
          </a:p>
          <a:p>
            <a:pPr marL="822960" lvl="2" fontAlgn="auto">
              <a:spcBef>
                <a:spcPts val="370"/>
              </a:spcBef>
              <a:spcAft>
                <a:spcPts val="0"/>
              </a:spcAft>
              <a:buClr>
                <a:schemeClr val="accent1">
                  <a:tint val="60000"/>
                </a:schemeClr>
              </a:buClr>
              <a:buFont typeface="Wingdings 2"/>
              <a:buChar char=""/>
              <a:defRPr/>
            </a:pPr>
            <a:r>
              <a:rPr lang="en-US" dirty="0" smtClean="0"/>
              <a:t>O</a:t>
            </a:r>
            <a:r>
              <a:rPr lang="en-US" baseline="-25000" dirty="0" smtClean="0"/>
              <a:t>2</a:t>
            </a:r>
            <a:r>
              <a:rPr lang="en-US" dirty="0" smtClean="0"/>
              <a:t> </a:t>
            </a:r>
            <a:r>
              <a:rPr lang="en-US" dirty="0"/>
              <a:t>partial pressures reach equilibrium of 104 mm Hg in ~0.25 seconds, about 1/3 the time a red blood cell is in a pulmonary capillary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normAutofit fontScale="90000"/>
          </a:bodyPr>
          <a:lstStyle/>
          <a:p>
            <a:pPr fontAlgn="auto">
              <a:spcAft>
                <a:spcPts val="0"/>
              </a:spcAft>
              <a:defRPr/>
            </a:pPr>
            <a:r>
              <a:rPr lang="en-US"/>
              <a:t>Partial Pressure Gradients and Gas Solubilities</a:t>
            </a:r>
          </a:p>
        </p:txBody>
      </p:sp>
      <p:sp>
        <p:nvSpPr>
          <p:cNvPr id="39943"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Partial pressure gradient for CO</a:t>
            </a:r>
            <a:r>
              <a:rPr lang="en-US" baseline="-25000" dirty="0"/>
              <a:t>2</a:t>
            </a:r>
            <a:r>
              <a:rPr lang="en-US" dirty="0"/>
              <a:t> in the lungs is less steep:</a:t>
            </a:r>
          </a:p>
          <a:p>
            <a:pPr marL="548640" lvl="1" fontAlgn="auto">
              <a:spcBef>
                <a:spcPts val="370"/>
              </a:spcBef>
              <a:spcAft>
                <a:spcPts val="0"/>
              </a:spcAft>
              <a:buFont typeface="Wingdings 2"/>
              <a:buChar char=""/>
              <a:defRPr/>
            </a:pPr>
            <a:r>
              <a:rPr lang="en-US" dirty="0"/>
              <a:t>Venous blood Pco</a:t>
            </a:r>
            <a:r>
              <a:rPr lang="en-US" baseline="-35000" dirty="0"/>
              <a:t>2</a:t>
            </a:r>
            <a:r>
              <a:rPr lang="en-US" dirty="0"/>
              <a:t> = 45 mm Hg</a:t>
            </a:r>
          </a:p>
          <a:p>
            <a:pPr marL="548640" lvl="1" fontAlgn="auto">
              <a:spcBef>
                <a:spcPts val="370"/>
              </a:spcBef>
              <a:spcAft>
                <a:spcPts val="0"/>
              </a:spcAft>
              <a:buFont typeface="Wingdings 2"/>
              <a:buChar char=""/>
              <a:defRPr/>
            </a:pPr>
            <a:r>
              <a:rPr lang="en-US" dirty="0"/>
              <a:t>Alveolar Pco</a:t>
            </a:r>
            <a:r>
              <a:rPr lang="en-US" baseline="-35000" dirty="0"/>
              <a:t>2</a:t>
            </a:r>
            <a:r>
              <a:rPr lang="en-US" dirty="0"/>
              <a:t> = 40 mm Hg</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CO</a:t>
            </a:r>
            <a:r>
              <a:rPr lang="en-US" baseline="-25000" dirty="0" smtClean="0"/>
              <a:t>2</a:t>
            </a:r>
            <a:r>
              <a:rPr lang="en-US" dirty="0" smtClean="0"/>
              <a:t> </a:t>
            </a:r>
            <a:r>
              <a:rPr lang="en-US" dirty="0"/>
              <a:t>is 20 times more soluble in plasma than oxygen</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CO</a:t>
            </a:r>
            <a:r>
              <a:rPr lang="en-US" baseline="-25000" dirty="0" smtClean="0"/>
              <a:t>2</a:t>
            </a:r>
            <a:r>
              <a:rPr lang="en-US" dirty="0" smtClean="0"/>
              <a:t> </a:t>
            </a:r>
            <a:r>
              <a:rPr lang="en-US" dirty="0"/>
              <a:t>diffuses in equal amounts with oxygen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2438400" y="2362200"/>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
        <p:nvSpPr>
          <p:cNvPr id="5124" name="Rectangle 6"/>
          <p:cNvSpPr>
            <a:spLocks noGrp="1" noChangeArrowheads="1"/>
          </p:cNvSpPr>
          <p:nvPr>
            <p:ph type="title" idx="4294967295"/>
          </p:nvPr>
        </p:nvSpPr>
        <p:spPr>
          <a:xfrm>
            <a:off x="1371600" y="274638"/>
            <a:ext cx="7772400" cy="1143000"/>
          </a:xfrm>
        </p:spPr>
        <p:txBody>
          <a:bodyPr/>
          <a:lstStyle/>
          <a:p>
            <a:r>
              <a:rPr lang="en-US" smtClean="0"/>
              <a:t>Partial Pressure</a:t>
            </a:r>
          </a:p>
        </p:txBody>
      </p:sp>
    </p:spTree>
    <p:controls>
      <mc:AlternateContent xmlns:mc="http://schemas.openxmlformats.org/markup-compatibility/2006">
        <mc:Choice xmlns:v="urn:schemas-microsoft-com:vml" Requires="v">
          <p:control spid="5122" name="ShockwaveFlash1" r:id="rId2" imgW="6464956" imgH="6477904"/>
        </mc:Choice>
        <mc:Fallback>
          <p:control name="ShockwaveFlash1" r:id="rId2" imgW="6464956" imgH="647790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39850" y="190500"/>
                  <a:ext cx="6464300" cy="6477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title"/>
          </p:nvPr>
        </p:nvSpPr>
        <p:spPr/>
        <p:txBody>
          <a:bodyPr>
            <a:normAutofit/>
          </a:bodyPr>
          <a:lstStyle/>
          <a:p>
            <a:pPr fontAlgn="auto">
              <a:spcAft>
                <a:spcPts val="0"/>
              </a:spcAft>
              <a:defRPr/>
            </a:pPr>
            <a:r>
              <a:rPr lang="en-US"/>
              <a:t>Ventilation-Perfusion Coupling</a:t>
            </a:r>
          </a:p>
        </p:txBody>
      </p:sp>
      <p:sp>
        <p:nvSpPr>
          <p:cNvPr id="43015" name="Rectangle 7"/>
          <p:cNvSpPr>
            <a:spLocks noGrp="1" noChangeArrowheads="1"/>
          </p:cNvSpPr>
          <p:nvPr>
            <p:ph idx="1"/>
          </p:nvPr>
        </p:nvSpPr>
        <p:spPr/>
        <p:txBody>
          <a:bodyPr>
            <a:normAutofit/>
          </a:bodyPr>
          <a:lstStyle/>
          <a:p>
            <a:pPr marL="274320" indent="-274320" fontAlgn="auto">
              <a:spcBef>
                <a:spcPts val="580"/>
              </a:spcBef>
              <a:spcAft>
                <a:spcPts val="0"/>
              </a:spcAft>
              <a:buFont typeface="Wingdings 2"/>
              <a:buChar char=""/>
              <a:defRPr/>
            </a:pPr>
            <a:r>
              <a:rPr lang="en-US" dirty="0"/>
              <a:t>Ventilation: </a:t>
            </a:r>
            <a:endParaRPr lang="en-US" dirty="0" smtClean="0"/>
          </a:p>
          <a:p>
            <a:pPr marL="548640" lvl="1" fontAlgn="auto">
              <a:spcBef>
                <a:spcPts val="370"/>
              </a:spcBef>
              <a:spcAft>
                <a:spcPts val="0"/>
              </a:spcAft>
              <a:buFont typeface="Wingdings 2"/>
              <a:buChar char=""/>
              <a:defRPr/>
            </a:pPr>
            <a:r>
              <a:rPr lang="en-US" dirty="0" smtClean="0"/>
              <a:t>amount </a:t>
            </a:r>
            <a:r>
              <a:rPr lang="en-US" dirty="0"/>
              <a:t>of gas reaching the alveoli</a:t>
            </a:r>
          </a:p>
          <a:p>
            <a:pPr marL="274320" indent="-274320" fontAlgn="auto">
              <a:spcBef>
                <a:spcPts val="580"/>
              </a:spcBef>
              <a:spcAft>
                <a:spcPts val="0"/>
              </a:spcAft>
              <a:buFont typeface="Wingdings 2"/>
              <a:buChar char=""/>
              <a:defRPr/>
            </a:pPr>
            <a:r>
              <a:rPr lang="en-US" dirty="0"/>
              <a:t>Perfusion: </a:t>
            </a:r>
            <a:endParaRPr lang="en-US" dirty="0" smtClean="0"/>
          </a:p>
          <a:p>
            <a:pPr marL="548640" lvl="1" fontAlgn="auto">
              <a:spcBef>
                <a:spcPts val="370"/>
              </a:spcBef>
              <a:spcAft>
                <a:spcPts val="0"/>
              </a:spcAft>
              <a:buFont typeface="Wingdings 2"/>
              <a:buChar char=""/>
              <a:defRPr/>
            </a:pPr>
            <a:r>
              <a:rPr lang="en-US" dirty="0" smtClean="0"/>
              <a:t>blood </a:t>
            </a:r>
            <a:r>
              <a:rPr lang="en-US" dirty="0"/>
              <a:t>flow reaching the alveoli</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Ventilation </a:t>
            </a:r>
            <a:r>
              <a:rPr lang="en-US" dirty="0"/>
              <a:t>and perfusion must be matched (coupled) for efficient gas exchange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Respiratory Flash Animations\Respiratorysystemoverview.swf"/>
</p:tagLst>
</file>

<file path=ppt/tags/tag2.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Respiratory Flash Animations\Alveolarpressurechanges.swf"/>
</p:tagLst>
</file>

<file path=ppt/tags/tag3.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Respiratory Flash Animations\Thoraciccavitydimensionalchanges.swf"/>
</p:tagLst>
</file>

<file path=ppt/tags/tag4.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Respiratory Flash Animations\Diffusionacrossrespiratorymembrane.swf"/>
</p:tagLst>
</file>

<file path=ppt/tags/tag5.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Respiratory Flash Animations\Partialpressure.sw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294</TotalTime>
  <Words>6079</Words>
  <Application>Microsoft Office PowerPoint</Application>
  <PresentationFormat>On-screen Show (4:3)</PresentationFormat>
  <Paragraphs>1537</Paragraphs>
  <Slides>159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159</vt:i4>
      </vt:variant>
    </vt:vector>
  </HeadingPairs>
  <TitlesOfParts>
    <vt:vector size="172" baseType="lpstr">
      <vt:lpstr>Times</vt:lpstr>
      <vt:lpstr>Arial</vt:lpstr>
      <vt:lpstr>Calibri</vt:lpstr>
      <vt:lpstr>Franklin Gothic Book</vt:lpstr>
      <vt:lpstr>Perpetua</vt:lpstr>
      <vt:lpstr>Wingdings 2</vt:lpstr>
      <vt:lpstr>Wingdings</vt:lpstr>
      <vt:lpstr>Arial Rounded MT Bold</vt:lpstr>
      <vt:lpstr>Bookman Old Style</vt:lpstr>
      <vt:lpstr>Arial Black</vt:lpstr>
      <vt:lpstr>Symbol</vt:lpstr>
      <vt:lpstr>Clarity</vt:lpstr>
      <vt:lpstr>Microsoft Office Word 97 - 2003 Document</vt:lpstr>
      <vt:lpstr>Respiration</vt:lpstr>
      <vt:lpstr>Respiration</vt:lpstr>
      <vt:lpstr>Respiratory System: Functional Anatomy</vt:lpstr>
      <vt:lpstr>PowerPoint Presentation</vt:lpstr>
      <vt:lpstr>Functional Anatomy</vt:lpstr>
      <vt:lpstr>The Nose</vt:lpstr>
      <vt:lpstr>The Nose</vt:lpstr>
      <vt:lpstr>PowerPoint Presentation</vt:lpstr>
      <vt:lpstr>PowerPoint Presentation</vt:lpstr>
      <vt:lpstr>The Nose</vt:lpstr>
      <vt:lpstr>Nasal Cavity</vt:lpstr>
      <vt:lpstr>Nasal Cavity</vt:lpstr>
      <vt:lpstr>PowerPoint Presentation</vt:lpstr>
      <vt:lpstr>Nasal Cavity</vt:lpstr>
      <vt:lpstr>Functions of the Nasal Mucosa and Conchae</vt:lpstr>
      <vt:lpstr>Paranasal Sinuses</vt:lpstr>
      <vt:lpstr>Pharynx</vt:lpstr>
      <vt:lpstr>PowerPoint Presentation</vt:lpstr>
      <vt:lpstr>Nasopharynx</vt:lpstr>
      <vt:lpstr>Nasopharynx</vt:lpstr>
      <vt:lpstr>Oropharynx</vt:lpstr>
      <vt:lpstr>Laryngopharynx</vt:lpstr>
      <vt:lpstr>Larynx </vt:lpstr>
      <vt:lpstr>Larynx</vt:lpstr>
      <vt:lpstr>PowerPoint Presentation</vt:lpstr>
      <vt:lpstr>PowerPoint Presentation</vt:lpstr>
      <vt:lpstr>Larynx</vt:lpstr>
      <vt:lpstr>Larynx</vt:lpstr>
      <vt:lpstr>PowerPoint Presentation</vt:lpstr>
      <vt:lpstr>Voice Production</vt:lpstr>
      <vt:lpstr> Larynx</vt:lpstr>
      <vt:lpstr>Trachea</vt:lpstr>
      <vt:lpstr>Trachea</vt:lpstr>
      <vt:lpstr>PowerPoint Presentation</vt:lpstr>
      <vt:lpstr>PowerPoint Presentation</vt:lpstr>
      <vt:lpstr>Bronchi and Subdivisions</vt:lpstr>
      <vt:lpstr>Conducting Zone Structures</vt:lpstr>
      <vt:lpstr>Conducting Zone Structures</vt:lpstr>
      <vt:lpstr>PowerPoint Presentation</vt:lpstr>
      <vt:lpstr>Conducting Zone Structures</vt:lpstr>
      <vt:lpstr>Respiratory Zone</vt:lpstr>
      <vt:lpstr>PowerPoint Presentation</vt:lpstr>
      <vt:lpstr>PowerPoint Presentation</vt:lpstr>
      <vt:lpstr>Respiratory System Overview</vt:lpstr>
      <vt:lpstr>Respiratory Membrane</vt:lpstr>
      <vt:lpstr>Alveoli</vt:lpstr>
      <vt:lpstr>PowerPoint Presentation</vt:lpstr>
      <vt:lpstr>Lungs </vt:lpstr>
      <vt:lpstr>Lungs</vt:lpstr>
      <vt:lpstr>Lungs</vt:lpstr>
      <vt:lpstr>PowerPoint Presentation</vt:lpstr>
      <vt:lpstr>Blood Supply </vt:lpstr>
      <vt:lpstr>Blood Supply </vt:lpstr>
      <vt:lpstr>Pleurae</vt:lpstr>
      <vt:lpstr>Mechanics of Breathing</vt:lpstr>
      <vt:lpstr>Pressure Relationships in the Thoracic Cavity</vt:lpstr>
      <vt:lpstr>Alveolar Pressure Changes</vt:lpstr>
      <vt:lpstr>Intrapulmonary Pressure</vt:lpstr>
      <vt:lpstr>Intrapleural Pressure</vt:lpstr>
      <vt:lpstr>Intrapleural Pressure</vt:lpstr>
      <vt:lpstr>Pressure Relationships</vt:lpstr>
      <vt:lpstr>PowerPoint Presentation</vt:lpstr>
      <vt:lpstr>Homeostatic Imbalance</vt:lpstr>
      <vt:lpstr>Pulmonary Ventilation</vt:lpstr>
      <vt:lpstr>Inspiration</vt:lpstr>
      <vt:lpstr>PowerPoint Presentation</vt:lpstr>
      <vt:lpstr>Expiration</vt:lpstr>
      <vt:lpstr>PowerPoint Presentation</vt:lpstr>
      <vt:lpstr>Thoracic Cavity Dimensional Changes</vt:lpstr>
      <vt:lpstr>Physical Factors Influencing Pulmonary Ventilation</vt:lpstr>
      <vt:lpstr>Airway Resistance</vt:lpstr>
      <vt:lpstr>Airway Resistance</vt:lpstr>
      <vt:lpstr>Airway Resistance</vt:lpstr>
      <vt:lpstr>Alveolar Surface Tension</vt:lpstr>
      <vt:lpstr>Alveolar Surface Tension</vt:lpstr>
      <vt:lpstr>Lung Compliance</vt:lpstr>
      <vt:lpstr>Lung Compliance</vt:lpstr>
      <vt:lpstr>Lung Compliance</vt:lpstr>
      <vt:lpstr>Respiratory Volumes</vt:lpstr>
      <vt:lpstr>Respiratory Volumes</vt:lpstr>
      <vt:lpstr>Respiratory Volumes</vt:lpstr>
      <vt:lpstr>Respiratory Capacities</vt:lpstr>
      <vt:lpstr>Respiratory Capacities</vt:lpstr>
      <vt:lpstr>Respiratory Capacities</vt:lpstr>
      <vt:lpstr>PowerPoint Presentation</vt:lpstr>
      <vt:lpstr>Dead Space</vt:lpstr>
      <vt:lpstr>Pulmonary Function Tests</vt:lpstr>
      <vt:lpstr>Pulmonary Function Tests</vt:lpstr>
      <vt:lpstr>Pulmonary Function Tests</vt:lpstr>
      <vt:lpstr>Alveolar Ventilation</vt:lpstr>
      <vt:lpstr>Nonrespiratory Air Movements</vt:lpstr>
      <vt:lpstr>Gas Exchanges Between Blood, Lungs, and Tissues</vt:lpstr>
      <vt:lpstr>Diffusion Across Respiratory Membrane</vt:lpstr>
      <vt:lpstr>Composition of Alveolar Gas</vt:lpstr>
      <vt:lpstr>External Respiration</vt:lpstr>
      <vt:lpstr>Partial Pressure Gradients and Gas Solubilities</vt:lpstr>
      <vt:lpstr>Partial Pressure Gradients and Gas Solubilities</vt:lpstr>
      <vt:lpstr>Partial Pressure</vt:lpstr>
      <vt:lpstr>Ventilation-Perfusion Coupling</vt:lpstr>
      <vt:lpstr>Ventilation-Perfusion Coupling</vt:lpstr>
      <vt:lpstr>Ventilation-Perfusion Coupling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Thickness and Surface Area of the Respiratory Membrane</vt:lpstr>
      <vt:lpstr>Internal Respiration</vt:lpstr>
      <vt:lpstr>Transport of Respiratory Gases by Blood</vt:lpstr>
      <vt:lpstr>O2 Transport</vt:lpstr>
      <vt:lpstr>O2 and Hemoglobin</vt:lpstr>
      <vt:lpstr>O2 and Hemoglobin</vt:lpstr>
      <vt:lpstr>O2 and Hemoglobin</vt:lpstr>
      <vt:lpstr>PowerPoint Presentation</vt:lpstr>
      <vt:lpstr>Hemoglobin Saturation Curve</vt:lpstr>
      <vt:lpstr>Hemoglobin Saturation Curve</vt:lpstr>
      <vt:lpstr>Factors Influencing Hemoglobin Saturation</vt:lpstr>
      <vt:lpstr>Factors that Increase Release of O2 by Hemoglobin</vt:lpstr>
      <vt:lpstr>Homeostatic Imbalance</vt:lpstr>
      <vt:lpstr>CO2 Transport</vt:lpstr>
      <vt:lpstr>Transport and Exchange of CO2</vt:lpstr>
      <vt:lpstr>Transport and Exchange of CO2</vt:lpstr>
      <vt:lpstr>PowerPoint Presentation</vt:lpstr>
      <vt:lpstr>Transport and Exchange of CO2</vt:lpstr>
      <vt:lpstr>PowerPoint Presentation</vt:lpstr>
      <vt:lpstr>Haldane Effect</vt:lpstr>
      <vt:lpstr>Haldane Effect</vt:lpstr>
      <vt:lpstr>Influence of CO2 on Blood pH</vt:lpstr>
      <vt:lpstr>Influence of CO2 on Blood pH</vt:lpstr>
      <vt:lpstr>Control of Respiration</vt:lpstr>
      <vt:lpstr>Medullary Respiratory Centers</vt:lpstr>
      <vt:lpstr>Medullary Respiratory Centers</vt:lpstr>
      <vt:lpstr>PowerPoint Presentation</vt:lpstr>
      <vt:lpstr>Pontine Respiratory Centers</vt:lpstr>
      <vt:lpstr>Genesis of the Respiratory Rhythm</vt:lpstr>
      <vt:lpstr>Depth and Rate of Breathing</vt:lpstr>
      <vt:lpstr>Chemical Factors</vt:lpstr>
      <vt:lpstr>Depth and Rate of Breathing: PCO2</vt:lpstr>
      <vt:lpstr>Depth and Rate of Breathing: PCO2</vt:lpstr>
      <vt:lpstr>Chemical Factors</vt:lpstr>
      <vt:lpstr>Chemical Factors</vt:lpstr>
      <vt:lpstr>Summary of Chemical Factors</vt:lpstr>
      <vt:lpstr>Summary of Chemical Factors</vt:lpstr>
      <vt:lpstr>Influence of Higher Brain Centers</vt:lpstr>
      <vt:lpstr>Pulmonary Irritant Reflexes</vt:lpstr>
      <vt:lpstr>Inflation Reflex </vt:lpstr>
      <vt:lpstr>Respiratory Adjustments: Exercise</vt:lpstr>
      <vt:lpstr>Respiratory Adjustments: Exercise</vt:lpstr>
      <vt:lpstr>Respiratory Adjustments: Exercise</vt:lpstr>
      <vt:lpstr>Respiratory Adjustments: High Altitude</vt:lpstr>
      <vt:lpstr>Acclimatization to High Altitude</vt:lpstr>
      <vt:lpstr>Acclimatization to High Altitude</vt:lpstr>
      <vt:lpstr>Homeostatic Imbalances</vt:lpstr>
      <vt:lpstr>Homeostatic Imbalances</vt:lpstr>
      <vt:lpstr>Homeostatic Imbalances</vt:lpstr>
      <vt:lpstr>Homeostatic Imbalances</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dc:title>
  <dc:creator>R U</dc:creator>
  <cp:lastModifiedBy>bawargo</cp:lastModifiedBy>
  <cp:revision>33</cp:revision>
  <dcterms:created xsi:type="dcterms:W3CDTF">2009-03-12T02:33:10Z</dcterms:created>
  <dcterms:modified xsi:type="dcterms:W3CDTF">2012-03-02T15:43:13Z</dcterms:modified>
</cp:coreProperties>
</file>