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ctiveX/activeX4.xml" ContentType="application/vnd.ms-office.activeX+xml"/>
  <Override PartName="/ppt/tags/tag4.xml" ContentType="application/vnd.openxmlformats-officedocument.presentationml.tags+xml"/>
  <Override PartName="/ppt/notesSlides/notesSlide62.xml" ContentType="application/vnd.openxmlformats-officedocument.presentationml.notesSlide+xml"/>
  <Override PartName="/ppt/activeX/activeX5.xml" ContentType="application/vnd.ms-office.activeX+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8"/>
  </p:notesMasterIdLst>
  <p:sldIdLst>
    <p:sldId id="258" r:id="rId2"/>
    <p:sldId id="259" r:id="rId3"/>
    <p:sldId id="260" r:id="rId4"/>
    <p:sldId id="261" r:id="rId5"/>
    <p:sldId id="263" r:id="rId6"/>
    <p:sldId id="264" r:id="rId7"/>
    <p:sldId id="266" r:id="rId8"/>
    <p:sldId id="267" r:id="rId9"/>
    <p:sldId id="268" r:id="rId10"/>
    <p:sldId id="269" r:id="rId11"/>
    <p:sldId id="270" r:id="rId12"/>
    <p:sldId id="274" r:id="rId13"/>
    <p:sldId id="275" r:id="rId14"/>
    <p:sldId id="277" r:id="rId15"/>
    <p:sldId id="278" r:id="rId16"/>
    <p:sldId id="279" r:id="rId17"/>
    <p:sldId id="280" r:id="rId18"/>
    <p:sldId id="282" r:id="rId19"/>
    <p:sldId id="283" r:id="rId20"/>
    <p:sldId id="284" r:id="rId21"/>
    <p:sldId id="285" r:id="rId22"/>
    <p:sldId id="287" r:id="rId23"/>
    <p:sldId id="288" r:id="rId24"/>
    <p:sldId id="289" r:id="rId25"/>
    <p:sldId id="290" r:id="rId26"/>
    <p:sldId id="291" r:id="rId27"/>
    <p:sldId id="292" r:id="rId28"/>
    <p:sldId id="294" r:id="rId29"/>
    <p:sldId id="295" r:id="rId30"/>
    <p:sldId id="620" r:id="rId31"/>
    <p:sldId id="296" r:id="rId32"/>
    <p:sldId id="297" r:id="rId33"/>
    <p:sldId id="298" r:id="rId34"/>
    <p:sldId id="299" r:id="rId35"/>
    <p:sldId id="300" r:id="rId36"/>
    <p:sldId id="301" r:id="rId37"/>
    <p:sldId id="302" r:id="rId38"/>
    <p:sldId id="304" r:id="rId39"/>
    <p:sldId id="305" r:id="rId40"/>
    <p:sldId id="306" r:id="rId41"/>
    <p:sldId id="309" r:id="rId42"/>
    <p:sldId id="312" r:id="rId43"/>
    <p:sldId id="313" r:id="rId44"/>
    <p:sldId id="314" r:id="rId45"/>
    <p:sldId id="316" r:id="rId46"/>
    <p:sldId id="318" r:id="rId47"/>
    <p:sldId id="319" r:id="rId48"/>
    <p:sldId id="320" r:id="rId49"/>
    <p:sldId id="321" r:id="rId50"/>
    <p:sldId id="322" r:id="rId51"/>
    <p:sldId id="323" r:id="rId52"/>
    <p:sldId id="324" r:id="rId53"/>
    <p:sldId id="325" r:id="rId54"/>
    <p:sldId id="621" r:id="rId55"/>
    <p:sldId id="326" r:id="rId56"/>
    <p:sldId id="32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512" r:id="rId100"/>
    <p:sldId id="513" r:id="rId101"/>
    <p:sldId id="514" r:id="rId102"/>
    <p:sldId id="515" r:id="rId103"/>
    <p:sldId id="516"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29" r:id="rId117"/>
    <p:sldId id="530" r:id="rId118"/>
    <p:sldId id="531" r:id="rId119"/>
    <p:sldId id="532" r:id="rId120"/>
    <p:sldId id="533" r:id="rId121"/>
    <p:sldId id="534" r:id="rId122"/>
    <p:sldId id="535" r:id="rId123"/>
    <p:sldId id="536" r:id="rId124"/>
    <p:sldId id="537" r:id="rId125"/>
    <p:sldId id="538" r:id="rId126"/>
    <p:sldId id="539" r:id="rId127"/>
    <p:sldId id="540" r:id="rId128"/>
    <p:sldId id="541" r:id="rId129"/>
    <p:sldId id="542" r:id="rId130"/>
    <p:sldId id="543" r:id="rId131"/>
    <p:sldId id="544" r:id="rId132"/>
    <p:sldId id="545" r:id="rId133"/>
    <p:sldId id="546" r:id="rId134"/>
    <p:sldId id="547" r:id="rId135"/>
    <p:sldId id="548" r:id="rId136"/>
    <p:sldId id="549" r:id="rId137"/>
    <p:sldId id="550" r:id="rId138"/>
    <p:sldId id="551" r:id="rId139"/>
    <p:sldId id="552" r:id="rId140"/>
    <p:sldId id="553" r:id="rId141"/>
    <p:sldId id="554" r:id="rId142"/>
    <p:sldId id="555" r:id="rId143"/>
    <p:sldId id="556" r:id="rId144"/>
    <p:sldId id="557" r:id="rId145"/>
    <p:sldId id="558" r:id="rId146"/>
    <p:sldId id="559" r:id="rId147"/>
    <p:sldId id="560" r:id="rId148"/>
    <p:sldId id="561" r:id="rId149"/>
    <p:sldId id="562" r:id="rId150"/>
    <p:sldId id="563" r:id="rId151"/>
    <p:sldId id="564" r:id="rId152"/>
    <p:sldId id="565" r:id="rId153"/>
    <p:sldId id="566" r:id="rId154"/>
    <p:sldId id="567" r:id="rId155"/>
    <p:sldId id="568" r:id="rId156"/>
    <p:sldId id="569" r:id="rId157"/>
    <p:sldId id="570" r:id="rId158"/>
    <p:sldId id="571" r:id="rId159"/>
    <p:sldId id="572" r:id="rId160"/>
    <p:sldId id="573" r:id="rId161"/>
    <p:sldId id="574" r:id="rId162"/>
    <p:sldId id="575" r:id="rId163"/>
    <p:sldId id="576" r:id="rId164"/>
    <p:sldId id="577" r:id="rId165"/>
    <p:sldId id="578" r:id="rId166"/>
    <p:sldId id="579" r:id="rId167"/>
    <p:sldId id="580" r:id="rId168"/>
    <p:sldId id="581" r:id="rId169"/>
    <p:sldId id="582" r:id="rId170"/>
    <p:sldId id="583" r:id="rId171"/>
    <p:sldId id="584" r:id="rId172"/>
    <p:sldId id="585" r:id="rId173"/>
    <p:sldId id="586" r:id="rId174"/>
    <p:sldId id="587" r:id="rId175"/>
    <p:sldId id="588" r:id="rId176"/>
    <p:sldId id="589" r:id="rId177"/>
    <p:sldId id="590" r:id="rId178"/>
    <p:sldId id="591" r:id="rId179"/>
    <p:sldId id="592" r:id="rId180"/>
    <p:sldId id="593" r:id="rId181"/>
    <p:sldId id="594" r:id="rId182"/>
    <p:sldId id="595" r:id="rId183"/>
    <p:sldId id="596" r:id="rId184"/>
    <p:sldId id="597" r:id="rId185"/>
    <p:sldId id="598" r:id="rId186"/>
    <p:sldId id="599" r:id="rId187"/>
    <p:sldId id="600" r:id="rId188"/>
    <p:sldId id="601" r:id="rId189"/>
    <p:sldId id="602" r:id="rId190"/>
    <p:sldId id="603" r:id="rId191"/>
    <p:sldId id="604" r:id="rId192"/>
    <p:sldId id="605" r:id="rId193"/>
    <p:sldId id="606" r:id="rId194"/>
    <p:sldId id="607" r:id="rId195"/>
    <p:sldId id="608" r:id="rId196"/>
    <p:sldId id="609" r:id="rId197"/>
    <p:sldId id="610" r:id="rId198"/>
    <p:sldId id="611" r:id="rId199"/>
    <p:sldId id="612" r:id="rId200"/>
    <p:sldId id="613" r:id="rId201"/>
    <p:sldId id="614" r:id="rId202"/>
    <p:sldId id="615" r:id="rId203"/>
    <p:sldId id="616" r:id="rId204"/>
    <p:sldId id="617" r:id="rId205"/>
    <p:sldId id="618" r:id="rId206"/>
    <p:sldId id="619" r:id="rId2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9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DBBB9-AB03-4D57-8610-B94FF70470FE}" type="datetimeFigureOut">
              <a:rPr lang="en-US" smtClean="0"/>
              <a:pPr/>
              <a:t>11/7/2013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895771-DE85-4AD3-8E2A-4367534D2811}" type="slidenum">
              <a:rPr lang="en-US" smtClean="0"/>
              <a:pPr/>
              <a:t>‹#›</a:t>
            </a:fld>
            <a:endParaRPr lang="en-US"/>
          </a:p>
        </p:txBody>
      </p:sp>
    </p:spTree>
    <p:extLst>
      <p:ext uri="{BB962C8B-B14F-4D97-AF65-F5344CB8AC3E}">
        <p14:creationId xmlns:p14="http://schemas.microsoft.com/office/powerpoint/2010/main" val="10870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Male reproductive system overview 5:50</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96D6E3-E21A-424C-91DC-4851C538A753}" type="slidenum">
              <a:rPr lang="en-US"/>
              <a:pPr eaLnBrk="1" hangingPunct="1"/>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Spermatogenesis 1:22</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119F75-FE75-4EEA-9CA6-B7821A04FEAC}" type="slidenum">
              <a:rPr lang="en-US"/>
              <a:pPr eaLnBrk="1" hangingPunct="1"/>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template II</a:t>
            </a:r>
            <a:endParaRPr lang="en-US" dirty="0"/>
          </a:p>
        </p:txBody>
      </p:sp>
      <p:sp>
        <p:nvSpPr>
          <p:cNvPr id="4" name="Slide Number Placeholder 3"/>
          <p:cNvSpPr>
            <a:spLocks noGrp="1"/>
          </p:cNvSpPr>
          <p:nvPr>
            <p:ph type="sldNum" sz="quarter" idx="10"/>
          </p:nvPr>
        </p:nvSpPr>
        <p:spPr/>
        <p:txBody>
          <a:bodyPr/>
          <a:lstStyle/>
          <a:p>
            <a:fld id="{8B895771-DE85-4AD3-8E2A-4367534D281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Female reproductive system overview 4:44</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03F017-C2D5-4FC1-87AA-460B39A2E35F}" type="slidenum">
              <a:rPr lang="en-US"/>
              <a:pPr eaLnBrk="1" hangingPunct="1"/>
              <a:t>100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A9697F-072A-4FEE-8096-3FCE86665215}" type="slidenum">
              <a:rPr lang="en-US" smtClean="0"/>
              <a:pPr/>
              <a:t>111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Female reproductive system 4:58</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DCAA0A-4F33-45AD-82B8-3BA5FA6C89BA}" type="slidenum">
              <a:rPr lang="en-US"/>
              <a:pPr eaLnBrk="1" hangingPunct="1"/>
              <a:t>135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1C6643-7A3A-4840-B44D-D3A974B9C1B1}"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C6643-7A3A-4840-B44D-D3A974B9C1B1}"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C6643-7A3A-4840-B44D-D3A974B9C1B1}"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563562"/>
          </a:xfrm>
        </p:spPr>
        <p:txBody>
          <a:bodyPr>
            <a:normAutofit/>
          </a:bodyPr>
          <a:lstStyle>
            <a:lvl1pPr>
              <a:defRPr sz="3600" b="1">
                <a:solidFill>
                  <a:srgbClr val="00006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143000"/>
            <a:ext cx="8610600" cy="5257800"/>
          </a:xfrm>
        </p:spPr>
        <p:txBody>
          <a:bodyPr>
            <a:normAutofit/>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1C6643-7A3A-4840-B44D-D3A974B9C1B1}" type="datetimeFigureOut">
              <a:rPr lang="en-US" smtClean="0"/>
              <a:pPr/>
              <a:t>11/7/2013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1C6643-7A3A-4840-B44D-D3A974B9C1B1}"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1C6643-7A3A-4840-B44D-D3A974B9C1B1}" type="datetimeFigureOut">
              <a:rPr lang="en-US" smtClean="0"/>
              <a:pPr/>
              <a:t>11/7/2013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1C6643-7A3A-4840-B44D-D3A974B9C1B1}" type="datetimeFigureOut">
              <a:rPr lang="en-US" smtClean="0"/>
              <a:pPr/>
              <a:t>11/7/2013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C6643-7A3A-4840-B44D-D3A974B9C1B1}" type="datetimeFigureOut">
              <a:rPr lang="en-US" smtClean="0"/>
              <a:pPr/>
              <a:t>11/7/2013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C6643-7A3A-4840-B44D-D3A974B9C1B1}"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C6643-7A3A-4840-B44D-D3A974B9C1B1}" type="datetimeFigureOut">
              <a:rPr lang="en-US" smtClean="0"/>
              <a:pPr/>
              <a:t>11/7/2013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7D47E-8A09-4846-99C2-5935BA0C65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C6643-7A3A-4840-B44D-D3A974B9C1B1}" type="datetimeFigureOut">
              <a:rPr lang="en-US" smtClean="0"/>
              <a:pPr/>
              <a:t>11/7/2013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7D47E-8A09-4846-99C2-5935BA0C65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9.png"/><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notesSlide" Target="../notesSlides/notesSlide62.xml"/><Relationship Id="rId4"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notesSlide" Target="../notesSlides/notesSlide54.xml"/><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normAutofit fontScale="90000"/>
          </a:bodyPr>
          <a:lstStyle/>
          <a:p>
            <a:r>
              <a:rPr lang="en-US"/>
              <a:t>Reproductive System</a:t>
            </a:r>
          </a:p>
        </p:txBody>
      </p:sp>
      <p:sp>
        <p:nvSpPr>
          <p:cNvPr id="26629" name="Rectangle 5"/>
          <p:cNvSpPr>
            <a:spLocks noGrp="1" noChangeArrowheads="1"/>
          </p:cNvSpPr>
          <p:nvPr>
            <p:ph type="body" idx="1"/>
          </p:nvPr>
        </p:nvSpPr>
        <p:spPr/>
        <p:txBody>
          <a:bodyPr>
            <a:normAutofit lnSpcReduction="10000"/>
          </a:bodyPr>
          <a:lstStyle/>
          <a:p>
            <a:r>
              <a:rPr lang="en-US" b="1" dirty="0"/>
              <a:t>Primary sex </a:t>
            </a:r>
            <a:r>
              <a:rPr lang="en-US" b="1" dirty="0" smtClean="0"/>
              <a:t>organs</a:t>
            </a:r>
            <a:r>
              <a:rPr lang="en-US" dirty="0" smtClean="0"/>
              <a:t>:  </a:t>
            </a:r>
            <a:r>
              <a:rPr lang="en-US" b="1" dirty="0" smtClean="0"/>
              <a:t>gonads</a:t>
            </a:r>
            <a:endParaRPr lang="en-US" dirty="0" smtClean="0"/>
          </a:p>
          <a:p>
            <a:pPr lvl="1"/>
            <a:r>
              <a:rPr lang="en-US" b="1" dirty="0" smtClean="0"/>
              <a:t>testes</a:t>
            </a:r>
            <a:r>
              <a:rPr lang="en-US" dirty="0" smtClean="0"/>
              <a:t> </a:t>
            </a:r>
          </a:p>
          <a:p>
            <a:pPr lvl="1"/>
            <a:r>
              <a:rPr lang="en-US" b="1" dirty="0" smtClean="0"/>
              <a:t>ovaries</a:t>
            </a:r>
            <a:endParaRPr lang="en-US" dirty="0"/>
          </a:p>
          <a:p>
            <a:pPr lvl="1"/>
            <a:r>
              <a:rPr lang="en-US" dirty="0"/>
              <a:t>Produce </a:t>
            </a:r>
            <a:r>
              <a:rPr lang="en-US" b="1" dirty="0" smtClean="0"/>
              <a:t>gametes:</a:t>
            </a:r>
            <a:r>
              <a:rPr lang="en-US" dirty="0" smtClean="0"/>
              <a:t> sex </a:t>
            </a:r>
            <a:r>
              <a:rPr lang="en-US" dirty="0"/>
              <a:t>cells </a:t>
            </a:r>
            <a:r>
              <a:rPr lang="en-US" dirty="0" smtClean="0"/>
              <a:t> </a:t>
            </a:r>
          </a:p>
          <a:p>
            <a:pPr lvl="2"/>
            <a:r>
              <a:rPr lang="en-US" dirty="0" smtClean="0"/>
              <a:t>Sperm</a:t>
            </a:r>
          </a:p>
          <a:p>
            <a:pPr lvl="2"/>
            <a:r>
              <a:rPr lang="en-US" dirty="0" smtClean="0"/>
              <a:t>ova</a:t>
            </a:r>
            <a:endParaRPr lang="en-US" dirty="0"/>
          </a:p>
          <a:p>
            <a:pPr lvl="1"/>
            <a:endParaRPr lang="en-US" dirty="0" smtClean="0"/>
          </a:p>
          <a:p>
            <a:pPr lvl="1"/>
            <a:r>
              <a:rPr lang="en-US" dirty="0" smtClean="0"/>
              <a:t>Secrete </a:t>
            </a:r>
            <a:r>
              <a:rPr lang="en-US" dirty="0"/>
              <a:t>steroid </a:t>
            </a:r>
            <a:r>
              <a:rPr lang="en-US" b="1" dirty="0"/>
              <a:t>sex hormones</a:t>
            </a:r>
            <a:endParaRPr lang="en-US" dirty="0"/>
          </a:p>
          <a:p>
            <a:pPr lvl="2"/>
            <a:r>
              <a:rPr lang="en-US" dirty="0"/>
              <a:t>Androgens (males) </a:t>
            </a:r>
          </a:p>
          <a:p>
            <a:pPr lvl="2"/>
            <a:r>
              <a:rPr lang="en-US" dirty="0"/>
              <a:t>Estrogens and progesterone (females)</a:t>
            </a:r>
          </a:p>
          <a:p>
            <a:endParaRPr lang="en-US" b="1" dirty="0" smtClean="0"/>
          </a:p>
          <a:p>
            <a:r>
              <a:rPr lang="en-US" b="1" dirty="0" smtClean="0"/>
              <a:t>Accessory </a:t>
            </a:r>
            <a:r>
              <a:rPr lang="en-US" b="1" dirty="0"/>
              <a:t>reproductive organs</a:t>
            </a:r>
            <a:r>
              <a:rPr lang="en-US" dirty="0"/>
              <a:t> </a:t>
            </a:r>
            <a:endParaRPr lang="en-US" dirty="0" smtClean="0"/>
          </a:p>
          <a:p>
            <a:pPr lvl="1"/>
            <a:r>
              <a:rPr lang="en-US" dirty="0" smtClean="0"/>
              <a:t>ducts</a:t>
            </a:r>
            <a:r>
              <a:rPr lang="en-US" dirty="0"/>
              <a:t>, glands, and external genitalia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normAutofit fontScale="90000"/>
          </a:bodyPr>
          <a:lstStyle/>
          <a:p>
            <a:r>
              <a:rPr lang="en-US"/>
              <a:t>Seminiferous Tubules</a:t>
            </a:r>
          </a:p>
        </p:txBody>
      </p:sp>
      <p:sp>
        <p:nvSpPr>
          <p:cNvPr id="37893" name="Rectangle 5"/>
          <p:cNvSpPr>
            <a:spLocks noGrp="1" noChangeArrowheads="1"/>
          </p:cNvSpPr>
          <p:nvPr>
            <p:ph type="body" idx="1"/>
          </p:nvPr>
        </p:nvSpPr>
        <p:spPr/>
        <p:txBody>
          <a:bodyPr/>
          <a:lstStyle/>
          <a:p>
            <a:r>
              <a:rPr lang="en-US" b="1" dirty="0"/>
              <a:t>Interstitial endocrine cells</a:t>
            </a:r>
            <a:r>
              <a:rPr lang="en-US" dirty="0"/>
              <a:t> in soft tissue surrounding </a:t>
            </a:r>
            <a:r>
              <a:rPr lang="en-US" dirty="0" err="1"/>
              <a:t>seminiferous</a:t>
            </a:r>
            <a:r>
              <a:rPr lang="en-US" dirty="0"/>
              <a:t> tubules</a:t>
            </a:r>
          </a:p>
          <a:p>
            <a:endParaRPr lang="en-US" dirty="0" smtClean="0"/>
          </a:p>
          <a:p>
            <a:r>
              <a:rPr lang="en-US" dirty="0" smtClean="0"/>
              <a:t>Produce androgens</a:t>
            </a:r>
          </a:p>
          <a:p>
            <a:pPr lvl="1"/>
            <a:r>
              <a:rPr lang="en-US" dirty="0" smtClean="0"/>
              <a:t>testosterone</a:t>
            </a:r>
            <a:endParaRPr lang="en-US" dirty="0"/>
          </a:p>
          <a:p>
            <a:pPr lvl="1"/>
            <a:r>
              <a:rPr lang="en-US" dirty="0"/>
              <a:t>Secrete it into interstitial fluid</a:t>
            </a:r>
          </a:p>
        </p:txBody>
      </p:sp>
      <p:pic>
        <p:nvPicPr>
          <p:cNvPr id="9218" name="Picture 2"/>
          <p:cNvPicPr>
            <a:picLocks noChangeAspect="1" noChangeArrowheads="1"/>
          </p:cNvPicPr>
          <p:nvPr/>
        </p:nvPicPr>
        <p:blipFill>
          <a:blip r:embed="rId3" cstate="print"/>
          <a:srcRect/>
          <a:stretch>
            <a:fillRect/>
          </a:stretch>
        </p:blipFill>
        <p:spPr bwMode="auto">
          <a:xfrm>
            <a:off x="4795837" y="4028518"/>
            <a:ext cx="4348163" cy="2829482"/>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Rectangle 5"/>
          <p:cNvSpPr>
            <a:spLocks noGrp="1" noChangeArrowheads="1"/>
          </p:cNvSpPr>
          <p:nvPr>
            <p:ph type="title" idx="4294967295"/>
          </p:nvPr>
        </p:nvSpPr>
        <p:spPr/>
        <p:txBody>
          <a:bodyPr>
            <a:normAutofit fontScale="90000"/>
          </a:bodyPr>
          <a:lstStyle/>
          <a:p>
            <a:pPr eaLnBrk="1" hangingPunct="1"/>
            <a:r>
              <a:rPr lang="en-US" smtClean="0"/>
              <a:t>Female Reproductive System Overview</a:t>
            </a:r>
          </a:p>
        </p:txBody>
      </p:sp>
      <p:sp>
        <p:nvSpPr>
          <p:cNvPr id="3076" name="Text Box 6"/>
          <p:cNvSpPr txBox="1">
            <a:spLocks noChangeArrowheads="1"/>
          </p:cNvSpPr>
          <p:nvPr/>
        </p:nvSpPr>
        <p:spPr bwMode="auto">
          <a:xfrm>
            <a:off x="2590800" y="2057400"/>
            <a:ext cx="4191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1026" name="ShockwaveFlash1" r:id="rId2" imgW="6935168" imgH="6323810"/>
        </mc:Choice>
        <mc:Fallback>
          <p:control name="ShockwaveFlash1" r:id="rId2" imgW="6935168" imgH="6323810">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143000" y="228600"/>
                  <a:ext cx="6934200" cy="6324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3477858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normAutofit fontScale="90000"/>
          </a:bodyPr>
          <a:lstStyle/>
          <a:p>
            <a:r>
              <a:rPr lang="en-US"/>
              <a:t>Physiology of the Female Reproductive System</a:t>
            </a:r>
          </a:p>
        </p:txBody>
      </p:sp>
      <p:sp>
        <p:nvSpPr>
          <p:cNvPr id="81925" name="Rectangle 5"/>
          <p:cNvSpPr>
            <a:spLocks noGrp="1" noChangeArrowheads="1"/>
          </p:cNvSpPr>
          <p:nvPr>
            <p:ph type="body" idx="1"/>
          </p:nvPr>
        </p:nvSpPr>
        <p:spPr/>
        <p:txBody>
          <a:bodyPr/>
          <a:lstStyle/>
          <a:p>
            <a:r>
              <a:rPr lang="en-US" dirty="0"/>
              <a:t>Always assumed females total supply of eggs determined at birth</a:t>
            </a:r>
          </a:p>
          <a:p>
            <a:endParaRPr lang="en-US" dirty="0" smtClean="0"/>
          </a:p>
          <a:p>
            <a:r>
              <a:rPr lang="en-US" dirty="0" smtClean="0"/>
              <a:t>New </a:t>
            </a:r>
            <a:r>
              <a:rPr lang="en-US" dirty="0"/>
              <a:t>evidence stem cells can arise from epithelial cells at ovary surface</a:t>
            </a:r>
          </a:p>
          <a:p>
            <a:endParaRPr lang="en-US" dirty="0" smtClean="0"/>
          </a:p>
          <a:p>
            <a:r>
              <a:rPr lang="en-US" dirty="0" smtClean="0"/>
              <a:t>May </a:t>
            </a:r>
            <a:r>
              <a:rPr lang="en-US" dirty="0"/>
              <a:t>overturn previous assumption</a:t>
            </a:r>
          </a:p>
        </p:txBody>
      </p:sp>
    </p:spTree>
    <p:extLst>
      <p:ext uri="{BB962C8B-B14F-4D97-AF65-F5344CB8AC3E}">
        <p14:creationId xmlns:p14="http://schemas.microsoft.com/office/powerpoint/2010/main" val="4273014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p:txBody>
          <a:bodyPr>
            <a:normAutofit fontScale="90000"/>
          </a:bodyPr>
          <a:lstStyle/>
          <a:p>
            <a:r>
              <a:rPr lang="en-US"/>
              <a:t>Oogenesis</a:t>
            </a:r>
          </a:p>
        </p:txBody>
      </p:sp>
      <p:sp>
        <p:nvSpPr>
          <p:cNvPr id="82949" name="Rectangle 5"/>
          <p:cNvSpPr>
            <a:spLocks noGrp="1" noChangeArrowheads="1"/>
          </p:cNvSpPr>
          <p:nvPr>
            <p:ph type="body" idx="1"/>
          </p:nvPr>
        </p:nvSpPr>
        <p:spPr>
          <a:xfrm>
            <a:off x="304800" y="1143000"/>
            <a:ext cx="4343400" cy="5257800"/>
          </a:xfrm>
        </p:spPr>
        <p:txBody>
          <a:bodyPr>
            <a:normAutofit fontScale="92500" lnSpcReduction="10000"/>
          </a:bodyPr>
          <a:lstStyle/>
          <a:p>
            <a:r>
              <a:rPr lang="en-US" dirty="0"/>
              <a:t>Production of female gametes</a:t>
            </a:r>
          </a:p>
          <a:p>
            <a:pPr lvl="1"/>
            <a:r>
              <a:rPr lang="en-US" dirty="0"/>
              <a:t>Takes years to complete</a:t>
            </a:r>
          </a:p>
          <a:p>
            <a:endParaRPr lang="en-US" dirty="0" smtClean="0"/>
          </a:p>
          <a:p>
            <a:r>
              <a:rPr lang="en-US" dirty="0" smtClean="0"/>
              <a:t>Begins </a:t>
            </a:r>
            <a:r>
              <a:rPr lang="en-US" dirty="0"/>
              <a:t>in fetal period</a:t>
            </a:r>
          </a:p>
          <a:p>
            <a:pPr lvl="1"/>
            <a:r>
              <a:rPr lang="en-US" b="1" dirty="0" err="1"/>
              <a:t>Oogonia</a:t>
            </a:r>
            <a:r>
              <a:rPr lang="en-US" dirty="0"/>
              <a:t> (2</a:t>
            </a:r>
            <a:r>
              <a:rPr lang="en-US" i="1" dirty="0"/>
              <a:t>n</a:t>
            </a:r>
            <a:r>
              <a:rPr lang="en-US" dirty="0"/>
              <a:t> ovarian stem cells) multiply by mitosis and store nutrients</a:t>
            </a:r>
          </a:p>
          <a:p>
            <a:pPr lvl="1"/>
            <a:endParaRPr lang="en-US" b="1" dirty="0" smtClean="0"/>
          </a:p>
          <a:p>
            <a:pPr lvl="1"/>
            <a:r>
              <a:rPr lang="en-US" b="1" dirty="0" smtClean="0"/>
              <a:t>Primary </a:t>
            </a:r>
            <a:r>
              <a:rPr lang="en-US" b="1" dirty="0" err="1"/>
              <a:t>oocytes</a:t>
            </a:r>
            <a:r>
              <a:rPr lang="en-US" dirty="0"/>
              <a:t> develop in </a:t>
            </a:r>
            <a:r>
              <a:rPr lang="en-US" b="1" dirty="0"/>
              <a:t>primordial follicles </a:t>
            </a:r>
          </a:p>
          <a:p>
            <a:pPr lvl="1"/>
            <a:endParaRPr lang="en-US" dirty="0" smtClean="0"/>
          </a:p>
          <a:p>
            <a:pPr lvl="1"/>
            <a:r>
              <a:rPr lang="en-US" dirty="0" smtClean="0"/>
              <a:t>Primary </a:t>
            </a:r>
            <a:r>
              <a:rPr lang="en-US" dirty="0" err="1"/>
              <a:t>oocytes</a:t>
            </a:r>
            <a:r>
              <a:rPr lang="en-US" dirty="0"/>
              <a:t> begin meiosis; stall in prophase I</a:t>
            </a:r>
          </a:p>
        </p:txBody>
      </p:sp>
      <p:pic>
        <p:nvPicPr>
          <p:cNvPr id="75777" name="Picture 1"/>
          <p:cNvPicPr>
            <a:picLocks noChangeAspect="1" noChangeArrowheads="1"/>
          </p:cNvPicPr>
          <p:nvPr/>
        </p:nvPicPr>
        <p:blipFill>
          <a:blip r:embed="rId2" cstate="print"/>
          <a:srcRect/>
          <a:stretch>
            <a:fillRect/>
          </a:stretch>
        </p:blipFill>
        <p:spPr bwMode="auto">
          <a:xfrm flipH="1">
            <a:off x="6410325" y="238125"/>
            <a:ext cx="2733675" cy="6381750"/>
          </a:xfrm>
          <a:prstGeom prst="rect">
            <a:avLst/>
          </a:prstGeom>
          <a:ln>
            <a:noFill/>
          </a:ln>
          <a:effectLst>
            <a:softEdge rad="112500"/>
          </a:effectLst>
        </p:spPr>
      </p:pic>
      <p:cxnSp>
        <p:nvCxnSpPr>
          <p:cNvPr id="5" name="Straight Arrow Connector 4"/>
          <p:cNvCxnSpPr>
            <a:stCxn id="6" idx="3"/>
          </p:cNvCxnSpPr>
          <p:nvPr/>
        </p:nvCxnSpPr>
        <p:spPr>
          <a:xfrm flipV="1">
            <a:off x="7086600" y="762000"/>
            <a:ext cx="609600" cy="26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5638800" y="838200"/>
            <a:ext cx="1447800" cy="369332"/>
          </a:xfrm>
          <a:prstGeom prst="rect">
            <a:avLst/>
          </a:prstGeom>
          <a:noFill/>
          <a:ln w="28575">
            <a:solidFill>
              <a:schemeClr val="tx1"/>
            </a:solidFill>
          </a:ln>
        </p:spPr>
        <p:txBody>
          <a:bodyPr wrap="square" rtlCol="0">
            <a:spAutoFit/>
          </a:bodyPr>
          <a:lstStyle/>
          <a:p>
            <a:pPr algn="ctr"/>
            <a:r>
              <a:rPr lang="en-US" dirty="0" smtClean="0"/>
              <a:t> </a:t>
            </a:r>
            <a:r>
              <a:rPr lang="en-US" dirty="0" err="1" smtClean="0"/>
              <a:t>Oogonia</a:t>
            </a:r>
            <a:endParaRPr lang="en-US" dirty="0"/>
          </a:p>
        </p:txBody>
      </p:sp>
      <p:cxnSp>
        <p:nvCxnSpPr>
          <p:cNvPr id="9" name="Straight Arrow Connector 8"/>
          <p:cNvCxnSpPr>
            <a:stCxn id="10" idx="1"/>
          </p:cNvCxnSpPr>
          <p:nvPr/>
        </p:nvCxnSpPr>
        <p:spPr>
          <a:xfrm flipH="1" flipV="1">
            <a:off x="7848600" y="990600"/>
            <a:ext cx="152400"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8001000" y="838200"/>
            <a:ext cx="1143000" cy="369332"/>
          </a:xfrm>
          <a:prstGeom prst="rect">
            <a:avLst/>
          </a:prstGeom>
          <a:noFill/>
          <a:ln w="28575">
            <a:solidFill>
              <a:schemeClr val="tx1"/>
            </a:solidFill>
          </a:ln>
        </p:spPr>
        <p:txBody>
          <a:bodyPr wrap="square" rtlCol="0">
            <a:spAutoFit/>
          </a:bodyPr>
          <a:lstStyle/>
          <a:p>
            <a:pPr algn="ctr"/>
            <a:r>
              <a:rPr lang="en-US" dirty="0" smtClean="0"/>
              <a:t> Mitosis</a:t>
            </a:r>
            <a:endParaRPr lang="en-US" dirty="0"/>
          </a:p>
        </p:txBody>
      </p:sp>
      <p:cxnSp>
        <p:nvCxnSpPr>
          <p:cNvPr id="13" name="Straight Arrow Connector 12"/>
          <p:cNvCxnSpPr>
            <a:stCxn id="14" idx="3"/>
          </p:cNvCxnSpPr>
          <p:nvPr/>
        </p:nvCxnSpPr>
        <p:spPr>
          <a:xfrm flipV="1">
            <a:off x="7086600" y="1295400"/>
            <a:ext cx="609600" cy="3231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638800" y="1295400"/>
            <a:ext cx="1447800" cy="646331"/>
          </a:xfrm>
          <a:prstGeom prst="rect">
            <a:avLst/>
          </a:prstGeom>
          <a:noFill/>
          <a:ln w="28575">
            <a:solidFill>
              <a:schemeClr val="tx1"/>
            </a:solidFill>
          </a:ln>
        </p:spPr>
        <p:txBody>
          <a:bodyPr wrap="square" rtlCol="0">
            <a:spAutoFit/>
          </a:bodyPr>
          <a:lstStyle/>
          <a:p>
            <a:pPr algn="ctr"/>
            <a:r>
              <a:rPr lang="en-US" dirty="0" smtClean="0"/>
              <a:t> Primary</a:t>
            </a:r>
          </a:p>
          <a:p>
            <a:pPr algn="ctr"/>
            <a:r>
              <a:rPr lang="en-US" dirty="0" err="1" smtClean="0"/>
              <a:t>Oocyte</a:t>
            </a:r>
            <a:endParaRPr lang="en-US" dirty="0"/>
          </a:p>
        </p:txBody>
      </p:sp>
      <p:cxnSp>
        <p:nvCxnSpPr>
          <p:cNvPr id="16" name="Straight Arrow Connector 15"/>
          <p:cNvCxnSpPr>
            <a:stCxn id="14" idx="3"/>
          </p:cNvCxnSpPr>
          <p:nvPr/>
        </p:nvCxnSpPr>
        <p:spPr>
          <a:xfrm>
            <a:off x="7086600" y="1618566"/>
            <a:ext cx="609600" cy="286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4" idx="3"/>
          </p:cNvCxnSpPr>
          <p:nvPr/>
        </p:nvCxnSpPr>
        <p:spPr>
          <a:xfrm>
            <a:off x="7086600" y="1618566"/>
            <a:ext cx="609600" cy="12770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7924800" y="2286000"/>
            <a:ext cx="1219200" cy="584775"/>
          </a:xfrm>
          <a:prstGeom prst="rect">
            <a:avLst/>
          </a:prstGeom>
          <a:noFill/>
          <a:ln w="28575">
            <a:solidFill>
              <a:schemeClr val="tx1"/>
            </a:solidFill>
          </a:ln>
        </p:spPr>
        <p:txBody>
          <a:bodyPr wrap="square" rtlCol="0">
            <a:spAutoFit/>
          </a:bodyPr>
          <a:lstStyle/>
          <a:p>
            <a:pPr algn="ctr"/>
            <a:r>
              <a:rPr lang="en-US" sz="1600" dirty="0" smtClean="0"/>
              <a:t> incomplete meiosis</a:t>
            </a:r>
            <a:endParaRPr lang="en-US" sz="1600" dirty="0"/>
          </a:p>
        </p:txBody>
      </p:sp>
      <p:sp>
        <p:nvSpPr>
          <p:cNvPr id="23" name="TextBox 22"/>
          <p:cNvSpPr txBox="1"/>
          <p:nvPr/>
        </p:nvSpPr>
        <p:spPr>
          <a:xfrm>
            <a:off x="7924800" y="3962400"/>
            <a:ext cx="1219200" cy="584775"/>
          </a:xfrm>
          <a:prstGeom prst="rect">
            <a:avLst/>
          </a:prstGeom>
          <a:noFill/>
          <a:ln w="28575">
            <a:solidFill>
              <a:schemeClr val="tx1"/>
            </a:solidFill>
          </a:ln>
        </p:spPr>
        <p:txBody>
          <a:bodyPr wrap="square" rtlCol="0">
            <a:spAutoFit/>
          </a:bodyPr>
          <a:lstStyle/>
          <a:p>
            <a:pPr algn="ctr"/>
            <a:r>
              <a:rPr lang="en-US" sz="1600" dirty="0" smtClean="0"/>
              <a:t>Meiosis I completed</a:t>
            </a:r>
            <a:endParaRPr lang="en-US" sz="1600" dirty="0"/>
          </a:p>
        </p:txBody>
      </p:sp>
      <p:sp>
        <p:nvSpPr>
          <p:cNvPr id="24" name="TextBox 23"/>
          <p:cNvSpPr txBox="1"/>
          <p:nvPr/>
        </p:nvSpPr>
        <p:spPr>
          <a:xfrm>
            <a:off x="5638800" y="4267200"/>
            <a:ext cx="1447800" cy="646331"/>
          </a:xfrm>
          <a:prstGeom prst="rect">
            <a:avLst/>
          </a:prstGeom>
          <a:noFill/>
          <a:ln w="28575">
            <a:solidFill>
              <a:schemeClr val="tx1"/>
            </a:solidFill>
          </a:ln>
        </p:spPr>
        <p:txBody>
          <a:bodyPr wrap="square" rtlCol="0">
            <a:spAutoFit/>
          </a:bodyPr>
          <a:lstStyle/>
          <a:p>
            <a:pPr algn="ctr"/>
            <a:r>
              <a:rPr lang="en-US" dirty="0" smtClean="0"/>
              <a:t> Secondary</a:t>
            </a:r>
          </a:p>
          <a:p>
            <a:pPr algn="ctr"/>
            <a:r>
              <a:rPr lang="en-US" dirty="0" err="1" smtClean="0"/>
              <a:t>Oocyte</a:t>
            </a:r>
            <a:endParaRPr lang="en-US" dirty="0"/>
          </a:p>
        </p:txBody>
      </p:sp>
      <p:cxnSp>
        <p:nvCxnSpPr>
          <p:cNvPr id="25" name="Straight Arrow Connector 24"/>
          <p:cNvCxnSpPr>
            <a:stCxn id="24" idx="3"/>
          </p:cNvCxnSpPr>
          <p:nvPr/>
        </p:nvCxnSpPr>
        <p:spPr>
          <a:xfrm>
            <a:off x="7086600" y="4590366"/>
            <a:ext cx="228600" cy="1340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5638800" y="5029200"/>
            <a:ext cx="1447800" cy="369332"/>
          </a:xfrm>
          <a:prstGeom prst="rect">
            <a:avLst/>
          </a:prstGeom>
          <a:noFill/>
          <a:ln w="28575">
            <a:solidFill>
              <a:schemeClr val="tx1"/>
            </a:solidFill>
          </a:ln>
        </p:spPr>
        <p:txBody>
          <a:bodyPr wrap="square" rtlCol="0">
            <a:spAutoFit/>
          </a:bodyPr>
          <a:lstStyle/>
          <a:p>
            <a:pPr algn="ctr"/>
            <a:r>
              <a:rPr lang="en-US" dirty="0" smtClean="0"/>
              <a:t> Ovulation</a:t>
            </a:r>
            <a:endParaRPr lang="en-US" dirty="0"/>
          </a:p>
        </p:txBody>
      </p:sp>
      <p:cxnSp>
        <p:nvCxnSpPr>
          <p:cNvPr id="30" name="Straight Arrow Connector 29"/>
          <p:cNvCxnSpPr>
            <a:stCxn id="29" idx="3"/>
          </p:cNvCxnSpPr>
          <p:nvPr/>
        </p:nvCxnSpPr>
        <p:spPr>
          <a:xfrm flipV="1">
            <a:off x="7086600" y="4953000"/>
            <a:ext cx="228600" cy="26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5334000" y="5791200"/>
            <a:ext cx="1447800" cy="369332"/>
          </a:xfrm>
          <a:prstGeom prst="rect">
            <a:avLst/>
          </a:prstGeom>
          <a:noFill/>
          <a:ln w="28575">
            <a:solidFill>
              <a:schemeClr val="tx1"/>
            </a:solidFill>
          </a:ln>
        </p:spPr>
        <p:txBody>
          <a:bodyPr wrap="square" rtlCol="0">
            <a:spAutoFit/>
          </a:bodyPr>
          <a:lstStyle/>
          <a:p>
            <a:pPr algn="ctr"/>
            <a:r>
              <a:rPr lang="en-US" dirty="0" smtClean="0"/>
              <a:t> Ovum</a:t>
            </a:r>
            <a:endParaRPr lang="en-US" dirty="0"/>
          </a:p>
        </p:txBody>
      </p:sp>
      <p:cxnSp>
        <p:nvCxnSpPr>
          <p:cNvPr id="34" name="Straight Arrow Connector 33"/>
          <p:cNvCxnSpPr>
            <a:stCxn id="33" idx="3"/>
          </p:cNvCxnSpPr>
          <p:nvPr/>
        </p:nvCxnSpPr>
        <p:spPr>
          <a:xfrm>
            <a:off x="6781800" y="5975866"/>
            <a:ext cx="304800" cy="439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744508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normAutofit fontScale="90000"/>
          </a:bodyPr>
          <a:lstStyle/>
          <a:p>
            <a:r>
              <a:rPr lang="en-US"/>
              <a:t>Oogenesis</a:t>
            </a:r>
          </a:p>
        </p:txBody>
      </p:sp>
      <p:sp>
        <p:nvSpPr>
          <p:cNvPr id="83973" name="Rectangle 5"/>
          <p:cNvSpPr>
            <a:spLocks noGrp="1" noChangeArrowheads="1"/>
          </p:cNvSpPr>
          <p:nvPr>
            <p:ph type="body" idx="1"/>
          </p:nvPr>
        </p:nvSpPr>
        <p:spPr/>
        <p:txBody>
          <a:bodyPr>
            <a:normAutofit fontScale="92500" lnSpcReduction="10000"/>
          </a:bodyPr>
          <a:lstStyle/>
          <a:p>
            <a:r>
              <a:rPr lang="en-US" sz="2800" dirty="0"/>
              <a:t>At birth female presumed to have lifetime supply of primary </a:t>
            </a:r>
            <a:r>
              <a:rPr lang="en-US" sz="2800" dirty="0" err="1"/>
              <a:t>oocytes</a:t>
            </a:r>
            <a:endParaRPr lang="en-US" sz="2800" dirty="0"/>
          </a:p>
          <a:p>
            <a:endParaRPr lang="en-US" sz="2800" dirty="0" smtClean="0"/>
          </a:p>
          <a:p>
            <a:r>
              <a:rPr lang="en-US" sz="2800" dirty="0" smtClean="0"/>
              <a:t>Each </a:t>
            </a:r>
            <a:r>
              <a:rPr lang="en-US" sz="2800" dirty="0"/>
              <a:t>month after puberty, a few primary </a:t>
            </a:r>
            <a:r>
              <a:rPr lang="en-US" sz="2800" dirty="0" err="1"/>
              <a:t>oocytes</a:t>
            </a:r>
            <a:r>
              <a:rPr lang="en-US" sz="2800" dirty="0"/>
              <a:t> activated</a:t>
            </a:r>
          </a:p>
          <a:p>
            <a:endParaRPr lang="en-US" sz="2800" dirty="0" smtClean="0"/>
          </a:p>
          <a:p>
            <a:r>
              <a:rPr lang="en-US" sz="2800" dirty="0" smtClean="0"/>
              <a:t>One </a:t>
            </a:r>
            <a:r>
              <a:rPr lang="en-US" sz="2800" dirty="0"/>
              <a:t>"selected" each month to resume meiosis I</a:t>
            </a:r>
          </a:p>
          <a:p>
            <a:endParaRPr lang="en-US" sz="2800" dirty="0" smtClean="0"/>
          </a:p>
          <a:p>
            <a:r>
              <a:rPr lang="en-US" sz="2800" dirty="0" smtClean="0"/>
              <a:t>Result </a:t>
            </a:r>
            <a:r>
              <a:rPr lang="en-US" sz="2800" dirty="0"/>
              <a:t>is two haploid cells of different sizes </a:t>
            </a:r>
          </a:p>
          <a:p>
            <a:pPr lvl="1"/>
            <a:endParaRPr lang="en-US" sz="2400" b="1" dirty="0" smtClean="0"/>
          </a:p>
          <a:p>
            <a:pPr lvl="1"/>
            <a:r>
              <a:rPr lang="en-US" sz="2400" b="1" dirty="0" smtClean="0"/>
              <a:t>Secondary </a:t>
            </a:r>
            <a:r>
              <a:rPr lang="en-US" sz="2400" b="1" dirty="0" err="1"/>
              <a:t>oocyte</a:t>
            </a:r>
            <a:r>
              <a:rPr lang="en-US" sz="2400" dirty="0"/>
              <a:t> </a:t>
            </a:r>
            <a:endParaRPr lang="en-US" sz="2400" dirty="0" smtClean="0"/>
          </a:p>
          <a:p>
            <a:pPr lvl="2"/>
            <a:r>
              <a:rPr lang="en-US" sz="2000" dirty="0" smtClean="0"/>
              <a:t> </a:t>
            </a:r>
            <a:r>
              <a:rPr lang="en-US" sz="2000" dirty="0"/>
              <a:t>large cell with </a:t>
            </a:r>
            <a:r>
              <a:rPr lang="en-US" sz="2000" dirty="0" smtClean="0"/>
              <a:t>most cytoplasm </a:t>
            </a:r>
            <a:r>
              <a:rPr lang="en-US" sz="2000" dirty="0"/>
              <a:t>and organelles of original cell</a:t>
            </a:r>
          </a:p>
          <a:p>
            <a:pPr lvl="1"/>
            <a:r>
              <a:rPr lang="en-US" sz="2400" b="1" dirty="0"/>
              <a:t>First polar body</a:t>
            </a:r>
            <a:r>
              <a:rPr lang="en-US" sz="2400" dirty="0"/>
              <a:t> </a:t>
            </a:r>
            <a:endParaRPr lang="en-US" sz="2400" dirty="0" smtClean="0"/>
          </a:p>
          <a:p>
            <a:pPr lvl="2"/>
            <a:r>
              <a:rPr lang="en-US" sz="2000" dirty="0" smtClean="0"/>
              <a:t>small </a:t>
            </a:r>
            <a:r>
              <a:rPr lang="en-US" sz="2000" dirty="0"/>
              <a:t>cell</a:t>
            </a:r>
          </a:p>
        </p:txBody>
      </p:sp>
    </p:spTree>
    <p:extLst>
      <p:ext uri="{BB962C8B-B14F-4D97-AF65-F5344CB8AC3E}">
        <p14:creationId xmlns:p14="http://schemas.microsoft.com/office/powerpoint/2010/main" val="15840321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p:txBody>
          <a:bodyPr>
            <a:normAutofit fontScale="90000"/>
          </a:bodyPr>
          <a:lstStyle/>
          <a:p>
            <a:r>
              <a:rPr lang="en-US"/>
              <a:t>Oogenesis</a:t>
            </a:r>
          </a:p>
        </p:txBody>
      </p:sp>
      <p:sp>
        <p:nvSpPr>
          <p:cNvPr id="84997" name="Rectangle 5"/>
          <p:cNvSpPr>
            <a:spLocks noGrp="1" noChangeArrowheads="1"/>
          </p:cNvSpPr>
          <p:nvPr>
            <p:ph type="body" idx="1"/>
          </p:nvPr>
        </p:nvSpPr>
        <p:spPr/>
        <p:txBody>
          <a:bodyPr/>
          <a:lstStyle/>
          <a:p>
            <a:r>
              <a:rPr lang="en-US" dirty="0"/>
              <a:t>Secondary </a:t>
            </a:r>
            <a:r>
              <a:rPr lang="en-US" dirty="0" err="1"/>
              <a:t>oocyte</a:t>
            </a:r>
            <a:r>
              <a:rPr lang="en-US" dirty="0"/>
              <a:t> arrests in metaphase </a:t>
            </a:r>
            <a:r>
              <a:rPr lang="en-US" dirty="0" smtClean="0"/>
              <a:t>II</a:t>
            </a:r>
          </a:p>
          <a:p>
            <a:pPr lvl="1"/>
            <a:r>
              <a:rPr lang="en-US" dirty="0" smtClean="0"/>
              <a:t> </a:t>
            </a:r>
            <a:r>
              <a:rPr lang="en-US" dirty="0"/>
              <a:t>ovulated ovum</a:t>
            </a:r>
          </a:p>
          <a:p>
            <a:endParaRPr lang="en-US" dirty="0" smtClean="0"/>
          </a:p>
          <a:p>
            <a:r>
              <a:rPr lang="en-US" dirty="0" smtClean="0"/>
              <a:t>If </a:t>
            </a:r>
            <a:r>
              <a:rPr lang="en-US" dirty="0"/>
              <a:t>not penetrated by sperm </a:t>
            </a:r>
            <a:r>
              <a:rPr lang="en-US" dirty="0" smtClean="0"/>
              <a:t>it </a:t>
            </a:r>
            <a:r>
              <a:rPr lang="en-US" dirty="0"/>
              <a:t>deteriorates</a:t>
            </a:r>
          </a:p>
          <a:p>
            <a:endParaRPr lang="en-US" dirty="0" smtClean="0"/>
          </a:p>
          <a:p>
            <a:r>
              <a:rPr lang="en-US" dirty="0" smtClean="0"/>
              <a:t>If </a:t>
            </a:r>
            <a:r>
              <a:rPr lang="en-US" dirty="0"/>
              <a:t>penetrated by sperm second </a:t>
            </a:r>
            <a:r>
              <a:rPr lang="en-US" dirty="0" err="1"/>
              <a:t>oocyte</a:t>
            </a:r>
            <a:r>
              <a:rPr lang="en-US" dirty="0"/>
              <a:t> completes meiosis II, yielding</a:t>
            </a:r>
          </a:p>
          <a:p>
            <a:pPr lvl="1"/>
            <a:r>
              <a:rPr lang="en-US" dirty="0"/>
              <a:t>Ovum (functional gamete)</a:t>
            </a:r>
          </a:p>
          <a:p>
            <a:pPr lvl="1"/>
            <a:r>
              <a:rPr lang="en-US" dirty="0"/>
              <a:t>Second polar body</a:t>
            </a:r>
          </a:p>
        </p:txBody>
      </p:sp>
    </p:spTree>
    <p:extLst>
      <p:ext uri="{BB962C8B-B14F-4D97-AF65-F5344CB8AC3E}">
        <p14:creationId xmlns:p14="http://schemas.microsoft.com/office/powerpoint/2010/main" val="42595980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p:txBody>
          <a:bodyPr>
            <a:normAutofit fontScale="90000"/>
          </a:bodyPr>
          <a:lstStyle/>
          <a:p>
            <a:r>
              <a:rPr lang="en-US"/>
              <a:t>Ovarian Cycle</a:t>
            </a:r>
          </a:p>
        </p:txBody>
      </p:sp>
      <p:sp>
        <p:nvSpPr>
          <p:cNvPr id="88069" name="Rectangle 5"/>
          <p:cNvSpPr>
            <a:spLocks noGrp="1" noChangeArrowheads="1"/>
          </p:cNvSpPr>
          <p:nvPr>
            <p:ph type="body" idx="1"/>
          </p:nvPr>
        </p:nvSpPr>
        <p:spPr/>
        <p:txBody>
          <a:bodyPr/>
          <a:lstStyle/>
          <a:p>
            <a:r>
              <a:rPr lang="en-US" dirty="0"/>
              <a:t>Monthly series of events associated with maturation of egg</a:t>
            </a:r>
          </a:p>
          <a:p>
            <a:endParaRPr lang="en-US" dirty="0" smtClean="0"/>
          </a:p>
          <a:p>
            <a:r>
              <a:rPr lang="en-US" dirty="0" smtClean="0"/>
              <a:t>Two </a:t>
            </a:r>
            <a:r>
              <a:rPr lang="en-US" dirty="0"/>
              <a:t>consecutive phases (in 28-day cycle)</a:t>
            </a:r>
          </a:p>
          <a:p>
            <a:pPr lvl="1"/>
            <a:endParaRPr lang="en-US" b="1" dirty="0" smtClean="0"/>
          </a:p>
          <a:p>
            <a:pPr lvl="1"/>
            <a:r>
              <a:rPr lang="en-US" b="1" dirty="0" smtClean="0"/>
              <a:t>Follicular </a:t>
            </a:r>
            <a:r>
              <a:rPr lang="en-US" b="1" dirty="0"/>
              <a:t>phase</a:t>
            </a:r>
            <a:r>
              <a:rPr lang="en-US" dirty="0"/>
              <a:t> - period of follicle growth (days 1–14)</a:t>
            </a:r>
          </a:p>
          <a:p>
            <a:pPr lvl="1"/>
            <a:endParaRPr lang="en-US" b="1" dirty="0" smtClean="0"/>
          </a:p>
          <a:p>
            <a:pPr lvl="1"/>
            <a:r>
              <a:rPr lang="en-US" b="1" dirty="0" smtClean="0"/>
              <a:t>Ovulation</a:t>
            </a:r>
            <a:r>
              <a:rPr lang="en-US" dirty="0" smtClean="0"/>
              <a:t> </a:t>
            </a:r>
            <a:r>
              <a:rPr lang="en-US" dirty="0"/>
              <a:t>occurs </a:t>
            </a:r>
            <a:r>
              <a:rPr lang="en-US" dirty="0" err="1"/>
              <a:t>midcycle</a:t>
            </a:r>
            <a:endParaRPr lang="en-US" dirty="0"/>
          </a:p>
          <a:p>
            <a:pPr lvl="1"/>
            <a:endParaRPr lang="en-US" b="1" dirty="0" smtClean="0"/>
          </a:p>
          <a:p>
            <a:pPr lvl="1"/>
            <a:r>
              <a:rPr lang="en-US" b="1" dirty="0" err="1" smtClean="0"/>
              <a:t>Luteal</a:t>
            </a:r>
            <a:r>
              <a:rPr lang="en-US" b="1" dirty="0" smtClean="0"/>
              <a:t> </a:t>
            </a:r>
            <a:r>
              <a:rPr lang="en-US" b="1" dirty="0"/>
              <a:t>phase</a:t>
            </a:r>
            <a:r>
              <a:rPr lang="en-US" dirty="0"/>
              <a:t> - period of corpus </a:t>
            </a:r>
            <a:r>
              <a:rPr lang="en-US" dirty="0" err="1"/>
              <a:t>luteum</a:t>
            </a:r>
            <a:r>
              <a:rPr lang="en-US" dirty="0"/>
              <a:t> activity (days 14–28)</a:t>
            </a:r>
          </a:p>
        </p:txBody>
      </p:sp>
    </p:spTree>
    <p:extLst>
      <p:ext uri="{BB962C8B-B14F-4D97-AF65-F5344CB8AC3E}">
        <p14:creationId xmlns:p14="http://schemas.microsoft.com/office/powerpoint/2010/main" val="13398060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p:txBody>
          <a:bodyPr>
            <a:normAutofit fontScale="90000"/>
          </a:bodyPr>
          <a:lstStyle/>
          <a:p>
            <a:r>
              <a:rPr lang="en-US"/>
              <a:t>Ovarian Cycle</a:t>
            </a:r>
          </a:p>
        </p:txBody>
      </p:sp>
      <p:sp>
        <p:nvSpPr>
          <p:cNvPr id="89093" name="Rectangle 5"/>
          <p:cNvSpPr>
            <a:spLocks noGrp="1" noChangeArrowheads="1"/>
          </p:cNvSpPr>
          <p:nvPr>
            <p:ph type="body" idx="1"/>
          </p:nvPr>
        </p:nvSpPr>
        <p:spPr/>
        <p:txBody>
          <a:bodyPr/>
          <a:lstStyle/>
          <a:p>
            <a:r>
              <a:rPr lang="en-US" dirty="0"/>
              <a:t>Only 10 – 15% women have 28-day cycle</a:t>
            </a:r>
          </a:p>
          <a:p>
            <a:endParaRPr lang="en-US" dirty="0" smtClean="0"/>
          </a:p>
          <a:p>
            <a:r>
              <a:rPr lang="en-US" dirty="0" smtClean="0"/>
              <a:t>Follicular </a:t>
            </a:r>
            <a:r>
              <a:rPr lang="en-US" dirty="0"/>
              <a:t>phase varies</a:t>
            </a:r>
          </a:p>
          <a:p>
            <a:endParaRPr lang="en-US" dirty="0" smtClean="0"/>
          </a:p>
          <a:p>
            <a:r>
              <a:rPr lang="en-US" dirty="0" err="1" smtClean="0"/>
              <a:t>Luteal</a:t>
            </a:r>
            <a:r>
              <a:rPr lang="en-US" dirty="0" smtClean="0"/>
              <a:t> </a:t>
            </a:r>
            <a:r>
              <a:rPr lang="en-US" dirty="0"/>
              <a:t>phase constant </a:t>
            </a:r>
            <a:endParaRPr lang="en-US" dirty="0" smtClean="0"/>
          </a:p>
          <a:p>
            <a:pPr lvl="1"/>
            <a:r>
              <a:rPr lang="en-US" dirty="0" smtClean="0"/>
              <a:t> </a:t>
            </a:r>
            <a:r>
              <a:rPr lang="en-US" dirty="0"/>
              <a:t>always 14 days from ovulation to end of cycle</a:t>
            </a:r>
          </a:p>
        </p:txBody>
      </p:sp>
    </p:spTree>
    <p:extLst>
      <p:ext uri="{BB962C8B-B14F-4D97-AF65-F5344CB8AC3E}">
        <p14:creationId xmlns:p14="http://schemas.microsoft.com/office/powerpoint/2010/main" val="3790308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p:txBody>
          <a:bodyPr>
            <a:normAutofit fontScale="90000"/>
          </a:bodyPr>
          <a:lstStyle/>
          <a:p>
            <a:r>
              <a:rPr lang="en-US" dirty="0"/>
              <a:t>Follicular Phase</a:t>
            </a:r>
          </a:p>
        </p:txBody>
      </p:sp>
      <p:sp>
        <p:nvSpPr>
          <p:cNvPr id="90117" name="Rectangle 5"/>
          <p:cNvSpPr>
            <a:spLocks noGrp="1" noChangeArrowheads="1"/>
          </p:cNvSpPr>
          <p:nvPr>
            <p:ph type="body" idx="1"/>
          </p:nvPr>
        </p:nvSpPr>
        <p:spPr>
          <a:xfrm>
            <a:off x="304800" y="1143000"/>
            <a:ext cx="4343400" cy="5257800"/>
          </a:xfrm>
        </p:spPr>
        <p:txBody>
          <a:bodyPr>
            <a:normAutofit/>
          </a:bodyPr>
          <a:lstStyle/>
          <a:p>
            <a:pPr>
              <a:lnSpc>
                <a:spcPct val="90000"/>
              </a:lnSpc>
            </a:pPr>
            <a:r>
              <a:rPr lang="en-US" b="1" dirty="0"/>
              <a:t>Primordial follicle</a:t>
            </a:r>
            <a:r>
              <a:rPr lang="en-US" dirty="0"/>
              <a:t> becomes </a:t>
            </a:r>
            <a:r>
              <a:rPr lang="en-US" b="1" dirty="0"/>
              <a:t>primary follicle</a:t>
            </a:r>
          </a:p>
          <a:p>
            <a:pPr lvl="1">
              <a:lnSpc>
                <a:spcPct val="90000"/>
              </a:lnSpc>
            </a:pPr>
            <a:r>
              <a:rPr lang="en-US" dirty="0" err="1"/>
              <a:t>Squamouslike</a:t>
            </a:r>
            <a:r>
              <a:rPr lang="en-US" dirty="0"/>
              <a:t> cells become </a:t>
            </a:r>
            <a:r>
              <a:rPr lang="en-US" dirty="0" err="1"/>
              <a:t>cuboidal</a:t>
            </a:r>
            <a:r>
              <a:rPr lang="en-US" dirty="0"/>
              <a:t>; </a:t>
            </a:r>
            <a:r>
              <a:rPr lang="en-US" dirty="0" err="1"/>
              <a:t>oocyte</a:t>
            </a:r>
            <a:r>
              <a:rPr lang="en-US" dirty="0"/>
              <a:t> enlarges</a:t>
            </a:r>
          </a:p>
          <a:p>
            <a:pPr>
              <a:lnSpc>
                <a:spcPct val="90000"/>
              </a:lnSpc>
            </a:pPr>
            <a:endParaRPr lang="en-US" dirty="0" smtClean="0"/>
          </a:p>
          <a:p>
            <a:pPr>
              <a:lnSpc>
                <a:spcPct val="90000"/>
              </a:lnSpc>
            </a:pPr>
            <a:r>
              <a:rPr lang="en-US" dirty="0" smtClean="0"/>
              <a:t>Primary </a:t>
            </a:r>
            <a:r>
              <a:rPr lang="en-US" dirty="0"/>
              <a:t>follicle becomes </a:t>
            </a:r>
            <a:r>
              <a:rPr lang="en-US" b="1" dirty="0"/>
              <a:t>secondary follicle</a:t>
            </a:r>
            <a:endParaRPr lang="en-US" dirty="0"/>
          </a:p>
          <a:p>
            <a:pPr>
              <a:lnSpc>
                <a:spcPct val="90000"/>
              </a:lnSpc>
            </a:pPr>
            <a:endParaRPr lang="en-US" dirty="0"/>
          </a:p>
        </p:txBody>
      </p:sp>
      <p:pic>
        <p:nvPicPr>
          <p:cNvPr id="69633" name="Picture 1"/>
          <p:cNvPicPr>
            <a:picLocks noChangeAspect="1" noChangeArrowheads="1"/>
          </p:cNvPicPr>
          <p:nvPr/>
        </p:nvPicPr>
        <p:blipFill>
          <a:blip r:embed="rId3" cstate="print"/>
          <a:srcRect/>
          <a:stretch>
            <a:fillRect/>
          </a:stretch>
        </p:blipFill>
        <p:spPr bwMode="auto">
          <a:xfrm>
            <a:off x="7315200" y="609600"/>
            <a:ext cx="1609725" cy="5638800"/>
          </a:xfrm>
          <a:prstGeom prst="rect">
            <a:avLst/>
          </a:prstGeom>
          <a:noFill/>
          <a:ln w="9525">
            <a:noFill/>
            <a:miter lim="800000"/>
            <a:headEnd/>
            <a:tailEnd/>
          </a:ln>
        </p:spPr>
      </p:pic>
      <p:sp>
        <p:nvSpPr>
          <p:cNvPr id="5" name="TextBox 4"/>
          <p:cNvSpPr txBox="1"/>
          <p:nvPr/>
        </p:nvSpPr>
        <p:spPr>
          <a:xfrm>
            <a:off x="5715000" y="3276600"/>
            <a:ext cx="1447800" cy="646331"/>
          </a:xfrm>
          <a:prstGeom prst="rect">
            <a:avLst/>
          </a:prstGeom>
          <a:noFill/>
          <a:ln w="28575">
            <a:solidFill>
              <a:schemeClr val="tx1"/>
            </a:solidFill>
          </a:ln>
        </p:spPr>
        <p:txBody>
          <a:bodyPr wrap="square" rtlCol="0">
            <a:spAutoFit/>
          </a:bodyPr>
          <a:lstStyle/>
          <a:p>
            <a:pPr algn="ctr"/>
            <a:r>
              <a:rPr lang="en-US" dirty="0" smtClean="0"/>
              <a:t> Secondary Follicle</a:t>
            </a:r>
            <a:endParaRPr lang="en-US" dirty="0"/>
          </a:p>
        </p:txBody>
      </p:sp>
      <p:cxnSp>
        <p:nvCxnSpPr>
          <p:cNvPr id="6" name="Straight Arrow Connector 5"/>
          <p:cNvCxnSpPr>
            <a:stCxn id="5" idx="3"/>
          </p:cNvCxnSpPr>
          <p:nvPr/>
        </p:nvCxnSpPr>
        <p:spPr>
          <a:xfrm flipV="1">
            <a:off x="7162800" y="3124200"/>
            <a:ext cx="762000" cy="475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5715000" y="2209800"/>
            <a:ext cx="1447800" cy="646331"/>
          </a:xfrm>
          <a:prstGeom prst="rect">
            <a:avLst/>
          </a:prstGeom>
          <a:noFill/>
          <a:ln w="28575">
            <a:solidFill>
              <a:schemeClr val="tx1"/>
            </a:solidFill>
          </a:ln>
        </p:spPr>
        <p:txBody>
          <a:bodyPr wrap="square" rtlCol="0">
            <a:spAutoFit/>
          </a:bodyPr>
          <a:lstStyle/>
          <a:p>
            <a:pPr algn="ctr"/>
            <a:r>
              <a:rPr lang="en-US" dirty="0" smtClean="0"/>
              <a:t>Primary follicle</a:t>
            </a:r>
            <a:endParaRPr lang="en-US" dirty="0"/>
          </a:p>
        </p:txBody>
      </p:sp>
      <p:cxnSp>
        <p:nvCxnSpPr>
          <p:cNvPr id="8" name="Straight Arrow Connector 7"/>
          <p:cNvCxnSpPr>
            <a:stCxn id="7" idx="3"/>
          </p:cNvCxnSpPr>
          <p:nvPr/>
        </p:nvCxnSpPr>
        <p:spPr>
          <a:xfrm flipV="1">
            <a:off x="7162800" y="2514600"/>
            <a:ext cx="838200" cy="18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5715000" y="914400"/>
            <a:ext cx="1447800" cy="646331"/>
          </a:xfrm>
          <a:prstGeom prst="rect">
            <a:avLst/>
          </a:prstGeom>
          <a:noFill/>
          <a:ln w="28575">
            <a:solidFill>
              <a:schemeClr val="tx1"/>
            </a:solidFill>
          </a:ln>
        </p:spPr>
        <p:txBody>
          <a:bodyPr wrap="square" rtlCol="0">
            <a:spAutoFit/>
          </a:bodyPr>
          <a:lstStyle/>
          <a:p>
            <a:pPr algn="ctr"/>
            <a:r>
              <a:rPr lang="en-US" dirty="0" smtClean="0"/>
              <a:t> Primordial follicle</a:t>
            </a:r>
            <a:endParaRPr lang="en-US" dirty="0"/>
          </a:p>
        </p:txBody>
      </p:sp>
      <p:cxnSp>
        <p:nvCxnSpPr>
          <p:cNvPr id="10" name="Straight Arrow Connector 9"/>
          <p:cNvCxnSpPr>
            <a:stCxn id="9" idx="3"/>
          </p:cNvCxnSpPr>
          <p:nvPr/>
        </p:nvCxnSpPr>
        <p:spPr>
          <a:xfrm flipV="1">
            <a:off x="7162800" y="1066800"/>
            <a:ext cx="762000" cy="1707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9" idx="3"/>
          </p:cNvCxnSpPr>
          <p:nvPr/>
        </p:nvCxnSpPr>
        <p:spPr>
          <a:xfrm>
            <a:off x="7162800" y="1237566"/>
            <a:ext cx="838200" cy="3626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5" idx="3"/>
          </p:cNvCxnSpPr>
          <p:nvPr/>
        </p:nvCxnSpPr>
        <p:spPr>
          <a:xfrm>
            <a:off x="7162800" y="3599766"/>
            <a:ext cx="685800" cy="578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5593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03" name="Rectangle 31"/>
          <p:cNvSpPr>
            <a:spLocks noGrp="1" noChangeArrowheads="1"/>
          </p:cNvSpPr>
          <p:nvPr>
            <p:ph type="body" idx="1"/>
          </p:nvPr>
        </p:nvSpPr>
        <p:spPr>
          <a:noFill/>
          <a:ln/>
        </p:spPr>
        <p:txBody>
          <a:bodyPr/>
          <a:lstStyle/>
          <a:p>
            <a:r>
              <a:rPr lang="en-US" b="1" dirty="0"/>
              <a:t>Secondary follicle</a:t>
            </a:r>
            <a:r>
              <a:rPr lang="en-US" dirty="0"/>
              <a:t> becomes </a:t>
            </a:r>
            <a:r>
              <a:rPr lang="en-US" b="1" dirty="0"/>
              <a:t>late secondary follicle</a:t>
            </a:r>
          </a:p>
          <a:p>
            <a:pPr lvl="1"/>
            <a:r>
              <a:rPr lang="en-US" dirty="0"/>
              <a:t>Connective tissue (</a:t>
            </a:r>
            <a:r>
              <a:rPr lang="en-US" b="1" dirty="0"/>
              <a:t>theca </a:t>
            </a:r>
            <a:r>
              <a:rPr lang="en-US" b="1" dirty="0" err="1"/>
              <a:t>folliculi</a:t>
            </a:r>
            <a:r>
              <a:rPr lang="en-US" dirty="0"/>
              <a:t>) and </a:t>
            </a:r>
            <a:r>
              <a:rPr lang="en-US" dirty="0" err="1"/>
              <a:t>granulosa</a:t>
            </a:r>
            <a:r>
              <a:rPr lang="en-US" dirty="0"/>
              <a:t> cells cooperate to produce estrogens</a:t>
            </a:r>
          </a:p>
          <a:p>
            <a:pPr lvl="1"/>
            <a:endParaRPr lang="en-US" dirty="0" smtClean="0"/>
          </a:p>
          <a:p>
            <a:pPr lvl="1"/>
            <a:r>
              <a:rPr lang="en-US" dirty="0" smtClean="0"/>
              <a:t>Inner </a:t>
            </a:r>
            <a:r>
              <a:rPr lang="en-US" dirty="0" err="1"/>
              <a:t>thecal</a:t>
            </a:r>
            <a:r>
              <a:rPr lang="en-US" dirty="0"/>
              <a:t> cells produce androgens in response to LH</a:t>
            </a:r>
          </a:p>
          <a:p>
            <a:pPr lvl="1"/>
            <a:endParaRPr lang="en-US" b="1" dirty="0" smtClean="0"/>
          </a:p>
          <a:p>
            <a:pPr lvl="1"/>
            <a:r>
              <a:rPr lang="en-US" b="1" dirty="0" err="1" smtClean="0"/>
              <a:t>Zona</a:t>
            </a:r>
            <a:r>
              <a:rPr lang="en-US" b="1" dirty="0" smtClean="0"/>
              <a:t> </a:t>
            </a:r>
            <a:r>
              <a:rPr lang="en-US" b="1" dirty="0" err="1"/>
              <a:t>pellucida</a:t>
            </a:r>
            <a:r>
              <a:rPr lang="en-US" dirty="0"/>
              <a:t> forms around </a:t>
            </a:r>
            <a:r>
              <a:rPr lang="en-US" dirty="0" err="1"/>
              <a:t>oocyte</a:t>
            </a:r>
            <a:endParaRPr lang="en-US" dirty="0"/>
          </a:p>
          <a:p>
            <a:pPr lvl="1"/>
            <a:endParaRPr lang="en-US" dirty="0" smtClean="0"/>
          </a:p>
          <a:p>
            <a:pPr lvl="1"/>
            <a:r>
              <a:rPr lang="en-US" dirty="0" smtClean="0"/>
              <a:t>Fluid </a:t>
            </a:r>
            <a:r>
              <a:rPr lang="en-US" dirty="0"/>
              <a:t>accumulates between </a:t>
            </a:r>
            <a:r>
              <a:rPr lang="en-US" dirty="0" err="1"/>
              <a:t>granulosa</a:t>
            </a:r>
            <a:r>
              <a:rPr lang="en-US" dirty="0"/>
              <a:t> cells</a:t>
            </a:r>
          </a:p>
        </p:txBody>
      </p:sp>
      <p:sp>
        <p:nvSpPr>
          <p:cNvPr id="131105" name="Rectangle 33"/>
          <p:cNvSpPr>
            <a:spLocks noGrp="1" noChangeArrowheads="1"/>
          </p:cNvSpPr>
          <p:nvPr>
            <p:ph type="title"/>
          </p:nvPr>
        </p:nvSpPr>
        <p:spPr/>
        <p:txBody>
          <a:bodyPr>
            <a:normAutofit fontScale="90000"/>
          </a:bodyPr>
          <a:lstStyle/>
          <a:p>
            <a:r>
              <a:rPr lang="en-US"/>
              <a:t>Follicular Phase</a:t>
            </a:r>
          </a:p>
        </p:txBody>
      </p:sp>
    </p:spTree>
    <p:extLst>
      <p:ext uri="{BB962C8B-B14F-4D97-AF65-F5344CB8AC3E}">
        <p14:creationId xmlns:p14="http://schemas.microsoft.com/office/powerpoint/2010/main" val="26718659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30" name="Rectangle 34"/>
          <p:cNvSpPr>
            <a:spLocks noGrp="1" noChangeArrowheads="1"/>
          </p:cNvSpPr>
          <p:nvPr>
            <p:ph type="body" idx="1"/>
          </p:nvPr>
        </p:nvSpPr>
        <p:spPr>
          <a:noFill/>
          <a:ln/>
        </p:spPr>
        <p:txBody>
          <a:bodyPr/>
          <a:lstStyle/>
          <a:p>
            <a:r>
              <a:rPr lang="en-US" dirty="0"/>
              <a:t>Late secondary follicle becomes </a:t>
            </a:r>
            <a:r>
              <a:rPr lang="en-US" b="1" dirty="0"/>
              <a:t>vesicular follicle</a:t>
            </a:r>
          </a:p>
          <a:p>
            <a:pPr lvl="1"/>
            <a:endParaRPr lang="en-US" b="1" dirty="0" smtClean="0"/>
          </a:p>
          <a:p>
            <a:pPr lvl="1"/>
            <a:r>
              <a:rPr lang="en-US" b="1" dirty="0" err="1" smtClean="0"/>
              <a:t>Antrum</a:t>
            </a:r>
            <a:r>
              <a:rPr lang="en-US" dirty="0" smtClean="0"/>
              <a:t> forms</a:t>
            </a:r>
          </a:p>
          <a:p>
            <a:pPr lvl="2"/>
            <a:r>
              <a:rPr lang="en-US" dirty="0" smtClean="0"/>
              <a:t>expands </a:t>
            </a:r>
            <a:r>
              <a:rPr lang="en-US" dirty="0"/>
              <a:t>to isolate </a:t>
            </a:r>
            <a:r>
              <a:rPr lang="en-US" dirty="0" err="1"/>
              <a:t>oocyte</a:t>
            </a:r>
            <a:r>
              <a:rPr lang="en-US" dirty="0"/>
              <a:t> with corona </a:t>
            </a:r>
            <a:r>
              <a:rPr lang="en-US" dirty="0" err="1"/>
              <a:t>radiata</a:t>
            </a:r>
            <a:r>
              <a:rPr lang="en-US" dirty="0"/>
              <a:t> on stalk</a:t>
            </a:r>
          </a:p>
          <a:p>
            <a:pPr lvl="1"/>
            <a:endParaRPr lang="en-US" dirty="0" smtClean="0"/>
          </a:p>
          <a:p>
            <a:pPr lvl="1"/>
            <a:r>
              <a:rPr lang="en-US" dirty="0" smtClean="0"/>
              <a:t>Vesicular </a:t>
            </a:r>
            <a:r>
              <a:rPr lang="en-US" dirty="0"/>
              <a:t>follicle bulges from external surface of ovary</a:t>
            </a:r>
          </a:p>
          <a:p>
            <a:pPr lvl="1"/>
            <a:endParaRPr lang="en-US" dirty="0" smtClean="0"/>
          </a:p>
          <a:p>
            <a:pPr lvl="1"/>
            <a:r>
              <a:rPr lang="en-US" dirty="0" smtClean="0"/>
              <a:t>Primary </a:t>
            </a:r>
            <a:r>
              <a:rPr lang="en-US" dirty="0" err="1"/>
              <a:t>oocyte</a:t>
            </a:r>
            <a:r>
              <a:rPr lang="en-US" dirty="0"/>
              <a:t> completes meiosis I </a:t>
            </a:r>
            <a:r>
              <a:rPr lang="en-US" dirty="0">
                <a:sym typeface="Wingdings" pitchFamily="1" charset="2"/>
              </a:rPr>
              <a:t> secondary </a:t>
            </a:r>
            <a:r>
              <a:rPr lang="en-US" dirty="0" err="1">
                <a:sym typeface="Wingdings" pitchFamily="1" charset="2"/>
              </a:rPr>
              <a:t>oocyte</a:t>
            </a:r>
            <a:r>
              <a:rPr lang="en-US" dirty="0">
                <a:sym typeface="Wingdings" pitchFamily="1" charset="2"/>
              </a:rPr>
              <a:t> and first polar body</a:t>
            </a:r>
            <a:endParaRPr lang="en-US" dirty="0"/>
          </a:p>
        </p:txBody>
      </p:sp>
      <p:sp>
        <p:nvSpPr>
          <p:cNvPr id="132133" name="Rectangle 37"/>
          <p:cNvSpPr>
            <a:spLocks noGrp="1" noChangeArrowheads="1"/>
          </p:cNvSpPr>
          <p:nvPr>
            <p:ph type="title"/>
          </p:nvPr>
        </p:nvSpPr>
        <p:spPr/>
        <p:txBody>
          <a:bodyPr>
            <a:normAutofit fontScale="90000"/>
          </a:bodyPr>
          <a:lstStyle/>
          <a:p>
            <a:r>
              <a:rPr lang="en-US"/>
              <a:t>Follicular Phase</a:t>
            </a:r>
          </a:p>
        </p:txBody>
      </p:sp>
    </p:spTree>
    <p:extLst>
      <p:ext uri="{BB962C8B-B14F-4D97-AF65-F5344CB8AC3E}">
        <p14:creationId xmlns:p14="http://schemas.microsoft.com/office/powerpoint/2010/main" val="396762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normAutofit fontScale="90000"/>
          </a:bodyPr>
          <a:lstStyle/>
          <a:p>
            <a:r>
              <a:rPr lang="en-US"/>
              <a:t>The Testes</a:t>
            </a:r>
          </a:p>
        </p:txBody>
      </p:sp>
      <p:sp>
        <p:nvSpPr>
          <p:cNvPr id="38917" name="Rectangle 5"/>
          <p:cNvSpPr>
            <a:spLocks noGrp="1" noChangeArrowheads="1"/>
          </p:cNvSpPr>
          <p:nvPr>
            <p:ph type="body" idx="1"/>
          </p:nvPr>
        </p:nvSpPr>
        <p:spPr>
          <a:xfrm>
            <a:off x="457200" y="1600200"/>
            <a:ext cx="4724400" cy="4525963"/>
          </a:xfrm>
        </p:spPr>
        <p:txBody>
          <a:bodyPr>
            <a:normAutofit fontScale="85000" lnSpcReduction="10000"/>
          </a:bodyPr>
          <a:lstStyle/>
          <a:p>
            <a:r>
              <a:rPr lang="en-US" dirty="0"/>
              <a:t>Blood supply</a:t>
            </a:r>
          </a:p>
          <a:p>
            <a:pPr lvl="1"/>
            <a:r>
              <a:rPr lang="en-US" dirty="0"/>
              <a:t>Testicular arteries arise from abdominal aorta </a:t>
            </a:r>
          </a:p>
          <a:p>
            <a:pPr lvl="1"/>
            <a:r>
              <a:rPr lang="en-US" dirty="0"/>
              <a:t>Testicular veins arise from </a:t>
            </a:r>
            <a:r>
              <a:rPr lang="en-US" b="1" dirty="0" err="1"/>
              <a:t>pampiniform</a:t>
            </a:r>
            <a:r>
              <a:rPr lang="en-US" b="1" dirty="0"/>
              <a:t> venous plexus</a:t>
            </a:r>
            <a:r>
              <a:rPr lang="en-US" dirty="0"/>
              <a:t> surrounding each testicular artery</a:t>
            </a:r>
          </a:p>
          <a:p>
            <a:pPr lvl="2"/>
            <a:r>
              <a:rPr lang="en-US" dirty="0" smtClean="0"/>
              <a:t>Cooler</a:t>
            </a:r>
          </a:p>
          <a:p>
            <a:pPr lvl="3"/>
            <a:r>
              <a:rPr lang="en-US" dirty="0" smtClean="0"/>
              <a:t>absorb </a:t>
            </a:r>
            <a:r>
              <a:rPr lang="en-US" dirty="0"/>
              <a:t>heat from testicular arteries</a:t>
            </a:r>
          </a:p>
          <a:p>
            <a:pPr lvl="2"/>
            <a:endParaRPr lang="en-US" dirty="0" smtClean="0"/>
          </a:p>
          <a:p>
            <a:pPr lvl="2"/>
            <a:r>
              <a:rPr lang="en-US" dirty="0" smtClean="0"/>
              <a:t>Keep </a:t>
            </a:r>
            <a:r>
              <a:rPr lang="en-US" dirty="0"/>
              <a:t>testes cool</a:t>
            </a:r>
          </a:p>
          <a:p>
            <a:r>
              <a:rPr lang="en-US" b="1" dirty="0"/>
              <a:t>Spermatic cord</a:t>
            </a:r>
            <a:r>
              <a:rPr lang="en-US" dirty="0"/>
              <a:t> </a:t>
            </a:r>
            <a:endParaRPr lang="en-US" dirty="0" smtClean="0"/>
          </a:p>
          <a:p>
            <a:pPr lvl="1"/>
            <a:r>
              <a:rPr lang="en-US" dirty="0" smtClean="0"/>
              <a:t>encloses </a:t>
            </a:r>
            <a:r>
              <a:rPr lang="en-US" dirty="0"/>
              <a:t>nerve fibers, blood vessels, and </a:t>
            </a:r>
            <a:r>
              <a:rPr lang="en-US" dirty="0" err="1"/>
              <a:t>lymphatics</a:t>
            </a:r>
            <a:r>
              <a:rPr lang="en-US" dirty="0"/>
              <a:t> that supply testes</a:t>
            </a:r>
          </a:p>
        </p:txBody>
      </p:sp>
      <p:pic>
        <p:nvPicPr>
          <p:cNvPr id="4" name="Picture 2"/>
          <p:cNvPicPr>
            <a:picLocks noChangeAspect="1" noChangeArrowheads="1"/>
          </p:cNvPicPr>
          <p:nvPr/>
        </p:nvPicPr>
        <p:blipFill>
          <a:blip r:embed="rId3" cstate="print"/>
          <a:srcRect/>
          <a:stretch>
            <a:fillRect/>
          </a:stretch>
        </p:blipFill>
        <p:spPr bwMode="auto">
          <a:xfrm>
            <a:off x="5943600" y="476250"/>
            <a:ext cx="3200400" cy="5905500"/>
          </a:xfrm>
          <a:prstGeom prst="rect">
            <a:avLst/>
          </a:prstGeom>
          <a:noFill/>
          <a:ln w="9525">
            <a:noFill/>
            <a:miter lim="800000"/>
            <a:headEnd/>
            <a:tailEnd/>
          </a:ln>
        </p:spPr>
      </p:pic>
      <p:cxnSp>
        <p:nvCxnSpPr>
          <p:cNvPr id="6" name="Straight Arrow Connector 5"/>
          <p:cNvCxnSpPr/>
          <p:nvPr/>
        </p:nvCxnSpPr>
        <p:spPr>
          <a:xfrm flipV="1">
            <a:off x="4572000" y="1905000"/>
            <a:ext cx="2743200"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V="1">
            <a:off x="5867400" y="1981200"/>
            <a:ext cx="1752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Curved Connector 11"/>
          <p:cNvCxnSpPr/>
          <p:nvPr/>
        </p:nvCxnSpPr>
        <p:spPr>
          <a:xfrm flipV="1">
            <a:off x="3048000" y="838200"/>
            <a:ext cx="4876800" cy="4191000"/>
          </a:xfrm>
          <a:prstGeom prst="curvedConnector3">
            <a:avLst>
              <a:gd name="adj1" fmla="val 12408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p:txBody>
          <a:bodyPr>
            <a:normAutofit fontScale="90000"/>
          </a:bodyPr>
          <a:lstStyle/>
          <a:p>
            <a:r>
              <a:rPr lang="en-US"/>
              <a:t>Ovulation</a:t>
            </a:r>
          </a:p>
        </p:txBody>
      </p:sp>
      <p:sp>
        <p:nvSpPr>
          <p:cNvPr id="98309" name="Rectangle 5"/>
          <p:cNvSpPr>
            <a:spLocks noGrp="1" noChangeArrowheads="1"/>
          </p:cNvSpPr>
          <p:nvPr>
            <p:ph type="body" idx="1"/>
          </p:nvPr>
        </p:nvSpPr>
        <p:spPr/>
        <p:txBody>
          <a:bodyPr/>
          <a:lstStyle/>
          <a:p>
            <a:pPr>
              <a:lnSpc>
                <a:spcPct val="90000"/>
              </a:lnSpc>
            </a:pPr>
            <a:r>
              <a:rPr lang="en-US" dirty="0"/>
              <a:t>Ovary wall ruptures, expels secondary </a:t>
            </a:r>
            <a:r>
              <a:rPr lang="en-US" dirty="0" err="1"/>
              <a:t>oocyte</a:t>
            </a:r>
            <a:r>
              <a:rPr lang="en-US" dirty="0"/>
              <a:t> with its corona </a:t>
            </a:r>
            <a:r>
              <a:rPr lang="en-US" dirty="0" err="1"/>
              <a:t>radiata</a:t>
            </a:r>
            <a:r>
              <a:rPr lang="en-US" dirty="0"/>
              <a:t> to peritoneal cavity</a:t>
            </a:r>
          </a:p>
          <a:p>
            <a:pPr>
              <a:lnSpc>
                <a:spcPct val="90000"/>
              </a:lnSpc>
            </a:pPr>
            <a:endParaRPr lang="en-US" i="1" dirty="0" smtClean="0"/>
          </a:p>
          <a:p>
            <a:pPr>
              <a:lnSpc>
                <a:spcPct val="90000"/>
              </a:lnSpc>
            </a:pPr>
            <a:r>
              <a:rPr lang="en-US" i="1" dirty="0" err="1" smtClean="0"/>
              <a:t>Mittelschmerz</a:t>
            </a:r>
            <a:r>
              <a:rPr lang="en-US" dirty="0" smtClean="0"/>
              <a:t> </a:t>
            </a:r>
          </a:p>
          <a:p>
            <a:pPr lvl="1">
              <a:lnSpc>
                <a:spcPct val="90000"/>
              </a:lnSpc>
            </a:pPr>
            <a:r>
              <a:rPr lang="en-US" dirty="0" smtClean="0"/>
              <a:t>twinge </a:t>
            </a:r>
            <a:r>
              <a:rPr lang="en-US" dirty="0"/>
              <a:t>of pain sometimes felt at ovulation</a:t>
            </a:r>
          </a:p>
          <a:p>
            <a:pPr>
              <a:lnSpc>
                <a:spcPct val="90000"/>
              </a:lnSpc>
            </a:pPr>
            <a:endParaRPr lang="en-US" dirty="0" smtClean="0"/>
          </a:p>
          <a:p>
            <a:pPr>
              <a:lnSpc>
                <a:spcPct val="90000"/>
              </a:lnSpc>
            </a:pPr>
            <a:r>
              <a:rPr lang="en-US" dirty="0" smtClean="0"/>
              <a:t>1–2</a:t>
            </a:r>
            <a:r>
              <a:rPr lang="en-US" dirty="0"/>
              <a:t>% of ovulations release more than one secondary </a:t>
            </a:r>
            <a:r>
              <a:rPr lang="en-US" dirty="0" err="1"/>
              <a:t>oocyte</a:t>
            </a:r>
            <a:r>
              <a:rPr lang="en-US" dirty="0"/>
              <a:t>, </a:t>
            </a:r>
            <a:endParaRPr lang="en-US" dirty="0" smtClean="0"/>
          </a:p>
          <a:p>
            <a:pPr lvl="1">
              <a:lnSpc>
                <a:spcPct val="90000"/>
              </a:lnSpc>
            </a:pPr>
            <a:r>
              <a:rPr lang="en-US" dirty="0" smtClean="0"/>
              <a:t>if </a:t>
            </a:r>
            <a:r>
              <a:rPr lang="en-US" dirty="0"/>
              <a:t>fertilized, results in fraternal twins</a:t>
            </a:r>
          </a:p>
          <a:p>
            <a:pPr>
              <a:lnSpc>
                <a:spcPct val="90000"/>
              </a:lnSpc>
            </a:pPr>
            <a:endParaRPr lang="en-US" dirty="0" smtClean="0"/>
          </a:p>
          <a:p>
            <a:pPr>
              <a:lnSpc>
                <a:spcPct val="90000"/>
              </a:lnSpc>
            </a:pPr>
            <a:r>
              <a:rPr lang="en-US" dirty="0" smtClean="0"/>
              <a:t>Identical </a:t>
            </a:r>
            <a:r>
              <a:rPr lang="en-US" dirty="0"/>
              <a:t>twins result from fertilization of one </a:t>
            </a:r>
            <a:r>
              <a:rPr lang="en-US" dirty="0" err="1"/>
              <a:t>oocyte</a:t>
            </a:r>
            <a:r>
              <a:rPr lang="en-US" dirty="0"/>
              <a:t>, then separation of daughter cells</a:t>
            </a:r>
            <a:r>
              <a:rPr lang="en-US" sz="2800" dirty="0"/>
              <a:t> </a:t>
            </a:r>
          </a:p>
        </p:txBody>
      </p:sp>
    </p:spTree>
    <p:extLst>
      <p:ext uri="{BB962C8B-B14F-4D97-AF65-F5344CB8AC3E}">
        <p14:creationId xmlns:p14="http://schemas.microsoft.com/office/powerpoint/2010/main" val="285995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p:txBody>
          <a:bodyPr>
            <a:normAutofit fontScale="90000"/>
          </a:bodyPr>
          <a:lstStyle/>
          <a:p>
            <a:r>
              <a:rPr lang="en-US"/>
              <a:t>Luteal Phase of the Ovarian Cycle</a:t>
            </a:r>
          </a:p>
        </p:txBody>
      </p:sp>
      <p:sp>
        <p:nvSpPr>
          <p:cNvPr id="100357" name="Rectangle 5"/>
          <p:cNvSpPr>
            <a:spLocks noGrp="1" noChangeArrowheads="1"/>
          </p:cNvSpPr>
          <p:nvPr>
            <p:ph type="body" idx="1"/>
          </p:nvPr>
        </p:nvSpPr>
        <p:spPr>
          <a:xfrm>
            <a:off x="365125" y="1141413"/>
            <a:ext cx="8397875" cy="5106987"/>
          </a:xfrm>
        </p:spPr>
        <p:txBody>
          <a:bodyPr/>
          <a:lstStyle/>
          <a:p>
            <a:r>
              <a:rPr lang="en-US" dirty="0"/>
              <a:t>Ruptured follicle </a:t>
            </a:r>
            <a:r>
              <a:rPr lang="en-US" dirty="0" smtClean="0"/>
              <a:t>collapses</a:t>
            </a:r>
          </a:p>
          <a:p>
            <a:pPr lvl="1"/>
            <a:r>
              <a:rPr lang="en-US" dirty="0" err="1" smtClean="0"/>
              <a:t>antrum</a:t>
            </a:r>
            <a:r>
              <a:rPr lang="en-US" dirty="0" smtClean="0"/>
              <a:t> </a:t>
            </a:r>
            <a:r>
              <a:rPr lang="en-US" dirty="0"/>
              <a:t>fills with clotted blood </a:t>
            </a:r>
            <a:endParaRPr lang="en-US" dirty="0" smtClean="0"/>
          </a:p>
          <a:p>
            <a:pPr lvl="2"/>
            <a:r>
              <a:rPr lang="en-US" i="1" dirty="0" smtClean="0"/>
              <a:t>corpus </a:t>
            </a:r>
            <a:r>
              <a:rPr lang="en-US" i="1" dirty="0" err="1"/>
              <a:t>hemorrhagicum</a:t>
            </a:r>
            <a:endParaRPr lang="en-US" i="1" dirty="0"/>
          </a:p>
          <a:p>
            <a:endParaRPr lang="en-US" dirty="0" smtClean="0"/>
          </a:p>
          <a:p>
            <a:r>
              <a:rPr lang="en-US" dirty="0" err="1" smtClean="0"/>
              <a:t>Granulosa</a:t>
            </a:r>
            <a:r>
              <a:rPr lang="en-US" dirty="0" smtClean="0"/>
              <a:t> </a:t>
            </a:r>
            <a:r>
              <a:rPr lang="en-US" dirty="0"/>
              <a:t>cells and internal </a:t>
            </a:r>
            <a:r>
              <a:rPr lang="en-US" dirty="0" err="1"/>
              <a:t>thecal</a:t>
            </a:r>
            <a:r>
              <a:rPr lang="en-US" dirty="0"/>
              <a:t> cells form </a:t>
            </a:r>
            <a:r>
              <a:rPr lang="en-US" b="1" dirty="0"/>
              <a:t>corpus </a:t>
            </a:r>
            <a:r>
              <a:rPr lang="en-US" b="1" dirty="0" err="1"/>
              <a:t>luteum</a:t>
            </a:r>
            <a:endParaRPr lang="en-US" dirty="0"/>
          </a:p>
          <a:p>
            <a:endParaRPr lang="en-US" dirty="0" smtClean="0"/>
          </a:p>
          <a:p>
            <a:r>
              <a:rPr lang="en-US" dirty="0" smtClean="0"/>
              <a:t>Corpus </a:t>
            </a:r>
            <a:r>
              <a:rPr lang="en-US" dirty="0" err="1"/>
              <a:t>luteum</a:t>
            </a:r>
            <a:r>
              <a:rPr lang="en-US" dirty="0"/>
              <a:t> secretes progesterone and some estrogen</a:t>
            </a:r>
          </a:p>
        </p:txBody>
      </p:sp>
    </p:spTree>
    <p:extLst>
      <p:ext uri="{BB962C8B-B14F-4D97-AF65-F5344CB8AC3E}">
        <p14:creationId xmlns:p14="http://schemas.microsoft.com/office/powerpoint/2010/main" val="36567090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p:txBody>
          <a:bodyPr>
            <a:normAutofit fontScale="90000"/>
          </a:bodyPr>
          <a:lstStyle/>
          <a:p>
            <a:r>
              <a:rPr lang="en-US"/>
              <a:t>Luteal Phase</a:t>
            </a:r>
          </a:p>
        </p:txBody>
      </p:sp>
      <p:sp>
        <p:nvSpPr>
          <p:cNvPr id="101381" name="Rectangle 5"/>
          <p:cNvSpPr>
            <a:spLocks noGrp="1" noChangeArrowheads="1"/>
          </p:cNvSpPr>
          <p:nvPr>
            <p:ph type="body" idx="1"/>
          </p:nvPr>
        </p:nvSpPr>
        <p:spPr/>
        <p:txBody>
          <a:bodyPr/>
          <a:lstStyle/>
          <a:p>
            <a:r>
              <a:rPr lang="en-US" dirty="0"/>
              <a:t>If no pregnancy, corpus </a:t>
            </a:r>
            <a:r>
              <a:rPr lang="en-US" dirty="0" err="1"/>
              <a:t>luteum</a:t>
            </a:r>
            <a:r>
              <a:rPr lang="en-US" dirty="0"/>
              <a:t> degenerates into </a:t>
            </a:r>
            <a:r>
              <a:rPr lang="en-US" b="1" dirty="0"/>
              <a:t>corpus </a:t>
            </a:r>
            <a:r>
              <a:rPr lang="en-US" b="1" dirty="0" err="1"/>
              <a:t>albicans</a:t>
            </a:r>
            <a:r>
              <a:rPr lang="en-US" dirty="0"/>
              <a:t> (scar) in 10 days</a:t>
            </a:r>
          </a:p>
          <a:p>
            <a:endParaRPr lang="en-US" dirty="0" smtClean="0"/>
          </a:p>
          <a:p>
            <a:r>
              <a:rPr lang="en-US" dirty="0" smtClean="0"/>
              <a:t>If </a:t>
            </a:r>
            <a:r>
              <a:rPr lang="en-US" dirty="0"/>
              <a:t>pregnancy occurs, corpus </a:t>
            </a:r>
            <a:r>
              <a:rPr lang="en-US" dirty="0" err="1"/>
              <a:t>luteum</a:t>
            </a:r>
            <a:r>
              <a:rPr lang="en-US" dirty="0"/>
              <a:t> produces hormones that sustain pregnancy until placenta takes over at about 3 months</a:t>
            </a:r>
          </a:p>
        </p:txBody>
      </p:sp>
    </p:spTree>
    <p:extLst>
      <p:ext uri="{BB962C8B-B14F-4D97-AF65-F5344CB8AC3E}">
        <p14:creationId xmlns:p14="http://schemas.microsoft.com/office/powerpoint/2010/main" val="38419531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normAutofit fontScale="90000"/>
          </a:bodyPr>
          <a:lstStyle/>
          <a:p>
            <a:r>
              <a:rPr lang="en-US"/>
              <a:t>Establishing the Ovarian Cycle</a:t>
            </a:r>
          </a:p>
        </p:txBody>
      </p:sp>
      <p:sp>
        <p:nvSpPr>
          <p:cNvPr id="26629" name="Rectangle 5"/>
          <p:cNvSpPr>
            <a:spLocks noGrp="1" noChangeArrowheads="1"/>
          </p:cNvSpPr>
          <p:nvPr>
            <p:ph type="body" idx="1"/>
          </p:nvPr>
        </p:nvSpPr>
        <p:spPr/>
        <p:txBody>
          <a:bodyPr/>
          <a:lstStyle/>
          <a:p>
            <a:r>
              <a:rPr lang="en-US" dirty="0"/>
              <a:t>During childhood, ovaries grow and secrete small amounts of estrogens that inhibit hypothalamic release of </a:t>
            </a:r>
            <a:r>
              <a:rPr lang="en-US" dirty="0" err="1"/>
              <a:t>GnRH</a:t>
            </a:r>
            <a:endParaRPr lang="en-US" dirty="0"/>
          </a:p>
          <a:p>
            <a:endParaRPr lang="en-US" dirty="0" smtClean="0"/>
          </a:p>
          <a:p>
            <a:r>
              <a:rPr lang="en-US" dirty="0" smtClean="0"/>
              <a:t>As </a:t>
            </a:r>
            <a:r>
              <a:rPr lang="en-US" dirty="0"/>
              <a:t>puberty nears, </a:t>
            </a:r>
            <a:r>
              <a:rPr lang="en-US" dirty="0" err="1"/>
              <a:t>GnRH</a:t>
            </a:r>
            <a:r>
              <a:rPr lang="en-US" dirty="0"/>
              <a:t> released; FSH and LH released by pituitary, and act on ovaries</a:t>
            </a:r>
          </a:p>
          <a:p>
            <a:endParaRPr lang="en-US" dirty="0" smtClean="0"/>
          </a:p>
          <a:p>
            <a:r>
              <a:rPr lang="en-US" dirty="0" smtClean="0"/>
              <a:t>These </a:t>
            </a:r>
            <a:r>
              <a:rPr lang="en-US" dirty="0"/>
              <a:t>events continue until an adult cyclic pattern achieved and menarche occurs</a:t>
            </a:r>
          </a:p>
          <a:p>
            <a:endParaRPr lang="en-US" dirty="0"/>
          </a:p>
        </p:txBody>
      </p:sp>
    </p:spTree>
    <p:extLst>
      <p:ext uri="{BB962C8B-B14F-4D97-AF65-F5344CB8AC3E}">
        <p14:creationId xmlns:p14="http://schemas.microsoft.com/office/powerpoint/2010/main" val="30910953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normAutofit fontScale="90000"/>
          </a:bodyPr>
          <a:lstStyle/>
          <a:p>
            <a:r>
              <a:rPr lang="en-US"/>
              <a:t>Hormonal Regulation of the Ovarian Cycle</a:t>
            </a:r>
          </a:p>
        </p:txBody>
      </p:sp>
      <p:sp>
        <p:nvSpPr>
          <p:cNvPr id="27653" name="Rectangle 5"/>
          <p:cNvSpPr>
            <a:spLocks noGrp="1" noChangeArrowheads="1"/>
          </p:cNvSpPr>
          <p:nvPr>
            <p:ph type="body" idx="1"/>
          </p:nvPr>
        </p:nvSpPr>
        <p:spPr/>
        <p:txBody>
          <a:bodyPr/>
          <a:lstStyle/>
          <a:p>
            <a:r>
              <a:rPr lang="en-US" dirty="0"/>
              <a:t>Hormone interaction produces cyclic events in ovaries</a:t>
            </a:r>
          </a:p>
          <a:p>
            <a:pPr lvl="1"/>
            <a:r>
              <a:rPr lang="en-US" dirty="0" err="1"/>
              <a:t>Gonadotropin</a:t>
            </a:r>
            <a:r>
              <a:rPr lang="en-US" dirty="0"/>
              <a:t>-releasing hormone (</a:t>
            </a:r>
            <a:r>
              <a:rPr lang="en-US" dirty="0" err="1"/>
              <a:t>GnRH</a:t>
            </a:r>
            <a:r>
              <a:rPr lang="en-US" dirty="0"/>
              <a:t>)</a:t>
            </a:r>
          </a:p>
          <a:p>
            <a:pPr lvl="1"/>
            <a:r>
              <a:rPr lang="en-US" dirty="0"/>
              <a:t>Pituitary </a:t>
            </a:r>
            <a:r>
              <a:rPr lang="en-US" dirty="0" err="1"/>
              <a:t>gonadotropins</a:t>
            </a:r>
            <a:endParaRPr lang="en-US" dirty="0"/>
          </a:p>
          <a:p>
            <a:pPr lvl="1"/>
            <a:r>
              <a:rPr lang="en-US" dirty="0"/>
              <a:t>Ovarian estrogen</a:t>
            </a:r>
          </a:p>
          <a:p>
            <a:pPr lvl="1"/>
            <a:r>
              <a:rPr lang="en-US" dirty="0"/>
              <a:t>Ovarian progesterone</a:t>
            </a:r>
          </a:p>
          <a:p>
            <a:endParaRPr lang="en-US" dirty="0" smtClean="0"/>
          </a:p>
          <a:p>
            <a:r>
              <a:rPr lang="en-US" dirty="0" smtClean="0"/>
              <a:t>Onset </a:t>
            </a:r>
            <a:r>
              <a:rPr lang="en-US" dirty="0"/>
              <a:t>of puberty linked to amount of adipose tissue via hormone </a:t>
            </a:r>
            <a:r>
              <a:rPr lang="en-US" b="1" dirty="0" err="1"/>
              <a:t>leptin</a:t>
            </a:r>
            <a:endParaRPr lang="en-US" dirty="0"/>
          </a:p>
        </p:txBody>
      </p:sp>
    </p:spTree>
    <p:extLst>
      <p:ext uri="{BB962C8B-B14F-4D97-AF65-F5344CB8AC3E}">
        <p14:creationId xmlns:p14="http://schemas.microsoft.com/office/powerpoint/2010/main" val="32589563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normAutofit fontScale="90000"/>
          </a:bodyPr>
          <a:lstStyle/>
          <a:p>
            <a:r>
              <a:rPr lang="en-US"/>
              <a:t>Establishing the Ovarian Cycle</a:t>
            </a:r>
          </a:p>
        </p:txBody>
      </p:sp>
      <p:sp>
        <p:nvSpPr>
          <p:cNvPr id="28677" name="Rectangle 5"/>
          <p:cNvSpPr>
            <a:spLocks noGrp="1" noChangeArrowheads="1"/>
          </p:cNvSpPr>
          <p:nvPr>
            <p:ph type="body" idx="1"/>
          </p:nvPr>
        </p:nvSpPr>
        <p:spPr/>
        <p:txBody>
          <a:bodyPr/>
          <a:lstStyle/>
          <a:p>
            <a:r>
              <a:rPr lang="en-US"/>
              <a:t>During childhood, until puberty</a:t>
            </a:r>
          </a:p>
          <a:p>
            <a:pPr lvl="1"/>
            <a:r>
              <a:rPr lang="en-US"/>
              <a:t>Ovaries secrete small amounts of estrogens</a:t>
            </a:r>
          </a:p>
          <a:p>
            <a:pPr lvl="1"/>
            <a:r>
              <a:rPr lang="en-US"/>
              <a:t>Estrogen inhibits release of GnRH</a:t>
            </a:r>
          </a:p>
          <a:p>
            <a:pPr lvl="1"/>
            <a:r>
              <a:rPr lang="en-US"/>
              <a:t>If leptin levels adequate hypothalamus less sensitive to estrogen as puberty nears; releases GnRH in rhythmic pulse-like manner </a:t>
            </a:r>
            <a:r>
              <a:rPr lang="en-US">
                <a:sym typeface="Wingdings" pitchFamily="1" charset="2"/>
              </a:rPr>
              <a:t> FSH and LH release  ovarian hormone release</a:t>
            </a:r>
            <a:endParaRPr lang="en-US"/>
          </a:p>
          <a:p>
            <a:pPr lvl="1"/>
            <a:endParaRPr lang="en-US"/>
          </a:p>
        </p:txBody>
      </p:sp>
    </p:spTree>
    <p:extLst>
      <p:ext uri="{BB962C8B-B14F-4D97-AF65-F5344CB8AC3E}">
        <p14:creationId xmlns:p14="http://schemas.microsoft.com/office/powerpoint/2010/main" val="42233311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normAutofit fontScale="90000"/>
          </a:bodyPr>
          <a:lstStyle/>
          <a:p>
            <a:r>
              <a:rPr lang="en-US"/>
              <a:t>Establishing the Ovarian Cycle</a:t>
            </a:r>
          </a:p>
        </p:txBody>
      </p:sp>
      <p:sp>
        <p:nvSpPr>
          <p:cNvPr id="29701" name="Rectangle 5"/>
          <p:cNvSpPr>
            <a:spLocks noGrp="1" noChangeArrowheads="1"/>
          </p:cNvSpPr>
          <p:nvPr>
            <p:ph type="body" idx="1"/>
          </p:nvPr>
        </p:nvSpPr>
        <p:spPr/>
        <p:txBody>
          <a:bodyPr/>
          <a:lstStyle/>
          <a:p>
            <a:r>
              <a:rPr lang="en-US" dirty="0" err="1"/>
              <a:t>Gonadotropin</a:t>
            </a:r>
            <a:r>
              <a:rPr lang="en-US" dirty="0"/>
              <a:t> levels increase </a:t>
            </a:r>
            <a:r>
              <a:rPr lang="en-US" dirty="0" smtClean="0"/>
              <a:t>over </a:t>
            </a:r>
            <a:r>
              <a:rPr lang="en-US" dirty="0"/>
              <a:t>four </a:t>
            </a:r>
            <a:r>
              <a:rPr lang="en-US" dirty="0" smtClean="0"/>
              <a:t>years</a:t>
            </a:r>
          </a:p>
          <a:p>
            <a:pPr lvl="1"/>
            <a:r>
              <a:rPr lang="en-US" dirty="0" smtClean="0"/>
              <a:t>no ovulation</a:t>
            </a:r>
          </a:p>
          <a:p>
            <a:pPr lvl="1"/>
            <a:r>
              <a:rPr lang="en-US" dirty="0" smtClean="0"/>
              <a:t>no </a:t>
            </a:r>
            <a:r>
              <a:rPr lang="en-US" dirty="0"/>
              <a:t>pregnancy </a:t>
            </a:r>
          </a:p>
          <a:p>
            <a:endParaRPr lang="en-US" dirty="0" smtClean="0"/>
          </a:p>
          <a:p>
            <a:r>
              <a:rPr lang="en-US" dirty="0" smtClean="0"/>
              <a:t>Then </a:t>
            </a:r>
            <a:r>
              <a:rPr lang="en-US" dirty="0"/>
              <a:t>adult cyclic pattern achieved and </a:t>
            </a:r>
            <a:r>
              <a:rPr lang="en-US" b="1" dirty="0"/>
              <a:t>menarche</a:t>
            </a:r>
            <a:r>
              <a:rPr lang="en-US" dirty="0"/>
              <a:t> occurs</a:t>
            </a:r>
          </a:p>
          <a:p>
            <a:pPr lvl="1"/>
            <a:r>
              <a:rPr lang="en-US" dirty="0"/>
              <a:t>First menstrual period</a:t>
            </a:r>
          </a:p>
          <a:p>
            <a:pPr>
              <a:buNone/>
            </a:pPr>
            <a:endParaRPr lang="en-US" dirty="0"/>
          </a:p>
        </p:txBody>
      </p:sp>
    </p:spTree>
    <p:extLst>
      <p:ext uri="{BB962C8B-B14F-4D97-AF65-F5344CB8AC3E}">
        <p14:creationId xmlns:p14="http://schemas.microsoft.com/office/powerpoint/2010/main" val="32570683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0725" name="Rectangle 5"/>
          <p:cNvSpPr>
            <a:spLocks noGrp="1" noChangeArrowheads="1"/>
          </p:cNvSpPr>
          <p:nvPr>
            <p:ph type="body" idx="1"/>
          </p:nvPr>
        </p:nvSpPr>
        <p:spPr/>
        <p:txBody>
          <a:bodyPr/>
          <a:lstStyle/>
          <a:p>
            <a:r>
              <a:rPr lang="en-US" dirty="0"/>
              <a:t>1. </a:t>
            </a:r>
            <a:r>
              <a:rPr lang="en-US" dirty="0" err="1"/>
              <a:t>GnRH</a:t>
            </a:r>
            <a:r>
              <a:rPr lang="en-US" dirty="0"/>
              <a:t> </a:t>
            </a:r>
            <a:r>
              <a:rPr lang="en-US" dirty="0">
                <a:sym typeface="Symbol" pitchFamily="1" charset="2"/>
              </a:rPr>
              <a:t></a:t>
            </a:r>
            <a:r>
              <a:rPr lang="en-US" dirty="0"/>
              <a:t> release of FSH and LH</a:t>
            </a:r>
          </a:p>
          <a:p>
            <a:endParaRPr lang="en-US" dirty="0" smtClean="0"/>
          </a:p>
          <a:p>
            <a:r>
              <a:rPr lang="en-US" dirty="0" smtClean="0"/>
              <a:t>2</a:t>
            </a:r>
            <a:r>
              <a:rPr lang="en-US" dirty="0"/>
              <a:t>. FSH and LH </a:t>
            </a:r>
            <a:r>
              <a:rPr lang="en-US" dirty="0">
                <a:sym typeface="Symbol" pitchFamily="1" charset="2"/>
              </a:rPr>
              <a:t></a:t>
            </a:r>
            <a:r>
              <a:rPr lang="en-US" dirty="0"/>
              <a:t> growth of several follicles, and hormone release</a:t>
            </a:r>
          </a:p>
          <a:p>
            <a:endParaRPr lang="en-US" dirty="0" smtClean="0">
              <a:sym typeface="Symbol" pitchFamily="1" charset="2"/>
            </a:endParaRPr>
          </a:p>
          <a:p>
            <a:r>
              <a:rPr lang="en-US" dirty="0" smtClean="0">
                <a:sym typeface="Symbol" pitchFamily="1" charset="2"/>
              </a:rPr>
              <a:t>3</a:t>
            </a:r>
            <a:r>
              <a:rPr lang="en-US" dirty="0">
                <a:sym typeface="Symbol" pitchFamily="1" charset="2"/>
              </a:rPr>
              <a:t>. </a:t>
            </a:r>
            <a:r>
              <a:rPr lang="en-US" dirty="0"/>
              <a:t>plasma estrogen levels inhibit release of FSH and LH</a:t>
            </a:r>
          </a:p>
          <a:p>
            <a:pPr lvl="1"/>
            <a:r>
              <a:rPr lang="en-US" dirty="0">
                <a:sym typeface="Symbol" pitchFamily="1" charset="2"/>
              </a:rPr>
              <a:t></a:t>
            </a:r>
            <a:r>
              <a:rPr lang="en-US" dirty="0"/>
              <a:t>estrogen levels enhance further estrogen output</a:t>
            </a:r>
          </a:p>
          <a:p>
            <a:pPr lvl="1"/>
            <a:r>
              <a:rPr lang="en-US" i="1" dirty="0" err="1"/>
              <a:t>Inhibin</a:t>
            </a:r>
            <a:r>
              <a:rPr lang="en-US" dirty="0"/>
              <a:t> from </a:t>
            </a:r>
            <a:r>
              <a:rPr lang="en-US" dirty="0" err="1"/>
              <a:t>granulosa</a:t>
            </a:r>
            <a:r>
              <a:rPr lang="en-US" dirty="0"/>
              <a:t> cells also inhibits FSH release</a:t>
            </a:r>
          </a:p>
        </p:txBody>
      </p:sp>
    </p:spTree>
    <p:extLst>
      <p:ext uri="{BB962C8B-B14F-4D97-AF65-F5344CB8AC3E}">
        <p14:creationId xmlns:p14="http://schemas.microsoft.com/office/powerpoint/2010/main" val="269278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1749" name="Rectangle 5"/>
          <p:cNvSpPr>
            <a:spLocks noGrp="1" noChangeArrowheads="1"/>
          </p:cNvSpPr>
          <p:nvPr>
            <p:ph type="body" idx="1"/>
          </p:nvPr>
        </p:nvSpPr>
        <p:spPr/>
        <p:txBody>
          <a:bodyPr/>
          <a:lstStyle/>
          <a:p>
            <a:r>
              <a:rPr lang="en-US" dirty="0"/>
              <a:t>4. When estrogen levels high </a:t>
            </a:r>
            <a:r>
              <a:rPr lang="en-US" dirty="0">
                <a:sym typeface="Wingdings" pitchFamily="1" charset="2"/>
              </a:rPr>
              <a:t> brief positive feedback on brain and anterior pituitary </a:t>
            </a:r>
          </a:p>
          <a:p>
            <a:endParaRPr lang="en-US" dirty="0" smtClean="0">
              <a:sym typeface="Wingdings" pitchFamily="1" charset="2"/>
            </a:endParaRPr>
          </a:p>
          <a:p>
            <a:r>
              <a:rPr lang="en-US" dirty="0" smtClean="0">
                <a:sym typeface="Wingdings" pitchFamily="1" charset="2"/>
              </a:rPr>
              <a:t>5</a:t>
            </a:r>
            <a:r>
              <a:rPr lang="en-US" dirty="0">
                <a:sym typeface="Wingdings" pitchFamily="1" charset="2"/>
              </a:rPr>
              <a:t>. Stored LH, and some FSH, suddenly released by anterior pituitary at </a:t>
            </a:r>
            <a:r>
              <a:rPr lang="en-US" dirty="0" err="1">
                <a:sym typeface="Wingdings" pitchFamily="1" charset="2"/>
              </a:rPr>
              <a:t>midcycle</a:t>
            </a:r>
            <a:r>
              <a:rPr lang="en-US" dirty="0">
                <a:sym typeface="Wingdings" pitchFamily="1" charset="2"/>
              </a:rPr>
              <a:t>  surge triggers ovulation</a:t>
            </a:r>
            <a:endParaRPr lang="en-US" dirty="0"/>
          </a:p>
          <a:p>
            <a:pPr lvl="1"/>
            <a:r>
              <a:rPr lang="en-US" dirty="0">
                <a:sym typeface="Wingdings" pitchFamily="1" charset="2"/>
              </a:rPr>
              <a:t> primary </a:t>
            </a:r>
            <a:r>
              <a:rPr lang="en-US" dirty="0" err="1">
                <a:sym typeface="Wingdings" pitchFamily="1" charset="2"/>
              </a:rPr>
              <a:t>oocyte</a:t>
            </a:r>
            <a:r>
              <a:rPr lang="en-US" dirty="0">
                <a:sym typeface="Wingdings" pitchFamily="1" charset="2"/>
              </a:rPr>
              <a:t> to complete meiosis I  secondary </a:t>
            </a:r>
            <a:r>
              <a:rPr lang="en-US" dirty="0" err="1">
                <a:sym typeface="Wingdings" pitchFamily="1" charset="2"/>
              </a:rPr>
              <a:t>oocyte</a:t>
            </a:r>
            <a:endParaRPr lang="en-US" dirty="0">
              <a:sym typeface="Wingdings" pitchFamily="1" charset="2"/>
            </a:endParaRPr>
          </a:p>
          <a:p>
            <a:endParaRPr lang="en-US" dirty="0" smtClean="0">
              <a:sym typeface="Wingdings" pitchFamily="1" charset="2"/>
            </a:endParaRPr>
          </a:p>
          <a:p>
            <a:r>
              <a:rPr lang="en-US" dirty="0" smtClean="0">
                <a:sym typeface="Wingdings" pitchFamily="1" charset="2"/>
              </a:rPr>
              <a:t>Secondary </a:t>
            </a:r>
            <a:r>
              <a:rPr lang="en-US" dirty="0" err="1">
                <a:sym typeface="Wingdings" pitchFamily="1" charset="2"/>
              </a:rPr>
              <a:t>oocyte</a:t>
            </a:r>
            <a:r>
              <a:rPr lang="en-US" dirty="0">
                <a:sym typeface="Wingdings" pitchFamily="1" charset="2"/>
              </a:rPr>
              <a:t>  meiosis II</a:t>
            </a:r>
            <a:endParaRPr lang="en-US" dirty="0"/>
          </a:p>
        </p:txBody>
      </p:sp>
    </p:spTree>
    <p:extLst>
      <p:ext uri="{BB962C8B-B14F-4D97-AF65-F5344CB8AC3E}">
        <p14:creationId xmlns:p14="http://schemas.microsoft.com/office/powerpoint/2010/main" val="8176949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2773" name="Rectangle 5"/>
          <p:cNvSpPr>
            <a:spLocks noGrp="1" noChangeArrowheads="1"/>
          </p:cNvSpPr>
          <p:nvPr>
            <p:ph type="body" idx="1"/>
          </p:nvPr>
        </p:nvSpPr>
        <p:spPr/>
        <p:txBody>
          <a:bodyPr/>
          <a:lstStyle/>
          <a:p>
            <a:r>
              <a:rPr lang="en-US" dirty="0"/>
              <a:t>LH effects at </a:t>
            </a:r>
            <a:r>
              <a:rPr lang="en-US" dirty="0" err="1"/>
              <a:t>midcycle</a:t>
            </a:r>
            <a:endParaRPr lang="en-US" dirty="0"/>
          </a:p>
          <a:p>
            <a:pPr lvl="1"/>
            <a:r>
              <a:rPr lang="en-US" dirty="0"/>
              <a:t>Increases local vascular permeability</a:t>
            </a:r>
          </a:p>
          <a:p>
            <a:pPr lvl="1"/>
            <a:endParaRPr lang="en-US" dirty="0" smtClean="0"/>
          </a:p>
          <a:p>
            <a:pPr lvl="1"/>
            <a:r>
              <a:rPr lang="en-US" dirty="0" smtClean="0"/>
              <a:t>Triggers </a:t>
            </a:r>
            <a:r>
              <a:rPr lang="en-US" dirty="0"/>
              <a:t>inflammatory </a:t>
            </a:r>
            <a:r>
              <a:rPr lang="en-US" dirty="0" smtClean="0"/>
              <a:t>response</a:t>
            </a:r>
          </a:p>
          <a:p>
            <a:pPr lvl="2"/>
            <a:r>
              <a:rPr lang="en-US" dirty="0" smtClean="0"/>
              <a:t> </a:t>
            </a:r>
            <a:r>
              <a:rPr lang="en-US" dirty="0" smtClean="0">
                <a:sym typeface="Wingdings" pitchFamily="1" charset="2"/>
              </a:rPr>
              <a:t>weakens </a:t>
            </a:r>
            <a:r>
              <a:rPr lang="en-US" dirty="0">
                <a:sym typeface="Wingdings" pitchFamily="1" charset="2"/>
              </a:rPr>
              <a:t>ovarian wall</a:t>
            </a:r>
          </a:p>
          <a:p>
            <a:pPr lvl="1"/>
            <a:endParaRPr lang="en-US" dirty="0" smtClean="0">
              <a:sym typeface="Wingdings" pitchFamily="1" charset="2"/>
            </a:endParaRPr>
          </a:p>
          <a:p>
            <a:pPr lvl="1"/>
            <a:r>
              <a:rPr lang="en-US" dirty="0" smtClean="0">
                <a:sym typeface="Wingdings" pitchFamily="1" charset="2"/>
              </a:rPr>
              <a:t> </a:t>
            </a:r>
            <a:r>
              <a:rPr lang="en-US" dirty="0">
                <a:sym typeface="Wingdings" pitchFamily="1" charset="2"/>
              </a:rPr>
              <a:t>Blood flow stops through protruding follicle wall  wall thins, bulges, ruptures  hole (</a:t>
            </a:r>
            <a:r>
              <a:rPr lang="en-US" i="1" dirty="0">
                <a:sym typeface="Wingdings" pitchFamily="1" charset="2"/>
              </a:rPr>
              <a:t>stigma</a:t>
            </a:r>
            <a:r>
              <a:rPr lang="en-US" dirty="0">
                <a:sym typeface="Wingdings" pitchFamily="1" charset="2"/>
              </a:rPr>
              <a:t>)</a:t>
            </a:r>
          </a:p>
          <a:p>
            <a:pPr lvl="1"/>
            <a:endParaRPr lang="en-US" dirty="0" smtClean="0">
              <a:sym typeface="Wingdings" pitchFamily="1" charset="2"/>
            </a:endParaRPr>
          </a:p>
          <a:p>
            <a:pPr lvl="1"/>
            <a:r>
              <a:rPr lang="en-US" dirty="0" smtClean="0">
                <a:sym typeface="Wingdings" pitchFamily="1" charset="2"/>
              </a:rPr>
              <a:t> </a:t>
            </a:r>
            <a:r>
              <a:rPr lang="en-US" dirty="0" err="1">
                <a:sym typeface="Wingdings" pitchFamily="1" charset="2"/>
              </a:rPr>
              <a:t>Oocyte</a:t>
            </a:r>
            <a:r>
              <a:rPr lang="en-US" dirty="0">
                <a:sym typeface="Wingdings" pitchFamily="1" charset="2"/>
              </a:rPr>
              <a:t> with corona </a:t>
            </a:r>
            <a:r>
              <a:rPr lang="en-US" dirty="0" err="1">
                <a:sym typeface="Wingdings" pitchFamily="1" charset="2"/>
              </a:rPr>
              <a:t>radiata</a:t>
            </a:r>
            <a:r>
              <a:rPr lang="en-US" dirty="0">
                <a:sym typeface="Wingdings" pitchFamily="1" charset="2"/>
              </a:rPr>
              <a:t> exits (ovulation)</a:t>
            </a:r>
            <a:endParaRPr lang="en-US" dirty="0"/>
          </a:p>
        </p:txBody>
      </p:sp>
    </p:spTree>
    <p:extLst>
      <p:ext uri="{BB962C8B-B14F-4D97-AF65-F5344CB8AC3E}">
        <p14:creationId xmlns:p14="http://schemas.microsoft.com/office/powerpoint/2010/main" val="8460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p:txBody>
          <a:bodyPr>
            <a:normAutofit fontScale="90000"/>
          </a:bodyPr>
          <a:lstStyle/>
          <a:p>
            <a:r>
              <a:rPr lang="en-US"/>
              <a:t>Homeostatic Imbalance</a:t>
            </a:r>
          </a:p>
        </p:txBody>
      </p:sp>
      <p:sp>
        <p:nvSpPr>
          <p:cNvPr id="43015" name="Rectangle 7"/>
          <p:cNvSpPr>
            <a:spLocks noGrp="1" noChangeArrowheads="1"/>
          </p:cNvSpPr>
          <p:nvPr>
            <p:ph type="body" idx="1"/>
          </p:nvPr>
        </p:nvSpPr>
        <p:spPr/>
        <p:txBody>
          <a:bodyPr/>
          <a:lstStyle/>
          <a:p>
            <a:r>
              <a:rPr lang="en-US" dirty="0"/>
              <a:t>Testicular cancer</a:t>
            </a:r>
          </a:p>
          <a:p>
            <a:pPr lvl="1"/>
            <a:r>
              <a:rPr lang="en-US" dirty="0" smtClean="0"/>
              <a:t>Rare</a:t>
            </a:r>
          </a:p>
          <a:p>
            <a:pPr lvl="2"/>
            <a:r>
              <a:rPr lang="en-US" dirty="0" smtClean="0"/>
              <a:t>most </a:t>
            </a:r>
            <a:r>
              <a:rPr lang="en-US" dirty="0"/>
              <a:t>common cancer in men 15-35</a:t>
            </a:r>
          </a:p>
          <a:p>
            <a:pPr lvl="1"/>
            <a:r>
              <a:rPr lang="en-US" i="1" dirty="0" err="1"/>
              <a:t>Cryptorchidism</a:t>
            </a:r>
            <a:r>
              <a:rPr lang="en-US" dirty="0"/>
              <a:t> is risk factor</a:t>
            </a:r>
          </a:p>
          <a:p>
            <a:pPr lvl="1"/>
            <a:r>
              <a:rPr lang="en-US" dirty="0"/>
              <a:t>Sign </a:t>
            </a:r>
            <a:endParaRPr lang="en-US" dirty="0" smtClean="0"/>
          </a:p>
          <a:p>
            <a:pPr lvl="2"/>
            <a:r>
              <a:rPr lang="en-US" dirty="0" smtClean="0"/>
              <a:t>painless</a:t>
            </a:r>
            <a:r>
              <a:rPr lang="en-US" dirty="0"/>
              <a:t>, solid mass in testis</a:t>
            </a:r>
          </a:p>
          <a:p>
            <a:pPr lvl="1"/>
            <a:endParaRPr lang="en-US" dirty="0" smtClean="0"/>
          </a:p>
          <a:p>
            <a:pPr lvl="1"/>
            <a:r>
              <a:rPr lang="en-US" dirty="0" smtClean="0"/>
              <a:t>90</a:t>
            </a:r>
            <a:r>
              <a:rPr lang="en-US" dirty="0"/>
              <a:t>% cured by surgical removal of testis and often radiation or chemotherapy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3797" name="Rectangle 5"/>
          <p:cNvSpPr>
            <a:spLocks noGrp="1" noChangeArrowheads="1"/>
          </p:cNvSpPr>
          <p:nvPr>
            <p:ph type="body" idx="1"/>
          </p:nvPr>
        </p:nvSpPr>
        <p:spPr/>
        <p:txBody>
          <a:bodyPr/>
          <a:lstStyle/>
          <a:p>
            <a:r>
              <a:rPr lang="en-US" dirty="0"/>
              <a:t>After ovulation</a:t>
            </a:r>
          </a:p>
          <a:p>
            <a:pPr lvl="1"/>
            <a:r>
              <a:rPr lang="en-US" dirty="0"/>
              <a:t>Estrogen levels decline</a:t>
            </a:r>
          </a:p>
          <a:p>
            <a:pPr lvl="1"/>
            <a:endParaRPr lang="en-US" dirty="0" smtClean="0"/>
          </a:p>
          <a:p>
            <a:pPr lvl="1"/>
            <a:r>
              <a:rPr lang="en-US" dirty="0" smtClean="0"/>
              <a:t>LH </a:t>
            </a:r>
            <a:r>
              <a:rPr lang="en-US" dirty="0"/>
              <a:t>transforms ruptured follicle </a:t>
            </a:r>
            <a:r>
              <a:rPr lang="en-US" dirty="0">
                <a:sym typeface="Wingdings" pitchFamily="1" charset="2"/>
              </a:rPr>
              <a:t> </a:t>
            </a:r>
            <a:r>
              <a:rPr lang="en-US" b="1" dirty="0">
                <a:sym typeface="Wingdings" pitchFamily="1" charset="2"/>
              </a:rPr>
              <a:t>corpus </a:t>
            </a:r>
            <a:r>
              <a:rPr lang="en-US" b="1" dirty="0" err="1">
                <a:sym typeface="Wingdings" pitchFamily="1" charset="2"/>
              </a:rPr>
              <a:t>luteum</a:t>
            </a:r>
            <a:endParaRPr lang="en-US" b="1" dirty="0">
              <a:sym typeface="Wingdings" pitchFamily="1" charset="2"/>
            </a:endParaRPr>
          </a:p>
          <a:p>
            <a:pPr lvl="1"/>
            <a:endParaRPr lang="en-US" dirty="0" smtClean="0">
              <a:sym typeface="Wingdings" pitchFamily="1" charset="2"/>
            </a:endParaRPr>
          </a:p>
          <a:p>
            <a:pPr lvl="1"/>
            <a:r>
              <a:rPr lang="en-US" dirty="0" smtClean="0">
                <a:sym typeface="Wingdings" pitchFamily="1" charset="2"/>
              </a:rPr>
              <a:t>LH </a:t>
            </a:r>
            <a:r>
              <a:rPr lang="en-US" dirty="0">
                <a:sym typeface="Wingdings" pitchFamily="1" charset="2"/>
              </a:rPr>
              <a:t>stimulates corpus </a:t>
            </a:r>
            <a:r>
              <a:rPr lang="en-US" dirty="0" err="1">
                <a:sym typeface="Wingdings" pitchFamily="1" charset="2"/>
              </a:rPr>
              <a:t>luteum</a:t>
            </a:r>
            <a:r>
              <a:rPr lang="en-US" dirty="0">
                <a:sym typeface="Wingdings" pitchFamily="1" charset="2"/>
              </a:rPr>
              <a:t>  </a:t>
            </a:r>
            <a:endParaRPr lang="en-US" dirty="0" smtClean="0">
              <a:sym typeface="Wingdings" pitchFamily="1" charset="2"/>
            </a:endParaRPr>
          </a:p>
          <a:p>
            <a:pPr lvl="2"/>
            <a:r>
              <a:rPr lang="en-US" dirty="0" smtClean="0">
                <a:sym typeface="Wingdings" pitchFamily="1" charset="2"/>
              </a:rPr>
              <a:t>progesterone </a:t>
            </a:r>
            <a:r>
              <a:rPr lang="en-US" dirty="0">
                <a:sym typeface="Wingdings" pitchFamily="1" charset="2"/>
              </a:rPr>
              <a:t>and some estrogen almost immediately</a:t>
            </a:r>
          </a:p>
          <a:p>
            <a:pPr lvl="3"/>
            <a:r>
              <a:rPr lang="en-US" dirty="0">
                <a:sym typeface="Wingdings" pitchFamily="1" charset="2"/>
              </a:rPr>
              <a:t>Progesterone helps maintain stratum </a:t>
            </a:r>
            <a:r>
              <a:rPr lang="en-US" dirty="0" err="1">
                <a:sym typeface="Wingdings" pitchFamily="1" charset="2"/>
              </a:rPr>
              <a:t>functionalis</a:t>
            </a:r>
            <a:endParaRPr lang="en-US" dirty="0">
              <a:sym typeface="Wingdings" pitchFamily="1" charset="2"/>
            </a:endParaRPr>
          </a:p>
          <a:p>
            <a:pPr lvl="3"/>
            <a:r>
              <a:rPr lang="en-US" dirty="0">
                <a:sym typeface="Wingdings" pitchFamily="1" charset="2"/>
              </a:rPr>
              <a:t>Maintains pregnancy, if occurs</a:t>
            </a:r>
            <a:endParaRPr lang="en-US" dirty="0"/>
          </a:p>
        </p:txBody>
      </p:sp>
    </p:spTree>
    <p:extLst>
      <p:ext uri="{BB962C8B-B14F-4D97-AF65-F5344CB8AC3E}">
        <p14:creationId xmlns:p14="http://schemas.microsoft.com/office/powerpoint/2010/main" val="9972003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4821" name="Rectangle 5"/>
          <p:cNvSpPr>
            <a:spLocks noGrp="1" noChangeArrowheads="1"/>
          </p:cNvSpPr>
          <p:nvPr>
            <p:ph type="body" idx="1"/>
          </p:nvPr>
        </p:nvSpPr>
        <p:spPr/>
        <p:txBody>
          <a:bodyPr/>
          <a:lstStyle/>
          <a:p>
            <a:r>
              <a:rPr lang="en-US"/>
              <a:t>6. Negative feedback (from rising plasma progesterone and estrogen levels) inhibits LH and FSH release</a:t>
            </a:r>
          </a:p>
          <a:p>
            <a:pPr lvl="1"/>
            <a:r>
              <a:rPr lang="en-US"/>
              <a:t>Inhibin, from corpus luteum and granulosa cells, enhances effect</a:t>
            </a:r>
          </a:p>
          <a:p>
            <a:pPr lvl="1"/>
            <a:r>
              <a:rPr lang="en-US"/>
              <a:t>Declining LH ends luteal activity, inhibits follicle development</a:t>
            </a:r>
          </a:p>
        </p:txBody>
      </p:sp>
    </p:spTree>
    <p:extLst>
      <p:ext uri="{BB962C8B-B14F-4D97-AF65-F5344CB8AC3E}">
        <p14:creationId xmlns:p14="http://schemas.microsoft.com/office/powerpoint/2010/main" val="20732566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normAutofit fontScale="90000"/>
          </a:bodyPr>
          <a:lstStyle/>
          <a:p>
            <a:r>
              <a:rPr lang="en-US"/>
              <a:t>Hormonal Interactions During a 28-Day Ovarian Cycle</a:t>
            </a:r>
          </a:p>
        </p:txBody>
      </p:sp>
      <p:sp>
        <p:nvSpPr>
          <p:cNvPr id="35845" name="Rectangle 5"/>
          <p:cNvSpPr>
            <a:spLocks noGrp="1" noChangeArrowheads="1"/>
          </p:cNvSpPr>
          <p:nvPr>
            <p:ph type="body" idx="1"/>
          </p:nvPr>
        </p:nvSpPr>
        <p:spPr/>
        <p:txBody>
          <a:bodyPr/>
          <a:lstStyle/>
          <a:p>
            <a:r>
              <a:rPr lang="en-US" dirty="0"/>
              <a:t>If no fertilization</a:t>
            </a:r>
          </a:p>
          <a:p>
            <a:pPr lvl="1"/>
            <a:r>
              <a:rPr lang="en-US" dirty="0"/>
              <a:t>Corpus </a:t>
            </a:r>
            <a:r>
              <a:rPr lang="en-US" dirty="0" err="1"/>
              <a:t>luteum</a:t>
            </a:r>
            <a:r>
              <a:rPr lang="en-US" dirty="0"/>
              <a:t> degenerates when LH levels fall </a:t>
            </a:r>
            <a:r>
              <a:rPr lang="en-US" dirty="0">
                <a:sym typeface="Wingdings" pitchFamily="1" charset="2"/>
              </a:rPr>
              <a:t> </a:t>
            </a:r>
            <a:endParaRPr lang="en-US" dirty="0" smtClean="0">
              <a:sym typeface="Wingdings" pitchFamily="1" charset="2"/>
            </a:endParaRPr>
          </a:p>
          <a:p>
            <a:pPr lvl="2"/>
            <a:r>
              <a:rPr lang="en-US" dirty="0" smtClean="0">
                <a:sym typeface="Wingdings" pitchFamily="1" charset="2"/>
              </a:rPr>
              <a:t>sharp </a:t>
            </a:r>
            <a:r>
              <a:rPr lang="en-US" dirty="0">
                <a:sym typeface="Wingdings" pitchFamily="1" charset="2"/>
              </a:rPr>
              <a:t>decrease in estrogen and progesterone </a:t>
            </a:r>
            <a:r>
              <a:rPr lang="en-US" dirty="0" smtClean="0">
                <a:sym typeface="Wingdings" pitchFamily="1" charset="2"/>
              </a:rPr>
              <a:t></a:t>
            </a:r>
          </a:p>
          <a:p>
            <a:pPr lvl="3"/>
            <a:r>
              <a:rPr lang="en-US" dirty="0" smtClean="0">
                <a:sym typeface="Wingdings" pitchFamily="1" charset="2"/>
              </a:rPr>
              <a:t>ends </a:t>
            </a:r>
            <a:r>
              <a:rPr lang="en-US" dirty="0">
                <a:sym typeface="Wingdings" pitchFamily="1" charset="2"/>
              </a:rPr>
              <a:t>blockage of FSH and LH secretion</a:t>
            </a:r>
          </a:p>
          <a:p>
            <a:pPr lvl="1"/>
            <a:endParaRPr lang="en-US" dirty="0" smtClean="0">
              <a:sym typeface="Wingdings" pitchFamily="1" charset="2"/>
            </a:endParaRPr>
          </a:p>
          <a:p>
            <a:pPr lvl="1"/>
            <a:r>
              <a:rPr lang="en-US" dirty="0" smtClean="0">
                <a:sym typeface="Wingdings" pitchFamily="1" charset="2"/>
              </a:rPr>
              <a:t> </a:t>
            </a:r>
            <a:r>
              <a:rPr lang="en-US" dirty="0"/>
              <a:t>Cycle starts anew</a:t>
            </a:r>
          </a:p>
          <a:p>
            <a:pPr lvl="1"/>
            <a:endParaRPr lang="en-US" dirty="0" smtClean="0"/>
          </a:p>
          <a:p>
            <a:pPr lvl="1"/>
            <a:r>
              <a:rPr lang="en-US" dirty="0" err="1" smtClean="0"/>
              <a:t>Oocyte</a:t>
            </a:r>
            <a:r>
              <a:rPr lang="en-US" dirty="0" smtClean="0"/>
              <a:t> </a:t>
            </a:r>
            <a:r>
              <a:rPr lang="en-US" dirty="0"/>
              <a:t>actually activated 12 months prior to ovulation, not 14 days </a:t>
            </a:r>
          </a:p>
          <a:p>
            <a:pPr lvl="1"/>
            <a:endParaRPr lang="en-US" dirty="0"/>
          </a:p>
          <a:p>
            <a:pPr lvl="1"/>
            <a:endParaRPr lang="en-US" dirty="0"/>
          </a:p>
        </p:txBody>
      </p:sp>
    </p:spTree>
    <p:extLst>
      <p:ext uri="{BB962C8B-B14F-4D97-AF65-F5344CB8AC3E}">
        <p14:creationId xmlns:p14="http://schemas.microsoft.com/office/powerpoint/2010/main" val="25992501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1" name="Rectangle 19"/>
          <p:cNvSpPr>
            <a:spLocks noGrp="1" noChangeArrowheads="1"/>
          </p:cNvSpPr>
          <p:nvPr>
            <p:ph type="title"/>
          </p:nvPr>
        </p:nvSpPr>
        <p:spPr>
          <a:xfrm>
            <a:off x="0" y="0"/>
            <a:ext cx="9144000" cy="274638"/>
          </a:xfrm>
        </p:spPr>
        <p:txBody>
          <a:bodyPr/>
          <a:lstStyle/>
          <a:p>
            <a:r>
              <a:rPr lang="en-US" sz="1200">
                <a:solidFill>
                  <a:schemeClr val="tx1"/>
                </a:solidFill>
              </a:rPr>
              <a:t>Figure 27.22b  Correlation of anterior pituitary and ovarian hormones with structural changes of the ovary and uterus.</a:t>
            </a:r>
            <a:endParaRPr lang="en-US" sz="1800" b="0"/>
          </a:p>
        </p:txBody>
      </p:sp>
      <p:pic>
        <p:nvPicPr>
          <p:cNvPr id="38947" name="Picture 35" descr="figure_27_22b_unlabeled"/>
          <p:cNvPicPr>
            <a:picLocks noChangeAspect="1" noChangeArrowheads="1"/>
          </p:cNvPicPr>
          <p:nvPr/>
        </p:nvPicPr>
        <p:blipFill>
          <a:blip r:embed="rId2" cstate="print"/>
          <a:srcRect b="3764"/>
          <a:stretch>
            <a:fillRect/>
          </a:stretch>
        </p:blipFill>
        <p:spPr bwMode="auto">
          <a:xfrm>
            <a:off x="273050" y="855663"/>
            <a:ext cx="8597900" cy="4951412"/>
          </a:xfrm>
          <a:prstGeom prst="rect">
            <a:avLst/>
          </a:prstGeom>
          <a:noFill/>
        </p:spPr>
      </p:pic>
      <p:sp>
        <p:nvSpPr>
          <p:cNvPr id="38948" name="Rectangle 36"/>
          <p:cNvSpPr>
            <a:spLocks noChangeArrowheads="1"/>
          </p:cNvSpPr>
          <p:nvPr/>
        </p:nvSpPr>
        <p:spPr bwMode="auto">
          <a:xfrm>
            <a:off x="647700" y="4978400"/>
            <a:ext cx="8008938" cy="83502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1" charset="0"/>
              </a:rPr>
              <a:t>Ovarian cycle: </a:t>
            </a:r>
            <a:r>
              <a:rPr lang="en-US" sz="1800" b="1">
                <a:latin typeface="Arial" charset="0"/>
              </a:rPr>
              <a:t>Structural changes in the ovarian follicles during the </a:t>
            </a:r>
            <a:br>
              <a:rPr lang="en-US" sz="1800" b="1">
                <a:latin typeface="Arial" charset="0"/>
              </a:rPr>
            </a:br>
            <a:r>
              <a:rPr lang="en-US" sz="1800" b="1">
                <a:latin typeface="Arial" charset="0"/>
              </a:rPr>
              <a:t>ovarian cycle are correlated with (d) changes in the endometrium of the </a:t>
            </a:r>
            <a:br>
              <a:rPr lang="en-US" sz="1800" b="1">
                <a:latin typeface="Arial" charset="0"/>
              </a:rPr>
            </a:br>
            <a:r>
              <a:rPr lang="en-US" sz="1800" b="1">
                <a:latin typeface="Arial" charset="0"/>
              </a:rPr>
              <a:t>uterus during the uterine cycle.</a:t>
            </a:r>
          </a:p>
        </p:txBody>
      </p:sp>
      <p:sp>
        <p:nvSpPr>
          <p:cNvPr id="38949" name="Rectangle 37"/>
          <p:cNvSpPr>
            <a:spLocks noChangeArrowheads="1"/>
          </p:cNvSpPr>
          <p:nvPr/>
        </p:nvSpPr>
        <p:spPr bwMode="auto">
          <a:xfrm>
            <a:off x="476250" y="3006725"/>
            <a:ext cx="10350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Primary</a:t>
            </a:r>
          </a:p>
          <a:p>
            <a:pPr>
              <a:lnSpc>
                <a:spcPct val="90000"/>
              </a:lnSpc>
            </a:pPr>
            <a:r>
              <a:rPr lang="en-US" sz="1800" b="1">
                <a:latin typeface="Arial" charset="0"/>
              </a:rPr>
              <a:t>follicle</a:t>
            </a:r>
          </a:p>
        </p:txBody>
      </p:sp>
      <p:sp>
        <p:nvSpPr>
          <p:cNvPr id="38950" name="Rectangle 38"/>
          <p:cNvSpPr>
            <a:spLocks noChangeArrowheads="1"/>
          </p:cNvSpPr>
          <p:nvPr/>
        </p:nvSpPr>
        <p:spPr bwMode="auto">
          <a:xfrm>
            <a:off x="1441450" y="3003550"/>
            <a:ext cx="13525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Secondary</a:t>
            </a:r>
          </a:p>
          <a:p>
            <a:pPr>
              <a:lnSpc>
                <a:spcPct val="90000"/>
              </a:lnSpc>
            </a:pPr>
            <a:r>
              <a:rPr lang="en-US" sz="1800" b="1">
                <a:latin typeface="Arial" charset="0"/>
              </a:rPr>
              <a:t>follicle</a:t>
            </a:r>
          </a:p>
        </p:txBody>
      </p:sp>
      <p:sp>
        <p:nvSpPr>
          <p:cNvPr id="38951" name="Rectangle 39"/>
          <p:cNvSpPr>
            <a:spLocks noChangeArrowheads="1"/>
          </p:cNvSpPr>
          <p:nvPr/>
        </p:nvSpPr>
        <p:spPr bwMode="auto">
          <a:xfrm>
            <a:off x="2679700" y="3009900"/>
            <a:ext cx="12001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Vesicular</a:t>
            </a:r>
          </a:p>
          <a:p>
            <a:pPr>
              <a:lnSpc>
                <a:spcPct val="90000"/>
              </a:lnSpc>
            </a:pPr>
            <a:r>
              <a:rPr lang="en-US" sz="1800" b="1">
                <a:latin typeface="Arial" charset="0"/>
              </a:rPr>
              <a:t>follicle</a:t>
            </a:r>
          </a:p>
        </p:txBody>
      </p:sp>
      <p:sp>
        <p:nvSpPr>
          <p:cNvPr id="38952" name="Rectangle 40"/>
          <p:cNvSpPr>
            <a:spLocks noChangeArrowheads="1"/>
          </p:cNvSpPr>
          <p:nvPr/>
        </p:nvSpPr>
        <p:spPr bwMode="auto">
          <a:xfrm>
            <a:off x="3822700" y="2978150"/>
            <a:ext cx="1238250" cy="366713"/>
          </a:xfrm>
          <a:prstGeom prst="rect">
            <a:avLst/>
          </a:prstGeom>
          <a:noFill/>
          <a:ln w="9525">
            <a:noFill/>
            <a:miter lim="800000"/>
            <a:headEnd/>
            <a:tailEnd/>
          </a:ln>
          <a:effectLst/>
        </p:spPr>
        <p:txBody>
          <a:bodyPr wrap="none" anchor="ctr">
            <a:spAutoFit/>
          </a:bodyPr>
          <a:lstStyle/>
          <a:p>
            <a:pPr algn="ctr"/>
            <a:r>
              <a:rPr lang="en-US" sz="1800" b="1">
                <a:latin typeface="Arial" charset="0"/>
              </a:rPr>
              <a:t>Ovulation</a:t>
            </a:r>
          </a:p>
        </p:txBody>
      </p:sp>
      <p:sp>
        <p:nvSpPr>
          <p:cNvPr id="38953" name="Rectangle 41"/>
          <p:cNvSpPr>
            <a:spLocks noChangeArrowheads="1"/>
          </p:cNvSpPr>
          <p:nvPr/>
        </p:nvSpPr>
        <p:spPr bwMode="auto">
          <a:xfrm>
            <a:off x="5168900" y="3003550"/>
            <a:ext cx="9842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Corpus</a:t>
            </a:r>
          </a:p>
          <a:p>
            <a:pPr>
              <a:lnSpc>
                <a:spcPct val="90000"/>
              </a:lnSpc>
            </a:pPr>
            <a:r>
              <a:rPr lang="en-US" sz="1800" b="1">
                <a:latin typeface="Arial" charset="0"/>
              </a:rPr>
              <a:t>luteum</a:t>
            </a:r>
          </a:p>
        </p:txBody>
      </p:sp>
      <p:sp>
        <p:nvSpPr>
          <p:cNvPr id="38954" name="Rectangle 42"/>
          <p:cNvSpPr>
            <a:spLocks noChangeArrowheads="1"/>
          </p:cNvSpPr>
          <p:nvPr/>
        </p:nvSpPr>
        <p:spPr bwMode="auto">
          <a:xfrm>
            <a:off x="6432550" y="3003550"/>
            <a:ext cx="17589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Degenerating</a:t>
            </a:r>
          </a:p>
          <a:p>
            <a:pPr>
              <a:lnSpc>
                <a:spcPct val="90000"/>
              </a:lnSpc>
            </a:pPr>
            <a:r>
              <a:rPr lang="en-US" sz="1800" b="1">
                <a:latin typeface="Arial" charset="0"/>
              </a:rPr>
              <a:t>corpus luteum</a:t>
            </a:r>
          </a:p>
        </p:txBody>
      </p:sp>
      <p:sp>
        <p:nvSpPr>
          <p:cNvPr id="38955" name="Rectangle 43"/>
          <p:cNvSpPr>
            <a:spLocks noChangeArrowheads="1"/>
          </p:cNvSpPr>
          <p:nvPr/>
        </p:nvSpPr>
        <p:spPr bwMode="auto">
          <a:xfrm>
            <a:off x="1562100" y="4267200"/>
            <a:ext cx="12001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Follicular</a:t>
            </a:r>
          </a:p>
          <a:p>
            <a:pPr>
              <a:lnSpc>
                <a:spcPct val="90000"/>
              </a:lnSpc>
            </a:pPr>
            <a:r>
              <a:rPr lang="en-US" sz="1800" b="1">
                <a:latin typeface="Arial" charset="0"/>
              </a:rPr>
              <a:t>phase</a:t>
            </a:r>
          </a:p>
        </p:txBody>
      </p:sp>
      <p:sp>
        <p:nvSpPr>
          <p:cNvPr id="38956" name="Rectangle 44"/>
          <p:cNvSpPr>
            <a:spLocks noChangeArrowheads="1"/>
          </p:cNvSpPr>
          <p:nvPr/>
        </p:nvSpPr>
        <p:spPr bwMode="auto">
          <a:xfrm>
            <a:off x="3613150" y="4368800"/>
            <a:ext cx="12382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Ovulation</a:t>
            </a:r>
          </a:p>
          <a:p>
            <a:pPr>
              <a:lnSpc>
                <a:spcPct val="90000"/>
              </a:lnSpc>
            </a:pPr>
            <a:r>
              <a:rPr lang="en-US" sz="1800" b="1">
                <a:latin typeface="Arial" charset="0"/>
              </a:rPr>
              <a:t>(Day 14)</a:t>
            </a:r>
          </a:p>
        </p:txBody>
      </p:sp>
      <p:sp>
        <p:nvSpPr>
          <p:cNvPr id="38957" name="Rectangle 45"/>
          <p:cNvSpPr>
            <a:spLocks noChangeArrowheads="1"/>
          </p:cNvSpPr>
          <p:nvPr/>
        </p:nvSpPr>
        <p:spPr bwMode="auto">
          <a:xfrm>
            <a:off x="5619750" y="4260850"/>
            <a:ext cx="857250" cy="587375"/>
          </a:xfrm>
          <a:prstGeom prst="rect">
            <a:avLst/>
          </a:prstGeom>
          <a:noFill/>
          <a:ln w="9525">
            <a:noFill/>
            <a:miter lim="800000"/>
            <a:headEnd/>
            <a:tailEnd/>
          </a:ln>
          <a:effectLst/>
        </p:spPr>
        <p:txBody>
          <a:bodyPr wrap="none" anchor="ctr">
            <a:spAutoFit/>
          </a:bodyPr>
          <a:lstStyle/>
          <a:p>
            <a:pPr>
              <a:lnSpc>
                <a:spcPct val="90000"/>
              </a:lnSpc>
            </a:pPr>
            <a:r>
              <a:rPr lang="en-US" sz="1800" b="1">
                <a:latin typeface="Arial" charset="0"/>
              </a:rPr>
              <a:t>Luteal</a:t>
            </a:r>
          </a:p>
          <a:p>
            <a:pPr>
              <a:lnSpc>
                <a:spcPct val="90000"/>
              </a:lnSpc>
            </a:pPr>
            <a:r>
              <a:rPr lang="en-US" sz="1800" b="1">
                <a:latin typeface="Arial" charset="0"/>
              </a:rPr>
              <a:t>phase</a:t>
            </a:r>
          </a:p>
        </p:txBody>
      </p:sp>
      <p:sp>
        <p:nvSpPr>
          <p:cNvPr id="38958" name="Freeform 46"/>
          <p:cNvSpPr>
            <a:spLocks/>
          </p:cNvSpPr>
          <p:nvPr/>
        </p:nvSpPr>
        <p:spPr bwMode="auto">
          <a:xfrm>
            <a:off x="341313" y="3943350"/>
            <a:ext cx="3741737" cy="150813"/>
          </a:xfrm>
          <a:custGeom>
            <a:avLst/>
            <a:gdLst/>
            <a:ahLst/>
            <a:cxnLst>
              <a:cxn ang="0">
                <a:pos x="1" y="0"/>
              </a:cxn>
              <a:cxn ang="0">
                <a:pos x="0" y="95"/>
              </a:cxn>
              <a:cxn ang="0">
                <a:pos x="2357" y="92"/>
              </a:cxn>
            </a:cxnLst>
            <a:rect l="0" t="0" r="r" b="b"/>
            <a:pathLst>
              <a:path w="2357" h="95">
                <a:moveTo>
                  <a:pt x="1" y="0"/>
                </a:moveTo>
                <a:lnTo>
                  <a:pt x="0" y="95"/>
                </a:lnTo>
                <a:lnTo>
                  <a:pt x="2357" y="92"/>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8959" name="Freeform 47"/>
          <p:cNvSpPr>
            <a:spLocks/>
          </p:cNvSpPr>
          <p:nvPr/>
        </p:nvSpPr>
        <p:spPr bwMode="auto">
          <a:xfrm>
            <a:off x="2108200" y="4095750"/>
            <a:ext cx="1588" cy="165100"/>
          </a:xfrm>
          <a:custGeom>
            <a:avLst/>
            <a:gdLst/>
            <a:ahLst/>
            <a:cxnLst>
              <a:cxn ang="0">
                <a:pos x="1" y="0"/>
              </a:cxn>
              <a:cxn ang="0">
                <a:pos x="0" y="104"/>
              </a:cxn>
            </a:cxnLst>
            <a:rect l="0" t="0" r="r" b="b"/>
            <a:pathLst>
              <a:path w="1" h="104">
                <a:moveTo>
                  <a:pt x="1" y="0"/>
                </a:moveTo>
                <a:lnTo>
                  <a:pt x="0" y="104"/>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8960" name="Freeform 48"/>
          <p:cNvSpPr>
            <a:spLocks/>
          </p:cNvSpPr>
          <p:nvPr/>
        </p:nvSpPr>
        <p:spPr bwMode="auto">
          <a:xfrm>
            <a:off x="4284663" y="3937000"/>
            <a:ext cx="3925887" cy="157163"/>
          </a:xfrm>
          <a:custGeom>
            <a:avLst/>
            <a:gdLst/>
            <a:ahLst/>
            <a:cxnLst>
              <a:cxn ang="0">
                <a:pos x="0" y="99"/>
              </a:cxn>
              <a:cxn ang="0">
                <a:pos x="2472" y="99"/>
              </a:cxn>
              <a:cxn ang="0">
                <a:pos x="2473" y="0"/>
              </a:cxn>
            </a:cxnLst>
            <a:rect l="0" t="0" r="r" b="b"/>
            <a:pathLst>
              <a:path w="2473" h="99">
                <a:moveTo>
                  <a:pt x="0" y="99"/>
                </a:moveTo>
                <a:lnTo>
                  <a:pt x="2472" y="99"/>
                </a:lnTo>
                <a:lnTo>
                  <a:pt x="2473"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8961" name="Freeform 49"/>
          <p:cNvSpPr>
            <a:spLocks/>
          </p:cNvSpPr>
          <p:nvPr/>
        </p:nvSpPr>
        <p:spPr bwMode="auto">
          <a:xfrm>
            <a:off x="6026150" y="4089400"/>
            <a:ext cx="1588" cy="165100"/>
          </a:xfrm>
          <a:custGeom>
            <a:avLst/>
            <a:gdLst/>
            <a:ahLst/>
            <a:cxnLst>
              <a:cxn ang="0">
                <a:pos x="1" y="0"/>
              </a:cxn>
              <a:cxn ang="0">
                <a:pos x="0" y="104"/>
              </a:cxn>
            </a:cxnLst>
            <a:rect l="0" t="0" r="r" b="b"/>
            <a:pathLst>
              <a:path w="1" h="104">
                <a:moveTo>
                  <a:pt x="1" y="0"/>
                </a:moveTo>
                <a:lnTo>
                  <a:pt x="0" y="104"/>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Tree>
    <p:extLst>
      <p:ext uri="{BB962C8B-B14F-4D97-AF65-F5344CB8AC3E}">
        <p14:creationId xmlns:p14="http://schemas.microsoft.com/office/powerpoint/2010/main" val="40704155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normAutofit fontScale="90000"/>
          </a:bodyPr>
          <a:lstStyle/>
          <a:p>
            <a:r>
              <a:rPr lang="en-US"/>
              <a:t>The Uterine (Menstrual) Cycle</a:t>
            </a:r>
          </a:p>
        </p:txBody>
      </p:sp>
      <p:sp>
        <p:nvSpPr>
          <p:cNvPr id="39941" name="Rectangle 5"/>
          <p:cNvSpPr>
            <a:spLocks noGrp="1" noChangeArrowheads="1"/>
          </p:cNvSpPr>
          <p:nvPr>
            <p:ph type="body" idx="1"/>
          </p:nvPr>
        </p:nvSpPr>
        <p:spPr/>
        <p:txBody>
          <a:bodyPr/>
          <a:lstStyle/>
          <a:p>
            <a:r>
              <a:rPr lang="en-US" dirty="0"/>
              <a:t>Cyclic changes in </a:t>
            </a:r>
            <a:r>
              <a:rPr lang="en-US" dirty="0" err="1"/>
              <a:t>endometrium</a:t>
            </a:r>
            <a:r>
              <a:rPr lang="en-US" dirty="0"/>
              <a:t> in response to fluctuating ovarian hormone levels</a:t>
            </a:r>
          </a:p>
          <a:p>
            <a:endParaRPr lang="en-US" dirty="0" smtClean="0"/>
          </a:p>
          <a:p>
            <a:r>
              <a:rPr lang="en-US" dirty="0" smtClean="0"/>
              <a:t>Three </a:t>
            </a:r>
            <a:r>
              <a:rPr lang="en-US" dirty="0"/>
              <a:t>phases </a:t>
            </a:r>
          </a:p>
          <a:p>
            <a:pPr lvl="1"/>
            <a:r>
              <a:rPr lang="en-US" dirty="0"/>
              <a:t>Days 1–5 - menstrual phase</a:t>
            </a:r>
          </a:p>
          <a:p>
            <a:pPr lvl="1"/>
            <a:endParaRPr lang="en-US" dirty="0" smtClean="0"/>
          </a:p>
          <a:p>
            <a:pPr lvl="1"/>
            <a:r>
              <a:rPr lang="en-US" dirty="0" smtClean="0"/>
              <a:t>Days </a:t>
            </a:r>
            <a:r>
              <a:rPr lang="en-US" dirty="0"/>
              <a:t>6–14 - proliferative (</a:t>
            </a:r>
            <a:r>
              <a:rPr lang="en-US" dirty="0" err="1"/>
              <a:t>preovulatory</a:t>
            </a:r>
            <a:r>
              <a:rPr lang="en-US" dirty="0"/>
              <a:t>) phase</a:t>
            </a:r>
          </a:p>
          <a:p>
            <a:pPr lvl="1"/>
            <a:endParaRPr lang="en-US" dirty="0" smtClean="0"/>
          </a:p>
          <a:p>
            <a:pPr lvl="1"/>
            <a:r>
              <a:rPr lang="en-US" dirty="0" smtClean="0"/>
              <a:t>Days </a:t>
            </a:r>
            <a:r>
              <a:rPr lang="en-US" dirty="0"/>
              <a:t>15–28 - </a:t>
            </a:r>
            <a:r>
              <a:rPr lang="en-US" dirty="0" err="1"/>
              <a:t>secretory</a:t>
            </a:r>
            <a:r>
              <a:rPr lang="en-US" dirty="0"/>
              <a:t> (postovulatory) phase (constant 14-day length) </a:t>
            </a:r>
          </a:p>
        </p:txBody>
      </p:sp>
    </p:spTree>
    <p:extLst>
      <p:ext uri="{BB962C8B-B14F-4D97-AF65-F5344CB8AC3E}">
        <p14:creationId xmlns:p14="http://schemas.microsoft.com/office/powerpoint/2010/main" val="11957893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p:txBody>
          <a:bodyPr>
            <a:normAutofit fontScale="90000"/>
          </a:bodyPr>
          <a:lstStyle/>
          <a:p>
            <a:r>
              <a:rPr lang="en-US"/>
              <a:t>Uterine Cycle</a:t>
            </a:r>
          </a:p>
        </p:txBody>
      </p:sp>
      <p:sp>
        <p:nvSpPr>
          <p:cNvPr id="40965" name="Rectangle 5"/>
          <p:cNvSpPr>
            <a:spLocks noGrp="1" noChangeArrowheads="1"/>
          </p:cNvSpPr>
          <p:nvPr>
            <p:ph type="body" idx="1"/>
          </p:nvPr>
        </p:nvSpPr>
        <p:spPr/>
        <p:txBody>
          <a:bodyPr/>
          <a:lstStyle/>
          <a:p>
            <a:r>
              <a:rPr lang="en-US" b="1" dirty="0"/>
              <a:t>Menstrual phase (Days 1 - 5)</a:t>
            </a:r>
          </a:p>
          <a:p>
            <a:pPr lvl="1"/>
            <a:r>
              <a:rPr lang="en-US" dirty="0"/>
              <a:t>Ovarian hormones at lowest levels</a:t>
            </a:r>
          </a:p>
          <a:p>
            <a:pPr lvl="1"/>
            <a:endParaRPr lang="en-US" dirty="0" smtClean="0"/>
          </a:p>
          <a:p>
            <a:pPr lvl="1"/>
            <a:r>
              <a:rPr lang="en-US" dirty="0" err="1" smtClean="0"/>
              <a:t>Gonadotropins</a:t>
            </a:r>
            <a:r>
              <a:rPr lang="en-US" dirty="0" smtClean="0"/>
              <a:t> </a:t>
            </a:r>
            <a:r>
              <a:rPr lang="en-US" dirty="0"/>
              <a:t>beginning to rise</a:t>
            </a:r>
          </a:p>
          <a:p>
            <a:pPr lvl="1"/>
            <a:endParaRPr lang="en-US" dirty="0" smtClean="0"/>
          </a:p>
          <a:p>
            <a:pPr lvl="1"/>
            <a:r>
              <a:rPr lang="en-US" dirty="0" smtClean="0"/>
              <a:t>Stratum </a:t>
            </a:r>
            <a:r>
              <a:rPr lang="en-US" dirty="0" err="1"/>
              <a:t>functionalis</a:t>
            </a:r>
            <a:r>
              <a:rPr lang="en-US" dirty="0"/>
              <a:t> </a:t>
            </a:r>
            <a:r>
              <a:rPr lang="en-US" dirty="0" smtClean="0"/>
              <a:t>shed</a:t>
            </a:r>
          </a:p>
          <a:p>
            <a:pPr lvl="2"/>
            <a:r>
              <a:rPr lang="en-US" dirty="0" smtClean="0"/>
              <a:t>menstrual </a:t>
            </a:r>
            <a:r>
              <a:rPr lang="en-US" dirty="0"/>
              <a:t>flow (blood and tissue) 3 - 5 days</a:t>
            </a:r>
          </a:p>
          <a:p>
            <a:pPr lvl="1"/>
            <a:endParaRPr lang="en-US" dirty="0" smtClean="0"/>
          </a:p>
          <a:p>
            <a:pPr lvl="1"/>
            <a:r>
              <a:rPr lang="en-US" dirty="0" smtClean="0"/>
              <a:t>By </a:t>
            </a:r>
            <a:r>
              <a:rPr lang="en-US" dirty="0"/>
              <a:t>day 5 growing ovarian follicles produce more estrogen</a:t>
            </a:r>
          </a:p>
        </p:txBody>
      </p:sp>
    </p:spTree>
    <p:extLst>
      <p:ext uri="{BB962C8B-B14F-4D97-AF65-F5344CB8AC3E}">
        <p14:creationId xmlns:p14="http://schemas.microsoft.com/office/powerpoint/2010/main" val="1630735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normAutofit fontScale="90000"/>
          </a:bodyPr>
          <a:lstStyle/>
          <a:p>
            <a:r>
              <a:rPr lang="en-US"/>
              <a:t>Uterine Cycle</a:t>
            </a:r>
          </a:p>
        </p:txBody>
      </p:sp>
      <p:sp>
        <p:nvSpPr>
          <p:cNvPr id="41989" name="Rectangle 5"/>
          <p:cNvSpPr>
            <a:spLocks noGrp="1" noChangeArrowheads="1"/>
          </p:cNvSpPr>
          <p:nvPr>
            <p:ph type="body" idx="1"/>
          </p:nvPr>
        </p:nvSpPr>
        <p:spPr/>
        <p:txBody>
          <a:bodyPr/>
          <a:lstStyle/>
          <a:p>
            <a:r>
              <a:rPr lang="en-US" b="1" dirty="0"/>
              <a:t> Proliferative phase (Days 6 - 14)</a:t>
            </a:r>
          </a:p>
          <a:p>
            <a:pPr lvl="1"/>
            <a:r>
              <a:rPr lang="en-US" dirty="0"/>
              <a:t>Rising estrogen levels prompt generation of new stratum </a:t>
            </a:r>
            <a:r>
              <a:rPr lang="en-US" dirty="0" err="1"/>
              <a:t>functionalis</a:t>
            </a:r>
            <a:r>
              <a:rPr lang="en-US" dirty="0"/>
              <a:t> </a:t>
            </a:r>
            <a:r>
              <a:rPr lang="en-US" dirty="0" smtClean="0"/>
              <a:t>layer</a:t>
            </a:r>
          </a:p>
          <a:p>
            <a:pPr lvl="1"/>
            <a:r>
              <a:rPr lang="en-US" dirty="0" smtClean="0"/>
              <a:t>glands </a:t>
            </a:r>
            <a:r>
              <a:rPr lang="en-US" dirty="0"/>
              <a:t>enlarge and spiral arteries increase in number</a:t>
            </a:r>
          </a:p>
          <a:p>
            <a:pPr lvl="1"/>
            <a:endParaRPr lang="en-US" dirty="0" smtClean="0"/>
          </a:p>
          <a:p>
            <a:pPr lvl="1"/>
            <a:r>
              <a:rPr lang="en-US" dirty="0" smtClean="0"/>
              <a:t>Normally </a:t>
            </a:r>
            <a:r>
              <a:rPr lang="en-US" dirty="0"/>
              <a:t>thick, sticky cervical mucus thins in response to rising estrogen (allows sperm passage)</a:t>
            </a:r>
          </a:p>
          <a:p>
            <a:pPr lvl="1"/>
            <a:endParaRPr lang="en-US" dirty="0" smtClean="0"/>
          </a:p>
          <a:p>
            <a:pPr lvl="1"/>
            <a:r>
              <a:rPr lang="en-US" dirty="0" smtClean="0"/>
              <a:t>Ovulation </a:t>
            </a:r>
            <a:r>
              <a:rPr lang="en-US" dirty="0"/>
              <a:t>occurs at end of proliferative phase</a:t>
            </a:r>
          </a:p>
        </p:txBody>
      </p:sp>
    </p:spTree>
    <p:extLst>
      <p:ext uri="{BB962C8B-B14F-4D97-AF65-F5344CB8AC3E}">
        <p14:creationId xmlns:p14="http://schemas.microsoft.com/office/powerpoint/2010/main" val="33680443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normAutofit fontScale="90000"/>
          </a:bodyPr>
          <a:lstStyle/>
          <a:p>
            <a:r>
              <a:rPr lang="en-US"/>
              <a:t>Uterine Cycle</a:t>
            </a:r>
          </a:p>
        </p:txBody>
      </p:sp>
      <p:sp>
        <p:nvSpPr>
          <p:cNvPr id="43013" name="Rectangle 5"/>
          <p:cNvSpPr>
            <a:spLocks noGrp="1" noChangeArrowheads="1"/>
          </p:cNvSpPr>
          <p:nvPr>
            <p:ph type="body" idx="1"/>
          </p:nvPr>
        </p:nvSpPr>
        <p:spPr/>
        <p:txBody>
          <a:bodyPr/>
          <a:lstStyle/>
          <a:p>
            <a:r>
              <a:rPr lang="en-US" b="1" dirty="0"/>
              <a:t> </a:t>
            </a:r>
            <a:r>
              <a:rPr lang="en-US" b="1" dirty="0" err="1"/>
              <a:t>Secretory</a:t>
            </a:r>
            <a:r>
              <a:rPr lang="en-US" b="1" dirty="0"/>
              <a:t> phase</a:t>
            </a:r>
            <a:r>
              <a:rPr lang="en-US" dirty="0"/>
              <a:t> (Days 15 – 28)</a:t>
            </a:r>
          </a:p>
          <a:p>
            <a:pPr lvl="1"/>
            <a:r>
              <a:rPr lang="en-US" dirty="0"/>
              <a:t>Most constant </a:t>
            </a:r>
            <a:r>
              <a:rPr lang="en-US" dirty="0" err="1"/>
              <a:t>timewise</a:t>
            </a:r>
            <a:endParaRPr lang="en-US" dirty="0"/>
          </a:p>
          <a:p>
            <a:pPr lvl="1"/>
            <a:endParaRPr lang="en-US" dirty="0" smtClean="0"/>
          </a:p>
          <a:p>
            <a:pPr lvl="1"/>
            <a:r>
              <a:rPr lang="en-US" dirty="0" err="1" smtClean="0"/>
              <a:t>Endometrium</a:t>
            </a:r>
            <a:r>
              <a:rPr lang="en-US" dirty="0" smtClean="0"/>
              <a:t> </a:t>
            </a:r>
            <a:r>
              <a:rPr lang="en-US" dirty="0" err="1"/>
              <a:t>propares</a:t>
            </a:r>
            <a:r>
              <a:rPr lang="en-US" dirty="0"/>
              <a:t> for embryo</a:t>
            </a:r>
          </a:p>
          <a:p>
            <a:pPr lvl="1"/>
            <a:endParaRPr lang="en-US" dirty="0" smtClean="0"/>
          </a:p>
          <a:p>
            <a:pPr lvl="1"/>
            <a:r>
              <a:rPr lang="en-US" dirty="0" smtClean="0"/>
              <a:t>Rising </a:t>
            </a:r>
            <a:r>
              <a:rPr lang="en-US" dirty="0"/>
              <a:t>progesterone levels prompt</a:t>
            </a:r>
          </a:p>
          <a:p>
            <a:pPr lvl="2"/>
            <a:endParaRPr lang="en-US" dirty="0" smtClean="0"/>
          </a:p>
          <a:p>
            <a:pPr lvl="2"/>
            <a:r>
              <a:rPr lang="en-US" dirty="0" smtClean="0"/>
              <a:t>Functional </a:t>
            </a:r>
            <a:r>
              <a:rPr lang="en-US" dirty="0"/>
              <a:t>layer </a:t>
            </a:r>
            <a:r>
              <a:rPr lang="en-US" dirty="0">
                <a:sym typeface="Wingdings" pitchFamily="1" charset="2"/>
              </a:rPr>
              <a:t> </a:t>
            </a:r>
            <a:r>
              <a:rPr lang="en-US" dirty="0" err="1">
                <a:sym typeface="Wingdings" pitchFamily="1" charset="2"/>
              </a:rPr>
              <a:t>secretory</a:t>
            </a:r>
            <a:r>
              <a:rPr lang="en-US" dirty="0">
                <a:sym typeface="Wingdings" pitchFamily="1" charset="2"/>
              </a:rPr>
              <a:t> mucosa</a:t>
            </a:r>
            <a:endParaRPr lang="en-US" dirty="0"/>
          </a:p>
          <a:p>
            <a:pPr lvl="2"/>
            <a:endParaRPr lang="en-US" dirty="0" smtClean="0"/>
          </a:p>
          <a:p>
            <a:pPr lvl="2"/>
            <a:r>
              <a:rPr lang="en-US" dirty="0" smtClean="0"/>
              <a:t>Endometrial </a:t>
            </a:r>
            <a:r>
              <a:rPr lang="en-US" dirty="0"/>
              <a:t>glands secrete nutrients</a:t>
            </a:r>
          </a:p>
          <a:p>
            <a:pPr lvl="2"/>
            <a:endParaRPr lang="en-US" dirty="0" smtClean="0"/>
          </a:p>
          <a:p>
            <a:pPr lvl="2"/>
            <a:r>
              <a:rPr lang="en-US" dirty="0" smtClean="0"/>
              <a:t>Formation </a:t>
            </a:r>
            <a:r>
              <a:rPr lang="en-US" dirty="0"/>
              <a:t>of cervical mucus plug </a:t>
            </a:r>
          </a:p>
        </p:txBody>
      </p:sp>
    </p:spTree>
    <p:extLst>
      <p:ext uri="{BB962C8B-B14F-4D97-AF65-F5344CB8AC3E}">
        <p14:creationId xmlns:p14="http://schemas.microsoft.com/office/powerpoint/2010/main" val="1227069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normAutofit fontScale="90000"/>
          </a:bodyPr>
          <a:lstStyle/>
          <a:p>
            <a:r>
              <a:rPr lang="en-US"/>
              <a:t>Uterine Cycle</a:t>
            </a:r>
          </a:p>
        </p:txBody>
      </p:sp>
      <p:sp>
        <p:nvSpPr>
          <p:cNvPr id="44037" name="Rectangle 5"/>
          <p:cNvSpPr>
            <a:spLocks noGrp="1" noChangeArrowheads="1"/>
          </p:cNvSpPr>
          <p:nvPr>
            <p:ph type="body" idx="1"/>
          </p:nvPr>
        </p:nvSpPr>
        <p:spPr/>
        <p:txBody>
          <a:bodyPr>
            <a:normAutofit lnSpcReduction="10000"/>
          </a:bodyPr>
          <a:lstStyle/>
          <a:p>
            <a:r>
              <a:rPr lang="en-US" dirty="0"/>
              <a:t>If fertilization does not occur</a:t>
            </a:r>
          </a:p>
          <a:p>
            <a:pPr lvl="1"/>
            <a:r>
              <a:rPr lang="en-US" dirty="0"/>
              <a:t>Corpus </a:t>
            </a:r>
            <a:r>
              <a:rPr lang="en-US" dirty="0" err="1"/>
              <a:t>luteum</a:t>
            </a:r>
            <a:r>
              <a:rPr lang="en-US" dirty="0"/>
              <a:t> degenerates toward end of </a:t>
            </a:r>
            <a:r>
              <a:rPr lang="en-US" dirty="0" err="1"/>
              <a:t>secretory</a:t>
            </a:r>
            <a:r>
              <a:rPr lang="en-US" dirty="0"/>
              <a:t> phase</a:t>
            </a:r>
          </a:p>
          <a:p>
            <a:pPr lvl="1"/>
            <a:endParaRPr lang="en-US" dirty="0" smtClean="0"/>
          </a:p>
          <a:p>
            <a:pPr lvl="1"/>
            <a:r>
              <a:rPr lang="en-US" dirty="0" smtClean="0"/>
              <a:t>Progesterone </a:t>
            </a:r>
            <a:r>
              <a:rPr lang="en-US" dirty="0"/>
              <a:t>levels fall</a:t>
            </a:r>
          </a:p>
          <a:p>
            <a:pPr lvl="1"/>
            <a:endParaRPr lang="en-US" dirty="0" smtClean="0"/>
          </a:p>
          <a:p>
            <a:pPr lvl="1"/>
            <a:r>
              <a:rPr lang="en-US" dirty="0" smtClean="0"/>
              <a:t>Spiral </a:t>
            </a:r>
            <a:r>
              <a:rPr lang="en-US" dirty="0"/>
              <a:t>arteries kink and spasm</a:t>
            </a:r>
          </a:p>
          <a:p>
            <a:pPr lvl="1"/>
            <a:endParaRPr lang="en-US" dirty="0" smtClean="0"/>
          </a:p>
          <a:p>
            <a:pPr lvl="1"/>
            <a:r>
              <a:rPr lang="en-US" dirty="0" smtClean="0"/>
              <a:t>Endometrial </a:t>
            </a:r>
            <a:r>
              <a:rPr lang="en-US" dirty="0"/>
              <a:t>cells begin to die; glands regress</a:t>
            </a:r>
          </a:p>
          <a:p>
            <a:pPr lvl="1"/>
            <a:endParaRPr lang="en-US" dirty="0" smtClean="0"/>
          </a:p>
          <a:p>
            <a:pPr lvl="1"/>
            <a:r>
              <a:rPr lang="en-US" dirty="0" smtClean="0"/>
              <a:t>Spiral </a:t>
            </a:r>
            <a:r>
              <a:rPr lang="en-US" dirty="0"/>
              <a:t>arteries constrict again, then relax and open wide</a:t>
            </a:r>
          </a:p>
          <a:p>
            <a:pPr lvl="1"/>
            <a:endParaRPr lang="en-US" dirty="0" smtClean="0"/>
          </a:p>
          <a:p>
            <a:pPr lvl="1"/>
            <a:r>
              <a:rPr lang="en-US" dirty="0" smtClean="0"/>
              <a:t>Rush </a:t>
            </a:r>
            <a:r>
              <a:rPr lang="en-US" dirty="0"/>
              <a:t>of blood fragments weakened capillary beds and functional layer sloughs</a:t>
            </a:r>
          </a:p>
        </p:txBody>
      </p:sp>
    </p:spTree>
    <p:extLst>
      <p:ext uri="{BB962C8B-B14F-4D97-AF65-F5344CB8AC3E}">
        <p14:creationId xmlns:p14="http://schemas.microsoft.com/office/powerpoint/2010/main" val="22149926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normAutofit fontScale="90000"/>
          </a:bodyPr>
          <a:lstStyle/>
          <a:p>
            <a:r>
              <a:rPr lang="en-US"/>
              <a:t>Effects of Estrogens </a:t>
            </a:r>
          </a:p>
        </p:txBody>
      </p:sp>
      <p:sp>
        <p:nvSpPr>
          <p:cNvPr id="47109" name="Rectangle 5"/>
          <p:cNvSpPr>
            <a:spLocks noGrp="1" noChangeArrowheads="1"/>
          </p:cNvSpPr>
          <p:nvPr>
            <p:ph type="body" idx="1"/>
          </p:nvPr>
        </p:nvSpPr>
        <p:spPr/>
        <p:txBody>
          <a:bodyPr/>
          <a:lstStyle/>
          <a:p>
            <a:r>
              <a:rPr lang="en-US" dirty="0"/>
              <a:t>Promote </a:t>
            </a:r>
            <a:r>
              <a:rPr lang="en-US" dirty="0" err="1"/>
              <a:t>oogenesis</a:t>
            </a:r>
            <a:r>
              <a:rPr lang="en-US" dirty="0"/>
              <a:t> and follicle growth in ovary</a:t>
            </a:r>
          </a:p>
          <a:p>
            <a:endParaRPr lang="en-US" dirty="0" smtClean="0"/>
          </a:p>
          <a:p>
            <a:r>
              <a:rPr lang="en-US" dirty="0" smtClean="0"/>
              <a:t>Exert </a:t>
            </a:r>
            <a:r>
              <a:rPr lang="en-US" dirty="0"/>
              <a:t>anabolic effects on female reproductive tract</a:t>
            </a:r>
          </a:p>
          <a:p>
            <a:endParaRPr lang="en-US" dirty="0" smtClean="0"/>
          </a:p>
          <a:p>
            <a:r>
              <a:rPr lang="en-US" dirty="0" smtClean="0"/>
              <a:t>Support </a:t>
            </a:r>
            <a:r>
              <a:rPr lang="en-US" dirty="0"/>
              <a:t>rapid but short-lived growth spurt at puberty</a:t>
            </a:r>
          </a:p>
        </p:txBody>
      </p:sp>
    </p:spTree>
    <p:extLst>
      <p:ext uri="{BB962C8B-B14F-4D97-AF65-F5344CB8AC3E}">
        <p14:creationId xmlns:p14="http://schemas.microsoft.com/office/powerpoint/2010/main" val="191125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normAutofit fontScale="90000"/>
          </a:bodyPr>
          <a:lstStyle/>
          <a:p>
            <a:r>
              <a:rPr lang="en-US"/>
              <a:t>The Male Perineum</a:t>
            </a:r>
          </a:p>
        </p:txBody>
      </p:sp>
      <p:sp>
        <p:nvSpPr>
          <p:cNvPr id="44037" name="Rectangle 5"/>
          <p:cNvSpPr>
            <a:spLocks noGrp="1" noChangeArrowheads="1"/>
          </p:cNvSpPr>
          <p:nvPr>
            <p:ph type="body" idx="1"/>
          </p:nvPr>
        </p:nvSpPr>
        <p:spPr>
          <a:xfrm>
            <a:off x="457200" y="1600200"/>
            <a:ext cx="4114800" cy="4525963"/>
          </a:xfrm>
        </p:spPr>
        <p:txBody>
          <a:bodyPr>
            <a:normAutofit/>
          </a:bodyPr>
          <a:lstStyle/>
          <a:p>
            <a:r>
              <a:rPr lang="en-US" dirty="0"/>
              <a:t>Diamond-shaped region between </a:t>
            </a:r>
            <a:endParaRPr lang="en-US" dirty="0" smtClean="0"/>
          </a:p>
          <a:p>
            <a:pPr lvl="1"/>
            <a:r>
              <a:rPr lang="en-US" dirty="0" smtClean="0"/>
              <a:t>pubic </a:t>
            </a:r>
            <a:r>
              <a:rPr lang="en-US" dirty="0" err="1" smtClean="0"/>
              <a:t>symphysis</a:t>
            </a:r>
            <a:endParaRPr lang="en-US" dirty="0" smtClean="0"/>
          </a:p>
          <a:p>
            <a:pPr lvl="1"/>
            <a:r>
              <a:rPr lang="en-US" dirty="0" smtClean="0"/>
              <a:t>Coccyx</a:t>
            </a:r>
          </a:p>
          <a:p>
            <a:pPr lvl="1"/>
            <a:r>
              <a:rPr lang="en-US" dirty="0" err="1" smtClean="0"/>
              <a:t>ischial</a:t>
            </a:r>
            <a:r>
              <a:rPr lang="en-US" dirty="0" smtClean="0"/>
              <a:t> </a:t>
            </a:r>
            <a:r>
              <a:rPr lang="en-US" dirty="0" err="1"/>
              <a:t>tuberosities</a:t>
            </a:r>
            <a:endParaRPr lang="en-US" dirty="0"/>
          </a:p>
          <a:p>
            <a:endParaRPr lang="en-US" dirty="0" smtClean="0"/>
          </a:p>
          <a:p>
            <a:r>
              <a:rPr lang="en-US" dirty="0" smtClean="0"/>
              <a:t>Suspends scrotum</a:t>
            </a:r>
          </a:p>
          <a:p>
            <a:pPr lvl="1"/>
            <a:r>
              <a:rPr lang="en-US" dirty="0" smtClean="0"/>
              <a:t>contains </a:t>
            </a:r>
            <a:r>
              <a:rPr lang="en-US" dirty="0"/>
              <a:t>root of penis and anus</a:t>
            </a:r>
          </a:p>
          <a:p>
            <a:endParaRPr lang="en-US" dirty="0"/>
          </a:p>
        </p:txBody>
      </p:sp>
      <p:pic>
        <p:nvPicPr>
          <p:cNvPr id="4" name="Picture 5" descr="figure_27_04_unlabeled"/>
          <p:cNvPicPr preferRelativeResize="0">
            <a:picLocks noChangeAspect="1" noChangeArrowheads="1"/>
          </p:cNvPicPr>
          <p:nvPr/>
        </p:nvPicPr>
        <p:blipFill>
          <a:blip r:embed="rId3" cstate="print"/>
          <a:srcRect b="3778"/>
          <a:stretch>
            <a:fillRect/>
          </a:stretch>
        </p:blipFill>
        <p:spPr bwMode="auto">
          <a:xfrm>
            <a:off x="4865687" y="1687773"/>
            <a:ext cx="4278313" cy="3482454"/>
          </a:xfrm>
          <a:prstGeom prst="rect">
            <a:avLst/>
          </a:prstGeom>
          <a:noFill/>
        </p:spPr>
      </p:pic>
      <p:cxnSp>
        <p:nvCxnSpPr>
          <p:cNvPr id="6" name="Straight Connector 5"/>
          <p:cNvCxnSpPr/>
          <p:nvPr/>
        </p:nvCxnSpPr>
        <p:spPr>
          <a:xfrm flipH="1">
            <a:off x="6324600" y="2819400"/>
            <a:ext cx="990600" cy="15240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315200" y="2819400"/>
            <a:ext cx="838200" cy="15240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flipV="1">
            <a:off x="6324600" y="4343400"/>
            <a:ext cx="990600" cy="3048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H="1">
            <a:off x="7315200" y="4343400"/>
            <a:ext cx="838200" cy="304800"/>
          </a:xfrm>
          <a:prstGeom prst="line">
            <a:avLst/>
          </a:prstGeom>
          <a:ln>
            <a:prstDash val="dash"/>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normAutofit fontScale="90000"/>
          </a:bodyPr>
          <a:lstStyle/>
          <a:p>
            <a:r>
              <a:rPr lang="en-US"/>
              <a:t>Effects of Estrogens</a:t>
            </a:r>
          </a:p>
        </p:txBody>
      </p:sp>
      <p:sp>
        <p:nvSpPr>
          <p:cNvPr id="48133" name="Rectangle 5"/>
          <p:cNvSpPr>
            <a:spLocks noGrp="1" noChangeArrowheads="1"/>
          </p:cNvSpPr>
          <p:nvPr>
            <p:ph type="body" idx="1"/>
          </p:nvPr>
        </p:nvSpPr>
        <p:spPr/>
        <p:txBody>
          <a:bodyPr/>
          <a:lstStyle/>
          <a:p>
            <a:r>
              <a:rPr lang="en-US" dirty="0"/>
              <a:t>Induce secondary sex characteristics</a:t>
            </a:r>
          </a:p>
          <a:p>
            <a:pPr lvl="1"/>
            <a:endParaRPr lang="en-US" dirty="0" smtClean="0"/>
          </a:p>
          <a:p>
            <a:pPr lvl="1"/>
            <a:r>
              <a:rPr lang="en-US" dirty="0" smtClean="0"/>
              <a:t>Growth </a:t>
            </a:r>
            <a:r>
              <a:rPr lang="en-US" dirty="0"/>
              <a:t>of breasts</a:t>
            </a:r>
          </a:p>
          <a:p>
            <a:pPr lvl="1"/>
            <a:endParaRPr lang="en-US" dirty="0" smtClean="0"/>
          </a:p>
          <a:p>
            <a:pPr lvl="1"/>
            <a:r>
              <a:rPr lang="en-US" dirty="0" smtClean="0"/>
              <a:t>Increased </a:t>
            </a:r>
            <a:r>
              <a:rPr lang="en-US" dirty="0"/>
              <a:t>deposit of subcutaneous fat (hips and breasts)</a:t>
            </a:r>
          </a:p>
          <a:p>
            <a:pPr lvl="1"/>
            <a:endParaRPr lang="en-US" dirty="0" smtClean="0"/>
          </a:p>
          <a:p>
            <a:pPr lvl="1"/>
            <a:r>
              <a:rPr lang="en-US" dirty="0" smtClean="0"/>
              <a:t>Widening </a:t>
            </a:r>
            <a:r>
              <a:rPr lang="en-US" dirty="0"/>
              <a:t>and lightening of pelvis</a:t>
            </a:r>
          </a:p>
        </p:txBody>
      </p:sp>
    </p:spTree>
    <p:extLst>
      <p:ext uri="{BB962C8B-B14F-4D97-AF65-F5344CB8AC3E}">
        <p14:creationId xmlns:p14="http://schemas.microsoft.com/office/powerpoint/2010/main" val="3279491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normAutofit fontScale="90000"/>
          </a:bodyPr>
          <a:lstStyle/>
          <a:p>
            <a:r>
              <a:rPr lang="en-US"/>
              <a:t>Effects of Estrogens</a:t>
            </a:r>
          </a:p>
        </p:txBody>
      </p:sp>
      <p:sp>
        <p:nvSpPr>
          <p:cNvPr id="49157" name="Rectangle 5"/>
          <p:cNvSpPr>
            <a:spLocks noGrp="1" noChangeArrowheads="1"/>
          </p:cNvSpPr>
          <p:nvPr>
            <p:ph type="body" idx="1"/>
          </p:nvPr>
        </p:nvSpPr>
        <p:spPr/>
        <p:txBody>
          <a:bodyPr/>
          <a:lstStyle/>
          <a:p>
            <a:r>
              <a:rPr lang="en-US" dirty="0"/>
              <a:t>Metabolic effects (not true secondary sex characteristics)</a:t>
            </a:r>
          </a:p>
          <a:p>
            <a:pPr lvl="1"/>
            <a:endParaRPr lang="en-US" dirty="0" smtClean="0"/>
          </a:p>
          <a:p>
            <a:pPr lvl="1"/>
            <a:r>
              <a:rPr lang="en-US" dirty="0" smtClean="0"/>
              <a:t>Maintain </a:t>
            </a:r>
            <a:r>
              <a:rPr lang="en-US" dirty="0"/>
              <a:t>low total blood cholesterol and high HDL levels</a:t>
            </a:r>
          </a:p>
          <a:p>
            <a:pPr lvl="1"/>
            <a:endParaRPr lang="en-US" dirty="0" smtClean="0"/>
          </a:p>
          <a:p>
            <a:pPr lvl="1"/>
            <a:r>
              <a:rPr lang="en-US" dirty="0" smtClean="0"/>
              <a:t>Facilitate </a:t>
            </a:r>
            <a:r>
              <a:rPr lang="en-US" dirty="0"/>
              <a:t>calcium uptake</a:t>
            </a:r>
          </a:p>
        </p:txBody>
      </p:sp>
    </p:spTree>
    <p:extLst>
      <p:ext uri="{BB962C8B-B14F-4D97-AF65-F5344CB8AC3E}">
        <p14:creationId xmlns:p14="http://schemas.microsoft.com/office/powerpoint/2010/main" val="2155902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normAutofit fontScale="90000"/>
          </a:bodyPr>
          <a:lstStyle/>
          <a:p>
            <a:r>
              <a:rPr lang="en-US"/>
              <a:t>Effects of Progesterone</a:t>
            </a:r>
          </a:p>
        </p:txBody>
      </p:sp>
      <p:sp>
        <p:nvSpPr>
          <p:cNvPr id="50181" name="Rectangle 5"/>
          <p:cNvSpPr>
            <a:spLocks noGrp="1" noChangeArrowheads="1"/>
          </p:cNvSpPr>
          <p:nvPr>
            <p:ph type="body" idx="1"/>
          </p:nvPr>
        </p:nvSpPr>
        <p:spPr/>
        <p:txBody>
          <a:bodyPr/>
          <a:lstStyle/>
          <a:p>
            <a:r>
              <a:rPr lang="en-US" dirty="0"/>
              <a:t>Progesterone works with estrogen to establish and regulate uterine cycle</a:t>
            </a:r>
          </a:p>
          <a:p>
            <a:endParaRPr lang="en-US" dirty="0" smtClean="0"/>
          </a:p>
          <a:p>
            <a:r>
              <a:rPr lang="en-US" dirty="0" smtClean="0"/>
              <a:t>Promotes </a:t>
            </a:r>
            <a:r>
              <a:rPr lang="en-US" dirty="0"/>
              <a:t>changes in cervical mucus</a:t>
            </a:r>
          </a:p>
          <a:p>
            <a:endParaRPr lang="en-US" dirty="0" smtClean="0"/>
          </a:p>
          <a:p>
            <a:r>
              <a:rPr lang="en-US" dirty="0" smtClean="0"/>
              <a:t>Effects </a:t>
            </a:r>
            <a:r>
              <a:rPr lang="en-US" dirty="0"/>
              <a:t>of placental progesterone during pregnancy</a:t>
            </a:r>
          </a:p>
          <a:p>
            <a:pPr lvl="1"/>
            <a:endParaRPr lang="en-US" dirty="0" smtClean="0"/>
          </a:p>
          <a:p>
            <a:pPr lvl="1"/>
            <a:r>
              <a:rPr lang="en-US" dirty="0" smtClean="0"/>
              <a:t>Inhibits </a:t>
            </a:r>
            <a:r>
              <a:rPr lang="en-US" dirty="0"/>
              <a:t>uterine motility</a:t>
            </a:r>
          </a:p>
          <a:p>
            <a:pPr lvl="1"/>
            <a:endParaRPr lang="en-US" dirty="0" smtClean="0"/>
          </a:p>
          <a:p>
            <a:pPr lvl="1"/>
            <a:r>
              <a:rPr lang="en-US" dirty="0" smtClean="0"/>
              <a:t>Helps </a:t>
            </a:r>
            <a:r>
              <a:rPr lang="en-US" dirty="0"/>
              <a:t>prepare breasts for lactation</a:t>
            </a:r>
          </a:p>
        </p:txBody>
      </p:sp>
    </p:spTree>
    <p:extLst>
      <p:ext uri="{BB962C8B-B14F-4D97-AF65-F5344CB8AC3E}">
        <p14:creationId xmlns:p14="http://schemas.microsoft.com/office/powerpoint/2010/main" val="23787567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normAutofit fontScale="90000"/>
          </a:bodyPr>
          <a:lstStyle/>
          <a:p>
            <a:r>
              <a:rPr lang="en-US"/>
              <a:t>Female Sexual Response</a:t>
            </a:r>
          </a:p>
        </p:txBody>
      </p:sp>
      <p:sp>
        <p:nvSpPr>
          <p:cNvPr id="51205" name="Rectangle 5"/>
          <p:cNvSpPr>
            <a:spLocks noGrp="1" noChangeArrowheads="1"/>
          </p:cNvSpPr>
          <p:nvPr>
            <p:ph type="body" idx="1"/>
          </p:nvPr>
        </p:nvSpPr>
        <p:spPr/>
        <p:txBody>
          <a:bodyPr/>
          <a:lstStyle/>
          <a:p>
            <a:r>
              <a:rPr lang="en-US" dirty="0"/>
              <a:t>Initiated by touch and psychological stimuli</a:t>
            </a:r>
          </a:p>
          <a:p>
            <a:endParaRPr lang="en-US" dirty="0" smtClean="0"/>
          </a:p>
          <a:p>
            <a:r>
              <a:rPr lang="en-US" dirty="0" smtClean="0"/>
              <a:t>Clitoris</a:t>
            </a:r>
            <a:r>
              <a:rPr lang="en-US" dirty="0"/>
              <a:t>, vaginal mucosa, bulbs of vestibule, and breasts engorge with blood; nipples erect</a:t>
            </a:r>
          </a:p>
          <a:p>
            <a:endParaRPr lang="en-US" dirty="0" smtClean="0"/>
          </a:p>
          <a:p>
            <a:r>
              <a:rPr lang="en-US" dirty="0" smtClean="0"/>
              <a:t>Vestibular </a:t>
            </a:r>
            <a:r>
              <a:rPr lang="en-US" dirty="0"/>
              <a:t>gland secretions lubricate vestibule </a:t>
            </a:r>
          </a:p>
          <a:p>
            <a:endParaRPr lang="en-US" dirty="0" smtClean="0"/>
          </a:p>
          <a:p>
            <a:r>
              <a:rPr lang="en-US" dirty="0" smtClean="0"/>
              <a:t>Orgasm </a:t>
            </a:r>
            <a:r>
              <a:rPr lang="en-US" dirty="0"/>
              <a:t>accompanied by muscle tension, increase in pulse rate and blood pressure, and rhythmic contractions of uterus</a:t>
            </a:r>
          </a:p>
        </p:txBody>
      </p:sp>
    </p:spTree>
    <p:extLst>
      <p:ext uri="{BB962C8B-B14F-4D97-AF65-F5344CB8AC3E}">
        <p14:creationId xmlns:p14="http://schemas.microsoft.com/office/powerpoint/2010/main" val="10475393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normAutofit fontScale="90000"/>
          </a:bodyPr>
          <a:lstStyle/>
          <a:p>
            <a:r>
              <a:rPr lang="en-US"/>
              <a:t>Female Sexual Response</a:t>
            </a:r>
          </a:p>
        </p:txBody>
      </p:sp>
      <p:sp>
        <p:nvSpPr>
          <p:cNvPr id="52229" name="Rectangle 5"/>
          <p:cNvSpPr>
            <a:spLocks noGrp="1" noChangeArrowheads="1"/>
          </p:cNvSpPr>
          <p:nvPr>
            <p:ph type="body" idx="1"/>
          </p:nvPr>
        </p:nvSpPr>
        <p:spPr/>
        <p:txBody>
          <a:bodyPr/>
          <a:lstStyle/>
          <a:p>
            <a:r>
              <a:rPr lang="en-US" dirty="0"/>
              <a:t>Females have no refractory period after </a:t>
            </a:r>
            <a:r>
              <a:rPr lang="en-US" dirty="0" smtClean="0"/>
              <a:t>orgasm</a:t>
            </a:r>
          </a:p>
          <a:p>
            <a:pPr lvl="1"/>
            <a:r>
              <a:rPr lang="en-US" dirty="0" smtClean="0"/>
              <a:t>can </a:t>
            </a:r>
            <a:r>
              <a:rPr lang="en-US" dirty="0"/>
              <a:t>experience multiple orgasms in single sexual experience</a:t>
            </a:r>
          </a:p>
          <a:p>
            <a:endParaRPr lang="en-US" dirty="0" smtClean="0"/>
          </a:p>
          <a:p>
            <a:r>
              <a:rPr lang="en-US" dirty="0" smtClean="0"/>
              <a:t>Orgasm </a:t>
            </a:r>
            <a:r>
              <a:rPr lang="en-US" dirty="0"/>
              <a:t>not essential for conception</a:t>
            </a:r>
          </a:p>
          <a:p>
            <a:endParaRPr lang="en-US" dirty="0" smtClean="0"/>
          </a:p>
          <a:p>
            <a:r>
              <a:rPr lang="en-US" dirty="0" smtClean="0"/>
              <a:t>Female </a:t>
            </a:r>
            <a:r>
              <a:rPr lang="en-US" dirty="0"/>
              <a:t>libido prompted by </a:t>
            </a:r>
            <a:r>
              <a:rPr lang="en-US" dirty="0" smtClean="0"/>
              <a:t>Adrenal </a:t>
            </a:r>
            <a:r>
              <a:rPr lang="en-US" dirty="0"/>
              <a:t>cortex </a:t>
            </a:r>
            <a:r>
              <a:rPr lang="en-US" dirty="0" smtClean="0"/>
              <a:t>hormones</a:t>
            </a:r>
          </a:p>
          <a:p>
            <a:pPr lvl="1"/>
            <a:r>
              <a:rPr lang="en-US" dirty="0" smtClean="0"/>
              <a:t>Testosterone-like hormones</a:t>
            </a:r>
            <a:endParaRPr lang="en-US" dirty="0"/>
          </a:p>
        </p:txBody>
      </p:sp>
    </p:spTree>
    <p:extLst>
      <p:ext uri="{BB962C8B-B14F-4D97-AF65-F5344CB8AC3E}">
        <p14:creationId xmlns:p14="http://schemas.microsoft.com/office/powerpoint/2010/main" val="27402563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Rectangle 5"/>
          <p:cNvSpPr>
            <a:spLocks noGrp="1" noChangeArrowheads="1"/>
          </p:cNvSpPr>
          <p:nvPr>
            <p:ph type="title" idx="4294967295"/>
          </p:nvPr>
        </p:nvSpPr>
        <p:spPr/>
        <p:txBody>
          <a:bodyPr/>
          <a:lstStyle/>
          <a:p>
            <a:pPr eaLnBrk="1" hangingPunct="1"/>
            <a:r>
              <a:rPr lang="en-US" smtClean="0"/>
              <a:t>Female Reproductive Cycle</a:t>
            </a:r>
          </a:p>
        </p:txBody>
      </p:sp>
      <p:sp>
        <p:nvSpPr>
          <p:cNvPr id="2052" name="Text Box 6"/>
          <p:cNvSpPr txBox="1">
            <a:spLocks noChangeArrowheads="1"/>
          </p:cNvSpPr>
          <p:nvPr/>
        </p:nvSpPr>
        <p:spPr bwMode="auto">
          <a:xfrm>
            <a:off x="2590800" y="2057400"/>
            <a:ext cx="4191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050"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7147968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normAutofit fontScale="90000"/>
          </a:bodyPr>
          <a:lstStyle/>
          <a:p>
            <a:r>
              <a:rPr lang="en-US"/>
              <a:t>Sexually Transmitted Infections (STIs)</a:t>
            </a:r>
          </a:p>
        </p:txBody>
      </p:sp>
      <p:sp>
        <p:nvSpPr>
          <p:cNvPr id="53253" name="Rectangle 5"/>
          <p:cNvSpPr>
            <a:spLocks noGrp="1" noChangeArrowheads="1"/>
          </p:cNvSpPr>
          <p:nvPr>
            <p:ph type="body" idx="1"/>
          </p:nvPr>
        </p:nvSpPr>
        <p:spPr/>
        <p:txBody>
          <a:bodyPr/>
          <a:lstStyle/>
          <a:p>
            <a:r>
              <a:rPr lang="en-US" dirty="0"/>
              <a:t>Also called sexually transmitted diseases (STDs) or venereal diseases (VDs)</a:t>
            </a:r>
          </a:p>
          <a:p>
            <a:endParaRPr lang="en-US" dirty="0" smtClean="0"/>
          </a:p>
          <a:p>
            <a:r>
              <a:rPr lang="en-US" dirty="0" smtClean="0"/>
              <a:t>U.S</a:t>
            </a:r>
            <a:r>
              <a:rPr lang="en-US" dirty="0"/>
              <a:t>. – highest rates of infection among developed countries</a:t>
            </a:r>
          </a:p>
          <a:p>
            <a:endParaRPr lang="en-US" dirty="0" smtClean="0"/>
          </a:p>
          <a:p>
            <a:r>
              <a:rPr lang="en-US" dirty="0" smtClean="0"/>
              <a:t>Latex </a:t>
            </a:r>
            <a:r>
              <a:rPr lang="en-US" dirty="0"/>
              <a:t>condoms help prevent spread</a:t>
            </a:r>
          </a:p>
          <a:p>
            <a:endParaRPr lang="en-US" dirty="0" smtClean="0"/>
          </a:p>
          <a:p>
            <a:r>
              <a:rPr lang="en-US" dirty="0" smtClean="0"/>
              <a:t>Single </a:t>
            </a:r>
            <a:r>
              <a:rPr lang="en-US" dirty="0"/>
              <a:t>most important cause of reproductive disorders</a:t>
            </a:r>
          </a:p>
        </p:txBody>
      </p:sp>
    </p:spTree>
    <p:extLst>
      <p:ext uri="{BB962C8B-B14F-4D97-AF65-F5344CB8AC3E}">
        <p14:creationId xmlns:p14="http://schemas.microsoft.com/office/powerpoint/2010/main" val="37378380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Grp="1" noChangeArrowheads="1"/>
          </p:cNvSpPr>
          <p:nvPr>
            <p:ph type="title"/>
          </p:nvPr>
        </p:nvSpPr>
        <p:spPr/>
        <p:txBody>
          <a:bodyPr>
            <a:normAutofit fontScale="90000"/>
          </a:bodyPr>
          <a:lstStyle/>
          <a:p>
            <a:r>
              <a:rPr lang="en-US"/>
              <a:t>Gonorrhea</a:t>
            </a:r>
          </a:p>
        </p:txBody>
      </p:sp>
      <p:sp>
        <p:nvSpPr>
          <p:cNvPr id="54279" name="Rectangle 7"/>
          <p:cNvSpPr>
            <a:spLocks noGrp="1" noChangeArrowheads="1"/>
          </p:cNvSpPr>
          <p:nvPr>
            <p:ph type="body" idx="1"/>
          </p:nvPr>
        </p:nvSpPr>
        <p:spPr/>
        <p:txBody>
          <a:bodyPr/>
          <a:lstStyle/>
          <a:p>
            <a:r>
              <a:rPr lang="en-US" dirty="0"/>
              <a:t>Commonly called "the clap"</a:t>
            </a:r>
          </a:p>
          <a:p>
            <a:endParaRPr lang="en-US" dirty="0" smtClean="0"/>
          </a:p>
          <a:p>
            <a:r>
              <a:rPr lang="en-US" dirty="0" smtClean="0"/>
              <a:t>Bacterial </a:t>
            </a:r>
            <a:r>
              <a:rPr lang="en-US" dirty="0"/>
              <a:t>infection of </a:t>
            </a:r>
            <a:r>
              <a:rPr lang="en-US" dirty="0" err="1"/>
              <a:t>mucosae</a:t>
            </a:r>
            <a:r>
              <a:rPr lang="en-US" dirty="0"/>
              <a:t> of reproductive and urinary tracts</a:t>
            </a:r>
          </a:p>
          <a:p>
            <a:endParaRPr lang="en-US" dirty="0" smtClean="0"/>
          </a:p>
          <a:p>
            <a:r>
              <a:rPr lang="en-US" dirty="0" smtClean="0"/>
              <a:t>Spread </a:t>
            </a:r>
            <a:r>
              <a:rPr lang="en-US" dirty="0"/>
              <a:t>by contact with genital, anal, and pharyngeal </a:t>
            </a:r>
            <a:r>
              <a:rPr lang="en-US" dirty="0" err="1"/>
              <a:t>mucosae</a:t>
            </a:r>
            <a:endParaRPr lang="en-US" dirty="0"/>
          </a:p>
          <a:p>
            <a:endParaRPr lang="en-US" dirty="0" smtClean="0"/>
          </a:p>
          <a:p>
            <a:r>
              <a:rPr lang="en-US" dirty="0" smtClean="0"/>
              <a:t>Number </a:t>
            </a:r>
            <a:r>
              <a:rPr lang="en-US" dirty="0"/>
              <a:t>of cases in U.S. declining</a:t>
            </a:r>
          </a:p>
          <a:p>
            <a:endParaRPr lang="en-US" dirty="0"/>
          </a:p>
        </p:txBody>
      </p:sp>
    </p:spTree>
    <p:extLst>
      <p:ext uri="{BB962C8B-B14F-4D97-AF65-F5344CB8AC3E}">
        <p14:creationId xmlns:p14="http://schemas.microsoft.com/office/powerpoint/2010/main" val="42889098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normAutofit fontScale="90000"/>
          </a:bodyPr>
          <a:lstStyle/>
          <a:p>
            <a:r>
              <a:rPr lang="en-US"/>
              <a:t>Gonorrhea</a:t>
            </a:r>
          </a:p>
        </p:txBody>
      </p:sp>
      <p:sp>
        <p:nvSpPr>
          <p:cNvPr id="55301" name="Rectangle 5"/>
          <p:cNvSpPr>
            <a:spLocks noGrp="1" noChangeArrowheads="1"/>
          </p:cNvSpPr>
          <p:nvPr>
            <p:ph type="body" idx="1"/>
          </p:nvPr>
        </p:nvSpPr>
        <p:spPr/>
        <p:txBody>
          <a:bodyPr/>
          <a:lstStyle/>
          <a:p>
            <a:pPr>
              <a:lnSpc>
                <a:spcPct val="90000"/>
              </a:lnSpc>
            </a:pPr>
            <a:r>
              <a:rPr lang="en-US" dirty="0"/>
              <a:t>Signs and symptoms</a:t>
            </a:r>
          </a:p>
          <a:p>
            <a:pPr lvl="1">
              <a:lnSpc>
                <a:spcPct val="90000"/>
              </a:lnSpc>
            </a:pPr>
            <a:r>
              <a:rPr lang="en-US" dirty="0"/>
              <a:t>Males</a:t>
            </a:r>
          </a:p>
          <a:p>
            <a:pPr lvl="2">
              <a:lnSpc>
                <a:spcPct val="90000"/>
              </a:lnSpc>
            </a:pPr>
            <a:r>
              <a:rPr lang="en-US" dirty="0" err="1"/>
              <a:t>Urethritis</a:t>
            </a:r>
            <a:r>
              <a:rPr lang="en-US" dirty="0"/>
              <a:t>, painful urination, discharge of pus </a:t>
            </a:r>
          </a:p>
          <a:p>
            <a:pPr lvl="1">
              <a:lnSpc>
                <a:spcPct val="90000"/>
              </a:lnSpc>
            </a:pPr>
            <a:endParaRPr lang="en-US" dirty="0" smtClean="0"/>
          </a:p>
          <a:p>
            <a:pPr lvl="1">
              <a:lnSpc>
                <a:spcPct val="90000"/>
              </a:lnSpc>
            </a:pPr>
            <a:r>
              <a:rPr lang="en-US" dirty="0" smtClean="0"/>
              <a:t>Females</a:t>
            </a:r>
            <a:endParaRPr lang="en-US" dirty="0"/>
          </a:p>
          <a:p>
            <a:pPr lvl="2">
              <a:lnSpc>
                <a:spcPct val="90000"/>
              </a:lnSpc>
            </a:pPr>
            <a:r>
              <a:rPr lang="en-US" dirty="0"/>
              <a:t>20% display no signs or symptoms</a:t>
            </a:r>
          </a:p>
          <a:p>
            <a:pPr lvl="2">
              <a:lnSpc>
                <a:spcPct val="90000"/>
              </a:lnSpc>
            </a:pPr>
            <a:r>
              <a:rPr lang="en-US" dirty="0"/>
              <a:t>Abdominal discomfort, vaginal discharge, or abnormal uterine bleeding</a:t>
            </a:r>
          </a:p>
          <a:p>
            <a:pPr lvl="2">
              <a:lnSpc>
                <a:spcPct val="90000"/>
              </a:lnSpc>
            </a:pPr>
            <a:r>
              <a:rPr lang="en-US" dirty="0"/>
              <a:t>Can result in pelvic inflammatory disease and sterility</a:t>
            </a:r>
          </a:p>
          <a:p>
            <a:pPr>
              <a:lnSpc>
                <a:spcPct val="90000"/>
              </a:lnSpc>
            </a:pPr>
            <a:endParaRPr lang="en-US" dirty="0" smtClean="0"/>
          </a:p>
          <a:p>
            <a:pPr>
              <a:lnSpc>
                <a:spcPct val="90000"/>
              </a:lnSpc>
            </a:pPr>
            <a:r>
              <a:rPr lang="en-US" dirty="0" smtClean="0"/>
              <a:t>Treatment </a:t>
            </a:r>
          </a:p>
          <a:p>
            <a:pPr lvl="1">
              <a:lnSpc>
                <a:spcPct val="90000"/>
              </a:lnSpc>
            </a:pPr>
            <a:r>
              <a:rPr lang="en-US" dirty="0" smtClean="0"/>
              <a:t> antibiotics</a:t>
            </a:r>
          </a:p>
          <a:p>
            <a:pPr lvl="1">
              <a:lnSpc>
                <a:spcPct val="90000"/>
              </a:lnSpc>
            </a:pPr>
            <a:r>
              <a:rPr lang="en-US" dirty="0" smtClean="0"/>
              <a:t>but </a:t>
            </a:r>
            <a:r>
              <a:rPr lang="en-US" dirty="0"/>
              <a:t>resistant strains becoming prevalent</a:t>
            </a:r>
          </a:p>
        </p:txBody>
      </p:sp>
    </p:spTree>
    <p:extLst>
      <p:ext uri="{BB962C8B-B14F-4D97-AF65-F5344CB8AC3E}">
        <p14:creationId xmlns:p14="http://schemas.microsoft.com/office/powerpoint/2010/main" val="35135840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normAutofit fontScale="90000"/>
          </a:bodyPr>
          <a:lstStyle/>
          <a:p>
            <a:r>
              <a:rPr lang="en-US"/>
              <a:t>Syphilis</a:t>
            </a:r>
          </a:p>
        </p:txBody>
      </p:sp>
      <p:sp>
        <p:nvSpPr>
          <p:cNvPr id="56325" name="Rectangle 5"/>
          <p:cNvSpPr>
            <a:spLocks noGrp="1" noChangeArrowheads="1"/>
          </p:cNvSpPr>
          <p:nvPr>
            <p:ph type="body" idx="1"/>
          </p:nvPr>
        </p:nvSpPr>
        <p:spPr>
          <a:xfrm>
            <a:off x="304800" y="1143000"/>
            <a:ext cx="6019800" cy="5257800"/>
          </a:xfrm>
        </p:spPr>
        <p:txBody>
          <a:bodyPr/>
          <a:lstStyle/>
          <a:p>
            <a:r>
              <a:rPr lang="en-US" dirty="0"/>
              <a:t>Bacterial infection transmitted sexually or contracted congenitally</a:t>
            </a:r>
          </a:p>
          <a:p>
            <a:pPr lvl="1"/>
            <a:r>
              <a:rPr lang="en-US" dirty="0"/>
              <a:t>Infected fetuses stillborn or die shortly after birth</a:t>
            </a:r>
          </a:p>
          <a:p>
            <a:endParaRPr lang="en-US" dirty="0" smtClean="0"/>
          </a:p>
          <a:p>
            <a:r>
              <a:rPr lang="en-US" dirty="0" smtClean="0"/>
              <a:t>Infection </a:t>
            </a:r>
            <a:r>
              <a:rPr lang="en-US" dirty="0"/>
              <a:t>asymptomatic for 2–3 weeks</a:t>
            </a:r>
          </a:p>
          <a:p>
            <a:endParaRPr lang="en-US" dirty="0" smtClean="0"/>
          </a:p>
          <a:p>
            <a:r>
              <a:rPr lang="en-US" dirty="0" smtClean="0"/>
              <a:t>Painless </a:t>
            </a:r>
            <a:r>
              <a:rPr lang="en-US" i="1" dirty="0"/>
              <a:t>chancre</a:t>
            </a:r>
            <a:r>
              <a:rPr lang="en-US" dirty="0"/>
              <a:t> appears at site of infection; disappears in few weeks</a:t>
            </a:r>
          </a:p>
        </p:txBody>
      </p:sp>
      <p:pic>
        <p:nvPicPr>
          <p:cNvPr id="25601" name="Picture 1"/>
          <p:cNvPicPr>
            <a:picLocks noChangeAspect="1" noChangeArrowheads="1"/>
          </p:cNvPicPr>
          <p:nvPr/>
        </p:nvPicPr>
        <p:blipFill>
          <a:blip r:embed="rId2" cstate="print"/>
          <a:srcRect/>
          <a:stretch>
            <a:fillRect/>
          </a:stretch>
        </p:blipFill>
        <p:spPr bwMode="auto">
          <a:xfrm>
            <a:off x="6515100" y="3810000"/>
            <a:ext cx="2628900" cy="2686050"/>
          </a:xfrm>
          <a:prstGeom prst="rect">
            <a:avLst/>
          </a:prstGeom>
          <a:noFill/>
          <a:ln w="9525">
            <a:noFill/>
            <a:miter lim="800000"/>
            <a:headEnd/>
            <a:tailEnd/>
          </a:ln>
        </p:spPr>
      </p:pic>
    </p:spTree>
    <p:extLst>
      <p:ext uri="{BB962C8B-B14F-4D97-AF65-F5344CB8AC3E}">
        <p14:creationId xmlns:p14="http://schemas.microsoft.com/office/powerpoint/2010/main" val="763854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normAutofit fontScale="90000"/>
          </a:bodyPr>
          <a:lstStyle/>
          <a:p>
            <a:r>
              <a:rPr lang="en-US"/>
              <a:t>The Penis</a:t>
            </a:r>
          </a:p>
        </p:txBody>
      </p:sp>
      <p:sp>
        <p:nvSpPr>
          <p:cNvPr id="46085" name="Rectangle 5"/>
          <p:cNvSpPr>
            <a:spLocks noGrp="1" noChangeArrowheads="1"/>
          </p:cNvSpPr>
          <p:nvPr>
            <p:ph type="body" idx="1"/>
          </p:nvPr>
        </p:nvSpPr>
        <p:spPr/>
        <p:txBody>
          <a:bodyPr/>
          <a:lstStyle/>
          <a:p>
            <a:r>
              <a:rPr lang="en-US" b="1" dirty="0"/>
              <a:t>External genitalia</a:t>
            </a:r>
            <a:r>
              <a:rPr lang="en-US" dirty="0"/>
              <a:t> </a:t>
            </a:r>
            <a:endParaRPr lang="en-US" dirty="0" smtClean="0"/>
          </a:p>
          <a:p>
            <a:pPr lvl="1"/>
            <a:r>
              <a:rPr lang="en-US" dirty="0" smtClean="0"/>
              <a:t> </a:t>
            </a:r>
            <a:r>
              <a:rPr lang="en-US" dirty="0"/>
              <a:t>scrotum and penis</a:t>
            </a:r>
          </a:p>
          <a:p>
            <a:endParaRPr lang="en-US" b="1" dirty="0" smtClean="0"/>
          </a:p>
          <a:p>
            <a:r>
              <a:rPr lang="en-US" b="1" dirty="0" smtClean="0"/>
              <a:t>Penis</a:t>
            </a:r>
            <a:r>
              <a:rPr lang="en-US" dirty="0" smtClean="0"/>
              <a:t> </a:t>
            </a:r>
          </a:p>
          <a:p>
            <a:pPr lvl="1"/>
            <a:r>
              <a:rPr lang="en-US" dirty="0" smtClean="0"/>
              <a:t>male </a:t>
            </a:r>
            <a:r>
              <a:rPr lang="en-US" dirty="0" err="1"/>
              <a:t>copulatory</a:t>
            </a:r>
            <a:r>
              <a:rPr lang="en-US" dirty="0"/>
              <a:t> organ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normAutofit fontScale="90000"/>
          </a:bodyPr>
          <a:lstStyle/>
          <a:p>
            <a:r>
              <a:rPr lang="en-US"/>
              <a:t>Syphilis</a:t>
            </a:r>
          </a:p>
        </p:txBody>
      </p:sp>
      <p:sp>
        <p:nvSpPr>
          <p:cNvPr id="57349" name="Rectangle 5"/>
          <p:cNvSpPr>
            <a:spLocks noGrp="1" noChangeArrowheads="1"/>
          </p:cNvSpPr>
          <p:nvPr>
            <p:ph type="body" idx="1"/>
          </p:nvPr>
        </p:nvSpPr>
        <p:spPr/>
        <p:txBody>
          <a:bodyPr/>
          <a:lstStyle/>
          <a:p>
            <a:r>
              <a:rPr lang="en-US" dirty="0"/>
              <a:t>If untreated, secondary signs appear several weeks later for 3–12 weeks, then disappear</a:t>
            </a:r>
          </a:p>
          <a:p>
            <a:pPr lvl="1"/>
            <a:r>
              <a:rPr lang="en-US" dirty="0"/>
              <a:t> Pink skin rash, fever, and joint pain</a:t>
            </a:r>
          </a:p>
          <a:p>
            <a:endParaRPr lang="en-US" dirty="0" smtClean="0"/>
          </a:p>
          <a:p>
            <a:r>
              <a:rPr lang="en-US" dirty="0" smtClean="0"/>
              <a:t>Latent </a:t>
            </a:r>
            <a:r>
              <a:rPr lang="en-US" dirty="0"/>
              <a:t>period may or may not progress to tertiary syphilis, characterized by </a:t>
            </a:r>
            <a:r>
              <a:rPr lang="en-US" dirty="0" err="1"/>
              <a:t>gummas</a:t>
            </a:r>
            <a:r>
              <a:rPr lang="en-US" dirty="0"/>
              <a:t> (lesions of CNS, blood vessels, bones, and skin)</a:t>
            </a:r>
          </a:p>
          <a:p>
            <a:endParaRPr lang="en-US" dirty="0" smtClean="0"/>
          </a:p>
          <a:p>
            <a:r>
              <a:rPr lang="en-US" dirty="0" smtClean="0"/>
              <a:t>Treatment </a:t>
            </a:r>
          </a:p>
          <a:p>
            <a:pPr lvl="1"/>
            <a:r>
              <a:rPr lang="en-US" dirty="0" smtClean="0"/>
              <a:t> </a:t>
            </a:r>
            <a:r>
              <a:rPr lang="en-US" dirty="0"/>
              <a:t>penicillin</a:t>
            </a:r>
          </a:p>
        </p:txBody>
      </p:sp>
    </p:spTree>
    <p:extLst>
      <p:ext uri="{BB962C8B-B14F-4D97-AF65-F5344CB8AC3E}">
        <p14:creationId xmlns:p14="http://schemas.microsoft.com/office/powerpoint/2010/main" val="1811097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normAutofit fontScale="90000"/>
          </a:bodyPr>
          <a:lstStyle/>
          <a:p>
            <a:r>
              <a:rPr lang="en-US"/>
              <a:t>Chlamydia</a:t>
            </a:r>
          </a:p>
        </p:txBody>
      </p:sp>
      <p:sp>
        <p:nvSpPr>
          <p:cNvPr id="58373" name="Rectangle 5"/>
          <p:cNvSpPr>
            <a:spLocks noGrp="1" noChangeArrowheads="1"/>
          </p:cNvSpPr>
          <p:nvPr>
            <p:ph type="body" idx="1"/>
          </p:nvPr>
        </p:nvSpPr>
        <p:spPr/>
        <p:txBody>
          <a:bodyPr>
            <a:normAutofit lnSpcReduction="10000"/>
          </a:bodyPr>
          <a:lstStyle/>
          <a:p>
            <a:pPr>
              <a:lnSpc>
                <a:spcPct val="90000"/>
              </a:lnSpc>
            </a:pPr>
            <a:r>
              <a:rPr lang="en-US" sz="2800" dirty="0"/>
              <a:t>Most common bacterial STI in United States</a:t>
            </a:r>
          </a:p>
          <a:p>
            <a:pPr>
              <a:lnSpc>
                <a:spcPct val="90000"/>
              </a:lnSpc>
            </a:pPr>
            <a:endParaRPr lang="en-US" sz="2800" dirty="0" smtClean="0"/>
          </a:p>
          <a:p>
            <a:pPr>
              <a:lnSpc>
                <a:spcPct val="90000"/>
              </a:lnSpc>
            </a:pPr>
            <a:r>
              <a:rPr lang="en-US" sz="2800" dirty="0" smtClean="0"/>
              <a:t>Responsible </a:t>
            </a:r>
            <a:r>
              <a:rPr lang="en-US" sz="2800" dirty="0"/>
              <a:t>for 25–50% of all diagnosed cases of pelvic inflammatory disease</a:t>
            </a:r>
          </a:p>
          <a:p>
            <a:pPr>
              <a:lnSpc>
                <a:spcPct val="90000"/>
              </a:lnSpc>
            </a:pPr>
            <a:endParaRPr lang="en-US" sz="2800" dirty="0" smtClean="0"/>
          </a:p>
          <a:p>
            <a:pPr>
              <a:lnSpc>
                <a:spcPct val="90000"/>
              </a:lnSpc>
            </a:pPr>
            <a:r>
              <a:rPr lang="en-US" sz="2800" dirty="0" smtClean="0"/>
              <a:t>Symptoms </a:t>
            </a:r>
          </a:p>
          <a:p>
            <a:pPr lvl="1">
              <a:lnSpc>
                <a:spcPct val="90000"/>
              </a:lnSpc>
            </a:pPr>
            <a:r>
              <a:rPr lang="en-US" sz="2400" dirty="0" err="1" smtClean="0"/>
              <a:t>urethritis</a:t>
            </a:r>
            <a:r>
              <a:rPr lang="en-US" sz="2400" dirty="0"/>
              <a:t>; penile and vaginal discharges; abdominal, rectal, or testicular pain; painful intercourse; irregular menses</a:t>
            </a:r>
          </a:p>
          <a:p>
            <a:pPr lvl="1">
              <a:lnSpc>
                <a:spcPct val="90000"/>
              </a:lnSpc>
            </a:pPr>
            <a:r>
              <a:rPr lang="en-US" sz="2400" dirty="0"/>
              <a:t>Can cause arthritis and urinary tract infections in men; sterility in women; newborns contract in birth canal </a:t>
            </a:r>
            <a:r>
              <a:rPr lang="en-US" sz="2400" dirty="0">
                <a:sym typeface="Wingdings" pitchFamily="1" charset="2"/>
              </a:rPr>
              <a:t> trachoma (painful eye infection), respiratory tract inflammation</a:t>
            </a:r>
            <a:endParaRPr lang="en-US" sz="2400" dirty="0"/>
          </a:p>
          <a:p>
            <a:pPr>
              <a:lnSpc>
                <a:spcPct val="90000"/>
              </a:lnSpc>
            </a:pPr>
            <a:endParaRPr lang="en-US" sz="2800" dirty="0" smtClean="0"/>
          </a:p>
          <a:p>
            <a:pPr>
              <a:lnSpc>
                <a:spcPct val="90000"/>
              </a:lnSpc>
            </a:pPr>
            <a:r>
              <a:rPr lang="en-US" sz="2800" dirty="0" smtClean="0"/>
              <a:t>Treatment </a:t>
            </a:r>
            <a:r>
              <a:rPr lang="en-US" sz="2800" dirty="0"/>
              <a:t>- tetracycline</a:t>
            </a:r>
          </a:p>
        </p:txBody>
      </p:sp>
    </p:spTree>
    <p:extLst>
      <p:ext uri="{BB962C8B-B14F-4D97-AF65-F5344CB8AC3E}">
        <p14:creationId xmlns:p14="http://schemas.microsoft.com/office/powerpoint/2010/main" val="19597813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normAutofit fontScale="90000"/>
          </a:bodyPr>
          <a:lstStyle/>
          <a:p>
            <a:r>
              <a:rPr lang="en-US" dirty="0" err="1"/>
              <a:t>Trichomoniasis</a:t>
            </a:r>
            <a:endParaRPr lang="en-US" dirty="0"/>
          </a:p>
        </p:txBody>
      </p:sp>
      <p:sp>
        <p:nvSpPr>
          <p:cNvPr id="59397" name="Rectangle 5"/>
          <p:cNvSpPr>
            <a:spLocks noGrp="1" noChangeArrowheads="1"/>
          </p:cNvSpPr>
          <p:nvPr>
            <p:ph type="body" idx="1"/>
          </p:nvPr>
        </p:nvSpPr>
        <p:spPr/>
        <p:txBody>
          <a:bodyPr/>
          <a:lstStyle/>
          <a:p>
            <a:r>
              <a:rPr lang="en-US" dirty="0"/>
              <a:t>Most common curable STI in active young women in U.S.</a:t>
            </a:r>
          </a:p>
          <a:p>
            <a:endParaRPr lang="en-US" dirty="0" smtClean="0"/>
          </a:p>
          <a:p>
            <a:r>
              <a:rPr lang="en-US" dirty="0" smtClean="0"/>
              <a:t>Parasitic infection	</a:t>
            </a:r>
          </a:p>
          <a:p>
            <a:pPr lvl="1"/>
            <a:r>
              <a:rPr lang="en-US" dirty="0" smtClean="0"/>
              <a:t> </a:t>
            </a:r>
            <a:r>
              <a:rPr lang="en-US" dirty="0"/>
              <a:t>easily, inexpensively treated</a:t>
            </a:r>
          </a:p>
          <a:p>
            <a:endParaRPr lang="en-US" dirty="0" smtClean="0"/>
          </a:p>
          <a:p>
            <a:r>
              <a:rPr lang="en-US" dirty="0" smtClean="0"/>
              <a:t>Yellow-green </a:t>
            </a:r>
            <a:r>
              <a:rPr lang="en-US" dirty="0"/>
              <a:t>vaginal discharge with strong </a:t>
            </a:r>
            <a:r>
              <a:rPr lang="en-US" dirty="0" smtClean="0"/>
              <a:t>odor</a:t>
            </a:r>
          </a:p>
          <a:p>
            <a:pPr lvl="1"/>
            <a:r>
              <a:rPr lang="en-US" dirty="0" smtClean="0"/>
              <a:t>some </a:t>
            </a:r>
            <a:r>
              <a:rPr lang="en-US" dirty="0"/>
              <a:t>symptomless</a:t>
            </a:r>
          </a:p>
        </p:txBody>
      </p:sp>
    </p:spTree>
    <p:extLst>
      <p:ext uri="{BB962C8B-B14F-4D97-AF65-F5344CB8AC3E}">
        <p14:creationId xmlns:p14="http://schemas.microsoft.com/office/powerpoint/2010/main" val="11161305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normAutofit fontScale="90000"/>
          </a:bodyPr>
          <a:lstStyle/>
          <a:p>
            <a:r>
              <a:rPr lang="en-US"/>
              <a:t>Viral Infections</a:t>
            </a:r>
          </a:p>
        </p:txBody>
      </p:sp>
      <p:sp>
        <p:nvSpPr>
          <p:cNvPr id="60421" name="Rectangle 5"/>
          <p:cNvSpPr>
            <a:spLocks noGrp="1" noChangeArrowheads="1"/>
          </p:cNvSpPr>
          <p:nvPr>
            <p:ph type="body" idx="1"/>
          </p:nvPr>
        </p:nvSpPr>
        <p:spPr>
          <a:xfrm>
            <a:off x="304800" y="1143000"/>
            <a:ext cx="5105400" cy="5257800"/>
          </a:xfrm>
        </p:spPr>
        <p:txBody>
          <a:bodyPr>
            <a:normAutofit/>
          </a:bodyPr>
          <a:lstStyle/>
          <a:p>
            <a:r>
              <a:rPr lang="en-US" b="1" dirty="0"/>
              <a:t>Genital warts </a:t>
            </a:r>
          </a:p>
          <a:p>
            <a:pPr lvl="1"/>
            <a:r>
              <a:rPr lang="en-US" dirty="0"/>
              <a:t>Caused by human </a:t>
            </a:r>
            <a:r>
              <a:rPr lang="en-US" dirty="0" err="1"/>
              <a:t>papillomavirus</a:t>
            </a:r>
            <a:r>
              <a:rPr lang="en-US" dirty="0"/>
              <a:t> (HPV)</a:t>
            </a:r>
          </a:p>
          <a:p>
            <a:pPr lvl="1"/>
            <a:r>
              <a:rPr lang="en-US" dirty="0"/>
              <a:t>Second most common STI in United States</a:t>
            </a:r>
          </a:p>
          <a:p>
            <a:pPr lvl="1"/>
            <a:endParaRPr lang="en-US" dirty="0" smtClean="0"/>
          </a:p>
          <a:p>
            <a:pPr lvl="1"/>
            <a:r>
              <a:rPr lang="en-US" dirty="0" smtClean="0"/>
              <a:t>Increased </a:t>
            </a:r>
            <a:r>
              <a:rPr lang="en-US" dirty="0"/>
              <a:t>risk of cancers in infected body regions</a:t>
            </a:r>
          </a:p>
          <a:p>
            <a:pPr lvl="2"/>
            <a:r>
              <a:rPr lang="en-US" dirty="0"/>
              <a:t>Linked to 80% cases of invasive cervical cancer; most strains do not cause cancer</a:t>
            </a:r>
          </a:p>
          <a:p>
            <a:pPr lvl="1"/>
            <a:endParaRPr lang="en-US" dirty="0" smtClean="0"/>
          </a:p>
          <a:p>
            <a:pPr lvl="1"/>
            <a:r>
              <a:rPr lang="en-US" dirty="0" smtClean="0"/>
              <a:t>Treatment </a:t>
            </a:r>
            <a:r>
              <a:rPr lang="en-US" dirty="0"/>
              <a:t>difficult; controversial</a:t>
            </a:r>
          </a:p>
        </p:txBody>
      </p:sp>
      <p:pic>
        <p:nvPicPr>
          <p:cNvPr id="21506" name="Picture 2" descr="http://www.hpvvirus.us/wordpress/wp-content/uploads/gallery/hpv-virus/hpv-virus-5-800.jpg"/>
          <p:cNvPicPr>
            <a:picLocks noChangeAspect="1" noChangeArrowheads="1"/>
          </p:cNvPicPr>
          <p:nvPr/>
        </p:nvPicPr>
        <p:blipFill>
          <a:blip r:embed="rId2" cstate="print"/>
          <a:srcRect/>
          <a:stretch>
            <a:fillRect/>
          </a:stretch>
        </p:blipFill>
        <p:spPr bwMode="auto">
          <a:xfrm>
            <a:off x="5268184" y="2166937"/>
            <a:ext cx="3875816" cy="2524126"/>
          </a:xfrm>
          <a:prstGeom prst="rect">
            <a:avLst/>
          </a:prstGeom>
          <a:noFill/>
        </p:spPr>
      </p:pic>
    </p:spTree>
    <p:extLst>
      <p:ext uri="{BB962C8B-B14F-4D97-AF65-F5344CB8AC3E}">
        <p14:creationId xmlns:p14="http://schemas.microsoft.com/office/powerpoint/2010/main" val="32394996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normAutofit fontScale="90000"/>
          </a:bodyPr>
          <a:lstStyle/>
          <a:p>
            <a:r>
              <a:rPr lang="en-US"/>
              <a:t>Viral Infections</a:t>
            </a:r>
          </a:p>
        </p:txBody>
      </p:sp>
      <p:sp>
        <p:nvSpPr>
          <p:cNvPr id="61445" name="Rectangle 5"/>
          <p:cNvSpPr>
            <a:spLocks noGrp="1" noChangeArrowheads="1"/>
          </p:cNvSpPr>
          <p:nvPr>
            <p:ph type="body" idx="1"/>
          </p:nvPr>
        </p:nvSpPr>
        <p:spPr>
          <a:xfrm>
            <a:off x="304800" y="1143000"/>
            <a:ext cx="6172200" cy="5257800"/>
          </a:xfrm>
        </p:spPr>
        <p:txBody>
          <a:bodyPr/>
          <a:lstStyle/>
          <a:p>
            <a:r>
              <a:rPr lang="en-US" b="1" dirty="0"/>
              <a:t>Genital herpes</a:t>
            </a:r>
          </a:p>
          <a:p>
            <a:pPr lvl="1"/>
            <a:r>
              <a:rPr lang="en-US" dirty="0"/>
              <a:t>Caused by herpes simplex virus 2</a:t>
            </a:r>
          </a:p>
          <a:p>
            <a:pPr lvl="1"/>
            <a:endParaRPr lang="en-US" dirty="0" smtClean="0"/>
          </a:p>
          <a:p>
            <a:pPr lvl="1"/>
            <a:r>
              <a:rPr lang="en-US" dirty="0" smtClean="0"/>
              <a:t>Characterized </a:t>
            </a:r>
            <a:r>
              <a:rPr lang="en-US" dirty="0"/>
              <a:t>by latent periods and flare-ups</a:t>
            </a:r>
          </a:p>
          <a:p>
            <a:pPr lvl="2"/>
            <a:r>
              <a:rPr lang="en-US" dirty="0"/>
              <a:t>Congenital herpes can cause malformations of fetus</a:t>
            </a:r>
          </a:p>
          <a:p>
            <a:pPr lvl="1"/>
            <a:endParaRPr lang="en-US" dirty="0" smtClean="0"/>
          </a:p>
          <a:p>
            <a:pPr lvl="1"/>
            <a:r>
              <a:rPr lang="en-US" dirty="0" smtClean="0"/>
              <a:t>Treatment </a:t>
            </a:r>
            <a:r>
              <a:rPr lang="en-US" dirty="0"/>
              <a:t>- acyclovir and other antiviral drugs</a:t>
            </a:r>
          </a:p>
        </p:txBody>
      </p:sp>
      <p:pic>
        <p:nvPicPr>
          <p:cNvPr id="20481" name="Picture 1"/>
          <p:cNvPicPr>
            <a:picLocks noChangeAspect="1" noChangeArrowheads="1"/>
          </p:cNvPicPr>
          <p:nvPr/>
        </p:nvPicPr>
        <p:blipFill>
          <a:blip r:embed="rId2" cstate="print"/>
          <a:srcRect/>
          <a:stretch>
            <a:fillRect/>
          </a:stretch>
        </p:blipFill>
        <p:spPr bwMode="auto">
          <a:xfrm>
            <a:off x="6934200" y="842963"/>
            <a:ext cx="2209800" cy="5172075"/>
          </a:xfrm>
          <a:prstGeom prst="rect">
            <a:avLst/>
          </a:prstGeom>
          <a:noFill/>
          <a:ln w="9525">
            <a:noFill/>
            <a:miter lim="800000"/>
            <a:headEnd/>
            <a:tailEnd/>
          </a:ln>
        </p:spPr>
      </p:pic>
    </p:spTree>
    <p:extLst>
      <p:ext uri="{BB962C8B-B14F-4D97-AF65-F5344CB8AC3E}">
        <p14:creationId xmlns:p14="http://schemas.microsoft.com/office/powerpoint/2010/main" val="29642482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normAutofit fontScale="90000"/>
          </a:bodyPr>
          <a:lstStyle/>
          <a:p>
            <a:r>
              <a:rPr lang="en-US"/>
              <a:t>Developmental Aspects: Determination of Genetic Sex </a:t>
            </a:r>
          </a:p>
        </p:txBody>
      </p:sp>
      <p:sp>
        <p:nvSpPr>
          <p:cNvPr id="62469" name="Rectangle 5"/>
          <p:cNvSpPr>
            <a:spLocks noGrp="1" noChangeArrowheads="1"/>
          </p:cNvSpPr>
          <p:nvPr>
            <p:ph type="body" idx="1"/>
          </p:nvPr>
        </p:nvSpPr>
        <p:spPr/>
        <p:txBody>
          <a:bodyPr/>
          <a:lstStyle/>
          <a:p>
            <a:r>
              <a:rPr lang="en-US" dirty="0"/>
              <a:t>Of 46 chromosomes in fertilized egg, two (one pair) are sex chromosomes</a:t>
            </a:r>
          </a:p>
          <a:p>
            <a:endParaRPr lang="en-US" dirty="0" smtClean="0"/>
          </a:p>
          <a:p>
            <a:r>
              <a:rPr lang="en-US" dirty="0" smtClean="0"/>
              <a:t>Two </a:t>
            </a:r>
            <a:r>
              <a:rPr lang="en-US" dirty="0"/>
              <a:t>sex chromosomes </a:t>
            </a:r>
            <a:endParaRPr lang="en-US" dirty="0" smtClean="0"/>
          </a:p>
          <a:p>
            <a:pPr lvl="1"/>
            <a:r>
              <a:rPr lang="en-US" dirty="0" smtClean="0"/>
              <a:t> </a:t>
            </a:r>
            <a:r>
              <a:rPr lang="en-US" b="1" dirty="0"/>
              <a:t>X chromosome </a:t>
            </a:r>
            <a:r>
              <a:rPr lang="en-US" dirty="0"/>
              <a:t>(large</a:t>
            </a:r>
            <a:r>
              <a:rPr lang="en-US" dirty="0" smtClean="0"/>
              <a:t>)</a:t>
            </a:r>
          </a:p>
          <a:p>
            <a:pPr lvl="1"/>
            <a:r>
              <a:rPr lang="en-US" b="1" dirty="0" smtClean="0"/>
              <a:t>Y </a:t>
            </a:r>
            <a:r>
              <a:rPr lang="en-US" b="1" dirty="0"/>
              <a:t>chromosome</a:t>
            </a:r>
            <a:r>
              <a:rPr lang="en-US" dirty="0"/>
              <a:t> (quite small)</a:t>
            </a:r>
          </a:p>
          <a:p>
            <a:r>
              <a:rPr lang="en-US" dirty="0"/>
              <a:t>Females are XX; each ovum always has an X chromosome</a:t>
            </a:r>
          </a:p>
          <a:p>
            <a:endParaRPr lang="en-US" dirty="0" smtClean="0"/>
          </a:p>
          <a:p>
            <a:r>
              <a:rPr lang="en-US" dirty="0" smtClean="0"/>
              <a:t>Males </a:t>
            </a:r>
            <a:r>
              <a:rPr lang="en-US" dirty="0"/>
              <a:t>are XY, so ~50% of sperm contain X, ~50% contain Y</a:t>
            </a:r>
          </a:p>
        </p:txBody>
      </p:sp>
    </p:spTree>
    <p:extLst>
      <p:ext uri="{BB962C8B-B14F-4D97-AF65-F5344CB8AC3E}">
        <p14:creationId xmlns:p14="http://schemas.microsoft.com/office/powerpoint/2010/main" val="18878538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a:normAutofit fontScale="90000"/>
          </a:bodyPr>
          <a:lstStyle/>
          <a:p>
            <a:r>
              <a:rPr lang="en-US"/>
              <a:t>Developmental Aspects: Determination of Genetic Sex</a:t>
            </a:r>
          </a:p>
        </p:txBody>
      </p:sp>
      <p:sp>
        <p:nvSpPr>
          <p:cNvPr id="63493" name="Rectangle 5"/>
          <p:cNvSpPr>
            <a:spLocks noGrp="1" noChangeArrowheads="1"/>
          </p:cNvSpPr>
          <p:nvPr>
            <p:ph type="body" idx="1"/>
          </p:nvPr>
        </p:nvSpPr>
        <p:spPr/>
        <p:txBody>
          <a:bodyPr/>
          <a:lstStyle/>
          <a:p>
            <a:r>
              <a:rPr lang="en-US" dirty="0"/>
              <a:t>X egg + X sperm </a:t>
            </a:r>
            <a:r>
              <a:rPr lang="en-US" dirty="0">
                <a:sym typeface="Symbol" pitchFamily="1" charset="2"/>
              </a:rPr>
              <a:t></a:t>
            </a:r>
            <a:r>
              <a:rPr lang="en-US" dirty="0"/>
              <a:t> XX (female offspring)</a:t>
            </a:r>
          </a:p>
          <a:p>
            <a:endParaRPr lang="en-US" dirty="0" smtClean="0"/>
          </a:p>
          <a:p>
            <a:r>
              <a:rPr lang="en-US" dirty="0" smtClean="0"/>
              <a:t>X </a:t>
            </a:r>
            <a:r>
              <a:rPr lang="en-US" dirty="0"/>
              <a:t>egg + Y sperm </a:t>
            </a:r>
            <a:r>
              <a:rPr lang="en-US" dirty="0">
                <a:sym typeface="Symbol" pitchFamily="1" charset="2"/>
              </a:rPr>
              <a:t></a:t>
            </a:r>
            <a:r>
              <a:rPr lang="en-US" dirty="0"/>
              <a:t> XY (male offspring)</a:t>
            </a:r>
          </a:p>
          <a:p>
            <a:endParaRPr lang="en-US" dirty="0" smtClean="0"/>
          </a:p>
          <a:p>
            <a:r>
              <a:rPr lang="en-US" dirty="0" smtClean="0"/>
              <a:t>The </a:t>
            </a:r>
            <a:r>
              <a:rPr lang="en-US" b="1" i="1" dirty="0"/>
              <a:t>SRY</a:t>
            </a:r>
            <a:r>
              <a:rPr lang="en-US" b="1" dirty="0"/>
              <a:t> gene</a:t>
            </a:r>
            <a:r>
              <a:rPr lang="en-US" dirty="0"/>
              <a:t> on Y chromosome initiates testes development and maleness</a:t>
            </a:r>
          </a:p>
        </p:txBody>
      </p:sp>
    </p:spTree>
    <p:extLst>
      <p:ext uri="{BB962C8B-B14F-4D97-AF65-F5344CB8AC3E}">
        <p14:creationId xmlns:p14="http://schemas.microsoft.com/office/powerpoint/2010/main" val="33006904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normAutofit fontScale="90000"/>
          </a:bodyPr>
          <a:lstStyle/>
          <a:p>
            <a:r>
              <a:rPr lang="en-US"/>
              <a:t>Developmental Aspects: Sexual Differentiation</a:t>
            </a:r>
          </a:p>
        </p:txBody>
      </p:sp>
      <p:sp>
        <p:nvSpPr>
          <p:cNvPr id="64517" name="Rectangle 5"/>
          <p:cNvSpPr>
            <a:spLocks noGrp="1" noChangeArrowheads="1"/>
          </p:cNvSpPr>
          <p:nvPr>
            <p:ph type="body" idx="1"/>
          </p:nvPr>
        </p:nvSpPr>
        <p:spPr>
          <a:xfrm>
            <a:off x="304800" y="1143000"/>
            <a:ext cx="8458200" cy="2895600"/>
          </a:xfrm>
        </p:spPr>
        <p:txBody>
          <a:bodyPr>
            <a:normAutofit fontScale="77500" lnSpcReduction="20000"/>
          </a:bodyPr>
          <a:lstStyle/>
          <a:p>
            <a:r>
              <a:rPr lang="en-US" sz="2800" dirty="0"/>
              <a:t>Sexually indifferent stage</a:t>
            </a:r>
          </a:p>
          <a:p>
            <a:pPr lvl="1"/>
            <a:r>
              <a:rPr lang="en-US" sz="2400" dirty="0"/>
              <a:t>Gonads begin development in fifth week as </a:t>
            </a:r>
            <a:r>
              <a:rPr lang="en-US" sz="2400" b="1" dirty="0" err="1"/>
              <a:t>gonadal</a:t>
            </a:r>
            <a:r>
              <a:rPr lang="en-US" sz="2400" b="1" dirty="0"/>
              <a:t> ridges</a:t>
            </a:r>
          </a:p>
          <a:p>
            <a:pPr lvl="1"/>
            <a:endParaRPr lang="en-US" sz="2400" b="1" dirty="0" smtClean="0"/>
          </a:p>
          <a:p>
            <a:pPr lvl="1"/>
            <a:r>
              <a:rPr lang="en-US" sz="2400" b="1" dirty="0" smtClean="0"/>
              <a:t>Primordial </a:t>
            </a:r>
            <a:r>
              <a:rPr lang="en-US" sz="2400" b="1" dirty="0"/>
              <a:t>germ cells</a:t>
            </a:r>
            <a:r>
              <a:rPr lang="en-US" sz="2400" dirty="0"/>
              <a:t> migrate to </a:t>
            </a:r>
            <a:r>
              <a:rPr lang="en-US" sz="2400" dirty="0" err="1"/>
              <a:t>gonadal</a:t>
            </a:r>
            <a:r>
              <a:rPr lang="en-US" sz="2400" dirty="0"/>
              <a:t> ridges to provide germ cells destined to become </a:t>
            </a:r>
            <a:r>
              <a:rPr lang="en-US" sz="2400" dirty="0" err="1"/>
              <a:t>spermatogonia</a:t>
            </a:r>
            <a:r>
              <a:rPr lang="en-US" sz="2400" dirty="0"/>
              <a:t> or </a:t>
            </a:r>
            <a:r>
              <a:rPr lang="en-US" sz="2400" dirty="0" err="1"/>
              <a:t>oogonia</a:t>
            </a:r>
            <a:endParaRPr lang="en-US" sz="2400" dirty="0"/>
          </a:p>
          <a:p>
            <a:endParaRPr lang="en-US" sz="2800" dirty="0" smtClean="0"/>
          </a:p>
          <a:p>
            <a:endParaRPr lang="en-US" dirty="0" smtClean="0"/>
          </a:p>
          <a:p>
            <a:r>
              <a:rPr lang="en-US" sz="2800" dirty="0" smtClean="0"/>
              <a:t>Gonads </a:t>
            </a:r>
            <a:r>
              <a:rPr lang="en-US" sz="2800" dirty="0"/>
              <a:t>begin development in seventh week in males, eighth week in females</a:t>
            </a:r>
          </a:p>
        </p:txBody>
      </p:sp>
      <p:pic>
        <p:nvPicPr>
          <p:cNvPr id="17409" name="Picture 1"/>
          <p:cNvPicPr>
            <a:picLocks noChangeAspect="1" noChangeArrowheads="1"/>
          </p:cNvPicPr>
          <p:nvPr/>
        </p:nvPicPr>
        <p:blipFill>
          <a:blip r:embed="rId2" cstate="print"/>
          <a:srcRect/>
          <a:stretch>
            <a:fillRect/>
          </a:stretch>
        </p:blipFill>
        <p:spPr bwMode="auto">
          <a:xfrm>
            <a:off x="1639491" y="4192668"/>
            <a:ext cx="5865019" cy="2665332"/>
          </a:xfrm>
          <a:prstGeom prst="rect">
            <a:avLst/>
          </a:prstGeom>
          <a:noFill/>
          <a:ln w="9525">
            <a:noFill/>
            <a:miter lim="800000"/>
            <a:headEnd/>
            <a:tailEnd/>
          </a:ln>
        </p:spPr>
      </p:pic>
    </p:spTree>
    <p:extLst>
      <p:ext uri="{BB962C8B-B14F-4D97-AF65-F5344CB8AC3E}">
        <p14:creationId xmlns:p14="http://schemas.microsoft.com/office/powerpoint/2010/main" val="22272671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a:xfrm>
            <a:off x="0" y="0"/>
            <a:ext cx="9144000" cy="1066800"/>
          </a:xfrm>
        </p:spPr>
        <p:txBody>
          <a:bodyPr>
            <a:normAutofit/>
          </a:bodyPr>
          <a:lstStyle/>
          <a:p>
            <a:r>
              <a:rPr lang="en-US" dirty="0" smtClean="0"/>
              <a:t>Development </a:t>
            </a:r>
            <a:r>
              <a:rPr lang="en-US" dirty="0"/>
              <a:t>of External Genitalia</a:t>
            </a:r>
          </a:p>
        </p:txBody>
      </p:sp>
      <p:sp>
        <p:nvSpPr>
          <p:cNvPr id="68613" name="Rectangle 5"/>
          <p:cNvSpPr>
            <a:spLocks noGrp="1" noChangeArrowheads="1"/>
          </p:cNvSpPr>
          <p:nvPr>
            <p:ph type="body" idx="1"/>
          </p:nvPr>
        </p:nvSpPr>
        <p:spPr/>
        <p:txBody>
          <a:bodyPr>
            <a:normAutofit lnSpcReduction="10000"/>
          </a:bodyPr>
          <a:lstStyle/>
          <a:p>
            <a:r>
              <a:rPr lang="en-US" b="1" dirty="0"/>
              <a:t>Genital </a:t>
            </a:r>
            <a:r>
              <a:rPr lang="en-US" b="1" dirty="0" smtClean="0"/>
              <a:t>tubercle</a:t>
            </a:r>
            <a:r>
              <a:rPr lang="en-US" dirty="0" smtClean="0">
                <a:sym typeface="Symbol" pitchFamily="1" charset="2"/>
              </a:rPr>
              <a:t></a:t>
            </a:r>
            <a:r>
              <a:rPr lang="en-US" dirty="0" smtClean="0"/>
              <a:t> </a:t>
            </a:r>
          </a:p>
          <a:p>
            <a:pPr lvl="1"/>
            <a:r>
              <a:rPr lang="en-US" dirty="0" smtClean="0"/>
              <a:t>penis </a:t>
            </a:r>
            <a:r>
              <a:rPr lang="en-US" dirty="0"/>
              <a:t>of </a:t>
            </a:r>
            <a:r>
              <a:rPr lang="en-US" dirty="0" smtClean="0"/>
              <a:t>male</a:t>
            </a:r>
          </a:p>
          <a:p>
            <a:pPr lvl="1"/>
            <a:r>
              <a:rPr lang="en-US" dirty="0" smtClean="0"/>
              <a:t>clitoris </a:t>
            </a:r>
            <a:r>
              <a:rPr lang="en-US" dirty="0"/>
              <a:t>of female</a:t>
            </a:r>
          </a:p>
          <a:p>
            <a:r>
              <a:rPr lang="en-US" b="1" dirty="0"/>
              <a:t>Urethral fold</a:t>
            </a:r>
            <a:r>
              <a:rPr lang="en-US" dirty="0"/>
              <a:t> </a:t>
            </a:r>
            <a:r>
              <a:rPr lang="en-US" dirty="0" smtClean="0">
                <a:sym typeface="Symbol" pitchFamily="1" charset="2"/>
              </a:rPr>
              <a:t></a:t>
            </a:r>
          </a:p>
          <a:p>
            <a:pPr lvl="1"/>
            <a:r>
              <a:rPr lang="en-US" dirty="0" smtClean="0"/>
              <a:t>spongy </a:t>
            </a:r>
            <a:r>
              <a:rPr lang="en-US" dirty="0"/>
              <a:t>urethra of </a:t>
            </a:r>
            <a:r>
              <a:rPr lang="en-US" dirty="0" smtClean="0"/>
              <a:t>male</a:t>
            </a:r>
          </a:p>
          <a:p>
            <a:pPr lvl="1"/>
            <a:r>
              <a:rPr lang="en-US" dirty="0" smtClean="0"/>
              <a:t>labia </a:t>
            </a:r>
            <a:r>
              <a:rPr lang="en-US" dirty="0" err="1"/>
              <a:t>minora</a:t>
            </a:r>
            <a:r>
              <a:rPr lang="en-US" dirty="0"/>
              <a:t> of female</a:t>
            </a:r>
          </a:p>
          <a:p>
            <a:r>
              <a:rPr lang="en-US" b="1" dirty="0" err="1"/>
              <a:t>Labioscrotal</a:t>
            </a:r>
            <a:r>
              <a:rPr lang="en-US" b="1" dirty="0"/>
              <a:t> swellings</a:t>
            </a:r>
            <a:r>
              <a:rPr lang="en-US" dirty="0"/>
              <a:t> </a:t>
            </a:r>
            <a:r>
              <a:rPr lang="en-US" dirty="0">
                <a:sym typeface="Symbol" pitchFamily="1" charset="2"/>
              </a:rPr>
              <a:t></a:t>
            </a:r>
            <a:r>
              <a:rPr lang="en-US" dirty="0"/>
              <a:t> </a:t>
            </a:r>
            <a:endParaRPr lang="en-US" dirty="0" smtClean="0"/>
          </a:p>
          <a:p>
            <a:pPr lvl="1"/>
            <a:r>
              <a:rPr lang="en-US" dirty="0" smtClean="0"/>
              <a:t>scrotum </a:t>
            </a:r>
            <a:r>
              <a:rPr lang="en-US" dirty="0"/>
              <a:t>of </a:t>
            </a:r>
            <a:r>
              <a:rPr lang="en-US" dirty="0" smtClean="0"/>
              <a:t>male</a:t>
            </a:r>
          </a:p>
          <a:p>
            <a:pPr lvl="1"/>
            <a:r>
              <a:rPr lang="en-US" dirty="0" smtClean="0"/>
              <a:t>labia </a:t>
            </a:r>
            <a:r>
              <a:rPr lang="en-US" dirty="0" err="1"/>
              <a:t>majora</a:t>
            </a:r>
            <a:r>
              <a:rPr lang="en-US" dirty="0"/>
              <a:t> of female</a:t>
            </a:r>
          </a:p>
          <a:p>
            <a:endParaRPr lang="en-US" dirty="0" smtClean="0"/>
          </a:p>
          <a:p>
            <a:r>
              <a:rPr lang="en-US" dirty="0" smtClean="0"/>
              <a:t>If </a:t>
            </a:r>
            <a:r>
              <a:rPr lang="en-US" dirty="0"/>
              <a:t>testosterone absent, all embryos develop into females</a:t>
            </a:r>
          </a:p>
        </p:txBody>
      </p:sp>
      <p:pic>
        <p:nvPicPr>
          <p:cNvPr id="16385" name="Picture 1"/>
          <p:cNvPicPr>
            <a:picLocks noChangeAspect="1" noChangeArrowheads="1"/>
          </p:cNvPicPr>
          <p:nvPr/>
        </p:nvPicPr>
        <p:blipFill>
          <a:blip r:embed="rId2" cstate="print"/>
          <a:srcRect/>
          <a:stretch>
            <a:fillRect/>
          </a:stretch>
        </p:blipFill>
        <p:spPr bwMode="auto">
          <a:xfrm>
            <a:off x="5224462" y="1143000"/>
            <a:ext cx="3919538" cy="4363259"/>
          </a:xfrm>
          <a:prstGeom prst="rect">
            <a:avLst/>
          </a:prstGeom>
          <a:noFill/>
          <a:ln w="9525">
            <a:noFill/>
            <a:miter lim="800000"/>
            <a:headEnd/>
            <a:tailEnd/>
          </a:ln>
        </p:spPr>
      </p:pic>
    </p:spTree>
    <p:extLst>
      <p:ext uri="{BB962C8B-B14F-4D97-AF65-F5344CB8AC3E}">
        <p14:creationId xmlns:p14="http://schemas.microsoft.com/office/powerpoint/2010/main" val="24738944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normAutofit fontScale="90000"/>
          </a:bodyPr>
          <a:lstStyle/>
          <a:p>
            <a:r>
              <a:rPr lang="en-US"/>
              <a:t>Development Aspects: Descent of the Gonads</a:t>
            </a:r>
          </a:p>
        </p:txBody>
      </p:sp>
      <p:sp>
        <p:nvSpPr>
          <p:cNvPr id="72709" name="Rectangle 5"/>
          <p:cNvSpPr>
            <a:spLocks noGrp="1" noChangeArrowheads="1"/>
          </p:cNvSpPr>
          <p:nvPr>
            <p:ph type="body" idx="1"/>
          </p:nvPr>
        </p:nvSpPr>
        <p:spPr/>
        <p:txBody>
          <a:bodyPr/>
          <a:lstStyle/>
          <a:p>
            <a:r>
              <a:rPr lang="en-US" dirty="0"/>
              <a:t>About two months before birth</a:t>
            </a:r>
          </a:p>
          <a:p>
            <a:pPr lvl="1"/>
            <a:r>
              <a:rPr lang="en-US" dirty="0"/>
              <a:t>Testosterone stimulates migration of testes toward scrotum</a:t>
            </a:r>
          </a:p>
          <a:p>
            <a:endParaRPr lang="en-US" b="1" dirty="0" smtClean="0"/>
          </a:p>
          <a:p>
            <a:r>
              <a:rPr lang="en-US" b="1" dirty="0" err="1" smtClean="0"/>
              <a:t>Gubernaculum</a:t>
            </a:r>
            <a:r>
              <a:rPr lang="en-US" dirty="0" smtClean="0"/>
              <a:t> </a:t>
            </a:r>
          </a:p>
          <a:p>
            <a:pPr lvl="1"/>
            <a:r>
              <a:rPr lang="en-US" dirty="0" smtClean="0"/>
              <a:t>fibrous </a:t>
            </a:r>
            <a:r>
              <a:rPr lang="en-US" dirty="0"/>
              <a:t>cord from each testis to scrotum or from ovary to labium </a:t>
            </a:r>
            <a:r>
              <a:rPr lang="en-US" dirty="0" err="1"/>
              <a:t>majus</a:t>
            </a:r>
            <a:r>
              <a:rPr lang="en-US" dirty="0"/>
              <a:t>; guides descent</a:t>
            </a:r>
          </a:p>
          <a:p>
            <a:endParaRPr lang="en-US" dirty="0" smtClean="0"/>
          </a:p>
          <a:p>
            <a:r>
              <a:rPr lang="en-US" dirty="0" smtClean="0"/>
              <a:t>Ovaries </a:t>
            </a:r>
            <a:r>
              <a:rPr lang="en-US" dirty="0"/>
              <a:t>also descend, but stopped by broad ligament at pelvic brim</a:t>
            </a:r>
          </a:p>
        </p:txBody>
      </p:sp>
    </p:spTree>
    <p:extLst>
      <p:ext uri="{BB962C8B-B14F-4D97-AF65-F5344CB8AC3E}">
        <p14:creationId xmlns:p14="http://schemas.microsoft.com/office/powerpoint/2010/main" val="58241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normAutofit fontScale="90000"/>
          </a:bodyPr>
          <a:lstStyle/>
          <a:p>
            <a:r>
              <a:rPr lang="en-US"/>
              <a:t>The Penis</a:t>
            </a:r>
          </a:p>
        </p:txBody>
      </p:sp>
      <p:sp>
        <p:nvSpPr>
          <p:cNvPr id="47109" name="Rectangle 5"/>
          <p:cNvSpPr>
            <a:spLocks noGrp="1" noChangeArrowheads="1"/>
          </p:cNvSpPr>
          <p:nvPr>
            <p:ph type="body" idx="1"/>
          </p:nvPr>
        </p:nvSpPr>
        <p:spPr>
          <a:xfrm>
            <a:off x="304800" y="1143000"/>
            <a:ext cx="5715000" cy="5257800"/>
          </a:xfrm>
        </p:spPr>
        <p:txBody>
          <a:bodyPr>
            <a:normAutofit/>
          </a:bodyPr>
          <a:lstStyle/>
          <a:p>
            <a:r>
              <a:rPr lang="en-US" dirty="0"/>
              <a:t>Penis consists of</a:t>
            </a:r>
          </a:p>
          <a:p>
            <a:pPr lvl="1"/>
            <a:r>
              <a:rPr lang="en-US" b="1" dirty="0" err="1" smtClean="0"/>
              <a:t>Crura</a:t>
            </a:r>
            <a:endParaRPr lang="en-US" dirty="0" smtClean="0"/>
          </a:p>
          <a:p>
            <a:pPr lvl="2"/>
            <a:r>
              <a:rPr lang="en-US" dirty="0" smtClean="0"/>
              <a:t>Proximal ends of corpora </a:t>
            </a:r>
            <a:r>
              <a:rPr lang="en-US" dirty="0" err="1" smtClean="0"/>
              <a:t>cavernosa</a:t>
            </a:r>
            <a:r>
              <a:rPr lang="en-US" dirty="0" smtClean="0"/>
              <a:t> surrounded by </a:t>
            </a:r>
            <a:r>
              <a:rPr lang="en-US" dirty="0" err="1" smtClean="0"/>
              <a:t>ischiocavernosus</a:t>
            </a:r>
            <a:r>
              <a:rPr lang="en-US" dirty="0" smtClean="0"/>
              <a:t> muscle</a:t>
            </a:r>
          </a:p>
          <a:p>
            <a:pPr lvl="2"/>
            <a:r>
              <a:rPr lang="en-US" dirty="0" smtClean="0"/>
              <a:t>anchors penis to pubic arch</a:t>
            </a:r>
          </a:p>
          <a:p>
            <a:pPr lvl="2"/>
            <a:endParaRPr lang="en-US" dirty="0" smtClean="0"/>
          </a:p>
          <a:p>
            <a:pPr lvl="1"/>
            <a:r>
              <a:rPr lang="en-US" dirty="0" smtClean="0"/>
              <a:t>Root </a:t>
            </a:r>
            <a:r>
              <a:rPr lang="en-US" dirty="0"/>
              <a:t>and shaft that ends in </a:t>
            </a:r>
            <a:r>
              <a:rPr lang="en-US" b="1" dirty="0" err="1"/>
              <a:t>glans</a:t>
            </a:r>
            <a:r>
              <a:rPr lang="en-US" b="1" dirty="0"/>
              <a:t> penis</a:t>
            </a:r>
            <a:endParaRPr lang="en-US" dirty="0"/>
          </a:p>
          <a:p>
            <a:pPr lvl="1"/>
            <a:endParaRPr lang="en-US" b="1" dirty="0" smtClean="0"/>
          </a:p>
          <a:p>
            <a:pPr lvl="1"/>
            <a:r>
              <a:rPr lang="en-US" b="1" dirty="0" smtClean="0"/>
              <a:t>Prepuce</a:t>
            </a:r>
            <a:endParaRPr lang="en-US" dirty="0" smtClean="0"/>
          </a:p>
          <a:p>
            <a:pPr lvl="2"/>
            <a:r>
              <a:rPr lang="en-US" dirty="0" smtClean="0"/>
              <a:t>Foreskin</a:t>
            </a:r>
          </a:p>
          <a:p>
            <a:pPr lvl="3"/>
            <a:r>
              <a:rPr lang="en-US" dirty="0" smtClean="0"/>
              <a:t>cuff </a:t>
            </a:r>
            <a:r>
              <a:rPr lang="en-US" dirty="0"/>
              <a:t>of loose skin covering </a:t>
            </a:r>
            <a:r>
              <a:rPr lang="en-US" dirty="0" err="1" smtClean="0"/>
              <a:t>glans</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6886575" y="304800"/>
            <a:ext cx="2257425" cy="6248400"/>
          </a:xfrm>
          <a:prstGeom prst="rect">
            <a:avLst/>
          </a:prstGeom>
          <a:noFill/>
          <a:ln w="9525">
            <a:noFill/>
            <a:miter lim="800000"/>
            <a:headEnd/>
            <a:tailEnd/>
          </a:ln>
        </p:spPr>
      </p:pic>
      <p:cxnSp>
        <p:nvCxnSpPr>
          <p:cNvPr id="6" name="Straight Arrow Connector 5"/>
          <p:cNvCxnSpPr/>
          <p:nvPr/>
        </p:nvCxnSpPr>
        <p:spPr>
          <a:xfrm>
            <a:off x="5105400" y="1828800"/>
            <a:ext cx="32004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5105400" y="1828800"/>
            <a:ext cx="24384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5257800" y="3733800"/>
            <a:ext cx="25146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2438400" y="4953000"/>
            <a:ext cx="52578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a:t>Development Aspects: Puberty</a:t>
            </a:r>
          </a:p>
        </p:txBody>
      </p:sp>
      <p:sp>
        <p:nvSpPr>
          <p:cNvPr id="75781" name="Rectangle 5"/>
          <p:cNvSpPr>
            <a:spLocks noGrp="1" noChangeArrowheads="1"/>
          </p:cNvSpPr>
          <p:nvPr>
            <p:ph type="body" idx="1"/>
          </p:nvPr>
        </p:nvSpPr>
        <p:spPr/>
        <p:txBody>
          <a:bodyPr>
            <a:normAutofit fontScale="92500" lnSpcReduction="10000"/>
          </a:bodyPr>
          <a:lstStyle/>
          <a:p>
            <a:r>
              <a:rPr lang="en-US" dirty="0"/>
              <a:t>FSH and LH elevated at birth but drop and remain low during </a:t>
            </a:r>
            <a:r>
              <a:rPr lang="en-US" dirty="0" err="1"/>
              <a:t>prepubertal</a:t>
            </a:r>
            <a:r>
              <a:rPr lang="en-US" dirty="0"/>
              <a:t> years</a:t>
            </a:r>
          </a:p>
          <a:p>
            <a:endParaRPr lang="en-US" dirty="0" smtClean="0"/>
          </a:p>
          <a:p>
            <a:r>
              <a:rPr lang="en-US" dirty="0" smtClean="0"/>
              <a:t>Reproductive </a:t>
            </a:r>
            <a:r>
              <a:rPr lang="en-US" dirty="0"/>
              <a:t>organs grow to adult size and become functional </a:t>
            </a:r>
            <a:endParaRPr lang="en-US" dirty="0" smtClean="0"/>
          </a:p>
          <a:p>
            <a:pPr lvl="1"/>
            <a:r>
              <a:rPr lang="en-US" b="1" dirty="0" smtClean="0"/>
              <a:t>puberty</a:t>
            </a:r>
            <a:endParaRPr lang="en-US" dirty="0"/>
          </a:p>
          <a:p>
            <a:endParaRPr lang="en-US" dirty="0" smtClean="0"/>
          </a:p>
          <a:p>
            <a:r>
              <a:rPr lang="en-US" dirty="0" smtClean="0"/>
              <a:t>Occurs </a:t>
            </a:r>
            <a:r>
              <a:rPr lang="en-US" dirty="0"/>
              <a:t>in response to rising levels of </a:t>
            </a:r>
            <a:r>
              <a:rPr lang="en-US" dirty="0" err="1"/>
              <a:t>gonadal</a:t>
            </a:r>
            <a:r>
              <a:rPr lang="en-US" dirty="0"/>
              <a:t> hormones</a:t>
            </a:r>
          </a:p>
          <a:p>
            <a:endParaRPr lang="en-US" dirty="0" smtClean="0"/>
          </a:p>
          <a:p>
            <a:r>
              <a:rPr lang="en-US" dirty="0" smtClean="0"/>
              <a:t>Secondary </a:t>
            </a:r>
            <a:r>
              <a:rPr lang="en-US" dirty="0"/>
              <a:t>sex characteristics appear </a:t>
            </a:r>
          </a:p>
          <a:p>
            <a:endParaRPr lang="en-US" dirty="0" smtClean="0"/>
          </a:p>
          <a:p>
            <a:r>
              <a:rPr lang="en-US" dirty="0" smtClean="0"/>
              <a:t>Earliest </a:t>
            </a:r>
            <a:r>
              <a:rPr lang="en-US" dirty="0"/>
              <a:t>time that reproduction is possible</a:t>
            </a:r>
          </a:p>
        </p:txBody>
      </p:sp>
    </p:spTree>
    <p:extLst>
      <p:ext uri="{BB962C8B-B14F-4D97-AF65-F5344CB8AC3E}">
        <p14:creationId xmlns:p14="http://schemas.microsoft.com/office/powerpoint/2010/main" val="5451798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normAutofit fontScale="90000"/>
          </a:bodyPr>
          <a:lstStyle/>
          <a:p>
            <a:r>
              <a:rPr lang="en-US"/>
              <a:t>Menopause</a:t>
            </a:r>
          </a:p>
        </p:txBody>
      </p:sp>
      <p:sp>
        <p:nvSpPr>
          <p:cNvPr id="76805" name="Rectangle 5"/>
          <p:cNvSpPr>
            <a:spLocks noGrp="1" noChangeArrowheads="1"/>
          </p:cNvSpPr>
          <p:nvPr>
            <p:ph type="body" idx="1"/>
          </p:nvPr>
        </p:nvSpPr>
        <p:spPr/>
        <p:txBody>
          <a:bodyPr/>
          <a:lstStyle/>
          <a:p>
            <a:r>
              <a:rPr lang="en-US" dirty="0"/>
              <a:t>Has occurred when menses have ceased for an entire year</a:t>
            </a:r>
          </a:p>
          <a:p>
            <a:endParaRPr lang="en-US" dirty="0" smtClean="0"/>
          </a:p>
          <a:p>
            <a:endParaRPr lang="en-US" dirty="0" smtClean="0"/>
          </a:p>
          <a:p>
            <a:r>
              <a:rPr lang="en-US" dirty="0" smtClean="0"/>
              <a:t>No </a:t>
            </a:r>
            <a:r>
              <a:rPr lang="en-US" dirty="0"/>
              <a:t>equivalent to menopause in males</a:t>
            </a:r>
          </a:p>
          <a:p>
            <a:pPr lvl="1"/>
            <a:r>
              <a:rPr lang="en-US" dirty="0"/>
              <a:t>Males continue to produce sperm well into eighth decade of life, though numbers and motility decrease</a:t>
            </a:r>
          </a:p>
        </p:txBody>
      </p:sp>
    </p:spTree>
    <p:extLst>
      <p:ext uri="{BB962C8B-B14F-4D97-AF65-F5344CB8AC3E}">
        <p14:creationId xmlns:p14="http://schemas.microsoft.com/office/powerpoint/2010/main" val="15391992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normAutofit fontScale="90000"/>
          </a:bodyPr>
          <a:lstStyle/>
          <a:p>
            <a:r>
              <a:rPr lang="en-US"/>
              <a:t>Menopause</a:t>
            </a:r>
          </a:p>
        </p:txBody>
      </p:sp>
      <p:sp>
        <p:nvSpPr>
          <p:cNvPr id="77829" name="Rectangle 5"/>
          <p:cNvSpPr>
            <a:spLocks noGrp="1" noChangeArrowheads="1"/>
          </p:cNvSpPr>
          <p:nvPr>
            <p:ph type="body" idx="1"/>
          </p:nvPr>
        </p:nvSpPr>
        <p:spPr/>
        <p:txBody>
          <a:bodyPr/>
          <a:lstStyle/>
          <a:p>
            <a:r>
              <a:rPr lang="en-US" dirty="0"/>
              <a:t>Declining estrogen levels </a:t>
            </a:r>
            <a:r>
              <a:rPr lang="en-US" dirty="0">
                <a:sym typeface="Symbol" pitchFamily="1" charset="2"/>
              </a:rPr>
              <a:t></a:t>
            </a:r>
            <a:endParaRPr lang="en-US" dirty="0"/>
          </a:p>
          <a:p>
            <a:pPr lvl="1"/>
            <a:endParaRPr lang="en-US" dirty="0" smtClean="0"/>
          </a:p>
          <a:p>
            <a:pPr lvl="1"/>
            <a:r>
              <a:rPr lang="en-US" dirty="0" smtClean="0"/>
              <a:t>Atrophy </a:t>
            </a:r>
            <a:r>
              <a:rPr lang="en-US" dirty="0"/>
              <a:t>of reproductive organs and breasts</a:t>
            </a:r>
          </a:p>
          <a:p>
            <a:pPr lvl="1"/>
            <a:endParaRPr lang="en-US" dirty="0" smtClean="0"/>
          </a:p>
          <a:p>
            <a:pPr lvl="1"/>
            <a:r>
              <a:rPr lang="en-US" dirty="0" smtClean="0"/>
              <a:t>Irritability </a:t>
            </a:r>
            <a:r>
              <a:rPr lang="en-US" dirty="0"/>
              <a:t>and depression in some</a:t>
            </a:r>
          </a:p>
          <a:p>
            <a:pPr lvl="1"/>
            <a:endParaRPr lang="en-US" dirty="0" smtClean="0"/>
          </a:p>
          <a:p>
            <a:pPr lvl="1"/>
            <a:r>
              <a:rPr lang="en-US" dirty="0" smtClean="0"/>
              <a:t>Hot </a:t>
            </a:r>
            <a:r>
              <a:rPr lang="en-US" dirty="0"/>
              <a:t>flashes as skin blood vessels undergo intense </a:t>
            </a:r>
            <a:r>
              <a:rPr lang="en-US" dirty="0" err="1"/>
              <a:t>vasodilation</a:t>
            </a:r>
            <a:r>
              <a:rPr lang="en-US" dirty="0"/>
              <a:t> </a:t>
            </a:r>
          </a:p>
          <a:p>
            <a:pPr lvl="1"/>
            <a:endParaRPr lang="en-US" dirty="0" smtClean="0"/>
          </a:p>
          <a:p>
            <a:pPr lvl="1"/>
            <a:r>
              <a:rPr lang="en-US" dirty="0" smtClean="0"/>
              <a:t>Gradual </a:t>
            </a:r>
            <a:r>
              <a:rPr lang="en-US" dirty="0"/>
              <a:t>thinning of skin and bone loss</a:t>
            </a:r>
          </a:p>
          <a:p>
            <a:pPr lvl="1"/>
            <a:endParaRPr lang="en-US" dirty="0" smtClean="0"/>
          </a:p>
          <a:p>
            <a:pPr lvl="1"/>
            <a:r>
              <a:rPr lang="en-US" dirty="0" smtClean="0"/>
              <a:t>Increased </a:t>
            </a:r>
            <a:r>
              <a:rPr lang="en-US" dirty="0"/>
              <a:t>total blood cholesterol levels and falling HDL</a:t>
            </a:r>
          </a:p>
        </p:txBody>
      </p:sp>
    </p:spTree>
    <p:extLst>
      <p:ext uri="{BB962C8B-B14F-4D97-AF65-F5344CB8AC3E}">
        <p14:creationId xmlns:p14="http://schemas.microsoft.com/office/powerpoint/2010/main" val="33704157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normAutofit fontScale="90000"/>
          </a:bodyPr>
          <a:lstStyle/>
          <a:p>
            <a:r>
              <a:rPr lang="en-US"/>
              <a:t>Menopause</a:t>
            </a:r>
          </a:p>
        </p:txBody>
      </p:sp>
      <p:sp>
        <p:nvSpPr>
          <p:cNvPr id="78853" name="Rectangle 5"/>
          <p:cNvSpPr>
            <a:spLocks noGrp="1" noChangeArrowheads="1"/>
          </p:cNvSpPr>
          <p:nvPr>
            <p:ph type="body" idx="1"/>
          </p:nvPr>
        </p:nvSpPr>
        <p:spPr/>
        <p:txBody>
          <a:bodyPr/>
          <a:lstStyle/>
          <a:p>
            <a:r>
              <a:rPr lang="en-US" dirty="0"/>
              <a:t>Treatment with estrogen-progesterone preparations given for years</a:t>
            </a:r>
          </a:p>
          <a:p>
            <a:pPr lvl="1"/>
            <a:endParaRPr lang="en-US" dirty="0" smtClean="0"/>
          </a:p>
          <a:p>
            <a:pPr lvl="1"/>
            <a:r>
              <a:rPr lang="en-US" dirty="0" smtClean="0"/>
              <a:t>Women's </a:t>
            </a:r>
            <a:r>
              <a:rPr lang="en-US" dirty="0"/>
              <a:t>Health Initiative research reported increased risk of heart disease (51%), invasive breast cancer (24%), stroke (31%), dementia (risk doubled)</a:t>
            </a:r>
          </a:p>
          <a:p>
            <a:pPr lvl="1"/>
            <a:endParaRPr lang="en-US" dirty="0" smtClean="0"/>
          </a:p>
          <a:p>
            <a:pPr lvl="1"/>
            <a:r>
              <a:rPr lang="en-US" dirty="0" smtClean="0"/>
              <a:t>Smallest </a:t>
            </a:r>
            <a:r>
              <a:rPr lang="en-US" dirty="0"/>
              <a:t>does for shortest time alright to reduce symptoms if no breast cancer or mutated BRCA gene</a:t>
            </a:r>
          </a:p>
          <a:p>
            <a:pPr lvl="2"/>
            <a:endParaRPr lang="en-US" dirty="0"/>
          </a:p>
        </p:txBody>
      </p:sp>
    </p:spTree>
    <p:extLst>
      <p:ext uri="{BB962C8B-B14F-4D97-AF65-F5344CB8AC3E}">
        <p14:creationId xmlns:p14="http://schemas.microsoft.com/office/powerpoint/2010/main" val="4594286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r>
              <a:rPr lang="en-US" smtClean="0"/>
              <a:t>Pregnancy</a:t>
            </a:r>
          </a:p>
        </p:txBody>
      </p:sp>
      <p:sp>
        <p:nvSpPr>
          <p:cNvPr id="95235" name="Rectangle 3"/>
          <p:cNvSpPr>
            <a:spLocks noGrp="1" noChangeArrowheads="1"/>
          </p:cNvSpPr>
          <p:nvPr>
            <p:ph idx="1"/>
          </p:nvPr>
        </p:nvSpPr>
        <p:spPr/>
        <p:txBody>
          <a:bodyPr/>
          <a:lstStyle/>
          <a:p>
            <a:r>
              <a:rPr lang="en-US" smtClean="0">
                <a:cs typeface="Times New Roman" pitchFamily="18" charset="0"/>
              </a:rPr>
              <a:t>Secondary oocyte must enter uterine tube and be exposed to the male sperm cells.  </a:t>
            </a:r>
          </a:p>
          <a:p>
            <a:r>
              <a:rPr lang="en-US" smtClean="0">
                <a:cs typeface="Times New Roman" pitchFamily="18" charset="0"/>
              </a:rPr>
              <a:t>Secondary oocyte lives 24 hours </a:t>
            </a:r>
          </a:p>
          <a:p>
            <a:endParaRPr lang="en-US" smtClean="0">
              <a:cs typeface="Times New Roman" pitchFamily="18" charset="0"/>
            </a:endParaRPr>
          </a:p>
          <a:p>
            <a:r>
              <a:rPr lang="en-US" smtClean="0">
                <a:cs typeface="Times New Roman" pitchFamily="18" charset="0"/>
              </a:rPr>
              <a:t>Male sperm may exist for 72 hours in reproductive tract. </a:t>
            </a:r>
          </a:p>
        </p:txBody>
      </p:sp>
    </p:spTree>
    <p:extLst>
      <p:ext uri="{BB962C8B-B14F-4D97-AF65-F5344CB8AC3E}">
        <p14:creationId xmlns:p14="http://schemas.microsoft.com/office/powerpoint/2010/main" val="5603341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Rectangle 5"/>
          <p:cNvSpPr>
            <a:spLocks noGrp="1" noChangeArrowheads="1"/>
          </p:cNvSpPr>
          <p:nvPr>
            <p:ph type="title" idx="4294967295"/>
          </p:nvPr>
        </p:nvSpPr>
        <p:spPr/>
        <p:txBody>
          <a:bodyPr/>
          <a:lstStyle/>
          <a:p>
            <a:r>
              <a:rPr lang="en-US" smtClean="0"/>
              <a:t>Ovulation Through Implantation</a:t>
            </a:r>
          </a:p>
        </p:txBody>
      </p:sp>
      <p:sp>
        <p:nvSpPr>
          <p:cNvPr id="3076" name="Text Box 6"/>
          <p:cNvSpPr txBox="1">
            <a:spLocks noChangeArrowheads="1"/>
          </p:cNvSpPr>
          <p:nvPr/>
        </p:nvSpPr>
        <p:spPr bwMode="auto">
          <a:xfrm>
            <a:off x="2590800" y="2057400"/>
            <a:ext cx="4191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3074"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8243357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fontScale="90000"/>
          </a:bodyPr>
          <a:lstStyle/>
          <a:p>
            <a:r>
              <a:rPr lang="en-US" smtClean="0"/>
              <a:t>Fertilization</a:t>
            </a:r>
          </a:p>
        </p:txBody>
      </p:sp>
      <p:sp>
        <p:nvSpPr>
          <p:cNvPr id="96259" name="Rectangle 3"/>
          <p:cNvSpPr>
            <a:spLocks noGrp="1" noChangeArrowheads="1"/>
          </p:cNvSpPr>
          <p:nvPr>
            <p:ph idx="1"/>
          </p:nvPr>
        </p:nvSpPr>
        <p:spPr/>
        <p:txBody>
          <a:bodyPr/>
          <a:lstStyle/>
          <a:p>
            <a:pPr>
              <a:lnSpc>
                <a:spcPct val="90000"/>
              </a:lnSpc>
            </a:pPr>
            <a:r>
              <a:rPr lang="en-US" dirty="0" smtClean="0">
                <a:cs typeface="Times New Roman" pitchFamily="18" charset="0"/>
              </a:rPr>
              <a:t>Sperm reaches secondary oocyte and the acrosome and its enzymes helps the sperm to penetrate </a:t>
            </a:r>
          </a:p>
          <a:p>
            <a:pPr lvl="1">
              <a:lnSpc>
                <a:spcPct val="90000"/>
              </a:lnSpc>
            </a:pPr>
            <a:endParaRPr lang="en-US" dirty="0" smtClean="0">
              <a:cs typeface="Times New Roman" pitchFamily="18" charset="0"/>
            </a:endParaRPr>
          </a:p>
          <a:p>
            <a:pPr lvl="1">
              <a:lnSpc>
                <a:spcPct val="90000"/>
              </a:lnSpc>
            </a:pPr>
            <a:r>
              <a:rPr lang="en-US" dirty="0" smtClean="0">
                <a:cs typeface="Times New Roman" pitchFamily="18" charset="0"/>
              </a:rPr>
              <a:t>oocyte </a:t>
            </a:r>
            <a:r>
              <a:rPr lang="en-US" dirty="0">
                <a:cs typeface="Times New Roman" pitchFamily="18" charset="0"/>
              </a:rPr>
              <a:t>cell membrane </a:t>
            </a:r>
            <a:r>
              <a:rPr lang="en-US" dirty="0" smtClean="0">
                <a:cs typeface="Times New Roman" pitchFamily="18" charset="0"/>
              </a:rPr>
              <a:t>becomes impenetrable after one sperm cell gains access</a:t>
            </a:r>
            <a:endParaRPr lang="en-US" dirty="0"/>
          </a:p>
          <a:p>
            <a:pPr>
              <a:lnSpc>
                <a:spcPct val="90000"/>
              </a:lnSpc>
            </a:pPr>
            <a:endParaRPr lang="en-US" dirty="0" smtClean="0">
              <a:cs typeface="Times New Roman" pitchFamily="18" charset="0"/>
            </a:endParaRPr>
          </a:p>
        </p:txBody>
      </p:sp>
    </p:spTree>
    <p:extLst>
      <p:ext uri="{BB962C8B-B14F-4D97-AF65-F5344CB8AC3E}">
        <p14:creationId xmlns:p14="http://schemas.microsoft.com/office/powerpoint/2010/main" val="10894283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r>
              <a:rPr lang="en-US" smtClean="0"/>
              <a:t>Fertilization</a:t>
            </a:r>
          </a:p>
        </p:txBody>
      </p:sp>
      <p:sp>
        <p:nvSpPr>
          <p:cNvPr id="99331" name="Rectangle 3"/>
          <p:cNvSpPr>
            <a:spLocks noGrp="1" noChangeArrowheads="1"/>
          </p:cNvSpPr>
          <p:nvPr>
            <p:ph idx="1"/>
          </p:nvPr>
        </p:nvSpPr>
        <p:spPr/>
        <p:txBody>
          <a:bodyPr/>
          <a:lstStyle/>
          <a:p>
            <a:pPr>
              <a:lnSpc>
                <a:spcPct val="90000"/>
              </a:lnSpc>
            </a:pPr>
            <a:r>
              <a:rPr lang="en-US" sz="2800" dirty="0" smtClean="0">
                <a:cs typeface="Times New Roman" pitchFamily="18" charset="0"/>
              </a:rPr>
              <a:t>Once sperm within oocyte</a:t>
            </a:r>
          </a:p>
          <a:p>
            <a:pPr lvl="1">
              <a:lnSpc>
                <a:spcPct val="90000"/>
              </a:lnSpc>
            </a:pPr>
            <a:r>
              <a:rPr lang="en-US" sz="2400" dirty="0" smtClean="0">
                <a:cs typeface="Times New Roman" pitchFamily="18" charset="0"/>
              </a:rPr>
              <a:t>nucleus of the sperm head swells</a:t>
            </a:r>
          </a:p>
          <a:p>
            <a:pPr lvl="1">
              <a:lnSpc>
                <a:spcPct val="90000"/>
              </a:lnSpc>
            </a:pPr>
            <a:endParaRPr lang="en-US" sz="2400" dirty="0" smtClean="0">
              <a:cs typeface="Times New Roman" pitchFamily="18" charset="0"/>
            </a:endParaRPr>
          </a:p>
          <a:p>
            <a:pPr lvl="1">
              <a:lnSpc>
                <a:spcPct val="90000"/>
              </a:lnSpc>
            </a:pPr>
            <a:r>
              <a:rPr lang="en-US" sz="2400" dirty="0" smtClean="0">
                <a:cs typeface="Times New Roman" pitchFamily="18" charset="0"/>
              </a:rPr>
              <a:t>Secondary </a:t>
            </a:r>
            <a:r>
              <a:rPr lang="en-US" sz="2400" dirty="0" smtClean="0">
                <a:cs typeface="Times New Roman" pitchFamily="18" charset="0"/>
              </a:rPr>
              <a:t>oocyte divides </a:t>
            </a:r>
          </a:p>
          <a:p>
            <a:pPr lvl="2">
              <a:lnSpc>
                <a:spcPct val="90000"/>
              </a:lnSpc>
            </a:pPr>
            <a:r>
              <a:rPr lang="en-US" sz="2000" dirty="0" smtClean="0">
                <a:cs typeface="Times New Roman" pitchFamily="18" charset="0"/>
              </a:rPr>
              <a:t>forms large cell and polar body.  </a:t>
            </a:r>
          </a:p>
          <a:p>
            <a:pPr>
              <a:lnSpc>
                <a:spcPct val="90000"/>
              </a:lnSpc>
            </a:pPr>
            <a:endParaRPr lang="en-US" sz="2800" dirty="0" smtClean="0">
              <a:cs typeface="Times New Roman" pitchFamily="18" charset="0"/>
            </a:endParaRPr>
          </a:p>
          <a:p>
            <a:pPr>
              <a:lnSpc>
                <a:spcPct val="90000"/>
              </a:lnSpc>
            </a:pPr>
            <a:r>
              <a:rPr lang="en-US" dirty="0" smtClean="0">
                <a:cs typeface="Times New Roman" pitchFamily="18" charset="0"/>
              </a:rPr>
              <a:t>Female </a:t>
            </a:r>
            <a:r>
              <a:rPr lang="en-US" dirty="0" smtClean="0">
                <a:cs typeface="Times New Roman" pitchFamily="18" charset="0"/>
              </a:rPr>
              <a:t>meiosis completes only after the sperm enters the egg.  </a:t>
            </a:r>
            <a:endParaRPr lang="en-US" dirty="0" smtClean="0">
              <a:cs typeface="Times New Roman" pitchFamily="18" charset="0"/>
            </a:endParaRPr>
          </a:p>
          <a:p>
            <a:pPr lvl="1">
              <a:lnSpc>
                <a:spcPct val="90000"/>
              </a:lnSpc>
            </a:pPr>
            <a:r>
              <a:rPr lang="en-US" dirty="0" smtClean="0">
                <a:cs typeface="Times New Roman" pitchFamily="18" charset="0"/>
              </a:rPr>
              <a:t>Nuclei </a:t>
            </a:r>
            <a:r>
              <a:rPr lang="en-US" dirty="0" smtClean="0">
                <a:cs typeface="Times New Roman" pitchFamily="18" charset="0"/>
              </a:rPr>
              <a:t>unite, </a:t>
            </a:r>
            <a:endParaRPr lang="en-US" dirty="0" smtClean="0">
              <a:cs typeface="Times New Roman" pitchFamily="18" charset="0"/>
            </a:endParaRPr>
          </a:p>
          <a:p>
            <a:pPr lvl="1">
              <a:lnSpc>
                <a:spcPct val="90000"/>
              </a:lnSpc>
            </a:pPr>
            <a:r>
              <a:rPr lang="en-US" dirty="0" smtClean="0">
                <a:cs typeface="Times New Roman" pitchFamily="18" charset="0"/>
              </a:rPr>
              <a:t>chromosomes mingle</a:t>
            </a:r>
            <a:endParaRPr lang="en-US" dirty="0" smtClean="0">
              <a:cs typeface="Times New Roman" pitchFamily="18" charset="0"/>
            </a:endParaRPr>
          </a:p>
          <a:p>
            <a:pPr lvl="1">
              <a:lnSpc>
                <a:spcPct val="90000"/>
              </a:lnSpc>
            </a:pPr>
            <a:endParaRPr lang="en-US" sz="2400" dirty="0" smtClean="0">
              <a:cs typeface="Times New Roman" pitchFamily="18" charset="0"/>
            </a:endParaRPr>
          </a:p>
          <a:p>
            <a:pPr>
              <a:lnSpc>
                <a:spcPct val="90000"/>
              </a:lnSpc>
            </a:pPr>
            <a:r>
              <a:rPr lang="en-US" sz="2800" dirty="0" smtClean="0">
                <a:cs typeface="Times New Roman" pitchFamily="18" charset="0"/>
              </a:rPr>
              <a:t>Zygote </a:t>
            </a:r>
            <a:r>
              <a:rPr lang="en-US" sz="2800" dirty="0" smtClean="0">
                <a:cs typeface="Times New Roman" pitchFamily="18" charset="0"/>
              </a:rPr>
              <a:t>is oocyte and sperm, has 46 chromosomes. </a:t>
            </a:r>
          </a:p>
        </p:txBody>
      </p:sp>
    </p:spTree>
    <p:extLst>
      <p:ext uri="{BB962C8B-B14F-4D97-AF65-F5344CB8AC3E}">
        <p14:creationId xmlns:p14="http://schemas.microsoft.com/office/powerpoint/2010/main" val="34011905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en-US" smtClean="0"/>
              <a:t>Cleavage</a:t>
            </a:r>
          </a:p>
        </p:txBody>
      </p:sp>
      <p:sp>
        <p:nvSpPr>
          <p:cNvPr id="97283" name="Rectangle 3"/>
          <p:cNvSpPr>
            <a:spLocks noGrp="1" noChangeArrowheads="1"/>
          </p:cNvSpPr>
          <p:nvPr>
            <p:ph idx="1"/>
          </p:nvPr>
        </p:nvSpPr>
        <p:spPr/>
        <p:txBody>
          <a:bodyPr/>
          <a:lstStyle/>
          <a:p>
            <a:r>
              <a:rPr lang="en-US" dirty="0" smtClean="0">
                <a:cs typeface="Times New Roman" pitchFamily="18" charset="0"/>
              </a:rPr>
              <a:t>Zygote undergoes mitosis.  </a:t>
            </a:r>
          </a:p>
          <a:p>
            <a:endParaRPr lang="en-US" dirty="0" smtClean="0">
              <a:cs typeface="Times New Roman" pitchFamily="18" charset="0"/>
            </a:endParaRPr>
          </a:p>
          <a:p>
            <a:r>
              <a:rPr lang="en-US" dirty="0" smtClean="0">
                <a:cs typeface="Times New Roman" pitchFamily="18" charset="0"/>
              </a:rPr>
              <a:t>Gives </a:t>
            </a:r>
            <a:r>
              <a:rPr lang="en-US" dirty="0" smtClean="0">
                <a:cs typeface="Times New Roman" pitchFamily="18" charset="0"/>
              </a:rPr>
              <a:t>rise to two </a:t>
            </a:r>
            <a:r>
              <a:rPr lang="en-US" dirty="0" smtClean="0">
                <a:cs typeface="Times New Roman" pitchFamily="18" charset="0"/>
              </a:rPr>
              <a:t>cells</a:t>
            </a:r>
          </a:p>
          <a:p>
            <a:pPr lvl="1"/>
            <a:r>
              <a:rPr lang="en-US" dirty="0" err="1" smtClean="0">
                <a:cs typeface="Times New Roman" pitchFamily="18" charset="0"/>
              </a:rPr>
              <a:t>blastomeres</a:t>
            </a:r>
            <a:r>
              <a:rPr lang="en-US" dirty="0" smtClean="0">
                <a:cs typeface="Times New Roman" pitchFamily="18" charset="0"/>
              </a:rPr>
              <a:t> </a:t>
            </a:r>
            <a:endParaRPr lang="en-US" dirty="0" smtClean="0">
              <a:cs typeface="Times New Roman" pitchFamily="18" charset="0"/>
            </a:endParaRPr>
          </a:p>
          <a:p>
            <a:endParaRPr lang="en-US" dirty="0" smtClean="0">
              <a:cs typeface="Times New Roman" pitchFamily="18" charset="0"/>
            </a:endParaRPr>
          </a:p>
          <a:p>
            <a:r>
              <a:rPr lang="en-US" dirty="0" smtClean="0">
                <a:cs typeface="Times New Roman" pitchFamily="18" charset="0"/>
              </a:rPr>
              <a:t>Two cells divide, turn to four cells, eight cells, etc. </a:t>
            </a:r>
            <a:endParaRPr lang="en-US" dirty="0" smtClean="0">
              <a:cs typeface="Times New Roman" pitchFamily="18" charset="0"/>
            </a:endParaRPr>
          </a:p>
          <a:p>
            <a:pPr lvl="1"/>
            <a:r>
              <a:rPr lang="en-US" dirty="0" smtClean="0">
                <a:cs typeface="Times New Roman" pitchFamily="18" charset="0"/>
              </a:rPr>
              <a:t>Phase </a:t>
            </a:r>
            <a:r>
              <a:rPr lang="en-US" dirty="0" smtClean="0">
                <a:cs typeface="Times New Roman" pitchFamily="18" charset="0"/>
              </a:rPr>
              <a:t>of development called cleavage.  </a:t>
            </a:r>
          </a:p>
          <a:p>
            <a:endParaRPr lang="en-US" dirty="0" smtClean="0"/>
          </a:p>
        </p:txBody>
      </p:sp>
    </p:spTree>
    <p:extLst>
      <p:ext uri="{BB962C8B-B14F-4D97-AF65-F5344CB8AC3E}">
        <p14:creationId xmlns:p14="http://schemas.microsoft.com/office/powerpoint/2010/main" val="314949475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r>
              <a:rPr lang="en-US" smtClean="0"/>
              <a:t>Morula</a:t>
            </a:r>
          </a:p>
        </p:txBody>
      </p:sp>
      <p:sp>
        <p:nvSpPr>
          <p:cNvPr id="100355" name="Rectangle 3"/>
          <p:cNvSpPr>
            <a:spLocks noGrp="1" noChangeArrowheads="1"/>
          </p:cNvSpPr>
          <p:nvPr>
            <p:ph idx="1"/>
          </p:nvPr>
        </p:nvSpPr>
        <p:spPr/>
        <p:txBody>
          <a:bodyPr/>
          <a:lstStyle/>
          <a:p>
            <a:r>
              <a:rPr lang="en-US" dirty="0" smtClean="0">
                <a:cs typeface="Times New Roman" pitchFamily="18" charset="0"/>
              </a:rPr>
              <a:t>Travel time to uterus:  three days.  </a:t>
            </a:r>
          </a:p>
          <a:p>
            <a:endParaRPr lang="en-US" dirty="0" smtClean="0">
              <a:cs typeface="Times New Roman" pitchFamily="18" charset="0"/>
            </a:endParaRPr>
          </a:p>
          <a:p>
            <a:r>
              <a:rPr lang="en-US" dirty="0" smtClean="0">
                <a:cs typeface="Times New Roman" pitchFamily="18" charset="0"/>
              </a:rPr>
              <a:t>solid </a:t>
            </a:r>
            <a:r>
              <a:rPr lang="en-US" dirty="0" smtClean="0">
                <a:cs typeface="Times New Roman" pitchFamily="18" charset="0"/>
              </a:rPr>
              <a:t>ball of about 16 cells called the </a:t>
            </a:r>
            <a:r>
              <a:rPr lang="en-US" dirty="0" err="1" smtClean="0">
                <a:cs typeface="Times New Roman" pitchFamily="18" charset="0"/>
              </a:rPr>
              <a:t>morula</a:t>
            </a:r>
            <a:r>
              <a:rPr lang="en-US" dirty="0" smtClean="0">
                <a:cs typeface="Times New Roman" pitchFamily="18" charset="0"/>
              </a:rPr>
              <a:t>.  </a:t>
            </a:r>
          </a:p>
          <a:p>
            <a:endParaRPr lang="en-US" dirty="0" smtClean="0">
              <a:cs typeface="Times New Roman" pitchFamily="18" charset="0"/>
            </a:endParaRPr>
          </a:p>
          <a:p>
            <a:r>
              <a:rPr lang="en-US" dirty="0" smtClean="0">
                <a:cs typeface="Times New Roman" pitchFamily="18" charset="0"/>
              </a:rPr>
              <a:t>Remains </a:t>
            </a:r>
            <a:r>
              <a:rPr lang="en-US" dirty="0" smtClean="0">
                <a:cs typeface="Times New Roman" pitchFamily="18" charset="0"/>
              </a:rPr>
              <a:t>unattached in the uterine cavity for three days.  </a:t>
            </a:r>
          </a:p>
        </p:txBody>
      </p:sp>
      <p:pic>
        <p:nvPicPr>
          <p:cNvPr id="113668" name="Picture 4" descr="HSR morula"/>
          <p:cNvPicPr>
            <a:picLocks noChangeAspect="1" noChangeArrowheads="1"/>
          </p:cNvPicPr>
          <p:nvPr/>
        </p:nvPicPr>
        <p:blipFill>
          <a:blip r:embed="rId2"/>
          <a:srcRect/>
          <a:stretch>
            <a:fillRect/>
          </a:stretch>
        </p:blipFill>
        <p:spPr bwMode="auto">
          <a:xfrm>
            <a:off x="6400800" y="4191000"/>
            <a:ext cx="1828800" cy="1962150"/>
          </a:xfrm>
          <a:prstGeom prst="rect">
            <a:avLst/>
          </a:prstGeom>
          <a:ln>
            <a:noFill/>
          </a:ln>
          <a:effectLst>
            <a:softEdge rad="112500"/>
          </a:effectLst>
        </p:spPr>
      </p:pic>
    </p:spTree>
    <p:extLst>
      <p:ext uri="{BB962C8B-B14F-4D97-AF65-F5344CB8AC3E}">
        <p14:creationId xmlns:p14="http://schemas.microsoft.com/office/powerpoint/2010/main" val="4195713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8"/>
          <p:cNvSpPr>
            <a:spLocks noGrp="1" noChangeArrowheads="1"/>
          </p:cNvSpPr>
          <p:nvPr>
            <p:ph type="title"/>
          </p:nvPr>
        </p:nvSpPr>
        <p:spPr/>
        <p:txBody>
          <a:bodyPr>
            <a:normAutofit fontScale="90000"/>
          </a:bodyPr>
          <a:lstStyle/>
          <a:p>
            <a:r>
              <a:rPr lang="en-US"/>
              <a:t>Circumcision</a:t>
            </a:r>
          </a:p>
        </p:txBody>
      </p:sp>
      <p:sp>
        <p:nvSpPr>
          <p:cNvPr id="48137" name="Rectangle 9"/>
          <p:cNvSpPr>
            <a:spLocks noGrp="1" noChangeArrowheads="1"/>
          </p:cNvSpPr>
          <p:nvPr>
            <p:ph type="body" idx="1"/>
          </p:nvPr>
        </p:nvSpPr>
        <p:spPr/>
        <p:txBody>
          <a:bodyPr/>
          <a:lstStyle/>
          <a:p>
            <a:r>
              <a:rPr lang="en-US" dirty="0"/>
              <a:t>Surgical removal of foreskin</a:t>
            </a:r>
          </a:p>
          <a:p>
            <a:r>
              <a:rPr lang="en-US" dirty="0"/>
              <a:t>60% newborn boys in US circumcised</a:t>
            </a:r>
          </a:p>
          <a:p>
            <a:pPr lvl="1"/>
            <a:r>
              <a:rPr lang="en-US" dirty="0"/>
              <a:t>15% in other parts of world</a:t>
            </a:r>
          </a:p>
          <a:p>
            <a:pPr lvl="1"/>
            <a:r>
              <a:rPr lang="en-US" dirty="0"/>
              <a:t>Some claim medically unnecessary</a:t>
            </a:r>
          </a:p>
          <a:p>
            <a:pPr lvl="1"/>
            <a:endParaRPr lang="en-US" dirty="0" smtClean="0"/>
          </a:p>
          <a:p>
            <a:pPr lvl="1"/>
            <a:r>
              <a:rPr lang="en-US" dirty="0" smtClean="0"/>
              <a:t>Studies </a:t>
            </a:r>
            <a:r>
              <a:rPr lang="en-US" dirty="0"/>
              <a:t>show </a:t>
            </a:r>
          </a:p>
          <a:p>
            <a:pPr lvl="2"/>
            <a:r>
              <a:rPr lang="en-US" dirty="0"/>
              <a:t>60% reduction in HIV risk</a:t>
            </a:r>
          </a:p>
          <a:p>
            <a:pPr lvl="2"/>
            <a:r>
              <a:rPr lang="en-US" dirty="0"/>
              <a:t>Reduced risk for other reproductive system infections</a:t>
            </a:r>
          </a:p>
          <a:p>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fontScale="90000"/>
          </a:bodyPr>
          <a:lstStyle/>
          <a:p>
            <a:r>
              <a:rPr lang="en-US" smtClean="0"/>
              <a:t>Blastocyst</a:t>
            </a:r>
          </a:p>
        </p:txBody>
      </p:sp>
      <p:sp>
        <p:nvSpPr>
          <p:cNvPr id="101379" name="Rectangle 3"/>
          <p:cNvSpPr>
            <a:spLocks noGrp="1" noChangeArrowheads="1"/>
          </p:cNvSpPr>
          <p:nvPr>
            <p:ph idx="1"/>
          </p:nvPr>
        </p:nvSpPr>
        <p:spPr/>
        <p:txBody>
          <a:bodyPr/>
          <a:lstStyle/>
          <a:p>
            <a:r>
              <a:rPr lang="en-US" dirty="0" smtClean="0">
                <a:cs typeface="Times New Roman" pitchFamily="18" charset="0"/>
              </a:rPr>
              <a:t>Structure becomes  a ball of cells, </a:t>
            </a:r>
            <a:r>
              <a:rPr lang="en-US" u="sng" dirty="0" smtClean="0">
                <a:cs typeface="Times New Roman" pitchFamily="18" charset="0"/>
              </a:rPr>
              <a:t>blastocyst</a:t>
            </a:r>
            <a:r>
              <a:rPr lang="en-US" dirty="0" smtClean="0">
                <a:cs typeface="Times New Roman" pitchFamily="18" charset="0"/>
              </a:rPr>
              <a:t>.  </a:t>
            </a:r>
          </a:p>
          <a:p>
            <a:endParaRPr lang="en-US" dirty="0" smtClean="0">
              <a:cs typeface="Times New Roman" pitchFamily="18" charset="0"/>
            </a:endParaRPr>
          </a:p>
          <a:p>
            <a:r>
              <a:rPr lang="en-US" dirty="0" smtClean="0">
                <a:cs typeface="Times New Roman" pitchFamily="18" charset="0"/>
              </a:rPr>
              <a:t>Implants </a:t>
            </a:r>
            <a:r>
              <a:rPr lang="en-US" dirty="0" smtClean="0">
                <a:cs typeface="Times New Roman" pitchFamily="18" charset="0"/>
              </a:rPr>
              <a:t>in the uterus by the end of the first week</a:t>
            </a:r>
            <a:r>
              <a:rPr lang="en-US" dirty="0" smtClean="0"/>
              <a:t> </a:t>
            </a:r>
          </a:p>
          <a:p>
            <a:endParaRPr lang="en-US" dirty="0" smtClean="0"/>
          </a:p>
        </p:txBody>
      </p:sp>
      <p:pic>
        <p:nvPicPr>
          <p:cNvPr id="101380" name="Picture 4" descr="HSR blastocy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581400"/>
            <a:ext cx="46672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1645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normAutofit fontScale="90000"/>
          </a:bodyPr>
          <a:lstStyle/>
          <a:p>
            <a:r>
              <a:rPr lang="en-US" smtClean="0"/>
              <a:t>Organization</a:t>
            </a:r>
          </a:p>
        </p:txBody>
      </p:sp>
      <p:sp>
        <p:nvSpPr>
          <p:cNvPr id="102403" name="Rectangle 3"/>
          <p:cNvSpPr>
            <a:spLocks noGrp="1" noChangeArrowheads="1"/>
          </p:cNvSpPr>
          <p:nvPr>
            <p:ph idx="1"/>
          </p:nvPr>
        </p:nvSpPr>
        <p:spPr/>
        <p:txBody>
          <a:bodyPr/>
          <a:lstStyle/>
          <a:p>
            <a:r>
              <a:rPr lang="en-US" sz="2800" dirty="0" smtClean="0">
                <a:cs typeface="Times New Roman" pitchFamily="18" charset="0"/>
              </a:rPr>
              <a:t>Blastocysts organizes into</a:t>
            </a:r>
          </a:p>
          <a:p>
            <a:pPr>
              <a:buFont typeface="Wingdings" pitchFamily="2" charset="2"/>
              <a:buNone/>
            </a:pPr>
            <a:r>
              <a:rPr lang="en-US" sz="2800" dirty="0" smtClean="0">
                <a:cs typeface="Times New Roman" pitchFamily="18" charset="0"/>
              </a:rPr>
              <a:t> </a:t>
            </a:r>
          </a:p>
          <a:p>
            <a:pPr lvl="1"/>
            <a:r>
              <a:rPr lang="en-US" sz="2400" dirty="0" smtClean="0">
                <a:cs typeface="Times New Roman" pitchFamily="18" charset="0"/>
              </a:rPr>
              <a:t>Inner cell mass</a:t>
            </a:r>
          </a:p>
          <a:p>
            <a:pPr lvl="2"/>
            <a:r>
              <a:rPr lang="en-US" sz="2000" dirty="0" smtClean="0">
                <a:cs typeface="Times New Roman" pitchFamily="18" charset="0"/>
              </a:rPr>
              <a:t>gives rise to the body</a:t>
            </a:r>
          </a:p>
          <a:p>
            <a:endParaRPr lang="en-US" sz="2800" dirty="0" smtClean="0">
              <a:cs typeface="Times New Roman" pitchFamily="18" charset="0"/>
            </a:endParaRPr>
          </a:p>
          <a:p>
            <a:pPr lvl="1"/>
            <a:r>
              <a:rPr lang="en-US" sz="2400" dirty="0" smtClean="0">
                <a:cs typeface="Times New Roman" pitchFamily="18" charset="0"/>
              </a:rPr>
              <a:t>Outer </a:t>
            </a:r>
            <a:r>
              <a:rPr lang="en-US" sz="2400" dirty="0" smtClean="0">
                <a:cs typeface="Times New Roman" pitchFamily="18" charset="0"/>
              </a:rPr>
              <a:t>cells</a:t>
            </a:r>
          </a:p>
          <a:p>
            <a:pPr lvl="2"/>
            <a:r>
              <a:rPr lang="en-US" sz="2000" dirty="0" smtClean="0">
                <a:cs typeface="Times New Roman" pitchFamily="18" charset="0"/>
              </a:rPr>
              <a:t>become embryonic portion of placenta</a:t>
            </a:r>
          </a:p>
          <a:p>
            <a:endParaRPr lang="en-US" sz="2800" dirty="0" smtClean="0">
              <a:cs typeface="Times New Roman" pitchFamily="18" charset="0"/>
            </a:endParaRPr>
          </a:p>
          <a:p>
            <a:r>
              <a:rPr lang="en-US" sz="2800" dirty="0" smtClean="0">
                <a:cs typeface="Times New Roman" pitchFamily="18" charset="0"/>
              </a:rPr>
              <a:t>Embryo </a:t>
            </a:r>
            <a:r>
              <a:rPr lang="en-US" sz="2800" dirty="0" smtClean="0">
                <a:cs typeface="Times New Roman" pitchFamily="18" charset="0"/>
              </a:rPr>
              <a:t>until 8</a:t>
            </a:r>
            <a:r>
              <a:rPr lang="en-US" sz="2800" baseline="30000" dirty="0" smtClean="0">
                <a:cs typeface="Times New Roman" pitchFamily="18" charset="0"/>
              </a:rPr>
              <a:t>th</a:t>
            </a:r>
            <a:r>
              <a:rPr lang="en-US" sz="2800" dirty="0" smtClean="0">
                <a:cs typeface="Times New Roman" pitchFamily="18" charset="0"/>
              </a:rPr>
              <a:t> week</a:t>
            </a:r>
          </a:p>
          <a:p>
            <a:r>
              <a:rPr lang="en-US" sz="2800" dirty="0" smtClean="0">
                <a:cs typeface="Times New Roman" pitchFamily="18" charset="0"/>
              </a:rPr>
              <a:t>Fetus until time of birth.</a:t>
            </a:r>
            <a:r>
              <a:rPr lang="en-US" sz="2800" dirty="0" smtClean="0"/>
              <a:t> </a:t>
            </a:r>
          </a:p>
        </p:txBody>
      </p:sp>
    </p:spTree>
    <p:extLst>
      <p:ext uri="{BB962C8B-B14F-4D97-AF65-F5344CB8AC3E}">
        <p14:creationId xmlns:p14="http://schemas.microsoft.com/office/powerpoint/2010/main" val="27953861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fontScale="90000"/>
          </a:bodyPr>
          <a:lstStyle/>
          <a:p>
            <a:r>
              <a:rPr lang="en-US" smtClean="0"/>
              <a:t>Placenta</a:t>
            </a:r>
          </a:p>
        </p:txBody>
      </p:sp>
      <p:sp>
        <p:nvSpPr>
          <p:cNvPr id="103427" name="Rectangle 3"/>
          <p:cNvSpPr>
            <a:spLocks noGrp="1" noChangeArrowheads="1"/>
          </p:cNvSpPr>
          <p:nvPr>
            <p:ph idx="1"/>
          </p:nvPr>
        </p:nvSpPr>
        <p:spPr/>
        <p:txBody>
          <a:bodyPr/>
          <a:lstStyle/>
          <a:p>
            <a:r>
              <a:rPr lang="en-US" dirty="0" smtClean="0">
                <a:cs typeface="Times New Roman" pitchFamily="18" charset="0"/>
              </a:rPr>
              <a:t>Placenta develops </a:t>
            </a:r>
          </a:p>
          <a:p>
            <a:endParaRPr lang="en-US" dirty="0" smtClean="0">
              <a:cs typeface="Times New Roman" pitchFamily="18" charset="0"/>
            </a:endParaRPr>
          </a:p>
          <a:p>
            <a:r>
              <a:rPr lang="en-US" dirty="0" smtClean="0">
                <a:cs typeface="Times New Roman" pitchFamily="18" charset="0"/>
              </a:rPr>
              <a:t>attaches </a:t>
            </a:r>
            <a:r>
              <a:rPr lang="en-US" dirty="0" smtClean="0">
                <a:cs typeface="Times New Roman" pitchFamily="18" charset="0"/>
              </a:rPr>
              <a:t>the embryo to uterine wall </a:t>
            </a:r>
          </a:p>
          <a:p>
            <a:pPr lvl="1"/>
            <a:r>
              <a:rPr lang="en-US" dirty="0" smtClean="0">
                <a:cs typeface="Times New Roman" pitchFamily="18" charset="0"/>
              </a:rPr>
              <a:t>exchanges nutrients</a:t>
            </a:r>
          </a:p>
          <a:p>
            <a:pPr lvl="1"/>
            <a:r>
              <a:rPr lang="en-US" dirty="0" smtClean="0">
                <a:cs typeface="Times New Roman" pitchFamily="18" charset="0"/>
              </a:rPr>
              <a:t>Gasses</a:t>
            </a:r>
          </a:p>
          <a:p>
            <a:pPr lvl="1"/>
            <a:r>
              <a:rPr lang="en-US" dirty="0" smtClean="0">
                <a:cs typeface="Times New Roman" pitchFamily="18" charset="0"/>
              </a:rPr>
              <a:t> wastes </a:t>
            </a:r>
          </a:p>
          <a:p>
            <a:pPr lvl="2"/>
            <a:r>
              <a:rPr lang="en-US" dirty="0" smtClean="0">
                <a:cs typeface="Times New Roman" pitchFamily="18" charset="0"/>
              </a:rPr>
              <a:t>between maternal blood and embryonic blood.  </a:t>
            </a:r>
          </a:p>
          <a:p>
            <a:endParaRPr lang="en-US" dirty="0" smtClean="0">
              <a:cs typeface="Times New Roman" pitchFamily="18" charset="0"/>
            </a:endParaRPr>
          </a:p>
          <a:p>
            <a:r>
              <a:rPr lang="en-US" dirty="0" smtClean="0">
                <a:cs typeface="Times New Roman" pitchFamily="18" charset="0"/>
              </a:rPr>
              <a:t>Placenta </a:t>
            </a:r>
            <a:r>
              <a:rPr lang="en-US" dirty="0" smtClean="0">
                <a:cs typeface="Times New Roman" pitchFamily="18" charset="0"/>
              </a:rPr>
              <a:t>also secretes hormones. </a:t>
            </a:r>
          </a:p>
        </p:txBody>
      </p:sp>
    </p:spTree>
    <p:extLst>
      <p:ext uri="{BB962C8B-B14F-4D97-AF65-F5344CB8AC3E}">
        <p14:creationId xmlns:p14="http://schemas.microsoft.com/office/powerpoint/2010/main" val="8485702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r>
              <a:rPr lang="en-US" smtClean="0"/>
              <a:t>Hormone changes</a:t>
            </a:r>
          </a:p>
        </p:txBody>
      </p:sp>
      <p:sp>
        <p:nvSpPr>
          <p:cNvPr id="104451" name="Rectangle 3"/>
          <p:cNvSpPr>
            <a:spLocks noGrp="1" noChangeArrowheads="1"/>
          </p:cNvSpPr>
          <p:nvPr>
            <p:ph idx="1"/>
          </p:nvPr>
        </p:nvSpPr>
        <p:spPr/>
        <p:txBody>
          <a:bodyPr/>
          <a:lstStyle/>
          <a:p>
            <a:r>
              <a:rPr lang="en-US" smtClean="0">
                <a:cs typeface="Times New Roman" pitchFamily="18" charset="0"/>
              </a:rPr>
              <a:t>In non pregnant female, </a:t>
            </a:r>
          </a:p>
          <a:p>
            <a:pPr lvl="1"/>
            <a:r>
              <a:rPr lang="en-US" smtClean="0">
                <a:cs typeface="Times New Roman" pitchFamily="18" charset="0"/>
              </a:rPr>
              <a:t>the corpus luteum degenerates </a:t>
            </a:r>
          </a:p>
          <a:p>
            <a:pPr lvl="2"/>
            <a:r>
              <a:rPr lang="en-US" smtClean="0">
                <a:cs typeface="Times New Roman" pitchFamily="18" charset="0"/>
              </a:rPr>
              <a:t> estrogen and progesterone levels drop </a:t>
            </a:r>
          </a:p>
          <a:p>
            <a:pPr lvl="2"/>
            <a:r>
              <a:rPr lang="en-US" smtClean="0">
                <a:cs typeface="Times New Roman" pitchFamily="18" charset="0"/>
              </a:rPr>
              <a:t> uterine lining sloughs off</a:t>
            </a:r>
          </a:p>
          <a:p>
            <a:pPr lvl="2">
              <a:buFont typeface="Wingdings" pitchFamily="2" charset="2"/>
              <a:buNone/>
            </a:pPr>
            <a:endParaRPr lang="en-US" smtClean="0">
              <a:cs typeface="Times New Roman" pitchFamily="18" charset="0"/>
            </a:endParaRPr>
          </a:p>
          <a:p>
            <a:r>
              <a:rPr lang="en-US" smtClean="0">
                <a:cs typeface="Times New Roman" pitchFamily="18" charset="0"/>
              </a:rPr>
              <a:t> In pregnant female, need to maintain the uterine lining.  </a:t>
            </a:r>
          </a:p>
          <a:p>
            <a:endParaRPr lang="en-US" smtClean="0"/>
          </a:p>
        </p:txBody>
      </p:sp>
    </p:spTree>
    <p:extLst>
      <p:ext uri="{BB962C8B-B14F-4D97-AF65-F5344CB8AC3E}">
        <p14:creationId xmlns:p14="http://schemas.microsoft.com/office/powerpoint/2010/main" val="39626698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normAutofit fontScale="90000"/>
          </a:bodyPr>
          <a:lstStyle/>
          <a:p>
            <a:r>
              <a:rPr lang="en-US" smtClean="0"/>
              <a:t>HCG</a:t>
            </a:r>
          </a:p>
        </p:txBody>
      </p:sp>
      <p:sp>
        <p:nvSpPr>
          <p:cNvPr id="105475" name="Rectangle 3"/>
          <p:cNvSpPr>
            <a:spLocks noGrp="1" noChangeArrowheads="1"/>
          </p:cNvSpPr>
          <p:nvPr>
            <p:ph idx="1"/>
          </p:nvPr>
        </p:nvSpPr>
        <p:spPr/>
        <p:txBody>
          <a:bodyPr/>
          <a:lstStyle/>
          <a:p>
            <a:r>
              <a:rPr lang="en-US" dirty="0" smtClean="0">
                <a:cs typeface="Times New Roman" pitchFamily="18" charset="0"/>
              </a:rPr>
              <a:t>HCG:  human chorionic gonadotropin.  </a:t>
            </a:r>
          </a:p>
          <a:p>
            <a:endParaRPr lang="en-US" dirty="0" smtClean="0">
              <a:cs typeface="Times New Roman" pitchFamily="18" charset="0"/>
            </a:endParaRPr>
          </a:p>
          <a:p>
            <a:r>
              <a:rPr lang="en-US" dirty="0" smtClean="0">
                <a:cs typeface="Times New Roman" pitchFamily="18" charset="0"/>
              </a:rPr>
              <a:t>prevents </a:t>
            </a:r>
            <a:r>
              <a:rPr lang="en-US" dirty="0" smtClean="0">
                <a:cs typeface="Times New Roman" pitchFamily="18" charset="0"/>
              </a:rPr>
              <a:t>spontaneous </a:t>
            </a:r>
            <a:r>
              <a:rPr lang="en-US" dirty="0" smtClean="0">
                <a:cs typeface="Times New Roman" pitchFamily="18" charset="0"/>
              </a:rPr>
              <a:t>abortion (miscarriage)</a:t>
            </a:r>
            <a:endParaRPr lang="en-US" dirty="0" smtClean="0">
              <a:cs typeface="Times New Roman" pitchFamily="18" charset="0"/>
            </a:endParaRPr>
          </a:p>
          <a:p>
            <a:endParaRPr lang="en-US" dirty="0" smtClean="0">
              <a:cs typeface="Times New Roman" pitchFamily="18" charset="0"/>
            </a:endParaRPr>
          </a:p>
          <a:p>
            <a:r>
              <a:rPr lang="en-US" dirty="0" smtClean="0">
                <a:cs typeface="Times New Roman" pitchFamily="18" charset="0"/>
              </a:rPr>
              <a:t>HCG </a:t>
            </a:r>
            <a:r>
              <a:rPr lang="en-US" dirty="0" smtClean="0">
                <a:cs typeface="Times New Roman" pitchFamily="18" charset="0"/>
              </a:rPr>
              <a:t>and some of the embryonic cells </a:t>
            </a:r>
          </a:p>
          <a:p>
            <a:pPr lvl="1"/>
            <a:r>
              <a:rPr lang="en-US" dirty="0" smtClean="0">
                <a:cs typeface="Times New Roman" pitchFamily="18" charset="0"/>
              </a:rPr>
              <a:t>maintain the corpus </a:t>
            </a:r>
            <a:r>
              <a:rPr lang="en-US" dirty="0" err="1" smtClean="0">
                <a:cs typeface="Times New Roman" pitchFamily="18" charset="0"/>
              </a:rPr>
              <a:t>luteum</a:t>
            </a:r>
            <a:endParaRPr lang="en-US" dirty="0" smtClean="0">
              <a:cs typeface="Times New Roman" pitchFamily="18" charset="0"/>
            </a:endParaRPr>
          </a:p>
          <a:p>
            <a:pPr lvl="1"/>
            <a:r>
              <a:rPr lang="en-US" dirty="0" smtClean="0">
                <a:cs typeface="Times New Roman" pitchFamily="18" charset="0"/>
              </a:rPr>
              <a:t>continues to secrete estrogen and progesterone</a:t>
            </a:r>
          </a:p>
          <a:p>
            <a:pPr lvl="1"/>
            <a:r>
              <a:rPr lang="en-US" dirty="0" smtClean="0">
                <a:cs typeface="Times New Roman" pitchFamily="18" charset="0"/>
              </a:rPr>
              <a:t> inhibits FSH and LH. </a:t>
            </a:r>
          </a:p>
        </p:txBody>
      </p:sp>
    </p:spTree>
    <p:extLst>
      <p:ext uri="{BB962C8B-B14F-4D97-AF65-F5344CB8AC3E}">
        <p14:creationId xmlns:p14="http://schemas.microsoft.com/office/powerpoint/2010/main" val="40463937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normAutofit fontScale="90000"/>
          </a:bodyPr>
          <a:lstStyle/>
          <a:p>
            <a:r>
              <a:rPr lang="en-US" smtClean="0"/>
              <a:t>HCG</a:t>
            </a:r>
          </a:p>
        </p:txBody>
      </p:sp>
      <p:sp>
        <p:nvSpPr>
          <p:cNvPr id="106499" name="Rectangle 3"/>
          <p:cNvSpPr>
            <a:spLocks noGrp="1" noChangeArrowheads="1"/>
          </p:cNvSpPr>
          <p:nvPr>
            <p:ph idx="1"/>
          </p:nvPr>
        </p:nvSpPr>
        <p:spPr/>
        <p:txBody>
          <a:bodyPr/>
          <a:lstStyle/>
          <a:p>
            <a:r>
              <a:rPr lang="en-US" dirty="0" smtClean="0">
                <a:cs typeface="Times New Roman" pitchFamily="18" charset="0"/>
              </a:rPr>
              <a:t>HCG secretion is high for about two months and then declines.  </a:t>
            </a:r>
          </a:p>
          <a:p>
            <a:endParaRPr lang="en-US" dirty="0" smtClean="0">
              <a:cs typeface="Times New Roman" pitchFamily="18" charset="0"/>
            </a:endParaRPr>
          </a:p>
          <a:p>
            <a:r>
              <a:rPr lang="en-US" dirty="0" smtClean="0">
                <a:cs typeface="Times New Roman" pitchFamily="18" charset="0"/>
              </a:rPr>
              <a:t>Corpus </a:t>
            </a:r>
            <a:r>
              <a:rPr lang="en-US" dirty="0" err="1" smtClean="0">
                <a:cs typeface="Times New Roman" pitchFamily="18" charset="0"/>
              </a:rPr>
              <a:t>luteum</a:t>
            </a:r>
            <a:r>
              <a:rPr lang="en-US" dirty="0" smtClean="0">
                <a:cs typeface="Times New Roman" pitchFamily="18" charset="0"/>
              </a:rPr>
              <a:t> exists throughout </a:t>
            </a:r>
            <a:r>
              <a:rPr lang="en-US" dirty="0" smtClean="0">
                <a:cs typeface="Times New Roman" pitchFamily="18" charset="0"/>
              </a:rPr>
              <a:t>pregnancy</a:t>
            </a:r>
          </a:p>
          <a:p>
            <a:pPr lvl="1"/>
            <a:endParaRPr lang="en-US" dirty="0">
              <a:cs typeface="Times New Roman" pitchFamily="18" charset="0"/>
            </a:endParaRPr>
          </a:p>
          <a:p>
            <a:pPr lvl="1"/>
            <a:r>
              <a:rPr lang="en-US" dirty="0" smtClean="0">
                <a:cs typeface="Times New Roman" pitchFamily="18" charset="0"/>
              </a:rPr>
              <a:t>most </a:t>
            </a:r>
            <a:r>
              <a:rPr lang="en-US" dirty="0" smtClean="0">
                <a:cs typeface="Times New Roman" pitchFamily="18" charset="0"/>
              </a:rPr>
              <a:t>important in the first few months before the placenta takes over the estrogen and progesterone production.</a:t>
            </a:r>
          </a:p>
        </p:txBody>
      </p:sp>
    </p:spTree>
    <p:extLst>
      <p:ext uri="{BB962C8B-B14F-4D97-AF65-F5344CB8AC3E}">
        <p14:creationId xmlns:p14="http://schemas.microsoft.com/office/powerpoint/2010/main" val="11004336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fontScale="90000"/>
          </a:bodyPr>
          <a:lstStyle/>
          <a:p>
            <a:r>
              <a:rPr lang="en-US" smtClean="0"/>
              <a:t>More hormones</a:t>
            </a:r>
          </a:p>
        </p:txBody>
      </p:sp>
      <p:sp>
        <p:nvSpPr>
          <p:cNvPr id="107523" name="Rectangle 3"/>
          <p:cNvSpPr>
            <a:spLocks noGrp="1" noChangeArrowheads="1"/>
          </p:cNvSpPr>
          <p:nvPr>
            <p:ph idx="1"/>
          </p:nvPr>
        </p:nvSpPr>
        <p:spPr/>
        <p:txBody>
          <a:bodyPr/>
          <a:lstStyle/>
          <a:p>
            <a:pPr>
              <a:lnSpc>
                <a:spcPct val="90000"/>
              </a:lnSpc>
            </a:pPr>
            <a:r>
              <a:rPr lang="en-US" sz="2800" dirty="0" smtClean="0">
                <a:cs typeface="Times New Roman" pitchFamily="18" charset="0"/>
              </a:rPr>
              <a:t>Placental </a:t>
            </a:r>
            <a:r>
              <a:rPr lang="en-US" sz="2800" dirty="0" err="1" smtClean="0">
                <a:cs typeface="Times New Roman" pitchFamily="18" charset="0"/>
              </a:rPr>
              <a:t>lactogen</a:t>
            </a:r>
            <a:r>
              <a:rPr lang="en-US" sz="2800" dirty="0" smtClean="0">
                <a:cs typeface="Times New Roman" pitchFamily="18" charset="0"/>
              </a:rPr>
              <a:t>  </a:t>
            </a:r>
          </a:p>
          <a:p>
            <a:pPr lvl="1">
              <a:lnSpc>
                <a:spcPct val="90000"/>
              </a:lnSpc>
            </a:pPr>
            <a:r>
              <a:rPr lang="en-US" sz="2400" dirty="0" smtClean="0">
                <a:cs typeface="Times New Roman" pitchFamily="18" charset="0"/>
              </a:rPr>
              <a:t>stimulates breast development and prepares the mammary glands for milk secretion.  </a:t>
            </a:r>
          </a:p>
          <a:p>
            <a:pPr>
              <a:lnSpc>
                <a:spcPct val="90000"/>
              </a:lnSpc>
            </a:pPr>
            <a:endParaRPr lang="en-US" sz="2800" dirty="0" smtClean="0">
              <a:cs typeface="Times New Roman" pitchFamily="18" charset="0"/>
            </a:endParaRPr>
          </a:p>
          <a:p>
            <a:pPr>
              <a:lnSpc>
                <a:spcPct val="90000"/>
              </a:lnSpc>
            </a:pPr>
            <a:r>
              <a:rPr lang="en-US" sz="2800" dirty="0" err="1" smtClean="0">
                <a:cs typeface="Times New Roman" pitchFamily="18" charset="0"/>
              </a:rPr>
              <a:t>Relaxin</a:t>
            </a:r>
            <a:r>
              <a:rPr lang="en-US" sz="2800" dirty="0" smtClean="0">
                <a:cs typeface="Times New Roman" pitchFamily="18" charset="0"/>
              </a:rPr>
              <a:t>:  </a:t>
            </a:r>
          </a:p>
          <a:p>
            <a:pPr lvl="1">
              <a:lnSpc>
                <a:spcPct val="90000"/>
              </a:lnSpc>
            </a:pPr>
            <a:r>
              <a:rPr lang="en-US" sz="2400" dirty="0" smtClean="0">
                <a:cs typeface="Times New Roman" pitchFamily="18" charset="0"/>
              </a:rPr>
              <a:t>hormone from corpus </a:t>
            </a:r>
            <a:r>
              <a:rPr lang="en-US" sz="2400" dirty="0" err="1" smtClean="0">
                <a:cs typeface="Times New Roman" pitchFamily="18" charset="0"/>
              </a:rPr>
              <a:t>luteum</a:t>
            </a:r>
            <a:r>
              <a:rPr lang="en-US" sz="2400" dirty="0" smtClean="0">
                <a:cs typeface="Times New Roman" pitchFamily="18" charset="0"/>
              </a:rPr>
              <a:t>.  </a:t>
            </a:r>
          </a:p>
          <a:p>
            <a:pPr lvl="1">
              <a:lnSpc>
                <a:spcPct val="90000"/>
              </a:lnSpc>
            </a:pPr>
            <a:endParaRPr lang="en-US" sz="2400" dirty="0" smtClean="0">
              <a:cs typeface="Times New Roman" pitchFamily="18" charset="0"/>
            </a:endParaRPr>
          </a:p>
          <a:p>
            <a:pPr lvl="1">
              <a:lnSpc>
                <a:spcPct val="90000"/>
              </a:lnSpc>
            </a:pPr>
            <a:r>
              <a:rPr lang="en-US" sz="2400" dirty="0" smtClean="0">
                <a:cs typeface="Times New Roman" pitchFamily="18" charset="0"/>
              </a:rPr>
              <a:t>Inhibits </a:t>
            </a:r>
            <a:r>
              <a:rPr lang="en-US" sz="2400" dirty="0" smtClean="0">
                <a:cs typeface="Times New Roman" pitchFamily="18" charset="0"/>
              </a:rPr>
              <a:t>the smooth muscles in the myometrium, suppresses uterine contractions until birth.  </a:t>
            </a:r>
          </a:p>
          <a:p>
            <a:pPr marL="457200" lvl="1" indent="0">
              <a:lnSpc>
                <a:spcPct val="90000"/>
              </a:lnSpc>
              <a:buNone/>
            </a:pPr>
            <a:endParaRPr lang="en-US" sz="2400" dirty="0" smtClean="0">
              <a:cs typeface="Times New Roman" pitchFamily="18" charset="0"/>
            </a:endParaRPr>
          </a:p>
          <a:p>
            <a:pPr lvl="1">
              <a:lnSpc>
                <a:spcPct val="90000"/>
              </a:lnSpc>
            </a:pPr>
            <a:r>
              <a:rPr lang="en-US" sz="2400" dirty="0" smtClean="0">
                <a:cs typeface="Times New Roman" pitchFamily="18" charset="0"/>
              </a:rPr>
              <a:t>relaxes </a:t>
            </a:r>
            <a:r>
              <a:rPr lang="en-US" sz="2400" dirty="0" smtClean="0">
                <a:cs typeface="Times New Roman" pitchFamily="18" charset="0"/>
              </a:rPr>
              <a:t>the ligaments of the </a:t>
            </a:r>
            <a:r>
              <a:rPr lang="en-US" sz="2400" dirty="0" err="1" smtClean="0">
                <a:cs typeface="Times New Roman" pitchFamily="18" charset="0"/>
              </a:rPr>
              <a:t>symphysis</a:t>
            </a:r>
            <a:r>
              <a:rPr lang="en-US" sz="2400" dirty="0" smtClean="0">
                <a:cs typeface="Times New Roman" pitchFamily="18" charset="0"/>
              </a:rPr>
              <a:t> pubis and SI joints  </a:t>
            </a:r>
          </a:p>
          <a:p>
            <a:pPr lvl="2">
              <a:lnSpc>
                <a:spcPct val="90000"/>
              </a:lnSpc>
            </a:pPr>
            <a:r>
              <a:rPr lang="en-US" sz="2000" dirty="0" smtClean="0">
                <a:cs typeface="Times New Roman" pitchFamily="18" charset="0"/>
              </a:rPr>
              <a:t>aids passage of fetus through birth canal.</a:t>
            </a:r>
          </a:p>
          <a:p>
            <a:pPr>
              <a:lnSpc>
                <a:spcPct val="90000"/>
              </a:lnSpc>
            </a:pPr>
            <a:endParaRPr lang="en-US" sz="2800" dirty="0" smtClean="0"/>
          </a:p>
        </p:txBody>
      </p:sp>
    </p:spTree>
    <p:extLst>
      <p:ext uri="{BB962C8B-B14F-4D97-AF65-F5344CB8AC3E}">
        <p14:creationId xmlns:p14="http://schemas.microsoft.com/office/powerpoint/2010/main" val="41796868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fontScale="90000"/>
          </a:bodyPr>
          <a:lstStyle/>
          <a:p>
            <a:r>
              <a:rPr lang="en-US" smtClean="0"/>
              <a:t>More hormones</a:t>
            </a:r>
          </a:p>
        </p:txBody>
      </p:sp>
      <p:sp>
        <p:nvSpPr>
          <p:cNvPr id="108547" name="Rectangle 3"/>
          <p:cNvSpPr>
            <a:spLocks noGrp="1" noChangeArrowheads="1"/>
          </p:cNvSpPr>
          <p:nvPr>
            <p:ph idx="1"/>
          </p:nvPr>
        </p:nvSpPr>
        <p:spPr/>
        <p:txBody>
          <a:bodyPr/>
          <a:lstStyle/>
          <a:p>
            <a:r>
              <a:rPr lang="en-US" dirty="0" smtClean="0">
                <a:cs typeface="Times New Roman" pitchFamily="18" charset="0"/>
              </a:rPr>
              <a:t>Increased secretion of aldosterone and of parathyroid hormone </a:t>
            </a:r>
          </a:p>
          <a:p>
            <a:endParaRPr lang="en-US" dirty="0" smtClean="0">
              <a:cs typeface="Times New Roman" pitchFamily="18" charset="0"/>
            </a:endParaRPr>
          </a:p>
          <a:p>
            <a:r>
              <a:rPr lang="en-US" dirty="0" smtClean="0">
                <a:cs typeface="Times New Roman" pitchFamily="18" charset="0"/>
              </a:rPr>
              <a:t>Aldosterone </a:t>
            </a:r>
            <a:r>
              <a:rPr lang="en-US" dirty="0" smtClean="0">
                <a:cs typeface="Times New Roman" pitchFamily="18" charset="0"/>
              </a:rPr>
              <a:t>from adrenal cortex</a:t>
            </a:r>
          </a:p>
          <a:p>
            <a:pPr lvl="1"/>
            <a:r>
              <a:rPr lang="en-US" dirty="0" smtClean="0">
                <a:cs typeface="Times New Roman" pitchFamily="18" charset="0"/>
              </a:rPr>
              <a:t>promotes renal absorption of sodium</a:t>
            </a:r>
          </a:p>
          <a:p>
            <a:pPr lvl="1"/>
            <a:r>
              <a:rPr lang="en-US" dirty="0" smtClean="0">
                <a:cs typeface="Times New Roman" pitchFamily="18" charset="0"/>
              </a:rPr>
              <a:t>fluid retention.  </a:t>
            </a:r>
          </a:p>
          <a:p>
            <a:endParaRPr lang="en-US" dirty="0" smtClean="0">
              <a:cs typeface="Times New Roman" pitchFamily="18" charset="0"/>
            </a:endParaRPr>
          </a:p>
          <a:p>
            <a:r>
              <a:rPr lang="en-US" dirty="0" smtClean="0">
                <a:cs typeface="Times New Roman" pitchFamily="18" charset="0"/>
              </a:rPr>
              <a:t>PTH </a:t>
            </a:r>
            <a:r>
              <a:rPr lang="en-US" dirty="0" smtClean="0">
                <a:cs typeface="Times New Roman" pitchFamily="18" charset="0"/>
              </a:rPr>
              <a:t>helps to maintain high concentrations of calcium.  </a:t>
            </a:r>
          </a:p>
        </p:txBody>
      </p:sp>
    </p:spTree>
    <p:extLst>
      <p:ext uri="{BB962C8B-B14F-4D97-AF65-F5344CB8AC3E}">
        <p14:creationId xmlns:p14="http://schemas.microsoft.com/office/powerpoint/2010/main" val="20474286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fontScale="90000"/>
          </a:bodyPr>
          <a:lstStyle/>
          <a:p>
            <a:r>
              <a:rPr lang="en-US" smtClean="0">
                <a:cs typeface="Times New Roman" pitchFamily="18" charset="0"/>
              </a:rPr>
              <a:t>Parturition</a:t>
            </a:r>
          </a:p>
        </p:txBody>
      </p:sp>
      <p:sp>
        <p:nvSpPr>
          <p:cNvPr id="109571" name="Rectangle 3"/>
          <p:cNvSpPr>
            <a:spLocks noGrp="1" noChangeArrowheads="1"/>
          </p:cNvSpPr>
          <p:nvPr>
            <p:ph idx="1"/>
          </p:nvPr>
        </p:nvSpPr>
        <p:spPr/>
        <p:txBody>
          <a:bodyPr/>
          <a:lstStyle/>
          <a:p>
            <a:endParaRPr lang="en-US" dirty="0" smtClean="0">
              <a:cs typeface="Times New Roman" pitchFamily="18" charset="0"/>
            </a:endParaRPr>
          </a:p>
          <a:p>
            <a:r>
              <a:rPr lang="en-US" dirty="0" smtClean="0">
                <a:cs typeface="Times New Roman" pitchFamily="18" charset="0"/>
              </a:rPr>
              <a:t>Pregnancy </a:t>
            </a:r>
            <a:r>
              <a:rPr lang="en-US" dirty="0" smtClean="0">
                <a:cs typeface="Times New Roman" pitchFamily="18" charset="0"/>
              </a:rPr>
              <a:t>continues for about 40 weeks and ends with parturition or birth.</a:t>
            </a:r>
          </a:p>
          <a:p>
            <a:pPr>
              <a:buFont typeface="Wingdings" pitchFamily="2" charset="2"/>
              <a:buNone/>
            </a:pPr>
            <a:endParaRPr lang="en-US" dirty="0" smtClean="0"/>
          </a:p>
        </p:txBody>
      </p:sp>
    </p:spTree>
    <p:extLst>
      <p:ext uri="{BB962C8B-B14F-4D97-AF65-F5344CB8AC3E}">
        <p14:creationId xmlns:p14="http://schemas.microsoft.com/office/powerpoint/2010/main" val="36977289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fontScale="90000"/>
          </a:bodyPr>
          <a:lstStyle/>
          <a:p>
            <a:r>
              <a:rPr lang="en-US" smtClean="0"/>
              <a:t>Hormonal changes with birth</a:t>
            </a:r>
          </a:p>
        </p:txBody>
      </p:sp>
      <p:sp>
        <p:nvSpPr>
          <p:cNvPr id="110595" name="Rectangle 3"/>
          <p:cNvSpPr>
            <a:spLocks noGrp="1" noChangeArrowheads="1"/>
          </p:cNvSpPr>
          <p:nvPr>
            <p:ph idx="1"/>
          </p:nvPr>
        </p:nvSpPr>
        <p:spPr/>
        <p:txBody>
          <a:bodyPr/>
          <a:lstStyle/>
          <a:p>
            <a:r>
              <a:rPr lang="en-US" dirty="0" smtClean="0">
                <a:cs typeface="Times New Roman" pitchFamily="18" charset="0"/>
              </a:rPr>
              <a:t>Decreased progesterone </a:t>
            </a:r>
          </a:p>
          <a:p>
            <a:pPr lvl="1"/>
            <a:endParaRPr lang="en-US" dirty="0" smtClean="0">
              <a:cs typeface="Times New Roman" pitchFamily="18" charset="0"/>
            </a:endParaRPr>
          </a:p>
          <a:p>
            <a:pPr lvl="1"/>
            <a:r>
              <a:rPr lang="en-US" dirty="0" smtClean="0">
                <a:cs typeface="Times New Roman" pitchFamily="18" charset="0"/>
              </a:rPr>
              <a:t>no </a:t>
            </a:r>
            <a:r>
              <a:rPr lang="en-US" dirty="0" smtClean="0">
                <a:cs typeface="Times New Roman" pitchFamily="18" charset="0"/>
              </a:rPr>
              <a:t>longer preventing uterine contractions</a:t>
            </a:r>
          </a:p>
          <a:p>
            <a:pPr lvl="1"/>
            <a:endParaRPr lang="en-US" dirty="0" smtClean="0">
              <a:cs typeface="Times New Roman" pitchFamily="18" charset="0"/>
            </a:endParaRPr>
          </a:p>
          <a:p>
            <a:pPr lvl="1">
              <a:buFont typeface="Wingdings" pitchFamily="2" charset="2"/>
              <a:buNone/>
            </a:pPr>
            <a:endParaRPr lang="en-US" dirty="0" smtClean="0">
              <a:cs typeface="Times New Roman" pitchFamily="18" charset="0"/>
            </a:endParaRPr>
          </a:p>
          <a:p>
            <a:r>
              <a:rPr lang="en-US" dirty="0" smtClean="0">
                <a:cs typeface="Times New Roman" pitchFamily="18" charset="0"/>
              </a:rPr>
              <a:t>oxytocin stimulate uterus to contract</a:t>
            </a:r>
            <a:r>
              <a:rPr lang="en-US" b="1" dirty="0" smtClean="0">
                <a:cs typeface="Times New Roman" pitchFamily="18" charset="0"/>
              </a:rPr>
              <a:t>.</a:t>
            </a:r>
          </a:p>
          <a:p>
            <a:endParaRPr lang="en-US" dirty="0" smtClean="0"/>
          </a:p>
        </p:txBody>
      </p:sp>
    </p:spTree>
    <p:extLst>
      <p:ext uri="{BB962C8B-B14F-4D97-AF65-F5344CB8AC3E}">
        <p14:creationId xmlns:p14="http://schemas.microsoft.com/office/powerpoint/2010/main" val="134662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p:txBody>
          <a:bodyPr>
            <a:normAutofit fontScale="90000"/>
          </a:bodyPr>
          <a:lstStyle/>
          <a:p>
            <a:r>
              <a:rPr lang="en-US"/>
              <a:t>The Penis: Internally</a:t>
            </a:r>
          </a:p>
        </p:txBody>
      </p:sp>
      <p:sp>
        <p:nvSpPr>
          <p:cNvPr id="49159" name="Rectangle 7"/>
          <p:cNvSpPr>
            <a:spLocks noGrp="1" noChangeArrowheads="1"/>
          </p:cNvSpPr>
          <p:nvPr>
            <p:ph type="body" idx="1"/>
          </p:nvPr>
        </p:nvSpPr>
        <p:spPr>
          <a:xfrm>
            <a:off x="304800" y="1143000"/>
            <a:ext cx="5334000" cy="5257800"/>
          </a:xfrm>
        </p:spPr>
        <p:txBody>
          <a:bodyPr>
            <a:normAutofit fontScale="92500"/>
          </a:bodyPr>
          <a:lstStyle/>
          <a:p>
            <a:r>
              <a:rPr lang="en-US" dirty="0"/>
              <a:t>Spongy urethra and three cylindrical bodies of erectile tissue </a:t>
            </a:r>
            <a:endParaRPr lang="en-US" dirty="0" smtClean="0"/>
          </a:p>
          <a:p>
            <a:pPr lvl="1"/>
            <a:r>
              <a:rPr lang="en-US" dirty="0" smtClean="0"/>
              <a:t>spongy </a:t>
            </a:r>
            <a:r>
              <a:rPr lang="en-US" dirty="0"/>
              <a:t>network of connective tissue and smooth muscle with vascular </a:t>
            </a:r>
            <a:r>
              <a:rPr lang="en-US" dirty="0" smtClean="0"/>
              <a:t>spaces</a:t>
            </a:r>
            <a:endParaRPr lang="en-US" dirty="0"/>
          </a:p>
          <a:p>
            <a:pPr lvl="1"/>
            <a:r>
              <a:rPr lang="en-US" b="1" dirty="0"/>
              <a:t>Corpus </a:t>
            </a:r>
            <a:r>
              <a:rPr lang="en-US" b="1" dirty="0" err="1"/>
              <a:t>spongiosum</a:t>
            </a:r>
            <a:r>
              <a:rPr lang="en-US" dirty="0"/>
              <a:t> </a:t>
            </a:r>
            <a:endParaRPr lang="en-US" dirty="0" smtClean="0"/>
          </a:p>
          <a:p>
            <a:pPr lvl="2"/>
            <a:r>
              <a:rPr lang="en-US" dirty="0" smtClean="0"/>
              <a:t>surrounds </a:t>
            </a:r>
            <a:r>
              <a:rPr lang="en-US" dirty="0"/>
              <a:t>urethra and expands to form </a:t>
            </a:r>
            <a:r>
              <a:rPr lang="en-US" dirty="0" err="1"/>
              <a:t>glans</a:t>
            </a:r>
            <a:r>
              <a:rPr lang="en-US" dirty="0"/>
              <a:t> and bulb </a:t>
            </a:r>
          </a:p>
          <a:p>
            <a:pPr lvl="1"/>
            <a:r>
              <a:rPr lang="en-US" b="1" dirty="0"/>
              <a:t>Corpora </a:t>
            </a:r>
            <a:r>
              <a:rPr lang="en-US" b="1" dirty="0" err="1"/>
              <a:t>cavernosa</a:t>
            </a:r>
            <a:r>
              <a:rPr lang="en-US" dirty="0"/>
              <a:t> </a:t>
            </a:r>
            <a:endParaRPr lang="en-US" dirty="0" smtClean="0"/>
          </a:p>
          <a:p>
            <a:pPr lvl="2"/>
            <a:r>
              <a:rPr lang="en-US" dirty="0" smtClean="0"/>
              <a:t>paired </a:t>
            </a:r>
            <a:r>
              <a:rPr lang="en-US" dirty="0"/>
              <a:t>dorsal erectile bodies </a:t>
            </a:r>
          </a:p>
          <a:p>
            <a:r>
              <a:rPr lang="en-US" i="1" dirty="0"/>
              <a:t>Erection</a:t>
            </a:r>
            <a:r>
              <a:rPr lang="en-US" dirty="0"/>
              <a:t> </a:t>
            </a:r>
            <a:endParaRPr lang="en-US" dirty="0" smtClean="0"/>
          </a:p>
          <a:p>
            <a:pPr lvl="1"/>
            <a:r>
              <a:rPr lang="en-US" dirty="0" smtClean="0"/>
              <a:t> </a:t>
            </a:r>
            <a:r>
              <a:rPr lang="en-US" dirty="0"/>
              <a:t>erectile tissue fills with blood, causing penis to enlarge and become rigid</a:t>
            </a:r>
          </a:p>
        </p:txBody>
      </p:sp>
      <p:pic>
        <p:nvPicPr>
          <p:cNvPr id="5122" name="Picture 2"/>
          <p:cNvPicPr>
            <a:picLocks noChangeAspect="1" noChangeArrowheads="1"/>
          </p:cNvPicPr>
          <p:nvPr/>
        </p:nvPicPr>
        <p:blipFill>
          <a:blip r:embed="rId3" cstate="print"/>
          <a:srcRect/>
          <a:stretch>
            <a:fillRect/>
          </a:stretch>
        </p:blipFill>
        <p:spPr bwMode="auto">
          <a:xfrm>
            <a:off x="6666338" y="0"/>
            <a:ext cx="2477662" cy="6858001"/>
          </a:xfrm>
          <a:prstGeom prst="rect">
            <a:avLst/>
          </a:prstGeom>
          <a:noFill/>
          <a:ln w="9525">
            <a:noFill/>
            <a:miter lim="800000"/>
            <a:headEnd/>
            <a:tailEnd/>
          </a:ln>
        </p:spPr>
      </p:pic>
      <p:cxnSp>
        <p:nvCxnSpPr>
          <p:cNvPr id="6" name="Straight Arrow Connector 5"/>
          <p:cNvCxnSpPr/>
          <p:nvPr/>
        </p:nvCxnSpPr>
        <p:spPr>
          <a:xfrm>
            <a:off x="3505200" y="3352800"/>
            <a:ext cx="4267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3429000" y="4343400"/>
            <a:ext cx="4191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5029200" y="4343400"/>
            <a:ext cx="2514600" cy="1905000"/>
          </a:xfrm>
          <a:prstGeom prst="straightConnector1">
            <a:avLst/>
          </a:prstGeom>
          <a:ln>
            <a:prstDash val="lgDash"/>
            <a:tailEnd type="arrow"/>
          </a:ln>
        </p:spPr>
        <p:style>
          <a:lnRef idx="2">
            <a:schemeClr val="dk1"/>
          </a:lnRef>
          <a:fillRef idx="0">
            <a:schemeClr val="dk1"/>
          </a:fillRef>
          <a:effectRef idx="1">
            <a:schemeClr val="dk1"/>
          </a:effectRef>
          <a:fontRef idx="minor">
            <a:schemeClr val="tx1"/>
          </a:fontRef>
        </p:style>
      </p:cxnSp>
      <p:cxnSp>
        <p:nvCxnSpPr>
          <p:cNvPr id="20" name="Curved Connector 19"/>
          <p:cNvCxnSpPr/>
          <p:nvPr/>
        </p:nvCxnSpPr>
        <p:spPr>
          <a:xfrm rot="16200000" flipH="1">
            <a:off x="6134100" y="4610100"/>
            <a:ext cx="3048000" cy="533400"/>
          </a:xfrm>
          <a:prstGeom prst="curvedConnector3">
            <a:avLst>
              <a:gd name="adj1" fmla="val 9118"/>
            </a:avLst>
          </a:prstGeom>
          <a:ln>
            <a:prstDash val="lgDash"/>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r>
              <a:rPr lang="en-US" smtClean="0"/>
              <a:t>Labor</a:t>
            </a:r>
          </a:p>
        </p:txBody>
      </p:sp>
      <p:sp>
        <p:nvSpPr>
          <p:cNvPr id="111619" name="Rectangle 3"/>
          <p:cNvSpPr>
            <a:spLocks noGrp="1" noChangeArrowheads="1"/>
          </p:cNvSpPr>
          <p:nvPr>
            <p:ph idx="1"/>
          </p:nvPr>
        </p:nvSpPr>
        <p:spPr/>
        <p:txBody>
          <a:bodyPr/>
          <a:lstStyle/>
          <a:p>
            <a:r>
              <a:rPr lang="en-US" dirty="0" smtClean="0">
                <a:cs typeface="Times New Roman" pitchFamily="18" charset="0"/>
              </a:rPr>
              <a:t>Contractions start at the top of the uterus and travel downward, forcing the contents toward the cervix.  </a:t>
            </a:r>
          </a:p>
          <a:p>
            <a:endParaRPr lang="en-US" dirty="0" smtClean="0">
              <a:cs typeface="Times New Roman" pitchFamily="18" charset="0"/>
            </a:endParaRPr>
          </a:p>
          <a:p>
            <a:r>
              <a:rPr lang="en-US" dirty="0" smtClean="0">
                <a:cs typeface="Times New Roman" pitchFamily="18" charset="0"/>
              </a:rPr>
              <a:t>Labor </a:t>
            </a:r>
            <a:r>
              <a:rPr lang="en-US" dirty="0" smtClean="0">
                <a:cs typeface="Times New Roman" pitchFamily="18" charset="0"/>
              </a:rPr>
              <a:t>contractions force the fetal head against the cervix</a:t>
            </a:r>
          </a:p>
          <a:p>
            <a:pPr lvl="1"/>
            <a:r>
              <a:rPr lang="en-US" dirty="0" smtClean="0">
                <a:cs typeface="Times New Roman" pitchFamily="18" charset="0"/>
              </a:rPr>
              <a:t> stretches the cervix</a:t>
            </a:r>
          </a:p>
          <a:p>
            <a:pPr lvl="1"/>
            <a:r>
              <a:rPr lang="en-US" dirty="0" smtClean="0">
                <a:cs typeface="Times New Roman" pitchFamily="18" charset="0"/>
              </a:rPr>
              <a:t> elicits a reflex that stimulates contractions. </a:t>
            </a:r>
          </a:p>
        </p:txBody>
      </p:sp>
    </p:spTree>
    <p:extLst>
      <p:ext uri="{BB962C8B-B14F-4D97-AF65-F5344CB8AC3E}">
        <p14:creationId xmlns:p14="http://schemas.microsoft.com/office/powerpoint/2010/main" val="27329866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228600"/>
            <a:ext cx="7772400" cy="1143000"/>
          </a:xfrm>
        </p:spPr>
        <p:txBody>
          <a:bodyPr/>
          <a:lstStyle/>
          <a:p>
            <a:r>
              <a:rPr lang="en-US" smtClean="0"/>
              <a:t>Dilation of cervix</a:t>
            </a:r>
          </a:p>
        </p:txBody>
      </p:sp>
      <p:sp>
        <p:nvSpPr>
          <p:cNvPr id="112643" name="Rectangle 3"/>
          <p:cNvSpPr>
            <a:spLocks noGrp="1" noChangeArrowheads="1"/>
          </p:cNvSpPr>
          <p:nvPr>
            <p:ph idx="1"/>
          </p:nvPr>
        </p:nvSpPr>
        <p:spPr>
          <a:xfrm>
            <a:off x="762000" y="1371600"/>
            <a:ext cx="7772400" cy="2362200"/>
          </a:xfrm>
        </p:spPr>
        <p:txBody>
          <a:bodyPr/>
          <a:lstStyle/>
          <a:p>
            <a:r>
              <a:rPr lang="en-US" smtClean="0">
                <a:cs typeface="Times New Roman" pitchFamily="18" charset="0"/>
              </a:rPr>
              <a:t>positive feedback loop:  </a:t>
            </a:r>
          </a:p>
          <a:p>
            <a:r>
              <a:rPr lang="en-US" smtClean="0">
                <a:cs typeface="Times New Roman" pitchFamily="18" charset="0"/>
              </a:rPr>
              <a:t>Dilation of cervix stimulates increased release of oxytocin</a:t>
            </a:r>
            <a:r>
              <a:rPr lang="en-US" smtClean="0">
                <a:cs typeface="Times New Roman" pitchFamily="18" charset="0"/>
                <a:sym typeface="Wingdings" pitchFamily="2" charset="2"/>
              </a:rPr>
              <a:t></a:t>
            </a:r>
            <a:r>
              <a:rPr lang="en-US" smtClean="0">
                <a:cs typeface="Times New Roman" pitchFamily="18" charset="0"/>
              </a:rPr>
              <a:t> more contractions.  </a:t>
            </a:r>
          </a:p>
          <a:p>
            <a:pPr>
              <a:buFont typeface="Wingdings" pitchFamily="2" charset="2"/>
              <a:buNone/>
            </a:pPr>
            <a:endParaRPr lang="en-US" smtClean="0">
              <a:cs typeface="Times New Roman" pitchFamily="18" charset="0"/>
            </a:endParaRPr>
          </a:p>
          <a:p>
            <a:endParaRPr lang="en-US" smtClean="0"/>
          </a:p>
        </p:txBody>
      </p:sp>
      <p:pic>
        <p:nvPicPr>
          <p:cNvPr id="125956" name="Picture 4" descr="HSR dilation and effacement"/>
          <p:cNvPicPr>
            <a:picLocks noChangeAspect="1" noChangeArrowheads="1"/>
          </p:cNvPicPr>
          <p:nvPr/>
        </p:nvPicPr>
        <p:blipFill>
          <a:blip r:embed="rId2"/>
          <a:srcRect/>
          <a:stretch>
            <a:fillRect/>
          </a:stretch>
        </p:blipFill>
        <p:spPr bwMode="auto">
          <a:xfrm>
            <a:off x="1447800" y="3276600"/>
            <a:ext cx="6172200" cy="3200400"/>
          </a:xfrm>
          <a:prstGeom prst="rect">
            <a:avLst/>
          </a:prstGeom>
          <a:ln>
            <a:noFill/>
          </a:ln>
          <a:effectLst>
            <a:softEdge rad="112500"/>
          </a:effectLst>
        </p:spPr>
      </p:pic>
    </p:spTree>
    <p:extLst>
      <p:ext uri="{BB962C8B-B14F-4D97-AF65-F5344CB8AC3E}">
        <p14:creationId xmlns:p14="http://schemas.microsoft.com/office/powerpoint/2010/main" val="21520393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r>
              <a:rPr lang="en-US" smtClean="0"/>
              <a:t>Involution</a:t>
            </a:r>
          </a:p>
        </p:txBody>
      </p:sp>
      <p:sp>
        <p:nvSpPr>
          <p:cNvPr id="113667" name="Rectangle 3"/>
          <p:cNvSpPr>
            <a:spLocks noGrp="1" noChangeArrowheads="1"/>
          </p:cNvSpPr>
          <p:nvPr>
            <p:ph idx="1"/>
          </p:nvPr>
        </p:nvSpPr>
        <p:spPr/>
        <p:txBody>
          <a:bodyPr/>
          <a:lstStyle/>
          <a:p>
            <a:r>
              <a:rPr lang="en-US" dirty="0" smtClean="0">
                <a:cs typeface="Times New Roman" pitchFamily="18" charset="0"/>
              </a:rPr>
              <a:t>After the birth, the placenta detaches form the uterine wall </a:t>
            </a:r>
          </a:p>
          <a:p>
            <a:pPr marL="0" indent="0">
              <a:buNone/>
            </a:pPr>
            <a:endParaRPr lang="en-US" dirty="0" smtClean="0">
              <a:cs typeface="Times New Roman" pitchFamily="18" charset="0"/>
            </a:endParaRPr>
          </a:p>
          <a:p>
            <a:r>
              <a:rPr lang="en-US" dirty="0" smtClean="0">
                <a:cs typeface="Times New Roman" pitchFamily="18" charset="0"/>
              </a:rPr>
              <a:t>expelled </a:t>
            </a:r>
            <a:r>
              <a:rPr lang="en-US" dirty="0" smtClean="0">
                <a:cs typeface="Times New Roman" pitchFamily="18" charset="0"/>
              </a:rPr>
              <a:t>by the remaining uterine contractions, </a:t>
            </a:r>
          </a:p>
          <a:p>
            <a:pPr lvl="1"/>
            <a:r>
              <a:rPr lang="en-US" dirty="0" smtClean="0">
                <a:cs typeface="Times New Roman" pitchFamily="18" charset="0"/>
              </a:rPr>
              <a:t> stimulated by oxytocin.</a:t>
            </a:r>
            <a:endParaRPr lang="en-US" dirty="0" smtClean="0"/>
          </a:p>
        </p:txBody>
      </p:sp>
    </p:spTree>
    <p:extLst>
      <p:ext uri="{BB962C8B-B14F-4D97-AF65-F5344CB8AC3E}">
        <p14:creationId xmlns:p14="http://schemas.microsoft.com/office/powerpoint/2010/main" val="11602265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r>
              <a:rPr lang="en-US" smtClean="0"/>
              <a:t>Involution</a:t>
            </a:r>
          </a:p>
        </p:txBody>
      </p:sp>
      <p:sp>
        <p:nvSpPr>
          <p:cNvPr id="114691" name="Rectangle 3"/>
          <p:cNvSpPr>
            <a:spLocks noGrp="1" noChangeArrowheads="1"/>
          </p:cNvSpPr>
          <p:nvPr>
            <p:ph idx="1"/>
          </p:nvPr>
        </p:nvSpPr>
        <p:spPr/>
        <p:txBody>
          <a:bodyPr/>
          <a:lstStyle/>
          <a:p>
            <a:pPr>
              <a:lnSpc>
                <a:spcPct val="90000"/>
              </a:lnSpc>
            </a:pPr>
            <a:r>
              <a:rPr lang="en-US" dirty="0" smtClean="0">
                <a:cs typeface="Times New Roman" pitchFamily="18" charset="0"/>
              </a:rPr>
              <a:t>For several weeks the uterus undergoes involution, </a:t>
            </a:r>
          </a:p>
          <a:p>
            <a:pPr lvl="1">
              <a:lnSpc>
                <a:spcPct val="90000"/>
              </a:lnSpc>
            </a:pPr>
            <a:r>
              <a:rPr lang="en-US" dirty="0" smtClean="0">
                <a:cs typeface="Times New Roman" pitchFamily="18" charset="0"/>
              </a:rPr>
              <a:t>which is the shrinking of the uterus.  </a:t>
            </a:r>
          </a:p>
          <a:p>
            <a:pPr>
              <a:lnSpc>
                <a:spcPct val="90000"/>
              </a:lnSpc>
            </a:pPr>
            <a:endParaRPr lang="en-US" dirty="0" smtClean="0">
              <a:cs typeface="Times New Roman" pitchFamily="18" charset="0"/>
            </a:endParaRPr>
          </a:p>
          <a:p>
            <a:pPr>
              <a:lnSpc>
                <a:spcPct val="90000"/>
              </a:lnSpc>
            </a:pPr>
            <a:r>
              <a:rPr lang="en-US" dirty="0" smtClean="0">
                <a:cs typeface="Times New Roman" pitchFamily="18" charset="0"/>
              </a:rPr>
              <a:t>For </a:t>
            </a:r>
            <a:r>
              <a:rPr lang="en-US" dirty="0" smtClean="0">
                <a:cs typeface="Times New Roman" pitchFamily="18" charset="0"/>
              </a:rPr>
              <a:t>several weeks</a:t>
            </a:r>
          </a:p>
          <a:p>
            <a:pPr lvl="1">
              <a:lnSpc>
                <a:spcPct val="90000"/>
              </a:lnSpc>
            </a:pPr>
            <a:r>
              <a:rPr lang="en-US" dirty="0" smtClean="0">
                <a:cs typeface="Times New Roman" pitchFamily="18" charset="0"/>
              </a:rPr>
              <a:t>will </a:t>
            </a:r>
            <a:r>
              <a:rPr lang="en-US" dirty="0" smtClean="0">
                <a:cs typeface="Times New Roman" pitchFamily="18" charset="0"/>
              </a:rPr>
              <a:t>pass a bloody discharge</a:t>
            </a:r>
          </a:p>
          <a:p>
            <a:pPr lvl="1">
              <a:lnSpc>
                <a:spcPct val="90000"/>
              </a:lnSpc>
            </a:pPr>
            <a:r>
              <a:rPr lang="en-US" dirty="0" smtClean="0">
                <a:cs typeface="Times New Roman" pitchFamily="18" charset="0"/>
              </a:rPr>
              <a:t>then </a:t>
            </a:r>
            <a:r>
              <a:rPr lang="en-US" dirty="0" smtClean="0">
                <a:cs typeface="Times New Roman" pitchFamily="18" charset="0"/>
              </a:rPr>
              <a:t>a yellow discharge </a:t>
            </a:r>
          </a:p>
          <a:p>
            <a:pPr lvl="1">
              <a:lnSpc>
                <a:spcPct val="90000"/>
              </a:lnSpc>
            </a:pPr>
            <a:r>
              <a:rPr lang="en-US" dirty="0" smtClean="0">
                <a:cs typeface="Times New Roman" pitchFamily="18" charset="0"/>
              </a:rPr>
              <a:t>until the uterine lining heals and returns to a non-pregnant state.</a:t>
            </a:r>
            <a:endParaRPr lang="en-US" dirty="0" smtClean="0"/>
          </a:p>
        </p:txBody>
      </p:sp>
    </p:spTree>
    <p:extLst>
      <p:ext uri="{BB962C8B-B14F-4D97-AF65-F5344CB8AC3E}">
        <p14:creationId xmlns:p14="http://schemas.microsoft.com/office/powerpoint/2010/main" val="30507268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fontScale="90000"/>
          </a:bodyPr>
          <a:lstStyle/>
          <a:p>
            <a:r>
              <a:rPr lang="en-US" smtClean="0"/>
              <a:t>More hormones (breast)</a:t>
            </a:r>
          </a:p>
        </p:txBody>
      </p:sp>
      <p:sp>
        <p:nvSpPr>
          <p:cNvPr id="117763" name="Rectangle 3"/>
          <p:cNvSpPr>
            <a:spLocks noGrp="1" noChangeArrowheads="1"/>
          </p:cNvSpPr>
          <p:nvPr>
            <p:ph idx="1"/>
          </p:nvPr>
        </p:nvSpPr>
        <p:spPr/>
        <p:txBody>
          <a:bodyPr/>
          <a:lstStyle/>
          <a:p>
            <a:r>
              <a:rPr lang="en-US" dirty="0" smtClean="0">
                <a:cs typeface="Times New Roman" pitchFamily="18" charset="0"/>
              </a:rPr>
              <a:t>During pregnancy, placental estrogen and progesterone stimulate mammary development.  </a:t>
            </a:r>
          </a:p>
          <a:p>
            <a:pPr lvl="1"/>
            <a:endParaRPr lang="en-US" dirty="0" smtClean="0">
              <a:cs typeface="Times New Roman" pitchFamily="18" charset="0"/>
            </a:endParaRPr>
          </a:p>
          <a:p>
            <a:pPr lvl="1"/>
            <a:r>
              <a:rPr lang="en-US" dirty="0" smtClean="0">
                <a:cs typeface="Times New Roman" pitchFamily="18" charset="0"/>
              </a:rPr>
              <a:t>Estrogen</a:t>
            </a:r>
            <a:r>
              <a:rPr lang="en-US" dirty="0" smtClean="0">
                <a:cs typeface="Times New Roman" pitchFamily="18" charset="0"/>
              </a:rPr>
              <a:t>:  causes ductile system to grow and branch.  </a:t>
            </a:r>
          </a:p>
          <a:p>
            <a:pPr lvl="1"/>
            <a:endParaRPr lang="en-US" dirty="0" smtClean="0">
              <a:cs typeface="Times New Roman" pitchFamily="18" charset="0"/>
            </a:endParaRPr>
          </a:p>
          <a:p>
            <a:pPr lvl="1"/>
            <a:r>
              <a:rPr lang="en-US" dirty="0" smtClean="0">
                <a:cs typeface="Times New Roman" pitchFamily="18" charset="0"/>
              </a:rPr>
              <a:t>Progesterone </a:t>
            </a:r>
            <a:r>
              <a:rPr lang="en-US" dirty="0" smtClean="0">
                <a:cs typeface="Times New Roman" pitchFamily="18" charset="0"/>
              </a:rPr>
              <a:t>stimulates the development of alveolar</a:t>
            </a:r>
            <a:r>
              <a:rPr lang="en-US" u="sng" dirty="0" smtClean="0">
                <a:cs typeface="Times New Roman" pitchFamily="18" charset="0"/>
              </a:rPr>
              <a:t> </a:t>
            </a:r>
            <a:r>
              <a:rPr lang="en-US" dirty="0" smtClean="0">
                <a:cs typeface="Times New Roman" pitchFamily="18" charset="0"/>
              </a:rPr>
              <a:t>glands at the end of the ducts.  </a:t>
            </a:r>
          </a:p>
        </p:txBody>
      </p:sp>
    </p:spTree>
    <p:extLst>
      <p:ext uri="{BB962C8B-B14F-4D97-AF65-F5344CB8AC3E}">
        <p14:creationId xmlns:p14="http://schemas.microsoft.com/office/powerpoint/2010/main" val="40274410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fontScale="90000"/>
          </a:bodyPr>
          <a:lstStyle/>
          <a:p>
            <a:r>
              <a:rPr lang="en-US" smtClean="0"/>
              <a:t>More hormones (breast)</a:t>
            </a:r>
          </a:p>
        </p:txBody>
      </p:sp>
      <p:sp>
        <p:nvSpPr>
          <p:cNvPr id="118787" name="Rectangle 3"/>
          <p:cNvSpPr>
            <a:spLocks noGrp="1" noChangeArrowheads="1"/>
          </p:cNvSpPr>
          <p:nvPr>
            <p:ph idx="1"/>
          </p:nvPr>
        </p:nvSpPr>
        <p:spPr/>
        <p:txBody>
          <a:bodyPr/>
          <a:lstStyle/>
          <a:p>
            <a:r>
              <a:rPr lang="en-US" dirty="0" smtClean="0">
                <a:cs typeface="Times New Roman" pitchFamily="18" charset="0"/>
              </a:rPr>
              <a:t>Prolactin, released in week 5 and present throughout pregnancy.  </a:t>
            </a:r>
          </a:p>
          <a:p>
            <a:endParaRPr lang="en-US" dirty="0" smtClean="0">
              <a:cs typeface="Times New Roman" pitchFamily="18" charset="0"/>
            </a:endParaRPr>
          </a:p>
          <a:p>
            <a:r>
              <a:rPr lang="en-US" dirty="0" smtClean="0">
                <a:cs typeface="Times New Roman" pitchFamily="18" charset="0"/>
              </a:rPr>
              <a:t>Prolactin </a:t>
            </a:r>
            <a:r>
              <a:rPr lang="en-US" dirty="0" smtClean="0">
                <a:cs typeface="Times New Roman" pitchFamily="18" charset="0"/>
              </a:rPr>
              <a:t>causes milk secretion after birth.  </a:t>
            </a:r>
          </a:p>
          <a:p>
            <a:endParaRPr lang="en-US" dirty="0" smtClean="0">
              <a:cs typeface="Times New Roman" pitchFamily="18" charset="0"/>
            </a:endParaRPr>
          </a:p>
          <a:p>
            <a:r>
              <a:rPr lang="en-US" dirty="0" smtClean="0">
                <a:cs typeface="Times New Roman" pitchFamily="18" charset="0"/>
              </a:rPr>
              <a:t>Placental </a:t>
            </a:r>
            <a:r>
              <a:rPr lang="en-US" dirty="0" err="1" smtClean="0">
                <a:cs typeface="Times New Roman" pitchFamily="18" charset="0"/>
              </a:rPr>
              <a:t>lactogen</a:t>
            </a:r>
            <a:r>
              <a:rPr lang="en-US" dirty="0" smtClean="0">
                <a:cs typeface="Times New Roman" pitchFamily="18" charset="0"/>
              </a:rPr>
              <a:t> blocks prolactin during the pregnancy</a:t>
            </a:r>
            <a:r>
              <a:rPr lang="en-US" dirty="0" smtClean="0"/>
              <a:t> </a:t>
            </a:r>
          </a:p>
        </p:txBody>
      </p:sp>
    </p:spTree>
    <p:extLst>
      <p:ext uri="{BB962C8B-B14F-4D97-AF65-F5344CB8AC3E}">
        <p14:creationId xmlns:p14="http://schemas.microsoft.com/office/powerpoint/2010/main" val="414408429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r>
              <a:rPr lang="en-US" smtClean="0"/>
              <a:t>Milk production and secretion</a:t>
            </a:r>
          </a:p>
        </p:txBody>
      </p:sp>
      <p:sp>
        <p:nvSpPr>
          <p:cNvPr id="119811" name="Rectangle 3"/>
          <p:cNvSpPr>
            <a:spLocks noGrp="1" noChangeArrowheads="1"/>
          </p:cNvSpPr>
          <p:nvPr>
            <p:ph idx="1"/>
          </p:nvPr>
        </p:nvSpPr>
        <p:spPr/>
        <p:txBody>
          <a:bodyPr/>
          <a:lstStyle/>
          <a:p>
            <a:r>
              <a:rPr lang="en-US" sz="2800" dirty="0" smtClean="0">
                <a:cs typeface="Times New Roman" pitchFamily="18" charset="0"/>
              </a:rPr>
              <a:t>The placental hormones drop after birth.  No longer will inhibit prolactin.</a:t>
            </a:r>
          </a:p>
          <a:p>
            <a:endParaRPr lang="en-US" sz="2800" dirty="0" smtClean="0">
              <a:cs typeface="Times New Roman" pitchFamily="18" charset="0"/>
            </a:endParaRPr>
          </a:p>
          <a:p>
            <a:r>
              <a:rPr lang="en-US" sz="2800" dirty="0" smtClean="0">
                <a:cs typeface="Times New Roman" pitchFamily="18" charset="0"/>
              </a:rPr>
              <a:t>Prolactin </a:t>
            </a:r>
            <a:r>
              <a:rPr lang="en-US" sz="2800" dirty="0" smtClean="0">
                <a:cs typeface="Times New Roman" pitchFamily="18" charset="0"/>
              </a:rPr>
              <a:t>stimulates the mammary glands to secrete large quantities of milk</a:t>
            </a:r>
          </a:p>
          <a:p>
            <a:pPr lvl="1"/>
            <a:r>
              <a:rPr lang="en-US" sz="2400" dirty="0" smtClean="0">
                <a:cs typeface="Times New Roman" pitchFamily="18" charset="0"/>
              </a:rPr>
              <a:t> not until two or three days following birth</a:t>
            </a:r>
          </a:p>
          <a:p>
            <a:endParaRPr lang="en-US" sz="2800" dirty="0" smtClean="0">
              <a:cs typeface="Times New Roman" pitchFamily="18" charset="0"/>
            </a:endParaRPr>
          </a:p>
          <a:p>
            <a:r>
              <a:rPr lang="en-US" sz="2800" dirty="0" smtClean="0">
                <a:cs typeface="Times New Roman" pitchFamily="18" charset="0"/>
              </a:rPr>
              <a:t>Until </a:t>
            </a:r>
            <a:r>
              <a:rPr lang="en-US" sz="2800" dirty="0" smtClean="0">
                <a:cs typeface="Times New Roman" pitchFamily="18" charset="0"/>
              </a:rPr>
              <a:t>then, there is </a:t>
            </a:r>
            <a:r>
              <a:rPr lang="en-US" sz="2800" dirty="0" smtClean="0">
                <a:cs typeface="Times New Roman" pitchFamily="18" charset="0"/>
              </a:rPr>
              <a:t>colostrum</a:t>
            </a:r>
          </a:p>
          <a:p>
            <a:pPr lvl="1"/>
            <a:r>
              <a:rPr lang="en-US" sz="2400" dirty="0" smtClean="0">
                <a:cs typeface="Times New Roman" pitchFamily="18" charset="0"/>
              </a:rPr>
              <a:t>rich </a:t>
            </a:r>
            <a:r>
              <a:rPr lang="en-US" sz="2400" dirty="0" smtClean="0">
                <a:cs typeface="Times New Roman" pitchFamily="18" charset="0"/>
              </a:rPr>
              <a:t>in </a:t>
            </a:r>
            <a:r>
              <a:rPr lang="en-US" sz="2400" dirty="0" smtClean="0">
                <a:cs typeface="Times New Roman" pitchFamily="18" charset="0"/>
              </a:rPr>
              <a:t>proteins </a:t>
            </a:r>
          </a:p>
          <a:p>
            <a:pPr lvl="1"/>
            <a:r>
              <a:rPr lang="en-US" sz="2400" dirty="0" smtClean="0">
                <a:cs typeface="Times New Roman" pitchFamily="18" charset="0"/>
              </a:rPr>
              <a:t>Antibodies</a:t>
            </a:r>
          </a:p>
          <a:p>
            <a:pPr lvl="1"/>
            <a:r>
              <a:rPr lang="en-US" sz="2400" dirty="0" smtClean="0">
                <a:cs typeface="Times New Roman" pitchFamily="18" charset="0"/>
              </a:rPr>
              <a:t>low </a:t>
            </a:r>
            <a:r>
              <a:rPr lang="en-US" sz="2400" dirty="0" smtClean="0">
                <a:cs typeface="Times New Roman" pitchFamily="18" charset="0"/>
              </a:rPr>
              <a:t>in carbohydrates and </a:t>
            </a:r>
            <a:r>
              <a:rPr lang="en-US" sz="2400" dirty="0" smtClean="0">
                <a:cs typeface="Times New Roman" pitchFamily="18" charset="0"/>
              </a:rPr>
              <a:t>fats</a:t>
            </a:r>
            <a:endParaRPr lang="en-US" sz="2400" dirty="0" smtClean="0">
              <a:cs typeface="Times New Roman" pitchFamily="18" charset="0"/>
            </a:endParaRPr>
          </a:p>
          <a:p>
            <a:endParaRPr lang="en-US" sz="2800" dirty="0" smtClean="0"/>
          </a:p>
        </p:txBody>
      </p:sp>
    </p:spTree>
    <p:extLst>
      <p:ext uri="{BB962C8B-B14F-4D97-AF65-F5344CB8AC3E}">
        <p14:creationId xmlns:p14="http://schemas.microsoft.com/office/powerpoint/2010/main" val="8246294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r>
              <a:rPr lang="en-US" smtClean="0"/>
              <a:t>Milk ejection</a:t>
            </a:r>
          </a:p>
        </p:txBody>
      </p:sp>
      <p:sp>
        <p:nvSpPr>
          <p:cNvPr id="120835" name="Rectangle 3"/>
          <p:cNvSpPr>
            <a:spLocks noGrp="1" noChangeArrowheads="1"/>
          </p:cNvSpPr>
          <p:nvPr>
            <p:ph idx="1"/>
          </p:nvPr>
        </p:nvSpPr>
        <p:spPr/>
        <p:txBody>
          <a:bodyPr/>
          <a:lstStyle/>
          <a:p>
            <a:r>
              <a:rPr lang="en-US" dirty="0" smtClean="0">
                <a:cs typeface="Times New Roman" pitchFamily="18" charset="0"/>
              </a:rPr>
              <a:t>Milk must be actively ejected by contractions </a:t>
            </a:r>
          </a:p>
          <a:p>
            <a:endParaRPr lang="en-US" dirty="0" smtClean="0">
              <a:cs typeface="Times New Roman" pitchFamily="18" charset="0"/>
            </a:endParaRPr>
          </a:p>
          <a:p>
            <a:r>
              <a:rPr lang="en-US" dirty="0" smtClean="0">
                <a:cs typeface="Times New Roman" pitchFamily="18" charset="0"/>
              </a:rPr>
              <a:t>When </a:t>
            </a:r>
            <a:r>
              <a:rPr lang="en-US" dirty="0" smtClean="0">
                <a:cs typeface="Times New Roman" pitchFamily="18" charset="0"/>
              </a:rPr>
              <a:t>the breast is suckled or stimulated</a:t>
            </a:r>
          </a:p>
          <a:p>
            <a:pPr marL="457200" lvl="1" indent="0">
              <a:buNone/>
            </a:pPr>
            <a:r>
              <a:rPr lang="en-US" dirty="0" smtClean="0">
                <a:cs typeface="Times New Roman" pitchFamily="18" charset="0"/>
              </a:rPr>
              <a:t> </a:t>
            </a:r>
            <a:endParaRPr lang="en-US" dirty="0" smtClean="0">
              <a:cs typeface="Times New Roman" pitchFamily="18" charset="0"/>
            </a:endParaRPr>
          </a:p>
          <a:p>
            <a:pPr lvl="1"/>
            <a:r>
              <a:rPr lang="en-US" dirty="0" smtClean="0">
                <a:cs typeface="Times New Roman" pitchFamily="18" charset="0"/>
              </a:rPr>
              <a:t>release </a:t>
            </a:r>
            <a:r>
              <a:rPr lang="en-US" dirty="0" smtClean="0">
                <a:cs typeface="Times New Roman" pitchFamily="18" charset="0"/>
              </a:rPr>
              <a:t>of oxytocin </a:t>
            </a:r>
          </a:p>
          <a:p>
            <a:pPr lvl="1"/>
            <a:endParaRPr lang="en-US" dirty="0" smtClean="0">
              <a:cs typeface="Times New Roman" pitchFamily="18" charset="0"/>
            </a:endParaRPr>
          </a:p>
          <a:p>
            <a:pPr lvl="1"/>
            <a:r>
              <a:rPr lang="en-US" dirty="0" smtClean="0">
                <a:cs typeface="Times New Roman" pitchFamily="18" charset="0"/>
              </a:rPr>
              <a:t>causes </a:t>
            </a:r>
            <a:r>
              <a:rPr lang="en-US" dirty="0" smtClean="0">
                <a:cs typeface="Times New Roman" pitchFamily="18" charset="0"/>
              </a:rPr>
              <a:t>the muscles to contract and eject the milk.  </a:t>
            </a:r>
          </a:p>
          <a:p>
            <a:endParaRPr lang="en-US" dirty="0" smtClean="0"/>
          </a:p>
        </p:txBody>
      </p:sp>
    </p:spTree>
    <p:extLst>
      <p:ext uri="{BB962C8B-B14F-4D97-AF65-F5344CB8AC3E}">
        <p14:creationId xmlns:p14="http://schemas.microsoft.com/office/powerpoint/2010/main" val="28329414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r>
              <a:rPr lang="en-US" smtClean="0"/>
              <a:t>Milk production</a:t>
            </a:r>
          </a:p>
        </p:txBody>
      </p:sp>
      <p:sp>
        <p:nvSpPr>
          <p:cNvPr id="121859" name="Rectangle 3"/>
          <p:cNvSpPr>
            <a:spLocks noGrp="1" noChangeArrowheads="1"/>
          </p:cNvSpPr>
          <p:nvPr>
            <p:ph idx="1"/>
          </p:nvPr>
        </p:nvSpPr>
        <p:spPr/>
        <p:txBody>
          <a:bodyPr/>
          <a:lstStyle/>
          <a:p>
            <a:r>
              <a:rPr lang="en-US" dirty="0" smtClean="0">
                <a:cs typeface="Times New Roman" pitchFamily="18" charset="0"/>
              </a:rPr>
              <a:t>Prolactin is released as long as milk is removed from the breasts.  </a:t>
            </a:r>
          </a:p>
          <a:p>
            <a:endParaRPr lang="en-US" dirty="0" smtClean="0">
              <a:cs typeface="Times New Roman" pitchFamily="18" charset="0"/>
            </a:endParaRPr>
          </a:p>
          <a:p>
            <a:r>
              <a:rPr lang="en-US" dirty="0" smtClean="0">
                <a:cs typeface="Times New Roman" pitchFamily="18" charset="0"/>
              </a:rPr>
              <a:t>If </a:t>
            </a:r>
            <a:r>
              <a:rPr lang="en-US" dirty="0" smtClean="0">
                <a:cs typeface="Times New Roman" pitchFamily="18" charset="0"/>
              </a:rPr>
              <a:t>milk not removed regularly, </a:t>
            </a:r>
          </a:p>
          <a:p>
            <a:pPr lvl="1"/>
            <a:r>
              <a:rPr lang="en-US" dirty="0" smtClean="0">
                <a:cs typeface="Times New Roman" pitchFamily="18" charset="0"/>
              </a:rPr>
              <a:t>prolactin is inhibited </a:t>
            </a:r>
          </a:p>
          <a:p>
            <a:pPr lvl="1"/>
            <a:r>
              <a:rPr lang="en-US" dirty="0" smtClean="0">
                <a:cs typeface="Times New Roman" pitchFamily="18" charset="0"/>
              </a:rPr>
              <a:t> mammary glands lose their ability to produce milk.</a:t>
            </a:r>
          </a:p>
        </p:txBody>
      </p:sp>
    </p:spTree>
    <p:extLst>
      <p:ext uri="{BB962C8B-B14F-4D97-AF65-F5344CB8AC3E}">
        <p14:creationId xmlns:p14="http://schemas.microsoft.com/office/powerpoint/2010/main" val="41410409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normAutofit fontScale="90000"/>
          </a:bodyPr>
          <a:lstStyle/>
          <a:p>
            <a:r>
              <a:rPr lang="en-US" smtClean="0"/>
              <a:t>Embryonic Stage</a:t>
            </a:r>
          </a:p>
        </p:txBody>
      </p:sp>
      <p:sp>
        <p:nvSpPr>
          <p:cNvPr id="137219" name="Rectangle 3"/>
          <p:cNvSpPr>
            <a:spLocks noGrp="1" noChangeArrowheads="1"/>
          </p:cNvSpPr>
          <p:nvPr>
            <p:ph idx="1"/>
          </p:nvPr>
        </p:nvSpPr>
        <p:spPr/>
        <p:txBody>
          <a:bodyPr/>
          <a:lstStyle/>
          <a:p>
            <a:r>
              <a:rPr lang="en-US" dirty="0" smtClean="0"/>
              <a:t>Extends from week two to week eight</a:t>
            </a:r>
          </a:p>
          <a:p>
            <a:pPr lvl="1"/>
            <a:r>
              <a:rPr lang="en-US" dirty="0" smtClean="0"/>
              <a:t>Placenta forms</a:t>
            </a:r>
          </a:p>
          <a:p>
            <a:pPr lvl="1"/>
            <a:endParaRPr lang="en-US" dirty="0" smtClean="0"/>
          </a:p>
          <a:p>
            <a:pPr lvl="1"/>
            <a:r>
              <a:rPr lang="en-US" dirty="0" smtClean="0"/>
              <a:t>Internal </a:t>
            </a:r>
            <a:r>
              <a:rPr lang="en-US" dirty="0" smtClean="0"/>
              <a:t>organs develop</a:t>
            </a:r>
          </a:p>
          <a:p>
            <a:pPr lvl="1"/>
            <a:endParaRPr lang="en-US" dirty="0" smtClean="0"/>
          </a:p>
          <a:p>
            <a:pPr lvl="1"/>
            <a:r>
              <a:rPr lang="en-US" dirty="0" smtClean="0"/>
              <a:t>Major external </a:t>
            </a:r>
            <a:r>
              <a:rPr lang="en-US" dirty="0" smtClean="0"/>
              <a:t>body structures appear</a:t>
            </a:r>
          </a:p>
        </p:txBody>
      </p:sp>
    </p:spTree>
    <p:extLst>
      <p:ext uri="{BB962C8B-B14F-4D97-AF65-F5344CB8AC3E}">
        <p14:creationId xmlns:p14="http://schemas.microsoft.com/office/powerpoint/2010/main" val="4092014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normAutofit fontScale="90000"/>
          </a:bodyPr>
          <a:lstStyle/>
          <a:p>
            <a:r>
              <a:rPr lang="en-US"/>
              <a:t>The Male Duct System</a:t>
            </a:r>
          </a:p>
        </p:txBody>
      </p:sp>
      <p:sp>
        <p:nvSpPr>
          <p:cNvPr id="51205" name="Rectangle 5"/>
          <p:cNvSpPr>
            <a:spLocks noGrp="1" noChangeArrowheads="1"/>
          </p:cNvSpPr>
          <p:nvPr>
            <p:ph type="body" idx="1"/>
          </p:nvPr>
        </p:nvSpPr>
        <p:spPr>
          <a:xfrm>
            <a:off x="304800" y="1143000"/>
            <a:ext cx="5943600" cy="5257800"/>
          </a:xfrm>
        </p:spPr>
        <p:txBody>
          <a:bodyPr/>
          <a:lstStyle/>
          <a:p>
            <a:r>
              <a:rPr lang="en-US" dirty="0"/>
              <a:t>Ducts carry sperm from testes to body exterior</a:t>
            </a:r>
          </a:p>
          <a:p>
            <a:pPr lvl="1"/>
            <a:endParaRPr lang="en-US" b="1" dirty="0" smtClean="0"/>
          </a:p>
          <a:p>
            <a:pPr lvl="1"/>
            <a:r>
              <a:rPr lang="en-US" b="1" dirty="0" err="1" smtClean="0"/>
              <a:t>Epididymis</a:t>
            </a:r>
            <a:endParaRPr lang="en-US" b="1" dirty="0"/>
          </a:p>
          <a:p>
            <a:pPr lvl="1"/>
            <a:endParaRPr lang="en-US" b="1" dirty="0" smtClean="0"/>
          </a:p>
          <a:p>
            <a:pPr lvl="1"/>
            <a:r>
              <a:rPr lang="en-US" b="1" dirty="0" err="1" smtClean="0"/>
              <a:t>Ductus</a:t>
            </a:r>
            <a:r>
              <a:rPr lang="en-US" b="1" dirty="0" smtClean="0"/>
              <a:t> </a:t>
            </a:r>
            <a:r>
              <a:rPr lang="en-US" b="1" dirty="0"/>
              <a:t>deferens</a:t>
            </a:r>
          </a:p>
          <a:p>
            <a:pPr lvl="1"/>
            <a:endParaRPr lang="en-US" b="1" dirty="0" smtClean="0"/>
          </a:p>
          <a:p>
            <a:pPr lvl="1"/>
            <a:r>
              <a:rPr lang="en-US" b="1" dirty="0" smtClean="0"/>
              <a:t>Ejaculatory </a:t>
            </a:r>
            <a:r>
              <a:rPr lang="en-US" b="1" dirty="0"/>
              <a:t>duct</a:t>
            </a:r>
          </a:p>
          <a:p>
            <a:pPr lvl="1"/>
            <a:endParaRPr lang="en-US" b="1" dirty="0" smtClean="0"/>
          </a:p>
          <a:p>
            <a:pPr lvl="1"/>
            <a:r>
              <a:rPr lang="en-US" b="1" dirty="0" smtClean="0"/>
              <a:t>Urethra</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6693869" y="-1"/>
            <a:ext cx="2450132" cy="6781801"/>
          </a:xfrm>
          <a:prstGeom prst="rect">
            <a:avLst/>
          </a:prstGeom>
          <a:noFill/>
          <a:ln w="9525">
            <a:noFill/>
            <a:miter lim="800000"/>
            <a:headEnd/>
            <a:tailEnd/>
          </a:ln>
        </p:spPr>
      </p:pic>
      <p:cxnSp>
        <p:nvCxnSpPr>
          <p:cNvPr id="6" name="Straight Arrow Connector 5"/>
          <p:cNvCxnSpPr>
            <a:stCxn id="15" idx="3"/>
          </p:cNvCxnSpPr>
          <p:nvPr/>
        </p:nvCxnSpPr>
        <p:spPr>
          <a:xfrm flipV="1">
            <a:off x="7374773" y="3962400"/>
            <a:ext cx="1540627"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a:stCxn id="18" idx="3"/>
          </p:cNvCxnSpPr>
          <p:nvPr/>
        </p:nvCxnSpPr>
        <p:spPr>
          <a:xfrm flipV="1">
            <a:off x="7651503" y="2971800"/>
            <a:ext cx="959097" cy="399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22" idx="2"/>
          </p:cNvCxnSpPr>
          <p:nvPr/>
        </p:nvCxnSpPr>
        <p:spPr>
          <a:xfrm flipH="1">
            <a:off x="7848600" y="1055132"/>
            <a:ext cx="9949" cy="926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172200" y="3810000"/>
            <a:ext cx="120257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epididymis</a:t>
            </a:r>
            <a:endParaRPr lang="en-US" dirty="0"/>
          </a:p>
        </p:txBody>
      </p:sp>
      <p:sp>
        <p:nvSpPr>
          <p:cNvPr id="18" name="TextBox 17"/>
          <p:cNvSpPr txBox="1"/>
          <p:nvPr/>
        </p:nvSpPr>
        <p:spPr>
          <a:xfrm>
            <a:off x="5943600" y="3048000"/>
            <a:ext cx="1707903" cy="646331"/>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Ductus</a:t>
            </a:r>
            <a:r>
              <a:rPr lang="en-US" dirty="0" smtClean="0"/>
              <a:t> deferens</a:t>
            </a:r>
          </a:p>
          <a:p>
            <a:r>
              <a:rPr lang="en-US" dirty="0" smtClean="0"/>
              <a:t>Vas deferens</a:t>
            </a:r>
            <a:endParaRPr lang="en-US" dirty="0"/>
          </a:p>
        </p:txBody>
      </p:sp>
      <p:sp>
        <p:nvSpPr>
          <p:cNvPr id="22" name="TextBox 21"/>
          <p:cNvSpPr txBox="1"/>
          <p:nvPr/>
        </p:nvSpPr>
        <p:spPr>
          <a:xfrm>
            <a:off x="7010400" y="685800"/>
            <a:ext cx="1696298" cy="369332"/>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Ejaculatory duct</a:t>
            </a:r>
            <a:endParaRPr lang="en-US" dirty="0"/>
          </a:p>
        </p:txBody>
      </p:sp>
      <p:sp>
        <p:nvSpPr>
          <p:cNvPr id="25" name="TextBox 24"/>
          <p:cNvSpPr txBox="1"/>
          <p:nvPr/>
        </p:nvSpPr>
        <p:spPr>
          <a:xfrm>
            <a:off x="5562600" y="1981200"/>
            <a:ext cx="882614" cy="369332"/>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urethra</a:t>
            </a:r>
            <a:endParaRPr lang="en-US" dirty="0"/>
          </a:p>
        </p:txBody>
      </p:sp>
      <p:cxnSp>
        <p:nvCxnSpPr>
          <p:cNvPr id="27" name="Straight Arrow Connector 26"/>
          <p:cNvCxnSpPr>
            <a:stCxn id="25" idx="3"/>
          </p:cNvCxnSpPr>
          <p:nvPr/>
        </p:nvCxnSpPr>
        <p:spPr>
          <a:xfrm>
            <a:off x="6445214" y="2165866"/>
            <a:ext cx="1403386" cy="439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smtClean="0"/>
              <a:t>Week Two</a:t>
            </a:r>
          </a:p>
        </p:txBody>
      </p:sp>
      <p:sp>
        <p:nvSpPr>
          <p:cNvPr id="138243" name="Rectangle 3"/>
          <p:cNvSpPr>
            <a:spLocks noGrp="1" noChangeArrowheads="1"/>
          </p:cNvSpPr>
          <p:nvPr>
            <p:ph idx="1"/>
          </p:nvPr>
        </p:nvSpPr>
        <p:spPr/>
        <p:txBody>
          <a:bodyPr/>
          <a:lstStyle/>
          <a:p>
            <a:r>
              <a:rPr lang="en-US" dirty="0" smtClean="0"/>
              <a:t>Blastocyst implants</a:t>
            </a:r>
          </a:p>
          <a:p>
            <a:endParaRPr lang="en-US" dirty="0" smtClean="0"/>
          </a:p>
          <a:p>
            <a:r>
              <a:rPr lang="en-US" dirty="0" smtClean="0"/>
              <a:t>Amniotic </a:t>
            </a:r>
            <a:r>
              <a:rPr lang="en-US" dirty="0" smtClean="0"/>
              <a:t>cavity forms</a:t>
            </a:r>
          </a:p>
          <a:p>
            <a:endParaRPr lang="en-US" dirty="0" smtClean="0"/>
          </a:p>
          <a:p>
            <a:r>
              <a:rPr lang="en-US" dirty="0" smtClean="0"/>
              <a:t>Inner </a:t>
            </a:r>
            <a:r>
              <a:rPr lang="en-US" dirty="0" smtClean="0"/>
              <a:t>cell mass changes to embryonic disk</a:t>
            </a:r>
          </a:p>
        </p:txBody>
      </p:sp>
    </p:spTree>
    <p:extLst>
      <p:ext uri="{BB962C8B-B14F-4D97-AF65-F5344CB8AC3E}">
        <p14:creationId xmlns:p14="http://schemas.microsoft.com/office/powerpoint/2010/main" val="3935614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r>
              <a:rPr lang="en-US" smtClean="0"/>
              <a:t>Week Three</a:t>
            </a:r>
          </a:p>
        </p:txBody>
      </p:sp>
      <p:sp>
        <p:nvSpPr>
          <p:cNvPr id="139267" name="Rectangle 3"/>
          <p:cNvSpPr>
            <a:spLocks noGrp="1" noChangeArrowheads="1"/>
          </p:cNvSpPr>
          <p:nvPr>
            <p:ph idx="1"/>
          </p:nvPr>
        </p:nvSpPr>
        <p:spPr/>
        <p:txBody>
          <a:bodyPr/>
          <a:lstStyle/>
          <a:p>
            <a:pPr>
              <a:lnSpc>
                <a:spcPct val="90000"/>
              </a:lnSpc>
            </a:pPr>
            <a:r>
              <a:rPr lang="en-US" sz="2800" smtClean="0"/>
              <a:t>Layers from</a:t>
            </a:r>
          </a:p>
          <a:p>
            <a:pPr lvl="1">
              <a:lnSpc>
                <a:spcPct val="90000"/>
              </a:lnSpc>
            </a:pPr>
            <a:r>
              <a:rPr lang="en-US" sz="2400" smtClean="0"/>
              <a:t>Outer layer:  ectoderm</a:t>
            </a:r>
          </a:p>
          <a:p>
            <a:pPr lvl="2">
              <a:lnSpc>
                <a:spcPct val="90000"/>
              </a:lnSpc>
            </a:pPr>
            <a:r>
              <a:rPr lang="en-US" sz="2000" smtClean="0"/>
              <a:t>Nervous system, epidermis</a:t>
            </a:r>
          </a:p>
          <a:p>
            <a:pPr lvl="1">
              <a:lnSpc>
                <a:spcPct val="90000"/>
              </a:lnSpc>
            </a:pPr>
            <a:r>
              <a:rPr lang="en-US" sz="2400" smtClean="0"/>
              <a:t>Inner layer:  endoderm</a:t>
            </a:r>
          </a:p>
          <a:p>
            <a:pPr lvl="2">
              <a:lnSpc>
                <a:spcPct val="90000"/>
              </a:lnSpc>
            </a:pPr>
            <a:r>
              <a:rPr lang="en-US" sz="2000" smtClean="0"/>
              <a:t>Linings of digestive respiratory, urinary and reproductive tracts</a:t>
            </a:r>
          </a:p>
          <a:p>
            <a:pPr lvl="1">
              <a:lnSpc>
                <a:spcPct val="90000"/>
              </a:lnSpc>
            </a:pPr>
            <a:r>
              <a:rPr lang="en-US" sz="2400" smtClean="0"/>
              <a:t>Middle layer:  mesoderm</a:t>
            </a:r>
          </a:p>
          <a:p>
            <a:pPr lvl="2">
              <a:lnSpc>
                <a:spcPct val="90000"/>
              </a:lnSpc>
            </a:pPr>
            <a:r>
              <a:rPr lang="en-US" sz="2000" smtClean="0"/>
              <a:t>Muscle, bone, blood</a:t>
            </a:r>
          </a:p>
          <a:p>
            <a:pPr lvl="1">
              <a:lnSpc>
                <a:spcPct val="90000"/>
              </a:lnSpc>
            </a:pPr>
            <a:endParaRPr lang="en-US" sz="2400" smtClean="0"/>
          </a:p>
          <a:p>
            <a:pPr lvl="1">
              <a:lnSpc>
                <a:spcPct val="90000"/>
              </a:lnSpc>
            </a:pPr>
            <a:r>
              <a:rPr lang="en-US" sz="2400" smtClean="0"/>
              <a:t>These are the primary germ layers.  All organs come from these germ layers</a:t>
            </a:r>
          </a:p>
        </p:txBody>
      </p:sp>
    </p:spTree>
    <p:extLst>
      <p:ext uri="{BB962C8B-B14F-4D97-AF65-F5344CB8AC3E}">
        <p14:creationId xmlns:p14="http://schemas.microsoft.com/office/powerpoint/2010/main" val="30453884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fontScale="90000"/>
          </a:bodyPr>
          <a:lstStyle/>
          <a:p>
            <a:r>
              <a:rPr lang="en-US" smtClean="0"/>
              <a:t>Week Four</a:t>
            </a:r>
          </a:p>
        </p:txBody>
      </p:sp>
      <p:sp>
        <p:nvSpPr>
          <p:cNvPr id="157699" name="Rectangle 3"/>
          <p:cNvSpPr>
            <a:spLocks noGrp="1" noChangeArrowheads="1"/>
          </p:cNvSpPr>
          <p:nvPr>
            <p:ph idx="1"/>
          </p:nvPr>
        </p:nvSpPr>
        <p:spPr>
          <a:xfrm>
            <a:off x="457200" y="1981200"/>
            <a:ext cx="7504113" cy="3886200"/>
          </a:xfrm>
        </p:spPr>
        <p:txBody>
          <a:bodyPr>
            <a:normAutofit/>
          </a:bodyPr>
          <a:lstStyle/>
          <a:p>
            <a:pPr>
              <a:lnSpc>
                <a:spcPct val="90000"/>
              </a:lnSpc>
            </a:pPr>
            <a:r>
              <a:rPr lang="en-US" smtClean="0"/>
              <a:t>Chorionic villi form</a:t>
            </a:r>
          </a:p>
          <a:p>
            <a:pPr>
              <a:lnSpc>
                <a:spcPct val="90000"/>
              </a:lnSpc>
            </a:pPr>
            <a:endParaRPr lang="en-US" smtClean="0"/>
          </a:p>
          <a:p>
            <a:pPr>
              <a:lnSpc>
                <a:spcPct val="90000"/>
              </a:lnSpc>
            </a:pPr>
            <a:r>
              <a:rPr lang="en-US" smtClean="0"/>
              <a:t>Embryonic disk changes into a cylindrical structure</a:t>
            </a:r>
          </a:p>
          <a:p>
            <a:pPr>
              <a:lnSpc>
                <a:spcPct val="90000"/>
              </a:lnSpc>
            </a:pPr>
            <a:r>
              <a:rPr lang="en-US" smtClean="0"/>
              <a:t>Head and jaws appear</a:t>
            </a:r>
          </a:p>
          <a:p>
            <a:pPr>
              <a:lnSpc>
                <a:spcPct val="90000"/>
              </a:lnSpc>
            </a:pPr>
            <a:r>
              <a:rPr lang="en-US" smtClean="0"/>
              <a:t>Heart beats</a:t>
            </a:r>
          </a:p>
          <a:p>
            <a:pPr>
              <a:lnSpc>
                <a:spcPct val="90000"/>
              </a:lnSpc>
            </a:pPr>
            <a:r>
              <a:rPr lang="en-US" smtClean="0"/>
              <a:t>Limb buds form</a:t>
            </a:r>
          </a:p>
          <a:p>
            <a:pPr>
              <a:lnSpc>
                <a:spcPct val="90000"/>
              </a:lnSpc>
              <a:buFont typeface="Wingdings" pitchFamily="2" charset="2"/>
              <a:buNone/>
            </a:pPr>
            <a:endParaRPr lang="en-US" smtClean="0"/>
          </a:p>
        </p:txBody>
      </p:sp>
    </p:spTree>
    <p:extLst>
      <p:ext uri="{BB962C8B-B14F-4D97-AF65-F5344CB8AC3E}">
        <p14:creationId xmlns:p14="http://schemas.microsoft.com/office/powerpoint/2010/main" val="25922647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normAutofit fontScale="90000"/>
          </a:bodyPr>
          <a:lstStyle/>
          <a:p>
            <a:r>
              <a:rPr lang="en-US" smtClean="0"/>
              <a:t>Weeks Five through Seven</a:t>
            </a:r>
          </a:p>
        </p:txBody>
      </p:sp>
      <p:sp>
        <p:nvSpPr>
          <p:cNvPr id="141315" name="Rectangle 3"/>
          <p:cNvSpPr>
            <a:spLocks noGrp="1" noChangeArrowheads="1"/>
          </p:cNvSpPr>
          <p:nvPr>
            <p:ph idx="1"/>
          </p:nvPr>
        </p:nvSpPr>
        <p:spPr>
          <a:xfrm>
            <a:off x="457200" y="1981200"/>
            <a:ext cx="4921250" cy="3886200"/>
          </a:xfrm>
        </p:spPr>
        <p:txBody>
          <a:bodyPr/>
          <a:lstStyle/>
          <a:p>
            <a:r>
              <a:rPr lang="en-US" smtClean="0"/>
              <a:t>Head grows rapidly</a:t>
            </a:r>
          </a:p>
          <a:p>
            <a:r>
              <a:rPr lang="en-US" smtClean="0"/>
              <a:t>Eyes, nose, mouth</a:t>
            </a:r>
          </a:p>
          <a:p>
            <a:r>
              <a:rPr lang="en-US" smtClean="0"/>
              <a:t>Fingers and toes</a:t>
            </a:r>
          </a:p>
          <a:p>
            <a:r>
              <a:rPr lang="en-US" smtClean="0"/>
              <a:t>By end of week seven, all main internal organs are established</a:t>
            </a:r>
          </a:p>
        </p:txBody>
      </p:sp>
      <p:pic>
        <p:nvPicPr>
          <p:cNvPr id="141316" name="Picture 4" descr="HSR 5 week embry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800"/>
            <a:ext cx="14986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descr="HSR 7 week embry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733800"/>
            <a:ext cx="26638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723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r>
              <a:rPr lang="en-US" smtClean="0"/>
              <a:t>Umbilical Cord</a:t>
            </a:r>
          </a:p>
        </p:txBody>
      </p:sp>
      <p:sp>
        <p:nvSpPr>
          <p:cNvPr id="142339" name="Rectangle 3"/>
          <p:cNvSpPr>
            <a:spLocks noGrp="1" noChangeArrowheads="1"/>
          </p:cNvSpPr>
          <p:nvPr>
            <p:ph idx="1"/>
          </p:nvPr>
        </p:nvSpPr>
        <p:spPr/>
        <p:txBody>
          <a:bodyPr/>
          <a:lstStyle/>
          <a:p>
            <a:r>
              <a:rPr lang="en-US" dirty="0" smtClean="0"/>
              <a:t>Begins at umbilicus of embryo</a:t>
            </a:r>
          </a:p>
          <a:p>
            <a:endParaRPr lang="en-US" dirty="0" smtClean="0"/>
          </a:p>
          <a:p>
            <a:r>
              <a:rPr lang="en-US" dirty="0" smtClean="0"/>
              <a:t>Inserts </a:t>
            </a:r>
            <a:r>
              <a:rPr lang="en-US" dirty="0" smtClean="0"/>
              <a:t>into placenta</a:t>
            </a:r>
          </a:p>
          <a:p>
            <a:pPr lvl="1"/>
            <a:endParaRPr lang="en-US" dirty="0" smtClean="0"/>
          </a:p>
          <a:p>
            <a:pPr lvl="1"/>
            <a:r>
              <a:rPr lang="en-US" dirty="0" smtClean="0"/>
              <a:t>Three </a:t>
            </a:r>
            <a:r>
              <a:rPr lang="en-US" dirty="0" smtClean="0"/>
              <a:t>vessels</a:t>
            </a:r>
          </a:p>
          <a:p>
            <a:pPr lvl="2"/>
            <a:r>
              <a:rPr lang="en-US" dirty="0" smtClean="0"/>
              <a:t>Two umbilical arteries</a:t>
            </a:r>
          </a:p>
          <a:p>
            <a:pPr lvl="2"/>
            <a:r>
              <a:rPr lang="en-US" dirty="0" smtClean="0"/>
              <a:t>One umbilical vein</a:t>
            </a:r>
          </a:p>
          <a:p>
            <a:pPr lvl="2"/>
            <a:endParaRPr lang="en-US" dirty="0" smtClean="0"/>
          </a:p>
        </p:txBody>
      </p:sp>
    </p:spTree>
    <p:extLst>
      <p:ext uri="{BB962C8B-B14F-4D97-AF65-F5344CB8AC3E}">
        <p14:creationId xmlns:p14="http://schemas.microsoft.com/office/powerpoint/2010/main" val="36722045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r>
              <a:rPr lang="en-US" smtClean="0"/>
              <a:t>Amniotic Fluid</a:t>
            </a:r>
          </a:p>
        </p:txBody>
      </p:sp>
      <p:sp>
        <p:nvSpPr>
          <p:cNvPr id="143363" name="Rectangle 3"/>
          <p:cNvSpPr>
            <a:spLocks noGrp="1" noChangeArrowheads="1"/>
          </p:cNvSpPr>
          <p:nvPr>
            <p:ph idx="1"/>
          </p:nvPr>
        </p:nvSpPr>
        <p:spPr/>
        <p:txBody>
          <a:bodyPr/>
          <a:lstStyle/>
          <a:p>
            <a:r>
              <a:rPr lang="en-US" dirty="0" smtClean="0"/>
              <a:t>Provides a watery environment</a:t>
            </a:r>
          </a:p>
          <a:p>
            <a:endParaRPr lang="en-US" dirty="0" smtClean="0"/>
          </a:p>
          <a:p>
            <a:r>
              <a:rPr lang="en-US" dirty="0" smtClean="0"/>
              <a:t>Provides </a:t>
            </a:r>
            <a:r>
              <a:rPr lang="en-US" dirty="0" smtClean="0"/>
              <a:t>protection</a:t>
            </a:r>
          </a:p>
        </p:txBody>
      </p:sp>
    </p:spTree>
    <p:extLst>
      <p:ext uri="{BB962C8B-B14F-4D97-AF65-F5344CB8AC3E}">
        <p14:creationId xmlns:p14="http://schemas.microsoft.com/office/powerpoint/2010/main" val="16381267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fontScale="90000"/>
          </a:bodyPr>
          <a:lstStyle/>
          <a:p>
            <a:r>
              <a:rPr lang="en-US" smtClean="0"/>
              <a:t>Amniocentesis</a:t>
            </a:r>
          </a:p>
        </p:txBody>
      </p:sp>
      <p:sp>
        <p:nvSpPr>
          <p:cNvPr id="144387" name="Rectangle 3"/>
          <p:cNvSpPr>
            <a:spLocks noGrp="1" noChangeArrowheads="1"/>
          </p:cNvSpPr>
          <p:nvPr>
            <p:ph idx="1"/>
          </p:nvPr>
        </p:nvSpPr>
        <p:spPr>
          <a:xfrm>
            <a:off x="304800" y="1828800"/>
            <a:ext cx="4343400" cy="4495800"/>
          </a:xfrm>
        </p:spPr>
        <p:txBody>
          <a:bodyPr/>
          <a:lstStyle/>
          <a:p>
            <a:r>
              <a:rPr lang="en-US" dirty="0" smtClean="0"/>
              <a:t>Performed after week fourteen</a:t>
            </a:r>
          </a:p>
          <a:p>
            <a:endParaRPr lang="en-US" dirty="0" smtClean="0"/>
          </a:p>
          <a:p>
            <a:r>
              <a:rPr lang="en-US" dirty="0" smtClean="0"/>
              <a:t>Needle </a:t>
            </a:r>
            <a:r>
              <a:rPr lang="en-US" dirty="0" smtClean="0"/>
              <a:t>inserted into amniotic sac</a:t>
            </a:r>
          </a:p>
          <a:p>
            <a:pPr lvl="1"/>
            <a:endParaRPr lang="en-US" dirty="0" smtClean="0"/>
          </a:p>
          <a:p>
            <a:pPr lvl="1"/>
            <a:r>
              <a:rPr lang="en-US" dirty="0" smtClean="0"/>
              <a:t>Can </a:t>
            </a:r>
            <a:r>
              <a:rPr lang="en-US" dirty="0" smtClean="0"/>
              <a:t>determine chromosomal anomalies</a:t>
            </a:r>
          </a:p>
          <a:p>
            <a:pPr>
              <a:buFont typeface="Wingdings" pitchFamily="2" charset="2"/>
              <a:buNone/>
            </a:pPr>
            <a:endParaRPr lang="en-US" dirty="0" smtClean="0"/>
          </a:p>
          <a:p>
            <a:pPr lvl="2">
              <a:buFont typeface="Wingdings" pitchFamily="2" charset="2"/>
              <a:buNone/>
            </a:pPr>
            <a:endParaRPr lang="en-US" dirty="0" smtClean="0"/>
          </a:p>
        </p:txBody>
      </p:sp>
      <p:pic>
        <p:nvPicPr>
          <p:cNvPr id="153604" name="Picture 4" descr="HSR amniocentesis"/>
          <p:cNvPicPr>
            <a:picLocks noChangeAspect="1" noChangeArrowheads="1"/>
          </p:cNvPicPr>
          <p:nvPr/>
        </p:nvPicPr>
        <p:blipFill>
          <a:blip r:embed="rId2"/>
          <a:srcRect/>
          <a:stretch>
            <a:fillRect/>
          </a:stretch>
        </p:blipFill>
        <p:spPr bwMode="auto">
          <a:xfrm>
            <a:off x="4800600" y="1828800"/>
            <a:ext cx="415538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51587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ormAutofit fontScale="90000"/>
          </a:bodyPr>
          <a:lstStyle/>
          <a:p>
            <a:r>
              <a:rPr lang="en-US" smtClean="0"/>
              <a:t>Week Eight</a:t>
            </a:r>
          </a:p>
        </p:txBody>
      </p:sp>
      <p:sp>
        <p:nvSpPr>
          <p:cNvPr id="145411" name="Rectangle 3"/>
          <p:cNvSpPr>
            <a:spLocks noGrp="1" noChangeArrowheads="1"/>
          </p:cNvSpPr>
          <p:nvPr>
            <p:ph idx="1"/>
          </p:nvPr>
        </p:nvSpPr>
        <p:spPr>
          <a:xfrm>
            <a:off x="457200" y="1981200"/>
            <a:ext cx="6324600" cy="3886200"/>
          </a:xfrm>
        </p:spPr>
        <p:txBody>
          <a:bodyPr/>
          <a:lstStyle/>
          <a:p>
            <a:pPr>
              <a:lnSpc>
                <a:spcPct val="90000"/>
              </a:lnSpc>
            </a:pPr>
            <a:r>
              <a:rPr lang="en-US" dirty="0" smtClean="0"/>
              <a:t>Embryo is usually 30 mm long and weighs 5 grams</a:t>
            </a:r>
          </a:p>
          <a:p>
            <a:pPr>
              <a:lnSpc>
                <a:spcPct val="90000"/>
              </a:lnSpc>
            </a:pPr>
            <a:endParaRPr lang="en-US" dirty="0" smtClean="0"/>
          </a:p>
          <a:p>
            <a:pPr>
              <a:lnSpc>
                <a:spcPct val="90000"/>
              </a:lnSpc>
            </a:pPr>
            <a:r>
              <a:rPr lang="en-US" dirty="0" smtClean="0"/>
              <a:t>Looks </a:t>
            </a:r>
            <a:r>
              <a:rPr lang="en-US" dirty="0" smtClean="0"/>
              <a:t>human</a:t>
            </a:r>
          </a:p>
          <a:p>
            <a:pPr>
              <a:lnSpc>
                <a:spcPct val="90000"/>
              </a:lnSpc>
            </a:pPr>
            <a:endParaRPr lang="en-US" dirty="0" smtClean="0"/>
          </a:p>
          <a:p>
            <a:pPr>
              <a:lnSpc>
                <a:spcPct val="90000"/>
              </a:lnSpc>
            </a:pPr>
            <a:r>
              <a:rPr lang="en-US" dirty="0" smtClean="0"/>
              <a:t>Disturbances to development in embryonic stage can cause major malformations or malfunctions</a:t>
            </a:r>
          </a:p>
        </p:txBody>
      </p:sp>
      <p:pic>
        <p:nvPicPr>
          <p:cNvPr id="145412" name="Picture 4" descr="HSR 8 week embry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457200"/>
            <a:ext cx="2028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6314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fontScale="90000"/>
          </a:bodyPr>
          <a:lstStyle/>
          <a:p>
            <a:r>
              <a:rPr lang="en-US" smtClean="0"/>
              <a:t>Fetal Stage</a:t>
            </a:r>
          </a:p>
        </p:txBody>
      </p:sp>
      <p:sp>
        <p:nvSpPr>
          <p:cNvPr id="146435" name="Rectangle 3"/>
          <p:cNvSpPr>
            <a:spLocks noGrp="1" noChangeArrowheads="1"/>
          </p:cNvSpPr>
          <p:nvPr>
            <p:ph idx="1"/>
          </p:nvPr>
        </p:nvSpPr>
        <p:spPr/>
        <p:txBody>
          <a:bodyPr/>
          <a:lstStyle/>
          <a:p>
            <a:pPr>
              <a:lnSpc>
                <a:spcPct val="90000"/>
              </a:lnSpc>
            </a:pPr>
            <a:r>
              <a:rPr lang="en-US" smtClean="0"/>
              <a:t>From end of week eight until birth</a:t>
            </a:r>
          </a:p>
          <a:p>
            <a:pPr>
              <a:lnSpc>
                <a:spcPct val="90000"/>
              </a:lnSpc>
            </a:pPr>
            <a:endParaRPr lang="en-US" smtClean="0"/>
          </a:p>
          <a:p>
            <a:pPr>
              <a:lnSpc>
                <a:spcPct val="90000"/>
              </a:lnSpc>
            </a:pPr>
            <a:r>
              <a:rPr lang="en-US" smtClean="0"/>
              <a:t>Month Three:  </a:t>
            </a:r>
          </a:p>
          <a:p>
            <a:pPr lvl="1">
              <a:lnSpc>
                <a:spcPct val="90000"/>
              </a:lnSpc>
            </a:pPr>
            <a:r>
              <a:rPr lang="en-US" smtClean="0"/>
              <a:t>Rapid growth</a:t>
            </a:r>
          </a:p>
          <a:p>
            <a:pPr lvl="1">
              <a:lnSpc>
                <a:spcPct val="90000"/>
              </a:lnSpc>
            </a:pPr>
            <a:r>
              <a:rPr lang="en-US" smtClean="0"/>
              <a:t>Body proportions change</a:t>
            </a:r>
          </a:p>
          <a:p>
            <a:pPr lvl="1">
              <a:lnSpc>
                <a:spcPct val="90000"/>
              </a:lnSpc>
            </a:pPr>
            <a:r>
              <a:rPr lang="en-US" smtClean="0"/>
              <a:t>Ossifications centersappear</a:t>
            </a:r>
          </a:p>
          <a:p>
            <a:pPr lvl="1">
              <a:lnSpc>
                <a:spcPct val="90000"/>
              </a:lnSpc>
            </a:pPr>
            <a:r>
              <a:rPr lang="en-US" smtClean="0"/>
              <a:t>By week 12, male and female organs distinguishable</a:t>
            </a:r>
          </a:p>
        </p:txBody>
      </p:sp>
    </p:spTree>
    <p:extLst>
      <p:ext uri="{BB962C8B-B14F-4D97-AF65-F5344CB8AC3E}">
        <p14:creationId xmlns:p14="http://schemas.microsoft.com/office/powerpoint/2010/main" val="18837702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fontScale="90000"/>
          </a:bodyPr>
          <a:lstStyle/>
          <a:p>
            <a:r>
              <a:rPr lang="en-US" smtClean="0"/>
              <a:t>Month Four</a:t>
            </a:r>
          </a:p>
        </p:txBody>
      </p:sp>
      <p:sp>
        <p:nvSpPr>
          <p:cNvPr id="147459" name="Rectangle 3"/>
          <p:cNvSpPr>
            <a:spLocks noGrp="1" noChangeArrowheads="1"/>
          </p:cNvSpPr>
          <p:nvPr>
            <p:ph idx="1"/>
          </p:nvPr>
        </p:nvSpPr>
        <p:spPr/>
        <p:txBody>
          <a:bodyPr/>
          <a:lstStyle/>
          <a:p>
            <a:r>
              <a:rPr lang="en-US" smtClean="0"/>
              <a:t>Skeleton continues to ossify</a:t>
            </a:r>
          </a:p>
          <a:p>
            <a:r>
              <a:rPr lang="en-US" smtClean="0"/>
              <a:t>Fetus has hair, eyebrows, lashes, nails</a:t>
            </a:r>
          </a:p>
          <a:p>
            <a:r>
              <a:rPr lang="en-US" smtClean="0"/>
              <a:t>Still has rapid growth</a:t>
            </a:r>
          </a:p>
        </p:txBody>
      </p:sp>
      <p:pic>
        <p:nvPicPr>
          <p:cNvPr id="147460" name="Picture 4" descr="HSR 4 month fe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200400"/>
            <a:ext cx="26050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707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normAutofit fontScale="90000"/>
          </a:bodyPr>
          <a:lstStyle/>
          <a:p>
            <a:r>
              <a:rPr lang="en-US" dirty="0" err="1"/>
              <a:t>Epididymis</a:t>
            </a:r>
            <a:endParaRPr lang="en-US" dirty="0"/>
          </a:p>
        </p:txBody>
      </p:sp>
      <p:sp>
        <p:nvSpPr>
          <p:cNvPr id="52229" name="Rectangle 5"/>
          <p:cNvSpPr>
            <a:spLocks noGrp="1" noChangeArrowheads="1"/>
          </p:cNvSpPr>
          <p:nvPr>
            <p:ph type="body" idx="1"/>
          </p:nvPr>
        </p:nvSpPr>
        <p:spPr/>
        <p:txBody>
          <a:bodyPr>
            <a:normAutofit fontScale="77500" lnSpcReduction="20000"/>
          </a:bodyPr>
          <a:lstStyle/>
          <a:p>
            <a:r>
              <a:rPr lang="en-US" sz="2800" i="1" dirty="0"/>
              <a:t>Head</a:t>
            </a:r>
            <a:r>
              <a:rPr lang="en-US" sz="2800" dirty="0"/>
              <a:t> </a:t>
            </a:r>
            <a:endParaRPr lang="en-US" sz="2800" dirty="0" smtClean="0"/>
          </a:p>
          <a:p>
            <a:pPr lvl="1"/>
            <a:r>
              <a:rPr lang="en-US" sz="2400" dirty="0" smtClean="0"/>
              <a:t>contains </a:t>
            </a:r>
            <a:r>
              <a:rPr lang="en-US" sz="2400" dirty="0"/>
              <a:t>efferent </a:t>
            </a:r>
            <a:r>
              <a:rPr lang="en-US" sz="2400" dirty="0" err="1" smtClean="0"/>
              <a:t>ductules</a:t>
            </a:r>
            <a:endParaRPr lang="en-US" sz="2400" dirty="0" smtClean="0"/>
          </a:p>
          <a:p>
            <a:pPr lvl="1"/>
            <a:r>
              <a:rPr lang="en-US" sz="2400" dirty="0" smtClean="0"/>
              <a:t>superior </a:t>
            </a:r>
            <a:r>
              <a:rPr lang="en-US" sz="2400" dirty="0"/>
              <a:t>aspect of </a:t>
            </a:r>
            <a:r>
              <a:rPr lang="en-US" sz="2400" dirty="0" smtClean="0"/>
              <a:t>testis</a:t>
            </a:r>
          </a:p>
          <a:p>
            <a:pPr lvl="1"/>
            <a:r>
              <a:rPr lang="en-US" sz="2400" i="1" dirty="0" smtClean="0"/>
              <a:t>body</a:t>
            </a:r>
            <a:r>
              <a:rPr lang="en-US" sz="2400" dirty="0" smtClean="0"/>
              <a:t> </a:t>
            </a:r>
            <a:r>
              <a:rPr lang="en-US" sz="2400" dirty="0"/>
              <a:t>and </a:t>
            </a:r>
            <a:r>
              <a:rPr lang="en-US" sz="2400" i="1" dirty="0"/>
              <a:t>tail</a:t>
            </a:r>
            <a:r>
              <a:rPr lang="en-US" sz="2400" dirty="0"/>
              <a:t> on </a:t>
            </a:r>
            <a:r>
              <a:rPr lang="en-US" sz="2400" dirty="0" err="1"/>
              <a:t>posterolateral</a:t>
            </a:r>
            <a:r>
              <a:rPr lang="en-US" sz="2400" dirty="0"/>
              <a:t> area of testis </a:t>
            </a:r>
          </a:p>
          <a:p>
            <a:endParaRPr lang="en-US" sz="2800" b="1" dirty="0" smtClean="0"/>
          </a:p>
          <a:p>
            <a:r>
              <a:rPr lang="en-US" sz="2800" b="1" dirty="0" smtClean="0"/>
              <a:t>Duct </a:t>
            </a:r>
            <a:r>
              <a:rPr lang="en-US" sz="2800" b="1" dirty="0"/>
              <a:t>of the </a:t>
            </a:r>
            <a:r>
              <a:rPr lang="en-US" sz="2800" b="1" dirty="0" err="1"/>
              <a:t>epididymis</a:t>
            </a:r>
            <a:r>
              <a:rPr lang="en-US" sz="2800" dirty="0"/>
              <a:t> </a:t>
            </a:r>
            <a:r>
              <a:rPr lang="en-US" sz="2800" dirty="0" smtClean="0"/>
              <a:t> </a:t>
            </a:r>
            <a:endParaRPr lang="en-US" sz="2800" dirty="0"/>
          </a:p>
          <a:p>
            <a:pPr lvl="1"/>
            <a:r>
              <a:rPr lang="en-US" sz="2400" dirty="0" err="1"/>
              <a:t>Microvilli</a:t>
            </a:r>
            <a:r>
              <a:rPr lang="en-US" sz="2400" dirty="0"/>
              <a:t> (</a:t>
            </a:r>
            <a:r>
              <a:rPr lang="en-US" sz="2400" dirty="0" err="1"/>
              <a:t>stereocilia</a:t>
            </a:r>
            <a:r>
              <a:rPr lang="en-US" sz="2400" dirty="0"/>
              <a:t>) </a:t>
            </a:r>
            <a:endParaRPr lang="en-US" sz="2400" dirty="0" smtClean="0"/>
          </a:p>
          <a:p>
            <a:pPr lvl="2"/>
            <a:r>
              <a:rPr lang="en-US" sz="2000" dirty="0" smtClean="0"/>
              <a:t>absorb </a:t>
            </a:r>
            <a:r>
              <a:rPr lang="en-US" sz="2000" dirty="0"/>
              <a:t>testicular fluid </a:t>
            </a:r>
            <a:endParaRPr lang="en-US" sz="2000" dirty="0" smtClean="0"/>
          </a:p>
          <a:p>
            <a:pPr lvl="2"/>
            <a:r>
              <a:rPr lang="en-US" sz="2000" dirty="0" smtClean="0"/>
              <a:t>pass </a:t>
            </a:r>
            <a:r>
              <a:rPr lang="en-US" sz="2000" dirty="0"/>
              <a:t>nutrients to stored sperm</a:t>
            </a:r>
          </a:p>
          <a:p>
            <a:endParaRPr lang="en-US" sz="2800" dirty="0" smtClean="0"/>
          </a:p>
          <a:p>
            <a:r>
              <a:rPr lang="en-US" sz="2800" dirty="0" err="1" smtClean="0"/>
              <a:t>Nonmotile</a:t>
            </a:r>
            <a:r>
              <a:rPr lang="en-US" sz="2800" dirty="0" smtClean="0"/>
              <a:t> </a:t>
            </a:r>
            <a:r>
              <a:rPr lang="en-US" sz="2800" dirty="0"/>
              <a:t>sperm </a:t>
            </a:r>
            <a:r>
              <a:rPr lang="en-US" sz="2800" dirty="0" smtClean="0"/>
              <a:t>enter</a:t>
            </a:r>
          </a:p>
          <a:p>
            <a:pPr lvl="1"/>
            <a:r>
              <a:rPr lang="en-US" sz="2400" dirty="0" smtClean="0"/>
              <a:t>pass </a:t>
            </a:r>
            <a:r>
              <a:rPr lang="en-US" sz="2400" dirty="0"/>
              <a:t>slowly through (~ 20 days</a:t>
            </a:r>
            <a:r>
              <a:rPr lang="en-US" sz="2400" dirty="0" smtClean="0"/>
              <a:t>)</a:t>
            </a:r>
          </a:p>
          <a:p>
            <a:pPr lvl="1"/>
            <a:r>
              <a:rPr lang="en-US" sz="2400" dirty="0" smtClean="0"/>
              <a:t>become motile</a:t>
            </a:r>
          </a:p>
          <a:p>
            <a:pPr lvl="1"/>
            <a:r>
              <a:rPr lang="en-US" sz="2400" dirty="0" smtClean="0"/>
              <a:t>can </a:t>
            </a:r>
            <a:r>
              <a:rPr lang="en-US" sz="2400" dirty="0"/>
              <a:t>be stored several months</a:t>
            </a:r>
          </a:p>
          <a:p>
            <a:endParaRPr lang="en-US" sz="2800" dirty="0" smtClean="0"/>
          </a:p>
          <a:p>
            <a:r>
              <a:rPr lang="en-US" sz="2800" dirty="0" smtClean="0"/>
              <a:t>During </a:t>
            </a:r>
            <a:r>
              <a:rPr lang="en-US" sz="2800" dirty="0"/>
              <a:t>ejaculation </a:t>
            </a:r>
            <a:r>
              <a:rPr lang="en-US" sz="2800" dirty="0" err="1"/>
              <a:t>epididymis</a:t>
            </a:r>
            <a:r>
              <a:rPr lang="en-US" sz="2800" dirty="0"/>
              <a:t> contracts, expelling sperm into </a:t>
            </a:r>
            <a:r>
              <a:rPr lang="en-US" sz="2800" dirty="0" err="1"/>
              <a:t>ductus</a:t>
            </a:r>
            <a:r>
              <a:rPr lang="en-US" sz="2800" dirty="0"/>
              <a:t> deferens</a:t>
            </a:r>
          </a:p>
        </p:txBody>
      </p:sp>
      <p:pic>
        <p:nvPicPr>
          <p:cNvPr id="4" name="Picture 2"/>
          <p:cNvPicPr>
            <a:picLocks noChangeAspect="1" noChangeArrowheads="1"/>
          </p:cNvPicPr>
          <p:nvPr/>
        </p:nvPicPr>
        <p:blipFill>
          <a:blip r:embed="rId3" cstate="print"/>
          <a:srcRect/>
          <a:stretch>
            <a:fillRect/>
          </a:stretch>
        </p:blipFill>
        <p:spPr bwMode="auto">
          <a:xfrm>
            <a:off x="6717890" y="476250"/>
            <a:ext cx="2426110" cy="4476750"/>
          </a:xfrm>
          <a:prstGeom prst="rect">
            <a:avLst/>
          </a:prstGeom>
          <a:noFill/>
          <a:ln w="9525">
            <a:noFill/>
            <a:miter lim="800000"/>
            <a:headEnd/>
            <a:tailEnd/>
          </a:ln>
        </p:spPr>
      </p:pic>
      <p:sp>
        <p:nvSpPr>
          <p:cNvPr id="5" name="TextBox 4"/>
          <p:cNvSpPr txBox="1"/>
          <p:nvPr/>
        </p:nvSpPr>
        <p:spPr>
          <a:xfrm>
            <a:off x="6705600" y="1219200"/>
            <a:ext cx="6543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head</a:t>
            </a:r>
            <a:endParaRPr lang="en-US" dirty="0"/>
          </a:p>
        </p:txBody>
      </p:sp>
      <p:sp>
        <p:nvSpPr>
          <p:cNvPr id="6" name="TextBox 5"/>
          <p:cNvSpPr txBox="1"/>
          <p:nvPr/>
        </p:nvSpPr>
        <p:spPr>
          <a:xfrm>
            <a:off x="6477000" y="1981200"/>
            <a:ext cx="6543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body</a:t>
            </a:r>
            <a:endParaRPr lang="en-US" dirty="0"/>
          </a:p>
        </p:txBody>
      </p:sp>
      <p:sp>
        <p:nvSpPr>
          <p:cNvPr id="7" name="TextBox 6"/>
          <p:cNvSpPr txBox="1"/>
          <p:nvPr/>
        </p:nvSpPr>
        <p:spPr>
          <a:xfrm>
            <a:off x="7848600" y="5105400"/>
            <a:ext cx="47519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tail</a:t>
            </a:r>
            <a:endParaRPr lang="en-US" dirty="0"/>
          </a:p>
        </p:txBody>
      </p:sp>
      <p:cxnSp>
        <p:nvCxnSpPr>
          <p:cNvPr id="9" name="Straight Arrow Connector 8"/>
          <p:cNvCxnSpPr>
            <a:stCxn id="5" idx="3"/>
          </p:cNvCxnSpPr>
          <p:nvPr/>
        </p:nvCxnSpPr>
        <p:spPr>
          <a:xfrm>
            <a:off x="7359946" y="1403866"/>
            <a:ext cx="641054" cy="7297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6" idx="2"/>
          </p:cNvCxnSpPr>
          <p:nvPr/>
        </p:nvCxnSpPr>
        <p:spPr>
          <a:xfrm>
            <a:off x="6804173" y="2350532"/>
            <a:ext cx="663427" cy="773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7" idx="0"/>
          </p:cNvCxnSpPr>
          <p:nvPr/>
        </p:nvCxnSpPr>
        <p:spPr>
          <a:xfrm flipH="1" flipV="1">
            <a:off x="7543800" y="4267200"/>
            <a:ext cx="542398"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457200"/>
            <a:ext cx="4195763" cy="1371600"/>
          </a:xfrm>
        </p:spPr>
        <p:txBody>
          <a:bodyPr/>
          <a:lstStyle/>
          <a:p>
            <a:r>
              <a:rPr lang="en-US" smtClean="0"/>
              <a:t>Month Five</a:t>
            </a:r>
          </a:p>
        </p:txBody>
      </p:sp>
      <p:sp>
        <p:nvSpPr>
          <p:cNvPr id="148483" name="Rectangle 3"/>
          <p:cNvSpPr>
            <a:spLocks noGrp="1" noChangeArrowheads="1"/>
          </p:cNvSpPr>
          <p:nvPr>
            <p:ph idx="1"/>
          </p:nvPr>
        </p:nvSpPr>
        <p:spPr>
          <a:xfrm>
            <a:off x="685800" y="2362200"/>
            <a:ext cx="7772400" cy="4114800"/>
          </a:xfrm>
        </p:spPr>
        <p:txBody>
          <a:bodyPr/>
          <a:lstStyle/>
          <a:p>
            <a:r>
              <a:rPr lang="en-US" dirty="0" smtClean="0"/>
              <a:t>Growth slows</a:t>
            </a:r>
          </a:p>
          <a:p>
            <a:r>
              <a:rPr lang="en-US" dirty="0" smtClean="0"/>
              <a:t>Skeletal muscles become active</a:t>
            </a:r>
          </a:p>
          <a:p>
            <a:pPr lvl="2"/>
            <a:r>
              <a:rPr lang="en-US" dirty="0" smtClean="0"/>
              <a:t>Mom can feel kicking</a:t>
            </a:r>
          </a:p>
          <a:p>
            <a:pPr lvl="1"/>
            <a:endParaRPr lang="en-US" dirty="0" smtClean="0"/>
          </a:p>
          <a:p>
            <a:pPr lvl="1"/>
            <a:r>
              <a:rPr lang="en-US" dirty="0" smtClean="0"/>
              <a:t>Lanugo</a:t>
            </a:r>
            <a:r>
              <a:rPr lang="en-US" dirty="0" smtClean="0"/>
              <a:t>:  fine downy hair that covers skin</a:t>
            </a:r>
          </a:p>
          <a:p>
            <a:pPr lvl="1"/>
            <a:endParaRPr lang="en-US" dirty="0" smtClean="0"/>
          </a:p>
          <a:p>
            <a:pPr lvl="1"/>
            <a:r>
              <a:rPr lang="en-US" dirty="0" err="1" smtClean="0"/>
              <a:t>Vernix</a:t>
            </a:r>
            <a:r>
              <a:rPr lang="en-US" dirty="0" smtClean="0"/>
              <a:t> </a:t>
            </a:r>
            <a:r>
              <a:rPr lang="en-US" dirty="0" err="1" smtClean="0"/>
              <a:t>caseosa</a:t>
            </a:r>
            <a:r>
              <a:rPr lang="en-US" dirty="0" smtClean="0"/>
              <a:t>:  cheesy mix of sebum and dead cells covers the skin</a:t>
            </a:r>
          </a:p>
        </p:txBody>
      </p:sp>
      <p:pic>
        <p:nvPicPr>
          <p:cNvPr id="148484" name="Picture 4" descr="HSR vern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48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8582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fontScale="90000"/>
          </a:bodyPr>
          <a:lstStyle/>
          <a:p>
            <a:r>
              <a:rPr lang="en-US" smtClean="0"/>
              <a:t>Month Six</a:t>
            </a:r>
          </a:p>
        </p:txBody>
      </p:sp>
      <p:sp>
        <p:nvSpPr>
          <p:cNvPr id="149507" name="Rectangle 3"/>
          <p:cNvSpPr>
            <a:spLocks noGrp="1" noChangeArrowheads="1"/>
          </p:cNvSpPr>
          <p:nvPr>
            <p:ph idx="1"/>
          </p:nvPr>
        </p:nvSpPr>
        <p:spPr/>
        <p:txBody>
          <a:bodyPr/>
          <a:lstStyle/>
          <a:p>
            <a:r>
              <a:rPr lang="en-US" smtClean="0"/>
              <a:t>More weight gain</a:t>
            </a:r>
          </a:p>
          <a:p>
            <a:endParaRPr lang="en-US" smtClean="0"/>
          </a:p>
          <a:p>
            <a:r>
              <a:rPr lang="en-US" smtClean="0"/>
              <a:t>Month Seven</a:t>
            </a:r>
          </a:p>
          <a:p>
            <a:pPr lvl="1"/>
            <a:r>
              <a:rPr lang="en-US" smtClean="0"/>
              <a:t>Eyes opened</a:t>
            </a:r>
          </a:p>
        </p:txBody>
      </p:sp>
    </p:spTree>
    <p:extLst>
      <p:ext uri="{BB962C8B-B14F-4D97-AF65-F5344CB8AC3E}">
        <p14:creationId xmlns:p14="http://schemas.microsoft.com/office/powerpoint/2010/main" val="59158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normAutofit fontScale="90000"/>
          </a:bodyPr>
          <a:lstStyle/>
          <a:p>
            <a:r>
              <a:rPr lang="en-US" smtClean="0"/>
              <a:t>Final trimester</a:t>
            </a:r>
          </a:p>
        </p:txBody>
      </p:sp>
      <p:sp>
        <p:nvSpPr>
          <p:cNvPr id="150531" name="Rectangle 3"/>
          <p:cNvSpPr>
            <a:spLocks noGrp="1" noChangeArrowheads="1"/>
          </p:cNvSpPr>
          <p:nvPr>
            <p:ph idx="1"/>
          </p:nvPr>
        </p:nvSpPr>
        <p:spPr/>
        <p:txBody>
          <a:bodyPr/>
          <a:lstStyle/>
          <a:p>
            <a:r>
              <a:rPr lang="en-US" dirty="0" smtClean="0"/>
              <a:t>Brain cell networks formed</a:t>
            </a:r>
          </a:p>
          <a:p>
            <a:endParaRPr lang="en-US" dirty="0" smtClean="0"/>
          </a:p>
          <a:p>
            <a:r>
              <a:rPr lang="en-US" dirty="0" smtClean="0"/>
              <a:t>Fat </a:t>
            </a:r>
            <a:r>
              <a:rPr lang="en-US" dirty="0" smtClean="0"/>
              <a:t>deposited</a:t>
            </a:r>
          </a:p>
          <a:p>
            <a:endParaRPr lang="en-US" dirty="0" smtClean="0"/>
          </a:p>
          <a:p>
            <a:r>
              <a:rPr lang="en-US" dirty="0" smtClean="0"/>
              <a:t>Testes </a:t>
            </a:r>
            <a:r>
              <a:rPr lang="en-US" dirty="0" smtClean="0"/>
              <a:t>descend in male</a:t>
            </a:r>
          </a:p>
          <a:p>
            <a:endParaRPr lang="en-US" dirty="0" smtClean="0"/>
          </a:p>
          <a:p>
            <a:r>
              <a:rPr lang="en-US" dirty="0" smtClean="0"/>
              <a:t>Digestive </a:t>
            </a:r>
            <a:r>
              <a:rPr lang="en-US" dirty="0" smtClean="0"/>
              <a:t>and respiratory tracts mature</a:t>
            </a:r>
          </a:p>
        </p:txBody>
      </p:sp>
    </p:spTree>
    <p:extLst>
      <p:ext uri="{BB962C8B-B14F-4D97-AF65-F5344CB8AC3E}">
        <p14:creationId xmlns:p14="http://schemas.microsoft.com/office/powerpoint/2010/main" val="283524527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r>
              <a:rPr lang="en-US" smtClean="0"/>
              <a:t>Neonatal period</a:t>
            </a:r>
          </a:p>
        </p:txBody>
      </p:sp>
      <p:sp>
        <p:nvSpPr>
          <p:cNvPr id="151555" name="Rectangle 3"/>
          <p:cNvSpPr>
            <a:spLocks noGrp="1" noChangeArrowheads="1"/>
          </p:cNvSpPr>
          <p:nvPr>
            <p:ph idx="1"/>
          </p:nvPr>
        </p:nvSpPr>
        <p:spPr/>
        <p:txBody>
          <a:bodyPr/>
          <a:lstStyle/>
          <a:p>
            <a:r>
              <a:rPr lang="en-US" dirty="0" smtClean="0"/>
              <a:t>Begins at birth</a:t>
            </a:r>
          </a:p>
          <a:p>
            <a:endParaRPr lang="en-US" dirty="0" smtClean="0"/>
          </a:p>
          <a:p>
            <a:r>
              <a:rPr lang="en-US" dirty="0" smtClean="0"/>
              <a:t>Ends </a:t>
            </a:r>
            <a:r>
              <a:rPr lang="en-US" dirty="0" smtClean="0"/>
              <a:t>at end of week four</a:t>
            </a:r>
          </a:p>
          <a:p>
            <a:pPr lvl="1"/>
            <a:endParaRPr lang="en-US" dirty="0" smtClean="0"/>
          </a:p>
          <a:p>
            <a:pPr lvl="1"/>
            <a:r>
              <a:rPr lang="en-US" dirty="0" smtClean="0"/>
              <a:t>Breathing </a:t>
            </a:r>
            <a:r>
              <a:rPr lang="en-US" dirty="0" smtClean="0"/>
              <a:t>(first breath)</a:t>
            </a:r>
          </a:p>
          <a:p>
            <a:pPr lvl="2"/>
            <a:r>
              <a:rPr lang="en-US" dirty="0" smtClean="0"/>
              <a:t>Stimulated by increased carbon dioxide</a:t>
            </a:r>
          </a:p>
          <a:p>
            <a:pPr lvl="2"/>
            <a:r>
              <a:rPr lang="en-US" dirty="0" smtClean="0"/>
              <a:t>Decreasing pH</a:t>
            </a:r>
          </a:p>
          <a:p>
            <a:pPr lvl="2"/>
            <a:r>
              <a:rPr lang="en-US" dirty="0" smtClean="0"/>
              <a:t>Low oxygen</a:t>
            </a:r>
          </a:p>
          <a:p>
            <a:pPr lvl="2"/>
            <a:r>
              <a:rPr lang="en-US" dirty="0" smtClean="0"/>
              <a:t>Decrease in body temperature</a:t>
            </a:r>
          </a:p>
          <a:p>
            <a:pPr lvl="2"/>
            <a:r>
              <a:rPr lang="en-US" dirty="0" smtClean="0"/>
              <a:t>Mechanical stimulation</a:t>
            </a:r>
          </a:p>
        </p:txBody>
      </p:sp>
    </p:spTree>
    <p:extLst>
      <p:ext uri="{BB962C8B-B14F-4D97-AF65-F5344CB8AC3E}">
        <p14:creationId xmlns:p14="http://schemas.microsoft.com/office/powerpoint/2010/main" val="36180804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r>
              <a:rPr lang="en-US" smtClean="0"/>
              <a:t>Neonatal period</a:t>
            </a:r>
          </a:p>
        </p:txBody>
      </p:sp>
      <p:sp>
        <p:nvSpPr>
          <p:cNvPr id="152579" name="Rectangle 3"/>
          <p:cNvSpPr>
            <a:spLocks noGrp="1" noChangeArrowheads="1"/>
          </p:cNvSpPr>
          <p:nvPr>
            <p:ph idx="1"/>
          </p:nvPr>
        </p:nvSpPr>
        <p:spPr/>
        <p:txBody>
          <a:bodyPr/>
          <a:lstStyle/>
          <a:p>
            <a:r>
              <a:rPr lang="en-US" dirty="0" smtClean="0"/>
              <a:t>Energy</a:t>
            </a:r>
          </a:p>
          <a:p>
            <a:pPr lvl="1"/>
            <a:endParaRPr lang="en-US" dirty="0" smtClean="0"/>
          </a:p>
          <a:p>
            <a:pPr lvl="1"/>
            <a:r>
              <a:rPr lang="en-US" dirty="0" smtClean="0"/>
              <a:t>Fetus</a:t>
            </a:r>
            <a:r>
              <a:rPr lang="en-US" dirty="0" smtClean="0"/>
              <a:t>:  glucose and fatty acids in mother’s blood</a:t>
            </a:r>
          </a:p>
          <a:p>
            <a:pPr lvl="1"/>
            <a:endParaRPr lang="en-US" dirty="0" smtClean="0"/>
          </a:p>
          <a:p>
            <a:pPr lvl="1"/>
            <a:r>
              <a:rPr lang="en-US" dirty="0" smtClean="0"/>
              <a:t>Neonate</a:t>
            </a:r>
            <a:r>
              <a:rPr lang="en-US" dirty="0" smtClean="0"/>
              <a:t>:  colostrum </a:t>
            </a:r>
          </a:p>
          <a:p>
            <a:pPr lvl="2"/>
            <a:r>
              <a:rPr lang="en-US" dirty="0" smtClean="0"/>
              <a:t>Rich in nutrients and antibodies</a:t>
            </a:r>
          </a:p>
          <a:p>
            <a:pPr lvl="2"/>
            <a:endParaRPr lang="en-US" dirty="0" smtClean="0"/>
          </a:p>
          <a:p>
            <a:pPr lvl="2"/>
            <a:r>
              <a:rPr lang="en-US" dirty="0" smtClean="0"/>
              <a:t>Newborns will use stored fat for energy as well</a:t>
            </a:r>
          </a:p>
        </p:txBody>
      </p:sp>
    </p:spTree>
    <p:extLst>
      <p:ext uri="{BB962C8B-B14F-4D97-AF65-F5344CB8AC3E}">
        <p14:creationId xmlns:p14="http://schemas.microsoft.com/office/powerpoint/2010/main" val="26624969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normAutofit fontScale="90000"/>
          </a:bodyPr>
          <a:lstStyle/>
          <a:p>
            <a:r>
              <a:rPr lang="en-US" smtClean="0"/>
              <a:t>Neonatal</a:t>
            </a:r>
          </a:p>
        </p:txBody>
      </p:sp>
      <p:sp>
        <p:nvSpPr>
          <p:cNvPr id="153603" name="Rectangle 3"/>
          <p:cNvSpPr>
            <a:spLocks noGrp="1" noChangeArrowheads="1"/>
          </p:cNvSpPr>
          <p:nvPr>
            <p:ph idx="1"/>
          </p:nvPr>
        </p:nvSpPr>
        <p:spPr/>
        <p:txBody>
          <a:bodyPr/>
          <a:lstStyle/>
          <a:p>
            <a:r>
              <a:rPr lang="en-US" dirty="0" smtClean="0"/>
              <a:t>Foramen </a:t>
            </a:r>
            <a:r>
              <a:rPr lang="en-US" dirty="0" err="1" smtClean="0"/>
              <a:t>ovale</a:t>
            </a:r>
            <a:endParaRPr lang="en-US" dirty="0" smtClean="0"/>
          </a:p>
          <a:p>
            <a:pPr lvl="1"/>
            <a:endParaRPr lang="en-US" dirty="0" smtClean="0"/>
          </a:p>
          <a:p>
            <a:pPr lvl="1"/>
            <a:r>
              <a:rPr lang="en-US" dirty="0" smtClean="0"/>
              <a:t>Used </a:t>
            </a:r>
            <a:r>
              <a:rPr lang="en-US" dirty="0" smtClean="0"/>
              <a:t>to allow blood from right atrium to left atrium, skipping lungs</a:t>
            </a:r>
          </a:p>
          <a:p>
            <a:pPr lvl="1"/>
            <a:endParaRPr lang="en-US" dirty="0" smtClean="0"/>
          </a:p>
          <a:p>
            <a:pPr lvl="1"/>
            <a:r>
              <a:rPr lang="en-US" dirty="0" smtClean="0"/>
              <a:t>Closes </a:t>
            </a:r>
            <a:r>
              <a:rPr lang="en-US" dirty="0" smtClean="0"/>
              <a:t>due to blood pressure changes after birth</a:t>
            </a:r>
          </a:p>
          <a:p>
            <a:pPr lvl="2"/>
            <a:r>
              <a:rPr lang="en-US" dirty="0" smtClean="0"/>
              <a:t>Valve gradually fuses closed</a:t>
            </a:r>
          </a:p>
        </p:txBody>
      </p:sp>
    </p:spTree>
    <p:extLst>
      <p:ext uri="{BB962C8B-B14F-4D97-AF65-F5344CB8AC3E}">
        <p14:creationId xmlns:p14="http://schemas.microsoft.com/office/powerpoint/2010/main" val="30018677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normAutofit fontScale="90000"/>
          </a:bodyPr>
          <a:lstStyle/>
          <a:p>
            <a:r>
              <a:rPr lang="en-US" smtClean="0"/>
              <a:t>Ductus arteriosus</a:t>
            </a:r>
          </a:p>
        </p:txBody>
      </p:sp>
      <p:sp>
        <p:nvSpPr>
          <p:cNvPr id="154627" name="Rectangle 3"/>
          <p:cNvSpPr>
            <a:spLocks noGrp="1" noChangeArrowheads="1"/>
          </p:cNvSpPr>
          <p:nvPr>
            <p:ph idx="1"/>
          </p:nvPr>
        </p:nvSpPr>
        <p:spPr/>
        <p:txBody>
          <a:bodyPr/>
          <a:lstStyle/>
          <a:p>
            <a:r>
              <a:rPr lang="en-US" smtClean="0"/>
              <a:t>In fetus:</a:t>
            </a:r>
          </a:p>
          <a:p>
            <a:pPr lvl="1"/>
            <a:r>
              <a:rPr lang="en-US" smtClean="0"/>
              <a:t>Allows blood in pulmonary trunk to go directly to the aorta, bypassing the lungs</a:t>
            </a:r>
          </a:p>
          <a:p>
            <a:pPr lvl="1"/>
            <a:endParaRPr lang="en-US" smtClean="0"/>
          </a:p>
          <a:p>
            <a:pPr lvl="1"/>
            <a:r>
              <a:rPr lang="en-US" smtClean="0"/>
              <a:t>Neotanal:</a:t>
            </a:r>
          </a:p>
          <a:p>
            <a:pPr lvl="2"/>
            <a:r>
              <a:rPr lang="en-US" smtClean="0"/>
              <a:t>Constricts and closes off.</a:t>
            </a:r>
          </a:p>
        </p:txBody>
      </p:sp>
    </p:spTree>
    <p:extLst>
      <p:ext uri="{BB962C8B-B14F-4D97-AF65-F5344CB8AC3E}">
        <p14:creationId xmlns:p14="http://schemas.microsoft.com/office/powerpoint/2010/main" val="3652427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fontScale="90000"/>
          </a:bodyPr>
          <a:lstStyle/>
          <a:p>
            <a:r>
              <a:rPr lang="en-US" smtClean="0"/>
              <a:t>Infancy</a:t>
            </a:r>
          </a:p>
        </p:txBody>
      </p:sp>
      <p:sp>
        <p:nvSpPr>
          <p:cNvPr id="155651" name="Rectangle 3"/>
          <p:cNvSpPr>
            <a:spLocks noGrp="1" noChangeArrowheads="1"/>
          </p:cNvSpPr>
          <p:nvPr>
            <p:ph idx="1"/>
          </p:nvPr>
        </p:nvSpPr>
        <p:spPr/>
        <p:txBody>
          <a:bodyPr/>
          <a:lstStyle/>
          <a:p>
            <a:r>
              <a:rPr lang="en-US" dirty="0" smtClean="0"/>
              <a:t>From week four through end of year one</a:t>
            </a:r>
          </a:p>
          <a:p>
            <a:endParaRPr lang="en-US" dirty="0" smtClean="0"/>
          </a:p>
          <a:p>
            <a:r>
              <a:rPr lang="en-US" dirty="0" smtClean="0"/>
              <a:t>Rapid </a:t>
            </a:r>
            <a:r>
              <a:rPr lang="en-US" dirty="0" smtClean="0"/>
              <a:t>growth:  may triple birth weight</a:t>
            </a:r>
          </a:p>
          <a:p>
            <a:endParaRPr lang="en-US" dirty="0" smtClean="0"/>
          </a:p>
          <a:p>
            <a:r>
              <a:rPr lang="en-US" dirty="0" smtClean="0"/>
              <a:t>Eruption </a:t>
            </a:r>
            <a:r>
              <a:rPr lang="en-US" dirty="0" smtClean="0"/>
              <a:t>of teeth</a:t>
            </a:r>
          </a:p>
          <a:p>
            <a:endParaRPr lang="en-US" dirty="0" smtClean="0"/>
          </a:p>
          <a:p>
            <a:r>
              <a:rPr lang="en-US" dirty="0" smtClean="0"/>
              <a:t>Increased </a:t>
            </a:r>
            <a:r>
              <a:rPr lang="en-US" dirty="0" smtClean="0"/>
              <a:t>coordination</a:t>
            </a:r>
          </a:p>
          <a:p>
            <a:endParaRPr lang="en-US" dirty="0" smtClean="0"/>
          </a:p>
          <a:p>
            <a:r>
              <a:rPr lang="en-US" dirty="0" smtClean="0"/>
              <a:t>First </a:t>
            </a:r>
            <a:r>
              <a:rPr lang="en-US" dirty="0" smtClean="0"/>
              <a:t>words</a:t>
            </a:r>
          </a:p>
        </p:txBody>
      </p:sp>
    </p:spTree>
    <p:extLst>
      <p:ext uri="{BB962C8B-B14F-4D97-AF65-F5344CB8AC3E}">
        <p14:creationId xmlns:p14="http://schemas.microsoft.com/office/powerpoint/2010/main" val="13088217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fontScale="90000"/>
          </a:bodyPr>
          <a:lstStyle/>
          <a:p>
            <a:r>
              <a:rPr lang="en-US" smtClean="0"/>
              <a:t>Infant nutrition requirements</a:t>
            </a:r>
          </a:p>
        </p:txBody>
      </p:sp>
      <p:sp>
        <p:nvSpPr>
          <p:cNvPr id="156675" name="Rectangle 3"/>
          <p:cNvSpPr>
            <a:spLocks noGrp="1" noChangeArrowheads="1"/>
          </p:cNvSpPr>
          <p:nvPr>
            <p:ph idx="1"/>
          </p:nvPr>
        </p:nvSpPr>
        <p:spPr/>
        <p:txBody>
          <a:bodyPr/>
          <a:lstStyle/>
          <a:p>
            <a:pPr>
              <a:lnSpc>
                <a:spcPct val="90000"/>
              </a:lnSpc>
            </a:pPr>
            <a:r>
              <a:rPr lang="en-US" dirty="0" smtClean="0"/>
              <a:t>Needs proteins </a:t>
            </a:r>
          </a:p>
          <a:p>
            <a:pPr lvl="1">
              <a:lnSpc>
                <a:spcPct val="90000"/>
              </a:lnSpc>
            </a:pPr>
            <a:r>
              <a:rPr lang="en-US" dirty="0" smtClean="0"/>
              <a:t> new tissues</a:t>
            </a:r>
          </a:p>
          <a:p>
            <a:pPr>
              <a:lnSpc>
                <a:spcPct val="90000"/>
              </a:lnSpc>
            </a:pPr>
            <a:endParaRPr lang="en-US" dirty="0" smtClean="0"/>
          </a:p>
          <a:p>
            <a:pPr>
              <a:lnSpc>
                <a:spcPct val="90000"/>
              </a:lnSpc>
            </a:pPr>
            <a:r>
              <a:rPr lang="en-US" dirty="0" smtClean="0"/>
              <a:t>Calcium/</a:t>
            </a:r>
            <a:r>
              <a:rPr lang="en-US" dirty="0" err="1" smtClean="0"/>
              <a:t>Vit</a:t>
            </a:r>
            <a:r>
              <a:rPr lang="en-US" dirty="0" smtClean="0"/>
              <a:t> </a:t>
            </a:r>
            <a:r>
              <a:rPr lang="en-US" dirty="0" smtClean="0"/>
              <a:t>D </a:t>
            </a:r>
          </a:p>
          <a:p>
            <a:pPr lvl="1">
              <a:lnSpc>
                <a:spcPct val="90000"/>
              </a:lnSpc>
            </a:pPr>
            <a:r>
              <a:rPr lang="en-US" dirty="0" smtClean="0"/>
              <a:t> bones and skeletal structures</a:t>
            </a:r>
          </a:p>
          <a:p>
            <a:pPr>
              <a:lnSpc>
                <a:spcPct val="90000"/>
              </a:lnSpc>
            </a:pPr>
            <a:endParaRPr lang="en-US" dirty="0" smtClean="0"/>
          </a:p>
          <a:p>
            <a:pPr>
              <a:lnSpc>
                <a:spcPct val="90000"/>
              </a:lnSpc>
            </a:pPr>
            <a:r>
              <a:rPr lang="en-US" dirty="0" smtClean="0"/>
              <a:t>Iron</a:t>
            </a:r>
            <a:r>
              <a:rPr lang="en-US" dirty="0" smtClean="0"/>
              <a:t>:  </a:t>
            </a:r>
          </a:p>
          <a:p>
            <a:pPr lvl="1">
              <a:lnSpc>
                <a:spcPct val="90000"/>
              </a:lnSpc>
            </a:pPr>
            <a:r>
              <a:rPr lang="en-US" dirty="0" smtClean="0"/>
              <a:t>blood cell formation</a:t>
            </a:r>
          </a:p>
          <a:p>
            <a:pPr>
              <a:lnSpc>
                <a:spcPct val="90000"/>
              </a:lnSpc>
            </a:pPr>
            <a:endParaRPr lang="en-US" dirty="0" smtClean="0"/>
          </a:p>
          <a:p>
            <a:pPr>
              <a:lnSpc>
                <a:spcPct val="90000"/>
              </a:lnSpc>
            </a:pPr>
            <a:r>
              <a:rPr lang="en-US" dirty="0" err="1" smtClean="0"/>
              <a:t>Vit</a:t>
            </a:r>
            <a:r>
              <a:rPr lang="en-US" dirty="0" smtClean="0"/>
              <a:t> </a:t>
            </a:r>
            <a:r>
              <a:rPr lang="en-US" dirty="0" smtClean="0"/>
              <a:t>C </a:t>
            </a:r>
          </a:p>
          <a:p>
            <a:pPr lvl="1">
              <a:lnSpc>
                <a:spcPct val="90000"/>
              </a:lnSpc>
            </a:pPr>
            <a:r>
              <a:rPr lang="en-US" dirty="0" smtClean="0"/>
              <a:t> cartilage and bone</a:t>
            </a:r>
          </a:p>
        </p:txBody>
      </p:sp>
    </p:spTree>
    <p:extLst>
      <p:ext uri="{BB962C8B-B14F-4D97-AF65-F5344CB8AC3E}">
        <p14:creationId xmlns:p14="http://schemas.microsoft.com/office/powerpoint/2010/main" val="42871503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fontScale="90000"/>
          </a:bodyPr>
          <a:lstStyle/>
          <a:p>
            <a:r>
              <a:rPr lang="en-US" smtClean="0"/>
              <a:t>Childhood</a:t>
            </a:r>
          </a:p>
        </p:txBody>
      </p:sp>
      <p:sp>
        <p:nvSpPr>
          <p:cNvPr id="157699" name="Rectangle 3"/>
          <p:cNvSpPr>
            <a:spLocks noGrp="1" noChangeArrowheads="1"/>
          </p:cNvSpPr>
          <p:nvPr>
            <p:ph idx="1"/>
          </p:nvPr>
        </p:nvSpPr>
        <p:spPr/>
        <p:txBody>
          <a:bodyPr/>
          <a:lstStyle/>
          <a:p>
            <a:r>
              <a:rPr lang="en-US" dirty="0" smtClean="0"/>
              <a:t>From end of first year through puberty</a:t>
            </a:r>
          </a:p>
          <a:p>
            <a:pPr lvl="1"/>
            <a:endParaRPr lang="en-US" dirty="0" smtClean="0"/>
          </a:p>
          <a:p>
            <a:pPr lvl="1"/>
            <a:r>
              <a:rPr lang="en-US" dirty="0" smtClean="0"/>
              <a:t>High </a:t>
            </a:r>
            <a:r>
              <a:rPr lang="en-US" dirty="0" smtClean="0"/>
              <a:t>rate of growth</a:t>
            </a:r>
          </a:p>
          <a:p>
            <a:pPr lvl="1"/>
            <a:endParaRPr lang="en-US" dirty="0" smtClean="0"/>
          </a:p>
          <a:p>
            <a:pPr lvl="1"/>
            <a:r>
              <a:rPr lang="en-US" dirty="0" smtClean="0"/>
              <a:t>Primary </a:t>
            </a:r>
            <a:r>
              <a:rPr lang="en-US" dirty="0" smtClean="0"/>
              <a:t>and secondary teeth appear</a:t>
            </a:r>
          </a:p>
          <a:p>
            <a:pPr lvl="1"/>
            <a:endParaRPr lang="en-US" dirty="0" smtClean="0"/>
          </a:p>
          <a:p>
            <a:pPr lvl="1"/>
            <a:r>
              <a:rPr lang="en-US" dirty="0" smtClean="0"/>
              <a:t>Bladder </a:t>
            </a:r>
            <a:r>
              <a:rPr lang="en-US" dirty="0" smtClean="0"/>
              <a:t>and bowel control</a:t>
            </a:r>
          </a:p>
          <a:p>
            <a:pPr lvl="1"/>
            <a:endParaRPr lang="en-US" dirty="0" smtClean="0"/>
          </a:p>
          <a:p>
            <a:pPr lvl="1"/>
            <a:r>
              <a:rPr lang="en-US" dirty="0" smtClean="0"/>
              <a:t>Speech</a:t>
            </a:r>
            <a:endParaRPr lang="en-US" dirty="0" smtClean="0"/>
          </a:p>
          <a:p>
            <a:pPr lvl="1"/>
            <a:endParaRPr lang="en-US" dirty="0" smtClean="0"/>
          </a:p>
          <a:p>
            <a:pPr lvl="1"/>
            <a:r>
              <a:rPr lang="en-US" dirty="0" smtClean="0"/>
              <a:t>Reason</a:t>
            </a:r>
            <a:endParaRPr lang="en-US" dirty="0" smtClean="0"/>
          </a:p>
        </p:txBody>
      </p:sp>
    </p:spTree>
    <p:extLst>
      <p:ext uri="{BB962C8B-B14F-4D97-AF65-F5344CB8AC3E}">
        <p14:creationId xmlns:p14="http://schemas.microsoft.com/office/powerpoint/2010/main" val="411990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normAutofit fontScale="90000"/>
          </a:bodyPr>
          <a:lstStyle/>
          <a:p>
            <a:r>
              <a:rPr lang="en-US"/>
              <a:t>Reproductive System</a:t>
            </a:r>
          </a:p>
        </p:txBody>
      </p:sp>
      <p:sp>
        <p:nvSpPr>
          <p:cNvPr id="27653" name="Rectangle 5"/>
          <p:cNvSpPr>
            <a:spLocks noGrp="1" noChangeArrowheads="1"/>
          </p:cNvSpPr>
          <p:nvPr>
            <p:ph type="body" idx="1"/>
          </p:nvPr>
        </p:nvSpPr>
        <p:spPr/>
        <p:txBody>
          <a:bodyPr/>
          <a:lstStyle/>
          <a:p>
            <a:r>
              <a:rPr lang="en-US" dirty="0"/>
              <a:t>Sex hormones play roles in</a:t>
            </a:r>
          </a:p>
          <a:p>
            <a:pPr lvl="1"/>
            <a:endParaRPr lang="en-US" dirty="0" smtClean="0"/>
          </a:p>
          <a:p>
            <a:pPr lvl="1"/>
            <a:r>
              <a:rPr lang="en-US" dirty="0" smtClean="0"/>
              <a:t>Development </a:t>
            </a:r>
            <a:r>
              <a:rPr lang="en-US" dirty="0"/>
              <a:t>and function of reproductive organs</a:t>
            </a:r>
          </a:p>
          <a:p>
            <a:pPr lvl="1"/>
            <a:endParaRPr lang="en-US" dirty="0" smtClean="0"/>
          </a:p>
          <a:p>
            <a:pPr lvl="1"/>
            <a:r>
              <a:rPr lang="en-US" dirty="0" smtClean="0"/>
              <a:t>Sexual </a:t>
            </a:r>
            <a:r>
              <a:rPr lang="en-US" dirty="0"/>
              <a:t>behavior and drives</a:t>
            </a:r>
          </a:p>
          <a:p>
            <a:pPr lvl="1"/>
            <a:endParaRPr lang="en-US" dirty="0" smtClean="0"/>
          </a:p>
          <a:p>
            <a:pPr lvl="1"/>
            <a:r>
              <a:rPr lang="en-US" dirty="0" smtClean="0"/>
              <a:t>Growth </a:t>
            </a:r>
            <a:r>
              <a:rPr lang="en-US" dirty="0"/>
              <a:t>and development of </a:t>
            </a:r>
            <a:r>
              <a:rPr lang="en-US" dirty="0" smtClean="0"/>
              <a:t>organs </a:t>
            </a:r>
            <a:r>
              <a:rPr lang="en-US" dirty="0"/>
              <a:t>and tissues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normAutofit fontScale="90000"/>
          </a:bodyPr>
          <a:lstStyle/>
          <a:p>
            <a:r>
              <a:rPr lang="en-US"/>
              <a:t>Ductus Deferens and Ejaculatory Duct</a:t>
            </a:r>
          </a:p>
        </p:txBody>
      </p:sp>
      <p:sp>
        <p:nvSpPr>
          <p:cNvPr id="53253" name="Rectangle 5"/>
          <p:cNvSpPr>
            <a:spLocks noGrp="1" noChangeArrowheads="1"/>
          </p:cNvSpPr>
          <p:nvPr>
            <p:ph type="body" idx="1"/>
          </p:nvPr>
        </p:nvSpPr>
        <p:spPr>
          <a:xfrm>
            <a:off x="304800" y="1143000"/>
            <a:ext cx="5867400" cy="5257800"/>
          </a:xfrm>
        </p:spPr>
        <p:txBody>
          <a:bodyPr>
            <a:normAutofit fontScale="92500" lnSpcReduction="10000"/>
          </a:bodyPr>
          <a:lstStyle/>
          <a:p>
            <a:r>
              <a:rPr lang="en-US" b="1" dirty="0" err="1"/>
              <a:t>Ductus</a:t>
            </a:r>
            <a:r>
              <a:rPr lang="en-US" b="1" dirty="0"/>
              <a:t> deferens</a:t>
            </a:r>
            <a:r>
              <a:rPr lang="en-US" dirty="0"/>
              <a:t> (vas deferens) </a:t>
            </a:r>
            <a:r>
              <a:rPr lang="en-US" dirty="0" smtClean="0"/>
              <a:t> </a:t>
            </a:r>
            <a:endParaRPr lang="en-US" dirty="0"/>
          </a:p>
          <a:p>
            <a:pPr lvl="1"/>
            <a:r>
              <a:rPr lang="en-US" dirty="0"/>
              <a:t>Passes through inguinal canal to pelvic cavity</a:t>
            </a:r>
          </a:p>
          <a:p>
            <a:pPr lvl="1"/>
            <a:r>
              <a:rPr lang="en-US" dirty="0"/>
              <a:t>Expands to form </a:t>
            </a:r>
            <a:r>
              <a:rPr lang="en-US" b="1" dirty="0" err="1" smtClean="0"/>
              <a:t>ampulla</a:t>
            </a:r>
            <a:endParaRPr lang="en-US" dirty="0" smtClean="0"/>
          </a:p>
          <a:p>
            <a:pPr lvl="1"/>
            <a:r>
              <a:rPr lang="en-US" dirty="0" smtClean="0"/>
              <a:t>joins </a:t>
            </a:r>
            <a:r>
              <a:rPr lang="en-US" dirty="0"/>
              <a:t>duct of seminal vesicle to form </a:t>
            </a:r>
            <a:r>
              <a:rPr lang="en-US" b="1" dirty="0"/>
              <a:t>ejaculatory duct</a:t>
            </a:r>
            <a:endParaRPr lang="en-US" dirty="0"/>
          </a:p>
          <a:p>
            <a:endParaRPr lang="en-US" dirty="0" smtClean="0"/>
          </a:p>
          <a:p>
            <a:r>
              <a:rPr lang="en-US" dirty="0" smtClean="0"/>
              <a:t>Smooth </a:t>
            </a:r>
            <a:r>
              <a:rPr lang="en-US" dirty="0"/>
              <a:t>muscle in walls propels sperm from </a:t>
            </a:r>
            <a:r>
              <a:rPr lang="en-US" dirty="0" err="1"/>
              <a:t>epididymis</a:t>
            </a:r>
            <a:r>
              <a:rPr lang="en-US" dirty="0"/>
              <a:t> to urethra</a:t>
            </a:r>
          </a:p>
          <a:p>
            <a:endParaRPr lang="en-US" b="1" dirty="0" smtClean="0"/>
          </a:p>
          <a:p>
            <a:r>
              <a:rPr lang="en-US" b="1" dirty="0" smtClean="0"/>
              <a:t>Vasectomy</a:t>
            </a:r>
            <a:r>
              <a:rPr lang="en-US" dirty="0" smtClean="0"/>
              <a:t> </a:t>
            </a:r>
          </a:p>
          <a:p>
            <a:pPr lvl="1"/>
            <a:r>
              <a:rPr lang="en-US" dirty="0" smtClean="0"/>
              <a:t>cutting </a:t>
            </a:r>
            <a:r>
              <a:rPr lang="en-US" dirty="0"/>
              <a:t>and </a:t>
            </a:r>
            <a:r>
              <a:rPr lang="en-US" dirty="0" err="1"/>
              <a:t>ligating</a:t>
            </a:r>
            <a:r>
              <a:rPr lang="en-US" dirty="0"/>
              <a:t> </a:t>
            </a:r>
            <a:r>
              <a:rPr lang="en-US" dirty="0" err="1"/>
              <a:t>ductus</a:t>
            </a:r>
            <a:r>
              <a:rPr lang="en-US" dirty="0"/>
              <a:t> deferens; nearly 100% effective form of birth control</a:t>
            </a:r>
          </a:p>
        </p:txBody>
      </p:sp>
      <p:pic>
        <p:nvPicPr>
          <p:cNvPr id="8194" name="Picture 2"/>
          <p:cNvPicPr>
            <a:picLocks noChangeAspect="1" noChangeArrowheads="1"/>
          </p:cNvPicPr>
          <p:nvPr/>
        </p:nvPicPr>
        <p:blipFill>
          <a:blip r:embed="rId3" cstate="print"/>
          <a:srcRect/>
          <a:stretch>
            <a:fillRect/>
          </a:stretch>
        </p:blipFill>
        <p:spPr bwMode="auto">
          <a:xfrm>
            <a:off x="7772400" y="1143000"/>
            <a:ext cx="1371600" cy="4953000"/>
          </a:xfrm>
          <a:prstGeom prst="rect">
            <a:avLst/>
          </a:prstGeom>
          <a:noFill/>
          <a:ln w="9525">
            <a:noFill/>
            <a:miter lim="800000"/>
            <a:headEnd/>
            <a:tailEnd/>
          </a:ln>
        </p:spPr>
      </p:pic>
      <p:sp>
        <p:nvSpPr>
          <p:cNvPr id="5" name="TextBox 4"/>
          <p:cNvSpPr txBox="1"/>
          <p:nvPr/>
        </p:nvSpPr>
        <p:spPr>
          <a:xfrm>
            <a:off x="6629400" y="3048000"/>
            <a:ext cx="1376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Vas deferens</a:t>
            </a:r>
            <a:endParaRPr lang="en-US" dirty="0"/>
          </a:p>
        </p:txBody>
      </p:sp>
      <p:cxnSp>
        <p:nvCxnSpPr>
          <p:cNvPr id="7" name="Straight Arrow Connector 6"/>
          <p:cNvCxnSpPr>
            <a:stCxn id="5" idx="3"/>
          </p:cNvCxnSpPr>
          <p:nvPr/>
        </p:nvCxnSpPr>
        <p:spPr>
          <a:xfrm flipV="1">
            <a:off x="8005482" y="3200400"/>
            <a:ext cx="224118"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010400" y="1219200"/>
            <a:ext cx="9396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ampulla</a:t>
            </a:r>
            <a:endParaRPr lang="en-US" dirty="0"/>
          </a:p>
        </p:txBody>
      </p:sp>
      <p:cxnSp>
        <p:nvCxnSpPr>
          <p:cNvPr id="9" name="Straight Arrow Connector 8"/>
          <p:cNvCxnSpPr>
            <a:stCxn id="8" idx="3"/>
          </p:cNvCxnSpPr>
          <p:nvPr/>
        </p:nvCxnSpPr>
        <p:spPr>
          <a:xfrm>
            <a:off x="7950081" y="1403866"/>
            <a:ext cx="812919" cy="9583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6400800" y="1981200"/>
            <a:ext cx="160749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Seminal vesicle</a:t>
            </a:r>
            <a:endParaRPr lang="en-US" dirty="0"/>
          </a:p>
        </p:txBody>
      </p:sp>
      <p:cxnSp>
        <p:nvCxnSpPr>
          <p:cNvPr id="14" name="Straight Arrow Connector 13"/>
          <p:cNvCxnSpPr>
            <a:stCxn id="13" idx="3"/>
          </p:cNvCxnSpPr>
          <p:nvPr/>
        </p:nvCxnSpPr>
        <p:spPr>
          <a:xfrm>
            <a:off x="8008291" y="2165866"/>
            <a:ext cx="754709" cy="5011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fontScale="90000"/>
          </a:bodyPr>
          <a:lstStyle/>
          <a:p>
            <a:r>
              <a:rPr lang="en-US" smtClean="0"/>
              <a:t>Adolescence</a:t>
            </a:r>
          </a:p>
        </p:txBody>
      </p:sp>
      <p:sp>
        <p:nvSpPr>
          <p:cNvPr id="158723" name="Rectangle 3"/>
          <p:cNvSpPr>
            <a:spLocks noGrp="1" noChangeArrowheads="1"/>
          </p:cNvSpPr>
          <p:nvPr>
            <p:ph idx="1"/>
          </p:nvPr>
        </p:nvSpPr>
        <p:spPr/>
        <p:txBody>
          <a:bodyPr/>
          <a:lstStyle/>
          <a:p>
            <a:r>
              <a:rPr lang="en-US" dirty="0" smtClean="0"/>
              <a:t>Between puberty and adulthood</a:t>
            </a:r>
          </a:p>
          <a:p>
            <a:pPr lvl="1"/>
            <a:endParaRPr lang="en-US" dirty="0" smtClean="0"/>
          </a:p>
          <a:p>
            <a:pPr lvl="1"/>
            <a:r>
              <a:rPr lang="en-US" dirty="0" smtClean="0"/>
              <a:t>Anatomical </a:t>
            </a:r>
            <a:r>
              <a:rPr lang="en-US" dirty="0" smtClean="0"/>
              <a:t>and physiological changes that result in reproductive functionality</a:t>
            </a:r>
          </a:p>
          <a:p>
            <a:pPr lvl="1"/>
            <a:endParaRPr lang="en-US" dirty="0" smtClean="0"/>
          </a:p>
          <a:p>
            <a:pPr lvl="1"/>
            <a:r>
              <a:rPr lang="en-US" dirty="0" smtClean="0"/>
              <a:t>Female </a:t>
            </a:r>
            <a:r>
              <a:rPr lang="en-US" dirty="0" smtClean="0"/>
              <a:t>puberty begins earlier than </a:t>
            </a:r>
            <a:r>
              <a:rPr lang="en-US" dirty="0" smtClean="0"/>
              <a:t>male</a:t>
            </a:r>
          </a:p>
          <a:p>
            <a:pPr lvl="2"/>
            <a:r>
              <a:rPr lang="en-US" dirty="0" smtClean="0"/>
              <a:t>Girls will </a:t>
            </a:r>
            <a:r>
              <a:rPr lang="en-US" dirty="0" smtClean="0"/>
              <a:t>be taller, stronger than male </a:t>
            </a:r>
            <a:r>
              <a:rPr lang="en-US" dirty="0" smtClean="0"/>
              <a:t>peers</a:t>
            </a:r>
          </a:p>
          <a:p>
            <a:pPr lvl="3"/>
            <a:r>
              <a:rPr lang="en-US" dirty="0" smtClean="0"/>
              <a:t>until </a:t>
            </a:r>
            <a:r>
              <a:rPr lang="en-US" dirty="0" smtClean="0"/>
              <a:t>male puberty</a:t>
            </a:r>
          </a:p>
        </p:txBody>
      </p:sp>
    </p:spTree>
    <p:extLst>
      <p:ext uri="{BB962C8B-B14F-4D97-AF65-F5344CB8AC3E}">
        <p14:creationId xmlns:p14="http://schemas.microsoft.com/office/powerpoint/2010/main" val="8760798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fontScale="90000"/>
          </a:bodyPr>
          <a:lstStyle/>
          <a:p>
            <a:r>
              <a:rPr lang="en-US" smtClean="0"/>
              <a:t>Adulthood</a:t>
            </a:r>
          </a:p>
        </p:txBody>
      </p:sp>
      <p:sp>
        <p:nvSpPr>
          <p:cNvPr id="159747" name="Rectangle 3"/>
          <p:cNvSpPr>
            <a:spLocks noGrp="1" noChangeArrowheads="1"/>
          </p:cNvSpPr>
          <p:nvPr>
            <p:ph idx="1"/>
          </p:nvPr>
        </p:nvSpPr>
        <p:spPr/>
        <p:txBody>
          <a:bodyPr/>
          <a:lstStyle/>
          <a:p>
            <a:pPr>
              <a:lnSpc>
                <a:spcPct val="90000"/>
              </a:lnSpc>
            </a:pPr>
            <a:r>
              <a:rPr lang="en-US" dirty="0" smtClean="0"/>
              <a:t>Maturity</a:t>
            </a:r>
          </a:p>
          <a:p>
            <a:pPr>
              <a:lnSpc>
                <a:spcPct val="90000"/>
              </a:lnSpc>
            </a:pPr>
            <a:endParaRPr lang="en-US" dirty="0" smtClean="0"/>
          </a:p>
          <a:p>
            <a:pPr>
              <a:lnSpc>
                <a:spcPct val="90000"/>
              </a:lnSpc>
            </a:pPr>
            <a:r>
              <a:rPr lang="en-US" dirty="0" smtClean="0"/>
              <a:t>From </a:t>
            </a:r>
            <a:r>
              <a:rPr lang="en-US" dirty="0" smtClean="0"/>
              <a:t>adolescence to old age</a:t>
            </a:r>
          </a:p>
          <a:p>
            <a:pPr>
              <a:lnSpc>
                <a:spcPct val="90000"/>
              </a:lnSpc>
            </a:pPr>
            <a:endParaRPr lang="en-US" dirty="0" smtClean="0"/>
          </a:p>
          <a:p>
            <a:pPr>
              <a:lnSpc>
                <a:spcPct val="90000"/>
              </a:lnSpc>
            </a:pPr>
            <a:r>
              <a:rPr lang="en-US" dirty="0" smtClean="0"/>
              <a:t>Male</a:t>
            </a:r>
            <a:r>
              <a:rPr lang="en-US" dirty="0" smtClean="0"/>
              <a:t>, age 18	</a:t>
            </a:r>
          </a:p>
          <a:p>
            <a:pPr lvl="1">
              <a:lnSpc>
                <a:spcPct val="90000"/>
              </a:lnSpc>
            </a:pPr>
            <a:r>
              <a:rPr lang="en-US" dirty="0" smtClean="0"/>
              <a:t>Producing highest amounts of testosterone for his lifetime</a:t>
            </a:r>
          </a:p>
          <a:p>
            <a:pPr>
              <a:lnSpc>
                <a:spcPct val="90000"/>
              </a:lnSpc>
            </a:pPr>
            <a:endParaRPr lang="en-US" dirty="0" smtClean="0"/>
          </a:p>
          <a:p>
            <a:pPr>
              <a:lnSpc>
                <a:spcPct val="90000"/>
              </a:lnSpc>
            </a:pPr>
            <a:r>
              <a:rPr lang="en-US" dirty="0" smtClean="0"/>
              <a:t>20’s</a:t>
            </a:r>
            <a:r>
              <a:rPr lang="en-US" dirty="0" smtClean="0"/>
              <a:t>:  </a:t>
            </a:r>
          </a:p>
          <a:p>
            <a:pPr lvl="1">
              <a:lnSpc>
                <a:spcPct val="90000"/>
              </a:lnSpc>
            </a:pPr>
            <a:r>
              <a:rPr lang="en-US" dirty="0" smtClean="0"/>
              <a:t>muscle strength peaks</a:t>
            </a:r>
          </a:p>
          <a:p>
            <a:pPr lvl="1">
              <a:lnSpc>
                <a:spcPct val="90000"/>
              </a:lnSpc>
            </a:pPr>
            <a:r>
              <a:rPr lang="en-US" dirty="0" smtClean="0"/>
              <a:t>Hair fullest</a:t>
            </a:r>
          </a:p>
        </p:txBody>
      </p:sp>
    </p:spTree>
    <p:extLst>
      <p:ext uri="{BB962C8B-B14F-4D97-AF65-F5344CB8AC3E}">
        <p14:creationId xmlns:p14="http://schemas.microsoft.com/office/powerpoint/2010/main" val="33667826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fontScale="90000"/>
          </a:bodyPr>
          <a:lstStyle/>
          <a:p>
            <a:r>
              <a:rPr lang="en-US" smtClean="0"/>
              <a:t>Adulthood</a:t>
            </a:r>
          </a:p>
        </p:txBody>
      </p:sp>
      <p:sp>
        <p:nvSpPr>
          <p:cNvPr id="160771" name="Rectangle 3"/>
          <p:cNvSpPr>
            <a:spLocks noGrp="1" noChangeArrowheads="1"/>
          </p:cNvSpPr>
          <p:nvPr>
            <p:ph idx="1"/>
          </p:nvPr>
        </p:nvSpPr>
        <p:spPr/>
        <p:txBody>
          <a:bodyPr/>
          <a:lstStyle/>
          <a:p>
            <a:r>
              <a:rPr lang="en-US" sz="2800" dirty="0" smtClean="0"/>
              <a:t>30’s:</a:t>
            </a:r>
          </a:p>
          <a:p>
            <a:pPr lvl="1"/>
            <a:r>
              <a:rPr lang="en-US" sz="2400" dirty="0" smtClean="0"/>
              <a:t>Hearing less acute</a:t>
            </a:r>
          </a:p>
          <a:p>
            <a:pPr lvl="1"/>
            <a:r>
              <a:rPr lang="en-US" sz="2400" dirty="0" smtClean="0"/>
              <a:t>Heart muscle thickens</a:t>
            </a:r>
          </a:p>
          <a:p>
            <a:pPr lvl="1"/>
            <a:r>
              <a:rPr lang="en-US" sz="2400" dirty="0" smtClean="0"/>
              <a:t>Loss of ligamentous elasticity</a:t>
            </a:r>
          </a:p>
          <a:p>
            <a:endParaRPr lang="en-US" sz="2800" dirty="0" smtClean="0"/>
          </a:p>
          <a:p>
            <a:r>
              <a:rPr lang="en-US" sz="2800" dirty="0" smtClean="0"/>
              <a:t>40’s</a:t>
            </a:r>
            <a:r>
              <a:rPr lang="en-US" sz="2800" dirty="0" smtClean="0"/>
              <a:t>:</a:t>
            </a:r>
          </a:p>
          <a:p>
            <a:pPr lvl="1"/>
            <a:r>
              <a:rPr lang="en-US" sz="2400" dirty="0" smtClean="0"/>
              <a:t>Metabolism slows</a:t>
            </a:r>
          </a:p>
          <a:p>
            <a:pPr lvl="1"/>
            <a:r>
              <a:rPr lang="en-US" sz="2400" dirty="0" smtClean="0"/>
              <a:t>Vision less acute</a:t>
            </a:r>
          </a:p>
          <a:p>
            <a:pPr lvl="1"/>
            <a:r>
              <a:rPr lang="en-US" sz="2400" dirty="0" smtClean="0"/>
              <a:t>Hair grays</a:t>
            </a:r>
          </a:p>
          <a:p>
            <a:pPr lvl="1"/>
            <a:r>
              <a:rPr lang="en-US" sz="2400" dirty="0" smtClean="0"/>
              <a:t>Immune system less efficient </a:t>
            </a:r>
          </a:p>
        </p:txBody>
      </p:sp>
    </p:spTree>
    <p:extLst>
      <p:ext uri="{BB962C8B-B14F-4D97-AF65-F5344CB8AC3E}">
        <p14:creationId xmlns:p14="http://schemas.microsoft.com/office/powerpoint/2010/main" val="38078462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normAutofit fontScale="90000"/>
          </a:bodyPr>
          <a:lstStyle/>
          <a:p>
            <a:r>
              <a:rPr lang="en-US" smtClean="0"/>
              <a:t>Adulthood</a:t>
            </a:r>
          </a:p>
        </p:txBody>
      </p:sp>
      <p:sp>
        <p:nvSpPr>
          <p:cNvPr id="161795" name="Rectangle 3"/>
          <p:cNvSpPr>
            <a:spLocks noGrp="1" noChangeArrowheads="1"/>
          </p:cNvSpPr>
          <p:nvPr>
            <p:ph idx="1"/>
          </p:nvPr>
        </p:nvSpPr>
        <p:spPr/>
        <p:txBody>
          <a:bodyPr/>
          <a:lstStyle/>
          <a:p>
            <a:r>
              <a:rPr lang="en-US" smtClean="0"/>
              <a:t>50’s</a:t>
            </a:r>
          </a:p>
          <a:p>
            <a:pPr lvl="1"/>
            <a:r>
              <a:rPr lang="en-US" smtClean="0"/>
              <a:t>Taste buds die</a:t>
            </a:r>
          </a:p>
          <a:p>
            <a:pPr lvl="1"/>
            <a:r>
              <a:rPr lang="en-US" smtClean="0"/>
              <a:t>Menopause</a:t>
            </a:r>
          </a:p>
          <a:p>
            <a:pPr lvl="1"/>
            <a:r>
              <a:rPr lang="en-US" smtClean="0"/>
              <a:t>Decreased pancreatic activity may lead to diabetes</a:t>
            </a:r>
          </a:p>
          <a:p>
            <a:pPr lvl="1">
              <a:buFont typeface="Wingdings" pitchFamily="2" charset="2"/>
              <a:buNone/>
            </a:pPr>
            <a:endParaRPr lang="en-US" smtClean="0"/>
          </a:p>
        </p:txBody>
      </p:sp>
    </p:spTree>
    <p:extLst>
      <p:ext uri="{BB962C8B-B14F-4D97-AF65-F5344CB8AC3E}">
        <p14:creationId xmlns:p14="http://schemas.microsoft.com/office/powerpoint/2010/main" val="11287662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fontScale="90000"/>
          </a:bodyPr>
          <a:lstStyle/>
          <a:p>
            <a:r>
              <a:rPr lang="en-US" smtClean="0"/>
              <a:t>Adulthood </a:t>
            </a:r>
          </a:p>
        </p:txBody>
      </p:sp>
      <p:sp>
        <p:nvSpPr>
          <p:cNvPr id="162819" name="Rectangle 3"/>
          <p:cNvSpPr>
            <a:spLocks noGrp="1" noChangeArrowheads="1"/>
          </p:cNvSpPr>
          <p:nvPr>
            <p:ph idx="1"/>
          </p:nvPr>
        </p:nvSpPr>
        <p:spPr/>
        <p:txBody>
          <a:bodyPr/>
          <a:lstStyle/>
          <a:p>
            <a:r>
              <a:rPr lang="en-US" dirty="0" smtClean="0"/>
              <a:t>60’s</a:t>
            </a:r>
          </a:p>
          <a:p>
            <a:pPr lvl="1"/>
            <a:r>
              <a:rPr lang="en-US" dirty="0" smtClean="0"/>
              <a:t>Memory changes (minor)</a:t>
            </a:r>
          </a:p>
          <a:p>
            <a:endParaRPr lang="en-US" dirty="0" smtClean="0"/>
          </a:p>
          <a:p>
            <a:r>
              <a:rPr lang="en-US" dirty="0" smtClean="0"/>
              <a:t>70’s </a:t>
            </a:r>
            <a:endParaRPr lang="en-US" dirty="0" smtClean="0"/>
          </a:p>
          <a:p>
            <a:pPr lvl="1"/>
            <a:r>
              <a:rPr lang="en-US" dirty="0" smtClean="0"/>
              <a:t>Loss of height</a:t>
            </a:r>
          </a:p>
          <a:p>
            <a:pPr lvl="1"/>
            <a:r>
              <a:rPr lang="en-US" dirty="0" smtClean="0"/>
              <a:t>Skin loses integrity</a:t>
            </a:r>
          </a:p>
          <a:p>
            <a:pPr lvl="1"/>
            <a:r>
              <a:rPr lang="en-US" dirty="0" smtClean="0"/>
              <a:t>Cartilage continues to grow:  nose, ears</a:t>
            </a:r>
          </a:p>
        </p:txBody>
      </p:sp>
    </p:spTree>
    <p:extLst>
      <p:ext uri="{BB962C8B-B14F-4D97-AF65-F5344CB8AC3E}">
        <p14:creationId xmlns:p14="http://schemas.microsoft.com/office/powerpoint/2010/main" val="155995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normAutofit fontScale="90000"/>
          </a:bodyPr>
          <a:lstStyle/>
          <a:p>
            <a:r>
              <a:rPr lang="en-US" smtClean="0"/>
              <a:t>Senescence</a:t>
            </a:r>
          </a:p>
        </p:txBody>
      </p:sp>
      <p:sp>
        <p:nvSpPr>
          <p:cNvPr id="163843" name="Rectangle 3"/>
          <p:cNvSpPr>
            <a:spLocks noGrp="1" noChangeArrowheads="1"/>
          </p:cNvSpPr>
          <p:nvPr>
            <p:ph idx="1"/>
          </p:nvPr>
        </p:nvSpPr>
        <p:spPr/>
        <p:txBody>
          <a:bodyPr/>
          <a:lstStyle/>
          <a:p>
            <a:r>
              <a:rPr lang="en-US" dirty="0" smtClean="0"/>
              <a:t>Senescence is the process of growing old</a:t>
            </a:r>
          </a:p>
          <a:p>
            <a:endParaRPr lang="en-US" dirty="0" smtClean="0"/>
          </a:p>
          <a:p>
            <a:r>
              <a:rPr lang="en-US" dirty="0" smtClean="0"/>
              <a:t>Result </a:t>
            </a:r>
            <a:r>
              <a:rPr lang="en-US" dirty="0" smtClean="0"/>
              <a:t>of normal wear and tear over years</a:t>
            </a:r>
          </a:p>
          <a:p>
            <a:pPr lvl="1"/>
            <a:r>
              <a:rPr lang="en-US" dirty="0" smtClean="0"/>
              <a:t>Decline of sensory functions more evident</a:t>
            </a:r>
          </a:p>
        </p:txBody>
      </p:sp>
    </p:spTree>
    <p:extLst>
      <p:ext uri="{BB962C8B-B14F-4D97-AF65-F5344CB8AC3E}">
        <p14:creationId xmlns:p14="http://schemas.microsoft.com/office/powerpoint/2010/main" val="10861786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fontScale="90000"/>
          </a:bodyPr>
          <a:lstStyle/>
          <a:p>
            <a:r>
              <a:rPr lang="en-US" smtClean="0"/>
              <a:t>Death</a:t>
            </a:r>
          </a:p>
        </p:txBody>
      </p:sp>
      <p:sp>
        <p:nvSpPr>
          <p:cNvPr id="164867" name="Rectangle 3"/>
          <p:cNvSpPr>
            <a:spLocks noGrp="1" noChangeArrowheads="1"/>
          </p:cNvSpPr>
          <p:nvPr>
            <p:ph idx="1"/>
          </p:nvPr>
        </p:nvSpPr>
        <p:spPr/>
        <p:txBody>
          <a:bodyPr/>
          <a:lstStyle/>
          <a:p>
            <a:r>
              <a:rPr lang="en-US" smtClean="0"/>
              <a:t>Following senescence, death usually results from mechanical failure</a:t>
            </a:r>
          </a:p>
        </p:txBody>
      </p:sp>
    </p:spTree>
    <p:extLst>
      <p:ext uri="{BB962C8B-B14F-4D97-AF65-F5344CB8AC3E}">
        <p14:creationId xmlns:p14="http://schemas.microsoft.com/office/powerpoint/2010/main" val="98272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normAutofit fontScale="90000"/>
          </a:bodyPr>
          <a:lstStyle/>
          <a:p>
            <a:r>
              <a:rPr lang="en-US"/>
              <a:t>Urethra</a:t>
            </a:r>
          </a:p>
        </p:txBody>
      </p:sp>
      <p:sp>
        <p:nvSpPr>
          <p:cNvPr id="54277" name="Rectangle 5"/>
          <p:cNvSpPr>
            <a:spLocks noGrp="1" noChangeArrowheads="1"/>
          </p:cNvSpPr>
          <p:nvPr>
            <p:ph type="body" idx="1"/>
          </p:nvPr>
        </p:nvSpPr>
        <p:spPr>
          <a:xfrm>
            <a:off x="304800" y="1143000"/>
            <a:ext cx="4953000" cy="5257800"/>
          </a:xfrm>
        </p:spPr>
        <p:txBody>
          <a:bodyPr/>
          <a:lstStyle/>
          <a:p>
            <a:r>
              <a:rPr lang="en-US" dirty="0"/>
              <a:t>Conveys both urine and semen (at different times)</a:t>
            </a:r>
          </a:p>
          <a:p>
            <a:endParaRPr lang="en-US" dirty="0" smtClean="0"/>
          </a:p>
          <a:p>
            <a:r>
              <a:rPr lang="en-US" dirty="0" smtClean="0"/>
              <a:t>Has </a:t>
            </a:r>
            <a:r>
              <a:rPr lang="en-US" dirty="0"/>
              <a:t>three regions </a:t>
            </a:r>
          </a:p>
          <a:p>
            <a:pPr lvl="1"/>
            <a:r>
              <a:rPr lang="en-US" b="1" dirty="0"/>
              <a:t>Prostatic urethra</a:t>
            </a:r>
            <a:r>
              <a:rPr lang="en-US" dirty="0"/>
              <a:t> </a:t>
            </a:r>
            <a:endParaRPr lang="en-US" dirty="0" smtClean="0"/>
          </a:p>
          <a:p>
            <a:pPr lvl="2"/>
            <a:r>
              <a:rPr lang="en-US" dirty="0" smtClean="0"/>
              <a:t>surrounded </a:t>
            </a:r>
            <a:r>
              <a:rPr lang="en-US" dirty="0"/>
              <a:t>by prostate</a:t>
            </a:r>
          </a:p>
          <a:p>
            <a:pPr lvl="1"/>
            <a:r>
              <a:rPr lang="en-US" b="1" dirty="0"/>
              <a:t>Intermediate part of the urethra</a:t>
            </a:r>
            <a:r>
              <a:rPr lang="en-US" dirty="0"/>
              <a:t> (</a:t>
            </a:r>
            <a:r>
              <a:rPr lang="en-US" b="1" dirty="0"/>
              <a:t>membranous urethra</a:t>
            </a:r>
            <a:r>
              <a:rPr lang="en-US" dirty="0"/>
              <a:t>) </a:t>
            </a:r>
            <a:endParaRPr lang="en-US" dirty="0" smtClean="0"/>
          </a:p>
          <a:p>
            <a:pPr lvl="2"/>
            <a:r>
              <a:rPr lang="en-US" dirty="0" smtClean="0"/>
              <a:t>in </a:t>
            </a:r>
            <a:r>
              <a:rPr lang="en-US" dirty="0" err="1"/>
              <a:t>urogenital</a:t>
            </a:r>
            <a:r>
              <a:rPr lang="en-US" dirty="0"/>
              <a:t> diaphragm</a:t>
            </a:r>
          </a:p>
          <a:p>
            <a:pPr lvl="1"/>
            <a:r>
              <a:rPr lang="en-US" b="1" dirty="0"/>
              <a:t>Spongy urethra</a:t>
            </a:r>
            <a:r>
              <a:rPr lang="en-US" dirty="0"/>
              <a:t> </a:t>
            </a:r>
            <a:endParaRPr lang="en-US" dirty="0" smtClean="0"/>
          </a:p>
          <a:p>
            <a:pPr lvl="2"/>
            <a:r>
              <a:rPr lang="en-US" dirty="0" smtClean="0"/>
              <a:t>runs </a:t>
            </a:r>
            <a:r>
              <a:rPr lang="en-US" dirty="0"/>
              <a:t>through </a:t>
            </a:r>
            <a:r>
              <a:rPr lang="en-US" dirty="0" smtClean="0"/>
              <a:t>penis</a:t>
            </a:r>
          </a:p>
          <a:p>
            <a:pPr lvl="2"/>
            <a:r>
              <a:rPr lang="en-US" dirty="0" smtClean="0"/>
              <a:t>opens </a:t>
            </a:r>
            <a:r>
              <a:rPr lang="en-US" dirty="0"/>
              <a:t>at external urethral orifice</a:t>
            </a:r>
          </a:p>
        </p:txBody>
      </p:sp>
      <p:pic>
        <p:nvPicPr>
          <p:cNvPr id="10242" name="Picture 2"/>
          <p:cNvPicPr>
            <a:picLocks noChangeAspect="1" noChangeArrowheads="1"/>
          </p:cNvPicPr>
          <p:nvPr/>
        </p:nvPicPr>
        <p:blipFill>
          <a:blip r:embed="rId3" cstate="print"/>
          <a:srcRect/>
          <a:stretch>
            <a:fillRect/>
          </a:stretch>
        </p:blipFill>
        <p:spPr bwMode="auto">
          <a:xfrm>
            <a:off x="6591711" y="0"/>
            <a:ext cx="2552290" cy="6781800"/>
          </a:xfrm>
          <a:prstGeom prst="rect">
            <a:avLst/>
          </a:prstGeom>
          <a:noFill/>
          <a:ln w="9525">
            <a:noFill/>
            <a:miter lim="800000"/>
            <a:headEnd/>
            <a:tailEnd/>
          </a:ln>
        </p:spPr>
      </p:pic>
      <p:sp>
        <p:nvSpPr>
          <p:cNvPr id="5" name="TextBox 4"/>
          <p:cNvSpPr txBox="1"/>
          <p:nvPr/>
        </p:nvSpPr>
        <p:spPr>
          <a:xfrm>
            <a:off x="5791200" y="1752600"/>
            <a:ext cx="1051891"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Prostatic </a:t>
            </a:r>
          </a:p>
          <a:p>
            <a:pPr algn="ctr"/>
            <a:r>
              <a:rPr lang="en-US" dirty="0" smtClean="0"/>
              <a:t>urethra</a:t>
            </a:r>
            <a:endParaRPr lang="en-US" dirty="0"/>
          </a:p>
        </p:txBody>
      </p:sp>
      <p:sp>
        <p:nvSpPr>
          <p:cNvPr id="6" name="TextBox 5"/>
          <p:cNvSpPr txBox="1"/>
          <p:nvPr/>
        </p:nvSpPr>
        <p:spPr>
          <a:xfrm>
            <a:off x="5525013" y="2667000"/>
            <a:ext cx="1431866"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Membranous</a:t>
            </a:r>
          </a:p>
          <a:p>
            <a:pPr algn="ctr"/>
            <a:r>
              <a:rPr lang="en-US" dirty="0" smtClean="0"/>
              <a:t>urethra</a:t>
            </a:r>
            <a:endParaRPr lang="en-US" dirty="0"/>
          </a:p>
        </p:txBody>
      </p:sp>
      <p:sp>
        <p:nvSpPr>
          <p:cNvPr id="7" name="TextBox 6"/>
          <p:cNvSpPr txBox="1"/>
          <p:nvPr/>
        </p:nvSpPr>
        <p:spPr>
          <a:xfrm>
            <a:off x="6019800" y="4267200"/>
            <a:ext cx="908262"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Spongy</a:t>
            </a:r>
          </a:p>
          <a:p>
            <a:pPr algn="ctr"/>
            <a:r>
              <a:rPr lang="en-US" dirty="0" smtClean="0"/>
              <a:t>Urethra</a:t>
            </a:r>
            <a:endParaRPr lang="en-US" dirty="0"/>
          </a:p>
        </p:txBody>
      </p:sp>
      <p:cxnSp>
        <p:nvCxnSpPr>
          <p:cNvPr id="9" name="Straight Arrow Connector 8"/>
          <p:cNvCxnSpPr>
            <a:stCxn id="5" idx="3"/>
          </p:cNvCxnSpPr>
          <p:nvPr/>
        </p:nvCxnSpPr>
        <p:spPr>
          <a:xfrm>
            <a:off x="6843091" y="2075766"/>
            <a:ext cx="929309" cy="2102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6934200" y="2667000"/>
            <a:ext cx="838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6934200" y="4267200"/>
            <a:ext cx="838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6934200" y="4572000"/>
            <a:ext cx="838200" cy="1828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304800" y="274638"/>
            <a:ext cx="6172200" cy="563562"/>
          </a:xfrm>
        </p:spPr>
        <p:txBody>
          <a:bodyPr>
            <a:normAutofit fontScale="90000"/>
          </a:bodyPr>
          <a:lstStyle/>
          <a:p>
            <a:r>
              <a:rPr lang="en-US" dirty="0"/>
              <a:t>The Male Accessory Glands</a:t>
            </a:r>
          </a:p>
        </p:txBody>
      </p:sp>
      <p:sp>
        <p:nvSpPr>
          <p:cNvPr id="56325" name="Rectangle 5"/>
          <p:cNvSpPr>
            <a:spLocks noGrp="1" noChangeArrowheads="1"/>
          </p:cNvSpPr>
          <p:nvPr>
            <p:ph type="body" idx="1"/>
          </p:nvPr>
        </p:nvSpPr>
        <p:spPr>
          <a:xfrm>
            <a:off x="304800" y="1143000"/>
            <a:ext cx="4343400" cy="5257800"/>
          </a:xfrm>
        </p:spPr>
        <p:txBody>
          <a:bodyPr/>
          <a:lstStyle/>
          <a:p>
            <a:r>
              <a:rPr lang="en-US" dirty="0"/>
              <a:t>Paired </a:t>
            </a:r>
            <a:r>
              <a:rPr lang="en-US" b="1" dirty="0"/>
              <a:t>seminal glands</a:t>
            </a:r>
            <a:r>
              <a:rPr lang="en-US" dirty="0"/>
              <a:t> (</a:t>
            </a:r>
            <a:r>
              <a:rPr lang="en-US" b="1" dirty="0"/>
              <a:t>seminal vesicles</a:t>
            </a:r>
            <a:r>
              <a:rPr lang="en-US" dirty="0"/>
              <a:t>)</a:t>
            </a:r>
          </a:p>
          <a:p>
            <a:endParaRPr lang="en-US" dirty="0" smtClean="0"/>
          </a:p>
          <a:p>
            <a:r>
              <a:rPr lang="en-US" dirty="0" smtClean="0"/>
              <a:t>Paired </a:t>
            </a:r>
            <a:r>
              <a:rPr lang="en-US" b="1" dirty="0" err="1"/>
              <a:t>bulbo</a:t>
            </a:r>
            <a:r>
              <a:rPr lang="en-US" b="1" dirty="0"/>
              <a:t>-urethral glands</a:t>
            </a:r>
            <a:endParaRPr lang="en-US" dirty="0"/>
          </a:p>
          <a:p>
            <a:endParaRPr lang="en-US" b="1" dirty="0" smtClean="0"/>
          </a:p>
          <a:p>
            <a:r>
              <a:rPr lang="en-US" b="1" dirty="0" smtClean="0"/>
              <a:t>Prostate </a:t>
            </a:r>
            <a:r>
              <a:rPr lang="en-US" b="1" dirty="0"/>
              <a:t>gland</a:t>
            </a:r>
            <a:endParaRPr lang="en-US" dirty="0"/>
          </a:p>
          <a:p>
            <a:endParaRPr lang="en-US" dirty="0" smtClean="0"/>
          </a:p>
          <a:p>
            <a:r>
              <a:rPr lang="en-US" dirty="0" smtClean="0"/>
              <a:t>Produce </a:t>
            </a:r>
            <a:r>
              <a:rPr lang="en-US" dirty="0"/>
              <a:t>bulk of </a:t>
            </a:r>
            <a:r>
              <a:rPr lang="en-US" b="1" dirty="0"/>
              <a:t>semen</a:t>
            </a:r>
            <a:endParaRPr lang="en-US" dirty="0"/>
          </a:p>
          <a:p>
            <a:pPr lvl="1"/>
            <a:r>
              <a:rPr lang="en-US" dirty="0"/>
              <a:t>Remainder </a:t>
            </a:r>
            <a:r>
              <a:rPr lang="en-US" dirty="0" smtClean="0"/>
              <a:t>is </a:t>
            </a:r>
            <a:r>
              <a:rPr lang="en-US" dirty="0"/>
              <a:t>sperm from testes</a:t>
            </a:r>
          </a:p>
        </p:txBody>
      </p:sp>
      <p:pic>
        <p:nvPicPr>
          <p:cNvPr id="11266" name="Picture 2"/>
          <p:cNvPicPr>
            <a:picLocks noChangeAspect="1" noChangeArrowheads="1"/>
          </p:cNvPicPr>
          <p:nvPr/>
        </p:nvPicPr>
        <p:blipFill>
          <a:blip r:embed="rId3" cstate="print"/>
          <a:srcRect/>
          <a:stretch>
            <a:fillRect/>
          </a:stretch>
        </p:blipFill>
        <p:spPr bwMode="auto">
          <a:xfrm>
            <a:off x="6563033" y="0"/>
            <a:ext cx="2580968" cy="6858000"/>
          </a:xfrm>
          <a:prstGeom prst="rect">
            <a:avLst/>
          </a:prstGeom>
          <a:noFill/>
          <a:ln w="9525">
            <a:noFill/>
            <a:miter lim="800000"/>
            <a:headEnd/>
            <a:tailEnd/>
          </a:ln>
        </p:spPr>
      </p:pic>
      <p:sp>
        <p:nvSpPr>
          <p:cNvPr id="5" name="TextBox 4"/>
          <p:cNvSpPr txBox="1"/>
          <p:nvPr/>
        </p:nvSpPr>
        <p:spPr>
          <a:xfrm>
            <a:off x="5548117" y="1143000"/>
            <a:ext cx="928459"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Seminal</a:t>
            </a:r>
          </a:p>
          <a:p>
            <a:pPr algn="ctr"/>
            <a:r>
              <a:rPr lang="en-US" dirty="0" smtClean="0"/>
              <a:t>vesicles</a:t>
            </a:r>
            <a:endParaRPr lang="en-US" dirty="0"/>
          </a:p>
        </p:txBody>
      </p:sp>
      <p:sp>
        <p:nvSpPr>
          <p:cNvPr id="6" name="TextBox 5"/>
          <p:cNvSpPr txBox="1"/>
          <p:nvPr/>
        </p:nvSpPr>
        <p:spPr>
          <a:xfrm>
            <a:off x="5638800" y="3276600"/>
            <a:ext cx="147572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err="1" smtClean="0"/>
              <a:t>Bulbourethral</a:t>
            </a:r>
            <a:endParaRPr lang="en-US" dirty="0" smtClean="0"/>
          </a:p>
          <a:p>
            <a:pPr algn="ctr"/>
            <a:r>
              <a:rPr lang="en-US" dirty="0" smtClean="0"/>
              <a:t>glands</a:t>
            </a:r>
            <a:endParaRPr lang="en-US" dirty="0"/>
          </a:p>
        </p:txBody>
      </p:sp>
      <p:sp>
        <p:nvSpPr>
          <p:cNvPr id="7" name="TextBox 6"/>
          <p:cNvSpPr txBox="1"/>
          <p:nvPr/>
        </p:nvSpPr>
        <p:spPr>
          <a:xfrm>
            <a:off x="5257800" y="2362200"/>
            <a:ext cx="153029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Prostate gland</a:t>
            </a:r>
            <a:endParaRPr lang="en-US" dirty="0"/>
          </a:p>
        </p:txBody>
      </p:sp>
      <p:cxnSp>
        <p:nvCxnSpPr>
          <p:cNvPr id="8" name="Straight Arrow Connector 7"/>
          <p:cNvCxnSpPr/>
          <p:nvPr/>
        </p:nvCxnSpPr>
        <p:spPr>
          <a:xfrm>
            <a:off x="6477000" y="1447800"/>
            <a:ext cx="914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6477000" y="1447800"/>
            <a:ext cx="18288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6781800" y="2362200"/>
            <a:ext cx="8382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3"/>
          </p:cNvCxnSpPr>
          <p:nvPr/>
        </p:nvCxnSpPr>
        <p:spPr>
          <a:xfrm flipV="1">
            <a:off x="7114524" y="2743200"/>
            <a:ext cx="353076" cy="856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6" idx="3"/>
          </p:cNvCxnSpPr>
          <p:nvPr/>
        </p:nvCxnSpPr>
        <p:spPr>
          <a:xfrm flipV="1">
            <a:off x="7114524" y="2743200"/>
            <a:ext cx="810276" cy="856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304800" y="274638"/>
            <a:ext cx="6248400" cy="563562"/>
          </a:xfrm>
        </p:spPr>
        <p:txBody>
          <a:bodyPr>
            <a:normAutofit fontScale="90000"/>
          </a:bodyPr>
          <a:lstStyle/>
          <a:p>
            <a:r>
              <a:rPr lang="en-US" dirty="0"/>
              <a:t>Accessory Glands: Seminal Glands</a:t>
            </a:r>
          </a:p>
        </p:txBody>
      </p:sp>
      <p:sp>
        <p:nvSpPr>
          <p:cNvPr id="57349" name="Rectangle 5"/>
          <p:cNvSpPr>
            <a:spLocks noGrp="1" noChangeArrowheads="1"/>
          </p:cNvSpPr>
          <p:nvPr>
            <p:ph type="body" idx="1"/>
          </p:nvPr>
        </p:nvSpPr>
        <p:spPr>
          <a:xfrm>
            <a:off x="304800" y="1143000"/>
            <a:ext cx="6172200" cy="5257800"/>
          </a:xfrm>
        </p:spPr>
        <p:txBody>
          <a:bodyPr>
            <a:normAutofit fontScale="85000" lnSpcReduction="10000"/>
          </a:bodyPr>
          <a:lstStyle/>
          <a:p>
            <a:r>
              <a:rPr lang="en-US" dirty="0"/>
              <a:t>On posterior bladder </a:t>
            </a:r>
            <a:r>
              <a:rPr lang="en-US" dirty="0" smtClean="0"/>
              <a:t>surface</a:t>
            </a:r>
          </a:p>
          <a:p>
            <a:endParaRPr lang="en-US" dirty="0" smtClean="0"/>
          </a:p>
          <a:p>
            <a:r>
              <a:rPr lang="en-US" dirty="0" smtClean="0"/>
              <a:t>smooth </a:t>
            </a:r>
            <a:r>
              <a:rPr lang="en-US" dirty="0"/>
              <a:t>muscle contracts during ejaculation</a:t>
            </a:r>
          </a:p>
          <a:p>
            <a:endParaRPr lang="en-US" dirty="0" smtClean="0"/>
          </a:p>
          <a:p>
            <a:r>
              <a:rPr lang="en-US" dirty="0" smtClean="0"/>
              <a:t>Produces </a:t>
            </a:r>
            <a:r>
              <a:rPr lang="en-US" dirty="0"/>
              <a:t>viscous alkaline seminal fluid </a:t>
            </a:r>
          </a:p>
          <a:p>
            <a:pPr lvl="1"/>
            <a:r>
              <a:rPr lang="en-US" dirty="0"/>
              <a:t>Fructose, citric acid, coagulating enzyme (</a:t>
            </a:r>
            <a:r>
              <a:rPr lang="en-US" dirty="0" err="1"/>
              <a:t>vesiculase</a:t>
            </a:r>
            <a:r>
              <a:rPr lang="en-US" dirty="0"/>
              <a:t>), and prostaglandins</a:t>
            </a:r>
          </a:p>
          <a:p>
            <a:pPr lvl="1"/>
            <a:endParaRPr lang="en-US" dirty="0" smtClean="0"/>
          </a:p>
          <a:p>
            <a:pPr lvl="1"/>
            <a:r>
              <a:rPr lang="en-US" dirty="0" smtClean="0"/>
              <a:t>Yellow </a:t>
            </a:r>
            <a:r>
              <a:rPr lang="en-US" dirty="0"/>
              <a:t>pigment fluoresces with UV light </a:t>
            </a:r>
          </a:p>
          <a:p>
            <a:pPr lvl="1"/>
            <a:endParaRPr lang="en-US" dirty="0" smtClean="0"/>
          </a:p>
          <a:p>
            <a:pPr lvl="1"/>
            <a:r>
              <a:rPr lang="en-US" dirty="0" smtClean="0"/>
              <a:t>70</a:t>
            </a:r>
            <a:r>
              <a:rPr lang="en-US" dirty="0"/>
              <a:t>% volume of semen</a:t>
            </a:r>
          </a:p>
          <a:p>
            <a:endParaRPr lang="en-US" dirty="0" smtClean="0"/>
          </a:p>
          <a:p>
            <a:r>
              <a:rPr lang="en-US" dirty="0" smtClean="0"/>
              <a:t>Duct </a:t>
            </a:r>
            <a:r>
              <a:rPr lang="en-US" dirty="0"/>
              <a:t>of seminal vesicle joins </a:t>
            </a:r>
            <a:r>
              <a:rPr lang="en-US" dirty="0" err="1"/>
              <a:t>ductus</a:t>
            </a:r>
            <a:r>
              <a:rPr lang="en-US" dirty="0"/>
              <a:t> deferens to form ejaculatory duct</a:t>
            </a:r>
          </a:p>
        </p:txBody>
      </p:sp>
      <p:pic>
        <p:nvPicPr>
          <p:cNvPr id="4" name="Picture 2"/>
          <p:cNvPicPr>
            <a:picLocks noChangeAspect="1" noChangeArrowheads="1"/>
          </p:cNvPicPr>
          <p:nvPr/>
        </p:nvPicPr>
        <p:blipFill>
          <a:blip r:embed="rId3" cstate="print"/>
          <a:srcRect/>
          <a:stretch>
            <a:fillRect/>
          </a:stretch>
        </p:blipFill>
        <p:spPr bwMode="auto">
          <a:xfrm>
            <a:off x="6563033" y="0"/>
            <a:ext cx="2580968" cy="6858000"/>
          </a:xfrm>
          <a:prstGeom prst="rect">
            <a:avLst/>
          </a:prstGeom>
          <a:noFill/>
          <a:ln w="9525">
            <a:noFill/>
            <a:miter lim="800000"/>
            <a:headEnd/>
            <a:tailEnd/>
          </a:ln>
        </p:spPr>
      </p:pic>
      <p:sp>
        <p:nvSpPr>
          <p:cNvPr id="5" name="TextBox 4"/>
          <p:cNvSpPr txBox="1"/>
          <p:nvPr/>
        </p:nvSpPr>
        <p:spPr>
          <a:xfrm>
            <a:off x="5548117" y="1143000"/>
            <a:ext cx="928459"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Seminal</a:t>
            </a:r>
          </a:p>
          <a:p>
            <a:pPr algn="ctr"/>
            <a:r>
              <a:rPr lang="en-US" dirty="0" smtClean="0"/>
              <a:t>vesicles</a:t>
            </a:r>
            <a:endParaRPr lang="en-US" dirty="0"/>
          </a:p>
        </p:txBody>
      </p:sp>
      <p:cxnSp>
        <p:nvCxnSpPr>
          <p:cNvPr id="8" name="Straight Arrow Connector 7"/>
          <p:cNvCxnSpPr/>
          <p:nvPr/>
        </p:nvCxnSpPr>
        <p:spPr>
          <a:xfrm>
            <a:off x="6477000" y="1447800"/>
            <a:ext cx="914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6477000" y="1447800"/>
            <a:ext cx="18288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a:xfrm>
            <a:off x="304800" y="274638"/>
            <a:ext cx="6324600" cy="563562"/>
          </a:xfrm>
        </p:spPr>
        <p:txBody>
          <a:bodyPr>
            <a:normAutofit fontScale="90000"/>
          </a:bodyPr>
          <a:lstStyle/>
          <a:p>
            <a:r>
              <a:rPr lang="en-US" dirty="0"/>
              <a:t>Accessory Glands: Prostate </a:t>
            </a:r>
          </a:p>
        </p:txBody>
      </p:sp>
      <p:sp>
        <p:nvSpPr>
          <p:cNvPr id="58373" name="Rectangle 5"/>
          <p:cNvSpPr>
            <a:spLocks noGrp="1" noChangeArrowheads="1"/>
          </p:cNvSpPr>
          <p:nvPr>
            <p:ph type="body" idx="1"/>
          </p:nvPr>
        </p:nvSpPr>
        <p:spPr>
          <a:xfrm>
            <a:off x="304800" y="1143000"/>
            <a:ext cx="5334000" cy="5257800"/>
          </a:xfrm>
        </p:spPr>
        <p:txBody>
          <a:bodyPr>
            <a:normAutofit fontScale="92500" lnSpcReduction="20000"/>
          </a:bodyPr>
          <a:lstStyle/>
          <a:p>
            <a:r>
              <a:rPr lang="en-US" dirty="0"/>
              <a:t>Encircles urethra inferior to bladder; </a:t>
            </a:r>
            <a:endParaRPr lang="en-US" dirty="0" smtClean="0"/>
          </a:p>
          <a:p>
            <a:pPr lvl="1"/>
            <a:r>
              <a:rPr lang="en-US" dirty="0" smtClean="0"/>
              <a:t>size </a:t>
            </a:r>
            <a:r>
              <a:rPr lang="en-US" dirty="0"/>
              <a:t>of peach </a:t>
            </a:r>
            <a:r>
              <a:rPr lang="en-US" dirty="0" smtClean="0"/>
              <a:t>pit</a:t>
            </a:r>
          </a:p>
          <a:p>
            <a:pPr lvl="1"/>
            <a:r>
              <a:rPr lang="en-US" dirty="0" smtClean="0"/>
              <a:t>smooth </a:t>
            </a:r>
            <a:r>
              <a:rPr lang="en-US" dirty="0"/>
              <a:t>muscle contracts during ejaculation</a:t>
            </a:r>
          </a:p>
          <a:p>
            <a:endParaRPr lang="en-US" dirty="0" smtClean="0"/>
          </a:p>
          <a:p>
            <a:r>
              <a:rPr lang="en-US" dirty="0" smtClean="0"/>
              <a:t>Secretes </a:t>
            </a:r>
            <a:r>
              <a:rPr lang="en-US" dirty="0"/>
              <a:t>milky, slightly acid fluid</a:t>
            </a:r>
          </a:p>
          <a:p>
            <a:pPr lvl="1"/>
            <a:r>
              <a:rPr lang="en-US" dirty="0"/>
              <a:t>Contains citrate, enzymes, and prostate-specific antigen (PSA)</a:t>
            </a:r>
          </a:p>
          <a:p>
            <a:pPr lvl="1"/>
            <a:r>
              <a:rPr lang="en-US" dirty="0"/>
              <a:t>Role in sperm activation</a:t>
            </a:r>
          </a:p>
          <a:p>
            <a:pPr lvl="1"/>
            <a:r>
              <a:rPr lang="en-US" dirty="0"/>
              <a:t>Enters prostatic urethra during ejaculation</a:t>
            </a:r>
          </a:p>
          <a:p>
            <a:endParaRPr lang="en-US" dirty="0" smtClean="0"/>
          </a:p>
          <a:p>
            <a:r>
              <a:rPr lang="en-US" dirty="0" smtClean="0"/>
              <a:t>33% </a:t>
            </a:r>
            <a:r>
              <a:rPr lang="en-US" dirty="0"/>
              <a:t>semen volume</a:t>
            </a:r>
          </a:p>
        </p:txBody>
      </p:sp>
      <p:pic>
        <p:nvPicPr>
          <p:cNvPr id="5" name="Picture 2"/>
          <p:cNvPicPr>
            <a:picLocks noChangeAspect="1" noChangeArrowheads="1"/>
          </p:cNvPicPr>
          <p:nvPr/>
        </p:nvPicPr>
        <p:blipFill>
          <a:blip r:embed="rId3" cstate="print"/>
          <a:srcRect/>
          <a:stretch>
            <a:fillRect/>
          </a:stretch>
        </p:blipFill>
        <p:spPr bwMode="auto">
          <a:xfrm>
            <a:off x="6563033" y="0"/>
            <a:ext cx="2580968" cy="6858000"/>
          </a:xfrm>
          <a:prstGeom prst="rect">
            <a:avLst/>
          </a:prstGeom>
          <a:noFill/>
          <a:ln w="9525">
            <a:noFill/>
            <a:miter lim="800000"/>
            <a:headEnd/>
            <a:tailEnd/>
          </a:ln>
        </p:spPr>
      </p:pic>
      <p:sp>
        <p:nvSpPr>
          <p:cNvPr id="8" name="TextBox 7"/>
          <p:cNvSpPr txBox="1"/>
          <p:nvPr/>
        </p:nvSpPr>
        <p:spPr>
          <a:xfrm>
            <a:off x="5638800" y="2286000"/>
            <a:ext cx="153029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Prostate gland</a:t>
            </a:r>
            <a:endParaRPr lang="en-US" dirty="0"/>
          </a:p>
        </p:txBody>
      </p:sp>
      <p:cxnSp>
        <p:nvCxnSpPr>
          <p:cNvPr id="11" name="Straight Arrow Connector 10"/>
          <p:cNvCxnSpPr>
            <a:stCxn id="8" idx="3"/>
          </p:cNvCxnSpPr>
          <p:nvPr/>
        </p:nvCxnSpPr>
        <p:spPr>
          <a:xfrm flipV="1">
            <a:off x="7169092" y="2362200"/>
            <a:ext cx="450908" cy="1084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normAutofit fontScale="90000"/>
          </a:bodyPr>
          <a:lstStyle/>
          <a:p>
            <a:r>
              <a:rPr lang="en-US"/>
              <a:t>Prostate Disorders</a:t>
            </a:r>
          </a:p>
        </p:txBody>
      </p:sp>
      <p:sp>
        <p:nvSpPr>
          <p:cNvPr id="59397" name="Rectangle 5"/>
          <p:cNvSpPr>
            <a:spLocks noGrp="1" noChangeArrowheads="1"/>
          </p:cNvSpPr>
          <p:nvPr>
            <p:ph type="body" idx="1"/>
          </p:nvPr>
        </p:nvSpPr>
        <p:spPr/>
        <p:txBody>
          <a:bodyPr>
            <a:normAutofit lnSpcReduction="10000"/>
          </a:bodyPr>
          <a:lstStyle/>
          <a:p>
            <a:r>
              <a:rPr lang="en-US" b="1" dirty="0" err="1"/>
              <a:t>Prostatitis</a:t>
            </a:r>
            <a:r>
              <a:rPr lang="en-US" dirty="0"/>
              <a:t> </a:t>
            </a:r>
            <a:endParaRPr lang="en-US" dirty="0" smtClean="0"/>
          </a:p>
          <a:p>
            <a:pPr lvl="1"/>
            <a:r>
              <a:rPr lang="en-US" dirty="0" smtClean="0"/>
              <a:t>inflammatory disorder</a:t>
            </a:r>
            <a:endParaRPr lang="en-US" dirty="0"/>
          </a:p>
          <a:p>
            <a:pPr lvl="1"/>
            <a:endParaRPr lang="en-US" dirty="0" smtClean="0"/>
          </a:p>
          <a:p>
            <a:pPr lvl="1"/>
            <a:r>
              <a:rPr lang="en-US" dirty="0" smtClean="0"/>
              <a:t>Bacterial infection</a:t>
            </a:r>
          </a:p>
          <a:p>
            <a:pPr lvl="2"/>
            <a:r>
              <a:rPr lang="en-US" dirty="0" smtClean="0"/>
              <a:t>acute </a:t>
            </a:r>
          </a:p>
          <a:p>
            <a:pPr lvl="2"/>
            <a:r>
              <a:rPr lang="en-US" dirty="0" smtClean="0"/>
              <a:t>Chronic</a:t>
            </a:r>
          </a:p>
          <a:p>
            <a:pPr lvl="1"/>
            <a:r>
              <a:rPr lang="en-US" dirty="0" smtClean="0"/>
              <a:t>treated </a:t>
            </a:r>
            <a:r>
              <a:rPr lang="en-US" dirty="0"/>
              <a:t>with antibiotics</a:t>
            </a:r>
          </a:p>
          <a:p>
            <a:endParaRPr lang="en-US" b="1" dirty="0" smtClean="0"/>
          </a:p>
          <a:p>
            <a:r>
              <a:rPr lang="en-US" b="1" dirty="0" smtClean="0"/>
              <a:t>Benign </a:t>
            </a:r>
            <a:r>
              <a:rPr lang="en-US" b="1" dirty="0"/>
              <a:t>prostatic hyperplasia</a:t>
            </a:r>
          </a:p>
          <a:p>
            <a:pPr lvl="1"/>
            <a:r>
              <a:rPr lang="en-US" dirty="0"/>
              <a:t>May be </a:t>
            </a:r>
            <a:r>
              <a:rPr lang="en-US" dirty="0" smtClean="0"/>
              <a:t>age-related</a:t>
            </a:r>
          </a:p>
          <a:p>
            <a:pPr lvl="1"/>
            <a:r>
              <a:rPr lang="en-US" dirty="0" smtClean="0"/>
              <a:t>distorts urethra</a:t>
            </a:r>
          </a:p>
          <a:p>
            <a:pPr lvl="2"/>
            <a:r>
              <a:rPr lang="en-US" dirty="0" smtClean="0"/>
              <a:t>treated </a:t>
            </a:r>
            <a:r>
              <a:rPr lang="en-US" dirty="0"/>
              <a:t>with surgery, microwaves, drugs, balloon compression, radio-frequency radiation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normAutofit fontScale="90000"/>
          </a:bodyPr>
          <a:lstStyle/>
          <a:p>
            <a:r>
              <a:rPr lang="en-US"/>
              <a:t>Prostate Disorders</a:t>
            </a:r>
          </a:p>
        </p:txBody>
      </p:sp>
      <p:sp>
        <p:nvSpPr>
          <p:cNvPr id="60421" name="Rectangle 5"/>
          <p:cNvSpPr>
            <a:spLocks noGrp="1" noChangeArrowheads="1"/>
          </p:cNvSpPr>
          <p:nvPr>
            <p:ph type="body" idx="1"/>
          </p:nvPr>
        </p:nvSpPr>
        <p:spPr/>
        <p:txBody>
          <a:bodyPr/>
          <a:lstStyle/>
          <a:p>
            <a:r>
              <a:rPr lang="en-US" b="1" dirty="0"/>
              <a:t>Prostate cancer</a:t>
            </a:r>
          </a:p>
          <a:p>
            <a:pPr lvl="1"/>
            <a:r>
              <a:rPr lang="en-US" dirty="0"/>
              <a:t>Second most common cause of cancer death in males</a:t>
            </a:r>
          </a:p>
          <a:p>
            <a:pPr lvl="1"/>
            <a:endParaRPr lang="en-US" dirty="0" smtClean="0"/>
          </a:p>
          <a:p>
            <a:pPr lvl="1"/>
            <a:r>
              <a:rPr lang="en-US" dirty="0" smtClean="0"/>
              <a:t>Digital </a:t>
            </a:r>
            <a:r>
              <a:rPr lang="en-US" dirty="0"/>
              <a:t>exam screening, PSA levels</a:t>
            </a:r>
          </a:p>
          <a:p>
            <a:pPr lvl="2"/>
            <a:r>
              <a:rPr lang="en-US" dirty="0"/>
              <a:t>Biopsy if abnormal</a:t>
            </a:r>
          </a:p>
          <a:p>
            <a:pPr lvl="1"/>
            <a:endParaRPr lang="en-US" dirty="0" smtClean="0"/>
          </a:p>
          <a:p>
            <a:pPr lvl="1"/>
            <a:r>
              <a:rPr lang="en-US" dirty="0" smtClean="0"/>
              <a:t>Treated </a:t>
            </a:r>
            <a:r>
              <a:rPr lang="en-US" dirty="0"/>
              <a:t>with surgery and sometimes radiation; castration; drugs </a:t>
            </a:r>
          </a:p>
          <a:p>
            <a:pPr lvl="1"/>
            <a:endParaRPr lang="en-US" dirty="0" smtClean="0"/>
          </a:p>
          <a:p>
            <a:pPr lvl="1"/>
            <a:r>
              <a:rPr lang="en-US" dirty="0" smtClean="0"/>
              <a:t>In </a:t>
            </a:r>
            <a:r>
              <a:rPr lang="en-US" dirty="0"/>
              <a:t>clinical trials </a:t>
            </a:r>
            <a:endParaRPr lang="en-US" dirty="0" smtClean="0"/>
          </a:p>
          <a:p>
            <a:pPr lvl="2"/>
            <a:r>
              <a:rPr lang="en-US" dirty="0" smtClean="0"/>
              <a:t>cryosurgery</a:t>
            </a:r>
            <a:r>
              <a:rPr lang="en-US" dirty="0"/>
              <a:t>, chemotherapy, ultrasound, proton beam therapy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0" y="0"/>
            <a:ext cx="6400800" cy="685800"/>
          </a:xfrm>
        </p:spPr>
        <p:txBody>
          <a:bodyPr>
            <a:noAutofit/>
          </a:bodyPr>
          <a:lstStyle/>
          <a:p>
            <a:r>
              <a:rPr lang="en-US" sz="2400" dirty="0"/>
              <a:t>Accessory Glands: </a:t>
            </a:r>
            <a:r>
              <a:rPr lang="en-US" sz="2400" dirty="0" err="1" smtClean="0"/>
              <a:t>Bulbourethral</a:t>
            </a:r>
            <a:r>
              <a:rPr lang="en-US" sz="2400" dirty="0" smtClean="0"/>
              <a:t> Glands</a:t>
            </a:r>
            <a:endParaRPr lang="en-US" sz="2400" dirty="0"/>
          </a:p>
        </p:txBody>
      </p:sp>
      <p:sp>
        <p:nvSpPr>
          <p:cNvPr id="61445" name="Rectangle 5"/>
          <p:cNvSpPr>
            <a:spLocks noGrp="1" noChangeArrowheads="1"/>
          </p:cNvSpPr>
          <p:nvPr>
            <p:ph type="body" idx="1"/>
          </p:nvPr>
        </p:nvSpPr>
        <p:spPr>
          <a:xfrm>
            <a:off x="304800" y="1143000"/>
            <a:ext cx="5181600" cy="5257800"/>
          </a:xfrm>
        </p:spPr>
        <p:txBody>
          <a:bodyPr/>
          <a:lstStyle/>
          <a:p>
            <a:r>
              <a:rPr lang="en-US" dirty="0"/>
              <a:t>Pea-sized glands inferior to prostate</a:t>
            </a:r>
          </a:p>
          <a:p>
            <a:endParaRPr lang="en-US" dirty="0" smtClean="0"/>
          </a:p>
          <a:p>
            <a:r>
              <a:rPr lang="en-US" dirty="0" smtClean="0"/>
              <a:t>Produce </a:t>
            </a:r>
            <a:r>
              <a:rPr lang="en-US" dirty="0"/>
              <a:t>thick, clear mucus during sexual arousal</a:t>
            </a:r>
          </a:p>
          <a:p>
            <a:pPr lvl="1"/>
            <a:endParaRPr lang="en-US" dirty="0" smtClean="0"/>
          </a:p>
          <a:p>
            <a:pPr lvl="1"/>
            <a:r>
              <a:rPr lang="en-US" dirty="0" smtClean="0"/>
              <a:t>Lubricates </a:t>
            </a:r>
            <a:r>
              <a:rPr lang="en-US" dirty="0" err="1"/>
              <a:t>glans</a:t>
            </a:r>
            <a:r>
              <a:rPr lang="en-US" dirty="0"/>
              <a:t> penis</a:t>
            </a:r>
          </a:p>
          <a:p>
            <a:pPr lvl="1"/>
            <a:endParaRPr lang="en-US" dirty="0" smtClean="0"/>
          </a:p>
          <a:p>
            <a:pPr lvl="1"/>
            <a:r>
              <a:rPr lang="en-US" dirty="0" smtClean="0"/>
              <a:t>Neutralizes </a:t>
            </a:r>
            <a:r>
              <a:rPr lang="en-US" dirty="0"/>
              <a:t>traces of acidic urine in urethra</a:t>
            </a:r>
          </a:p>
        </p:txBody>
      </p:sp>
      <p:pic>
        <p:nvPicPr>
          <p:cNvPr id="4" name="Picture 2"/>
          <p:cNvPicPr>
            <a:picLocks noChangeAspect="1" noChangeArrowheads="1"/>
          </p:cNvPicPr>
          <p:nvPr/>
        </p:nvPicPr>
        <p:blipFill>
          <a:blip r:embed="rId3" cstate="print"/>
          <a:srcRect/>
          <a:stretch>
            <a:fillRect/>
          </a:stretch>
        </p:blipFill>
        <p:spPr bwMode="auto">
          <a:xfrm>
            <a:off x="6563033" y="0"/>
            <a:ext cx="2580968" cy="6858000"/>
          </a:xfrm>
          <a:prstGeom prst="rect">
            <a:avLst/>
          </a:prstGeom>
          <a:noFill/>
          <a:ln w="9525">
            <a:noFill/>
            <a:miter lim="800000"/>
            <a:headEnd/>
            <a:tailEnd/>
          </a:ln>
        </p:spPr>
      </p:pic>
      <p:sp>
        <p:nvSpPr>
          <p:cNvPr id="6" name="TextBox 5"/>
          <p:cNvSpPr txBox="1"/>
          <p:nvPr/>
        </p:nvSpPr>
        <p:spPr>
          <a:xfrm>
            <a:off x="5638800" y="3276600"/>
            <a:ext cx="147572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err="1" smtClean="0"/>
              <a:t>Bulbourethral</a:t>
            </a:r>
            <a:endParaRPr lang="en-US" dirty="0" smtClean="0"/>
          </a:p>
          <a:p>
            <a:pPr algn="ctr"/>
            <a:r>
              <a:rPr lang="en-US" dirty="0" smtClean="0"/>
              <a:t>glands</a:t>
            </a:r>
            <a:endParaRPr lang="en-US" dirty="0"/>
          </a:p>
        </p:txBody>
      </p:sp>
      <p:cxnSp>
        <p:nvCxnSpPr>
          <p:cNvPr id="11" name="Straight Arrow Connector 10"/>
          <p:cNvCxnSpPr>
            <a:stCxn id="6" idx="3"/>
          </p:cNvCxnSpPr>
          <p:nvPr/>
        </p:nvCxnSpPr>
        <p:spPr>
          <a:xfrm flipV="1">
            <a:off x="7114524" y="2743200"/>
            <a:ext cx="353076" cy="856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6" idx="3"/>
          </p:cNvCxnSpPr>
          <p:nvPr/>
        </p:nvCxnSpPr>
        <p:spPr>
          <a:xfrm flipV="1">
            <a:off x="7114524" y="2743200"/>
            <a:ext cx="810276" cy="856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a:normAutofit fontScale="90000"/>
          </a:bodyPr>
          <a:lstStyle/>
          <a:p>
            <a:r>
              <a:rPr lang="en-US"/>
              <a:t>Semen</a:t>
            </a:r>
          </a:p>
        </p:txBody>
      </p:sp>
      <p:sp>
        <p:nvSpPr>
          <p:cNvPr id="63493" name="Rectangle 5"/>
          <p:cNvSpPr>
            <a:spLocks noGrp="1" noChangeArrowheads="1"/>
          </p:cNvSpPr>
          <p:nvPr>
            <p:ph type="body" idx="1"/>
          </p:nvPr>
        </p:nvSpPr>
        <p:spPr/>
        <p:txBody>
          <a:bodyPr/>
          <a:lstStyle/>
          <a:p>
            <a:pPr>
              <a:lnSpc>
                <a:spcPct val="90000"/>
              </a:lnSpc>
            </a:pPr>
            <a:r>
              <a:rPr lang="en-US" dirty="0"/>
              <a:t>Milky-white mixture of sperm and accessory gland secretions</a:t>
            </a:r>
          </a:p>
          <a:p>
            <a:pPr>
              <a:lnSpc>
                <a:spcPct val="90000"/>
              </a:lnSpc>
              <a:buNone/>
            </a:pPr>
            <a:endParaRPr lang="en-US" dirty="0" smtClean="0"/>
          </a:p>
          <a:p>
            <a:pPr lvl="1">
              <a:lnSpc>
                <a:spcPct val="90000"/>
              </a:lnSpc>
            </a:pPr>
            <a:r>
              <a:rPr lang="en-US" dirty="0" smtClean="0"/>
              <a:t>Contains </a:t>
            </a:r>
            <a:r>
              <a:rPr lang="en-US" dirty="0"/>
              <a:t>fructose for ATP </a:t>
            </a:r>
            <a:r>
              <a:rPr lang="en-US" dirty="0" smtClean="0"/>
              <a:t>production</a:t>
            </a:r>
          </a:p>
          <a:p>
            <a:pPr lvl="1">
              <a:lnSpc>
                <a:spcPct val="90000"/>
              </a:lnSpc>
            </a:pPr>
            <a:r>
              <a:rPr lang="en-US" dirty="0" smtClean="0"/>
              <a:t>protects </a:t>
            </a:r>
            <a:r>
              <a:rPr lang="en-US" dirty="0"/>
              <a:t>and activates </a:t>
            </a:r>
            <a:r>
              <a:rPr lang="en-US" dirty="0" smtClean="0"/>
              <a:t>sperm</a:t>
            </a:r>
          </a:p>
          <a:p>
            <a:pPr lvl="1">
              <a:lnSpc>
                <a:spcPct val="90000"/>
              </a:lnSpc>
            </a:pPr>
            <a:r>
              <a:rPr lang="en-US" dirty="0" smtClean="0"/>
              <a:t>facilitates </a:t>
            </a:r>
            <a:r>
              <a:rPr lang="en-US" dirty="0"/>
              <a:t>sperm movement</a:t>
            </a:r>
          </a:p>
          <a:p>
            <a:pPr>
              <a:lnSpc>
                <a:spcPct val="90000"/>
              </a:lnSpc>
            </a:pPr>
            <a:endParaRPr lang="en-US" dirty="0" smtClean="0"/>
          </a:p>
          <a:p>
            <a:pPr>
              <a:lnSpc>
                <a:spcPct val="90000"/>
              </a:lnSpc>
            </a:pPr>
            <a:r>
              <a:rPr lang="en-US" dirty="0" smtClean="0"/>
              <a:t>Alkaline secretion</a:t>
            </a:r>
            <a:endParaRPr lang="en-US" dirty="0" smtClean="0">
              <a:sym typeface="Wingdings" pitchFamily="1" charset="2"/>
            </a:endParaRPr>
          </a:p>
          <a:p>
            <a:pPr lvl="1">
              <a:lnSpc>
                <a:spcPct val="90000"/>
              </a:lnSpc>
            </a:pPr>
            <a:r>
              <a:rPr lang="en-US" dirty="0" smtClean="0">
                <a:sym typeface="Wingdings" pitchFamily="1" charset="2"/>
              </a:rPr>
              <a:t>neutralizes </a:t>
            </a:r>
            <a:r>
              <a:rPr lang="en-US" dirty="0">
                <a:sym typeface="Wingdings" pitchFamily="1" charset="2"/>
              </a:rPr>
              <a:t>acidity of male urethra </a:t>
            </a:r>
            <a:endParaRPr lang="en-US" dirty="0" smtClean="0">
              <a:sym typeface="Wingdings" pitchFamily="1" charset="2"/>
            </a:endParaRPr>
          </a:p>
          <a:p>
            <a:pPr lvl="1">
              <a:lnSpc>
                <a:spcPct val="90000"/>
              </a:lnSpc>
            </a:pPr>
            <a:r>
              <a:rPr lang="en-US" dirty="0" smtClean="0">
                <a:sym typeface="Wingdings" pitchFamily="1" charset="2"/>
              </a:rPr>
              <a:t>neutralizes acidity of female </a:t>
            </a:r>
            <a:r>
              <a:rPr lang="en-US" dirty="0">
                <a:sym typeface="Wingdings" pitchFamily="1" charset="2"/>
              </a:rPr>
              <a:t>vagina </a:t>
            </a:r>
            <a:endParaRPr lang="en-US" dirty="0" smtClean="0">
              <a:sym typeface="Wingdings" pitchFamily="1" charset="2"/>
            </a:endParaRPr>
          </a:p>
          <a:p>
            <a:pPr lvl="1">
              <a:lnSpc>
                <a:spcPct val="90000"/>
              </a:lnSpc>
            </a:pPr>
            <a:r>
              <a:rPr lang="en-US" dirty="0" smtClean="0">
                <a:sym typeface="Wingdings" pitchFamily="1" charset="2"/>
              </a:rPr>
              <a:t>enhanced </a:t>
            </a:r>
            <a:r>
              <a:rPr lang="en-US" dirty="0">
                <a:sym typeface="Wingdings" pitchFamily="1" charset="2"/>
              </a:rPr>
              <a:t>motility</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normAutofit fontScale="90000"/>
          </a:bodyPr>
          <a:lstStyle/>
          <a:p>
            <a:r>
              <a:rPr lang="en-US"/>
              <a:t>Semen Functions</a:t>
            </a:r>
          </a:p>
        </p:txBody>
      </p:sp>
      <p:sp>
        <p:nvSpPr>
          <p:cNvPr id="64517" name="Rectangle 5"/>
          <p:cNvSpPr>
            <a:spLocks noGrp="1" noChangeArrowheads="1"/>
          </p:cNvSpPr>
          <p:nvPr>
            <p:ph type="body" idx="1"/>
          </p:nvPr>
        </p:nvSpPr>
        <p:spPr/>
        <p:txBody>
          <a:bodyPr>
            <a:normAutofit fontScale="92500" lnSpcReduction="20000"/>
          </a:bodyPr>
          <a:lstStyle/>
          <a:p>
            <a:r>
              <a:rPr lang="en-US" sz="2800" dirty="0"/>
              <a:t>Prostaglandins </a:t>
            </a:r>
            <a:endParaRPr lang="en-US" sz="2800" dirty="0" smtClean="0"/>
          </a:p>
          <a:p>
            <a:pPr lvl="1"/>
            <a:r>
              <a:rPr lang="en-US" sz="2400" dirty="0" smtClean="0"/>
              <a:t>decrease </a:t>
            </a:r>
            <a:r>
              <a:rPr lang="en-US" sz="2400" dirty="0"/>
              <a:t>viscosity of mucus in </a:t>
            </a:r>
            <a:r>
              <a:rPr lang="en-US" sz="2400" dirty="0" smtClean="0"/>
              <a:t>cervix</a:t>
            </a:r>
          </a:p>
          <a:p>
            <a:pPr lvl="1"/>
            <a:r>
              <a:rPr lang="en-US" sz="2400" dirty="0" smtClean="0"/>
              <a:t>stimulate </a:t>
            </a:r>
            <a:r>
              <a:rPr lang="en-US" sz="2400" dirty="0"/>
              <a:t>reverse peristalsis in uterus</a:t>
            </a:r>
          </a:p>
          <a:p>
            <a:pPr>
              <a:buNone/>
            </a:pPr>
            <a:endParaRPr lang="en-US" sz="2800" dirty="0" smtClean="0">
              <a:sym typeface="Wingdings" pitchFamily="1" charset="2"/>
            </a:endParaRPr>
          </a:p>
          <a:p>
            <a:r>
              <a:rPr lang="en-US" sz="2800" dirty="0" smtClean="0">
                <a:sym typeface="Wingdings" pitchFamily="1" charset="2"/>
              </a:rPr>
              <a:t>Contains </a:t>
            </a:r>
            <a:r>
              <a:rPr lang="en-US" sz="2800" dirty="0">
                <a:sym typeface="Wingdings" pitchFamily="1" charset="2"/>
              </a:rPr>
              <a:t>ATP for energy</a:t>
            </a:r>
          </a:p>
          <a:p>
            <a:endParaRPr lang="en-US" sz="2800" dirty="0" smtClean="0">
              <a:sym typeface="Wingdings" pitchFamily="1" charset="2"/>
            </a:endParaRPr>
          </a:p>
          <a:p>
            <a:r>
              <a:rPr lang="en-US" sz="2800" dirty="0" smtClean="0">
                <a:sym typeface="Wingdings" pitchFamily="1" charset="2"/>
              </a:rPr>
              <a:t>Suppresses </a:t>
            </a:r>
            <a:r>
              <a:rPr lang="en-US" sz="2800" dirty="0">
                <a:sym typeface="Wingdings" pitchFamily="1" charset="2"/>
              </a:rPr>
              <a:t>female immune response</a:t>
            </a:r>
          </a:p>
          <a:p>
            <a:endParaRPr lang="en-US" sz="2800" dirty="0" smtClean="0">
              <a:sym typeface="Wingdings" pitchFamily="1" charset="2"/>
            </a:endParaRPr>
          </a:p>
          <a:p>
            <a:r>
              <a:rPr lang="en-US" sz="2800" dirty="0" smtClean="0">
                <a:sym typeface="Wingdings" pitchFamily="1" charset="2"/>
              </a:rPr>
              <a:t>Antibacterial </a:t>
            </a:r>
            <a:r>
              <a:rPr lang="en-US" sz="2800" dirty="0">
                <a:sym typeface="Wingdings" pitchFamily="1" charset="2"/>
              </a:rPr>
              <a:t>action</a:t>
            </a:r>
          </a:p>
          <a:p>
            <a:endParaRPr lang="en-US" sz="2800" dirty="0" smtClean="0">
              <a:sym typeface="Wingdings" pitchFamily="1" charset="2"/>
            </a:endParaRPr>
          </a:p>
          <a:p>
            <a:r>
              <a:rPr lang="en-US" sz="2800" dirty="0" smtClean="0">
                <a:sym typeface="Wingdings" pitchFamily="1" charset="2"/>
              </a:rPr>
              <a:t>Clotting </a:t>
            </a:r>
            <a:r>
              <a:rPr lang="en-US" sz="2800" dirty="0">
                <a:sym typeface="Wingdings" pitchFamily="1" charset="2"/>
              </a:rPr>
              <a:t>factors coagulate semen initially to prevent draining out; </a:t>
            </a:r>
            <a:endParaRPr lang="en-US" sz="2800" dirty="0" smtClean="0">
              <a:sym typeface="Wingdings" pitchFamily="1" charset="2"/>
            </a:endParaRPr>
          </a:p>
          <a:p>
            <a:pPr lvl="1"/>
            <a:r>
              <a:rPr lang="en-US" sz="2400" dirty="0" smtClean="0">
                <a:sym typeface="Wingdings" pitchFamily="1" charset="2"/>
              </a:rPr>
              <a:t>then </a:t>
            </a:r>
            <a:r>
              <a:rPr lang="en-US" sz="2400" dirty="0">
                <a:sym typeface="Wingdings" pitchFamily="1" charset="2"/>
              </a:rPr>
              <a:t>liquefied by </a:t>
            </a:r>
            <a:r>
              <a:rPr lang="en-US" sz="2400" dirty="0" err="1">
                <a:sym typeface="Wingdings" pitchFamily="1" charset="2"/>
              </a:rPr>
              <a:t>fibrinolysin</a:t>
            </a:r>
            <a:r>
              <a:rPr lang="en-US" sz="2400" dirty="0">
                <a:sym typeface="Wingdings" pitchFamily="1" charset="2"/>
              </a:rPr>
              <a:t> </a:t>
            </a:r>
            <a:endParaRPr lang="en-US" sz="2400" dirty="0" smtClean="0">
              <a:sym typeface="Wingdings" pitchFamily="1" charset="2"/>
            </a:endParaRPr>
          </a:p>
          <a:p>
            <a:pPr lvl="1"/>
            <a:r>
              <a:rPr lang="en-US" sz="2400" dirty="0" smtClean="0">
                <a:sym typeface="Wingdings" pitchFamily="1" charset="2"/>
              </a:rPr>
              <a:t>sperm </a:t>
            </a:r>
            <a:r>
              <a:rPr lang="en-US" sz="2400" dirty="0">
                <a:sym typeface="Wingdings" pitchFamily="1" charset="2"/>
              </a:rPr>
              <a:t>begin journey</a:t>
            </a:r>
            <a:endParaRPr lang="en-US" sz="2400" dirty="0"/>
          </a:p>
          <a:p>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normAutofit fontScale="90000"/>
          </a:bodyPr>
          <a:lstStyle/>
          <a:p>
            <a:r>
              <a:rPr lang="en-US"/>
              <a:t>Male Reproductive System</a:t>
            </a:r>
          </a:p>
        </p:txBody>
      </p:sp>
      <p:sp>
        <p:nvSpPr>
          <p:cNvPr id="28677" name="Rectangle 5"/>
          <p:cNvSpPr>
            <a:spLocks noGrp="1" noChangeArrowheads="1"/>
          </p:cNvSpPr>
          <p:nvPr>
            <p:ph type="body" idx="1"/>
          </p:nvPr>
        </p:nvSpPr>
        <p:spPr>
          <a:xfrm>
            <a:off x="457200" y="1600200"/>
            <a:ext cx="3886200" cy="4525963"/>
          </a:xfrm>
        </p:spPr>
        <p:txBody>
          <a:bodyPr>
            <a:normAutofit/>
          </a:bodyPr>
          <a:lstStyle/>
          <a:p>
            <a:r>
              <a:rPr lang="en-US" b="1" dirty="0"/>
              <a:t>Testes</a:t>
            </a:r>
            <a:r>
              <a:rPr lang="en-US" dirty="0"/>
              <a:t> </a:t>
            </a:r>
            <a:endParaRPr lang="en-US" dirty="0" smtClean="0"/>
          </a:p>
          <a:p>
            <a:pPr lvl="1"/>
            <a:r>
              <a:rPr lang="en-US" dirty="0" smtClean="0"/>
              <a:t>within scrotum </a:t>
            </a:r>
          </a:p>
          <a:p>
            <a:pPr lvl="1"/>
            <a:r>
              <a:rPr lang="en-US" dirty="0" smtClean="0"/>
              <a:t>produce </a:t>
            </a:r>
            <a:r>
              <a:rPr lang="en-US" dirty="0"/>
              <a:t>sperm</a:t>
            </a:r>
          </a:p>
          <a:p>
            <a:endParaRPr lang="en-US" dirty="0" smtClean="0"/>
          </a:p>
          <a:p>
            <a:r>
              <a:rPr lang="en-US" dirty="0" smtClean="0"/>
              <a:t>Sperm </a:t>
            </a:r>
            <a:r>
              <a:rPr lang="en-US" dirty="0"/>
              <a:t>delivered to exterior through system of ducts </a:t>
            </a:r>
          </a:p>
          <a:p>
            <a:pPr lvl="1"/>
            <a:r>
              <a:rPr lang="en-US" i="1" dirty="0" err="1"/>
              <a:t>Epididymis</a:t>
            </a:r>
            <a:r>
              <a:rPr lang="en-US" i="1" dirty="0"/>
              <a:t> </a:t>
            </a:r>
            <a:r>
              <a:rPr lang="en-US" i="1" dirty="0">
                <a:sym typeface="Wingdings" pitchFamily="1" charset="2"/>
              </a:rPr>
              <a:t> </a:t>
            </a:r>
            <a:r>
              <a:rPr lang="en-US" i="1" dirty="0" err="1"/>
              <a:t>ductus</a:t>
            </a:r>
            <a:r>
              <a:rPr lang="en-US" i="1" dirty="0"/>
              <a:t> deferens </a:t>
            </a:r>
            <a:r>
              <a:rPr lang="en-US" i="1" dirty="0">
                <a:sym typeface="Wingdings" pitchFamily="1" charset="2"/>
              </a:rPr>
              <a:t> </a:t>
            </a:r>
            <a:r>
              <a:rPr lang="en-US" i="1" dirty="0"/>
              <a:t>ejaculatory duct </a:t>
            </a:r>
            <a:r>
              <a:rPr lang="en-US" i="1" dirty="0">
                <a:sym typeface="Wingdings" pitchFamily="1" charset="2"/>
              </a:rPr>
              <a:t> </a:t>
            </a:r>
            <a:r>
              <a:rPr lang="en-US" i="1" dirty="0"/>
              <a:t>urethra</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267200" y="2188369"/>
            <a:ext cx="4876800" cy="248126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5"/>
          <p:cNvSpPr>
            <a:spLocks noGrp="1" noChangeArrowheads="1"/>
          </p:cNvSpPr>
          <p:nvPr>
            <p:ph type="title" idx="4294967295"/>
          </p:nvPr>
        </p:nvSpPr>
        <p:spPr/>
        <p:txBody>
          <a:bodyPr>
            <a:normAutofit fontScale="90000"/>
          </a:bodyPr>
          <a:lstStyle/>
          <a:p>
            <a:pPr eaLnBrk="1" hangingPunct="1"/>
            <a:r>
              <a:rPr lang="en-US" smtClean="0"/>
              <a:t>Male Reproductive System Overview</a:t>
            </a:r>
          </a:p>
        </p:txBody>
      </p:sp>
      <p:sp>
        <p:nvSpPr>
          <p:cNvPr id="4100" name="Text Box 6"/>
          <p:cNvSpPr txBox="1">
            <a:spLocks noChangeArrowheads="1"/>
          </p:cNvSpPr>
          <p:nvPr/>
        </p:nvSpPr>
        <p:spPr bwMode="auto">
          <a:xfrm>
            <a:off x="2590800" y="2057400"/>
            <a:ext cx="4191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4098"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078034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p:txBody>
          <a:bodyPr>
            <a:normAutofit fontScale="90000"/>
          </a:bodyPr>
          <a:lstStyle/>
          <a:p>
            <a:r>
              <a:rPr lang="en-US"/>
              <a:t>Male Sexual Response</a:t>
            </a:r>
          </a:p>
        </p:txBody>
      </p:sp>
      <p:sp>
        <p:nvSpPr>
          <p:cNvPr id="65541" name="Rectangle 5"/>
          <p:cNvSpPr>
            <a:spLocks noGrp="1" noChangeArrowheads="1"/>
          </p:cNvSpPr>
          <p:nvPr>
            <p:ph type="body" idx="1"/>
          </p:nvPr>
        </p:nvSpPr>
        <p:spPr/>
        <p:txBody>
          <a:bodyPr/>
          <a:lstStyle/>
          <a:p>
            <a:r>
              <a:rPr lang="en-US" b="1" dirty="0"/>
              <a:t>Erection</a:t>
            </a:r>
            <a:endParaRPr lang="en-US" dirty="0"/>
          </a:p>
          <a:p>
            <a:pPr lvl="1"/>
            <a:r>
              <a:rPr lang="en-US" dirty="0"/>
              <a:t>Arterioles </a:t>
            </a:r>
            <a:r>
              <a:rPr lang="en-US" dirty="0" smtClean="0"/>
              <a:t>are normally </a:t>
            </a:r>
            <a:r>
              <a:rPr lang="en-US" dirty="0"/>
              <a:t>constricted</a:t>
            </a:r>
          </a:p>
          <a:p>
            <a:pPr lvl="1"/>
            <a:r>
              <a:rPr lang="en-US" dirty="0"/>
              <a:t>Sexual excitement causes </a:t>
            </a:r>
            <a:r>
              <a:rPr lang="en-US" dirty="0" smtClean="0"/>
              <a:t>activation </a:t>
            </a:r>
            <a:r>
              <a:rPr lang="en-US" dirty="0"/>
              <a:t>of parasympathetic neurons</a:t>
            </a:r>
          </a:p>
          <a:p>
            <a:pPr lvl="2"/>
            <a:r>
              <a:rPr lang="en-US" dirty="0" smtClean="0">
                <a:sym typeface="Wingdings" pitchFamily="1" charset="2"/>
              </a:rPr>
              <a:t>nitric </a:t>
            </a:r>
            <a:r>
              <a:rPr lang="en-US" dirty="0">
                <a:sym typeface="Wingdings" pitchFamily="1" charset="2"/>
              </a:rPr>
              <a:t>oxide (NO) release </a:t>
            </a:r>
            <a:endParaRPr lang="en-US" dirty="0" smtClean="0">
              <a:sym typeface="Wingdings" pitchFamily="1" charset="2"/>
            </a:endParaRPr>
          </a:p>
          <a:p>
            <a:pPr lvl="2"/>
            <a:r>
              <a:rPr lang="en-US" dirty="0" smtClean="0">
                <a:sym typeface="Wingdings" pitchFamily="1" charset="2"/>
              </a:rPr>
              <a:t>local </a:t>
            </a:r>
            <a:r>
              <a:rPr lang="en-US" dirty="0">
                <a:sym typeface="Wingdings" pitchFamily="1" charset="2"/>
              </a:rPr>
              <a:t>vascular smooth muscle </a:t>
            </a:r>
            <a:r>
              <a:rPr lang="en-US" dirty="0" smtClean="0">
                <a:sym typeface="Wingdings" pitchFamily="1" charset="2"/>
              </a:rPr>
              <a:t>relaxation </a:t>
            </a:r>
          </a:p>
          <a:p>
            <a:pPr lvl="2"/>
            <a:r>
              <a:rPr lang="en-US" dirty="0" smtClean="0">
                <a:sym typeface="Wingdings" pitchFamily="1" charset="2"/>
              </a:rPr>
              <a:t>arterioles </a:t>
            </a:r>
            <a:r>
              <a:rPr lang="en-US" dirty="0">
                <a:sym typeface="Wingdings" pitchFamily="1" charset="2"/>
              </a:rPr>
              <a:t>dilate </a:t>
            </a:r>
            <a:endParaRPr lang="en-US" dirty="0" smtClean="0">
              <a:sym typeface="Wingdings" pitchFamily="1" charset="2"/>
            </a:endParaRPr>
          </a:p>
          <a:p>
            <a:pPr lvl="3"/>
            <a:r>
              <a:rPr lang="en-US" dirty="0" smtClean="0">
                <a:sym typeface="Wingdings" pitchFamily="1" charset="2"/>
              </a:rPr>
              <a:t>corpora </a:t>
            </a:r>
            <a:r>
              <a:rPr lang="en-US" dirty="0" err="1">
                <a:sym typeface="Wingdings" pitchFamily="1" charset="2"/>
              </a:rPr>
              <a:t>cavernosa</a:t>
            </a:r>
            <a:r>
              <a:rPr lang="en-US" dirty="0">
                <a:sym typeface="Wingdings" pitchFamily="1" charset="2"/>
              </a:rPr>
              <a:t> </a:t>
            </a:r>
            <a:r>
              <a:rPr lang="en-US" dirty="0" smtClean="0">
                <a:sym typeface="Wingdings" pitchFamily="1" charset="2"/>
              </a:rPr>
              <a:t>expands</a:t>
            </a:r>
          </a:p>
          <a:p>
            <a:pPr lvl="3"/>
            <a:r>
              <a:rPr lang="en-US" dirty="0" smtClean="0">
                <a:sym typeface="Wingdings" pitchFamily="1" charset="2"/>
              </a:rPr>
              <a:t>Slows venous drainage</a:t>
            </a:r>
          </a:p>
          <a:p>
            <a:pPr lvl="2"/>
            <a:r>
              <a:rPr lang="en-US" dirty="0" smtClean="0">
                <a:sym typeface="Wingdings" pitchFamily="1" charset="2"/>
              </a:rPr>
              <a:t>e</a:t>
            </a:r>
            <a:r>
              <a:rPr lang="en-US" dirty="0" smtClean="0"/>
              <a:t>ngorgement </a:t>
            </a:r>
            <a:r>
              <a:rPr lang="en-US" dirty="0"/>
              <a:t>of erectile tissues with </a:t>
            </a:r>
            <a:r>
              <a:rPr lang="en-US" dirty="0" smtClean="0"/>
              <a:t>blood</a:t>
            </a:r>
          </a:p>
          <a:p>
            <a:pPr lvl="2"/>
            <a:r>
              <a:rPr lang="en-US" dirty="0" smtClean="0">
                <a:sym typeface="Wingdings" pitchFamily="1" charset="2"/>
              </a:rPr>
              <a:t>e</a:t>
            </a:r>
            <a:r>
              <a:rPr lang="en-US" dirty="0" smtClean="0"/>
              <a:t>nlargement </a:t>
            </a:r>
            <a:r>
              <a:rPr lang="en-US" dirty="0"/>
              <a:t>and stiffening of penis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normAutofit fontScale="90000"/>
          </a:bodyPr>
          <a:lstStyle/>
          <a:p>
            <a:r>
              <a:rPr lang="en-US"/>
              <a:t>Erection</a:t>
            </a:r>
          </a:p>
        </p:txBody>
      </p:sp>
      <p:sp>
        <p:nvSpPr>
          <p:cNvPr id="66565" name="Rectangle 5"/>
          <p:cNvSpPr>
            <a:spLocks noGrp="1" noChangeArrowheads="1"/>
          </p:cNvSpPr>
          <p:nvPr>
            <p:ph type="body" idx="1"/>
          </p:nvPr>
        </p:nvSpPr>
        <p:spPr/>
        <p:txBody>
          <a:bodyPr/>
          <a:lstStyle/>
          <a:p>
            <a:r>
              <a:rPr lang="en-US" dirty="0"/>
              <a:t>Initiated by sexual stimuli</a:t>
            </a:r>
          </a:p>
          <a:p>
            <a:pPr lvl="1"/>
            <a:r>
              <a:rPr lang="en-US" dirty="0"/>
              <a:t>Touch; mechanical stimulation of penis; erotic sights, sounds, and smells</a:t>
            </a:r>
          </a:p>
          <a:p>
            <a:endParaRPr lang="en-US" dirty="0" smtClean="0"/>
          </a:p>
          <a:p>
            <a:r>
              <a:rPr lang="en-US" dirty="0" smtClean="0"/>
              <a:t>Can </a:t>
            </a:r>
            <a:r>
              <a:rPr lang="en-US" dirty="0"/>
              <a:t>be induced or inhibited by emotions or higher mental activity</a:t>
            </a:r>
          </a:p>
          <a:p>
            <a:endParaRPr lang="en-US" dirty="0" smtClean="0"/>
          </a:p>
          <a:p>
            <a:r>
              <a:rPr lang="en-US" dirty="0" smtClean="0"/>
              <a:t>Corpus </a:t>
            </a:r>
            <a:r>
              <a:rPr lang="en-US" dirty="0" err="1"/>
              <a:t>spongiosum</a:t>
            </a:r>
            <a:r>
              <a:rPr lang="en-US" dirty="0"/>
              <a:t> keeps urethra open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normAutofit fontScale="90000"/>
          </a:bodyPr>
          <a:lstStyle/>
          <a:p>
            <a:r>
              <a:rPr lang="en-US"/>
              <a:t>Male Sexual Response</a:t>
            </a:r>
          </a:p>
        </p:txBody>
      </p:sp>
      <p:sp>
        <p:nvSpPr>
          <p:cNvPr id="67589" name="Rectangle 5"/>
          <p:cNvSpPr>
            <a:spLocks noGrp="1" noChangeArrowheads="1"/>
          </p:cNvSpPr>
          <p:nvPr>
            <p:ph type="body" idx="1"/>
          </p:nvPr>
        </p:nvSpPr>
        <p:spPr/>
        <p:txBody>
          <a:bodyPr/>
          <a:lstStyle/>
          <a:p>
            <a:r>
              <a:rPr lang="en-US" b="1" dirty="0"/>
              <a:t>Ejaculation</a:t>
            </a:r>
            <a:endParaRPr lang="en-US" dirty="0"/>
          </a:p>
          <a:p>
            <a:pPr lvl="1"/>
            <a:r>
              <a:rPr lang="en-US" dirty="0"/>
              <a:t>Propulsion of semen from male duct system</a:t>
            </a:r>
          </a:p>
          <a:p>
            <a:pPr lvl="1"/>
            <a:r>
              <a:rPr lang="en-US" dirty="0"/>
              <a:t>Sympathetic spinal reflex</a:t>
            </a:r>
          </a:p>
          <a:p>
            <a:pPr lvl="2"/>
            <a:r>
              <a:rPr lang="en-US" dirty="0"/>
              <a:t>Bladder sphincter muscle constricts, preventing expulsion of urine</a:t>
            </a:r>
          </a:p>
          <a:p>
            <a:pPr lvl="2"/>
            <a:r>
              <a:rPr lang="en-US" dirty="0"/>
              <a:t>Ducts and accessory glands contract and empty their contents</a:t>
            </a:r>
          </a:p>
          <a:p>
            <a:pPr lvl="2"/>
            <a:r>
              <a:rPr lang="en-US" dirty="0" err="1"/>
              <a:t>Bulbospongiosus</a:t>
            </a:r>
            <a:r>
              <a:rPr lang="en-US" dirty="0"/>
              <a:t> muscles undergo rapid series of contractions </a:t>
            </a:r>
            <a:endParaRPr lang="en-US" dirty="0" smtClean="0">
              <a:sym typeface="Wingdings" pitchFamily="1" charset="2"/>
            </a:endParaRPr>
          </a:p>
          <a:p>
            <a:pPr lvl="3"/>
            <a:r>
              <a:rPr lang="en-US" dirty="0" smtClean="0">
                <a:sym typeface="Wingdings" pitchFamily="1" charset="2"/>
              </a:rPr>
              <a:t> </a:t>
            </a:r>
            <a:r>
              <a:rPr lang="en-US" dirty="0">
                <a:sym typeface="Wingdings" pitchFamily="1" charset="2"/>
              </a:rPr>
              <a:t>expulsion of semen at </a:t>
            </a:r>
            <a:r>
              <a:rPr lang="en-US" dirty="0" smtClean="0">
                <a:sym typeface="Wingdings" pitchFamily="1" charset="2"/>
              </a:rPr>
              <a:t>around 11 mph</a:t>
            </a:r>
            <a:endParaRPr lang="en-US" dirty="0">
              <a:sym typeface="Wingdings" pitchFamily="1" charset="2"/>
            </a:endParaRPr>
          </a:p>
          <a:p>
            <a:pPr lvl="1"/>
            <a:endParaRPr lang="en-US" dirty="0" smtClean="0"/>
          </a:p>
          <a:p>
            <a:pPr lvl="1"/>
            <a:r>
              <a:rPr lang="en-US" dirty="0" smtClean="0"/>
              <a:t>Ejaculatory </a:t>
            </a:r>
            <a:r>
              <a:rPr lang="en-US" dirty="0"/>
              <a:t>event </a:t>
            </a:r>
            <a:endParaRPr lang="en-US" dirty="0" smtClean="0"/>
          </a:p>
          <a:p>
            <a:pPr lvl="2"/>
            <a:r>
              <a:rPr lang="en-US" b="1" dirty="0" smtClean="0"/>
              <a:t>climax</a:t>
            </a:r>
            <a:r>
              <a:rPr lang="en-US" dirty="0" smtClean="0"/>
              <a:t> </a:t>
            </a:r>
            <a:r>
              <a:rPr lang="en-US" dirty="0"/>
              <a:t>(</a:t>
            </a:r>
            <a:r>
              <a:rPr lang="en-US" b="1" dirty="0"/>
              <a:t>orgasm</a:t>
            </a:r>
            <a:r>
              <a:rPr lang="en-US"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normAutofit fontScale="90000"/>
          </a:bodyPr>
          <a:lstStyle/>
          <a:p>
            <a:r>
              <a:rPr lang="en-US"/>
              <a:t>Homeostatic Imbalance</a:t>
            </a:r>
          </a:p>
        </p:txBody>
      </p:sp>
      <p:sp>
        <p:nvSpPr>
          <p:cNvPr id="68613" name="Rectangle 5"/>
          <p:cNvSpPr>
            <a:spLocks noGrp="1" noChangeArrowheads="1"/>
          </p:cNvSpPr>
          <p:nvPr>
            <p:ph type="body" idx="1"/>
          </p:nvPr>
        </p:nvSpPr>
        <p:spPr/>
        <p:txBody>
          <a:bodyPr>
            <a:normAutofit lnSpcReduction="10000"/>
          </a:bodyPr>
          <a:lstStyle/>
          <a:p>
            <a:r>
              <a:rPr lang="en-US" dirty="0"/>
              <a:t>Erectile dysfunction</a:t>
            </a:r>
          </a:p>
          <a:p>
            <a:pPr lvl="1"/>
            <a:endParaRPr lang="en-US" dirty="0" smtClean="0"/>
          </a:p>
          <a:p>
            <a:pPr lvl="1"/>
            <a:r>
              <a:rPr lang="en-US" dirty="0" smtClean="0"/>
              <a:t>Parasympathetic </a:t>
            </a:r>
            <a:r>
              <a:rPr lang="en-US" dirty="0"/>
              <a:t>nerves of penis release too little </a:t>
            </a:r>
            <a:r>
              <a:rPr lang="en-US" dirty="0" smtClean="0"/>
              <a:t>Nitric Oxide</a:t>
            </a:r>
            <a:endParaRPr lang="en-US" dirty="0"/>
          </a:p>
          <a:p>
            <a:pPr lvl="1"/>
            <a:endParaRPr lang="en-US" dirty="0" smtClean="0"/>
          </a:p>
          <a:p>
            <a:pPr lvl="1"/>
            <a:r>
              <a:rPr lang="en-US" dirty="0" smtClean="0"/>
              <a:t>Causes </a:t>
            </a:r>
          </a:p>
          <a:p>
            <a:pPr lvl="2"/>
            <a:r>
              <a:rPr lang="en-US" dirty="0" smtClean="0"/>
              <a:t>Alcohol</a:t>
            </a:r>
          </a:p>
          <a:p>
            <a:pPr lvl="2"/>
            <a:r>
              <a:rPr lang="en-US" dirty="0" smtClean="0"/>
              <a:t>Drugs</a:t>
            </a:r>
          </a:p>
          <a:p>
            <a:pPr lvl="2"/>
            <a:r>
              <a:rPr lang="en-US" dirty="0" smtClean="0"/>
              <a:t>Hormones</a:t>
            </a:r>
          </a:p>
          <a:p>
            <a:pPr lvl="2"/>
            <a:r>
              <a:rPr lang="en-US" dirty="0" smtClean="0"/>
              <a:t>blood </a:t>
            </a:r>
            <a:r>
              <a:rPr lang="en-US" dirty="0"/>
              <a:t>vessel or nervous system </a:t>
            </a:r>
            <a:r>
              <a:rPr lang="en-US" dirty="0" smtClean="0"/>
              <a:t>problems</a:t>
            </a:r>
          </a:p>
          <a:p>
            <a:pPr lvl="2"/>
            <a:r>
              <a:rPr lang="en-US" dirty="0" smtClean="0"/>
              <a:t>incompetent </a:t>
            </a:r>
            <a:r>
              <a:rPr lang="en-US" dirty="0"/>
              <a:t>venous valves fail to retain blood in penis</a:t>
            </a:r>
          </a:p>
          <a:p>
            <a:pPr lvl="1"/>
            <a:endParaRPr lang="en-US" dirty="0" smtClean="0"/>
          </a:p>
          <a:p>
            <a:pPr lvl="1"/>
            <a:r>
              <a:rPr lang="en-US" dirty="0" smtClean="0"/>
              <a:t>New </a:t>
            </a:r>
            <a:r>
              <a:rPr lang="en-US" dirty="0"/>
              <a:t>drugs (Viagra, </a:t>
            </a:r>
            <a:r>
              <a:rPr lang="en-US" dirty="0" err="1"/>
              <a:t>Cialis</a:t>
            </a:r>
            <a:r>
              <a:rPr lang="en-US" dirty="0"/>
              <a:t>) </a:t>
            </a:r>
            <a:r>
              <a:rPr lang="en-US" dirty="0" smtClean="0"/>
              <a:t>enhance existing Nitric </a:t>
            </a:r>
            <a:r>
              <a:rPr lang="en-US" dirty="0" err="1" smtClean="0"/>
              <a:t>Oxidd</a:t>
            </a:r>
            <a:r>
              <a:rPr lang="en-US" dirty="0" smtClean="0"/>
              <a:t> effects</a:t>
            </a:r>
            <a:endParaRPr lang="en-US" dirty="0"/>
          </a:p>
          <a:p>
            <a:pPr lvl="1"/>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normAutofit fontScale="90000"/>
          </a:bodyPr>
          <a:lstStyle/>
          <a:p>
            <a:r>
              <a:rPr lang="en-US"/>
              <a:t>Spermatogenesis</a:t>
            </a:r>
          </a:p>
        </p:txBody>
      </p:sp>
      <p:sp>
        <p:nvSpPr>
          <p:cNvPr id="69637" name="Rectangle 5"/>
          <p:cNvSpPr>
            <a:spLocks noGrp="1" noChangeArrowheads="1"/>
          </p:cNvSpPr>
          <p:nvPr>
            <p:ph type="body" idx="1"/>
          </p:nvPr>
        </p:nvSpPr>
        <p:spPr/>
        <p:txBody>
          <a:bodyPr>
            <a:normAutofit lnSpcReduction="10000"/>
          </a:bodyPr>
          <a:lstStyle/>
          <a:p>
            <a:r>
              <a:rPr lang="en-US" dirty="0"/>
              <a:t>Sperm (spermatozoa) production in </a:t>
            </a:r>
            <a:r>
              <a:rPr lang="en-US" dirty="0" err="1"/>
              <a:t>seminiferous</a:t>
            </a:r>
            <a:r>
              <a:rPr lang="en-US" dirty="0"/>
              <a:t> tubules</a:t>
            </a:r>
          </a:p>
          <a:p>
            <a:endParaRPr lang="en-US" dirty="0" smtClean="0"/>
          </a:p>
          <a:p>
            <a:r>
              <a:rPr lang="en-US" dirty="0" smtClean="0"/>
              <a:t>Most </a:t>
            </a:r>
            <a:r>
              <a:rPr lang="en-US" dirty="0"/>
              <a:t>body cells have 46 chromosomes </a:t>
            </a:r>
            <a:endParaRPr lang="en-US" dirty="0" smtClean="0"/>
          </a:p>
          <a:p>
            <a:pPr lvl="1"/>
            <a:r>
              <a:rPr lang="en-US" dirty="0" smtClean="0"/>
              <a:t>diploid </a:t>
            </a:r>
            <a:r>
              <a:rPr lang="en-US" dirty="0"/>
              <a:t>chromosomal number (2</a:t>
            </a:r>
            <a:r>
              <a:rPr lang="en-US" i="1" dirty="0"/>
              <a:t>n</a:t>
            </a:r>
            <a:r>
              <a:rPr lang="en-US" dirty="0"/>
              <a:t>)</a:t>
            </a:r>
          </a:p>
          <a:p>
            <a:pPr lvl="1"/>
            <a:r>
              <a:rPr lang="en-US" dirty="0"/>
              <a:t>Two sets (23 pairs) of chromosomes</a:t>
            </a:r>
          </a:p>
          <a:p>
            <a:pPr lvl="2"/>
            <a:r>
              <a:rPr lang="en-US" dirty="0"/>
              <a:t>One maternal, one paternal </a:t>
            </a:r>
            <a:endParaRPr lang="en-US" dirty="0" smtClean="0"/>
          </a:p>
          <a:p>
            <a:pPr lvl="3"/>
            <a:r>
              <a:rPr lang="en-US" dirty="0" smtClean="0"/>
              <a:t>Called homologous </a:t>
            </a:r>
            <a:r>
              <a:rPr lang="en-US" dirty="0"/>
              <a:t>chromosomes </a:t>
            </a:r>
          </a:p>
          <a:p>
            <a:pPr lvl="1"/>
            <a:endParaRPr lang="en-US" dirty="0" smtClean="0"/>
          </a:p>
          <a:p>
            <a:r>
              <a:rPr lang="en-US" dirty="0" smtClean="0"/>
              <a:t>Gametes </a:t>
            </a:r>
            <a:r>
              <a:rPr lang="en-US" dirty="0"/>
              <a:t>have 23 chromosomes </a:t>
            </a:r>
            <a:endParaRPr lang="en-US" dirty="0" smtClean="0"/>
          </a:p>
          <a:p>
            <a:pPr lvl="1"/>
            <a:r>
              <a:rPr lang="en-US" dirty="0" smtClean="0"/>
              <a:t>haploid </a:t>
            </a:r>
            <a:r>
              <a:rPr lang="en-US" dirty="0"/>
              <a:t>chromosomal number (</a:t>
            </a:r>
            <a:r>
              <a:rPr lang="en-US" i="1" dirty="0"/>
              <a:t>n</a:t>
            </a:r>
            <a:r>
              <a:rPr lang="en-US" dirty="0"/>
              <a:t>)</a:t>
            </a:r>
          </a:p>
          <a:p>
            <a:pPr lvl="2"/>
            <a:r>
              <a:rPr lang="en-US" dirty="0"/>
              <a:t>Only one member of homologous pair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normAutofit fontScale="90000"/>
          </a:bodyPr>
          <a:lstStyle/>
          <a:p>
            <a:r>
              <a:rPr lang="en-US"/>
              <a:t>Meiosis</a:t>
            </a:r>
          </a:p>
        </p:txBody>
      </p:sp>
      <p:sp>
        <p:nvSpPr>
          <p:cNvPr id="70661" name="Rectangle 5"/>
          <p:cNvSpPr>
            <a:spLocks noGrp="1" noChangeArrowheads="1"/>
          </p:cNvSpPr>
          <p:nvPr>
            <p:ph type="body" idx="1"/>
          </p:nvPr>
        </p:nvSpPr>
        <p:spPr/>
        <p:txBody>
          <a:bodyPr/>
          <a:lstStyle/>
          <a:p>
            <a:r>
              <a:rPr lang="en-US" dirty="0"/>
              <a:t> Gamete formation involves meiosis</a:t>
            </a:r>
          </a:p>
          <a:p>
            <a:pPr lvl="1"/>
            <a:r>
              <a:rPr lang="en-US" dirty="0"/>
              <a:t>Differs from mitosis</a:t>
            </a:r>
          </a:p>
          <a:p>
            <a:pPr lvl="1"/>
            <a:r>
              <a:rPr lang="en-US" dirty="0"/>
              <a:t>Two consecutive cell divisions </a:t>
            </a:r>
            <a:endParaRPr lang="en-US" dirty="0" smtClean="0"/>
          </a:p>
          <a:p>
            <a:pPr lvl="2"/>
            <a:r>
              <a:rPr lang="en-US" dirty="0" smtClean="0"/>
              <a:t>meiosis </a:t>
            </a:r>
            <a:r>
              <a:rPr lang="en-US" dirty="0"/>
              <a:t>I and </a:t>
            </a:r>
            <a:r>
              <a:rPr lang="en-US" dirty="0" smtClean="0"/>
              <a:t>meiosis II</a:t>
            </a:r>
          </a:p>
          <a:p>
            <a:pPr lvl="2"/>
            <a:r>
              <a:rPr lang="en-US" dirty="0" smtClean="0"/>
              <a:t>only </a:t>
            </a:r>
            <a:r>
              <a:rPr lang="en-US" dirty="0"/>
              <a:t>one round of DNA replication</a:t>
            </a:r>
          </a:p>
          <a:p>
            <a:pPr lvl="2"/>
            <a:r>
              <a:rPr lang="en-US" dirty="0"/>
              <a:t>Produces four daughter cells</a:t>
            </a:r>
          </a:p>
          <a:p>
            <a:endParaRPr lang="en-US" dirty="0" smtClean="0"/>
          </a:p>
          <a:p>
            <a:r>
              <a:rPr lang="en-US" dirty="0" smtClean="0"/>
              <a:t>Functions </a:t>
            </a:r>
            <a:r>
              <a:rPr lang="en-US" dirty="0"/>
              <a:t>of meiosis</a:t>
            </a:r>
          </a:p>
          <a:p>
            <a:pPr lvl="1"/>
            <a:r>
              <a:rPr lang="en-US" dirty="0"/>
              <a:t>Number of chromosomes halved (from 2</a:t>
            </a:r>
            <a:r>
              <a:rPr lang="en-US" i="1" dirty="0"/>
              <a:t>n</a:t>
            </a:r>
            <a:r>
              <a:rPr lang="en-US" dirty="0"/>
              <a:t> to </a:t>
            </a:r>
            <a:r>
              <a:rPr lang="en-US" i="1" dirty="0"/>
              <a:t>n</a:t>
            </a:r>
            <a:r>
              <a:rPr lang="en-US" dirty="0"/>
              <a:t>)</a:t>
            </a:r>
          </a:p>
          <a:p>
            <a:pPr lvl="1"/>
            <a:r>
              <a:rPr lang="en-US" dirty="0"/>
              <a:t>Introduces genetic diversity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normAutofit fontScale="90000"/>
          </a:bodyPr>
          <a:lstStyle/>
          <a:p>
            <a:r>
              <a:rPr lang="en-US"/>
              <a:t>Meiosis</a:t>
            </a:r>
          </a:p>
        </p:txBody>
      </p:sp>
      <p:sp>
        <p:nvSpPr>
          <p:cNvPr id="71685" name="Rectangle 5"/>
          <p:cNvSpPr>
            <a:spLocks noGrp="1" noChangeArrowheads="1"/>
          </p:cNvSpPr>
          <p:nvPr>
            <p:ph type="body" idx="1"/>
          </p:nvPr>
        </p:nvSpPr>
        <p:spPr/>
        <p:txBody>
          <a:bodyPr/>
          <a:lstStyle/>
          <a:p>
            <a:r>
              <a:rPr lang="en-US" dirty="0"/>
              <a:t>Random alignment of homologous pairs in meiosis I </a:t>
            </a:r>
            <a:endParaRPr lang="en-US" dirty="0" smtClean="0">
              <a:sym typeface="Wingdings" pitchFamily="1" charset="2"/>
            </a:endParaRPr>
          </a:p>
          <a:p>
            <a:pPr lvl="1"/>
            <a:r>
              <a:rPr lang="en-US" dirty="0" smtClean="0">
                <a:sym typeface="Wingdings" pitchFamily="1" charset="2"/>
              </a:rPr>
              <a:t>variability </a:t>
            </a:r>
            <a:r>
              <a:rPr lang="en-US" dirty="0">
                <a:sym typeface="Wingdings" pitchFamily="1" charset="2"/>
              </a:rPr>
              <a:t>of gametes</a:t>
            </a:r>
          </a:p>
          <a:p>
            <a:r>
              <a:rPr lang="en-US" dirty="0">
                <a:sym typeface="Wingdings" pitchFamily="1" charset="2"/>
              </a:rPr>
              <a:t>Crossover </a:t>
            </a:r>
            <a:endParaRPr lang="en-US" dirty="0" smtClean="0">
              <a:sym typeface="Wingdings" pitchFamily="1" charset="2"/>
            </a:endParaRPr>
          </a:p>
          <a:p>
            <a:pPr lvl="1"/>
            <a:r>
              <a:rPr lang="en-US" dirty="0" smtClean="0">
                <a:sym typeface="Wingdings" pitchFamily="1" charset="2"/>
              </a:rPr>
              <a:t>variability </a:t>
            </a:r>
            <a:r>
              <a:rPr lang="en-US" dirty="0">
                <a:sym typeface="Wingdings" pitchFamily="1" charset="2"/>
              </a:rPr>
              <a:t>of gametes</a:t>
            </a:r>
          </a:p>
          <a:p>
            <a:endParaRPr lang="en-US" dirty="0" smtClean="0">
              <a:sym typeface="Wingdings" pitchFamily="1" charset="2"/>
            </a:endParaRPr>
          </a:p>
          <a:p>
            <a:r>
              <a:rPr lang="en-US" dirty="0" smtClean="0">
                <a:sym typeface="Wingdings" pitchFamily="1" charset="2"/>
              </a:rPr>
              <a:t>No </a:t>
            </a:r>
            <a:r>
              <a:rPr lang="en-US" dirty="0">
                <a:sym typeface="Wingdings" pitchFamily="1" charset="2"/>
              </a:rPr>
              <a:t>two gametes exactly alike</a:t>
            </a:r>
          </a:p>
          <a:p>
            <a:endParaRPr lang="en-US" dirty="0" smtClean="0">
              <a:sym typeface="Wingdings" pitchFamily="1" charset="2"/>
            </a:endParaRPr>
          </a:p>
          <a:p>
            <a:r>
              <a:rPr lang="en-US" dirty="0" smtClean="0">
                <a:sym typeface="Wingdings" pitchFamily="1" charset="2"/>
              </a:rPr>
              <a:t>All </a:t>
            </a:r>
            <a:r>
              <a:rPr lang="en-US" dirty="0">
                <a:sym typeface="Wingdings" pitchFamily="1" charset="2"/>
              </a:rPr>
              <a:t>different from original </a:t>
            </a:r>
            <a:r>
              <a:rPr lang="en-US" dirty="0" smtClean="0">
                <a:sym typeface="Wingdings" pitchFamily="1" charset="2"/>
              </a:rPr>
              <a:t>parent cells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normAutofit fontScale="90000"/>
          </a:bodyPr>
          <a:lstStyle/>
          <a:p>
            <a:r>
              <a:rPr lang="en-US"/>
              <a:t>Meiosis I</a:t>
            </a:r>
          </a:p>
        </p:txBody>
      </p:sp>
      <p:sp>
        <p:nvSpPr>
          <p:cNvPr id="74757" name="Rectangle 5"/>
          <p:cNvSpPr>
            <a:spLocks noGrp="1" noChangeArrowheads="1"/>
          </p:cNvSpPr>
          <p:nvPr>
            <p:ph type="body" idx="1"/>
          </p:nvPr>
        </p:nvSpPr>
        <p:spPr>
          <a:xfrm>
            <a:off x="304800" y="1143000"/>
            <a:ext cx="8610600" cy="3505200"/>
          </a:xfrm>
        </p:spPr>
        <p:txBody>
          <a:bodyPr/>
          <a:lstStyle/>
          <a:p>
            <a:r>
              <a:rPr lang="en-US" dirty="0"/>
              <a:t>Reduction division of meiosis </a:t>
            </a:r>
            <a:endParaRPr lang="en-US" dirty="0" smtClean="0"/>
          </a:p>
          <a:p>
            <a:pPr lvl="1"/>
            <a:r>
              <a:rPr lang="en-US" dirty="0" smtClean="0"/>
              <a:t>reduces </a:t>
            </a:r>
            <a:r>
              <a:rPr lang="en-US" dirty="0"/>
              <a:t>chromosome number from 2n </a:t>
            </a:r>
            <a:r>
              <a:rPr lang="en-US" dirty="0">
                <a:sym typeface="Wingdings" pitchFamily="1" charset="2"/>
              </a:rPr>
              <a:t> </a:t>
            </a:r>
            <a:r>
              <a:rPr lang="en-US" dirty="0" smtClean="0">
                <a:sym typeface="Wingdings" pitchFamily="1" charset="2"/>
              </a:rPr>
              <a:t>n</a:t>
            </a:r>
          </a:p>
          <a:p>
            <a:r>
              <a:rPr lang="en-US" dirty="0" smtClean="0">
                <a:sym typeface="Wingdings" pitchFamily="1" charset="2"/>
              </a:rPr>
              <a:t>Events found only during Prophase I of Meiosis</a:t>
            </a:r>
            <a:endParaRPr lang="en-US" dirty="0">
              <a:sym typeface="Wingdings" pitchFamily="1" charset="2"/>
            </a:endParaRPr>
          </a:p>
          <a:p>
            <a:pPr lvl="1"/>
            <a:r>
              <a:rPr lang="en-US" b="1" dirty="0" err="1">
                <a:sym typeface="Wingdings" pitchFamily="1" charset="2"/>
              </a:rPr>
              <a:t>Synapsis</a:t>
            </a:r>
            <a:r>
              <a:rPr lang="en-US" dirty="0">
                <a:sym typeface="Wingdings" pitchFamily="1" charset="2"/>
              </a:rPr>
              <a:t> </a:t>
            </a:r>
            <a:endParaRPr lang="en-US" dirty="0" smtClean="0">
              <a:sym typeface="Wingdings" pitchFamily="1" charset="2"/>
            </a:endParaRPr>
          </a:p>
          <a:p>
            <a:pPr lvl="2"/>
            <a:r>
              <a:rPr lang="en-US" dirty="0" smtClean="0">
                <a:sym typeface="Wingdings" pitchFamily="1" charset="2"/>
              </a:rPr>
              <a:t>homologous </a:t>
            </a:r>
            <a:r>
              <a:rPr lang="en-US" dirty="0">
                <a:sym typeface="Wingdings" pitchFamily="1" charset="2"/>
              </a:rPr>
              <a:t>chromosomes pair forming </a:t>
            </a:r>
            <a:r>
              <a:rPr lang="en-US" b="1" dirty="0">
                <a:sym typeface="Wingdings" pitchFamily="1" charset="2"/>
              </a:rPr>
              <a:t>tetrads</a:t>
            </a:r>
            <a:r>
              <a:rPr lang="en-US" dirty="0">
                <a:sym typeface="Wingdings" pitchFamily="1" charset="2"/>
              </a:rPr>
              <a:t> of four </a:t>
            </a:r>
            <a:r>
              <a:rPr lang="en-US" dirty="0" err="1" smtClean="0">
                <a:sym typeface="Wingdings" pitchFamily="1" charset="2"/>
              </a:rPr>
              <a:t>chromatids</a:t>
            </a:r>
            <a:endParaRPr lang="en-US" b="1" dirty="0" smtClean="0">
              <a:sym typeface="Wingdings" pitchFamily="1" charset="2"/>
            </a:endParaRPr>
          </a:p>
          <a:p>
            <a:pPr lvl="1"/>
            <a:r>
              <a:rPr lang="en-US" b="1" dirty="0" smtClean="0">
                <a:sym typeface="Wingdings" pitchFamily="1" charset="2"/>
              </a:rPr>
              <a:t>Crossover</a:t>
            </a:r>
            <a:r>
              <a:rPr lang="en-US" dirty="0" smtClean="0">
                <a:sym typeface="Wingdings" pitchFamily="1" charset="2"/>
              </a:rPr>
              <a:t> </a:t>
            </a:r>
          </a:p>
          <a:p>
            <a:pPr lvl="2"/>
            <a:r>
              <a:rPr lang="en-US" dirty="0" smtClean="0">
                <a:sym typeface="Wingdings" pitchFamily="1" charset="2"/>
              </a:rPr>
              <a:t>exchange </a:t>
            </a:r>
            <a:r>
              <a:rPr lang="en-US" dirty="0">
                <a:sym typeface="Wingdings" pitchFamily="1" charset="2"/>
              </a:rPr>
              <a:t>of genetic material between male and female </a:t>
            </a:r>
            <a:r>
              <a:rPr lang="en-US" dirty="0" err="1">
                <a:sym typeface="Wingdings" pitchFamily="1" charset="2"/>
              </a:rPr>
              <a:t>chromatid</a:t>
            </a:r>
            <a:r>
              <a:rPr lang="en-US" dirty="0">
                <a:sym typeface="Wingdings" pitchFamily="1" charset="2"/>
              </a:rPr>
              <a:t> </a:t>
            </a:r>
            <a:endParaRPr lang="en-US" dirty="0" smtClean="0">
              <a:sym typeface="Wingdings" pitchFamily="1" charset="2"/>
            </a:endParaRPr>
          </a:p>
          <a:p>
            <a:pPr lvl="3"/>
            <a:r>
              <a:rPr lang="en-US" dirty="0" smtClean="0">
                <a:sym typeface="Wingdings" pitchFamily="1" charset="2"/>
              </a:rPr>
              <a:t> </a:t>
            </a:r>
            <a:r>
              <a:rPr lang="en-US" dirty="0">
                <a:sym typeface="Wingdings" pitchFamily="1" charset="2"/>
              </a:rPr>
              <a:t>unique chromosomes</a:t>
            </a:r>
          </a:p>
        </p:txBody>
      </p:sp>
      <p:pic>
        <p:nvPicPr>
          <p:cNvPr id="12290" name="Picture 2"/>
          <p:cNvPicPr>
            <a:picLocks noChangeAspect="1" noChangeArrowheads="1"/>
          </p:cNvPicPr>
          <p:nvPr/>
        </p:nvPicPr>
        <p:blipFill>
          <a:blip r:embed="rId3" cstate="print"/>
          <a:srcRect/>
          <a:stretch>
            <a:fillRect/>
          </a:stretch>
        </p:blipFill>
        <p:spPr bwMode="auto">
          <a:xfrm>
            <a:off x="2057400" y="4495800"/>
            <a:ext cx="4543425" cy="1725797"/>
          </a:xfrm>
          <a:prstGeom prst="rect">
            <a:avLst/>
          </a:prstGeom>
          <a:noFill/>
          <a:ln w="9525">
            <a:noFill/>
            <a:miter lim="800000"/>
            <a:headEnd/>
            <a:tailEnd/>
          </a:ln>
        </p:spPr>
      </p:pic>
      <p:sp>
        <p:nvSpPr>
          <p:cNvPr id="5" name="TextBox 4"/>
          <p:cNvSpPr txBox="1"/>
          <p:nvPr/>
        </p:nvSpPr>
        <p:spPr>
          <a:xfrm>
            <a:off x="2286000" y="6248400"/>
            <a:ext cx="9773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err="1" smtClean="0"/>
              <a:t>Synapsis</a:t>
            </a:r>
            <a:endParaRPr lang="en-US" dirty="0"/>
          </a:p>
        </p:txBody>
      </p:sp>
      <p:sp>
        <p:nvSpPr>
          <p:cNvPr id="6" name="TextBox 5"/>
          <p:cNvSpPr txBox="1"/>
          <p:nvPr/>
        </p:nvSpPr>
        <p:spPr>
          <a:xfrm>
            <a:off x="4419600" y="6248400"/>
            <a:ext cx="144084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Crossing over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a:t>Meiosis I</a:t>
            </a:r>
          </a:p>
        </p:txBody>
      </p:sp>
      <p:sp>
        <p:nvSpPr>
          <p:cNvPr id="75781" name="Rectangle 5"/>
          <p:cNvSpPr>
            <a:spLocks noGrp="1" noChangeArrowheads="1"/>
          </p:cNvSpPr>
          <p:nvPr>
            <p:ph type="body" idx="1"/>
          </p:nvPr>
        </p:nvSpPr>
        <p:spPr/>
        <p:txBody>
          <a:bodyPr/>
          <a:lstStyle/>
          <a:p>
            <a:r>
              <a:rPr lang="en-US" dirty="0"/>
              <a:t>End of meiosis I each daughter cell</a:t>
            </a:r>
          </a:p>
          <a:p>
            <a:pPr lvl="1"/>
            <a:endParaRPr lang="en-US" dirty="0" smtClean="0"/>
          </a:p>
          <a:p>
            <a:pPr lvl="1"/>
            <a:r>
              <a:rPr lang="en-US" dirty="0" smtClean="0"/>
              <a:t>Two </a:t>
            </a:r>
            <a:r>
              <a:rPr lang="en-US" dirty="0"/>
              <a:t>copies of </a:t>
            </a:r>
            <a:r>
              <a:rPr lang="en-US" dirty="0" smtClean="0"/>
              <a:t>one member of each homologous pair (either </a:t>
            </a:r>
            <a:r>
              <a:rPr lang="en-US" dirty="0"/>
              <a:t>maternal or paternal); none of the other</a:t>
            </a:r>
          </a:p>
          <a:p>
            <a:pPr lvl="1"/>
            <a:endParaRPr lang="en-US" dirty="0" smtClean="0"/>
          </a:p>
          <a:p>
            <a:pPr lvl="1"/>
            <a:r>
              <a:rPr lang="en-US" dirty="0" smtClean="0"/>
              <a:t>Haploid </a:t>
            </a:r>
            <a:r>
              <a:rPr lang="en-US" dirty="0"/>
              <a:t>chromosomal </a:t>
            </a:r>
            <a:r>
              <a:rPr lang="en-US" dirty="0" smtClean="0"/>
              <a:t>number</a:t>
            </a:r>
          </a:p>
          <a:p>
            <a:pPr lvl="2"/>
            <a:r>
              <a:rPr lang="en-US" dirty="0" smtClean="0"/>
              <a:t>still-united </a:t>
            </a:r>
            <a:r>
              <a:rPr lang="en-US" dirty="0"/>
              <a:t>sister </a:t>
            </a:r>
            <a:r>
              <a:rPr lang="en-US" dirty="0" err="1"/>
              <a:t>chromatids</a:t>
            </a:r>
            <a:r>
              <a:rPr lang="en-US" dirty="0"/>
              <a:t> one chromosome (twice amount DNA in each chromosome)</a:t>
            </a:r>
          </a:p>
        </p:txBody>
      </p:sp>
      <p:pic>
        <p:nvPicPr>
          <p:cNvPr id="13314" name="Picture 2"/>
          <p:cNvPicPr>
            <a:picLocks noChangeAspect="1" noChangeArrowheads="1"/>
          </p:cNvPicPr>
          <p:nvPr/>
        </p:nvPicPr>
        <p:blipFill>
          <a:blip r:embed="rId3" cstate="print"/>
          <a:srcRect/>
          <a:stretch>
            <a:fillRect/>
          </a:stretch>
        </p:blipFill>
        <p:spPr bwMode="auto">
          <a:xfrm>
            <a:off x="5181600" y="4419600"/>
            <a:ext cx="629505" cy="1676400"/>
          </a:xfrm>
          <a:prstGeom prst="rect">
            <a:avLst/>
          </a:prstGeom>
          <a:noFill/>
          <a:ln w="9525">
            <a:noFill/>
            <a:miter lim="800000"/>
            <a:headEnd/>
            <a:tailEnd/>
          </a:ln>
        </p:spPr>
      </p:pic>
      <p:sp>
        <p:nvSpPr>
          <p:cNvPr id="5" name="TextBox 4"/>
          <p:cNvSpPr txBox="1"/>
          <p:nvPr/>
        </p:nvSpPr>
        <p:spPr>
          <a:xfrm>
            <a:off x="4876800" y="6019800"/>
            <a:ext cx="114704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Sister</a:t>
            </a:r>
          </a:p>
          <a:p>
            <a:pPr algn="ctr"/>
            <a:r>
              <a:rPr lang="en-US" dirty="0" err="1" smtClean="0"/>
              <a:t>chromatid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normAutofit fontScale="90000"/>
          </a:bodyPr>
          <a:lstStyle/>
          <a:p>
            <a:r>
              <a:rPr lang="en-US"/>
              <a:t>Male Reproductive System</a:t>
            </a:r>
          </a:p>
        </p:txBody>
      </p:sp>
      <p:sp>
        <p:nvSpPr>
          <p:cNvPr id="29701" name="Rectangle 5"/>
          <p:cNvSpPr>
            <a:spLocks noGrp="1" noChangeArrowheads="1"/>
          </p:cNvSpPr>
          <p:nvPr>
            <p:ph type="body" idx="1"/>
          </p:nvPr>
        </p:nvSpPr>
        <p:spPr>
          <a:xfrm>
            <a:off x="457200" y="1600200"/>
            <a:ext cx="4114800" cy="4525963"/>
          </a:xfrm>
        </p:spPr>
        <p:txBody>
          <a:bodyPr/>
          <a:lstStyle/>
          <a:p>
            <a:r>
              <a:rPr lang="en-US" dirty="0"/>
              <a:t>Accessory sex glands</a:t>
            </a:r>
          </a:p>
          <a:p>
            <a:pPr lvl="1"/>
            <a:r>
              <a:rPr lang="en-US" b="1" dirty="0"/>
              <a:t>Seminal vesicles</a:t>
            </a:r>
          </a:p>
          <a:p>
            <a:pPr lvl="1"/>
            <a:r>
              <a:rPr lang="en-US" b="1" dirty="0"/>
              <a:t>Prostate</a:t>
            </a:r>
          </a:p>
          <a:p>
            <a:pPr lvl="1"/>
            <a:r>
              <a:rPr lang="en-US" b="1" dirty="0" err="1"/>
              <a:t>Bulbourethral</a:t>
            </a:r>
            <a:r>
              <a:rPr lang="en-US" b="1" dirty="0"/>
              <a:t> glands</a:t>
            </a:r>
            <a:r>
              <a:rPr lang="en-US" dirty="0"/>
              <a:t> </a:t>
            </a:r>
          </a:p>
          <a:p>
            <a:pPr lvl="1"/>
            <a:r>
              <a:rPr lang="en-US" dirty="0"/>
              <a:t>Empty secretions into ducts during ejaculation </a:t>
            </a:r>
          </a:p>
        </p:txBody>
      </p:sp>
      <p:pic>
        <p:nvPicPr>
          <p:cNvPr id="2050" name="Picture 2"/>
          <p:cNvPicPr>
            <a:picLocks noChangeAspect="1" noChangeArrowheads="1"/>
          </p:cNvPicPr>
          <p:nvPr/>
        </p:nvPicPr>
        <p:blipFill>
          <a:blip r:embed="rId3" cstate="print"/>
          <a:srcRect/>
          <a:stretch>
            <a:fillRect/>
          </a:stretch>
        </p:blipFill>
        <p:spPr bwMode="auto">
          <a:xfrm>
            <a:off x="4876800" y="2155723"/>
            <a:ext cx="4267200" cy="254655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6781800" y="2895600"/>
            <a:ext cx="1702232" cy="3581400"/>
          </a:xfrm>
          <a:prstGeom prst="rect">
            <a:avLst/>
          </a:prstGeom>
          <a:noFill/>
          <a:ln w="9525">
            <a:noFill/>
            <a:miter lim="800000"/>
            <a:headEnd/>
            <a:tailEnd/>
          </a:ln>
        </p:spPr>
      </p:pic>
      <p:sp>
        <p:nvSpPr>
          <p:cNvPr id="76804" name="Rectangle 4"/>
          <p:cNvSpPr>
            <a:spLocks noGrp="1" noChangeArrowheads="1"/>
          </p:cNvSpPr>
          <p:nvPr>
            <p:ph type="title"/>
          </p:nvPr>
        </p:nvSpPr>
        <p:spPr/>
        <p:txBody>
          <a:bodyPr>
            <a:normAutofit fontScale="90000"/>
          </a:bodyPr>
          <a:lstStyle/>
          <a:p>
            <a:r>
              <a:rPr lang="en-US"/>
              <a:t>Meiosis II</a:t>
            </a:r>
          </a:p>
        </p:txBody>
      </p:sp>
      <p:sp>
        <p:nvSpPr>
          <p:cNvPr id="76805" name="Rectangle 5"/>
          <p:cNvSpPr>
            <a:spLocks noGrp="1" noChangeArrowheads="1"/>
          </p:cNvSpPr>
          <p:nvPr>
            <p:ph type="body" idx="1"/>
          </p:nvPr>
        </p:nvSpPr>
        <p:spPr/>
        <p:txBody>
          <a:bodyPr/>
          <a:lstStyle/>
          <a:p>
            <a:r>
              <a:rPr lang="en-US" dirty="0" err="1"/>
              <a:t>Equational</a:t>
            </a:r>
            <a:r>
              <a:rPr lang="en-US" dirty="0"/>
              <a:t> division of meiosis</a:t>
            </a:r>
          </a:p>
          <a:p>
            <a:pPr lvl="1"/>
            <a:r>
              <a:rPr lang="en-US" dirty="0"/>
              <a:t>Sister </a:t>
            </a:r>
            <a:r>
              <a:rPr lang="en-US" dirty="0" err="1"/>
              <a:t>chromatids</a:t>
            </a:r>
            <a:r>
              <a:rPr lang="en-US" dirty="0"/>
              <a:t> from meiosis I separated, one per cell</a:t>
            </a:r>
          </a:p>
          <a:p>
            <a:endParaRPr lang="en-US" dirty="0" smtClean="0"/>
          </a:p>
          <a:p>
            <a:r>
              <a:rPr lang="en-US" dirty="0" smtClean="0"/>
              <a:t>Like </a:t>
            </a:r>
            <a:r>
              <a:rPr lang="en-US" dirty="0"/>
              <a:t>mitosis except no chromosome replication before begins</a:t>
            </a:r>
          </a:p>
        </p:txBody>
      </p:sp>
      <p:sp>
        <p:nvSpPr>
          <p:cNvPr id="5" name="TextBox 4"/>
          <p:cNvSpPr txBox="1"/>
          <p:nvPr/>
        </p:nvSpPr>
        <p:spPr>
          <a:xfrm>
            <a:off x="4191000" y="4191000"/>
            <a:ext cx="2415726"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Sister </a:t>
            </a:r>
            <a:r>
              <a:rPr lang="en-US" dirty="0" err="1" smtClean="0"/>
              <a:t>chromatids</a:t>
            </a:r>
            <a:r>
              <a:rPr lang="en-US" dirty="0" smtClean="0"/>
              <a:t> split</a:t>
            </a:r>
          </a:p>
          <a:p>
            <a:pPr algn="ctr"/>
            <a:r>
              <a:rPr lang="en-US" dirty="0" smtClean="0"/>
              <a:t>into two </a:t>
            </a:r>
          </a:p>
          <a:p>
            <a:pPr algn="ctr"/>
            <a:r>
              <a:rPr lang="en-US" dirty="0" smtClean="0"/>
              <a:t>daughter chromosomes</a:t>
            </a:r>
            <a:endParaRPr lang="en-US" dirty="0"/>
          </a:p>
        </p:txBody>
      </p:sp>
      <p:cxnSp>
        <p:nvCxnSpPr>
          <p:cNvPr id="7" name="Straight Arrow Connector 6"/>
          <p:cNvCxnSpPr/>
          <p:nvPr/>
        </p:nvCxnSpPr>
        <p:spPr>
          <a:xfrm flipH="1">
            <a:off x="7239000" y="4572000"/>
            <a:ext cx="1524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7848600" y="4572000"/>
            <a:ext cx="1524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304800" y="274638"/>
            <a:ext cx="4495800" cy="563562"/>
          </a:xfrm>
        </p:spPr>
        <p:txBody>
          <a:bodyPr>
            <a:normAutofit fontScale="90000"/>
          </a:bodyPr>
          <a:lstStyle/>
          <a:p>
            <a:r>
              <a:rPr lang="en-US" dirty="0"/>
              <a:t>Spermatogenesis</a:t>
            </a:r>
          </a:p>
        </p:txBody>
      </p:sp>
      <p:sp>
        <p:nvSpPr>
          <p:cNvPr id="80901" name="Rectangle 5"/>
          <p:cNvSpPr>
            <a:spLocks noGrp="1" noChangeArrowheads="1"/>
          </p:cNvSpPr>
          <p:nvPr>
            <p:ph type="body" idx="1"/>
          </p:nvPr>
        </p:nvSpPr>
        <p:spPr>
          <a:xfrm>
            <a:off x="304800" y="1143000"/>
            <a:ext cx="4343400" cy="5257800"/>
          </a:xfrm>
        </p:spPr>
        <p:txBody>
          <a:bodyPr>
            <a:normAutofit lnSpcReduction="10000"/>
          </a:bodyPr>
          <a:lstStyle/>
          <a:p>
            <a:r>
              <a:rPr lang="en-US" dirty="0" err="1"/>
              <a:t>Spermatogenic</a:t>
            </a:r>
            <a:r>
              <a:rPr lang="en-US" dirty="0"/>
              <a:t> cells give rise to sperm</a:t>
            </a:r>
          </a:p>
          <a:p>
            <a:pPr lvl="1"/>
            <a:endParaRPr lang="en-US" dirty="0" smtClean="0"/>
          </a:p>
          <a:p>
            <a:pPr lvl="1"/>
            <a:r>
              <a:rPr lang="en-US" b="1" dirty="0" smtClean="0"/>
              <a:t>Mitosis</a:t>
            </a:r>
            <a:r>
              <a:rPr lang="en-US" dirty="0" smtClean="0"/>
              <a:t> </a:t>
            </a:r>
            <a:r>
              <a:rPr lang="en-US" dirty="0"/>
              <a:t>of </a:t>
            </a:r>
            <a:r>
              <a:rPr lang="en-US" dirty="0" err="1"/>
              <a:t>spermatogonia</a:t>
            </a:r>
            <a:r>
              <a:rPr lang="en-US" dirty="0"/>
              <a:t> </a:t>
            </a:r>
            <a:r>
              <a:rPr lang="en-US" dirty="0" smtClean="0"/>
              <a:t>forms </a:t>
            </a:r>
            <a:r>
              <a:rPr lang="en-US" dirty="0"/>
              <a:t>two </a:t>
            </a:r>
            <a:r>
              <a:rPr lang="en-US" dirty="0" err="1"/>
              <a:t>spermatocytes</a:t>
            </a:r>
            <a:endParaRPr lang="en-US" dirty="0"/>
          </a:p>
          <a:p>
            <a:pPr lvl="1"/>
            <a:endParaRPr lang="en-US" dirty="0" smtClean="0"/>
          </a:p>
          <a:p>
            <a:pPr lvl="1"/>
            <a:r>
              <a:rPr lang="en-US" dirty="0" smtClean="0"/>
              <a:t>Meiosis</a:t>
            </a:r>
            <a:endParaRPr lang="en-US" dirty="0"/>
          </a:p>
          <a:p>
            <a:pPr lvl="2"/>
            <a:r>
              <a:rPr lang="en-US" dirty="0" err="1"/>
              <a:t>Spermatocytes</a:t>
            </a:r>
            <a:r>
              <a:rPr lang="en-US" dirty="0"/>
              <a:t> </a:t>
            </a:r>
            <a:r>
              <a:rPr lang="en-US" dirty="0">
                <a:sym typeface="Wingdings" pitchFamily="1" charset="2"/>
              </a:rPr>
              <a:t> secondary </a:t>
            </a:r>
            <a:r>
              <a:rPr lang="en-US" dirty="0" err="1">
                <a:sym typeface="Wingdings" pitchFamily="1" charset="2"/>
              </a:rPr>
              <a:t>spermatocytes</a:t>
            </a:r>
            <a:r>
              <a:rPr lang="en-US" dirty="0">
                <a:sym typeface="Wingdings" pitchFamily="1" charset="2"/>
              </a:rPr>
              <a:t> </a:t>
            </a:r>
            <a:r>
              <a:rPr lang="en-US" dirty="0"/>
              <a:t> </a:t>
            </a:r>
            <a:r>
              <a:rPr lang="en-US" dirty="0" err="1"/>
              <a:t>spermatids</a:t>
            </a:r>
            <a:r>
              <a:rPr lang="en-US" dirty="0"/>
              <a:t> </a:t>
            </a:r>
          </a:p>
          <a:p>
            <a:pPr lvl="1"/>
            <a:endParaRPr lang="en-US" dirty="0" smtClean="0"/>
          </a:p>
          <a:p>
            <a:pPr lvl="1"/>
            <a:r>
              <a:rPr lang="en-US" dirty="0" err="1" smtClean="0"/>
              <a:t>Spermiogenesis</a:t>
            </a:r>
            <a:endParaRPr lang="en-US" dirty="0"/>
          </a:p>
          <a:p>
            <a:pPr lvl="2"/>
            <a:r>
              <a:rPr lang="en-US" dirty="0" err="1"/>
              <a:t>Spermatids</a:t>
            </a:r>
            <a:r>
              <a:rPr lang="en-US" dirty="0"/>
              <a:t> become sperm</a:t>
            </a:r>
          </a:p>
        </p:txBody>
      </p:sp>
      <p:pic>
        <p:nvPicPr>
          <p:cNvPr id="15362" name="Picture 2"/>
          <p:cNvPicPr>
            <a:picLocks noChangeAspect="1" noChangeArrowheads="1"/>
          </p:cNvPicPr>
          <p:nvPr/>
        </p:nvPicPr>
        <p:blipFill>
          <a:blip r:embed="rId3" cstate="print"/>
          <a:srcRect/>
          <a:stretch>
            <a:fillRect/>
          </a:stretch>
        </p:blipFill>
        <p:spPr bwMode="auto">
          <a:xfrm>
            <a:off x="6629400" y="0"/>
            <a:ext cx="2514600" cy="6841808"/>
          </a:xfrm>
          <a:prstGeom prst="rect">
            <a:avLst/>
          </a:prstGeom>
          <a:noFill/>
          <a:ln w="9525">
            <a:noFill/>
            <a:miter lim="800000"/>
            <a:headEnd/>
            <a:tailEnd/>
          </a:ln>
        </p:spPr>
      </p:pic>
      <p:sp>
        <p:nvSpPr>
          <p:cNvPr id="5" name="TextBox 4"/>
          <p:cNvSpPr txBox="1"/>
          <p:nvPr/>
        </p:nvSpPr>
        <p:spPr>
          <a:xfrm>
            <a:off x="5486400" y="457200"/>
            <a:ext cx="15839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spermatagonia</a:t>
            </a:r>
            <a:endParaRPr lang="en-US" dirty="0"/>
          </a:p>
        </p:txBody>
      </p:sp>
      <p:cxnSp>
        <p:nvCxnSpPr>
          <p:cNvPr id="7" name="Straight Arrow Connector 6"/>
          <p:cNvCxnSpPr>
            <a:stCxn id="5" idx="3"/>
          </p:cNvCxnSpPr>
          <p:nvPr/>
        </p:nvCxnSpPr>
        <p:spPr>
          <a:xfrm flipV="1">
            <a:off x="7070360" y="609600"/>
            <a:ext cx="473440"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5562600" y="1143000"/>
            <a:ext cx="152016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Daughter cells</a:t>
            </a:r>
          </a:p>
          <a:p>
            <a:r>
              <a:rPr lang="en-US" dirty="0" smtClean="0"/>
              <a:t>from mitosis</a:t>
            </a:r>
            <a:endParaRPr lang="en-US" dirty="0"/>
          </a:p>
        </p:txBody>
      </p:sp>
      <p:cxnSp>
        <p:nvCxnSpPr>
          <p:cNvPr id="9" name="Straight Arrow Connector 8"/>
          <p:cNvCxnSpPr/>
          <p:nvPr/>
        </p:nvCxnSpPr>
        <p:spPr>
          <a:xfrm flipV="1">
            <a:off x="7086600" y="1066800"/>
            <a:ext cx="762000" cy="4894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7086600" y="609600"/>
            <a:ext cx="10668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562600" y="1981200"/>
            <a:ext cx="156395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Primary</a:t>
            </a:r>
          </a:p>
          <a:p>
            <a:r>
              <a:rPr lang="en-US" dirty="0" err="1" smtClean="0"/>
              <a:t>spermatocytes</a:t>
            </a:r>
            <a:endParaRPr lang="en-US" dirty="0"/>
          </a:p>
        </p:txBody>
      </p:sp>
      <p:cxnSp>
        <p:nvCxnSpPr>
          <p:cNvPr id="15" name="Straight Arrow Connector 14"/>
          <p:cNvCxnSpPr>
            <a:stCxn id="14" idx="3"/>
          </p:cNvCxnSpPr>
          <p:nvPr/>
        </p:nvCxnSpPr>
        <p:spPr>
          <a:xfrm flipV="1">
            <a:off x="7126554" y="1981200"/>
            <a:ext cx="645846" cy="3231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5562600" y="2819400"/>
            <a:ext cx="156395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Secondary</a:t>
            </a:r>
          </a:p>
          <a:p>
            <a:r>
              <a:rPr lang="en-US" dirty="0" err="1" smtClean="0"/>
              <a:t>spermatocytes</a:t>
            </a:r>
            <a:endParaRPr lang="en-US" dirty="0"/>
          </a:p>
        </p:txBody>
      </p:sp>
      <p:cxnSp>
        <p:nvCxnSpPr>
          <p:cNvPr id="19" name="Straight Arrow Connector 18"/>
          <p:cNvCxnSpPr>
            <a:stCxn id="18" idx="3"/>
          </p:cNvCxnSpPr>
          <p:nvPr/>
        </p:nvCxnSpPr>
        <p:spPr>
          <a:xfrm flipV="1">
            <a:off x="7126554" y="2743200"/>
            <a:ext cx="417246" cy="399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5562600" y="3810000"/>
            <a:ext cx="124213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smtClean="0"/>
              <a:t>Spermatids</a:t>
            </a:r>
            <a:endParaRPr lang="en-US" dirty="0"/>
          </a:p>
        </p:txBody>
      </p:sp>
      <p:cxnSp>
        <p:nvCxnSpPr>
          <p:cNvPr id="23" name="Straight Arrow Connector 22"/>
          <p:cNvCxnSpPr>
            <a:stCxn id="22" idx="3"/>
          </p:cNvCxnSpPr>
          <p:nvPr/>
        </p:nvCxnSpPr>
        <p:spPr>
          <a:xfrm flipV="1">
            <a:off x="6804735" y="3352800"/>
            <a:ext cx="586665" cy="641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a:xfrm>
            <a:off x="304800" y="274638"/>
            <a:ext cx="6477000" cy="563562"/>
          </a:xfrm>
        </p:spPr>
        <p:txBody>
          <a:bodyPr>
            <a:normAutofit fontScale="90000"/>
          </a:bodyPr>
          <a:lstStyle/>
          <a:p>
            <a:r>
              <a:rPr lang="en-US" dirty="0"/>
              <a:t>Mitosis of </a:t>
            </a:r>
            <a:r>
              <a:rPr lang="en-US" dirty="0" err="1"/>
              <a:t>Spermatogonia</a:t>
            </a:r>
            <a:endParaRPr lang="en-US" dirty="0"/>
          </a:p>
        </p:txBody>
      </p:sp>
      <p:sp>
        <p:nvSpPr>
          <p:cNvPr id="83973" name="Rectangle 5"/>
          <p:cNvSpPr>
            <a:spLocks noGrp="1" noChangeArrowheads="1"/>
          </p:cNvSpPr>
          <p:nvPr>
            <p:ph type="body" idx="1"/>
          </p:nvPr>
        </p:nvSpPr>
        <p:spPr>
          <a:xfrm>
            <a:off x="304800" y="1143000"/>
            <a:ext cx="4876800" cy="5257800"/>
          </a:xfrm>
        </p:spPr>
        <p:txBody>
          <a:bodyPr/>
          <a:lstStyle/>
          <a:p>
            <a:r>
              <a:rPr lang="en-US" dirty="0"/>
              <a:t>Spermatogenesis begins at puberty</a:t>
            </a:r>
          </a:p>
          <a:p>
            <a:endParaRPr lang="en-US" b="1" dirty="0" smtClean="0"/>
          </a:p>
          <a:p>
            <a:r>
              <a:rPr lang="en-US" b="1" dirty="0" err="1" smtClean="0"/>
              <a:t>Spermatogonia</a:t>
            </a:r>
            <a:endParaRPr lang="en-US" dirty="0"/>
          </a:p>
          <a:p>
            <a:pPr lvl="1"/>
            <a:r>
              <a:rPr lang="en-US" dirty="0"/>
              <a:t>Stem cells in contact with epithelial basal lamina</a:t>
            </a:r>
          </a:p>
          <a:p>
            <a:pPr lvl="1"/>
            <a:endParaRPr lang="en-US" dirty="0" smtClean="0"/>
          </a:p>
          <a:p>
            <a:pPr lvl="1"/>
            <a:r>
              <a:rPr lang="en-US" dirty="0" smtClean="0"/>
              <a:t>Each </a:t>
            </a:r>
            <a:r>
              <a:rPr lang="en-US" dirty="0"/>
              <a:t>mitotic division </a:t>
            </a:r>
            <a:r>
              <a:rPr lang="en-US" dirty="0">
                <a:sym typeface="Symbol" pitchFamily="1" charset="2"/>
              </a:rPr>
              <a:t></a:t>
            </a:r>
            <a:r>
              <a:rPr lang="en-US" dirty="0"/>
              <a:t> one </a:t>
            </a:r>
            <a:r>
              <a:rPr lang="en-US" b="1" dirty="0"/>
              <a:t>type A daughter cell</a:t>
            </a:r>
            <a:r>
              <a:rPr lang="en-US" dirty="0"/>
              <a:t> and one </a:t>
            </a:r>
            <a:r>
              <a:rPr lang="en-US" b="1" dirty="0"/>
              <a:t>type B daughter cell</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629400" y="0"/>
            <a:ext cx="2514600" cy="6841808"/>
          </a:xfrm>
          <a:prstGeom prst="rect">
            <a:avLst/>
          </a:prstGeom>
          <a:noFill/>
          <a:ln w="9525">
            <a:noFill/>
            <a:miter lim="800000"/>
            <a:headEnd/>
            <a:tailEnd/>
          </a:ln>
        </p:spPr>
      </p:pic>
      <p:sp>
        <p:nvSpPr>
          <p:cNvPr id="6" name="TextBox 5"/>
          <p:cNvSpPr txBox="1"/>
          <p:nvPr/>
        </p:nvSpPr>
        <p:spPr>
          <a:xfrm>
            <a:off x="8229600" y="990600"/>
            <a:ext cx="8138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Type A</a:t>
            </a:r>
            <a:endParaRPr lang="en-US" dirty="0"/>
          </a:p>
        </p:txBody>
      </p:sp>
      <p:sp>
        <p:nvSpPr>
          <p:cNvPr id="7" name="TextBox 6"/>
          <p:cNvSpPr txBox="1"/>
          <p:nvPr/>
        </p:nvSpPr>
        <p:spPr>
          <a:xfrm>
            <a:off x="6705600" y="990600"/>
            <a:ext cx="8138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Type B</a:t>
            </a:r>
            <a:endParaRPr lang="en-US" dirty="0"/>
          </a:p>
        </p:txBody>
      </p:sp>
      <p:cxnSp>
        <p:nvCxnSpPr>
          <p:cNvPr id="9" name="Straight Arrow Connector 8"/>
          <p:cNvCxnSpPr>
            <a:stCxn id="7" idx="3"/>
          </p:cNvCxnSpPr>
          <p:nvPr/>
        </p:nvCxnSpPr>
        <p:spPr>
          <a:xfrm flipV="1">
            <a:off x="7519413" y="1066800"/>
            <a:ext cx="252987" cy="1084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6" idx="0"/>
          </p:cNvCxnSpPr>
          <p:nvPr/>
        </p:nvCxnSpPr>
        <p:spPr>
          <a:xfrm flipH="1" flipV="1">
            <a:off x="8382000" y="762000"/>
            <a:ext cx="254507"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a:xfrm>
            <a:off x="304800" y="274638"/>
            <a:ext cx="6248400" cy="563562"/>
          </a:xfrm>
        </p:spPr>
        <p:txBody>
          <a:bodyPr>
            <a:normAutofit fontScale="90000"/>
          </a:bodyPr>
          <a:lstStyle/>
          <a:p>
            <a:r>
              <a:rPr lang="en-US" dirty="0"/>
              <a:t>Mitosis of </a:t>
            </a:r>
            <a:r>
              <a:rPr lang="en-US" dirty="0" err="1"/>
              <a:t>Spermatogonia</a:t>
            </a:r>
            <a:endParaRPr lang="en-US" dirty="0"/>
          </a:p>
        </p:txBody>
      </p:sp>
      <p:sp>
        <p:nvSpPr>
          <p:cNvPr id="84997" name="Rectangle 5"/>
          <p:cNvSpPr>
            <a:spLocks noGrp="1" noChangeArrowheads="1"/>
          </p:cNvSpPr>
          <p:nvPr>
            <p:ph type="body" idx="1"/>
          </p:nvPr>
        </p:nvSpPr>
        <p:spPr>
          <a:xfrm>
            <a:off x="304800" y="1143000"/>
            <a:ext cx="5486400" cy="5257800"/>
          </a:xfrm>
        </p:spPr>
        <p:txBody>
          <a:bodyPr/>
          <a:lstStyle/>
          <a:p>
            <a:r>
              <a:rPr lang="en-US" dirty="0"/>
              <a:t>Type A cells maintain germ cell line at basal lamina</a:t>
            </a:r>
          </a:p>
          <a:p>
            <a:endParaRPr lang="en-US" dirty="0" smtClean="0"/>
          </a:p>
          <a:p>
            <a:r>
              <a:rPr lang="en-US" dirty="0" smtClean="0"/>
              <a:t>Type </a:t>
            </a:r>
            <a:r>
              <a:rPr lang="en-US" dirty="0"/>
              <a:t>B cells move toward lumen and develop into primary </a:t>
            </a:r>
            <a:r>
              <a:rPr lang="en-US" dirty="0" err="1"/>
              <a:t>spermatocytes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629400" y="0"/>
            <a:ext cx="2514600" cy="6841808"/>
          </a:xfrm>
          <a:prstGeom prst="rect">
            <a:avLst/>
          </a:prstGeom>
          <a:noFill/>
          <a:ln w="9525">
            <a:noFill/>
            <a:miter lim="800000"/>
            <a:headEnd/>
            <a:tailEnd/>
          </a:ln>
        </p:spPr>
      </p:pic>
      <p:sp>
        <p:nvSpPr>
          <p:cNvPr id="5" name="TextBox 4"/>
          <p:cNvSpPr txBox="1"/>
          <p:nvPr/>
        </p:nvSpPr>
        <p:spPr>
          <a:xfrm>
            <a:off x="8229600" y="990600"/>
            <a:ext cx="8138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Type A</a:t>
            </a:r>
            <a:endParaRPr lang="en-US" dirty="0"/>
          </a:p>
        </p:txBody>
      </p:sp>
      <p:sp>
        <p:nvSpPr>
          <p:cNvPr id="6" name="TextBox 5"/>
          <p:cNvSpPr txBox="1"/>
          <p:nvPr/>
        </p:nvSpPr>
        <p:spPr>
          <a:xfrm>
            <a:off x="6705600" y="990600"/>
            <a:ext cx="8138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Type B</a:t>
            </a:r>
            <a:endParaRPr lang="en-US" dirty="0"/>
          </a:p>
        </p:txBody>
      </p:sp>
      <p:cxnSp>
        <p:nvCxnSpPr>
          <p:cNvPr id="7" name="Straight Arrow Connector 6"/>
          <p:cNvCxnSpPr>
            <a:stCxn id="6" idx="3"/>
          </p:cNvCxnSpPr>
          <p:nvPr/>
        </p:nvCxnSpPr>
        <p:spPr>
          <a:xfrm flipV="1">
            <a:off x="7519413" y="1066800"/>
            <a:ext cx="252987" cy="1084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5" idx="0"/>
          </p:cNvCxnSpPr>
          <p:nvPr/>
        </p:nvCxnSpPr>
        <p:spPr>
          <a:xfrm flipH="1" flipV="1">
            <a:off x="8382000" y="762000"/>
            <a:ext cx="254507"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8229600" y="1676400"/>
            <a:ext cx="685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used</a:t>
            </a:r>
          </a:p>
          <a:p>
            <a:pPr algn="ctr"/>
            <a:r>
              <a:rPr lang="en-US" dirty="0" smtClean="0"/>
              <a:t>later</a:t>
            </a:r>
            <a:endParaRPr lang="en-US" dirty="0"/>
          </a:p>
        </p:txBody>
      </p:sp>
      <p:cxnSp>
        <p:nvCxnSpPr>
          <p:cNvPr id="10" name="Straight Arrow Connector 9"/>
          <p:cNvCxnSpPr>
            <a:stCxn id="9" idx="0"/>
          </p:cNvCxnSpPr>
          <p:nvPr/>
        </p:nvCxnSpPr>
        <p:spPr>
          <a:xfrm flipH="1" flipV="1">
            <a:off x="8534400" y="1447800"/>
            <a:ext cx="381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562600" y="1752601"/>
            <a:ext cx="16764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becomes </a:t>
            </a:r>
          </a:p>
          <a:p>
            <a:pPr algn="ctr"/>
            <a:r>
              <a:rPr lang="en-US" dirty="0" smtClean="0"/>
              <a:t>primary </a:t>
            </a:r>
            <a:r>
              <a:rPr lang="en-US" dirty="0" err="1" smtClean="0"/>
              <a:t>spermatocyte</a:t>
            </a:r>
            <a:endParaRPr lang="en-US" dirty="0"/>
          </a:p>
        </p:txBody>
      </p:sp>
      <p:cxnSp>
        <p:nvCxnSpPr>
          <p:cNvPr id="14" name="Straight Arrow Connector 13"/>
          <p:cNvCxnSpPr>
            <a:stCxn id="13" idx="0"/>
          </p:cNvCxnSpPr>
          <p:nvPr/>
        </p:nvCxnSpPr>
        <p:spPr>
          <a:xfrm flipV="1">
            <a:off x="6400800" y="1447801"/>
            <a:ext cx="609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304800" y="274638"/>
            <a:ext cx="6400800" cy="563562"/>
          </a:xfrm>
        </p:spPr>
        <p:txBody>
          <a:bodyPr>
            <a:normAutofit fontScale="90000"/>
          </a:bodyPr>
          <a:lstStyle/>
          <a:p>
            <a:r>
              <a:rPr lang="en-US" dirty="0"/>
              <a:t>Meiosis: </a:t>
            </a:r>
            <a:r>
              <a:rPr lang="en-US" dirty="0" err="1"/>
              <a:t>Spermatocytes</a:t>
            </a:r>
            <a:r>
              <a:rPr lang="en-US" dirty="0"/>
              <a:t> to </a:t>
            </a:r>
            <a:r>
              <a:rPr lang="en-US" dirty="0" err="1"/>
              <a:t>Spermatids</a:t>
            </a:r>
            <a:endParaRPr lang="en-US" dirty="0"/>
          </a:p>
        </p:txBody>
      </p:sp>
      <p:sp>
        <p:nvSpPr>
          <p:cNvPr id="86021" name="Rectangle 5"/>
          <p:cNvSpPr>
            <a:spLocks noGrp="1" noChangeArrowheads="1"/>
          </p:cNvSpPr>
          <p:nvPr>
            <p:ph type="body" idx="1"/>
          </p:nvPr>
        </p:nvSpPr>
        <p:spPr>
          <a:xfrm>
            <a:off x="304800" y="1143000"/>
            <a:ext cx="5029200" cy="5257800"/>
          </a:xfrm>
        </p:spPr>
        <p:txBody>
          <a:bodyPr>
            <a:normAutofit/>
          </a:bodyPr>
          <a:lstStyle/>
          <a:p>
            <a:r>
              <a:rPr lang="en-US" dirty="0"/>
              <a:t>Meiosis I</a:t>
            </a:r>
          </a:p>
          <a:p>
            <a:pPr lvl="1"/>
            <a:r>
              <a:rPr lang="en-US" dirty="0"/>
              <a:t>Primary </a:t>
            </a:r>
            <a:r>
              <a:rPr lang="en-US" dirty="0" err="1"/>
              <a:t>spermatocyte</a:t>
            </a:r>
            <a:r>
              <a:rPr lang="en-US" dirty="0"/>
              <a:t> </a:t>
            </a:r>
            <a:r>
              <a:rPr lang="en-US" dirty="0" smtClean="0"/>
              <a:t>(46) </a:t>
            </a:r>
            <a:endParaRPr lang="en-US" dirty="0" smtClean="0">
              <a:sym typeface="Symbol" pitchFamily="1" charset="2"/>
            </a:endParaRPr>
          </a:p>
          <a:p>
            <a:pPr lvl="2"/>
            <a:r>
              <a:rPr lang="en-US" b="1" dirty="0" smtClean="0"/>
              <a:t>two </a:t>
            </a:r>
            <a:r>
              <a:rPr lang="en-US" b="1" dirty="0"/>
              <a:t>secondary </a:t>
            </a:r>
            <a:r>
              <a:rPr lang="en-US" b="1" dirty="0" err="1"/>
              <a:t>spermatocytes</a:t>
            </a:r>
            <a:r>
              <a:rPr lang="en-US" dirty="0"/>
              <a:t> </a:t>
            </a:r>
            <a:r>
              <a:rPr lang="en-US" dirty="0" smtClean="0"/>
              <a:t>(23)</a:t>
            </a:r>
            <a:endParaRPr lang="en-US" dirty="0"/>
          </a:p>
          <a:p>
            <a:endParaRPr lang="en-US" dirty="0" smtClean="0"/>
          </a:p>
          <a:p>
            <a:r>
              <a:rPr lang="en-US" dirty="0" smtClean="0"/>
              <a:t>Meiosis </a:t>
            </a:r>
            <a:r>
              <a:rPr lang="en-US" dirty="0"/>
              <a:t>II</a:t>
            </a:r>
          </a:p>
          <a:p>
            <a:pPr lvl="1"/>
            <a:r>
              <a:rPr lang="en-US" dirty="0"/>
              <a:t>Each secondary </a:t>
            </a:r>
            <a:r>
              <a:rPr lang="en-US" dirty="0" err="1"/>
              <a:t>spermatocyte</a:t>
            </a:r>
            <a:r>
              <a:rPr lang="en-US" dirty="0"/>
              <a:t> </a:t>
            </a:r>
            <a:r>
              <a:rPr lang="en-US" dirty="0" smtClean="0"/>
              <a:t>(</a:t>
            </a:r>
            <a:r>
              <a:rPr lang="en-US" i="1" dirty="0" smtClean="0"/>
              <a:t>23</a:t>
            </a:r>
            <a:r>
              <a:rPr lang="en-US" dirty="0" smtClean="0"/>
              <a:t>) </a:t>
            </a:r>
            <a:endParaRPr lang="en-US" dirty="0" smtClean="0">
              <a:sym typeface="Symbol" pitchFamily="1" charset="2"/>
            </a:endParaRPr>
          </a:p>
          <a:p>
            <a:pPr lvl="2"/>
            <a:r>
              <a:rPr lang="en-US" dirty="0" smtClean="0"/>
              <a:t>two </a:t>
            </a:r>
            <a:r>
              <a:rPr lang="en-US" b="1" dirty="0" err="1"/>
              <a:t>spermatids</a:t>
            </a:r>
            <a:r>
              <a:rPr lang="en-US" dirty="0"/>
              <a:t> </a:t>
            </a:r>
            <a:r>
              <a:rPr lang="en-US" dirty="0" smtClean="0"/>
              <a:t>(</a:t>
            </a:r>
            <a:r>
              <a:rPr lang="en-US" i="1" dirty="0" smtClean="0"/>
              <a:t>23</a:t>
            </a:r>
            <a:r>
              <a:rPr lang="en-US" dirty="0" smtClean="0"/>
              <a:t>)</a:t>
            </a:r>
            <a:endParaRPr lang="en-US" dirty="0"/>
          </a:p>
          <a:p>
            <a:pPr lvl="1"/>
            <a:endParaRPr lang="en-US" dirty="0" smtClean="0"/>
          </a:p>
          <a:p>
            <a:pPr lvl="1"/>
            <a:r>
              <a:rPr lang="en-US" dirty="0" err="1" smtClean="0"/>
              <a:t>Spermatid</a:t>
            </a:r>
            <a:r>
              <a:rPr lang="en-US" dirty="0" smtClean="0"/>
              <a:t> </a:t>
            </a:r>
          </a:p>
          <a:p>
            <a:pPr lvl="2"/>
            <a:r>
              <a:rPr lang="en-US" dirty="0" smtClean="0"/>
              <a:t>small</a:t>
            </a:r>
            <a:r>
              <a:rPr lang="en-US" dirty="0"/>
              <a:t>, </a:t>
            </a:r>
            <a:r>
              <a:rPr lang="en-US" dirty="0" err="1"/>
              <a:t>nonmotile</a:t>
            </a:r>
            <a:r>
              <a:rPr lang="en-US" dirty="0"/>
              <a:t> cells close to lumen of tubule</a:t>
            </a:r>
          </a:p>
        </p:txBody>
      </p:sp>
      <p:pic>
        <p:nvPicPr>
          <p:cNvPr id="16386" name="Picture 2"/>
          <p:cNvPicPr>
            <a:picLocks noChangeAspect="1" noChangeArrowheads="1"/>
          </p:cNvPicPr>
          <p:nvPr/>
        </p:nvPicPr>
        <p:blipFill>
          <a:blip r:embed="rId3" cstate="print"/>
          <a:srcRect/>
          <a:stretch>
            <a:fillRect/>
          </a:stretch>
        </p:blipFill>
        <p:spPr bwMode="auto">
          <a:xfrm>
            <a:off x="6623449" y="0"/>
            <a:ext cx="2520551" cy="6858000"/>
          </a:xfrm>
          <a:prstGeom prst="rect">
            <a:avLst/>
          </a:prstGeom>
          <a:noFill/>
          <a:ln w="9525">
            <a:noFill/>
            <a:miter lim="800000"/>
            <a:headEnd/>
            <a:tailEnd/>
          </a:ln>
        </p:spPr>
      </p:pic>
      <p:sp>
        <p:nvSpPr>
          <p:cNvPr id="5" name="TextBox 4"/>
          <p:cNvSpPr txBox="1"/>
          <p:nvPr/>
        </p:nvSpPr>
        <p:spPr>
          <a:xfrm>
            <a:off x="5562600" y="2057400"/>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Meiosis I</a:t>
            </a:r>
            <a:endParaRPr lang="en-US" dirty="0"/>
          </a:p>
        </p:txBody>
      </p:sp>
      <p:sp>
        <p:nvSpPr>
          <p:cNvPr id="6" name="TextBox 5"/>
          <p:cNvSpPr txBox="1"/>
          <p:nvPr/>
        </p:nvSpPr>
        <p:spPr>
          <a:xfrm>
            <a:off x="5562600" y="2743200"/>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Meiosis II</a:t>
            </a:r>
            <a:endParaRPr lang="en-US" dirty="0"/>
          </a:p>
        </p:txBody>
      </p:sp>
      <p:cxnSp>
        <p:nvCxnSpPr>
          <p:cNvPr id="8" name="Straight Arrow Connector 7"/>
          <p:cNvCxnSpPr>
            <a:stCxn id="5" idx="3"/>
          </p:cNvCxnSpPr>
          <p:nvPr/>
        </p:nvCxnSpPr>
        <p:spPr>
          <a:xfrm>
            <a:off x="7239000" y="2242066"/>
            <a:ext cx="457200" cy="439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7239000" y="2895600"/>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p:txBody>
          <a:bodyPr>
            <a:normAutofit fontScale="90000"/>
          </a:bodyPr>
          <a:lstStyle/>
          <a:p>
            <a:r>
              <a:rPr lang="en-US"/>
              <a:t>Spermiogenesis: Spermatids to Sperm</a:t>
            </a:r>
          </a:p>
        </p:txBody>
      </p:sp>
      <p:sp>
        <p:nvSpPr>
          <p:cNvPr id="88069" name="Rectangle 5"/>
          <p:cNvSpPr>
            <a:spLocks noGrp="1" noChangeArrowheads="1"/>
          </p:cNvSpPr>
          <p:nvPr>
            <p:ph type="body" idx="1"/>
          </p:nvPr>
        </p:nvSpPr>
        <p:spPr/>
        <p:txBody>
          <a:bodyPr/>
          <a:lstStyle/>
          <a:p>
            <a:r>
              <a:rPr lang="en-US" dirty="0" err="1"/>
              <a:t>Spermatids</a:t>
            </a:r>
            <a:endParaRPr lang="en-US" dirty="0"/>
          </a:p>
          <a:p>
            <a:pPr lvl="1"/>
            <a:r>
              <a:rPr lang="en-US" dirty="0"/>
              <a:t>Correct chromosome number (</a:t>
            </a:r>
            <a:r>
              <a:rPr lang="en-US" dirty="0" smtClean="0"/>
              <a:t>n =23)</a:t>
            </a:r>
            <a:endParaRPr lang="en-US" dirty="0"/>
          </a:p>
          <a:p>
            <a:pPr lvl="1"/>
            <a:r>
              <a:rPr lang="en-US" dirty="0" err="1"/>
              <a:t>Nonmotile</a:t>
            </a:r>
            <a:endParaRPr lang="en-US" dirty="0"/>
          </a:p>
          <a:p>
            <a:endParaRPr lang="en-US" dirty="0" smtClean="0"/>
          </a:p>
          <a:p>
            <a:r>
              <a:rPr lang="en-US" dirty="0" smtClean="0"/>
              <a:t> </a:t>
            </a:r>
            <a:r>
              <a:rPr lang="en-US" dirty="0" err="1"/>
              <a:t>Spermiogenesis</a:t>
            </a:r>
            <a:endParaRPr lang="en-US" dirty="0"/>
          </a:p>
          <a:p>
            <a:pPr lvl="1"/>
            <a:r>
              <a:rPr lang="en-US" dirty="0" err="1"/>
              <a:t>Spermatids</a:t>
            </a:r>
            <a:r>
              <a:rPr lang="en-US" dirty="0"/>
              <a:t> </a:t>
            </a:r>
            <a:r>
              <a:rPr lang="en-US" dirty="0" smtClean="0"/>
              <a:t>elongate</a:t>
            </a:r>
          </a:p>
          <a:p>
            <a:pPr lvl="1"/>
            <a:r>
              <a:rPr lang="en-US" dirty="0" smtClean="0"/>
              <a:t>lose </a:t>
            </a:r>
            <a:r>
              <a:rPr lang="en-US" dirty="0"/>
              <a:t>excess </a:t>
            </a:r>
            <a:r>
              <a:rPr lang="en-US" dirty="0" smtClean="0"/>
              <a:t>cytoplasm</a:t>
            </a:r>
          </a:p>
          <a:p>
            <a:pPr lvl="1"/>
            <a:r>
              <a:rPr lang="en-US" dirty="0" smtClean="0"/>
              <a:t>form </a:t>
            </a:r>
            <a:r>
              <a:rPr lang="en-US" dirty="0"/>
              <a:t>a tail </a:t>
            </a:r>
            <a:endParaRPr lang="en-US" dirty="0" smtClean="0">
              <a:sym typeface="Wingdings" pitchFamily="1" charset="2"/>
            </a:endParaRPr>
          </a:p>
          <a:p>
            <a:pPr lvl="2"/>
            <a:r>
              <a:rPr lang="en-US" b="1" dirty="0" smtClean="0">
                <a:sym typeface="Wingdings" pitchFamily="1" charset="2"/>
              </a:rPr>
              <a:t>Become </a:t>
            </a:r>
            <a:r>
              <a:rPr lang="en-US" b="1" dirty="0" smtClean="0"/>
              <a:t>spermatozoon</a:t>
            </a:r>
            <a:r>
              <a:rPr lang="en-US" dirty="0" smtClean="0"/>
              <a:t> </a:t>
            </a:r>
            <a:r>
              <a:rPr lang="en-US" dirty="0"/>
              <a:t>(</a:t>
            </a:r>
            <a:r>
              <a:rPr lang="en-US" b="1" dirty="0"/>
              <a:t>sperm</a:t>
            </a:r>
            <a:r>
              <a:rPr lang="en-US" dirty="0"/>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3732" name="Rectangle 68"/>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2</a:t>
            </a:r>
          </a:p>
        </p:txBody>
      </p:sp>
      <p:pic>
        <p:nvPicPr>
          <p:cNvPr id="113752" name="Picture 88" descr="figure_27_09_unlabeled_01"/>
          <p:cNvPicPr>
            <a:picLocks noChangeAspect="1" noChangeArrowheads="1"/>
          </p:cNvPicPr>
          <p:nvPr/>
        </p:nvPicPr>
        <p:blipFill>
          <a:blip r:embed="rId3" cstate="print"/>
          <a:srcRect b="2547"/>
          <a:stretch>
            <a:fillRect/>
          </a:stretch>
        </p:blipFill>
        <p:spPr bwMode="auto">
          <a:xfrm>
            <a:off x="273050" y="587375"/>
            <a:ext cx="8597900" cy="5407025"/>
          </a:xfrm>
          <a:prstGeom prst="rect">
            <a:avLst/>
          </a:prstGeom>
          <a:noFill/>
        </p:spPr>
      </p:pic>
      <p:sp>
        <p:nvSpPr>
          <p:cNvPr id="113753" name="Rectangle 89"/>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3754" name="Rectangle 90"/>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3755" name="Rectangle 91"/>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3756" name="Rectangle 92"/>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3757" name="Oval 93"/>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3758" name="Freeform 94"/>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3759" name="Freeform 95"/>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3760" name="Freeform 96"/>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4716" name="Rectangle 28"/>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3</a:t>
            </a:r>
          </a:p>
        </p:txBody>
      </p:sp>
      <p:pic>
        <p:nvPicPr>
          <p:cNvPr id="114733" name="Picture 45" descr="figure_27_09_unlabeled_02"/>
          <p:cNvPicPr>
            <a:picLocks noChangeAspect="1" noChangeArrowheads="1"/>
          </p:cNvPicPr>
          <p:nvPr/>
        </p:nvPicPr>
        <p:blipFill>
          <a:blip r:embed="rId3" cstate="print"/>
          <a:srcRect b="2718"/>
          <a:stretch>
            <a:fillRect/>
          </a:stretch>
        </p:blipFill>
        <p:spPr bwMode="auto">
          <a:xfrm>
            <a:off x="273050" y="588963"/>
            <a:ext cx="8597900" cy="5397500"/>
          </a:xfrm>
          <a:prstGeom prst="rect">
            <a:avLst/>
          </a:prstGeom>
          <a:noFill/>
        </p:spPr>
      </p:pic>
      <p:sp>
        <p:nvSpPr>
          <p:cNvPr id="114734" name="Rectangle 46"/>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4735" name="Rectangle 47"/>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4736" name="Rectangle 48"/>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4737" name="Rectangle 49"/>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4738" name="Rectangle 50"/>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4739" name="Oval 51"/>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4740" name="Freeform 52"/>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1" name="Freeform 53"/>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2" name="Freeform 54"/>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3" name="Freeform 55"/>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4" name="Freeform 56"/>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5" name="Freeform 57"/>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4746" name="Oval 58"/>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5742" name="Rectangle 30"/>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4</a:t>
            </a:r>
          </a:p>
        </p:txBody>
      </p:sp>
      <p:pic>
        <p:nvPicPr>
          <p:cNvPr id="115777" name="Picture 65" descr="figure_27_09_unlabeled_03"/>
          <p:cNvPicPr>
            <a:picLocks noChangeAspect="1" noChangeArrowheads="1"/>
          </p:cNvPicPr>
          <p:nvPr/>
        </p:nvPicPr>
        <p:blipFill>
          <a:blip r:embed="rId3" cstate="print"/>
          <a:srcRect b="2547"/>
          <a:stretch>
            <a:fillRect/>
          </a:stretch>
        </p:blipFill>
        <p:spPr bwMode="auto">
          <a:xfrm>
            <a:off x="273050" y="588963"/>
            <a:ext cx="8597900" cy="5407025"/>
          </a:xfrm>
          <a:prstGeom prst="rect">
            <a:avLst/>
          </a:prstGeom>
          <a:noFill/>
        </p:spPr>
      </p:pic>
      <p:sp>
        <p:nvSpPr>
          <p:cNvPr id="115778" name="Rectangle 66"/>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5779" name="Rectangle 67"/>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5780" name="Rectangle 68"/>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5781" name="Rectangle 69"/>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5782" name="Rectangle 70"/>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5783" name="Rectangle 71"/>
          <p:cNvSpPr>
            <a:spLocks noChangeArrowheads="1"/>
          </p:cNvSpPr>
          <p:nvPr/>
        </p:nvSpPr>
        <p:spPr bwMode="auto">
          <a:xfrm>
            <a:off x="3160713" y="2701925"/>
            <a:ext cx="1290637"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Microtubules</a:t>
            </a:r>
          </a:p>
        </p:txBody>
      </p:sp>
      <p:sp>
        <p:nvSpPr>
          <p:cNvPr id="115784" name="Rectangle 72"/>
          <p:cNvSpPr>
            <a:spLocks noChangeArrowheads="1"/>
          </p:cNvSpPr>
          <p:nvPr/>
        </p:nvSpPr>
        <p:spPr bwMode="auto">
          <a:xfrm>
            <a:off x="3294063" y="2890838"/>
            <a:ext cx="10144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Flagellum</a:t>
            </a:r>
          </a:p>
        </p:txBody>
      </p:sp>
      <p:sp>
        <p:nvSpPr>
          <p:cNvPr id="115785" name="Oval 73"/>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5786" name="Freeform 74"/>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87" name="Freeform 75"/>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88" name="Freeform 76"/>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89" name="Freeform 77"/>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90" name="Freeform 78"/>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91" name="Freeform 79"/>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92" name="Freeform 80"/>
          <p:cNvSpPr>
            <a:spLocks/>
          </p:cNvSpPr>
          <p:nvPr/>
        </p:nvSpPr>
        <p:spPr bwMode="auto">
          <a:xfrm>
            <a:off x="3171825" y="2603500"/>
            <a:ext cx="130175" cy="247650"/>
          </a:xfrm>
          <a:custGeom>
            <a:avLst/>
            <a:gdLst/>
            <a:ahLst/>
            <a:cxnLst>
              <a:cxn ang="0">
                <a:pos x="82" y="0"/>
              </a:cxn>
              <a:cxn ang="0">
                <a:pos x="0" y="156"/>
              </a:cxn>
              <a:cxn ang="0">
                <a:pos x="32" y="156"/>
              </a:cxn>
            </a:cxnLst>
            <a:rect l="0" t="0" r="r" b="b"/>
            <a:pathLst>
              <a:path w="82" h="156">
                <a:moveTo>
                  <a:pt x="82" y="0"/>
                </a:moveTo>
                <a:lnTo>
                  <a:pt x="0" y="156"/>
                </a:lnTo>
                <a:lnTo>
                  <a:pt x="32" y="1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93" name="Freeform 81"/>
          <p:cNvSpPr>
            <a:spLocks/>
          </p:cNvSpPr>
          <p:nvPr/>
        </p:nvSpPr>
        <p:spPr bwMode="auto">
          <a:xfrm>
            <a:off x="3065463" y="2792413"/>
            <a:ext cx="290512" cy="242887"/>
          </a:xfrm>
          <a:custGeom>
            <a:avLst/>
            <a:gdLst/>
            <a:ahLst/>
            <a:cxnLst>
              <a:cxn ang="0">
                <a:pos x="0" y="0"/>
              </a:cxn>
              <a:cxn ang="0">
                <a:pos x="141" y="152"/>
              </a:cxn>
              <a:cxn ang="0">
                <a:pos x="183" y="153"/>
              </a:cxn>
            </a:cxnLst>
            <a:rect l="0" t="0" r="r" b="b"/>
            <a:pathLst>
              <a:path w="183" h="153">
                <a:moveTo>
                  <a:pt x="0" y="0"/>
                </a:moveTo>
                <a:lnTo>
                  <a:pt x="141" y="152"/>
                </a:lnTo>
                <a:lnTo>
                  <a:pt x="183" y="153"/>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5794" name="Oval 82"/>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
        <p:nvSpPr>
          <p:cNvPr id="115795" name="Oval 83"/>
          <p:cNvSpPr>
            <a:spLocks noChangeArrowheads="1"/>
          </p:cNvSpPr>
          <p:nvPr/>
        </p:nvSpPr>
        <p:spPr bwMode="auto">
          <a:xfrm>
            <a:off x="2828925" y="29337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6770" name="Rectangle 34"/>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5</a:t>
            </a:r>
          </a:p>
        </p:txBody>
      </p:sp>
      <p:pic>
        <p:nvPicPr>
          <p:cNvPr id="116798" name="Picture 62" descr="figure_27_09_unlabeled_04"/>
          <p:cNvPicPr>
            <a:picLocks noChangeAspect="1" noChangeArrowheads="1"/>
          </p:cNvPicPr>
          <p:nvPr/>
        </p:nvPicPr>
        <p:blipFill>
          <a:blip r:embed="rId3" cstate="print"/>
          <a:srcRect b="2718"/>
          <a:stretch>
            <a:fillRect/>
          </a:stretch>
        </p:blipFill>
        <p:spPr bwMode="auto">
          <a:xfrm>
            <a:off x="273050" y="590550"/>
            <a:ext cx="8597900" cy="5397500"/>
          </a:xfrm>
          <a:prstGeom prst="rect">
            <a:avLst/>
          </a:prstGeom>
          <a:noFill/>
        </p:spPr>
      </p:pic>
      <p:sp>
        <p:nvSpPr>
          <p:cNvPr id="116799" name="Rectangle 63"/>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6800" name="Rectangle 64"/>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6801" name="Rectangle 65"/>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6802" name="Rectangle 66"/>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6803" name="Rectangle 67"/>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6804" name="Rectangle 68"/>
          <p:cNvSpPr>
            <a:spLocks noChangeArrowheads="1"/>
          </p:cNvSpPr>
          <p:nvPr/>
        </p:nvSpPr>
        <p:spPr bwMode="auto">
          <a:xfrm>
            <a:off x="3160713" y="2701925"/>
            <a:ext cx="1290637"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Microtubules</a:t>
            </a:r>
          </a:p>
        </p:txBody>
      </p:sp>
      <p:sp>
        <p:nvSpPr>
          <p:cNvPr id="116805" name="Rectangle 69"/>
          <p:cNvSpPr>
            <a:spLocks noChangeArrowheads="1"/>
          </p:cNvSpPr>
          <p:nvPr/>
        </p:nvSpPr>
        <p:spPr bwMode="auto">
          <a:xfrm>
            <a:off x="3294063" y="2890838"/>
            <a:ext cx="10144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Flagellum</a:t>
            </a:r>
          </a:p>
        </p:txBody>
      </p:sp>
      <p:sp>
        <p:nvSpPr>
          <p:cNvPr id="116806" name="Rectangle 70"/>
          <p:cNvSpPr>
            <a:spLocks noChangeArrowheads="1"/>
          </p:cNvSpPr>
          <p:nvPr/>
        </p:nvSpPr>
        <p:spPr bwMode="auto">
          <a:xfrm>
            <a:off x="4413250" y="1196975"/>
            <a:ext cx="130016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Mitochondria</a:t>
            </a:r>
          </a:p>
        </p:txBody>
      </p:sp>
      <p:sp>
        <p:nvSpPr>
          <p:cNvPr id="116807" name="Oval 71"/>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6808" name="Freeform 72"/>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09" name="Freeform 73"/>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0" name="Freeform 74"/>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1" name="Freeform 75"/>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2" name="Freeform 76"/>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3" name="Freeform 77"/>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4" name="Freeform 78"/>
          <p:cNvSpPr>
            <a:spLocks/>
          </p:cNvSpPr>
          <p:nvPr/>
        </p:nvSpPr>
        <p:spPr bwMode="auto">
          <a:xfrm>
            <a:off x="3171825" y="2603500"/>
            <a:ext cx="130175" cy="247650"/>
          </a:xfrm>
          <a:custGeom>
            <a:avLst/>
            <a:gdLst/>
            <a:ahLst/>
            <a:cxnLst>
              <a:cxn ang="0">
                <a:pos x="82" y="0"/>
              </a:cxn>
              <a:cxn ang="0">
                <a:pos x="0" y="156"/>
              </a:cxn>
              <a:cxn ang="0">
                <a:pos x="32" y="156"/>
              </a:cxn>
            </a:cxnLst>
            <a:rect l="0" t="0" r="r" b="b"/>
            <a:pathLst>
              <a:path w="82" h="156">
                <a:moveTo>
                  <a:pt x="82" y="0"/>
                </a:moveTo>
                <a:lnTo>
                  <a:pt x="0" y="156"/>
                </a:lnTo>
                <a:lnTo>
                  <a:pt x="32" y="1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5" name="Freeform 79"/>
          <p:cNvSpPr>
            <a:spLocks/>
          </p:cNvSpPr>
          <p:nvPr/>
        </p:nvSpPr>
        <p:spPr bwMode="auto">
          <a:xfrm>
            <a:off x="3065463" y="2792413"/>
            <a:ext cx="290512" cy="242887"/>
          </a:xfrm>
          <a:custGeom>
            <a:avLst/>
            <a:gdLst/>
            <a:ahLst/>
            <a:cxnLst>
              <a:cxn ang="0">
                <a:pos x="0" y="0"/>
              </a:cxn>
              <a:cxn ang="0">
                <a:pos x="141" y="152"/>
              </a:cxn>
              <a:cxn ang="0">
                <a:pos x="183" y="153"/>
              </a:cxn>
            </a:cxnLst>
            <a:rect l="0" t="0" r="r" b="b"/>
            <a:pathLst>
              <a:path w="183" h="153">
                <a:moveTo>
                  <a:pt x="0" y="0"/>
                </a:moveTo>
                <a:lnTo>
                  <a:pt x="141" y="152"/>
                </a:lnTo>
                <a:lnTo>
                  <a:pt x="183" y="153"/>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6" name="Freeform 80"/>
          <p:cNvSpPr>
            <a:spLocks/>
          </p:cNvSpPr>
          <p:nvPr/>
        </p:nvSpPr>
        <p:spPr bwMode="auto">
          <a:xfrm>
            <a:off x="4387850" y="2603500"/>
            <a:ext cx="265113" cy="266700"/>
          </a:xfrm>
          <a:custGeom>
            <a:avLst/>
            <a:gdLst/>
            <a:ahLst/>
            <a:cxnLst>
              <a:cxn ang="0">
                <a:pos x="0" y="168"/>
              </a:cxn>
              <a:cxn ang="0">
                <a:pos x="34" y="168"/>
              </a:cxn>
              <a:cxn ang="0">
                <a:pos x="167" y="0"/>
              </a:cxn>
            </a:cxnLst>
            <a:rect l="0" t="0" r="r" b="b"/>
            <a:pathLst>
              <a:path w="167" h="168">
                <a:moveTo>
                  <a:pt x="0" y="168"/>
                </a:moveTo>
                <a:lnTo>
                  <a:pt x="34" y="168"/>
                </a:lnTo>
                <a:lnTo>
                  <a:pt x="167"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7" name="Freeform 81"/>
          <p:cNvSpPr>
            <a:spLocks/>
          </p:cNvSpPr>
          <p:nvPr/>
        </p:nvSpPr>
        <p:spPr bwMode="auto">
          <a:xfrm>
            <a:off x="4260850" y="3033713"/>
            <a:ext cx="284163" cy="1587"/>
          </a:xfrm>
          <a:custGeom>
            <a:avLst/>
            <a:gdLst/>
            <a:ahLst/>
            <a:cxnLst>
              <a:cxn ang="0">
                <a:pos x="0" y="1"/>
              </a:cxn>
              <a:cxn ang="0">
                <a:pos x="179" y="0"/>
              </a:cxn>
            </a:cxnLst>
            <a:rect l="0" t="0" r="r" b="b"/>
            <a:pathLst>
              <a:path w="179" h="1">
                <a:moveTo>
                  <a:pt x="0" y="1"/>
                </a:moveTo>
                <a:lnTo>
                  <a:pt x="17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8" name="Freeform 82"/>
          <p:cNvSpPr>
            <a:spLocks/>
          </p:cNvSpPr>
          <p:nvPr/>
        </p:nvSpPr>
        <p:spPr bwMode="auto">
          <a:xfrm>
            <a:off x="4375150" y="1374775"/>
            <a:ext cx="100013" cy="660400"/>
          </a:xfrm>
          <a:custGeom>
            <a:avLst/>
            <a:gdLst/>
            <a:ahLst/>
            <a:cxnLst>
              <a:cxn ang="0">
                <a:pos x="0" y="416"/>
              </a:cxn>
              <a:cxn ang="0">
                <a:pos x="7" y="2"/>
              </a:cxn>
              <a:cxn ang="0">
                <a:pos x="63" y="0"/>
              </a:cxn>
            </a:cxnLst>
            <a:rect l="0" t="0" r="r" b="b"/>
            <a:pathLst>
              <a:path w="63" h="416">
                <a:moveTo>
                  <a:pt x="0" y="416"/>
                </a:moveTo>
                <a:lnTo>
                  <a:pt x="7" y="2"/>
                </a:lnTo>
                <a:lnTo>
                  <a:pt x="63"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6819" name="Freeform 83"/>
          <p:cNvSpPr>
            <a:spLocks/>
          </p:cNvSpPr>
          <p:nvPr/>
        </p:nvSpPr>
        <p:spPr bwMode="auto">
          <a:xfrm>
            <a:off x="4375150" y="1768475"/>
            <a:ext cx="130175" cy="384175"/>
          </a:xfrm>
          <a:custGeom>
            <a:avLst/>
            <a:gdLst/>
            <a:ahLst/>
            <a:cxnLst>
              <a:cxn ang="0">
                <a:pos x="82" y="242"/>
              </a:cxn>
              <a:cxn ang="0">
                <a:pos x="0" y="0"/>
              </a:cxn>
            </a:cxnLst>
            <a:rect l="0" t="0" r="r" b="b"/>
            <a:pathLst>
              <a:path w="82" h="242">
                <a:moveTo>
                  <a:pt x="82" y="242"/>
                </a:moveTo>
                <a:lnTo>
                  <a:pt x="0" y="0"/>
                </a:lnTo>
              </a:path>
            </a:pathLst>
          </a:custGeom>
          <a:noFill/>
          <a:ln w="12700">
            <a:solidFill>
              <a:schemeClr val="tx1"/>
            </a:solidFill>
            <a:round/>
            <a:headEnd/>
            <a:tailEnd/>
          </a:ln>
          <a:effectLst/>
        </p:spPr>
        <p:txBody>
          <a:bodyPr wrap="none" anchor="ctr"/>
          <a:lstStyle/>
          <a:p>
            <a:endParaRPr lang="en-US"/>
          </a:p>
        </p:txBody>
      </p:sp>
      <p:sp>
        <p:nvSpPr>
          <p:cNvPr id="116820" name="Oval 84"/>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
        <p:nvSpPr>
          <p:cNvPr id="116821" name="Oval 85"/>
          <p:cNvSpPr>
            <a:spLocks noChangeArrowheads="1"/>
          </p:cNvSpPr>
          <p:nvPr/>
        </p:nvSpPr>
        <p:spPr bwMode="auto">
          <a:xfrm>
            <a:off x="2828925" y="29337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3</a:t>
            </a:r>
          </a:p>
        </p:txBody>
      </p:sp>
      <p:sp>
        <p:nvSpPr>
          <p:cNvPr id="116822" name="Oval 86"/>
          <p:cNvSpPr>
            <a:spLocks noChangeArrowheads="1"/>
          </p:cNvSpPr>
          <p:nvPr/>
        </p:nvSpPr>
        <p:spPr bwMode="auto">
          <a:xfrm>
            <a:off x="4194175" y="43180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normAutofit fontScale="90000"/>
          </a:bodyPr>
          <a:lstStyle/>
          <a:p>
            <a:r>
              <a:rPr lang="en-US"/>
              <a:t>The Scrotum</a:t>
            </a:r>
          </a:p>
        </p:txBody>
      </p:sp>
      <p:sp>
        <p:nvSpPr>
          <p:cNvPr id="31749" name="Rectangle 5"/>
          <p:cNvSpPr>
            <a:spLocks noGrp="1" noChangeArrowheads="1"/>
          </p:cNvSpPr>
          <p:nvPr>
            <p:ph type="body" idx="1"/>
          </p:nvPr>
        </p:nvSpPr>
        <p:spPr>
          <a:xfrm>
            <a:off x="457200" y="1600200"/>
            <a:ext cx="8229600" cy="4525963"/>
          </a:xfrm>
        </p:spPr>
        <p:txBody>
          <a:bodyPr/>
          <a:lstStyle/>
          <a:p>
            <a:r>
              <a:rPr lang="en-US" dirty="0"/>
              <a:t>Sac of skin and superficial fascia</a:t>
            </a:r>
          </a:p>
          <a:p>
            <a:pPr lvl="1"/>
            <a:r>
              <a:rPr lang="en-US" dirty="0"/>
              <a:t>Hangs outside </a:t>
            </a:r>
            <a:r>
              <a:rPr lang="en-US" dirty="0" err="1"/>
              <a:t>abdominopelvic</a:t>
            </a:r>
            <a:r>
              <a:rPr lang="en-US" dirty="0"/>
              <a:t> cavity</a:t>
            </a:r>
          </a:p>
          <a:p>
            <a:pPr lvl="1"/>
            <a:r>
              <a:rPr lang="en-US" dirty="0"/>
              <a:t>Contains paired testes</a:t>
            </a:r>
          </a:p>
          <a:p>
            <a:pPr lvl="2"/>
            <a:r>
              <a:rPr lang="en-US" dirty="0"/>
              <a:t>3</a:t>
            </a:r>
            <a:r>
              <a:rPr lang="en-US" dirty="0">
                <a:sym typeface="Symbol" pitchFamily="1" charset="2"/>
              </a:rPr>
              <a:t></a:t>
            </a:r>
            <a:r>
              <a:rPr lang="en-US" dirty="0"/>
              <a:t>C lower than core body temperature</a:t>
            </a:r>
          </a:p>
          <a:p>
            <a:pPr lvl="2"/>
            <a:r>
              <a:rPr lang="en-US" dirty="0"/>
              <a:t>Lower temperature necessary for sperm production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7803" name="Rectangle 43"/>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6</a:t>
            </a:r>
          </a:p>
        </p:txBody>
      </p:sp>
      <p:pic>
        <p:nvPicPr>
          <p:cNvPr id="117840" name="Picture 80" descr="figure_27_09_unlabeled_05"/>
          <p:cNvPicPr>
            <a:picLocks noChangeAspect="1" noChangeArrowheads="1"/>
          </p:cNvPicPr>
          <p:nvPr/>
        </p:nvPicPr>
        <p:blipFill>
          <a:blip r:embed="rId3" cstate="print"/>
          <a:srcRect b="2718"/>
          <a:stretch>
            <a:fillRect/>
          </a:stretch>
        </p:blipFill>
        <p:spPr bwMode="auto">
          <a:xfrm>
            <a:off x="273050" y="590550"/>
            <a:ext cx="8597900" cy="5397500"/>
          </a:xfrm>
          <a:prstGeom prst="rect">
            <a:avLst/>
          </a:prstGeom>
          <a:noFill/>
        </p:spPr>
      </p:pic>
      <p:sp>
        <p:nvSpPr>
          <p:cNvPr id="117841" name="Rectangle 81"/>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7842" name="Rectangle 82"/>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7843" name="Rectangle 83"/>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7844" name="Rectangle 84"/>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7845" name="Rectangle 85"/>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7846" name="Rectangle 86"/>
          <p:cNvSpPr>
            <a:spLocks noChangeArrowheads="1"/>
          </p:cNvSpPr>
          <p:nvPr/>
        </p:nvSpPr>
        <p:spPr bwMode="auto">
          <a:xfrm>
            <a:off x="3160713" y="2701925"/>
            <a:ext cx="1290637"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Microtubules</a:t>
            </a:r>
          </a:p>
        </p:txBody>
      </p:sp>
      <p:sp>
        <p:nvSpPr>
          <p:cNvPr id="117847" name="Rectangle 87"/>
          <p:cNvSpPr>
            <a:spLocks noChangeArrowheads="1"/>
          </p:cNvSpPr>
          <p:nvPr/>
        </p:nvSpPr>
        <p:spPr bwMode="auto">
          <a:xfrm>
            <a:off x="3294063" y="2890838"/>
            <a:ext cx="10144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Flagellum</a:t>
            </a:r>
          </a:p>
        </p:txBody>
      </p:sp>
      <p:sp>
        <p:nvSpPr>
          <p:cNvPr id="117848" name="Rectangle 88"/>
          <p:cNvSpPr>
            <a:spLocks noChangeArrowheads="1"/>
          </p:cNvSpPr>
          <p:nvPr/>
        </p:nvSpPr>
        <p:spPr bwMode="auto">
          <a:xfrm>
            <a:off x="4413250" y="1196975"/>
            <a:ext cx="130016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Mitochondria</a:t>
            </a:r>
          </a:p>
        </p:txBody>
      </p:sp>
      <p:sp>
        <p:nvSpPr>
          <p:cNvPr id="117849" name="Rectangle 89"/>
          <p:cNvSpPr>
            <a:spLocks noChangeArrowheads="1"/>
          </p:cNvSpPr>
          <p:nvPr/>
        </p:nvSpPr>
        <p:spPr bwMode="auto">
          <a:xfrm>
            <a:off x="6019800" y="1495425"/>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Acrosome</a:t>
            </a:r>
          </a:p>
        </p:txBody>
      </p:sp>
      <p:sp>
        <p:nvSpPr>
          <p:cNvPr id="117850" name="Rectangle 90"/>
          <p:cNvSpPr>
            <a:spLocks noChangeArrowheads="1"/>
          </p:cNvSpPr>
          <p:nvPr/>
        </p:nvSpPr>
        <p:spPr bwMode="auto">
          <a:xfrm>
            <a:off x="5994400" y="1847850"/>
            <a:ext cx="8763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Nucleus</a:t>
            </a:r>
          </a:p>
        </p:txBody>
      </p:sp>
      <p:sp>
        <p:nvSpPr>
          <p:cNvPr id="117851" name="Rectangle 91"/>
          <p:cNvSpPr>
            <a:spLocks noChangeArrowheads="1"/>
          </p:cNvSpPr>
          <p:nvPr/>
        </p:nvSpPr>
        <p:spPr bwMode="auto">
          <a:xfrm>
            <a:off x="5781675" y="3281363"/>
            <a:ext cx="1063625" cy="390525"/>
          </a:xfrm>
          <a:prstGeom prst="rect">
            <a:avLst/>
          </a:prstGeom>
          <a:noFill/>
          <a:ln w="12700">
            <a:noFill/>
            <a:miter lim="800000"/>
            <a:headEnd/>
            <a:tailEnd/>
          </a:ln>
          <a:effectLst/>
        </p:spPr>
        <p:txBody>
          <a:bodyPr wrap="none" anchor="ctr">
            <a:spAutoFit/>
          </a:bodyPr>
          <a:lstStyle/>
          <a:p>
            <a:pPr>
              <a:lnSpc>
                <a:spcPct val="70000"/>
              </a:lnSpc>
            </a:pPr>
            <a:r>
              <a:rPr lang="en-US" sz="1400" b="1">
                <a:latin typeface="Arial" charset="0"/>
              </a:rPr>
              <a:t>Excess</a:t>
            </a:r>
          </a:p>
          <a:p>
            <a:pPr>
              <a:lnSpc>
                <a:spcPct val="70000"/>
              </a:lnSpc>
            </a:pPr>
            <a:r>
              <a:rPr lang="en-US" sz="1400" b="1">
                <a:latin typeface="Arial" charset="0"/>
              </a:rPr>
              <a:t>cytoplasm</a:t>
            </a:r>
          </a:p>
        </p:txBody>
      </p:sp>
      <p:sp>
        <p:nvSpPr>
          <p:cNvPr id="117852" name="Oval 92"/>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7853" name="Freeform 93"/>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4" name="Freeform 94"/>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5" name="Freeform 95"/>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6" name="Freeform 96"/>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7" name="Freeform 97"/>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8" name="Freeform 98"/>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59" name="Freeform 99"/>
          <p:cNvSpPr>
            <a:spLocks/>
          </p:cNvSpPr>
          <p:nvPr/>
        </p:nvSpPr>
        <p:spPr bwMode="auto">
          <a:xfrm>
            <a:off x="3171825" y="2603500"/>
            <a:ext cx="130175" cy="247650"/>
          </a:xfrm>
          <a:custGeom>
            <a:avLst/>
            <a:gdLst/>
            <a:ahLst/>
            <a:cxnLst>
              <a:cxn ang="0">
                <a:pos x="82" y="0"/>
              </a:cxn>
              <a:cxn ang="0">
                <a:pos x="0" y="156"/>
              </a:cxn>
              <a:cxn ang="0">
                <a:pos x="32" y="156"/>
              </a:cxn>
            </a:cxnLst>
            <a:rect l="0" t="0" r="r" b="b"/>
            <a:pathLst>
              <a:path w="82" h="156">
                <a:moveTo>
                  <a:pt x="82" y="0"/>
                </a:moveTo>
                <a:lnTo>
                  <a:pt x="0" y="156"/>
                </a:lnTo>
                <a:lnTo>
                  <a:pt x="32" y="1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0" name="Freeform 100"/>
          <p:cNvSpPr>
            <a:spLocks/>
          </p:cNvSpPr>
          <p:nvPr/>
        </p:nvSpPr>
        <p:spPr bwMode="auto">
          <a:xfrm>
            <a:off x="3065463" y="2792413"/>
            <a:ext cx="290512" cy="242887"/>
          </a:xfrm>
          <a:custGeom>
            <a:avLst/>
            <a:gdLst/>
            <a:ahLst/>
            <a:cxnLst>
              <a:cxn ang="0">
                <a:pos x="0" y="0"/>
              </a:cxn>
              <a:cxn ang="0">
                <a:pos x="141" y="152"/>
              </a:cxn>
              <a:cxn ang="0">
                <a:pos x="183" y="153"/>
              </a:cxn>
            </a:cxnLst>
            <a:rect l="0" t="0" r="r" b="b"/>
            <a:pathLst>
              <a:path w="183" h="153">
                <a:moveTo>
                  <a:pt x="0" y="0"/>
                </a:moveTo>
                <a:lnTo>
                  <a:pt x="141" y="152"/>
                </a:lnTo>
                <a:lnTo>
                  <a:pt x="183" y="153"/>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1" name="Freeform 101"/>
          <p:cNvSpPr>
            <a:spLocks/>
          </p:cNvSpPr>
          <p:nvPr/>
        </p:nvSpPr>
        <p:spPr bwMode="auto">
          <a:xfrm>
            <a:off x="4387850" y="2603500"/>
            <a:ext cx="265113" cy="266700"/>
          </a:xfrm>
          <a:custGeom>
            <a:avLst/>
            <a:gdLst/>
            <a:ahLst/>
            <a:cxnLst>
              <a:cxn ang="0">
                <a:pos x="0" y="168"/>
              </a:cxn>
              <a:cxn ang="0">
                <a:pos x="34" y="168"/>
              </a:cxn>
              <a:cxn ang="0">
                <a:pos x="167" y="0"/>
              </a:cxn>
            </a:cxnLst>
            <a:rect l="0" t="0" r="r" b="b"/>
            <a:pathLst>
              <a:path w="167" h="168">
                <a:moveTo>
                  <a:pt x="0" y="168"/>
                </a:moveTo>
                <a:lnTo>
                  <a:pt x="34" y="168"/>
                </a:lnTo>
                <a:lnTo>
                  <a:pt x="167"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2" name="Freeform 102"/>
          <p:cNvSpPr>
            <a:spLocks/>
          </p:cNvSpPr>
          <p:nvPr/>
        </p:nvSpPr>
        <p:spPr bwMode="auto">
          <a:xfrm>
            <a:off x="4260850" y="3033713"/>
            <a:ext cx="284163" cy="1587"/>
          </a:xfrm>
          <a:custGeom>
            <a:avLst/>
            <a:gdLst/>
            <a:ahLst/>
            <a:cxnLst>
              <a:cxn ang="0">
                <a:pos x="0" y="1"/>
              </a:cxn>
              <a:cxn ang="0">
                <a:pos x="179" y="0"/>
              </a:cxn>
            </a:cxnLst>
            <a:rect l="0" t="0" r="r" b="b"/>
            <a:pathLst>
              <a:path w="179" h="1">
                <a:moveTo>
                  <a:pt x="0" y="1"/>
                </a:moveTo>
                <a:lnTo>
                  <a:pt x="17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3" name="Freeform 103"/>
          <p:cNvSpPr>
            <a:spLocks/>
          </p:cNvSpPr>
          <p:nvPr/>
        </p:nvSpPr>
        <p:spPr bwMode="auto">
          <a:xfrm>
            <a:off x="4375150" y="1374775"/>
            <a:ext cx="100013" cy="660400"/>
          </a:xfrm>
          <a:custGeom>
            <a:avLst/>
            <a:gdLst/>
            <a:ahLst/>
            <a:cxnLst>
              <a:cxn ang="0">
                <a:pos x="0" y="416"/>
              </a:cxn>
              <a:cxn ang="0">
                <a:pos x="7" y="2"/>
              </a:cxn>
              <a:cxn ang="0">
                <a:pos x="63" y="0"/>
              </a:cxn>
            </a:cxnLst>
            <a:rect l="0" t="0" r="r" b="b"/>
            <a:pathLst>
              <a:path w="63" h="416">
                <a:moveTo>
                  <a:pt x="0" y="416"/>
                </a:moveTo>
                <a:lnTo>
                  <a:pt x="7" y="2"/>
                </a:lnTo>
                <a:lnTo>
                  <a:pt x="63"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4" name="Freeform 104"/>
          <p:cNvSpPr>
            <a:spLocks/>
          </p:cNvSpPr>
          <p:nvPr/>
        </p:nvSpPr>
        <p:spPr bwMode="auto">
          <a:xfrm>
            <a:off x="5664200" y="1368425"/>
            <a:ext cx="68263" cy="1074738"/>
          </a:xfrm>
          <a:custGeom>
            <a:avLst/>
            <a:gdLst/>
            <a:ahLst/>
            <a:cxnLst>
              <a:cxn ang="0">
                <a:pos x="0" y="0"/>
              </a:cxn>
              <a:cxn ang="0">
                <a:pos x="34" y="0"/>
              </a:cxn>
              <a:cxn ang="0">
                <a:pos x="43" y="677"/>
              </a:cxn>
            </a:cxnLst>
            <a:rect l="0" t="0" r="r" b="b"/>
            <a:pathLst>
              <a:path w="43" h="677">
                <a:moveTo>
                  <a:pt x="0" y="0"/>
                </a:moveTo>
                <a:lnTo>
                  <a:pt x="34" y="0"/>
                </a:lnTo>
                <a:lnTo>
                  <a:pt x="43" y="677"/>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5" name="Freeform 105"/>
          <p:cNvSpPr>
            <a:spLocks/>
          </p:cNvSpPr>
          <p:nvPr/>
        </p:nvSpPr>
        <p:spPr bwMode="auto">
          <a:xfrm>
            <a:off x="5567363" y="3084513"/>
            <a:ext cx="290512" cy="287337"/>
          </a:xfrm>
          <a:custGeom>
            <a:avLst/>
            <a:gdLst/>
            <a:ahLst/>
            <a:cxnLst>
              <a:cxn ang="0">
                <a:pos x="0" y="0"/>
              </a:cxn>
              <a:cxn ang="0">
                <a:pos x="153" y="181"/>
              </a:cxn>
              <a:cxn ang="0">
                <a:pos x="183" y="181"/>
              </a:cxn>
            </a:cxnLst>
            <a:rect l="0" t="0" r="r" b="b"/>
            <a:pathLst>
              <a:path w="183" h="181">
                <a:moveTo>
                  <a:pt x="0" y="0"/>
                </a:moveTo>
                <a:lnTo>
                  <a:pt x="153" y="181"/>
                </a:lnTo>
                <a:lnTo>
                  <a:pt x="183" y="18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6" name="Freeform 106"/>
          <p:cNvSpPr>
            <a:spLocks/>
          </p:cNvSpPr>
          <p:nvPr/>
        </p:nvSpPr>
        <p:spPr bwMode="auto">
          <a:xfrm>
            <a:off x="5943600" y="1658938"/>
            <a:ext cx="136525" cy="1587"/>
          </a:xfrm>
          <a:custGeom>
            <a:avLst/>
            <a:gdLst/>
            <a:ahLst/>
            <a:cxnLst>
              <a:cxn ang="0">
                <a:pos x="0" y="0"/>
              </a:cxn>
              <a:cxn ang="0">
                <a:pos x="86" y="1"/>
              </a:cxn>
            </a:cxnLst>
            <a:rect l="0" t="0" r="r" b="b"/>
            <a:pathLst>
              <a:path w="86" h="1">
                <a:moveTo>
                  <a:pt x="0" y="0"/>
                </a:moveTo>
                <a:lnTo>
                  <a:pt x="86" y="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7867" name="Freeform 107"/>
          <p:cNvSpPr>
            <a:spLocks/>
          </p:cNvSpPr>
          <p:nvPr/>
        </p:nvSpPr>
        <p:spPr bwMode="auto">
          <a:xfrm>
            <a:off x="4375150" y="1768475"/>
            <a:ext cx="130175" cy="384175"/>
          </a:xfrm>
          <a:custGeom>
            <a:avLst/>
            <a:gdLst/>
            <a:ahLst/>
            <a:cxnLst>
              <a:cxn ang="0">
                <a:pos x="82" y="242"/>
              </a:cxn>
              <a:cxn ang="0">
                <a:pos x="0" y="0"/>
              </a:cxn>
            </a:cxnLst>
            <a:rect l="0" t="0" r="r" b="b"/>
            <a:pathLst>
              <a:path w="82" h="242">
                <a:moveTo>
                  <a:pt x="82" y="242"/>
                </a:moveTo>
                <a:lnTo>
                  <a:pt x="0" y="0"/>
                </a:lnTo>
              </a:path>
            </a:pathLst>
          </a:custGeom>
          <a:noFill/>
          <a:ln w="12700">
            <a:solidFill>
              <a:schemeClr val="tx1"/>
            </a:solidFill>
            <a:round/>
            <a:headEnd/>
            <a:tailEnd/>
          </a:ln>
          <a:effectLst/>
        </p:spPr>
        <p:txBody>
          <a:bodyPr wrap="none" anchor="ctr"/>
          <a:lstStyle/>
          <a:p>
            <a:endParaRPr lang="en-US"/>
          </a:p>
        </p:txBody>
      </p:sp>
      <p:sp>
        <p:nvSpPr>
          <p:cNvPr id="117868" name="Freeform 108"/>
          <p:cNvSpPr>
            <a:spLocks/>
          </p:cNvSpPr>
          <p:nvPr/>
        </p:nvSpPr>
        <p:spPr bwMode="auto">
          <a:xfrm>
            <a:off x="5889625" y="2028825"/>
            <a:ext cx="180975" cy="1588"/>
          </a:xfrm>
          <a:custGeom>
            <a:avLst/>
            <a:gdLst/>
            <a:ahLst/>
            <a:cxnLst>
              <a:cxn ang="0">
                <a:pos x="0" y="0"/>
              </a:cxn>
              <a:cxn ang="0">
                <a:pos x="114" y="0"/>
              </a:cxn>
            </a:cxnLst>
            <a:rect l="0" t="0" r="r" b="b"/>
            <a:pathLst>
              <a:path w="114" h="1">
                <a:moveTo>
                  <a:pt x="0" y="0"/>
                </a:moveTo>
                <a:lnTo>
                  <a:pt x="114" y="0"/>
                </a:lnTo>
              </a:path>
            </a:pathLst>
          </a:custGeom>
          <a:noFill/>
          <a:ln w="12700">
            <a:solidFill>
              <a:schemeClr val="tx1"/>
            </a:solidFill>
            <a:round/>
            <a:headEnd/>
            <a:tailEnd/>
          </a:ln>
          <a:effectLst/>
        </p:spPr>
        <p:txBody>
          <a:bodyPr wrap="none" anchor="ctr"/>
          <a:lstStyle/>
          <a:p>
            <a:endParaRPr lang="en-US"/>
          </a:p>
        </p:txBody>
      </p:sp>
      <p:sp>
        <p:nvSpPr>
          <p:cNvPr id="117869" name="Oval 109"/>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
        <p:nvSpPr>
          <p:cNvPr id="117870" name="Oval 110"/>
          <p:cNvSpPr>
            <a:spLocks noChangeArrowheads="1"/>
          </p:cNvSpPr>
          <p:nvPr/>
        </p:nvSpPr>
        <p:spPr bwMode="auto">
          <a:xfrm>
            <a:off x="2828925" y="29337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3</a:t>
            </a:r>
          </a:p>
        </p:txBody>
      </p:sp>
      <p:sp>
        <p:nvSpPr>
          <p:cNvPr id="117871" name="Oval 111"/>
          <p:cNvSpPr>
            <a:spLocks noChangeArrowheads="1"/>
          </p:cNvSpPr>
          <p:nvPr/>
        </p:nvSpPr>
        <p:spPr bwMode="auto">
          <a:xfrm>
            <a:off x="4194175" y="43180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4</a:t>
            </a:r>
          </a:p>
        </p:txBody>
      </p:sp>
      <p:sp>
        <p:nvSpPr>
          <p:cNvPr id="117872" name="Oval 112"/>
          <p:cNvSpPr>
            <a:spLocks noChangeArrowheads="1"/>
          </p:cNvSpPr>
          <p:nvPr/>
        </p:nvSpPr>
        <p:spPr bwMode="auto">
          <a:xfrm>
            <a:off x="5294313" y="4676775"/>
            <a:ext cx="214312"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8836" name="Rectangle 52"/>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7</a:t>
            </a:r>
          </a:p>
        </p:txBody>
      </p:sp>
      <p:pic>
        <p:nvPicPr>
          <p:cNvPr id="118878" name="Picture 94" descr="figure_27_09_unlabeled_06"/>
          <p:cNvPicPr>
            <a:picLocks noChangeAspect="1" noChangeArrowheads="1"/>
          </p:cNvPicPr>
          <p:nvPr/>
        </p:nvPicPr>
        <p:blipFill>
          <a:blip r:embed="rId3" cstate="print"/>
          <a:srcRect b="2718"/>
          <a:stretch>
            <a:fillRect/>
          </a:stretch>
        </p:blipFill>
        <p:spPr bwMode="auto">
          <a:xfrm>
            <a:off x="273050" y="590550"/>
            <a:ext cx="8597900" cy="5397500"/>
          </a:xfrm>
          <a:prstGeom prst="rect">
            <a:avLst/>
          </a:prstGeom>
          <a:noFill/>
        </p:spPr>
      </p:pic>
      <p:sp>
        <p:nvSpPr>
          <p:cNvPr id="118879" name="Rectangle 95"/>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8880" name="Rectangle 96"/>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8881" name="Rectangle 97"/>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8882" name="Rectangle 98"/>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8883" name="Rectangle 99"/>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8884" name="Rectangle 100"/>
          <p:cNvSpPr>
            <a:spLocks noChangeArrowheads="1"/>
          </p:cNvSpPr>
          <p:nvPr/>
        </p:nvSpPr>
        <p:spPr bwMode="auto">
          <a:xfrm>
            <a:off x="3160713" y="2701925"/>
            <a:ext cx="1290637"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Microtubules</a:t>
            </a:r>
          </a:p>
        </p:txBody>
      </p:sp>
      <p:sp>
        <p:nvSpPr>
          <p:cNvPr id="118885" name="Rectangle 101"/>
          <p:cNvSpPr>
            <a:spLocks noChangeArrowheads="1"/>
          </p:cNvSpPr>
          <p:nvPr/>
        </p:nvSpPr>
        <p:spPr bwMode="auto">
          <a:xfrm>
            <a:off x="3294063" y="2890838"/>
            <a:ext cx="10144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Flagellum</a:t>
            </a:r>
          </a:p>
        </p:txBody>
      </p:sp>
      <p:sp>
        <p:nvSpPr>
          <p:cNvPr id="118886" name="Rectangle 102"/>
          <p:cNvSpPr>
            <a:spLocks noChangeArrowheads="1"/>
          </p:cNvSpPr>
          <p:nvPr/>
        </p:nvSpPr>
        <p:spPr bwMode="auto">
          <a:xfrm>
            <a:off x="4413250" y="1196975"/>
            <a:ext cx="130016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Mitochondria</a:t>
            </a:r>
          </a:p>
        </p:txBody>
      </p:sp>
      <p:sp>
        <p:nvSpPr>
          <p:cNvPr id="118887" name="Rectangle 103"/>
          <p:cNvSpPr>
            <a:spLocks noChangeArrowheads="1"/>
          </p:cNvSpPr>
          <p:nvPr/>
        </p:nvSpPr>
        <p:spPr bwMode="auto">
          <a:xfrm>
            <a:off x="6019800" y="1495425"/>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Acrosome</a:t>
            </a:r>
          </a:p>
        </p:txBody>
      </p:sp>
      <p:sp>
        <p:nvSpPr>
          <p:cNvPr id="118888" name="Rectangle 104"/>
          <p:cNvSpPr>
            <a:spLocks noChangeArrowheads="1"/>
          </p:cNvSpPr>
          <p:nvPr/>
        </p:nvSpPr>
        <p:spPr bwMode="auto">
          <a:xfrm>
            <a:off x="5994400" y="1847850"/>
            <a:ext cx="8763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Nucleus</a:t>
            </a:r>
          </a:p>
        </p:txBody>
      </p:sp>
      <p:sp>
        <p:nvSpPr>
          <p:cNvPr id="118889" name="Rectangle 105"/>
          <p:cNvSpPr>
            <a:spLocks noChangeArrowheads="1"/>
          </p:cNvSpPr>
          <p:nvPr/>
        </p:nvSpPr>
        <p:spPr bwMode="auto">
          <a:xfrm>
            <a:off x="5781675" y="3281363"/>
            <a:ext cx="1063625" cy="390525"/>
          </a:xfrm>
          <a:prstGeom prst="rect">
            <a:avLst/>
          </a:prstGeom>
          <a:noFill/>
          <a:ln w="12700">
            <a:noFill/>
            <a:miter lim="800000"/>
            <a:headEnd/>
            <a:tailEnd/>
          </a:ln>
          <a:effectLst/>
        </p:spPr>
        <p:txBody>
          <a:bodyPr wrap="none" anchor="ctr">
            <a:spAutoFit/>
          </a:bodyPr>
          <a:lstStyle/>
          <a:p>
            <a:pPr>
              <a:lnSpc>
                <a:spcPct val="70000"/>
              </a:lnSpc>
            </a:pPr>
            <a:r>
              <a:rPr lang="en-US" sz="1400" b="1">
                <a:latin typeface="Arial" charset="0"/>
              </a:rPr>
              <a:t>Excess</a:t>
            </a:r>
          </a:p>
          <a:p>
            <a:pPr>
              <a:lnSpc>
                <a:spcPct val="70000"/>
              </a:lnSpc>
            </a:pPr>
            <a:r>
              <a:rPr lang="en-US" sz="1400" b="1">
                <a:latin typeface="Arial" charset="0"/>
              </a:rPr>
              <a:t>cytoplasm</a:t>
            </a:r>
          </a:p>
        </p:txBody>
      </p:sp>
      <p:sp>
        <p:nvSpPr>
          <p:cNvPr id="118890" name="Oval 106"/>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8891" name="Freeform 107"/>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2" name="Freeform 108"/>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3" name="Freeform 109"/>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4" name="Freeform 110"/>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5" name="Freeform 111"/>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6" name="Freeform 112"/>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7" name="Freeform 113"/>
          <p:cNvSpPr>
            <a:spLocks/>
          </p:cNvSpPr>
          <p:nvPr/>
        </p:nvSpPr>
        <p:spPr bwMode="auto">
          <a:xfrm>
            <a:off x="3171825" y="2603500"/>
            <a:ext cx="130175" cy="247650"/>
          </a:xfrm>
          <a:custGeom>
            <a:avLst/>
            <a:gdLst/>
            <a:ahLst/>
            <a:cxnLst>
              <a:cxn ang="0">
                <a:pos x="82" y="0"/>
              </a:cxn>
              <a:cxn ang="0">
                <a:pos x="0" y="156"/>
              </a:cxn>
              <a:cxn ang="0">
                <a:pos x="32" y="156"/>
              </a:cxn>
            </a:cxnLst>
            <a:rect l="0" t="0" r="r" b="b"/>
            <a:pathLst>
              <a:path w="82" h="156">
                <a:moveTo>
                  <a:pt x="82" y="0"/>
                </a:moveTo>
                <a:lnTo>
                  <a:pt x="0" y="156"/>
                </a:lnTo>
                <a:lnTo>
                  <a:pt x="32" y="1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8" name="Freeform 114"/>
          <p:cNvSpPr>
            <a:spLocks/>
          </p:cNvSpPr>
          <p:nvPr/>
        </p:nvSpPr>
        <p:spPr bwMode="auto">
          <a:xfrm>
            <a:off x="3065463" y="2792413"/>
            <a:ext cx="290512" cy="242887"/>
          </a:xfrm>
          <a:custGeom>
            <a:avLst/>
            <a:gdLst/>
            <a:ahLst/>
            <a:cxnLst>
              <a:cxn ang="0">
                <a:pos x="0" y="0"/>
              </a:cxn>
              <a:cxn ang="0">
                <a:pos x="141" y="152"/>
              </a:cxn>
              <a:cxn ang="0">
                <a:pos x="183" y="153"/>
              </a:cxn>
            </a:cxnLst>
            <a:rect l="0" t="0" r="r" b="b"/>
            <a:pathLst>
              <a:path w="183" h="153">
                <a:moveTo>
                  <a:pt x="0" y="0"/>
                </a:moveTo>
                <a:lnTo>
                  <a:pt x="141" y="152"/>
                </a:lnTo>
                <a:lnTo>
                  <a:pt x="183" y="153"/>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899" name="Freeform 115"/>
          <p:cNvSpPr>
            <a:spLocks/>
          </p:cNvSpPr>
          <p:nvPr/>
        </p:nvSpPr>
        <p:spPr bwMode="auto">
          <a:xfrm>
            <a:off x="4387850" y="2603500"/>
            <a:ext cx="265113" cy="266700"/>
          </a:xfrm>
          <a:custGeom>
            <a:avLst/>
            <a:gdLst/>
            <a:ahLst/>
            <a:cxnLst>
              <a:cxn ang="0">
                <a:pos x="0" y="168"/>
              </a:cxn>
              <a:cxn ang="0">
                <a:pos x="34" y="168"/>
              </a:cxn>
              <a:cxn ang="0">
                <a:pos x="167" y="0"/>
              </a:cxn>
            </a:cxnLst>
            <a:rect l="0" t="0" r="r" b="b"/>
            <a:pathLst>
              <a:path w="167" h="168">
                <a:moveTo>
                  <a:pt x="0" y="168"/>
                </a:moveTo>
                <a:lnTo>
                  <a:pt x="34" y="168"/>
                </a:lnTo>
                <a:lnTo>
                  <a:pt x="167"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0" name="Freeform 116"/>
          <p:cNvSpPr>
            <a:spLocks/>
          </p:cNvSpPr>
          <p:nvPr/>
        </p:nvSpPr>
        <p:spPr bwMode="auto">
          <a:xfrm>
            <a:off x="4260850" y="3033713"/>
            <a:ext cx="284163" cy="1587"/>
          </a:xfrm>
          <a:custGeom>
            <a:avLst/>
            <a:gdLst/>
            <a:ahLst/>
            <a:cxnLst>
              <a:cxn ang="0">
                <a:pos x="0" y="1"/>
              </a:cxn>
              <a:cxn ang="0">
                <a:pos x="179" y="0"/>
              </a:cxn>
            </a:cxnLst>
            <a:rect l="0" t="0" r="r" b="b"/>
            <a:pathLst>
              <a:path w="179" h="1">
                <a:moveTo>
                  <a:pt x="0" y="1"/>
                </a:moveTo>
                <a:lnTo>
                  <a:pt x="17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1" name="Freeform 117"/>
          <p:cNvSpPr>
            <a:spLocks/>
          </p:cNvSpPr>
          <p:nvPr/>
        </p:nvSpPr>
        <p:spPr bwMode="auto">
          <a:xfrm>
            <a:off x="4375150" y="1374775"/>
            <a:ext cx="100013" cy="660400"/>
          </a:xfrm>
          <a:custGeom>
            <a:avLst/>
            <a:gdLst/>
            <a:ahLst/>
            <a:cxnLst>
              <a:cxn ang="0">
                <a:pos x="0" y="416"/>
              </a:cxn>
              <a:cxn ang="0">
                <a:pos x="7" y="2"/>
              </a:cxn>
              <a:cxn ang="0">
                <a:pos x="63" y="0"/>
              </a:cxn>
            </a:cxnLst>
            <a:rect l="0" t="0" r="r" b="b"/>
            <a:pathLst>
              <a:path w="63" h="416">
                <a:moveTo>
                  <a:pt x="0" y="416"/>
                </a:moveTo>
                <a:lnTo>
                  <a:pt x="7" y="2"/>
                </a:lnTo>
                <a:lnTo>
                  <a:pt x="63"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2" name="Freeform 118"/>
          <p:cNvSpPr>
            <a:spLocks/>
          </p:cNvSpPr>
          <p:nvPr/>
        </p:nvSpPr>
        <p:spPr bwMode="auto">
          <a:xfrm>
            <a:off x="5664200" y="1368425"/>
            <a:ext cx="68263" cy="1074738"/>
          </a:xfrm>
          <a:custGeom>
            <a:avLst/>
            <a:gdLst/>
            <a:ahLst/>
            <a:cxnLst>
              <a:cxn ang="0">
                <a:pos x="0" y="0"/>
              </a:cxn>
              <a:cxn ang="0">
                <a:pos x="34" y="0"/>
              </a:cxn>
              <a:cxn ang="0">
                <a:pos x="43" y="677"/>
              </a:cxn>
            </a:cxnLst>
            <a:rect l="0" t="0" r="r" b="b"/>
            <a:pathLst>
              <a:path w="43" h="677">
                <a:moveTo>
                  <a:pt x="0" y="0"/>
                </a:moveTo>
                <a:lnTo>
                  <a:pt x="34" y="0"/>
                </a:lnTo>
                <a:lnTo>
                  <a:pt x="43" y="677"/>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3" name="Freeform 119"/>
          <p:cNvSpPr>
            <a:spLocks/>
          </p:cNvSpPr>
          <p:nvPr/>
        </p:nvSpPr>
        <p:spPr bwMode="auto">
          <a:xfrm>
            <a:off x="5567363" y="3084513"/>
            <a:ext cx="290512" cy="287337"/>
          </a:xfrm>
          <a:custGeom>
            <a:avLst/>
            <a:gdLst/>
            <a:ahLst/>
            <a:cxnLst>
              <a:cxn ang="0">
                <a:pos x="0" y="0"/>
              </a:cxn>
              <a:cxn ang="0">
                <a:pos x="153" y="181"/>
              </a:cxn>
              <a:cxn ang="0">
                <a:pos x="183" y="181"/>
              </a:cxn>
            </a:cxnLst>
            <a:rect l="0" t="0" r="r" b="b"/>
            <a:pathLst>
              <a:path w="183" h="181">
                <a:moveTo>
                  <a:pt x="0" y="0"/>
                </a:moveTo>
                <a:lnTo>
                  <a:pt x="153" y="181"/>
                </a:lnTo>
                <a:lnTo>
                  <a:pt x="183" y="18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4" name="Freeform 120"/>
          <p:cNvSpPr>
            <a:spLocks/>
          </p:cNvSpPr>
          <p:nvPr/>
        </p:nvSpPr>
        <p:spPr bwMode="auto">
          <a:xfrm>
            <a:off x="5943600" y="1658938"/>
            <a:ext cx="136525" cy="1587"/>
          </a:xfrm>
          <a:custGeom>
            <a:avLst/>
            <a:gdLst/>
            <a:ahLst/>
            <a:cxnLst>
              <a:cxn ang="0">
                <a:pos x="0" y="0"/>
              </a:cxn>
              <a:cxn ang="0">
                <a:pos x="86" y="1"/>
              </a:cxn>
            </a:cxnLst>
            <a:rect l="0" t="0" r="r" b="b"/>
            <a:pathLst>
              <a:path w="86" h="1">
                <a:moveTo>
                  <a:pt x="0" y="0"/>
                </a:moveTo>
                <a:lnTo>
                  <a:pt x="86" y="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5" name="Freeform 121"/>
          <p:cNvSpPr>
            <a:spLocks/>
          </p:cNvSpPr>
          <p:nvPr/>
        </p:nvSpPr>
        <p:spPr bwMode="auto">
          <a:xfrm>
            <a:off x="6791325" y="2016125"/>
            <a:ext cx="60325" cy="168275"/>
          </a:xfrm>
          <a:custGeom>
            <a:avLst/>
            <a:gdLst/>
            <a:ahLst/>
            <a:cxnLst>
              <a:cxn ang="0">
                <a:pos x="0" y="2"/>
              </a:cxn>
              <a:cxn ang="0">
                <a:pos x="38" y="0"/>
              </a:cxn>
              <a:cxn ang="0">
                <a:pos x="37" y="106"/>
              </a:cxn>
            </a:cxnLst>
            <a:rect l="0" t="0" r="r" b="b"/>
            <a:pathLst>
              <a:path w="38" h="106">
                <a:moveTo>
                  <a:pt x="0" y="2"/>
                </a:moveTo>
                <a:lnTo>
                  <a:pt x="38" y="0"/>
                </a:lnTo>
                <a:lnTo>
                  <a:pt x="37" y="10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6" name="Freeform 122"/>
          <p:cNvSpPr>
            <a:spLocks/>
          </p:cNvSpPr>
          <p:nvPr/>
        </p:nvSpPr>
        <p:spPr bwMode="auto">
          <a:xfrm>
            <a:off x="6518275" y="3033713"/>
            <a:ext cx="111125" cy="357187"/>
          </a:xfrm>
          <a:custGeom>
            <a:avLst/>
            <a:gdLst/>
            <a:ahLst/>
            <a:cxnLst>
              <a:cxn ang="0">
                <a:pos x="0" y="225"/>
              </a:cxn>
              <a:cxn ang="0">
                <a:pos x="70" y="225"/>
              </a:cxn>
              <a:cxn ang="0">
                <a:pos x="70" y="0"/>
              </a:cxn>
            </a:cxnLst>
            <a:rect l="0" t="0" r="r" b="b"/>
            <a:pathLst>
              <a:path w="70" h="225">
                <a:moveTo>
                  <a:pt x="0" y="225"/>
                </a:moveTo>
                <a:lnTo>
                  <a:pt x="70" y="225"/>
                </a:lnTo>
                <a:lnTo>
                  <a:pt x="7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8907" name="Freeform 123"/>
          <p:cNvSpPr>
            <a:spLocks/>
          </p:cNvSpPr>
          <p:nvPr/>
        </p:nvSpPr>
        <p:spPr bwMode="auto">
          <a:xfrm>
            <a:off x="4375150" y="1768475"/>
            <a:ext cx="130175" cy="384175"/>
          </a:xfrm>
          <a:custGeom>
            <a:avLst/>
            <a:gdLst/>
            <a:ahLst/>
            <a:cxnLst>
              <a:cxn ang="0">
                <a:pos x="82" y="242"/>
              </a:cxn>
              <a:cxn ang="0">
                <a:pos x="0" y="0"/>
              </a:cxn>
            </a:cxnLst>
            <a:rect l="0" t="0" r="r" b="b"/>
            <a:pathLst>
              <a:path w="82" h="242">
                <a:moveTo>
                  <a:pt x="82" y="242"/>
                </a:moveTo>
                <a:lnTo>
                  <a:pt x="0" y="0"/>
                </a:lnTo>
              </a:path>
            </a:pathLst>
          </a:custGeom>
          <a:noFill/>
          <a:ln w="12700">
            <a:solidFill>
              <a:schemeClr val="tx1"/>
            </a:solidFill>
            <a:round/>
            <a:headEnd/>
            <a:tailEnd/>
          </a:ln>
          <a:effectLst/>
        </p:spPr>
        <p:txBody>
          <a:bodyPr wrap="none" anchor="ctr"/>
          <a:lstStyle/>
          <a:p>
            <a:endParaRPr lang="en-US"/>
          </a:p>
        </p:txBody>
      </p:sp>
      <p:sp>
        <p:nvSpPr>
          <p:cNvPr id="118908" name="Freeform 124"/>
          <p:cNvSpPr>
            <a:spLocks/>
          </p:cNvSpPr>
          <p:nvPr/>
        </p:nvSpPr>
        <p:spPr bwMode="auto">
          <a:xfrm>
            <a:off x="5889625" y="2028825"/>
            <a:ext cx="180975" cy="1588"/>
          </a:xfrm>
          <a:custGeom>
            <a:avLst/>
            <a:gdLst/>
            <a:ahLst/>
            <a:cxnLst>
              <a:cxn ang="0">
                <a:pos x="0" y="0"/>
              </a:cxn>
              <a:cxn ang="0">
                <a:pos x="114" y="0"/>
              </a:cxn>
            </a:cxnLst>
            <a:rect l="0" t="0" r="r" b="b"/>
            <a:pathLst>
              <a:path w="114" h="1">
                <a:moveTo>
                  <a:pt x="0" y="0"/>
                </a:moveTo>
                <a:lnTo>
                  <a:pt x="114" y="0"/>
                </a:lnTo>
              </a:path>
            </a:pathLst>
          </a:custGeom>
          <a:noFill/>
          <a:ln w="12700">
            <a:solidFill>
              <a:schemeClr val="tx1"/>
            </a:solidFill>
            <a:round/>
            <a:headEnd/>
            <a:tailEnd/>
          </a:ln>
          <a:effectLst/>
        </p:spPr>
        <p:txBody>
          <a:bodyPr wrap="none" anchor="ctr"/>
          <a:lstStyle/>
          <a:p>
            <a:endParaRPr lang="en-US"/>
          </a:p>
        </p:txBody>
      </p:sp>
      <p:sp>
        <p:nvSpPr>
          <p:cNvPr id="118909" name="Oval 125"/>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
        <p:nvSpPr>
          <p:cNvPr id="118910" name="Oval 126"/>
          <p:cNvSpPr>
            <a:spLocks noChangeArrowheads="1"/>
          </p:cNvSpPr>
          <p:nvPr/>
        </p:nvSpPr>
        <p:spPr bwMode="auto">
          <a:xfrm>
            <a:off x="2828925" y="29337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3</a:t>
            </a:r>
          </a:p>
        </p:txBody>
      </p:sp>
      <p:sp>
        <p:nvSpPr>
          <p:cNvPr id="118911" name="Oval 127"/>
          <p:cNvSpPr>
            <a:spLocks noChangeArrowheads="1"/>
          </p:cNvSpPr>
          <p:nvPr/>
        </p:nvSpPr>
        <p:spPr bwMode="auto">
          <a:xfrm>
            <a:off x="4194175" y="43180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4</a:t>
            </a:r>
          </a:p>
        </p:txBody>
      </p:sp>
      <p:sp>
        <p:nvSpPr>
          <p:cNvPr id="118912" name="Oval 128"/>
          <p:cNvSpPr>
            <a:spLocks noChangeArrowheads="1"/>
          </p:cNvSpPr>
          <p:nvPr/>
        </p:nvSpPr>
        <p:spPr bwMode="auto">
          <a:xfrm>
            <a:off x="5294313" y="4676775"/>
            <a:ext cx="214312"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5</a:t>
            </a:r>
          </a:p>
        </p:txBody>
      </p:sp>
      <p:sp>
        <p:nvSpPr>
          <p:cNvPr id="118913" name="Oval 129"/>
          <p:cNvSpPr>
            <a:spLocks noChangeArrowheads="1"/>
          </p:cNvSpPr>
          <p:nvPr/>
        </p:nvSpPr>
        <p:spPr bwMode="auto">
          <a:xfrm>
            <a:off x="6567488" y="5338763"/>
            <a:ext cx="214312"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6</a:t>
            </a:r>
          </a:p>
        </p:txBody>
      </p:sp>
      <p:sp>
        <p:nvSpPr>
          <p:cNvPr id="118914" name="Freeform 130"/>
          <p:cNvSpPr>
            <a:spLocks/>
          </p:cNvSpPr>
          <p:nvPr/>
        </p:nvSpPr>
        <p:spPr bwMode="auto">
          <a:xfrm>
            <a:off x="7007225" y="1657350"/>
            <a:ext cx="69850" cy="152400"/>
          </a:xfrm>
          <a:custGeom>
            <a:avLst/>
            <a:gdLst/>
            <a:ahLst/>
            <a:cxnLst>
              <a:cxn ang="0">
                <a:pos x="0" y="0"/>
              </a:cxn>
              <a:cxn ang="0">
                <a:pos x="44" y="0"/>
              </a:cxn>
              <a:cxn ang="0">
                <a:pos x="24" y="96"/>
              </a:cxn>
            </a:cxnLst>
            <a:rect l="0" t="0" r="r" b="b"/>
            <a:pathLst>
              <a:path w="44" h="96">
                <a:moveTo>
                  <a:pt x="0" y="0"/>
                </a:moveTo>
                <a:lnTo>
                  <a:pt x="44" y="0"/>
                </a:lnTo>
                <a:lnTo>
                  <a:pt x="24" y="9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274638"/>
          </a:xfrm>
        </p:spPr>
        <p:txBody>
          <a:bodyPr/>
          <a:lstStyle/>
          <a:p>
            <a:r>
              <a:rPr lang="en-US" sz="1200">
                <a:solidFill>
                  <a:schemeClr val="tx1"/>
                </a:solidFill>
              </a:rPr>
              <a:t>Figure 27.9  Spermiogenesis: transformation of a spermatid into a functional sperm.</a:t>
            </a:r>
            <a:endParaRPr lang="en-US" sz="1800" b="0"/>
          </a:p>
        </p:txBody>
      </p:sp>
      <p:sp>
        <p:nvSpPr>
          <p:cNvPr id="119861" name="Rectangle 53"/>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8</a:t>
            </a:r>
          </a:p>
        </p:txBody>
      </p:sp>
      <p:pic>
        <p:nvPicPr>
          <p:cNvPr id="119916" name="Picture 108" descr="figure_27_09_unlabeled"/>
          <p:cNvPicPr>
            <a:picLocks noChangeAspect="1" noChangeArrowheads="1"/>
          </p:cNvPicPr>
          <p:nvPr/>
        </p:nvPicPr>
        <p:blipFill>
          <a:blip r:embed="rId3" cstate="print"/>
          <a:srcRect b="2975"/>
          <a:stretch>
            <a:fillRect/>
          </a:stretch>
        </p:blipFill>
        <p:spPr bwMode="auto">
          <a:xfrm>
            <a:off x="273050" y="590550"/>
            <a:ext cx="8597900" cy="5383213"/>
          </a:xfrm>
          <a:prstGeom prst="rect">
            <a:avLst/>
          </a:prstGeom>
          <a:noFill/>
        </p:spPr>
      </p:pic>
      <p:sp>
        <p:nvSpPr>
          <p:cNvPr id="119917" name="Rectangle 109"/>
          <p:cNvSpPr>
            <a:spLocks noChangeArrowheads="1"/>
          </p:cNvSpPr>
          <p:nvPr/>
        </p:nvSpPr>
        <p:spPr bwMode="auto">
          <a:xfrm>
            <a:off x="3233738" y="576263"/>
            <a:ext cx="21209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Approximately 24 days</a:t>
            </a:r>
          </a:p>
        </p:txBody>
      </p:sp>
      <p:sp>
        <p:nvSpPr>
          <p:cNvPr id="119918" name="Rectangle 110"/>
          <p:cNvSpPr>
            <a:spLocks noChangeArrowheads="1"/>
          </p:cNvSpPr>
          <p:nvPr/>
        </p:nvSpPr>
        <p:spPr bwMode="auto">
          <a:xfrm>
            <a:off x="777875" y="871538"/>
            <a:ext cx="15382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Golgi apparatus</a:t>
            </a:r>
          </a:p>
        </p:txBody>
      </p:sp>
      <p:sp>
        <p:nvSpPr>
          <p:cNvPr id="119919" name="Rectangle 111"/>
          <p:cNvSpPr>
            <a:spLocks noChangeArrowheads="1"/>
          </p:cNvSpPr>
          <p:nvPr/>
        </p:nvSpPr>
        <p:spPr bwMode="auto">
          <a:xfrm>
            <a:off x="1023938" y="1168400"/>
            <a:ext cx="1103312" cy="390525"/>
          </a:xfrm>
          <a:prstGeom prst="rect">
            <a:avLst/>
          </a:prstGeom>
          <a:noFill/>
          <a:ln w="12700">
            <a:noFill/>
            <a:miter lim="800000"/>
            <a:headEnd/>
            <a:tailEnd/>
          </a:ln>
          <a:effectLst/>
        </p:spPr>
        <p:txBody>
          <a:bodyPr wrap="none" anchor="ctr">
            <a:spAutoFit/>
          </a:bodyPr>
          <a:lstStyle/>
          <a:p>
            <a:pPr algn="ctr">
              <a:lnSpc>
                <a:spcPct val="70000"/>
              </a:lnSpc>
            </a:pPr>
            <a:r>
              <a:rPr lang="en-US" sz="1400" b="1">
                <a:latin typeface="Arial" charset="0"/>
              </a:rPr>
              <a:t>Acrosomal</a:t>
            </a:r>
          </a:p>
          <a:p>
            <a:pPr algn="ctr">
              <a:lnSpc>
                <a:spcPct val="70000"/>
              </a:lnSpc>
            </a:pPr>
            <a:r>
              <a:rPr lang="en-US" sz="1400" b="1">
                <a:latin typeface="Arial" charset="0"/>
              </a:rPr>
              <a:t>vesicle</a:t>
            </a:r>
          </a:p>
        </p:txBody>
      </p:sp>
      <p:sp>
        <p:nvSpPr>
          <p:cNvPr id="119920" name="Rectangle 112"/>
          <p:cNvSpPr>
            <a:spLocks noChangeArrowheads="1"/>
          </p:cNvSpPr>
          <p:nvPr/>
        </p:nvSpPr>
        <p:spPr bwMode="auto">
          <a:xfrm>
            <a:off x="698500" y="2601913"/>
            <a:ext cx="1054100" cy="431800"/>
          </a:xfrm>
          <a:prstGeom prst="rect">
            <a:avLst/>
          </a:prstGeom>
          <a:noFill/>
          <a:ln w="12700">
            <a:noFill/>
            <a:miter lim="800000"/>
            <a:headEnd/>
            <a:tailEnd/>
          </a:ln>
          <a:effectLst/>
        </p:spPr>
        <p:txBody>
          <a:bodyPr wrap="none" anchor="ctr">
            <a:spAutoFit/>
          </a:bodyPr>
          <a:lstStyle/>
          <a:p>
            <a:pPr>
              <a:lnSpc>
                <a:spcPct val="80000"/>
              </a:lnSpc>
            </a:pPr>
            <a:r>
              <a:rPr lang="en-US" sz="1400" b="1">
                <a:latin typeface="Arial" charset="0"/>
              </a:rPr>
              <a:t>Spermatid</a:t>
            </a:r>
          </a:p>
          <a:p>
            <a:pPr>
              <a:lnSpc>
                <a:spcPct val="80000"/>
              </a:lnSpc>
            </a:pPr>
            <a:r>
              <a:rPr lang="en-US" sz="1400" b="1">
                <a:latin typeface="Arial" charset="0"/>
              </a:rPr>
              <a:t>nucleus</a:t>
            </a:r>
          </a:p>
        </p:txBody>
      </p:sp>
      <p:sp>
        <p:nvSpPr>
          <p:cNvPr id="119921" name="Rectangle 113"/>
          <p:cNvSpPr>
            <a:spLocks noChangeArrowheads="1"/>
          </p:cNvSpPr>
          <p:nvPr/>
        </p:nvSpPr>
        <p:spPr bwMode="auto">
          <a:xfrm>
            <a:off x="2019300" y="2565400"/>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Centrioles</a:t>
            </a:r>
          </a:p>
        </p:txBody>
      </p:sp>
      <p:sp>
        <p:nvSpPr>
          <p:cNvPr id="119922" name="Rectangle 114"/>
          <p:cNvSpPr>
            <a:spLocks noChangeArrowheads="1"/>
          </p:cNvSpPr>
          <p:nvPr/>
        </p:nvSpPr>
        <p:spPr bwMode="auto">
          <a:xfrm>
            <a:off x="3160713" y="2701925"/>
            <a:ext cx="1290637"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Microtubules</a:t>
            </a:r>
          </a:p>
        </p:txBody>
      </p:sp>
      <p:sp>
        <p:nvSpPr>
          <p:cNvPr id="119923" name="Rectangle 115"/>
          <p:cNvSpPr>
            <a:spLocks noChangeArrowheads="1"/>
          </p:cNvSpPr>
          <p:nvPr/>
        </p:nvSpPr>
        <p:spPr bwMode="auto">
          <a:xfrm>
            <a:off x="3294063" y="2890838"/>
            <a:ext cx="10144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Flagellum</a:t>
            </a:r>
          </a:p>
        </p:txBody>
      </p:sp>
      <p:sp>
        <p:nvSpPr>
          <p:cNvPr id="119924" name="Rectangle 116"/>
          <p:cNvSpPr>
            <a:spLocks noChangeArrowheads="1"/>
          </p:cNvSpPr>
          <p:nvPr/>
        </p:nvSpPr>
        <p:spPr bwMode="auto">
          <a:xfrm>
            <a:off x="4413250" y="1196975"/>
            <a:ext cx="130016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Mitochondria</a:t>
            </a:r>
          </a:p>
        </p:txBody>
      </p:sp>
      <p:sp>
        <p:nvSpPr>
          <p:cNvPr id="119925" name="Rectangle 117"/>
          <p:cNvSpPr>
            <a:spLocks noChangeArrowheads="1"/>
          </p:cNvSpPr>
          <p:nvPr/>
        </p:nvSpPr>
        <p:spPr bwMode="auto">
          <a:xfrm>
            <a:off x="6019800" y="1495425"/>
            <a:ext cx="10541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Acrosome</a:t>
            </a:r>
          </a:p>
        </p:txBody>
      </p:sp>
      <p:sp>
        <p:nvSpPr>
          <p:cNvPr id="119926" name="Rectangle 118"/>
          <p:cNvSpPr>
            <a:spLocks noChangeArrowheads="1"/>
          </p:cNvSpPr>
          <p:nvPr/>
        </p:nvSpPr>
        <p:spPr bwMode="auto">
          <a:xfrm>
            <a:off x="5994400" y="1847850"/>
            <a:ext cx="8763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Nucleus</a:t>
            </a:r>
          </a:p>
        </p:txBody>
      </p:sp>
      <p:sp>
        <p:nvSpPr>
          <p:cNvPr id="119927" name="Rectangle 119"/>
          <p:cNvSpPr>
            <a:spLocks noChangeArrowheads="1"/>
          </p:cNvSpPr>
          <p:nvPr/>
        </p:nvSpPr>
        <p:spPr bwMode="auto">
          <a:xfrm>
            <a:off x="5781675" y="3281363"/>
            <a:ext cx="1063625" cy="390525"/>
          </a:xfrm>
          <a:prstGeom prst="rect">
            <a:avLst/>
          </a:prstGeom>
          <a:noFill/>
          <a:ln w="12700">
            <a:noFill/>
            <a:miter lim="800000"/>
            <a:headEnd/>
            <a:tailEnd/>
          </a:ln>
          <a:effectLst/>
        </p:spPr>
        <p:txBody>
          <a:bodyPr wrap="none" anchor="ctr">
            <a:spAutoFit/>
          </a:bodyPr>
          <a:lstStyle/>
          <a:p>
            <a:pPr>
              <a:lnSpc>
                <a:spcPct val="70000"/>
              </a:lnSpc>
            </a:pPr>
            <a:r>
              <a:rPr lang="en-US" sz="1400" b="1">
                <a:latin typeface="Arial" charset="0"/>
              </a:rPr>
              <a:t>Excess</a:t>
            </a:r>
          </a:p>
          <a:p>
            <a:pPr>
              <a:lnSpc>
                <a:spcPct val="70000"/>
              </a:lnSpc>
            </a:pPr>
            <a:r>
              <a:rPr lang="en-US" sz="1400" b="1">
                <a:latin typeface="Arial" charset="0"/>
              </a:rPr>
              <a:t>cytoplasm</a:t>
            </a:r>
          </a:p>
        </p:txBody>
      </p:sp>
      <p:sp>
        <p:nvSpPr>
          <p:cNvPr id="119928" name="Rectangle 120"/>
          <p:cNvSpPr>
            <a:spLocks noChangeArrowheads="1"/>
          </p:cNvSpPr>
          <p:nvPr/>
        </p:nvSpPr>
        <p:spPr bwMode="auto">
          <a:xfrm>
            <a:off x="7359650" y="2706688"/>
            <a:ext cx="94456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Midpiece</a:t>
            </a:r>
          </a:p>
        </p:txBody>
      </p:sp>
      <p:sp>
        <p:nvSpPr>
          <p:cNvPr id="119929" name="Rectangle 121"/>
          <p:cNvSpPr>
            <a:spLocks noChangeArrowheads="1"/>
          </p:cNvSpPr>
          <p:nvPr/>
        </p:nvSpPr>
        <p:spPr bwMode="auto">
          <a:xfrm>
            <a:off x="8202613" y="2709863"/>
            <a:ext cx="619125" cy="304800"/>
          </a:xfrm>
          <a:prstGeom prst="rect">
            <a:avLst/>
          </a:prstGeom>
          <a:noFill/>
          <a:ln w="12700">
            <a:noFill/>
            <a:miter lim="800000"/>
            <a:headEnd/>
            <a:tailEnd/>
          </a:ln>
          <a:effectLst/>
        </p:spPr>
        <p:txBody>
          <a:bodyPr wrap="none" anchor="ctr">
            <a:spAutoFit/>
          </a:bodyPr>
          <a:lstStyle/>
          <a:p>
            <a:pPr algn="ctr"/>
            <a:r>
              <a:rPr lang="en-US" sz="1400" b="1">
                <a:latin typeface="Arial" charset="0"/>
              </a:rPr>
              <a:t>Head</a:t>
            </a:r>
          </a:p>
        </p:txBody>
      </p:sp>
      <p:sp>
        <p:nvSpPr>
          <p:cNvPr id="119930" name="Rectangle 122"/>
          <p:cNvSpPr>
            <a:spLocks noChangeArrowheads="1"/>
          </p:cNvSpPr>
          <p:nvPr/>
        </p:nvSpPr>
        <p:spPr bwMode="auto">
          <a:xfrm>
            <a:off x="6642100" y="4489450"/>
            <a:ext cx="49053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Tail</a:t>
            </a:r>
          </a:p>
        </p:txBody>
      </p:sp>
      <p:sp>
        <p:nvSpPr>
          <p:cNvPr id="119931" name="Oval 123"/>
          <p:cNvSpPr>
            <a:spLocks noChangeArrowheads="1"/>
          </p:cNvSpPr>
          <p:nvPr/>
        </p:nvSpPr>
        <p:spPr bwMode="auto">
          <a:xfrm>
            <a:off x="40005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1</a:t>
            </a:r>
          </a:p>
        </p:txBody>
      </p:sp>
      <p:sp>
        <p:nvSpPr>
          <p:cNvPr id="119932" name="Freeform 124"/>
          <p:cNvSpPr>
            <a:spLocks/>
          </p:cNvSpPr>
          <p:nvPr/>
        </p:nvSpPr>
        <p:spPr bwMode="auto">
          <a:xfrm>
            <a:off x="693738" y="2133600"/>
            <a:ext cx="144462" cy="609600"/>
          </a:xfrm>
          <a:custGeom>
            <a:avLst/>
            <a:gdLst/>
            <a:ahLst/>
            <a:cxnLst>
              <a:cxn ang="0">
                <a:pos x="91" y="0"/>
              </a:cxn>
              <a:cxn ang="0">
                <a:pos x="0" y="381"/>
              </a:cxn>
              <a:cxn ang="0">
                <a:pos x="43" y="384"/>
              </a:cxn>
            </a:cxnLst>
            <a:rect l="0" t="0" r="r" b="b"/>
            <a:pathLst>
              <a:path w="91" h="384">
                <a:moveTo>
                  <a:pt x="91" y="0"/>
                </a:moveTo>
                <a:lnTo>
                  <a:pt x="0" y="381"/>
                </a:lnTo>
                <a:lnTo>
                  <a:pt x="43" y="38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3" name="Freeform 125"/>
          <p:cNvSpPr>
            <a:spLocks/>
          </p:cNvSpPr>
          <p:nvPr/>
        </p:nvSpPr>
        <p:spPr bwMode="auto">
          <a:xfrm>
            <a:off x="2014538" y="2336800"/>
            <a:ext cx="85725" cy="406400"/>
          </a:xfrm>
          <a:custGeom>
            <a:avLst/>
            <a:gdLst/>
            <a:ahLst/>
            <a:cxnLst>
              <a:cxn ang="0">
                <a:pos x="54" y="0"/>
              </a:cxn>
              <a:cxn ang="0">
                <a:pos x="0" y="256"/>
              </a:cxn>
              <a:cxn ang="0">
                <a:pos x="32" y="256"/>
              </a:cxn>
            </a:cxnLst>
            <a:rect l="0" t="0" r="r" b="b"/>
            <a:pathLst>
              <a:path w="54" h="256">
                <a:moveTo>
                  <a:pt x="54" y="0"/>
                </a:moveTo>
                <a:lnTo>
                  <a:pt x="0" y="256"/>
                </a:lnTo>
                <a:lnTo>
                  <a:pt x="32" y="2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4" name="Freeform 126"/>
          <p:cNvSpPr>
            <a:spLocks/>
          </p:cNvSpPr>
          <p:nvPr/>
        </p:nvSpPr>
        <p:spPr bwMode="auto">
          <a:xfrm>
            <a:off x="777875" y="1041400"/>
            <a:ext cx="98425" cy="528638"/>
          </a:xfrm>
          <a:custGeom>
            <a:avLst/>
            <a:gdLst/>
            <a:ahLst/>
            <a:cxnLst>
              <a:cxn ang="0">
                <a:pos x="62" y="333"/>
              </a:cxn>
              <a:cxn ang="0">
                <a:pos x="0" y="0"/>
              </a:cxn>
              <a:cxn ang="0">
                <a:pos x="48" y="0"/>
              </a:cxn>
            </a:cxnLst>
            <a:rect l="0" t="0" r="r" b="b"/>
            <a:pathLst>
              <a:path w="62" h="333">
                <a:moveTo>
                  <a:pt x="62" y="333"/>
                </a:moveTo>
                <a:lnTo>
                  <a:pt x="0" y="0"/>
                </a:lnTo>
                <a:lnTo>
                  <a:pt x="4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5" name="Freeform 127"/>
          <p:cNvSpPr>
            <a:spLocks/>
          </p:cNvSpPr>
          <p:nvPr/>
        </p:nvSpPr>
        <p:spPr bwMode="auto">
          <a:xfrm>
            <a:off x="2251075" y="1038225"/>
            <a:ext cx="76200" cy="515938"/>
          </a:xfrm>
          <a:custGeom>
            <a:avLst/>
            <a:gdLst/>
            <a:ahLst/>
            <a:cxnLst>
              <a:cxn ang="0">
                <a:pos x="0" y="0"/>
              </a:cxn>
              <a:cxn ang="0">
                <a:pos x="48" y="0"/>
              </a:cxn>
              <a:cxn ang="0">
                <a:pos x="17" y="325"/>
              </a:cxn>
            </a:cxnLst>
            <a:rect l="0" t="0" r="r" b="b"/>
            <a:pathLst>
              <a:path w="48" h="325">
                <a:moveTo>
                  <a:pt x="0" y="0"/>
                </a:moveTo>
                <a:lnTo>
                  <a:pt x="48" y="0"/>
                </a:lnTo>
                <a:lnTo>
                  <a:pt x="17" y="325"/>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6" name="Freeform 128"/>
          <p:cNvSpPr>
            <a:spLocks/>
          </p:cNvSpPr>
          <p:nvPr/>
        </p:nvSpPr>
        <p:spPr bwMode="auto">
          <a:xfrm>
            <a:off x="935038" y="1285875"/>
            <a:ext cx="169862" cy="428625"/>
          </a:xfrm>
          <a:custGeom>
            <a:avLst/>
            <a:gdLst/>
            <a:ahLst/>
            <a:cxnLst>
              <a:cxn ang="0">
                <a:pos x="107" y="0"/>
              </a:cxn>
              <a:cxn ang="0">
                <a:pos x="59" y="0"/>
              </a:cxn>
              <a:cxn ang="0">
                <a:pos x="0" y="270"/>
              </a:cxn>
            </a:cxnLst>
            <a:rect l="0" t="0" r="r" b="b"/>
            <a:pathLst>
              <a:path w="107" h="270">
                <a:moveTo>
                  <a:pt x="107" y="0"/>
                </a:moveTo>
                <a:lnTo>
                  <a:pt x="59" y="0"/>
                </a:lnTo>
                <a:lnTo>
                  <a:pt x="0" y="27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7" name="Freeform 129"/>
          <p:cNvSpPr>
            <a:spLocks/>
          </p:cNvSpPr>
          <p:nvPr/>
        </p:nvSpPr>
        <p:spPr bwMode="auto">
          <a:xfrm>
            <a:off x="2047875" y="1289050"/>
            <a:ext cx="131763" cy="400050"/>
          </a:xfrm>
          <a:custGeom>
            <a:avLst/>
            <a:gdLst/>
            <a:ahLst/>
            <a:cxnLst>
              <a:cxn ang="0">
                <a:pos x="0" y="0"/>
              </a:cxn>
              <a:cxn ang="0">
                <a:pos x="34" y="0"/>
              </a:cxn>
              <a:cxn ang="0">
                <a:pos x="83" y="252"/>
              </a:cxn>
            </a:cxnLst>
            <a:rect l="0" t="0" r="r" b="b"/>
            <a:pathLst>
              <a:path w="83" h="252">
                <a:moveTo>
                  <a:pt x="0" y="0"/>
                </a:moveTo>
                <a:lnTo>
                  <a:pt x="34" y="0"/>
                </a:lnTo>
                <a:lnTo>
                  <a:pt x="83" y="252"/>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8" name="Freeform 130"/>
          <p:cNvSpPr>
            <a:spLocks/>
          </p:cNvSpPr>
          <p:nvPr/>
        </p:nvSpPr>
        <p:spPr bwMode="auto">
          <a:xfrm>
            <a:off x="3171825" y="2603500"/>
            <a:ext cx="130175" cy="247650"/>
          </a:xfrm>
          <a:custGeom>
            <a:avLst/>
            <a:gdLst/>
            <a:ahLst/>
            <a:cxnLst>
              <a:cxn ang="0">
                <a:pos x="82" y="0"/>
              </a:cxn>
              <a:cxn ang="0">
                <a:pos x="0" y="156"/>
              </a:cxn>
              <a:cxn ang="0">
                <a:pos x="32" y="156"/>
              </a:cxn>
            </a:cxnLst>
            <a:rect l="0" t="0" r="r" b="b"/>
            <a:pathLst>
              <a:path w="82" h="156">
                <a:moveTo>
                  <a:pt x="82" y="0"/>
                </a:moveTo>
                <a:lnTo>
                  <a:pt x="0" y="156"/>
                </a:lnTo>
                <a:lnTo>
                  <a:pt x="32" y="15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39" name="Freeform 131"/>
          <p:cNvSpPr>
            <a:spLocks/>
          </p:cNvSpPr>
          <p:nvPr/>
        </p:nvSpPr>
        <p:spPr bwMode="auto">
          <a:xfrm>
            <a:off x="3065463" y="2792413"/>
            <a:ext cx="290512" cy="242887"/>
          </a:xfrm>
          <a:custGeom>
            <a:avLst/>
            <a:gdLst/>
            <a:ahLst/>
            <a:cxnLst>
              <a:cxn ang="0">
                <a:pos x="0" y="0"/>
              </a:cxn>
              <a:cxn ang="0">
                <a:pos x="141" y="152"/>
              </a:cxn>
              <a:cxn ang="0">
                <a:pos x="183" y="153"/>
              </a:cxn>
            </a:cxnLst>
            <a:rect l="0" t="0" r="r" b="b"/>
            <a:pathLst>
              <a:path w="183" h="153">
                <a:moveTo>
                  <a:pt x="0" y="0"/>
                </a:moveTo>
                <a:lnTo>
                  <a:pt x="141" y="152"/>
                </a:lnTo>
                <a:lnTo>
                  <a:pt x="183" y="153"/>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0" name="Freeform 132"/>
          <p:cNvSpPr>
            <a:spLocks/>
          </p:cNvSpPr>
          <p:nvPr/>
        </p:nvSpPr>
        <p:spPr bwMode="auto">
          <a:xfrm>
            <a:off x="4387850" y="2603500"/>
            <a:ext cx="265113" cy="266700"/>
          </a:xfrm>
          <a:custGeom>
            <a:avLst/>
            <a:gdLst/>
            <a:ahLst/>
            <a:cxnLst>
              <a:cxn ang="0">
                <a:pos x="0" y="168"/>
              </a:cxn>
              <a:cxn ang="0">
                <a:pos x="34" y="168"/>
              </a:cxn>
              <a:cxn ang="0">
                <a:pos x="167" y="0"/>
              </a:cxn>
            </a:cxnLst>
            <a:rect l="0" t="0" r="r" b="b"/>
            <a:pathLst>
              <a:path w="167" h="168">
                <a:moveTo>
                  <a:pt x="0" y="168"/>
                </a:moveTo>
                <a:lnTo>
                  <a:pt x="34" y="168"/>
                </a:lnTo>
                <a:lnTo>
                  <a:pt x="167"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1" name="Freeform 133"/>
          <p:cNvSpPr>
            <a:spLocks/>
          </p:cNvSpPr>
          <p:nvPr/>
        </p:nvSpPr>
        <p:spPr bwMode="auto">
          <a:xfrm>
            <a:off x="4260850" y="3033713"/>
            <a:ext cx="284163" cy="1587"/>
          </a:xfrm>
          <a:custGeom>
            <a:avLst/>
            <a:gdLst/>
            <a:ahLst/>
            <a:cxnLst>
              <a:cxn ang="0">
                <a:pos x="0" y="1"/>
              </a:cxn>
              <a:cxn ang="0">
                <a:pos x="179" y="0"/>
              </a:cxn>
            </a:cxnLst>
            <a:rect l="0" t="0" r="r" b="b"/>
            <a:pathLst>
              <a:path w="179" h="1">
                <a:moveTo>
                  <a:pt x="0" y="1"/>
                </a:moveTo>
                <a:lnTo>
                  <a:pt x="17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2" name="Freeform 134"/>
          <p:cNvSpPr>
            <a:spLocks/>
          </p:cNvSpPr>
          <p:nvPr/>
        </p:nvSpPr>
        <p:spPr bwMode="auto">
          <a:xfrm>
            <a:off x="4375150" y="1374775"/>
            <a:ext cx="100013" cy="660400"/>
          </a:xfrm>
          <a:custGeom>
            <a:avLst/>
            <a:gdLst/>
            <a:ahLst/>
            <a:cxnLst>
              <a:cxn ang="0">
                <a:pos x="0" y="416"/>
              </a:cxn>
              <a:cxn ang="0">
                <a:pos x="7" y="2"/>
              </a:cxn>
              <a:cxn ang="0">
                <a:pos x="63" y="0"/>
              </a:cxn>
            </a:cxnLst>
            <a:rect l="0" t="0" r="r" b="b"/>
            <a:pathLst>
              <a:path w="63" h="416">
                <a:moveTo>
                  <a:pt x="0" y="416"/>
                </a:moveTo>
                <a:lnTo>
                  <a:pt x="7" y="2"/>
                </a:lnTo>
                <a:lnTo>
                  <a:pt x="63"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3" name="Freeform 135"/>
          <p:cNvSpPr>
            <a:spLocks/>
          </p:cNvSpPr>
          <p:nvPr/>
        </p:nvSpPr>
        <p:spPr bwMode="auto">
          <a:xfrm>
            <a:off x="5664200" y="1368425"/>
            <a:ext cx="68263" cy="1074738"/>
          </a:xfrm>
          <a:custGeom>
            <a:avLst/>
            <a:gdLst/>
            <a:ahLst/>
            <a:cxnLst>
              <a:cxn ang="0">
                <a:pos x="0" y="0"/>
              </a:cxn>
              <a:cxn ang="0">
                <a:pos x="34" y="0"/>
              </a:cxn>
              <a:cxn ang="0">
                <a:pos x="43" y="677"/>
              </a:cxn>
            </a:cxnLst>
            <a:rect l="0" t="0" r="r" b="b"/>
            <a:pathLst>
              <a:path w="43" h="677">
                <a:moveTo>
                  <a:pt x="0" y="0"/>
                </a:moveTo>
                <a:lnTo>
                  <a:pt x="34" y="0"/>
                </a:lnTo>
                <a:lnTo>
                  <a:pt x="43" y="677"/>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4" name="Freeform 136"/>
          <p:cNvSpPr>
            <a:spLocks/>
          </p:cNvSpPr>
          <p:nvPr/>
        </p:nvSpPr>
        <p:spPr bwMode="auto">
          <a:xfrm>
            <a:off x="5567363" y="3084513"/>
            <a:ext cx="290512" cy="287337"/>
          </a:xfrm>
          <a:custGeom>
            <a:avLst/>
            <a:gdLst/>
            <a:ahLst/>
            <a:cxnLst>
              <a:cxn ang="0">
                <a:pos x="0" y="0"/>
              </a:cxn>
              <a:cxn ang="0">
                <a:pos x="153" y="181"/>
              </a:cxn>
              <a:cxn ang="0">
                <a:pos x="183" y="181"/>
              </a:cxn>
            </a:cxnLst>
            <a:rect l="0" t="0" r="r" b="b"/>
            <a:pathLst>
              <a:path w="183" h="181">
                <a:moveTo>
                  <a:pt x="0" y="0"/>
                </a:moveTo>
                <a:lnTo>
                  <a:pt x="153" y="181"/>
                </a:lnTo>
                <a:lnTo>
                  <a:pt x="183" y="18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5" name="Freeform 137"/>
          <p:cNvSpPr>
            <a:spLocks/>
          </p:cNvSpPr>
          <p:nvPr/>
        </p:nvSpPr>
        <p:spPr bwMode="auto">
          <a:xfrm>
            <a:off x="5943600" y="1658938"/>
            <a:ext cx="136525" cy="1587"/>
          </a:xfrm>
          <a:custGeom>
            <a:avLst/>
            <a:gdLst/>
            <a:ahLst/>
            <a:cxnLst>
              <a:cxn ang="0">
                <a:pos x="0" y="0"/>
              </a:cxn>
              <a:cxn ang="0">
                <a:pos x="86" y="1"/>
              </a:cxn>
            </a:cxnLst>
            <a:rect l="0" t="0" r="r" b="b"/>
            <a:pathLst>
              <a:path w="86" h="1">
                <a:moveTo>
                  <a:pt x="0" y="0"/>
                </a:moveTo>
                <a:lnTo>
                  <a:pt x="86" y="1"/>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6" name="Freeform 138"/>
          <p:cNvSpPr>
            <a:spLocks/>
          </p:cNvSpPr>
          <p:nvPr/>
        </p:nvSpPr>
        <p:spPr bwMode="auto">
          <a:xfrm>
            <a:off x="6791325" y="2016125"/>
            <a:ext cx="60325" cy="168275"/>
          </a:xfrm>
          <a:custGeom>
            <a:avLst/>
            <a:gdLst/>
            <a:ahLst/>
            <a:cxnLst>
              <a:cxn ang="0">
                <a:pos x="0" y="2"/>
              </a:cxn>
              <a:cxn ang="0">
                <a:pos x="38" y="0"/>
              </a:cxn>
              <a:cxn ang="0">
                <a:pos x="37" y="106"/>
              </a:cxn>
            </a:cxnLst>
            <a:rect l="0" t="0" r="r" b="b"/>
            <a:pathLst>
              <a:path w="38" h="106">
                <a:moveTo>
                  <a:pt x="0" y="2"/>
                </a:moveTo>
                <a:lnTo>
                  <a:pt x="38" y="0"/>
                </a:lnTo>
                <a:lnTo>
                  <a:pt x="37" y="10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7" name="Freeform 139"/>
          <p:cNvSpPr>
            <a:spLocks/>
          </p:cNvSpPr>
          <p:nvPr/>
        </p:nvSpPr>
        <p:spPr bwMode="auto">
          <a:xfrm>
            <a:off x="6518275" y="3033713"/>
            <a:ext cx="111125" cy="357187"/>
          </a:xfrm>
          <a:custGeom>
            <a:avLst/>
            <a:gdLst/>
            <a:ahLst/>
            <a:cxnLst>
              <a:cxn ang="0">
                <a:pos x="0" y="225"/>
              </a:cxn>
              <a:cxn ang="0">
                <a:pos x="70" y="225"/>
              </a:cxn>
              <a:cxn ang="0">
                <a:pos x="70" y="0"/>
              </a:cxn>
            </a:cxnLst>
            <a:rect l="0" t="0" r="r" b="b"/>
            <a:pathLst>
              <a:path w="70" h="225">
                <a:moveTo>
                  <a:pt x="0" y="225"/>
                </a:moveTo>
                <a:lnTo>
                  <a:pt x="70" y="225"/>
                </a:lnTo>
                <a:lnTo>
                  <a:pt x="7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48" name="AutoShape 140"/>
          <p:cNvSpPr>
            <a:spLocks/>
          </p:cNvSpPr>
          <p:nvPr/>
        </p:nvSpPr>
        <p:spPr bwMode="auto">
          <a:xfrm rot="5400000">
            <a:off x="7777956" y="2753519"/>
            <a:ext cx="100013" cy="758825"/>
          </a:xfrm>
          <a:prstGeom prst="leftBracket">
            <a:avLst>
              <a:gd name="adj" fmla="val 0"/>
            </a:avLst>
          </a:prstGeom>
          <a:noFill/>
          <a:ln w="12700">
            <a:solidFill>
              <a:schemeClr val="tx1"/>
            </a:solidFill>
            <a:round/>
            <a:headEnd/>
            <a:tailEnd/>
          </a:ln>
          <a:effectLst/>
        </p:spPr>
        <p:txBody>
          <a:bodyPr wrap="none" anchor="ctr"/>
          <a:lstStyle/>
          <a:p>
            <a:endParaRPr lang="en-US"/>
          </a:p>
        </p:txBody>
      </p:sp>
      <p:sp>
        <p:nvSpPr>
          <p:cNvPr id="119949" name="AutoShape 141"/>
          <p:cNvSpPr>
            <a:spLocks/>
          </p:cNvSpPr>
          <p:nvPr/>
        </p:nvSpPr>
        <p:spPr bwMode="auto">
          <a:xfrm rot="5400000">
            <a:off x="8470900" y="2855913"/>
            <a:ext cx="100013" cy="547687"/>
          </a:xfrm>
          <a:prstGeom prst="leftBracket">
            <a:avLst>
              <a:gd name="adj" fmla="val 0"/>
            </a:avLst>
          </a:prstGeom>
          <a:noFill/>
          <a:ln w="12700">
            <a:solidFill>
              <a:schemeClr val="tx1"/>
            </a:solidFill>
            <a:round/>
            <a:headEnd/>
            <a:tailEnd/>
          </a:ln>
          <a:effectLst/>
        </p:spPr>
        <p:txBody>
          <a:bodyPr wrap="none" anchor="ctr"/>
          <a:lstStyle/>
          <a:p>
            <a:endParaRPr lang="en-US"/>
          </a:p>
        </p:txBody>
      </p:sp>
      <p:sp>
        <p:nvSpPr>
          <p:cNvPr id="119950" name="Freeform 142"/>
          <p:cNvSpPr>
            <a:spLocks/>
          </p:cNvSpPr>
          <p:nvPr/>
        </p:nvSpPr>
        <p:spPr bwMode="auto">
          <a:xfrm>
            <a:off x="8515350" y="2986088"/>
            <a:ext cx="1588" cy="95250"/>
          </a:xfrm>
          <a:custGeom>
            <a:avLst/>
            <a:gdLst/>
            <a:ahLst/>
            <a:cxnLst>
              <a:cxn ang="0">
                <a:pos x="0" y="0"/>
              </a:cxn>
              <a:cxn ang="0">
                <a:pos x="1" y="60"/>
              </a:cxn>
            </a:cxnLst>
            <a:rect l="0" t="0" r="r" b="b"/>
            <a:pathLst>
              <a:path w="1" h="60">
                <a:moveTo>
                  <a:pt x="0" y="0"/>
                </a:moveTo>
                <a:lnTo>
                  <a:pt x="1" y="6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51" name="Freeform 143"/>
          <p:cNvSpPr>
            <a:spLocks/>
          </p:cNvSpPr>
          <p:nvPr/>
        </p:nvSpPr>
        <p:spPr bwMode="auto">
          <a:xfrm>
            <a:off x="7829550" y="2986088"/>
            <a:ext cx="1588" cy="95250"/>
          </a:xfrm>
          <a:custGeom>
            <a:avLst/>
            <a:gdLst/>
            <a:ahLst/>
            <a:cxnLst>
              <a:cxn ang="0">
                <a:pos x="0" y="0"/>
              </a:cxn>
              <a:cxn ang="0">
                <a:pos x="1" y="60"/>
              </a:cxn>
            </a:cxnLst>
            <a:rect l="0" t="0" r="r" b="b"/>
            <a:pathLst>
              <a:path w="1" h="60">
                <a:moveTo>
                  <a:pt x="0" y="0"/>
                </a:moveTo>
                <a:lnTo>
                  <a:pt x="1" y="6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52" name="AutoShape 144"/>
          <p:cNvSpPr>
            <a:spLocks/>
          </p:cNvSpPr>
          <p:nvPr/>
        </p:nvSpPr>
        <p:spPr bwMode="auto">
          <a:xfrm>
            <a:off x="7181850" y="3519488"/>
            <a:ext cx="100013" cy="2330450"/>
          </a:xfrm>
          <a:prstGeom prst="leftBracket">
            <a:avLst>
              <a:gd name="adj" fmla="val 0"/>
            </a:avLst>
          </a:prstGeom>
          <a:noFill/>
          <a:ln w="12700">
            <a:solidFill>
              <a:schemeClr val="tx1"/>
            </a:solidFill>
            <a:round/>
            <a:headEnd/>
            <a:tailEnd/>
          </a:ln>
          <a:effectLst/>
        </p:spPr>
        <p:txBody>
          <a:bodyPr wrap="none" anchor="ctr"/>
          <a:lstStyle/>
          <a:p>
            <a:endParaRPr lang="en-US"/>
          </a:p>
        </p:txBody>
      </p:sp>
      <p:sp>
        <p:nvSpPr>
          <p:cNvPr id="119953" name="Freeform 145"/>
          <p:cNvSpPr>
            <a:spLocks/>
          </p:cNvSpPr>
          <p:nvPr/>
        </p:nvSpPr>
        <p:spPr bwMode="auto">
          <a:xfrm>
            <a:off x="7073900" y="4668838"/>
            <a:ext cx="107950" cy="1587"/>
          </a:xfrm>
          <a:custGeom>
            <a:avLst/>
            <a:gdLst/>
            <a:ahLst/>
            <a:cxnLst>
              <a:cxn ang="0">
                <a:pos x="0" y="0"/>
              </a:cxn>
              <a:cxn ang="0">
                <a:pos x="68" y="0"/>
              </a:cxn>
            </a:cxnLst>
            <a:rect l="0" t="0" r="r" b="b"/>
            <a:pathLst>
              <a:path w="68" h="1">
                <a:moveTo>
                  <a:pt x="0" y="0"/>
                </a:moveTo>
                <a:lnTo>
                  <a:pt x="68"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19954" name="Freeform 146"/>
          <p:cNvSpPr>
            <a:spLocks/>
          </p:cNvSpPr>
          <p:nvPr/>
        </p:nvSpPr>
        <p:spPr bwMode="auto">
          <a:xfrm>
            <a:off x="4375150" y="1768475"/>
            <a:ext cx="130175" cy="384175"/>
          </a:xfrm>
          <a:custGeom>
            <a:avLst/>
            <a:gdLst/>
            <a:ahLst/>
            <a:cxnLst>
              <a:cxn ang="0">
                <a:pos x="82" y="242"/>
              </a:cxn>
              <a:cxn ang="0">
                <a:pos x="0" y="0"/>
              </a:cxn>
            </a:cxnLst>
            <a:rect l="0" t="0" r="r" b="b"/>
            <a:pathLst>
              <a:path w="82" h="242">
                <a:moveTo>
                  <a:pt x="82" y="242"/>
                </a:moveTo>
                <a:lnTo>
                  <a:pt x="0" y="0"/>
                </a:lnTo>
              </a:path>
            </a:pathLst>
          </a:custGeom>
          <a:noFill/>
          <a:ln w="12700">
            <a:solidFill>
              <a:schemeClr val="tx1"/>
            </a:solidFill>
            <a:round/>
            <a:headEnd/>
            <a:tailEnd/>
          </a:ln>
          <a:effectLst/>
        </p:spPr>
        <p:txBody>
          <a:bodyPr wrap="none" anchor="ctr"/>
          <a:lstStyle/>
          <a:p>
            <a:endParaRPr lang="en-US"/>
          </a:p>
        </p:txBody>
      </p:sp>
      <p:sp>
        <p:nvSpPr>
          <p:cNvPr id="119955" name="Freeform 147"/>
          <p:cNvSpPr>
            <a:spLocks/>
          </p:cNvSpPr>
          <p:nvPr/>
        </p:nvSpPr>
        <p:spPr bwMode="auto">
          <a:xfrm>
            <a:off x="5889625" y="2028825"/>
            <a:ext cx="180975" cy="1588"/>
          </a:xfrm>
          <a:custGeom>
            <a:avLst/>
            <a:gdLst/>
            <a:ahLst/>
            <a:cxnLst>
              <a:cxn ang="0">
                <a:pos x="0" y="0"/>
              </a:cxn>
              <a:cxn ang="0">
                <a:pos x="114" y="0"/>
              </a:cxn>
            </a:cxnLst>
            <a:rect l="0" t="0" r="r" b="b"/>
            <a:pathLst>
              <a:path w="114" h="1">
                <a:moveTo>
                  <a:pt x="0" y="0"/>
                </a:moveTo>
                <a:lnTo>
                  <a:pt x="114" y="0"/>
                </a:lnTo>
              </a:path>
            </a:pathLst>
          </a:custGeom>
          <a:noFill/>
          <a:ln w="12700">
            <a:solidFill>
              <a:schemeClr val="tx1"/>
            </a:solidFill>
            <a:round/>
            <a:headEnd/>
            <a:tailEnd/>
          </a:ln>
          <a:effectLst/>
        </p:spPr>
        <p:txBody>
          <a:bodyPr wrap="none" anchor="ctr"/>
          <a:lstStyle/>
          <a:p>
            <a:endParaRPr lang="en-US"/>
          </a:p>
        </p:txBody>
      </p:sp>
      <p:sp>
        <p:nvSpPr>
          <p:cNvPr id="119956" name="Oval 148"/>
          <p:cNvSpPr>
            <a:spLocks noChangeArrowheads="1"/>
          </p:cNvSpPr>
          <p:nvPr/>
        </p:nvSpPr>
        <p:spPr bwMode="auto">
          <a:xfrm>
            <a:off x="1752600" y="24368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2</a:t>
            </a:r>
          </a:p>
        </p:txBody>
      </p:sp>
      <p:sp>
        <p:nvSpPr>
          <p:cNvPr id="119957" name="Oval 149"/>
          <p:cNvSpPr>
            <a:spLocks noChangeArrowheads="1"/>
          </p:cNvSpPr>
          <p:nvPr/>
        </p:nvSpPr>
        <p:spPr bwMode="auto">
          <a:xfrm>
            <a:off x="2828925" y="29337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3</a:t>
            </a:r>
          </a:p>
        </p:txBody>
      </p:sp>
      <p:sp>
        <p:nvSpPr>
          <p:cNvPr id="119958" name="Oval 150"/>
          <p:cNvSpPr>
            <a:spLocks noChangeArrowheads="1"/>
          </p:cNvSpPr>
          <p:nvPr/>
        </p:nvSpPr>
        <p:spPr bwMode="auto">
          <a:xfrm>
            <a:off x="4194175" y="4318000"/>
            <a:ext cx="214313"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4</a:t>
            </a:r>
          </a:p>
        </p:txBody>
      </p:sp>
      <p:sp>
        <p:nvSpPr>
          <p:cNvPr id="119959" name="Oval 151"/>
          <p:cNvSpPr>
            <a:spLocks noChangeArrowheads="1"/>
          </p:cNvSpPr>
          <p:nvPr/>
        </p:nvSpPr>
        <p:spPr bwMode="auto">
          <a:xfrm>
            <a:off x="5294313" y="4676775"/>
            <a:ext cx="214312" cy="214313"/>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5</a:t>
            </a:r>
          </a:p>
        </p:txBody>
      </p:sp>
      <p:sp>
        <p:nvSpPr>
          <p:cNvPr id="119960" name="Oval 152"/>
          <p:cNvSpPr>
            <a:spLocks noChangeArrowheads="1"/>
          </p:cNvSpPr>
          <p:nvPr/>
        </p:nvSpPr>
        <p:spPr bwMode="auto">
          <a:xfrm>
            <a:off x="6567488" y="5338763"/>
            <a:ext cx="214312"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6</a:t>
            </a:r>
          </a:p>
        </p:txBody>
      </p:sp>
      <p:sp>
        <p:nvSpPr>
          <p:cNvPr id="119961" name="Oval 153"/>
          <p:cNvSpPr>
            <a:spLocks noChangeArrowheads="1"/>
          </p:cNvSpPr>
          <p:nvPr/>
        </p:nvSpPr>
        <p:spPr bwMode="auto">
          <a:xfrm>
            <a:off x="7905750" y="5319713"/>
            <a:ext cx="214313" cy="214312"/>
          </a:xfrm>
          <a:prstGeom prst="ellipse">
            <a:avLst/>
          </a:prstGeom>
          <a:noFill/>
          <a:ln w="12700">
            <a:solidFill>
              <a:schemeClr val="tx1"/>
            </a:solidFill>
            <a:round/>
            <a:headEnd/>
            <a:tailEnd/>
          </a:ln>
          <a:effectLst/>
        </p:spPr>
        <p:txBody>
          <a:bodyPr wrap="none" anchor="ctr"/>
          <a:lstStyle/>
          <a:p>
            <a:pPr algn="ctr"/>
            <a:r>
              <a:rPr lang="en-US" sz="1400">
                <a:latin typeface="Arial Black" pitchFamily="1" charset="0"/>
              </a:rPr>
              <a:t>7</a:t>
            </a:r>
          </a:p>
        </p:txBody>
      </p:sp>
      <p:sp>
        <p:nvSpPr>
          <p:cNvPr id="119962" name="Freeform 154"/>
          <p:cNvSpPr>
            <a:spLocks/>
          </p:cNvSpPr>
          <p:nvPr/>
        </p:nvSpPr>
        <p:spPr bwMode="auto">
          <a:xfrm>
            <a:off x="7007225" y="1657350"/>
            <a:ext cx="69850" cy="152400"/>
          </a:xfrm>
          <a:custGeom>
            <a:avLst/>
            <a:gdLst/>
            <a:ahLst/>
            <a:cxnLst>
              <a:cxn ang="0">
                <a:pos x="0" y="0"/>
              </a:cxn>
              <a:cxn ang="0">
                <a:pos x="44" y="0"/>
              </a:cxn>
              <a:cxn ang="0">
                <a:pos x="24" y="96"/>
              </a:cxn>
            </a:cxnLst>
            <a:rect l="0" t="0" r="r" b="b"/>
            <a:pathLst>
              <a:path w="44" h="96">
                <a:moveTo>
                  <a:pt x="0" y="0"/>
                </a:moveTo>
                <a:lnTo>
                  <a:pt x="44" y="0"/>
                </a:lnTo>
                <a:lnTo>
                  <a:pt x="24" y="96"/>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p:txBody>
          <a:bodyPr>
            <a:normAutofit fontScale="90000"/>
          </a:bodyPr>
          <a:lstStyle/>
          <a:p>
            <a:r>
              <a:rPr lang="en-US"/>
              <a:t>Sperm</a:t>
            </a:r>
          </a:p>
        </p:txBody>
      </p:sp>
      <p:sp>
        <p:nvSpPr>
          <p:cNvPr id="90117" name="Rectangle 5"/>
          <p:cNvSpPr>
            <a:spLocks noGrp="1" noChangeArrowheads="1"/>
          </p:cNvSpPr>
          <p:nvPr>
            <p:ph type="body" idx="1"/>
          </p:nvPr>
        </p:nvSpPr>
        <p:spPr>
          <a:xfrm>
            <a:off x="304800" y="1143000"/>
            <a:ext cx="6553200" cy="5257800"/>
          </a:xfrm>
        </p:spPr>
        <p:txBody>
          <a:bodyPr/>
          <a:lstStyle/>
          <a:p>
            <a:r>
              <a:rPr lang="en-US" dirty="0"/>
              <a:t>Major regions</a:t>
            </a:r>
          </a:p>
          <a:p>
            <a:pPr lvl="1"/>
            <a:r>
              <a:rPr lang="en-US" b="1" dirty="0"/>
              <a:t>Head</a:t>
            </a:r>
            <a:r>
              <a:rPr lang="en-US" dirty="0"/>
              <a:t> </a:t>
            </a:r>
            <a:endParaRPr lang="en-US" dirty="0" smtClean="0"/>
          </a:p>
          <a:p>
            <a:pPr lvl="2"/>
            <a:r>
              <a:rPr lang="en-US" dirty="0" smtClean="0"/>
              <a:t> </a:t>
            </a:r>
            <a:r>
              <a:rPr lang="en-US" dirty="0"/>
              <a:t>genetic </a:t>
            </a:r>
            <a:r>
              <a:rPr lang="en-US" dirty="0" smtClean="0"/>
              <a:t>region</a:t>
            </a:r>
          </a:p>
          <a:p>
            <a:pPr lvl="2"/>
            <a:r>
              <a:rPr lang="en-US" dirty="0" smtClean="0"/>
              <a:t>nucleus </a:t>
            </a:r>
            <a:r>
              <a:rPr lang="en-US" dirty="0"/>
              <a:t>and </a:t>
            </a:r>
            <a:r>
              <a:rPr lang="en-US" dirty="0" err="1"/>
              <a:t>helmetlike</a:t>
            </a:r>
            <a:r>
              <a:rPr lang="en-US" dirty="0"/>
              <a:t> </a:t>
            </a:r>
            <a:r>
              <a:rPr lang="en-US" b="1" dirty="0" err="1"/>
              <a:t>acrosome</a:t>
            </a:r>
            <a:r>
              <a:rPr lang="en-US" dirty="0"/>
              <a:t> containing hydrolytic enzymes </a:t>
            </a:r>
            <a:endParaRPr lang="en-US" dirty="0" smtClean="0"/>
          </a:p>
          <a:p>
            <a:pPr lvl="3"/>
            <a:r>
              <a:rPr lang="en-US" dirty="0" smtClean="0"/>
              <a:t>enable </a:t>
            </a:r>
            <a:r>
              <a:rPr lang="en-US" dirty="0"/>
              <a:t>sperm to penetrate egg</a:t>
            </a:r>
          </a:p>
          <a:p>
            <a:pPr lvl="1"/>
            <a:r>
              <a:rPr lang="en-US" b="1" dirty="0" err="1"/>
              <a:t>Midpiece</a:t>
            </a:r>
            <a:r>
              <a:rPr lang="en-US" dirty="0"/>
              <a:t> </a:t>
            </a:r>
            <a:endParaRPr lang="en-US" dirty="0" smtClean="0"/>
          </a:p>
          <a:p>
            <a:pPr lvl="2"/>
            <a:r>
              <a:rPr lang="en-US" dirty="0" smtClean="0"/>
              <a:t>metabolic region</a:t>
            </a:r>
          </a:p>
          <a:p>
            <a:pPr lvl="3"/>
            <a:r>
              <a:rPr lang="en-US" dirty="0" smtClean="0"/>
              <a:t>mitochondria </a:t>
            </a:r>
            <a:r>
              <a:rPr lang="en-US" dirty="0">
                <a:sym typeface="Wingdings" pitchFamily="1" charset="2"/>
              </a:rPr>
              <a:t> ATP to move tail</a:t>
            </a:r>
            <a:r>
              <a:rPr lang="en-US" dirty="0"/>
              <a:t> </a:t>
            </a:r>
          </a:p>
          <a:p>
            <a:pPr lvl="1"/>
            <a:r>
              <a:rPr lang="en-US" b="1" dirty="0"/>
              <a:t>Tail</a:t>
            </a:r>
            <a:r>
              <a:rPr lang="en-US" dirty="0"/>
              <a:t> </a:t>
            </a:r>
            <a:endParaRPr lang="en-US" dirty="0" smtClean="0"/>
          </a:p>
          <a:p>
            <a:pPr lvl="2"/>
            <a:r>
              <a:rPr lang="en-US" dirty="0" err="1" smtClean="0"/>
              <a:t>locomotor</a:t>
            </a:r>
            <a:r>
              <a:rPr lang="en-US" dirty="0" smtClean="0"/>
              <a:t> region</a:t>
            </a:r>
          </a:p>
          <a:p>
            <a:pPr lvl="2"/>
            <a:r>
              <a:rPr lang="en-US" dirty="0" smtClean="0"/>
              <a:t> </a:t>
            </a:r>
            <a:r>
              <a:rPr lang="en-US" dirty="0"/>
              <a:t>flagellum </a:t>
            </a:r>
          </a:p>
        </p:txBody>
      </p:sp>
      <p:pic>
        <p:nvPicPr>
          <p:cNvPr id="17410" name="Picture 2"/>
          <p:cNvPicPr>
            <a:picLocks noChangeAspect="1" noChangeArrowheads="1"/>
          </p:cNvPicPr>
          <p:nvPr/>
        </p:nvPicPr>
        <p:blipFill>
          <a:blip r:embed="rId3" cstate="print"/>
          <a:srcRect/>
          <a:stretch>
            <a:fillRect/>
          </a:stretch>
        </p:blipFill>
        <p:spPr bwMode="auto">
          <a:xfrm>
            <a:off x="6324600" y="3200400"/>
            <a:ext cx="2428875" cy="32956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Grp="1" noChangeArrowheads="1"/>
          </p:cNvSpPr>
          <p:nvPr>
            <p:ph type="title" idx="4294967295"/>
          </p:nvPr>
        </p:nvSpPr>
        <p:spPr/>
        <p:txBody>
          <a:bodyPr/>
          <a:lstStyle/>
          <a:p>
            <a:pPr eaLnBrk="1" hangingPunct="1"/>
            <a:r>
              <a:rPr lang="en-US" smtClean="0"/>
              <a:t>Spermatogenesis</a:t>
            </a:r>
          </a:p>
        </p:txBody>
      </p:sp>
      <p:sp>
        <p:nvSpPr>
          <p:cNvPr id="7172" name="Text Box 6"/>
          <p:cNvSpPr txBox="1">
            <a:spLocks noChangeArrowheads="1"/>
          </p:cNvSpPr>
          <p:nvPr/>
        </p:nvSpPr>
        <p:spPr bwMode="auto">
          <a:xfrm>
            <a:off x="2590800" y="2057400"/>
            <a:ext cx="4191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5122" name="ShockwaveFlash1" r:id="rId2" imgW="5563377" imgH="6628571"/>
        </mc:Choice>
        <mc:Fallback>
          <p:control name="ShockwaveFlash1" r:id="rId2" imgW="5563377" imgH="6628571">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05000" y="76200"/>
                  <a:ext cx="5562600" cy="66294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277242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p:txBody>
          <a:bodyPr>
            <a:normAutofit fontScale="90000"/>
          </a:bodyPr>
          <a:lstStyle/>
          <a:p>
            <a:r>
              <a:rPr lang="en-US"/>
              <a:t>Role of Sustentocytes </a:t>
            </a:r>
          </a:p>
        </p:txBody>
      </p:sp>
      <p:sp>
        <p:nvSpPr>
          <p:cNvPr id="91141" name="Rectangle 5"/>
          <p:cNvSpPr>
            <a:spLocks noGrp="1" noChangeArrowheads="1"/>
          </p:cNvSpPr>
          <p:nvPr>
            <p:ph type="body" idx="1"/>
          </p:nvPr>
        </p:nvSpPr>
        <p:spPr>
          <a:xfrm>
            <a:off x="304800" y="1143000"/>
            <a:ext cx="5181600" cy="5257800"/>
          </a:xfrm>
        </p:spPr>
        <p:txBody>
          <a:bodyPr>
            <a:normAutofit fontScale="92500" lnSpcReduction="10000"/>
          </a:bodyPr>
          <a:lstStyle/>
          <a:p>
            <a:pPr>
              <a:lnSpc>
                <a:spcPct val="90000"/>
              </a:lnSpc>
            </a:pPr>
            <a:r>
              <a:rPr lang="en-US" dirty="0"/>
              <a:t>Large supporting cells (</a:t>
            </a:r>
            <a:r>
              <a:rPr lang="en-US" b="1" dirty="0" err="1"/>
              <a:t>Sertoli</a:t>
            </a:r>
            <a:r>
              <a:rPr lang="en-US" b="1" dirty="0"/>
              <a:t> cells</a:t>
            </a:r>
            <a:r>
              <a:rPr lang="en-US" dirty="0"/>
              <a:t>)</a:t>
            </a:r>
            <a:endParaRPr lang="en-US" sz="2800" dirty="0"/>
          </a:p>
          <a:p>
            <a:pPr lvl="1">
              <a:lnSpc>
                <a:spcPct val="90000"/>
              </a:lnSpc>
            </a:pPr>
            <a:endParaRPr lang="en-US" dirty="0" smtClean="0"/>
          </a:p>
          <a:p>
            <a:pPr lvl="1">
              <a:lnSpc>
                <a:spcPct val="90000"/>
              </a:lnSpc>
            </a:pPr>
            <a:r>
              <a:rPr lang="en-US" dirty="0" smtClean="0"/>
              <a:t>Provide </a:t>
            </a:r>
            <a:r>
              <a:rPr lang="en-US" dirty="0"/>
              <a:t>nutrients and signals to dividing cells </a:t>
            </a:r>
          </a:p>
          <a:p>
            <a:pPr lvl="1">
              <a:lnSpc>
                <a:spcPct val="90000"/>
              </a:lnSpc>
            </a:pPr>
            <a:endParaRPr lang="en-US" dirty="0" smtClean="0"/>
          </a:p>
          <a:p>
            <a:pPr lvl="1">
              <a:lnSpc>
                <a:spcPct val="90000"/>
              </a:lnSpc>
            </a:pPr>
            <a:r>
              <a:rPr lang="en-US" dirty="0" smtClean="0"/>
              <a:t>Move </a:t>
            </a:r>
            <a:r>
              <a:rPr lang="en-US" dirty="0"/>
              <a:t>cells along to lumen</a:t>
            </a:r>
          </a:p>
          <a:p>
            <a:pPr lvl="1">
              <a:lnSpc>
                <a:spcPct val="90000"/>
              </a:lnSpc>
            </a:pPr>
            <a:endParaRPr lang="en-US" dirty="0" smtClean="0"/>
          </a:p>
          <a:p>
            <a:pPr lvl="1">
              <a:lnSpc>
                <a:spcPct val="90000"/>
              </a:lnSpc>
            </a:pPr>
            <a:r>
              <a:rPr lang="en-US" dirty="0" smtClean="0"/>
              <a:t>Secrete </a:t>
            </a:r>
            <a:r>
              <a:rPr lang="en-US" b="1" dirty="0"/>
              <a:t>testicular fluid</a:t>
            </a:r>
            <a:r>
              <a:rPr lang="en-US" dirty="0"/>
              <a:t> into lumen for sperm transport</a:t>
            </a:r>
          </a:p>
          <a:p>
            <a:pPr lvl="1">
              <a:lnSpc>
                <a:spcPct val="90000"/>
              </a:lnSpc>
            </a:pPr>
            <a:endParaRPr lang="en-US" dirty="0" smtClean="0"/>
          </a:p>
          <a:p>
            <a:pPr lvl="1">
              <a:lnSpc>
                <a:spcPct val="90000"/>
              </a:lnSpc>
            </a:pPr>
            <a:r>
              <a:rPr lang="en-US" dirty="0" err="1" smtClean="0"/>
              <a:t>Phagocytize</a:t>
            </a:r>
            <a:r>
              <a:rPr lang="en-US" dirty="0" smtClean="0"/>
              <a:t> </a:t>
            </a:r>
            <a:r>
              <a:rPr lang="en-US" dirty="0"/>
              <a:t>faulty germ cells and excess cytoplasm</a:t>
            </a:r>
          </a:p>
          <a:p>
            <a:pPr lvl="1">
              <a:lnSpc>
                <a:spcPct val="90000"/>
              </a:lnSpc>
            </a:pPr>
            <a:endParaRPr lang="en-US" dirty="0" smtClean="0"/>
          </a:p>
          <a:p>
            <a:pPr lvl="1">
              <a:lnSpc>
                <a:spcPct val="90000"/>
              </a:lnSpc>
            </a:pPr>
            <a:r>
              <a:rPr lang="en-US" dirty="0" smtClean="0"/>
              <a:t>Produce </a:t>
            </a:r>
            <a:r>
              <a:rPr lang="en-US" dirty="0"/>
              <a:t>chemical mediators to regulate spermatogenesis</a:t>
            </a:r>
          </a:p>
          <a:p>
            <a:pPr>
              <a:lnSpc>
                <a:spcPct val="90000"/>
              </a:lnSpc>
            </a:pPr>
            <a:endParaRPr lang="en-US" sz="2800" dirty="0"/>
          </a:p>
        </p:txBody>
      </p:sp>
      <p:pic>
        <p:nvPicPr>
          <p:cNvPr id="18434" name="Picture 2"/>
          <p:cNvPicPr>
            <a:picLocks noChangeAspect="1" noChangeArrowheads="1"/>
          </p:cNvPicPr>
          <p:nvPr/>
        </p:nvPicPr>
        <p:blipFill>
          <a:blip r:embed="rId3" cstate="print"/>
          <a:srcRect/>
          <a:stretch>
            <a:fillRect/>
          </a:stretch>
        </p:blipFill>
        <p:spPr bwMode="auto">
          <a:xfrm>
            <a:off x="6595659" y="1371600"/>
            <a:ext cx="2548341" cy="5238750"/>
          </a:xfrm>
          <a:prstGeom prst="rect">
            <a:avLst/>
          </a:prstGeom>
          <a:noFill/>
          <a:ln w="9525">
            <a:noFill/>
            <a:miter lim="800000"/>
            <a:headEnd/>
            <a:tailEnd/>
          </a:ln>
        </p:spPr>
      </p:pic>
      <p:sp>
        <p:nvSpPr>
          <p:cNvPr id="5" name="TextBox 4"/>
          <p:cNvSpPr txBox="1"/>
          <p:nvPr/>
        </p:nvSpPr>
        <p:spPr>
          <a:xfrm>
            <a:off x="7010400" y="1143000"/>
            <a:ext cx="1676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smtClean="0"/>
              <a:t>Sertoli</a:t>
            </a:r>
            <a:r>
              <a:rPr lang="en-US" dirty="0" smtClean="0"/>
              <a:t> Cells</a:t>
            </a:r>
            <a:endParaRPr lang="en-US" dirty="0"/>
          </a:p>
        </p:txBody>
      </p:sp>
      <p:cxnSp>
        <p:nvCxnSpPr>
          <p:cNvPr id="7" name="Straight Arrow Connector 6"/>
          <p:cNvCxnSpPr/>
          <p:nvPr/>
        </p:nvCxnSpPr>
        <p:spPr>
          <a:xfrm flipH="1">
            <a:off x="7086600" y="1524000"/>
            <a:ext cx="1524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8534400" y="1524000"/>
            <a:ext cx="762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Grp="1" noChangeArrowheads="1"/>
          </p:cNvSpPr>
          <p:nvPr>
            <p:ph type="title"/>
          </p:nvPr>
        </p:nvSpPr>
        <p:spPr/>
        <p:txBody>
          <a:bodyPr>
            <a:normAutofit fontScale="90000"/>
          </a:bodyPr>
          <a:lstStyle/>
          <a:p>
            <a:r>
              <a:rPr lang="en-US"/>
              <a:t>Role of Sustentacular Cells</a:t>
            </a:r>
          </a:p>
        </p:txBody>
      </p:sp>
      <p:sp>
        <p:nvSpPr>
          <p:cNvPr id="94213" name="Rectangle 5"/>
          <p:cNvSpPr>
            <a:spLocks noGrp="1" noChangeArrowheads="1"/>
          </p:cNvSpPr>
          <p:nvPr>
            <p:ph type="body" idx="1"/>
          </p:nvPr>
        </p:nvSpPr>
        <p:spPr/>
        <p:txBody>
          <a:bodyPr/>
          <a:lstStyle/>
          <a:p>
            <a:r>
              <a:rPr lang="en-US" dirty="0"/>
              <a:t>Tight junctions form </a:t>
            </a:r>
            <a:r>
              <a:rPr lang="en-US" b="1" dirty="0"/>
              <a:t>blood-testis barrier</a:t>
            </a:r>
            <a:r>
              <a:rPr lang="en-US" dirty="0"/>
              <a:t> </a:t>
            </a:r>
          </a:p>
          <a:p>
            <a:pPr lvl="1"/>
            <a:endParaRPr lang="en-US" dirty="0" smtClean="0"/>
          </a:p>
          <a:p>
            <a:pPr lvl="1"/>
            <a:r>
              <a:rPr lang="en-US" dirty="0" smtClean="0"/>
              <a:t>Prevents </a:t>
            </a:r>
            <a:r>
              <a:rPr lang="en-US" dirty="0"/>
              <a:t>sperm antigens from escaping into blood </a:t>
            </a:r>
            <a:r>
              <a:rPr lang="en-US" dirty="0" smtClean="0">
                <a:sym typeface="Wingdings" pitchFamily="1" charset="2"/>
              </a:rPr>
              <a:t> </a:t>
            </a:r>
          </a:p>
          <a:p>
            <a:pPr lvl="2"/>
            <a:r>
              <a:rPr lang="en-US" dirty="0" smtClean="0"/>
              <a:t>activation </a:t>
            </a:r>
            <a:r>
              <a:rPr lang="en-US" dirty="0"/>
              <a:t>of immune system</a:t>
            </a:r>
          </a:p>
          <a:p>
            <a:pPr lvl="1"/>
            <a:endParaRPr lang="en-US" dirty="0" smtClean="0"/>
          </a:p>
          <a:p>
            <a:pPr lvl="1"/>
            <a:r>
              <a:rPr lang="en-US" dirty="0" smtClean="0"/>
              <a:t>Important </a:t>
            </a:r>
          </a:p>
          <a:p>
            <a:pPr lvl="2"/>
            <a:r>
              <a:rPr lang="en-US" dirty="0" smtClean="0"/>
              <a:t>sperm </a:t>
            </a:r>
            <a:r>
              <a:rPr lang="en-US" dirty="0"/>
              <a:t>not formed until </a:t>
            </a:r>
            <a:r>
              <a:rPr lang="en-US" dirty="0" smtClean="0"/>
              <a:t>puberty</a:t>
            </a:r>
          </a:p>
          <a:p>
            <a:pPr lvl="2"/>
            <a:endParaRPr lang="en-US" dirty="0" smtClean="0"/>
          </a:p>
          <a:p>
            <a:pPr lvl="2"/>
            <a:r>
              <a:rPr lang="en-US" dirty="0" smtClean="0"/>
              <a:t>absent </a:t>
            </a:r>
            <a:r>
              <a:rPr lang="en-US" dirty="0"/>
              <a:t>during immune system </a:t>
            </a:r>
            <a:r>
              <a:rPr lang="en-US" dirty="0" smtClean="0"/>
              <a:t>development</a:t>
            </a:r>
          </a:p>
          <a:p>
            <a:pPr lvl="3"/>
            <a:endParaRPr lang="en-US" dirty="0" smtClean="0"/>
          </a:p>
          <a:p>
            <a:pPr lvl="3"/>
            <a:r>
              <a:rPr lang="en-US" dirty="0" smtClean="0"/>
              <a:t>would </a:t>
            </a:r>
            <a:r>
              <a:rPr lang="en-US" dirty="0"/>
              <a:t>not be recognized as "self"</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normAutofit fontScale="90000"/>
          </a:bodyPr>
          <a:lstStyle/>
          <a:p>
            <a:r>
              <a:rPr lang="en-US"/>
              <a:t>Homeostatic Imbalance</a:t>
            </a:r>
          </a:p>
        </p:txBody>
      </p:sp>
      <p:sp>
        <p:nvSpPr>
          <p:cNvPr id="96261" name="Rectangle 5"/>
          <p:cNvSpPr>
            <a:spLocks noGrp="1" noChangeArrowheads="1"/>
          </p:cNvSpPr>
          <p:nvPr>
            <p:ph type="body" idx="1"/>
          </p:nvPr>
        </p:nvSpPr>
        <p:spPr/>
        <p:txBody>
          <a:bodyPr/>
          <a:lstStyle/>
          <a:p>
            <a:r>
              <a:rPr lang="en-US" dirty="0"/>
              <a:t>Infertility</a:t>
            </a:r>
          </a:p>
          <a:p>
            <a:pPr lvl="1"/>
            <a:r>
              <a:rPr lang="en-US" dirty="0"/>
              <a:t>Gradual decline in male fertility past 50 years</a:t>
            </a:r>
          </a:p>
          <a:p>
            <a:pPr lvl="1"/>
            <a:endParaRPr lang="en-US" i="1" dirty="0" smtClean="0"/>
          </a:p>
          <a:p>
            <a:pPr lvl="1"/>
            <a:r>
              <a:rPr lang="en-US" i="1" dirty="0" err="1" smtClean="0"/>
              <a:t>Xenobiotics</a:t>
            </a:r>
            <a:r>
              <a:rPr lang="en-US" dirty="0" smtClean="0"/>
              <a:t> </a:t>
            </a:r>
            <a:r>
              <a:rPr lang="en-US" dirty="0"/>
              <a:t>(alien molecules) may be cause</a:t>
            </a:r>
          </a:p>
          <a:p>
            <a:pPr lvl="2"/>
            <a:r>
              <a:rPr lang="en-US" dirty="0"/>
              <a:t>Environmental toxins, PVCs, phthalates, pesticides, herbicides, compounds with estrogenic effects, antibiotics, radiation, lead, marijuana</a:t>
            </a:r>
          </a:p>
          <a:p>
            <a:pPr lvl="1"/>
            <a:endParaRPr lang="en-US" dirty="0" smtClean="0"/>
          </a:p>
          <a:p>
            <a:pPr lvl="1"/>
            <a:r>
              <a:rPr lang="en-US" dirty="0" smtClean="0"/>
              <a:t>Also</a:t>
            </a:r>
            <a:r>
              <a:rPr lang="en-US" dirty="0"/>
              <a:t>, lack of selenium, excessive alcohol, lack of specific Ca</a:t>
            </a:r>
            <a:r>
              <a:rPr lang="en-US" baseline="30000" dirty="0"/>
              <a:t>2+</a:t>
            </a:r>
            <a:r>
              <a:rPr lang="en-US" dirty="0"/>
              <a:t> channel, anatomical obstructions, hormonal imbalances, oxidative stress, fevers, hot tubs</a:t>
            </a:r>
          </a:p>
        </p:txBody>
      </p:sp>
    </p:spTree>
    <p:extLst>
      <p:ext uri="{BB962C8B-B14F-4D97-AF65-F5344CB8AC3E}">
        <p14:creationId xmlns:p14="http://schemas.microsoft.com/office/powerpoint/2010/main" val="3844957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1028"/>
          <p:cNvSpPr>
            <a:spLocks noGrp="1" noChangeArrowheads="1"/>
          </p:cNvSpPr>
          <p:nvPr>
            <p:ph type="title"/>
          </p:nvPr>
        </p:nvSpPr>
        <p:spPr/>
        <p:txBody>
          <a:bodyPr>
            <a:normAutofit fontScale="90000"/>
          </a:bodyPr>
          <a:lstStyle/>
          <a:p>
            <a:r>
              <a:rPr lang="en-US"/>
              <a:t>Hormonal Regulation of Male Reproductive Function</a:t>
            </a:r>
          </a:p>
        </p:txBody>
      </p:sp>
      <p:sp>
        <p:nvSpPr>
          <p:cNvPr id="26629" name="Rectangle 1029"/>
          <p:cNvSpPr>
            <a:spLocks noGrp="1" noChangeArrowheads="1"/>
          </p:cNvSpPr>
          <p:nvPr>
            <p:ph type="body" idx="1"/>
          </p:nvPr>
        </p:nvSpPr>
        <p:spPr>
          <a:xfrm>
            <a:off x="365125" y="1141413"/>
            <a:ext cx="8229600" cy="5335587"/>
          </a:xfrm>
        </p:spPr>
        <p:txBody>
          <a:bodyPr>
            <a:normAutofit lnSpcReduction="10000"/>
          </a:bodyPr>
          <a:lstStyle/>
          <a:p>
            <a:r>
              <a:rPr lang="en-US" dirty="0"/>
              <a:t>Sequence of hormonal regulatory events involving hypothalamus, anterior pituitary gland, and testes </a:t>
            </a:r>
          </a:p>
          <a:p>
            <a:pPr lvl="1"/>
            <a:endParaRPr lang="en-US" dirty="0" smtClean="0"/>
          </a:p>
          <a:p>
            <a:pPr lvl="1"/>
            <a:r>
              <a:rPr lang="en-US" dirty="0" smtClean="0"/>
              <a:t>Hypothalamic-pituitary-</a:t>
            </a:r>
            <a:r>
              <a:rPr lang="en-US" dirty="0" err="1" smtClean="0"/>
              <a:t>gonadal</a:t>
            </a:r>
            <a:r>
              <a:rPr lang="en-US" dirty="0" smtClean="0"/>
              <a:t> </a:t>
            </a:r>
            <a:r>
              <a:rPr lang="en-US" dirty="0"/>
              <a:t>(HPG) axis</a:t>
            </a:r>
          </a:p>
          <a:p>
            <a:pPr lvl="1"/>
            <a:endParaRPr lang="en-US" dirty="0" smtClean="0"/>
          </a:p>
          <a:p>
            <a:pPr lvl="1"/>
            <a:r>
              <a:rPr lang="en-US" dirty="0" smtClean="0"/>
              <a:t>Regulates </a:t>
            </a:r>
            <a:r>
              <a:rPr lang="en-US" dirty="0"/>
              <a:t>production of gametes and sex hormones through 3 interacting sets of hormones</a:t>
            </a:r>
          </a:p>
          <a:p>
            <a:pPr lvl="2"/>
            <a:endParaRPr lang="en-US" dirty="0" smtClean="0"/>
          </a:p>
          <a:p>
            <a:pPr lvl="2"/>
            <a:r>
              <a:rPr lang="en-US" dirty="0" err="1" smtClean="0"/>
              <a:t>GnRH</a:t>
            </a:r>
            <a:r>
              <a:rPr lang="en-US" dirty="0" smtClean="0"/>
              <a:t> </a:t>
            </a:r>
            <a:r>
              <a:rPr lang="en-US" dirty="0"/>
              <a:t>indirectly stimulates testes via FSH &amp; LH</a:t>
            </a:r>
          </a:p>
          <a:p>
            <a:pPr lvl="2"/>
            <a:endParaRPr lang="en-US" dirty="0" smtClean="0"/>
          </a:p>
          <a:p>
            <a:pPr lvl="2"/>
            <a:r>
              <a:rPr lang="en-US" dirty="0" smtClean="0"/>
              <a:t>FSH </a:t>
            </a:r>
            <a:r>
              <a:rPr lang="en-US" dirty="0"/>
              <a:t>&amp; LH directly stimulate testes</a:t>
            </a:r>
          </a:p>
          <a:p>
            <a:pPr lvl="2"/>
            <a:endParaRPr lang="en-US" dirty="0" smtClean="0"/>
          </a:p>
          <a:p>
            <a:pPr lvl="2"/>
            <a:r>
              <a:rPr lang="en-US" dirty="0" smtClean="0"/>
              <a:t>Testosterone </a:t>
            </a:r>
            <a:r>
              <a:rPr lang="en-US" dirty="0"/>
              <a:t>&amp; </a:t>
            </a:r>
            <a:r>
              <a:rPr lang="en-US" dirty="0" err="1"/>
              <a:t>inhibin</a:t>
            </a:r>
            <a:r>
              <a:rPr lang="en-US" dirty="0"/>
              <a:t> – negative feedback on hypothalamus and anterior pituitary</a:t>
            </a:r>
          </a:p>
        </p:txBody>
      </p:sp>
    </p:spTree>
    <p:extLst>
      <p:ext uri="{BB962C8B-B14F-4D97-AF65-F5344CB8AC3E}">
        <p14:creationId xmlns:p14="http://schemas.microsoft.com/office/powerpoint/2010/main" val="28387659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normAutofit fontScale="90000"/>
          </a:bodyPr>
          <a:lstStyle/>
          <a:p>
            <a:r>
              <a:rPr lang="en-US"/>
              <a:t>HPG Axis</a:t>
            </a:r>
          </a:p>
        </p:txBody>
      </p:sp>
      <p:sp>
        <p:nvSpPr>
          <p:cNvPr id="27653" name="Rectangle 5"/>
          <p:cNvSpPr>
            <a:spLocks noGrp="1" noChangeArrowheads="1"/>
          </p:cNvSpPr>
          <p:nvPr>
            <p:ph type="body" idx="1"/>
          </p:nvPr>
        </p:nvSpPr>
        <p:spPr/>
        <p:txBody>
          <a:bodyPr>
            <a:normAutofit lnSpcReduction="10000"/>
          </a:bodyPr>
          <a:lstStyle/>
          <a:p>
            <a:r>
              <a:rPr lang="en-US" dirty="0"/>
              <a:t>Sequence of regulatory events</a:t>
            </a:r>
          </a:p>
          <a:p>
            <a:pPr lvl="1"/>
            <a:endParaRPr lang="en-US" dirty="0" smtClean="0"/>
          </a:p>
          <a:p>
            <a:pPr lvl="1"/>
            <a:r>
              <a:rPr lang="en-US" dirty="0" smtClean="0"/>
              <a:t>Hypothalamus </a:t>
            </a:r>
            <a:r>
              <a:rPr lang="en-US" dirty="0"/>
              <a:t>releases </a:t>
            </a:r>
            <a:r>
              <a:rPr lang="en-US" dirty="0" err="1"/>
              <a:t>gonadotropin</a:t>
            </a:r>
            <a:r>
              <a:rPr lang="en-US" dirty="0"/>
              <a:t>-releasing hormone (</a:t>
            </a:r>
            <a:r>
              <a:rPr lang="en-US" dirty="0" err="1"/>
              <a:t>GnRH</a:t>
            </a:r>
            <a:r>
              <a:rPr lang="en-US" dirty="0"/>
              <a:t>) </a:t>
            </a:r>
            <a:r>
              <a:rPr lang="en-US" dirty="0">
                <a:sym typeface="Wingdings" pitchFamily="1" charset="2"/>
              </a:rPr>
              <a:t> </a:t>
            </a:r>
            <a:endParaRPr lang="en-US" dirty="0" smtClean="0">
              <a:sym typeface="Wingdings" pitchFamily="1" charset="2"/>
            </a:endParaRPr>
          </a:p>
          <a:p>
            <a:pPr lvl="2"/>
            <a:r>
              <a:rPr lang="en-US" dirty="0" smtClean="0"/>
              <a:t>anterior </a:t>
            </a:r>
            <a:r>
              <a:rPr lang="en-US" dirty="0"/>
              <a:t>pituitary to secrete FSH and LH</a:t>
            </a:r>
          </a:p>
          <a:p>
            <a:pPr lvl="1"/>
            <a:endParaRPr lang="en-US" dirty="0" smtClean="0"/>
          </a:p>
          <a:p>
            <a:pPr lvl="1"/>
            <a:r>
              <a:rPr lang="en-US" dirty="0" smtClean="0"/>
              <a:t>FSH </a:t>
            </a:r>
            <a:r>
              <a:rPr lang="en-US" dirty="0"/>
              <a:t>causes </a:t>
            </a:r>
            <a:r>
              <a:rPr lang="en-US" dirty="0" err="1"/>
              <a:t>sustentocytes</a:t>
            </a:r>
            <a:r>
              <a:rPr lang="en-US" dirty="0"/>
              <a:t> to release </a:t>
            </a:r>
            <a:r>
              <a:rPr lang="en-US" b="1" dirty="0"/>
              <a:t>androgen-binding protein</a:t>
            </a:r>
            <a:r>
              <a:rPr lang="en-US" dirty="0"/>
              <a:t> (</a:t>
            </a:r>
            <a:r>
              <a:rPr lang="en-US" b="1" dirty="0"/>
              <a:t>ABP</a:t>
            </a:r>
            <a:r>
              <a:rPr lang="en-US" dirty="0"/>
              <a:t>) </a:t>
            </a:r>
            <a:r>
              <a:rPr lang="en-US" dirty="0">
                <a:sym typeface="Wingdings" pitchFamily="1" charset="2"/>
              </a:rPr>
              <a:t> </a:t>
            </a:r>
            <a:endParaRPr lang="en-US" dirty="0" smtClean="0">
              <a:sym typeface="Wingdings" pitchFamily="1" charset="2"/>
            </a:endParaRPr>
          </a:p>
          <a:p>
            <a:pPr lvl="2"/>
            <a:r>
              <a:rPr lang="en-US" dirty="0" smtClean="0">
                <a:sym typeface="Wingdings" pitchFamily="1" charset="2"/>
              </a:rPr>
              <a:t>high </a:t>
            </a:r>
            <a:r>
              <a:rPr lang="en-US" dirty="0">
                <a:sym typeface="Wingdings" pitchFamily="1" charset="2"/>
              </a:rPr>
              <a:t>concentration of testosterone near </a:t>
            </a:r>
            <a:r>
              <a:rPr lang="en-US" dirty="0" err="1">
                <a:sym typeface="Wingdings" pitchFamily="1" charset="2"/>
              </a:rPr>
              <a:t>spermatogenic</a:t>
            </a:r>
            <a:r>
              <a:rPr lang="en-US" dirty="0">
                <a:sym typeface="Wingdings" pitchFamily="1" charset="2"/>
              </a:rPr>
              <a:t> cells  </a:t>
            </a:r>
            <a:endParaRPr lang="en-US" dirty="0" smtClean="0">
              <a:sym typeface="Wingdings" pitchFamily="1" charset="2"/>
            </a:endParaRPr>
          </a:p>
          <a:p>
            <a:pPr lvl="3"/>
            <a:r>
              <a:rPr lang="en-US" dirty="0" smtClean="0">
                <a:sym typeface="Wingdings" pitchFamily="1" charset="2"/>
              </a:rPr>
              <a:t>spermatogenesis</a:t>
            </a:r>
            <a:endParaRPr lang="en-US" dirty="0">
              <a:sym typeface="Wingdings" pitchFamily="1" charset="2"/>
            </a:endParaRPr>
          </a:p>
          <a:p>
            <a:pPr lvl="1"/>
            <a:endParaRPr lang="en-US" dirty="0" smtClean="0">
              <a:sym typeface="Wingdings" pitchFamily="1" charset="2"/>
            </a:endParaRPr>
          </a:p>
          <a:p>
            <a:pPr lvl="1"/>
            <a:r>
              <a:rPr lang="en-US" dirty="0" smtClean="0">
                <a:sym typeface="Wingdings" pitchFamily="1" charset="2"/>
              </a:rPr>
              <a:t>LH </a:t>
            </a:r>
            <a:r>
              <a:rPr lang="en-US" dirty="0">
                <a:sym typeface="Wingdings" pitchFamily="1" charset="2"/>
              </a:rPr>
              <a:t>prods interstitial endocrine cells  </a:t>
            </a:r>
            <a:endParaRPr lang="en-US" dirty="0" smtClean="0">
              <a:sym typeface="Wingdings" pitchFamily="1" charset="2"/>
            </a:endParaRPr>
          </a:p>
          <a:p>
            <a:pPr lvl="2"/>
            <a:r>
              <a:rPr lang="en-US" dirty="0" smtClean="0">
                <a:sym typeface="Wingdings" pitchFamily="1" charset="2"/>
              </a:rPr>
              <a:t>testosterone </a:t>
            </a:r>
            <a:r>
              <a:rPr lang="en-US" dirty="0">
                <a:sym typeface="Wingdings" pitchFamily="1" charset="2"/>
              </a:rPr>
              <a:t> </a:t>
            </a:r>
            <a:endParaRPr lang="en-US" dirty="0" smtClean="0">
              <a:sym typeface="Wingdings" pitchFamily="1" charset="2"/>
            </a:endParaRPr>
          </a:p>
          <a:p>
            <a:pPr lvl="3"/>
            <a:r>
              <a:rPr lang="en-US" dirty="0" smtClean="0">
                <a:sym typeface="Wingdings" pitchFamily="1" charset="2"/>
              </a:rPr>
              <a:t>spermatogenesis</a:t>
            </a:r>
            <a:endParaRPr lang="en-US" dirty="0"/>
          </a:p>
        </p:txBody>
      </p:sp>
    </p:spTree>
    <p:extLst>
      <p:ext uri="{BB962C8B-B14F-4D97-AF65-F5344CB8AC3E}">
        <p14:creationId xmlns:p14="http://schemas.microsoft.com/office/powerpoint/2010/main" val="279660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332472" y="826294"/>
            <a:ext cx="3811528" cy="5205413"/>
          </a:xfrm>
          <a:prstGeom prst="rect">
            <a:avLst/>
          </a:prstGeom>
          <a:noFill/>
          <a:ln w="9525">
            <a:noFill/>
            <a:miter lim="800000"/>
            <a:headEnd/>
            <a:tailEnd/>
          </a:ln>
        </p:spPr>
      </p:pic>
      <p:cxnSp>
        <p:nvCxnSpPr>
          <p:cNvPr id="11" name="Straight Arrow Connector 10"/>
          <p:cNvCxnSpPr/>
          <p:nvPr/>
        </p:nvCxnSpPr>
        <p:spPr>
          <a:xfrm>
            <a:off x="4038600" y="3200400"/>
            <a:ext cx="27432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772" name="Rectangle 4"/>
          <p:cNvSpPr>
            <a:spLocks noGrp="1" noChangeArrowheads="1"/>
          </p:cNvSpPr>
          <p:nvPr>
            <p:ph type="title"/>
          </p:nvPr>
        </p:nvSpPr>
        <p:spPr/>
        <p:txBody>
          <a:bodyPr>
            <a:normAutofit fontScale="90000"/>
          </a:bodyPr>
          <a:lstStyle/>
          <a:p>
            <a:r>
              <a:rPr lang="en-US"/>
              <a:t>The Scrotum</a:t>
            </a:r>
          </a:p>
        </p:txBody>
      </p:sp>
      <p:sp>
        <p:nvSpPr>
          <p:cNvPr id="32773" name="Rectangle 5"/>
          <p:cNvSpPr>
            <a:spLocks noGrp="1" noChangeArrowheads="1"/>
          </p:cNvSpPr>
          <p:nvPr>
            <p:ph type="body" idx="1"/>
          </p:nvPr>
        </p:nvSpPr>
        <p:spPr>
          <a:xfrm>
            <a:off x="457200" y="1600200"/>
            <a:ext cx="4724400" cy="4525963"/>
          </a:xfrm>
        </p:spPr>
        <p:txBody>
          <a:bodyPr>
            <a:normAutofit/>
          </a:bodyPr>
          <a:lstStyle/>
          <a:p>
            <a:r>
              <a:rPr lang="en-US" dirty="0"/>
              <a:t>Temperature kept constant by two sets of muscles</a:t>
            </a:r>
          </a:p>
          <a:p>
            <a:pPr lvl="1"/>
            <a:endParaRPr lang="en-US" b="1" dirty="0" smtClean="0"/>
          </a:p>
          <a:p>
            <a:pPr lvl="1"/>
            <a:r>
              <a:rPr lang="en-US" b="1" dirty="0" err="1" smtClean="0"/>
              <a:t>Cremaster</a:t>
            </a:r>
            <a:r>
              <a:rPr lang="en-US" b="1" dirty="0" smtClean="0"/>
              <a:t> muscles</a:t>
            </a:r>
            <a:r>
              <a:rPr lang="en-US" dirty="0" smtClean="0"/>
              <a:t> </a:t>
            </a:r>
          </a:p>
          <a:p>
            <a:pPr lvl="2"/>
            <a:r>
              <a:rPr lang="en-US" dirty="0" smtClean="0"/>
              <a:t>bands of skeletal muscle </a:t>
            </a:r>
            <a:br>
              <a:rPr lang="en-US" dirty="0" smtClean="0"/>
            </a:br>
            <a:r>
              <a:rPr lang="en-US" dirty="0" smtClean="0"/>
              <a:t>that elevate testes</a:t>
            </a:r>
          </a:p>
          <a:p>
            <a:pPr lvl="1"/>
            <a:endParaRPr lang="en-US" b="1" dirty="0" smtClean="0"/>
          </a:p>
          <a:p>
            <a:pPr lvl="1"/>
            <a:r>
              <a:rPr lang="en-US" b="1" dirty="0" err="1" smtClean="0"/>
              <a:t>Dartos</a:t>
            </a:r>
            <a:r>
              <a:rPr lang="en-US" b="1" dirty="0" smtClean="0"/>
              <a:t> </a:t>
            </a:r>
            <a:r>
              <a:rPr lang="en-US" b="1" dirty="0"/>
              <a:t>muscle</a:t>
            </a:r>
            <a:r>
              <a:rPr lang="en-US" dirty="0"/>
              <a:t> </a:t>
            </a:r>
            <a:endParaRPr lang="en-US" dirty="0" smtClean="0"/>
          </a:p>
          <a:p>
            <a:pPr lvl="2"/>
            <a:r>
              <a:rPr lang="en-US" dirty="0" smtClean="0"/>
              <a:t>smooth muscle  </a:t>
            </a:r>
          </a:p>
          <a:p>
            <a:pPr lvl="2"/>
            <a:r>
              <a:rPr lang="en-US" dirty="0" smtClean="0"/>
              <a:t>wrinkles </a:t>
            </a:r>
            <a:r>
              <a:rPr lang="en-US" dirty="0"/>
              <a:t>scrotal </a:t>
            </a:r>
            <a:r>
              <a:rPr lang="en-US" dirty="0" smtClean="0"/>
              <a:t>skin</a:t>
            </a:r>
          </a:p>
          <a:p>
            <a:pPr lvl="2"/>
            <a:r>
              <a:rPr lang="en-US" dirty="0" smtClean="0"/>
              <a:t>pulls </a:t>
            </a:r>
            <a:r>
              <a:rPr lang="en-US" dirty="0"/>
              <a:t>scrotum close to </a:t>
            </a:r>
            <a:r>
              <a:rPr lang="en-US" dirty="0" smtClean="0"/>
              <a:t>body</a:t>
            </a:r>
            <a:endParaRPr lang="en-US" dirty="0"/>
          </a:p>
        </p:txBody>
      </p:sp>
      <p:cxnSp>
        <p:nvCxnSpPr>
          <p:cNvPr id="6" name="Straight Arrow Connector 5"/>
          <p:cNvCxnSpPr/>
          <p:nvPr/>
        </p:nvCxnSpPr>
        <p:spPr>
          <a:xfrm>
            <a:off x="3429000" y="4724400"/>
            <a:ext cx="32004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normAutofit fontScale="90000"/>
          </a:bodyPr>
          <a:lstStyle/>
          <a:p>
            <a:r>
              <a:rPr lang="en-US"/>
              <a:t>HPG Axis</a:t>
            </a:r>
          </a:p>
        </p:txBody>
      </p:sp>
      <p:sp>
        <p:nvSpPr>
          <p:cNvPr id="28677" name="Rectangle 5"/>
          <p:cNvSpPr>
            <a:spLocks noGrp="1" noChangeArrowheads="1"/>
          </p:cNvSpPr>
          <p:nvPr>
            <p:ph type="body" idx="1"/>
          </p:nvPr>
        </p:nvSpPr>
        <p:spPr>
          <a:xfrm>
            <a:off x="365125" y="1141413"/>
            <a:ext cx="8550275" cy="5106987"/>
          </a:xfrm>
        </p:spPr>
        <p:txBody>
          <a:bodyPr/>
          <a:lstStyle/>
          <a:p>
            <a:r>
              <a:rPr lang="en-US" dirty="0"/>
              <a:t>Testosterone </a:t>
            </a:r>
            <a:r>
              <a:rPr lang="en-US" dirty="0">
                <a:sym typeface="Wingdings" pitchFamily="1" charset="2"/>
              </a:rPr>
              <a:t> </a:t>
            </a:r>
            <a:endParaRPr lang="en-US" dirty="0" smtClean="0">
              <a:sym typeface="Wingdings" pitchFamily="1" charset="2"/>
            </a:endParaRPr>
          </a:p>
          <a:p>
            <a:pPr lvl="1"/>
            <a:r>
              <a:rPr lang="en-US" dirty="0" smtClean="0">
                <a:sym typeface="Wingdings" pitchFamily="1" charset="2"/>
              </a:rPr>
              <a:t>sex </a:t>
            </a:r>
            <a:r>
              <a:rPr lang="en-US" dirty="0">
                <a:sym typeface="Wingdings" pitchFamily="1" charset="2"/>
              </a:rPr>
              <a:t>organ </a:t>
            </a:r>
            <a:r>
              <a:rPr lang="en-US" dirty="0" smtClean="0">
                <a:sym typeface="Wingdings" pitchFamily="1" charset="2"/>
              </a:rPr>
              <a:t>maturation</a:t>
            </a:r>
          </a:p>
          <a:p>
            <a:pPr lvl="1"/>
            <a:r>
              <a:rPr lang="en-US" dirty="0" smtClean="0">
                <a:sym typeface="Wingdings" pitchFamily="1" charset="2"/>
              </a:rPr>
              <a:t>development/maintenance </a:t>
            </a:r>
            <a:r>
              <a:rPr lang="en-US" dirty="0">
                <a:sym typeface="Wingdings" pitchFamily="1" charset="2"/>
              </a:rPr>
              <a:t>secondary sex characteristics, </a:t>
            </a:r>
            <a:endParaRPr lang="en-US" dirty="0" smtClean="0">
              <a:sym typeface="Wingdings" pitchFamily="1" charset="2"/>
            </a:endParaRPr>
          </a:p>
          <a:p>
            <a:pPr lvl="1"/>
            <a:r>
              <a:rPr lang="en-US" dirty="0" smtClean="0">
                <a:sym typeface="Wingdings" pitchFamily="1" charset="2"/>
              </a:rPr>
              <a:t>libido</a:t>
            </a:r>
            <a:endParaRPr lang="en-US" dirty="0">
              <a:sym typeface="Wingdings" pitchFamily="1" charset="2"/>
            </a:endParaRPr>
          </a:p>
          <a:p>
            <a:endParaRPr lang="en-US" dirty="0" smtClean="0"/>
          </a:p>
          <a:p>
            <a:r>
              <a:rPr lang="en-US" dirty="0" smtClean="0"/>
              <a:t>Rising </a:t>
            </a:r>
            <a:r>
              <a:rPr lang="en-US" dirty="0"/>
              <a:t>testosterone levels </a:t>
            </a:r>
            <a:r>
              <a:rPr lang="en-US" dirty="0">
                <a:sym typeface="Wingdings" pitchFamily="1" charset="2"/>
              </a:rPr>
              <a:t> </a:t>
            </a:r>
            <a:endParaRPr lang="en-US" dirty="0" smtClean="0">
              <a:sym typeface="Wingdings" pitchFamily="1" charset="2"/>
            </a:endParaRPr>
          </a:p>
          <a:p>
            <a:pPr lvl="1"/>
            <a:r>
              <a:rPr lang="en-US" dirty="0" smtClean="0">
                <a:sym typeface="Wingdings" pitchFamily="1" charset="2"/>
              </a:rPr>
              <a:t>f</a:t>
            </a:r>
            <a:r>
              <a:rPr lang="en-US" dirty="0" smtClean="0"/>
              <a:t>eedback to </a:t>
            </a:r>
            <a:r>
              <a:rPr lang="en-US" dirty="0"/>
              <a:t>inhibit </a:t>
            </a:r>
            <a:r>
              <a:rPr lang="en-US" dirty="0" err="1"/>
              <a:t>gonadotropin</a:t>
            </a:r>
            <a:r>
              <a:rPr lang="en-US" dirty="0"/>
              <a:t> release</a:t>
            </a:r>
          </a:p>
          <a:p>
            <a:endParaRPr lang="en-US" b="1" dirty="0" smtClean="0"/>
          </a:p>
          <a:p>
            <a:r>
              <a:rPr lang="en-US" b="1" dirty="0" err="1" smtClean="0"/>
              <a:t>Inhibin</a:t>
            </a:r>
            <a:r>
              <a:rPr lang="en-US" dirty="0" smtClean="0"/>
              <a:t> </a:t>
            </a:r>
            <a:r>
              <a:rPr lang="en-US" dirty="0"/>
              <a:t>(released when sperm count high) </a:t>
            </a:r>
            <a:endParaRPr lang="en-US" dirty="0" smtClean="0"/>
          </a:p>
          <a:p>
            <a:pPr lvl="1"/>
            <a:r>
              <a:rPr lang="en-US" dirty="0" smtClean="0"/>
              <a:t>inhibits </a:t>
            </a:r>
            <a:r>
              <a:rPr lang="en-US" dirty="0" err="1"/>
              <a:t>GnRH</a:t>
            </a:r>
            <a:r>
              <a:rPr lang="en-US" dirty="0"/>
              <a:t> and FSH release</a:t>
            </a:r>
          </a:p>
        </p:txBody>
      </p:sp>
    </p:spTree>
    <p:extLst>
      <p:ext uri="{BB962C8B-B14F-4D97-AF65-F5344CB8AC3E}">
        <p14:creationId xmlns:p14="http://schemas.microsoft.com/office/powerpoint/2010/main" val="2959539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normAutofit fontScale="90000"/>
          </a:bodyPr>
          <a:lstStyle/>
          <a:p>
            <a:r>
              <a:rPr lang="en-US"/>
              <a:t>HPG Axis</a:t>
            </a:r>
          </a:p>
        </p:txBody>
      </p:sp>
      <p:sp>
        <p:nvSpPr>
          <p:cNvPr id="29701" name="Rectangle 5"/>
          <p:cNvSpPr>
            <a:spLocks noGrp="1" noChangeArrowheads="1"/>
          </p:cNvSpPr>
          <p:nvPr>
            <p:ph type="body" idx="1"/>
          </p:nvPr>
        </p:nvSpPr>
        <p:spPr/>
        <p:txBody>
          <a:bodyPr/>
          <a:lstStyle/>
          <a:p>
            <a:r>
              <a:rPr lang="en-US" dirty="0"/>
              <a:t>Three years to achieve balance, then testosterone and sperm production fairly stable throughout life</a:t>
            </a:r>
          </a:p>
          <a:p>
            <a:endParaRPr lang="en-US" dirty="0" smtClean="0"/>
          </a:p>
          <a:p>
            <a:r>
              <a:rPr lang="en-US" dirty="0" smtClean="0"/>
              <a:t>Without </a:t>
            </a:r>
            <a:r>
              <a:rPr lang="en-US" dirty="0" err="1"/>
              <a:t>GnRH</a:t>
            </a:r>
            <a:r>
              <a:rPr lang="en-US" dirty="0"/>
              <a:t> and </a:t>
            </a:r>
            <a:r>
              <a:rPr lang="en-US" dirty="0" err="1"/>
              <a:t>gonadotropins</a:t>
            </a:r>
            <a:r>
              <a:rPr lang="en-US" dirty="0"/>
              <a:t> </a:t>
            </a:r>
            <a:r>
              <a:rPr lang="en-US" dirty="0">
                <a:sym typeface="Wingdings" pitchFamily="1" charset="2"/>
              </a:rPr>
              <a:t> testes atrophy; sperm and testosterone production cease</a:t>
            </a:r>
            <a:endParaRPr lang="en-US" dirty="0"/>
          </a:p>
        </p:txBody>
      </p:sp>
    </p:spTree>
    <p:extLst>
      <p:ext uri="{BB962C8B-B14F-4D97-AF65-F5344CB8AC3E}">
        <p14:creationId xmlns:p14="http://schemas.microsoft.com/office/powerpoint/2010/main" val="1428572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normAutofit fontScale="90000"/>
          </a:bodyPr>
          <a:lstStyle/>
          <a:p>
            <a:r>
              <a:rPr lang="en-US"/>
              <a:t>Mechanism and Effects of Testosterone Activity</a:t>
            </a:r>
          </a:p>
        </p:txBody>
      </p:sp>
      <p:sp>
        <p:nvSpPr>
          <p:cNvPr id="31749" name="Rectangle 5"/>
          <p:cNvSpPr>
            <a:spLocks noGrp="1" noChangeArrowheads="1"/>
          </p:cNvSpPr>
          <p:nvPr>
            <p:ph type="body" idx="1"/>
          </p:nvPr>
        </p:nvSpPr>
        <p:spPr/>
        <p:txBody>
          <a:bodyPr/>
          <a:lstStyle/>
          <a:p>
            <a:r>
              <a:rPr lang="en-US" dirty="0"/>
              <a:t>Testosterone</a:t>
            </a:r>
          </a:p>
          <a:p>
            <a:pPr lvl="1"/>
            <a:r>
              <a:rPr lang="en-US" dirty="0"/>
              <a:t>Synthesized from cholesterol</a:t>
            </a:r>
          </a:p>
          <a:p>
            <a:pPr lvl="1"/>
            <a:endParaRPr lang="en-US" dirty="0" smtClean="0"/>
          </a:p>
          <a:p>
            <a:pPr lvl="1"/>
            <a:r>
              <a:rPr lang="en-US" dirty="0" smtClean="0"/>
              <a:t>Transformed </a:t>
            </a:r>
            <a:r>
              <a:rPr lang="en-US" dirty="0"/>
              <a:t>to exert its effects on some target cells</a:t>
            </a:r>
          </a:p>
          <a:p>
            <a:pPr lvl="2"/>
            <a:r>
              <a:rPr lang="en-US" i="1" dirty="0" err="1"/>
              <a:t>Dihydrotestosterone</a:t>
            </a:r>
            <a:r>
              <a:rPr lang="en-US" dirty="0"/>
              <a:t> (DHT) in prostate</a:t>
            </a:r>
          </a:p>
          <a:p>
            <a:pPr lvl="2"/>
            <a:r>
              <a:rPr lang="en-US" i="1" dirty="0" err="1"/>
              <a:t>Estradiol</a:t>
            </a:r>
            <a:r>
              <a:rPr lang="en-US" dirty="0"/>
              <a:t> in some neurons in brain</a:t>
            </a:r>
          </a:p>
        </p:txBody>
      </p:sp>
    </p:spTree>
    <p:extLst>
      <p:ext uri="{BB962C8B-B14F-4D97-AF65-F5344CB8AC3E}">
        <p14:creationId xmlns:p14="http://schemas.microsoft.com/office/powerpoint/2010/main" val="2883989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fontScale="90000"/>
          </a:bodyPr>
          <a:lstStyle/>
          <a:p>
            <a:r>
              <a:rPr lang="en-US"/>
              <a:t>Mechanism and Effects of Testosterone Activity</a:t>
            </a:r>
          </a:p>
        </p:txBody>
      </p:sp>
      <p:sp>
        <p:nvSpPr>
          <p:cNvPr id="32773" name="Rectangle 5"/>
          <p:cNvSpPr>
            <a:spLocks noGrp="1" noChangeArrowheads="1"/>
          </p:cNvSpPr>
          <p:nvPr>
            <p:ph type="body" idx="1"/>
          </p:nvPr>
        </p:nvSpPr>
        <p:spPr/>
        <p:txBody>
          <a:bodyPr/>
          <a:lstStyle/>
          <a:p>
            <a:r>
              <a:rPr lang="en-US" dirty="0"/>
              <a:t>Prompts spermatogenesis</a:t>
            </a:r>
          </a:p>
          <a:p>
            <a:endParaRPr lang="en-US" dirty="0" smtClean="0"/>
          </a:p>
          <a:p>
            <a:r>
              <a:rPr lang="en-US" dirty="0" smtClean="0"/>
              <a:t>Targets </a:t>
            </a:r>
            <a:r>
              <a:rPr lang="en-US" dirty="0"/>
              <a:t>all accessory organs</a:t>
            </a:r>
          </a:p>
          <a:p>
            <a:endParaRPr lang="en-US" dirty="0" smtClean="0"/>
          </a:p>
          <a:p>
            <a:r>
              <a:rPr lang="en-US" dirty="0" smtClean="0"/>
              <a:t>Has </a:t>
            </a:r>
            <a:r>
              <a:rPr lang="en-US" dirty="0"/>
              <a:t>multiple anabolic effects throughout body</a:t>
            </a:r>
          </a:p>
          <a:p>
            <a:endParaRPr lang="en-US" dirty="0" smtClean="0"/>
          </a:p>
          <a:p>
            <a:r>
              <a:rPr lang="en-US" dirty="0" smtClean="0"/>
              <a:t>Deficiency </a:t>
            </a:r>
            <a:r>
              <a:rPr lang="en-US" dirty="0">
                <a:sym typeface="Symbol" pitchFamily="1" charset="2"/>
              </a:rPr>
              <a:t>leads to</a:t>
            </a:r>
            <a:r>
              <a:rPr lang="en-US" dirty="0"/>
              <a:t> atrophy; semen volume declines; erection and ejaculation impaired</a:t>
            </a:r>
          </a:p>
          <a:p>
            <a:pPr lvl="1"/>
            <a:r>
              <a:rPr lang="en-US" dirty="0"/>
              <a:t>Treated with testosterone replacement</a:t>
            </a:r>
          </a:p>
        </p:txBody>
      </p:sp>
    </p:spTree>
    <p:extLst>
      <p:ext uri="{BB962C8B-B14F-4D97-AF65-F5344CB8AC3E}">
        <p14:creationId xmlns:p14="http://schemas.microsoft.com/office/powerpoint/2010/main" val="783474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normAutofit fontScale="90000"/>
          </a:bodyPr>
          <a:lstStyle/>
          <a:p>
            <a:r>
              <a:rPr lang="en-US"/>
              <a:t>Male Secondary Sex Characteristics</a:t>
            </a:r>
          </a:p>
        </p:txBody>
      </p:sp>
      <p:sp>
        <p:nvSpPr>
          <p:cNvPr id="33797" name="Rectangle 5"/>
          <p:cNvSpPr>
            <a:spLocks noGrp="1" noChangeArrowheads="1"/>
          </p:cNvSpPr>
          <p:nvPr>
            <p:ph type="body" idx="1"/>
          </p:nvPr>
        </p:nvSpPr>
        <p:spPr/>
        <p:txBody>
          <a:bodyPr/>
          <a:lstStyle/>
          <a:p>
            <a:pPr>
              <a:lnSpc>
                <a:spcPct val="90000"/>
              </a:lnSpc>
            </a:pPr>
            <a:r>
              <a:rPr lang="en-US"/>
              <a:t>Features induced in </a:t>
            </a:r>
            <a:r>
              <a:rPr lang="en-US" i="1"/>
              <a:t>nonreproductive</a:t>
            </a:r>
            <a:r>
              <a:rPr lang="en-US"/>
              <a:t> organs by male sex hormones (mainly testosterone)</a:t>
            </a:r>
            <a:endParaRPr lang="en-US" sz="2800"/>
          </a:p>
          <a:p>
            <a:pPr lvl="1">
              <a:lnSpc>
                <a:spcPct val="90000"/>
              </a:lnSpc>
            </a:pPr>
            <a:r>
              <a:rPr lang="en-US"/>
              <a:t>Appearance of pubic, axillary, and facial hair</a:t>
            </a:r>
          </a:p>
          <a:p>
            <a:pPr lvl="1">
              <a:lnSpc>
                <a:spcPct val="90000"/>
              </a:lnSpc>
            </a:pPr>
            <a:r>
              <a:rPr lang="en-US"/>
              <a:t>Enhanced growth of chest hair; deepening of voice</a:t>
            </a:r>
          </a:p>
          <a:p>
            <a:pPr lvl="1">
              <a:lnSpc>
                <a:spcPct val="90000"/>
              </a:lnSpc>
            </a:pPr>
            <a:r>
              <a:rPr lang="en-US"/>
              <a:t>Skin thickens and becomes oily</a:t>
            </a:r>
          </a:p>
          <a:p>
            <a:pPr lvl="1">
              <a:lnSpc>
                <a:spcPct val="90000"/>
              </a:lnSpc>
            </a:pPr>
            <a:r>
              <a:rPr lang="en-US"/>
              <a:t>Bones grow, increase in density</a:t>
            </a:r>
          </a:p>
          <a:p>
            <a:pPr lvl="1">
              <a:lnSpc>
                <a:spcPct val="90000"/>
              </a:lnSpc>
            </a:pPr>
            <a:r>
              <a:rPr lang="en-US"/>
              <a:t>Skeletal muscles increase in size and mass</a:t>
            </a:r>
          </a:p>
          <a:p>
            <a:pPr lvl="1">
              <a:lnSpc>
                <a:spcPct val="90000"/>
              </a:lnSpc>
            </a:pPr>
            <a:r>
              <a:rPr lang="en-US"/>
              <a:t>Boosts basal metabolic rate</a:t>
            </a:r>
          </a:p>
          <a:p>
            <a:pPr lvl="1">
              <a:lnSpc>
                <a:spcPct val="90000"/>
              </a:lnSpc>
            </a:pPr>
            <a:r>
              <a:rPr lang="en-US"/>
              <a:t>Basis of sex drive (libido) in males</a:t>
            </a:r>
          </a:p>
          <a:p>
            <a:pPr lvl="1">
              <a:lnSpc>
                <a:spcPct val="90000"/>
              </a:lnSpc>
            </a:pPr>
            <a:endParaRPr lang="en-US" sz="2400"/>
          </a:p>
        </p:txBody>
      </p:sp>
    </p:spTree>
    <p:extLst>
      <p:ext uri="{BB962C8B-B14F-4D97-AF65-F5344CB8AC3E}">
        <p14:creationId xmlns:p14="http://schemas.microsoft.com/office/powerpoint/2010/main" val="190960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normAutofit fontScale="90000"/>
          </a:bodyPr>
          <a:lstStyle/>
          <a:p>
            <a:r>
              <a:rPr lang="en-US"/>
              <a:t>Male Secondary Sex Characteristics</a:t>
            </a:r>
          </a:p>
        </p:txBody>
      </p:sp>
      <p:sp>
        <p:nvSpPr>
          <p:cNvPr id="34821" name="Rectangle 5"/>
          <p:cNvSpPr>
            <a:spLocks noGrp="1" noChangeArrowheads="1"/>
          </p:cNvSpPr>
          <p:nvPr>
            <p:ph type="body" idx="1"/>
          </p:nvPr>
        </p:nvSpPr>
        <p:spPr/>
        <p:txBody>
          <a:bodyPr/>
          <a:lstStyle/>
          <a:p>
            <a:r>
              <a:rPr lang="en-US" dirty="0"/>
              <a:t>Testosterone</a:t>
            </a:r>
          </a:p>
          <a:p>
            <a:pPr lvl="1"/>
            <a:r>
              <a:rPr lang="en-US" dirty="0" err="1"/>
              <a:t>Masculinizes</a:t>
            </a:r>
            <a:r>
              <a:rPr lang="en-US" dirty="0"/>
              <a:t> embryonic brain</a:t>
            </a:r>
          </a:p>
          <a:p>
            <a:pPr lvl="1"/>
            <a:endParaRPr lang="en-US" dirty="0" smtClean="0"/>
          </a:p>
          <a:p>
            <a:pPr lvl="1"/>
            <a:r>
              <a:rPr lang="en-US" dirty="0" smtClean="0"/>
              <a:t>Continues </a:t>
            </a:r>
            <a:r>
              <a:rPr lang="en-US" dirty="0"/>
              <a:t>to exert effect well into adulthood</a:t>
            </a:r>
          </a:p>
          <a:p>
            <a:pPr lvl="1"/>
            <a:endParaRPr lang="en-US" dirty="0" smtClean="0"/>
          </a:p>
          <a:p>
            <a:pPr lvl="1"/>
            <a:r>
              <a:rPr lang="en-US" dirty="0" smtClean="0"/>
              <a:t>Adrenal </a:t>
            </a:r>
            <a:r>
              <a:rPr lang="en-US" dirty="0"/>
              <a:t>glands produce androgens in small amounts – </a:t>
            </a:r>
            <a:endParaRPr lang="en-US" dirty="0" smtClean="0"/>
          </a:p>
          <a:p>
            <a:pPr lvl="2"/>
            <a:r>
              <a:rPr lang="en-US" dirty="0" smtClean="0"/>
              <a:t>insufficient </a:t>
            </a:r>
            <a:r>
              <a:rPr lang="en-US" dirty="0"/>
              <a:t>to maintain normal testosterone-mediated functions</a:t>
            </a:r>
          </a:p>
        </p:txBody>
      </p:sp>
    </p:spTree>
    <p:extLst>
      <p:ext uri="{BB962C8B-B14F-4D97-AF65-F5344CB8AC3E}">
        <p14:creationId xmlns:p14="http://schemas.microsoft.com/office/powerpoint/2010/main" val="475833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normAutofit fontScale="90000"/>
          </a:bodyPr>
          <a:lstStyle/>
          <a:p>
            <a:r>
              <a:rPr lang="en-US"/>
              <a:t>Female Reproductive Anatomy</a:t>
            </a:r>
          </a:p>
        </p:txBody>
      </p:sp>
      <p:sp>
        <p:nvSpPr>
          <p:cNvPr id="36869" name="Rectangle 5"/>
          <p:cNvSpPr>
            <a:spLocks noGrp="1" noChangeArrowheads="1"/>
          </p:cNvSpPr>
          <p:nvPr>
            <p:ph type="body" idx="1"/>
          </p:nvPr>
        </p:nvSpPr>
        <p:spPr/>
        <p:txBody>
          <a:bodyPr>
            <a:normAutofit fontScale="92500" lnSpcReduction="10000"/>
          </a:bodyPr>
          <a:lstStyle/>
          <a:p>
            <a:r>
              <a:rPr lang="en-US" b="1" dirty="0"/>
              <a:t>Ovaries</a:t>
            </a:r>
            <a:r>
              <a:rPr lang="en-US" dirty="0"/>
              <a:t> </a:t>
            </a:r>
            <a:endParaRPr lang="en-US" dirty="0" smtClean="0"/>
          </a:p>
          <a:p>
            <a:pPr lvl="1"/>
            <a:r>
              <a:rPr lang="en-US" b="1" dirty="0" smtClean="0"/>
              <a:t>female </a:t>
            </a:r>
            <a:r>
              <a:rPr lang="en-US" b="1" dirty="0"/>
              <a:t>gonads</a:t>
            </a:r>
          </a:p>
          <a:p>
            <a:pPr lvl="1"/>
            <a:endParaRPr lang="en-US" dirty="0" smtClean="0"/>
          </a:p>
          <a:p>
            <a:pPr lvl="1"/>
            <a:r>
              <a:rPr lang="en-US" dirty="0" smtClean="0"/>
              <a:t>Produce </a:t>
            </a:r>
            <a:r>
              <a:rPr lang="en-US" dirty="0"/>
              <a:t>female gametes (ova)</a:t>
            </a:r>
          </a:p>
          <a:p>
            <a:pPr lvl="1"/>
            <a:endParaRPr lang="en-US" dirty="0" smtClean="0"/>
          </a:p>
          <a:p>
            <a:pPr lvl="1"/>
            <a:r>
              <a:rPr lang="en-US" dirty="0" smtClean="0"/>
              <a:t>Secrete </a:t>
            </a:r>
            <a:r>
              <a:rPr lang="en-US" dirty="0"/>
              <a:t>female sex </a:t>
            </a:r>
            <a:r>
              <a:rPr lang="en-US" dirty="0" smtClean="0"/>
              <a:t>hormones</a:t>
            </a:r>
          </a:p>
          <a:p>
            <a:pPr lvl="2"/>
            <a:r>
              <a:rPr lang="en-US" b="1" dirty="0" smtClean="0"/>
              <a:t>estrogen</a:t>
            </a:r>
            <a:r>
              <a:rPr lang="en-US" dirty="0" smtClean="0"/>
              <a:t> </a:t>
            </a:r>
            <a:r>
              <a:rPr lang="en-US" dirty="0"/>
              <a:t>(</a:t>
            </a:r>
            <a:r>
              <a:rPr lang="en-US" dirty="0" err="1"/>
              <a:t>estradiol</a:t>
            </a:r>
            <a:r>
              <a:rPr lang="en-US" dirty="0"/>
              <a:t>, </a:t>
            </a:r>
            <a:r>
              <a:rPr lang="en-US" dirty="0" err="1"/>
              <a:t>estrone</a:t>
            </a:r>
            <a:r>
              <a:rPr lang="en-US" dirty="0"/>
              <a:t>, </a:t>
            </a:r>
            <a:r>
              <a:rPr lang="en-US" dirty="0" err="1"/>
              <a:t>estriol</a:t>
            </a:r>
            <a:r>
              <a:rPr lang="en-US" dirty="0"/>
              <a:t>) </a:t>
            </a:r>
            <a:endParaRPr lang="en-US" dirty="0" smtClean="0"/>
          </a:p>
          <a:p>
            <a:pPr lvl="2"/>
            <a:r>
              <a:rPr lang="en-US" b="1" dirty="0" smtClean="0"/>
              <a:t>progesterone</a:t>
            </a:r>
            <a:endParaRPr lang="en-US" dirty="0"/>
          </a:p>
          <a:p>
            <a:endParaRPr lang="en-US" dirty="0" smtClean="0"/>
          </a:p>
          <a:p>
            <a:r>
              <a:rPr lang="en-US" dirty="0" smtClean="0"/>
              <a:t>Accessory </a:t>
            </a:r>
            <a:r>
              <a:rPr lang="en-US" dirty="0"/>
              <a:t>ducts include </a:t>
            </a:r>
          </a:p>
          <a:p>
            <a:pPr lvl="1"/>
            <a:r>
              <a:rPr lang="en-US" b="1" dirty="0"/>
              <a:t>Uterine tubes</a:t>
            </a:r>
          </a:p>
          <a:p>
            <a:pPr lvl="1"/>
            <a:r>
              <a:rPr lang="en-US" b="1" dirty="0"/>
              <a:t>Uterus</a:t>
            </a:r>
          </a:p>
          <a:p>
            <a:pPr lvl="1"/>
            <a:r>
              <a:rPr lang="en-US" b="1" dirty="0"/>
              <a:t>Vagina</a:t>
            </a:r>
            <a:endParaRPr lang="en-US" dirty="0"/>
          </a:p>
        </p:txBody>
      </p:sp>
    </p:spTree>
    <p:extLst>
      <p:ext uri="{BB962C8B-B14F-4D97-AF65-F5344CB8AC3E}">
        <p14:creationId xmlns:p14="http://schemas.microsoft.com/office/powerpoint/2010/main" val="3547581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normAutofit fontScale="90000"/>
          </a:bodyPr>
          <a:lstStyle/>
          <a:p>
            <a:r>
              <a:rPr lang="en-US"/>
              <a:t>Female Reproductive Anatomy</a:t>
            </a:r>
          </a:p>
        </p:txBody>
      </p:sp>
      <p:sp>
        <p:nvSpPr>
          <p:cNvPr id="37893" name="Rectangle 5"/>
          <p:cNvSpPr>
            <a:spLocks noGrp="1" noChangeArrowheads="1"/>
          </p:cNvSpPr>
          <p:nvPr>
            <p:ph type="body" idx="1"/>
          </p:nvPr>
        </p:nvSpPr>
        <p:spPr/>
        <p:txBody>
          <a:bodyPr/>
          <a:lstStyle/>
          <a:p>
            <a:r>
              <a:rPr lang="en-US" b="1" dirty="0"/>
              <a:t>Internal genitalia</a:t>
            </a:r>
            <a:r>
              <a:rPr lang="en-US" dirty="0"/>
              <a:t> – in pelvic cavity</a:t>
            </a:r>
          </a:p>
          <a:p>
            <a:pPr lvl="1"/>
            <a:r>
              <a:rPr lang="en-US" b="1" dirty="0"/>
              <a:t>Ovaries </a:t>
            </a:r>
          </a:p>
          <a:p>
            <a:pPr lvl="1"/>
            <a:r>
              <a:rPr lang="en-US" b="1" dirty="0"/>
              <a:t>Uterine tubes </a:t>
            </a:r>
          </a:p>
          <a:p>
            <a:pPr lvl="1"/>
            <a:r>
              <a:rPr lang="en-US" b="1" dirty="0"/>
              <a:t>Uterus</a:t>
            </a:r>
          </a:p>
          <a:p>
            <a:pPr lvl="1"/>
            <a:r>
              <a:rPr lang="en-US" b="1" dirty="0"/>
              <a:t>Vagina </a:t>
            </a:r>
          </a:p>
          <a:p>
            <a:endParaRPr lang="en-US" b="1" dirty="0" smtClean="0"/>
          </a:p>
          <a:p>
            <a:r>
              <a:rPr lang="en-US" b="1" dirty="0" smtClean="0"/>
              <a:t>External </a:t>
            </a:r>
            <a:r>
              <a:rPr lang="en-US" b="1" dirty="0"/>
              <a:t>genitalia</a:t>
            </a:r>
          </a:p>
          <a:p>
            <a:pPr lvl="1"/>
            <a:r>
              <a:rPr lang="en-US" dirty="0"/>
              <a:t>External sex organs</a:t>
            </a:r>
          </a:p>
        </p:txBody>
      </p:sp>
    </p:spTree>
    <p:extLst>
      <p:ext uri="{BB962C8B-B14F-4D97-AF65-F5344CB8AC3E}">
        <p14:creationId xmlns:p14="http://schemas.microsoft.com/office/powerpoint/2010/main" val="3212503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77" name="Rectangle 65"/>
          <p:cNvSpPr>
            <a:spLocks noGrp="1" noChangeArrowheads="1"/>
          </p:cNvSpPr>
          <p:nvPr>
            <p:ph type="title"/>
          </p:nvPr>
        </p:nvSpPr>
        <p:spPr>
          <a:xfrm>
            <a:off x="0" y="0"/>
            <a:ext cx="9144000" cy="274638"/>
          </a:xfrm>
        </p:spPr>
        <p:txBody>
          <a:bodyPr/>
          <a:lstStyle/>
          <a:p>
            <a:r>
              <a:rPr lang="en-US" sz="1200">
                <a:solidFill>
                  <a:schemeClr val="tx1"/>
                </a:solidFill>
              </a:rPr>
              <a:t>Figure 27.12 Internal organs of the female reproductive system, midsagittal section.</a:t>
            </a:r>
            <a:endParaRPr lang="en-US" sz="1800" b="0"/>
          </a:p>
        </p:txBody>
      </p:sp>
      <p:pic>
        <p:nvPicPr>
          <p:cNvPr id="39039" name="Picture 127" descr="figure_27_12_unlabeled"/>
          <p:cNvPicPr>
            <a:picLocks noChangeAspect="1" noChangeArrowheads="1"/>
          </p:cNvPicPr>
          <p:nvPr/>
        </p:nvPicPr>
        <p:blipFill>
          <a:blip r:embed="rId2" cstate="print"/>
          <a:srcRect b="3517"/>
          <a:stretch>
            <a:fillRect/>
          </a:stretch>
        </p:blipFill>
        <p:spPr bwMode="auto">
          <a:xfrm>
            <a:off x="273050" y="1014413"/>
            <a:ext cx="8597900" cy="4659312"/>
          </a:xfrm>
          <a:prstGeom prst="rect">
            <a:avLst/>
          </a:prstGeom>
          <a:noFill/>
        </p:spPr>
      </p:pic>
      <p:sp>
        <p:nvSpPr>
          <p:cNvPr id="39041" name="Rectangle 129"/>
          <p:cNvSpPr>
            <a:spLocks noChangeArrowheads="1"/>
          </p:cNvSpPr>
          <p:nvPr/>
        </p:nvSpPr>
        <p:spPr bwMode="auto">
          <a:xfrm>
            <a:off x="615950" y="4471988"/>
            <a:ext cx="62865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Anus</a:t>
            </a:r>
          </a:p>
        </p:txBody>
      </p:sp>
      <p:sp>
        <p:nvSpPr>
          <p:cNvPr id="39042" name="Rectangle 130"/>
          <p:cNvSpPr>
            <a:spLocks noChangeArrowheads="1"/>
          </p:cNvSpPr>
          <p:nvPr/>
        </p:nvSpPr>
        <p:spPr bwMode="auto">
          <a:xfrm>
            <a:off x="609600" y="4691063"/>
            <a:ext cx="2020888" cy="304800"/>
          </a:xfrm>
          <a:prstGeom prst="rect">
            <a:avLst/>
          </a:prstGeom>
          <a:noFill/>
          <a:ln w="12700">
            <a:noFill/>
            <a:miter lim="800000"/>
            <a:headEnd/>
            <a:tailEnd/>
          </a:ln>
          <a:effectLst/>
        </p:spPr>
        <p:txBody>
          <a:bodyPr wrap="none" anchor="ctr">
            <a:spAutoFit/>
          </a:bodyPr>
          <a:lstStyle/>
          <a:p>
            <a:pPr algn="ctr"/>
            <a:r>
              <a:rPr lang="en-US" sz="1400" b="1">
                <a:latin typeface="Arial" charset="0"/>
              </a:rPr>
              <a:t>Urogenital diaphragm</a:t>
            </a:r>
          </a:p>
        </p:txBody>
      </p:sp>
      <p:sp>
        <p:nvSpPr>
          <p:cNvPr id="39043" name="Rectangle 131"/>
          <p:cNvSpPr>
            <a:spLocks noChangeArrowheads="1"/>
          </p:cNvSpPr>
          <p:nvPr/>
        </p:nvSpPr>
        <p:spPr bwMode="auto">
          <a:xfrm>
            <a:off x="609600" y="4975225"/>
            <a:ext cx="1706563" cy="390525"/>
          </a:xfrm>
          <a:prstGeom prst="rect">
            <a:avLst/>
          </a:prstGeom>
          <a:noFill/>
          <a:ln w="12700">
            <a:noFill/>
            <a:miter lim="800000"/>
            <a:headEnd/>
            <a:tailEnd/>
          </a:ln>
          <a:effectLst/>
        </p:spPr>
        <p:txBody>
          <a:bodyPr wrap="none" anchor="ctr">
            <a:spAutoFit/>
          </a:bodyPr>
          <a:lstStyle/>
          <a:p>
            <a:pPr>
              <a:lnSpc>
                <a:spcPct val="70000"/>
              </a:lnSpc>
            </a:pPr>
            <a:r>
              <a:rPr lang="en-US" sz="1400" b="1">
                <a:latin typeface="Arial" charset="0"/>
              </a:rPr>
              <a:t>Greater vestibular</a:t>
            </a:r>
          </a:p>
          <a:p>
            <a:pPr>
              <a:lnSpc>
                <a:spcPct val="70000"/>
              </a:lnSpc>
            </a:pPr>
            <a:r>
              <a:rPr lang="en-US" sz="1400" b="1">
                <a:latin typeface="Arial" charset="0"/>
              </a:rPr>
              <a:t>gland</a:t>
            </a:r>
          </a:p>
        </p:txBody>
      </p:sp>
      <p:sp>
        <p:nvSpPr>
          <p:cNvPr id="39044" name="Rectangle 132"/>
          <p:cNvSpPr>
            <a:spLocks noChangeArrowheads="1"/>
          </p:cNvSpPr>
          <p:nvPr/>
        </p:nvSpPr>
        <p:spPr bwMode="auto">
          <a:xfrm>
            <a:off x="7207250" y="1020763"/>
            <a:ext cx="1370013" cy="635000"/>
          </a:xfrm>
          <a:prstGeom prst="rect">
            <a:avLst/>
          </a:prstGeom>
          <a:noFill/>
          <a:ln w="12700">
            <a:noFill/>
            <a:miter lim="800000"/>
            <a:headEnd/>
            <a:tailEnd/>
          </a:ln>
          <a:effectLst/>
        </p:spPr>
        <p:txBody>
          <a:bodyPr wrap="none" anchor="ctr">
            <a:spAutoFit/>
          </a:bodyPr>
          <a:lstStyle/>
          <a:p>
            <a:pPr>
              <a:lnSpc>
                <a:spcPct val="85000"/>
              </a:lnSpc>
            </a:pPr>
            <a:r>
              <a:rPr lang="en-US" sz="1400">
                <a:latin typeface="Arial Black" pitchFamily="1" charset="0"/>
              </a:rPr>
              <a:t>Suspensory </a:t>
            </a:r>
            <a:br>
              <a:rPr lang="en-US" sz="1400">
                <a:latin typeface="Arial Black" pitchFamily="1" charset="0"/>
              </a:rPr>
            </a:br>
            <a:r>
              <a:rPr lang="en-US" sz="1400">
                <a:latin typeface="Arial Black" pitchFamily="1" charset="0"/>
              </a:rPr>
              <a:t>ligament</a:t>
            </a:r>
          </a:p>
          <a:p>
            <a:pPr>
              <a:lnSpc>
                <a:spcPct val="85000"/>
              </a:lnSpc>
            </a:pPr>
            <a:r>
              <a:rPr lang="en-US" sz="1400">
                <a:latin typeface="Arial Black" pitchFamily="1" charset="0"/>
              </a:rPr>
              <a:t>of ovary</a:t>
            </a:r>
          </a:p>
        </p:txBody>
      </p:sp>
      <p:sp>
        <p:nvSpPr>
          <p:cNvPr id="39045" name="Rectangle 133"/>
          <p:cNvSpPr>
            <a:spLocks noChangeArrowheads="1"/>
          </p:cNvSpPr>
          <p:nvPr/>
        </p:nvSpPr>
        <p:spPr bwMode="auto">
          <a:xfrm>
            <a:off x="7205663" y="1593850"/>
            <a:ext cx="1449387"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Infundibulum</a:t>
            </a:r>
          </a:p>
        </p:txBody>
      </p:sp>
      <p:sp>
        <p:nvSpPr>
          <p:cNvPr id="39046" name="Rectangle 134"/>
          <p:cNvSpPr>
            <a:spLocks noChangeArrowheads="1"/>
          </p:cNvSpPr>
          <p:nvPr/>
        </p:nvSpPr>
        <p:spPr bwMode="auto">
          <a:xfrm>
            <a:off x="7205663" y="1828800"/>
            <a:ext cx="1398587"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Uterine tube</a:t>
            </a:r>
          </a:p>
        </p:txBody>
      </p:sp>
      <p:sp>
        <p:nvSpPr>
          <p:cNvPr id="39047" name="Rectangle 135"/>
          <p:cNvSpPr>
            <a:spLocks noChangeArrowheads="1"/>
          </p:cNvSpPr>
          <p:nvPr/>
        </p:nvSpPr>
        <p:spPr bwMode="auto">
          <a:xfrm>
            <a:off x="7212013" y="2019300"/>
            <a:ext cx="747712"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Ovary</a:t>
            </a:r>
          </a:p>
        </p:txBody>
      </p:sp>
      <p:sp>
        <p:nvSpPr>
          <p:cNvPr id="39048" name="Rectangle 136"/>
          <p:cNvSpPr>
            <a:spLocks noChangeArrowheads="1"/>
          </p:cNvSpPr>
          <p:nvPr/>
        </p:nvSpPr>
        <p:spPr bwMode="auto">
          <a:xfrm>
            <a:off x="7202488" y="2220913"/>
            <a:ext cx="1033462"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Fimbriae</a:t>
            </a:r>
          </a:p>
        </p:txBody>
      </p:sp>
      <p:sp>
        <p:nvSpPr>
          <p:cNvPr id="39049" name="Rectangle 137"/>
          <p:cNvSpPr>
            <a:spLocks noChangeArrowheads="1"/>
          </p:cNvSpPr>
          <p:nvPr/>
        </p:nvSpPr>
        <p:spPr bwMode="auto">
          <a:xfrm>
            <a:off x="7202488" y="2414588"/>
            <a:ext cx="836612"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Uterus</a:t>
            </a:r>
          </a:p>
        </p:txBody>
      </p:sp>
      <p:sp>
        <p:nvSpPr>
          <p:cNvPr id="39050" name="Rectangle 138"/>
          <p:cNvSpPr>
            <a:spLocks noChangeArrowheads="1"/>
          </p:cNvSpPr>
          <p:nvPr/>
        </p:nvSpPr>
        <p:spPr bwMode="auto">
          <a:xfrm>
            <a:off x="7197725" y="2635250"/>
            <a:ext cx="1704975"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Round ligament</a:t>
            </a:r>
          </a:p>
        </p:txBody>
      </p:sp>
      <p:sp>
        <p:nvSpPr>
          <p:cNvPr id="39052" name="Rectangle 140"/>
          <p:cNvSpPr>
            <a:spLocks noChangeArrowheads="1"/>
          </p:cNvSpPr>
          <p:nvPr/>
        </p:nvSpPr>
        <p:spPr bwMode="auto">
          <a:xfrm>
            <a:off x="7205663" y="3562350"/>
            <a:ext cx="1281112"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Mons pubis</a:t>
            </a:r>
          </a:p>
        </p:txBody>
      </p:sp>
      <p:sp>
        <p:nvSpPr>
          <p:cNvPr id="39053" name="Rectangle 141"/>
          <p:cNvSpPr>
            <a:spLocks noChangeArrowheads="1"/>
          </p:cNvSpPr>
          <p:nvPr/>
        </p:nvSpPr>
        <p:spPr bwMode="auto">
          <a:xfrm>
            <a:off x="7205663" y="4130675"/>
            <a:ext cx="885825"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Clitoris</a:t>
            </a:r>
          </a:p>
        </p:txBody>
      </p:sp>
      <p:sp>
        <p:nvSpPr>
          <p:cNvPr id="39054" name="Rectangle 142"/>
          <p:cNvSpPr>
            <a:spLocks noChangeArrowheads="1"/>
          </p:cNvSpPr>
          <p:nvPr/>
        </p:nvSpPr>
        <p:spPr bwMode="auto">
          <a:xfrm>
            <a:off x="7202488" y="4662488"/>
            <a:ext cx="855662"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Hymen</a:t>
            </a:r>
          </a:p>
        </p:txBody>
      </p:sp>
      <p:sp>
        <p:nvSpPr>
          <p:cNvPr id="39055" name="Rectangle 143"/>
          <p:cNvSpPr>
            <a:spLocks noChangeArrowheads="1"/>
          </p:cNvSpPr>
          <p:nvPr/>
        </p:nvSpPr>
        <p:spPr bwMode="auto">
          <a:xfrm>
            <a:off x="7205663" y="4864100"/>
            <a:ext cx="1538287"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Labium minus</a:t>
            </a:r>
          </a:p>
        </p:txBody>
      </p:sp>
      <p:sp>
        <p:nvSpPr>
          <p:cNvPr id="39056" name="Rectangle 144"/>
          <p:cNvSpPr>
            <a:spLocks noChangeArrowheads="1"/>
          </p:cNvSpPr>
          <p:nvPr/>
        </p:nvSpPr>
        <p:spPr bwMode="auto">
          <a:xfrm>
            <a:off x="7205663" y="5051425"/>
            <a:ext cx="1538287"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Labium majus</a:t>
            </a:r>
          </a:p>
        </p:txBody>
      </p:sp>
      <p:sp>
        <p:nvSpPr>
          <p:cNvPr id="39057" name="Rectangle 145"/>
          <p:cNvSpPr>
            <a:spLocks noChangeArrowheads="1"/>
          </p:cNvSpPr>
          <p:nvPr/>
        </p:nvSpPr>
        <p:spPr bwMode="auto">
          <a:xfrm>
            <a:off x="7200900" y="3160713"/>
            <a:ext cx="1498600" cy="304800"/>
          </a:xfrm>
          <a:prstGeom prst="rect">
            <a:avLst/>
          </a:prstGeom>
          <a:noFill/>
          <a:ln w="12700">
            <a:noFill/>
            <a:miter lim="800000"/>
            <a:headEnd/>
            <a:tailEnd/>
          </a:ln>
          <a:effectLst/>
        </p:spPr>
        <p:txBody>
          <a:bodyPr wrap="none" anchor="ctr">
            <a:spAutoFit/>
          </a:bodyPr>
          <a:lstStyle/>
          <a:p>
            <a:pPr algn="ctr"/>
            <a:r>
              <a:rPr lang="en-US" sz="1400" b="1">
                <a:latin typeface="Arial" charset="0"/>
              </a:rPr>
              <a:t>Urinary bladder</a:t>
            </a:r>
          </a:p>
        </p:txBody>
      </p:sp>
      <p:sp>
        <p:nvSpPr>
          <p:cNvPr id="39058" name="Rectangle 146"/>
          <p:cNvSpPr>
            <a:spLocks noChangeArrowheads="1"/>
          </p:cNvSpPr>
          <p:nvPr/>
        </p:nvSpPr>
        <p:spPr bwMode="auto">
          <a:xfrm>
            <a:off x="7202488" y="3367088"/>
            <a:ext cx="1636712" cy="304800"/>
          </a:xfrm>
          <a:prstGeom prst="rect">
            <a:avLst/>
          </a:prstGeom>
          <a:noFill/>
          <a:ln w="12700">
            <a:noFill/>
            <a:miter lim="800000"/>
            <a:headEnd/>
            <a:tailEnd/>
          </a:ln>
          <a:effectLst/>
        </p:spPr>
        <p:txBody>
          <a:bodyPr wrap="none" anchor="ctr">
            <a:spAutoFit/>
          </a:bodyPr>
          <a:lstStyle/>
          <a:p>
            <a:pPr algn="ctr"/>
            <a:r>
              <a:rPr lang="en-US" sz="1400" b="1">
                <a:latin typeface="Arial" charset="0"/>
              </a:rPr>
              <a:t>Pubic symphysis</a:t>
            </a:r>
          </a:p>
        </p:txBody>
      </p:sp>
      <p:sp>
        <p:nvSpPr>
          <p:cNvPr id="39059" name="Rectangle 147"/>
          <p:cNvSpPr>
            <a:spLocks noChangeArrowheads="1"/>
          </p:cNvSpPr>
          <p:nvPr/>
        </p:nvSpPr>
        <p:spPr bwMode="auto">
          <a:xfrm>
            <a:off x="7205663" y="3914775"/>
            <a:ext cx="815975" cy="304800"/>
          </a:xfrm>
          <a:prstGeom prst="rect">
            <a:avLst/>
          </a:prstGeom>
          <a:noFill/>
          <a:ln w="12700">
            <a:noFill/>
            <a:miter lim="800000"/>
            <a:headEnd/>
            <a:tailEnd/>
          </a:ln>
          <a:effectLst/>
        </p:spPr>
        <p:txBody>
          <a:bodyPr wrap="none" anchor="ctr">
            <a:spAutoFit/>
          </a:bodyPr>
          <a:lstStyle/>
          <a:p>
            <a:pPr algn="ctr"/>
            <a:r>
              <a:rPr lang="en-US" sz="1400" b="1">
                <a:latin typeface="Arial" charset="0"/>
              </a:rPr>
              <a:t>Urethra</a:t>
            </a:r>
          </a:p>
        </p:txBody>
      </p:sp>
      <p:sp>
        <p:nvSpPr>
          <p:cNvPr id="39060" name="Rectangle 148"/>
          <p:cNvSpPr>
            <a:spLocks noChangeArrowheads="1"/>
          </p:cNvSpPr>
          <p:nvPr/>
        </p:nvSpPr>
        <p:spPr bwMode="auto">
          <a:xfrm>
            <a:off x="7200900" y="4371975"/>
            <a:ext cx="1597025" cy="390525"/>
          </a:xfrm>
          <a:prstGeom prst="rect">
            <a:avLst/>
          </a:prstGeom>
          <a:noFill/>
          <a:ln w="12700">
            <a:noFill/>
            <a:miter lim="800000"/>
            <a:headEnd/>
            <a:tailEnd/>
          </a:ln>
          <a:effectLst/>
        </p:spPr>
        <p:txBody>
          <a:bodyPr wrap="none" anchor="ctr">
            <a:spAutoFit/>
          </a:bodyPr>
          <a:lstStyle/>
          <a:p>
            <a:pPr>
              <a:lnSpc>
                <a:spcPct val="70000"/>
              </a:lnSpc>
            </a:pPr>
            <a:r>
              <a:rPr lang="en-US" sz="1400" b="1">
                <a:latin typeface="Arial" charset="0"/>
              </a:rPr>
              <a:t>External urethral</a:t>
            </a:r>
          </a:p>
          <a:p>
            <a:pPr>
              <a:lnSpc>
                <a:spcPct val="70000"/>
              </a:lnSpc>
            </a:pPr>
            <a:r>
              <a:rPr lang="en-US" sz="1400" b="1">
                <a:latin typeface="Arial" charset="0"/>
              </a:rPr>
              <a:t>orifice</a:t>
            </a:r>
          </a:p>
        </p:txBody>
      </p:sp>
      <p:sp>
        <p:nvSpPr>
          <p:cNvPr id="39061" name="Rectangle 149"/>
          <p:cNvSpPr>
            <a:spLocks noChangeArrowheads="1"/>
          </p:cNvSpPr>
          <p:nvPr/>
        </p:nvSpPr>
        <p:spPr bwMode="auto">
          <a:xfrm>
            <a:off x="609600" y="4275138"/>
            <a:ext cx="855663"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Vagina</a:t>
            </a:r>
          </a:p>
        </p:txBody>
      </p:sp>
      <p:sp>
        <p:nvSpPr>
          <p:cNvPr id="39062" name="Rectangle 150"/>
          <p:cNvSpPr>
            <a:spLocks noChangeArrowheads="1"/>
          </p:cNvSpPr>
          <p:nvPr/>
        </p:nvSpPr>
        <p:spPr bwMode="auto">
          <a:xfrm>
            <a:off x="609600" y="4078288"/>
            <a:ext cx="1597025"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Anterior fornix</a:t>
            </a:r>
          </a:p>
        </p:txBody>
      </p:sp>
      <p:sp>
        <p:nvSpPr>
          <p:cNvPr id="39063" name="Rectangle 151"/>
          <p:cNvSpPr>
            <a:spLocks noChangeArrowheads="1"/>
          </p:cNvSpPr>
          <p:nvPr/>
        </p:nvSpPr>
        <p:spPr bwMode="auto">
          <a:xfrm>
            <a:off x="609600" y="3892550"/>
            <a:ext cx="806450" cy="304800"/>
          </a:xfrm>
          <a:prstGeom prst="rect">
            <a:avLst/>
          </a:prstGeom>
          <a:noFill/>
          <a:ln w="12700">
            <a:noFill/>
            <a:miter lim="800000"/>
            <a:headEnd/>
            <a:tailEnd/>
          </a:ln>
          <a:effectLst/>
        </p:spPr>
        <p:txBody>
          <a:bodyPr wrap="none" anchor="ctr">
            <a:spAutoFit/>
          </a:bodyPr>
          <a:lstStyle/>
          <a:p>
            <a:pPr algn="ctr"/>
            <a:r>
              <a:rPr lang="en-US" sz="1400" b="1">
                <a:latin typeface="Arial Black" pitchFamily="1" charset="0"/>
              </a:rPr>
              <a:t>Cervix</a:t>
            </a:r>
          </a:p>
        </p:txBody>
      </p:sp>
      <p:sp>
        <p:nvSpPr>
          <p:cNvPr id="39064" name="Rectangle 152"/>
          <p:cNvSpPr>
            <a:spLocks noChangeArrowheads="1"/>
          </p:cNvSpPr>
          <p:nvPr/>
        </p:nvSpPr>
        <p:spPr bwMode="auto">
          <a:xfrm>
            <a:off x="609600" y="3684588"/>
            <a:ext cx="1695450" cy="304800"/>
          </a:xfrm>
          <a:prstGeom prst="rect">
            <a:avLst/>
          </a:prstGeom>
          <a:noFill/>
          <a:ln w="12700">
            <a:noFill/>
            <a:miter lim="800000"/>
            <a:headEnd/>
            <a:tailEnd/>
          </a:ln>
          <a:effectLst/>
        </p:spPr>
        <p:txBody>
          <a:bodyPr wrap="none" anchor="ctr">
            <a:spAutoFit/>
          </a:bodyPr>
          <a:lstStyle/>
          <a:p>
            <a:pPr algn="ctr"/>
            <a:r>
              <a:rPr lang="en-US" sz="1400">
                <a:latin typeface="Arial Black" pitchFamily="1" charset="0"/>
              </a:rPr>
              <a:t>Posterior fornix</a:t>
            </a:r>
          </a:p>
        </p:txBody>
      </p:sp>
      <p:sp>
        <p:nvSpPr>
          <p:cNvPr id="39066" name="Rectangle 154"/>
          <p:cNvSpPr>
            <a:spLocks noChangeArrowheads="1"/>
          </p:cNvSpPr>
          <p:nvPr/>
        </p:nvSpPr>
        <p:spPr bwMode="auto">
          <a:xfrm>
            <a:off x="609600" y="2963863"/>
            <a:ext cx="1379538" cy="304800"/>
          </a:xfrm>
          <a:prstGeom prst="rect">
            <a:avLst/>
          </a:prstGeom>
          <a:noFill/>
          <a:ln w="12700">
            <a:noFill/>
            <a:miter lim="800000"/>
            <a:headEnd/>
            <a:tailEnd/>
          </a:ln>
          <a:effectLst/>
        </p:spPr>
        <p:txBody>
          <a:bodyPr wrap="none" anchor="ctr">
            <a:spAutoFit/>
          </a:bodyPr>
          <a:lstStyle/>
          <a:p>
            <a:pPr algn="ctr"/>
            <a:r>
              <a:rPr lang="en-US" sz="1400" b="1" dirty="0" err="1">
                <a:latin typeface="Arial Black" pitchFamily="1" charset="0"/>
              </a:rPr>
              <a:t>Perimetrium</a:t>
            </a:r>
            <a:endParaRPr lang="en-US" sz="1400" b="1" dirty="0">
              <a:latin typeface="Arial Black" pitchFamily="1" charset="0"/>
            </a:endParaRPr>
          </a:p>
        </p:txBody>
      </p:sp>
      <p:sp>
        <p:nvSpPr>
          <p:cNvPr id="39068" name="Rectangle 156"/>
          <p:cNvSpPr>
            <a:spLocks noChangeArrowheads="1"/>
          </p:cNvSpPr>
          <p:nvPr/>
        </p:nvSpPr>
        <p:spPr bwMode="auto">
          <a:xfrm>
            <a:off x="615950" y="3490913"/>
            <a:ext cx="836613" cy="304800"/>
          </a:xfrm>
          <a:prstGeom prst="rect">
            <a:avLst/>
          </a:prstGeom>
          <a:noFill/>
          <a:ln w="12700">
            <a:noFill/>
            <a:miter lim="800000"/>
            <a:headEnd/>
            <a:tailEnd/>
          </a:ln>
          <a:effectLst/>
        </p:spPr>
        <p:txBody>
          <a:bodyPr wrap="none" anchor="ctr">
            <a:spAutoFit/>
          </a:bodyPr>
          <a:lstStyle/>
          <a:p>
            <a:pPr algn="ctr"/>
            <a:r>
              <a:rPr lang="en-US" sz="1400" b="1">
                <a:latin typeface="Arial" charset="0"/>
              </a:rPr>
              <a:t>Rectum</a:t>
            </a:r>
          </a:p>
        </p:txBody>
      </p:sp>
      <p:sp>
        <p:nvSpPr>
          <p:cNvPr id="39069" name="Freeform 157"/>
          <p:cNvSpPr>
            <a:spLocks/>
          </p:cNvSpPr>
          <p:nvPr/>
        </p:nvSpPr>
        <p:spPr bwMode="auto">
          <a:xfrm>
            <a:off x="2298700" y="4591050"/>
            <a:ext cx="2425700" cy="520700"/>
          </a:xfrm>
          <a:custGeom>
            <a:avLst/>
            <a:gdLst/>
            <a:ahLst/>
            <a:cxnLst>
              <a:cxn ang="0">
                <a:pos x="0" y="328"/>
              </a:cxn>
              <a:cxn ang="0">
                <a:pos x="1109" y="328"/>
              </a:cxn>
              <a:cxn ang="0">
                <a:pos x="1528" y="0"/>
              </a:cxn>
            </a:cxnLst>
            <a:rect l="0" t="0" r="r" b="b"/>
            <a:pathLst>
              <a:path w="1528" h="328">
                <a:moveTo>
                  <a:pt x="0" y="328"/>
                </a:moveTo>
                <a:lnTo>
                  <a:pt x="1109" y="328"/>
                </a:lnTo>
                <a:lnTo>
                  <a:pt x="1528"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0" name="Freeform 158"/>
          <p:cNvSpPr>
            <a:spLocks/>
          </p:cNvSpPr>
          <p:nvPr/>
        </p:nvSpPr>
        <p:spPr bwMode="auto">
          <a:xfrm>
            <a:off x="2584450" y="4425950"/>
            <a:ext cx="1936750" cy="444500"/>
          </a:xfrm>
          <a:custGeom>
            <a:avLst/>
            <a:gdLst/>
            <a:ahLst/>
            <a:cxnLst>
              <a:cxn ang="0">
                <a:pos x="0" y="276"/>
              </a:cxn>
              <a:cxn ang="0">
                <a:pos x="855" y="280"/>
              </a:cxn>
              <a:cxn ang="0">
                <a:pos x="1220" y="0"/>
              </a:cxn>
            </a:cxnLst>
            <a:rect l="0" t="0" r="r" b="b"/>
            <a:pathLst>
              <a:path w="1220" h="280">
                <a:moveTo>
                  <a:pt x="0" y="276"/>
                </a:moveTo>
                <a:lnTo>
                  <a:pt x="855" y="280"/>
                </a:lnTo>
                <a:lnTo>
                  <a:pt x="1220"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1" name="Freeform 159"/>
          <p:cNvSpPr>
            <a:spLocks/>
          </p:cNvSpPr>
          <p:nvPr/>
        </p:nvSpPr>
        <p:spPr bwMode="auto">
          <a:xfrm>
            <a:off x="1428750" y="4102100"/>
            <a:ext cx="3333750" cy="355600"/>
          </a:xfrm>
          <a:custGeom>
            <a:avLst/>
            <a:gdLst/>
            <a:ahLst/>
            <a:cxnLst>
              <a:cxn ang="0">
                <a:pos x="2100" y="0"/>
              </a:cxn>
              <a:cxn ang="0">
                <a:pos x="1708" y="224"/>
              </a:cxn>
              <a:cxn ang="0">
                <a:pos x="0" y="224"/>
              </a:cxn>
            </a:cxnLst>
            <a:rect l="0" t="0" r="r" b="b"/>
            <a:pathLst>
              <a:path w="2100" h="224">
                <a:moveTo>
                  <a:pt x="2100" y="0"/>
                </a:moveTo>
                <a:lnTo>
                  <a:pt x="1708" y="224"/>
                </a:lnTo>
                <a:lnTo>
                  <a:pt x="0" y="22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2" name="Freeform 160"/>
          <p:cNvSpPr>
            <a:spLocks/>
          </p:cNvSpPr>
          <p:nvPr/>
        </p:nvSpPr>
        <p:spPr bwMode="auto">
          <a:xfrm>
            <a:off x="1187450" y="4654550"/>
            <a:ext cx="2787650" cy="1588"/>
          </a:xfrm>
          <a:custGeom>
            <a:avLst/>
            <a:gdLst/>
            <a:ahLst/>
            <a:cxnLst>
              <a:cxn ang="0">
                <a:pos x="0" y="0"/>
              </a:cxn>
              <a:cxn ang="0">
                <a:pos x="1756" y="0"/>
              </a:cxn>
            </a:cxnLst>
            <a:rect l="0" t="0" r="r" b="b"/>
            <a:pathLst>
              <a:path w="1756" h="1">
                <a:moveTo>
                  <a:pt x="0" y="0"/>
                </a:moveTo>
                <a:lnTo>
                  <a:pt x="1756" y="0"/>
                </a:lnTo>
              </a:path>
            </a:pathLst>
          </a:cu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3" name="Freeform 161"/>
          <p:cNvSpPr>
            <a:spLocks/>
          </p:cNvSpPr>
          <p:nvPr/>
        </p:nvSpPr>
        <p:spPr bwMode="auto">
          <a:xfrm>
            <a:off x="2171700" y="3429000"/>
            <a:ext cx="2393950" cy="838200"/>
          </a:xfrm>
          <a:custGeom>
            <a:avLst/>
            <a:gdLst/>
            <a:ahLst/>
            <a:cxnLst>
              <a:cxn ang="0">
                <a:pos x="0" y="524"/>
              </a:cxn>
              <a:cxn ang="0">
                <a:pos x="1234" y="528"/>
              </a:cxn>
              <a:cxn ang="0">
                <a:pos x="1508" y="0"/>
              </a:cxn>
            </a:cxnLst>
            <a:rect l="0" t="0" r="r" b="b"/>
            <a:pathLst>
              <a:path w="1508" h="528">
                <a:moveTo>
                  <a:pt x="0" y="524"/>
                </a:moveTo>
                <a:lnTo>
                  <a:pt x="1234" y="528"/>
                </a:lnTo>
                <a:lnTo>
                  <a:pt x="1508"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4" name="Freeform 162"/>
          <p:cNvSpPr>
            <a:spLocks/>
          </p:cNvSpPr>
          <p:nvPr/>
        </p:nvSpPr>
        <p:spPr bwMode="auto">
          <a:xfrm>
            <a:off x="1384300" y="3395663"/>
            <a:ext cx="2913063" cy="668337"/>
          </a:xfrm>
          <a:custGeom>
            <a:avLst/>
            <a:gdLst/>
            <a:ahLst/>
            <a:cxnLst>
              <a:cxn ang="0">
                <a:pos x="0" y="421"/>
              </a:cxn>
              <a:cxn ang="0">
                <a:pos x="1666" y="421"/>
              </a:cxn>
              <a:cxn ang="0">
                <a:pos x="1835" y="0"/>
              </a:cxn>
            </a:cxnLst>
            <a:rect l="0" t="0" r="r" b="b"/>
            <a:pathLst>
              <a:path w="1835" h="421">
                <a:moveTo>
                  <a:pt x="0" y="421"/>
                </a:moveTo>
                <a:lnTo>
                  <a:pt x="1666" y="421"/>
                </a:lnTo>
                <a:lnTo>
                  <a:pt x="1835"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5" name="Freeform 163"/>
          <p:cNvSpPr>
            <a:spLocks/>
          </p:cNvSpPr>
          <p:nvPr/>
        </p:nvSpPr>
        <p:spPr bwMode="auto">
          <a:xfrm>
            <a:off x="2241550" y="3259138"/>
            <a:ext cx="1984375" cy="614362"/>
          </a:xfrm>
          <a:custGeom>
            <a:avLst/>
            <a:gdLst/>
            <a:ahLst/>
            <a:cxnLst>
              <a:cxn ang="0">
                <a:pos x="0" y="383"/>
              </a:cxn>
              <a:cxn ang="0">
                <a:pos x="1070" y="387"/>
              </a:cxn>
              <a:cxn ang="0">
                <a:pos x="1250" y="0"/>
              </a:cxn>
            </a:cxnLst>
            <a:rect l="0" t="0" r="r" b="b"/>
            <a:pathLst>
              <a:path w="1250" h="387">
                <a:moveTo>
                  <a:pt x="0" y="383"/>
                </a:moveTo>
                <a:lnTo>
                  <a:pt x="1070" y="387"/>
                </a:lnTo>
                <a:lnTo>
                  <a:pt x="1250"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6" name="Freeform 164"/>
          <p:cNvSpPr>
            <a:spLocks/>
          </p:cNvSpPr>
          <p:nvPr/>
        </p:nvSpPr>
        <p:spPr bwMode="auto">
          <a:xfrm>
            <a:off x="1403350" y="3670300"/>
            <a:ext cx="2387600" cy="1588"/>
          </a:xfrm>
          <a:custGeom>
            <a:avLst/>
            <a:gdLst/>
            <a:ahLst/>
            <a:cxnLst>
              <a:cxn ang="0">
                <a:pos x="0" y="0"/>
              </a:cxn>
              <a:cxn ang="0">
                <a:pos x="1504" y="1"/>
              </a:cxn>
            </a:cxnLst>
            <a:rect l="0" t="0" r="r" b="b"/>
            <a:pathLst>
              <a:path w="1504" h="1">
                <a:moveTo>
                  <a:pt x="0" y="0"/>
                </a:moveTo>
                <a:lnTo>
                  <a:pt x="1504" y="1"/>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78" name="Freeform 166"/>
          <p:cNvSpPr>
            <a:spLocks/>
          </p:cNvSpPr>
          <p:nvPr/>
        </p:nvSpPr>
        <p:spPr bwMode="auto">
          <a:xfrm>
            <a:off x="1968500" y="2859088"/>
            <a:ext cx="2336800" cy="280987"/>
          </a:xfrm>
          <a:custGeom>
            <a:avLst/>
            <a:gdLst/>
            <a:ahLst/>
            <a:cxnLst>
              <a:cxn ang="0">
                <a:pos x="0" y="175"/>
              </a:cxn>
              <a:cxn ang="0">
                <a:pos x="1015" y="177"/>
              </a:cxn>
              <a:cxn ang="0">
                <a:pos x="1472" y="0"/>
              </a:cxn>
            </a:cxnLst>
            <a:rect l="0" t="0" r="r" b="b"/>
            <a:pathLst>
              <a:path w="1472" h="177">
                <a:moveTo>
                  <a:pt x="0" y="175"/>
                </a:moveTo>
                <a:lnTo>
                  <a:pt x="1015" y="177"/>
                </a:lnTo>
                <a:lnTo>
                  <a:pt x="1472"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1" name="Freeform 169"/>
          <p:cNvSpPr>
            <a:spLocks/>
          </p:cNvSpPr>
          <p:nvPr/>
        </p:nvSpPr>
        <p:spPr bwMode="auto">
          <a:xfrm>
            <a:off x="5118100" y="1149350"/>
            <a:ext cx="2101850" cy="196850"/>
          </a:xfrm>
          <a:custGeom>
            <a:avLst/>
            <a:gdLst/>
            <a:ahLst/>
            <a:cxnLst>
              <a:cxn ang="0">
                <a:pos x="0" y="124"/>
              </a:cxn>
              <a:cxn ang="0">
                <a:pos x="1031" y="0"/>
              </a:cxn>
              <a:cxn ang="0">
                <a:pos x="1324" y="0"/>
              </a:cxn>
            </a:cxnLst>
            <a:rect l="0" t="0" r="r" b="b"/>
            <a:pathLst>
              <a:path w="1324" h="124">
                <a:moveTo>
                  <a:pt x="0" y="124"/>
                </a:moveTo>
                <a:lnTo>
                  <a:pt x="1031" y="0"/>
                </a:lnTo>
                <a:lnTo>
                  <a:pt x="1324"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2" name="Freeform 170"/>
          <p:cNvSpPr>
            <a:spLocks/>
          </p:cNvSpPr>
          <p:nvPr/>
        </p:nvSpPr>
        <p:spPr bwMode="auto">
          <a:xfrm>
            <a:off x="4940300" y="1765300"/>
            <a:ext cx="2286000" cy="7938"/>
          </a:xfrm>
          <a:custGeom>
            <a:avLst/>
            <a:gdLst/>
            <a:ahLst/>
            <a:cxnLst>
              <a:cxn ang="0">
                <a:pos x="0" y="0"/>
              </a:cxn>
              <a:cxn ang="0">
                <a:pos x="1440" y="5"/>
              </a:cxn>
            </a:cxnLst>
            <a:rect l="0" t="0" r="r" b="b"/>
            <a:pathLst>
              <a:path w="1440" h="5">
                <a:moveTo>
                  <a:pt x="0" y="0"/>
                </a:moveTo>
                <a:lnTo>
                  <a:pt x="1440" y="5"/>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3" name="Freeform 171"/>
          <p:cNvSpPr>
            <a:spLocks/>
          </p:cNvSpPr>
          <p:nvPr/>
        </p:nvSpPr>
        <p:spPr bwMode="auto">
          <a:xfrm>
            <a:off x="5461000" y="1993900"/>
            <a:ext cx="1774825" cy="4763"/>
          </a:xfrm>
          <a:custGeom>
            <a:avLst/>
            <a:gdLst/>
            <a:ahLst/>
            <a:cxnLst>
              <a:cxn ang="0">
                <a:pos x="0" y="0"/>
              </a:cxn>
              <a:cxn ang="0">
                <a:pos x="1118" y="3"/>
              </a:cxn>
            </a:cxnLst>
            <a:rect l="0" t="0" r="r" b="b"/>
            <a:pathLst>
              <a:path w="1118" h="3">
                <a:moveTo>
                  <a:pt x="0" y="0"/>
                </a:moveTo>
                <a:lnTo>
                  <a:pt x="1118" y="3"/>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4" name="Freeform 172"/>
          <p:cNvSpPr>
            <a:spLocks/>
          </p:cNvSpPr>
          <p:nvPr/>
        </p:nvSpPr>
        <p:spPr bwMode="auto">
          <a:xfrm>
            <a:off x="5162550" y="2108200"/>
            <a:ext cx="2070100" cy="73025"/>
          </a:xfrm>
          <a:custGeom>
            <a:avLst/>
            <a:gdLst/>
            <a:ahLst/>
            <a:cxnLst>
              <a:cxn ang="0">
                <a:pos x="0" y="0"/>
              </a:cxn>
              <a:cxn ang="0">
                <a:pos x="271" y="46"/>
              </a:cxn>
              <a:cxn ang="0">
                <a:pos x="1304" y="46"/>
              </a:cxn>
            </a:cxnLst>
            <a:rect l="0" t="0" r="r" b="b"/>
            <a:pathLst>
              <a:path w="1304" h="46">
                <a:moveTo>
                  <a:pt x="0" y="0"/>
                </a:moveTo>
                <a:lnTo>
                  <a:pt x="271" y="46"/>
                </a:lnTo>
                <a:lnTo>
                  <a:pt x="1304" y="46"/>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5" name="Freeform 173"/>
          <p:cNvSpPr>
            <a:spLocks/>
          </p:cNvSpPr>
          <p:nvPr/>
        </p:nvSpPr>
        <p:spPr bwMode="auto">
          <a:xfrm>
            <a:off x="4797425" y="2089150"/>
            <a:ext cx="488950" cy="298450"/>
          </a:xfrm>
          <a:custGeom>
            <a:avLst/>
            <a:gdLst/>
            <a:ahLst/>
            <a:cxnLst>
              <a:cxn ang="0">
                <a:pos x="0" y="42"/>
              </a:cxn>
              <a:cxn ang="0">
                <a:pos x="308" y="188"/>
              </a:cxn>
              <a:cxn ang="0">
                <a:pos x="98" y="0"/>
              </a:cxn>
            </a:cxnLst>
            <a:rect l="0" t="0" r="r" b="b"/>
            <a:pathLst>
              <a:path w="308" h="188">
                <a:moveTo>
                  <a:pt x="0" y="42"/>
                </a:moveTo>
                <a:lnTo>
                  <a:pt x="308" y="188"/>
                </a:lnTo>
                <a:lnTo>
                  <a:pt x="98"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6" name="Freeform 174"/>
          <p:cNvSpPr>
            <a:spLocks/>
          </p:cNvSpPr>
          <p:nvPr/>
        </p:nvSpPr>
        <p:spPr bwMode="auto">
          <a:xfrm>
            <a:off x="5283200" y="2387600"/>
            <a:ext cx="1943100" cy="1588"/>
          </a:xfrm>
          <a:custGeom>
            <a:avLst/>
            <a:gdLst/>
            <a:ahLst/>
            <a:cxnLst>
              <a:cxn ang="0">
                <a:pos x="0" y="0"/>
              </a:cxn>
              <a:cxn ang="0">
                <a:pos x="1224" y="0"/>
              </a:cxn>
            </a:cxnLst>
            <a:rect l="0" t="0" r="r" b="b"/>
            <a:pathLst>
              <a:path w="1224" h="1">
                <a:moveTo>
                  <a:pt x="0" y="0"/>
                </a:moveTo>
                <a:lnTo>
                  <a:pt x="1224"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7" name="Freeform 175"/>
          <p:cNvSpPr>
            <a:spLocks/>
          </p:cNvSpPr>
          <p:nvPr/>
        </p:nvSpPr>
        <p:spPr bwMode="auto">
          <a:xfrm>
            <a:off x="5410200" y="2578100"/>
            <a:ext cx="1822450" cy="4763"/>
          </a:xfrm>
          <a:custGeom>
            <a:avLst/>
            <a:gdLst/>
            <a:ahLst/>
            <a:cxnLst>
              <a:cxn ang="0">
                <a:pos x="0" y="0"/>
              </a:cxn>
              <a:cxn ang="0">
                <a:pos x="1148" y="3"/>
              </a:cxn>
            </a:cxnLst>
            <a:rect l="0" t="0" r="r" b="b"/>
            <a:pathLst>
              <a:path w="1148" h="3">
                <a:moveTo>
                  <a:pt x="0" y="0"/>
                </a:moveTo>
                <a:lnTo>
                  <a:pt x="1148" y="3"/>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88" name="Freeform 176"/>
          <p:cNvSpPr>
            <a:spLocks/>
          </p:cNvSpPr>
          <p:nvPr/>
        </p:nvSpPr>
        <p:spPr bwMode="auto">
          <a:xfrm>
            <a:off x="6356350" y="2673350"/>
            <a:ext cx="866775" cy="128588"/>
          </a:xfrm>
          <a:custGeom>
            <a:avLst/>
            <a:gdLst/>
            <a:ahLst/>
            <a:cxnLst>
              <a:cxn ang="0">
                <a:pos x="0" y="0"/>
              </a:cxn>
              <a:cxn ang="0">
                <a:pos x="136" y="76"/>
              </a:cxn>
              <a:cxn ang="0">
                <a:pos x="546" y="81"/>
              </a:cxn>
            </a:cxnLst>
            <a:rect l="0" t="0" r="r" b="b"/>
            <a:pathLst>
              <a:path w="546" h="81">
                <a:moveTo>
                  <a:pt x="0" y="0"/>
                </a:moveTo>
                <a:lnTo>
                  <a:pt x="136" y="76"/>
                </a:lnTo>
                <a:lnTo>
                  <a:pt x="546" y="81"/>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0" name="Freeform 178"/>
          <p:cNvSpPr>
            <a:spLocks/>
          </p:cNvSpPr>
          <p:nvPr/>
        </p:nvSpPr>
        <p:spPr bwMode="auto">
          <a:xfrm>
            <a:off x="5705475" y="3330575"/>
            <a:ext cx="1527175" cy="3175"/>
          </a:xfrm>
          <a:custGeom>
            <a:avLst/>
            <a:gdLst/>
            <a:ahLst/>
            <a:cxnLst>
              <a:cxn ang="0">
                <a:pos x="0" y="0"/>
              </a:cxn>
              <a:cxn ang="0">
                <a:pos x="962" y="2"/>
              </a:cxn>
            </a:cxnLst>
            <a:rect l="0" t="0" r="r" b="b"/>
            <a:pathLst>
              <a:path w="962" h="2">
                <a:moveTo>
                  <a:pt x="0" y="0"/>
                </a:moveTo>
                <a:lnTo>
                  <a:pt x="962" y="2"/>
                </a:lnTo>
              </a:path>
            </a:pathLst>
          </a:cu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1" name="Freeform 179"/>
          <p:cNvSpPr>
            <a:spLocks/>
          </p:cNvSpPr>
          <p:nvPr/>
        </p:nvSpPr>
        <p:spPr bwMode="auto">
          <a:xfrm>
            <a:off x="6416675" y="3530600"/>
            <a:ext cx="803275" cy="1588"/>
          </a:xfrm>
          <a:custGeom>
            <a:avLst/>
            <a:gdLst/>
            <a:ahLst/>
            <a:cxnLst>
              <a:cxn ang="0">
                <a:pos x="0" y="0"/>
              </a:cxn>
              <a:cxn ang="0">
                <a:pos x="506" y="0"/>
              </a:cxn>
            </a:cxnLst>
            <a:rect l="0" t="0" r="r" b="b"/>
            <a:pathLst>
              <a:path w="506" h="1">
                <a:moveTo>
                  <a:pt x="0" y="0"/>
                </a:moveTo>
                <a:lnTo>
                  <a:pt x="506" y="0"/>
                </a:lnTo>
              </a:path>
            </a:pathLst>
          </a:cu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2" name="Freeform 180"/>
          <p:cNvSpPr>
            <a:spLocks/>
          </p:cNvSpPr>
          <p:nvPr/>
        </p:nvSpPr>
        <p:spPr bwMode="auto">
          <a:xfrm>
            <a:off x="6661150" y="3727450"/>
            <a:ext cx="577850" cy="1588"/>
          </a:xfrm>
          <a:custGeom>
            <a:avLst/>
            <a:gdLst/>
            <a:ahLst/>
            <a:cxnLst>
              <a:cxn ang="0">
                <a:pos x="0" y="0"/>
              </a:cxn>
              <a:cxn ang="0">
                <a:pos x="364" y="0"/>
              </a:cxn>
            </a:cxnLst>
            <a:rect l="0" t="0" r="r" b="b"/>
            <a:pathLst>
              <a:path w="364" h="1">
                <a:moveTo>
                  <a:pt x="0" y="0"/>
                </a:moveTo>
                <a:lnTo>
                  <a:pt x="364" y="0"/>
                </a:lnTo>
              </a:path>
            </a:pathLst>
          </a:cu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3" name="Freeform 181"/>
          <p:cNvSpPr>
            <a:spLocks/>
          </p:cNvSpPr>
          <p:nvPr/>
        </p:nvSpPr>
        <p:spPr bwMode="auto">
          <a:xfrm>
            <a:off x="5340350" y="4075113"/>
            <a:ext cx="1898650" cy="1587"/>
          </a:xfrm>
          <a:custGeom>
            <a:avLst/>
            <a:gdLst/>
            <a:ahLst/>
            <a:cxnLst>
              <a:cxn ang="0">
                <a:pos x="0" y="1"/>
              </a:cxn>
              <a:cxn ang="0">
                <a:pos x="1196" y="0"/>
              </a:cxn>
            </a:cxnLst>
            <a:rect l="0" t="0" r="r" b="b"/>
            <a:pathLst>
              <a:path w="1196" h="1">
                <a:moveTo>
                  <a:pt x="0" y="1"/>
                </a:moveTo>
                <a:lnTo>
                  <a:pt x="1196" y="0"/>
                </a:lnTo>
              </a:path>
            </a:pathLst>
          </a:cu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4" name="Freeform 182"/>
          <p:cNvSpPr>
            <a:spLocks/>
          </p:cNvSpPr>
          <p:nvPr/>
        </p:nvSpPr>
        <p:spPr bwMode="auto">
          <a:xfrm>
            <a:off x="6153150" y="4292600"/>
            <a:ext cx="1076325" cy="7938"/>
          </a:xfrm>
          <a:custGeom>
            <a:avLst/>
            <a:gdLst/>
            <a:ahLst/>
            <a:cxnLst>
              <a:cxn ang="0">
                <a:pos x="0" y="0"/>
              </a:cxn>
              <a:cxn ang="0">
                <a:pos x="678" y="5"/>
              </a:cxn>
            </a:cxnLst>
            <a:rect l="0" t="0" r="r" b="b"/>
            <a:pathLst>
              <a:path w="678" h="5">
                <a:moveTo>
                  <a:pt x="0" y="0"/>
                </a:moveTo>
                <a:lnTo>
                  <a:pt x="678" y="5"/>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5" name="Freeform 183"/>
          <p:cNvSpPr>
            <a:spLocks/>
          </p:cNvSpPr>
          <p:nvPr/>
        </p:nvSpPr>
        <p:spPr bwMode="auto">
          <a:xfrm>
            <a:off x="5575300" y="4489450"/>
            <a:ext cx="1651000" cy="7938"/>
          </a:xfrm>
          <a:custGeom>
            <a:avLst/>
            <a:gdLst/>
            <a:ahLst/>
            <a:cxnLst>
              <a:cxn ang="0">
                <a:pos x="0" y="0"/>
              </a:cxn>
              <a:cxn ang="0">
                <a:pos x="1040" y="5"/>
              </a:cxn>
            </a:cxnLst>
            <a:rect l="0" t="0" r="r" b="b"/>
            <a:pathLst>
              <a:path w="1040" h="5">
                <a:moveTo>
                  <a:pt x="0" y="0"/>
                </a:moveTo>
                <a:lnTo>
                  <a:pt x="1040" y="5"/>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6" name="Freeform 184"/>
          <p:cNvSpPr>
            <a:spLocks/>
          </p:cNvSpPr>
          <p:nvPr/>
        </p:nvSpPr>
        <p:spPr bwMode="auto">
          <a:xfrm>
            <a:off x="4965700" y="4597400"/>
            <a:ext cx="2266950" cy="244475"/>
          </a:xfrm>
          <a:custGeom>
            <a:avLst/>
            <a:gdLst/>
            <a:ahLst/>
            <a:cxnLst>
              <a:cxn ang="0">
                <a:pos x="0" y="0"/>
              </a:cxn>
              <a:cxn ang="0">
                <a:pos x="525" y="154"/>
              </a:cxn>
              <a:cxn ang="0">
                <a:pos x="1428" y="152"/>
              </a:cxn>
            </a:cxnLst>
            <a:rect l="0" t="0" r="r" b="b"/>
            <a:pathLst>
              <a:path w="1428" h="154">
                <a:moveTo>
                  <a:pt x="0" y="0"/>
                </a:moveTo>
                <a:lnTo>
                  <a:pt x="525" y="154"/>
                </a:lnTo>
                <a:lnTo>
                  <a:pt x="1428" y="152"/>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7" name="Freeform 185"/>
          <p:cNvSpPr>
            <a:spLocks/>
          </p:cNvSpPr>
          <p:nvPr/>
        </p:nvSpPr>
        <p:spPr bwMode="auto">
          <a:xfrm>
            <a:off x="5143500" y="4781550"/>
            <a:ext cx="2076450" cy="254000"/>
          </a:xfrm>
          <a:custGeom>
            <a:avLst/>
            <a:gdLst/>
            <a:ahLst/>
            <a:cxnLst>
              <a:cxn ang="0">
                <a:pos x="0" y="0"/>
              </a:cxn>
              <a:cxn ang="0">
                <a:pos x="421" y="160"/>
              </a:cxn>
              <a:cxn ang="0">
                <a:pos x="1308" y="156"/>
              </a:cxn>
            </a:cxnLst>
            <a:rect l="0" t="0" r="r" b="b"/>
            <a:pathLst>
              <a:path w="1308" h="160">
                <a:moveTo>
                  <a:pt x="0" y="0"/>
                </a:moveTo>
                <a:lnTo>
                  <a:pt x="421" y="160"/>
                </a:lnTo>
                <a:lnTo>
                  <a:pt x="1308" y="156"/>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9098" name="Freeform 186"/>
          <p:cNvSpPr>
            <a:spLocks/>
          </p:cNvSpPr>
          <p:nvPr/>
        </p:nvSpPr>
        <p:spPr bwMode="auto">
          <a:xfrm>
            <a:off x="5321300" y="5022850"/>
            <a:ext cx="1905000" cy="203200"/>
          </a:xfrm>
          <a:custGeom>
            <a:avLst/>
            <a:gdLst/>
            <a:ahLst/>
            <a:cxnLst>
              <a:cxn ang="0">
                <a:pos x="0" y="0"/>
              </a:cxn>
              <a:cxn ang="0">
                <a:pos x="299" y="128"/>
              </a:cxn>
              <a:cxn ang="0">
                <a:pos x="1200" y="128"/>
              </a:cxn>
            </a:cxnLst>
            <a:rect l="0" t="0" r="r" b="b"/>
            <a:pathLst>
              <a:path w="1200" h="128">
                <a:moveTo>
                  <a:pt x="0" y="0"/>
                </a:moveTo>
                <a:lnTo>
                  <a:pt x="299" y="128"/>
                </a:lnTo>
                <a:lnTo>
                  <a:pt x="1200" y="128"/>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Tree>
    <p:extLst>
      <p:ext uri="{BB962C8B-B14F-4D97-AF65-F5344CB8AC3E}">
        <p14:creationId xmlns:p14="http://schemas.microsoft.com/office/powerpoint/2010/main" val="748754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normAutofit fontScale="90000"/>
          </a:bodyPr>
          <a:lstStyle/>
          <a:p>
            <a:r>
              <a:rPr lang="en-US"/>
              <a:t>Ovaries</a:t>
            </a:r>
          </a:p>
        </p:txBody>
      </p:sp>
      <p:sp>
        <p:nvSpPr>
          <p:cNvPr id="39941" name="Rectangle 5"/>
          <p:cNvSpPr>
            <a:spLocks noGrp="1" noChangeArrowheads="1"/>
          </p:cNvSpPr>
          <p:nvPr>
            <p:ph type="body" idx="1"/>
          </p:nvPr>
        </p:nvSpPr>
        <p:spPr>
          <a:xfrm>
            <a:off x="304800" y="1143000"/>
            <a:ext cx="4267200" cy="5257800"/>
          </a:xfrm>
        </p:spPr>
        <p:txBody>
          <a:bodyPr>
            <a:normAutofit fontScale="92500" lnSpcReduction="20000"/>
          </a:bodyPr>
          <a:lstStyle/>
          <a:p>
            <a:r>
              <a:rPr lang="en-US" dirty="0"/>
              <a:t>Held in place by several ligaments</a:t>
            </a:r>
          </a:p>
          <a:p>
            <a:pPr lvl="1"/>
            <a:r>
              <a:rPr lang="en-US" b="1" dirty="0"/>
              <a:t>Ovarian ligament</a:t>
            </a:r>
            <a:r>
              <a:rPr lang="en-US" dirty="0"/>
              <a:t> </a:t>
            </a:r>
            <a:endParaRPr lang="en-US" dirty="0" smtClean="0"/>
          </a:p>
          <a:p>
            <a:pPr lvl="2"/>
            <a:r>
              <a:rPr lang="en-US" dirty="0" smtClean="0"/>
              <a:t>anchors </a:t>
            </a:r>
            <a:r>
              <a:rPr lang="en-US" dirty="0"/>
              <a:t>ovary medially to uterus</a:t>
            </a:r>
          </a:p>
          <a:p>
            <a:pPr lvl="1"/>
            <a:r>
              <a:rPr lang="en-US" b="1" dirty="0" err="1"/>
              <a:t>Suspensory</a:t>
            </a:r>
            <a:r>
              <a:rPr lang="en-US" b="1" dirty="0"/>
              <a:t> ligament</a:t>
            </a:r>
            <a:r>
              <a:rPr lang="en-US" dirty="0"/>
              <a:t> </a:t>
            </a:r>
            <a:endParaRPr lang="en-US" dirty="0" smtClean="0"/>
          </a:p>
          <a:p>
            <a:pPr lvl="2"/>
            <a:r>
              <a:rPr lang="en-US" dirty="0" smtClean="0"/>
              <a:t>anchors </a:t>
            </a:r>
            <a:r>
              <a:rPr lang="en-US" dirty="0"/>
              <a:t>ovary laterally to pelvic wall</a:t>
            </a:r>
          </a:p>
          <a:p>
            <a:pPr lvl="1"/>
            <a:r>
              <a:rPr lang="en-US" b="1" dirty="0" err="1"/>
              <a:t>Mesovarium</a:t>
            </a:r>
            <a:r>
              <a:rPr lang="en-US" dirty="0"/>
              <a:t> </a:t>
            </a:r>
            <a:endParaRPr lang="en-US" dirty="0" smtClean="0"/>
          </a:p>
          <a:p>
            <a:pPr lvl="2"/>
            <a:r>
              <a:rPr lang="en-US" dirty="0" smtClean="0"/>
              <a:t>suspends </a:t>
            </a:r>
            <a:r>
              <a:rPr lang="en-US" dirty="0"/>
              <a:t>ovary </a:t>
            </a:r>
          </a:p>
          <a:p>
            <a:endParaRPr lang="en-US" dirty="0" smtClean="0"/>
          </a:p>
          <a:p>
            <a:r>
              <a:rPr lang="en-US" dirty="0" err="1" smtClean="0"/>
              <a:t>Suspensory</a:t>
            </a:r>
            <a:r>
              <a:rPr lang="en-US" dirty="0" smtClean="0"/>
              <a:t> </a:t>
            </a:r>
            <a:r>
              <a:rPr lang="en-US" dirty="0"/>
              <a:t>ligament and </a:t>
            </a:r>
            <a:r>
              <a:rPr lang="en-US" dirty="0" err="1"/>
              <a:t>mesovarium</a:t>
            </a:r>
            <a:r>
              <a:rPr lang="en-US" dirty="0"/>
              <a:t> part of </a:t>
            </a:r>
            <a:r>
              <a:rPr lang="en-US" b="1" dirty="0"/>
              <a:t>broad ligament</a:t>
            </a:r>
            <a:r>
              <a:rPr lang="en-US" dirty="0"/>
              <a:t> </a:t>
            </a:r>
            <a:endParaRPr lang="en-US" dirty="0" smtClean="0"/>
          </a:p>
          <a:p>
            <a:pPr lvl="1"/>
            <a:r>
              <a:rPr lang="en-US" dirty="0" smtClean="0"/>
              <a:t>supports </a:t>
            </a:r>
            <a:r>
              <a:rPr lang="en-US" dirty="0"/>
              <a:t>uterine tubes, uterus, and vagina</a:t>
            </a:r>
          </a:p>
        </p:txBody>
      </p:sp>
      <p:pic>
        <p:nvPicPr>
          <p:cNvPr id="1026" name="Picture 2"/>
          <p:cNvPicPr>
            <a:picLocks noChangeAspect="1" noChangeArrowheads="1"/>
          </p:cNvPicPr>
          <p:nvPr/>
        </p:nvPicPr>
        <p:blipFill>
          <a:blip r:embed="rId2" cstate="print"/>
          <a:srcRect/>
          <a:stretch>
            <a:fillRect/>
          </a:stretch>
        </p:blipFill>
        <p:spPr bwMode="auto">
          <a:xfrm>
            <a:off x="4461880" y="1943383"/>
            <a:ext cx="4682120" cy="2971235"/>
          </a:xfrm>
          <a:prstGeom prst="rect">
            <a:avLst/>
          </a:prstGeom>
          <a:noFill/>
          <a:ln w="9525">
            <a:noFill/>
            <a:miter lim="800000"/>
            <a:headEnd/>
            <a:tailEnd/>
          </a:ln>
        </p:spPr>
      </p:pic>
    </p:spTree>
    <p:extLst>
      <p:ext uri="{BB962C8B-B14F-4D97-AF65-F5344CB8AC3E}">
        <p14:creationId xmlns:p14="http://schemas.microsoft.com/office/powerpoint/2010/main" val="3552299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332472" y="826294"/>
            <a:ext cx="3811528" cy="5205413"/>
          </a:xfrm>
          <a:prstGeom prst="rect">
            <a:avLst/>
          </a:prstGeom>
          <a:noFill/>
          <a:ln w="9525">
            <a:noFill/>
            <a:miter lim="800000"/>
            <a:headEnd/>
            <a:tailEnd/>
          </a:ln>
        </p:spPr>
      </p:pic>
      <p:sp>
        <p:nvSpPr>
          <p:cNvPr id="34820" name="Rectangle 4"/>
          <p:cNvSpPr>
            <a:spLocks noGrp="1" noChangeArrowheads="1"/>
          </p:cNvSpPr>
          <p:nvPr>
            <p:ph type="title"/>
          </p:nvPr>
        </p:nvSpPr>
        <p:spPr/>
        <p:txBody>
          <a:bodyPr>
            <a:normAutofit fontScale="90000"/>
          </a:bodyPr>
          <a:lstStyle/>
          <a:p>
            <a:r>
              <a:rPr lang="en-US"/>
              <a:t>The Testes</a:t>
            </a:r>
          </a:p>
        </p:txBody>
      </p:sp>
      <p:sp>
        <p:nvSpPr>
          <p:cNvPr id="34821" name="Rectangle 5"/>
          <p:cNvSpPr>
            <a:spLocks noGrp="1" noChangeArrowheads="1"/>
          </p:cNvSpPr>
          <p:nvPr>
            <p:ph type="body" idx="1"/>
          </p:nvPr>
        </p:nvSpPr>
        <p:spPr>
          <a:xfrm>
            <a:off x="457200" y="1600200"/>
            <a:ext cx="4114800" cy="4525963"/>
          </a:xfrm>
        </p:spPr>
        <p:txBody>
          <a:bodyPr>
            <a:normAutofit fontScale="85000" lnSpcReduction="20000"/>
          </a:bodyPr>
          <a:lstStyle/>
          <a:p>
            <a:r>
              <a:rPr lang="en-US" dirty="0"/>
              <a:t>Each surrounded by two tunics </a:t>
            </a:r>
          </a:p>
          <a:p>
            <a:pPr lvl="1"/>
            <a:r>
              <a:rPr lang="en-US" b="1" dirty="0"/>
              <a:t>Tunica </a:t>
            </a:r>
            <a:r>
              <a:rPr lang="en-US" b="1" dirty="0" err="1"/>
              <a:t>vaginalis</a:t>
            </a:r>
            <a:r>
              <a:rPr lang="en-US" dirty="0"/>
              <a:t> </a:t>
            </a:r>
            <a:endParaRPr lang="en-US" dirty="0" smtClean="0"/>
          </a:p>
          <a:p>
            <a:pPr lvl="2"/>
            <a:r>
              <a:rPr lang="en-US" dirty="0" smtClean="0"/>
              <a:t>outer </a:t>
            </a:r>
            <a:r>
              <a:rPr lang="en-US" dirty="0"/>
              <a:t>layer </a:t>
            </a:r>
            <a:r>
              <a:rPr lang="en-US" dirty="0" smtClean="0"/>
              <a:t/>
            </a:r>
            <a:br>
              <a:rPr lang="en-US" dirty="0" smtClean="0"/>
            </a:br>
            <a:r>
              <a:rPr lang="en-US" dirty="0" smtClean="0"/>
              <a:t>derived </a:t>
            </a:r>
            <a:r>
              <a:rPr lang="en-US" dirty="0"/>
              <a:t>from peritoneum</a:t>
            </a:r>
          </a:p>
          <a:p>
            <a:pPr lvl="1"/>
            <a:r>
              <a:rPr lang="en-US" b="1" dirty="0"/>
              <a:t>Tunica </a:t>
            </a:r>
            <a:r>
              <a:rPr lang="en-US" b="1" dirty="0" err="1"/>
              <a:t>albuginea</a:t>
            </a:r>
            <a:r>
              <a:rPr lang="en-US" dirty="0"/>
              <a:t> </a:t>
            </a:r>
            <a:endParaRPr lang="en-US" dirty="0" smtClean="0"/>
          </a:p>
          <a:p>
            <a:pPr lvl="2"/>
            <a:r>
              <a:rPr lang="en-US" dirty="0" smtClean="0"/>
              <a:t>inner layer</a:t>
            </a:r>
          </a:p>
          <a:p>
            <a:pPr lvl="2"/>
            <a:r>
              <a:rPr lang="en-US" dirty="0" smtClean="0"/>
              <a:t>fibrous </a:t>
            </a:r>
            <a:r>
              <a:rPr lang="en-US" dirty="0"/>
              <a:t>capsule</a:t>
            </a:r>
          </a:p>
          <a:p>
            <a:endParaRPr lang="en-US" dirty="0" smtClean="0"/>
          </a:p>
          <a:p>
            <a:r>
              <a:rPr lang="en-US" dirty="0" smtClean="0"/>
              <a:t>Septa </a:t>
            </a:r>
            <a:r>
              <a:rPr lang="en-US" dirty="0"/>
              <a:t>divide testis into ~250 </a:t>
            </a:r>
            <a:r>
              <a:rPr lang="en-US" i="1" dirty="0" smtClean="0"/>
              <a:t>lobules</a:t>
            </a:r>
            <a:endParaRPr lang="en-US" dirty="0" smtClean="0"/>
          </a:p>
          <a:p>
            <a:pPr lvl="1"/>
            <a:r>
              <a:rPr lang="en-US" dirty="0" smtClean="0"/>
              <a:t>each </a:t>
            </a:r>
            <a:r>
              <a:rPr lang="en-US" dirty="0"/>
              <a:t>containing 1–4 </a:t>
            </a:r>
            <a:r>
              <a:rPr lang="en-US" b="1" dirty="0" err="1"/>
              <a:t>seminiferous</a:t>
            </a:r>
            <a:r>
              <a:rPr lang="en-US" b="1" dirty="0"/>
              <a:t> tubules</a:t>
            </a:r>
            <a:r>
              <a:rPr lang="en-US" dirty="0"/>
              <a:t> </a:t>
            </a:r>
            <a:endParaRPr lang="en-US" dirty="0" smtClean="0"/>
          </a:p>
          <a:p>
            <a:pPr lvl="1"/>
            <a:r>
              <a:rPr lang="en-US" dirty="0" smtClean="0"/>
              <a:t>site </a:t>
            </a:r>
            <a:r>
              <a:rPr lang="en-US" dirty="0"/>
              <a:t>of sperm production</a:t>
            </a:r>
          </a:p>
        </p:txBody>
      </p:sp>
      <p:cxnSp>
        <p:nvCxnSpPr>
          <p:cNvPr id="7" name="Straight Arrow Connector 6"/>
          <p:cNvCxnSpPr/>
          <p:nvPr/>
        </p:nvCxnSpPr>
        <p:spPr>
          <a:xfrm>
            <a:off x="3200400" y="2438400"/>
            <a:ext cx="4191000" cy="2514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3352800" y="3276600"/>
            <a:ext cx="4267200" cy="1905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normAutofit fontScale="90000"/>
          </a:bodyPr>
          <a:lstStyle/>
          <a:p>
            <a:r>
              <a:rPr lang="en-US"/>
              <a:t>Ovaries</a:t>
            </a:r>
          </a:p>
        </p:txBody>
      </p:sp>
      <p:sp>
        <p:nvSpPr>
          <p:cNvPr id="41989" name="Rectangle 5"/>
          <p:cNvSpPr>
            <a:spLocks noGrp="1" noChangeArrowheads="1"/>
          </p:cNvSpPr>
          <p:nvPr>
            <p:ph type="body" idx="1"/>
          </p:nvPr>
        </p:nvSpPr>
        <p:spPr/>
        <p:txBody>
          <a:bodyPr>
            <a:normAutofit/>
          </a:bodyPr>
          <a:lstStyle/>
          <a:p>
            <a:r>
              <a:rPr lang="en-US" dirty="0"/>
              <a:t>Blood supply </a:t>
            </a:r>
            <a:endParaRPr lang="en-US" dirty="0" smtClean="0"/>
          </a:p>
          <a:p>
            <a:pPr lvl="1"/>
            <a:r>
              <a:rPr lang="en-US" b="1" dirty="0" smtClean="0"/>
              <a:t>ovarian </a:t>
            </a:r>
            <a:r>
              <a:rPr lang="en-US" b="1" dirty="0"/>
              <a:t>arteries</a:t>
            </a:r>
            <a:r>
              <a:rPr lang="en-US" dirty="0"/>
              <a:t> and </a:t>
            </a:r>
            <a:r>
              <a:rPr lang="en-US" i="1" dirty="0"/>
              <a:t>ovarian branch of the uterine arteries</a:t>
            </a:r>
            <a:endParaRPr lang="en-US" dirty="0"/>
          </a:p>
          <a:p>
            <a:endParaRPr lang="en-US" dirty="0" smtClean="0"/>
          </a:p>
          <a:p>
            <a:r>
              <a:rPr lang="en-US" dirty="0" smtClean="0"/>
              <a:t>Surrounded </a:t>
            </a:r>
            <a:r>
              <a:rPr lang="en-US" dirty="0"/>
              <a:t>by fibrous </a:t>
            </a:r>
            <a:r>
              <a:rPr lang="en-US" b="1" dirty="0"/>
              <a:t>tunica </a:t>
            </a:r>
            <a:r>
              <a:rPr lang="en-US" b="1" dirty="0" err="1"/>
              <a:t>albuginea</a:t>
            </a:r>
            <a:endParaRPr lang="en-US" dirty="0"/>
          </a:p>
          <a:p>
            <a:endParaRPr lang="en-US" dirty="0" smtClean="0"/>
          </a:p>
          <a:p>
            <a:r>
              <a:rPr lang="en-US" dirty="0" smtClean="0"/>
              <a:t>Germinal </a:t>
            </a:r>
            <a:r>
              <a:rPr lang="en-US" dirty="0"/>
              <a:t>epithelium - outer layer</a:t>
            </a:r>
          </a:p>
          <a:p>
            <a:endParaRPr lang="en-US" dirty="0" smtClean="0"/>
          </a:p>
          <a:p>
            <a:r>
              <a:rPr lang="en-US" dirty="0" smtClean="0"/>
              <a:t>Two </a:t>
            </a:r>
            <a:r>
              <a:rPr lang="en-US" dirty="0"/>
              <a:t>poorly defined regions </a:t>
            </a:r>
          </a:p>
          <a:p>
            <a:pPr lvl="1"/>
            <a:r>
              <a:rPr lang="en-US" dirty="0"/>
              <a:t>Outer </a:t>
            </a:r>
            <a:r>
              <a:rPr lang="en-US" i="1" dirty="0"/>
              <a:t>cortex</a:t>
            </a:r>
            <a:r>
              <a:rPr lang="en-US" dirty="0"/>
              <a:t> – houses forming gametes</a:t>
            </a:r>
          </a:p>
          <a:p>
            <a:pPr lvl="1"/>
            <a:r>
              <a:rPr lang="en-US" dirty="0"/>
              <a:t>Inner </a:t>
            </a:r>
            <a:r>
              <a:rPr lang="en-US" i="1" dirty="0"/>
              <a:t>medulla</a:t>
            </a:r>
            <a:r>
              <a:rPr lang="en-US" dirty="0"/>
              <a:t> - large blood vessels and nerves</a:t>
            </a:r>
          </a:p>
        </p:txBody>
      </p:sp>
    </p:spTree>
    <p:extLst>
      <p:ext uri="{BB962C8B-B14F-4D97-AF65-F5344CB8AC3E}">
        <p14:creationId xmlns:p14="http://schemas.microsoft.com/office/powerpoint/2010/main" val="1320682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normAutofit fontScale="90000"/>
          </a:bodyPr>
          <a:lstStyle/>
          <a:p>
            <a:r>
              <a:rPr lang="en-US"/>
              <a:t>Ovaries</a:t>
            </a:r>
          </a:p>
        </p:txBody>
      </p:sp>
      <p:sp>
        <p:nvSpPr>
          <p:cNvPr id="43013" name="Rectangle 5"/>
          <p:cNvSpPr>
            <a:spLocks noGrp="1" noChangeArrowheads="1"/>
          </p:cNvSpPr>
          <p:nvPr>
            <p:ph type="body" idx="1"/>
          </p:nvPr>
        </p:nvSpPr>
        <p:spPr/>
        <p:txBody>
          <a:bodyPr/>
          <a:lstStyle/>
          <a:p>
            <a:r>
              <a:rPr lang="en-US" dirty="0"/>
              <a:t>Embedded in cortex</a:t>
            </a:r>
          </a:p>
          <a:p>
            <a:pPr lvl="1"/>
            <a:r>
              <a:rPr lang="en-US" b="1" dirty="0"/>
              <a:t>Ovarian follicles</a:t>
            </a:r>
            <a:endParaRPr lang="en-US" dirty="0"/>
          </a:p>
          <a:p>
            <a:pPr lvl="2"/>
            <a:endParaRPr lang="en-US" dirty="0" smtClean="0"/>
          </a:p>
          <a:p>
            <a:pPr lvl="2"/>
            <a:r>
              <a:rPr lang="en-US" dirty="0" smtClean="0"/>
              <a:t>Immature </a:t>
            </a:r>
            <a:r>
              <a:rPr lang="en-US" dirty="0"/>
              <a:t>egg (</a:t>
            </a:r>
            <a:r>
              <a:rPr lang="en-US" b="1" dirty="0" err="1"/>
              <a:t>oocyte</a:t>
            </a:r>
            <a:r>
              <a:rPr lang="en-US" dirty="0"/>
              <a:t>) surrounded by</a:t>
            </a:r>
          </a:p>
          <a:p>
            <a:pPr lvl="3"/>
            <a:endParaRPr lang="en-US" b="1" dirty="0" smtClean="0"/>
          </a:p>
          <a:p>
            <a:pPr lvl="3"/>
            <a:r>
              <a:rPr lang="en-US" b="1" dirty="0" smtClean="0"/>
              <a:t>Follicle </a:t>
            </a:r>
            <a:r>
              <a:rPr lang="en-US" b="1" dirty="0"/>
              <a:t>cells</a:t>
            </a:r>
            <a:r>
              <a:rPr lang="en-US" dirty="0"/>
              <a:t> (one cell layer thick) </a:t>
            </a:r>
          </a:p>
          <a:p>
            <a:pPr lvl="3"/>
            <a:endParaRPr lang="en-US" b="1" dirty="0" smtClean="0"/>
          </a:p>
          <a:p>
            <a:pPr lvl="3"/>
            <a:r>
              <a:rPr lang="en-US" b="1" dirty="0" err="1" smtClean="0"/>
              <a:t>Granulosa</a:t>
            </a:r>
            <a:r>
              <a:rPr lang="en-US" b="1" dirty="0" smtClean="0"/>
              <a:t> </a:t>
            </a:r>
            <a:r>
              <a:rPr lang="en-US" b="1" dirty="0"/>
              <a:t>cells</a:t>
            </a:r>
            <a:r>
              <a:rPr lang="en-US" dirty="0"/>
              <a:t> (more than one layer present)</a:t>
            </a:r>
          </a:p>
        </p:txBody>
      </p:sp>
    </p:spTree>
    <p:extLst>
      <p:ext uri="{BB962C8B-B14F-4D97-AF65-F5344CB8AC3E}">
        <p14:creationId xmlns:p14="http://schemas.microsoft.com/office/powerpoint/2010/main" val="4069422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normAutofit fontScale="90000"/>
          </a:bodyPr>
          <a:lstStyle/>
          <a:p>
            <a:r>
              <a:rPr lang="en-US"/>
              <a:t>Follicles</a:t>
            </a:r>
          </a:p>
        </p:txBody>
      </p:sp>
      <p:sp>
        <p:nvSpPr>
          <p:cNvPr id="44037" name="Rectangle 5"/>
          <p:cNvSpPr>
            <a:spLocks noGrp="1" noChangeArrowheads="1"/>
          </p:cNvSpPr>
          <p:nvPr>
            <p:ph type="body" idx="1"/>
          </p:nvPr>
        </p:nvSpPr>
        <p:spPr>
          <a:xfrm>
            <a:off x="304800" y="1143000"/>
            <a:ext cx="4724400" cy="5257800"/>
          </a:xfrm>
        </p:spPr>
        <p:txBody>
          <a:bodyPr/>
          <a:lstStyle/>
          <a:p>
            <a:r>
              <a:rPr lang="en-US" dirty="0"/>
              <a:t>Several stages of development</a:t>
            </a:r>
          </a:p>
          <a:p>
            <a:pPr lvl="1"/>
            <a:endParaRPr lang="en-US" b="1" dirty="0" smtClean="0"/>
          </a:p>
          <a:p>
            <a:pPr lvl="1"/>
            <a:r>
              <a:rPr lang="en-US" b="1" dirty="0" smtClean="0"/>
              <a:t>Primordial </a:t>
            </a:r>
            <a:r>
              <a:rPr lang="en-US" b="1" dirty="0"/>
              <a:t>follicle</a:t>
            </a:r>
            <a:r>
              <a:rPr lang="en-US" dirty="0"/>
              <a:t> </a:t>
            </a:r>
            <a:endParaRPr lang="en-US" dirty="0" smtClean="0"/>
          </a:p>
          <a:p>
            <a:pPr lvl="2"/>
            <a:r>
              <a:rPr lang="en-US" dirty="0" smtClean="0"/>
              <a:t>single </a:t>
            </a:r>
            <a:r>
              <a:rPr lang="en-US" dirty="0"/>
              <a:t>layer of follicle cells + </a:t>
            </a:r>
            <a:r>
              <a:rPr lang="en-US" dirty="0" err="1"/>
              <a:t>oocyte</a:t>
            </a:r>
            <a:endParaRPr lang="en-US" dirty="0"/>
          </a:p>
          <a:p>
            <a:pPr lvl="1"/>
            <a:endParaRPr lang="en-US" dirty="0" smtClean="0"/>
          </a:p>
          <a:p>
            <a:pPr lvl="1"/>
            <a:r>
              <a:rPr lang="en-US" dirty="0" smtClean="0"/>
              <a:t>More </a:t>
            </a:r>
            <a:r>
              <a:rPr lang="en-US" dirty="0"/>
              <a:t>mature follicles </a:t>
            </a:r>
            <a:endParaRPr lang="en-US" dirty="0" smtClean="0"/>
          </a:p>
          <a:p>
            <a:pPr lvl="2"/>
            <a:r>
              <a:rPr lang="en-US" dirty="0" smtClean="0"/>
              <a:t> </a:t>
            </a:r>
            <a:r>
              <a:rPr lang="en-US" dirty="0"/>
              <a:t>several layers of </a:t>
            </a:r>
            <a:r>
              <a:rPr lang="en-US" dirty="0" err="1"/>
              <a:t>granulosa</a:t>
            </a:r>
            <a:r>
              <a:rPr lang="en-US" dirty="0"/>
              <a:t> cells</a:t>
            </a:r>
          </a:p>
        </p:txBody>
      </p:sp>
      <p:pic>
        <p:nvPicPr>
          <p:cNvPr id="2050" name="Picture 2"/>
          <p:cNvPicPr>
            <a:picLocks noChangeAspect="1" noChangeArrowheads="1"/>
          </p:cNvPicPr>
          <p:nvPr/>
        </p:nvPicPr>
        <p:blipFill>
          <a:blip r:embed="rId2" cstate="print"/>
          <a:srcRect/>
          <a:stretch>
            <a:fillRect/>
          </a:stretch>
        </p:blipFill>
        <p:spPr bwMode="auto">
          <a:xfrm>
            <a:off x="5145555" y="2057400"/>
            <a:ext cx="3998445" cy="2743200"/>
          </a:xfrm>
          <a:prstGeom prst="rect">
            <a:avLst/>
          </a:prstGeom>
          <a:noFill/>
          <a:ln w="9525">
            <a:noFill/>
            <a:miter lim="800000"/>
            <a:headEnd/>
            <a:tailEnd/>
          </a:ln>
        </p:spPr>
      </p:pic>
      <p:cxnSp>
        <p:nvCxnSpPr>
          <p:cNvPr id="6" name="Straight Arrow Connector 5"/>
          <p:cNvCxnSpPr/>
          <p:nvPr/>
        </p:nvCxnSpPr>
        <p:spPr>
          <a:xfrm flipV="1">
            <a:off x="8686800" y="3886200"/>
            <a:ext cx="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H="1" flipV="1">
            <a:off x="8382000" y="4038600"/>
            <a:ext cx="3048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7696200" y="4724400"/>
            <a:ext cx="1210652" cy="646331"/>
          </a:xfrm>
          <a:prstGeom prst="rect">
            <a:avLst/>
          </a:prstGeom>
          <a:noFill/>
          <a:ln w="28575">
            <a:solidFill>
              <a:schemeClr val="tx1"/>
            </a:solidFill>
          </a:ln>
        </p:spPr>
        <p:txBody>
          <a:bodyPr wrap="none" rtlCol="0">
            <a:spAutoFit/>
          </a:bodyPr>
          <a:lstStyle/>
          <a:p>
            <a:pPr algn="ctr"/>
            <a:r>
              <a:rPr lang="en-US" dirty="0" smtClean="0"/>
              <a:t>Primordial </a:t>
            </a:r>
          </a:p>
          <a:p>
            <a:pPr algn="ctr"/>
            <a:r>
              <a:rPr lang="en-US" dirty="0" smtClean="0"/>
              <a:t>follicles</a:t>
            </a:r>
            <a:endParaRPr lang="en-US" dirty="0"/>
          </a:p>
        </p:txBody>
      </p:sp>
    </p:spTree>
    <p:extLst>
      <p:ext uri="{BB962C8B-B14F-4D97-AF65-F5344CB8AC3E}">
        <p14:creationId xmlns:p14="http://schemas.microsoft.com/office/powerpoint/2010/main" val="2379528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normAutofit fontScale="90000"/>
          </a:bodyPr>
          <a:lstStyle/>
          <a:p>
            <a:r>
              <a:rPr lang="en-US"/>
              <a:t>Ovaries</a:t>
            </a:r>
          </a:p>
        </p:txBody>
      </p:sp>
      <p:sp>
        <p:nvSpPr>
          <p:cNvPr id="45061" name="Rectangle 5"/>
          <p:cNvSpPr>
            <a:spLocks noGrp="1" noChangeArrowheads="1"/>
          </p:cNvSpPr>
          <p:nvPr>
            <p:ph type="body" idx="1"/>
          </p:nvPr>
        </p:nvSpPr>
        <p:spPr>
          <a:xfrm>
            <a:off x="304800" y="1143000"/>
            <a:ext cx="4572000" cy="5257800"/>
          </a:xfrm>
        </p:spPr>
        <p:txBody>
          <a:bodyPr/>
          <a:lstStyle/>
          <a:p>
            <a:r>
              <a:rPr lang="en-US" b="1" dirty="0"/>
              <a:t>Vesicular</a:t>
            </a:r>
            <a:r>
              <a:rPr lang="en-US" dirty="0"/>
              <a:t> (</a:t>
            </a:r>
            <a:r>
              <a:rPr lang="en-US" b="1" dirty="0" err="1"/>
              <a:t>antral</a:t>
            </a:r>
            <a:r>
              <a:rPr lang="en-US" b="1" dirty="0"/>
              <a:t> or tertiary</a:t>
            </a:r>
            <a:r>
              <a:rPr lang="en-US" dirty="0"/>
              <a:t>) </a:t>
            </a:r>
            <a:r>
              <a:rPr lang="en-US" b="1" dirty="0"/>
              <a:t>follicle</a:t>
            </a:r>
            <a:r>
              <a:rPr lang="en-US" dirty="0"/>
              <a:t> – fully mature follicle</a:t>
            </a:r>
          </a:p>
          <a:p>
            <a:pPr lvl="1"/>
            <a:r>
              <a:rPr lang="en-US" dirty="0"/>
              <a:t>Fluid-filled </a:t>
            </a:r>
            <a:r>
              <a:rPr lang="en-US" b="1" dirty="0" err="1"/>
              <a:t>antrum</a:t>
            </a:r>
            <a:r>
              <a:rPr lang="en-US" dirty="0"/>
              <a:t> forms; follicle bulges from ovary surface</a:t>
            </a:r>
          </a:p>
          <a:p>
            <a:r>
              <a:rPr lang="en-US" b="1" dirty="0"/>
              <a:t>Ovulation</a:t>
            </a:r>
            <a:endParaRPr lang="en-US" dirty="0"/>
          </a:p>
          <a:p>
            <a:pPr lvl="1"/>
            <a:r>
              <a:rPr lang="en-US" dirty="0"/>
              <a:t>Ejection of </a:t>
            </a:r>
            <a:r>
              <a:rPr lang="en-US" dirty="0" err="1"/>
              <a:t>oocyte</a:t>
            </a:r>
            <a:r>
              <a:rPr lang="en-US" dirty="0"/>
              <a:t> from ripening follicle</a:t>
            </a:r>
          </a:p>
          <a:p>
            <a:r>
              <a:rPr lang="en-US" b="1" dirty="0"/>
              <a:t>Corpus </a:t>
            </a:r>
            <a:r>
              <a:rPr lang="en-US" b="1" dirty="0" err="1"/>
              <a:t>luteum</a:t>
            </a:r>
            <a:r>
              <a:rPr lang="en-US" dirty="0"/>
              <a:t> develops from ruptured follicle after ovulation</a:t>
            </a:r>
          </a:p>
        </p:txBody>
      </p:sp>
      <p:pic>
        <p:nvPicPr>
          <p:cNvPr id="3074" name="Picture 2"/>
          <p:cNvPicPr>
            <a:picLocks noChangeAspect="1" noChangeArrowheads="1"/>
          </p:cNvPicPr>
          <p:nvPr/>
        </p:nvPicPr>
        <p:blipFill>
          <a:blip r:embed="rId2" cstate="print"/>
          <a:srcRect/>
          <a:stretch>
            <a:fillRect/>
          </a:stretch>
        </p:blipFill>
        <p:spPr bwMode="auto">
          <a:xfrm>
            <a:off x="5145557" y="2057400"/>
            <a:ext cx="3998443" cy="2743200"/>
          </a:xfrm>
          <a:prstGeom prst="rect">
            <a:avLst/>
          </a:prstGeom>
          <a:noFill/>
          <a:ln w="9525">
            <a:noFill/>
            <a:miter lim="800000"/>
            <a:headEnd/>
            <a:tailEnd/>
          </a:ln>
        </p:spPr>
      </p:pic>
      <p:cxnSp>
        <p:nvCxnSpPr>
          <p:cNvPr id="5" name="Straight Arrow Connector 4"/>
          <p:cNvCxnSpPr/>
          <p:nvPr/>
        </p:nvCxnSpPr>
        <p:spPr>
          <a:xfrm flipH="1" flipV="1">
            <a:off x="7543800" y="3581400"/>
            <a:ext cx="1143000"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H="1" flipV="1">
            <a:off x="7467600" y="4114800"/>
            <a:ext cx="12192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7797542" y="4724400"/>
            <a:ext cx="1007968" cy="646331"/>
          </a:xfrm>
          <a:prstGeom prst="rect">
            <a:avLst/>
          </a:prstGeom>
          <a:noFill/>
          <a:ln w="28575">
            <a:solidFill>
              <a:schemeClr val="tx1"/>
            </a:solidFill>
          </a:ln>
        </p:spPr>
        <p:txBody>
          <a:bodyPr wrap="none" rtlCol="0">
            <a:spAutoFit/>
          </a:bodyPr>
          <a:lstStyle/>
          <a:p>
            <a:pPr algn="ctr"/>
            <a:r>
              <a:rPr lang="en-US" dirty="0" smtClean="0"/>
              <a:t>vesicular</a:t>
            </a:r>
          </a:p>
          <a:p>
            <a:pPr algn="ctr"/>
            <a:r>
              <a:rPr lang="en-US" dirty="0" smtClean="0"/>
              <a:t>follicles</a:t>
            </a:r>
            <a:endParaRPr lang="en-US" dirty="0"/>
          </a:p>
        </p:txBody>
      </p:sp>
    </p:spTree>
    <p:extLst>
      <p:ext uri="{BB962C8B-B14F-4D97-AF65-F5344CB8AC3E}">
        <p14:creationId xmlns:p14="http://schemas.microsoft.com/office/powerpoint/2010/main" val="1756038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normAutofit fontScale="90000"/>
          </a:bodyPr>
          <a:lstStyle/>
          <a:p>
            <a:r>
              <a:rPr lang="en-US"/>
              <a:t>Female Duct System</a:t>
            </a:r>
          </a:p>
        </p:txBody>
      </p:sp>
      <p:sp>
        <p:nvSpPr>
          <p:cNvPr id="47109" name="Rectangle 5"/>
          <p:cNvSpPr>
            <a:spLocks noGrp="1" noChangeArrowheads="1"/>
          </p:cNvSpPr>
          <p:nvPr>
            <p:ph type="body" idx="1"/>
          </p:nvPr>
        </p:nvSpPr>
        <p:spPr>
          <a:xfrm>
            <a:off x="304800" y="1143000"/>
            <a:ext cx="4343400" cy="5257800"/>
          </a:xfrm>
        </p:spPr>
        <p:txBody>
          <a:bodyPr/>
          <a:lstStyle/>
          <a:p>
            <a:r>
              <a:rPr lang="en-US" dirty="0"/>
              <a:t>Ducts have no contact with ovary</a:t>
            </a:r>
          </a:p>
          <a:p>
            <a:pPr lvl="1"/>
            <a:r>
              <a:rPr lang="en-US" dirty="0" err="1"/>
              <a:t>Oocyte</a:t>
            </a:r>
            <a:r>
              <a:rPr lang="en-US" dirty="0"/>
              <a:t> cast into peritoneal cavity; some lost there</a:t>
            </a:r>
          </a:p>
          <a:p>
            <a:endParaRPr lang="en-US" dirty="0" smtClean="0"/>
          </a:p>
          <a:p>
            <a:r>
              <a:rPr lang="en-US" dirty="0" smtClean="0"/>
              <a:t>Uterine </a:t>
            </a:r>
            <a:r>
              <a:rPr lang="en-US" dirty="0"/>
              <a:t>(fallopian) tubes or oviducts</a:t>
            </a:r>
          </a:p>
          <a:p>
            <a:endParaRPr lang="en-US" dirty="0" smtClean="0"/>
          </a:p>
          <a:p>
            <a:r>
              <a:rPr lang="en-US" dirty="0" smtClean="0"/>
              <a:t>Uterus </a:t>
            </a:r>
            <a:endParaRPr lang="en-US" dirty="0"/>
          </a:p>
          <a:p>
            <a:endParaRPr lang="en-US" dirty="0" smtClean="0"/>
          </a:p>
          <a:p>
            <a:r>
              <a:rPr lang="en-US" dirty="0" smtClean="0"/>
              <a:t>Vagina</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5360489" y="2057400"/>
            <a:ext cx="3783511" cy="2743200"/>
          </a:xfrm>
          <a:prstGeom prst="rect">
            <a:avLst/>
          </a:prstGeom>
          <a:noFill/>
          <a:ln w="9525">
            <a:noFill/>
            <a:miter lim="800000"/>
            <a:headEnd/>
            <a:tailEnd/>
          </a:ln>
        </p:spPr>
      </p:pic>
      <p:cxnSp>
        <p:nvCxnSpPr>
          <p:cNvPr id="5" name="Straight Arrow Connector 4"/>
          <p:cNvCxnSpPr>
            <a:stCxn id="7" idx="2"/>
          </p:cNvCxnSpPr>
          <p:nvPr/>
        </p:nvCxnSpPr>
        <p:spPr>
          <a:xfrm>
            <a:off x="6904786" y="2170331"/>
            <a:ext cx="1324814" cy="2680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a:stCxn id="7" idx="2"/>
          </p:cNvCxnSpPr>
          <p:nvPr/>
        </p:nvCxnSpPr>
        <p:spPr>
          <a:xfrm flipH="1">
            <a:off x="6172200" y="2170331"/>
            <a:ext cx="732586" cy="1156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6389965" y="1524000"/>
            <a:ext cx="1029641" cy="646331"/>
          </a:xfrm>
          <a:prstGeom prst="rect">
            <a:avLst/>
          </a:prstGeom>
          <a:noFill/>
          <a:ln w="28575">
            <a:solidFill>
              <a:schemeClr val="tx1"/>
            </a:solidFill>
          </a:ln>
        </p:spPr>
        <p:txBody>
          <a:bodyPr wrap="none" rtlCol="0">
            <a:spAutoFit/>
          </a:bodyPr>
          <a:lstStyle/>
          <a:p>
            <a:pPr algn="ctr"/>
            <a:r>
              <a:rPr lang="en-US" dirty="0" smtClean="0"/>
              <a:t>Fallopian</a:t>
            </a:r>
          </a:p>
          <a:p>
            <a:pPr algn="ctr"/>
            <a:r>
              <a:rPr lang="en-US" dirty="0" smtClean="0"/>
              <a:t>tubes</a:t>
            </a:r>
            <a:endParaRPr lang="en-US" dirty="0"/>
          </a:p>
        </p:txBody>
      </p:sp>
      <p:sp>
        <p:nvSpPr>
          <p:cNvPr id="12" name="TextBox 11"/>
          <p:cNvSpPr txBox="1"/>
          <p:nvPr/>
        </p:nvSpPr>
        <p:spPr>
          <a:xfrm>
            <a:off x="5415498" y="3581400"/>
            <a:ext cx="866649" cy="369332"/>
          </a:xfrm>
          <a:prstGeom prst="rect">
            <a:avLst/>
          </a:prstGeom>
          <a:noFill/>
          <a:ln w="28575">
            <a:solidFill>
              <a:schemeClr val="tx1"/>
            </a:solidFill>
          </a:ln>
        </p:spPr>
        <p:txBody>
          <a:bodyPr wrap="none" rtlCol="0">
            <a:spAutoFit/>
          </a:bodyPr>
          <a:lstStyle/>
          <a:p>
            <a:pPr algn="ctr"/>
            <a:r>
              <a:rPr lang="en-US" dirty="0" smtClean="0"/>
              <a:t>Uterus </a:t>
            </a:r>
            <a:endParaRPr lang="en-US" dirty="0"/>
          </a:p>
        </p:txBody>
      </p:sp>
      <p:cxnSp>
        <p:nvCxnSpPr>
          <p:cNvPr id="13" name="Straight Arrow Connector 12"/>
          <p:cNvCxnSpPr/>
          <p:nvPr/>
        </p:nvCxnSpPr>
        <p:spPr>
          <a:xfrm flipV="1">
            <a:off x="6248400" y="3429000"/>
            <a:ext cx="9144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5602285" y="4419600"/>
            <a:ext cx="861134" cy="369332"/>
          </a:xfrm>
          <a:prstGeom prst="rect">
            <a:avLst/>
          </a:prstGeom>
          <a:noFill/>
          <a:ln w="28575">
            <a:solidFill>
              <a:schemeClr val="tx1"/>
            </a:solidFill>
          </a:ln>
        </p:spPr>
        <p:txBody>
          <a:bodyPr wrap="none" rtlCol="0">
            <a:spAutoFit/>
          </a:bodyPr>
          <a:lstStyle/>
          <a:p>
            <a:pPr algn="ctr"/>
            <a:r>
              <a:rPr lang="en-US" dirty="0" smtClean="0"/>
              <a:t>Vagina </a:t>
            </a:r>
            <a:endParaRPr lang="en-US" dirty="0"/>
          </a:p>
        </p:txBody>
      </p:sp>
      <p:cxnSp>
        <p:nvCxnSpPr>
          <p:cNvPr id="17" name="Straight Arrow Connector 16"/>
          <p:cNvCxnSpPr/>
          <p:nvPr/>
        </p:nvCxnSpPr>
        <p:spPr>
          <a:xfrm flipV="1">
            <a:off x="6432429" y="4267200"/>
            <a:ext cx="9144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35930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normAutofit fontScale="90000"/>
          </a:bodyPr>
          <a:lstStyle/>
          <a:p>
            <a:r>
              <a:rPr lang="en-US"/>
              <a:t>Uterine Tubes</a:t>
            </a:r>
          </a:p>
        </p:txBody>
      </p:sp>
      <p:sp>
        <p:nvSpPr>
          <p:cNvPr id="48133" name="Rectangle 5"/>
          <p:cNvSpPr>
            <a:spLocks noGrp="1" noChangeArrowheads="1"/>
          </p:cNvSpPr>
          <p:nvPr>
            <p:ph type="body" idx="1"/>
          </p:nvPr>
        </p:nvSpPr>
        <p:spPr>
          <a:xfrm>
            <a:off x="304800" y="1143000"/>
            <a:ext cx="4572000" cy="5257800"/>
          </a:xfrm>
        </p:spPr>
        <p:txBody>
          <a:bodyPr>
            <a:normAutofit fontScale="92500" lnSpcReduction="20000"/>
          </a:bodyPr>
          <a:lstStyle/>
          <a:p>
            <a:r>
              <a:rPr lang="en-US" dirty="0"/>
              <a:t>Receive ovulated </a:t>
            </a:r>
            <a:r>
              <a:rPr lang="en-US" dirty="0" err="1"/>
              <a:t>oocyte</a:t>
            </a:r>
            <a:r>
              <a:rPr lang="en-US" dirty="0"/>
              <a:t>; usual site of fertilization</a:t>
            </a:r>
          </a:p>
          <a:p>
            <a:endParaRPr lang="en-US" dirty="0" smtClean="0"/>
          </a:p>
          <a:p>
            <a:r>
              <a:rPr lang="en-US" dirty="0" smtClean="0"/>
              <a:t>Isthmus </a:t>
            </a:r>
          </a:p>
          <a:p>
            <a:pPr lvl="1"/>
            <a:r>
              <a:rPr lang="en-US" dirty="0" smtClean="0"/>
              <a:t>constricted </a:t>
            </a:r>
            <a:r>
              <a:rPr lang="en-US" dirty="0"/>
              <a:t>region where tube joins uterus</a:t>
            </a:r>
          </a:p>
          <a:p>
            <a:endParaRPr lang="en-US" dirty="0" smtClean="0"/>
          </a:p>
          <a:p>
            <a:r>
              <a:rPr lang="en-US" dirty="0" err="1" smtClean="0"/>
              <a:t>Ampulla</a:t>
            </a:r>
            <a:r>
              <a:rPr lang="en-US" dirty="0" smtClean="0"/>
              <a:t> </a:t>
            </a:r>
            <a:endParaRPr lang="en-US" dirty="0"/>
          </a:p>
          <a:p>
            <a:endParaRPr lang="en-US" dirty="0" smtClean="0"/>
          </a:p>
          <a:p>
            <a:r>
              <a:rPr lang="en-US" dirty="0" smtClean="0"/>
              <a:t>Distal </a:t>
            </a:r>
            <a:r>
              <a:rPr lang="en-US" dirty="0"/>
              <a:t>expansion with </a:t>
            </a:r>
            <a:r>
              <a:rPr lang="en-US" b="1" dirty="0" err="1"/>
              <a:t>infundibulum</a:t>
            </a:r>
            <a:r>
              <a:rPr lang="en-US" dirty="0"/>
              <a:t> near ovary</a:t>
            </a:r>
          </a:p>
          <a:p>
            <a:pPr lvl="1"/>
            <a:r>
              <a:rPr lang="en-US" dirty="0"/>
              <a:t>Ciliated </a:t>
            </a:r>
            <a:r>
              <a:rPr lang="en-US" dirty="0" err="1"/>
              <a:t>fibriae</a:t>
            </a:r>
            <a:r>
              <a:rPr lang="en-US" dirty="0"/>
              <a:t> of </a:t>
            </a:r>
            <a:r>
              <a:rPr lang="en-US" dirty="0" err="1"/>
              <a:t>infundibulum</a:t>
            </a:r>
            <a:r>
              <a:rPr lang="en-US" dirty="0"/>
              <a:t> create currents to move </a:t>
            </a:r>
            <a:r>
              <a:rPr lang="en-US" dirty="0" err="1"/>
              <a:t>oocyte</a:t>
            </a:r>
            <a:r>
              <a:rPr lang="en-US" dirty="0"/>
              <a:t> into uterine tube</a:t>
            </a:r>
          </a:p>
        </p:txBody>
      </p:sp>
      <p:pic>
        <p:nvPicPr>
          <p:cNvPr id="6" name="Picture 2"/>
          <p:cNvPicPr>
            <a:picLocks noChangeAspect="1" noChangeArrowheads="1"/>
          </p:cNvPicPr>
          <p:nvPr/>
        </p:nvPicPr>
        <p:blipFill>
          <a:blip r:embed="rId2" cstate="print"/>
          <a:srcRect/>
          <a:stretch>
            <a:fillRect/>
          </a:stretch>
        </p:blipFill>
        <p:spPr bwMode="auto">
          <a:xfrm>
            <a:off x="5360489" y="2057400"/>
            <a:ext cx="3783511" cy="2743200"/>
          </a:xfrm>
          <a:prstGeom prst="rect">
            <a:avLst/>
          </a:prstGeom>
          <a:noFill/>
          <a:ln w="9525">
            <a:noFill/>
            <a:miter lim="800000"/>
            <a:headEnd/>
            <a:tailEnd/>
          </a:ln>
        </p:spPr>
      </p:pic>
      <p:sp>
        <p:nvSpPr>
          <p:cNvPr id="7" name="TextBox 6"/>
          <p:cNvSpPr txBox="1"/>
          <p:nvPr/>
        </p:nvSpPr>
        <p:spPr>
          <a:xfrm>
            <a:off x="7620000" y="1219200"/>
            <a:ext cx="990600" cy="369332"/>
          </a:xfrm>
          <a:prstGeom prst="rect">
            <a:avLst/>
          </a:prstGeom>
          <a:noFill/>
          <a:ln w="28575">
            <a:solidFill>
              <a:schemeClr val="tx1"/>
            </a:solidFill>
          </a:ln>
        </p:spPr>
        <p:txBody>
          <a:bodyPr wrap="square" rtlCol="0">
            <a:spAutoFit/>
          </a:bodyPr>
          <a:lstStyle/>
          <a:p>
            <a:pPr algn="ctr"/>
            <a:r>
              <a:rPr lang="en-US" dirty="0" smtClean="0"/>
              <a:t>Isthmus</a:t>
            </a:r>
            <a:endParaRPr lang="en-US" dirty="0"/>
          </a:p>
        </p:txBody>
      </p:sp>
      <p:cxnSp>
        <p:nvCxnSpPr>
          <p:cNvPr id="8" name="Straight Arrow Connector 7"/>
          <p:cNvCxnSpPr>
            <a:stCxn id="7" idx="2"/>
          </p:cNvCxnSpPr>
          <p:nvPr/>
        </p:nvCxnSpPr>
        <p:spPr>
          <a:xfrm flipH="1">
            <a:off x="8001000" y="1588532"/>
            <a:ext cx="114300" cy="1154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791200" y="1447800"/>
            <a:ext cx="990600" cy="369332"/>
          </a:xfrm>
          <a:prstGeom prst="rect">
            <a:avLst/>
          </a:prstGeom>
          <a:noFill/>
          <a:ln w="28575">
            <a:solidFill>
              <a:schemeClr val="tx1"/>
            </a:solidFill>
          </a:ln>
        </p:spPr>
        <p:txBody>
          <a:bodyPr wrap="square" rtlCol="0">
            <a:spAutoFit/>
          </a:bodyPr>
          <a:lstStyle/>
          <a:p>
            <a:pPr algn="ctr"/>
            <a:r>
              <a:rPr lang="en-US" dirty="0" err="1" smtClean="0"/>
              <a:t>Ampulla</a:t>
            </a:r>
            <a:endParaRPr lang="en-US" dirty="0"/>
          </a:p>
        </p:txBody>
      </p:sp>
      <p:cxnSp>
        <p:nvCxnSpPr>
          <p:cNvPr id="15" name="Straight Arrow Connector 14"/>
          <p:cNvCxnSpPr>
            <a:stCxn id="14" idx="2"/>
          </p:cNvCxnSpPr>
          <p:nvPr/>
        </p:nvCxnSpPr>
        <p:spPr>
          <a:xfrm flipH="1">
            <a:off x="5715000" y="1817132"/>
            <a:ext cx="571500" cy="6212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5105400" y="3581400"/>
            <a:ext cx="1676400" cy="369332"/>
          </a:xfrm>
          <a:prstGeom prst="rect">
            <a:avLst/>
          </a:prstGeom>
          <a:noFill/>
          <a:ln w="28575">
            <a:solidFill>
              <a:schemeClr val="tx1"/>
            </a:solidFill>
          </a:ln>
        </p:spPr>
        <p:txBody>
          <a:bodyPr wrap="square" rtlCol="0">
            <a:spAutoFit/>
          </a:bodyPr>
          <a:lstStyle/>
          <a:p>
            <a:pPr algn="ctr"/>
            <a:r>
              <a:rPr lang="en-US" dirty="0" err="1" smtClean="0"/>
              <a:t>Infundibulum</a:t>
            </a:r>
            <a:endParaRPr lang="en-US" dirty="0"/>
          </a:p>
        </p:txBody>
      </p:sp>
      <p:cxnSp>
        <p:nvCxnSpPr>
          <p:cNvPr id="18" name="Straight Arrow Connector 17"/>
          <p:cNvCxnSpPr>
            <a:stCxn id="17" idx="0"/>
          </p:cNvCxnSpPr>
          <p:nvPr/>
        </p:nvCxnSpPr>
        <p:spPr>
          <a:xfrm flipH="1" flipV="1">
            <a:off x="5715000" y="2819400"/>
            <a:ext cx="2286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96032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normAutofit fontScale="90000"/>
          </a:bodyPr>
          <a:lstStyle/>
          <a:p>
            <a:r>
              <a:rPr lang="en-US"/>
              <a:t>Uterine Tubes</a:t>
            </a:r>
          </a:p>
        </p:txBody>
      </p:sp>
      <p:sp>
        <p:nvSpPr>
          <p:cNvPr id="49157" name="Rectangle 5"/>
          <p:cNvSpPr>
            <a:spLocks noGrp="1" noChangeArrowheads="1"/>
          </p:cNvSpPr>
          <p:nvPr>
            <p:ph type="body" idx="1"/>
          </p:nvPr>
        </p:nvSpPr>
        <p:spPr/>
        <p:txBody>
          <a:bodyPr/>
          <a:lstStyle/>
          <a:p>
            <a:r>
              <a:rPr lang="en-US" dirty="0" err="1"/>
              <a:t>Oocyte</a:t>
            </a:r>
            <a:r>
              <a:rPr lang="en-US" dirty="0"/>
              <a:t> carried along by peristalsis and </a:t>
            </a:r>
            <a:r>
              <a:rPr lang="en-US" dirty="0" err="1"/>
              <a:t>ciliary</a:t>
            </a:r>
            <a:r>
              <a:rPr lang="en-US" dirty="0"/>
              <a:t> action</a:t>
            </a:r>
          </a:p>
          <a:p>
            <a:endParaRPr lang="en-US" dirty="0" smtClean="0"/>
          </a:p>
          <a:p>
            <a:r>
              <a:rPr lang="en-US" dirty="0" err="1" smtClean="0"/>
              <a:t>Nonciliated</a:t>
            </a:r>
            <a:r>
              <a:rPr lang="en-US" dirty="0" smtClean="0"/>
              <a:t> </a:t>
            </a:r>
            <a:r>
              <a:rPr lang="en-US" dirty="0"/>
              <a:t>cells nourish </a:t>
            </a:r>
            <a:r>
              <a:rPr lang="en-US" dirty="0" err="1"/>
              <a:t>oocyte</a:t>
            </a:r>
            <a:r>
              <a:rPr lang="en-US" dirty="0"/>
              <a:t> and sperm </a:t>
            </a:r>
          </a:p>
          <a:p>
            <a:endParaRPr lang="en-US" dirty="0" smtClean="0"/>
          </a:p>
          <a:p>
            <a:r>
              <a:rPr lang="en-US" dirty="0" smtClean="0"/>
              <a:t>Covered </a:t>
            </a:r>
            <a:r>
              <a:rPr lang="en-US" dirty="0"/>
              <a:t>externally by peritoneum</a:t>
            </a:r>
          </a:p>
          <a:p>
            <a:endParaRPr lang="en-US" b="1" dirty="0" smtClean="0"/>
          </a:p>
        </p:txBody>
      </p:sp>
    </p:spTree>
    <p:extLst>
      <p:ext uri="{BB962C8B-B14F-4D97-AF65-F5344CB8AC3E}">
        <p14:creationId xmlns:p14="http://schemas.microsoft.com/office/powerpoint/2010/main" val="1826255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normAutofit fontScale="90000"/>
          </a:bodyPr>
          <a:lstStyle/>
          <a:p>
            <a:r>
              <a:rPr lang="en-US"/>
              <a:t>Homeostatic Imbalance</a:t>
            </a:r>
          </a:p>
        </p:txBody>
      </p:sp>
      <p:sp>
        <p:nvSpPr>
          <p:cNvPr id="51205" name="Rectangle 5"/>
          <p:cNvSpPr>
            <a:spLocks noGrp="1" noChangeArrowheads="1"/>
          </p:cNvSpPr>
          <p:nvPr>
            <p:ph type="body" idx="1"/>
          </p:nvPr>
        </p:nvSpPr>
        <p:spPr/>
        <p:txBody>
          <a:bodyPr/>
          <a:lstStyle/>
          <a:p>
            <a:r>
              <a:rPr lang="en-US" b="1" dirty="0"/>
              <a:t>Ectopic pregnancy</a:t>
            </a:r>
          </a:p>
          <a:p>
            <a:pPr lvl="1"/>
            <a:r>
              <a:rPr lang="en-US" dirty="0" err="1"/>
              <a:t>Oocyte</a:t>
            </a:r>
            <a:r>
              <a:rPr lang="en-US" dirty="0"/>
              <a:t> fertilized in peritoneal cavity or distal uterine tube begins developing there</a:t>
            </a:r>
          </a:p>
          <a:p>
            <a:pPr lvl="2"/>
            <a:r>
              <a:rPr lang="en-US" dirty="0"/>
              <a:t>Normally abort naturally with substantial bleeding</a:t>
            </a:r>
          </a:p>
          <a:p>
            <a:endParaRPr lang="en-US" b="1" dirty="0" smtClean="0"/>
          </a:p>
          <a:p>
            <a:r>
              <a:rPr lang="en-US" b="1" dirty="0" smtClean="0"/>
              <a:t>Pelvic </a:t>
            </a:r>
            <a:r>
              <a:rPr lang="en-US" b="1" dirty="0"/>
              <a:t>inflammatory disease</a:t>
            </a:r>
            <a:r>
              <a:rPr lang="en-US" dirty="0"/>
              <a:t> (</a:t>
            </a:r>
            <a:r>
              <a:rPr lang="en-US" b="1" dirty="0"/>
              <a:t>PID</a:t>
            </a:r>
            <a:r>
              <a:rPr lang="en-US" dirty="0"/>
              <a:t>)</a:t>
            </a:r>
          </a:p>
          <a:p>
            <a:pPr lvl="1"/>
            <a:r>
              <a:rPr lang="en-US" dirty="0"/>
              <a:t>Spread of infection from reproductive tract to peritoneal cavity</a:t>
            </a:r>
          </a:p>
          <a:p>
            <a:pPr lvl="2"/>
            <a:r>
              <a:rPr lang="en-US" dirty="0"/>
              <a:t>May cause scar tissue </a:t>
            </a:r>
            <a:r>
              <a:rPr lang="en-US" dirty="0">
                <a:sym typeface="Wingdings" pitchFamily="1" charset="2"/>
              </a:rPr>
              <a:t> infertility</a:t>
            </a:r>
            <a:endParaRPr lang="en-US" dirty="0"/>
          </a:p>
        </p:txBody>
      </p:sp>
    </p:spTree>
    <p:extLst>
      <p:ext uri="{BB962C8B-B14F-4D97-AF65-F5344CB8AC3E}">
        <p14:creationId xmlns:p14="http://schemas.microsoft.com/office/powerpoint/2010/main" val="2338826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normAutofit fontScale="90000"/>
          </a:bodyPr>
          <a:lstStyle/>
          <a:p>
            <a:r>
              <a:rPr lang="en-US"/>
              <a:t>Uterus</a:t>
            </a:r>
          </a:p>
        </p:txBody>
      </p:sp>
      <p:sp>
        <p:nvSpPr>
          <p:cNvPr id="52229" name="Rectangle 5"/>
          <p:cNvSpPr>
            <a:spLocks noGrp="1" noChangeArrowheads="1"/>
          </p:cNvSpPr>
          <p:nvPr>
            <p:ph type="body" idx="1"/>
          </p:nvPr>
        </p:nvSpPr>
        <p:spPr>
          <a:xfrm>
            <a:off x="365125" y="1141413"/>
            <a:ext cx="4968875" cy="5106987"/>
          </a:xfrm>
        </p:spPr>
        <p:txBody>
          <a:bodyPr>
            <a:normAutofit fontScale="85000" lnSpcReduction="20000"/>
          </a:bodyPr>
          <a:lstStyle/>
          <a:p>
            <a:r>
              <a:rPr lang="en-US" dirty="0"/>
              <a:t>Hollow, thick-walled, muscular organ</a:t>
            </a:r>
          </a:p>
          <a:p>
            <a:r>
              <a:rPr lang="en-US" dirty="0"/>
              <a:t>Function</a:t>
            </a:r>
          </a:p>
          <a:p>
            <a:pPr lvl="1"/>
            <a:r>
              <a:rPr lang="en-US" dirty="0"/>
              <a:t>Receive, retain, nourish fertilized ovum</a:t>
            </a:r>
          </a:p>
          <a:p>
            <a:r>
              <a:rPr lang="en-US" b="1" dirty="0" err="1"/>
              <a:t>Anteverted</a:t>
            </a:r>
            <a:r>
              <a:rPr lang="en-US" dirty="0"/>
              <a:t> </a:t>
            </a:r>
            <a:endParaRPr lang="en-US" dirty="0" smtClean="0"/>
          </a:p>
          <a:p>
            <a:pPr lvl="1"/>
            <a:r>
              <a:rPr lang="en-US" dirty="0" smtClean="0"/>
              <a:t> </a:t>
            </a:r>
            <a:r>
              <a:rPr lang="en-US" dirty="0"/>
              <a:t>inclined </a:t>
            </a:r>
            <a:r>
              <a:rPr lang="en-US" dirty="0" smtClean="0"/>
              <a:t>forward</a:t>
            </a:r>
          </a:p>
          <a:p>
            <a:r>
              <a:rPr lang="en-US" b="1" dirty="0" err="1" smtClean="0"/>
              <a:t>retroverted</a:t>
            </a:r>
            <a:r>
              <a:rPr lang="en-US" dirty="0" smtClean="0"/>
              <a:t> </a:t>
            </a:r>
          </a:p>
          <a:p>
            <a:pPr lvl="1"/>
            <a:r>
              <a:rPr lang="en-US" dirty="0" smtClean="0"/>
              <a:t> </a:t>
            </a:r>
            <a:r>
              <a:rPr lang="en-US" dirty="0"/>
              <a:t>inclined backward</a:t>
            </a:r>
          </a:p>
          <a:p>
            <a:r>
              <a:rPr lang="en-US" b="1" dirty="0"/>
              <a:t>Body</a:t>
            </a:r>
            <a:r>
              <a:rPr lang="en-US" dirty="0"/>
              <a:t> </a:t>
            </a:r>
            <a:endParaRPr lang="en-US" dirty="0" smtClean="0"/>
          </a:p>
          <a:p>
            <a:pPr lvl="1"/>
            <a:r>
              <a:rPr lang="en-US" dirty="0" smtClean="0"/>
              <a:t>major </a:t>
            </a:r>
            <a:r>
              <a:rPr lang="en-US" dirty="0"/>
              <a:t>portion </a:t>
            </a:r>
          </a:p>
          <a:p>
            <a:r>
              <a:rPr lang="en-US" b="1" dirty="0" err="1"/>
              <a:t>Fundus</a:t>
            </a:r>
            <a:r>
              <a:rPr lang="en-US" dirty="0"/>
              <a:t> </a:t>
            </a:r>
            <a:endParaRPr lang="en-US" dirty="0" smtClean="0"/>
          </a:p>
          <a:p>
            <a:pPr lvl="1"/>
            <a:r>
              <a:rPr lang="en-US" dirty="0" smtClean="0"/>
              <a:t>rounded </a:t>
            </a:r>
            <a:r>
              <a:rPr lang="en-US" dirty="0"/>
              <a:t>superior region </a:t>
            </a:r>
          </a:p>
          <a:p>
            <a:r>
              <a:rPr lang="en-US" b="1" dirty="0"/>
              <a:t>Isthmus</a:t>
            </a:r>
            <a:r>
              <a:rPr lang="en-US" dirty="0"/>
              <a:t> </a:t>
            </a:r>
            <a:endParaRPr lang="en-US" dirty="0" smtClean="0"/>
          </a:p>
          <a:p>
            <a:pPr lvl="1"/>
            <a:r>
              <a:rPr lang="en-US" dirty="0" smtClean="0"/>
              <a:t> </a:t>
            </a:r>
            <a:r>
              <a:rPr lang="en-US" dirty="0"/>
              <a:t>narrowed inferior region</a:t>
            </a:r>
          </a:p>
        </p:txBody>
      </p:sp>
      <p:pic>
        <p:nvPicPr>
          <p:cNvPr id="5122" name="Picture 2"/>
          <p:cNvPicPr>
            <a:picLocks noChangeAspect="1" noChangeArrowheads="1"/>
          </p:cNvPicPr>
          <p:nvPr/>
        </p:nvPicPr>
        <p:blipFill>
          <a:blip r:embed="rId2" cstate="print"/>
          <a:srcRect/>
          <a:stretch>
            <a:fillRect/>
          </a:stretch>
        </p:blipFill>
        <p:spPr bwMode="auto">
          <a:xfrm>
            <a:off x="5153025" y="4914900"/>
            <a:ext cx="3990975" cy="19431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360489" y="2057400"/>
            <a:ext cx="3783511" cy="2743200"/>
          </a:xfrm>
          <a:prstGeom prst="rect">
            <a:avLst/>
          </a:prstGeom>
          <a:noFill/>
          <a:ln w="9525">
            <a:noFill/>
            <a:miter lim="800000"/>
            <a:headEnd/>
            <a:tailEnd/>
          </a:ln>
        </p:spPr>
      </p:pic>
      <p:sp>
        <p:nvSpPr>
          <p:cNvPr id="6" name="TextBox 5"/>
          <p:cNvSpPr txBox="1"/>
          <p:nvPr/>
        </p:nvSpPr>
        <p:spPr>
          <a:xfrm>
            <a:off x="6858000" y="1905000"/>
            <a:ext cx="990600" cy="369332"/>
          </a:xfrm>
          <a:prstGeom prst="rect">
            <a:avLst/>
          </a:prstGeom>
          <a:noFill/>
          <a:ln w="28575">
            <a:solidFill>
              <a:schemeClr val="tx1"/>
            </a:solidFill>
          </a:ln>
        </p:spPr>
        <p:txBody>
          <a:bodyPr wrap="square" rtlCol="0">
            <a:spAutoFit/>
          </a:bodyPr>
          <a:lstStyle/>
          <a:p>
            <a:pPr algn="ctr"/>
            <a:r>
              <a:rPr lang="en-US" dirty="0" err="1" smtClean="0"/>
              <a:t>Fundus</a:t>
            </a:r>
            <a:endParaRPr lang="en-US" dirty="0"/>
          </a:p>
        </p:txBody>
      </p:sp>
      <p:cxnSp>
        <p:nvCxnSpPr>
          <p:cNvPr id="7" name="Straight Arrow Connector 6"/>
          <p:cNvCxnSpPr>
            <a:stCxn id="6" idx="2"/>
          </p:cNvCxnSpPr>
          <p:nvPr/>
        </p:nvCxnSpPr>
        <p:spPr>
          <a:xfrm>
            <a:off x="7353300" y="2274332"/>
            <a:ext cx="38100" cy="545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5562600" y="3276600"/>
            <a:ext cx="990600" cy="369332"/>
          </a:xfrm>
          <a:prstGeom prst="rect">
            <a:avLst/>
          </a:prstGeom>
          <a:noFill/>
          <a:ln w="28575">
            <a:solidFill>
              <a:schemeClr val="tx1"/>
            </a:solidFill>
          </a:ln>
        </p:spPr>
        <p:txBody>
          <a:bodyPr wrap="square" rtlCol="0">
            <a:spAutoFit/>
          </a:bodyPr>
          <a:lstStyle/>
          <a:p>
            <a:pPr algn="ctr"/>
            <a:r>
              <a:rPr lang="en-US" dirty="0" smtClean="0"/>
              <a:t>Body</a:t>
            </a:r>
            <a:endParaRPr lang="en-US" dirty="0"/>
          </a:p>
        </p:txBody>
      </p:sp>
      <p:cxnSp>
        <p:nvCxnSpPr>
          <p:cNvPr id="10" name="Straight Arrow Connector 9"/>
          <p:cNvCxnSpPr>
            <a:stCxn id="9" idx="3"/>
          </p:cNvCxnSpPr>
          <p:nvPr/>
        </p:nvCxnSpPr>
        <p:spPr>
          <a:xfrm flipV="1">
            <a:off x="6553200" y="3276600"/>
            <a:ext cx="609600"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848600" y="3505200"/>
            <a:ext cx="990600" cy="369332"/>
          </a:xfrm>
          <a:prstGeom prst="rect">
            <a:avLst/>
          </a:prstGeom>
          <a:noFill/>
          <a:ln w="28575">
            <a:solidFill>
              <a:schemeClr val="tx1"/>
            </a:solidFill>
          </a:ln>
        </p:spPr>
        <p:txBody>
          <a:bodyPr wrap="square" rtlCol="0">
            <a:spAutoFit/>
          </a:bodyPr>
          <a:lstStyle/>
          <a:p>
            <a:pPr algn="ctr"/>
            <a:r>
              <a:rPr lang="en-US" dirty="0" smtClean="0"/>
              <a:t>Isthmus</a:t>
            </a:r>
            <a:endParaRPr lang="en-US" dirty="0"/>
          </a:p>
        </p:txBody>
      </p:sp>
      <p:cxnSp>
        <p:nvCxnSpPr>
          <p:cNvPr id="14" name="Straight Arrow Connector 13"/>
          <p:cNvCxnSpPr>
            <a:stCxn id="13" idx="1"/>
          </p:cNvCxnSpPr>
          <p:nvPr/>
        </p:nvCxnSpPr>
        <p:spPr>
          <a:xfrm flipH="1" flipV="1">
            <a:off x="7467600" y="3657600"/>
            <a:ext cx="381000"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7924800" y="4114800"/>
            <a:ext cx="990600" cy="369332"/>
          </a:xfrm>
          <a:prstGeom prst="rect">
            <a:avLst/>
          </a:prstGeom>
          <a:noFill/>
          <a:ln w="28575">
            <a:solidFill>
              <a:schemeClr val="tx1"/>
            </a:solidFill>
          </a:ln>
        </p:spPr>
        <p:txBody>
          <a:bodyPr wrap="square" rtlCol="0">
            <a:spAutoFit/>
          </a:bodyPr>
          <a:lstStyle/>
          <a:p>
            <a:pPr algn="ctr"/>
            <a:r>
              <a:rPr lang="en-US" dirty="0" smtClean="0"/>
              <a:t>Cervix </a:t>
            </a:r>
            <a:endParaRPr lang="en-US" dirty="0"/>
          </a:p>
        </p:txBody>
      </p:sp>
      <p:cxnSp>
        <p:nvCxnSpPr>
          <p:cNvPr id="18" name="Straight Arrow Connector 17"/>
          <p:cNvCxnSpPr>
            <a:stCxn id="17" idx="1"/>
          </p:cNvCxnSpPr>
          <p:nvPr/>
        </p:nvCxnSpPr>
        <p:spPr>
          <a:xfrm flipH="1" flipV="1">
            <a:off x="7467600" y="4038600"/>
            <a:ext cx="457200" cy="26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8935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normAutofit fontScale="90000"/>
          </a:bodyPr>
          <a:lstStyle/>
          <a:p>
            <a:r>
              <a:rPr lang="en-US"/>
              <a:t>Uterus</a:t>
            </a:r>
          </a:p>
        </p:txBody>
      </p:sp>
      <p:sp>
        <p:nvSpPr>
          <p:cNvPr id="53253" name="Rectangle 5"/>
          <p:cNvSpPr>
            <a:spLocks noGrp="1" noChangeArrowheads="1"/>
          </p:cNvSpPr>
          <p:nvPr>
            <p:ph type="body" idx="1"/>
          </p:nvPr>
        </p:nvSpPr>
        <p:spPr>
          <a:xfrm>
            <a:off x="304800" y="1143000"/>
            <a:ext cx="4953000" cy="5257800"/>
          </a:xfrm>
        </p:spPr>
        <p:txBody>
          <a:bodyPr>
            <a:normAutofit lnSpcReduction="10000"/>
          </a:bodyPr>
          <a:lstStyle/>
          <a:p>
            <a:r>
              <a:rPr lang="en-US" b="1" dirty="0"/>
              <a:t>Cervix</a:t>
            </a:r>
            <a:r>
              <a:rPr lang="en-US" dirty="0"/>
              <a:t> </a:t>
            </a:r>
            <a:endParaRPr lang="en-US" dirty="0" smtClean="0"/>
          </a:p>
          <a:p>
            <a:pPr lvl="1"/>
            <a:r>
              <a:rPr lang="en-US" dirty="0" smtClean="0"/>
              <a:t>narrow </a:t>
            </a:r>
            <a:r>
              <a:rPr lang="en-US" dirty="0"/>
              <a:t>neck, or outlet; projects into vagina </a:t>
            </a:r>
          </a:p>
          <a:p>
            <a:endParaRPr lang="en-US" b="1" dirty="0" smtClean="0"/>
          </a:p>
          <a:p>
            <a:r>
              <a:rPr lang="en-US" b="1" dirty="0" smtClean="0"/>
              <a:t>Cervical </a:t>
            </a:r>
            <a:r>
              <a:rPr lang="en-US" b="1" dirty="0"/>
              <a:t>canal</a:t>
            </a:r>
            <a:r>
              <a:rPr lang="en-US" dirty="0"/>
              <a:t> communicates with</a:t>
            </a:r>
          </a:p>
          <a:p>
            <a:pPr lvl="1"/>
            <a:r>
              <a:rPr lang="en-US" dirty="0"/>
              <a:t>Vagina via </a:t>
            </a:r>
            <a:r>
              <a:rPr lang="en-US" i="1" dirty="0"/>
              <a:t>external </a:t>
            </a:r>
            <a:r>
              <a:rPr lang="en-US" i="1" dirty="0" err="1"/>
              <a:t>os</a:t>
            </a:r>
            <a:endParaRPr lang="en-US" dirty="0"/>
          </a:p>
          <a:p>
            <a:pPr lvl="1"/>
            <a:r>
              <a:rPr lang="en-US" dirty="0"/>
              <a:t>Uterine body via </a:t>
            </a:r>
            <a:r>
              <a:rPr lang="en-US" i="1" dirty="0"/>
              <a:t>internal </a:t>
            </a:r>
            <a:r>
              <a:rPr lang="en-US" i="1" dirty="0" err="1"/>
              <a:t>os</a:t>
            </a:r>
            <a:endParaRPr lang="en-US" dirty="0"/>
          </a:p>
          <a:p>
            <a:endParaRPr lang="en-US" i="1" dirty="0" smtClean="0"/>
          </a:p>
          <a:p>
            <a:r>
              <a:rPr lang="en-US" i="1" dirty="0" smtClean="0"/>
              <a:t>Cervical </a:t>
            </a:r>
            <a:r>
              <a:rPr lang="en-US" i="1" dirty="0"/>
              <a:t>glands</a:t>
            </a:r>
            <a:r>
              <a:rPr lang="en-US" dirty="0"/>
              <a:t> secrete mucus that blocks sperm entry except during </a:t>
            </a:r>
            <a:r>
              <a:rPr lang="en-US" dirty="0" err="1"/>
              <a:t>midcycle</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360489" y="2057400"/>
            <a:ext cx="3783511" cy="2743200"/>
          </a:xfrm>
          <a:prstGeom prst="rect">
            <a:avLst/>
          </a:prstGeom>
          <a:noFill/>
          <a:ln w="9525">
            <a:noFill/>
            <a:miter lim="800000"/>
            <a:headEnd/>
            <a:tailEnd/>
          </a:ln>
        </p:spPr>
      </p:pic>
      <p:sp>
        <p:nvSpPr>
          <p:cNvPr id="5" name="TextBox 4"/>
          <p:cNvSpPr txBox="1"/>
          <p:nvPr/>
        </p:nvSpPr>
        <p:spPr>
          <a:xfrm>
            <a:off x="8001000" y="3810000"/>
            <a:ext cx="990600" cy="369332"/>
          </a:xfrm>
          <a:prstGeom prst="rect">
            <a:avLst/>
          </a:prstGeom>
          <a:noFill/>
          <a:ln w="28575">
            <a:solidFill>
              <a:schemeClr val="tx1"/>
            </a:solidFill>
          </a:ln>
        </p:spPr>
        <p:txBody>
          <a:bodyPr wrap="square" rtlCol="0">
            <a:spAutoFit/>
          </a:bodyPr>
          <a:lstStyle/>
          <a:p>
            <a:pPr algn="ctr"/>
            <a:r>
              <a:rPr lang="en-US" dirty="0" smtClean="0"/>
              <a:t>Cervix </a:t>
            </a:r>
            <a:endParaRPr lang="en-US" dirty="0"/>
          </a:p>
        </p:txBody>
      </p:sp>
      <p:cxnSp>
        <p:nvCxnSpPr>
          <p:cNvPr id="6" name="Straight Arrow Connector 5"/>
          <p:cNvCxnSpPr>
            <a:stCxn id="5" idx="1"/>
          </p:cNvCxnSpPr>
          <p:nvPr/>
        </p:nvCxnSpPr>
        <p:spPr>
          <a:xfrm flipH="1" flipV="1">
            <a:off x="7467600" y="3962400"/>
            <a:ext cx="533400" cy="32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6019800" y="4038600"/>
            <a:ext cx="990600" cy="646331"/>
          </a:xfrm>
          <a:prstGeom prst="rect">
            <a:avLst/>
          </a:prstGeom>
          <a:noFill/>
          <a:ln w="28575">
            <a:solidFill>
              <a:schemeClr val="tx1"/>
            </a:solidFill>
          </a:ln>
        </p:spPr>
        <p:txBody>
          <a:bodyPr wrap="square" rtlCol="0">
            <a:spAutoFit/>
          </a:bodyPr>
          <a:lstStyle/>
          <a:p>
            <a:pPr algn="ctr"/>
            <a:r>
              <a:rPr lang="en-US" dirty="0" smtClean="0"/>
              <a:t>Internal </a:t>
            </a:r>
            <a:r>
              <a:rPr lang="en-US" dirty="0" err="1" smtClean="0"/>
              <a:t>os</a:t>
            </a:r>
            <a:r>
              <a:rPr lang="en-US" dirty="0" smtClean="0"/>
              <a:t> </a:t>
            </a:r>
            <a:endParaRPr lang="en-US" dirty="0"/>
          </a:p>
        </p:txBody>
      </p:sp>
      <p:cxnSp>
        <p:nvCxnSpPr>
          <p:cNvPr id="8" name="Straight Arrow Connector 7"/>
          <p:cNvCxnSpPr>
            <a:stCxn id="7" idx="3"/>
          </p:cNvCxnSpPr>
          <p:nvPr/>
        </p:nvCxnSpPr>
        <p:spPr>
          <a:xfrm flipV="1">
            <a:off x="7010400" y="3810000"/>
            <a:ext cx="304800" cy="5517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934200" y="4953000"/>
            <a:ext cx="990600" cy="646331"/>
          </a:xfrm>
          <a:prstGeom prst="rect">
            <a:avLst/>
          </a:prstGeom>
          <a:noFill/>
          <a:ln w="28575">
            <a:solidFill>
              <a:schemeClr val="tx1"/>
            </a:solidFill>
          </a:ln>
        </p:spPr>
        <p:txBody>
          <a:bodyPr wrap="square" rtlCol="0">
            <a:spAutoFit/>
          </a:bodyPr>
          <a:lstStyle/>
          <a:p>
            <a:pPr algn="ctr"/>
            <a:r>
              <a:rPr lang="en-US" dirty="0" err="1" smtClean="0"/>
              <a:t>externalos</a:t>
            </a:r>
            <a:r>
              <a:rPr lang="en-US" dirty="0" smtClean="0"/>
              <a:t> </a:t>
            </a:r>
            <a:endParaRPr lang="en-US" dirty="0"/>
          </a:p>
        </p:txBody>
      </p:sp>
      <p:cxnSp>
        <p:nvCxnSpPr>
          <p:cNvPr id="17" name="Straight Arrow Connector 16"/>
          <p:cNvCxnSpPr>
            <a:stCxn id="16" idx="0"/>
          </p:cNvCxnSpPr>
          <p:nvPr/>
        </p:nvCxnSpPr>
        <p:spPr>
          <a:xfrm flipH="1" flipV="1">
            <a:off x="7391400" y="4114800"/>
            <a:ext cx="381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72076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normAutofit fontScale="90000"/>
          </a:bodyPr>
          <a:lstStyle/>
          <a:p>
            <a:r>
              <a:rPr lang="en-US"/>
              <a:t>Seminiferous Tubules</a:t>
            </a:r>
          </a:p>
        </p:txBody>
      </p:sp>
      <p:sp>
        <p:nvSpPr>
          <p:cNvPr id="35845" name="Rectangle 5"/>
          <p:cNvSpPr>
            <a:spLocks noGrp="1" noChangeArrowheads="1"/>
          </p:cNvSpPr>
          <p:nvPr>
            <p:ph type="body" idx="1"/>
          </p:nvPr>
        </p:nvSpPr>
        <p:spPr/>
        <p:txBody>
          <a:bodyPr>
            <a:normAutofit lnSpcReduction="10000"/>
          </a:bodyPr>
          <a:lstStyle/>
          <a:p>
            <a:r>
              <a:rPr lang="en-US" sz="2800" dirty="0"/>
              <a:t>Thick, stratified epithelium surrounding central fluid-containing lumen</a:t>
            </a:r>
          </a:p>
          <a:p>
            <a:endParaRPr lang="en-US" sz="2800" dirty="0" smtClean="0"/>
          </a:p>
          <a:p>
            <a:r>
              <a:rPr lang="en-US" sz="2800" dirty="0" smtClean="0"/>
              <a:t>Epithelium</a:t>
            </a:r>
            <a:endParaRPr lang="en-US" sz="2800" dirty="0"/>
          </a:p>
          <a:p>
            <a:pPr lvl="1"/>
            <a:r>
              <a:rPr lang="en-US" sz="2400" b="1" dirty="0" err="1" smtClean="0"/>
              <a:t>spermatogenic</a:t>
            </a:r>
            <a:r>
              <a:rPr lang="en-US" sz="2400" b="1" dirty="0" smtClean="0"/>
              <a:t> </a:t>
            </a:r>
            <a:r>
              <a:rPr lang="en-US" sz="2400" b="1" dirty="0"/>
              <a:t>cells</a:t>
            </a:r>
            <a:r>
              <a:rPr lang="en-US" sz="2400" dirty="0"/>
              <a:t> embedded in </a:t>
            </a:r>
            <a:r>
              <a:rPr lang="en-US" sz="2400" dirty="0" err="1" smtClean="0"/>
              <a:t>Sustentacular</a:t>
            </a:r>
            <a:r>
              <a:rPr lang="en-US" sz="2400" dirty="0" smtClean="0"/>
              <a:t> cells(</a:t>
            </a:r>
            <a:r>
              <a:rPr lang="en-US" sz="2400" b="1" dirty="0" err="1" smtClean="0"/>
              <a:t>sustentocytes</a:t>
            </a:r>
            <a:r>
              <a:rPr lang="en-US" sz="2400" b="1" dirty="0" smtClean="0"/>
              <a:t>)</a:t>
            </a:r>
            <a:endParaRPr lang="en-US" sz="2400" dirty="0"/>
          </a:p>
          <a:p>
            <a:endParaRPr lang="en-US" sz="2800" b="1" dirty="0" smtClean="0"/>
          </a:p>
          <a:p>
            <a:r>
              <a:rPr lang="en-US" sz="2800" b="1" dirty="0" err="1" smtClean="0"/>
              <a:t>Myoid</a:t>
            </a:r>
            <a:r>
              <a:rPr lang="en-US" sz="2800" b="1" dirty="0" smtClean="0"/>
              <a:t> </a:t>
            </a:r>
            <a:r>
              <a:rPr lang="en-US" sz="2800" b="1" dirty="0"/>
              <a:t>cells</a:t>
            </a:r>
            <a:r>
              <a:rPr lang="en-US" sz="2800" dirty="0"/>
              <a:t> surround each tubule</a:t>
            </a:r>
          </a:p>
          <a:p>
            <a:pPr lvl="1"/>
            <a:r>
              <a:rPr lang="en-US" sz="2400" dirty="0"/>
              <a:t>May squeeze sperm, testicular fluids out of testes</a:t>
            </a:r>
          </a:p>
          <a:p>
            <a:endParaRPr lang="en-US" sz="2800" dirty="0" smtClean="0"/>
          </a:p>
          <a:p>
            <a:r>
              <a:rPr lang="en-US" sz="2800" dirty="0" smtClean="0"/>
              <a:t>Tubules </a:t>
            </a:r>
            <a:r>
              <a:rPr lang="en-US" sz="2800" dirty="0"/>
              <a:t>of each lobule form </a:t>
            </a:r>
            <a:r>
              <a:rPr lang="en-US" sz="2800" b="1" dirty="0"/>
              <a:t>straight tubule</a:t>
            </a:r>
            <a:endParaRPr lang="en-US" sz="2800" dirty="0"/>
          </a:p>
          <a:p>
            <a:pPr lvl="1"/>
            <a:endParaRPr lang="en-US" sz="2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normAutofit fontScale="90000"/>
          </a:bodyPr>
          <a:lstStyle/>
          <a:p>
            <a:r>
              <a:rPr lang="en-US"/>
              <a:t>Homeostatic Imbalance</a:t>
            </a:r>
          </a:p>
        </p:txBody>
      </p:sp>
      <p:sp>
        <p:nvSpPr>
          <p:cNvPr id="54277" name="Rectangle 5"/>
          <p:cNvSpPr>
            <a:spLocks noGrp="1" noChangeArrowheads="1"/>
          </p:cNvSpPr>
          <p:nvPr>
            <p:ph type="body" idx="1"/>
          </p:nvPr>
        </p:nvSpPr>
        <p:spPr/>
        <p:txBody>
          <a:bodyPr>
            <a:normAutofit lnSpcReduction="10000"/>
          </a:bodyPr>
          <a:lstStyle/>
          <a:p>
            <a:r>
              <a:rPr lang="en-US" dirty="0"/>
              <a:t>Cervical cancer</a:t>
            </a:r>
          </a:p>
          <a:p>
            <a:pPr lvl="1"/>
            <a:r>
              <a:rPr lang="en-US" dirty="0"/>
              <a:t>450,000 women worldwide each year </a:t>
            </a:r>
            <a:endParaRPr lang="en-US" dirty="0" smtClean="0"/>
          </a:p>
          <a:p>
            <a:pPr lvl="2"/>
            <a:r>
              <a:rPr lang="en-US" dirty="0" smtClean="0"/>
              <a:t>killing </a:t>
            </a:r>
            <a:r>
              <a:rPr lang="en-US" dirty="0"/>
              <a:t>half</a:t>
            </a:r>
          </a:p>
          <a:p>
            <a:pPr lvl="1"/>
            <a:r>
              <a:rPr lang="en-US" dirty="0"/>
              <a:t>Most common between 30 – 50</a:t>
            </a:r>
          </a:p>
          <a:p>
            <a:pPr lvl="1"/>
            <a:endParaRPr lang="en-US" dirty="0" smtClean="0"/>
          </a:p>
          <a:p>
            <a:pPr lvl="1"/>
            <a:r>
              <a:rPr lang="en-US" dirty="0" smtClean="0"/>
              <a:t>Risks </a:t>
            </a:r>
          </a:p>
          <a:p>
            <a:pPr lvl="2"/>
            <a:r>
              <a:rPr lang="en-US" dirty="0" smtClean="0"/>
              <a:t>frequent </a:t>
            </a:r>
            <a:r>
              <a:rPr lang="en-US" dirty="0"/>
              <a:t>cervical </a:t>
            </a:r>
            <a:r>
              <a:rPr lang="en-US" dirty="0" smtClean="0"/>
              <a:t>inflammations</a:t>
            </a:r>
          </a:p>
          <a:p>
            <a:pPr lvl="2"/>
            <a:r>
              <a:rPr lang="en-US" dirty="0" smtClean="0"/>
              <a:t>STIs</a:t>
            </a:r>
          </a:p>
          <a:p>
            <a:pPr lvl="2"/>
            <a:r>
              <a:rPr lang="en-US" dirty="0" smtClean="0"/>
              <a:t>multiple </a:t>
            </a:r>
            <a:r>
              <a:rPr lang="en-US" dirty="0"/>
              <a:t>pregnancies</a:t>
            </a:r>
          </a:p>
          <a:p>
            <a:pPr lvl="1"/>
            <a:endParaRPr lang="en-US" dirty="0" smtClean="0"/>
          </a:p>
          <a:p>
            <a:pPr lvl="1"/>
            <a:r>
              <a:rPr lang="en-US" dirty="0" err="1" smtClean="0"/>
              <a:t>Papanicolaou</a:t>
            </a:r>
            <a:r>
              <a:rPr lang="en-US" dirty="0" smtClean="0"/>
              <a:t> </a:t>
            </a:r>
            <a:r>
              <a:rPr lang="en-US" dirty="0"/>
              <a:t>(Pap) smear for detection</a:t>
            </a:r>
          </a:p>
          <a:p>
            <a:pPr lvl="2"/>
            <a:r>
              <a:rPr lang="en-US" dirty="0"/>
              <a:t>Every two years 21 – 30; every year &gt; 30; discontinue at 65 if negative for 10 years</a:t>
            </a:r>
          </a:p>
        </p:txBody>
      </p:sp>
    </p:spTree>
    <p:extLst>
      <p:ext uri="{BB962C8B-B14F-4D97-AF65-F5344CB8AC3E}">
        <p14:creationId xmlns:p14="http://schemas.microsoft.com/office/powerpoint/2010/main" val="37645641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normAutofit fontScale="90000"/>
          </a:bodyPr>
          <a:lstStyle/>
          <a:p>
            <a:r>
              <a:rPr lang="en-US"/>
              <a:t>Homeostatic Imbalance</a:t>
            </a:r>
          </a:p>
        </p:txBody>
      </p:sp>
      <p:sp>
        <p:nvSpPr>
          <p:cNvPr id="55301" name="Rectangle 5"/>
          <p:cNvSpPr>
            <a:spLocks noGrp="1" noChangeArrowheads="1"/>
          </p:cNvSpPr>
          <p:nvPr>
            <p:ph type="body" idx="1"/>
          </p:nvPr>
        </p:nvSpPr>
        <p:spPr>
          <a:xfrm>
            <a:off x="304800" y="1143000"/>
            <a:ext cx="4572000" cy="5257800"/>
          </a:xfrm>
        </p:spPr>
        <p:txBody>
          <a:bodyPr/>
          <a:lstStyle/>
          <a:p>
            <a:r>
              <a:rPr lang="en-US" dirty="0"/>
              <a:t>Pap smear results inconclusive</a:t>
            </a:r>
          </a:p>
          <a:p>
            <a:pPr lvl="1"/>
            <a:r>
              <a:rPr lang="en-US" dirty="0"/>
              <a:t>Test for human </a:t>
            </a:r>
            <a:r>
              <a:rPr lang="en-US" dirty="0" err="1"/>
              <a:t>papillomavirus</a:t>
            </a:r>
            <a:r>
              <a:rPr lang="en-US" dirty="0"/>
              <a:t> </a:t>
            </a:r>
            <a:endParaRPr lang="en-US" dirty="0" smtClean="0"/>
          </a:p>
          <a:p>
            <a:pPr lvl="2"/>
            <a:r>
              <a:rPr lang="en-US" dirty="0" smtClean="0"/>
              <a:t>cause </a:t>
            </a:r>
            <a:r>
              <a:rPr lang="en-US" dirty="0"/>
              <a:t>of most cervical cancers</a:t>
            </a:r>
          </a:p>
          <a:p>
            <a:endParaRPr lang="en-US" dirty="0" smtClean="0"/>
          </a:p>
          <a:p>
            <a:r>
              <a:rPr lang="en-US" dirty="0" err="1" smtClean="0"/>
              <a:t>Gardasil</a:t>
            </a:r>
            <a:r>
              <a:rPr lang="en-US" dirty="0" smtClean="0"/>
              <a:t> </a:t>
            </a:r>
          </a:p>
          <a:p>
            <a:pPr lvl="1"/>
            <a:r>
              <a:rPr lang="en-US" dirty="0" smtClean="0"/>
              <a:t>three-dose vaccine</a:t>
            </a:r>
          </a:p>
          <a:p>
            <a:pPr lvl="1"/>
            <a:r>
              <a:rPr lang="en-US" dirty="0" smtClean="0"/>
              <a:t>protects </a:t>
            </a:r>
            <a:r>
              <a:rPr lang="en-US" dirty="0"/>
              <a:t>against HPV</a:t>
            </a:r>
          </a:p>
          <a:p>
            <a:pPr lvl="1"/>
            <a:r>
              <a:rPr lang="en-US" dirty="0"/>
              <a:t>Recommended for 11- and 12-year-old girls</a:t>
            </a:r>
          </a:p>
        </p:txBody>
      </p:sp>
      <p:pic>
        <p:nvPicPr>
          <p:cNvPr id="98306" name="Picture 2" descr="http://www.quincymedgroup.com/adam/dochtml/graphics/images/en/17116.jpg"/>
          <p:cNvPicPr>
            <a:picLocks noChangeAspect="1" noChangeArrowheads="1"/>
          </p:cNvPicPr>
          <p:nvPr/>
        </p:nvPicPr>
        <p:blipFill>
          <a:blip r:embed="rId2" cstate="print"/>
          <a:srcRect/>
          <a:stretch>
            <a:fillRect/>
          </a:stretch>
        </p:blipFill>
        <p:spPr bwMode="auto">
          <a:xfrm>
            <a:off x="5334000" y="1905000"/>
            <a:ext cx="3810000" cy="3048001"/>
          </a:xfrm>
          <a:prstGeom prst="rect">
            <a:avLst/>
          </a:prstGeom>
          <a:noFill/>
        </p:spPr>
      </p:pic>
    </p:spTree>
    <p:extLst>
      <p:ext uri="{BB962C8B-B14F-4D97-AF65-F5344CB8AC3E}">
        <p14:creationId xmlns:p14="http://schemas.microsoft.com/office/powerpoint/2010/main" val="306392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normAutofit fontScale="90000"/>
          </a:bodyPr>
          <a:lstStyle/>
          <a:p>
            <a:r>
              <a:rPr lang="en-US"/>
              <a:t>Uterine Wall</a:t>
            </a:r>
          </a:p>
        </p:txBody>
      </p:sp>
      <p:sp>
        <p:nvSpPr>
          <p:cNvPr id="59397" name="Rectangle 5"/>
          <p:cNvSpPr>
            <a:spLocks noGrp="1" noChangeArrowheads="1"/>
          </p:cNvSpPr>
          <p:nvPr>
            <p:ph type="body" idx="1"/>
          </p:nvPr>
        </p:nvSpPr>
        <p:spPr>
          <a:xfrm>
            <a:off x="304800" y="1143000"/>
            <a:ext cx="4343400" cy="5257800"/>
          </a:xfrm>
        </p:spPr>
        <p:txBody>
          <a:bodyPr/>
          <a:lstStyle/>
          <a:p>
            <a:r>
              <a:rPr lang="en-US" dirty="0"/>
              <a:t>Three layers</a:t>
            </a:r>
          </a:p>
          <a:p>
            <a:pPr lvl="1"/>
            <a:r>
              <a:rPr lang="en-US" b="1" dirty="0" err="1"/>
              <a:t>Perimetrium</a:t>
            </a:r>
            <a:r>
              <a:rPr lang="en-US" dirty="0"/>
              <a:t> </a:t>
            </a:r>
            <a:endParaRPr lang="en-US" dirty="0" smtClean="0"/>
          </a:p>
          <a:p>
            <a:pPr lvl="2"/>
            <a:r>
              <a:rPr lang="en-US" dirty="0" smtClean="0"/>
              <a:t>serous </a:t>
            </a:r>
            <a:r>
              <a:rPr lang="en-US" dirty="0"/>
              <a:t>layer (visceral peritoneum)</a:t>
            </a:r>
          </a:p>
          <a:p>
            <a:pPr lvl="1"/>
            <a:endParaRPr lang="en-US" b="1" dirty="0" smtClean="0"/>
          </a:p>
          <a:p>
            <a:pPr lvl="1"/>
            <a:r>
              <a:rPr lang="en-US" b="1" dirty="0" err="1" smtClean="0"/>
              <a:t>Myometrium</a:t>
            </a:r>
            <a:r>
              <a:rPr lang="en-US" dirty="0" smtClean="0"/>
              <a:t> </a:t>
            </a:r>
          </a:p>
          <a:p>
            <a:pPr lvl="2"/>
            <a:r>
              <a:rPr lang="en-US" dirty="0" smtClean="0"/>
              <a:t>interlacing </a:t>
            </a:r>
            <a:r>
              <a:rPr lang="en-US" dirty="0"/>
              <a:t>layers of smooth muscle </a:t>
            </a:r>
          </a:p>
          <a:p>
            <a:pPr lvl="1"/>
            <a:endParaRPr lang="en-US" b="1" dirty="0" smtClean="0"/>
          </a:p>
          <a:p>
            <a:pPr lvl="1"/>
            <a:r>
              <a:rPr lang="en-US" b="1" dirty="0" err="1" smtClean="0"/>
              <a:t>Endometrium</a:t>
            </a:r>
            <a:r>
              <a:rPr lang="en-US" dirty="0" smtClean="0"/>
              <a:t> </a:t>
            </a:r>
          </a:p>
          <a:p>
            <a:pPr lvl="2"/>
            <a:r>
              <a:rPr lang="en-US" dirty="0" smtClean="0"/>
              <a:t>mucosal </a:t>
            </a:r>
            <a:r>
              <a:rPr lang="en-US" dirty="0"/>
              <a:t>lining </a:t>
            </a:r>
          </a:p>
        </p:txBody>
      </p:sp>
      <p:pic>
        <p:nvPicPr>
          <p:cNvPr id="4" name="Picture 2"/>
          <p:cNvPicPr>
            <a:picLocks noChangeAspect="1" noChangeArrowheads="1"/>
          </p:cNvPicPr>
          <p:nvPr/>
        </p:nvPicPr>
        <p:blipFill>
          <a:blip r:embed="rId2" cstate="print"/>
          <a:srcRect/>
          <a:stretch>
            <a:fillRect/>
          </a:stretch>
        </p:blipFill>
        <p:spPr bwMode="auto">
          <a:xfrm>
            <a:off x="5360489" y="2057400"/>
            <a:ext cx="3783511" cy="2743200"/>
          </a:xfrm>
          <a:prstGeom prst="rect">
            <a:avLst/>
          </a:prstGeom>
          <a:noFill/>
          <a:ln w="9525">
            <a:noFill/>
            <a:miter lim="800000"/>
            <a:headEnd/>
            <a:tailEnd/>
          </a:ln>
        </p:spPr>
      </p:pic>
      <p:sp>
        <p:nvSpPr>
          <p:cNvPr id="5" name="TextBox 4"/>
          <p:cNvSpPr txBox="1"/>
          <p:nvPr/>
        </p:nvSpPr>
        <p:spPr>
          <a:xfrm>
            <a:off x="5562600" y="3505200"/>
            <a:ext cx="1371600" cy="369332"/>
          </a:xfrm>
          <a:prstGeom prst="rect">
            <a:avLst/>
          </a:prstGeom>
          <a:noFill/>
          <a:ln w="28575">
            <a:solidFill>
              <a:schemeClr val="tx1"/>
            </a:solidFill>
          </a:ln>
        </p:spPr>
        <p:txBody>
          <a:bodyPr wrap="square" rtlCol="0">
            <a:spAutoFit/>
          </a:bodyPr>
          <a:lstStyle/>
          <a:p>
            <a:pPr algn="ctr"/>
            <a:r>
              <a:rPr lang="en-US" dirty="0" err="1" smtClean="0"/>
              <a:t>perimetrium</a:t>
            </a:r>
            <a:endParaRPr lang="en-US" dirty="0"/>
          </a:p>
        </p:txBody>
      </p:sp>
      <p:cxnSp>
        <p:nvCxnSpPr>
          <p:cNvPr id="11" name="Straight Arrow Connector 10"/>
          <p:cNvCxnSpPr>
            <a:stCxn id="5" idx="0"/>
          </p:cNvCxnSpPr>
          <p:nvPr/>
        </p:nvCxnSpPr>
        <p:spPr>
          <a:xfrm flipV="1">
            <a:off x="6248400" y="3200400"/>
            <a:ext cx="762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7543800" y="3657600"/>
            <a:ext cx="1447800" cy="369332"/>
          </a:xfrm>
          <a:prstGeom prst="rect">
            <a:avLst/>
          </a:prstGeom>
          <a:noFill/>
          <a:ln w="28575">
            <a:solidFill>
              <a:schemeClr val="tx1"/>
            </a:solidFill>
          </a:ln>
        </p:spPr>
        <p:txBody>
          <a:bodyPr wrap="square" rtlCol="0">
            <a:spAutoFit/>
          </a:bodyPr>
          <a:lstStyle/>
          <a:p>
            <a:pPr algn="ctr"/>
            <a:r>
              <a:rPr lang="en-US" dirty="0" err="1" smtClean="0"/>
              <a:t>myometrium</a:t>
            </a:r>
            <a:endParaRPr lang="en-US" dirty="0"/>
          </a:p>
        </p:txBody>
      </p:sp>
      <p:cxnSp>
        <p:nvCxnSpPr>
          <p:cNvPr id="16" name="Straight Arrow Connector 15"/>
          <p:cNvCxnSpPr>
            <a:stCxn id="15" idx="0"/>
          </p:cNvCxnSpPr>
          <p:nvPr/>
        </p:nvCxnSpPr>
        <p:spPr>
          <a:xfrm flipH="1" flipV="1">
            <a:off x="7696200" y="3352800"/>
            <a:ext cx="5715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6248400" y="4419600"/>
            <a:ext cx="1600200" cy="369332"/>
          </a:xfrm>
          <a:prstGeom prst="rect">
            <a:avLst/>
          </a:prstGeom>
          <a:noFill/>
          <a:ln w="28575">
            <a:solidFill>
              <a:schemeClr val="tx1"/>
            </a:solidFill>
          </a:ln>
        </p:spPr>
        <p:txBody>
          <a:bodyPr wrap="square" rtlCol="0">
            <a:spAutoFit/>
          </a:bodyPr>
          <a:lstStyle/>
          <a:p>
            <a:pPr algn="ctr"/>
            <a:r>
              <a:rPr lang="en-US" dirty="0" err="1" smtClean="0"/>
              <a:t>endometrium</a:t>
            </a:r>
            <a:endParaRPr lang="en-US" dirty="0"/>
          </a:p>
        </p:txBody>
      </p:sp>
      <p:cxnSp>
        <p:nvCxnSpPr>
          <p:cNvPr id="22" name="Straight Arrow Connector 21"/>
          <p:cNvCxnSpPr>
            <a:stCxn id="21" idx="0"/>
          </p:cNvCxnSpPr>
          <p:nvPr/>
        </p:nvCxnSpPr>
        <p:spPr>
          <a:xfrm flipV="1">
            <a:off x="7048500" y="3505200"/>
            <a:ext cx="4191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97318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normAutofit fontScale="90000"/>
          </a:bodyPr>
          <a:lstStyle/>
          <a:p>
            <a:r>
              <a:rPr lang="en-US"/>
              <a:t>Endometrium</a:t>
            </a:r>
          </a:p>
        </p:txBody>
      </p:sp>
      <p:sp>
        <p:nvSpPr>
          <p:cNvPr id="60421" name="Rectangle 5"/>
          <p:cNvSpPr>
            <a:spLocks noGrp="1" noChangeArrowheads="1"/>
          </p:cNvSpPr>
          <p:nvPr>
            <p:ph type="body" idx="1"/>
          </p:nvPr>
        </p:nvSpPr>
        <p:spPr>
          <a:xfrm>
            <a:off x="304800" y="1143000"/>
            <a:ext cx="4419600" cy="5257800"/>
          </a:xfrm>
        </p:spPr>
        <p:txBody>
          <a:bodyPr/>
          <a:lstStyle/>
          <a:p>
            <a:r>
              <a:rPr lang="en-US" b="1" dirty="0"/>
              <a:t>Stratum </a:t>
            </a:r>
            <a:r>
              <a:rPr lang="en-US" b="1" dirty="0" err="1"/>
              <a:t>functionalis</a:t>
            </a:r>
            <a:r>
              <a:rPr lang="en-US" dirty="0"/>
              <a:t> (functional layer)</a:t>
            </a:r>
          </a:p>
          <a:p>
            <a:pPr lvl="1"/>
            <a:r>
              <a:rPr lang="en-US" dirty="0"/>
              <a:t>Changes in response to ovarian hormone cycles</a:t>
            </a:r>
          </a:p>
          <a:p>
            <a:pPr lvl="1"/>
            <a:r>
              <a:rPr lang="en-US" dirty="0"/>
              <a:t>Shed during menstruation</a:t>
            </a:r>
          </a:p>
          <a:p>
            <a:endParaRPr lang="en-US" b="1" dirty="0" smtClean="0"/>
          </a:p>
          <a:p>
            <a:r>
              <a:rPr lang="en-US" b="1" dirty="0" smtClean="0"/>
              <a:t>Stratum </a:t>
            </a:r>
            <a:r>
              <a:rPr lang="en-US" b="1" dirty="0" err="1"/>
              <a:t>basalis</a:t>
            </a:r>
            <a:r>
              <a:rPr lang="en-US" dirty="0"/>
              <a:t> (basal layer)</a:t>
            </a:r>
          </a:p>
          <a:p>
            <a:pPr lvl="1"/>
            <a:r>
              <a:rPr lang="en-US" dirty="0"/>
              <a:t>Forms new </a:t>
            </a:r>
            <a:r>
              <a:rPr lang="en-US" dirty="0" err="1"/>
              <a:t>functionalis</a:t>
            </a:r>
            <a:r>
              <a:rPr lang="en-US" dirty="0"/>
              <a:t> after menstruation </a:t>
            </a:r>
          </a:p>
          <a:p>
            <a:pPr lvl="1"/>
            <a:r>
              <a:rPr lang="en-US" dirty="0"/>
              <a:t>Unresponsive to ovarian hormones</a:t>
            </a:r>
          </a:p>
        </p:txBody>
      </p:sp>
      <p:pic>
        <p:nvPicPr>
          <p:cNvPr id="95233" name="Picture 1"/>
          <p:cNvPicPr>
            <a:picLocks noChangeAspect="1" noChangeArrowheads="1"/>
          </p:cNvPicPr>
          <p:nvPr/>
        </p:nvPicPr>
        <p:blipFill>
          <a:blip r:embed="rId2" cstate="print"/>
          <a:srcRect/>
          <a:stretch>
            <a:fillRect/>
          </a:stretch>
        </p:blipFill>
        <p:spPr bwMode="auto">
          <a:xfrm>
            <a:off x="6578715" y="1143000"/>
            <a:ext cx="2565285" cy="4572000"/>
          </a:xfrm>
          <a:prstGeom prst="rect">
            <a:avLst/>
          </a:prstGeom>
          <a:noFill/>
          <a:ln w="9525">
            <a:noFill/>
            <a:miter lim="800000"/>
            <a:headEnd/>
            <a:tailEnd/>
          </a:ln>
        </p:spPr>
      </p:pic>
      <p:sp>
        <p:nvSpPr>
          <p:cNvPr id="5" name="TextBox 4"/>
          <p:cNvSpPr txBox="1"/>
          <p:nvPr/>
        </p:nvSpPr>
        <p:spPr>
          <a:xfrm>
            <a:off x="5410200" y="1752600"/>
            <a:ext cx="1447800" cy="646331"/>
          </a:xfrm>
          <a:prstGeom prst="rect">
            <a:avLst/>
          </a:prstGeom>
          <a:noFill/>
          <a:ln w="28575">
            <a:solidFill>
              <a:schemeClr val="tx1"/>
            </a:solidFill>
          </a:ln>
        </p:spPr>
        <p:txBody>
          <a:bodyPr wrap="square" rtlCol="0">
            <a:spAutoFit/>
          </a:bodyPr>
          <a:lstStyle/>
          <a:p>
            <a:pPr algn="ctr"/>
            <a:r>
              <a:rPr lang="en-US" dirty="0" smtClean="0"/>
              <a:t>Stratum</a:t>
            </a:r>
          </a:p>
          <a:p>
            <a:pPr algn="ctr"/>
            <a:r>
              <a:rPr lang="en-US" dirty="0" err="1" smtClean="0"/>
              <a:t>Functonalis</a:t>
            </a:r>
            <a:endParaRPr lang="en-US" dirty="0"/>
          </a:p>
        </p:txBody>
      </p:sp>
      <p:cxnSp>
        <p:nvCxnSpPr>
          <p:cNvPr id="8" name="Straight Connector 7"/>
          <p:cNvCxnSpPr>
            <a:stCxn id="5" idx="0"/>
          </p:cNvCxnSpPr>
          <p:nvPr/>
        </p:nvCxnSpPr>
        <p:spPr>
          <a:xfrm flipV="1">
            <a:off x="6134100" y="1295400"/>
            <a:ext cx="800100" cy="4572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stCxn id="5" idx="2"/>
          </p:cNvCxnSpPr>
          <p:nvPr/>
        </p:nvCxnSpPr>
        <p:spPr>
          <a:xfrm>
            <a:off x="6134100" y="2398931"/>
            <a:ext cx="800100" cy="496669"/>
          </a:xfrm>
          <a:prstGeom prst="line">
            <a:avLst/>
          </a:prstGeom>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5334000" y="2895600"/>
            <a:ext cx="1447800" cy="646331"/>
          </a:xfrm>
          <a:prstGeom prst="rect">
            <a:avLst/>
          </a:prstGeom>
          <a:noFill/>
          <a:ln w="28575">
            <a:solidFill>
              <a:schemeClr val="tx1"/>
            </a:solidFill>
          </a:ln>
        </p:spPr>
        <p:txBody>
          <a:bodyPr wrap="square" rtlCol="0">
            <a:spAutoFit/>
          </a:bodyPr>
          <a:lstStyle/>
          <a:p>
            <a:pPr algn="ctr"/>
            <a:r>
              <a:rPr lang="en-US" dirty="0" smtClean="0"/>
              <a:t>Stratum</a:t>
            </a:r>
          </a:p>
          <a:p>
            <a:pPr algn="ctr"/>
            <a:r>
              <a:rPr lang="en-US" dirty="0" err="1" smtClean="0"/>
              <a:t>basalis</a:t>
            </a:r>
            <a:endParaRPr lang="en-US" dirty="0"/>
          </a:p>
        </p:txBody>
      </p:sp>
      <p:cxnSp>
        <p:nvCxnSpPr>
          <p:cNvPr id="21" name="Straight Connector 20"/>
          <p:cNvCxnSpPr>
            <a:stCxn id="20" idx="3"/>
          </p:cNvCxnSpPr>
          <p:nvPr/>
        </p:nvCxnSpPr>
        <p:spPr>
          <a:xfrm flipV="1">
            <a:off x="6781800" y="2895600"/>
            <a:ext cx="152400" cy="323166"/>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20" idx="3"/>
          </p:cNvCxnSpPr>
          <p:nvPr/>
        </p:nvCxnSpPr>
        <p:spPr>
          <a:xfrm>
            <a:off x="6781800" y="3218766"/>
            <a:ext cx="152400" cy="28643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53146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normAutofit fontScale="90000"/>
          </a:bodyPr>
          <a:lstStyle/>
          <a:p>
            <a:r>
              <a:rPr lang="en-US"/>
              <a:t>Uterine Vascular Supply</a:t>
            </a:r>
          </a:p>
        </p:txBody>
      </p:sp>
      <p:sp>
        <p:nvSpPr>
          <p:cNvPr id="61445" name="Rectangle 5"/>
          <p:cNvSpPr>
            <a:spLocks noGrp="1" noChangeArrowheads="1"/>
          </p:cNvSpPr>
          <p:nvPr>
            <p:ph type="body" idx="1"/>
          </p:nvPr>
        </p:nvSpPr>
        <p:spPr>
          <a:xfrm>
            <a:off x="365125" y="1141413"/>
            <a:ext cx="4359275" cy="5106987"/>
          </a:xfrm>
        </p:spPr>
        <p:txBody>
          <a:bodyPr>
            <a:normAutofit fontScale="92500" lnSpcReduction="20000"/>
          </a:bodyPr>
          <a:lstStyle/>
          <a:p>
            <a:r>
              <a:rPr lang="en-US" b="1" dirty="0"/>
              <a:t>Uterine arteries</a:t>
            </a:r>
            <a:r>
              <a:rPr lang="en-US" dirty="0"/>
              <a:t> </a:t>
            </a:r>
            <a:r>
              <a:rPr lang="en-US" dirty="0" smtClean="0">
                <a:sym typeface="Wingdings" pitchFamily="2" charset="2"/>
              </a:rPr>
              <a:t></a:t>
            </a:r>
            <a:r>
              <a:rPr lang="en-US" b="1" dirty="0" err="1" smtClean="0"/>
              <a:t>Arcuate</a:t>
            </a:r>
            <a:r>
              <a:rPr lang="en-US" b="1" dirty="0" smtClean="0"/>
              <a:t> </a:t>
            </a:r>
            <a:r>
              <a:rPr lang="en-US" b="1" dirty="0"/>
              <a:t>arteries</a:t>
            </a:r>
            <a:r>
              <a:rPr lang="en-US" dirty="0"/>
              <a:t> </a:t>
            </a:r>
            <a:r>
              <a:rPr lang="en-US" dirty="0" smtClean="0">
                <a:sym typeface="Wingdings" pitchFamily="2" charset="2"/>
              </a:rPr>
              <a:t></a:t>
            </a:r>
            <a:r>
              <a:rPr lang="en-US" b="1" dirty="0" smtClean="0"/>
              <a:t>Radial </a:t>
            </a:r>
            <a:r>
              <a:rPr lang="en-US" b="1" dirty="0"/>
              <a:t>arteries</a:t>
            </a:r>
            <a:r>
              <a:rPr lang="en-US" dirty="0"/>
              <a:t> in </a:t>
            </a:r>
            <a:r>
              <a:rPr lang="en-US" dirty="0" err="1" smtClean="0"/>
              <a:t>endometrium</a:t>
            </a:r>
            <a:endParaRPr lang="en-US" dirty="0" smtClean="0"/>
          </a:p>
          <a:p>
            <a:pPr lvl="1"/>
            <a:r>
              <a:rPr lang="en-US" dirty="0" smtClean="0"/>
              <a:t>branch </a:t>
            </a:r>
            <a:r>
              <a:rPr lang="en-US" dirty="0"/>
              <a:t>into</a:t>
            </a:r>
          </a:p>
          <a:p>
            <a:endParaRPr lang="en-US" dirty="0" smtClean="0"/>
          </a:p>
          <a:p>
            <a:pPr lvl="1"/>
            <a:r>
              <a:rPr lang="en-US" dirty="0" smtClean="0"/>
              <a:t>Straight </a:t>
            </a:r>
            <a:r>
              <a:rPr lang="en-US" dirty="0"/>
              <a:t>arteries </a:t>
            </a:r>
            <a:r>
              <a:rPr lang="en-US" dirty="0">
                <a:sym typeface="Symbol" pitchFamily="1" charset="2"/>
              </a:rPr>
              <a:t></a:t>
            </a:r>
            <a:r>
              <a:rPr lang="en-US" dirty="0"/>
              <a:t> stratum </a:t>
            </a:r>
            <a:r>
              <a:rPr lang="en-US" dirty="0" err="1"/>
              <a:t>basalis</a:t>
            </a:r>
            <a:endParaRPr lang="en-US" dirty="0"/>
          </a:p>
          <a:p>
            <a:endParaRPr lang="en-US" dirty="0" smtClean="0"/>
          </a:p>
          <a:p>
            <a:pPr lvl="1"/>
            <a:r>
              <a:rPr lang="en-US" dirty="0" smtClean="0"/>
              <a:t>Spiral </a:t>
            </a:r>
            <a:r>
              <a:rPr lang="en-US" dirty="0"/>
              <a:t>arteries </a:t>
            </a:r>
            <a:r>
              <a:rPr lang="en-US" dirty="0">
                <a:sym typeface="Symbol" pitchFamily="1" charset="2"/>
              </a:rPr>
              <a:t></a:t>
            </a:r>
            <a:r>
              <a:rPr lang="en-US" dirty="0"/>
              <a:t> stratum </a:t>
            </a:r>
            <a:r>
              <a:rPr lang="en-US" dirty="0" err="1"/>
              <a:t>functionalis</a:t>
            </a:r>
            <a:endParaRPr lang="en-US" dirty="0"/>
          </a:p>
          <a:p>
            <a:pPr lvl="1"/>
            <a:endParaRPr lang="en-US" dirty="0" smtClean="0"/>
          </a:p>
          <a:p>
            <a:pPr lvl="2"/>
            <a:r>
              <a:rPr lang="en-US" dirty="0" smtClean="0"/>
              <a:t>Degenerate </a:t>
            </a:r>
            <a:r>
              <a:rPr lang="en-US" dirty="0"/>
              <a:t>and regenerate; spasms </a:t>
            </a:r>
            <a:r>
              <a:rPr lang="en-US" dirty="0">
                <a:sym typeface="Wingdings" pitchFamily="1" charset="2"/>
              </a:rPr>
              <a:t> shedding of </a:t>
            </a:r>
            <a:r>
              <a:rPr lang="en-US" dirty="0" err="1">
                <a:sym typeface="Wingdings" pitchFamily="1" charset="2"/>
              </a:rPr>
              <a:t>functionalis</a:t>
            </a:r>
            <a:r>
              <a:rPr lang="en-US" dirty="0">
                <a:sym typeface="Wingdings" pitchFamily="1" charset="2"/>
              </a:rPr>
              <a:t> layer during menstruation</a:t>
            </a: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6578715" y="1143000"/>
            <a:ext cx="2565285" cy="4572000"/>
          </a:xfrm>
          <a:prstGeom prst="rect">
            <a:avLst/>
          </a:prstGeom>
          <a:noFill/>
          <a:ln w="9525">
            <a:noFill/>
            <a:miter lim="800000"/>
            <a:headEnd/>
            <a:tailEnd/>
          </a:ln>
        </p:spPr>
      </p:pic>
      <p:sp>
        <p:nvSpPr>
          <p:cNvPr id="5" name="TextBox 4"/>
          <p:cNvSpPr txBox="1"/>
          <p:nvPr/>
        </p:nvSpPr>
        <p:spPr>
          <a:xfrm>
            <a:off x="5257800" y="1981200"/>
            <a:ext cx="1447800" cy="646331"/>
          </a:xfrm>
          <a:prstGeom prst="rect">
            <a:avLst/>
          </a:prstGeom>
          <a:noFill/>
          <a:ln w="28575">
            <a:solidFill>
              <a:schemeClr val="tx1"/>
            </a:solidFill>
          </a:ln>
        </p:spPr>
        <p:txBody>
          <a:bodyPr wrap="square" rtlCol="0">
            <a:spAutoFit/>
          </a:bodyPr>
          <a:lstStyle/>
          <a:p>
            <a:pPr algn="ctr"/>
            <a:r>
              <a:rPr lang="en-US" dirty="0" smtClean="0"/>
              <a:t>Straight arteries</a:t>
            </a:r>
            <a:endParaRPr lang="en-US" dirty="0"/>
          </a:p>
        </p:txBody>
      </p:sp>
      <p:cxnSp>
        <p:nvCxnSpPr>
          <p:cNvPr id="6" name="Straight Arrow Connector 5"/>
          <p:cNvCxnSpPr>
            <a:stCxn id="5" idx="3"/>
          </p:cNvCxnSpPr>
          <p:nvPr/>
        </p:nvCxnSpPr>
        <p:spPr>
          <a:xfrm flipV="1">
            <a:off x="6705600" y="2286000"/>
            <a:ext cx="609600" cy="18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5257800" y="2895600"/>
            <a:ext cx="1447800" cy="646331"/>
          </a:xfrm>
          <a:prstGeom prst="rect">
            <a:avLst/>
          </a:prstGeom>
          <a:noFill/>
          <a:ln w="28575">
            <a:solidFill>
              <a:schemeClr val="tx1"/>
            </a:solidFill>
          </a:ln>
        </p:spPr>
        <p:txBody>
          <a:bodyPr wrap="square" rtlCol="0">
            <a:spAutoFit/>
          </a:bodyPr>
          <a:lstStyle/>
          <a:p>
            <a:pPr algn="ctr"/>
            <a:r>
              <a:rPr lang="en-US" dirty="0" smtClean="0"/>
              <a:t>Spiral arteries</a:t>
            </a:r>
            <a:endParaRPr lang="en-US" dirty="0"/>
          </a:p>
        </p:txBody>
      </p:sp>
      <p:cxnSp>
        <p:nvCxnSpPr>
          <p:cNvPr id="10" name="Straight Arrow Connector 9"/>
          <p:cNvCxnSpPr>
            <a:stCxn id="9" idx="3"/>
          </p:cNvCxnSpPr>
          <p:nvPr/>
        </p:nvCxnSpPr>
        <p:spPr>
          <a:xfrm flipV="1">
            <a:off x="6705600" y="3200400"/>
            <a:ext cx="609600" cy="183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57815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normAutofit fontScale="90000"/>
          </a:bodyPr>
          <a:lstStyle/>
          <a:p>
            <a:r>
              <a:rPr lang="en-US"/>
              <a:t>Vagina</a:t>
            </a:r>
          </a:p>
        </p:txBody>
      </p:sp>
      <p:sp>
        <p:nvSpPr>
          <p:cNvPr id="64517" name="Rectangle 5"/>
          <p:cNvSpPr>
            <a:spLocks noGrp="1" noChangeArrowheads="1"/>
          </p:cNvSpPr>
          <p:nvPr>
            <p:ph type="body" idx="1"/>
          </p:nvPr>
        </p:nvSpPr>
        <p:spPr/>
        <p:txBody>
          <a:bodyPr/>
          <a:lstStyle/>
          <a:p>
            <a:r>
              <a:rPr lang="en-US" dirty="0"/>
              <a:t>Thin-walled tube 8-10 cm in length</a:t>
            </a:r>
          </a:p>
          <a:p>
            <a:endParaRPr lang="en-US" dirty="0" smtClean="0"/>
          </a:p>
          <a:p>
            <a:pPr lvl="1"/>
            <a:r>
              <a:rPr lang="en-US" dirty="0" smtClean="0"/>
              <a:t>Birth </a:t>
            </a:r>
            <a:r>
              <a:rPr lang="en-US" dirty="0"/>
              <a:t>canal </a:t>
            </a:r>
            <a:endParaRPr lang="en-US" dirty="0" smtClean="0"/>
          </a:p>
          <a:p>
            <a:pPr lvl="1"/>
            <a:r>
              <a:rPr lang="en-US" dirty="0" smtClean="0"/>
              <a:t>organ </a:t>
            </a:r>
            <a:r>
              <a:rPr lang="en-US" dirty="0"/>
              <a:t>of copulation </a:t>
            </a:r>
          </a:p>
          <a:p>
            <a:endParaRPr lang="en-US" dirty="0" smtClean="0"/>
          </a:p>
          <a:p>
            <a:r>
              <a:rPr lang="en-US" dirty="0" smtClean="0"/>
              <a:t>Extends </a:t>
            </a:r>
            <a:r>
              <a:rPr lang="en-US" dirty="0"/>
              <a:t>between bladder and rectum from cervix to exterior </a:t>
            </a:r>
          </a:p>
          <a:p>
            <a:endParaRPr lang="en-US" dirty="0" smtClean="0"/>
          </a:p>
          <a:p>
            <a:r>
              <a:rPr lang="en-US" dirty="0" smtClean="0"/>
              <a:t>Urethra </a:t>
            </a:r>
            <a:r>
              <a:rPr lang="en-US" dirty="0"/>
              <a:t>parallels course </a:t>
            </a:r>
            <a:r>
              <a:rPr lang="en-US" dirty="0" err="1"/>
              <a:t>anteriorly</a:t>
            </a:r>
            <a:r>
              <a:rPr lang="en-US" dirty="0"/>
              <a:t>; embedded in anterior wall</a:t>
            </a:r>
          </a:p>
        </p:txBody>
      </p:sp>
    </p:spTree>
    <p:extLst>
      <p:ext uri="{BB962C8B-B14F-4D97-AF65-F5344CB8AC3E}">
        <p14:creationId xmlns:p14="http://schemas.microsoft.com/office/powerpoint/2010/main" val="39228312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p:txBody>
          <a:bodyPr>
            <a:normAutofit fontScale="90000"/>
          </a:bodyPr>
          <a:lstStyle/>
          <a:p>
            <a:r>
              <a:rPr lang="en-US"/>
              <a:t>Vagina</a:t>
            </a:r>
          </a:p>
        </p:txBody>
      </p:sp>
      <p:sp>
        <p:nvSpPr>
          <p:cNvPr id="65541" name="Rectangle 5"/>
          <p:cNvSpPr>
            <a:spLocks noGrp="1" noChangeArrowheads="1"/>
          </p:cNvSpPr>
          <p:nvPr>
            <p:ph type="body" idx="1"/>
          </p:nvPr>
        </p:nvSpPr>
        <p:spPr/>
        <p:txBody>
          <a:bodyPr>
            <a:normAutofit fontScale="92500" lnSpcReduction="20000"/>
          </a:bodyPr>
          <a:lstStyle/>
          <a:p>
            <a:r>
              <a:rPr lang="en-US" sz="2800" dirty="0"/>
              <a:t>Layers of wall </a:t>
            </a:r>
          </a:p>
          <a:p>
            <a:pPr lvl="1"/>
            <a:r>
              <a:rPr lang="en-US" sz="2400" dirty="0" err="1"/>
              <a:t>Fibroelastic</a:t>
            </a:r>
            <a:r>
              <a:rPr lang="en-US" sz="2400" dirty="0"/>
              <a:t> </a:t>
            </a:r>
            <a:r>
              <a:rPr lang="en-US" sz="2400" i="1" dirty="0"/>
              <a:t>adventitia</a:t>
            </a:r>
            <a:endParaRPr lang="en-US" sz="2400" dirty="0"/>
          </a:p>
          <a:p>
            <a:pPr lvl="1"/>
            <a:r>
              <a:rPr lang="en-US" sz="2400" dirty="0"/>
              <a:t>Smooth muscle </a:t>
            </a:r>
            <a:r>
              <a:rPr lang="en-US" sz="2400" i="1" dirty="0" err="1"/>
              <a:t>muscularis</a:t>
            </a:r>
            <a:endParaRPr lang="en-US" sz="2400" dirty="0"/>
          </a:p>
          <a:p>
            <a:pPr lvl="1"/>
            <a:r>
              <a:rPr lang="en-US" sz="2400" dirty="0"/>
              <a:t>Stratified </a:t>
            </a:r>
            <a:r>
              <a:rPr lang="en-US" sz="2400" dirty="0" err="1"/>
              <a:t>squamous</a:t>
            </a:r>
            <a:r>
              <a:rPr lang="en-US" sz="2400" dirty="0"/>
              <a:t> </a:t>
            </a:r>
            <a:r>
              <a:rPr lang="en-US" sz="2400" i="1" dirty="0"/>
              <a:t>mucosa</a:t>
            </a:r>
            <a:r>
              <a:rPr lang="en-US" sz="2400" dirty="0"/>
              <a:t> with </a:t>
            </a:r>
            <a:r>
              <a:rPr lang="en-US" sz="2400" dirty="0" err="1"/>
              <a:t>rugae</a:t>
            </a:r>
            <a:endParaRPr lang="en-US" sz="2400" dirty="0"/>
          </a:p>
          <a:p>
            <a:endParaRPr lang="en-US" sz="2800" dirty="0" smtClean="0"/>
          </a:p>
          <a:p>
            <a:r>
              <a:rPr lang="en-US" sz="2800" dirty="0" err="1" smtClean="0"/>
              <a:t>Dendritic</a:t>
            </a:r>
            <a:r>
              <a:rPr lang="en-US" sz="2800" dirty="0" smtClean="0"/>
              <a:t> </a:t>
            </a:r>
            <a:r>
              <a:rPr lang="en-US" sz="2800" dirty="0"/>
              <a:t>cells in mucosa may provide route for HIV transmission</a:t>
            </a:r>
          </a:p>
          <a:p>
            <a:endParaRPr lang="en-US" sz="2800" dirty="0" smtClean="0"/>
          </a:p>
          <a:p>
            <a:r>
              <a:rPr lang="en-US" sz="2800" dirty="0" smtClean="0"/>
              <a:t>Mucosa </a:t>
            </a:r>
            <a:r>
              <a:rPr lang="en-US" sz="2800" dirty="0"/>
              <a:t>near vaginal orifice forms incomplete partition called </a:t>
            </a:r>
            <a:r>
              <a:rPr lang="en-US" sz="2800" b="1" dirty="0"/>
              <a:t>hymen</a:t>
            </a:r>
            <a:r>
              <a:rPr lang="en-US" sz="2800" dirty="0"/>
              <a:t> </a:t>
            </a:r>
            <a:endParaRPr lang="en-US" sz="2800" dirty="0" smtClean="0"/>
          </a:p>
          <a:p>
            <a:pPr lvl="1"/>
            <a:r>
              <a:rPr lang="en-US" sz="2400" dirty="0" smtClean="0"/>
              <a:t>ruptures </a:t>
            </a:r>
            <a:r>
              <a:rPr lang="en-US" sz="2400" dirty="0"/>
              <a:t>with intercourse</a:t>
            </a:r>
          </a:p>
          <a:p>
            <a:endParaRPr lang="en-US" sz="2800" b="1" dirty="0" smtClean="0"/>
          </a:p>
          <a:p>
            <a:r>
              <a:rPr lang="en-US" sz="2800" b="1" dirty="0" smtClean="0"/>
              <a:t>Vaginal </a:t>
            </a:r>
            <a:r>
              <a:rPr lang="en-US" sz="2800" b="1" dirty="0"/>
              <a:t>fornix</a:t>
            </a:r>
            <a:r>
              <a:rPr lang="en-US" sz="2800" dirty="0"/>
              <a:t> </a:t>
            </a:r>
            <a:endParaRPr lang="en-US" sz="2800" dirty="0" smtClean="0"/>
          </a:p>
          <a:p>
            <a:pPr lvl="1"/>
            <a:r>
              <a:rPr lang="en-US" sz="2400" dirty="0" smtClean="0"/>
              <a:t>upper </a:t>
            </a:r>
            <a:r>
              <a:rPr lang="en-US" sz="2400" dirty="0"/>
              <a:t>end of vagina surrounding cervix</a:t>
            </a:r>
          </a:p>
        </p:txBody>
      </p:sp>
    </p:spTree>
    <p:extLst>
      <p:ext uri="{BB962C8B-B14F-4D97-AF65-F5344CB8AC3E}">
        <p14:creationId xmlns:p14="http://schemas.microsoft.com/office/powerpoint/2010/main" val="3959701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93" name="Picture 33" descr="figure_27_16a_unlabeled"/>
          <p:cNvPicPr>
            <a:picLocks noChangeAspect="1" noChangeArrowheads="1"/>
          </p:cNvPicPr>
          <p:nvPr/>
        </p:nvPicPr>
        <p:blipFill>
          <a:blip r:embed="rId2" cstate="print"/>
          <a:srcRect b="3206"/>
          <a:stretch>
            <a:fillRect/>
          </a:stretch>
        </p:blipFill>
        <p:spPr bwMode="auto">
          <a:xfrm>
            <a:off x="1074738" y="111125"/>
            <a:ext cx="6992937" cy="6421438"/>
          </a:xfrm>
          <a:prstGeom prst="rect">
            <a:avLst/>
          </a:prstGeom>
          <a:noFill/>
        </p:spPr>
      </p:pic>
      <p:sp>
        <p:nvSpPr>
          <p:cNvPr id="66591" name="Rectangle 31"/>
          <p:cNvSpPr>
            <a:spLocks noGrp="1" noChangeArrowheads="1"/>
          </p:cNvSpPr>
          <p:nvPr>
            <p:ph type="title"/>
          </p:nvPr>
        </p:nvSpPr>
        <p:spPr>
          <a:xfrm>
            <a:off x="0" y="0"/>
            <a:ext cx="9144000" cy="274638"/>
          </a:xfrm>
        </p:spPr>
        <p:txBody>
          <a:bodyPr/>
          <a:lstStyle/>
          <a:p>
            <a:r>
              <a:rPr lang="en-US" sz="1200">
                <a:solidFill>
                  <a:schemeClr val="tx1"/>
                </a:solidFill>
              </a:rPr>
              <a:t>Figure 27.16a  The external genitalia (vulva) of the female.</a:t>
            </a:r>
            <a:endParaRPr lang="en-US" sz="1800" b="0"/>
          </a:p>
        </p:txBody>
      </p:sp>
      <p:sp>
        <p:nvSpPr>
          <p:cNvPr id="66594" name="Line 34"/>
          <p:cNvSpPr>
            <a:spLocks noChangeShapeType="1"/>
          </p:cNvSpPr>
          <p:nvPr/>
        </p:nvSpPr>
        <p:spPr bwMode="auto">
          <a:xfrm flipH="1">
            <a:off x="1758950" y="1190625"/>
            <a:ext cx="2560638" cy="0"/>
          </a:xfrm>
          <a:prstGeom prst="line">
            <a:avLst/>
          </a:prstGeom>
          <a:noFill/>
          <a:ln w="19050">
            <a:solidFill>
              <a:schemeClr val="tx1"/>
            </a:solidFill>
            <a:round/>
            <a:headEnd/>
            <a:tailEnd/>
          </a:ln>
          <a:effectLst/>
        </p:spPr>
        <p:txBody>
          <a:bodyPr wrap="none" anchor="ctr"/>
          <a:lstStyle/>
          <a:p>
            <a:endParaRPr lang="en-US"/>
          </a:p>
        </p:txBody>
      </p:sp>
      <p:sp>
        <p:nvSpPr>
          <p:cNvPr id="66595" name="Freeform 35"/>
          <p:cNvSpPr>
            <a:spLocks/>
          </p:cNvSpPr>
          <p:nvPr/>
        </p:nvSpPr>
        <p:spPr bwMode="auto">
          <a:xfrm>
            <a:off x="2028825" y="1763713"/>
            <a:ext cx="2447925" cy="279400"/>
          </a:xfrm>
          <a:custGeom>
            <a:avLst/>
            <a:gdLst/>
            <a:ahLst/>
            <a:cxnLst>
              <a:cxn ang="0">
                <a:pos x="1542" y="176"/>
              </a:cxn>
              <a:cxn ang="0">
                <a:pos x="797" y="14"/>
              </a:cxn>
              <a:cxn ang="0">
                <a:pos x="0" y="0"/>
              </a:cxn>
            </a:cxnLst>
            <a:rect l="0" t="0" r="r" b="b"/>
            <a:pathLst>
              <a:path w="1542" h="176">
                <a:moveTo>
                  <a:pt x="1542" y="176"/>
                </a:moveTo>
                <a:lnTo>
                  <a:pt x="797" y="14"/>
                </a:ln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596" name="Line 36"/>
          <p:cNvSpPr>
            <a:spLocks noChangeShapeType="1"/>
          </p:cNvSpPr>
          <p:nvPr/>
        </p:nvSpPr>
        <p:spPr bwMode="auto">
          <a:xfrm flipH="1">
            <a:off x="1927225" y="2193925"/>
            <a:ext cx="2513013" cy="142875"/>
          </a:xfrm>
          <a:prstGeom prst="line">
            <a:avLst/>
          </a:prstGeom>
          <a:noFill/>
          <a:ln w="19050">
            <a:solidFill>
              <a:schemeClr val="tx1"/>
            </a:solidFill>
            <a:round/>
            <a:headEnd/>
            <a:tailEnd/>
          </a:ln>
          <a:effectLst/>
        </p:spPr>
        <p:txBody>
          <a:bodyPr wrap="none" anchor="ctr"/>
          <a:lstStyle/>
          <a:p>
            <a:endParaRPr lang="en-US"/>
          </a:p>
        </p:txBody>
      </p:sp>
      <p:sp>
        <p:nvSpPr>
          <p:cNvPr id="66597" name="Freeform 37"/>
          <p:cNvSpPr>
            <a:spLocks/>
          </p:cNvSpPr>
          <p:nvPr/>
        </p:nvSpPr>
        <p:spPr bwMode="auto">
          <a:xfrm>
            <a:off x="4076700" y="2316163"/>
            <a:ext cx="103188" cy="1306512"/>
          </a:xfrm>
          <a:custGeom>
            <a:avLst/>
            <a:gdLst/>
            <a:ahLst/>
            <a:cxnLst>
              <a:cxn ang="0">
                <a:pos x="38" y="0"/>
              </a:cxn>
              <a:cxn ang="0">
                <a:pos x="0" y="0"/>
              </a:cxn>
              <a:cxn ang="0">
                <a:pos x="2" y="348"/>
              </a:cxn>
              <a:cxn ang="0">
                <a:pos x="39" y="349"/>
              </a:cxn>
            </a:cxnLst>
            <a:rect l="0" t="0" r="r" b="b"/>
            <a:pathLst>
              <a:path w="39" h="349">
                <a:moveTo>
                  <a:pt x="38" y="0"/>
                </a:moveTo>
                <a:lnTo>
                  <a:pt x="0" y="0"/>
                </a:lnTo>
                <a:lnTo>
                  <a:pt x="2" y="348"/>
                </a:lnTo>
                <a:lnTo>
                  <a:pt x="39" y="349"/>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598" name="Line 38"/>
          <p:cNvSpPr>
            <a:spLocks noChangeShapeType="1"/>
          </p:cNvSpPr>
          <p:nvPr/>
        </p:nvSpPr>
        <p:spPr bwMode="auto">
          <a:xfrm flipH="1">
            <a:off x="2095500" y="2952750"/>
            <a:ext cx="1989138" cy="0"/>
          </a:xfrm>
          <a:prstGeom prst="line">
            <a:avLst/>
          </a:prstGeom>
          <a:noFill/>
          <a:ln w="19050">
            <a:solidFill>
              <a:schemeClr val="tx1"/>
            </a:solidFill>
            <a:round/>
            <a:headEnd/>
            <a:tailEnd/>
          </a:ln>
          <a:effectLst/>
        </p:spPr>
        <p:txBody>
          <a:bodyPr wrap="none" anchor="ctr"/>
          <a:lstStyle/>
          <a:p>
            <a:endParaRPr lang="en-US"/>
          </a:p>
        </p:txBody>
      </p:sp>
      <p:sp>
        <p:nvSpPr>
          <p:cNvPr id="66599" name="Line 39"/>
          <p:cNvSpPr>
            <a:spLocks noChangeShapeType="1"/>
          </p:cNvSpPr>
          <p:nvPr/>
        </p:nvSpPr>
        <p:spPr bwMode="auto">
          <a:xfrm flipH="1">
            <a:off x="1684338" y="4456113"/>
            <a:ext cx="2728912" cy="0"/>
          </a:xfrm>
          <a:prstGeom prst="line">
            <a:avLst/>
          </a:prstGeom>
          <a:noFill/>
          <a:ln w="19050">
            <a:solidFill>
              <a:schemeClr val="tx1"/>
            </a:solidFill>
            <a:round/>
            <a:headEnd/>
            <a:tailEnd/>
          </a:ln>
          <a:effectLst/>
        </p:spPr>
        <p:txBody>
          <a:bodyPr wrap="none" anchor="ctr"/>
          <a:lstStyle/>
          <a:p>
            <a:endParaRPr lang="en-US"/>
          </a:p>
        </p:txBody>
      </p:sp>
      <p:sp>
        <p:nvSpPr>
          <p:cNvPr id="66600" name="Freeform 40"/>
          <p:cNvSpPr>
            <a:spLocks/>
          </p:cNvSpPr>
          <p:nvPr/>
        </p:nvSpPr>
        <p:spPr bwMode="auto">
          <a:xfrm>
            <a:off x="4122738" y="1330325"/>
            <a:ext cx="2833687" cy="576263"/>
          </a:xfrm>
          <a:custGeom>
            <a:avLst/>
            <a:gdLst/>
            <a:ahLst/>
            <a:cxnLst>
              <a:cxn ang="0">
                <a:pos x="0" y="154"/>
              </a:cxn>
              <a:cxn ang="0">
                <a:pos x="478" y="0"/>
              </a:cxn>
              <a:cxn ang="0">
                <a:pos x="758" y="0"/>
              </a:cxn>
            </a:cxnLst>
            <a:rect l="0" t="0" r="r" b="b"/>
            <a:pathLst>
              <a:path w="758" h="154">
                <a:moveTo>
                  <a:pt x="0" y="154"/>
                </a:moveTo>
                <a:lnTo>
                  <a:pt x="478" y="0"/>
                </a:lnTo>
                <a:lnTo>
                  <a:pt x="758"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601" name="Line 41"/>
          <p:cNvSpPr>
            <a:spLocks noChangeShapeType="1"/>
          </p:cNvSpPr>
          <p:nvPr/>
        </p:nvSpPr>
        <p:spPr bwMode="auto">
          <a:xfrm flipV="1">
            <a:off x="4884738" y="1330325"/>
            <a:ext cx="1039812" cy="568325"/>
          </a:xfrm>
          <a:prstGeom prst="line">
            <a:avLst/>
          </a:prstGeom>
          <a:noFill/>
          <a:ln w="19050">
            <a:solidFill>
              <a:schemeClr val="tx1"/>
            </a:solidFill>
            <a:round/>
            <a:headEnd/>
            <a:tailEnd/>
          </a:ln>
          <a:effectLst/>
        </p:spPr>
        <p:txBody>
          <a:bodyPr wrap="none" anchor="ctr"/>
          <a:lstStyle/>
          <a:p>
            <a:endParaRPr lang="en-US"/>
          </a:p>
        </p:txBody>
      </p:sp>
      <p:sp>
        <p:nvSpPr>
          <p:cNvPr id="66602" name="Freeform 42"/>
          <p:cNvSpPr>
            <a:spLocks/>
          </p:cNvSpPr>
          <p:nvPr/>
        </p:nvSpPr>
        <p:spPr bwMode="auto">
          <a:xfrm>
            <a:off x="4159250" y="1981200"/>
            <a:ext cx="2819400" cy="552450"/>
          </a:xfrm>
          <a:custGeom>
            <a:avLst/>
            <a:gdLst/>
            <a:ahLst/>
            <a:cxnLst>
              <a:cxn ang="0">
                <a:pos x="0" y="148"/>
              </a:cxn>
              <a:cxn ang="0">
                <a:pos x="468" y="0"/>
              </a:cxn>
              <a:cxn ang="0">
                <a:pos x="754" y="0"/>
              </a:cxn>
            </a:cxnLst>
            <a:rect l="0" t="0" r="r" b="b"/>
            <a:pathLst>
              <a:path w="754" h="148">
                <a:moveTo>
                  <a:pt x="0" y="148"/>
                </a:moveTo>
                <a:lnTo>
                  <a:pt x="468" y="0"/>
                </a:lnTo>
                <a:lnTo>
                  <a:pt x="754"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603" name="Line 43"/>
          <p:cNvSpPr>
            <a:spLocks noChangeShapeType="1"/>
          </p:cNvSpPr>
          <p:nvPr/>
        </p:nvSpPr>
        <p:spPr bwMode="auto">
          <a:xfrm flipV="1">
            <a:off x="4735513" y="1981200"/>
            <a:ext cx="1189037" cy="538163"/>
          </a:xfrm>
          <a:prstGeom prst="line">
            <a:avLst/>
          </a:prstGeom>
          <a:noFill/>
          <a:ln w="19050">
            <a:solidFill>
              <a:schemeClr val="tx1"/>
            </a:solidFill>
            <a:round/>
            <a:headEnd/>
            <a:tailEnd/>
          </a:ln>
          <a:effectLst/>
        </p:spPr>
        <p:txBody>
          <a:bodyPr wrap="none" anchor="ctr"/>
          <a:lstStyle/>
          <a:p>
            <a:endParaRPr lang="en-US"/>
          </a:p>
        </p:txBody>
      </p:sp>
      <p:sp>
        <p:nvSpPr>
          <p:cNvPr id="66604" name="Line 44"/>
          <p:cNvSpPr>
            <a:spLocks noChangeShapeType="1"/>
          </p:cNvSpPr>
          <p:nvPr/>
        </p:nvSpPr>
        <p:spPr bwMode="auto">
          <a:xfrm>
            <a:off x="4465638" y="2646363"/>
            <a:ext cx="2497137" cy="0"/>
          </a:xfrm>
          <a:prstGeom prst="line">
            <a:avLst/>
          </a:prstGeom>
          <a:noFill/>
          <a:ln w="19050">
            <a:solidFill>
              <a:schemeClr val="tx1"/>
            </a:solidFill>
            <a:round/>
            <a:headEnd/>
            <a:tailEnd/>
          </a:ln>
          <a:effectLst/>
        </p:spPr>
        <p:txBody>
          <a:bodyPr wrap="none" anchor="ctr"/>
          <a:lstStyle/>
          <a:p>
            <a:endParaRPr lang="en-US"/>
          </a:p>
        </p:txBody>
      </p:sp>
      <p:sp>
        <p:nvSpPr>
          <p:cNvPr id="66605" name="Freeform 45"/>
          <p:cNvSpPr>
            <a:spLocks/>
          </p:cNvSpPr>
          <p:nvPr/>
        </p:nvSpPr>
        <p:spPr bwMode="auto">
          <a:xfrm>
            <a:off x="4608513" y="3117850"/>
            <a:ext cx="2370137" cy="350838"/>
          </a:xfrm>
          <a:custGeom>
            <a:avLst/>
            <a:gdLst/>
            <a:ahLst/>
            <a:cxnLst>
              <a:cxn ang="0">
                <a:pos x="0" y="0"/>
              </a:cxn>
              <a:cxn ang="0">
                <a:pos x="168" y="94"/>
              </a:cxn>
              <a:cxn ang="0">
                <a:pos x="634" y="94"/>
              </a:cxn>
            </a:cxnLst>
            <a:rect l="0" t="0" r="r" b="b"/>
            <a:pathLst>
              <a:path w="634" h="94">
                <a:moveTo>
                  <a:pt x="0" y="0"/>
                </a:moveTo>
                <a:lnTo>
                  <a:pt x="168" y="94"/>
                </a:lnTo>
                <a:lnTo>
                  <a:pt x="634" y="94"/>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606" name="Freeform 46"/>
          <p:cNvSpPr>
            <a:spLocks/>
          </p:cNvSpPr>
          <p:nvPr/>
        </p:nvSpPr>
        <p:spPr bwMode="auto">
          <a:xfrm>
            <a:off x="4451350" y="3244850"/>
            <a:ext cx="2519363" cy="920750"/>
          </a:xfrm>
          <a:custGeom>
            <a:avLst/>
            <a:gdLst/>
            <a:ahLst/>
            <a:cxnLst>
              <a:cxn ang="0">
                <a:pos x="0" y="0"/>
              </a:cxn>
              <a:cxn ang="0">
                <a:pos x="940" y="580"/>
              </a:cxn>
              <a:cxn ang="0">
                <a:pos x="1587" y="574"/>
              </a:cxn>
            </a:cxnLst>
            <a:rect l="0" t="0" r="r" b="b"/>
            <a:pathLst>
              <a:path w="1587" h="580">
                <a:moveTo>
                  <a:pt x="0" y="0"/>
                </a:moveTo>
                <a:lnTo>
                  <a:pt x="940" y="580"/>
                </a:lnTo>
                <a:lnTo>
                  <a:pt x="1587" y="574"/>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607" name="Freeform 47"/>
          <p:cNvSpPr>
            <a:spLocks/>
          </p:cNvSpPr>
          <p:nvPr/>
        </p:nvSpPr>
        <p:spPr bwMode="auto">
          <a:xfrm>
            <a:off x="4592638" y="3386138"/>
            <a:ext cx="838200" cy="2192337"/>
          </a:xfrm>
          <a:custGeom>
            <a:avLst/>
            <a:gdLst/>
            <a:ahLst/>
            <a:cxnLst>
              <a:cxn ang="0">
                <a:pos x="0" y="0"/>
              </a:cxn>
              <a:cxn ang="0">
                <a:pos x="146" y="586"/>
              </a:cxn>
              <a:cxn ang="0">
                <a:pos x="224" y="586"/>
              </a:cxn>
            </a:cxnLst>
            <a:rect l="0" t="0" r="r" b="b"/>
            <a:pathLst>
              <a:path w="224" h="586">
                <a:moveTo>
                  <a:pt x="0" y="0"/>
                </a:moveTo>
                <a:lnTo>
                  <a:pt x="146" y="586"/>
                </a:lnTo>
                <a:lnTo>
                  <a:pt x="224" y="586"/>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66608" name="Rectangle 48"/>
          <p:cNvSpPr>
            <a:spLocks noChangeArrowheads="1"/>
          </p:cNvSpPr>
          <p:nvPr/>
        </p:nvSpPr>
        <p:spPr bwMode="auto">
          <a:xfrm>
            <a:off x="1052513" y="1001713"/>
            <a:ext cx="725487" cy="581025"/>
          </a:xfrm>
          <a:prstGeom prst="rect">
            <a:avLst/>
          </a:prstGeom>
          <a:noFill/>
          <a:ln w="19050">
            <a:noFill/>
            <a:miter lim="800000"/>
            <a:headEnd/>
            <a:tailEnd/>
          </a:ln>
          <a:effectLst/>
        </p:spPr>
        <p:txBody>
          <a:bodyPr wrap="none" anchor="ctr">
            <a:spAutoFit/>
          </a:bodyPr>
          <a:lstStyle/>
          <a:p>
            <a:r>
              <a:rPr lang="en-US" sz="1600" b="1">
                <a:latin typeface="Arial" charset="0"/>
              </a:rPr>
              <a:t>Mons</a:t>
            </a:r>
          </a:p>
          <a:p>
            <a:r>
              <a:rPr lang="en-US" sz="1600" b="1">
                <a:latin typeface="Arial" charset="0"/>
              </a:rPr>
              <a:t>pubis</a:t>
            </a:r>
          </a:p>
        </p:txBody>
      </p:sp>
      <p:sp>
        <p:nvSpPr>
          <p:cNvPr id="66609" name="Rectangle 49"/>
          <p:cNvSpPr>
            <a:spLocks noChangeArrowheads="1"/>
          </p:cNvSpPr>
          <p:nvPr/>
        </p:nvSpPr>
        <p:spPr bwMode="auto">
          <a:xfrm>
            <a:off x="1046163" y="1576388"/>
            <a:ext cx="1098550" cy="581025"/>
          </a:xfrm>
          <a:prstGeom prst="rect">
            <a:avLst/>
          </a:prstGeom>
          <a:noFill/>
          <a:ln w="19050">
            <a:noFill/>
            <a:miter lim="800000"/>
            <a:headEnd/>
            <a:tailEnd/>
          </a:ln>
          <a:effectLst/>
        </p:spPr>
        <p:txBody>
          <a:bodyPr wrap="none" anchor="ctr">
            <a:spAutoFit/>
          </a:bodyPr>
          <a:lstStyle/>
          <a:p>
            <a:r>
              <a:rPr lang="en-US" sz="1600" b="1">
                <a:latin typeface="Arial" charset="0"/>
              </a:rPr>
              <a:t>Prepuce</a:t>
            </a:r>
          </a:p>
          <a:p>
            <a:r>
              <a:rPr lang="en-US" sz="1600" b="1">
                <a:latin typeface="Arial" charset="0"/>
              </a:rPr>
              <a:t>of clitoris</a:t>
            </a:r>
          </a:p>
        </p:txBody>
      </p:sp>
      <p:sp>
        <p:nvSpPr>
          <p:cNvPr id="66610" name="Rectangle 50"/>
          <p:cNvSpPr>
            <a:spLocks noChangeArrowheads="1"/>
          </p:cNvSpPr>
          <p:nvPr/>
        </p:nvSpPr>
        <p:spPr bwMode="auto">
          <a:xfrm>
            <a:off x="1044575" y="2130425"/>
            <a:ext cx="884238" cy="581025"/>
          </a:xfrm>
          <a:prstGeom prst="rect">
            <a:avLst/>
          </a:prstGeom>
          <a:noFill/>
          <a:ln w="19050">
            <a:noFill/>
            <a:miter lim="800000"/>
            <a:headEnd/>
            <a:tailEnd/>
          </a:ln>
          <a:effectLst/>
        </p:spPr>
        <p:txBody>
          <a:bodyPr wrap="none" anchor="ctr">
            <a:spAutoFit/>
          </a:bodyPr>
          <a:lstStyle/>
          <a:p>
            <a:r>
              <a:rPr lang="en-US" sz="1600" b="1">
                <a:latin typeface="Arial" charset="0"/>
              </a:rPr>
              <a:t>Clitoris</a:t>
            </a:r>
          </a:p>
          <a:p>
            <a:r>
              <a:rPr lang="en-US" sz="1600" b="1">
                <a:latin typeface="Arial" charset="0"/>
              </a:rPr>
              <a:t>(glans)</a:t>
            </a:r>
          </a:p>
        </p:txBody>
      </p:sp>
      <p:sp>
        <p:nvSpPr>
          <p:cNvPr id="66611" name="Rectangle 51"/>
          <p:cNvSpPr>
            <a:spLocks noChangeArrowheads="1"/>
          </p:cNvSpPr>
          <p:nvPr/>
        </p:nvSpPr>
        <p:spPr bwMode="auto">
          <a:xfrm>
            <a:off x="1038225" y="2757488"/>
            <a:ext cx="1087438" cy="336550"/>
          </a:xfrm>
          <a:prstGeom prst="rect">
            <a:avLst/>
          </a:prstGeom>
          <a:noFill/>
          <a:ln w="19050">
            <a:noFill/>
            <a:miter lim="800000"/>
            <a:headEnd/>
            <a:tailEnd/>
          </a:ln>
          <a:effectLst/>
        </p:spPr>
        <p:txBody>
          <a:bodyPr wrap="none" anchor="ctr">
            <a:spAutoFit/>
          </a:bodyPr>
          <a:lstStyle/>
          <a:p>
            <a:pPr algn="ctr"/>
            <a:r>
              <a:rPr lang="en-US" sz="1600" b="1">
                <a:latin typeface="Arial" charset="0"/>
              </a:rPr>
              <a:t>Vestibule</a:t>
            </a:r>
          </a:p>
        </p:txBody>
      </p:sp>
      <p:sp>
        <p:nvSpPr>
          <p:cNvPr id="66612" name="Rectangle 52"/>
          <p:cNvSpPr>
            <a:spLocks noChangeArrowheads="1"/>
          </p:cNvSpPr>
          <p:nvPr/>
        </p:nvSpPr>
        <p:spPr bwMode="auto">
          <a:xfrm>
            <a:off x="1057275" y="4268788"/>
            <a:ext cx="692150" cy="336550"/>
          </a:xfrm>
          <a:prstGeom prst="rect">
            <a:avLst/>
          </a:prstGeom>
          <a:noFill/>
          <a:ln w="19050">
            <a:noFill/>
            <a:miter lim="800000"/>
            <a:headEnd/>
            <a:tailEnd/>
          </a:ln>
          <a:effectLst/>
        </p:spPr>
        <p:txBody>
          <a:bodyPr wrap="none" anchor="ctr">
            <a:spAutoFit/>
          </a:bodyPr>
          <a:lstStyle/>
          <a:p>
            <a:pPr algn="ctr"/>
            <a:r>
              <a:rPr lang="en-US" sz="1600" b="1">
                <a:latin typeface="Arial" charset="0"/>
              </a:rPr>
              <a:t>Anus</a:t>
            </a:r>
          </a:p>
        </p:txBody>
      </p:sp>
      <p:sp>
        <p:nvSpPr>
          <p:cNvPr id="66613" name="Rectangle 53"/>
          <p:cNvSpPr>
            <a:spLocks noChangeArrowheads="1"/>
          </p:cNvSpPr>
          <p:nvPr/>
        </p:nvSpPr>
        <p:spPr bwMode="auto">
          <a:xfrm>
            <a:off x="6940550" y="1131888"/>
            <a:ext cx="850900" cy="581025"/>
          </a:xfrm>
          <a:prstGeom prst="rect">
            <a:avLst/>
          </a:prstGeom>
          <a:noFill/>
          <a:ln w="19050">
            <a:noFill/>
            <a:miter lim="800000"/>
            <a:headEnd/>
            <a:tailEnd/>
          </a:ln>
          <a:effectLst/>
        </p:spPr>
        <p:txBody>
          <a:bodyPr wrap="none" anchor="ctr">
            <a:spAutoFit/>
          </a:bodyPr>
          <a:lstStyle/>
          <a:p>
            <a:r>
              <a:rPr lang="en-US" sz="1600" b="1">
                <a:latin typeface="Arial" charset="0"/>
              </a:rPr>
              <a:t>Labia</a:t>
            </a:r>
          </a:p>
          <a:p>
            <a:r>
              <a:rPr lang="en-US" sz="1600" b="1">
                <a:latin typeface="Arial" charset="0"/>
              </a:rPr>
              <a:t>majora</a:t>
            </a:r>
          </a:p>
        </p:txBody>
      </p:sp>
      <p:sp>
        <p:nvSpPr>
          <p:cNvPr id="66614" name="Rectangle 54"/>
          <p:cNvSpPr>
            <a:spLocks noChangeArrowheads="1"/>
          </p:cNvSpPr>
          <p:nvPr/>
        </p:nvSpPr>
        <p:spPr bwMode="auto">
          <a:xfrm>
            <a:off x="6938963" y="1779588"/>
            <a:ext cx="862012" cy="581025"/>
          </a:xfrm>
          <a:prstGeom prst="rect">
            <a:avLst/>
          </a:prstGeom>
          <a:noFill/>
          <a:ln w="19050">
            <a:noFill/>
            <a:miter lim="800000"/>
            <a:headEnd/>
            <a:tailEnd/>
          </a:ln>
          <a:effectLst/>
        </p:spPr>
        <p:txBody>
          <a:bodyPr wrap="none" anchor="ctr">
            <a:spAutoFit/>
          </a:bodyPr>
          <a:lstStyle/>
          <a:p>
            <a:r>
              <a:rPr lang="en-US" sz="1600" b="1">
                <a:latin typeface="Arial" charset="0"/>
              </a:rPr>
              <a:t>Labia</a:t>
            </a:r>
          </a:p>
          <a:p>
            <a:r>
              <a:rPr lang="en-US" sz="1600" b="1">
                <a:latin typeface="Arial" charset="0"/>
              </a:rPr>
              <a:t>minora</a:t>
            </a:r>
          </a:p>
        </p:txBody>
      </p:sp>
      <p:sp>
        <p:nvSpPr>
          <p:cNvPr id="66615" name="Rectangle 55"/>
          <p:cNvSpPr>
            <a:spLocks noChangeArrowheads="1"/>
          </p:cNvSpPr>
          <p:nvPr/>
        </p:nvSpPr>
        <p:spPr bwMode="auto">
          <a:xfrm>
            <a:off x="6934200" y="2460625"/>
            <a:ext cx="985838" cy="825500"/>
          </a:xfrm>
          <a:prstGeom prst="rect">
            <a:avLst/>
          </a:prstGeom>
          <a:noFill/>
          <a:ln w="19050">
            <a:noFill/>
            <a:miter lim="800000"/>
            <a:headEnd/>
            <a:tailEnd/>
          </a:ln>
          <a:effectLst/>
        </p:spPr>
        <p:txBody>
          <a:bodyPr wrap="none" anchor="ctr">
            <a:spAutoFit/>
          </a:bodyPr>
          <a:lstStyle/>
          <a:p>
            <a:r>
              <a:rPr lang="en-US" sz="1600" b="1">
                <a:latin typeface="Arial" charset="0"/>
              </a:rPr>
              <a:t>External</a:t>
            </a:r>
          </a:p>
          <a:p>
            <a:r>
              <a:rPr lang="en-US" sz="1600" b="1">
                <a:latin typeface="Arial" charset="0"/>
              </a:rPr>
              <a:t>urethral</a:t>
            </a:r>
          </a:p>
          <a:p>
            <a:r>
              <a:rPr lang="en-US" sz="1600" b="1">
                <a:latin typeface="Arial" charset="0"/>
              </a:rPr>
              <a:t>orifice</a:t>
            </a:r>
          </a:p>
        </p:txBody>
      </p:sp>
      <p:sp>
        <p:nvSpPr>
          <p:cNvPr id="66616" name="Rectangle 56"/>
          <p:cNvSpPr>
            <a:spLocks noChangeArrowheads="1"/>
          </p:cNvSpPr>
          <p:nvPr/>
        </p:nvSpPr>
        <p:spPr bwMode="auto">
          <a:xfrm>
            <a:off x="6946900" y="3317875"/>
            <a:ext cx="1154113" cy="581025"/>
          </a:xfrm>
          <a:prstGeom prst="rect">
            <a:avLst/>
          </a:prstGeom>
          <a:noFill/>
          <a:ln w="19050">
            <a:noFill/>
            <a:miter lim="800000"/>
            <a:headEnd/>
            <a:tailEnd/>
          </a:ln>
          <a:effectLst/>
        </p:spPr>
        <p:txBody>
          <a:bodyPr wrap="none" anchor="ctr">
            <a:spAutoFit/>
          </a:bodyPr>
          <a:lstStyle/>
          <a:p>
            <a:r>
              <a:rPr lang="en-US" sz="1600" b="1">
                <a:latin typeface="Arial" charset="0"/>
              </a:rPr>
              <a:t>Hymen</a:t>
            </a:r>
          </a:p>
          <a:p>
            <a:r>
              <a:rPr lang="en-US" sz="1600" b="1">
                <a:latin typeface="Arial" charset="0"/>
              </a:rPr>
              <a:t>(ruptured)</a:t>
            </a:r>
          </a:p>
        </p:txBody>
      </p:sp>
      <p:sp>
        <p:nvSpPr>
          <p:cNvPr id="66617" name="Rectangle 57"/>
          <p:cNvSpPr>
            <a:spLocks noChangeArrowheads="1"/>
          </p:cNvSpPr>
          <p:nvPr/>
        </p:nvSpPr>
        <p:spPr bwMode="auto">
          <a:xfrm>
            <a:off x="5419725" y="5391150"/>
            <a:ext cx="2295525" cy="825500"/>
          </a:xfrm>
          <a:prstGeom prst="rect">
            <a:avLst/>
          </a:prstGeom>
          <a:noFill/>
          <a:ln w="19050">
            <a:noFill/>
            <a:miter lim="800000"/>
            <a:headEnd/>
            <a:tailEnd/>
          </a:ln>
          <a:effectLst/>
        </p:spPr>
        <p:txBody>
          <a:bodyPr anchor="ctr">
            <a:spAutoFit/>
          </a:bodyPr>
          <a:lstStyle/>
          <a:p>
            <a:r>
              <a:rPr lang="en-US" sz="1600" b="1">
                <a:latin typeface="Arial" charset="0"/>
              </a:rPr>
              <a:t>Opening of the duct</a:t>
            </a:r>
          </a:p>
          <a:p>
            <a:r>
              <a:rPr lang="en-US" sz="1600" b="1">
                <a:latin typeface="Arial" charset="0"/>
              </a:rPr>
              <a:t>of the greater</a:t>
            </a:r>
          </a:p>
          <a:p>
            <a:r>
              <a:rPr lang="en-US" sz="1600" b="1">
                <a:latin typeface="Arial" charset="0"/>
              </a:rPr>
              <a:t>vestibular gland</a:t>
            </a:r>
          </a:p>
        </p:txBody>
      </p:sp>
      <p:sp>
        <p:nvSpPr>
          <p:cNvPr id="66618" name="Rectangle 58"/>
          <p:cNvSpPr>
            <a:spLocks noChangeArrowheads="1"/>
          </p:cNvSpPr>
          <p:nvPr/>
        </p:nvSpPr>
        <p:spPr bwMode="auto">
          <a:xfrm>
            <a:off x="6937375" y="3986213"/>
            <a:ext cx="906463" cy="581025"/>
          </a:xfrm>
          <a:prstGeom prst="rect">
            <a:avLst/>
          </a:prstGeom>
          <a:noFill/>
          <a:ln w="19050">
            <a:noFill/>
            <a:miter lim="800000"/>
            <a:headEnd/>
            <a:tailEnd/>
          </a:ln>
          <a:effectLst/>
        </p:spPr>
        <p:txBody>
          <a:bodyPr wrap="none" anchor="ctr">
            <a:spAutoFit/>
          </a:bodyPr>
          <a:lstStyle/>
          <a:p>
            <a:r>
              <a:rPr lang="en-US" sz="1600" b="1">
                <a:latin typeface="Arial" charset="0"/>
              </a:rPr>
              <a:t>Vaginal</a:t>
            </a:r>
          </a:p>
          <a:p>
            <a:r>
              <a:rPr lang="en-US" sz="1600" b="1">
                <a:latin typeface="Arial" charset="0"/>
              </a:rPr>
              <a:t>orifice</a:t>
            </a:r>
          </a:p>
        </p:txBody>
      </p:sp>
    </p:spTree>
    <p:extLst>
      <p:ext uri="{BB962C8B-B14F-4D97-AF65-F5344CB8AC3E}">
        <p14:creationId xmlns:p14="http://schemas.microsoft.com/office/powerpoint/2010/main" val="3279679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normAutofit fontScale="90000"/>
          </a:bodyPr>
          <a:lstStyle/>
          <a:p>
            <a:r>
              <a:rPr lang="en-US"/>
              <a:t>External Genitalia (Vulva or Pudendum)</a:t>
            </a:r>
          </a:p>
        </p:txBody>
      </p:sp>
      <p:sp>
        <p:nvSpPr>
          <p:cNvPr id="67589" name="Rectangle 5"/>
          <p:cNvSpPr>
            <a:spLocks noGrp="1" noChangeArrowheads="1"/>
          </p:cNvSpPr>
          <p:nvPr>
            <p:ph type="body" idx="1"/>
          </p:nvPr>
        </p:nvSpPr>
        <p:spPr>
          <a:xfrm>
            <a:off x="304800" y="1143000"/>
            <a:ext cx="4419600" cy="5257800"/>
          </a:xfrm>
        </p:spPr>
        <p:txBody>
          <a:bodyPr>
            <a:normAutofit fontScale="92500" lnSpcReduction="10000"/>
          </a:bodyPr>
          <a:lstStyle/>
          <a:p>
            <a:pPr>
              <a:lnSpc>
                <a:spcPct val="90000"/>
              </a:lnSpc>
            </a:pPr>
            <a:r>
              <a:rPr lang="en-US" b="1" dirty="0"/>
              <a:t>Mons pubis</a:t>
            </a:r>
            <a:r>
              <a:rPr lang="en-US" dirty="0"/>
              <a:t> </a:t>
            </a:r>
            <a:endParaRPr lang="en-US" dirty="0" smtClean="0"/>
          </a:p>
          <a:p>
            <a:pPr lvl="1">
              <a:lnSpc>
                <a:spcPct val="90000"/>
              </a:lnSpc>
            </a:pPr>
            <a:r>
              <a:rPr lang="en-US" dirty="0" smtClean="0"/>
              <a:t>fatty </a:t>
            </a:r>
            <a:r>
              <a:rPr lang="en-US" dirty="0"/>
              <a:t>area overlying pubic </a:t>
            </a:r>
            <a:r>
              <a:rPr lang="en-US" dirty="0" err="1"/>
              <a:t>symphysis</a:t>
            </a:r>
            <a:r>
              <a:rPr lang="en-US" dirty="0"/>
              <a:t> </a:t>
            </a:r>
          </a:p>
          <a:p>
            <a:pPr>
              <a:lnSpc>
                <a:spcPct val="90000"/>
              </a:lnSpc>
            </a:pPr>
            <a:endParaRPr lang="en-US" b="1" dirty="0" smtClean="0"/>
          </a:p>
          <a:p>
            <a:pPr>
              <a:lnSpc>
                <a:spcPct val="90000"/>
              </a:lnSpc>
            </a:pPr>
            <a:r>
              <a:rPr lang="en-US" b="1" dirty="0" smtClean="0"/>
              <a:t>Labia </a:t>
            </a:r>
            <a:r>
              <a:rPr lang="en-US" b="1" dirty="0" err="1"/>
              <a:t>majora</a:t>
            </a:r>
            <a:r>
              <a:rPr lang="en-US" dirty="0"/>
              <a:t> </a:t>
            </a:r>
            <a:endParaRPr lang="en-US" dirty="0" smtClean="0"/>
          </a:p>
          <a:p>
            <a:pPr lvl="1">
              <a:lnSpc>
                <a:spcPct val="90000"/>
              </a:lnSpc>
            </a:pPr>
            <a:r>
              <a:rPr lang="en-US" dirty="0" smtClean="0"/>
              <a:t>hair-covered</a:t>
            </a:r>
            <a:r>
              <a:rPr lang="en-US" dirty="0"/>
              <a:t>, fatty skin folds </a:t>
            </a:r>
          </a:p>
          <a:p>
            <a:pPr lvl="1">
              <a:lnSpc>
                <a:spcPct val="90000"/>
              </a:lnSpc>
            </a:pPr>
            <a:r>
              <a:rPr lang="en-US" dirty="0"/>
              <a:t>Counterpart of male scrotum</a:t>
            </a:r>
          </a:p>
          <a:p>
            <a:pPr>
              <a:lnSpc>
                <a:spcPct val="90000"/>
              </a:lnSpc>
            </a:pPr>
            <a:r>
              <a:rPr lang="en-US" b="1" dirty="0"/>
              <a:t>Labia </a:t>
            </a:r>
            <a:r>
              <a:rPr lang="en-US" b="1" dirty="0" err="1"/>
              <a:t>minora</a:t>
            </a:r>
            <a:r>
              <a:rPr lang="en-US" dirty="0"/>
              <a:t> </a:t>
            </a:r>
            <a:endParaRPr lang="en-US" dirty="0" smtClean="0"/>
          </a:p>
          <a:p>
            <a:pPr lvl="1">
              <a:lnSpc>
                <a:spcPct val="90000"/>
              </a:lnSpc>
            </a:pPr>
            <a:r>
              <a:rPr lang="en-US" dirty="0" smtClean="0"/>
              <a:t>skin </a:t>
            </a:r>
            <a:r>
              <a:rPr lang="en-US" dirty="0"/>
              <a:t>folds lying within labia </a:t>
            </a:r>
            <a:r>
              <a:rPr lang="en-US" dirty="0" err="1"/>
              <a:t>majora</a:t>
            </a:r>
            <a:endParaRPr lang="en-US" dirty="0"/>
          </a:p>
          <a:p>
            <a:pPr lvl="1">
              <a:lnSpc>
                <a:spcPct val="90000"/>
              </a:lnSpc>
            </a:pPr>
            <a:r>
              <a:rPr lang="en-US" dirty="0"/>
              <a:t>Join at posterior end of vestibule </a:t>
            </a:r>
            <a:r>
              <a:rPr lang="en-US" dirty="0">
                <a:sym typeface="Wingdings" pitchFamily="1" charset="2"/>
              </a:rPr>
              <a:t> </a:t>
            </a:r>
            <a:r>
              <a:rPr lang="en-US" b="1" dirty="0" err="1">
                <a:sym typeface="Wingdings" pitchFamily="1" charset="2"/>
              </a:rPr>
              <a:t>fourchette</a:t>
            </a:r>
            <a:endParaRPr lang="en-US" dirty="0"/>
          </a:p>
          <a:p>
            <a:pPr lvl="1">
              <a:lnSpc>
                <a:spcPct val="90000"/>
              </a:lnSpc>
            </a:pPr>
            <a:endParaRPr lang="en-US" dirty="0" smtClean="0"/>
          </a:p>
          <a:p>
            <a:pPr lvl="1">
              <a:lnSpc>
                <a:spcPct val="90000"/>
              </a:lnSpc>
            </a:pPr>
            <a:r>
              <a:rPr lang="en-US" dirty="0" smtClean="0"/>
              <a:t>Vestibule </a:t>
            </a:r>
            <a:r>
              <a:rPr lang="en-US" dirty="0"/>
              <a:t>- recess within labia </a:t>
            </a:r>
            <a:r>
              <a:rPr lang="en-US" dirty="0" err="1"/>
              <a:t>minora</a:t>
            </a:r>
            <a:endParaRPr lang="en-US" dirty="0"/>
          </a:p>
        </p:txBody>
      </p:sp>
      <p:pic>
        <p:nvPicPr>
          <p:cNvPr id="89089" name="Picture 1"/>
          <p:cNvPicPr>
            <a:picLocks noChangeAspect="1" noChangeArrowheads="1"/>
          </p:cNvPicPr>
          <p:nvPr/>
        </p:nvPicPr>
        <p:blipFill>
          <a:blip r:embed="rId2" cstate="print"/>
          <a:srcRect/>
          <a:stretch>
            <a:fillRect/>
          </a:stretch>
        </p:blipFill>
        <p:spPr bwMode="auto">
          <a:xfrm>
            <a:off x="5084734" y="1600200"/>
            <a:ext cx="4059266" cy="3657600"/>
          </a:xfrm>
          <a:prstGeom prst="rect">
            <a:avLst/>
          </a:prstGeom>
          <a:noFill/>
          <a:ln w="9525">
            <a:noFill/>
            <a:miter lim="800000"/>
            <a:headEnd/>
            <a:tailEnd/>
          </a:ln>
        </p:spPr>
      </p:pic>
      <p:sp>
        <p:nvSpPr>
          <p:cNvPr id="5" name="TextBox 4"/>
          <p:cNvSpPr txBox="1"/>
          <p:nvPr/>
        </p:nvSpPr>
        <p:spPr>
          <a:xfrm>
            <a:off x="6248400" y="1143000"/>
            <a:ext cx="1447800" cy="369332"/>
          </a:xfrm>
          <a:prstGeom prst="rect">
            <a:avLst/>
          </a:prstGeom>
          <a:noFill/>
          <a:ln w="28575">
            <a:solidFill>
              <a:schemeClr val="tx1"/>
            </a:solidFill>
          </a:ln>
        </p:spPr>
        <p:txBody>
          <a:bodyPr wrap="square" rtlCol="0">
            <a:spAutoFit/>
          </a:bodyPr>
          <a:lstStyle/>
          <a:p>
            <a:pPr algn="ctr"/>
            <a:r>
              <a:rPr lang="en-US" dirty="0" smtClean="0"/>
              <a:t>Mons Pubis</a:t>
            </a:r>
            <a:endParaRPr lang="en-US" dirty="0"/>
          </a:p>
        </p:txBody>
      </p:sp>
      <p:cxnSp>
        <p:nvCxnSpPr>
          <p:cNvPr id="6" name="Straight Arrow Connector 5"/>
          <p:cNvCxnSpPr>
            <a:stCxn id="5" idx="2"/>
          </p:cNvCxnSpPr>
          <p:nvPr/>
        </p:nvCxnSpPr>
        <p:spPr>
          <a:xfrm>
            <a:off x="6972300" y="1512332"/>
            <a:ext cx="419100" cy="8498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7696200" y="2590800"/>
            <a:ext cx="1447800" cy="369332"/>
          </a:xfrm>
          <a:prstGeom prst="rect">
            <a:avLst/>
          </a:prstGeom>
          <a:noFill/>
          <a:ln w="28575">
            <a:solidFill>
              <a:schemeClr val="tx1"/>
            </a:solidFill>
          </a:ln>
        </p:spPr>
        <p:txBody>
          <a:bodyPr wrap="square" rtlCol="0">
            <a:spAutoFit/>
          </a:bodyPr>
          <a:lstStyle/>
          <a:p>
            <a:pPr algn="ctr"/>
            <a:r>
              <a:rPr lang="en-US" dirty="0" smtClean="0"/>
              <a:t>Labia </a:t>
            </a:r>
            <a:r>
              <a:rPr lang="en-US" dirty="0" err="1" smtClean="0"/>
              <a:t>Minora</a:t>
            </a:r>
            <a:endParaRPr lang="en-US" dirty="0"/>
          </a:p>
        </p:txBody>
      </p:sp>
      <p:cxnSp>
        <p:nvCxnSpPr>
          <p:cNvPr id="10" name="Straight Arrow Connector 9"/>
          <p:cNvCxnSpPr>
            <a:stCxn id="9" idx="2"/>
          </p:cNvCxnSpPr>
          <p:nvPr/>
        </p:nvCxnSpPr>
        <p:spPr>
          <a:xfrm flipH="1">
            <a:off x="7467600" y="2960132"/>
            <a:ext cx="952500" cy="4688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5638800" y="1905000"/>
            <a:ext cx="1447800" cy="369332"/>
          </a:xfrm>
          <a:prstGeom prst="rect">
            <a:avLst/>
          </a:prstGeom>
          <a:noFill/>
          <a:ln w="28575">
            <a:solidFill>
              <a:schemeClr val="tx1"/>
            </a:solidFill>
          </a:ln>
        </p:spPr>
        <p:txBody>
          <a:bodyPr wrap="square" rtlCol="0">
            <a:spAutoFit/>
          </a:bodyPr>
          <a:lstStyle/>
          <a:p>
            <a:pPr algn="ctr"/>
            <a:r>
              <a:rPr lang="en-US" dirty="0" smtClean="0"/>
              <a:t>Labia </a:t>
            </a:r>
            <a:r>
              <a:rPr lang="en-US" dirty="0" err="1" smtClean="0"/>
              <a:t>Majora</a:t>
            </a:r>
            <a:endParaRPr lang="en-US" dirty="0"/>
          </a:p>
        </p:txBody>
      </p:sp>
      <p:cxnSp>
        <p:nvCxnSpPr>
          <p:cNvPr id="12" name="Straight Arrow Connector 11"/>
          <p:cNvCxnSpPr>
            <a:stCxn id="11" idx="2"/>
          </p:cNvCxnSpPr>
          <p:nvPr/>
        </p:nvCxnSpPr>
        <p:spPr>
          <a:xfrm>
            <a:off x="6362700" y="2274332"/>
            <a:ext cx="419100" cy="8498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486400" y="4114800"/>
            <a:ext cx="1447800" cy="369332"/>
          </a:xfrm>
          <a:prstGeom prst="rect">
            <a:avLst/>
          </a:prstGeom>
          <a:noFill/>
          <a:ln w="28575">
            <a:solidFill>
              <a:schemeClr val="tx1"/>
            </a:solidFill>
          </a:ln>
        </p:spPr>
        <p:txBody>
          <a:bodyPr wrap="square" rtlCol="0">
            <a:spAutoFit/>
          </a:bodyPr>
          <a:lstStyle/>
          <a:p>
            <a:pPr algn="ctr"/>
            <a:r>
              <a:rPr lang="en-US" dirty="0" err="1" smtClean="0"/>
              <a:t>Fourchette</a:t>
            </a:r>
            <a:r>
              <a:rPr lang="en-US" dirty="0" smtClean="0"/>
              <a:t> </a:t>
            </a:r>
            <a:endParaRPr lang="en-US" dirty="0"/>
          </a:p>
        </p:txBody>
      </p:sp>
      <p:cxnSp>
        <p:nvCxnSpPr>
          <p:cNvPr id="15" name="Straight Arrow Connector 14"/>
          <p:cNvCxnSpPr>
            <a:stCxn id="14" idx="0"/>
          </p:cNvCxnSpPr>
          <p:nvPr/>
        </p:nvCxnSpPr>
        <p:spPr>
          <a:xfrm flipV="1">
            <a:off x="6210300" y="3962400"/>
            <a:ext cx="10287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0097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normAutofit fontScale="90000"/>
          </a:bodyPr>
          <a:lstStyle/>
          <a:p>
            <a:r>
              <a:rPr lang="en-US"/>
              <a:t>External Genitalia</a:t>
            </a:r>
          </a:p>
        </p:txBody>
      </p:sp>
      <p:sp>
        <p:nvSpPr>
          <p:cNvPr id="68613" name="Rectangle 5"/>
          <p:cNvSpPr>
            <a:spLocks noGrp="1" noChangeArrowheads="1"/>
          </p:cNvSpPr>
          <p:nvPr>
            <p:ph type="body" idx="1"/>
          </p:nvPr>
        </p:nvSpPr>
        <p:spPr>
          <a:xfrm>
            <a:off x="304800" y="1143000"/>
            <a:ext cx="4953000" cy="5257800"/>
          </a:xfrm>
        </p:spPr>
        <p:txBody>
          <a:bodyPr/>
          <a:lstStyle/>
          <a:p>
            <a:r>
              <a:rPr lang="en-US" dirty="0"/>
              <a:t>Greater vestibular glands</a:t>
            </a:r>
          </a:p>
          <a:p>
            <a:pPr lvl="1"/>
            <a:r>
              <a:rPr lang="en-US" dirty="0"/>
              <a:t>Flank vaginal opening</a:t>
            </a:r>
          </a:p>
          <a:p>
            <a:pPr lvl="1"/>
            <a:r>
              <a:rPr lang="en-US" dirty="0"/>
              <a:t>Homologous to </a:t>
            </a:r>
            <a:r>
              <a:rPr lang="en-US" dirty="0" err="1"/>
              <a:t>bulbourethral</a:t>
            </a:r>
            <a:r>
              <a:rPr lang="en-US" dirty="0"/>
              <a:t> glands</a:t>
            </a:r>
          </a:p>
          <a:p>
            <a:pPr lvl="1"/>
            <a:r>
              <a:rPr lang="en-US" dirty="0"/>
              <a:t>Release mucus into vestibule for lubrication</a:t>
            </a:r>
          </a:p>
        </p:txBody>
      </p:sp>
      <p:pic>
        <p:nvPicPr>
          <p:cNvPr id="4" name="Picture 1"/>
          <p:cNvPicPr>
            <a:picLocks noChangeAspect="1" noChangeArrowheads="1"/>
          </p:cNvPicPr>
          <p:nvPr/>
        </p:nvPicPr>
        <p:blipFill>
          <a:blip r:embed="rId2" cstate="print"/>
          <a:srcRect/>
          <a:stretch>
            <a:fillRect/>
          </a:stretch>
        </p:blipFill>
        <p:spPr bwMode="auto">
          <a:xfrm>
            <a:off x="5084734" y="1600200"/>
            <a:ext cx="4059266" cy="3657600"/>
          </a:xfrm>
          <a:prstGeom prst="rect">
            <a:avLst/>
          </a:prstGeom>
          <a:noFill/>
          <a:ln w="9525">
            <a:noFill/>
            <a:miter lim="800000"/>
            <a:headEnd/>
            <a:tailEnd/>
          </a:ln>
        </p:spPr>
      </p:pic>
      <p:sp>
        <p:nvSpPr>
          <p:cNvPr id="5" name="TextBox 4"/>
          <p:cNvSpPr txBox="1"/>
          <p:nvPr/>
        </p:nvSpPr>
        <p:spPr>
          <a:xfrm>
            <a:off x="5562600" y="4572000"/>
            <a:ext cx="1447800" cy="646331"/>
          </a:xfrm>
          <a:prstGeom prst="rect">
            <a:avLst/>
          </a:prstGeom>
          <a:noFill/>
          <a:ln w="28575">
            <a:solidFill>
              <a:schemeClr val="tx1"/>
            </a:solidFill>
          </a:ln>
        </p:spPr>
        <p:txBody>
          <a:bodyPr wrap="square" rtlCol="0">
            <a:spAutoFit/>
          </a:bodyPr>
          <a:lstStyle/>
          <a:p>
            <a:pPr algn="ctr"/>
            <a:r>
              <a:rPr lang="en-US" dirty="0" smtClean="0"/>
              <a:t>Vestibular glands</a:t>
            </a:r>
            <a:endParaRPr lang="en-US" dirty="0"/>
          </a:p>
        </p:txBody>
      </p:sp>
      <p:cxnSp>
        <p:nvCxnSpPr>
          <p:cNvPr id="6" name="Straight Arrow Connector 5"/>
          <p:cNvCxnSpPr>
            <a:stCxn id="5" idx="0"/>
          </p:cNvCxnSpPr>
          <p:nvPr/>
        </p:nvCxnSpPr>
        <p:spPr>
          <a:xfrm flipV="1">
            <a:off x="6286500" y="3733800"/>
            <a:ext cx="8763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5" idx="0"/>
          </p:cNvCxnSpPr>
          <p:nvPr/>
        </p:nvCxnSpPr>
        <p:spPr>
          <a:xfrm flipV="1">
            <a:off x="6286500" y="3733800"/>
            <a:ext cx="10287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95833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normAutofit fontScale="90000"/>
          </a:bodyPr>
          <a:lstStyle/>
          <a:p>
            <a:r>
              <a:rPr lang="en-US"/>
              <a:t>The Testes</a:t>
            </a:r>
          </a:p>
        </p:txBody>
      </p:sp>
      <p:sp>
        <p:nvSpPr>
          <p:cNvPr id="36869" name="Rectangle 5"/>
          <p:cNvSpPr>
            <a:spLocks noGrp="1" noChangeArrowheads="1"/>
          </p:cNvSpPr>
          <p:nvPr>
            <p:ph type="body" idx="1"/>
          </p:nvPr>
        </p:nvSpPr>
        <p:spPr/>
        <p:txBody>
          <a:bodyPr/>
          <a:lstStyle/>
          <a:p>
            <a:r>
              <a:rPr lang="en-US" dirty="0"/>
              <a:t>Sperm conveyed from</a:t>
            </a:r>
          </a:p>
          <a:p>
            <a:pPr lvl="1"/>
            <a:r>
              <a:rPr lang="en-US" dirty="0" err="1"/>
              <a:t>Seminiferous</a:t>
            </a:r>
            <a:r>
              <a:rPr lang="en-US" dirty="0"/>
              <a:t> tubules </a:t>
            </a:r>
          </a:p>
          <a:p>
            <a:pPr lvl="1"/>
            <a:r>
              <a:rPr lang="en-US" dirty="0"/>
              <a:t>Straight </a:t>
            </a:r>
            <a:r>
              <a:rPr lang="en-US" dirty="0" smtClean="0"/>
              <a:t>tubule</a:t>
            </a:r>
            <a:endParaRPr lang="en-US" dirty="0"/>
          </a:p>
          <a:p>
            <a:pPr lvl="1"/>
            <a:r>
              <a:rPr lang="en-US" b="1" dirty="0" err="1"/>
              <a:t>Rete</a:t>
            </a:r>
            <a:r>
              <a:rPr lang="en-US" b="1" dirty="0"/>
              <a:t> testis</a:t>
            </a:r>
            <a:r>
              <a:rPr lang="en-US" dirty="0"/>
              <a:t> </a:t>
            </a:r>
          </a:p>
          <a:p>
            <a:pPr lvl="1"/>
            <a:r>
              <a:rPr lang="en-US" b="1" dirty="0"/>
              <a:t>Efferent </a:t>
            </a:r>
            <a:r>
              <a:rPr lang="en-US" b="1" dirty="0" err="1"/>
              <a:t>ductules</a:t>
            </a:r>
            <a:r>
              <a:rPr lang="en-US" dirty="0"/>
              <a:t> </a:t>
            </a:r>
          </a:p>
          <a:p>
            <a:pPr lvl="1"/>
            <a:r>
              <a:rPr lang="en-US" b="1" dirty="0" err="1"/>
              <a:t>Epididymis</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943600" y="476250"/>
            <a:ext cx="3200400" cy="5905500"/>
          </a:xfrm>
          <a:prstGeom prst="rect">
            <a:avLst/>
          </a:prstGeom>
          <a:noFill/>
          <a:ln w="9525">
            <a:noFill/>
            <a:miter lim="800000"/>
            <a:headEnd/>
            <a:tailEnd/>
          </a:ln>
        </p:spPr>
      </p:pic>
      <p:cxnSp>
        <p:nvCxnSpPr>
          <p:cNvPr id="6" name="Straight Arrow Connector 5"/>
          <p:cNvCxnSpPr/>
          <p:nvPr/>
        </p:nvCxnSpPr>
        <p:spPr>
          <a:xfrm>
            <a:off x="4495800" y="2438400"/>
            <a:ext cx="40386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3962400" y="2971800"/>
            <a:ext cx="37338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3429000" y="3429000"/>
            <a:ext cx="4114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3886200" y="3581400"/>
            <a:ext cx="33528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V="1">
            <a:off x="3048000" y="3810000"/>
            <a:ext cx="38100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normAutofit fontScale="90000"/>
          </a:bodyPr>
          <a:lstStyle/>
          <a:p>
            <a:r>
              <a:rPr lang="en-US"/>
              <a:t>External Genitalia</a:t>
            </a:r>
          </a:p>
        </p:txBody>
      </p:sp>
      <p:sp>
        <p:nvSpPr>
          <p:cNvPr id="69637" name="Rectangle 5"/>
          <p:cNvSpPr>
            <a:spLocks noGrp="1" noChangeArrowheads="1"/>
          </p:cNvSpPr>
          <p:nvPr>
            <p:ph type="body" idx="1"/>
          </p:nvPr>
        </p:nvSpPr>
        <p:spPr>
          <a:xfrm>
            <a:off x="304800" y="1143000"/>
            <a:ext cx="5105400" cy="5257800"/>
          </a:xfrm>
        </p:spPr>
        <p:txBody>
          <a:bodyPr>
            <a:normAutofit/>
          </a:bodyPr>
          <a:lstStyle/>
          <a:p>
            <a:r>
              <a:rPr lang="en-US" b="1" dirty="0"/>
              <a:t>Clitoris</a:t>
            </a:r>
            <a:r>
              <a:rPr lang="en-US" dirty="0"/>
              <a:t> – anterior to vestibule</a:t>
            </a:r>
          </a:p>
          <a:p>
            <a:pPr lvl="1"/>
            <a:r>
              <a:rPr lang="en-US" b="1" dirty="0" err="1"/>
              <a:t>Glans</a:t>
            </a:r>
            <a:r>
              <a:rPr lang="en-US" b="1" dirty="0"/>
              <a:t> of the clitoris</a:t>
            </a:r>
            <a:r>
              <a:rPr lang="en-US" dirty="0"/>
              <a:t> </a:t>
            </a:r>
            <a:endParaRPr lang="en-US" dirty="0" smtClean="0"/>
          </a:p>
          <a:p>
            <a:pPr lvl="2"/>
            <a:r>
              <a:rPr lang="en-US" dirty="0" smtClean="0"/>
              <a:t>exposed </a:t>
            </a:r>
            <a:r>
              <a:rPr lang="en-US" dirty="0"/>
              <a:t>portion</a:t>
            </a:r>
          </a:p>
          <a:p>
            <a:pPr lvl="1"/>
            <a:r>
              <a:rPr lang="en-US" b="1" dirty="0"/>
              <a:t>Prepuce of the clitoris</a:t>
            </a:r>
            <a:r>
              <a:rPr lang="en-US" dirty="0"/>
              <a:t> </a:t>
            </a:r>
            <a:endParaRPr lang="en-US" dirty="0" smtClean="0"/>
          </a:p>
          <a:p>
            <a:pPr lvl="2"/>
            <a:r>
              <a:rPr lang="en-US" dirty="0" smtClean="0"/>
              <a:t>hoods </a:t>
            </a:r>
            <a:r>
              <a:rPr lang="en-US" dirty="0" err="1"/>
              <a:t>glans</a:t>
            </a:r>
            <a:endParaRPr lang="en-US" dirty="0"/>
          </a:p>
          <a:p>
            <a:pPr lvl="1"/>
            <a:r>
              <a:rPr lang="en-US" dirty="0"/>
              <a:t>Counterpart of penis</a:t>
            </a:r>
          </a:p>
          <a:p>
            <a:endParaRPr lang="en-US" b="1" dirty="0" smtClean="0"/>
          </a:p>
          <a:p>
            <a:r>
              <a:rPr lang="en-US" b="1" dirty="0" smtClean="0"/>
              <a:t>Perineum</a:t>
            </a:r>
            <a:endParaRPr lang="en-US" dirty="0"/>
          </a:p>
          <a:p>
            <a:pPr lvl="1"/>
            <a:r>
              <a:rPr lang="en-US" dirty="0"/>
              <a:t>Diamond-shaped region between pubic arch and coccyx </a:t>
            </a:r>
          </a:p>
          <a:p>
            <a:pPr lvl="1"/>
            <a:r>
              <a:rPr lang="en-US" dirty="0"/>
              <a:t>Bordered by </a:t>
            </a:r>
            <a:r>
              <a:rPr lang="en-US" dirty="0" err="1"/>
              <a:t>ischial</a:t>
            </a:r>
            <a:r>
              <a:rPr lang="en-US" dirty="0"/>
              <a:t> </a:t>
            </a:r>
            <a:r>
              <a:rPr lang="en-US" dirty="0" err="1"/>
              <a:t>tuberosities</a:t>
            </a:r>
            <a:r>
              <a:rPr lang="en-US" dirty="0"/>
              <a:t> laterally</a:t>
            </a:r>
          </a:p>
        </p:txBody>
      </p:sp>
      <p:pic>
        <p:nvPicPr>
          <p:cNvPr id="5" name="Picture 1"/>
          <p:cNvPicPr>
            <a:picLocks noChangeAspect="1" noChangeArrowheads="1"/>
          </p:cNvPicPr>
          <p:nvPr/>
        </p:nvPicPr>
        <p:blipFill>
          <a:blip r:embed="rId2" cstate="print"/>
          <a:srcRect/>
          <a:stretch>
            <a:fillRect/>
          </a:stretch>
        </p:blipFill>
        <p:spPr bwMode="auto">
          <a:xfrm>
            <a:off x="5084734" y="1600200"/>
            <a:ext cx="4059266" cy="3657600"/>
          </a:xfrm>
          <a:prstGeom prst="rect">
            <a:avLst/>
          </a:prstGeom>
          <a:noFill/>
          <a:ln w="9525">
            <a:noFill/>
            <a:miter lim="800000"/>
            <a:headEnd/>
            <a:tailEnd/>
          </a:ln>
        </p:spPr>
      </p:pic>
      <p:sp>
        <p:nvSpPr>
          <p:cNvPr id="6" name="TextBox 5"/>
          <p:cNvSpPr txBox="1"/>
          <p:nvPr/>
        </p:nvSpPr>
        <p:spPr>
          <a:xfrm>
            <a:off x="7543800" y="1905000"/>
            <a:ext cx="1447800" cy="369332"/>
          </a:xfrm>
          <a:prstGeom prst="rect">
            <a:avLst/>
          </a:prstGeom>
          <a:noFill/>
          <a:ln w="28575">
            <a:solidFill>
              <a:schemeClr val="tx1"/>
            </a:solidFill>
          </a:ln>
        </p:spPr>
        <p:txBody>
          <a:bodyPr wrap="square" rtlCol="0">
            <a:spAutoFit/>
          </a:bodyPr>
          <a:lstStyle/>
          <a:p>
            <a:pPr algn="ctr"/>
            <a:r>
              <a:rPr lang="en-US" dirty="0" smtClean="0"/>
              <a:t> </a:t>
            </a:r>
            <a:r>
              <a:rPr lang="en-US" dirty="0" err="1" smtClean="0"/>
              <a:t>Glans</a:t>
            </a:r>
            <a:r>
              <a:rPr lang="en-US" dirty="0" smtClean="0"/>
              <a:t> clitoris</a:t>
            </a:r>
            <a:endParaRPr lang="en-US" dirty="0"/>
          </a:p>
        </p:txBody>
      </p:sp>
      <p:cxnSp>
        <p:nvCxnSpPr>
          <p:cNvPr id="7" name="Straight Arrow Connector 6"/>
          <p:cNvCxnSpPr>
            <a:stCxn id="6" idx="2"/>
          </p:cNvCxnSpPr>
          <p:nvPr/>
        </p:nvCxnSpPr>
        <p:spPr>
          <a:xfrm flipH="1">
            <a:off x="7239000" y="2274332"/>
            <a:ext cx="1028700" cy="697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638800" y="1828800"/>
            <a:ext cx="1447800" cy="646331"/>
          </a:xfrm>
          <a:prstGeom prst="rect">
            <a:avLst/>
          </a:prstGeom>
          <a:noFill/>
          <a:ln w="28575">
            <a:solidFill>
              <a:schemeClr val="tx1"/>
            </a:solidFill>
          </a:ln>
        </p:spPr>
        <p:txBody>
          <a:bodyPr wrap="square" rtlCol="0">
            <a:spAutoFit/>
          </a:bodyPr>
          <a:lstStyle/>
          <a:p>
            <a:pPr algn="ctr"/>
            <a:r>
              <a:rPr lang="en-US" dirty="0" smtClean="0"/>
              <a:t> Prepuce of clitoris</a:t>
            </a:r>
            <a:endParaRPr lang="en-US" dirty="0"/>
          </a:p>
        </p:txBody>
      </p:sp>
      <p:cxnSp>
        <p:nvCxnSpPr>
          <p:cNvPr id="14" name="Straight Arrow Connector 13"/>
          <p:cNvCxnSpPr>
            <a:stCxn id="13" idx="2"/>
          </p:cNvCxnSpPr>
          <p:nvPr/>
        </p:nvCxnSpPr>
        <p:spPr>
          <a:xfrm>
            <a:off x="6362700" y="2475131"/>
            <a:ext cx="876300" cy="3442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19" idx="0"/>
          </p:cNvCxnSpPr>
          <p:nvPr/>
        </p:nvCxnSpPr>
        <p:spPr>
          <a:xfrm flipH="1" flipV="1">
            <a:off x="7620000" y="4355068"/>
            <a:ext cx="495300" cy="521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391400" y="4876800"/>
            <a:ext cx="1447800" cy="369332"/>
          </a:xfrm>
          <a:prstGeom prst="rect">
            <a:avLst/>
          </a:prstGeom>
          <a:noFill/>
          <a:ln w="28575">
            <a:solidFill>
              <a:schemeClr val="tx1"/>
            </a:solidFill>
          </a:ln>
        </p:spPr>
        <p:txBody>
          <a:bodyPr wrap="square" rtlCol="0">
            <a:spAutoFit/>
          </a:bodyPr>
          <a:lstStyle/>
          <a:p>
            <a:pPr algn="ctr"/>
            <a:r>
              <a:rPr lang="en-US" dirty="0" smtClean="0"/>
              <a:t> Perineum</a:t>
            </a:r>
            <a:endParaRPr lang="en-US" dirty="0"/>
          </a:p>
        </p:txBody>
      </p:sp>
    </p:spTree>
    <p:extLst>
      <p:ext uri="{BB962C8B-B14F-4D97-AF65-F5344CB8AC3E}">
        <p14:creationId xmlns:p14="http://schemas.microsoft.com/office/powerpoint/2010/main" val="17850595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25" name="Picture 69" descr="figure_27_16b_unlabeled"/>
          <p:cNvPicPr>
            <a:picLocks noChangeAspect="1" noChangeArrowheads="1"/>
          </p:cNvPicPr>
          <p:nvPr/>
        </p:nvPicPr>
        <p:blipFill>
          <a:blip r:embed="rId2" cstate="print"/>
          <a:srcRect b="2824"/>
          <a:stretch>
            <a:fillRect/>
          </a:stretch>
        </p:blipFill>
        <p:spPr bwMode="auto">
          <a:xfrm>
            <a:off x="1571625" y="111125"/>
            <a:ext cx="5999163" cy="6446838"/>
          </a:xfrm>
          <a:prstGeom prst="rect">
            <a:avLst/>
          </a:prstGeom>
          <a:noFill/>
        </p:spPr>
      </p:pic>
      <p:sp>
        <p:nvSpPr>
          <p:cNvPr id="70726" name="Freeform 70"/>
          <p:cNvSpPr>
            <a:spLocks/>
          </p:cNvSpPr>
          <p:nvPr/>
        </p:nvSpPr>
        <p:spPr bwMode="auto">
          <a:xfrm>
            <a:off x="2655888" y="549275"/>
            <a:ext cx="955675" cy="223838"/>
          </a:xfrm>
          <a:custGeom>
            <a:avLst/>
            <a:gdLst/>
            <a:ahLst/>
            <a:cxnLst>
              <a:cxn ang="0">
                <a:pos x="0" y="141"/>
              </a:cxn>
              <a:cxn ang="0">
                <a:pos x="476" y="0"/>
              </a:cxn>
              <a:cxn ang="0">
                <a:pos x="602" y="0"/>
              </a:cxn>
            </a:cxnLst>
            <a:rect l="0" t="0" r="r" b="b"/>
            <a:pathLst>
              <a:path w="602" h="141">
                <a:moveTo>
                  <a:pt x="0" y="141"/>
                </a:moveTo>
                <a:lnTo>
                  <a:pt x="476" y="0"/>
                </a:lnTo>
                <a:lnTo>
                  <a:pt x="602"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27" name="Line 71"/>
          <p:cNvSpPr>
            <a:spLocks noChangeShapeType="1"/>
          </p:cNvSpPr>
          <p:nvPr/>
        </p:nvSpPr>
        <p:spPr bwMode="auto">
          <a:xfrm>
            <a:off x="2540000" y="874713"/>
            <a:ext cx="1087438" cy="0"/>
          </a:xfrm>
          <a:prstGeom prst="line">
            <a:avLst/>
          </a:prstGeom>
          <a:noFill/>
          <a:ln w="9525">
            <a:solidFill>
              <a:schemeClr val="tx1"/>
            </a:solidFill>
            <a:round/>
            <a:headEnd/>
            <a:tailEnd/>
          </a:ln>
          <a:effectLst/>
        </p:spPr>
        <p:txBody>
          <a:bodyPr wrap="none" anchor="ctr"/>
          <a:lstStyle/>
          <a:p>
            <a:endParaRPr lang="en-US"/>
          </a:p>
        </p:txBody>
      </p:sp>
      <p:sp>
        <p:nvSpPr>
          <p:cNvPr id="70728" name="Line 72"/>
          <p:cNvSpPr>
            <a:spLocks noChangeShapeType="1"/>
          </p:cNvSpPr>
          <p:nvPr/>
        </p:nvSpPr>
        <p:spPr bwMode="auto">
          <a:xfrm flipV="1">
            <a:off x="2773363" y="881063"/>
            <a:ext cx="627062" cy="76200"/>
          </a:xfrm>
          <a:prstGeom prst="line">
            <a:avLst/>
          </a:prstGeom>
          <a:noFill/>
          <a:ln w="9525">
            <a:solidFill>
              <a:schemeClr val="tx1"/>
            </a:solidFill>
            <a:round/>
            <a:headEnd/>
            <a:tailEnd/>
          </a:ln>
          <a:effectLst/>
        </p:spPr>
        <p:txBody>
          <a:bodyPr wrap="none" anchor="ctr"/>
          <a:lstStyle/>
          <a:p>
            <a:endParaRPr lang="en-US"/>
          </a:p>
        </p:txBody>
      </p:sp>
      <p:sp>
        <p:nvSpPr>
          <p:cNvPr id="70729" name="Line 73"/>
          <p:cNvSpPr>
            <a:spLocks noChangeShapeType="1"/>
          </p:cNvSpPr>
          <p:nvPr/>
        </p:nvSpPr>
        <p:spPr bwMode="auto">
          <a:xfrm>
            <a:off x="2508250" y="1185863"/>
            <a:ext cx="1116013" cy="0"/>
          </a:xfrm>
          <a:prstGeom prst="line">
            <a:avLst/>
          </a:prstGeom>
          <a:noFill/>
          <a:ln w="9525">
            <a:solidFill>
              <a:schemeClr val="tx1"/>
            </a:solidFill>
            <a:round/>
            <a:headEnd/>
            <a:tailEnd/>
          </a:ln>
          <a:effectLst/>
        </p:spPr>
        <p:txBody>
          <a:bodyPr wrap="none" anchor="ctr"/>
          <a:lstStyle/>
          <a:p>
            <a:endParaRPr lang="en-US"/>
          </a:p>
        </p:txBody>
      </p:sp>
      <p:sp>
        <p:nvSpPr>
          <p:cNvPr id="70730" name="Line 74"/>
          <p:cNvSpPr>
            <a:spLocks noChangeShapeType="1"/>
          </p:cNvSpPr>
          <p:nvPr/>
        </p:nvSpPr>
        <p:spPr bwMode="auto">
          <a:xfrm>
            <a:off x="2825750" y="1074738"/>
            <a:ext cx="644525" cy="114300"/>
          </a:xfrm>
          <a:prstGeom prst="line">
            <a:avLst/>
          </a:prstGeom>
          <a:noFill/>
          <a:ln w="9525">
            <a:solidFill>
              <a:schemeClr val="tx1"/>
            </a:solidFill>
            <a:round/>
            <a:headEnd/>
            <a:tailEnd/>
          </a:ln>
          <a:effectLst/>
        </p:spPr>
        <p:txBody>
          <a:bodyPr wrap="none" anchor="ctr"/>
          <a:lstStyle/>
          <a:p>
            <a:endParaRPr lang="en-US"/>
          </a:p>
        </p:txBody>
      </p:sp>
      <p:sp>
        <p:nvSpPr>
          <p:cNvPr id="70731" name="Freeform 75"/>
          <p:cNvSpPr>
            <a:spLocks/>
          </p:cNvSpPr>
          <p:nvPr/>
        </p:nvSpPr>
        <p:spPr bwMode="auto">
          <a:xfrm>
            <a:off x="2276475" y="1416050"/>
            <a:ext cx="361950" cy="444500"/>
          </a:xfrm>
          <a:custGeom>
            <a:avLst/>
            <a:gdLst/>
            <a:ahLst/>
            <a:cxnLst>
              <a:cxn ang="0">
                <a:pos x="0" y="154"/>
              </a:cxn>
              <a:cxn ang="0">
                <a:pos x="32" y="154"/>
              </a:cxn>
              <a:cxn ang="0">
                <a:pos x="128" y="0"/>
              </a:cxn>
            </a:cxnLst>
            <a:rect l="0" t="0" r="r" b="b"/>
            <a:pathLst>
              <a:path w="128" h="154">
                <a:moveTo>
                  <a:pt x="0" y="154"/>
                </a:moveTo>
                <a:lnTo>
                  <a:pt x="32" y="154"/>
                </a:lnTo>
                <a:lnTo>
                  <a:pt x="128"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32" name="Freeform 76"/>
          <p:cNvSpPr>
            <a:spLocks/>
          </p:cNvSpPr>
          <p:nvPr/>
        </p:nvSpPr>
        <p:spPr bwMode="auto">
          <a:xfrm>
            <a:off x="2416175" y="2449513"/>
            <a:ext cx="333375" cy="1395412"/>
          </a:xfrm>
          <a:custGeom>
            <a:avLst/>
            <a:gdLst/>
            <a:ahLst/>
            <a:cxnLst>
              <a:cxn ang="0">
                <a:pos x="0" y="0"/>
              </a:cxn>
              <a:cxn ang="0">
                <a:pos x="54" y="0"/>
              </a:cxn>
              <a:cxn ang="0">
                <a:pos x="116" y="484"/>
              </a:cxn>
            </a:cxnLst>
            <a:rect l="0" t="0" r="r" b="b"/>
            <a:pathLst>
              <a:path w="116" h="484">
                <a:moveTo>
                  <a:pt x="0" y="0"/>
                </a:moveTo>
                <a:lnTo>
                  <a:pt x="54" y="0"/>
                </a:lnTo>
                <a:lnTo>
                  <a:pt x="116" y="484"/>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33" name="Freeform 77"/>
          <p:cNvSpPr>
            <a:spLocks/>
          </p:cNvSpPr>
          <p:nvPr/>
        </p:nvSpPr>
        <p:spPr bwMode="auto">
          <a:xfrm>
            <a:off x="3848100" y="2224088"/>
            <a:ext cx="1089025" cy="585787"/>
          </a:xfrm>
          <a:custGeom>
            <a:avLst/>
            <a:gdLst/>
            <a:ahLst/>
            <a:cxnLst>
              <a:cxn ang="0">
                <a:pos x="0" y="202"/>
              </a:cxn>
              <a:cxn ang="0">
                <a:pos x="310" y="4"/>
              </a:cxn>
              <a:cxn ang="0">
                <a:pos x="380" y="0"/>
              </a:cxn>
            </a:cxnLst>
            <a:rect l="0" t="0" r="r" b="b"/>
            <a:pathLst>
              <a:path w="380" h="202">
                <a:moveTo>
                  <a:pt x="0" y="202"/>
                </a:moveTo>
                <a:lnTo>
                  <a:pt x="310" y="4"/>
                </a:lnTo>
                <a:lnTo>
                  <a:pt x="380"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34" name="Freeform 78"/>
          <p:cNvSpPr>
            <a:spLocks/>
          </p:cNvSpPr>
          <p:nvPr/>
        </p:nvSpPr>
        <p:spPr bwMode="auto">
          <a:xfrm>
            <a:off x="3870325" y="2535238"/>
            <a:ext cx="2049463" cy="755650"/>
          </a:xfrm>
          <a:custGeom>
            <a:avLst/>
            <a:gdLst/>
            <a:ahLst/>
            <a:cxnLst>
              <a:cxn ang="0">
                <a:pos x="0" y="262"/>
              </a:cxn>
              <a:cxn ang="0">
                <a:pos x="630" y="0"/>
              </a:cxn>
              <a:cxn ang="0">
                <a:pos x="714" y="0"/>
              </a:cxn>
            </a:cxnLst>
            <a:rect l="0" t="0" r="r" b="b"/>
            <a:pathLst>
              <a:path w="714" h="262">
                <a:moveTo>
                  <a:pt x="0" y="262"/>
                </a:moveTo>
                <a:lnTo>
                  <a:pt x="630" y="0"/>
                </a:lnTo>
                <a:lnTo>
                  <a:pt x="714"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35" name="Line 79"/>
          <p:cNvSpPr>
            <a:spLocks noChangeShapeType="1"/>
          </p:cNvSpPr>
          <p:nvPr/>
        </p:nvSpPr>
        <p:spPr bwMode="auto">
          <a:xfrm flipV="1">
            <a:off x="3838575" y="3378200"/>
            <a:ext cx="2076450" cy="142875"/>
          </a:xfrm>
          <a:prstGeom prst="line">
            <a:avLst/>
          </a:prstGeom>
          <a:noFill/>
          <a:ln w="9525">
            <a:solidFill>
              <a:schemeClr val="tx1"/>
            </a:solidFill>
            <a:round/>
            <a:headEnd/>
            <a:tailEnd/>
          </a:ln>
          <a:effectLst/>
        </p:spPr>
        <p:txBody>
          <a:bodyPr wrap="none" anchor="ctr"/>
          <a:lstStyle/>
          <a:p>
            <a:endParaRPr lang="en-US"/>
          </a:p>
        </p:txBody>
      </p:sp>
      <p:sp>
        <p:nvSpPr>
          <p:cNvPr id="70736" name="Line 80"/>
          <p:cNvSpPr>
            <a:spLocks noChangeShapeType="1"/>
          </p:cNvSpPr>
          <p:nvPr/>
        </p:nvSpPr>
        <p:spPr bwMode="auto">
          <a:xfrm>
            <a:off x="3871913" y="4108450"/>
            <a:ext cx="2047875" cy="0"/>
          </a:xfrm>
          <a:prstGeom prst="line">
            <a:avLst/>
          </a:prstGeom>
          <a:noFill/>
          <a:ln w="9525">
            <a:solidFill>
              <a:schemeClr val="tx1"/>
            </a:solidFill>
            <a:round/>
            <a:headEnd/>
            <a:tailEnd/>
          </a:ln>
          <a:effectLst/>
        </p:spPr>
        <p:txBody>
          <a:bodyPr wrap="none" anchor="ctr"/>
          <a:lstStyle/>
          <a:p>
            <a:endParaRPr lang="en-US"/>
          </a:p>
        </p:txBody>
      </p:sp>
      <p:sp>
        <p:nvSpPr>
          <p:cNvPr id="70737" name="Freeform 81"/>
          <p:cNvSpPr>
            <a:spLocks/>
          </p:cNvSpPr>
          <p:nvPr/>
        </p:nvSpPr>
        <p:spPr bwMode="auto">
          <a:xfrm>
            <a:off x="3857625" y="4660900"/>
            <a:ext cx="2058988" cy="196850"/>
          </a:xfrm>
          <a:custGeom>
            <a:avLst/>
            <a:gdLst/>
            <a:ahLst/>
            <a:cxnLst>
              <a:cxn ang="0">
                <a:pos x="0" y="68"/>
              </a:cxn>
              <a:cxn ang="0">
                <a:pos x="686" y="0"/>
              </a:cxn>
              <a:cxn ang="0">
                <a:pos x="716" y="0"/>
              </a:cxn>
            </a:cxnLst>
            <a:rect l="0" t="0" r="r" b="b"/>
            <a:pathLst>
              <a:path w="716" h="68">
                <a:moveTo>
                  <a:pt x="0" y="68"/>
                </a:moveTo>
                <a:lnTo>
                  <a:pt x="686" y="0"/>
                </a:lnTo>
                <a:lnTo>
                  <a:pt x="716"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38" name="Line 82"/>
          <p:cNvSpPr>
            <a:spLocks noChangeShapeType="1"/>
          </p:cNvSpPr>
          <p:nvPr/>
        </p:nvSpPr>
        <p:spPr bwMode="auto">
          <a:xfrm>
            <a:off x="4252913" y="5143500"/>
            <a:ext cx="1668462" cy="11113"/>
          </a:xfrm>
          <a:prstGeom prst="line">
            <a:avLst/>
          </a:prstGeom>
          <a:noFill/>
          <a:ln w="9525">
            <a:solidFill>
              <a:schemeClr val="tx1"/>
            </a:solidFill>
            <a:round/>
            <a:headEnd/>
            <a:tailEnd/>
          </a:ln>
          <a:effectLst/>
        </p:spPr>
        <p:txBody>
          <a:bodyPr wrap="none" anchor="ctr"/>
          <a:lstStyle/>
          <a:p>
            <a:endParaRPr lang="en-US"/>
          </a:p>
        </p:txBody>
      </p:sp>
      <p:sp>
        <p:nvSpPr>
          <p:cNvPr id="70739" name="Freeform 83"/>
          <p:cNvSpPr>
            <a:spLocks/>
          </p:cNvSpPr>
          <p:nvPr/>
        </p:nvSpPr>
        <p:spPr bwMode="auto">
          <a:xfrm>
            <a:off x="2438400" y="4760913"/>
            <a:ext cx="885825" cy="909637"/>
          </a:xfrm>
          <a:custGeom>
            <a:avLst/>
            <a:gdLst/>
            <a:ahLst/>
            <a:cxnLst>
              <a:cxn ang="0">
                <a:pos x="0" y="316"/>
              </a:cxn>
              <a:cxn ang="0">
                <a:pos x="138" y="316"/>
              </a:cxn>
              <a:cxn ang="0">
                <a:pos x="308" y="0"/>
              </a:cxn>
            </a:cxnLst>
            <a:rect l="0" t="0" r="r" b="b"/>
            <a:pathLst>
              <a:path w="308" h="316">
                <a:moveTo>
                  <a:pt x="0" y="316"/>
                </a:moveTo>
                <a:lnTo>
                  <a:pt x="138" y="316"/>
                </a:lnTo>
                <a:lnTo>
                  <a:pt x="308"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40" name="Freeform 84"/>
          <p:cNvSpPr>
            <a:spLocks/>
          </p:cNvSpPr>
          <p:nvPr/>
        </p:nvSpPr>
        <p:spPr bwMode="auto">
          <a:xfrm>
            <a:off x="2703513" y="5349875"/>
            <a:ext cx="1144587" cy="812800"/>
          </a:xfrm>
          <a:custGeom>
            <a:avLst/>
            <a:gdLst/>
            <a:ahLst/>
            <a:cxnLst>
              <a:cxn ang="0">
                <a:pos x="0" y="282"/>
              </a:cxn>
              <a:cxn ang="0">
                <a:pos x="210" y="280"/>
              </a:cxn>
              <a:cxn ang="0">
                <a:pos x="398" y="0"/>
              </a:cxn>
            </a:cxnLst>
            <a:rect l="0" t="0" r="r" b="b"/>
            <a:pathLst>
              <a:path w="398" h="282">
                <a:moveTo>
                  <a:pt x="0" y="282"/>
                </a:moveTo>
                <a:lnTo>
                  <a:pt x="210" y="280"/>
                </a:lnTo>
                <a:lnTo>
                  <a:pt x="398"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0741" name="Rectangle 85"/>
          <p:cNvSpPr>
            <a:spLocks noChangeArrowheads="1"/>
          </p:cNvSpPr>
          <p:nvPr/>
        </p:nvSpPr>
        <p:spPr bwMode="auto">
          <a:xfrm>
            <a:off x="3576638" y="376238"/>
            <a:ext cx="884237" cy="336550"/>
          </a:xfrm>
          <a:prstGeom prst="rect">
            <a:avLst/>
          </a:prstGeom>
          <a:noFill/>
          <a:ln w="9525">
            <a:noFill/>
            <a:miter lim="800000"/>
            <a:headEnd/>
            <a:tailEnd/>
          </a:ln>
          <a:effectLst/>
        </p:spPr>
        <p:txBody>
          <a:bodyPr wrap="none" anchor="ctr">
            <a:spAutoFit/>
          </a:bodyPr>
          <a:lstStyle/>
          <a:p>
            <a:pPr algn="ctr"/>
            <a:r>
              <a:rPr lang="en-US" sz="1600" b="1">
                <a:latin typeface="Arial" charset="0"/>
              </a:rPr>
              <a:t>Clitoris</a:t>
            </a:r>
          </a:p>
        </p:txBody>
      </p:sp>
      <p:sp>
        <p:nvSpPr>
          <p:cNvPr id="70742" name="Rectangle 86"/>
          <p:cNvSpPr>
            <a:spLocks noChangeArrowheads="1"/>
          </p:cNvSpPr>
          <p:nvPr/>
        </p:nvSpPr>
        <p:spPr bwMode="auto">
          <a:xfrm>
            <a:off x="3570288" y="696913"/>
            <a:ext cx="1449387" cy="336550"/>
          </a:xfrm>
          <a:prstGeom prst="rect">
            <a:avLst/>
          </a:prstGeom>
          <a:noFill/>
          <a:ln w="9525">
            <a:noFill/>
            <a:miter lim="800000"/>
            <a:headEnd/>
            <a:tailEnd/>
          </a:ln>
          <a:effectLst/>
        </p:spPr>
        <p:txBody>
          <a:bodyPr wrap="none" anchor="ctr">
            <a:spAutoFit/>
          </a:bodyPr>
          <a:lstStyle/>
          <a:p>
            <a:pPr algn="ctr"/>
            <a:r>
              <a:rPr lang="en-US" sz="1600" b="1">
                <a:latin typeface="Arial" charset="0"/>
              </a:rPr>
              <a:t>Labia minora</a:t>
            </a:r>
          </a:p>
        </p:txBody>
      </p:sp>
      <p:sp>
        <p:nvSpPr>
          <p:cNvPr id="70743" name="Rectangle 87"/>
          <p:cNvSpPr>
            <a:spLocks noChangeArrowheads="1"/>
          </p:cNvSpPr>
          <p:nvPr/>
        </p:nvSpPr>
        <p:spPr bwMode="auto">
          <a:xfrm>
            <a:off x="3581400" y="1004888"/>
            <a:ext cx="14382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Labia majora</a:t>
            </a:r>
          </a:p>
        </p:txBody>
      </p:sp>
      <p:sp>
        <p:nvSpPr>
          <p:cNvPr id="70744" name="Rectangle 88"/>
          <p:cNvSpPr>
            <a:spLocks noChangeArrowheads="1"/>
          </p:cNvSpPr>
          <p:nvPr/>
        </p:nvSpPr>
        <p:spPr bwMode="auto">
          <a:xfrm>
            <a:off x="1628775" y="1655763"/>
            <a:ext cx="692150" cy="336550"/>
          </a:xfrm>
          <a:prstGeom prst="rect">
            <a:avLst/>
          </a:prstGeom>
          <a:noFill/>
          <a:ln w="9525">
            <a:noFill/>
            <a:miter lim="800000"/>
            <a:headEnd/>
            <a:tailEnd/>
          </a:ln>
          <a:effectLst/>
        </p:spPr>
        <p:txBody>
          <a:bodyPr wrap="none" anchor="ctr">
            <a:spAutoFit/>
          </a:bodyPr>
          <a:lstStyle/>
          <a:p>
            <a:pPr algn="ctr"/>
            <a:r>
              <a:rPr lang="en-US" sz="1600" b="1">
                <a:latin typeface="Arial" charset="0"/>
              </a:rPr>
              <a:t>Anus</a:t>
            </a:r>
          </a:p>
        </p:txBody>
      </p:sp>
      <p:sp>
        <p:nvSpPr>
          <p:cNvPr id="70745" name="Rectangle 89"/>
          <p:cNvSpPr>
            <a:spLocks noChangeArrowheads="1"/>
          </p:cNvSpPr>
          <p:nvPr/>
        </p:nvSpPr>
        <p:spPr bwMode="auto">
          <a:xfrm>
            <a:off x="1585913" y="2303463"/>
            <a:ext cx="974725" cy="677862"/>
          </a:xfrm>
          <a:prstGeom prst="rect">
            <a:avLst/>
          </a:prstGeom>
          <a:noFill/>
          <a:ln w="9525">
            <a:noFill/>
            <a:miter lim="800000"/>
            <a:headEnd/>
            <a:tailEnd/>
          </a:ln>
          <a:effectLst/>
        </p:spPr>
        <p:txBody>
          <a:bodyPr wrap="none" anchor="ctr">
            <a:spAutoFit/>
          </a:bodyPr>
          <a:lstStyle/>
          <a:p>
            <a:pPr>
              <a:lnSpc>
                <a:spcPct val="80000"/>
              </a:lnSpc>
            </a:pPr>
            <a:r>
              <a:rPr lang="en-US" sz="1600" b="1">
                <a:latin typeface="Arial" charset="0"/>
              </a:rPr>
              <a:t>Inferior</a:t>
            </a:r>
          </a:p>
          <a:p>
            <a:pPr>
              <a:lnSpc>
                <a:spcPct val="80000"/>
              </a:lnSpc>
            </a:pPr>
            <a:r>
              <a:rPr lang="en-US" sz="1600" b="1">
                <a:latin typeface="Arial" charset="0"/>
              </a:rPr>
              <a:t>ramus</a:t>
            </a:r>
          </a:p>
          <a:p>
            <a:pPr>
              <a:lnSpc>
                <a:spcPct val="80000"/>
              </a:lnSpc>
            </a:pPr>
            <a:r>
              <a:rPr lang="en-US" sz="1600" b="1">
                <a:latin typeface="Arial" charset="0"/>
              </a:rPr>
              <a:t>of pubis</a:t>
            </a:r>
          </a:p>
        </p:txBody>
      </p:sp>
      <p:sp>
        <p:nvSpPr>
          <p:cNvPr id="70746" name="Rectangle 90"/>
          <p:cNvSpPr>
            <a:spLocks noChangeArrowheads="1"/>
          </p:cNvSpPr>
          <p:nvPr/>
        </p:nvSpPr>
        <p:spPr bwMode="auto">
          <a:xfrm>
            <a:off x="4903788" y="2052638"/>
            <a:ext cx="18446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Pubic symphysis</a:t>
            </a:r>
          </a:p>
        </p:txBody>
      </p:sp>
      <p:sp>
        <p:nvSpPr>
          <p:cNvPr id="70747" name="Rectangle 91"/>
          <p:cNvSpPr>
            <a:spLocks noChangeArrowheads="1"/>
          </p:cNvSpPr>
          <p:nvPr/>
        </p:nvSpPr>
        <p:spPr bwMode="auto">
          <a:xfrm>
            <a:off x="5908675" y="2403475"/>
            <a:ext cx="1719263" cy="873125"/>
          </a:xfrm>
          <a:prstGeom prst="rect">
            <a:avLst/>
          </a:prstGeom>
          <a:noFill/>
          <a:ln w="9525">
            <a:noFill/>
            <a:miter lim="800000"/>
            <a:headEnd/>
            <a:tailEnd/>
          </a:ln>
          <a:effectLst/>
        </p:spPr>
        <p:txBody>
          <a:bodyPr wrap="none" anchor="ctr">
            <a:spAutoFit/>
          </a:bodyPr>
          <a:lstStyle/>
          <a:p>
            <a:pPr>
              <a:lnSpc>
                <a:spcPct val="80000"/>
              </a:lnSpc>
            </a:pPr>
            <a:r>
              <a:rPr lang="en-US" sz="1600" b="1">
                <a:latin typeface="Arial" charset="0"/>
              </a:rPr>
              <a:t>Body of clitoris,</a:t>
            </a:r>
          </a:p>
          <a:p>
            <a:pPr>
              <a:lnSpc>
                <a:spcPct val="80000"/>
              </a:lnSpc>
            </a:pPr>
            <a:r>
              <a:rPr lang="en-US" sz="1600" b="1">
                <a:latin typeface="Arial" charset="0"/>
              </a:rPr>
              <a:t>containing</a:t>
            </a:r>
          </a:p>
          <a:p>
            <a:pPr>
              <a:lnSpc>
                <a:spcPct val="80000"/>
              </a:lnSpc>
            </a:pPr>
            <a:r>
              <a:rPr lang="en-US" sz="1600" b="1">
                <a:latin typeface="Arial" charset="0"/>
              </a:rPr>
              <a:t>corpora</a:t>
            </a:r>
          </a:p>
          <a:p>
            <a:pPr>
              <a:lnSpc>
                <a:spcPct val="80000"/>
              </a:lnSpc>
            </a:pPr>
            <a:r>
              <a:rPr lang="en-US" sz="1600" b="1">
                <a:latin typeface="Arial" charset="0"/>
              </a:rPr>
              <a:t>cavernosa</a:t>
            </a:r>
          </a:p>
        </p:txBody>
      </p:sp>
      <p:sp>
        <p:nvSpPr>
          <p:cNvPr id="70748" name="Rectangle 92"/>
          <p:cNvSpPr>
            <a:spLocks noChangeArrowheads="1"/>
          </p:cNvSpPr>
          <p:nvPr/>
        </p:nvSpPr>
        <p:spPr bwMode="auto">
          <a:xfrm>
            <a:off x="5889625" y="3209925"/>
            <a:ext cx="1606550" cy="336550"/>
          </a:xfrm>
          <a:prstGeom prst="rect">
            <a:avLst/>
          </a:prstGeom>
          <a:noFill/>
          <a:ln w="9525">
            <a:noFill/>
            <a:miter lim="800000"/>
            <a:headEnd/>
            <a:tailEnd/>
          </a:ln>
          <a:effectLst/>
        </p:spPr>
        <p:txBody>
          <a:bodyPr wrap="none" anchor="ctr">
            <a:spAutoFit/>
          </a:bodyPr>
          <a:lstStyle/>
          <a:p>
            <a:r>
              <a:rPr lang="en-US" sz="1600" b="1">
                <a:latin typeface="Arial" charset="0"/>
              </a:rPr>
              <a:t>Clitoris (glans)</a:t>
            </a:r>
          </a:p>
        </p:txBody>
      </p:sp>
      <p:sp>
        <p:nvSpPr>
          <p:cNvPr id="70749" name="Rectangle 93"/>
          <p:cNvSpPr>
            <a:spLocks noChangeArrowheads="1"/>
          </p:cNvSpPr>
          <p:nvPr/>
        </p:nvSpPr>
        <p:spPr bwMode="auto">
          <a:xfrm>
            <a:off x="5873750" y="3505200"/>
            <a:ext cx="16176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Crus of clitoris</a:t>
            </a:r>
          </a:p>
        </p:txBody>
      </p:sp>
      <p:sp>
        <p:nvSpPr>
          <p:cNvPr id="70750" name="Rectangle 94"/>
          <p:cNvSpPr>
            <a:spLocks noChangeArrowheads="1"/>
          </p:cNvSpPr>
          <p:nvPr/>
        </p:nvSpPr>
        <p:spPr bwMode="auto">
          <a:xfrm>
            <a:off x="5910263" y="3975100"/>
            <a:ext cx="1606550" cy="482600"/>
          </a:xfrm>
          <a:prstGeom prst="rect">
            <a:avLst/>
          </a:prstGeom>
          <a:noFill/>
          <a:ln w="9525">
            <a:noFill/>
            <a:miter lim="800000"/>
            <a:headEnd/>
            <a:tailEnd/>
          </a:ln>
          <a:effectLst/>
        </p:spPr>
        <p:txBody>
          <a:bodyPr wrap="none" anchor="ctr">
            <a:spAutoFit/>
          </a:bodyPr>
          <a:lstStyle/>
          <a:p>
            <a:pPr>
              <a:lnSpc>
                <a:spcPct val="80000"/>
              </a:lnSpc>
            </a:pPr>
            <a:r>
              <a:rPr lang="en-US" sz="1600" b="1">
                <a:latin typeface="Arial" charset="0"/>
              </a:rPr>
              <a:t>External</a:t>
            </a:r>
          </a:p>
          <a:p>
            <a:pPr>
              <a:lnSpc>
                <a:spcPct val="80000"/>
              </a:lnSpc>
            </a:pPr>
            <a:r>
              <a:rPr lang="en-US" sz="1600" b="1">
                <a:latin typeface="Arial" charset="0"/>
              </a:rPr>
              <a:t>urethral orifice</a:t>
            </a:r>
          </a:p>
        </p:txBody>
      </p:sp>
      <p:sp>
        <p:nvSpPr>
          <p:cNvPr id="70751" name="Rectangle 95"/>
          <p:cNvSpPr>
            <a:spLocks noChangeArrowheads="1"/>
          </p:cNvSpPr>
          <p:nvPr/>
        </p:nvSpPr>
        <p:spPr bwMode="auto">
          <a:xfrm>
            <a:off x="5865813" y="4478338"/>
            <a:ext cx="1573212" cy="336550"/>
          </a:xfrm>
          <a:prstGeom prst="rect">
            <a:avLst/>
          </a:prstGeom>
          <a:noFill/>
          <a:ln w="9525">
            <a:noFill/>
            <a:miter lim="800000"/>
            <a:headEnd/>
            <a:tailEnd/>
          </a:ln>
          <a:effectLst/>
        </p:spPr>
        <p:txBody>
          <a:bodyPr wrap="none" anchor="ctr">
            <a:spAutoFit/>
          </a:bodyPr>
          <a:lstStyle/>
          <a:p>
            <a:pPr algn="ctr"/>
            <a:r>
              <a:rPr lang="en-US" sz="1600" b="1">
                <a:latin typeface="Arial" charset="0"/>
              </a:rPr>
              <a:t>Vaginal orifice</a:t>
            </a:r>
          </a:p>
        </p:txBody>
      </p:sp>
      <p:sp>
        <p:nvSpPr>
          <p:cNvPr id="70752" name="Rectangle 96"/>
          <p:cNvSpPr>
            <a:spLocks noChangeArrowheads="1"/>
          </p:cNvSpPr>
          <p:nvPr/>
        </p:nvSpPr>
        <p:spPr bwMode="auto">
          <a:xfrm>
            <a:off x="5899150" y="5018088"/>
            <a:ext cx="1144588" cy="677862"/>
          </a:xfrm>
          <a:prstGeom prst="rect">
            <a:avLst/>
          </a:prstGeom>
          <a:noFill/>
          <a:ln w="9525">
            <a:noFill/>
            <a:miter lim="800000"/>
            <a:headEnd/>
            <a:tailEnd/>
          </a:ln>
          <a:effectLst/>
        </p:spPr>
        <p:txBody>
          <a:bodyPr wrap="none" anchor="ctr">
            <a:spAutoFit/>
          </a:bodyPr>
          <a:lstStyle/>
          <a:p>
            <a:pPr>
              <a:lnSpc>
                <a:spcPct val="80000"/>
              </a:lnSpc>
            </a:pPr>
            <a:r>
              <a:rPr lang="en-US" sz="1600" b="1">
                <a:latin typeface="Arial" charset="0"/>
              </a:rPr>
              <a:t>Greater</a:t>
            </a:r>
          </a:p>
          <a:p>
            <a:pPr>
              <a:lnSpc>
                <a:spcPct val="80000"/>
              </a:lnSpc>
            </a:pPr>
            <a:r>
              <a:rPr lang="en-US" sz="1600" b="1">
                <a:latin typeface="Arial" charset="0"/>
              </a:rPr>
              <a:t>vestibular</a:t>
            </a:r>
          </a:p>
          <a:p>
            <a:pPr>
              <a:lnSpc>
                <a:spcPct val="80000"/>
              </a:lnSpc>
            </a:pPr>
            <a:r>
              <a:rPr lang="en-US" sz="1600" b="1">
                <a:latin typeface="Arial" charset="0"/>
              </a:rPr>
              <a:t>gland</a:t>
            </a:r>
          </a:p>
        </p:txBody>
      </p:sp>
      <p:sp>
        <p:nvSpPr>
          <p:cNvPr id="70753" name="Rectangle 97"/>
          <p:cNvSpPr>
            <a:spLocks noChangeArrowheads="1"/>
          </p:cNvSpPr>
          <p:nvPr/>
        </p:nvSpPr>
        <p:spPr bwMode="auto">
          <a:xfrm>
            <a:off x="1547813" y="5534025"/>
            <a:ext cx="1065212" cy="434975"/>
          </a:xfrm>
          <a:prstGeom prst="rect">
            <a:avLst/>
          </a:prstGeom>
          <a:noFill/>
          <a:ln w="9525">
            <a:noFill/>
            <a:miter lim="800000"/>
            <a:headEnd/>
            <a:tailEnd/>
          </a:ln>
          <a:effectLst/>
        </p:spPr>
        <p:txBody>
          <a:bodyPr wrap="none" anchor="ctr">
            <a:spAutoFit/>
          </a:bodyPr>
          <a:lstStyle/>
          <a:p>
            <a:pPr>
              <a:lnSpc>
                <a:spcPct val="70000"/>
              </a:lnSpc>
            </a:pPr>
            <a:r>
              <a:rPr lang="en-US" sz="1600" b="1">
                <a:latin typeface="Arial" charset="0"/>
              </a:rPr>
              <a:t>Bulb of</a:t>
            </a:r>
          </a:p>
          <a:p>
            <a:pPr>
              <a:lnSpc>
                <a:spcPct val="70000"/>
              </a:lnSpc>
            </a:pPr>
            <a:r>
              <a:rPr lang="en-US" sz="1600" b="1">
                <a:latin typeface="Arial" charset="0"/>
              </a:rPr>
              <a:t>vestibule</a:t>
            </a:r>
          </a:p>
        </p:txBody>
      </p:sp>
      <p:sp>
        <p:nvSpPr>
          <p:cNvPr id="70754" name="Rectangle 98"/>
          <p:cNvSpPr>
            <a:spLocks noChangeArrowheads="1"/>
          </p:cNvSpPr>
          <p:nvPr/>
        </p:nvSpPr>
        <p:spPr bwMode="auto">
          <a:xfrm>
            <a:off x="1524000" y="5962650"/>
            <a:ext cx="1233488" cy="336550"/>
          </a:xfrm>
          <a:prstGeom prst="rect">
            <a:avLst/>
          </a:prstGeom>
          <a:noFill/>
          <a:ln w="9525">
            <a:noFill/>
            <a:miter lim="800000"/>
            <a:headEnd/>
            <a:tailEnd/>
          </a:ln>
          <a:effectLst/>
        </p:spPr>
        <p:txBody>
          <a:bodyPr wrap="none" anchor="ctr">
            <a:spAutoFit/>
          </a:bodyPr>
          <a:lstStyle/>
          <a:p>
            <a:pPr algn="ctr"/>
            <a:r>
              <a:rPr lang="en-US" sz="1600" b="1">
                <a:latin typeface="Arial" charset="0"/>
              </a:rPr>
              <a:t>Fourchette</a:t>
            </a:r>
          </a:p>
        </p:txBody>
      </p:sp>
      <p:sp>
        <p:nvSpPr>
          <p:cNvPr id="70755" name="Line 99"/>
          <p:cNvSpPr>
            <a:spLocks noChangeShapeType="1"/>
          </p:cNvSpPr>
          <p:nvPr/>
        </p:nvSpPr>
        <p:spPr bwMode="auto">
          <a:xfrm>
            <a:off x="4251325" y="3678238"/>
            <a:ext cx="1681163" cy="0"/>
          </a:xfrm>
          <a:prstGeom prst="line">
            <a:avLst/>
          </a:prstGeom>
          <a:noFill/>
          <a:ln w="9525">
            <a:solidFill>
              <a:schemeClr val="tx1"/>
            </a:solidFill>
            <a:round/>
            <a:headEnd/>
            <a:tailEnd/>
          </a:ln>
          <a:effectLst/>
        </p:spPr>
        <p:txBody>
          <a:bodyPr wrap="none" anchor="ctr"/>
          <a:lstStyle/>
          <a:p>
            <a:endParaRPr lang="en-US"/>
          </a:p>
        </p:txBody>
      </p:sp>
      <p:sp>
        <p:nvSpPr>
          <p:cNvPr id="70692" name="Rectangle 36"/>
          <p:cNvSpPr>
            <a:spLocks noGrp="1" noChangeArrowheads="1"/>
          </p:cNvSpPr>
          <p:nvPr>
            <p:ph type="title"/>
          </p:nvPr>
        </p:nvSpPr>
        <p:spPr>
          <a:xfrm>
            <a:off x="0" y="0"/>
            <a:ext cx="9144000" cy="274638"/>
          </a:xfrm>
        </p:spPr>
        <p:txBody>
          <a:bodyPr/>
          <a:lstStyle/>
          <a:p>
            <a:r>
              <a:rPr lang="en-US" sz="1200">
                <a:solidFill>
                  <a:schemeClr val="tx1"/>
                </a:solidFill>
              </a:rPr>
              <a:t>Figure 27.16b  The external genitalia (vulva) of the female.</a:t>
            </a:r>
            <a:endParaRPr lang="en-US" sz="1800" b="0"/>
          </a:p>
        </p:txBody>
      </p:sp>
    </p:spTree>
    <p:extLst>
      <p:ext uri="{BB962C8B-B14F-4D97-AF65-F5344CB8AC3E}">
        <p14:creationId xmlns:p14="http://schemas.microsoft.com/office/powerpoint/2010/main" val="40065841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normAutofit fontScale="90000"/>
          </a:bodyPr>
          <a:lstStyle/>
          <a:p>
            <a:r>
              <a:rPr lang="en-US"/>
              <a:t>Mammary Glands</a:t>
            </a:r>
          </a:p>
        </p:txBody>
      </p:sp>
      <p:sp>
        <p:nvSpPr>
          <p:cNvPr id="71685" name="Rectangle 5"/>
          <p:cNvSpPr>
            <a:spLocks noGrp="1" noChangeArrowheads="1"/>
          </p:cNvSpPr>
          <p:nvPr>
            <p:ph type="body" idx="1"/>
          </p:nvPr>
        </p:nvSpPr>
        <p:spPr/>
        <p:txBody>
          <a:bodyPr>
            <a:normAutofit lnSpcReduction="10000"/>
          </a:bodyPr>
          <a:lstStyle/>
          <a:p>
            <a:r>
              <a:rPr lang="en-US" dirty="0"/>
              <a:t>Modified sweat glands consisting of 15–25 </a:t>
            </a:r>
            <a:r>
              <a:rPr lang="en-US" b="1" dirty="0"/>
              <a:t>lobes</a:t>
            </a:r>
            <a:endParaRPr lang="en-US" dirty="0"/>
          </a:p>
          <a:p>
            <a:r>
              <a:rPr lang="en-US" dirty="0"/>
              <a:t>Function in milk production </a:t>
            </a:r>
          </a:p>
          <a:p>
            <a:endParaRPr lang="en-US" b="1" dirty="0" smtClean="0"/>
          </a:p>
          <a:p>
            <a:r>
              <a:rPr lang="en-US" b="1" dirty="0" smtClean="0"/>
              <a:t>Areola</a:t>
            </a:r>
            <a:r>
              <a:rPr lang="en-US" dirty="0" smtClean="0"/>
              <a:t> </a:t>
            </a:r>
          </a:p>
          <a:p>
            <a:pPr lvl="1"/>
            <a:r>
              <a:rPr lang="en-US" dirty="0" smtClean="0"/>
              <a:t>pigmented </a:t>
            </a:r>
            <a:r>
              <a:rPr lang="en-US" dirty="0"/>
              <a:t>skin surrounding </a:t>
            </a:r>
            <a:r>
              <a:rPr lang="en-US" b="1" dirty="0"/>
              <a:t>nipple</a:t>
            </a:r>
            <a:endParaRPr lang="en-US" dirty="0"/>
          </a:p>
          <a:p>
            <a:endParaRPr lang="en-US" b="1" dirty="0" smtClean="0"/>
          </a:p>
          <a:p>
            <a:r>
              <a:rPr lang="en-US" b="1" dirty="0" err="1" smtClean="0"/>
              <a:t>Suspensory</a:t>
            </a:r>
            <a:r>
              <a:rPr lang="en-US" b="1" dirty="0" smtClean="0"/>
              <a:t> </a:t>
            </a:r>
            <a:r>
              <a:rPr lang="en-US" b="1" dirty="0"/>
              <a:t>ligaments</a:t>
            </a:r>
            <a:r>
              <a:rPr lang="en-US" dirty="0"/>
              <a:t> </a:t>
            </a:r>
            <a:endParaRPr lang="en-US" dirty="0" smtClean="0"/>
          </a:p>
          <a:p>
            <a:pPr lvl="1"/>
            <a:r>
              <a:rPr lang="en-US" dirty="0" smtClean="0"/>
              <a:t>attach </a:t>
            </a:r>
            <a:r>
              <a:rPr lang="en-US" dirty="0"/>
              <a:t>breast to underlying muscle </a:t>
            </a:r>
          </a:p>
          <a:p>
            <a:endParaRPr lang="en-US" dirty="0" smtClean="0"/>
          </a:p>
          <a:p>
            <a:r>
              <a:rPr lang="en-US" dirty="0" smtClean="0"/>
              <a:t>Lobules </a:t>
            </a:r>
            <a:r>
              <a:rPr lang="en-US" dirty="0"/>
              <a:t>within lobes contain glandular </a:t>
            </a:r>
            <a:r>
              <a:rPr lang="en-US" b="1" dirty="0"/>
              <a:t>alveoli</a:t>
            </a:r>
            <a:r>
              <a:rPr lang="en-US" dirty="0"/>
              <a:t> that produce milk </a:t>
            </a:r>
          </a:p>
        </p:txBody>
      </p:sp>
    </p:spTree>
    <p:extLst>
      <p:ext uri="{BB962C8B-B14F-4D97-AF65-F5344CB8AC3E}">
        <p14:creationId xmlns:p14="http://schemas.microsoft.com/office/powerpoint/2010/main" val="42540521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normAutofit fontScale="90000"/>
          </a:bodyPr>
          <a:lstStyle/>
          <a:p>
            <a:r>
              <a:rPr lang="en-US"/>
              <a:t>Mammary Glands</a:t>
            </a:r>
          </a:p>
        </p:txBody>
      </p:sp>
      <p:sp>
        <p:nvSpPr>
          <p:cNvPr id="72709" name="Rectangle 5"/>
          <p:cNvSpPr>
            <a:spLocks noGrp="1" noChangeArrowheads="1"/>
          </p:cNvSpPr>
          <p:nvPr>
            <p:ph type="body" idx="1"/>
          </p:nvPr>
        </p:nvSpPr>
        <p:spPr/>
        <p:txBody>
          <a:bodyPr/>
          <a:lstStyle/>
          <a:p>
            <a:r>
              <a:rPr lang="en-US" dirty="0"/>
              <a:t>Milk </a:t>
            </a:r>
            <a:r>
              <a:rPr lang="en-US" dirty="0">
                <a:sym typeface="Symbol" pitchFamily="1" charset="2"/>
              </a:rPr>
              <a:t></a:t>
            </a:r>
            <a:r>
              <a:rPr lang="en-US" dirty="0"/>
              <a:t> </a:t>
            </a:r>
            <a:r>
              <a:rPr lang="en-US" b="1" dirty="0"/>
              <a:t>lactiferous ducts</a:t>
            </a:r>
            <a:r>
              <a:rPr lang="en-US" dirty="0"/>
              <a:t> </a:t>
            </a:r>
            <a:r>
              <a:rPr lang="en-US" dirty="0">
                <a:sym typeface="Symbol" pitchFamily="1" charset="2"/>
              </a:rPr>
              <a:t></a:t>
            </a:r>
            <a:r>
              <a:rPr lang="en-US" dirty="0"/>
              <a:t> </a:t>
            </a:r>
            <a:r>
              <a:rPr lang="en-US" b="1" dirty="0"/>
              <a:t>lactiferous sinuses</a:t>
            </a:r>
            <a:r>
              <a:rPr lang="en-US" dirty="0"/>
              <a:t> </a:t>
            </a:r>
            <a:r>
              <a:rPr lang="en-US" dirty="0">
                <a:sym typeface="Symbol" pitchFamily="1" charset="2"/>
              </a:rPr>
              <a:t></a:t>
            </a:r>
            <a:r>
              <a:rPr lang="en-US" dirty="0"/>
              <a:t> open to outside at nipple</a:t>
            </a:r>
          </a:p>
          <a:p>
            <a:endParaRPr lang="en-US" dirty="0" smtClean="0"/>
          </a:p>
          <a:p>
            <a:r>
              <a:rPr lang="en-US" dirty="0" smtClean="0"/>
              <a:t>Breast </a:t>
            </a:r>
            <a:r>
              <a:rPr lang="en-US" dirty="0"/>
              <a:t>size due to amount of fat deposits</a:t>
            </a:r>
          </a:p>
        </p:txBody>
      </p:sp>
    </p:spTree>
    <p:extLst>
      <p:ext uri="{BB962C8B-B14F-4D97-AF65-F5344CB8AC3E}">
        <p14:creationId xmlns:p14="http://schemas.microsoft.com/office/powerpoint/2010/main" val="1754687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78" name="Rectangle 50"/>
          <p:cNvSpPr>
            <a:spLocks noGrp="1" noChangeArrowheads="1"/>
          </p:cNvSpPr>
          <p:nvPr>
            <p:ph type="title"/>
          </p:nvPr>
        </p:nvSpPr>
        <p:spPr>
          <a:xfrm>
            <a:off x="0" y="0"/>
            <a:ext cx="9144000" cy="274638"/>
          </a:xfrm>
        </p:spPr>
        <p:txBody>
          <a:bodyPr/>
          <a:lstStyle/>
          <a:p>
            <a:r>
              <a:rPr lang="en-US" sz="1200">
                <a:solidFill>
                  <a:schemeClr val="tx1"/>
                </a:solidFill>
              </a:rPr>
              <a:t>Figure 27.17  Structure of lactating mammary glands.</a:t>
            </a:r>
            <a:endParaRPr lang="en-US" sz="1800" b="0"/>
          </a:p>
        </p:txBody>
      </p:sp>
      <p:pic>
        <p:nvPicPr>
          <p:cNvPr id="73780" name="Picture 52" descr="figure_27_17_unlabeled"/>
          <p:cNvPicPr>
            <a:picLocks noChangeAspect="1" noChangeArrowheads="1"/>
          </p:cNvPicPr>
          <p:nvPr/>
        </p:nvPicPr>
        <p:blipFill>
          <a:blip r:embed="rId2" cstate="print"/>
          <a:srcRect b="4124"/>
          <a:stretch>
            <a:fillRect/>
          </a:stretch>
        </p:blipFill>
        <p:spPr bwMode="auto">
          <a:xfrm>
            <a:off x="273050" y="965200"/>
            <a:ext cx="8597900" cy="4722813"/>
          </a:xfrm>
          <a:prstGeom prst="rect">
            <a:avLst/>
          </a:prstGeom>
          <a:noFill/>
        </p:spPr>
      </p:pic>
      <p:sp>
        <p:nvSpPr>
          <p:cNvPr id="73781" name="Line 53"/>
          <p:cNvSpPr>
            <a:spLocks noChangeShapeType="1"/>
          </p:cNvSpPr>
          <p:nvPr/>
        </p:nvSpPr>
        <p:spPr bwMode="auto">
          <a:xfrm>
            <a:off x="1543050" y="1625600"/>
            <a:ext cx="2292350" cy="0"/>
          </a:xfrm>
          <a:prstGeom prst="line">
            <a:avLst/>
          </a:prstGeom>
          <a:noFill/>
          <a:ln w="9525">
            <a:solidFill>
              <a:schemeClr val="tx1"/>
            </a:solidFill>
            <a:round/>
            <a:headEnd/>
            <a:tailEnd/>
          </a:ln>
          <a:effectLst/>
        </p:spPr>
        <p:txBody>
          <a:bodyPr wrap="none" anchor="ctr"/>
          <a:lstStyle/>
          <a:p>
            <a:endParaRPr lang="en-US"/>
          </a:p>
        </p:txBody>
      </p:sp>
      <p:sp>
        <p:nvSpPr>
          <p:cNvPr id="73782" name="Line 54"/>
          <p:cNvSpPr>
            <a:spLocks noChangeShapeType="1"/>
          </p:cNvSpPr>
          <p:nvPr/>
        </p:nvSpPr>
        <p:spPr bwMode="auto">
          <a:xfrm>
            <a:off x="1098550" y="1892300"/>
            <a:ext cx="2730500" cy="0"/>
          </a:xfrm>
          <a:prstGeom prst="line">
            <a:avLst/>
          </a:prstGeom>
          <a:noFill/>
          <a:ln w="9525">
            <a:solidFill>
              <a:schemeClr val="tx1"/>
            </a:solidFill>
            <a:round/>
            <a:headEnd/>
            <a:tailEnd/>
          </a:ln>
          <a:effectLst/>
        </p:spPr>
        <p:txBody>
          <a:bodyPr wrap="none" anchor="ctr"/>
          <a:lstStyle/>
          <a:p>
            <a:endParaRPr lang="en-US"/>
          </a:p>
        </p:txBody>
      </p:sp>
      <p:sp>
        <p:nvSpPr>
          <p:cNvPr id="73783" name="Freeform 55"/>
          <p:cNvSpPr>
            <a:spLocks/>
          </p:cNvSpPr>
          <p:nvPr/>
        </p:nvSpPr>
        <p:spPr bwMode="auto">
          <a:xfrm>
            <a:off x="1295400" y="2178050"/>
            <a:ext cx="2552700" cy="349250"/>
          </a:xfrm>
          <a:custGeom>
            <a:avLst/>
            <a:gdLst/>
            <a:ahLst/>
            <a:cxnLst>
              <a:cxn ang="0">
                <a:pos x="0" y="220"/>
              </a:cxn>
              <a:cxn ang="0">
                <a:pos x="388" y="0"/>
              </a:cxn>
              <a:cxn ang="0">
                <a:pos x="1608" y="0"/>
              </a:cxn>
            </a:cxnLst>
            <a:rect l="0" t="0" r="r" b="b"/>
            <a:pathLst>
              <a:path w="1608" h="220">
                <a:moveTo>
                  <a:pt x="0" y="220"/>
                </a:moveTo>
                <a:lnTo>
                  <a:pt x="388" y="0"/>
                </a:lnTo>
                <a:lnTo>
                  <a:pt x="1608"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84" name="Line 56"/>
          <p:cNvSpPr>
            <a:spLocks noChangeShapeType="1"/>
          </p:cNvSpPr>
          <p:nvPr/>
        </p:nvSpPr>
        <p:spPr bwMode="auto">
          <a:xfrm flipV="1">
            <a:off x="1511300" y="2171700"/>
            <a:ext cx="406400" cy="457200"/>
          </a:xfrm>
          <a:prstGeom prst="line">
            <a:avLst/>
          </a:prstGeom>
          <a:noFill/>
          <a:ln w="9525">
            <a:solidFill>
              <a:schemeClr val="tx1"/>
            </a:solidFill>
            <a:round/>
            <a:headEnd/>
            <a:tailEnd/>
          </a:ln>
          <a:effectLst/>
        </p:spPr>
        <p:txBody>
          <a:bodyPr wrap="none" anchor="ctr"/>
          <a:lstStyle/>
          <a:p>
            <a:endParaRPr lang="en-US"/>
          </a:p>
        </p:txBody>
      </p:sp>
      <p:sp>
        <p:nvSpPr>
          <p:cNvPr id="73785" name="Line 57"/>
          <p:cNvSpPr>
            <a:spLocks noChangeShapeType="1"/>
          </p:cNvSpPr>
          <p:nvPr/>
        </p:nvSpPr>
        <p:spPr bwMode="auto">
          <a:xfrm>
            <a:off x="1993900" y="2463800"/>
            <a:ext cx="1841500" cy="0"/>
          </a:xfrm>
          <a:prstGeom prst="line">
            <a:avLst/>
          </a:prstGeom>
          <a:noFill/>
          <a:ln w="9525">
            <a:solidFill>
              <a:schemeClr val="tx1"/>
            </a:solidFill>
            <a:round/>
            <a:headEnd/>
            <a:tailEnd/>
          </a:ln>
          <a:effectLst/>
        </p:spPr>
        <p:txBody>
          <a:bodyPr wrap="none" anchor="ctr"/>
          <a:lstStyle/>
          <a:p>
            <a:endParaRPr lang="en-US"/>
          </a:p>
        </p:txBody>
      </p:sp>
      <p:sp>
        <p:nvSpPr>
          <p:cNvPr id="73786" name="Freeform 58"/>
          <p:cNvSpPr>
            <a:spLocks/>
          </p:cNvSpPr>
          <p:nvPr/>
        </p:nvSpPr>
        <p:spPr bwMode="auto">
          <a:xfrm>
            <a:off x="1489075" y="2730500"/>
            <a:ext cx="161925" cy="371475"/>
          </a:xfrm>
          <a:custGeom>
            <a:avLst/>
            <a:gdLst/>
            <a:ahLst/>
            <a:cxnLst>
              <a:cxn ang="0">
                <a:pos x="0" y="224"/>
              </a:cxn>
              <a:cxn ang="0">
                <a:pos x="60" y="234"/>
              </a:cxn>
              <a:cxn ang="0">
                <a:pos x="102" y="12"/>
              </a:cxn>
              <a:cxn ang="0">
                <a:pos x="40" y="0"/>
              </a:cxn>
            </a:cxnLst>
            <a:rect l="0" t="0" r="r" b="b"/>
            <a:pathLst>
              <a:path w="102" h="234">
                <a:moveTo>
                  <a:pt x="0" y="224"/>
                </a:moveTo>
                <a:lnTo>
                  <a:pt x="60" y="234"/>
                </a:lnTo>
                <a:lnTo>
                  <a:pt x="102" y="12"/>
                </a:lnTo>
                <a:lnTo>
                  <a:pt x="40"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87" name="Freeform 59"/>
          <p:cNvSpPr>
            <a:spLocks/>
          </p:cNvSpPr>
          <p:nvPr/>
        </p:nvSpPr>
        <p:spPr bwMode="auto">
          <a:xfrm>
            <a:off x="1612900" y="2736850"/>
            <a:ext cx="2228850" cy="190500"/>
          </a:xfrm>
          <a:custGeom>
            <a:avLst/>
            <a:gdLst/>
            <a:ahLst/>
            <a:cxnLst>
              <a:cxn ang="0">
                <a:pos x="0" y="120"/>
              </a:cxn>
              <a:cxn ang="0">
                <a:pos x="720" y="0"/>
              </a:cxn>
              <a:cxn ang="0">
                <a:pos x="1404" y="0"/>
              </a:cxn>
            </a:cxnLst>
            <a:rect l="0" t="0" r="r" b="b"/>
            <a:pathLst>
              <a:path w="1404" h="120">
                <a:moveTo>
                  <a:pt x="0" y="120"/>
                </a:moveTo>
                <a:lnTo>
                  <a:pt x="720" y="0"/>
                </a:lnTo>
                <a:lnTo>
                  <a:pt x="1404"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88" name="Line 60"/>
          <p:cNvSpPr>
            <a:spLocks noChangeShapeType="1"/>
          </p:cNvSpPr>
          <p:nvPr/>
        </p:nvSpPr>
        <p:spPr bwMode="auto">
          <a:xfrm>
            <a:off x="2774950" y="2978150"/>
            <a:ext cx="1060450" cy="0"/>
          </a:xfrm>
          <a:prstGeom prst="line">
            <a:avLst/>
          </a:prstGeom>
          <a:noFill/>
          <a:ln w="9525">
            <a:solidFill>
              <a:schemeClr val="tx1"/>
            </a:solidFill>
            <a:round/>
            <a:headEnd/>
            <a:tailEnd/>
          </a:ln>
          <a:effectLst/>
        </p:spPr>
        <p:txBody>
          <a:bodyPr wrap="none" anchor="ctr"/>
          <a:lstStyle/>
          <a:p>
            <a:endParaRPr lang="en-US"/>
          </a:p>
        </p:txBody>
      </p:sp>
      <p:sp>
        <p:nvSpPr>
          <p:cNvPr id="73789" name="Line 61"/>
          <p:cNvSpPr>
            <a:spLocks noChangeShapeType="1"/>
          </p:cNvSpPr>
          <p:nvPr/>
        </p:nvSpPr>
        <p:spPr bwMode="auto">
          <a:xfrm>
            <a:off x="2857500" y="3219450"/>
            <a:ext cx="984250" cy="0"/>
          </a:xfrm>
          <a:prstGeom prst="line">
            <a:avLst/>
          </a:prstGeom>
          <a:noFill/>
          <a:ln w="9525">
            <a:solidFill>
              <a:schemeClr val="tx1"/>
            </a:solidFill>
            <a:round/>
            <a:headEnd/>
            <a:tailEnd/>
          </a:ln>
          <a:effectLst/>
        </p:spPr>
        <p:txBody>
          <a:bodyPr wrap="none" anchor="ctr"/>
          <a:lstStyle/>
          <a:p>
            <a:endParaRPr lang="en-US"/>
          </a:p>
        </p:txBody>
      </p:sp>
      <p:sp>
        <p:nvSpPr>
          <p:cNvPr id="73790" name="Freeform 62"/>
          <p:cNvSpPr>
            <a:spLocks/>
          </p:cNvSpPr>
          <p:nvPr/>
        </p:nvSpPr>
        <p:spPr bwMode="auto">
          <a:xfrm>
            <a:off x="2400300" y="3530600"/>
            <a:ext cx="1435100" cy="215900"/>
          </a:xfrm>
          <a:custGeom>
            <a:avLst/>
            <a:gdLst/>
            <a:ahLst/>
            <a:cxnLst>
              <a:cxn ang="0">
                <a:pos x="0" y="0"/>
              </a:cxn>
              <a:cxn ang="0">
                <a:pos x="832" y="136"/>
              </a:cxn>
              <a:cxn ang="0">
                <a:pos x="904" y="136"/>
              </a:cxn>
            </a:cxnLst>
            <a:rect l="0" t="0" r="r" b="b"/>
            <a:pathLst>
              <a:path w="904" h="136">
                <a:moveTo>
                  <a:pt x="0" y="0"/>
                </a:moveTo>
                <a:lnTo>
                  <a:pt x="832" y="136"/>
                </a:lnTo>
                <a:lnTo>
                  <a:pt x="904" y="136"/>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91" name="Freeform 63"/>
          <p:cNvSpPr>
            <a:spLocks/>
          </p:cNvSpPr>
          <p:nvPr/>
        </p:nvSpPr>
        <p:spPr bwMode="auto">
          <a:xfrm>
            <a:off x="2127250" y="3600450"/>
            <a:ext cx="1720850" cy="457200"/>
          </a:xfrm>
          <a:custGeom>
            <a:avLst/>
            <a:gdLst/>
            <a:ahLst/>
            <a:cxnLst>
              <a:cxn ang="0">
                <a:pos x="0" y="0"/>
              </a:cxn>
              <a:cxn ang="0">
                <a:pos x="944" y="284"/>
              </a:cxn>
              <a:cxn ang="0">
                <a:pos x="1084" y="288"/>
              </a:cxn>
            </a:cxnLst>
            <a:rect l="0" t="0" r="r" b="b"/>
            <a:pathLst>
              <a:path w="1084" h="288">
                <a:moveTo>
                  <a:pt x="0" y="0"/>
                </a:moveTo>
                <a:lnTo>
                  <a:pt x="944" y="284"/>
                </a:lnTo>
                <a:lnTo>
                  <a:pt x="1084" y="288"/>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92" name="Freeform 64"/>
          <p:cNvSpPr>
            <a:spLocks/>
          </p:cNvSpPr>
          <p:nvPr/>
        </p:nvSpPr>
        <p:spPr bwMode="auto">
          <a:xfrm>
            <a:off x="1955800" y="3784600"/>
            <a:ext cx="1866900" cy="527050"/>
          </a:xfrm>
          <a:custGeom>
            <a:avLst/>
            <a:gdLst/>
            <a:ahLst/>
            <a:cxnLst>
              <a:cxn ang="0">
                <a:pos x="0" y="0"/>
              </a:cxn>
              <a:cxn ang="0">
                <a:pos x="932" y="332"/>
              </a:cxn>
              <a:cxn ang="0">
                <a:pos x="1176" y="332"/>
              </a:cxn>
            </a:cxnLst>
            <a:rect l="0" t="0" r="r" b="b"/>
            <a:pathLst>
              <a:path w="1176" h="332">
                <a:moveTo>
                  <a:pt x="0" y="0"/>
                </a:moveTo>
                <a:lnTo>
                  <a:pt x="932" y="332"/>
                </a:lnTo>
                <a:lnTo>
                  <a:pt x="1176" y="332"/>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93" name="Line 65"/>
          <p:cNvSpPr>
            <a:spLocks noChangeShapeType="1"/>
          </p:cNvSpPr>
          <p:nvPr/>
        </p:nvSpPr>
        <p:spPr bwMode="auto">
          <a:xfrm>
            <a:off x="4464050" y="1625600"/>
            <a:ext cx="3200400" cy="0"/>
          </a:xfrm>
          <a:prstGeom prst="line">
            <a:avLst/>
          </a:prstGeom>
          <a:noFill/>
          <a:ln w="9525">
            <a:solidFill>
              <a:schemeClr val="tx1"/>
            </a:solidFill>
            <a:round/>
            <a:headEnd/>
            <a:tailEnd/>
          </a:ln>
          <a:effectLst/>
        </p:spPr>
        <p:txBody>
          <a:bodyPr wrap="none" anchor="ctr"/>
          <a:lstStyle/>
          <a:p>
            <a:endParaRPr lang="en-US"/>
          </a:p>
        </p:txBody>
      </p:sp>
      <p:sp>
        <p:nvSpPr>
          <p:cNvPr id="73794" name="Line 66"/>
          <p:cNvSpPr>
            <a:spLocks noChangeShapeType="1"/>
          </p:cNvSpPr>
          <p:nvPr/>
        </p:nvSpPr>
        <p:spPr bwMode="auto">
          <a:xfrm>
            <a:off x="6985000" y="1339850"/>
            <a:ext cx="1384300" cy="0"/>
          </a:xfrm>
          <a:prstGeom prst="line">
            <a:avLst/>
          </a:prstGeom>
          <a:noFill/>
          <a:ln w="9525">
            <a:solidFill>
              <a:schemeClr val="tx1"/>
            </a:solidFill>
            <a:round/>
            <a:headEnd/>
            <a:tailEnd/>
          </a:ln>
          <a:effectLst/>
        </p:spPr>
        <p:txBody>
          <a:bodyPr wrap="none" anchor="ctr"/>
          <a:lstStyle/>
          <a:p>
            <a:endParaRPr lang="en-US"/>
          </a:p>
        </p:txBody>
      </p:sp>
      <p:sp>
        <p:nvSpPr>
          <p:cNvPr id="73795" name="Freeform 67"/>
          <p:cNvSpPr>
            <a:spLocks/>
          </p:cNvSpPr>
          <p:nvPr/>
        </p:nvSpPr>
        <p:spPr bwMode="auto">
          <a:xfrm>
            <a:off x="5346700" y="2178050"/>
            <a:ext cx="2095500" cy="158750"/>
          </a:xfrm>
          <a:custGeom>
            <a:avLst/>
            <a:gdLst/>
            <a:ahLst/>
            <a:cxnLst>
              <a:cxn ang="0">
                <a:pos x="0" y="4"/>
              </a:cxn>
              <a:cxn ang="0">
                <a:pos x="940" y="0"/>
              </a:cxn>
              <a:cxn ang="0">
                <a:pos x="1320" y="100"/>
              </a:cxn>
            </a:cxnLst>
            <a:rect l="0" t="0" r="r" b="b"/>
            <a:pathLst>
              <a:path w="1320" h="100">
                <a:moveTo>
                  <a:pt x="0" y="4"/>
                </a:moveTo>
                <a:lnTo>
                  <a:pt x="940" y="0"/>
                </a:lnTo>
                <a:lnTo>
                  <a:pt x="1320" y="10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796" name="Line 68"/>
          <p:cNvSpPr>
            <a:spLocks noChangeShapeType="1"/>
          </p:cNvSpPr>
          <p:nvPr/>
        </p:nvSpPr>
        <p:spPr bwMode="auto">
          <a:xfrm>
            <a:off x="5340350" y="1892300"/>
            <a:ext cx="2698750" cy="0"/>
          </a:xfrm>
          <a:prstGeom prst="line">
            <a:avLst/>
          </a:prstGeom>
          <a:noFill/>
          <a:ln w="9525">
            <a:solidFill>
              <a:schemeClr val="tx1"/>
            </a:solidFill>
            <a:round/>
            <a:headEnd/>
            <a:tailEnd/>
          </a:ln>
          <a:effectLst/>
        </p:spPr>
        <p:txBody>
          <a:bodyPr wrap="none" anchor="ctr"/>
          <a:lstStyle/>
          <a:p>
            <a:endParaRPr lang="en-US"/>
          </a:p>
        </p:txBody>
      </p:sp>
      <p:sp>
        <p:nvSpPr>
          <p:cNvPr id="73797" name="Line 69"/>
          <p:cNvSpPr>
            <a:spLocks noChangeShapeType="1"/>
          </p:cNvSpPr>
          <p:nvPr/>
        </p:nvSpPr>
        <p:spPr bwMode="auto">
          <a:xfrm>
            <a:off x="4787900" y="2463800"/>
            <a:ext cx="2330450" cy="0"/>
          </a:xfrm>
          <a:prstGeom prst="line">
            <a:avLst/>
          </a:prstGeom>
          <a:noFill/>
          <a:ln w="9525">
            <a:solidFill>
              <a:schemeClr val="tx1"/>
            </a:solidFill>
            <a:round/>
            <a:headEnd/>
            <a:tailEnd/>
          </a:ln>
          <a:effectLst/>
        </p:spPr>
        <p:txBody>
          <a:bodyPr wrap="none" anchor="ctr"/>
          <a:lstStyle/>
          <a:p>
            <a:endParaRPr lang="en-US"/>
          </a:p>
        </p:txBody>
      </p:sp>
      <p:sp>
        <p:nvSpPr>
          <p:cNvPr id="73798" name="Line 70"/>
          <p:cNvSpPr>
            <a:spLocks noChangeShapeType="1"/>
          </p:cNvSpPr>
          <p:nvPr/>
        </p:nvSpPr>
        <p:spPr bwMode="auto">
          <a:xfrm>
            <a:off x="4235450" y="2736850"/>
            <a:ext cx="2844800" cy="0"/>
          </a:xfrm>
          <a:prstGeom prst="line">
            <a:avLst/>
          </a:prstGeom>
          <a:noFill/>
          <a:ln w="9525">
            <a:solidFill>
              <a:schemeClr val="tx1"/>
            </a:solidFill>
            <a:round/>
            <a:headEnd/>
            <a:tailEnd/>
          </a:ln>
          <a:effectLst/>
        </p:spPr>
        <p:txBody>
          <a:bodyPr wrap="none" anchor="ctr"/>
          <a:lstStyle/>
          <a:p>
            <a:endParaRPr lang="en-US"/>
          </a:p>
        </p:txBody>
      </p:sp>
      <p:sp>
        <p:nvSpPr>
          <p:cNvPr id="73799" name="Line 71"/>
          <p:cNvSpPr>
            <a:spLocks noChangeShapeType="1"/>
          </p:cNvSpPr>
          <p:nvPr/>
        </p:nvSpPr>
        <p:spPr bwMode="auto">
          <a:xfrm>
            <a:off x="4337050" y="3219450"/>
            <a:ext cx="1701800" cy="0"/>
          </a:xfrm>
          <a:prstGeom prst="line">
            <a:avLst/>
          </a:prstGeom>
          <a:noFill/>
          <a:ln w="9525">
            <a:solidFill>
              <a:schemeClr val="tx1"/>
            </a:solidFill>
            <a:round/>
            <a:headEnd/>
            <a:tailEnd/>
          </a:ln>
          <a:effectLst/>
        </p:spPr>
        <p:txBody>
          <a:bodyPr wrap="none" anchor="ctr"/>
          <a:lstStyle/>
          <a:p>
            <a:endParaRPr lang="en-US"/>
          </a:p>
        </p:txBody>
      </p:sp>
      <p:sp>
        <p:nvSpPr>
          <p:cNvPr id="73800" name="Freeform 72"/>
          <p:cNvSpPr>
            <a:spLocks/>
          </p:cNvSpPr>
          <p:nvPr/>
        </p:nvSpPr>
        <p:spPr bwMode="auto">
          <a:xfrm>
            <a:off x="5767388" y="3382963"/>
            <a:ext cx="355600" cy="107950"/>
          </a:xfrm>
          <a:custGeom>
            <a:avLst/>
            <a:gdLst/>
            <a:ahLst/>
            <a:cxnLst>
              <a:cxn ang="0">
                <a:pos x="0" y="68"/>
              </a:cxn>
              <a:cxn ang="0">
                <a:pos x="40" y="68"/>
              </a:cxn>
              <a:cxn ang="0">
                <a:pos x="224" y="0"/>
              </a:cxn>
            </a:cxnLst>
            <a:rect l="0" t="0" r="r" b="b"/>
            <a:pathLst>
              <a:path w="224" h="68">
                <a:moveTo>
                  <a:pt x="0" y="68"/>
                </a:moveTo>
                <a:lnTo>
                  <a:pt x="40" y="68"/>
                </a:lnTo>
                <a:lnTo>
                  <a:pt x="224"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1" name="Freeform 73"/>
          <p:cNvSpPr>
            <a:spLocks/>
          </p:cNvSpPr>
          <p:nvPr/>
        </p:nvSpPr>
        <p:spPr bwMode="auto">
          <a:xfrm>
            <a:off x="5099050" y="3467100"/>
            <a:ext cx="1327150" cy="285750"/>
          </a:xfrm>
          <a:custGeom>
            <a:avLst/>
            <a:gdLst/>
            <a:ahLst/>
            <a:cxnLst>
              <a:cxn ang="0">
                <a:pos x="0" y="180"/>
              </a:cxn>
              <a:cxn ang="0">
                <a:pos x="72" y="180"/>
              </a:cxn>
              <a:cxn ang="0">
                <a:pos x="836" y="0"/>
              </a:cxn>
            </a:cxnLst>
            <a:rect l="0" t="0" r="r" b="b"/>
            <a:pathLst>
              <a:path w="836" h="180">
                <a:moveTo>
                  <a:pt x="0" y="180"/>
                </a:moveTo>
                <a:lnTo>
                  <a:pt x="72" y="180"/>
                </a:lnTo>
                <a:lnTo>
                  <a:pt x="836"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2" name="Freeform 74"/>
          <p:cNvSpPr>
            <a:spLocks/>
          </p:cNvSpPr>
          <p:nvPr/>
        </p:nvSpPr>
        <p:spPr bwMode="auto">
          <a:xfrm>
            <a:off x="5035550" y="3543300"/>
            <a:ext cx="1751013" cy="501650"/>
          </a:xfrm>
          <a:custGeom>
            <a:avLst/>
            <a:gdLst/>
            <a:ahLst/>
            <a:cxnLst>
              <a:cxn ang="0">
                <a:pos x="0" y="316"/>
              </a:cxn>
              <a:cxn ang="0">
                <a:pos x="164" y="316"/>
              </a:cxn>
              <a:cxn ang="0">
                <a:pos x="1103" y="0"/>
              </a:cxn>
            </a:cxnLst>
            <a:rect l="0" t="0" r="r" b="b"/>
            <a:pathLst>
              <a:path w="1103" h="316">
                <a:moveTo>
                  <a:pt x="0" y="316"/>
                </a:moveTo>
                <a:lnTo>
                  <a:pt x="164" y="316"/>
                </a:lnTo>
                <a:lnTo>
                  <a:pt x="1103"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3" name="Freeform 75"/>
          <p:cNvSpPr>
            <a:spLocks/>
          </p:cNvSpPr>
          <p:nvPr/>
        </p:nvSpPr>
        <p:spPr bwMode="auto">
          <a:xfrm>
            <a:off x="5632450" y="4051300"/>
            <a:ext cx="1462088" cy="260350"/>
          </a:xfrm>
          <a:custGeom>
            <a:avLst/>
            <a:gdLst/>
            <a:ahLst/>
            <a:cxnLst>
              <a:cxn ang="0">
                <a:pos x="0" y="164"/>
              </a:cxn>
              <a:cxn ang="0">
                <a:pos x="132" y="164"/>
              </a:cxn>
              <a:cxn ang="0">
                <a:pos x="921" y="0"/>
              </a:cxn>
            </a:cxnLst>
            <a:rect l="0" t="0" r="r" b="b"/>
            <a:pathLst>
              <a:path w="921" h="164">
                <a:moveTo>
                  <a:pt x="0" y="164"/>
                </a:moveTo>
                <a:lnTo>
                  <a:pt x="132" y="164"/>
                </a:lnTo>
                <a:lnTo>
                  <a:pt x="921"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4" name="Freeform 76"/>
          <p:cNvSpPr>
            <a:spLocks/>
          </p:cNvSpPr>
          <p:nvPr/>
        </p:nvSpPr>
        <p:spPr bwMode="auto">
          <a:xfrm>
            <a:off x="7200900" y="4389438"/>
            <a:ext cx="101600" cy="296862"/>
          </a:xfrm>
          <a:custGeom>
            <a:avLst/>
            <a:gdLst/>
            <a:ahLst/>
            <a:cxnLst>
              <a:cxn ang="0">
                <a:pos x="64" y="0"/>
              </a:cxn>
              <a:cxn ang="0">
                <a:pos x="0" y="3"/>
              </a:cxn>
              <a:cxn ang="0">
                <a:pos x="4" y="187"/>
              </a:cxn>
              <a:cxn ang="0">
                <a:pos x="64" y="184"/>
              </a:cxn>
            </a:cxnLst>
            <a:rect l="0" t="0" r="r" b="b"/>
            <a:pathLst>
              <a:path w="64" h="187">
                <a:moveTo>
                  <a:pt x="64" y="0"/>
                </a:moveTo>
                <a:lnTo>
                  <a:pt x="0" y="3"/>
                </a:lnTo>
                <a:lnTo>
                  <a:pt x="4" y="187"/>
                </a:lnTo>
                <a:lnTo>
                  <a:pt x="64" y="184"/>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5" name="Freeform 77"/>
          <p:cNvSpPr>
            <a:spLocks/>
          </p:cNvSpPr>
          <p:nvPr/>
        </p:nvSpPr>
        <p:spPr bwMode="auto">
          <a:xfrm>
            <a:off x="6532563" y="4540250"/>
            <a:ext cx="673100" cy="239713"/>
          </a:xfrm>
          <a:custGeom>
            <a:avLst/>
            <a:gdLst/>
            <a:ahLst/>
            <a:cxnLst>
              <a:cxn ang="0">
                <a:pos x="0" y="149"/>
              </a:cxn>
              <a:cxn ang="0">
                <a:pos x="224" y="151"/>
              </a:cxn>
              <a:cxn ang="0">
                <a:pos x="424" y="0"/>
              </a:cxn>
            </a:cxnLst>
            <a:rect l="0" t="0" r="r" b="b"/>
            <a:pathLst>
              <a:path w="424" h="151">
                <a:moveTo>
                  <a:pt x="0" y="149"/>
                </a:moveTo>
                <a:lnTo>
                  <a:pt x="224" y="151"/>
                </a:lnTo>
                <a:lnTo>
                  <a:pt x="424" y="0"/>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806" name="Line 78"/>
          <p:cNvSpPr>
            <a:spLocks noChangeShapeType="1"/>
          </p:cNvSpPr>
          <p:nvPr/>
        </p:nvSpPr>
        <p:spPr bwMode="auto">
          <a:xfrm>
            <a:off x="6972300" y="5207000"/>
            <a:ext cx="1308100" cy="0"/>
          </a:xfrm>
          <a:prstGeom prst="line">
            <a:avLst/>
          </a:prstGeom>
          <a:noFill/>
          <a:ln w="9525">
            <a:solidFill>
              <a:schemeClr val="tx1"/>
            </a:solidFill>
            <a:round/>
            <a:headEnd/>
            <a:tailEnd/>
          </a:ln>
          <a:effectLst/>
        </p:spPr>
        <p:txBody>
          <a:bodyPr wrap="none" anchor="ctr"/>
          <a:lstStyle/>
          <a:p>
            <a:endParaRPr lang="en-US"/>
          </a:p>
        </p:txBody>
      </p:sp>
      <p:sp>
        <p:nvSpPr>
          <p:cNvPr id="73807" name="Line 79"/>
          <p:cNvSpPr>
            <a:spLocks noChangeShapeType="1"/>
          </p:cNvSpPr>
          <p:nvPr/>
        </p:nvSpPr>
        <p:spPr bwMode="auto">
          <a:xfrm flipH="1">
            <a:off x="7246938" y="4556125"/>
            <a:ext cx="890587" cy="650875"/>
          </a:xfrm>
          <a:prstGeom prst="line">
            <a:avLst/>
          </a:prstGeom>
          <a:noFill/>
          <a:ln w="9525">
            <a:solidFill>
              <a:schemeClr val="tx1"/>
            </a:solidFill>
            <a:round/>
            <a:headEnd/>
            <a:tailEnd/>
          </a:ln>
          <a:effectLst/>
        </p:spPr>
        <p:txBody>
          <a:bodyPr wrap="none" anchor="ctr"/>
          <a:lstStyle/>
          <a:p>
            <a:endParaRPr lang="en-US"/>
          </a:p>
        </p:txBody>
      </p:sp>
      <p:sp>
        <p:nvSpPr>
          <p:cNvPr id="73808" name="Line 80"/>
          <p:cNvSpPr>
            <a:spLocks noChangeShapeType="1"/>
          </p:cNvSpPr>
          <p:nvPr/>
        </p:nvSpPr>
        <p:spPr bwMode="auto">
          <a:xfrm>
            <a:off x="6980238" y="1341438"/>
            <a:ext cx="1389062" cy="0"/>
          </a:xfrm>
          <a:prstGeom prst="line">
            <a:avLst/>
          </a:prstGeom>
          <a:noFill/>
          <a:ln w="9525">
            <a:solidFill>
              <a:schemeClr val="tx1"/>
            </a:solidFill>
            <a:round/>
            <a:headEnd/>
            <a:tailEnd/>
          </a:ln>
          <a:effectLst/>
        </p:spPr>
        <p:txBody>
          <a:bodyPr wrap="none" anchor="ctr"/>
          <a:lstStyle/>
          <a:p>
            <a:endParaRPr lang="en-US"/>
          </a:p>
        </p:txBody>
      </p:sp>
      <p:sp>
        <p:nvSpPr>
          <p:cNvPr id="73809" name="Rectangle 81"/>
          <p:cNvSpPr>
            <a:spLocks noChangeArrowheads="1"/>
          </p:cNvSpPr>
          <p:nvPr/>
        </p:nvSpPr>
        <p:spPr bwMode="auto">
          <a:xfrm>
            <a:off x="3773488" y="1489075"/>
            <a:ext cx="762000" cy="244475"/>
          </a:xfrm>
          <a:prstGeom prst="rect">
            <a:avLst/>
          </a:prstGeom>
          <a:noFill/>
          <a:ln w="9525">
            <a:noFill/>
            <a:miter lim="800000"/>
            <a:headEnd/>
            <a:tailEnd/>
          </a:ln>
          <a:effectLst/>
        </p:spPr>
        <p:txBody>
          <a:bodyPr wrap="none" anchor="ctr">
            <a:spAutoFit/>
          </a:bodyPr>
          <a:lstStyle/>
          <a:p>
            <a:pPr algn="ctr"/>
            <a:r>
              <a:rPr lang="en-US" sz="1000" b="1">
                <a:latin typeface="Arial" charset="0"/>
              </a:rPr>
              <a:t>Skin (cut)</a:t>
            </a:r>
          </a:p>
        </p:txBody>
      </p:sp>
      <p:sp>
        <p:nvSpPr>
          <p:cNvPr id="73810" name="Rectangle 82"/>
          <p:cNvSpPr>
            <a:spLocks noChangeArrowheads="1"/>
          </p:cNvSpPr>
          <p:nvPr/>
        </p:nvSpPr>
        <p:spPr bwMode="auto">
          <a:xfrm>
            <a:off x="3770313" y="1757363"/>
            <a:ext cx="1644650" cy="244475"/>
          </a:xfrm>
          <a:prstGeom prst="rect">
            <a:avLst/>
          </a:prstGeom>
          <a:noFill/>
          <a:ln w="9525">
            <a:noFill/>
            <a:miter lim="800000"/>
            <a:headEnd/>
            <a:tailEnd/>
          </a:ln>
          <a:effectLst/>
        </p:spPr>
        <p:txBody>
          <a:bodyPr wrap="none" anchor="ctr">
            <a:spAutoFit/>
          </a:bodyPr>
          <a:lstStyle/>
          <a:p>
            <a:pPr algn="ctr"/>
            <a:r>
              <a:rPr lang="en-US" sz="1000" b="1">
                <a:latin typeface="Arial" charset="0"/>
              </a:rPr>
              <a:t>Pectoralis major muscle</a:t>
            </a:r>
          </a:p>
        </p:txBody>
      </p:sp>
      <p:sp>
        <p:nvSpPr>
          <p:cNvPr id="73811" name="Rectangle 83"/>
          <p:cNvSpPr>
            <a:spLocks noChangeArrowheads="1"/>
          </p:cNvSpPr>
          <p:nvPr/>
        </p:nvSpPr>
        <p:spPr bwMode="auto">
          <a:xfrm>
            <a:off x="3771900" y="2043113"/>
            <a:ext cx="1638300"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Suspensory ligament</a:t>
            </a:r>
          </a:p>
        </p:txBody>
      </p:sp>
      <p:sp>
        <p:nvSpPr>
          <p:cNvPr id="73812" name="Rectangle 84"/>
          <p:cNvSpPr>
            <a:spLocks noChangeArrowheads="1"/>
          </p:cNvSpPr>
          <p:nvPr/>
        </p:nvSpPr>
        <p:spPr bwMode="auto">
          <a:xfrm>
            <a:off x="3776663" y="2335213"/>
            <a:ext cx="1087437" cy="244475"/>
          </a:xfrm>
          <a:prstGeom prst="rect">
            <a:avLst/>
          </a:prstGeom>
          <a:noFill/>
          <a:ln w="9525">
            <a:noFill/>
            <a:miter lim="800000"/>
            <a:headEnd/>
            <a:tailEnd/>
          </a:ln>
          <a:effectLst/>
        </p:spPr>
        <p:txBody>
          <a:bodyPr wrap="none" anchor="ctr">
            <a:spAutoFit/>
          </a:bodyPr>
          <a:lstStyle/>
          <a:p>
            <a:pPr algn="ctr"/>
            <a:r>
              <a:rPr lang="en-US" sz="1000" b="1">
                <a:latin typeface="Arial" charset="0"/>
              </a:rPr>
              <a:t>Adipose tissue</a:t>
            </a:r>
          </a:p>
        </p:txBody>
      </p:sp>
      <p:sp>
        <p:nvSpPr>
          <p:cNvPr id="73813" name="Rectangle 85"/>
          <p:cNvSpPr>
            <a:spLocks noChangeArrowheads="1"/>
          </p:cNvSpPr>
          <p:nvPr/>
        </p:nvSpPr>
        <p:spPr bwMode="auto">
          <a:xfrm>
            <a:off x="3773488" y="2608263"/>
            <a:ext cx="522287"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Lobe</a:t>
            </a:r>
          </a:p>
        </p:txBody>
      </p:sp>
      <p:sp>
        <p:nvSpPr>
          <p:cNvPr id="73814" name="Rectangle 86"/>
          <p:cNvSpPr>
            <a:spLocks noChangeArrowheads="1"/>
          </p:cNvSpPr>
          <p:nvPr/>
        </p:nvSpPr>
        <p:spPr bwMode="auto">
          <a:xfrm>
            <a:off x="3773488" y="2843213"/>
            <a:ext cx="635000"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Areola</a:t>
            </a:r>
          </a:p>
        </p:txBody>
      </p:sp>
      <p:sp>
        <p:nvSpPr>
          <p:cNvPr id="73815" name="Rectangle 87"/>
          <p:cNvSpPr>
            <a:spLocks noChangeArrowheads="1"/>
          </p:cNvSpPr>
          <p:nvPr/>
        </p:nvSpPr>
        <p:spPr bwMode="auto">
          <a:xfrm>
            <a:off x="3776663" y="3090863"/>
            <a:ext cx="628650"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Nipple</a:t>
            </a:r>
          </a:p>
        </p:txBody>
      </p:sp>
      <p:sp>
        <p:nvSpPr>
          <p:cNvPr id="73816" name="Rectangle 88"/>
          <p:cNvSpPr>
            <a:spLocks noChangeArrowheads="1"/>
          </p:cNvSpPr>
          <p:nvPr/>
        </p:nvSpPr>
        <p:spPr bwMode="auto">
          <a:xfrm>
            <a:off x="3765550" y="3357563"/>
            <a:ext cx="2074863"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Opening of lactiferous duct</a:t>
            </a:r>
          </a:p>
        </p:txBody>
      </p:sp>
      <p:sp>
        <p:nvSpPr>
          <p:cNvPr id="73817" name="Rectangle 89"/>
          <p:cNvSpPr>
            <a:spLocks noChangeArrowheads="1"/>
          </p:cNvSpPr>
          <p:nvPr/>
        </p:nvSpPr>
        <p:spPr bwMode="auto">
          <a:xfrm>
            <a:off x="3773488" y="3617913"/>
            <a:ext cx="1384300"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Lactiferous sinus</a:t>
            </a:r>
          </a:p>
        </p:txBody>
      </p:sp>
      <p:sp>
        <p:nvSpPr>
          <p:cNvPr id="73818" name="Rectangle 90"/>
          <p:cNvSpPr>
            <a:spLocks noChangeArrowheads="1"/>
          </p:cNvSpPr>
          <p:nvPr/>
        </p:nvSpPr>
        <p:spPr bwMode="auto">
          <a:xfrm>
            <a:off x="3776663" y="3924300"/>
            <a:ext cx="1327150"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Lactiferous duct</a:t>
            </a:r>
          </a:p>
        </p:txBody>
      </p:sp>
      <p:sp>
        <p:nvSpPr>
          <p:cNvPr id="73819" name="Rectangle 91"/>
          <p:cNvSpPr>
            <a:spLocks noChangeArrowheads="1"/>
          </p:cNvSpPr>
          <p:nvPr/>
        </p:nvSpPr>
        <p:spPr bwMode="auto">
          <a:xfrm>
            <a:off x="3775075" y="4176713"/>
            <a:ext cx="1927225" cy="244475"/>
          </a:xfrm>
          <a:prstGeom prst="rect">
            <a:avLst/>
          </a:prstGeom>
          <a:noFill/>
          <a:ln w="9525">
            <a:noFill/>
            <a:miter lim="800000"/>
            <a:headEnd/>
            <a:tailEnd/>
          </a:ln>
          <a:effectLst/>
        </p:spPr>
        <p:txBody>
          <a:bodyPr wrap="none" anchor="ctr">
            <a:spAutoFit/>
          </a:bodyPr>
          <a:lstStyle/>
          <a:p>
            <a:pPr algn="ctr"/>
            <a:r>
              <a:rPr lang="en-US" sz="1000">
                <a:latin typeface="Arial Black" pitchFamily="1" charset="0"/>
              </a:rPr>
              <a:t>Lobule containing alveoli</a:t>
            </a:r>
          </a:p>
        </p:txBody>
      </p:sp>
      <p:sp>
        <p:nvSpPr>
          <p:cNvPr id="73820" name="Rectangle 92"/>
          <p:cNvSpPr>
            <a:spLocks noChangeArrowheads="1"/>
          </p:cNvSpPr>
          <p:nvPr/>
        </p:nvSpPr>
        <p:spPr bwMode="auto">
          <a:xfrm>
            <a:off x="6399213" y="1204913"/>
            <a:ext cx="657225" cy="244475"/>
          </a:xfrm>
          <a:prstGeom prst="rect">
            <a:avLst/>
          </a:prstGeom>
          <a:noFill/>
          <a:ln w="9525">
            <a:noFill/>
            <a:miter lim="800000"/>
            <a:headEnd/>
            <a:tailEnd/>
          </a:ln>
          <a:effectLst/>
        </p:spPr>
        <p:txBody>
          <a:bodyPr wrap="none" anchor="ctr">
            <a:spAutoFit/>
          </a:bodyPr>
          <a:lstStyle/>
          <a:p>
            <a:pPr algn="ctr"/>
            <a:r>
              <a:rPr lang="en-US" sz="1000" b="1">
                <a:latin typeface="Arial" charset="0"/>
              </a:rPr>
              <a:t>First rib</a:t>
            </a:r>
          </a:p>
        </p:txBody>
      </p:sp>
      <p:sp>
        <p:nvSpPr>
          <p:cNvPr id="73821" name="Rectangle 93"/>
          <p:cNvSpPr>
            <a:spLocks noChangeArrowheads="1"/>
          </p:cNvSpPr>
          <p:nvPr/>
        </p:nvSpPr>
        <p:spPr bwMode="auto">
          <a:xfrm>
            <a:off x="5670550" y="4640263"/>
            <a:ext cx="1300163" cy="396875"/>
          </a:xfrm>
          <a:prstGeom prst="rect">
            <a:avLst/>
          </a:prstGeom>
          <a:noFill/>
          <a:ln w="9525">
            <a:noFill/>
            <a:miter lim="800000"/>
            <a:headEnd/>
            <a:tailEnd/>
          </a:ln>
          <a:effectLst/>
        </p:spPr>
        <p:txBody>
          <a:bodyPr wrap="none" anchor="ctr">
            <a:spAutoFit/>
          </a:bodyPr>
          <a:lstStyle/>
          <a:p>
            <a:r>
              <a:rPr lang="en-US" sz="1000" b="1">
                <a:latin typeface="Arial" charset="0"/>
              </a:rPr>
              <a:t>Hypodermis</a:t>
            </a:r>
          </a:p>
          <a:p>
            <a:r>
              <a:rPr lang="en-US" sz="1000" b="1">
                <a:latin typeface="Arial" charset="0"/>
              </a:rPr>
              <a:t>(superficial fascia)</a:t>
            </a:r>
          </a:p>
        </p:txBody>
      </p:sp>
      <p:sp>
        <p:nvSpPr>
          <p:cNvPr id="73822" name="Rectangle 94"/>
          <p:cNvSpPr>
            <a:spLocks noChangeArrowheads="1"/>
          </p:cNvSpPr>
          <p:nvPr/>
        </p:nvSpPr>
        <p:spPr bwMode="auto">
          <a:xfrm>
            <a:off x="5659438" y="5072063"/>
            <a:ext cx="1370012" cy="244475"/>
          </a:xfrm>
          <a:prstGeom prst="rect">
            <a:avLst/>
          </a:prstGeom>
          <a:noFill/>
          <a:ln w="9525">
            <a:noFill/>
            <a:miter lim="800000"/>
            <a:headEnd/>
            <a:tailEnd/>
          </a:ln>
          <a:effectLst/>
        </p:spPr>
        <p:txBody>
          <a:bodyPr wrap="none" anchor="ctr">
            <a:spAutoFit/>
          </a:bodyPr>
          <a:lstStyle/>
          <a:p>
            <a:pPr algn="ctr"/>
            <a:r>
              <a:rPr lang="en-US" sz="1000" b="1">
                <a:latin typeface="Arial" charset="0"/>
              </a:rPr>
              <a:t>Intercostal muscles</a:t>
            </a:r>
          </a:p>
        </p:txBody>
      </p:sp>
      <p:sp>
        <p:nvSpPr>
          <p:cNvPr id="73823" name="Line 95"/>
          <p:cNvSpPr>
            <a:spLocks noChangeShapeType="1"/>
          </p:cNvSpPr>
          <p:nvPr/>
        </p:nvSpPr>
        <p:spPr bwMode="auto">
          <a:xfrm>
            <a:off x="4325938" y="2976563"/>
            <a:ext cx="2003425" cy="0"/>
          </a:xfrm>
          <a:prstGeom prst="line">
            <a:avLst/>
          </a:prstGeom>
          <a:noFill/>
          <a:ln w="9525">
            <a:solidFill>
              <a:schemeClr val="tx1"/>
            </a:solidFill>
            <a:round/>
            <a:headEnd/>
            <a:tailEnd/>
          </a:ln>
          <a:effectLst/>
        </p:spPr>
        <p:txBody>
          <a:bodyPr wrap="none" anchor="ctr"/>
          <a:lstStyle/>
          <a:p>
            <a:endParaRPr lang="en-US"/>
          </a:p>
        </p:txBody>
      </p:sp>
      <p:sp>
        <p:nvSpPr>
          <p:cNvPr id="73824" name="Freeform 96"/>
          <p:cNvSpPr>
            <a:spLocks/>
          </p:cNvSpPr>
          <p:nvPr/>
        </p:nvSpPr>
        <p:spPr bwMode="auto">
          <a:xfrm>
            <a:off x="2682875" y="3409950"/>
            <a:ext cx="1155700" cy="76200"/>
          </a:xfrm>
          <a:custGeom>
            <a:avLst/>
            <a:gdLst/>
            <a:ahLst/>
            <a:cxnLst>
              <a:cxn ang="0">
                <a:pos x="0" y="0"/>
              </a:cxn>
              <a:cxn ang="0">
                <a:pos x="560" y="48"/>
              </a:cxn>
              <a:cxn ang="0">
                <a:pos x="728" y="48"/>
              </a:cxn>
            </a:cxnLst>
            <a:rect l="0" t="0" r="r" b="b"/>
            <a:pathLst>
              <a:path w="728" h="48">
                <a:moveTo>
                  <a:pt x="0" y="0"/>
                </a:moveTo>
                <a:lnTo>
                  <a:pt x="560" y="48"/>
                </a:lnTo>
                <a:lnTo>
                  <a:pt x="728" y="48"/>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Tree>
    <p:extLst>
      <p:ext uri="{BB962C8B-B14F-4D97-AF65-F5344CB8AC3E}">
        <p14:creationId xmlns:p14="http://schemas.microsoft.com/office/powerpoint/2010/main" val="3868080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normAutofit fontScale="90000"/>
          </a:bodyPr>
          <a:lstStyle/>
          <a:p>
            <a:r>
              <a:rPr lang="en-US"/>
              <a:t>Breast Cancer</a:t>
            </a:r>
          </a:p>
        </p:txBody>
      </p:sp>
      <p:sp>
        <p:nvSpPr>
          <p:cNvPr id="74757" name="Rectangle 5"/>
          <p:cNvSpPr>
            <a:spLocks noGrp="1" noChangeArrowheads="1"/>
          </p:cNvSpPr>
          <p:nvPr>
            <p:ph type="body" idx="1"/>
          </p:nvPr>
        </p:nvSpPr>
        <p:spPr/>
        <p:txBody>
          <a:bodyPr/>
          <a:lstStyle/>
          <a:p>
            <a:r>
              <a:rPr lang="en-US" dirty="0"/>
              <a:t>Invasive breast cancer most common malignancy, second most common cause of cancer death in U.S. women</a:t>
            </a:r>
          </a:p>
          <a:p>
            <a:endParaRPr lang="en-US" dirty="0" smtClean="0"/>
          </a:p>
          <a:p>
            <a:r>
              <a:rPr lang="en-US" dirty="0" smtClean="0"/>
              <a:t>13</a:t>
            </a:r>
            <a:r>
              <a:rPr lang="en-US" dirty="0"/>
              <a:t>% will develop condition</a:t>
            </a:r>
          </a:p>
        </p:txBody>
      </p:sp>
    </p:spTree>
    <p:extLst>
      <p:ext uri="{BB962C8B-B14F-4D97-AF65-F5344CB8AC3E}">
        <p14:creationId xmlns:p14="http://schemas.microsoft.com/office/powerpoint/2010/main" val="193483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a:t>Breast Cancer</a:t>
            </a:r>
          </a:p>
        </p:txBody>
      </p:sp>
      <p:sp>
        <p:nvSpPr>
          <p:cNvPr id="75781" name="Rectangle 5"/>
          <p:cNvSpPr>
            <a:spLocks noGrp="1" noChangeArrowheads="1"/>
          </p:cNvSpPr>
          <p:nvPr>
            <p:ph type="body" idx="1"/>
          </p:nvPr>
        </p:nvSpPr>
        <p:spPr/>
        <p:txBody>
          <a:bodyPr/>
          <a:lstStyle/>
          <a:p>
            <a:pPr>
              <a:lnSpc>
                <a:spcPct val="90000"/>
              </a:lnSpc>
            </a:pPr>
            <a:r>
              <a:rPr lang="en-US" dirty="0"/>
              <a:t>Usually arises from epithelial cells of smallest ducts; eventually metastasize</a:t>
            </a:r>
          </a:p>
          <a:p>
            <a:pPr>
              <a:lnSpc>
                <a:spcPct val="90000"/>
              </a:lnSpc>
            </a:pPr>
            <a:endParaRPr lang="en-US" dirty="0" smtClean="0"/>
          </a:p>
          <a:p>
            <a:pPr>
              <a:lnSpc>
                <a:spcPct val="90000"/>
              </a:lnSpc>
            </a:pPr>
            <a:r>
              <a:rPr lang="en-US" dirty="0" smtClean="0"/>
              <a:t>Risk </a:t>
            </a:r>
            <a:r>
              <a:rPr lang="en-US" dirty="0"/>
              <a:t>factors include</a:t>
            </a:r>
          </a:p>
          <a:p>
            <a:pPr lvl="1">
              <a:lnSpc>
                <a:spcPct val="90000"/>
              </a:lnSpc>
            </a:pPr>
            <a:r>
              <a:rPr lang="en-US" dirty="0"/>
              <a:t>Early onset of menstruation and late menopause</a:t>
            </a:r>
          </a:p>
          <a:p>
            <a:pPr lvl="1">
              <a:lnSpc>
                <a:spcPct val="90000"/>
              </a:lnSpc>
            </a:pPr>
            <a:r>
              <a:rPr lang="en-US" dirty="0"/>
              <a:t>No pregnancies or first pregnancy late in life</a:t>
            </a:r>
          </a:p>
          <a:p>
            <a:pPr lvl="1">
              <a:lnSpc>
                <a:spcPct val="90000"/>
              </a:lnSpc>
            </a:pPr>
            <a:r>
              <a:rPr lang="en-US" dirty="0"/>
              <a:t>No or short periods of breast feeding</a:t>
            </a:r>
          </a:p>
          <a:p>
            <a:pPr lvl="1">
              <a:lnSpc>
                <a:spcPct val="90000"/>
              </a:lnSpc>
            </a:pPr>
            <a:r>
              <a:rPr lang="en-US" dirty="0"/>
              <a:t>Family history of breast cancer</a:t>
            </a:r>
          </a:p>
          <a:p>
            <a:pPr>
              <a:lnSpc>
                <a:spcPct val="90000"/>
              </a:lnSpc>
            </a:pPr>
            <a:endParaRPr lang="en-US" dirty="0" smtClean="0"/>
          </a:p>
          <a:p>
            <a:pPr>
              <a:lnSpc>
                <a:spcPct val="90000"/>
              </a:lnSpc>
            </a:pPr>
            <a:r>
              <a:rPr lang="en-US" dirty="0" smtClean="0"/>
              <a:t>70</a:t>
            </a:r>
            <a:r>
              <a:rPr lang="en-US" dirty="0"/>
              <a:t>% of women with breast cancer have no known risk factors </a:t>
            </a:r>
          </a:p>
        </p:txBody>
      </p:sp>
    </p:spTree>
    <p:extLst>
      <p:ext uri="{BB962C8B-B14F-4D97-AF65-F5344CB8AC3E}">
        <p14:creationId xmlns:p14="http://schemas.microsoft.com/office/powerpoint/2010/main" val="3597222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normAutofit fontScale="90000"/>
          </a:bodyPr>
          <a:lstStyle/>
          <a:p>
            <a:r>
              <a:rPr lang="en-US"/>
              <a:t>Breast Cancer</a:t>
            </a:r>
          </a:p>
        </p:txBody>
      </p:sp>
      <p:sp>
        <p:nvSpPr>
          <p:cNvPr id="76805" name="Rectangle 5"/>
          <p:cNvSpPr>
            <a:spLocks noGrp="1" noChangeArrowheads="1"/>
          </p:cNvSpPr>
          <p:nvPr>
            <p:ph type="body" idx="1"/>
          </p:nvPr>
        </p:nvSpPr>
        <p:spPr/>
        <p:txBody>
          <a:bodyPr/>
          <a:lstStyle/>
          <a:p>
            <a:r>
              <a:rPr lang="en-US"/>
              <a:t>10% due to hereditary defects, including mutations to genes BRCA1 and BRCA2</a:t>
            </a:r>
          </a:p>
          <a:p>
            <a:pPr lvl="1"/>
            <a:r>
              <a:rPr lang="en-US"/>
              <a:t>50 – 80% develop breast cancer</a:t>
            </a:r>
          </a:p>
          <a:p>
            <a:pPr lvl="1"/>
            <a:r>
              <a:rPr lang="en-US"/>
              <a:t>Greater risk of ovarian cancer as well</a:t>
            </a:r>
          </a:p>
          <a:p>
            <a:endParaRPr lang="en-US"/>
          </a:p>
        </p:txBody>
      </p:sp>
    </p:spTree>
    <p:extLst>
      <p:ext uri="{BB962C8B-B14F-4D97-AF65-F5344CB8AC3E}">
        <p14:creationId xmlns:p14="http://schemas.microsoft.com/office/powerpoint/2010/main" val="3914263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normAutofit fontScale="90000"/>
          </a:bodyPr>
          <a:lstStyle/>
          <a:p>
            <a:r>
              <a:rPr lang="en-US"/>
              <a:t>Breast Cancer: Diagnosis</a:t>
            </a:r>
          </a:p>
        </p:txBody>
      </p:sp>
      <p:sp>
        <p:nvSpPr>
          <p:cNvPr id="77829" name="Rectangle 5"/>
          <p:cNvSpPr>
            <a:spLocks noGrp="1" noChangeArrowheads="1"/>
          </p:cNvSpPr>
          <p:nvPr>
            <p:ph type="body" idx="1"/>
          </p:nvPr>
        </p:nvSpPr>
        <p:spPr/>
        <p:txBody>
          <a:bodyPr/>
          <a:lstStyle/>
          <a:p>
            <a:r>
              <a:rPr lang="en-US"/>
              <a:t>Early detection via self-examination and </a:t>
            </a:r>
            <a:r>
              <a:rPr lang="en-US" b="1"/>
              <a:t>mammography</a:t>
            </a:r>
            <a:endParaRPr lang="en-US"/>
          </a:p>
          <a:p>
            <a:pPr lvl="1"/>
            <a:r>
              <a:rPr lang="en-US"/>
              <a:t>X-ray examination</a:t>
            </a:r>
          </a:p>
          <a:p>
            <a:pPr lvl="1"/>
            <a:r>
              <a:rPr lang="en-US"/>
              <a:t>American Cancer Society recommends screening every year for women 40 and over</a:t>
            </a:r>
          </a:p>
          <a:p>
            <a:pPr lvl="1"/>
            <a:r>
              <a:rPr lang="en-US"/>
              <a:t>U.S. Prevention Services Task Force on Breast Cancer Screening recommends 50 and over</a:t>
            </a:r>
          </a:p>
        </p:txBody>
      </p:sp>
    </p:spTree>
    <p:extLst>
      <p:ext uri="{BB962C8B-B14F-4D97-AF65-F5344CB8AC3E}">
        <p14:creationId xmlns:p14="http://schemas.microsoft.com/office/powerpoint/2010/main" val="12661611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normAutofit fontScale="90000"/>
          </a:bodyPr>
          <a:lstStyle/>
          <a:p>
            <a:r>
              <a:rPr lang="en-US"/>
              <a:t>Breast Cancer: Treatment</a:t>
            </a:r>
          </a:p>
        </p:txBody>
      </p:sp>
      <p:sp>
        <p:nvSpPr>
          <p:cNvPr id="79877" name="Rectangle 5"/>
          <p:cNvSpPr>
            <a:spLocks noGrp="1" noChangeArrowheads="1"/>
          </p:cNvSpPr>
          <p:nvPr>
            <p:ph type="body" idx="1"/>
          </p:nvPr>
        </p:nvSpPr>
        <p:spPr/>
        <p:txBody>
          <a:bodyPr/>
          <a:lstStyle/>
          <a:p>
            <a:r>
              <a:rPr lang="en-US" b="1" dirty="0"/>
              <a:t>Radical mastectomy</a:t>
            </a:r>
            <a:r>
              <a:rPr lang="en-US" dirty="0"/>
              <a:t> </a:t>
            </a:r>
            <a:endParaRPr lang="en-US" dirty="0" smtClean="0"/>
          </a:p>
          <a:p>
            <a:pPr lvl="1"/>
            <a:r>
              <a:rPr lang="en-US" dirty="0" smtClean="0"/>
              <a:t>removes </a:t>
            </a:r>
            <a:r>
              <a:rPr lang="en-US" dirty="0"/>
              <a:t>breast, all underlying muscles, fascia, associated lymph nodes</a:t>
            </a:r>
          </a:p>
          <a:p>
            <a:r>
              <a:rPr lang="en-US" b="1" dirty="0"/>
              <a:t>Lumpectomy</a:t>
            </a:r>
            <a:r>
              <a:rPr lang="en-US" dirty="0"/>
              <a:t> </a:t>
            </a:r>
            <a:endParaRPr lang="en-US" dirty="0" smtClean="0"/>
          </a:p>
          <a:p>
            <a:pPr lvl="1"/>
            <a:r>
              <a:rPr lang="en-US" dirty="0" smtClean="0"/>
              <a:t>excises </a:t>
            </a:r>
            <a:r>
              <a:rPr lang="en-US" dirty="0"/>
              <a:t>only cancerous lump</a:t>
            </a:r>
          </a:p>
          <a:p>
            <a:r>
              <a:rPr lang="en-US" b="1" dirty="0"/>
              <a:t>Simple mastectomy</a:t>
            </a:r>
            <a:r>
              <a:rPr lang="en-US" dirty="0"/>
              <a:t> </a:t>
            </a:r>
            <a:endParaRPr lang="en-US" dirty="0" smtClean="0"/>
          </a:p>
          <a:p>
            <a:pPr lvl="1"/>
            <a:r>
              <a:rPr lang="en-US" dirty="0" smtClean="0"/>
              <a:t>removes </a:t>
            </a:r>
            <a:r>
              <a:rPr lang="en-US" dirty="0"/>
              <a:t>only breast </a:t>
            </a:r>
            <a:r>
              <a:rPr lang="en-US" dirty="0" smtClean="0"/>
              <a:t>tissue</a:t>
            </a:r>
          </a:p>
          <a:p>
            <a:pPr lvl="1"/>
            <a:r>
              <a:rPr lang="en-US" dirty="0" smtClean="0"/>
              <a:t>sometimes </a:t>
            </a:r>
            <a:r>
              <a:rPr lang="en-US" dirty="0"/>
              <a:t>some </a:t>
            </a:r>
            <a:r>
              <a:rPr lang="en-US" dirty="0" err="1"/>
              <a:t>axillary</a:t>
            </a:r>
            <a:r>
              <a:rPr lang="en-US" dirty="0"/>
              <a:t> lymph nodes</a:t>
            </a:r>
          </a:p>
          <a:p>
            <a:endParaRPr lang="en-US" dirty="0" smtClean="0"/>
          </a:p>
          <a:p>
            <a:r>
              <a:rPr lang="en-US" dirty="0" smtClean="0"/>
              <a:t>Some </a:t>
            </a:r>
            <a:r>
              <a:rPr lang="en-US" dirty="0"/>
              <a:t>have breast reconstruction</a:t>
            </a:r>
          </a:p>
        </p:txBody>
      </p:sp>
    </p:spTree>
    <p:extLst>
      <p:ext uri="{BB962C8B-B14F-4D97-AF65-F5344CB8AC3E}">
        <p14:creationId xmlns:p14="http://schemas.microsoft.com/office/powerpoint/2010/main" val="38486964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Reproductive Flash Animations\Malereproductivesystemoverview.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Reproductive Flash Animations\spermatogenesis.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Reproductive Flash Animations\femalereproductivesystemoverview.swf"/>
</p:tagLst>
</file>

<file path=ppt/tags/tag4.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Reproductive Flash Animations\Femalereproductivecycles.swf"/>
</p:tagLst>
</file>

<file path=ppt/tags/tag5.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Reproductive Flash Animations\Ovulationthroughimplantation.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7504</Words>
  <Application>Microsoft Office PowerPoint</Application>
  <PresentationFormat>On-screen Show (4:3)</PresentationFormat>
  <Paragraphs>1970</Paragraphs>
  <Slides>206</Slides>
  <Notes>62</Notes>
  <HiddenSlides>0</HiddenSlides>
  <MMClips>0</MMClips>
  <ScaleCrop>false</ScaleCrop>
  <HeadingPairs>
    <vt:vector size="4" baseType="variant">
      <vt:variant>
        <vt:lpstr>Theme</vt:lpstr>
      </vt:variant>
      <vt:variant>
        <vt:i4>1</vt:i4>
      </vt:variant>
      <vt:variant>
        <vt:lpstr>Slide Titles</vt:lpstr>
      </vt:variant>
      <vt:variant>
        <vt:i4>206</vt:i4>
      </vt:variant>
    </vt:vector>
  </HeadingPairs>
  <TitlesOfParts>
    <vt:vector size="207" baseType="lpstr">
      <vt:lpstr>Office Theme</vt:lpstr>
      <vt:lpstr>Reproductive System</vt:lpstr>
      <vt:lpstr>Reproductive System</vt:lpstr>
      <vt:lpstr>Male Reproductive System</vt:lpstr>
      <vt:lpstr>Male Reproductive System</vt:lpstr>
      <vt:lpstr>The Scrotum</vt:lpstr>
      <vt:lpstr>The Scrotum</vt:lpstr>
      <vt:lpstr>The Testes</vt:lpstr>
      <vt:lpstr>Seminiferous Tubules</vt:lpstr>
      <vt:lpstr>The Testes</vt:lpstr>
      <vt:lpstr>Seminiferous Tubules</vt:lpstr>
      <vt:lpstr>The Testes</vt:lpstr>
      <vt:lpstr>Homeostatic Imbalance</vt:lpstr>
      <vt:lpstr>The Male Perineum</vt:lpstr>
      <vt:lpstr>The Penis</vt:lpstr>
      <vt:lpstr>The Penis</vt:lpstr>
      <vt:lpstr>Circumcision</vt:lpstr>
      <vt:lpstr>The Penis: Internally</vt:lpstr>
      <vt:lpstr>The Male Duct System</vt:lpstr>
      <vt:lpstr>Epididymis</vt:lpstr>
      <vt:lpstr>Ductus Deferens and Ejaculatory Duct</vt:lpstr>
      <vt:lpstr>Urethra</vt:lpstr>
      <vt:lpstr>The Male Accessory Glands</vt:lpstr>
      <vt:lpstr>Accessory Glands: Seminal Glands</vt:lpstr>
      <vt:lpstr>Accessory Glands: Prostate </vt:lpstr>
      <vt:lpstr>Prostate Disorders</vt:lpstr>
      <vt:lpstr>Prostate Disorders</vt:lpstr>
      <vt:lpstr>Accessory Glands: Bulbourethral Glands</vt:lpstr>
      <vt:lpstr>Semen</vt:lpstr>
      <vt:lpstr>Semen Functions</vt:lpstr>
      <vt:lpstr>Male Reproductive System Overview</vt:lpstr>
      <vt:lpstr>Male Sexual Response</vt:lpstr>
      <vt:lpstr>Erection</vt:lpstr>
      <vt:lpstr>Male Sexual Response</vt:lpstr>
      <vt:lpstr>Homeostatic Imbalance</vt:lpstr>
      <vt:lpstr>Spermatogenesis</vt:lpstr>
      <vt:lpstr>Meiosis</vt:lpstr>
      <vt:lpstr>Meiosis</vt:lpstr>
      <vt:lpstr>Meiosis I</vt:lpstr>
      <vt:lpstr>Meiosis I</vt:lpstr>
      <vt:lpstr>Meiosis II</vt:lpstr>
      <vt:lpstr>Spermatogenesis</vt:lpstr>
      <vt:lpstr>Mitosis of Spermatogonia</vt:lpstr>
      <vt:lpstr>Mitosis of Spermatogonia</vt:lpstr>
      <vt:lpstr>Meiosis: Spermatocytes to Spermatids</vt:lpstr>
      <vt:lpstr>Spermiogenesis: Spermatids to Sperm</vt:lpstr>
      <vt:lpstr>Figure 27.9  Spermiogenesis: transformation of a spermatid into a functional sperm.</vt:lpstr>
      <vt:lpstr>Figure 27.9  Spermiogenesis: transformation of a spermatid into a functional sperm.</vt:lpstr>
      <vt:lpstr>Figure 27.9  Spermiogenesis: transformation of a spermatid into a functional sperm.</vt:lpstr>
      <vt:lpstr>Figure 27.9  Spermiogenesis: transformation of a spermatid into a functional sperm.</vt:lpstr>
      <vt:lpstr>Figure 27.9  Spermiogenesis: transformation of a spermatid into a functional sperm.</vt:lpstr>
      <vt:lpstr>Figure 27.9  Spermiogenesis: transformation of a spermatid into a functional sperm.</vt:lpstr>
      <vt:lpstr>Figure 27.9  Spermiogenesis: transformation of a spermatid into a functional sperm.</vt:lpstr>
      <vt:lpstr>Sperm</vt:lpstr>
      <vt:lpstr>Spermatogenesis</vt:lpstr>
      <vt:lpstr>Role of Sustentocytes </vt:lpstr>
      <vt:lpstr>Role of Sustentacular Cells</vt:lpstr>
      <vt:lpstr>Homeostatic Imbalance</vt:lpstr>
      <vt:lpstr>Hormonal Regulation of Male Reproductive Function</vt:lpstr>
      <vt:lpstr>HPG Axis</vt:lpstr>
      <vt:lpstr>HPG Axis</vt:lpstr>
      <vt:lpstr>HPG Axis</vt:lpstr>
      <vt:lpstr>Mechanism and Effects of Testosterone Activity</vt:lpstr>
      <vt:lpstr>Mechanism and Effects of Testosterone Activity</vt:lpstr>
      <vt:lpstr>Male Secondary Sex Characteristics</vt:lpstr>
      <vt:lpstr>Male Secondary Sex Characteristics</vt:lpstr>
      <vt:lpstr>Female Reproductive Anatomy</vt:lpstr>
      <vt:lpstr>Female Reproductive Anatomy</vt:lpstr>
      <vt:lpstr>Figure 27.12 Internal organs of the female reproductive system, midsagittal section.</vt:lpstr>
      <vt:lpstr>Ovaries</vt:lpstr>
      <vt:lpstr>Ovaries</vt:lpstr>
      <vt:lpstr>Ovaries</vt:lpstr>
      <vt:lpstr>Follicles</vt:lpstr>
      <vt:lpstr>Ovaries</vt:lpstr>
      <vt:lpstr>Female Duct System</vt:lpstr>
      <vt:lpstr>Uterine Tubes</vt:lpstr>
      <vt:lpstr>Uterine Tubes</vt:lpstr>
      <vt:lpstr>Homeostatic Imbalance</vt:lpstr>
      <vt:lpstr>Uterus</vt:lpstr>
      <vt:lpstr>Uterus</vt:lpstr>
      <vt:lpstr>Homeostatic Imbalance</vt:lpstr>
      <vt:lpstr>Homeostatic Imbalance</vt:lpstr>
      <vt:lpstr>Uterine Wall</vt:lpstr>
      <vt:lpstr>Endometrium</vt:lpstr>
      <vt:lpstr>Uterine Vascular Supply</vt:lpstr>
      <vt:lpstr>Vagina</vt:lpstr>
      <vt:lpstr>Vagina</vt:lpstr>
      <vt:lpstr>Figure 27.16a  The external genitalia (vulva) of the female.</vt:lpstr>
      <vt:lpstr>External Genitalia (Vulva or Pudendum)</vt:lpstr>
      <vt:lpstr>External Genitalia</vt:lpstr>
      <vt:lpstr>External Genitalia</vt:lpstr>
      <vt:lpstr>Figure 27.16b  The external genitalia (vulva) of the female.</vt:lpstr>
      <vt:lpstr>Mammary Glands</vt:lpstr>
      <vt:lpstr>Mammary Glands</vt:lpstr>
      <vt:lpstr>Figure 27.17  Structure of lactating mammary glands.</vt:lpstr>
      <vt:lpstr>Breast Cancer</vt:lpstr>
      <vt:lpstr>Breast Cancer</vt:lpstr>
      <vt:lpstr>Breast Cancer</vt:lpstr>
      <vt:lpstr>Breast Cancer: Diagnosis</vt:lpstr>
      <vt:lpstr>Breast Cancer: Treatment</vt:lpstr>
      <vt:lpstr>Female Reproductive System Overview</vt:lpstr>
      <vt:lpstr>Physiology of the Female Reproductive System</vt:lpstr>
      <vt:lpstr>Oogenesis</vt:lpstr>
      <vt:lpstr>Oogenesis</vt:lpstr>
      <vt:lpstr>Oogenesis</vt:lpstr>
      <vt:lpstr>Ovarian Cycle</vt:lpstr>
      <vt:lpstr>Ovarian Cycle</vt:lpstr>
      <vt:lpstr>Follicular Phase</vt:lpstr>
      <vt:lpstr>Follicular Phase</vt:lpstr>
      <vt:lpstr>Follicular Phase</vt:lpstr>
      <vt:lpstr>Ovulation</vt:lpstr>
      <vt:lpstr>Luteal Phase of the Ovarian Cycle</vt:lpstr>
      <vt:lpstr>Luteal Phase</vt:lpstr>
      <vt:lpstr>Establishing the Ovarian Cycle</vt:lpstr>
      <vt:lpstr>Hormonal Regulation of the Ovarian Cycle</vt:lpstr>
      <vt:lpstr>Establishing the Ovarian Cycle</vt:lpstr>
      <vt:lpstr>Establishing the Ovarian Cycle</vt:lpstr>
      <vt:lpstr>Hormonal Interactions During a 28-Day Ovarian Cycle</vt:lpstr>
      <vt:lpstr>Hormonal Interactions During a 28-Day Ovarian Cycle</vt:lpstr>
      <vt:lpstr>Hormonal Interactions During a 28-Day Ovarian Cycle</vt:lpstr>
      <vt:lpstr>Hormonal Interactions During a 28-Day Ovarian Cycle</vt:lpstr>
      <vt:lpstr>Hormonal Interactions During a 28-Day Ovarian Cycle</vt:lpstr>
      <vt:lpstr>Hormonal Interactions During a 28-Day Ovarian Cycle</vt:lpstr>
      <vt:lpstr>Figure 27.22b  Correlation of anterior pituitary and ovarian hormones with structural changes of the ovary and uterus.</vt:lpstr>
      <vt:lpstr>The Uterine (Menstrual) Cycle</vt:lpstr>
      <vt:lpstr>Uterine Cycle</vt:lpstr>
      <vt:lpstr>Uterine Cycle</vt:lpstr>
      <vt:lpstr>Uterine Cycle</vt:lpstr>
      <vt:lpstr>Uterine Cycle</vt:lpstr>
      <vt:lpstr>Effects of Estrogens </vt:lpstr>
      <vt:lpstr>Effects of Estrogens</vt:lpstr>
      <vt:lpstr>Effects of Estrogens</vt:lpstr>
      <vt:lpstr>Effects of Progesterone</vt:lpstr>
      <vt:lpstr>Female Sexual Response</vt:lpstr>
      <vt:lpstr>Female Sexual Response</vt:lpstr>
      <vt:lpstr>Female Reproductive Cycle</vt:lpstr>
      <vt:lpstr>Sexually Transmitted Infections (STIs)</vt:lpstr>
      <vt:lpstr>Gonorrhea</vt:lpstr>
      <vt:lpstr>Gonorrhea</vt:lpstr>
      <vt:lpstr>Syphilis</vt:lpstr>
      <vt:lpstr>Syphilis</vt:lpstr>
      <vt:lpstr>Chlamydia</vt:lpstr>
      <vt:lpstr>Trichomoniasis</vt:lpstr>
      <vt:lpstr>Viral Infections</vt:lpstr>
      <vt:lpstr>Viral Infections</vt:lpstr>
      <vt:lpstr>Developmental Aspects: Determination of Genetic Sex </vt:lpstr>
      <vt:lpstr>Developmental Aspects: Determination of Genetic Sex</vt:lpstr>
      <vt:lpstr>Developmental Aspects: Sexual Differentiation</vt:lpstr>
      <vt:lpstr>Development of External Genitalia</vt:lpstr>
      <vt:lpstr>Development Aspects: Descent of the Gonads</vt:lpstr>
      <vt:lpstr>Development Aspects: Puberty</vt:lpstr>
      <vt:lpstr>Menopause</vt:lpstr>
      <vt:lpstr>Menopause</vt:lpstr>
      <vt:lpstr>Menopause</vt:lpstr>
      <vt:lpstr>Pregnancy</vt:lpstr>
      <vt:lpstr>Ovulation Through Implantation</vt:lpstr>
      <vt:lpstr>Fertilization</vt:lpstr>
      <vt:lpstr>Fertilization</vt:lpstr>
      <vt:lpstr>Cleavage</vt:lpstr>
      <vt:lpstr>Morula</vt:lpstr>
      <vt:lpstr>Blastocyst</vt:lpstr>
      <vt:lpstr>Organization</vt:lpstr>
      <vt:lpstr>Placenta</vt:lpstr>
      <vt:lpstr>Hormone changes</vt:lpstr>
      <vt:lpstr>HCG</vt:lpstr>
      <vt:lpstr>HCG</vt:lpstr>
      <vt:lpstr>More hormones</vt:lpstr>
      <vt:lpstr>More hormones</vt:lpstr>
      <vt:lpstr>Parturition</vt:lpstr>
      <vt:lpstr>Hormonal changes with birth</vt:lpstr>
      <vt:lpstr>Labor</vt:lpstr>
      <vt:lpstr>Dilation of cervix</vt:lpstr>
      <vt:lpstr>Involution</vt:lpstr>
      <vt:lpstr>Involution</vt:lpstr>
      <vt:lpstr>More hormones (breast)</vt:lpstr>
      <vt:lpstr>More hormones (breast)</vt:lpstr>
      <vt:lpstr>Milk production and secretion</vt:lpstr>
      <vt:lpstr>Milk ejection</vt:lpstr>
      <vt:lpstr>Milk production</vt:lpstr>
      <vt:lpstr>Embryonic Stage</vt:lpstr>
      <vt:lpstr>Week Two</vt:lpstr>
      <vt:lpstr>Week Three</vt:lpstr>
      <vt:lpstr>Week Four</vt:lpstr>
      <vt:lpstr>Weeks Five through Seven</vt:lpstr>
      <vt:lpstr>Umbilical Cord</vt:lpstr>
      <vt:lpstr>Amniotic Fluid</vt:lpstr>
      <vt:lpstr>Amniocentesis</vt:lpstr>
      <vt:lpstr>Week Eight</vt:lpstr>
      <vt:lpstr>Fetal Stage</vt:lpstr>
      <vt:lpstr>Month Four</vt:lpstr>
      <vt:lpstr>Month Five</vt:lpstr>
      <vt:lpstr>Month Six</vt:lpstr>
      <vt:lpstr>Final trimester</vt:lpstr>
      <vt:lpstr>Neonatal period</vt:lpstr>
      <vt:lpstr>Neonatal period</vt:lpstr>
      <vt:lpstr>Neonatal</vt:lpstr>
      <vt:lpstr>Ductus arteriosus</vt:lpstr>
      <vt:lpstr>Infancy</vt:lpstr>
      <vt:lpstr>Infant nutrition requirements</vt:lpstr>
      <vt:lpstr>Childhood</vt:lpstr>
      <vt:lpstr>Adolescence</vt:lpstr>
      <vt:lpstr>Adulthood</vt:lpstr>
      <vt:lpstr>Adulthood</vt:lpstr>
      <vt:lpstr>Adulthood</vt:lpstr>
      <vt:lpstr>Adulthood </vt:lpstr>
      <vt:lpstr>Senescence</vt:lpstr>
      <vt:lpstr>Death</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System</dc:title>
  <dc:creator>Betsy</dc:creator>
  <cp:lastModifiedBy>Wargo, Betsy A</cp:lastModifiedBy>
  <cp:revision>34</cp:revision>
  <dcterms:created xsi:type="dcterms:W3CDTF">2013-07-03T01:47:18Z</dcterms:created>
  <dcterms:modified xsi:type="dcterms:W3CDTF">2013-11-08T02:11:03Z</dcterms:modified>
</cp:coreProperties>
</file>