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3"/>
  </p:notesMasterIdLst>
  <p:sldIdLst>
    <p:sldId id="258" r:id="rId2"/>
    <p:sldId id="259" r:id="rId3"/>
    <p:sldId id="260" r:id="rId4"/>
    <p:sldId id="261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4" r:id="rId13"/>
    <p:sldId id="275" r:id="rId14"/>
    <p:sldId id="277" r:id="rId15"/>
    <p:sldId id="278" r:id="rId16"/>
    <p:sldId id="279" r:id="rId17"/>
    <p:sldId id="280" r:id="rId18"/>
    <p:sldId id="282" r:id="rId19"/>
    <p:sldId id="283" r:id="rId20"/>
    <p:sldId id="284" r:id="rId21"/>
    <p:sldId id="285" r:id="rId22"/>
    <p:sldId id="287" r:id="rId23"/>
    <p:sldId id="288" r:id="rId24"/>
    <p:sldId id="289" r:id="rId25"/>
    <p:sldId id="290" r:id="rId26"/>
    <p:sldId id="291" r:id="rId27"/>
    <p:sldId id="292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4" r:id="rId38"/>
    <p:sldId id="305" r:id="rId39"/>
    <p:sldId id="306" r:id="rId40"/>
    <p:sldId id="309" r:id="rId41"/>
    <p:sldId id="312" r:id="rId42"/>
    <p:sldId id="313" r:id="rId43"/>
    <p:sldId id="314" r:id="rId44"/>
    <p:sldId id="316" r:id="rId45"/>
    <p:sldId id="325" r:id="rId46"/>
    <p:sldId id="326" r:id="rId47"/>
    <p:sldId id="329" r:id="rId48"/>
    <p:sldId id="470" r:id="rId49"/>
    <p:sldId id="471" r:id="rId50"/>
    <p:sldId id="472" r:id="rId51"/>
    <p:sldId id="473" r:id="rId52"/>
    <p:sldId id="474" r:id="rId53"/>
    <p:sldId id="475" r:id="rId54"/>
    <p:sldId id="476" r:id="rId55"/>
    <p:sldId id="477" r:id="rId56"/>
    <p:sldId id="478" r:id="rId57"/>
    <p:sldId id="479" r:id="rId58"/>
    <p:sldId id="480" r:id="rId59"/>
    <p:sldId id="481" r:id="rId60"/>
    <p:sldId id="482" r:id="rId61"/>
    <p:sldId id="483" r:id="rId62"/>
    <p:sldId id="484" r:id="rId63"/>
    <p:sldId id="485" r:id="rId64"/>
    <p:sldId id="486" r:id="rId65"/>
    <p:sldId id="487" r:id="rId66"/>
    <p:sldId id="488" r:id="rId67"/>
    <p:sldId id="489" r:id="rId68"/>
    <p:sldId id="490" r:id="rId69"/>
    <p:sldId id="491" r:id="rId70"/>
    <p:sldId id="492" r:id="rId71"/>
    <p:sldId id="493" r:id="rId72"/>
    <p:sldId id="494" r:id="rId73"/>
    <p:sldId id="495" r:id="rId74"/>
    <p:sldId id="496" r:id="rId75"/>
    <p:sldId id="497" r:id="rId76"/>
    <p:sldId id="498" r:id="rId77"/>
    <p:sldId id="499" r:id="rId78"/>
    <p:sldId id="500" r:id="rId79"/>
    <p:sldId id="501" r:id="rId80"/>
    <p:sldId id="502" r:id="rId81"/>
    <p:sldId id="503" r:id="rId82"/>
    <p:sldId id="504" r:id="rId83"/>
    <p:sldId id="505" r:id="rId84"/>
    <p:sldId id="506" r:id="rId85"/>
    <p:sldId id="507" r:id="rId86"/>
    <p:sldId id="508" r:id="rId87"/>
    <p:sldId id="509" r:id="rId88"/>
    <p:sldId id="510" r:id="rId89"/>
    <p:sldId id="511" r:id="rId90"/>
    <p:sldId id="512" r:id="rId91"/>
    <p:sldId id="514" r:id="rId92"/>
    <p:sldId id="515" r:id="rId93"/>
    <p:sldId id="516" r:id="rId94"/>
    <p:sldId id="517" r:id="rId95"/>
    <p:sldId id="518" r:id="rId96"/>
    <p:sldId id="519" r:id="rId97"/>
    <p:sldId id="520" r:id="rId98"/>
    <p:sldId id="521" r:id="rId99"/>
    <p:sldId id="522" r:id="rId100"/>
    <p:sldId id="523" r:id="rId101"/>
    <p:sldId id="524" r:id="rId102"/>
    <p:sldId id="525" r:id="rId103"/>
    <p:sldId id="526" r:id="rId104"/>
    <p:sldId id="527" r:id="rId105"/>
    <p:sldId id="528" r:id="rId106"/>
    <p:sldId id="529" r:id="rId107"/>
    <p:sldId id="530" r:id="rId108"/>
    <p:sldId id="531" r:id="rId109"/>
    <p:sldId id="532" r:id="rId110"/>
    <p:sldId id="533" r:id="rId111"/>
    <p:sldId id="534" r:id="rId112"/>
    <p:sldId id="535" r:id="rId113"/>
    <p:sldId id="536" r:id="rId114"/>
    <p:sldId id="537" r:id="rId115"/>
    <p:sldId id="538" r:id="rId116"/>
    <p:sldId id="539" r:id="rId117"/>
    <p:sldId id="540" r:id="rId118"/>
    <p:sldId id="541" r:id="rId119"/>
    <p:sldId id="542" r:id="rId120"/>
    <p:sldId id="543" r:id="rId121"/>
    <p:sldId id="544" r:id="rId122"/>
    <p:sldId id="545" r:id="rId123"/>
    <p:sldId id="546" r:id="rId124"/>
    <p:sldId id="547" r:id="rId125"/>
    <p:sldId id="549" r:id="rId126"/>
    <p:sldId id="550" r:id="rId127"/>
    <p:sldId id="551" r:id="rId128"/>
    <p:sldId id="552" r:id="rId129"/>
    <p:sldId id="553" r:id="rId130"/>
    <p:sldId id="554" r:id="rId131"/>
    <p:sldId id="555" r:id="rId132"/>
    <p:sldId id="556" r:id="rId133"/>
    <p:sldId id="557" r:id="rId134"/>
    <p:sldId id="558" r:id="rId135"/>
    <p:sldId id="559" r:id="rId136"/>
    <p:sldId id="560" r:id="rId137"/>
    <p:sldId id="561" r:id="rId138"/>
    <p:sldId id="562" r:id="rId139"/>
    <p:sldId id="563" r:id="rId140"/>
    <p:sldId id="564" r:id="rId141"/>
    <p:sldId id="565" r:id="rId142"/>
    <p:sldId id="566" r:id="rId143"/>
    <p:sldId id="567" r:id="rId144"/>
    <p:sldId id="569" r:id="rId145"/>
    <p:sldId id="570" r:id="rId146"/>
    <p:sldId id="571" r:id="rId147"/>
    <p:sldId id="572" r:id="rId148"/>
    <p:sldId id="573" r:id="rId149"/>
    <p:sldId id="574" r:id="rId150"/>
    <p:sldId id="575" r:id="rId151"/>
    <p:sldId id="576" r:id="rId152"/>
    <p:sldId id="577" r:id="rId153"/>
    <p:sldId id="578" r:id="rId154"/>
    <p:sldId id="579" r:id="rId155"/>
    <p:sldId id="580" r:id="rId156"/>
    <p:sldId id="581" r:id="rId157"/>
    <p:sldId id="582" r:id="rId158"/>
    <p:sldId id="583" r:id="rId159"/>
    <p:sldId id="584" r:id="rId160"/>
    <p:sldId id="585" r:id="rId161"/>
    <p:sldId id="586" r:id="rId1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8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DBBB9-AB03-4D57-8610-B94FF70470FE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95771-DE85-4AD3-8E2A-4367534D2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95771-DE85-4AD3-8E2A-4367534D2811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9697F-072A-4FEE-8096-3FCE86665215}" type="slidenum">
              <a:rPr lang="en-US" smtClean="0"/>
              <a:pPr/>
              <a:t>101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6643-7A3A-4840-B44D-D3A974B9C1B1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D47E-8A09-4846-99C2-5935BA0C6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6643-7A3A-4840-B44D-D3A974B9C1B1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D47E-8A09-4846-99C2-5935BA0C6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6643-7A3A-4840-B44D-D3A974B9C1B1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D47E-8A09-4846-99C2-5935BA0C6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563562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00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2578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6643-7A3A-4840-B44D-D3A974B9C1B1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D47E-8A09-4846-99C2-5935BA0C6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6643-7A3A-4840-B44D-D3A974B9C1B1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D47E-8A09-4846-99C2-5935BA0C6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6643-7A3A-4840-B44D-D3A974B9C1B1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D47E-8A09-4846-99C2-5935BA0C6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6643-7A3A-4840-B44D-D3A974B9C1B1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D47E-8A09-4846-99C2-5935BA0C6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6643-7A3A-4840-B44D-D3A974B9C1B1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D47E-8A09-4846-99C2-5935BA0C6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6643-7A3A-4840-B44D-D3A974B9C1B1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D47E-8A09-4846-99C2-5935BA0C6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6643-7A3A-4840-B44D-D3A974B9C1B1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D47E-8A09-4846-99C2-5935BA0C6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C6643-7A3A-4840-B44D-D3A974B9C1B1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7D47E-8A09-4846-99C2-5935BA0C6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Reproductive System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Primary sex </a:t>
            </a:r>
            <a:r>
              <a:rPr lang="en-US" b="1" dirty="0" smtClean="0"/>
              <a:t>organs</a:t>
            </a:r>
            <a:r>
              <a:rPr lang="en-US" dirty="0" smtClean="0"/>
              <a:t>:  </a:t>
            </a:r>
            <a:r>
              <a:rPr lang="en-US" b="1" dirty="0" smtClean="0"/>
              <a:t>gonads</a:t>
            </a:r>
            <a:endParaRPr lang="en-US" dirty="0" smtClean="0"/>
          </a:p>
          <a:p>
            <a:pPr lvl="1"/>
            <a:r>
              <a:rPr lang="en-US" b="1" dirty="0" smtClean="0"/>
              <a:t>testes</a:t>
            </a:r>
            <a:r>
              <a:rPr lang="en-US" dirty="0" smtClean="0"/>
              <a:t> </a:t>
            </a:r>
          </a:p>
          <a:p>
            <a:pPr lvl="1"/>
            <a:r>
              <a:rPr lang="en-US" b="1" dirty="0" smtClean="0"/>
              <a:t>ovaries</a:t>
            </a:r>
            <a:endParaRPr lang="en-US" dirty="0"/>
          </a:p>
          <a:p>
            <a:pPr lvl="1"/>
            <a:r>
              <a:rPr lang="en-US" dirty="0"/>
              <a:t>Produce </a:t>
            </a:r>
            <a:r>
              <a:rPr lang="en-US" b="1" dirty="0" smtClean="0"/>
              <a:t>gametes:</a:t>
            </a:r>
            <a:r>
              <a:rPr lang="en-US" dirty="0" smtClean="0"/>
              <a:t> sex </a:t>
            </a:r>
            <a:r>
              <a:rPr lang="en-US" dirty="0"/>
              <a:t>cells 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Sperm</a:t>
            </a:r>
          </a:p>
          <a:p>
            <a:pPr lvl="2"/>
            <a:r>
              <a:rPr lang="en-US" dirty="0" smtClean="0"/>
              <a:t>ova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Secrete </a:t>
            </a:r>
            <a:r>
              <a:rPr lang="en-US" dirty="0"/>
              <a:t>steroid </a:t>
            </a:r>
            <a:r>
              <a:rPr lang="en-US" b="1" dirty="0"/>
              <a:t>sex hormones</a:t>
            </a:r>
            <a:endParaRPr lang="en-US" dirty="0"/>
          </a:p>
          <a:p>
            <a:pPr lvl="2"/>
            <a:r>
              <a:rPr lang="en-US" dirty="0"/>
              <a:t>Androgens (males) </a:t>
            </a:r>
          </a:p>
          <a:p>
            <a:pPr lvl="2"/>
            <a:r>
              <a:rPr lang="en-US" dirty="0"/>
              <a:t>Estrogens and progesterone (females)</a:t>
            </a:r>
          </a:p>
          <a:p>
            <a:endParaRPr lang="en-US" b="1" dirty="0" smtClean="0"/>
          </a:p>
          <a:p>
            <a:r>
              <a:rPr lang="en-US" b="1" dirty="0" smtClean="0"/>
              <a:t>Accessory </a:t>
            </a:r>
            <a:r>
              <a:rPr lang="en-US" b="1" dirty="0"/>
              <a:t>reproductive organs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ducts</a:t>
            </a:r>
            <a:r>
              <a:rPr lang="en-US" dirty="0"/>
              <a:t>, glands, and external genitalia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Seminiferous Tubules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Interstitial endocrine cells</a:t>
            </a:r>
            <a:r>
              <a:rPr lang="en-US" dirty="0"/>
              <a:t> in soft tissue surrounding </a:t>
            </a:r>
            <a:r>
              <a:rPr lang="en-US" dirty="0" err="1"/>
              <a:t>seminiferous</a:t>
            </a:r>
            <a:r>
              <a:rPr lang="en-US" dirty="0"/>
              <a:t> tubules</a:t>
            </a:r>
          </a:p>
          <a:p>
            <a:endParaRPr lang="en-US" dirty="0" smtClean="0"/>
          </a:p>
          <a:p>
            <a:r>
              <a:rPr lang="en-US" dirty="0" smtClean="0"/>
              <a:t>Produce androgens</a:t>
            </a:r>
          </a:p>
          <a:p>
            <a:pPr lvl="1"/>
            <a:r>
              <a:rPr lang="en-US" dirty="0" smtClean="0"/>
              <a:t>testosterone</a:t>
            </a:r>
            <a:endParaRPr lang="en-US" dirty="0"/>
          </a:p>
          <a:p>
            <a:pPr lvl="1"/>
            <a:r>
              <a:rPr lang="en-US" dirty="0"/>
              <a:t>Secrete it into interstitial fluid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5837" y="4028518"/>
            <a:ext cx="4348163" cy="2829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Ovulation</a:t>
            </a:r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Ovary wall ruptures, expels secondary </a:t>
            </a:r>
            <a:r>
              <a:rPr lang="en-US" dirty="0" err="1"/>
              <a:t>oocyte</a:t>
            </a:r>
            <a:r>
              <a:rPr lang="en-US" dirty="0"/>
              <a:t> with its corona </a:t>
            </a:r>
            <a:r>
              <a:rPr lang="en-US" dirty="0" err="1"/>
              <a:t>radiata</a:t>
            </a:r>
            <a:r>
              <a:rPr lang="en-US" dirty="0"/>
              <a:t> to peritoneal cavity</a:t>
            </a:r>
          </a:p>
          <a:p>
            <a:pPr>
              <a:lnSpc>
                <a:spcPct val="90000"/>
              </a:lnSpc>
            </a:pPr>
            <a:endParaRPr lang="en-US" i="1" dirty="0" smtClean="0"/>
          </a:p>
          <a:p>
            <a:pPr>
              <a:lnSpc>
                <a:spcPct val="90000"/>
              </a:lnSpc>
            </a:pPr>
            <a:r>
              <a:rPr lang="en-US" i="1" dirty="0" err="1" smtClean="0"/>
              <a:t>Mittelschmerz</a:t>
            </a:r>
            <a:r>
              <a:rPr lang="en-US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twinge </a:t>
            </a:r>
            <a:r>
              <a:rPr lang="en-US" dirty="0"/>
              <a:t>of pain sometimes felt at ovulation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1–2</a:t>
            </a:r>
            <a:r>
              <a:rPr lang="en-US" dirty="0"/>
              <a:t>% of ovulations release more than one secondary </a:t>
            </a:r>
            <a:r>
              <a:rPr lang="en-US" dirty="0" err="1"/>
              <a:t>oocyte</a:t>
            </a:r>
            <a:r>
              <a:rPr lang="en-US" dirty="0"/>
              <a:t>,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if </a:t>
            </a:r>
            <a:r>
              <a:rPr lang="en-US" dirty="0"/>
              <a:t>fertilized, results in fraternal twins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Identical </a:t>
            </a:r>
            <a:r>
              <a:rPr lang="en-US" dirty="0"/>
              <a:t>twins result from fertilization of one </a:t>
            </a:r>
            <a:r>
              <a:rPr lang="en-US" dirty="0" err="1"/>
              <a:t>oocyte</a:t>
            </a:r>
            <a:r>
              <a:rPr lang="en-US" dirty="0"/>
              <a:t>, then separation of daughter cells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99581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Luteal Phase of the Ovarian Cycle</a:t>
            </a: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65125" y="1141413"/>
            <a:ext cx="8397875" cy="5106987"/>
          </a:xfrm>
        </p:spPr>
        <p:txBody>
          <a:bodyPr/>
          <a:lstStyle/>
          <a:p>
            <a:r>
              <a:rPr lang="en-US" dirty="0"/>
              <a:t>Ruptured follicle </a:t>
            </a:r>
            <a:r>
              <a:rPr lang="en-US" dirty="0" smtClean="0"/>
              <a:t>collapses</a:t>
            </a:r>
          </a:p>
          <a:p>
            <a:pPr lvl="1"/>
            <a:r>
              <a:rPr lang="en-US" dirty="0" err="1" smtClean="0"/>
              <a:t>antrum</a:t>
            </a:r>
            <a:r>
              <a:rPr lang="en-US" dirty="0" smtClean="0"/>
              <a:t> </a:t>
            </a:r>
            <a:r>
              <a:rPr lang="en-US" dirty="0"/>
              <a:t>fills with clotted blood </a:t>
            </a:r>
            <a:endParaRPr lang="en-US" dirty="0" smtClean="0"/>
          </a:p>
          <a:p>
            <a:pPr lvl="2"/>
            <a:r>
              <a:rPr lang="en-US" i="1" dirty="0" smtClean="0"/>
              <a:t>corpus </a:t>
            </a:r>
            <a:r>
              <a:rPr lang="en-US" i="1" dirty="0" err="1"/>
              <a:t>hemorrhagicum</a:t>
            </a:r>
            <a:endParaRPr lang="en-US" i="1" dirty="0"/>
          </a:p>
          <a:p>
            <a:endParaRPr lang="en-US" dirty="0" smtClean="0"/>
          </a:p>
          <a:p>
            <a:r>
              <a:rPr lang="en-US" dirty="0" err="1" smtClean="0"/>
              <a:t>Granulosa</a:t>
            </a:r>
            <a:r>
              <a:rPr lang="en-US" dirty="0" smtClean="0"/>
              <a:t> </a:t>
            </a:r>
            <a:r>
              <a:rPr lang="en-US" dirty="0"/>
              <a:t>cells and internal </a:t>
            </a:r>
            <a:r>
              <a:rPr lang="en-US" dirty="0" err="1"/>
              <a:t>thecal</a:t>
            </a:r>
            <a:r>
              <a:rPr lang="en-US" dirty="0"/>
              <a:t> cells form </a:t>
            </a:r>
            <a:r>
              <a:rPr lang="en-US" b="1" dirty="0"/>
              <a:t>corpus </a:t>
            </a:r>
            <a:r>
              <a:rPr lang="en-US" b="1" dirty="0" err="1"/>
              <a:t>luteum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Corpus </a:t>
            </a:r>
            <a:r>
              <a:rPr lang="en-US" dirty="0" err="1"/>
              <a:t>luteum</a:t>
            </a:r>
            <a:r>
              <a:rPr lang="en-US" dirty="0"/>
              <a:t> secretes progesterone and some estrogen</a:t>
            </a:r>
          </a:p>
        </p:txBody>
      </p:sp>
    </p:spTree>
    <p:extLst>
      <p:ext uri="{BB962C8B-B14F-4D97-AF65-F5344CB8AC3E}">
        <p14:creationId xmlns:p14="http://schemas.microsoft.com/office/powerpoint/2010/main" val="365670909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Luteal Phase</a:t>
            </a: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no pregnancy, corpus </a:t>
            </a:r>
            <a:r>
              <a:rPr lang="en-US" dirty="0" err="1"/>
              <a:t>luteum</a:t>
            </a:r>
            <a:r>
              <a:rPr lang="en-US" dirty="0"/>
              <a:t> degenerates into </a:t>
            </a:r>
            <a:r>
              <a:rPr lang="en-US" b="1" dirty="0"/>
              <a:t>corpus </a:t>
            </a:r>
            <a:r>
              <a:rPr lang="en-US" b="1" dirty="0" err="1"/>
              <a:t>albicans</a:t>
            </a:r>
            <a:r>
              <a:rPr lang="en-US" dirty="0"/>
              <a:t> (scar) in 10 days</a:t>
            </a:r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pregnancy occurs, corpus </a:t>
            </a:r>
            <a:r>
              <a:rPr lang="en-US" dirty="0" err="1"/>
              <a:t>luteum</a:t>
            </a:r>
            <a:r>
              <a:rPr lang="en-US" dirty="0"/>
              <a:t> produces hormones that sustain pregnancy until placenta takes over at about 3 months</a:t>
            </a:r>
          </a:p>
        </p:txBody>
      </p:sp>
    </p:spTree>
    <p:extLst>
      <p:ext uri="{BB962C8B-B14F-4D97-AF65-F5344CB8AC3E}">
        <p14:creationId xmlns:p14="http://schemas.microsoft.com/office/powerpoint/2010/main" val="384195315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Establishing the Ovarian Cycle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During childhood, ovaries grow and secrete small amounts of estrogens that inhibit hypothalamic release of </a:t>
            </a:r>
            <a:r>
              <a:rPr lang="en-US" dirty="0" err="1"/>
              <a:t>GnRH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puberty nears, </a:t>
            </a:r>
            <a:r>
              <a:rPr lang="en-US" dirty="0" err="1"/>
              <a:t>GnRH</a:t>
            </a:r>
            <a:r>
              <a:rPr lang="en-US" dirty="0"/>
              <a:t> released; FSH and LH released by pituitary, and act on ovaries</a:t>
            </a:r>
          </a:p>
          <a:p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events continue until an adult cyclic pattern achieved and menarche occurs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09531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Hormonal Regulation of the Ovarian Cycle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Hormone interaction produces cyclic events in ovaries</a:t>
            </a:r>
          </a:p>
          <a:p>
            <a:pPr lvl="1"/>
            <a:r>
              <a:rPr lang="en-US" dirty="0" err="1"/>
              <a:t>Gonadotropin</a:t>
            </a:r>
            <a:r>
              <a:rPr lang="en-US" dirty="0"/>
              <a:t>-releasing hormone (</a:t>
            </a:r>
            <a:r>
              <a:rPr lang="en-US" dirty="0" err="1"/>
              <a:t>GnRH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Pituitary </a:t>
            </a:r>
            <a:r>
              <a:rPr lang="en-US" dirty="0" err="1"/>
              <a:t>gonadotropins</a:t>
            </a:r>
            <a:endParaRPr lang="en-US" dirty="0"/>
          </a:p>
          <a:p>
            <a:pPr lvl="1"/>
            <a:r>
              <a:rPr lang="en-US" dirty="0"/>
              <a:t>Ovarian estrogen</a:t>
            </a:r>
          </a:p>
          <a:p>
            <a:pPr lvl="1"/>
            <a:r>
              <a:rPr lang="en-US" dirty="0"/>
              <a:t>Ovarian progesterone</a:t>
            </a:r>
          </a:p>
          <a:p>
            <a:endParaRPr lang="en-US" dirty="0" smtClean="0"/>
          </a:p>
          <a:p>
            <a:r>
              <a:rPr lang="en-US" dirty="0" smtClean="0"/>
              <a:t>Onset </a:t>
            </a:r>
            <a:r>
              <a:rPr lang="en-US" dirty="0"/>
              <a:t>of puberty linked to amount of adipose tissue via hormone </a:t>
            </a:r>
            <a:r>
              <a:rPr lang="en-US" b="1" dirty="0" err="1"/>
              <a:t>leptin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95637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Establishing the Ovarian Cycle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During childhood, until puberty</a:t>
            </a:r>
          </a:p>
          <a:p>
            <a:pPr lvl="1"/>
            <a:r>
              <a:rPr lang="en-US"/>
              <a:t>Ovaries secrete small amounts of estrogens</a:t>
            </a:r>
          </a:p>
          <a:p>
            <a:pPr lvl="1"/>
            <a:r>
              <a:rPr lang="en-US"/>
              <a:t>Estrogen inhibits release of GnRH</a:t>
            </a:r>
          </a:p>
          <a:p>
            <a:pPr lvl="1"/>
            <a:r>
              <a:rPr lang="en-US"/>
              <a:t>If leptin levels adequate hypothalamus less sensitive to estrogen as puberty nears; releases GnRH in rhythmic pulse-like manner </a:t>
            </a:r>
            <a:r>
              <a:rPr lang="en-US">
                <a:sym typeface="Wingdings" pitchFamily="1" charset="2"/>
              </a:rPr>
              <a:t> FSH and LH release  ovarian hormone release</a:t>
            </a:r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3118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Establishing the Ovarian Cycle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Gonadotropin</a:t>
            </a:r>
            <a:r>
              <a:rPr lang="en-US" dirty="0"/>
              <a:t> levels increase </a:t>
            </a:r>
            <a:r>
              <a:rPr lang="en-US" dirty="0" smtClean="0"/>
              <a:t>over </a:t>
            </a:r>
            <a:r>
              <a:rPr lang="en-US" dirty="0"/>
              <a:t>four </a:t>
            </a:r>
            <a:r>
              <a:rPr lang="en-US" dirty="0" smtClean="0"/>
              <a:t>years</a:t>
            </a:r>
          </a:p>
          <a:p>
            <a:pPr lvl="1"/>
            <a:r>
              <a:rPr lang="en-US" dirty="0" smtClean="0"/>
              <a:t>no ovulation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pregnancy </a:t>
            </a:r>
          </a:p>
          <a:p>
            <a:endParaRPr lang="en-US" dirty="0" smtClean="0"/>
          </a:p>
          <a:p>
            <a:r>
              <a:rPr lang="en-US" dirty="0" smtClean="0"/>
              <a:t>Then </a:t>
            </a:r>
            <a:r>
              <a:rPr lang="en-US" dirty="0"/>
              <a:t>adult cyclic pattern achieved and </a:t>
            </a:r>
            <a:r>
              <a:rPr lang="en-US" b="1" dirty="0"/>
              <a:t>menarche</a:t>
            </a:r>
            <a:r>
              <a:rPr lang="en-US" dirty="0"/>
              <a:t> occurs</a:t>
            </a:r>
          </a:p>
          <a:p>
            <a:pPr lvl="1"/>
            <a:r>
              <a:rPr lang="en-US" dirty="0"/>
              <a:t>First menstrual period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06837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Hormonal Interactions During a 28-Day Ovarian Cycle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GnRH</a:t>
            </a:r>
            <a:r>
              <a:rPr lang="en-US" dirty="0"/>
              <a:t> </a:t>
            </a:r>
            <a:r>
              <a:rPr lang="en-US" dirty="0">
                <a:sym typeface="Symbol" pitchFamily="1" charset="2"/>
              </a:rPr>
              <a:t></a:t>
            </a:r>
            <a:r>
              <a:rPr lang="en-US" dirty="0"/>
              <a:t> release of FSH and LH</a:t>
            </a:r>
          </a:p>
          <a:p>
            <a:endParaRPr lang="en-US" dirty="0" smtClean="0"/>
          </a:p>
          <a:p>
            <a:r>
              <a:rPr lang="en-US" dirty="0" smtClean="0"/>
              <a:t>2</a:t>
            </a:r>
            <a:r>
              <a:rPr lang="en-US" dirty="0"/>
              <a:t>. FSH and LH </a:t>
            </a:r>
            <a:r>
              <a:rPr lang="en-US" dirty="0">
                <a:sym typeface="Symbol" pitchFamily="1" charset="2"/>
              </a:rPr>
              <a:t></a:t>
            </a:r>
            <a:r>
              <a:rPr lang="en-US" dirty="0"/>
              <a:t> growth of several follicles, and hormone release</a:t>
            </a:r>
          </a:p>
          <a:p>
            <a:endParaRPr lang="en-US" dirty="0" smtClean="0">
              <a:sym typeface="Symbol" pitchFamily="1" charset="2"/>
            </a:endParaRPr>
          </a:p>
          <a:p>
            <a:r>
              <a:rPr lang="en-US" dirty="0" smtClean="0">
                <a:sym typeface="Symbol" pitchFamily="1" charset="2"/>
              </a:rPr>
              <a:t>3</a:t>
            </a:r>
            <a:r>
              <a:rPr lang="en-US" dirty="0">
                <a:sym typeface="Symbol" pitchFamily="1" charset="2"/>
              </a:rPr>
              <a:t>. </a:t>
            </a:r>
            <a:r>
              <a:rPr lang="en-US" dirty="0"/>
              <a:t>plasma estrogen levels inhibit release of FSH and LH</a:t>
            </a:r>
          </a:p>
          <a:p>
            <a:pPr lvl="1"/>
            <a:r>
              <a:rPr lang="en-US" dirty="0">
                <a:sym typeface="Symbol" pitchFamily="1" charset="2"/>
              </a:rPr>
              <a:t></a:t>
            </a:r>
            <a:r>
              <a:rPr lang="en-US" dirty="0"/>
              <a:t>estrogen levels enhance further estrogen output</a:t>
            </a:r>
          </a:p>
          <a:p>
            <a:pPr lvl="1"/>
            <a:r>
              <a:rPr lang="en-US" i="1" dirty="0" err="1"/>
              <a:t>Inhibin</a:t>
            </a:r>
            <a:r>
              <a:rPr lang="en-US" dirty="0"/>
              <a:t> from </a:t>
            </a:r>
            <a:r>
              <a:rPr lang="en-US" dirty="0" err="1"/>
              <a:t>granulosa</a:t>
            </a:r>
            <a:r>
              <a:rPr lang="en-US" dirty="0"/>
              <a:t> cells also inhibits FSH release</a:t>
            </a:r>
          </a:p>
        </p:txBody>
      </p:sp>
    </p:spTree>
    <p:extLst>
      <p:ext uri="{BB962C8B-B14F-4D97-AF65-F5344CB8AC3E}">
        <p14:creationId xmlns:p14="http://schemas.microsoft.com/office/powerpoint/2010/main" val="2692787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Hormonal Interactions During a 28-Day Ovarian Cycle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4. When estrogen levels high </a:t>
            </a:r>
            <a:r>
              <a:rPr lang="en-US" dirty="0">
                <a:sym typeface="Wingdings" pitchFamily="1" charset="2"/>
              </a:rPr>
              <a:t> brief positive feedback on brain and anterior pituitary </a:t>
            </a:r>
          </a:p>
          <a:p>
            <a:endParaRPr lang="en-US" dirty="0" smtClean="0">
              <a:sym typeface="Wingdings" pitchFamily="1" charset="2"/>
            </a:endParaRPr>
          </a:p>
          <a:p>
            <a:r>
              <a:rPr lang="en-US" dirty="0" smtClean="0">
                <a:sym typeface="Wingdings" pitchFamily="1" charset="2"/>
              </a:rPr>
              <a:t>5</a:t>
            </a:r>
            <a:r>
              <a:rPr lang="en-US" dirty="0">
                <a:sym typeface="Wingdings" pitchFamily="1" charset="2"/>
              </a:rPr>
              <a:t>. Stored LH, and some FSH, suddenly released by anterior pituitary at </a:t>
            </a:r>
            <a:r>
              <a:rPr lang="en-US" dirty="0" err="1">
                <a:sym typeface="Wingdings" pitchFamily="1" charset="2"/>
              </a:rPr>
              <a:t>midcycle</a:t>
            </a:r>
            <a:r>
              <a:rPr lang="en-US" dirty="0">
                <a:sym typeface="Wingdings" pitchFamily="1" charset="2"/>
              </a:rPr>
              <a:t>  surge triggers ovulation</a:t>
            </a:r>
            <a:endParaRPr lang="en-US" dirty="0"/>
          </a:p>
          <a:p>
            <a:pPr lvl="1"/>
            <a:r>
              <a:rPr lang="en-US" dirty="0">
                <a:sym typeface="Wingdings" pitchFamily="1" charset="2"/>
              </a:rPr>
              <a:t> primary </a:t>
            </a:r>
            <a:r>
              <a:rPr lang="en-US" dirty="0" err="1">
                <a:sym typeface="Wingdings" pitchFamily="1" charset="2"/>
              </a:rPr>
              <a:t>oocyte</a:t>
            </a:r>
            <a:r>
              <a:rPr lang="en-US" dirty="0">
                <a:sym typeface="Wingdings" pitchFamily="1" charset="2"/>
              </a:rPr>
              <a:t> to complete meiosis I  secondary </a:t>
            </a:r>
            <a:r>
              <a:rPr lang="en-US" dirty="0" err="1">
                <a:sym typeface="Wingdings" pitchFamily="1" charset="2"/>
              </a:rPr>
              <a:t>oocyte</a:t>
            </a:r>
            <a:endParaRPr lang="en-US" dirty="0">
              <a:sym typeface="Wingdings" pitchFamily="1" charset="2"/>
            </a:endParaRPr>
          </a:p>
          <a:p>
            <a:endParaRPr lang="en-US" dirty="0" smtClean="0">
              <a:sym typeface="Wingdings" pitchFamily="1" charset="2"/>
            </a:endParaRPr>
          </a:p>
          <a:p>
            <a:r>
              <a:rPr lang="en-US" dirty="0" smtClean="0">
                <a:sym typeface="Wingdings" pitchFamily="1" charset="2"/>
              </a:rPr>
              <a:t>Secondary </a:t>
            </a:r>
            <a:r>
              <a:rPr lang="en-US" dirty="0" err="1">
                <a:sym typeface="Wingdings" pitchFamily="1" charset="2"/>
              </a:rPr>
              <a:t>oocyte</a:t>
            </a:r>
            <a:r>
              <a:rPr lang="en-US" dirty="0">
                <a:sym typeface="Wingdings" pitchFamily="1" charset="2"/>
              </a:rPr>
              <a:t>  meiosis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69496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Hormonal Interactions During a 28-Day Ovarian Cycle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LH effects at </a:t>
            </a:r>
            <a:r>
              <a:rPr lang="en-US" dirty="0" err="1"/>
              <a:t>midcycle</a:t>
            </a:r>
            <a:endParaRPr lang="en-US" dirty="0"/>
          </a:p>
          <a:p>
            <a:pPr lvl="1"/>
            <a:r>
              <a:rPr lang="en-US" dirty="0"/>
              <a:t>Increases local vascular permeability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Triggers </a:t>
            </a:r>
            <a:r>
              <a:rPr lang="en-US" dirty="0"/>
              <a:t>inflammatory </a:t>
            </a:r>
            <a:r>
              <a:rPr lang="en-US" dirty="0" smtClean="0"/>
              <a:t>response</a:t>
            </a:r>
          </a:p>
          <a:p>
            <a:pPr lvl="2"/>
            <a:r>
              <a:rPr lang="en-US" dirty="0" smtClean="0"/>
              <a:t> </a:t>
            </a:r>
            <a:r>
              <a:rPr lang="en-US" dirty="0" smtClean="0">
                <a:sym typeface="Wingdings" pitchFamily="1" charset="2"/>
              </a:rPr>
              <a:t>weakens </a:t>
            </a:r>
            <a:r>
              <a:rPr lang="en-US" dirty="0">
                <a:sym typeface="Wingdings" pitchFamily="1" charset="2"/>
              </a:rPr>
              <a:t>ovarian wall</a:t>
            </a:r>
          </a:p>
          <a:p>
            <a:pPr lvl="1"/>
            <a:endParaRPr lang="en-US" dirty="0" smtClean="0">
              <a:sym typeface="Wingdings" pitchFamily="1" charset="2"/>
            </a:endParaRPr>
          </a:p>
          <a:p>
            <a:pPr lvl="1"/>
            <a:r>
              <a:rPr lang="en-US" dirty="0" smtClean="0">
                <a:sym typeface="Wingdings" pitchFamily="1" charset="2"/>
              </a:rPr>
              <a:t> </a:t>
            </a:r>
            <a:r>
              <a:rPr lang="en-US" dirty="0">
                <a:sym typeface="Wingdings" pitchFamily="1" charset="2"/>
              </a:rPr>
              <a:t>Blood flow stops through protruding follicle wall  wall thins, bulges, ruptures  hole (</a:t>
            </a:r>
            <a:r>
              <a:rPr lang="en-US" i="1" dirty="0">
                <a:sym typeface="Wingdings" pitchFamily="1" charset="2"/>
              </a:rPr>
              <a:t>stigma</a:t>
            </a:r>
            <a:r>
              <a:rPr lang="en-US" dirty="0">
                <a:sym typeface="Wingdings" pitchFamily="1" charset="2"/>
              </a:rPr>
              <a:t>)</a:t>
            </a:r>
          </a:p>
          <a:p>
            <a:pPr lvl="1"/>
            <a:endParaRPr lang="en-US" dirty="0" smtClean="0">
              <a:sym typeface="Wingdings" pitchFamily="1" charset="2"/>
            </a:endParaRPr>
          </a:p>
          <a:p>
            <a:pPr lvl="1"/>
            <a:r>
              <a:rPr lang="en-US" dirty="0" smtClean="0">
                <a:sym typeface="Wingdings" pitchFamily="1" charset="2"/>
              </a:rPr>
              <a:t> </a:t>
            </a:r>
            <a:r>
              <a:rPr lang="en-US" dirty="0" err="1">
                <a:sym typeface="Wingdings" pitchFamily="1" charset="2"/>
              </a:rPr>
              <a:t>Oocyte</a:t>
            </a:r>
            <a:r>
              <a:rPr lang="en-US" dirty="0">
                <a:sym typeface="Wingdings" pitchFamily="1" charset="2"/>
              </a:rPr>
              <a:t> with corona </a:t>
            </a:r>
            <a:r>
              <a:rPr lang="en-US" dirty="0" err="1">
                <a:sym typeface="Wingdings" pitchFamily="1" charset="2"/>
              </a:rPr>
              <a:t>radiata</a:t>
            </a:r>
            <a:r>
              <a:rPr lang="en-US" dirty="0">
                <a:sym typeface="Wingdings" pitchFamily="1" charset="2"/>
              </a:rPr>
              <a:t> exits (ovulation)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054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Testes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Blood supply</a:t>
            </a:r>
          </a:p>
          <a:p>
            <a:pPr lvl="1"/>
            <a:r>
              <a:rPr lang="en-US" dirty="0"/>
              <a:t>Testicular arteries arise from abdominal aorta </a:t>
            </a:r>
          </a:p>
          <a:p>
            <a:pPr lvl="1"/>
            <a:r>
              <a:rPr lang="en-US" dirty="0"/>
              <a:t>Testicular veins arise from </a:t>
            </a:r>
            <a:r>
              <a:rPr lang="en-US" b="1" dirty="0" err="1"/>
              <a:t>pampiniform</a:t>
            </a:r>
            <a:r>
              <a:rPr lang="en-US" b="1" dirty="0"/>
              <a:t> venous plexus</a:t>
            </a:r>
            <a:r>
              <a:rPr lang="en-US" dirty="0"/>
              <a:t> surrounding each testicular artery</a:t>
            </a:r>
          </a:p>
          <a:p>
            <a:pPr lvl="2"/>
            <a:r>
              <a:rPr lang="en-US" dirty="0" smtClean="0"/>
              <a:t>Cooler</a:t>
            </a:r>
          </a:p>
          <a:p>
            <a:pPr lvl="3"/>
            <a:r>
              <a:rPr lang="en-US" dirty="0" smtClean="0"/>
              <a:t>absorb </a:t>
            </a:r>
            <a:r>
              <a:rPr lang="en-US" dirty="0"/>
              <a:t>heat from testicular arteries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Keep </a:t>
            </a:r>
            <a:r>
              <a:rPr lang="en-US" dirty="0"/>
              <a:t>testes cool</a:t>
            </a:r>
          </a:p>
          <a:p>
            <a:r>
              <a:rPr lang="en-US" b="1" dirty="0"/>
              <a:t>Spermatic cord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encloses </a:t>
            </a:r>
            <a:r>
              <a:rPr lang="en-US" dirty="0"/>
              <a:t>nerve fibers, blood vessels, and </a:t>
            </a:r>
            <a:r>
              <a:rPr lang="en-US" dirty="0" err="1"/>
              <a:t>lymphatics</a:t>
            </a:r>
            <a:r>
              <a:rPr lang="en-US" dirty="0"/>
              <a:t> that supply testes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76250"/>
            <a:ext cx="32004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4572000" y="1905000"/>
            <a:ext cx="27432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867400" y="1981200"/>
            <a:ext cx="1752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 flipV="1">
            <a:off x="3048000" y="838200"/>
            <a:ext cx="4876800" cy="4191000"/>
          </a:xfrm>
          <a:prstGeom prst="curvedConnector3">
            <a:avLst>
              <a:gd name="adj1" fmla="val 124081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Hormonal Interactions During a 28-Day Ovarian Cycle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ovulation</a:t>
            </a:r>
          </a:p>
          <a:p>
            <a:pPr lvl="1"/>
            <a:r>
              <a:rPr lang="en-US" dirty="0"/>
              <a:t>Estrogen levels decline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LH </a:t>
            </a:r>
            <a:r>
              <a:rPr lang="en-US" dirty="0"/>
              <a:t>transforms ruptured follicle </a:t>
            </a:r>
            <a:r>
              <a:rPr lang="en-US" dirty="0">
                <a:sym typeface="Wingdings" pitchFamily="1" charset="2"/>
              </a:rPr>
              <a:t> </a:t>
            </a:r>
            <a:r>
              <a:rPr lang="en-US" b="1" dirty="0">
                <a:sym typeface="Wingdings" pitchFamily="1" charset="2"/>
              </a:rPr>
              <a:t>corpus </a:t>
            </a:r>
            <a:r>
              <a:rPr lang="en-US" b="1" dirty="0" err="1">
                <a:sym typeface="Wingdings" pitchFamily="1" charset="2"/>
              </a:rPr>
              <a:t>luteum</a:t>
            </a:r>
            <a:endParaRPr lang="en-US" b="1" dirty="0">
              <a:sym typeface="Wingdings" pitchFamily="1" charset="2"/>
            </a:endParaRPr>
          </a:p>
          <a:p>
            <a:pPr lvl="1"/>
            <a:endParaRPr lang="en-US" dirty="0" smtClean="0">
              <a:sym typeface="Wingdings" pitchFamily="1" charset="2"/>
            </a:endParaRPr>
          </a:p>
          <a:p>
            <a:pPr lvl="1"/>
            <a:r>
              <a:rPr lang="en-US" dirty="0" smtClean="0">
                <a:sym typeface="Wingdings" pitchFamily="1" charset="2"/>
              </a:rPr>
              <a:t>LH </a:t>
            </a:r>
            <a:r>
              <a:rPr lang="en-US" dirty="0">
                <a:sym typeface="Wingdings" pitchFamily="1" charset="2"/>
              </a:rPr>
              <a:t>stimulates corpus </a:t>
            </a:r>
            <a:r>
              <a:rPr lang="en-US" dirty="0" err="1">
                <a:sym typeface="Wingdings" pitchFamily="1" charset="2"/>
              </a:rPr>
              <a:t>luteum</a:t>
            </a:r>
            <a:r>
              <a:rPr lang="en-US" dirty="0">
                <a:sym typeface="Wingdings" pitchFamily="1" charset="2"/>
              </a:rPr>
              <a:t>  </a:t>
            </a:r>
            <a:endParaRPr lang="en-US" dirty="0" smtClean="0">
              <a:sym typeface="Wingdings" pitchFamily="1" charset="2"/>
            </a:endParaRPr>
          </a:p>
          <a:p>
            <a:pPr lvl="2"/>
            <a:r>
              <a:rPr lang="en-US" dirty="0" smtClean="0">
                <a:sym typeface="Wingdings" pitchFamily="1" charset="2"/>
              </a:rPr>
              <a:t>progesterone </a:t>
            </a:r>
            <a:r>
              <a:rPr lang="en-US" dirty="0">
                <a:sym typeface="Wingdings" pitchFamily="1" charset="2"/>
              </a:rPr>
              <a:t>and some estrogen almost immediately</a:t>
            </a:r>
          </a:p>
          <a:p>
            <a:pPr lvl="3"/>
            <a:r>
              <a:rPr lang="en-US" dirty="0">
                <a:sym typeface="Wingdings" pitchFamily="1" charset="2"/>
              </a:rPr>
              <a:t>Progesterone helps maintain stratum </a:t>
            </a:r>
            <a:r>
              <a:rPr lang="en-US" dirty="0" err="1">
                <a:sym typeface="Wingdings" pitchFamily="1" charset="2"/>
              </a:rPr>
              <a:t>functionalis</a:t>
            </a:r>
            <a:endParaRPr lang="en-US" dirty="0">
              <a:sym typeface="Wingdings" pitchFamily="1" charset="2"/>
            </a:endParaRPr>
          </a:p>
          <a:p>
            <a:pPr lvl="3"/>
            <a:r>
              <a:rPr lang="en-US" dirty="0">
                <a:sym typeface="Wingdings" pitchFamily="1" charset="2"/>
              </a:rPr>
              <a:t>Maintains pregnancy, if occurs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0037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Hormonal Interactions During a 28-Day Ovarian Cycle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6. Negative feedback (from rising plasma progesterone and estrogen levels) inhibits LH and FSH release</a:t>
            </a:r>
          </a:p>
          <a:p>
            <a:pPr lvl="1"/>
            <a:r>
              <a:rPr lang="en-US"/>
              <a:t>Inhibin, from corpus luteum and granulosa cells, enhances effect</a:t>
            </a:r>
          </a:p>
          <a:p>
            <a:pPr lvl="1"/>
            <a:r>
              <a:rPr lang="en-US"/>
              <a:t>Declining LH ends luteal activity, inhibits follicle development</a:t>
            </a:r>
          </a:p>
        </p:txBody>
      </p:sp>
    </p:spTree>
    <p:extLst>
      <p:ext uri="{BB962C8B-B14F-4D97-AF65-F5344CB8AC3E}">
        <p14:creationId xmlns:p14="http://schemas.microsoft.com/office/powerpoint/2010/main" val="207325663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Hormonal Interactions During a 28-Day Ovarian Cycle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no fertilization</a:t>
            </a:r>
          </a:p>
          <a:p>
            <a:pPr lvl="1"/>
            <a:r>
              <a:rPr lang="en-US" dirty="0"/>
              <a:t>Corpus </a:t>
            </a:r>
            <a:r>
              <a:rPr lang="en-US" dirty="0" err="1"/>
              <a:t>luteum</a:t>
            </a:r>
            <a:r>
              <a:rPr lang="en-US" dirty="0"/>
              <a:t> degenerates when LH levels fall </a:t>
            </a:r>
            <a:r>
              <a:rPr lang="en-US" dirty="0">
                <a:sym typeface="Wingdings" pitchFamily="1" charset="2"/>
              </a:rPr>
              <a:t> </a:t>
            </a:r>
            <a:endParaRPr lang="en-US" dirty="0" smtClean="0">
              <a:sym typeface="Wingdings" pitchFamily="1" charset="2"/>
            </a:endParaRPr>
          </a:p>
          <a:p>
            <a:pPr lvl="2"/>
            <a:r>
              <a:rPr lang="en-US" dirty="0" smtClean="0">
                <a:sym typeface="Wingdings" pitchFamily="1" charset="2"/>
              </a:rPr>
              <a:t>sharp </a:t>
            </a:r>
            <a:r>
              <a:rPr lang="en-US" dirty="0">
                <a:sym typeface="Wingdings" pitchFamily="1" charset="2"/>
              </a:rPr>
              <a:t>decrease in estrogen and progesterone </a:t>
            </a:r>
            <a:r>
              <a:rPr lang="en-US" dirty="0" smtClean="0">
                <a:sym typeface="Wingdings" pitchFamily="1" charset="2"/>
              </a:rPr>
              <a:t></a:t>
            </a:r>
          </a:p>
          <a:p>
            <a:pPr lvl="3"/>
            <a:r>
              <a:rPr lang="en-US" dirty="0" smtClean="0">
                <a:sym typeface="Wingdings" pitchFamily="1" charset="2"/>
              </a:rPr>
              <a:t>ends </a:t>
            </a:r>
            <a:r>
              <a:rPr lang="en-US" dirty="0">
                <a:sym typeface="Wingdings" pitchFamily="1" charset="2"/>
              </a:rPr>
              <a:t>blockage of FSH and LH secretion</a:t>
            </a:r>
          </a:p>
          <a:p>
            <a:pPr lvl="1"/>
            <a:endParaRPr lang="en-US" dirty="0" smtClean="0">
              <a:sym typeface="Wingdings" pitchFamily="1" charset="2"/>
            </a:endParaRPr>
          </a:p>
          <a:p>
            <a:pPr lvl="1"/>
            <a:r>
              <a:rPr lang="en-US" dirty="0" smtClean="0">
                <a:sym typeface="Wingdings" pitchFamily="1" charset="2"/>
              </a:rPr>
              <a:t> </a:t>
            </a:r>
            <a:r>
              <a:rPr lang="en-US" dirty="0"/>
              <a:t>Cycle starts anew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Oocyte</a:t>
            </a:r>
            <a:r>
              <a:rPr lang="en-US" dirty="0" smtClean="0"/>
              <a:t> </a:t>
            </a:r>
            <a:r>
              <a:rPr lang="en-US" dirty="0"/>
              <a:t>actually activated 12 months prior to ovulation, not 14 days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25016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31" name="Rectangle 1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638"/>
          </a:xfrm>
        </p:spPr>
        <p:txBody>
          <a:bodyPr/>
          <a:lstStyle/>
          <a:p>
            <a:r>
              <a:rPr lang="en-US" sz="1200">
                <a:solidFill>
                  <a:schemeClr val="tx1"/>
                </a:solidFill>
              </a:rPr>
              <a:t>Figure 27.22b  Correlation of anterior pituitary and ovarian hormones with structural changes of the ovary and uterus.</a:t>
            </a:r>
            <a:endParaRPr lang="en-US" sz="1800" b="0"/>
          </a:p>
        </p:txBody>
      </p:sp>
      <p:pic>
        <p:nvPicPr>
          <p:cNvPr id="38947" name="Picture 35" descr="figure_27_22b_unlabeled"/>
          <p:cNvPicPr>
            <a:picLocks noChangeAspect="1" noChangeArrowheads="1"/>
          </p:cNvPicPr>
          <p:nvPr/>
        </p:nvPicPr>
        <p:blipFill>
          <a:blip r:embed="rId2" cstate="print"/>
          <a:srcRect b="3764"/>
          <a:stretch>
            <a:fillRect/>
          </a:stretch>
        </p:blipFill>
        <p:spPr bwMode="auto">
          <a:xfrm>
            <a:off x="273050" y="855663"/>
            <a:ext cx="8597900" cy="4951412"/>
          </a:xfrm>
          <a:prstGeom prst="rect">
            <a:avLst/>
          </a:prstGeom>
          <a:noFill/>
        </p:spPr>
      </p:pic>
      <p:sp>
        <p:nvSpPr>
          <p:cNvPr id="38948" name="Rectangle 36"/>
          <p:cNvSpPr>
            <a:spLocks noChangeArrowheads="1"/>
          </p:cNvSpPr>
          <p:nvPr/>
        </p:nvSpPr>
        <p:spPr bwMode="auto">
          <a:xfrm>
            <a:off x="647700" y="4978400"/>
            <a:ext cx="8008938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>
                <a:latin typeface="Arial Black" pitchFamily="1" charset="0"/>
              </a:rPr>
              <a:t>Ovarian cycle: </a:t>
            </a:r>
            <a:r>
              <a:rPr lang="en-US" sz="1800" b="1">
                <a:latin typeface="Arial" charset="0"/>
              </a:rPr>
              <a:t>Structural changes in the ovarian follicles during the </a:t>
            </a:r>
            <a:br>
              <a:rPr lang="en-US" sz="1800" b="1">
                <a:latin typeface="Arial" charset="0"/>
              </a:rPr>
            </a:br>
            <a:r>
              <a:rPr lang="en-US" sz="1800" b="1">
                <a:latin typeface="Arial" charset="0"/>
              </a:rPr>
              <a:t>ovarian cycle are correlated with (d) changes in the endometrium of the </a:t>
            </a:r>
            <a:br>
              <a:rPr lang="en-US" sz="1800" b="1">
                <a:latin typeface="Arial" charset="0"/>
              </a:rPr>
            </a:br>
            <a:r>
              <a:rPr lang="en-US" sz="1800" b="1">
                <a:latin typeface="Arial" charset="0"/>
              </a:rPr>
              <a:t>uterus during the uterine cycle.</a:t>
            </a:r>
          </a:p>
        </p:txBody>
      </p:sp>
      <p:sp>
        <p:nvSpPr>
          <p:cNvPr id="38949" name="Rectangle 37"/>
          <p:cNvSpPr>
            <a:spLocks noChangeArrowheads="1"/>
          </p:cNvSpPr>
          <p:nvPr/>
        </p:nvSpPr>
        <p:spPr bwMode="auto">
          <a:xfrm>
            <a:off x="476250" y="3006725"/>
            <a:ext cx="10350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latin typeface="Arial" charset="0"/>
              </a:rPr>
              <a:t>Primary</a:t>
            </a:r>
          </a:p>
          <a:p>
            <a:pPr>
              <a:lnSpc>
                <a:spcPct val="90000"/>
              </a:lnSpc>
            </a:pPr>
            <a:r>
              <a:rPr lang="en-US" sz="1800" b="1">
                <a:latin typeface="Arial" charset="0"/>
              </a:rPr>
              <a:t>follicle</a:t>
            </a:r>
          </a:p>
        </p:txBody>
      </p:sp>
      <p:sp>
        <p:nvSpPr>
          <p:cNvPr id="38950" name="Rectangle 38"/>
          <p:cNvSpPr>
            <a:spLocks noChangeArrowheads="1"/>
          </p:cNvSpPr>
          <p:nvPr/>
        </p:nvSpPr>
        <p:spPr bwMode="auto">
          <a:xfrm>
            <a:off x="1441450" y="3003550"/>
            <a:ext cx="13525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latin typeface="Arial" charset="0"/>
              </a:rPr>
              <a:t>Secondary</a:t>
            </a:r>
          </a:p>
          <a:p>
            <a:pPr>
              <a:lnSpc>
                <a:spcPct val="90000"/>
              </a:lnSpc>
            </a:pPr>
            <a:r>
              <a:rPr lang="en-US" sz="1800" b="1">
                <a:latin typeface="Arial" charset="0"/>
              </a:rPr>
              <a:t>follicle</a:t>
            </a:r>
          </a:p>
        </p:txBody>
      </p:sp>
      <p:sp>
        <p:nvSpPr>
          <p:cNvPr id="38951" name="Rectangle 39"/>
          <p:cNvSpPr>
            <a:spLocks noChangeArrowheads="1"/>
          </p:cNvSpPr>
          <p:nvPr/>
        </p:nvSpPr>
        <p:spPr bwMode="auto">
          <a:xfrm>
            <a:off x="2679700" y="3009900"/>
            <a:ext cx="12001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latin typeface="Arial" charset="0"/>
              </a:rPr>
              <a:t>Vesicular</a:t>
            </a:r>
          </a:p>
          <a:p>
            <a:pPr>
              <a:lnSpc>
                <a:spcPct val="90000"/>
              </a:lnSpc>
            </a:pPr>
            <a:r>
              <a:rPr lang="en-US" sz="1800" b="1">
                <a:latin typeface="Arial" charset="0"/>
              </a:rPr>
              <a:t>follicle</a:t>
            </a:r>
          </a:p>
        </p:txBody>
      </p:sp>
      <p:sp>
        <p:nvSpPr>
          <p:cNvPr id="38952" name="Rectangle 40"/>
          <p:cNvSpPr>
            <a:spLocks noChangeArrowheads="1"/>
          </p:cNvSpPr>
          <p:nvPr/>
        </p:nvSpPr>
        <p:spPr bwMode="auto">
          <a:xfrm>
            <a:off x="3822700" y="2978150"/>
            <a:ext cx="123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b="1">
                <a:latin typeface="Arial" charset="0"/>
              </a:rPr>
              <a:t>Ovulation</a:t>
            </a:r>
          </a:p>
        </p:txBody>
      </p:sp>
      <p:sp>
        <p:nvSpPr>
          <p:cNvPr id="38953" name="Rectangle 41"/>
          <p:cNvSpPr>
            <a:spLocks noChangeArrowheads="1"/>
          </p:cNvSpPr>
          <p:nvPr/>
        </p:nvSpPr>
        <p:spPr bwMode="auto">
          <a:xfrm>
            <a:off x="5168900" y="3003550"/>
            <a:ext cx="9842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latin typeface="Arial" charset="0"/>
              </a:rPr>
              <a:t>Corpus</a:t>
            </a:r>
          </a:p>
          <a:p>
            <a:pPr>
              <a:lnSpc>
                <a:spcPct val="90000"/>
              </a:lnSpc>
            </a:pPr>
            <a:r>
              <a:rPr lang="en-US" sz="1800" b="1">
                <a:latin typeface="Arial" charset="0"/>
              </a:rPr>
              <a:t>luteum</a:t>
            </a:r>
          </a:p>
        </p:txBody>
      </p:sp>
      <p:sp>
        <p:nvSpPr>
          <p:cNvPr id="38954" name="Rectangle 42"/>
          <p:cNvSpPr>
            <a:spLocks noChangeArrowheads="1"/>
          </p:cNvSpPr>
          <p:nvPr/>
        </p:nvSpPr>
        <p:spPr bwMode="auto">
          <a:xfrm>
            <a:off x="6432550" y="3003550"/>
            <a:ext cx="17589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latin typeface="Arial" charset="0"/>
              </a:rPr>
              <a:t>Degenerating</a:t>
            </a:r>
          </a:p>
          <a:p>
            <a:pPr>
              <a:lnSpc>
                <a:spcPct val="90000"/>
              </a:lnSpc>
            </a:pPr>
            <a:r>
              <a:rPr lang="en-US" sz="1800" b="1">
                <a:latin typeface="Arial" charset="0"/>
              </a:rPr>
              <a:t>corpus luteum</a:t>
            </a:r>
          </a:p>
        </p:txBody>
      </p:sp>
      <p:sp>
        <p:nvSpPr>
          <p:cNvPr id="38955" name="Rectangle 43"/>
          <p:cNvSpPr>
            <a:spLocks noChangeArrowheads="1"/>
          </p:cNvSpPr>
          <p:nvPr/>
        </p:nvSpPr>
        <p:spPr bwMode="auto">
          <a:xfrm>
            <a:off x="1562100" y="4267200"/>
            <a:ext cx="12001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latin typeface="Arial" charset="0"/>
              </a:rPr>
              <a:t>Follicular</a:t>
            </a:r>
          </a:p>
          <a:p>
            <a:pPr>
              <a:lnSpc>
                <a:spcPct val="90000"/>
              </a:lnSpc>
            </a:pPr>
            <a:r>
              <a:rPr lang="en-US" sz="1800" b="1">
                <a:latin typeface="Arial" charset="0"/>
              </a:rPr>
              <a:t>phase</a:t>
            </a:r>
          </a:p>
        </p:txBody>
      </p:sp>
      <p:sp>
        <p:nvSpPr>
          <p:cNvPr id="38956" name="Rectangle 44"/>
          <p:cNvSpPr>
            <a:spLocks noChangeArrowheads="1"/>
          </p:cNvSpPr>
          <p:nvPr/>
        </p:nvSpPr>
        <p:spPr bwMode="auto">
          <a:xfrm>
            <a:off x="3613150" y="4368800"/>
            <a:ext cx="12382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latin typeface="Arial" charset="0"/>
              </a:rPr>
              <a:t>Ovulation</a:t>
            </a:r>
          </a:p>
          <a:p>
            <a:pPr>
              <a:lnSpc>
                <a:spcPct val="90000"/>
              </a:lnSpc>
            </a:pPr>
            <a:r>
              <a:rPr lang="en-US" sz="1800" b="1">
                <a:latin typeface="Arial" charset="0"/>
              </a:rPr>
              <a:t>(Day 14)</a:t>
            </a:r>
          </a:p>
        </p:txBody>
      </p:sp>
      <p:sp>
        <p:nvSpPr>
          <p:cNvPr id="38957" name="Rectangle 45"/>
          <p:cNvSpPr>
            <a:spLocks noChangeArrowheads="1"/>
          </p:cNvSpPr>
          <p:nvPr/>
        </p:nvSpPr>
        <p:spPr bwMode="auto">
          <a:xfrm>
            <a:off x="5619750" y="4260850"/>
            <a:ext cx="8572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latin typeface="Arial" charset="0"/>
              </a:rPr>
              <a:t>Luteal</a:t>
            </a:r>
          </a:p>
          <a:p>
            <a:pPr>
              <a:lnSpc>
                <a:spcPct val="90000"/>
              </a:lnSpc>
            </a:pPr>
            <a:r>
              <a:rPr lang="en-US" sz="1800" b="1">
                <a:latin typeface="Arial" charset="0"/>
              </a:rPr>
              <a:t>phase</a:t>
            </a:r>
          </a:p>
        </p:txBody>
      </p:sp>
      <p:sp>
        <p:nvSpPr>
          <p:cNvPr id="38958" name="Freeform 46"/>
          <p:cNvSpPr>
            <a:spLocks/>
          </p:cNvSpPr>
          <p:nvPr/>
        </p:nvSpPr>
        <p:spPr bwMode="auto">
          <a:xfrm>
            <a:off x="341313" y="3943350"/>
            <a:ext cx="3741737" cy="150813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0" y="95"/>
              </a:cxn>
              <a:cxn ang="0">
                <a:pos x="2357" y="92"/>
              </a:cxn>
            </a:cxnLst>
            <a:rect l="0" t="0" r="r" b="b"/>
            <a:pathLst>
              <a:path w="2357" h="95">
                <a:moveTo>
                  <a:pt x="1" y="0"/>
                </a:moveTo>
                <a:lnTo>
                  <a:pt x="0" y="95"/>
                </a:lnTo>
                <a:lnTo>
                  <a:pt x="2357" y="92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59" name="Freeform 47"/>
          <p:cNvSpPr>
            <a:spLocks/>
          </p:cNvSpPr>
          <p:nvPr/>
        </p:nvSpPr>
        <p:spPr bwMode="auto">
          <a:xfrm>
            <a:off x="2108200" y="4095750"/>
            <a:ext cx="1588" cy="165100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0" y="104"/>
              </a:cxn>
            </a:cxnLst>
            <a:rect l="0" t="0" r="r" b="b"/>
            <a:pathLst>
              <a:path w="1" h="104">
                <a:moveTo>
                  <a:pt x="1" y="0"/>
                </a:moveTo>
                <a:lnTo>
                  <a:pt x="0" y="104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60" name="Freeform 48"/>
          <p:cNvSpPr>
            <a:spLocks/>
          </p:cNvSpPr>
          <p:nvPr/>
        </p:nvSpPr>
        <p:spPr bwMode="auto">
          <a:xfrm>
            <a:off x="4284663" y="3937000"/>
            <a:ext cx="3925887" cy="157163"/>
          </a:xfrm>
          <a:custGeom>
            <a:avLst/>
            <a:gdLst/>
            <a:ahLst/>
            <a:cxnLst>
              <a:cxn ang="0">
                <a:pos x="0" y="99"/>
              </a:cxn>
              <a:cxn ang="0">
                <a:pos x="2472" y="99"/>
              </a:cxn>
              <a:cxn ang="0">
                <a:pos x="2473" y="0"/>
              </a:cxn>
            </a:cxnLst>
            <a:rect l="0" t="0" r="r" b="b"/>
            <a:pathLst>
              <a:path w="2473" h="99">
                <a:moveTo>
                  <a:pt x="0" y="99"/>
                </a:moveTo>
                <a:lnTo>
                  <a:pt x="2472" y="99"/>
                </a:lnTo>
                <a:lnTo>
                  <a:pt x="2473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61" name="Freeform 49"/>
          <p:cNvSpPr>
            <a:spLocks/>
          </p:cNvSpPr>
          <p:nvPr/>
        </p:nvSpPr>
        <p:spPr bwMode="auto">
          <a:xfrm>
            <a:off x="6026150" y="4089400"/>
            <a:ext cx="1588" cy="165100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0" y="104"/>
              </a:cxn>
            </a:cxnLst>
            <a:rect l="0" t="0" r="r" b="b"/>
            <a:pathLst>
              <a:path w="1" h="104">
                <a:moveTo>
                  <a:pt x="1" y="0"/>
                </a:moveTo>
                <a:lnTo>
                  <a:pt x="0" y="104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1552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Uterine (Menstrual) Cycle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Cyclic changes in </a:t>
            </a:r>
            <a:r>
              <a:rPr lang="en-US" dirty="0" err="1"/>
              <a:t>endometrium</a:t>
            </a:r>
            <a:r>
              <a:rPr lang="en-US" dirty="0"/>
              <a:t> in response to fluctuating ovarian hormone levels</a:t>
            </a:r>
          </a:p>
          <a:p>
            <a:endParaRPr lang="en-US" dirty="0" smtClean="0"/>
          </a:p>
          <a:p>
            <a:r>
              <a:rPr lang="en-US" dirty="0" smtClean="0"/>
              <a:t>Three </a:t>
            </a:r>
            <a:r>
              <a:rPr lang="en-US" dirty="0"/>
              <a:t>phases </a:t>
            </a:r>
          </a:p>
          <a:p>
            <a:pPr lvl="1"/>
            <a:r>
              <a:rPr lang="en-US" dirty="0"/>
              <a:t>Days 1–5 - menstrual phase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Days </a:t>
            </a:r>
            <a:r>
              <a:rPr lang="en-US" dirty="0"/>
              <a:t>6–14 - proliferative (</a:t>
            </a:r>
            <a:r>
              <a:rPr lang="en-US" dirty="0" err="1"/>
              <a:t>preovulatory</a:t>
            </a:r>
            <a:r>
              <a:rPr lang="en-US" dirty="0"/>
              <a:t>) phase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Days </a:t>
            </a:r>
            <a:r>
              <a:rPr lang="en-US" dirty="0"/>
              <a:t>15–28 - </a:t>
            </a:r>
            <a:r>
              <a:rPr lang="en-US" dirty="0" err="1"/>
              <a:t>secretory</a:t>
            </a:r>
            <a:r>
              <a:rPr lang="en-US" dirty="0"/>
              <a:t> (postovulatory) phase (constant 14-day length) </a:t>
            </a:r>
          </a:p>
        </p:txBody>
      </p:sp>
    </p:spTree>
    <p:extLst>
      <p:ext uri="{BB962C8B-B14F-4D97-AF65-F5344CB8AC3E}">
        <p14:creationId xmlns:p14="http://schemas.microsoft.com/office/powerpoint/2010/main" val="119578938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Uterine Cycle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Menstrual phase (Days 1 - 5)</a:t>
            </a:r>
          </a:p>
          <a:p>
            <a:pPr lvl="1"/>
            <a:r>
              <a:rPr lang="en-US" dirty="0"/>
              <a:t>Ovarian hormones at lowest levels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Gonadotropins</a:t>
            </a:r>
            <a:r>
              <a:rPr lang="en-US" dirty="0" smtClean="0"/>
              <a:t> </a:t>
            </a:r>
            <a:r>
              <a:rPr lang="en-US" dirty="0"/>
              <a:t>beginning to rise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Stratum </a:t>
            </a:r>
            <a:r>
              <a:rPr lang="en-US" dirty="0" err="1"/>
              <a:t>functionalis</a:t>
            </a:r>
            <a:r>
              <a:rPr lang="en-US" dirty="0"/>
              <a:t> </a:t>
            </a:r>
            <a:r>
              <a:rPr lang="en-US" dirty="0" smtClean="0"/>
              <a:t>shed</a:t>
            </a:r>
          </a:p>
          <a:p>
            <a:pPr lvl="2"/>
            <a:r>
              <a:rPr lang="en-US" dirty="0" smtClean="0"/>
              <a:t>menstrual </a:t>
            </a:r>
            <a:r>
              <a:rPr lang="en-US" dirty="0"/>
              <a:t>flow (blood and tissue) 3 - 5 days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By </a:t>
            </a:r>
            <a:r>
              <a:rPr lang="en-US" dirty="0"/>
              <a:t>day 5 growing ovarian follicles produce more estrogen</a:t>
            </a:r>
          </a:p>
        </p:txBody>
      </p:sp>
    </p:spTree>
    <p:extLst>
      <p:ext uri="{BB962C8B-B14F-4D97-AF65-F5344CB8AC3E}">
        <p14:creationId xmlns:p14="http://schemas.microsoft.com/office/powerpoint/2010/main" val="163073543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Uterine Cycle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 Proliferative phase (Days 6 - 14)</a:t>
            </a:r>
          </a:p>
          <a:p>
            <a:pPr lvl="1"/>
            <a:r>
              <a:rPr lang="en-US" dirty="0"/>
              <a:t>Rising estrogen levels prompt generation of new stratum </a:t>
            </a:r>
            <a:r>
              <a:rPr lang="en-US" dirty="0" err="1"/>
              <a:t>functionalis</a:t>
            </a:r>
            <a:r>
              <a:rPr lang="en-US" dirty="0"/>
              <a:t> </a:t>
            </a:r>
            <a:r>
              <a:rPr lang="en-US" dirty="0" smtClean="0"/>
              <a:t>layer</a:t>
            </a:r>
          </a:p>
          <a:p>
            <a:pPr lvl="1"/>
            <a:r>
              <a:rPr lang="en-US" dirty="0" smtClean="0"/>
              <a:t>glands </a:t>
            </a:r>
            <a:r>
              <a:rPr lang="en-US" dirty="0"/>
              <a:t>enlarge and spiral arteries increase in number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Normally </a:t>
            </a:r>
            <a:r>
              <a:rPr lang="en-US" dirty="0"/>
              <a:t>thick, sticky cervical mucus thins in response to rising estrogen (allows sperm passage)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Ovulation </a:t>
            </a:r>
            <a:r>
              <a:rPr lang="en-US" dirty="0"/>
              <a:t>occurs at end of proliferative phase</a:t>
            </a:r>
          </a:p>
        </p:txBody>
      </p:sp>
    </p:spTree>
    <p:extLst>
      <p:ext uri="{BB962C8B-B14F-4D97-AF65-F5344CB8AC3E}">
        <p14:creationId xmlns:p14="http://schemas.microsoft.com/office/powerpoint/2010/main" val="336804437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Uterine Cycle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 </a:t>
            </a:r>
            <a:r>
              <a:rPr lang="en-US" b="1" dirty="0" err="1"/>
              <a:t>Secretory</a:t>
            </a:r>
            <a:r>
              <a:rPr lang="en-US" b="1" dirty="0"/>
              <a:t> phase</a:t>
            </a:r>
            <a:r>
              <a:rPr lang="en-US" dirty="0"/>
              <a:t> (Days 15 – 28)</a:t>
            </a:r>
          </a:p>
          <a:p>
            <a:pPr lvl="1"/>
            <a:r>
              <a:rPr lang="en-US" dirty="0"/>
              <a:t>Most constant </a:t>
            </a:r>
            <a:r>
              <a:rPr lang="en-US" dirty="0" err="1"/>
              <a:t>timewise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Endometrium</a:t>
            </a:r>
            <a:r>
              <a:rPr lang="en-US" dirty="0" smtClean="0"/>
              <a:t> </a:t>
            </a:r>
            <a:r>
              <a:rPr lang="en-US" dirty="0" err="1"/>
              <a:t>propares</a:t>
            </a:r>
            <a:r>
              <a:rPr lang="en-US" dirty="0"/>
              <a:t> for embryo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Rising </a:t>
            </a:r>
            <a:r>
              <a:rPr lang="en-US" dirty="0"/>
              <a:t>progesterone levels prompt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Functional </a:t>
            </a:r>
            <a:r>
              <a:rPr lang="en-US" dirty="0"/>
              <a:t>layer </a:t>
            </a:r>
            <a:r>
              <a:rPr lang="en-US" dirty="0">
                <a:sym typeface="Wingdings" pitchFamily="1" charset="2"/>
              </a:rPr>
              <a:t> </a:t>
            </a:r>
            <a:r>
              <a:rPr lang="en-US" dirty="0" err="1">
                <a:sym typeface="Wingdings" pitchFamily="1" charset="2"/>
              </a:rPr>
              <a:t>secretory</a:t>
            </a:r>
            <a:r>
              <a:rPr lang="en-US" dirty="0">
                <a:sym typeface="Wingdings" pitchFamily="1" charset="2"/>
              </a:rPr>
              <a:t> mucosa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Endometrial </a:t>
            </a:r>
            <a:r>
              <a:rPr lang="en-US" dirty="0"/>
              <a:t>glands secrete nutrients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Formation </a:t>
            </a:r>
            <a:r>
              <a:rPr lang="en-US" dirty="0"/>
              <a:t>of cervical mucus plug </a:t>
            </a:r>
          </a:p>
        </p:txBody>
      </p:sp>
    </p:spTree>
    <p:extLst>
      <p:ext uri="{BB962C8B-B14F-4D97-AF65-F5344CB8AC3E}">
        <p14:creationId xmlns:p14="http://schemas.microsoft.com/office/powerpoint/2010/main" val="122706949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Uterine Cycle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fertilization does not occur</a:t>
            </a:r>
          </a:p>
          <a:p>
            <a:pPr lvl="1"/>
            <a:r>
              <a:rPr lang="en-US" dirty="0"/>
              <a:t>Corpus </a:t>
            </a:r>
            <a:r>
              <a:rPr lang="en-US" dirty="0" err="1"/>
              <a:t>luteum</a:t>
            </a:r>
            <a:r>
              <a:rPr lang="en-US" dirty="0"/>
              <a:t> degenerates toward end of </a:t>
            </a:r>
            <a:r>
              <a:rPr lang="en-US" dirty="0" err="1"/>
              <a:t>secretory</a:t>
            </a:r>
            <a:r>
              <a:rPr lang="en-US" dirty="0"/>
              <a:t> phase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Progesterone </a:t>
            </a:r>
            <a:r>
              <a:rPr lang="en-US" dirty="0"/>
              <a:t>levels fall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Spiral </a:t>
            </a:r>
            <a:r>
              <a:rPr lang="en-US" dirty="0"/>
              <a:t>arteries kink and spasm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Endometrial </a:t>
            </a:r>
            <a:r>
              <a:rPr lang="en-US" dirty="0"/>
              <a:t>cells begin to die; glands regress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Spiral </a:t>
            </a:r>
            <a:r>
              <a:rPr lang="en-US" dirty="0"/>
              <a:t>arteries constrict again, then relax and open wide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Rush </a:t>
            </a:r>
            <a:r>
              <a:rPr lang="en-US" dirty="0"/>
              <a:t>of blood fragments weakened capillary beds and functional layer sloughs</a:t>
            </a:r>
          </a:p>
        </p:txBody>
      </p:sp>
    </p:spTree>
    <p:extLst>
      <p:ext uri="{BB962C8B-B14F-4D97-AF65-F5344CB8AC3E}">
        <p14:creationId xmlns:p14="http://schemas.microsoft.com/office/powerpoint/2010/main" val="221499266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Effects of Estrogens 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Promote </a:t>
            </a:r>
            <a:r>
              <a:rPr lang="en-US" dirty="0" err="1"/>
              <a:t>oogenesis</a:t>
            </a:r>
            <a:r>
              <a:rPr lang="en-US" dirty="0"/>
              <a:t> and follicle growth in ovary</a:t>
            </a:r>
          </a:p>
          <a:p>
            <a:endParaRPr lang="en-US" dirty="0" smtClean="0"/>
          </a:p>
          <a:p>
            <a:r>
              <a:rPr lang="en-US" dirty="0" smtClean="0"/>
              <a:t>Exert </a:t>
            </a:r>
            <a:r>
              <a:rPr lang="en-US" dirty="0"/>
              <a:t>anabolic effects on female reproductive tract</a:t>
            </a:r>
          </a:p>
          <a:p>
            <a:endParaRPr lang="en-US" dirty="0" smtClean="0"/>
          </a:p>
          <a:p>
            <a:r>
              <a:rPr lang="en-US" dirty="0" smtClean="0"/>
              <a:t>Support </a:t>
            </a:r>
            <a:r>
              <a:rPr lang="en-US" dirty="0"/>
              <a:t>rapid but short-lived growth spurt at puberty</a:t>
            </a:r>
          </a:p>
        </p:txBody>
      </p:sp>
    </p:spTree>
    <p:extLst>
      <p:ext uri="{BB962C8B-B14F-4D97-AF65-F5344CB8AC3E}">
        <p14:creationId xmlns:p14="http://schemas.microsoft.com/office/powerpoint/2010/main" val="1911256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Homeostatic Imbalance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Testicular cancer</a:t>
            </a:r>
          </a:p>
          <a:p>
            <a:pPr lvl="1"/>
            <a:r>
              <a:rPr lang="en-US" dirty="0" smtClean="0"/>
              <a:t>Rare</a:t>
            </a:r>
          </a:p>
          <a:p>
            <a:pPr lvl="2"/>
            <a:r>
              <a:rPr lang="en-US" dirty="0" smtClean="0"/>
              <a:t>most </a:t>
            </a:r>
            <a:r>
              <a:rPr lang="en-US" dirty="0"/>
              <a:t>common cancer in men 15-35</a:t>
            </a:r>
          </a:p>
          <a:p>
            <a:pPr lvl="1"/>
            <a:r>
              <a:rPr lang="en-US" i="1" dirty="0" err="1"/>
              <a:t>Cryptorchidism</a:t>
            </a:r>
            <a:r>
              <a:rPr lang="en-US" dirty="0"/>
              <a:t> is risk factor</a:t>
            </a:r>
          </a:p>
          <a:p>
            <a:pPr lvl="1"/>
            <a:r>
              <a:rPr lang="en-US" dirty="0"/>
              <a:t>Sign </a:t>
            </a:r>
            <a:endParaRPr lang="en-US" dirty="0" smtClean="0"/>
          </a:p>
          <a:p>
            <a:pPr lvl="2"/>
            <a:r>
              <a:rPr lang="en-US" dirty="0" smtClean="0"/>
              <a:t>painless</a:t>
            </a:r>
            <a:r>
              <a:rPr lang="en-US" dirty="0"/>
              <a:t>, solid mass in testis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90</a:t>
            </a:r>
            <a:r>
              <a:rPr lang="en-US" dirty="0"/>
              <a:t>% cured by surgical removal of testis and often radiation or chemotherapy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Effects of Estrogens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Induce secondary sex characteristics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Growth </a:t>
            </a:r>
            <a:r>
              <a:rPr lang="en-US" dirty="0"/>
              <a:t>of breasts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Increased </a:t>
            </a:r>
            <a:r>
              <a:rPr lang="en-US" dirty="0"/>
              <a:t>deposit of subcutaneous fat (hips and breasts)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Widening </a:t>
            </a:r>
            <a:r>
              <a:rPr lang="en-US" dirty="0"/>
              <a:t>and lightening of pelvis</a:t>
            </a:r>
          </a:p>
        </p:txBody>
      </p:sp>
    </p:spTree>
    <p:extLst>
      <p:ext uri="{BB962C8B-B14F-4D97-AF65-F5344CB8AC3E}">
        <p14:creationId xmlns:p14="http://schemas.microsoft.com/office/powerpoint/2010/main" val="32794916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Effects of Estrogens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Metabolic effects (not true secondary sex characteristics)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Maintain </a:t>
            </a:r>
            <a:r>
              <a:rPr lang="en-US" dirty="0"/>
              <a:t>low total blood cholesterol and high HDL levels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Facilitate </a:t>
            </a:r>
            <a:r>
              <a:rPr lang="en-US" dirty="0"/>
              <a:t>calcium uptake</a:t>
            </a:r>
          </a:p>
        </p:txBody>
      </p:sp>
    </p:spTree>
    <p:extLst>
      <p:ext uri="{BB962C8B-B14F-4D97-AF65-F5344CB8AC3E}">
        <p14:creationId xmlns:p14="http://schemas.microsoft.com/office/powerpoint/2010/main" val="21559020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Effects of Progesterone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Progesterone works with estrogen to establish and regulate uterine cycle</a:t>
            </a:r>
          </a:p>
          <a:p>
            <a:endParaRPr lang="en-US" dirty="0" smtClean="0"/>
          </a:p>
          <a:p>
            <a:r>
              <a:rPr lang="en-US" dirty="0" smtClean="0"/>
              <a:t>Promotes </a:t>
            </a:r>
            <a:r>
              <a:rPr lang="en-US" dirty="0"/>
              <a:t>changes in cervical mucus</a:t>
            </a:r>
          </a:p>
          <a:p>
            <a:endParaRPr lang="en-US" dirty="0" smtClean="0"/>
          </a:p>
          <a:p>
            <a:r>
              <a:rPr lang="en-US" dirty="0" smtClean="0"/>
              <a:t>Effects </a:t>
            </a:r>
            <a:r>
              <a:rPr lang="en-US" dirty="0"/>
              <a:t>of placental progesterone during pregnancy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Inhibits </a:t>
            </a:r>
            <a:r>
              <a:rPr lang="en-US" dirty="0"/>
              <a:t>uterine motility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Helps </a:t>
            </a:r>
            <a:r>
              <a:rPr lang="en-US" dirty="0"/>
              <a:t>prepare breasts for lactation</a:t>
            </a:r>
          </a:p>
        </p:txBody>
      </p:sp>
    </p:spTree>
    <p:extLst>
      <p:ext uri="{BB962C8B-B14F-4D97-AF65-F5344CB8AC3E}">
        <p14:creationId xmlns:p14="http://schemas.microsoft.com/office/powerpoint/2010/main" val="237875672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Female Sexual Response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Initiated by touch and psychological stimuli</a:t>
            </a:r>
          </a:p>
          <a:p>
            <a:endParaRPr lang="en-US" dirty="0" smtClean="0"/>
          </a:p>
          <a:p>
            <a:r>
              <a:rPr lang="en-US" dirty="0" smtClean="0"/>
              <a:t>Clitoris</a:t>
            </a:r>
            <a:r>
              <a:rPr lang="en-US" dirty="0"/>
              <a:t>, vaginal mucosa, bulbs of vestibule, and breasts engorge with blood; nipples erect</a:t>
            </a:r>
          </a:p>
          <a:p>
            <a:endParaRPr lang="en-US" dirty="0" smtClean="0"/>
          </a:p>
          <a:p>
            <a:r>
              <a:rPr lang="en-US" dirty="0" smtClean="0"/>
              <a:t>Vestibular </a:t>
            </a:r>
            <a:r>
              <a:rPr lang="en-US" dirty="0"/>
              <a:t>gland secretions lubricate vestibule </a:t>
            </a:r>
          </a:p>
          <a:p>
            <a:endParaRPr lang="en-US" dirty="0" smtClean="0"/>
          </a:p>
          <a:p>
            <a:r>
              <a:rPr lang="en-US" dirty="0" smtClean="0"/>
              <a:t>Orgasm </a:t>
            </a:r>
            <a:r>
              <a:rPr lang="en-US" dirty="0"/>
              <a:t>accompanied by muscle tension, increase in pulse rate and blood pressure, and rhythmic contractions of uterus</a:t>
            </a:r>
          </a:p>
        </p:txBody>
      </p:sp>
    </p:spTree>
    <p:extLst>
      <p:ext uri="{BB962C8B-B14F-4D97-AF65-F5344CB8AC3E}">
        <p14:creationId xmlns:p14="http://schemas.microsoft.com/office/powerpoint/2010/main" val="104753931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Female Sexual Response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Females have no refractory period after </a:t>
            </a:r>
            <a:r>
              <a:rPr lang="en-US" dirty="0" smtClean="0"/>
              <a:t>orgasm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experience multiple orgasms in single sexual experience</a:t>
            </a:r>
          </a:p>
          <a:p>
            <a:endParaRPr lang="en-US" dirty="0" smtClean="0"/>
          </a:p>
          <a:p>
            <a:r>
              <a:rPr lang="en-US" dirty="0" smtClean="0"/>
              <a:t>Orgasm </a:t>
            </a:r>
            <a:r>
              <a:rPr lang="en-US" dirty="0"/>
              <a:t>not essential for conception</a:t>
            </a:r>
          </a:p>
          <a:p>
            <a:endParaRPr lang="en-US" dirty="0" smtClean="0"/>
          </a:p>
          <a:p>
            <a:r>
              <a:rPr lang="en-US" dirty="0" smtClean="0"/>
              <a:t>Female </a:t>
            </a:r>
            <a:r>
              <a:rPr lang="en-US" dirty="0"/>
              <a:t>libido prompted by </a:t>
            </a:r>
            <a:r>
              <a:rPr lang="en-US" dirty="0" smtClean="0"/>
              <a:t>Adrenal </a:t>
            </a:r>
            <a:r>
              <a:rPr lang="en-US" dirty="0"/>
              <a:t>cortex </a:t>
            </a:r>
            <a:r>
              <a:rPr lang="en-US" dirty="0" smtClean="0"/>
              <a:t>hormones</a:t>
            </a:r>
          </a:p>
          <a:p>
            <a:pPr lvl="1"/>
            <a:r>
              <a:rPr lang="en-US" dirty="0" smtClean="0"/>
              <a:t>Testosterone-like hormones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25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Sexually Transmitted Infections (STIs)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called sexually transmitted diseases (STDs) or venereal diseases (VDs)</a:t>
            </a:r>
          </a:p>
          <a:p>
            <a:endParaRPr lang="en-US" dirty="0" smtClean="0"/>
          </a:p>
          <a:p>
            <a:r>
              <a:rPr lang="en-US" dirty="0" smtClean="0"/>
              <a:t>U.S</a:t>
            </a:r>
            <a:r>
              <a:rPr lang="en-US" dirty="0"/>
              <a:t>. – highest rates of infection among developed countries</a:t>
            </a:r>
          </a:p>
          <a:p>
            <a:endParaRPr lang="en-US" dirty="0" smtClean="0"/>
          </a:p>
          <a:p>
            <a:r>
              <a:rPr lang="en-US" dirty="0" smtClean="0"/>
              <a:t>Latex </a:t>
            </a:r>
            <a:r>
              <a:rPr lang="en-US" dirty="0"/>
              <a:t>condoms help prevent spread</a:t>
            </a:r>
          </a:p>
          <a:p>
            <a:endParaRPr lang="en-US" dirty="0" smtClean="0"/>
          </a:p>
          <a:p>
            <a:r>
              <a:rPr lang="en-US" dirty="0" smtClean="0"/>
              <a:t>Single </a:t>
            </a:r>
            <a:r>
              <a:rPr lang="en-US" dirty="0"/>
              <a:t>most important cause of reproductive disorders</a:t>
            </a:r>
          </a:p>
        </p:txBody>
      </p:sp>
    </p:spTree>
    <p:extLst>
      <p:ext uri="{BB962C8B-B14F-4D97-AF65-F5344CB8AC3E}">
        <p14:creationId xmlns:p14="http://schemas.microsoft.com/office/powerpoint/2010/main" val="373783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Gonorrhea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Commonly called "the clap"</a:t>
            </a:r>
          </a:p>
          <a:p>
            <a:endParaRPr lang="en-US" dirty="0" smtClean="0"/>
          </a:p>
          <a:p>
            <a:r>
              <a:rPr lang="en-US" dirty="0" smtClean="0"/>
              <a:t>Bacterial </a:t>
            </a:r>
            <a:r>
              <a:rPr lang="en-US" dirty="0"/>
              <a:t>infection of </a:t>
            </a:r>
            <a:r>
              <a:rPr lang="en-US" dirty="0" err="1"/>
              <a:t>mucosae</a:t>
            </a:r>
            <a:r>
              <a:rPr lang="en-US" dirty="0"/>
              <a:t> of reproductive and urinary tracts</a:t>
            </a:r>
          </a:p>
          <a:p>
            <a:endParaRPr lang="en-US" dirty="0" smtClean="0"/>
          </a:p>
          <a:p>
            <a:r>
              <a:rPr lang="en-US" dirty="0" smtClean="0"/>
              <a:t>Spread </a:t>
            </a:r>
            <a:r>
              <a:rPr lang="en-US" dirty="0"/>
              <a:t>by contact with genital, anal, and pharyngeal </a:t>
            </a:r>
            <a:r>
              <a:rPr lang="en-US" dirty="0" err="1"/>
              <a:t>mucosae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Number </a:t>
            </a:r>
            <a:r>
              <a:rPr lang="en-US" dirty="0"/>
              <a:t>of cases in U.S. declining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90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Gonorrhea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Signs and symptoms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Males</a:t>
            </a:r>
          </a:p>
          <a:p>
            <a:pPr lvl="2">
              <a:lnSpc>
                <a:spcPct val="90000"/>
              </a:lnSpc>
            </a:pPr>
            <a:r>
              <a:rPr lang="en-US" dirty="0" err="1"/>
              <a:t>Urethritis</a:t>
            </a:r>
            <a:r>
              <a:rPr lang="en-US" dirty="0"/>
              <a:t>, painful urination, discharge of pus 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Females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20% display no signs or symptoms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Abdominal discomfort, vaginal discharge, or abnormal uterine bleeding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Can result in pelvic inflammatory disease and sterility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Treatment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antibiotics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but </a:t>
            </a:r>
            <a:r>
              <a:rPr lang="en-US" dirty="0"/>
              <a:t>resistant strains becoming prevalent</a:t>
            </a:r>
          </a:p>
        </p:txBody>
      </p:sp>
    </p:spTree>
    <p:extLst>
      <p:ext uri="{BB962C8B-B14F-4D97-AF65-F5344CB8AC3E}">
        <p14:creationId xmlns:p14="http://schemas.microsoft.com/office/powerpoint/2010/main" val="351358409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Syphilis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6019800" cy="5257800"/>
          </a:xfrm>
        </p:spPr>
        <p:txBody>
          <a:bodyPr/>
          <a:lstStyle/>
          <a:p>
            <a:r>
              <a:rPr lang="en-US" dirty="0"/>
              <a:t>Bacterial infection transmitted sexually or contracted congenitally</a:t>
            </a:r>
          </a:p>
          <a:p>
            <a:pPr lvl="1"/>
            <a:r>
              <a:rPr lang="en-US" dirty="0"/>
              <a:t>Infected fetuses stillborn or die shortly after birth</a:t>
            </a:r>
          </a:p>
          <a:p>
            <a:endParaRPr lang="en-US" dirty="0" smtClean="0"/>
          </a:p>
          <a:p>
            <a:r>
              <a:rPr lang="en-US" dirty="0" smtClean="0"/>
              <a:t>Infection </a:t>
            </a:r>
            <a:r>
              <a:rPr lang="en-US" dirty="0"/>
              <a:t>asymptomatic for 2–3 weeks</a:t>
            </a:r>
          </a:p>
          <a:p>
            <a:endParaRPr lang="en-US" dirty="0" smtClean="0"/>
          </a:p>
          <a:p>
            <a:r>
              <a:rPr lang="en-US" dirty="0" smtClean="0"/>
              <a:t>Painless </a:t>
            </a:r>
            <a:r>
              <a:rPr lang="en-US" i="1" dirty="0"/>
              <a:t>chancre</a:t>
            </a:r>
            <a:r>
              <a:rPr lang="en-US" dirty="0"/>
              <a:t> appears at site of infection; disappears in few weeks</a:t>
            </a: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5100" y="3810000"/>
            <a:ext cx="26289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385404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Syphilis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untreated, secondary signs appear several weeks later for 3–12 weeks, then disappear</a:t>
            </a:r>
          </a:p>
          <a:p>
            <a:pPr lvl="1"/>
            <a:r>
              <a:rPr lang="en-US" dirty="0"/>
              <a:t> Pink skin rash, fever, and joint pain</a:t>
            </a:r>
          </a:p>
          <a:p>
            <a:endParaRPr lang="en-US" dirty="0" smtClean="0"/>
          </a:p>
          <a:p>
            <a:r>
              <a:rPr lang="en-US" dirty="0" smtClean="0"/>
              <a:t>Latent </a:t>
            </a:r>
            <a:r>
              <a:rPr lang="en-US" dirty="0"/>
              <a:t>period may or may not progress to tertiary syphilis, characterized by </a:t>
            </a:r>
            <a:r>
              <a:rPr lang="en-US" dirty="0" err="1"/>
              <a:t>gummas</a:t>
            </a:r>
            <a:r>
              <a:rPr lang="en-US" dirty="0"/>
              <a:t> (lesions of CNS, blood vessels, bones, and skin)</a:t>
            </a:r>
          </a:p>
          <a:p>
            <a:endParaRPr lang="en-US" dirty="0" smtClean="0"/>
          </a:p>
          <a:p>
            <a:r>
              <a:rPr lang="en-US" dirty="0" smtClean="0"/>
              <a:t>Treatment 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penicillin</a:t>
            </a:r>
          </a:p>
        </p:txBody>
      </p:sp>
    </p:spTree>
    <p:extLst>
      <p:ext uri="{BB962C8B-B14F-4D97-AF65-F5344CB8AC3E}">
        <p14:creationId xmlns:p14="http://schemas.microsoft.com/office/powerpoint/2010/main" val="181109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Male Perineum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dirty="0"/>
              <a:t>Diamond-shaped region between </a:t>
            </a:r>
            <a:endParaRPr lang="en-US" dirty="0" smtClean="0"/>
          </a:p>
          <a:p>
            <a:pPr lvl="1"/>
            <a:r>
              <a:rPr lang="en-US" dirty="0" smtClean="0"/>
              <a:t>pubic </a:t>
            </a:r>
            <a:r>
              <a:rPr lang="en-US" dirty="0" err="1" smtClean="0"/>
              <a:t>symphysis</a:t>
            </a:r>
            <a:endParaRPr lang="en-US" dirty="0" smtClean="0"/>
          </a:p>
          <a:p>
            <a:pPr lvl="1"/>
            <a:r>
              <a:rPr lang="en-US" dirty="0" smtClean="0"/>
              <a:t>Coccyx</a:t>
            </a:r>
          </a:p>
          <a:p>
            <a:pPr lvl="1"/>
            <a:r>
              <a:rPr lang="en-US" dirty="0" err="1" smtClean="0"/>
              <a:t>ischial</a:t>
            </a:r>
            <a:r>
              <a:rPr lang="en-US" dirty="0" smtClean="0"/>
              <a:t> </a:t>
            </a:r>
            <a:r>
              <a:rPr lang="en-US" dirty="0" err="1"/>
              <a:t>tuberosities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Suspends scrotum</a:t>
            </a:r>
          </a:p>
          <a:p>
            <a:pPr lvl="1"/>
            <a:r>
              <a:rPr lang="en-US" dirty="0" smtClean="0"/>
              <a:t>contains </a:t>
            </a:r>
            <a:r>
              <a:rPr lang="en-US" dirty="0"/>
              <a:t>root of penis and anus</a:t>
            </a:r>
          </a:p>
          <a:p>
            <a:endParaRPr lang="en-US" dirty="0"/>
          </a:p>
        </p:txBody>
      </p:sp>
      <p:pic>
        <p:nvPicPr>
          <p:cNvPr id="4" name="Picture 5" descr="figure_27_04_unlabeled"/>
          <p:cNvPicPr preferRelativeResize="0">
            <a:picLocks noChangeAspect="1" noChangeArrowheads="1"/>
          </p:cNvPicPr>
          <p:nvPr/>
        </p:nvPicPr>
        <p:blipFill>
          <a:blip r:embed="rId3" cstate="print"/>
          <a:srcRect b="3778"/>
          <a:stretch>
            <a:fillRect/>
          </a:stretch>
        </p:blipFill>
        <p:spPr bwMode="auto">
          <a:xfrm>
            <a:off x="4865687" y="1687773"/>
            <a:ext cx="4278313" cy="3482454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flipH="1">
            <a:off x="6324600" y="2819400"/>
            <a:ext cx="990600" cy="152400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315200" y="2819400"/>
            <a:ext cx="838200" cy="152400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6324600" y="4343400"/>
            <a:ext cx="990600" cy="30480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315200" y="4343400"/>
            <a:ext cx="838200" cy="30480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Chlamydia</a:t>
            </a: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Most common bacterial STI in United States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Responsible </a:t>
            </a:r>
            <a:r>
              <a:rPr lang="en-US" sz="2800" dirty="0"/>
              <a:t>for 25–50% of all diagnosed cases of pelvic inflammatory disease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Symptoms 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urethritis</a:t>
            </a:r>
            <a:r>
              <a:rPr lang="en-US" sz="2400" dirty="0"/>
              <a:t>; penile and vaginal discharges; abdominal, rectal, or testicular pain; painful intercourse; irregular menses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Can cause arthritis and urinary tract infections in men; sterility in women; newborns contract in birth canal </a:t>
            </a:r>
            <a:r>
              <a:rPr lang="en-US" sz="2400" dirty="0">
                <a:sym typeface="Wingdings" pitchFamily="1" charset="2"/>
              </a:rPr>
              <a:t> trachoma (painful eye infection), respiratory tract inflammation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Treatment </a:t>
            </a:r>
            <a:r>
              <a:rPr lang="en-US" sz="2800" dirty="0"/>
              <a:t>- tetracycline</a:t>
            </a:r>
          </a:p>
        </p:txBody>
      </p:sp>
    </p:spTree>
    <p:extLst>
      <p:ext uri="{BB962C8B-B14F-4D97-AF65-F5344CB8AC3E}">
        <p14:creationId xmlns:p14="http://schemas.microsoft.com/office/powerpoint/2010/main" val="195978136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Trichomoniasis</a:t>
            </a:r>
            <a:endParaRPr lang="en-US" dirty="0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common curable STI in active young women in U.S.</a:t>
            </a:r>
          </a:p>
          <a:p>
            <a:endParaRPr lang="en-US" dirty="0" smtClean="0"/>
          </a:p>
          <a:p>
            <a:r>
              <a:rPr lang="en-US" dirty="0" smtClean="0"/>
              <a:t>Parasitic infection	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easily, inexpensively treated</a:t>
            </a:r>
          </a:p>
          <a:p>
            <a:endParaRPr lang="en-US" dirty="0" smtClean="0"/>
          </a:p>
          <a:p>
            <a:r>
              <a:rPr lang="en-US" dirty="0" smtClean="0"/>
              <a:t>Yellow-green </a:t>
            </a:r>
            <a:r>
              <a:rPr lang="en-US" dirty="0"/>
              <a:t>vaginal discharge with strong </a:t>
            </a:r>
            <a:r>
              <a:rPr lang="en-US" dirty="0" smtClean="0"/>
              <a:t>odor</a:t>
            </a:r>
          </a:p>
          <a:p>
            <a:pPr lvl="1"/>
            <a:r>
              <a:rPr lang="en-US" dirty="0" smtClean="0"/>
              <a:t>some </a:t>
            </a:r>
            <a:r>
              <a:rPr lang="en-US" dirty="0"/>
              <a:t>symptomless</a:t>
            </a:r>
          </a:p>
        </p:txBody>
      </p:sp>
    </p:spTree>
    <p:extLst>
      <p:ext uri="{BB962C8B-B14F-4D97-AF65-F5344CB8AC3E}">
        <p14:creationId xmlns:p14="http://schemas.microsoft.com/office/powerpoint/2010/main" val="1116130579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Viral Infections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5105400" cy="5257800"/>
          </a:xfrm>
        </p:spPr>
        <p:txBody>
          <a:bodyPr>
            <a:normAutofit/>
          </a:bodyPr>
          <a:lstStyle/>
          <a:p>
            <a:r>
              <a:rPr lang="en-US" b="1" dirty="0"/>
              <a:t>Genital warts </a:t>
            </a:r>
          </a:p>
          <a:p>
            <a:pPr lvl="1"/>
            <a:r>
              <a:rPr lang="en-US" dirty="0"/>
              <a:t>Caused by human </a:t>
            </a:r>
            <a:r>
              <a:rPr lang="en-US" dirty="0" err="1"/>
              <a:t>papillomavirus</a:t>
            </a:r>
            <a:r>
              <a:rPr lang="en-US" dirty="0"/>
              <a:t> (HPV)</a:t>
            </a:r>
          </a:p>
          <a:p>
            <a:pPr lvl="1"/>
            <a:r>
              <a:rPr lang="en-US" dirty="0"/>
              <a:t>Second most common STI in United States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Increased </a:t>
            </a:r>
            <a:r>
              <a:rPr lang="en-US" dirty="0"/>
              <a:t>risk of cancers in infected body regions</a:t>
            </a:r>
          </a:p>
          <a:p>
            <a:pPr lvl="2"/>
            <a:r>
              <a:rPr lang="en-US" dirty="0"/>
              <a:t>Linked to 80% cases of invasive cervical cancer; most strains do not cause cancer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Treatment </a:t>
            </a:r>
            <a:r>
              <a:rPr lang="en-US" dirty="0"/>
              <a:t>difficult; controversial</a:t>
            </a:r>
          </a:p>
        </p:txBody>
      </p:sp>
      <p:pic>
        <p:nvPicPr>
          <p:cNvPr id="21506" name="Picture 2" descr="http://www.hpvvirus.us/wordpress/wp-content/uploads/gallery/hpv-virus/hpv-virus-5-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8184" y="2166937"/>
            <a:ext cx="3875816" cy="25241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949963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Viral Infections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6172200" cy="5257800"/>
          </a:xfrm>
        </p:spPr>
        <p:txBody>
          <a:bodyPr/>
          <a:lstStyle/>
          <a:p>
            <a:r>
              <a:rPr lang="en-US" b="1" dirty="0"/>
              <a:t>Genital herpes</a:t>
            </a:r>
          </a:p>
          <a:p>
            <a:pPr lvl="1"/>
            <a:r>
              <a:rPr lang="en-US" dirty="0"/>
              <a:t>Caused by herpes simplex virus 2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Characterized </a:t>
            </a:r>
            <a:r>
              <a:rPr lang="en-US" dirty="0"/>
              <a:t>by latent periods and flare-ups</a:t>
            </a:r>
          </a:p>
          <a:p>
            <a:pPr lvl="2"/>
            <a:r>
              <a:rPr lang="en-US" dirty="0"/>
              <a:t>Congenital herpes can cause malformations of fetus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Treatment </a:t>
            </a:r>
            <a:r>
              <a:rPr lang="en-US" dirty="0"/>
              <a:t>- acyclovir and other antiviral drugs</a:t>
            </a: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842963"/>
            <a:ext cx="22098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424827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Developmental Aspects: Determination of Genetic Sex 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 46 chromosomes in fertilized egg, two (one pair) are sex chromosomes</a:t>
            </a:r>
          </a:p>
          <a:p>
            <a:endParaRPr lang="en-US" dirty="0" smtClean="0"/>
          </a:p>
          <a:p>
            <a:r>
              <a:rPr lang="en-US" dirty="0" smtClean="0"/>
              <a:t>Two </a:t>
            </a:r>
            <a:r>
              <a:rPr lang="en-US" dirty="0"/>
              <a:t>sex chromosomes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b="1" dirty="0"/>
              <a:t>X chromosome </a:t>
            </a:r>
            <a:r>
              <a:rPr lang="en-US" dirty="0"/>
              <a:t>(large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/>
              <a:t>Y </a:t>
            </a:r>
            <a:r>
              <a:rPr lang="en-US" b="1" dirty="0"/>
              <a:t>chromosome</a:t>
            </a:r>
            <a:r>
              <a:rPr lang="en-US" dirty="0"/>
              <a:t> (quite small)</a:t>
            </a:r>
          </a:p>
          <a:p>
            <a:r>
              <a:rPr lang="en-US" dirty="0"/>
              <a:t>Females are XX; each ovum always has an X chromosome</a:t>
            </a:r>
          </a:p>
          <a:p>
            <a:endParaRPr lang="en-US" dirty="0" smtClean="0"/>
          </a:p>
          <a:p>
            <a:r>
              <a:rPr lang="en-US" dirty="0" smtClean="0"/>
              <a:t>Males </a:t>
            </a:r>
            <a:r>
              <a:rPr lang="en-US" dirty="0"/>
              <a:t>are XY, so ~50% of sperm contain X, ~50% contain Y</a:t>
            </a:r>
          </a:p>
        </p:txBody>
      </p:sp>
    </p:spTree>
    <p:extLst>
      <p:ext uri="{BB962C8B-B14F-4D97-AF65-F5344CB8AC3E}">
        <p14:creationId xmlns:p14="http://schemas.microsoft.com/office/powerpoint/2010/main" val="1887853843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Developmental Aspects: Determination of Genetic Sex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 egg + X sperm </a:t>
            </a:r>
            <a:r>
              <a:rPr lang="en-US" dirty="0">
                <a:sym typeface="Symbol" pitchFamily="1" charset="2"/>
              </a:rPr>
              <a:t></a:t>
            </a:r>
            <a:r>
              <a:rPr lang="en-US" dirty="0"/>
              <a:t> XX (female offspring)</a:t>
            </a:r>
          </a:p>
          <a:p>
            <a:endParaRPr lang="en-US" dirty="0" smtClean="0"/>
          </a:p>
          <a:p>
            <a:r>
              <a:rPr lang="en-US" dirty="0" smtClean="0"/>
              <a:t>X </a:t>
            </a:r>
            <a:r>
              <a:rPr lang="en-US" dirty="0"/>
              <a:t>egg + Y sperm </a:t>
            </a:r>
            <a:r>
              <a:rPr lang="en-US" dirty="0">
                <a:sym typeface="Symbol" pitchFamily="1" charset="2"/>
              </a:rPr>
              <a:t></a:t>
            </a:r>
            <a:r>
              <a:rPr lang="en-US" dirty="0"/>
              <a:t> XY (male offspring)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i="1" dirty="0"/>
              <a:t>SRY</a:t>
            </a:r>
            <a:r>
              <a:rPr lang="en-US" b="1" dirty="0"/>
              <a:t> gene</a:t>
            </a:r>
            <a:r>
              <a:rPr lang="en-US" dirty="0"/>
              <a:t> on Y chromosome initiates testes development and maleness</a:t>
            </a:r>
          </a:p>
        </p:txBody>
      </p:sp>
    </p:spTree>
    <p:extLst>
      <p:ext uri="{BB962C8B-B14F-4D97-AF65-F5344CB8AC3E}">
        <p14:creationId xmlns:p14="http://schemas.microsoft.com/office/powerpoint/2010/main" val="3300690498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Developmental Aspects: Sexual Differentiation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458200" cy="28956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Sexually indifferent stage</a:t>
            </a:r>
          </a:p>
          <a:p>
            <a:pPr lvl="1"/>
            <a:r>
              <a:rPr lang="en-US" sz="2400" dirty="0"/>
              <a:t>Gonads begin development in fifth week as </a:t>
            </a:r>
            <a:r>
              <a:rPr lang="en-US" sz="2400" b="1" dirty="0" err="1"/>
              <a:t>gonadal</a:t>
            </a:r>
            <a:r>
              <a:rPr lang="en-US" sz="2400" b="1" dirty="0"/>
              <a:t> ridges</a:t>
            </a:r>
          </a:p>
          <a:p>
            <a:pPr lvl="1"/>
            <a:endParaRPr lang="en-US" sz="2400" b="1" dirty="0" smtClean="0"/>
          </a:p>
          <a:p>
            <a:pPr lvl="1"/>
            <a:r>
              <a:rPr lang="en-US" sz="2400" b="1" dirty="0" smtClean="0"/>
              <a:t>Primordial </a:t>
            </a:r>
            <a:r>
              <a:rPr lang="en-US" sz="2400" b="1" dirty="0"/>
              <a:t>germ cells</a:t>
            </a:r>
            <a:r>
              <a:rPr lang="en-US" sz="2400" dirty="0"/>
              <a:t> migrate to </a:t>
            </a:r>
            <a:r>
              <a:rPr lang="en-US" sz="2400" dirty="0" err="1"/>
              <a:t>gonadal</a:t>
            </a:r>
            <a:r>
              <a:rPr lang="en-US" sz="2400" dirty="0"/>
              <a:t> ridges to provide germ cells destined to become </a:t>
            </a:r>
            <a:r>
              <a:rPr lang="en-US" sz="2400" dirty="0" err="1"/>
              <a:t>spermatogonia</a:t>
            </a:r>
            <a:r>
              <a:rPr lang="en-US" sz="2400" dirty="0"/>
              <a:t> or </a:t>
            </a:r>
            <a:r>
              <a:rPr lang="en-US" sz="2400" dirty="0" err="1"/>
              <a:t>oogonia</a:t>
            </a:r>
            <a:endParaRPr lang="en-US" sz="2400" dirty="0"/>
          </a:p>
          <a:p>
            <a:endParaRPr lang="en-US" sz="2800" dirty="0" smtClean="0"/>
          </a:p>
          <a:p>
            <a:endParaRPr lang="en-US" dirty="0" smtClean="0"/>
          </a:p>
          <a:p>
            <a:r>
              <a:rPr lang="en-US" sz="2800" dirty="0" smtClean="0"/>
              <a:t>Gonads </a:t>
            </a:r>
            <a:r>
              <a:rPr lang="en-US" sz="2800" dirty="0"/>
              <a:t>begin development in seventh week in males, eighth week in females</a:t>
            </a: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9491" y="4192668"/>
            <a:ext cx="5865019" cy="2665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7267156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Development </a:t>
            </a:r>
            <a:r>
              <a:rPr lang="en-US" dirty="0"/>
              <a:t>of External Genitalia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Genital </a:t>
            </a:r>
            <a:r>
              <a:rPr lang="en-US" b="1" dirty="0" smtClean="0"/>
              <a:t>tubercle</a:t>
            </a:r>
            <a:r>
              <a:rPr lang="en-US" dirty="0" smtClean="0">
                <a:sym typeface="Symbol" pitchFamily="1" charset="2"/>
              </a:rPr>
              <a:t>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penis </a:t>
            </a:r>
            <a:r>
              <a:rPr lang="en-US" dirty="0"/>
              <a:t>of </a:t>
            </a:r>
            <a:r>
              <a:rPr lang="en-US" dirty="0" smtClean="0"/>
              <a:t>male</a:t>
            </a:r>
          </a:p>
          <a:p>
            <a:pPr lvl="1"/>
            <a:r>
              <a:rPr lang="en-US" dirty="0" smtClean="0"/>
              <a:t>clitoris </a:t>
            </a:r>
            <a:r>
              <a:rPr lang="en-US" dirty="0"/>
              <a:t>of female</a:t>
            </a:r>
          </a:p>
          <a:p>
            <a:r>
              <a:rPr lang="en-US" b="1" dirty="0"/>
              <a:t>Urethral fold</a:t>
            </a:r>
            <a:r>
              <a:rPr lang="en-US" dirty="0"/>
              <a:t> </a:t>
            </a:r>
            <a:r>
              <a:rPr lang="en-US" dirty="0" smtClean="0">
                <a:sym typeface="Symbol" pitchFamily="1" charset="2"/>
              </a:rPr>
              <a:t></a:t>
            </a:r>
          </a:p>
          <a:p>
            <a:pPr lvl="1"/>
            <a:r>
              <a:rPr lang="en-US" dirty="0" smtClean="0"/>
              <a:t>spongy </a:t>
            </a:r>
            <a:r>
              <a:rPr lang="en-US" dirty="0"/>
              <a:t>urethra of </a:t>
            </a:r>
            <a:r>
              <a:rPr lang="en-US" dirty="0" smtClean="0"/>
              <a:t>male</a:t>
            </a:r>
          </a:p>
          <a:p>
            <a:pPr lvl="1"/>
            <a:r>
              <a:rPr lang="en-US" dirty="0" smtClean="0"/>
              <a:t>labia </a:t>
            </a:r>
            <a:r>
              <a:rPr lang="en-US" dirty="0" err="1"/>
              <a:t>minora</a:t>
            </a:r>
            <a:r>
              <a:rPr lang="en-US" dirty="0"/>
              <a:t> of female</a:t>
            </a:r>
          </a:p>
          <a:p>
            <a:r>
              <a:rPr lang="en-US" b="1" dirty="0" err="1"/>
              <a:t>Labioscrotal</a:t>
            </a:r>
            <a:r>
              <a:rPr lang="en-US" b="1" dirty="0"/>
              <a:t> swellings</a:t>
            </a:r>
            <a:r>
              <a:rPr lang="en-US" dirty="0"/>
              <a:t> </a:t>
            </a:r>
            <a:r>
              <a:rPr lang="en-US" dirty="0">
                <a:sym typeface="Symbol" pitchFamily="1" charset="2"/>
              </a:rPr>
              <a:t>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scrotum </a:t>
            </a:r>
            <a:r>
              <a:rPr lang="en-US" dirty="0"/>
              <a:t>of </a:t>
            </a:r>
            <a:r>
              <a:rPr lang="en-US" dirty="0" smtClean="0"/>
              <a:t>male</a:t>
            </a:r>
          </a:p>
          <a:p>
            <a:pPr lvl="1"/>
            <a:r>
              <a:rPr lang="en-US" dirty="0" smtClean="0"/>
              <a:t>labia </a:t>
            </a:r>
            <a:r>
              <a:rPr lang="en-US" dirty="0" err="1"/>
              <a:t>majora</a:t>
            </a:r>
            <a:r>
              <a:rPr lang="en-US" dirty="0"/>
              <a:t> of female</a:t>
            </a:r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testosterone absent, all embryos develop into females</a:t>
            </a: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4462" y="1143000"/>
            <a:ext cx="3919538" cy="436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389444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Development Aspects: Descent of the Gonads</a:t>
            </a: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About two months before birth</a:t>
            </a:r>
          </a:p>
          <a:p>
            <a:pPr lvl="1"/>
            <a:r>
              <a:rPr lang="en-US" dirty="0"/>
              <a:t>Testosterone stimulates migration of testes toward scrotum</a:t>
            </a:r>
          </a:p>
          <a:p>
            <a:endParaRPr lang="en-US" b="1" dirty="0" smtClean="0"/>
          </a:p>
          <a:p>
            <a:r>
              <a:rPr lang="en-US" b="1" dirty="0" err="1" smtClean="0"/>
              <a:t>Gubernaculum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fibrous </a:t>
            </a:r>
            <a:r>
              <a:rPr lang="en-US" dirty="0"/>
              <a:t>cord from each testis to scrotum or from ovary to labium </a:t>
            </a:r>
            <a:r>
              <a:rPr lang="en-US" dirty="0" err="1"/>
              <a:t>majus</a:t>
            </a:r>
            <a:r>
              <a:rPr lang="en-US" dirty="0"/>
              <a:t>; guides descent</a:t>
            </a:r>
          </a:p>
          <a:p>
            <a:endParaRPr lang="en-US" dirty="0" smtClean="0"/>
          </a:p>
          <a:p>
            <a:r>
              <a:rPr lang="en-US" dirty="0" smtClean="0"/>
              <a:t>Ovaries </a:t>
            </a:r>
            <a:r>
              <a:rPr lang="en-US" dirty="0"/>
              <a:t>also descend, but stopped by broad ligament at pelvic brim</a:t>
            </a:r>
          </a:p>
        </p:txBody>
      </p:sp>
    </p:spTree>
    <p:extLst>
      <p:ext uri="{BB962C8B-B14F-4D97-AF65-F5344CB8AC3E}">
        <p14:creationId xmlns:p14="http://schemas.microsoft.com/office/powerpoint/2010/main" val="582417684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Development Aspects: Puberty</a:t>
            </a: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FSH and LH elevated at birth but drop and remain low during </a:t>
            </a:r>
            <a:r>
              <a:rPr lang="en-US" dirty="0" err="1"/>
              <a:t>prepubertal</a:t>
            </a:r>
            <a:r>
              <a:rPr lang="en-US" dirty="0"/>
              <a:t> years</a:t>
            </a:r>
          </a:p>
          <a:p>
            <a:endParaRPr lang="en-US" dirty="0" smtClean="0"/>
          </a:p>
          <a:p>
            <a:r>
              <a:rPr lang="en-US" dirty="0" smtClean="0"/>
              <a:t>Reproductive </a:t>
            </a:r>
            <a:r>
              <a:rPr lang="en-US" dirty="0"/>
              <a:t>organs grow to adult size and become functional </a:t>
            </a:r>
            <a:endParaRPr lang="en-US" dirty="0" smtClean="0"/>
          </a:p>
          <a:p>
            <a:pPr lvl="1"/>
            <a:r>
              <a:rPr lang="en-US" b="1" dirty="0" smtClean="0"/>
              <a:t>puberty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Occurs </a:t>
            </a:r>
            <a:r>
              <a:rPr lang="en-US" dirty="0"/>
              <a:t>in response to rising levels of </a:t>
            </a:r>
            <a:r>
              <a:rPr lang="en-US" dirty="0" err="1"/>
              <a:t>gonadal</a:t>
            </a:r>
            <a:r>
              <a:rPr lang="en-US" dirty="0"/>
              <a:t> hormones</a:t>
            </a:r>
          </a:p>
          <a:p>
            <a:endParaRPr lang="en-US" dirty="0" smtClean="0"/>
          </a:p>
          <a:p>
            <a:r>
              <a:rPr lang="en-US" dirty="0" smtClean="0"/>
              <a:t>Secondary </a:t>
            </a:r>
            <a:r>
              <a:rPr lang="en-US" dirty="0"/>
              <a:t>sex characteristics appear </a:t>
            </a:r>
          </a:p>
          <a:p>
            <a:endParaRPr lang="en-US" dirty="0" smtClean="0"/>
          </a:p>
          <a:p>
            <a:r>
              <a:rPr lang="en-US" dirty="0" smtClean="0"/>
              <a:t>Earliest </a:t>
            </a:r>
            <a:r>
              <a:rPr lang="en-US" dirty="0"/>
              <a:t>time that reproduction is possible</a:t>
            </a:r>
          </a:p>
        </p:txBody>
      </p:sp>
    </p:spTree>
    <p:extLst>
      <p:ext uri="{BB962C8B-B14F-4D97-AF65-F5344CB8AC3E}">
        <p14:creationId xmlns:p14="http://schemas.microsoft.com/office/powerpoint/2010/main" val="545179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Penis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External genitalia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scrotum and penis</a:t>
            </a:r>
          </a:p>
          <a:p>
            <a:endParaRPr lang="en-US" b="1" dirty="0" smtClean="0"/>
          </a:p>
          <a:p>
            <a:r>
              <a:rPr lang="en-US" b="1" dirty="0" smtClean="0"/>
              <a:t>Penis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male </a:t>
            </a:r>
            <a:r>
              <a:rPr lang="en-US" dirty="0" err="1"/>
              <a:t>copulatory</a:t>
            </a:r>
            <a:r>
              <a:rPr lang="en-US" dirty="0"/>
              <a:t> organ</a:t>
            </a: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Menopause</a:t>
            </a: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Has occurred when menses have ceased for an entire year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/>
              <a:t>equivalent to menopause in males</a:t>
            </a:r>
          </a:p>
          <a:p>
            <a:pPr lvl="1"/>
            <a:r>
              <a:rPr lang="en-US" dirty="0"/>
              <a:t>Males continue to produce sperm well into eighth decade of life, though numbers and motility decrease</a:t>
            </a:r>
          </a:p>
        </p:txBody>
      </p:sp>
    </p:spTree>
    <p:extLst>
      <p:ext uri="{BB962C8B-B14F-4D97-AF65-F5344CB8AC3E}">
        <p14:creationId xmlns:p14="http://schemas.microsoft.com/office/powerpoint/2010/main" val="1539199282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Menopause</a:t>
            </a: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Declining estrogen levels </a:t>
            </a:r>
            <a:r>
              <a:rPr lang="en-US" dirty="0">
                <a:sym typeface="Symbol" pitchFamily="1" charset="2"/>
              </a:rPr>
              <a:t>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Atrophy </a:t>
            </a:r>
            <a:r>
              <a:rPr lang="en-US" dirty="0"/>
              <a:t>of reproductive organs and breasts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Irritability </a:t>
            </a:r>
            <a:r>
              <a:rPr lang="en-US" dirty="0"/>
              <a:t>and depression in some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Hot </a:t>
            </a:r>
            <a:r>
              <a:rPr lang="en-US" dirty="0"/>
              <a:t>flashes as skin blood vessels undergo intense </a:t>
            </a:r>
            <a:r>
              <a:rPr lang="en-US" dirty="0" err="1"/>
              <a:t>vasodilation</a:t>
            </a:r>
            <a:r>
              <a:rPr lang="en-US" dirty="0"/>
              <a:t>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Gradual </a:t>
            </a:r>
            <a:r>
              <a:rPr lang="en-US" dirty="0"/>
              <a:t>thinning of skin and bone loss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Increased </a:t>
            </a:r>
            <a:r>
              <a:rPr lang="en-US" dirty="0"/>
              <a:t>total blood cholesterol levels and falling HDL</a:t>
            </a:r>
          </a:p>
        </p:txBody>
      </p:sp>
    </p:spTree>
    <p:extLst>
      <p:ext uri="{BB962C8B-B14F-4D97-AF65-F5344CB8AC3E}">
        <p14:creationId xmlns:p14="http://schemas.microsoft.com/office/powerpoint/2010/main" val="3370415745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Menopause</a:t>
            </a: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Treatment with estrogen-progesterone preparations given for years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Women's </a:t>
            </a:r>
            <a:r>
              <a:rPr lang="en-US" dirty="0"/>
              <a:t>Health Initiative research reported increased risk of heart disease (51%), invasive breast cancer (24%), stroke (31%), dementia (risk doubled)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Smallest </a:t>
            </a:r>
            <a:r>
              <a:rPr lang="en-US" dirty="0"/>
              <a:t>does for shortest time alright to reduce symptoms if no breast cancer or mutated BRCA gene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428603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Pregnancy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cs typeface="Times New Roman" pitchFamily="18" charset="0"/>
              </a:rPr>
              <a:t>Secondary oocyte must enter uterine tube and be exposed to the male sperm cells.  </a:t>
            </a:r>
          </a:p>
          <a:p>
            <a:r>
              <a:rPr lang="en-US" smtClean="0">
                <a:cs typeface="Times New Roman" pitchFamily="18" charset="0"/>
              </a:rPr>
              <a:t>Secondary oocyte lives 24 hours </a:t>
            </a:r>
          </a:p>
          <a:p>
            <a:endParaRPr lang="en-US" smtClean="0">
              <a:cs typeface="Times New Roman" pitchFamily="18" charset="0"/>
            </a:endParaRPr>
          </a:p>
          <a:p>
            <a:r>
              <a:rPr lang="en-US" smtClean="0">
                <a:cs typeface="Times New Roman" pitchFamily="18" charset="0"/>
              </a:rPr>
              <a:t>Male sperm may exist for 72 hours in reproductive tract. </a:t>
            </a:r>
          </a:p>
        </p:txBody>
      </p:sp>
    </p:spTree>
    <p:extLst>
      <p:ext uri="{BB962C8B-B14F-4D97-AF65-F5344CB8AC3E}">
        <p14:creationId xmlns:p14="http://schemas.microsoft.com/office/powerpoint/2010/main" val="5603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Fertilization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Sperm reaches secondary oocyte and the acrosome and its enzymes helps the sperm to penetrate </a:t>
            </a:r>
          </a:p>
          <a:p>
            <a:pPr lvl="1">
              <a:lnSpc>
                <a:spcPct val="90000"/>
              </a:lnSpc>
            </a:pPr>
            <a:endParaRPr lang="en-US" dirty="0" smtClean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oocyte </a:t>
            </a:r>
            <a:r>
              <a:rPr lang="en-US" dirty="0">
                <a:cs typeface="Times New Roman" pitchFamily="18" charset="0"/>
              </a:rPr>
              <a:t>cell membrane </a:t>
            </a:r>
            <a:r>
              <a:rPr lang="en-US" dirty="0" smtClean="0">
                <a:cs typeface="Times New Roman" pitchFamily="18" charset="0"/>
              </a:rPr>
              <a:t>becomes impenetrable after one sperm cell gains access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4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Fertilization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Once sperm within oocyte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cs typeface="Times New Roman" pitchFamily="18" charset="0"/>
              </a:rPr>
              <a:t>nucleus of the sperm head swells</a:t>
            </a:r>
          </a:p>
          <a:p>
            <a:pPr lvl="1">
              <a:lnSpc>
                <a:spcPct val="90000"/>
              </a:lnSpc>
            </a:pPr>
            <a:endParaRPr lang="en-US" sz="2400" dirty="0" smtClean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cs typeface="Times New Roman" pitchFamily="18" charset="0"/>
              </a:rPr>
              <a:t>Secondary oocyte divides 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forms large cell and polar body.  </a:t>
            </a:r>
          </a:p>
          <a:p>
            <a:pPr>
              <a:lnSpc>
                <a:spcPct val="90000"/>
              </a:lnSpc>
            </a:pPr>
            <a:endParaRPr lang="en-US" sz="28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Female meiosis completes only after the sperm enters the egg. 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Nuclei unite,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chromosomes mingle</a:t>
            </a:r>
          </a:p>
          <a:p>
            <a:pPr lvl="1">
              <a:lnSpc>
                <a:spcPct val="90000"/>
              </a:lnSpc>
            </a:pPr>
            <a:endParaRPr lang="en-US" sz="24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Zygote is oocyte and sperm, has 46 chromosomes. </a:t>
            </a:r>
          </a:p>
        </p:txBody>
      </p:sp>
    </p:spTree>
    <p:extLst>
      <p:ext uri="{BB962C8B-B14F-4D97-AF65-F5344CB8AC3E}">
        <p14:creationId xmlns:p14="http://schemas.microsoft.com/office/powerpoint/2010/main" val="3401190559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Cleavage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Zygote undergoes mitosis.  </a:t>
            </a:r>
          </a:p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Gives rise to two cells</a:t>
            </a:r>
          </a:p>
          <a:p>
            <a:pPr lvl="1"/>
            <a:r>
              <a:rPr lang="en-US" dirty="0" err="1" smtClean="0">
                <a:cs typeface="Times New Roman" pitchFamily="18" charset="0"/>
              </a:rPr>
              <a:t>blastomeres</a:t>
            </a:r>
            <a:r>
              <a:rPr lang="en-US" dirty="0" smtClean="0">
                <a:cs typeface="Times New Roman" pitchFamily="18" charset="0"/>
              </a:rPr>
              <a:t> </a:t>
            </a:r>
          </a:p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Two cells divide, turn to four cells, eight cells, etc. 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Phase of development called cleavage. 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949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Morula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Travel time to uterus:  three days.  </a:t>
            </a:r>
          </a:p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solid ball of about 16 cells called the </a:t>
            </a:r>
            <a:r>
              <a:rPr lang="en-US" dirty="0" err="1" smtClean="0">
                <a:cs typeface="Times New Roman" pitchFamily="18" charset="0"/>
              </a:rPr>
              <a:t>morula</a:t>
            </a:r>
            <a:r>
              <a:rPr lang="en-US" dirty="0" smtClean="0">
                <a:cs typeface="Times New Roman" pitchFamily="18" charset="0"/>
              </a:rPr>
              <a:t>.  </a:t>
            </a:r>
          </a:p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Remains unattached in the uterine cavity for three days.  </a:t>
            </a:r>
          </a:p>
        </p:txBody>
      </p:sp>
      <p:pic>
        <p:nvPicPr>
          <p:cNvPr id="113668" name="Picture 4" descr="HSR moru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4191000"/>
            <a:ext cx="1828800" cy="1962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571380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Blastocyst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Structure becomes  a ball of cells, </a:t>
            </a:r>
            <a:r>
              <a:rPr lang="en-US" u="sng" dirty="0" smtClean="0">
                <a:cs typeface="Times New Roman" pitchFamily="18" charset="0"/>
              </a:rPr>
              <a:t>blastocyst</a:t>
            </a:r>
            <a:r>
              <a:rPr lang="en-US" dirty="0" smtClean="0">
                <a:cs typeface="Times New Roman" pitchFamily="18" charset="0"/>
              </a:rPr>
              <a:t>.  </a:t>
            </a:r>
          </a:p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Implants in the uterus by the end of the first week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pic>
        <p:nvPicPr>
          <p:cNvPr id="101380" name="Picture 4" descr="HSR blastocy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81400"/>
            <a:ext cx="466725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164550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Organization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cs typeface="Times New Roman" pitchFamily="18" charset="0"/>
              </a:rPr>
              <a:t>Blastocysts organizes into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>
                <a:cs typeface="Times New Roman" pitchFamily="18" charset="0"/>
              </a:rPr>
              <a:t> 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Inner cell mass</a:t>
            </a:r>
          </a:p>
          <a:p>
            <a:pPr lvl="2"/>
            <a:r>
              <a:rPr lang="en-US" sz="2000" dirty="0" smtClean="0">
                <a:cs typeface="Times New Roman" pitchFamily="18" charset="0"/>
              </a:rPr>
              <a:t>gives rise to the body</a:t>
            </a:r>
          </a:p>
          <a:p>
            <a:endParaRPr lang="en-US" sz="2800" dirty="0" smtClean="0">
              <a:cs typeface="Times New Roman" pitchFamily="18" charset="0"/>
            </a:endParaRPr>
          </a:p>
          <a:p>
            <a:pPr lvl="1"/>
            <a:r>
              <a:rPr lang="en-US" sz="2400" dirty="0" smtClean="0">
                <a:cs typeface="Times New Roman" pitchFamily="18" charset="0"/>
              </a:rPr>
              <a:t>Outer cells</a:t>
            </a:r>
          </a:p>
          <a:p>
            <a:pPr lvl="2"/>
            <a:r>
              <a:rPr lang="en-US" sz="2000" dirty="0" smtClean="0">
                <a:cs typeface="Times New Roman" pitchFamily="18" charset="0"/>
              </a:rPr>
              <a:t>become embryonic portion of placenta</a:t>
            </a:r>
          </a:p>
          <a:p>
            <a:endParaRPr lang="en-US" sz="2800" dirty="0" smtClean="0">
              <a:cs typeface="Times New Roman" pitchFamily="18" charset="0"/>
            </a:endParaRPr>
          </a:p>
          <a:p>
            <a:r>
              <a:rPr lang="en-US" sz="2800" dirty="0" smtClean="0">
                <a:cs typeface="Times New Roman" pitchFamily="18" charset="0"/>
              </a:rPr>
              <a:t>Embryo until 8</a:t>
            </a:r>
            <a:r>
              <a:rPr lang="en-US" sz="2800" baseline="30000" dirty="0" smtClean="0">
                <a:cs typeface="Times New Roman" pitchFamily="18" charset="0"/>
              </a:rPr>
              <a:t>th</a:t>
            </a:r>
            <a:r>
              <a:rPr lang="en-US" sz="2800" dirty="0" smtClean="0">
                <a:cs typeface="Times New Roman" pitchFamily="18" charset="0"/>
              </a:rPr>
              <a:t> week</a:t>
            </a:r>
          </a:p>
          <a:p>
            <a:r>
              <a:rPr lang="en-US" sz="2800" dirty="0" smtClean="0">
                <a:cs typeface="Times New Roman" pitchFamily="18" charset="0"/>
              </a:rPr>
              <a:t>Fetus until time of birth.</a:t>
            </a:r>
            <a:r>
              <a:rPr lang="en-US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5386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Penis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5715000" cy="5257800"/>
          </a:xfrm>
        </p:spPr>
        <p:txBody>
          <a:bodyPr>
            <a:normAutofit/>
          </a:bodyPr>
          <a:lstStyle/>
          <a:p>
            <a:r>
              <a:rPr lang="en-US" dirty="0"/>
              <a:t>Penis consists of</a:t>
            </a:r>
          </a:p>
          <a:p>
            <a:pPr lvl="1"/>
            <a:r>
              <a:rPr lang="en-US" b="1" dirty="0" err="1" smtClean="0"/>
              <a:t>Crura</a:t>
            </a:r>
            <a:endParaRPr lang="en-US" dirty="0" smtClean="0"/>
          </a:p>
          <a:p>
            <a:pPr lvl="2"/>
            <a:r>
              <a:rPr lang="en-US" dirty="0" smtClean="0"/>
              <a:t>Proximal ends of corpora </a:t>
            </a:r>
            <a:r>
              <a:rPr lang="en-US" dirty="0" err="1" smtClean="0"/>
              <a:t>cavernosa</a:t>
            </a:r>
            <a:r>
              <a:rPr lang="en-US" dirty="0" smtClean="0"/>
              <a:t> surrounded by </a:t>
            </a:r>
            <a:r>
              <a:rPr lang="en-US" dirty="0" err="1" smtClean="0"/>
              <a:t>ischiocavernosus</a:t>
            </a:r>
            <a:r>
              <a:rPr lang="en-US" dirty="0" smtClean="0"/>
              <a:t> muscle</a:t>
            </a:r>
          </a:p>
          <a:p>
            <a:pPr lvl="2"/>
            <a:r>
              <a:rPr lang="en-US" dirty="0" smtClean="0"/>
              <a:t>anchors penis to pubic arch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Root </a:t>
            </a:r>
            <a:r>
              <a:rPr lang="en-US" dirty="0"/>
              <a:t>and shaft that ends in </a:t>
            </a:r>
            <a:r>
              <a:rPr lang="en-US" b="1" dirty="0" err="1"/>
              <a:t>glans</a:t>
            </a:r>
            <a:r>
              <a:rPr lang="en-US" b="1" dirty="0"/>
              <a:t> penis</a:t>
            </a:r>
            <a:endParaRPr lang="en-US" dirty="0"/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Prepuce</a:t>
            </a:r>
            <a:endParaRPr lang="en-US" dirty="0" smtClean="0"/>
          </a:p>
          <a:p>
            <a:pPr lvl="2"/>
            <a:r>
              <a:rPr lang="en-US" dirty="0" smtClean="0"/>
              <a:t>Foreskin</a:t>
            </a:r>
          </a:p>
          <a:p>
            <a:pPr lvl="3"/>
            <a:r>
              <a:rPr lang="en-US" dirty="0" smtClean="0"/>
              <a:t>cuff </a:t>
            </a:r>
            <a:r>
              <a:rPr lang="en-US" dirty="0"/>
              <a:t>of loose skin covering </a:t>
            </a:r>
            <a:r>
              <a:rPr lang="en-US" dirty="0" err="1" smtClean="0"/>
              <a:t>glans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6575" y="304800"/>
            <a:ext cx="225742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5105400" y="1828800"/>
            <a:ext cx="32004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105400" y="1828800"/>
            <a:ext cx="24384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257800" y="3733800"/>
            <a:ext cx="2514600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438400" y="4953000"/>
            <a:ext cx="52578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Placenta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Placenta develops </a:t>
            </a:r>
          </a:p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attaches the embryo to uterine wall 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exchanges nutrients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Gasses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 wastes </a:t>
            </a:r>
          </a:p>
          <a:p>
            <a:pPr lvl="2"/>
            <a:r>
              <a:rPr lang="en-US" dirty="0" smtClean="0">
                <a:cs typeface="Times New Roman" pitchFamily="18" charset="0"/>
              </a:rPr>
              <a:t>between maternal blood and embryonic blood.  </a:t>
            </a:r>
          </a:p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Placenta also secretes hormones. </a:t>
            </a:r>
          </a:p>
        </p:txBody>
      </p:sp>
    </p:spTree>
    <p:extLst>
      <p:ext uri="{BB962C8B-B14F-4D97-AF65-F5344CB8AC3E}">
        <p14:creationId xmlns:p14="http://schemas.microsoft.com/office/powerpoint/2010/main" val="848570267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Hormone changes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cs typeface="Times New Roman" pitchFamily="18" charset="0"/>
              </a:rPr>
              <a:t>In non pregnant female, </a:t>
            </a:r>
          </a:p>
          <a:p>
            <a:pPr lvl="1"/>
            <a:r>
              <a:rPr lang="en-US" smtClean="0">
                <a:cs typeface="Times New Roman" pitchFamily="18" charset="0"/>
              </a:rPr>
              <a:t>the corpus luteum degenerates </a:t>
            </a:r>
          </a:p>
          <a:p>
            <a:pPr lvl="2"/>
            <a:r>
              <a:rPr lang="en-US" smtClean="0">
                <a:cs typeface="Times New Roman" pitchFamily="18" charset="0"/>
              </a:rPr>
              <a:t> estrogen and progesterone levels drop </a:t>
            </a:r>
          </a:p>
          <a:p>
            <a:pPr lvl="2"/>
            <a:r>
              <a:rPr lang="en-US" smtClean="0">
                <a:cs typeface="Times New Roman" pitchFamily="18" charset="0"/>
              </a:rPr>
              <a:t> uterine lining sloughs off</a:t>
            </a:r>
          </a:p>
          <a:p>
            <a:pPr lvl="2">
              <a:buFont typeface="Wingdings" pitchFamily="2" charset="2"/>
              <a:buNone/>
            </a:pPr>
            <a:endParaRPr lang="en-US" smtClean="0">
              <a:cs typeface="Times New Roman" pitchFamily="18" charset="0"/>
            </a:endParaRPr>
          </a:p>
          <a:p>
            <a:r>
              <a:rPr lang="en-US" smtClean="0">
                <a:cs typeface="Times New Roman" pitchFamily="18" charset="0"/>
              </a:rPr>
              <a:t> In pregnant female, need to maintain the uterine lining.  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62669862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HCG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HCG:  human chorionic gonadotropin.  </a:t>
            </a:r>
          </a:p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prevents spontaneous abortion (miscarriage)</a:t>
            </a:r>
          </a:p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HCG and some of the embryonic cells 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maintain the corpus </a:t>
            </a:r>
            <a:r>
              <a:rPr lang="en-US" dirty="0" err="1" smtClean="0">
                <a:cs typeface="Times New Roman" pitchFamily="18" charset="0"/>
              </a:rPr>
              <a:t>luteum</a:t>
            </a:r>
            <a:endParaRPr lang="en-US" dirty="0" smtClean="0">
              <a:cs typeface="Times New Roman" pitchFamily="18" charset="0"/>
            </a:endParaRPr>
          </a:p>
          <a:p>
            <a:pPr lvl="1"/>
            <a:r>
              <a:rPr lang="en-US" dirty="0" smtClean="0">
                <a:cs typeface="Times New Roman" pitchFamily="18" charset="0"/>
              </a:rPr>
              <a:t>continues to secrete estrogen and progesterone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 inhibits FSH and LH. </a:t>
            </a:r>
          </a:p>
        </p:txBody>
      </p:sp>
    </p:spTree>
    <p:extLst>
      <p:ext uri="{BB962C8B-B14F-4D97-AF65-F5344CB8AC3E}">
        <p14:creationId xmlns:p14="http://schemas.microsoft.com/office/powerpoint/2010/main" val="4046393736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HCG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HCG secretion is high for about two months and then declines.  </a:t>
            </a:r>
          </a:p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Corpus </a:t>
            </a:r>
            <a:r>
              <a:rPr lang="en-US" dirty="0" err="1" smtClean="0">
                <a:cs typeface="Times New Roman" pitchFamily="18" charset="0"/>
              </a:rPr>
              <a:t>luteum</a:t>
            </a:r>
            <a:r>
              <a:rPr lang="en-US" dirty="0" smtClean="0">
                <a:cs typeface="Times New Roman" pitchFamily="18" charset="0"/>
              </a:rPr>
              <a:t> exists throughout pregnancy</a:t>
            </a:r>
          </a:p>
          <a:p>
            <a:pPr lvl="1"/>
            <a:endParaRPr lang="en-US" dirty="0">
              <a:cs typeface="Times New Roman" pitchFamily="18" charset="0"/>
            </a:endParaRPr>
          </a:p>
          <a:p>
            <a:pPr lvl="1"/>
            <a:r>
              <a:rPr lang="en-US" dirty="0" smtClean="0">
                <a:cs typeface="Times New Roman" pitchFamily="18" charset="0"/>
              </a:rPr>
              <a:t>most important in the first few months before the placenta takes over the estrogen and progesterone production.</a:t>
            </a:r>
          </a:p>
        </p:txBody>
      </p:sp>
    </p:spTree>
    <p:extLst>
      <p:ext uri="{BB962C8B-B14F-4D97-AF65-F5344CB8AC3E}">
        <p14:creationId xmlns:p14="http://schemas.microsoft.com/office/powerpoint/2010/main" val="1100433626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More hormones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Placental </a:t>
            </a:r>
            <a:r>
              <a:rPr lang="en-US" sz="2800" dirty="0" err="1" smtClean="0">
                <a:cs typeface="Times New Roman" pitchFamily="18" charset="0"/>
              </a:rPr>
              <a:t>lactogen</a:t>
            </a:r>
            <a:r>
              <a:rPr lang="en-US" sz="2800" dirty="0" smtClean="0">
                <a:cs typeface="Times New Roman" pitchFamily="18" charset="0"/>
              </a:rPr>
              <a:t> 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cs typeface="Times New Roman" pitchFamily="18" charset="0"/>
              </a:rPr>
              <a:t>stimulates breast development and prepares the mammary glands for milk secretion.  </a:t>
            </a:r>
          </a:p>
          <a:p>
            <a:pPr>
              <a:lnSpc>
                <a:spcPct val="90000"/>
              </a:lnSpc>
            </a:pPr>
            <a:endParaRPr lang="en-US" sz="28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 err="1" smtClean="0">
                <a:cs typeface="Times New Roman" pitchFamily="18" charset="0"/>
              </a:rPr>
              <a:t>Relaxin</a:t>
            </a:r>
            <a:r>
              <a:rPr lang="en-US" sz="2800" dirty="0" smtClean="0">
                <a:cs typeface="Times New Roman" pitchFamily="18" charset="0"/>
              </a:rPr>
              <a:t>: 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cs typeface="Times New Roman" pitchFamily="18" charset="0"/>
              </a:rPr>
              <a:t>hormone from corpus </a:t>
            </a:r>
            <a:r>
              <a:rPr lang="en-US" sz="2400" dirty="0" err="1" smtClean="0">
                <a:cs typeface="Times New Roman" pitchFamily="18" charset="0"/>
              </a:rPr>
              <a:t>luteum</a:t>
            </a:r>
            <a:r>
              <a:rPr lang="en-US" sz="2400" dirty="0" smtClean="0">
                <a:cs typeface="Times New Roman" pitchFamily="18" charset="0"/>
              </a:rPr>
              <a:t>.  </a:t>
            </a:r>
          </a:p>
          <a:p>
            <a:pPr lvl="1">
              <a:lnSpc>
                <a:spcPct val="90000"/>
              </a:lnSpc>
            </a:pPr>
            <a:endParaRPr lang="en-US" sz="2400" dirty="0" smtClean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cs typeface="Times New Roman" pitchFamily="18" charset="0"/>
              </a:rPr>
              <a:t>Inhibits the smooth muscles in the myometrium, suppresses uterine contractions until birth.  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400" dirty="0" smtClean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cs typeface="Times New Roman" pitchFamily="18" charset="0"/>
              </a:rPr>
              <a:t>relaxes the ligaments of the </a:t>
            </a:r>
            <a:r>
              <a:rPr lang="en-US" sz="2400" dirty="0" err="1" smtClean="0">
                <a:cs typeface="Times New Roman" pitchFamily="18" charset="0"/>
              </a:rPr>
              <a:t>symphysis</a:t>
            </a:r>
            <a:r>
              <a:rPr lang="en-US" sz="2400" dirty="0" smtClean="0">
                <a:cs typeface="Times New Roman" pitchFamily="18" charset="0"/>
              </a:rPr>
              <a:t> pubis and SI joints  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aids passage of fetus through birth canal.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179686809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More hormones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Increased secretion of aldosterone and of parathyroid hormone </a:t>
            </a:r>
          </a:p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Aldosterone from adrenal cortex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promotes renal absorption of sodium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fluid retention.  </a:t>
            </a:r>
          </a:p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PTH helps to maintain high concentrations of calcium.  </a:t>
            </a:r>
          </a:p>
        </p:txBody>
      </p:sp>
    </p:spTree>
    <p:extLst>
      <p:ext uri="{BB962C8B-B14F-4D97-AF65-F5344CB8AC3E}">
        <p14:creationId xmlns:p14="http://schemas.microsoft.com/office/powerpoint/2010/main" val="2047428654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cs typeface="Times New Roman" pitchFamily="18" charset="0"/>
              </a:rPr>
              <a:t>Parturition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Pregnancy continues for about 40 weeks and ends with parturition or birth.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7728996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Hormonal changes with birth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Decreased progesterone </a:t>
            </a:r>
          </a:p>
          <a:p>
            <a:pPr lvl="1"/>
            <a:endParaRPr lang="en-US" dirty="0" smtClean="0">
              <a:cs typeface="Times New Roman" pitchFamily="18" charset="0"/>
            </a:endParaRPr>
          </a:p>
          <a:p>
            <a:pPr lvl="1"/>
            <a:r>
              <a:rPr lang="en-US" dirty="0" smtClean="0">
                <a:cs typeface="Times New Roman" pitchFamily="18" charset="0"/>
              </a:rPr>
              <a:t>no longer preventing uterine contractions</a:t>
            </a:r>
          </a:p>
          <a:p>
            <a:pPr lvl="1"/>
            <a:endParaRPr lang="en-US" dirty="0" smtClean="0">
              <a:cs typeface="Times New Roman" pitchFamily="18" charset="0"/>
            </a:endParaRPr>
          </a:p>
          <a:p>
            <a:pPr lvl="1">
              <a:buFont typeface="Wingdings" pitchFamily="2" charset="2"/>
              <a:buNone/>
            </a:pPr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oxytocin stimulate uterus to contract</a:t>
            </a:r>
            <a:r>
              <a:rPr lang="en-US" b="1" dirty="0" smtClean="0">
                <a:cs typeface="Times New Roman" pitchFamily="18" charset="0"/>
              </a:rPr>
              <a:t>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662825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Labor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Contractions start at the top of the uterus and travel downward, forcing the contents toward the cervix.  </a:t>
            </a:r>
          </a:p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Labor contractions force the fetal head against the cervix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 stretches the cervix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 elicits a reflex that stimulates contractions. </a:t>
            </a:r>
          </a:p>
        </p:txBody>
      </p:sp>
    </p:spTree>
    <p:extLst>
      <p:ext uri="{BB962C8B-B14F-4D97-AF65-F5344CB8AC3E}">
        <p14:creationId xmlns:p14="http://schemas.microsoft.com/office/powerpoint/2010/main" val="2732986600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Dilation of cervix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371600"/>
            <a:ext cx="7772400" cy="2362200"/>
          </a:xfrm>
        </p:spPr>
        <p:txBody>
          <a:bodyPr/>
          <a:lstStyle/>
          <a:p>
            <a:r>
              <a:rPr lang="en-US" smtClean="0">
                <a:cs typeface="Times New Roman" pitchFamily="18" charset="0"/>
              </a:rPr>
              <a:t>positive feedback loop:  </a:t>
            </a:r>
          </a:p>
          <a:p>
            <a:r>
              <a:rPr lang="en-US" smtClean="0">
                <a:cs typeface="Times New Roman" pitchFamily="18" charset="0"/>
              </a:rPr>
              <a:t>Dilation of cervix stimulates increased release of oxytocin</a:t>
            </a:r>
            <a:r>
              <a:rPr lang="en-US" smtClean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mtClean="0">
                <a:cs typeface="Times New Roman" pitchFamily="18" charset="0"/>
              </a:rPr>
              <a:t> more contractions.  </a:t>
            </a:r>
          </a:p>
          <a:p>
            <a:pPr>
              <a:buFont typeface="Wingdings" pitchFamily="2" charset="2"/>
              <a:buNone/>
            </a:pPr>
            <a:endParaRPr lang="en-US" smtClean="0">
              <a:cs typeface="Times New Roman" pitchFamily="18" charset="0"/>
            </a:endParaRPr>
          </a:p>
          <a:p>
            <a:endParaRPr lang="en-US" smtClean="0"/>
          </a:p>
        </p:txBody>
      </p:sp>
      <p:pic>
        <p:nvPicPr>
          <p:cNvPr id="125956" name="Picture 4" descr="HSR dilation and efface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276600"/>
            <a:ext cx="6172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2039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6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Circumcision</a:t>
            </a:r>
          </a:p>
        </p:txBody>
      </p:sp>
      <p:sp>
        <p:nvSpPr>
          <p:cNvPr id="48137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Surgical removal of foreskin</a:t>
            </a:r>
          </a:p>
          <a:p>
            <a:r>
              <a:rPr lang="en-US" dirty="0"/>
              <a:t>60% newborn boys in US circumcised</a:t>
            </a:r>
          </a:p>
          <a:p>
            <a:pPr lvl="1"/>
            <a:r>
              <a:rPr lang="en-US" dirty="0"/>
              <a:t>15% in other parts of world</a:t>
            </a:r>
          </a:p>
          <a:p>
            <a:pPr lvl="1"/>
            <a:r>
              <a:rPr lang="en-US" dirty="0"/>
              <a:t>Some claim medically unnecessary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Studies </a:t>
            </a:r>
            <a:r>
              <a:rPr lang="en-US" dirty="0"/>
              <a:t>show </a:t>
            </a:r>
          </a:p>
          <a:p>
            <a:pPr lvl="2"/>
            <a:r>
              <a:rPr lang="en-US" dirty="0"/>
              <a:t>60% reduction in HIV risk</a:t>
            </a:r>
          </a:p>
          <a:p>
            <a:pPr lvl="2"/>
            <a:r>
              <a:rPr lang="en-US" dirty="0"/>
              <a:t>Reduced risk for other reproductive system infections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Involution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After the birth, the placenta detaches form the uterine wall </a:t>
            </a:r>
          </a:p>
          <a:p>
            <a:pPr marL="0" indent="0">
              <a:buNone/>
            </a:pPr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expelled by the remaining uterine contractions, 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 stimulated by oxytocin.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0226578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Involution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For several weeks the uterus undergoes involution,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which is the shrinking of the uterus.  </a:t>
            </a:r>
          </a:p>
          <a:p>
            <a:pPr>
              <a:lnSpc>
                <a:spcPct val="90000"/>
              </a:lnSpc>
            </a:pPr>
            <a:endParaRPr lang="en-US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For several weeks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will pass a bloody discharge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then a yellow discharge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until the uterine lining heals and returns to a non-pregnant state.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0726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Penis: Internally</a:t>
            </a: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5334000" cy="5257800"/>
          </a:xfrm>
        </p:spPr>
        <p:txBody>
          <a:bodyPr>
            <a:normAutofit fontScale="92500"/>
          </a:bodyPr>
          <a:lstStyle/>
          <a:p>
            <a:r>
              <a:rPr lang="en-US" dirty="0"/>
              <a:t>Spongy urethra and three cylindrical bodies of erectile tissue </a:t>
            </a:r>
            <a:endParaRPr lang="en-US" dirty="0" smtClean="0"/>
          </a:p>
          <a:p>
            <a:pPr lvl="1"/>
            <a:r>
              <a:rPr lang="en-US" dirty="0" smtClean="0"/>
              <a:t>spongy </a:t>
            </a:r>
            <a:r>
              <a:rPr lang="en-US" dirty="0"/>
              <a:t>network of connective tissue and smooth muscle with vascular </a:t>
            </a:r>
            <a:r>
              <a:rPr lang="en-US" dirty="0" smtClean="0"/>
              <a:t>spaces</a:t>
            </a:r>
            <a:endParaRPr lang="en-US" dirty="0"/>
          </a:p>
          <a:p>
            <a:pPr lvl="1"/>
            <a:r>
              <a:rPr lang="en-US" b="1" dirty="0"/>
              <a:t>Corpus </a:t>
            </a:r>
            <a:r>
              <a:rPr lang="en-US" b="1" dirty="0" err="1"/>
              <a:t>spongiosum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smtClean="0"/>
              <a:t>surrounds </a:t>
            </a:r>
            <a:r>
              <a:rPr lang="en-US" dirty="0"/>
              <a:t>urethra and expands to form </a:t>
            </a:r>
            <a:r>
              <a:rPr lang="en-US" dirty="0" err="1"/>
              <a:t>glans</a:t>
            </a:r>
            <a:r>
              <a:rPr lang="en-US" dirty="0"/>
              <a:t> and bulb </a:t>
            </a:r>
          </a:p>
          <a:p>
            <a:pPr lvl="1"/>
            <a:r>
              <a:rPr lang="en-US" b="1" dirty="0"/>
              <a:t>Corpora </a:t>
            </a:r>
            <a:r>
              <a:rPr lang="en-US" b="1" dirty="0" err="1"/>
              <a:t>cavernosa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smtClean="0"/>
              <a:t>paired </a:t>
            </a:r>
            <a:r>
              <a:rPr lang="en-US" dirty="0"/>
              <a:t>dorsal erectile bodies </a:t>
            </a:r>
          </a:p>
          <a:p>
            <a:r>
              <a:rPr lang="en-US" i="1" dirty="0"/>
              <a:t>Erection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erectile tissue fills with blood, causing penis to enlarge and become rigid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6338" y="0"/>
            <a:ext cx="2477662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3505200" y="3352800"/>
            <a:ext cx="426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429000" y="4343400"/>
            <a:ext cx="419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029200" y="4343400"/>
            <a:ext cx="2514600" cy="1905000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rot="16200000" flipH="1">
            <a:off x="6134100" y="4610100"/>
            <a:ext cx="3048000" cy="533400"/>
          </a:xfrm>
          <a:prstGeom prst="curvedConnector3">
            <a:avLst>
              <a:gd name="adj1" fmla="val 9118"/>
            </a:avLst>
          </a:prstGeom>
          <a:ln>
            <a:prstDash val="lg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Male Duct System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5943600" cy="5257800"/>
          </a:xfrm>
        </p:spPr>
        <p:txBody>
          <a:bodyPr/>
          <a:lstStyle/>
          <a:p>
            <a:r>
              <a:rPr lang="en-US" dirty="0"/>
              <a:t>Ducts carry sperm from testes to body exterior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err="1" smtClean="0"/>
              <a:t>Epididymis</a:t>
            </a:r>
            <a:endParaRPr lang="en-US" b="1" dirty="0"/>
          </a:p>
          <a:p>
            <a:pPr lvl="1"/>
            <a:endParaRPr lang="en-US" b="1" dirty="0" smtClean="0"/>
          </a:p>
          <a:p>
            <a:pPr lvl="1"/>
            <a:r>
              <a:rPr lang="en-US" b="1" dirty="0" err="1" smtClean="0"/>
              <a:t>Ductus</a:t>
            </a:r>
            <a:r>
              <a:rPr lang="en-US" b="1" dirty="0" smtClean="0"/>
              <a:t> </a:t>
            </a:r>
            <a:r>
              <a:rPr lang="en-US" b="1" dirty="0"/>
              <a:t>deferens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Ejaculatory </a:t>
            </a:r>
            <a:r>
              <a:rPr lang="en-US" b="1" dirty="0"/>
              <a:t>duct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Urethra</a:t>
            </a:r>
            <a:endParaRPr 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3869" y="-1"/>
            <a:ext cx="2450132" cy="678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>
            <a:stCxn id="15" idx="3"/>
          </p:cNvCxnSpPr>
          <p:nvPr/>
        </p:nvCxnSpPr>
        <p:spPr>
          <a:xfrm flipV="1">
            <a:off x="7374773" y="3962400"/>
            <a:ext cx="1540627" cy="322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8" idx="3"/>
          </p:cNvCxnSpPr>
          <p:nvPr/>
        </p:nvCxnSpPr>
        <p:spPr>
          <a:xfrm flipV="1">
            <a:off x="7651503" y="2971800"/>
            <a:ext cx="959097" cy="3993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2" idx="2"/>
          </p:cNvCxnSpPr>
          <p:nvPr/>
        </p:nvCxnSpPr>
        <p:spPr>
          <a:xfrm flipH="1">
            <a:off x="7848600" y="1055132"/>
            <a:ext cx="9949" cy="926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72200" y="3810000"/>
            <a:ext cx="120257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epididymis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943600" y="3048000"/>
            <a:ext cx="1707903" cy="64633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Ductus</a:t>
            </a:r>
            <a:r>
              <a:rPr lang="en-US" dirty="0" smtClean="0"/>
              <a:t> deferens</a:t>
            </a:r>
          </a:p>
          <a:p>
            <a:r>
              <a:rPr lang="en-US" dirty="0" smtClean="0"/>
              <a:t>Vas deferens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010400" y="685800"/>
            <a:ext cx="1696298" cy="3693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Ejaculatory duct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562600" y="1981200"/>
            <a:ext cx="882614" cy="3693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urethra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5" idx="3"/>
          </p:cNvCxnSpPr>
          <p:nvPr/>
        </p:nvCxnSpPr>
        <p:spPr>
          <a:xfrm>
            <a:off x="6445214" y="2165866"/>
            <a:ext cx="1403386" cy="439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Epididymis</a:t>
            </a:r>
            <a:endParaRPr lang="en-US" dirty="0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i="1" dirty="0"/>
              <a:t>Head</a:t>
            </a:r>
            <a:r>
              <a:rPr lang="en-US" sz="2800" dirty="0"/>
              <a:t> </a:t>
            </a:r>
            <a:endParaRPr lang="en-US" sz="2800" dirty="0" smtClean="0"/>
          </a:p>
          <a:p>
            <a:pPr lvl="1"/>
            <a:r>
              <a:rPr lang="en-US" sz="2400" dirty="0" smtClean="0"/>
              <a:t>contains </a:t>
            </a:r>
            <a:r>
              <a:rPr lang="en-US" sz="2400" dirty="0"/>
              <a:t>efferent </a:t>
            </a:r>
            <a:r>
              <a:rPr lang="en-US" sz="2400" dirty="0" err="1" smtClean="0"/>
              <a:t>ductules</a:t>
            </a:r>
            <a:endParaRPr lang="en-US" sz="2400" dirty="0" smtClean="0"/>
          </a:p>
          <a:p>
            <a:pPr lvl="1"/>
            <a:r>
              <a:rPr lang="en-US" sz="2400" dirty="0" smtClean="0"/>
              <a:t>superior </a:t>
            </a:r>
            <a:r>
              <a:rPr lang="en-US" sz="2400" dirty="0"/>
              <a:t>aspect of </a:t>
            </a:r>
            <a:r>
              <a:rPr lang="en-US" sz="2400" dirty="0" smtClean="0"/>
              <a:t>testis</a:t>
            </a:r>
          </a:p>
          <a:p>
            <a:pPr lvl="1"/>
            <a:r>
              <a:rPr lang="en-US" sz="2400" i="1" dirty="0" smtClean="0"/>
              <a:t>body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i="1" dirty="0"/>
              <a:t>tail</a:t>
            </a:r>
            <a:r>
              <a:rPr lang="en-US" sz="2400" dirty="0"/>
              <a:t> on </a:t>
            </a:r>
            <a:r>
              <a:rPr lang="en-US" sz="2400" dirty="0" err="1"/>
              <a:t>posterolateral</a:t>
            </a:r>
            <a:r>
              <a:rPr lang="en-US" sz="2400" dirty="0"/>
              <a:t> area of testis 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Duct </a:t>
            </a:r>
            <a:r>
              <a:rPr lang="en-US" sz="2800" b="1" dirty="0"/>
              <a:t>of the </a:t>
            </a:r>
            <a:r>
              <a:rPr lang="en-US" sz="2800" b="1" dirty="0" err="1"/>
              <a:t>epididymis</a:t>
            </a:r>
            <a:r>
              <a:rPr lang="en-US" sz="2800" dirty="0"/>
              <a:t> </a:t>
            </a:r>
            <a:r>
              <a:rPr lang="en-US" sz="2800" dirty="0" smtClean="0"/>
              <a:t> </a:t>
            </a:r>
            <a:endParaRPr lang="en-US" sz="2800" dirty="0"/>
          </a:p>
          <a:p>
            <a:pPr lvl="1"/>
            <a:r>
              <a:rPr lang="en-US" sz="2400" dirty="0" err="1"/>
              <a:t>Microvilli</a:t>
            </a:r>
            <a:r>
              <a:rPr lang="en-US" sz="2400" dirty="0"/>
              <a:t> (</a:t>
            </a:r>
            <a:r>
              <a:rPr lang="en-US" sz="2400" dirty="0" err="1"/>
              <a:t>stereocilia</a:t>
            </a:r>
            <a:r>
              <a:rPr lang="en-US" sz="2400" dirty="0"/>
              <a:t>) </a:t>
            </a:r>
            <a:endParaRPr lang="en-US" sz="2400" dirty="0" smtClean="0"/>
          </a:p>
          <a:p>
            <a:pPr lvl="2"/>
            <a:r>
              <a:rPr lang="en-US" sz="2000" dirty="0" smtClean="0"/>
              <a:t>absorb </a:t>
            </a:r>
            <a:r>
              <a:rPr lang="en-US" sz="2000" dirty="0"/>
              <a:t>testicular fluid </a:t>
            </a:r>
            <a:endParaRPr lang="en-US" sz="2000" dirty="0" smtClean="0"/>
          </a:p>
          <a:p>
            <a:pPr lvl="2"/>
            <a:r>
              <a:rPr lang="en-US" sz="2000" dirty="0" smtClean="0"/>
              <a:t>pass </a:t>
            </a:r>
            <a:r>
              <a:rPr lang="en-US" sz="2000" dirty="0"/>
              <a:t>nutrients to stored sperm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Nonmotile</a:t>
            </a:r>
            <a:r>
              <a:rPr lang="en-US" sz="2800" dirty="0" smtClean="0"/>
              <a:t> </a:t>
            </a:r>
            <a:r>
              <a:rPr lang="en-US" sz="2800" dirty="0"/>
              <a:t>sperm </a:t>
            </a:r>
            <a:r>
              <a:rPr lang="en-US" sz="2800" dirty="0" smtClean="0"/>
              <a:t>enter</a:t>
            </a:r>
          </a:p>
          <a:p>
            <a:pPr lvl="1"/>
            <a:r>
              <a:rPr lang="en-US" sz="2400" dirty="0" smtClean="0"/>
              <a:t>pass </a:t>
            </a:r>
            <a:r>
              <a:rPr lang="en-US" sz="2400" dirty="0"/>
              <a:t>slowly through (~ 20 days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become motile</a:t>
            </a:r>
          </a:p>
          <a:p>
            <a:pPr lvl="1"/>
            <a:r>
              <a:rPr lang="en-US" sz="2400" dirty="0" smtClean="0"/>
              <a:t>can </a:t>
            </a:r>
            <a:r>
              <a:rPr lang="en-US" sz="2400" dirty="0"/>
              <a:t>be stored several months</a:t>
            </a:r>
          </a:p>
          <a:p>
            <a:endParaRPr lang="en-US" sz="2800" dirty="0" smtClean="0"/>
          </a:p>
          <a:p>
            <a:r>
              <a:rPr lang="en-US" sz="2800" dirty="0" smtClean="0"/>
              <a:t>During </a:t>
            </a:r>
            <a:r>
              <a:rPr lang="en-US" sz="2800" dirty="0"/>
              <a:t>ejaculation </a:t>
            </a:r>
            <a:r>
              <a:rPr lang="en-US" sz="2800" dirty="0" err="1"/>
              <a:t>epididymis</a:t>
            </a:r>
            <a:r>
              <a:rPr lang="en-US" sz="2800" dirty="0"/>
              <a:t> contracts, expelling sperm into </a:t>
            </a:r>
            <a:r>
              <a:rPr lang="en-US" sz="2800" dirty="0" err="1"/>
              <a:t>ductus</a:t>
            </a:r>
            <a:r>
              <a:rPr lang="en-US" sz="2800" dirty="0"/>
              <a:t> deferens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7890" y="476250"/>
            <a:ext cx="242611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705600" y="1219200"/>
            <a:ext cx="65434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head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0" y="1981200"/>
            <a:ext cx="65434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body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48600" y="5105400"/>
            <a:ext cx="47519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tail</a:t>
            </a:r>
            <a:endParaRPr lang="en-US" dirty="0"/>
          </a:p>
        </p:txBody>
      </p:sp>
      <p:cxnSp>
        <p:nvCxnSpPr>
          <p:cNvPr id="9" name="Straight Arrow Connector 8"/>
          <p:cNvCxnSpPr>
            <a:stCxn id="5" idx="3"/>
          </p:cNvCxnSpPr>
          <p:nvPr/>
        </p:nvCxnSpPr>
        <p:spPr>
          <a:xfrm>
            <a:off x="7359946" y="1403866"/>
            <a:ext cx="641054" cy="7297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2"/>
          </p:cNvCxnSpPr>
          <p:nvPr/>
        </p:nvCxnSpPr>
        <p:spPr>
          <a:xfrm>
            <a:off x="6804173" y="2350532"/>
            <a:ext cx="663427" cy="7736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0"/>
          </p:cNvCxnSpPr>
          <p:nvPr/>
        </p:nvCxnSpPr>
        <p:spPr>
          <a:xfrm flipH="1" flipV="1">
            <a:off x="7543800" y="4267200"/>
            <a:ext cx="542398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Reproductive System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Sex hormones play roles in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Development </a:t>
            </a:r>
            <a:r>
              <a:rPr lang="en-US" dirty="0"/>
              <a:t>and function of reproductive organs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Sexual </a:t>
            </a:r>
            <a:r>
              <a:rPr lang="en-US" dirty="0"/>
              <a:t>behavior and drives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Growth </a:t>
            </a:r>
            <a:r>
              <a:rPr lang="en-US" dirty="0"/>
              <a:t>and development of </a:t>
            </a:r>
            <a:r>
              <a:rPr lang="en-US" dirty="0" smtClean="0"/>
              <a:t>organs </a:t>
            </a:r>
            <a:r>
              <a:rPr lang="en-US" dirty="0"/>
              <a:t>and tissues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Ductus Deferens and Ejaculatory Duct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58674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/>
              <a:t>Ductus</a:t>
            </a:r>
            <a:r>
              <a:rPr lang="en-US" b="1" dirty="0"/>
              <a:t> deferens</a:t>
            </a:r>
            <a:r>
              <a:rPr lang="en-US" dirty="0"/>
              <a:t> (vas deferens) 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Passes through inguinal canal to pelvic cavity</a:t>
            </a:r>
          </a:p>
          <a:p>
            <a:pPr lvl="1"/>
            <a:r>
              <a:rPr lang="en-US" dirty="0"/>
              <a:t>Expands to form </a:t>
            </a:r>
            <a:r>
              <a:rPr lang="en-US" b="1" dirty="0" err="1" smtClean="0"/>
              <a:t>ampulla</a:t>
            </a:r>
            <a:endParaRPr lang="en-US" dirty="0" smtClean="0"/>
          </a:p>
          <a:p>
            <a:pPr lvl="1"/>
            <a:r>
              <a:rPr lang="en-US" dirty="0" smtClean="0"/>
              <a:t>joins </a:t>
            </a:r>
            <a:r>
              <a:rPr lang="en-US" dirty="0"/>
              <a:t>duct of seminal vesicle to form </a:t>
            </a:r>
            <a:r>
              <a:rPr lang="en-US" b="1" dirty="0"/>
              <a:t>ejaculatory duct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Smooth </a:t>
            </a:r>
            <a:r>
              <a:rPr lang="en-US" dirty="0"/>
              <a:t>muscle in walls propels sperm from </a:t>
            </a:r>
            <a:r>
              <a:rPr lang="en-US" dirty="0" err="1"/>
              <a:t>epididymis</a:t>
            </a:r>
            <a:r>
              <a:rPr lang="en-US" dirty="0"/>
              <a:t> to urethra</a:t>
            </a:r>
          </a:p>
          <a:p>
            <a:endParaRPr lang="en-US" b="1" dirty="0" smtClean="0"/>
          </a:p>
          <a:p>
            <a:r>
              <a:rPr lang="en-US" b="1" dirty="0" smtClean="0"/>
              <a:t>Vasectomy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cutting </a:t>
            </a:r>
            <a:r>
              <a:rPr lang="en-US" dirty="0"/>
              <a:t>and </a:t>
            </a:r>
            <a:r>
              <a:rPr lang="en-US" dirty="0" err="1"/>
              <a:t>ligating</a:t>
            </a:r>
            <a:r>
              <a:rPr lang="en-US" dirty="0"/>
              <a:t> </a:t>
            </a:r>
            <a:r>
              <a:rPr lang="en-US" dirty="0" err="1"/>
              <a:t>ductus</a:t>
            </a:r>
            <a:r>
              <a:rPr lang="en-US" dirty="0"/>
              <a:t> deferens; nearly 100% effective form of birth control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1143000"/>
            <a:ext cx="1371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629400" y="3048000"/>
            <a:ext cx="137608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Vas deferens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8005482" y="3200400"/>
            <a:ext cx="224118" cy="322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10400" y="1219200"/>
            <a:ext cx="93968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ampulla</a:t>
            </a:r>
            <a:endParaRPr lang="en-US" dirty="0"/>
          </a:p>
        </p:txBody>
      </p:sp>
      <p:cxnSp>
        <p:nvCxnSpPr>
          <p:cNvPr id="9" name="Straight Arrow Connector 8"/>
          <p:cNvCxnSpPr>
            <a:stCxn id="8" idx="3"/>
          </p:cNvCxnSpPr>
          <p:nvPr/>
        </p:nvCxnSpPr>
        <p:spPr>
          <a:xfrm>
            <a:off x="7950081" y="1403866"/>
            <a:ext cx="812919" cy="958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00800" y="1981200"/>
            <a:ext cx="160749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Seminal vesicle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3" idx="3"/>
          </p:cNvCxnSpPr>
          <p:nvPr/>
        </p:nvCxnSpPr>
        <p:spPr>
          <a:xfrm>
            <a:off x="8008291" y="2165866"/>
            <a:ext cx="754709" cy="5011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Urethra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4953000" cy="5257800"/>
          </a:xfrm>
        </p:spPr>
        <p:txBody>
          <a:bodyPr/>
          <a:lstStyle/>
          <a:p>
            <a:r>
              <a:rPr lang="en-US" dirty="0"/>
              <a:t>Conveys both urine and semen (at different times)</a:t>
            </a:r>
          </a:p>
          <a:p>
            <a:endParaRPr lang="en-US" dirty="0" smtClean="0"/>
          </a:p>
          <a:p>
            <a:r>
              <a:rPr lang="en-US" dirty="0" smtClean="0"/>
              <a:t>Has </a:t>
            </a:r>
            <a:r>
              <a:rPr lang="en-US" dirty="0"/>
              <a:t>three regions </a:t>
            </a:r>
          </a:p>
          <a:p>
            <a:pPr lvl="1"/>
            <a:r>
              <a:rPr lang="en-US" b="1" dirty="0"/>
              <a:t>Prostatic urethra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smtClean="0"/>
              <a:t>surrounded </a:t>
            </a:r>
            <a:r>
              <a:rPr lang="en-US" dirty="0"/>
              <a:t>by prostate</a:t>
            </a:r>
          </a:p>
          <a:p>
            <a:pPr lvl="1"/>
            <a:r>
              <a:rPr lang="en-US" b="1" dirty="0"/>
              <a:t>Intermediate part of the urethra</a:t>
            </a:r>
            <a:r>
              <a:rPr lang="en-US" dirty="0"/>
              <a:t> (</a:t>
            </a:r>
            <a:r>
              <a:rPr lang="en-US" b="1" dirty="0"/>
              <a:t>membranous urethra</a:t>
            </a:r>
            <a:r>
              <a:rPr lang="en-US" dirty="0"/>
              <a:t>) </a:t>
            </a:r>
            <a:endParaRPr lang="en-US" dirty="0" smtClean="0"/>
          </a:p>
          <a:p>
            <a:pPr lvl="2"/>
            <a:r>
              <a:rPr lang="en-US" dirty="0" smtClean="0"/>
              <a:t>in </a:t>
            </a:r>
            <a:r>
              <a:rPr lang="en-US" dirty="0" err="1"/>
              <a:t>urogenital</a:t>
            </a:r>
            <a:r>
              <a:rPr lang="en-US" dirty="0"/>
              <a:t> diaphragm</a:t>
            </a:r>
          </a:p>
          <a:p>
            <a:pPr lvl="1"/>
            <a:r>
              <a:rPr lang="en-US" b="1" dirty="0"/>
              <a:t>Spongy urethra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smtClean="0"/>
              <a:t>runs </a:t>
            </a:r>
            <a:r>
              <a:rPr lang="en-US" dirty="0"/>
              <a:t>through </a:t>
            </a:r>
            <a:r>
              <a:rPr lang="en-US" dirty="0" smtClean="0"/>
              <a:t>penis</a:t>
            </a:r>
          </a:p>
          <a:p>
            <a:pPr lvl="2"/>
            <a:r>
              <a:rPr lang="en-US" dirty="0" smtClean="0"/>
              <a:t>opens </a:t>
            </a:r>
            <a:r>
              <a:rPr lang="en-US" dirty="0"/>
              <a:t>at external urethral orifice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1711" y="0"/>
            <a:ext cx="255229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91200" y="1752600"/>
            <a:ext cx="105189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Prostatic </a:t>
            </a:r>
          </a:p>
          <a:p>
            <a:pPr algn="ctr"/>
            <a:r>
              <a:rPr lang="en-US" dirty="0" smtClean="0"/>
              <a:t>urethra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25013" y="2667000"/>
            <a:ext cx="143186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Membranous</a:t>
            </a:r>
          </a:p>
          <a:p>
            <a:pPr algn="ctr"/>
            <a:r>
              <a:rPr lang="en-US" dirty="0" smtClean="0"/>
              <a:t>urethra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4267200"/>
            <a:ext cx="90826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Spongy</a:t>
            </a:r>
          </a:p>
          <a:p>
            <a:pPr algn="ctr"/>
            <a:r>
              <a:rPr lang="en-US" dirty="0" smtClean="0"/>
              <a:t>Urethra</a:t>
            </a:r>
            <a:endParaRPr lang="en-US" dirty="0"/>
          </a:p>
        </p:txBody>
      </p:sp>
      <p:cxnSp>
        <p:nvCxnSpPr>
          <p:cNvPr id="9" name="Straight Arrow Connector 8"/>
          <p:cNvCxnSpPr>
            <a:stCxn id="5" idx="3"/>
          </p:cNvCxnSpPr>
          <p:nvPr/>
        </p:nvCxnSpPr>
        <p:spPr>
          <a:xfrm>
            <a:off x="6843091" y="2075766"/>
            <a:ext cx="929309" cy="2102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934200" y="2667000"/>
            <a:ext cx="8382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934200" y="4267200"/>
            <a:ext cx="8382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934200" y="4572000"/>
            <a:ext cx="838200" cy="1828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61722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The Male Accessory Glands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4343400" cy="5257800"/>
          </a:xfrm>
        </p:spPr>
        <p:txBody>
          <a:bodyPr/>
          <a:lstStyle/>
          <a:p>
            <a:r>
              <a:rPr lang="en-US" dirty="0"/>
              <a:t>Paired </a:t>
            </a:r>
            <a:r>
              <a:rPr lang="en-US" b="1" dirty="0"/>
              <a:t>seminal glands</a:t>
            </a:r>
            <a:r>
              <a:rPr lang="en-US" dirty="0"/>
              <a:t> (</a:t>
            </a:r>
            <a:r>
              <a:rPr lang="en-US" b="1" dirty="0"/>
              <a:t>seminal vesicles</a:t>
            </a:r>
            <a:r>
              <a:rPr lang="en-US" dirty="0"/>
              <a:t>)</a:t>
            </a:r>
          </a:p>
          <a:p>
            <a:endParaRPr lang="en-US" dirty="0" smtClean="0"/>
          </a:p>
          <a:p>
            <a:r>
              <a:rPr lang="en-US" dirty="0" smtClean="0"/>
              <a:t>Paired </a:t>
            </a:r>
            <a:r>
              <a:rPr lang="en-US" b="1" dirty="0" err="1"/>
              <a:t>bulbo</a:t>
            </a:r>
            <a:r>
              <a:rPr lang="en-US" b="1" dirty="0"/>
              <a:t>-urethral glands</a:t>
            </a:r>
            <a:endParaRPr lang="en-US" dirty="0"/>
          </a:p>
          <a:p>
            <a:endParaRPr lang="en-US" b="1" dirty="0" smtClean="0"/>
          </a:p>
          <a:p>
            <a:r>
              <a:rPr lang="en-US" b="1" dirty="0" smtClean="0"/>
              <a:t>Prostate </a:t>
            </a:r>
            <a:r>
              <a:rPr lang="en-US" b="1" dirty="0"/>
              <a:t>gland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Produce </a:t>
            </a:r>
            <a:r>
              <a:rPr lang="en-US" dirty="0"/>
              <a:t>bulk of </a:t>
            </a:r>
            <a:r>
              <a:rPr lang="en-US" b="1" dirty="0"/>
              <a:t>semen</a:t>
            </a:r>
            <a:endParaRPr lang="en-US" dirty="0"/>
          </a:p>
          <a:p>
            <a:pPr lvl="1"/>
            <a:r>
              <a:rPr lang="en-US" dirty="0"/>
              <a:t>Remainder </a:t>
            </a:r>
            <a:r>
              <a:rPr lang="en-US" dirty="0" smtClean="0"/>
              <a:t>is </a:t>
            </a:r>
            <a:r>
              <a:rPr lang="en-US" dirty="0"/>
              <a:t>sperm from testes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3033" y="0"/>
            <a:ext cx="25809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48117" y="1143000"/>
            <a:ext cx="92845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Seminal</a:t>
            </a:r>
          </a:p>
          <a:p>
            <a:pPr algn="ctr"/>
            <a:r>
              <a:rPr lang="en-US" dirty="0" smtClean="0"/>
              <a:t>vesicles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3276600"/>
            <a:ext cx="147572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Bulbourethral</a:t>
            </a:r>
            <a:endParaRPr lang="en-US" dirty="0" smtClean="0"/>
          </a:p>
          <a:p>
            <a:pPr algn="ctr"/>
            <a:r>
              <a:rPr lang="en-US" dirty="0" smtClean="0"/>
              <a:t>glands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2362200"/>
            <a:ext cx="15302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Prostate gland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477000" y="1447800"/>
            <a:ext cx="9144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477000" y="1447800"/>
            <a:ext cx="18288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781800" y="2362200"/>
            <a:ext cx="8382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3"/>
          </p:cNvCxnSpPr>
          <p:nvPr/>
        </p:nvCxnSpPr>
        <p:spPr>
          <a:xfrm flipV="1">
            <a:off x="7114524" y="2743200"/>
            <a:ext cx="353076" cy="8565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</p:cNvCxnSpPr>
          <p:nvPr/>
        </p:nvCxnSpPr>
        <p:spPr>
          <a:xfrm flipV="1">
            <a:off x="7114524" y="2743200"/>
            <a:ext cx="810276" cy="8565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62484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Accessory Glands: Seminal Glands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61722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On posterior bladder </a:t>
            </a:r>
            <a:r>
              <a:rPr lang="en-US" dirty="0" smtClean="0"/>
              <a:t>surface</a:t>
            </a:r>
          </a:p>
          <a:p>
            <a:endParaRPr lang="en-US" dirty="0" smtClean="0"/>
          </a:p>
          <a:p>
            <a:r>
              <a:rPr lang="en-US" dirty="0" smtClean="0"/>
              <a:t>smooth </a:t>
            </a:r>
            <a:r>
              <a:rPr lang="en-US" dirty="0"/>
              <a:t>muscle contracts during ejaculation</a:t>
            </a:r>
          </a:p>
          <a:p>
            <a:endParaRPr lang="en-US" dirty="0" smtClean="0"/>
          </a:p>
          <a:p>
            <a:r>
              <a:rPr lang="en-US" dirty="0" smtClean="0"/>
              <a:t>Produces </a:t>
            </a:r>
            <a:r>
              <a:rPr lang="en-US" dirty="0"/>
              <a:t>viscous alkaline seminal fluid </a:t>
            </a:r>
          </a:p>
          <a:p>
            <a:pPr lvl="1"/>
            <a:r>
              <a:rPr lang="en-US" dirty="0"/>
              <a:t>Fructose, citric acid, coagulating enzyme (</a:t>
            </a:r>
            <a:r>
              <a:rPr lang="en-US" dirty="0" err="1"/>
              <a:t>vesiculase</a:t>
            </a:r>
            <a:r>
              <a:rPr lang="en-US" dirty="0"/>
              <a:t>), and prostaglandins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Yellow </a:t>
            </a:r>
            <a:r>
              <a:rPr lang="en-US" dirty="0"/>
              <a:t>pigment fluoresces with UV light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70</a:t>
            </a:r>
            <a:r>
              <a:rPr lang="en-US" dirty="0"/>
              <a:t>% volume of semen</a:t>
            </a:r>
          </a:p>
          <a:p>
            <a:endParaRPr lang="en-US" dirty="0" smtClean="0"/>
          </a:p>
          <a:p>
            <a:r>
              <a:rPr lang="en-US" dirty="0" smtClean="0"/>
              <a:t>Duct </a:t>
            </a:r>
            <a:r>
              <a:rPr lang="en-US" dirty="0"/>
              <a:t>of seminal vesicle joins </a:t>
            </a:r>
            <a:r>
              <a:rPr lang="en-US" dirty="0" err="1"/>
              <a:t>ductus</a:t>
            </a:r>
            <a:r>
              <a:rPr lang="en-US" dirty="0"/>
              <a:t> deferens to form ejaculatory duct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3033" y="0"/>
            <a:ext cx="25809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48117" y="1143000"/>
            <a:ext cx="92845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Seminal</a:t>
            </a:r>
          </a:p>
          <a:p>
            <a:pPr algn="ctr"/>
            <a:r>
              <a:rPr lang="en-US" dirty="0" smtClean="0"/>
              <a:t>vesicles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477000" y="1447800"/>
            <a:ext cx="9144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477000" y="1447800"/>
            <a:ext cx="18288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6324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Accessory Glands: Prostate </a:t>
            </a: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53340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Encircles urethra inferior to bladder; </a:t>
            </a:r>
            <a:endParaRPr lang="en-US" dirty="0" smtClean="0"/>
          </a:p>
          <a:p>
            <a:pPr lvl="1"/>
            <a:r>
              <a:rPr lang="en-US" dirty="0" smtClean="0"/>
              <a:t>size </a:t>
            </a:r>
            <a:r>
              <a:rPr lang="en-US" dirty="0"/>
              <a:t>of peach </a:t>
            </a:r>
            <a:r>
              <a:rPr lang="en-US" dirty="0" smtClean="0"/>
              <a:t>pit</a:t>
            </a:r>
          </a:p>
          <a:p>
            <a:pPr lvl="1"/>
            <a:r>
              <a:rPr lang="en-US" dirty="0" smtClean="0"/>
              <a:t>smooth </a:t>
            </a:r>
            <a:r>
              <a:rPr lang="en-US" dirty="0"/>
              <a:t>muscle contracts during ejaculation</a:t>
            </a:r>
          </a:p>
          <a:p>
            <a:endParaRPr lang="en-US" dirty="0" smtClean="0"/>
          </a:p>
          <a:p>
            <a:r>
              <a:rPr lang="en-US" dirty="0" smtClean="0"/>
              <a:t>Secretes </a:t>
            </a:r>
            <a:r>
              <a:rPr lang="en-US" dirty="0"/>
              <a:t>milky, slightly acid fluid</a:t>
            </a:r>
          </a:p>
          <a:p>
            <a:pPr lvl="1"/>
            <a:r>
              <a:rPr lang="en-US" dirty="0"/>
              <a:t>Contains citrate, enzymes, and prostate-specific antigen (PSA)</a:t>
            </a:r>
          </a:p>
          <a:p>
            <a:pPr lvl="1"/>
            <a:r>
              <a:rPr lang="en-US" dirty="0"/>
              <a:t>Role in sperm activation</a:t>
            </a:r>
          </a:p>
          <a:p>
            <a:pPr lvl="1"/>
            <a:r>
              <a:rPr lang="en-US" dirty="0"/>
              <a:t>Enters prostatic urethra during ejaculation</a:t>
            </a:r>
          </a:p>
          <a:p>
            <a:endParaRPr lang="en-US" dirty="0" smtClean="0"/>
          </a:p>
          <a:p>
            <a:r>
              <a:rPr lang="en-US" dirty="0" smtClean="0"/>
              <a:t>33% </a:t>
            </a:r>
            <a:r>
              <a:rPr lang="en-US" dirty="0"/>
              <a:t>semen volume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3033" y="0"/>
            <a:ext cx="25809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638800" y="2286000"/>
            <a:ext cx="15302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Prostate gland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8" idx="3"/>
          </p:cNvCxnSpPr>
          <p:nvPr/>
        </p:nvCxnSpPr>
        <p:spPr>
          <a:xfrm flipV="1">
            <a:off x="7169092" y="2362200"/>
            <a:ext cx="450908" cy="1084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Prostate Disorders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/>
              <a:t>Prostatitis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inflammatory disorder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Bacterial infection</a:t>
            </a:r>
          </a:p>
          <a:p>
            <a:pPr lvl="2"/>
            <a:r>
              <a:rPr lang="en-US" dirty="0" smtClean="0"/>
              <a:t>acute </a:t>
            </a:r>
          </a:p>
          <a:p>
            <a:pPr lvl="2"/>
            <a:r>
              <a:rPr lang="en-US" dirty="0" smtClean="0"/>
              <a:t>Chronic</a:t>
            </a:r>
          </a:p>
          <a:p>
            <a:pPr lvl="1"/>
            <a:r>
              <a:rPr lang="en-US" dirty="0" smtClean="0"/>
              <a:t>treated </a:t>
            </a:r>
            <a:r>
              <a:rPr lang="en-US" dirty="0"/>
              <a:t>with antibiotics</a:t>
            </a:r>
          </a:p>
          <a:p>
            <a:endParaRPr lang="en-US" b="1" dirty="0" smtClean="0"/>
          </a:p>
          <a:p>
            <a:r>
              <a:rPr lang="en-US" b="1" dirty="0" smtClean="0"/>
              <a:t>Benign </a:t>
            </a:r>
            <a:r>
              <a:rPr lang="en-US" b="1" dirty="0"/>
              <a:t>prostatic hyperplasia</a:t>
            </a:r>
          </a:p>
          <a:p>
            <a:pPr lvl="1"/>
            <a:r>
              <a:rPr lang="en-US" dirty="0"/>
              <a:t>May be </a:t>
            </a:r>
            <a:r>
              <a:rPr lang="en-US" dirty="0" smtClean="0"/>
              <a:t>age-related</a:t>
            </a:r>
          </a:p>
          <a:p>
            <a:pPr lvl="1"/>
            <a:r>
              <a:rPr lang="en-US" dirty="0" smtClean="0"/>
              <a:t>distorts urethra</a:t>
            </a:r>
          </a:p>
          <a:p>
            <a:pPr lvl="2"/>
            <a:r>
              <a:rPr lang="en-US" dirty="0" smtClean="0"/>
              <a:t>treated </a:t>
            </a:r>
            <a:r>
              <a:rPr lang="en-US" dirty="0"/>
              <a:t>with surgery, microwaves, drugs, balloon compression, radio-frequency radiation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Prostate Disorders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Prostate cancer</a:t>
            </a:r>
          </a:p>
          <a:p>
            <a:pPr lvl="1"/>
            <a:r>
              <a:rPr lang="en-US" dirty="0"/>
              <a:t>Second most common cause of cancer death in males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Digital </a:t>
            </a:r>
            <a:r>
              <a:rPr lang="en-US" dirty="0"/>
              <a:t>exam screening, PSA levels</a:t>
            </a:r>
          </a:p>
          <a:p>
            <a:pPr lvl="2"/>
            <a:r>
              <a:rPr lang="en-US" dirty="0"/>
              <a:t>Biopsy if abnormal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Treated </a:t>
            </a:r>
            <a:r>
              <a:rPr lang="en-US" dirty="0"/>
              <a:t>with surgery and sometimes radiation; castration; drugs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clinical trials </a:t>
            </a:r>
            <a:endParaRPr lang="en-US" dirty="0" smtClean="0"/>
          </a:p>
          <a:p>
            <a:pPr lvl="2"/>
            <a:r>
              <a:rPr lang="en-US" dirty="0" smtClean="0"/>
              <a:t>cryosurgery</a:t>
            </a:r>
            <a:r>
              <a:rPr lang="en-US" dirty="0"/>
              <a:t>, chemotherapy, ultrasound, proton beam therapy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400800" cy="685800"/>
          </a:xfrm>
        </p:spPr>
        <p:txBody>
          <a:bodyPr>
            <a:noAutofit/>
          </a:bodyPr>
          <a:lstStyle/>
          <a:p>
            <a:r>
              <a:rPr lang="en-US" sz="2400" dirty="0"/>
              <a:t>Accessory Glands: </a:t>
            </a:r>
            <a:r>
              <a:rPr lang="en-US" sz="2400" dirty="0" err="1" smtClean="0"/>
              <a:t>Bulbourethral</a:t>
            </a:r>
            <a:r>
              <a:rPr lang="en-US" sz="2400" dirty="0" smtClean="0"/>
              <a:t> Glands</a:t>
            </a:r>
            <a:endParaRPr lang="en-US" sz="2400" dirty="0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5181600" cy="5257800"/>
          </a:xfrm>
        </p:spPr>
        <p:txBody>
          <a:bodyPr/>
          <a:lstStyle/>
          <a:p>
            <a:r>
              <a:rPr lang="en-US" dirty="0"/>
              <a:t>Pea-sized glands inferior to prostate</a:t>
            </a:r>
          </a:p>
          <a:p>
            <a:endParaRPr lang="en-US" dirty="0" smtClean="0"/>
          </a:p>
          <a:p>
            <a:r>
              <a:rPr lang="en-US" dirty="0" smtClean="0"/>
              <a:t>Produce </a:t>
            </a:r>
            <a:r>
              <a:rPr lang="en-US" dirty="0"/>
              <a:t>thick, clear mucus during sexual arousal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Lubricates </a:t>
            </a:r>
            <a:r>
              <a:rPr lang="en-US" dirty="0" err="1"/>
              <a:t>glans</a:t>
            </a:r>
            <a:r>
              <a:rPr lang="en-US" dirty="0"/>
              <a:t> penis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Neutralizes </a:t>
            </a:r>
            <a:r>
              <a:rPr lang="en-US" dirty="0"/>
              <a:t>traces of acidic urine in urethra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3033" y="0"/>
            <a:ext cx="25809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38800" y="3276600"/>
            <a:ext cx="147572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Bulbourethral</a:t>
            </a:r>
            <a:endParaRPr lang="en-US" dirty="0" smtClean="0"/>
          </a:p>
          <a:p>
            <a:pPr algn="ctr"/>
            <a:r>
              <a:rPr lang="en-US" dirty="0" smtClean="0"/>
              <a:t>glands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6" idx="3"/>
          </p:cNvCxnSpPr>
          <p:nvPr/>
        </p:nvCxnSpPr>
        <p:spPr>
          <a:xfrm flipV="1">
            <a:off x="7114524" y="2743200"/>
            <a:ext cx="353076" cy="8565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3"/>
          </p:cNvCxnSpPr>
          <p:nvPr/>
        </p:nvCxnSpPr>
        <p:spPr>
          <a:xfrm flipV="1">
            <a:off x="7114524" y="2743200"/>
            <a:ext cx="810276" cy="8565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Semen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Milky-white mixture of sperm and accessory gland secretions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Contains </a:t>
            </a:r>
            <a:r>
              <a:rPr lang="en-US" dirty="0"/>
              <a:t>fructose for ATP </a:t>
            </a:r>
            <a:r>
              <a:rPr lang="en-US" dirty="0" smtClean="0"/>
              <a:t>production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protects </a:t>
            </a:r>
            <a:r>
              <a:rPr lang="en-US" dirty="0"/>
              <a:t>and activates </a:t>
            </a:r>
            <a:r>
              <a:rPr lang="en-US" dirty="0" smtClean="0"/>
              <a:t>sperm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facilitates </a:t>
            </a:r>
            <a:r>
              <a:rPr lang="en-US" dirty="0"/>
              <a:t>sperm movement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Alkaline secretion</a:t>
            </a:r>
            <a:endParaRPr lang="en-US" dirty="0" smtClean="0">
              <a:sym typeface="Wingdings" pitchFamily="1" charset="2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sym typeface="Wingdings" pitchFamily="1" charset="2"/>
              </a:rPr>
              <a:t>neutralizes </a:t>
            </a:r>
            <a:r>
              <a:rPr lang="en-US" dirty="0">
                <a:sym typeface="Wingdings" pitchFamily="1" charset="2"/>
              </a:rPr>
              <a:t>acidity of male urethra </a:t>
            </a:r>
            <a:endParaRPr lang="en-US" dirty="0" smtClean="0">
              <a:sym typeface="Wingdings" pitchFamily="1" charset="2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sym typeface="Wingdings" pitchFamily="1" charset="2"/>
              </a:rPr>
              <a:t>neutralizes acidity of female </a:t>
            </a:r>
            <a:r>
              <a:rPr lang="en-US" dirty="0">
                <a:sym typeface="Wingdings" pitchFamily="1" charset="2"/>
              </a:rPr>
              <a:t>vagina </a:t>
            </a:r>
            <a:endParaRPr lang="en-US" dirty="0" smtClean="0">
              <a:sym typeface="Wingdings" pitchFamily="1" charset="2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sym typeface="Wingdings" pitchFamily="1" charset="2"/>
              </a:rPr>
              <a:t>enhanced </a:t>
            </a:r>
            <a:r>
              <a:rPr lang="en-US" dirty="0">
                <a:sym typeface="Wingdings" pitchFamily="1" charset="2"/>
              </a:rPr>
              <a:t>motility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Semen Functions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Prostaglandins </a:t>
            </a:r>
            <a:endParaRPr lang="en-US" sz="2800" dirty="0" smtClean="0"/>
          </a:p>
          <a:p>
            <a:pPr lvl="1"/>
            <a:r>
              <a:rPr lang="en-US" sz="2400" dirty="0" smtClean="0"/>
              <a:t>decrease </a:t>
            </a:r>
            <a:r>
              <a:rPr lang="en-US" sz="2400" dirty="0"/>
              <a:t>viscosity of mucus in </a:t>
            </a:r>
            <a:r>
              <a:rPr lang="en-US" sz="2400" dirty="0" smtClean="0"/>
              <a:t>cervix</a:t>
            </a:r>
          </a:p>
          <a:p>
            <a:pPr lvl="1"/>
            <a:r>
              <a:rPr lang="en-US" sz="2400" dirty="0" smtClean="0"/>
              <a:t>stimulate </a:t>
            </a:r>
            <a:r>
              <a:rPr lang="en-US" sz="2400" dirty="0"/>
              <a:t>reverse peristalsis in uterus</a:t>
            </a:r>
          </a:p>
          <a:p>
            <a:pPr>
              <a:buNone/>
            </a:pPr>
            <a:endParaRPr lang="en-US" sz="2800" dirty="0" smtClean="0">
              <a:sym typeface="Wingdings" pitchFamily="1" charset="2"/>
            </a:endParaRPr>
          </a:p>
          <a:p>
            <a:r>
              <a:rPr lang="en-US" sz="2800" dirty="0" smtClean="0">
                <a:sym typeface="Wingdings" pitchFamily="1" charset="2"/>
              </a:rPr>
              <a:t>Contains </a:t>
            </a:r>
            <a:r>
              <a:rPr lang="en-US" sz="2800" dirty="0">
                <a:sym typeface="Wingdings" pitchFamily="1" charset="2"/>
              </a:rPr>
              <a:t>ATP for energy</a:t>
            </a:r>
          </a:p>
          <a:p>
            <a:endParaRPr lang="en-US" sz="2800" dirty="0" smtClean="0">
              <a:sym typeface="Wingdings" pitchFamily="1" charset="2"/>
            </a:endParaRPr>
          </a:p>
          <a:p>
            <a:r>
              <a:rPr lang="en-US" sz="2800" dirty="0" smtClean="0">
                <a:sym typeface="Wingdings" pitchFamily="1" charset="2"/>
              </a:rPr>
              <a:t>Suppresses </a:t>
            </a:r>
            <a:r>
              <a:rPr lang="en-US" sz="2800" dirty="0">
                <a:sym typeface="Wingdings" pitchFamily="1" charset="2"/>
              </a:rPr>
              <a:t>female immune response</a:t>
            </a:r>
          </a:p>
          <a:p>
            <a:endParaRPr lang="en-US" sz="2800" dirty="0" smtClean="0">
              <a:sym typeface="Wingdings" pitchFamily="1" charset="2"/>
            </a:endParaRPr>
          </a:p>
          <a:p>
            <a:r>
              <a:rPr lang="en-US" sz="2800" dirty="0" smtClean="0">
                <a:sym typeface="Wingdings" pitchFamily="1" charset="2"/>
              </a:rPr>
              <a:t>Antibacterial </a:t>
            </a:r>
            <a:r>
              <a:rPr lang="en-US" sz="2800" dirty="0">
                <a:sym typeface="Wingdings" pitchFamily="1" charset="2"/>
              </a:rPr>
              <a:t>action</a:t>
            </a:r>
          </a:p>
          <a:p>
            <a:endParaRPr lang="en-US" sz="2800" dirty="0" smtClean="0">
              <a:sym typeface="Wingdings" pitchFamily="1" charset="2"/>
            </a:endParaRPr>
          </a:p>
          <a:p>
            <a:r>
              <a:rPr lang="en-US" sz="2800" dirty="0" smtClean="0">
                <a:sym typeface="Wingdings" pitchFamily="1" charset="2"/>
              </a:rPr>
              <a:t>Clotting </a:t>
            </a:r>
            <a:r>
              <a:rPr lang="en-US" sz="2800" dirty="0">
                <a:sym typeface="Wingdings" pitchFamily="1" charset="2"/>
              </a:rPr>
              <a:t>factors coagulate semen initially to prevent draining out; </a:t>
            </a:r>
            <a:endParaRPr lang="en-US" sz="2800" dirty="0" smtClean="0">
              <a:sym typeface="Wingdings" pitchFamily="1" charset="2"/>
            </a:endParaRPr>
          </a:p>
          <a:p>
            <a:pPr lvl="1"/>
            <a:r>
              <a:rPr lang="en-US" sz="2400" dirty="0" smtClean="0">
                <a:sym typeface="Wingdings" pitchFamily="1" charset="2"/>
              </a:rPr>
              <a:t>then </a:t>
            </a:r>
            <a:r>
              <a:rPr lang="en-US" sz="2400" dirty="0">
                <a:sym typeface="Wingdings" pitchFamily="1" charset="2"/>
              </a:rPr>
              <a:t>liquefied by </a:t>
            </a:r>
            <a:r>
              <a:rPr lang="en-US" sz="2400" dirty="0" err="1">
                <a:sym typeface="Wingdings" pitchFamily="1" charset="2"/>
              </a:rPr>
              <a:t>fibrinolysin</a:t>
            </a:r>
            <a:r>
              <a:rPr lang="en-US" sz="2400" dirty="0">
                <a:sym typeface="Wingdings" pitchFamily="1" charset="2"/>
              </a:rPr>
              <a:t> </a:t>
            </a:r>
            <a:endParaRPr lang="en-US" sz="2400" dirty="0" smtClean="0">
              <a:sym typeface="Wingdings" pitchFamily="1" charset="2"/>
            </a:endParaRPr>
          </a:p>
          <a:p>
            <a:pPr lvl="1"/>
            <a:r>
              <a:rPr lang="en-US" sz="2400" dirty="0" smtClean="0">
                <a:sym typeface="Wingdings" pitchFamily="1" charset="2"/>
              </a:rPr>
              <a:t>sperm </a:t>
            </a:r>
            <a:r>
              <a:rPr lang="en-US" sz="2400" dirty="0">
                <a:sym typeface="Wingdings" pitchFamily="1" charset="2"/>
              </a:rPr>
              <a:t>begin journey</a:t>
            </a:r>
            <a:endParaRPr lang="en-US" sz="2400" dirty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Male Reproductive System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886200" cy="4525963"/>
          </a:xfrm>
        </p:spPr>
        <p:txBody>
          <a:bodyPr>
            <a:normAutofit/>
          </a:bodyPr>
          <a:lstStyle/>
          <a:p>
            <a:r>
              <a:rPr lang="en-US" b="1" dirty="0"/>
              <a:t>Testes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within scrotum </a:t>
            </a:r>
          </a:p>
          <a:p>
            <a:pPr lvl="1"/>
            <a:r>
              <a:rPr lang="en-US" dirty="0" smtClean="0"/>
              <a:t>produce </a:t>
            </a:r>
            <a:r>
              <a:rPr lang="en-US" dirty="0"/>
              <a:t>sperm</a:t>
            </a:r>
          </a:p>
          <a:p>
            <a:endParaRPr lang="en-US" dirty="0" smtClean="0"/>
          </a:p>
          <a:p>
            <a:r>
              <a:rPr lang="en-US" dirty="0" smtClean="0"/>
              <a:t>Sperm </a:t>
            </a:r>
            <a:r>
              <a:rPr lang="en-US" dirty="0"/>
              <a:t>delivered to exterior through system of ducts </a:t>
            </a:r>
          </a:p>
          <a:p>
            <a:pPr lvl="1"/>
            <a:r>
              <a:rPr lang="en-US" i="1" dirty="0" err="1"/>
              <a:t>Epididymis</a:t>
            </a:r>
            <a:r>
              <a:rPr lang="en-US" i="1" dirty="0"/>
              <a:t> </a:t>
            </a:r>
            <a:r>
              <a:rPr lang="en-US" i="1" dirty="0">
                <a:sym typeface="Wingdings" pitchFamily="1" charset="2"/>
              </a:rPr>
              <a:t> </a:t>
            </a:r>
            <a:r>
              <a:rPr lang="en-US" i="1" dirty="0" err="1"/>
              <a:t>ductus</a:t>
            </a:r>
            <a:r>
              <a:rPr lang="en-US" i="1" dirty="0"/>
              <a:t> deferens </a:t>
            </a:r>
            <a:r>
              <a:rPr lang="en-US" i="1" dirty="0">
                <a:sym typeface="Wingdings" pitchFamily="1" charset="2"/>
              </a:rPr>
              <a:t> </a:t>
            </a:r>
            <a:r>
              <a:rPr lang="en-US" i="1" dirty="0"/>
              <a:t>ejaculatory duct </a:t>
            </a:r>
            <a:r>
              <a:rPr lang="en-US" i="1" dirty="0">
                <a:sym typeface="Wingdings" pitchFamily="1" charset="2"/>
              </a:rPr>
              <a:t> </a:t>
            </a:r>
            <a:r>
              <a:rPr lang="en-US" i="1" dirty="0"/>
              <a:t>urethra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188369"/>
            <a:ext cx="4876800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Male Sexual Response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Erection</a:t>
            </a:r>
            <a:endParaRPr lang="en-US" dirty="0"/>
          </a:p>
          <a:p>
            <a:pPr lvl="1"/>
            <a:r>
              <a:rPr lang="en-US" dirty="0"/>
              <a:t>Arterioles </a:t>
            </a:r>
            <a:r>
              <a:rPr lang="en-US" dirty="0" smtClean="0"/>
              <a:t>are normally </a:t>
            </a:r>
            <a:r>
              <a:rPr lang="en-US" dirty="0"/>
              <a:t>constricted</a:t>
            </a:r>
          </a:p>
          <a:p>
            <a:pPr lvl="1"/>
            <a:r>
              <a:rPr lang="en-US" dirty="0"/>
              <a:t>Sexual excitement causes </a:t>
            </a:r>
            <a:r>
              <a:rPr lang="en-US" dirty="0" smtClean="0"/>
              <a:t>activation </a:t>
            </a:r>
            <a:r>
              <a:rPr lang="en-US" dirty="0"/>
              <a:t>of parasympathetic neurons</a:t>
            </a:r>
          </a:p>
          <a:p>
            <a:pPr lvl="2"/>
            <a:r>
              <a:rPr lang="en-US" dirty="0" smtClean="0">
                <a:sym typeface="Wingdings" pitchFamily="1" charset="2"/>
              </a:rPr>
              <a:t>nitric </a:t>
            </a:r>
            <a:r>
              <a:rPr lang="en-US" dirty="0">
                <a:sym typeface="Wingdings" pitchFamily="1" charset="2"/>
              </a:rPr>
              <a:t>oxide (NO) release </a:t>
            </a:r>
            <a:endParaRPr lang="en-US" dirty="0" smtClean="0">
              <a:sym typeface="Wingdings" pitchFamily="1" charset="2"/>
            </a:endParaRPr>
          </a:p>
          <a:p>
            <a:pPr lvl="2"/>
            <a:r>
              <a:rPr lang="en-US" dirty="0" smtClean="0">
                <a:sym typeface="Wingdings" pitchFamily="1" charset="2"/>
              </a:rPr>
              <a:t>local </a:t>
            </a:r>
            <a:r>
              <a:rPr lang="en-US" dirty="0">
                <a:sym typeface="Wingdings" pitchFamily="1" charset="2"/>
              </a:rPr>
              <a:t>vascular smooth muscle </a:t>
            </a:r>
            <a:r>
              <a:rPr lang="en-US" dirty="0" smtClean="0">
                <a:sym typeface="Wingdings" pitchFamily="1" charset="2"/>
              </a:rPr>
              <a:t>relaxation </a:t>
            </a:r>
          </a:p>
          <a:p>
            <a:pPr lvl="2"/>
            <a:r>
              <a:rPr lang="en-US" dirty="0" smtClean="0">
                <a:sym typeface="Wingdings" pitchFamily="1" charset="2"/>
              </a:rPr>
              <a:t>arterioles </a:t>
            </a:r>
            <a:r>
              <a:rPr lang="en-US" dirty="0">
                <a:sym typeface="Wingdings" pitchFamily="1" charset="2"/>
              </a:rPr>
              <a:t>dilate </a:t>
            </a:r>
            <a:endParaRPr lang="en-US" dirty="0" smtClean="0">
              <a:sym typeface="Wingdings" pitchFamily="1" charset="2"/>
            </a:endParaRPr>
          </a:p>
          <a:p>
            <a:pPr lvl="3"/>
            <a:r>
              <a:rPr lang="en-US" dirty="0" smtClean="0">
                <a:sym typeface="Wingdings" pitchFamily="1" charset="2"/>
              </a:rPr>
              <a:t>corpora </a:t>
            </a:r>
            <a:r>
              <a:rPr lang="en-US" dirty="0" err="1">
                <a:sym typeface="Wingdings" pitchFamily="1" charset="2"/>
              </a:rPr>
              <a:t>cavernosa</a:t>
            </a:r>
            <a:r>
              <a:rPr lang="en-US" dirty="0">
                <a:sym typeface="Wingdings" pitchFamily="1" charset="2"/>
              </a:rPr>
              <a:t> </a:t>
            </a:r>
            <a:r>
              <a:rPr lang="en-US" dirty="0" smtClean="0">
                <a:sym typeface="Wingdings" pitchFamily="1" charset="2"/>
              </a:rPr>
              <a:t>expands</a:t>
            </a:r>
          </a:p>
          <a:p>
            <a:pPr lvl="3"/>
            <a:r>
              <a:rPr lang="en-US" dirty="0" smtClean="0">
                <a:sym typeface="Wingdings" pitchFamily="1" charset="2"/>
              </a:rPr>
              <a:t>Slows venous drainage</a:t>
            </a:r>
          </a:p>
          <a:p>
            <a:pPr lvl="2"/>
            <a:r>
              <a:rPr lang="en-US" dirty="0" smtClean="0">
                <a:sym typeface="Wingdings" pitchFamily="1" charset="2"/>
              </a:rPr>
              <a:t>e</a:t>
            </a:r>
            <a:r>
              <a:rPr lang="en-US" dirty="0" smtClean="0"/>
              <a:t>ngorgement </a:t>
            </a:r>
            <a:r>
              <a:rPr lang="en-US" dirty="0"/>
              <a:t>of erectile tissues with </a:t>
            </a:r>
            <a:r>
              <a:rPr lang="en-US" dirty="0" smtClean="0"/>
              <a:t>blood</a:t>
            </a:r>
          </a:p>
          <a:p>
            <a:pPr lvl="2"/>
            <a:r>
              <a:rPr lang="en-US" dirty="0" smtClean="0">
                <a:sym typeface="Wingdings" pitchFamily="1" charset="2"/>
              </a:rPr>
              <a:t>e</a:t>
            </a:r>
            <a:r>
              <a:rPr lang="en-US" dirty="0" smtClean="0"/>
              <a:t>nlargement </a:t>
            </a:r>
            <a:r>
              <a:rPr lang="en-US" dirty="0"/>
              <a:t>and stiffening of penis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Erection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Initiated by sexual stimuli</a:t>
            </a:r>
          </a:p>
          <a:p>
            <a:pPr lvl="1"/>
            <a:r>
              <a:rPr lang="en-US" dirty="0"/>
              <a:t>Touch; mechanical stimulation of penis; erotic sights, sounds, and smells</a:t>
            </a:r>
          </a:p>
          <a:p>
            <a:endParaRPr lang="en-US" dirty="0" smtClean="0"/>
          </a:p>
          <a:p>
            <a:r>
              <a:rPr lang="en-US" dirty="0" smtClean="0"/>
              <a:t>Can </a:t>
            </a:r>
            <a:r>
              <a:rPr lang="en-US" dirty="0"/>
              <a:t>be induced or inhibited by emotions or higher mental activity</a:t>
            </a:r>
          </a:p>
          <a:p>
            <a:endParaRPr lang="en-US" dirty="0" smtClean="0"/>
          </a:p>
          <a:p>
            <a:r>
              <a:rPr lang="en-US" dirty="0" smtClean="0"/>
              <a:t>Corpus </a:t>
            </a:r>
            <a:r>
              <a:rPr lang="en-US" dirty="0" err="1"/>
              <a:t>spongiosum</a:t>
            </a:r>
            <a:r>
              <a:rPr lang="en-US" dirty="0"/>
              <a:t> keeps urethra open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Male Sexual Response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Ejaculation</a:t>
            </a:r>
            <a:endParaRPr lang="en-US" dirty="0"/>
          </a:p>
          <a:p>
            <a:pPr lvl="1"/>
            <a:r>
              <a:rPr lang="en-US" dirty="0"/>
              <a:t>Propulsion of semen from male duct system</a:t>
            </a:r>
          </a:p>
          <a:p>
            <a:pPr lvl="1"/>
            <a:r>
              <a:rPr lang="en-US" dirty="0"/>
              <a:t>Sympathetic spinal reflex</a:t>
            </a:r>
          </a:p>
          <a:p>
            <a:pPr lvl="2"/>
            <a:r>
              <a:rPr lang="en-US" dirty="0"/>
              <a:t>Bladder sphincter muscle constricts, preventing expulsion of urine</a:t>
            </a:r>
          </a:p>
          <a:p>
            <a:pPr lvl="2"/>
            <a:r>
              <a:rPr lang="en-US" dirty="0"/>
              <a:t>Ducts and accessory glands contract and empty their contents</a:t>
            </a:r>
          </a:p>
          <a:p>
            <a:pPr lvl="2"/>
            <a:r>
              <a:rPr lang="en-US" dirty="0" err="1"/>
              <a:t>Bulbospongiosus</a:t>
            </a:r>
            <a:r>
              <a:rPr lang="en-US" dirty="0"/>
              <a:t> muscles undergo rapid series of contractions </a:t>
            </a:r>
            <a:endParaRPr lang="en-US" dirty="0" smtClean="0">
              <a:sym typeface="Wingdings" pitchFamily="1" charset="2"/>
            </a:endParaRPr>
          </a:p>
          <a:p>
            <a:pPr lvl="3"/>
            <a:r>
              <a:rPr lang="en-US" dirty="0" smtClean="0">
                <a:sym typeface="Wingdings" pitchFamily="1" charset="2"/>
              </a:rPr>
              <a:t> </a:t>
            </a:r>
            <a:r>
              <a:rPr lang="en-US" dirty="0">
                <a:sym typeface="Wingdings" pitchFamily="1" charset="2"/>
              </a:rPr>
              <a:t>expulsion of semen at </a:t>
            </a:r>
            <a:r>
              <a:rPr lang="en-US" dirty="0" smtClean="0">
                <a:sym typeface="Wingdings" pitchFamily="1" charset="2"/>
              </a:rPr>
              <a:t>around 11 mph</a:t>
            </a:r>
            <a:endParaRPr lang="en-US" dirty="0">
              <a:sym typeface="Wingdings" pitchFamily="1" charset="2"/>
            </a:endParaRP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Ejaculatory </a:t>
            </a:r>
            <a:r>
              <a:rPr lang="en-US" dirty="0"/>
              <a:t>event </a:t>
            </a:r>
            <a:endParaRPr lang="en-US" dirty="0" smtClean="0"/>
          </a:p>
          <a:p>
            <a:pPr lvl="2"/>
            <a:r>
              <a:rPr lang="en-US" b="1" dirty="0" smtClean="0"/>
              <a:t>climax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b="1" dirty="0"/>
              <a:t>orgasm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Homeostatic Imbalance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Erectile dysfunction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Parasympathetic </a:t>
            </a:r>
            <a:r>
              <a:rPr lang="en-US" dirty="0"/>
              <a:t>nerves of penis release too little </a:t>
            </a:r>
            <a:r>
              <a:rPr lang="en-US" dirty="0" smtClean="0"/>
              <a:t>Nitric Oxide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Causes </a:t>
            </a:r>
          </a:p>
          <a:p>
            <a:pPr lvl="2"/>
            <a:r>
              <a:rPr lang="en-US" dirty="0" smtClean="0"/>
              <a:t>Alcohol</a:t>
            </a:r>
          </a:p>
          <a:p>
            <a:pPr lvl="2"/>
            <a:r>
              <a:rPr lang="en-US" dirty="0" smtClean="0"/>
              <a:t>Drugs</a:t>
            </a:r>
          </a:p>
          <a:p>
            <a:pPr lvl="2"/>
            <a:r>
              <a:rPr lang="en-US" dirty="0" smtClean="0"/>
              <a:t>Hormones</a:t>
            </a:r>
          </a:p>
          <a:p>
            <a:pPr lvl="2"/>
            <a:r>
              <a:rPr lang="en-US" dirty="0" smtClean="0"/>
              <a:t>blood </a:t>
            </a:r>
            <a:r>
              <a:rPr lang="en-US" dirty="0"/>
              <a:t>vessel or nervous system </a:t>
            </a:r>
            <a:r>
              <a:rPr lang="en-US" dirty="0" smtClean="0"/>
              <a:t>problems</a:t>
            </a:r>
          </a:p>
          <a:p>
            <a:pPr lvl="2"/>
            <a:r>
              <a:rPr lang="en-US" dirty="0" smtClean="0"/>
              <a:t>incompetent </a:t>
            </a:r>
            <a:r>
              <a:rPr lang="en-US" dirty="0"/>
              <a:t>venous valves fail to retain blood in penis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New </a:t>
            </a:r>
            <a:r>
              <a:rPr lang="en-US" dirty="0"/>
              <a:t>drugs (Viagra, </a:t>
            </a:r>
            <a:r>
              <a:rPr lang="en-US" dirty="0" err="1"/>
              <a:t>Cialis</a:t>
            </a:r>
            <a:r>
              <a:rPr lang="en-US" dirty="0"/>
              <a:t>) </a:t>
            </a:r>
            <a:r>
              <a:rPr lang="en-US" dirty="0" smtClean="0"/>
              <a:t>enhance existing Nitric </a:t>
            </a:r>
            <a:r>
              <a:rPr lang="en-US" dirty="0" err="1" smtClean="0"/>
              <a:t>Oxidd</a:t>
            </a:r>
            <a:r>
              <a:rPr lang="en-US" dirty="0" smtClean="0"/>
              <a:t> effects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Spermatogenesis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Sperm (spermatozoa) production in </a:t>
            </a:r>
            <a:r>
              <a:rPr lang="en-US" dirty="0" err="1"/>
              <a:t>seminiferous</a:t>
            </a:r>
            <a:r>
              <a:rPr lang="en-US" dirty="0"/>
              <a:t> tubules</a:t>
            </a:r>
          </a:p>
          <a:p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/>
              <a:t>body cells have 46 chromosomes </a:t>
            </a:r>
            <a:endParaRPr lang="en-US" dirty="0" smtClean="0"/>
          </a:p>
          <a:p>
            <a:pPr lvl="1"/>
            <a:r>
              <a:rPr lang="en-US" dirty="0" smtClean="0"/>
              <a:t>diploid </a:t>
            </a:r>
            <a:r>
              <a:rPr lang="en-US" dirty="0"/>
              <a:t>chromosomal number (2</a:t>
            </a:r>
            <a:r>
              <a:rPr lang="en-US" i="1" dirty="0"/>
              <a:t>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Two sets (23 pairs) of chromosomes</a:t>
            </a:r>
          </a:p>
          <a:p>
            <a:pPr lvl="2"/>
            <a:r>
              <a:rPr lang="en-US" dirty="0"/>
              <a:t>One maternal, one paternal </a:t>
            </a:r>
            <a:endParaRPr lang="en-US" dirty="0" smtClean="0"/>
          </a:p>
          <a:p>
            <a:pPr lvl="3"/>
            <a:r>
              <a:rPr lang="en-US" dirty="0" smtClean="0"/>
              <a:t>Called homologous </a:t>
            </a:r>
            <a:r>
              <a:rPr lang="en-US" dirty="0"/>
              <a:t>chromosomes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Gametes </a:t>
            </a:r>
            <a:r>
              <a:rPr lang="en-US" dirty="0"/>
              <a:t>have 23 chromosomes </a:t>
            </a:r>
            <a:endParaRPr lang="en-US" dirty="0" smtClean="0"/>
          </a:p>
          <a:p>
            <a:pPr lvl="1"/>
            <a:r>
              <a:rPr lang="en-US" dirty="0" smtClean="0"/>
              <a:t>haploid </a:t>
            </a:r>
            <a:r>
              <a:rPr lang="en-US" dirty="0"/>
              <a:t>chromosomal number (</a:t>
            </a:r>
            <a:r>
              <a:rPr lang="en-US" i="1" dirty="0"/>
              <a:t>n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Only one member of homologous pair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Meiosis</a:t>
            </a: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Gamete formation involves meiosis</a:t>
            </a:r>
          </a:p>
          <a:p>
            <a:pPr lvl="1"/>
            <a:r>
              <a:rPr lang="en-US" dirty="0"/>
              <a:t>Differs from mitosis</a:t>
            </a:r>
          </a:p>
          <a:p>
            <a:pPr lvl="1"/>
            <a:r>
              <a:rPr lang="en-US" dirty="0"/>
              <a:t>Two consecutive cell divisions </a:t>
            </a:r>
            <a:endParaRPr lang="en-US" dirty="0" smtClean="0"/>
          </a:p>
          <a:p>
            <a:pPr lvl="2"/>
            <a:r>
              <a:rPr lang="en-US" dirty="0" smtClean="0"/>
              <a:t>meiosis </a:t>
            </a:r>
            <a:r>
              <a:rPr lang="en-US" dirty="0"/>
              <a:t>I and </a:t>
            </a:r>
            <a:r>
              <a:rPr lang="en-US" dirty="0" smtClean="0"/>
              <a:t>meiosis II</a:t>
            </a:r>
          </a:p>
          <a:p>
            <a:pPr lvl="2"/>
            <a:r>
              <a:rPr lang="en-US" dirty="0" smtClean="0"/>
              <a:t>only </a:t>
            </a:r>
            <a:r>
              <a:rPr lang="en-US" dirty="0"/>
              <a:t>one round of DNA replication</a:t>
            </a:r>
          </a:p>
          <a:p>
            <a:pPr lvl="2"/>
            <a:r>
              <a:rPr lang="en-US" dirty="0"/>
              <a:t>Produces four daughter cells</a:t>
            </a:r>
          </a:p>
          <a:p>
            <a:endParaRPr lang="en-US" dirty="0" smtClean="0"/>
          </a:p>
          <a:p>
            <a:r>
              <a:rPr lang="en-US" dirty="0" smtClean="0"/>
              <a:t>Functions </a:t>
            </a:r>
            <a:r>
              <a:rPr lang="en-US" dirty="0"/>
              <a:t>of meiosis</a:t>
            </a:r>
          </a:p>
          <a:p>
            <a:pPr lvl="1"/>
            <a:r>
              <a:rPr lang="en-US" dirty="0"/>
              <a:t>Number of chromosomes halved (from 2</a:t>
            </a:r>
            <a:r>
              <a:rPr lang="en-US" i="1" dirty="0"/>
              <a:t>n</a:t>
            </a:r>
            <a:r>
              <a:rPr lang="en-US" dirty="0"/>
              <a:t> to </a:t>
            </a:r>
            <a:r>
              <a:rPr lang="en-US" i="1" dirty="0"/>
              <a:t>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Introduces genetic diversity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Meiosis</a:t>
            </a:r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Random alignment of homologous pairs in meiosis I </a:t>
            </a:r>
            <a:endParaRPr lang="en-US" dirty="0" smtClean="0">
              <a:sym typeface="Wingdings" pitchFamily="1" charset="2"/>
            </a:endParaRPr>
          </a:p>
          <a:p>
            <a:pPr lvl="1"/>
            <a:r>
              <a:rPr lang="en-US" dirty="0" smtClean="0">
                <a:sym typeface="Wingdings" pitchFamily="1" charset="2"/>
              </a:rPr>
              <a:t>variability </a:t>
            </a:r>
            <a:r>
              <a:rPr lang="en-US" dirty="0">
                <a:sym typeface="Wingdings" pitchFamily="1" charset="2"/>
              </a:rPr>
              <a:t>of gametes</a:t>
            </a:r>
          </a:p>
          <a:p>
            <a:r>
              <a:rPr lang="en-US" dirty="0">
                <a:sym typeface="Wingdings" pitchFamily="1" charset="2"/>
              </a:rPr>
              <a:t>Crossover </a:t>
            </a:r>
            <a:endParaRPr lang="en-US" dirty="0" smtClean="0">
              <a:sym typeface="Wingdings" pitchFamily="1" charset="2"/>
            </a:endParaRPr>
          </a:p>
          <a:p>
            <a:pPr lvl="1"/>
            <a:r>
              <a:rPr lang="en-US" dirty="0" smtClean="0">
                <a:sym typeface="Wingdings" pitchFamily="1" charset="2"/>
              </a:rPr>
              <a:t>variability </a:t>
            </a:r>
            <a:r>
              <a:rPr lang="en-US" dirty="0">
                <a:sym typeface="Wingdings" pitchFamily="1" charset="2"/>
              </a:rPr>
              <a:t>of gametes</a:t>
            </a:r>
          </a:p>
          <a:p>
            <a:endParaRPr lang="en-US" dirty="0" smtClean="0">
              <a:sym typeface="Wingdings" pitchFamily="1" charset="2"/>
            </a:endParaRPr>
          </a:p>
          <a:p>
            <a:r>
              <a:rPr lang="en-US" dirty="0" smtClean="0">
                <a:sym typeface="Wingdings" pitchFamily="1" charset="2"/>
              </a:rPr>
              <a:t>No </a:t>
            </a:r>
            <a:r>
              <a:rPr lang="en-US" dirty="0">
                <a:sym typeface="Wingdings" pitchFamily="1" charset="2"/>
              </a:rPr>
              <a:t>two gametes exactly alike</a:t>
            </a:r>
          </a:p>
          <a:p>
            <a:endParaRPr lang="en-US" dirty="0" smtClean="0">
              <a:sym typeface="Wingdings" pitchFamily="1" charset="2"/>
            </a:endParaRPr>
          </a:p>
          <a:p>
            <a:r>
              <a:rPr lang="en-US" dirty="0" smtClean="0">
                <a:sym typeface="Wingdings" pitchFamily="1" charset="2"/>
              </a:rPr>
              <a:t>All </a:t>
            </a:r>
            <a:r>
              <a:rPr lang="en-US" dirty="0">
                <a:sym typeface="Wingdings" pitchFamily="1" charset="2"/>
              </a:rPr>
              <a:t>different from original </a:t>
            </a:r>
            <a:r>
              <a:rPr lang="en-US" dirty="0" smtClean="0">
                <a:sym typeface="Wingdings" pitchFamily="1" charset="2"/>
              </a:rPr>
              <a:t>parent cells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Meiosis I</a:t>
            </a: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3505200"/>
          </a:xfrm>
        </p:spPr>
        <p:txBody>
          <a:bodyPr/>
          <a:lstStyle/>
          <a:p>
            <a:r>
              <a:rPr lang="en-US" dirty="0"/>
              <a:t>Reduction division of meiosis </a:t>
            </a:r>
            <a:endParaRPr lang="en-US" dirty="0" smtClean="0"/>
          </a:p>
          <a:p>
            <a:pPr lvl="1"/>
            <a:r>
              <a:rPr lang="en-US" dirty="0" smtClean="0"/>
              <a:t>reduces </a:t>
            </a:r>
            <a:r>
              <a:rPr lang="en-US" dirty="0"/>
              <a:t>chromosome number from 2n </a:t>
            </a:r>
            <a:r>
              <a:rPr lang="en-US" dirty="0">
                <a:sym typeface="Wingdings" pitchFamily="1" charset="2"/>
              </a:rPr>
              <a:t> </a:t>
            </a:r>
            <a:r>
              <a:rPr lang="en-US" dirty="0" smtClean="0">
                <a:sym typeface="Wingdings" pitchFamily="1" charset="2"/>
              </a:rPr>
              <a:t>n</a:t>
            </a:r>
          </a:p>
          <a:p>
            <a:r>
              <a:rPr lang="en-US" dirty="0" smtClean="0">
                <a:sym typeface="Wingdings" pitchFamily="1" charset="2"/>
              </a:rPr>
              <a:t>Events found only during Prophase I of Meiosis</a:t>
            </a:r>
            <a:endParaRPr lang="en-US" dirty="0">
              <a:sym typeface="Wingdings" pitchFamily="1" charset="2"/>
            </a:endParaRPr>
          </a:p>
          <a:p>
            <a:pPr lvl="1"/>
            <a:r>
              <a:rPr lang="en-US" b="1" dirty="0" err="1">
                <a:sym typeface="Wingdings" pitchFamily="1" charset="2"/>
              </a:rPr>
              <a:t>Synapsis</a:t>
            </a:r>
            <a:r>
              <a:rPr lang="en-US" dirty="0">
                <a:sym typeface="Wingdings" pitchFamily="1" charset="2"/>
              </a:rPr>
              <a:t> </a:t>
            </a:r>
            <a:endParaRPr lang="en-US" dirty="0" smtClean="0">
              <a:sym typeface="Wingdings" pitchFamily="1" charset="2"/>
            </a:endParaRPr>
          </a:p>
          <a:p>
            <a:pPr lvl="2"/>
            <a:r>
              <a:rPr lang="en-US" dirty="0" smtClean="0">
                <a:sym typeface="Wingdings" pitchFamily="1" charset="2"/>
              </a:rPr>
              <a:t>homologous </a:t>
            </a:r>
            <a:r>
              <a:rPr lang="en-US" dirty="0">
                <a:sym typeface="Wingdings" pitchFamily="1" charset="2"/>
              </a:rPr>
              <a:t>chromosomes pair forming </a:t>
            </a:r>
            <a:r>
              <a:rPr lang="en-US" b="1" dirty="0">
                <a:sym typeface="Wingdings" pitchFamily="1" charset="2"/>
              </a:rPr>
              <a:t>tetrads</a:t>
            </a:r>
            <a:r>
              <a:rPr lang="en-US" dirty="0">
                <a:sym typeface="Wingdings" pitchFamily="1" charset="2"/>
              </a:rPr>
              <a:t> of four </a:t>
            </a:r>
            <a:r>
              <a:rPr lang="en-US" dirty="0" err="1" smtClean="0">
                <a:sym typeface="Wingdings" pitchFamily="1" charset="2"/>
              </a:rPr>
              <a:t>chromatids</a:t>
            </a:r>
            <a:endParaRPr lang="en-US" b="1" dirty="0" smtClean="0">
              <a:sym typeface="Wingdings" pitchFamily="1" charset="2"/>
            </a:endParaRPr>
          </a:p>
          <a:p>
            <a:pPr lvl="1"/>
            <a:r>
              <a:rPr lang="en-US" b="1" dirty="0" smtClean="0">
                <a:sym typeface="Wingdings" pitchFamily="1" charset="2"/>
              </a:rPr>
              <a:t>Crossover</a:t>
            </a:r>
            <a:r>
              <a:rPr lang="en-US" dirty="0" smtClean="0">
                <a:sym typeface="Wingdings" pitchFamily="1" charset="2"/>
              </a:rPr>
              <a:t> </a:t>
            </a:r>
          </a:p>
          <a:p>
            <a:pPr lvl="2"/>
            <a:r>
              <a:rPr lang="en-US" dirty="0" smtClean="0">
                <a:sym typeface="Wingdings" pitchFamily="1" charset="2"/>
              </a:rPr>
              <a:t>exchange </a:t>
            </a:r>
            <a:r>
              <a:rPr lang="en-US" dirty="0">
                <a:sym typeface="Wingdings" pitchFamily="1" charset="2"/>
              </a:rPr>
              <a:t>of genetic material between male and female </a:t>
            </a:r>
            <a:r>
              <a:rPr lang="en-US" dirty="0" err="1">
                <a:sym typeface="Wingdings" pitchFamily="1" charset="2"/>
              </a:rPr>
              <a:t>chromatid</a:t>
            </a:r>
            <a:r>
              <a:rPr lang="en-US" dirty="0">
                <a:sym typeface="Wingdings" pitchFamily="1" charset="2"/>
              </a:rPr>
              <a:t> </a:t>
            </a:r>
            <a:endParaRPr lang="en-US" dirty="0" smtClean="0">
              <a:sym typeface="Wingdings" pitchFamily="1" charset="2"/>
            </a:endParaRPr>
          </a:p>
          <a:p>
            <a:pPr lvl="3"/>
            <a:r>
              <a:rPr lang="en-US" dirty="0" smtClean="0">
                <a:sym typeface="Wingdings" pitchFamily="1" charset="2"/>
              </a:rPr>
              <a:t> </a:t>
            </a:r>
            <a:r>
              <a:rPr lang="en-US" dirty="0">
                <a:sym typeface="Wingdings" pitchFamily="1" charset="2"/>
              </a:rPr>
              <a:t>unique chromosomes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495800"/>
            <a:ext cx="4543425" cy="172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0" y="6248400"/>
            <a:ext cx="97738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Synapsis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19600" y="6248400"/>
            <a:ext cx="144084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Crossing over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Meiosis I</a:t>
            </a: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End of meiosis I each daughter cell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Two </a:t>
            </a:r>
            <a:r>
              <a:rPr lang="en-US" dirty="0"/>
              <a:t>copies of </a:t>
            </a:r>
            <a:r>
              <a:rPr lang="en-US" dirty="0" smtClean="0"/>
              <a:t>one member of each homologous pair (either </a:t>
            </a:r>
            <a:r>
              <a:rPr lang="en-US" dirty="0"/>
              <a:t>maternal or paternal); none of the other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Haploid </a:t>
            </a:r>
            <a:r>
              <a:rPr lang="en-US" dirty="0"/>
              <a:t>chromosomal </a:t>
            </a:r>
            <a:r>
              <a:rPr lang="en-US" dirty="0" smtClean="0"/>
              <a:t>number</a:t>
            </a:r>
          </a:p>
          <a:p>
            <a:pPr lvl="2"/>
            <a:r>
              <a:rPr lang="en-US" dirty="0" smtClean="0"/>
              <a:t>still-united </a:t>
            </a:r>
            <a:r>
              <a:rPr lang="en-US" dirty="0"/>
              <a:t>sister </a:t>
            </a:r>
            <a:r>
              <a:rPr lang="en-US" dirty="0" err="1"/>
              <a:t>chromatids</a:t>
            </a:r>
            <a:r>
              <a:rPr lang="en-US" dirty="0"/>
              <a:t> one chromosome (twice amount DNA in each chromosome)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419600"/>
            <a:ext cx="62950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76800" y="6019800"/>
            <a:ext cx="114704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Sister</a:t>
            </a:r>
          </a:p>
          <a:p>
            <a:pPr algn="ctr"/>
            <a:r>
              <a:rPr lang="en-US" dirty="0" err="1" smtClean="0"/>
              <a:t>chromatid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895600"/>
            <a:ext cx="170223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Meiosis II</a:t>
            </a: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Equational</a:t>
            </a:r>
            <a:r>
              <a:rPr lang="en-US" dirty="0"/>
              <a:t> division of meiosis</a:t>
            </a:r>
          </a:p>
          <a:p>
            <a:pPr lvl="1"/>
            <a:r>
              <a:rPr lang="en-US" dirty="0"/>
              <a:t>Sister </a:t>
            </a:r>
            <a:r>
              <a:rPr lang="en-US" dirty="0" err="1"/>
              <a:t>chromatids</a:t>
            </a:r>
            <a:r>
              <a:rPr lang="en-US" dirty="0"/>
              <a:t> from meiosis I separated, one per cell</a:t>
            </a:r>
          </a:p>
          <a:p>
            <a:endParaRPr lang="en-US" dirty="0" smtClean="0"/>
          </a:p>
          <a:p>
            <a:r>
              <a:rPr lang="en-US" dirty="0" smtClean="0"/>
              <a:t>Like </a:t>
            </a:r>
            <a:r>
              <a:rPr lang="en-US" dirty="0"/>
              <a:t>mitosis except no chromosome replication before begins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1000" y="4191000"/>
            <a:ext cx="241572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Sister </a:t>
            </a:r>
            <a:r>
              <a:rPr lang="en-US" dirty="0" err="1" smtClean="0"/>
              <a:t>chromatids</a:t>
            </a:r>
            <a:r>
              <a:rPr lang="en-US" dirty="0" smtClean="0"/>
              <a:t> split</a:t>
            </a:r>
          </a:p>
          <a:p>
            <a:pPr algn="ctr"/>
            <a:r>
              <a:rPr lang="en-US" dirty="0" smtClean="0"/>
              <a:t>into two </a:t>
            </a:r>
          </a:p>
          <a:p>
            <a:pPr algn="ctr"/>
            <a:r>
              <a:rPr lang="en-US" dirty="0" smtClean="0"/>
              <a:t>daughter chromosomes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239000" y="4572000"/>
            <a:ext cx="1524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848600" y="4572000"/>
            <a:ext cx="1524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Male Reproductive System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/>
              <a:t>Accessory sex glands</a:t>
            </a:r>
          </a:p>
          <a:p>
            <a:pPr lvl="1"/>
            <a:r>
              <a:rPr lang="en-US" b="1" dirty="0"/>
              <a:t>Seminal vesicles</a:t>
            </a:r>
          </a:p>
          <a:p>
            <a:pPr lvl="1"/>
            <a:r>
              <a:rPr lang="en-US" b="1" dirty="0"/>
              <a:t>Prostate</a:t>
            </a:r>
          </a:p>
          <a:p>
            <a:pPr lvl="1"/>
            <a:r>
              <a:rPr lang="en-US" b="1" dirty="0" err="1"/>
              <a:t>Bulbourethral</a:t>
            </a:r>
            <a:r>
              <a:rPr lang="en-US" b="1" dirty="0"/>
              <a:t> glands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Empty secretions into ducts during ejaculation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155723"/>
            <a:ext cx="4267200" cy="254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44958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Spermatogenesis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4343400" cy="525780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Spermatogenic</a:t>
            </a:r>
            <a:r>
              <a:rPr lang="en-US" dirty="0"/>
              <a:t> cells give rise to sperm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Mitosis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err="1"/>
              <a:t>spermatogonia</a:t>
            </a:r>
            <a:r>
              <a:rPr lang="en-US" dirty="0"/>
              <a:t> </a:t>
            </a:r>
            <a:r>
              <a:rPr lang="en-US" dirty="0" smtClean="0"/>
              <a:t>forms </a:t>
            </a:r>
            <a:r>
              <a:rPr lang="en-US" dirty="0"/>
              <a:t>two </a:t>
            </a:r>
            <a:r>
              <a:rPr lang="en-US" dirty="0" err="1"/>
              <a:t>spermatocytes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Meiosis</a:t>
            </a:r>
            <a:endParaRPr lang="en-US" dirty="0"/>
          </a:p>
          <a:p>
            <a:pPr lvl="2"/>
            <a:r>
              <a:rPr lang="en-US" dirty="0" err="1"/>
              <a:t>Spermatocytes</a:t>
            </a:r>
            <a:r>
              <a:rPr lang="en-US" dirty="0"/>
              <a:t> </a:t>
            </a:r>
            <a:r>
              <a:rPr lang="en-US" dirty="0">
                <a:sym typeface="Wingdings" pitchFamily="1" charset="2"/>
              </a:rPr>
              <a:t> secondary </a:t>
            </a:r>
            <a:r>
              <a:rPr lang="en-US" dirty="0" err="1">
                <a:sym typeface="Wingdings" pitchFamily="1" charset="2"/>
              </a:rPr>
              <a:t>spermatocytes</a:t>
            </a:r>
            <a:r>
              <a:rPr lang="en-US" dirty="0">
                <a:sym typeface="Wingdings" pitchFamily="1" charset="2"/>
              </a:rPr>
              <a:t> </a:t>
            </a:r>
            <a:r>
              <a:rPr lang="en-US" dirty="0"/>
              <a:t> </a:t>
            </a:r>
            <a:r>
              <a:rPr lang="en-US" dirty="0" err="1"/>
              <a:t>spermatids</a:t>
            </a:r>
            <a:r>
              <a:rPr lang="en-US" dirty="0"/>
              <a:t> 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Spermiogenesis</a:t>
            </a:r>
            <a:endParaRPr lang="en-US" dirty="0"/>
          </a:p>
          <a:p>
            <a:pPr lvl="2"/>
            <a:r>
              <a:rPr lang="en-US" dirty="0" err="1"/>
              <a:t>Spermatids</a:t>
            </a:r>
            <a:r>
              <a:rPr lang="en-US" dirty="0"/>
              <a:t> become sperm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0"/>
            <a:ext cx="2514600" cy="684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86400" y="457200"/>
            <a:ext cx="15839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spermatagonia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7070360" y="609600"/>
            <a:ext cx="473440" cy="322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62600" y="1143000"/>
            <a:ext cx="15201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Daughter cells</a:t>
            </a:r>
          </a:p>
          <a:p>
            <a:r>
              <a:rPr lang="en-US" dirty="0" smtClean="0"/>
              <a:t>from mitosis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086600" y="1066800"/>
            <a:ext cx="762000" cy="4894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086600" y="609600"/>
            <a:ext cx="10668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562600" y="1981200"/>
            <a:ext cx="156395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Primary</a:t>
            </a:r>
          </a:p>
          <a:p>
            <a:r>
              <a:rPr lang="en-US" dirty="0" err="1" smtClean="0"/>
              <a:t>spermatocytes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>
          <a:xfrm flipV="1">
            <a:off x="7126554" y="1981200"/>
            <a:ext cx="645846" cy="323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562600" y="2819400"/>
            <a:ext cx="156395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Secondary</a:t>
            </a:r>
          </a:p>
          <a:p>
            <a:r>
              <a:rPr lang="en-US" dirty="0" err="1" smtClean="0"/>
              <a:t>spermatocytes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8" idx="3"/>
          </p:cNvCxnSpPr>
          <p:nvPr/>
        </p:nvCxnSpPr>
        <p:spPr>
          <a:xfrm flipV="1">
            <a:off x="7126554" y="2743200"/>
            <a:ext cx="417246" cy="3993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62600" y="3810000"/>
            <a:ext cx="124213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Spermatids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flipV="1">
            <a:off x="6804735" y="3352800"/>
            <a:ext cx="586665" cy="6418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64770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Mitosis of </a:t>
            </a:r>
            <a:r>
              <a:rPr lang="en-US" dirty="0" err="1"/>
              <a:t>Spermatogonia</a:t>
            </a:r>
            <a:endParaRPr lang="en-US" dirty="0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4876800" cy="5257800"/>
          </a:xfrm>
        </p:spPr>
        <p:txBody>
          <a:bodyPr/>
          <a:lstStyle/>
          <a:p>
            <a:r>
              <a:rPr lang="en-US" dirty="0"/>
              <a:t>Spermatogenesis begins at puberty</a:t>
            </a:r>
          </a:p>
          <a:p>
            <a:endParaRPr lang="en-US" b="1" dirty="0" smtClean="0"/>
          </a:p>
          <a:p>
            <a:r>
              <a:rPr lang="en-US" b="1" dirty="0" err="1" smtClean="0"/>
              <a:t>Spermatogonia</a:t>
            </a:r>
            <a:endParaRPr lang="en-US" dirty="0"/>
          </a:p>
          <a:p>
            <a:pPr lvl="1"/>
            <a:r>
              <a:rPr lang="en-US" dirty="0"/>
              <a:t>Stem cells in contact with epithelial basal lamina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Each </a:t>
            </a:r>
            <a:r>
              <a:rPr lang="en-US" dirty="0"/>
              <a:t>mitotic division </a:t>
            </a:r>
            <a:r>
              <a:rPr lang="en-US" dirty="0">
                <a:sym typeface="Symbol" pitchFamily="1" charset="2"/>
              </a:rPr>
              <a:t></a:t>
            </a:r>
            <a:r>
              <a:rPr lang="en-US" dirty="0"/>
              <a:t> one </a:t>
            </a:r>
            <a:r>
              <a:rPr lang="en-US" b="1" dirty="0"/>
              <a:t>type A daughter cell</a:t>
            </a:r>
            <a:r>
              <a:rPr lang="en-US" dirty="0"/>
              <a:t> and one </a:t>
            </a:r>
            <a:r>
              <a:rPr lang="en-US" b="1" dirty="0"/>
              <a:t>type B daughter cell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0"/>
            <a:ext cx="2514600" cy="684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229600" y="990600"/>
            <a:ext cx="81381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Type 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05600" y="990600"/>
            <a:ext cx="81381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Type B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7519413" y="1066800"/>
            <a:ext cx="252987" cy="1084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0"/>
          </p:cNvCxnSpPr>
          <p:nvPr/>
        </p:nvCxnSpPr>
        <p:spPr>
          <a:xfrm flipH="1" flipV="1">
            <a:off x="8382000" y="762000"/>
            <a:ext cx="254507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62484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Mitosis of </a:t>
            </a:r>
            <a:r>
              <a:rPr lang="en-US" dirty="0" err="1"/>
              <a:t>Spermatogonia</a:t>
            </a:r>
            <a:endParaRPr lang="en-US" dirty="0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5486400" cy="5257800"/>
          </a:xfrm>
        </p:spPr>
        <p:txBody>
          <a:bodyPr/>
          <a:lstStyle/>
          <a:p>
            <a:r>
              <a:rPr lang="en-US" dirty="0"/>
              <a:t>Type A cells maintain germ cell line at basal lamina</a:t>
            </a:r>
          </a:p>
          <a:p>
            <a:endParaRPr lang="en-US" dirty="0" smtClean="0"/>
          </a:p>
          <a:p>
            <a:r>
              <a:rPr lang="en-US" dirty="0" smtClean="0"/>
              <a:t>Type </a:t>
            </a:r>
            <a:r>
              <a:rPr lang="en-US" dirty="0"/>
              <a:t>B cells move toward lumen and develop into primary </a:t>
            </a:r>
            <a:r>
              <a:rPr lang="en-US" dirty="0" err="1"/>
              <a:t>spermatocytes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0"/>
            <a:ext cx="2514600" cy="684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29600" y="990600"/>
            <a:ext cx="81381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Type 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990600"/>
            <a:ext cx="81381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Type B</a:t>
            </a:r>
            <a:endParaRPr lang="en-US" dirty="0"/>
          </a:p>
        </p:txBody>
      </p:sp>
      <p:cxnSp>
        <p:nvCxnSpPr>
          <p:cNvPr id="7" name="Straight Arrow Connector 6"/>
          <p:cNvCxnSpPr>
            <a:stCxn id="6" idx="3"/>
          </p:cNvCxnSpPr>
          <p:nvPr/>
        </p:nvCxnSpPr>
        <p:spPr>
          <a:xfrm flipV="1">
            <a:off x="7519413" y="1066800"/>
            <a:ext cx="252987" cy="1084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0"/>
          </p:cNvCxnSpPr>
          <p:nvPr/>
        </p:nvCxnSpPr>
        <p:spPr>
          <a:xfrm flipH="1" flipV="1">
            <a:off x="8382000" y="762000"/>
            <a:ext cx="254507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29600" y="1676400"/>
            <a:ext cx="685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used</a:t>
            </a:r>
          </a:p>
          <a:p>
            <a:pPr algn="ctr"/>
            <a:r>
              <a:rPr lang="en-US" dirty="0" smtClean="0"/>
              <a:t>later</a:t>
            </a:r>
            <a:endParaRPr lang="en-US" dirty="0"/>
          </a:p>
        </p:txBody>
      </p:sp>
      <p:cxnSp>
        <p:nvCxnSpPr>
          <p:cNvPr id="10" name="Straight Arrow Connector 9"/>
          <p:cNvCxnSpPr>
            <a:stCxn id="9" idx="0"/>
          </p:cNvCxnSpPr>
          <p:nvPr/>
        </p:nvCxnSpPr>
        <p:spPr>
          <a:xfrm flipH="1" flipV="1">
            <a:off x="8534400" y="1447800"/>
            <a:ext cx="381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62600" y="1752601"/>
            <a:ext cx="16764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becomes </a:t>
            </a:r>
          </a:p>
          <a:p>
            <a:pPr algn="ctr"/>
            <a:r>
              <a:rPr lang="en-US" dirty="0" smtClean="0"/>
              <a:t>primary </a:t>
            </a:r>
            <a:r>
              <a:rPr lang="en-US" dirty="0" err="1" smtClean="0"/>
              <a:t>spermatocyte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3" idx="0"/>
          </p:cNvCxnSpPr>
          <p:nvPr/>
        </p:nvCxnSpPr>
        <p:spPr>
          <a:xfrm flipV="1">
            <a:off x="6400800" y="1447801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64008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Meiosis: </a:t>
            </a:r>
            <a:r>
              <a:rPr lang="en-US" dirty="0" err="1"/>
              <a:t>Spermatocytes</a:t>
            </a:r>
            <a:r>
              <a:rPr lang="en-US" dirty="0"/>
              <a:t> to </a:t>
            </a:r>
            <a:r>
              <a:rPr lang="en-US" dirty="0" err="1"/>
              <a:t>Spermatids</a:t>
            </a:r>
            <a:endParaRPr lang="en-US" dirty="0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5029200" cy="5257800"/>
          </a:xfrm>
        </p:spPr>
        <p:txBody>
          <a:bodyPr>
            <a:normAutofit/>
          </a:bodyPr>
          <a:lstStyle/>
          <a:p>
            <a:r>
              <a:rPr lang="en-US" dirty="0"/>
              <a:t>Meiosis I</a:t>
            </a:r>
          </a:p>
          <a:p>
            <a:pPr lvl="1"/>
            <a:r>
              <a:rPr lang="en-US" dirty="0"/>
              <a:t>Primary </a:t>
            </a:r>
            <a:r>
              <a:rPr lang="en-US" dirty="0" err="1"/>
              <a:t>spermatocyte</a:t>
            </a:r>
            <a:r>
              <a:rPr lang="en-US" dirty="0"/>
              <a:t> </a:t>
            </a:r>
            <a:r>
              <a:rPr lang="en-US" dirty="0" smtClean="0"/>
              <a:t>(46) </a:t>
            </a:r>
            <a:endParaRPr lang="en-US" dirty="0" smtClean="0">
              <a:sym typeface="Symbol" pitchFamily="1" charset="2"/>
            </a:endParaRPr>
          </a:p>
          <a:p>
            <a:pPr lvl="2"/>
            <a:r>
              <a:rPr lang="en-US" b="1" dirty="0" smtClean="0"/>
              <a:t>two </a:t>
            </a:r>
            <a:r>
              <a:rPr lang="en-US" b="1" dirty="0"/>
              <a:t>secondary </a:t>
            </a:r>
            <a:r>
              <a:rPr lang="en-US" b="1" dirty="0" err="1"/>
              <a:t>spermatocytes</a:t>
            </a:r>
            <a:r>
              <a:rPr lang="en-US" dirty="0"/>
              <a:t> </a:t>
            </a:r>
            <a:r>
              <a:rPr lang="en-US" dirty="0" smtClean="0"/>
              <a:t>(23)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Meiosis </a:t>
            </a:r>
            <a:r>
              <a:rPr lang="en-US" dirty="0"/>
              <a:t>II</a:t>
            </a:r>
          </a:p>
          <a:p>
            <a:pPr lvl="1"/>
            <a:r>
              <a:rPr lang="en-US" dirty="0"/>
              <a:t>Each secondary </a:t>
            </a:r>
            <a:r>
              <a:rPr lang="en-US" dirty="0" err="1"/>
              <a:t>spermatocyte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i="1" dirty="0" smtClean="0"/>
              <a:t>23</a:t>
            </a:r>
            <a:r>
              <a:rPr lang="en-US" dirty="0" smtClean="0"/>
              <a:t>) </a:t>
            </a:r>
            <a:endParaRPr lang="en-US" dirty="0" smtClean="0">
              <a:sym typeface="Symbol" pitchFamily="1" charset="2"/>
            </a:endParaRPr>
          </a:p>
          <a:p>
            <a:pPr lvl="2"/>
            <a:r>
              <a:rPr lang="en-US" dirty="0" smtClean="0"/>
              <a:t>two </a:t>
            </a:r>
            <a:r>
              <a:rPr lang="en-US" b="1" dirty="0" err="1"/>
              <a:t>spermatids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i="1" dirty="0" smtClean="0"/>
              <a:t>23</a:t>
            </a:r>
            <a:r>
              <a:rPr lang="en-US" dirty="0" smtClean="0"/>
              <a:t>)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Spermatid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small</a:t>
            </a:r>
            <a:r>
              <a:rPr lang="en-US" dirty="0"/>
              <a:t>, </a:t>
            </a:r>
            <a:r>
              <a:rPr lang="en-US" dirty="0" err="1"/>
              <a:t>nonmotile</a:t>
            </a:r>
            <a:r>
              <a:rPr lang="en-US" dirty="0"/>
              <a:t> cells close to lumen of tubule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3449" y="0"/>
            <a:ext cx="25205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62600" y="2057400"/>
            <a:ext cx="1676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Meiosis 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2743200"/>
            <a:ext cx="1676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Meiosis II</a:t>
            </a:r>
            <a:endParaRPr lang="en-US" dirty="0"/>
          </a:p>
        </p:txBody>
      </p:sp>
      <p:cxnSp>
        <p:nvCxnSpPr>
          <p:cNvPr id="8" name="Straight Arrow Connector 7"/>
          <p:cNvCxnSpPr>
            <a:stCxn id="5" idx="3"/>
          </p:cNvCxnSpPr>
          <p:nvPr/>
        </p:nvCxnSpPr>
        <p:spPr>
          <a:xfrm>
            <a:off x="7239000" y="2242066"/>
            <a:ext cx="457200" cy="439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239000" y="2895600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Spermiogenesis: Spermatids to Sperm</a:t>
            </a:r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Spermatids</a:t>
            </a:r>
            <a:endParaRPr lang="en-US" dirty="0"/>
          </a:p>
          <a:p>
            <a:pPr lvl="1"/>
            <a:r>
              <a:rPr lang="en-US" dirty="0"/>
              <a:t>Correct chromosome number (</a:t>
            </a:r>
            <a:r>
              <a:rPr lang="en-US" dirty="0" smtClean="0"/>
              <a:t>n =23)</a:t>
            </a:r>
            <a:endParaRPr lang="en-US" dirty="0"/>
          </a:p>
          <a:p>
            <a:pPr lvl="1"/>
            <a:r>
              <a:rPr lang="en-US" dirty="0" err="1"/>
              <a:t>Nonmotile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/>
              <a:t>Spermiogenesis</a:t>
            </a:r>
            <a:endParaRPr lang="en-US" dirty="0"/>
          </a:p>
          <a:p>
            <a:pPr lvl="1"/>
            <a:r>
              <a:rPr lang="en-US" dirty="0" err="1"/>
              <a:t>Spermatids</a:t>
            </a:r>
            <a:r>
              <a:rPr lang="en-US" dirty="0"/>
              <a:t> </a:t>
            </a:r>
            <a:r>
              <a:rPr lang="en-US" dirty="0" smtClean="0"/>
              <a:t>elongate</a:t>
            </a:r>
          </a:p>
          <a:p>
            <a:pPr lvl="1"/>
            <a:r>
              <a:rPr lang="en-US" dirty="0" smtClean="0"/>
              <a:t>lose </a:t>
            </a:r>
            <a:r>
              <a:rPr lang="en-US" dirty="0"/>
              <a:t>excess </a:t>
            </a:r>
            <a:r>
              <a:rPr lang="en-US" dirty="0" smtClean="0"/>
              <a:t>cytoplasm</a:t>
            </a:r>
          </a:p>
          <a:p>
            <a:pPr lvl="1"/>
            <a:r>
              <a:rPr lang="en-US" dirty="0" smtClean="0"/>
              <a:t>form </a:t>
            </a:r>
            <a:r>
              <a:rPr lang="en-US" dirty="0"/>
              <a:t>a tail </a:t>
            </a:r>
            <a:endParaRPr lang="en-US" dirty="0" smtClean="0">
              <a:sym typeface="Wingdings" pitchFamily="1" charset="2"/>
            </a:endParaRPr>
          </a:p>
          <a:p>
            <a:pPr lvl="2"/>
            <a:r>
              <a:rPr lang="en-US" b="1" dirty="0" smtClean="0">
                <a:sym typeface="Wingdings" pitchFamily="1" charset="2"/>
              </a:rPr>
              <a:t>Become </a:t>
            </a:r>
            <a:r>
              <a:rPr lang="en-US" b="1" dirty="0" smtClean="0"/>
              <a:t>spermatozoon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b="1" dirty="0"/>
              <a:t>sperm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Sperm</a:t>
            </a: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6553200" cy="5257800"/>
          </a:xfrm>
        </p:spPr>
        <p:txBody>
          <a:bodyPr/>
          <a:lstStyle/>
          <a:p>
            <a:r>
              <a:rPr lang="en-US" dirty="0"/>
              <a:t>Major regions</a:t>
            </a:r>
          </a:p>
          <a:p>
            <a:pPr lvl="1"/>
            <a:r>
              <a:rPr lang="en-US" b="1" dirty="0"/>
              <a:t>Head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smtClean="0"/>
              <a:t> </a:t>
            </a:r>
            <a:r>
              <a:rPr lang="en-US" dirty="0"/>
              <a:t>genetic </a:t>
            </a:r>
            <a:r>
              <a:rPr lang="en-US" dirty="0" smtClean="0"/>
              <a:t>region</a:t>
            </a:r>
          </a:p>
          <a:p>
            <a:pPr lvl="2"/>
            <a:r>
              <a:rPr lang="en-US" dirty="0" smtClean="0"/>
              <a:t>nucleus </a:t>
            </a:r>
            <a:r>
              <a:rPr lang="en-US" dirty="0"/>
              <a:t>and </a:t>
            </a:r>
            <a:r>
              <a:rPr lang="en-US" dirty="0" err="1"/>
              <a:t>helmetlike</a:t>
            </a:r>
            <a:r>
              <a:rPr lang="en-US" dirty="0"/>
              <a:t> </a:t>
            </a:r>
            <a:r>
              <a:rPr lang="en-US" b="1" dirty="0" err="1"/>
              <a:t>acrosome</a:t>
            </a:r>
            <a:r>
              <a:rPr lang="en-US" dirty="0"/>
              <a:t> containing hydrolytic enzymes </a:t>
            </a:r>
            <a:endParaRPr lang="en-US" dirty="0" smtClean="0"/>
          </a:p>
          <a:p>
            <a:pPr lvl="3"/>
            <a:r>
              <a:rPr lang="en-US" dirty="0" smtClean="0"/>
              <a:t>enable </a:t>
            </a:r>
            <a:r>
              <a:rPr lang="en-US" dirty="0"/>
              <a:t>sperm to penetrate egg</a:t>
            </a:r>
          </a:p>
          <a:p>
            <a:pPr lvl="1"/>
            <a:r>
              <a:rPr lang="en-US" b="1" dirty="0" err="1"/>
              <a:t>Midpiece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smtClean="0"/>
              <a:t>metabolic region</a:t>
            </a:r>
          </a:p>
          <a:p>
            <a:pPr lvl="3"/>
            <a:r>
              <a:rPr lang="en-US" dirty="0" smtClean="0"/>
              <a:t>mitochondria </a:t>
            </a:r>
            <a:r>
              <a:rPr lang="en-US" dirty="0">
                <a:sym typeface="Wingdings" pitchFamily="1" charset="2"/>
              </a:rPr>
              <a:t> ATP to move tail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Tail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err="1" smtClean="0"/>
              <a:t>locomotor</a:t>
            </a:r>
            <a:r>
              <a:rPr lang="en-US" dirty="0" smtClean="0"/>
              <a:t> region</a:t>
            </a:r>
          </a:p>
          <a:p>
            <a:pPr lvl="2"/>
            <a:r>
              <a:rPr lang="en-US" dirty="0" smtClean="0"/>
              <a:t> </a:t>
            </a:r>
            <a:r>
              <a:rPr lang="en-US" dirty="0"/>
              <a:t>flagellum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200400"/>
            <a:ext cx="242887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Role of Sustentocytes 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5181600" cy="5257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Large supporting cells (</a:t>
            </a:r>
            <a:r>
              <a:rPr lang="en-US" b="1" dirty="0" err="1"/>
              <a:t>Sertoli</a:t>
            </a:r>
            <a:r>
              <a:rPr lang="en-US" b="1" dirty="0"/>
              <a:t> cells</a:t>
            </a:r>
            <a:r>
              <a:rPr lang="en-US" dirty="0"/>
              <a:t>)</a:t>
            </a:r>
            <a:endParaRPr lang="en-US" sz="2800" dirty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Provide </a:t>
            </a:r>
            <a:r>
              <a:rPr lang="en-US" dirty="0"/>
              <a:t>nutrients and signals to dividing cells 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Move </a:t>
            </a:r>
            <a:r>
              <a:rPr lang="en-US" dirty="0"/>
              <a:t>cells along to lumen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Secrete </a:t>
            </a:r>
            <a:r>
              <a:rPr lang="en-US" b="1" dirty="0"/>
              <a:t>testicular fluid</a:t>
            </a:r>
            <a:r>
              <a:rPr lang="en-US" dirty="0"/>
              <a:t> into lumen for sperm transport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err="1" smtClean="0"/>
              <a:t>Phagocytize</a:t>
            </a:r>
            <a:r>
              <a:rPr lang="en-US" dirty="0" smtClean="0"/>
              <a:t> </a:t>
            </a:r>
            <a:r>
              <a:rPr lang="en-US" dirty="0"/>
              <a:t>faulty germ cells and excess cytoplasm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Produce </a:t>
            </a:r>
            <a:r>
              <a:rPr lang="en-US" dirty="0"/>
              <a:t>chemical mediators to regulate spermatogenesis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5659" y="1371600"/>
            <a:ext cx="2548341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010400" y="1143000"/>
            <a:ext cx="1676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Sertoli</a:t>
            </a:r>
            <a:r>
              <a:rPr lang="en-US" dirty="0" smtClean="0"/>
              <a:t> Cells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086600" y="1524000"/>
            <a:ext cx="1524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534400" y="1524000"/>
            <a:ext cx="76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Role of Sustentacular Cells</a:t>
            </a:r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Tight junctions form </a:t>
            </a:r>
            <a:r>
              <a:rPr lang="en-US" b="1" dirty="0"/>
              <a:t>blood-testis barrier</a:t>
            </a:r>
            <a:r>
              <a:rPr lang="en-US" dirty="0"/>
              <a:t>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Prevents </a:t>
            </a:r>
            <a:r>
              <a:rPr lang="en-US" dirty="0"/>
              <a:t>sperm antigens from escaping into blood </a:t>
            </a:r>
            <a:r>
              <a:rPr lang="en-US" dirty="0" smtClean="0">
                <a:sym typeface="Wingdings" pitchFamily="1" charset="2"/>
              </a:rPr>
              <a:t> </a:t>
            </a:r>
          </a:p>
          <a:p>
            <a:pPr lvl="2"/>
            <a:r>
              <a:rPr lang="en-US" dirty="0" smtClean="0"/>
              <a:t>activation </a:t>
            </a:r>
            <a:r>
              <a:rPr lang="en-US" dirty="0"/>
              <a:t>of immune system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Important </a:t>
            </a:r>
          </a:p>
          <a:p>
            <a:pPr lvl="2"/>
            <a:r>
              <a:rPr lang="en-US" dirty="0" smtClean="0"/>
              <a:t>sperm </a:t>
            </a:r>
            <a:r>
              <a:rPr lang="en-US" dirty="0"/>
              <a:t>not formed until </a:t>
            </a:r>
            <a:r>
              <a:rPr lang="en-US" dirty="0" smtClean="0"/>
              <a:t>puberty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absent </a:t>
            </a:r>
            <a:r>
              <a:rPr lang="en-US" dirty="0"/>
              <a:t>during immune system </a:t>
            </a:r>
            <a:r>
              <a:rPr lang="en-US" dirty="0" smtClean="0"/>
              <a:t>development</a:t>
            </a:r>
          </a:p>
          <a:p>
            <a:pPr lvl="3"/>
            <a:endParaRPr lang="en-US" dirty="0" smtClean="0"/>
          </a:p>
          <a:p>
            <a:pPr lvl="3"/>
            <a:r>
              <a:rPr lang="en-US" dirty="0" smtClean="0"/>
              <a:t>would </a:t>
            </a:r>
            <a:r>
              <a:rPr lang="en-US" dirty="0"/>
              <a:t>not be recognized as "self"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Homeostatic Imbalance</a:t>
            </a:r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Infertility</a:t>
            </a:r>
          </a:p>
          <a:p>
            <a:pPr lvl="1"/>
            <a:r>
              <a:rPr lang="en-US" dirty="0"/>
              <a:t>Gradual decline in male fertility past 50 years</a:t>
            </a:r>
          </a:p>
          <a:p>
            <a:pPr lvl="1"/>
            <a:endParaRPr lang="en-US" i="1" dirty="0" smtClean="0"/>
          </a:p>
          <a:p>
            <a:pPr lvl="1"/>
            <a:r>
              <a:rPr lang="en-US" i="1" dirty="0" err="1" smtClean="0"/>
              <a:t>Xenobiotics</a:t>
            </a:r>
            <a:r>
              <a:rPr lang="en-US" dirty="0" smtClean="0"/>
              <a:t> </a:t>
            </a:r>
            <a:r>
              <a:rPr lang="en-US" dirty="0"/>
              <a:t>(alien molecules) may be cause</a:t>
            </a:r>
          </a:p>
          <a:p>
            <a:pPr lvl="2"/>
            <a:r>
              <a:rPr lang="en-US" dirty="0"/>
              <a:t>Environmental toxins, PVCs, phthalates, pesticides, herbicides, compounds with estrogenic effects, antibiotics, radiation, lead, marijuana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Also</a:t>
            </a:r>
            <a:r>
              <a:rPr lang="en-US" dirty="0"/>
              <a:t>, lack of selenium, excessive alcohol, lack of specific Ca</a:t>
            </a:r>
            <a:r>
              <a:rPr lang="en-US" baseline="30000" dirty="0"/>
              <a:t>2+</a:t>
            </a:r>
            <a:r>
              <a:rPr lang="en-US" dirty="0"/>
              <a:t> channel, anatomical obstructions, hormonal imbalances, oxidative stress, fevers, hot tubs</a:t>
            </a:r>
          </a:p>
        </p:txBody>
      </p:sp>
    </p:spTree>
    <p:extLst>
      <p:ext uri="{BB962C8B-B14F-4D97-AF65-F5344CB8AC3E}">
        <p14:creationId xmlns:p14="http://schemas.microsoft.com/office/powerpoint/2010/main" val="384495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102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Hormonal Regulation of Male Reproductive Function</a:t>
            </a:r>
          </a:p>
        </p:txBody>
      </p:sp>
      <p:sp>
        <p:nvSpPr>
          <p:cNvPr id="26629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65125" y="1141413"/>
            <a:ext cx="8229600" cy="53355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Sequence of hormonal regulatory events involving hypothalamus, anterior pituitary gland, and testes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Hypothalamic-pituitary-</a:t>
            </a:r>
            <a:r>
              <a:rPr lang="en-US" dirty="0" err="1" smtClean="0"/>
              <a:t>gonadal</a:t>
            </a:r>
            <a:r>
              <a:rPr lang="en-US" dirty="0" smtClean="0"/>
              <a:t> </a:t>
            </a:r>
            <a:r>
              <a:rPr lang="en-US" dirty="0"/>
              <a:t>(HPG) axis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Regulates </a:t>
            </a:r>
            <a:r>
              <a:rPr lang="en-US" dirty="0"/>
              <a:t>production of gametes and sex hormones through 3 interacting sets of hormones</a:t>
            </a:r>
          </a:p>
          <a:p>
            <a:pPr lvl="2"/>
            <a:endParaRPr lang="en-US" dirty="0" smtClean="0"/>
          </a:p>
          <a:p>
            <a:pPr lvl="2"/>
            <a:r>
              <a:rPr lang="en-US" dirty="0" err="1" smtClean="0"/>
              <a:t>GnRH</a:t>
            </a:r>
            <a:r>
              <a:rPr lang="en-US" dirty="0" smtClean="0"/>
              <a:t> </a:t>
            </a:r>
            <a:r>
              <a:rPr lang="en-US" dirty="0"/>
              <a:t>indirectly stimulates testes via FSH &amp; LH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FSH </a:t>
            </a:r>
            <a:r>
              <a:rPr lang="en-US" dirty="0"/>
              <a:t>&amp; LH directly stimulate testes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Testosterone </a:t>
            </a:r>
            <a:r>
              <a:rPr lang="en-US" dirty="0"/>
              <a:t>&amp; </a:t>
            </a:r>
            <a:r>
              <a:rPr lang="en-US" dirty="0" err="1"/>
              <a:t>inhibin</a:t>
            </a:r>
            <a:r>
              <a:rPr lang="en-US" dirty="0"/>
              <a:t> – negative feedback on hypothalamus and anterior pituitary</a:t>
            </a:r>
          </a:p>
        </p:txBody>
      </p:sp>
    </p:spTree>
    <p:extLst>
      <p:ext uri="{BB962C8B-B14F-4D97-AF65-F5344CB8AC3E}">
        <p14:creationId xmlns:p14="http://schemas.microsoft.com/office/powerpoint/2010/main" val="283876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Scrotum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Sac of skin and superficial fascia</a:t>
            </a:r>
          </a:p>
          <a:p>
            <a:pPr lvl="1"/>
            <a:r>
              <a:rPr lang="en-US" dirty="0"/>
              <a:t>Hangs outside </a:t>
            </a:r>
            <a:r>
              <a:rPr lang="en-US" dirty="0" err="1"/>
              <a:t>abdominopelvic</a:t>
            </a:r>
            <a:r>
              <a:rPr lang="en-US" dirty="0"/>
              <a:t> cavity</a:t>
            </a:r>
          </a:p>
          <a:p>
            <a:pPr lvl="1"/>
            <a:r>
              <a:rPr lang="en-US" dirty="0"/>
              <a:t>Contains paired testes</a:t>
            </a:r>
          </a:p>
          <a:p>
            <a:pPr lvl="2"/>
            <a:r>
              <a:rPr lang="en-US" dirty="0"/>
              <a:t>3</a:t>
            </a:r>
            <a:r>
              <a:rPr lang="en-US" dirty="0">
                <a:sym typeface="Symbol" pitchFamily="1" charset="2"/>
              </a:rPr>
              <a:t></a:t>
            </a:r>
            <a:r>
              <a:rPr lang="en-US" dirty="0"/>
              <a:t>C lower than core body temperature</a:t>
            </a:r>
          </a:p>
          <a:p>
            <a:pPr lvl="2"/>
            <a:r>
              <a:rPr lang="en-US" dirty="0"/>
              <a:t>Lower temperature necessary for sperm production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HPG Axis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Sequence of regulatory events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Hypothalamus </a:t>
            </a:r>
            <a:r>
              <a:rPr lang="en-US" dirty="0"/>
              <a:t>releases </a:t>
            </a:r>
            <a:r>
              <a:rPr lang="en-US" dirty="0" err="1"/>
              <a:t>gonadotropin</a:t>
            </a:r>
            <a:r>
              <a:rPr lang="en-US" dirty="0"/>
              <a:t>-releasing hormone (</a:t>
            </a:r>
            <a:r>
              <a:rPr lang="en-US" dirty="0" err="1"/>
              <a:t>GnRH</a:t>
            </a:r>
            <a:r>
              <a:rPr lang="en-US" dirty="0"/>
              <a:t>) </a:t>
            </a:r>
            <a:r>
              <a:rPr lang="en-US" dirty="0">
                <a:sym typeface="Wingdings" pitchFamily="1" charset="2"/>
              </a:rPr>
              <a:t> </a:t>
            </a:r>
            <a:endParaRPr lang="en-US" dirty="0" smtClean="0">
              <a:sym typeface="Wingdings" pitchFamily="1" charset="2"/>
            </a:endParaRPr>
          </a:p>
          <a:p>
            <a:pPr lvl="2"/>
            <a:r>
              <a:rPr lang="en-US" dirty="0" smtClean="0"/>
              <a:t>anterior </a:t>
            </a:r>
            <a:r>
              <a:rPr lang="en-US" dirty="0"/>
              <a:t>pituitary to secrete FSH and LH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FSH </a:t>
            </a:r>
            <a:r>
              <a:rPr lang="en-US" dirty="0"/>
              <a:t>causes </a:t>
            </a:r>
            <a:r>
              <a:rPr lang="en-US" dirty="0" err="1"/>
              <a:t>sustentocytes</a:t>
            </a:r>
            <a:r>
              <a:rPr lang="en-US" dirty="0"/>
              <a:t> to release </a:t>
            </a:r>
            <a:r>
              <a:rPr lang="en-US" b="1" dirty="0"/>
              <a:t>androgen-binding protein</a:t>
            </a:r>
            <a:r>
              <a:rPr lang="en-US" dirty="0"/>
              <a:t> (</a:t>
            </a:r>
            <a:r>
              <a:rPr lang="en-US" b="1" dirty="0"/>
              <a:t>ABP</a:t>
            </a:r>
            <a:r>
              <a:rPr lang="en-US" dirty="0"/>
              <a:t>) </a:t>
            </a:r>
            <a:r>
              <a:rPr lang="en-US" dirty="0">
                <a:sym typeface="Wingdings" pitchFamily="1" charset="2"/>
              </a:rPr>
              <a:t> </a:t>
            </a:r>
            <a:endParaRPr lang="en-US" dirty="0" smtClean="0">
              <a:sym typeface="Wingdings" pitchFamily="1" charset="2"/>
            </a:endParaRPr>
          </a:p>
          <a:p>
            <a:pPr lvl="2"/>
            <a:r>
              <a:rPr lang="en-US" dirty="0" smtClean="0">
                <a:sym typeface="Wingdings" pitchFamily="1" charset="2"/>
              </a:rPr>
              <a:t>high </a:t>
            </a:r>
            <a:r>
              <a:rPr lang="en-US" dirty="0">
                <a:sym typeface="Wingdings" pitchFamily="1" charset="2"/>
              </a:rPr>
              <a:t>concentration of testosterone near </a:t>
            </a:r>
            <a:r>
              <a:rPr lang="en-US" dirty="0" err="1">
                <a:sym typeface="Wingdings" pitchFamily="1" charset="2"/>
              </a:rPr>
              <a:t>spermatogenic</a:t>
            </a:r>
            <a:r>
              <a:rPr lang="en-US" dirty="0">
                <a:sym typeface="Wingdings" pitchFamily="1" charset="2"/>
              </a:rPr>
              <a:t> cells  </a:t>
            </a:r>
            <a:endParaRPr lang="en-US" dirty="0" smtClean="0">
              <a:sym typeface="Wingdings" pitchFamily="1" charset="2"/>
            </a:endParaRPr>
          </a:p>
          <a:p>
            <a:pPr lvl="3"/>
            <a:r>
              <a:rPr lang="en-US" dirty="0" smtClean="0">
                <a:sym typeface="Wingdings" pitchFamily="1" charset="2"/>
              </a:rPr>
              <a:t>spermatogenesis</a:t>
            </a:r>
            <a:endParaRPr lang="en-US" dirty="0">
              <a:sym typeface="Wingdings" pitchFamily="1" charset="2"/>
            </a:endParaRPr>
          </a:p>
          <a:p>
            <a:pPr lvl="1"/>
            <a:endParaRPr lang="en-US" dirty="0" smtClean="0">
              <a:sym typeface="Wingdings" pitchFamily="1" charset="2"/>
            </a:endParaRPr>
          </a:p>
          <a:p>
            <a:pPr lvl="1"/>
            <a:r>
              <a:rPr lang="en-US" dirty="0" smtClean="0">
                <a:sym typeface="Wingdings" pitchFamily="1" charset="2"/>
              </a:rPr>
              <a:t>LH </a:t>
            </a:r>
            <a:r>
              <a:rPr lang="en-US" dirty="0">
                <a:sym typeface="Wingdings" pitchFamily="1" charset="2"/>
              </a:rPr>
              <a:t>prods interstitial endocrine cells  </a:t>
            </a:r>
            <a:endParaRPr lang="en-US" dirty="0" smtClean="0">
              <a:sym typeface="Wingdings" pitchFamily="1" charset="2"/>
            </a:endParaRPr>
          </a:p>
          <a:p>
            <a:pPr lvl="2"/>
            <a:r>
              <a:rPr lang="en-US" dirty="0" smtClean="0">
                <a:sym typeface="Wingdings" pitchFamily="1" charset="2"/>
              </a:rPr>
              <a:t>testosterone </a:t>
            </a:r>
            <a:r>
              <a:rPr lang="en-US" dirty="0">
                <a:sym typeface="Wingdings" pitchFamily="1" charset="2"/>
              </a:rPr>
              <a:t> </a:t>
            </a:r>
            <a:endParaRPr lang="en-US" dirty="0" smtClean="0">
              <a:sym typeface="Wingdings" pitchFamily="1" charset="2"/>
            </a:endParaRPr>
          </a:p>
          <a:p>
            <a:pPr lvl="3"/>
            <a:r>
              <a:rPr lang="en-US" dirty="0" smtClean="0">
                <a:sym typeface="Wingdings" pitchFamily="1" charset="2"/>
              </a:rPr>
              <a:t>spermatogenesis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6039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HPG Axis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65125" y="1141413"/>
            <a:ext cx="8550275" cy="5106987"/>
          </a:xfrm>
        </p:spPr>
        <p:txBody>
          <a:bodyPr/>
          <a:lstStyle/>
          <a:p>
            <a:r>
              <a:rPr lang="en-US" dirty="0"/>
              <a:t>Testosterone </a:t>
            </a:r>
            <a:r>
              <a:rPr lang="en-US" dirty="0">
                <a:sym typeface="Wingdings" pitchFamily="1" charset="2"/>
              </a:rPr>
              <a:t> </a:t>
            </a:r>
            <a:endParaRPr lang="en-US" dirty="0" smtClean="0">
              <a:sym typeface="Wingdings" pitchFamily="1" charset="2"/>
            </a:endParaRPr>
          </a:p>
          <a:p>
            <a:pPr lvl="1"/>
            <a:r>
              <a:rPr lang="en-US" dirty="0" smtClean="0">
                <a:sym typeface="Wingdings" pitchFamily="1" charset="2"/>
              </a:rPr>
              <a:t>sex </a:t>
            </a:r>
            <a:r>
              <a:rPr lang="en-US" dirty="0">
                <a:sym typeface="Wingdings" pitchFamily="1" charset="2"/>
              </a:rPr>
              <a:t>organ </a:t>
            </a:r>
            <a:r>
              <a:rPr lang="en-US" dirty="0" smtClean="0">
                <a:sym typeface="Wingdings" pitchFamily="1" charset="2"/>
              </a:rPr>
              <a:t>maturation</a:t>
            </a:r>
          </a:p>
          <a:p>
            <a:pPr lvl="1"/>
            <a:r>
              <a:rPr lang="en-US" dirty="0" smtClean="0">
                <a:sym typeface="Wingdings" pitchFamily="1" charset="2"/>
              </a:rPr>
              <a:t>development/maintenance </a:t>
            </a:r>
            <a:r>
              <a:rPr lang="en-US" dirty="0">
                <a:sym typeface="Wingdings" pitchFamily="1" charset="2"/>
              </a:rPr>
              <a:t>secondary sex characteristics, </a:t>
            </a:r>
            <a:endParaRPr lang="en-US" dirty="0" smtClean="0">
              <a:sym typeface="Wingdings" pitchFamily="1" charset="2"/>
            </a:endParaRPr>
          </a:p>
          <a:p>
            <a:pPr lvl="1"/>
            <a:r>
              <a:rPr lang="en-US" dirty="0" smtClean="0">
                <a:sym typeface="Wingdings" pitchFamily="1" charset="2"/>
              </a:rPr>
              <a:t>libido</a:t>
            </a:r>
            <a:endParaRPr lang="en-US" dirty="0">
              <a:sym typeface="Wingdings" pitchFamily="1" charset="2"/>
            </a:endParaRPr>
          </a:p>
          <a:p>
            <a:endParaRPr lang="en-US" dirty="0" smtClean="0"/>
          </a:p>
          <a:p>
            <a:r>
              <a:rPr lang="en-US" dirty="0" smtClean="0"/>
              <a:t>Rising </a:t>
            </a:r>
            <a:r>
              <a:rPr lang="en-US" dirty="0"/>
              <a:t>testosterone levels </a:t>
            </a:r>
            <a:r>
              <a:rPr lang="en-US" dirty="0">
                <a:sym typeface="Wingdings" pitchFamily="1" charset="2"/>
              </a:rPr>
              <a:t> </a:t>
            </a:r>
            <a:endParaRPr lang="en-US" dirty="0" smtClean="0">
              <a:sym typeface="Wingdings" pitchFamily="1" charset="2"/>
            </a:endParaRPr>
          </a:p>
          <a:p>
            <a:pPr lvl="1"/>
            <a:r>
              <a:rPr lang="en-US" dirty="0" smtClean="0">
                <a:sym typeface="Wingdings" pitchFamily="1" charset="2"/>
              </a:rPr>
              <a:t>f</a:t>
            </a:r>
            <a:r>
              <a:rPr lang="en-US" dirty="0" smtClean="0"/>
              <a:t>eedback to </a:t>
            </a:r>
            <a:r>
              <a:rPr lang="en-US" dirty="0"/>
              <a:t>inhibit </a:t>
            </a:r>
            <a:r>
              <a:rPr lang="en-US" dirty="0" err="1"/>
              <a:t>gonadotropin</a:t>
            </a:r>
            <a:r>
              <a:rPr lang="en-US" dirty="0"/>
              <a:t> release</a:t>
            </a:r>
          </a:p>
          <a:p>
            <a:endParaRPr lang="en-US" b="1" dirty="0" smtClean="0"/>
          </a:p>
          <a:p>
            <a:r>
              <a:rPr lang="en-US" b="1" dirty="0" err="1" smtClean="0"/>
              <a:t>Inhibin</a:t>
            </a:r>
            <a:r>
              <a:rPr lang="en-US" dirty="0" smtClean="0"/>
              <a:t> </a:t>
            </a:r>
            <a:r>
              <a:rPr lang="en-US" dirty="0"/>
              <a:t>(released when sperm count high) </a:t>
            </a:r>
            <a:endParaRPr lang="en-US" dirty="0" smtClean="0"/>
          </a:p>
          <a:p>
            <a:pPr lvl="1"/>
            <a:r>
              <a:rPr lang="en-US" dirty="0" smtClean="0"/>
              <a:t>inhibits </a:t>
            </a:r>
            <a:r>
              <a:rPr lang="en-US" dirty="0" err="1"/>
              <a:t>GnRH</a:t>
            </a:r>
            <a:r>
              <a:rPr lang="en-US" dirty="0"/>
              <a:t> and FSH release</a:t>
            </a:r>
          </a:p>
        </p:txBody>
      </p:sp>
    </p:spTree>
    <p:extLst>
      <p:ext uri="{BB962C8B-B14F-4D97-AF65-F5344CB8AC3E}">
        <p14:creationId xmlns:p14="http://schemas.microsoft.com/office/powerpoint/2010/main" val="29595397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HPG Axis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years to achieve balance, then testosterone and sperm production fairly stable throughout life</a:t>
            </a:r>
          </a:p>
          <a:p>
            <a:endParaRPr lang="en-US" dirty="0" smtClean="0"/>
          </a:p>
          <a:p>
            <a:r>
              <a:rPr lang="en-US" dirty="0" smtClean="0"/>
              <a:t>Without </a:t>
            </a:r>
            <a:r>
              <a:rPr lang="en-US" dirty="0" err="1"/>
              <a:t>GnRH</a:t>
            </a:r>
            <a:r>
              <a:rPr lang="en-US" dirty="0"/>
              <a:t> and </a:t>
            </a:r>
            <a:r>
              <a:rPr lang="en-US" dirty="0" err="1"/>
              <a:t>gonadotropins</a:t>
            </a:r>
            <a:r>
              <a:rPr lang="en-US" dirty="0"/>
              <a:t> </a:t>
            </a:r>
            <a:r>
              <a:rPr lang="en-US" dirty="0">
                <a:sym typeface="Wingdings" pitchFamily="1" charset="2"/>
              </a:rPr>
              <a:t> testes atrophy; sperm and testosterone production cease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725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Mechanism and Effects of Testosterone Activity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Testosterone</a:t>
            </a:r>
          </a:p>
          <a:p>
            <a:pPr lvl="1"/>
            <a:r>
              <a:rPr lang="en-US" dirty="0"/>
              <a:t>Synthesized from cholesterol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Transformed </a:t>
            </a:r>
            <a:r>
              <a:rPr lang="en-US" dirty="0"/>
              <a:t>to exert its effects on some target cells</a:t>
            </a:r>
          </a:p>
          <a:p>
            <a:pPr lvl="2"/>
            <a:r>
              <a:rPr lang="en-US" i="1" dirty="0" err="1"/>
              <a:t>Dihydrotestosterone</a:t>
            </a:r>
            <a:r>
              <a:rPr lang="en-US" dirty="0"/>
              <a:t> (DHT) in prostate</a:t>
            </a:r>
          </a:p>
          <a:p>
            <a:pPr lvl="2"/>
            <a:r>
              <a:rPr lang="en-US" i="1" dirty="0" err="1"/>
              <a:t>Estradiol</a:t>
            </a:r>
            <a:r>
              <a:rPr lang="en-US" dirty="0"/>
              <a:t> in some neurons in brain</a:t>
            </a:r>
          </a:p>
        </p:txBody>
      </p:sp>
    </p:spTree>
    <p:extLst>
      <p:ext uri="{BB962C8B-B14F-4D97-AF65-F5344CB8AC3E}">
        <p14:creationId xmlns:p14="http://schemas.microsoft.com/office/powerpoint/2010/main" val="28839895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Mechanism and Effects of Testosterone Activity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Prompts spermatogenesis</a:t>
            </a:r>
          </a:p>
          <a:p>
            <a:endParaRPr lang="en-US" dirty="0" smtClean="0"/>
          </a:p>
          <a:p>
            <a:r>
              <a:rPr lang="en-US" dirty="0" smtClean="0"/>
              <a:t>Targets </a:t>
            </a:r>
            <a:r>
              <a:rPr lang="en-US" dirty="0"/>
              <a:t>all accessory organs</a:t>
            </a:r>
          </a:p>
          <a:p>
            <a:endParaRPr lang="en-US" dirty="0" smtClean="0"/>
          </a:p>
          <a:p>
            <a:r>
              <a:rPr lang="en-US" dirty="0" smtClean="0"/>
              <a:t>Has </a:t>
            </a:r>
            <a:r>
              <a:rPr lang="en-US" dirty="0"/>
              <a:t>multiple anabolic effects throughout body</a:t>
            </a:r>
          </a:p>
          <a:p>
            <a:endParaRPr lang="en-US" dirty="0" smtClean="0"/>
          </a:p>
          <a:p>
            <a:r>
              <a:rPr lang="en-US" dirty="0" smtClean="0"/>
              <a:t>Deficiency </a:t>
            </a:r>
            <a:r>
              <a:rPr lang="en-US" dirty="0">
                <a:sym typeface="Symbol" pitchFamily="1" charset="2"/>
              </a:rPr>
              <a:t>leads to</a:t>
            </a:r>
            <a:r>
              <a:rPr lang="en-US" dirty="0"/>
              <a:t> atrophy; semen volume declines; erection and ejaculation impaired</a:t>
            </a:r>
          </a:p>
          <a:p>
            <a:pPr lvl="1"/>
            <a:r>
              <a:rPr lang="en-US" dirty="0"/>
              <a:t>Treated with testosterone replacement</a:t>
            </a:r>
          </a:p>
        </p:txBody>
      </p:sp>
    </p:spTree>
    <p:extLst>
      <p:ext uri="{BB962C8B-B14F-4D97-AF65-F5344CB8AC3E}">
        <p14:creationId xmlns:p14="http://schemas.microsoft.com/office/powerpoint/2010/main" val="7834742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Male Secondary Sex Characteristics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Features induced in </a:t>
            </a:r>
            <a:r>
              <a:rPr lang="en-US" i="1"/>
              <a:t>nonreproductive</a:t>
            </a:r>
            <a:r>
              <a:rPr lang="en-US"/>
              <a:t> organs by male sex hormones (mainly testosterone)</a:t>
            </a:r>
            <a:endParaRPr lang="en-US" sz="2800"/>
          </a:p>
          <a:p>
            <a:pPr lvl="1">
              <a:lnSpc>
                <a:spcPct val="90000"/>
              </a:lnSpc>
            </a:pPr>
            <a:r>
              <a:rPr lang="en-US"/>
              <a:t>Appearance of pubic, axillary, and facial hair</a:t>
            </a:r>
          </a:p>
          <a:p>
            <a:pPr lvl="1">
              <a:lnSpc>
                <a:spcPct val="90000"/>
              </a:lnSpc>
            </a:pPr>
            <a:r>
              <a:rPr lang="en-US"/>
              <a:t>Enhanced growth of chest hair; deepening of voice</a:t>
            </a:r>
          </a:p>
          <a:p>
            <a:pPr lvl="1">
              <a:lnSpc>
                <a:spcPct val="90000"/>
              </a:lnSpc>
            </a:pPr>
            <a:r>
              <a:rPr lang="en-US"/>
              <a:t>Skin thickens and becomes oily</a:t>
            </a:r>
          </a:p>
          <a:p>
            <a:pPr lvl="1">
              <a:lnSpc>
                <a:spcPct val="90000"/>
              </a:lnSpc>
            </a:pPr>
            <a:r>
              <a:rPr lang="en-US"/>
              <a:t>Bones grow, increase in density</a:t>
            </a:r>
          </a:p>
          <a:p>
            <a:pPr lvl="1">
              <a:lnSpc>
                <a:spcPct val="90000"/>
              </a:lnSpc>
            </a:pPr>
            <a:r>
              <a:rPr lang="en-US"/>
              <a:t>Skeletal muscles increase in size and mass</a:t>
            </a:r>
          </a:p>
          <a:p>
            <a:pPr lvl="1">
              <a:lnSpc>
                <a:spcPct val="90000"/>
              </a:lnSpc>
            </a:pPr>
            <a:r>
              <a:rPr lang="en-US"/>
              <a:t>Boosts basal metabolic rate</a:t>
            </a:r>
          </a:p>
          <a:p>
            <a:pPr lvl="1">
              <a:lnSpc>
                <a:spcPct val="90000"/>
              </a:lnSpc>
            </a:pPr>
            <a:r>
              <a:rPr lang="en-US"/>
              <a:t>Basis of sex drive (libido) in males</a:t>
            </a:r>
          </a:p>
          <a:p>
            <a:pPr lvl="1">
              <a:lnSpc>
                <a:spcPct val="90000"/>
              </a:lnSpc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909600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Male Secondary Sex Characteristics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Testosterone</a:t>
            </a:r>
          </a:p>
          <a:p>
            <a:pPr lvl="1"/>
            <a:r>
              <a:rPr lang="en-US" dirty="0" err="1"/>
              <a:t>Masculinizes</a:t>
            </a:r>
            <a:r>
              <a:rPr lang="en-US" dirty="0"/>
              <a:t> embryonic brain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Continues </a:t>
            </a:r>
            <a:r>
              <a:rPr lang="en-US" dirty="0"/>
              <a:t>to exert effect well into adulthood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Adrenal </a:t>
            </a:r>
            <a:r>
              <a:rPr lang="en-US" dirty="0"/>
              <a:t>glands produce androgens in small amounts – </a:t>
            </a:r>
            <a:endParaRPr lang="en-US" dirty="0" smtClean="0"/>
          </a:p>
          <a:p>
            <a:pPr lvl="2"/>
            <a:r>
              <a:rPr lang="en-US" dirty="0" smtClean="0"/>
              <a:t>insufficient </a:t>
            </a:r>
            <a:r>
              <a:rPr lang="en-US" dirty="0"/>
              <a:t>to maintain normal testosterone-mediated functions</a:t>
            </a:r>
          </a:p>
        </p:txBody>
      </p:sp>
    </p:spTree>
    <p:extLst>
      <p:ext uri="{BB962C8B-B14F-4D97-AF65-F5344CB8AC3E}">
        <p14:creationId xmlns:p14="http://schemas.microsoft.com/office/powerpoint/2010/main" val="4758334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Female Reproductive Anatomy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Ovaries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b="1" dirty="0" smtClean="0"/>
              <a:t>female </a:t>
            </a:r>
            <a:r>
              <a:rPr lang="en-US" b="1" dirty="0"/>
              <a:t>gonads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Produce </a:t>
            </a:r>
            <a:r>
              <a:rPr lang="en-US" dirty="0"/>
              <a:t>female gametes (ova)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Secrete </a:t>
            </a:r>
            <a:r>
              <a:rPr lang="en-US" dirty="0"/>
              <a:t>female sex </a:t>
            </a:r>
            <a:r>
              <a:rPr lang="en-US" dirty="0" smtClean="0"/>
              <a:t>hormones</a:t>
            </a:r>
          </a:p>
          <a:p>
            <a:pPr lvl="2"/>
            <a:r>
              <a:rPr lang="en-US" b="1" dirty="0" smtClean="0"/>
              <a:t>estrogen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estradiol</a:t>
            </a:r>
            <a:r>
              <a:rPr lang="en-US" dirty="0"/>
              <a:t>, </a:t>
            </a:r>
            <a:r>
              <a:rPr lang="en-US" dirty="0" err="1"/>
              <a:t>estrone</a:t>
            </a:r>
            <a:r>
              <a:rPr lang="en-US" dirty="0"/>
              <a:t>, </a:t>
            </a:r>
            <a:r>
              <a:rPr lang="en-US" dirty="0" err="1"/>
              <a:t>estriol</a:t>
            </a:r>
            <a:r>
              <a:rPr lang="en-US" dirty="0"/>
              <a:t>) </a:t>
            </a:r>
            <a:endParaRPr lang="en-US" dirty="0" smtClean="0"/>
          </a:p>
          <a:p>
            <a:pPr lvl="2"/>
            <a:r>
              <a:rPr lang="en-US" b="1" dirty="0" smtClean="0"/>
              <a:t>progesterone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Accessory </a:t>
            </a:r>
            <a:r>
              <a:rPr lang="en-US" dirty="0"/>
              <a:t>ducts include </a:t>
            </a:r>
          </a:p>
          <a:p>
            <a:pPr lvl="1"/>
            <a:r>
              <a:rPr lang="en-US" b="1" dirty="0"/>
              <a:t>Uterine tubes</a:t>
            </a:r>
          </a:p>
          <a:p>
            <a:pPr lvl="1"/>
            <a:r>
              <a:rPr lang="en-US" b="1" dirty="0"/>
              <a:t>Uterus</a:t>
            </a:r>
          </a:p>
          <a:p>
            <a:pPr lvl="1"/>
            <a:r>
              <a:rPr lang="en-US" b="1" dirty="0"/>
              <a:t>Vagina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5817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Female Reproductive Anatomy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Internal genitalia</a:t>
            </a:r>
            <a:r>
              <a:rPr lang="en-US" dirty="0"/>
              <a:t> – in pelvic cavity</a:t>
            </a:r>
          </a:p>
          <a:p>
            <a:pPr lvl="1"/>
            <a:r>
              <a:rPr lang="en-US" b="1" dirty="0"/>
              <a:t>Ovaries </a:t>
            </a:r>
          </a:p>
          <a:p>
            <a:pPr lvl="1"/>
            <a:r>
              <a:rPr lang="en-US" b="1" dirty="0"/>
              <a:t>Uterine tubes </a:t>
            </a:r>
          </a:p>
          <a:p>
            <a:pPr lvl="1"/>
            <a:r>
              <a:rPr lang="en-US" b="1" dirty="0"/>
              <a:t>Uterus</a:t>
            </a:r>
          </a:p>
          <a:p>
            <a:pPr lvl="1"/>
            <a:r>
              <a:rPr lang="en-US" b="1" dirty="0"/>
              <a:t>Vagina </a:t>
            </a:r>
          </a:p>
          <a:p>
            <a:endParaRPr lang="en-US" b="1" dirty="0" smtClean="0"/>
          </a:p>
          <a:p>
            <a:r>
              <a:rPr lang="en-US" b="1" dirty="0" smtClean="0"/>
              <a:t>External </a:t>
            </a:r>
            <a:r>
              <a:rPr lang="en-US" b="1" dirty="0"/>
              <a:t>genitalia</a:t>
            </a:r>
          </a:p>
          <a:p>
            <a:pPr lvl="1"/>
            <a:r>
              <a:rPr lang="en-US" dirty="0"/>
              <a:t>External sex organs</a:t>
            </a:r>
          </a:p>
        </p:txBody>
      </p:sp>
    </p:spTree>
    <p:extLst>
      <p:ext uri="{BB962C8B-B14F-4D97-AF65-F5344CB8AC3E}">
        <p14:creationId xmlns:p14="http://schemas.microsoft.com/office/powerpoint/2010/main" val="32125034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77" name="Rectangle 6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638"/>
          </a:xfrm>
        </p:spPr>
        <p:txBody>
          <a:bodyPr/>
          <a:lstStyle/>
          <a:p>
            <a:r>
              <a:rPr lang="en-US" sz="1200">
                <a:solidFill>
                  <a:schemeClr val="tx1"/>
                </a:solidFill>
              </a:rPr>
              <a:t>Figure 27.12 Internal organs of the female reproductive system, midsagittal section.</a:t>
            </a:r>
            <a:endParaRPr lang="en-US" sz="1800" b="0"/>
          </a:p>
        </p:txBody>
      </p:sp>
      <p:pic>
        <p:nvPicPr>
          <p:cNvPr id="39039" name="Picture 127" descr="figure_27_12_unlabeled"/>
          <p:cNvPicPr>
            <a:picLocks noChangeAspect="1" noChangeArrowheads="1"/>
          </p:cNvPicPr>
          <p:nvPr/>
        </p:nvPicPr>
        <p:blipFill>
          <a:blip r:embed="rId2" cstate="print"/>
          <a:srcRect b="3517"/>
          <a:stretch>
            <a:fillRect/>
          </a:stretch>
        </p:blipFill>
        <p:spPr bwMode="auto">
          <a:xfrm>
            <a:off x="273050" y="1014413"/>
            <a:ext cx="8597900" cy="4659312"/>
          </a:xfrm>
          <a:prstGeom prst="rect">
            <a:avLst/>
          </a:prstGeom>
          <a:noFill/>
        </p:spPr>
      </p:pic>
      <p:sp>
        <p:nvSpPr>
          <p:cNvPr id="39041" name="Rectangle 129"/>
          <p:cNvSpPr>
            <a:spLocks noChangeArrowheads="1"/>
          </p:cNvSpPr>
          <p:nvPr/>
        </p:nvSpPr>
        <p:spPr bwMode="auto">
          <a:xfrm>
            <a:off x="615950" y="4471988"/>
            <a:ext cx="6286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Arial" charset="0"/>
              </a:rPr>
              <a:t>Anus</a:t>
            </a:r>
          </a:p>
        </p:txBody>
      </p:sp>
      <p:sp>
        <p:nvSpPr>
          <p:cNvPr id="39042" name="Rectangle 130"/>
          <p:cNvSpPr>
            <a:spLocks noChangeArrowheads="1"/>
          </p:cNvSpPr>
          <p:nvPr/>
        </p:nvSpPr>
        <p:spPr bwMode="auto">
          <a:xfrm>
            <a:off x="609600" y="4691063"/>
            <a:ext cx="20208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Arial" charset="0"/>
              </a:rPr>
              <a:t>Urogenital diaphragm</a:t>
            </a:r>
          </a:p>
        </p:txBody>
      </p:sp>
      <p:sp>
        <p:nvSpPr>
          <p:cNvPr id="39043" name="Rectangle 131"/>
          <p:cNvSpPr>
            <a:spLocks noChangeArrowheads="1"/>
          </p:cNvSpPr>
          <p:nvPr/>
        </p:nvSpPr>
        <p:spPr bwMode="auto">
          <a:xfrm>
            <a:off x="609600" y="4975225"/>
            <a:ext cx="1706563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b="1">
                <a:latin typeface="Arial" charset="0"/>
              </a:rPr>
              <a:t>Greater vestibular</a:t>
            </a:r>
          </a:p>
          <a:p>
            <a:pPr>
              <a:lnSpc>
                <a:spcPct val="70000"/>
              </a:lnSpc>
            </a:pPr>
            <a:r>
              <a:rPr lang="en-US" sz="1400" b="1">
                <a:latin typeface="Arial" charset="0"/>
              </a:rPr>
              <a:t>gland</a:t>
            </a:r>
          </a:p>
        </p:txBody>
      </p:sp>
      <p:sp>
        <p:nvSpPr>
          <p:cNvPr id="39044" name="Rectangle 132"/>
          <p:cNvSpPr>
            <a:spLocks noChangeArrowheads="1"/>
          </p:cNvSpPr>
          <p:nvPr/>
        </p:nvSpPr>
        <p:spPr bwMode="auto">
          <a:xfrm>
            <a:off x="7207250" y="1020763"/>
            <a:ext cx="1370013" cy="63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>
                <a:latin typeface="Arial Black" pitchFamily="1" charset="0"/>
              </a:rPr>
              <a:t>Suspensory </a:t>
            </a:r>
            <a:br>
              <a:rPr lang="en-US" sz="1400">
                <a:latin typeface="Arial Black" pitchFamily="1" charset="0"/>
              </a:rPr>
            </a:br>
            <a:r>
              <a:rPr lang="en-US" sz="1400">
                <a:latin typeface="Arial Black" pitchFamily="1" charset="0"/>
              </a:rPr>
              <a:t>ligament</a:t>
            </a:r>
          </a:p>
          <a:p>
            <a:pPr>
              <a:lnSpc>
                <a:spcPct val="85000"/>
              </a:lnSpc>
            </a:pPr>
            <a:r>
              <a:rPr lang="en-US" sz="1400">
                <a:latin typeface="Arial Black" pitchFamily="1" charset="0"/>
              </a:rPr>
              <a:t>of ovary</a:t>
            </a:r>
          </a:p>
        </p:txBody>
      </p:sp>
      <p:sp>
        <p:nvSpPr>
          <p:cNvPr id="39045" name="Rectangle 133"/>
          <p:cNvSpPr>
            <a:spLocks noChangeArrowheads="1"/>
          </p:cNvSpPr>
          <p:nvPr/>
        </p:nvSpPr>
        <p:spPr bwMode="auto">
          <a:xfrm>
            <a:off x="7205663" y="1593850"/>
            <a:ext cx="144938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Arial Black" pitchFamily="1" charset="0"/>
              </a:rPr>
              <a:t>Infundibulum</a:t>
            </a:r>
          </a:p>
        </p:txBody>
      </p:sp>
      <p:sp>
        <p:nvSpPr>
          <p:cNvPr id="39046" name="Rectangle 134"/>
          <p:cNvSpPr>
            <a:spLocks noChangeArrowheads="1"/>
          </p:cNvSpPr>
          <p:nvPr/>
        </p:nvSpPr>
        <p:spPr bwMode="auto">
          <a:xfrm>
            <a:off x="7205663" y="1828800"/>
            <a:ext cx="139858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Arial Black" pitchFamily="1" charset="0"/>
              </a:rPr>
              <a:t>Uterine tube</a:t>
            </a:r>
          </a:p>
        </p:txBody>
      </p:sp>
      <p:sp>
        <p:nvSpPr>
          <p:cNvPr id="39047" name="Rectangle 135"/>
          <p:cNvSpPr>
            <a:spLocks noChangeArrowheads="1"/>
          </p:cNvSpPr>
          <p:nvPr/>
        </p:nvSpPr>
        <p:spPr bwMode="auto">
          <a:xfrm>
            <a:off x="7212013" y="2019300"/>
            <a:ext cx="74771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Arial Black" pitchFamily="1" charset="0"/>
              </a:rPr>
              <a:t>Ovary</a:t>
            </a:r>
          </a:p>
        </p:txBody>
      </p:sp>
      <p:sp>
        <p:nvSpPr>
          <p:cNvPr id="39048" name="Rectangle 136"/>
          <p:cNvSpPr>
            <a:spLocks noChangeArrowheads="1"/>
          </p:cNvSpPr>
          <p:nvPr/>
        </p:nvSpPr>
        <p:spPr bwMode="auto">
          <a:xfrm>
            <a:off x="7202488" y="2220913"/>
            <a:ext cx="10334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Arial Black" pitchFamily="1" charset="0"/>
              </a:rPr>
              <a:t>Fimbriae</a:t>
            </a:r>
          </a:p>
        </p:txBody>
      </p:sp>
      <p:sp>
        <p:nvSpPr>
          <p:cNvPr id="39049" name="Rectangle 137"/>
          <p:cNvSpPr>
            <a:spLocks noChangeArrowheads="1"/>
          </p:cNvSpPr>
          <p:nvPr/>
        </p:nvSpPr>
        <p:spPr bwMode="auto">
          <a:xfrm>
            <a:off x="7202488" y="2414588"/>
            <a:ext cx="83661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Arial Black" pitchFamily="1" charset="0"/>
              </a:rPr>
              <a:t>Uterus</a:t>
            </a:r>
          </a:p>
        </p:txBody>
      </p:sp>
      <p:sp>
        <p:nvSpPr>
          <p:cNvPr id="39050" name="Rectangle 138"/>
          <p:cNvSpPr>
            <a:spLocks noChangeArrowheads="1"/>
          </p:cNvSpPr>
          <p:nvPr/>
        </p:nvSpPr>
        <p:spPr bwMode="auto">
          <a:xfrm>
            <a:off x="7197725" y="2635250"/>
            <a:ext cx="17049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Arial Black" pitchFamily="1" charset="0"/>
              </a:rPr>
              <a:t>Round ligament</a:t>
            </a:r>
          </a:p>
        </p:txBody>
      </p:sp>
      <p:sp>
        <p:nvSpPr>
          <p:cNvPr id="39052" name="Rectangle 140"/>
          <p:cNvSpPr>
            <a:spLocks noChangeArrowheads="1"/>
          </p:cNvSpPr>
          <p:nvPr/>
        </p:nvSpPr>
        <p:spPr bwMode="auto">
          <a:xfrm>
            <a:off x="7205663" y="3562350"/>
            <a:ext cx="128111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Arial Black" pitchFamily="1" charset="0"/>
              </a:rPr>
              <a:t>Mons pubis</a:t>
            </a:r>
          </a:p>
        </p:txBody>
      </p:sp>
      <p:sp>
        <p:nvSpPr>
          <p:cNvPr id="39053" name="Rectangle 141"/>
          <p:cNvSpPr>
            <a:spLocks noChangeArrowheads="1"/>
          </p:cNvSpPr>
          <p:nvPr/>
        </p:nvSpPr>
        <p:spPr bwMode="auto">
          <a:xfrm>
            <a:off x="7205663" y="4130675"/>
            <a:ext cx="8858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Arial Black" pitchFamily="1" charset="0"/>
              </a:rPr>
              <a:t>Clitoris</a:t>
            </a:r>
          </a:p>
        </p:txBody>
      </p:sp>
      <p:sp>
        <p:nvSpPr>
          <p:cNvPr id="39054" name="Rectangle 142"/>
          <p:cNvSpPr>
            <a:spLocks noChangeArrowheads="1"/>
          </p:cNvSpPr>
          <p:nvPr/>
        </p:nvSpPr>
        <p:spPr bwMode="auto">
          <a:xfrm>
            <a:off x="7202488" y="4662488"/>
            <a:ext cx="8556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Arial Black" pitchFamily="1" charset="0"/>
              </a:rPr>
              <a:t>Hymen</a:t>
            </a:r>
          </a:p>
        </p:txBody>
      </p:sp>
      <p:sp>
        <p:nvSpPr>
          <p:cNvPr id="39055" name="Rectangle 143"/>
          <p:cNvSpPr>
            <a:spLocks noChangeArrowheads="1"/>
          </p:cNvSpPr>
          <p:nvPr/>
        </p:nvSpPr>
        <p:spPr bwMode="auto">
          <a:xfrm>
            <a:off x="7205663" y="4864100"/>
            <a:ext cx="153828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Arial Black" pitchFamily="1" charset="0"/>
              </a:rPr>
              <a:t>Labium minus</a:t>
            </a:r>
          </a:p>
        </p:txBody>
      </p:sp>
      <p:sp>
        <p:nvSpPr>
          <p:cNvPr id="39056" name="Rectangle 144"/>
          <p:cNvSpPr>
            <a:spLocks noChangeArrowheads="1"/>
          </p:cNvSpPr>
          <p:nvPr/>
        </p:nvSpPr>
        <p:spPr bwMode="auto">
          <a:xfrm>
            <a:off x="7205663" y="5051425"/>
            <a:ext cx="153828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Arial Black" pitchFamily="1" charset="0"/>
              </a:rPr>
              <a:t>Labium majus</a:t>
            </a:r>
          </a:p>
        </p:txBody>
      </p:sp>
      <p:sp>
        <p:nvSpPr>
          <p:cNvPr id="39057" name="Rectangle 145"/>
          <p:cNvSpPr>
            <a:spLocks noChangeArrowheads="1"/>
          </p:cNvSpPr>
          <p:nvPr/>
        </p:nvSpPr>
        <p:spPr bwMode="auto">
          <a:xfrm>
            <a:off x="7200900" y="3160713"/>
            <a:ext cx="1498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Arial" charset="0"/>
              </a:rPr>
              <a:t>Urinary bladder</a:t>
            </a:r>
          </a:p>
        </p:txBody>
      </p:sp>
      <p:sp>
        <p:nvSpPr>
          <p:cNvPr id="39058" name="Rectangle 146"/>
          <p:cNvSpPr>
            <a:spLocks noChangeArrowheads="1"/>
          </p:cNvSpPr>
          <p:nvPr/>
        </p:nvSpPr>
        <p:spPr bwMode="auto">
          <a:xfrm>
            <a:off x="7202488" y="3367088"/>
            <a:ext cx="163671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Arial" charset="0"/>
              </a:rPr>
              <a:t>Pubic symphysis</a:t>
            </a:r>
          </a:p>
        </p:txBody>
      </p:sp>
      <p:sp>
        <p:nvSpPr>
          <p:cNvPr id="39059" name="Rectangle 147"/>
          <p:cNvSpPr>
            <a:spLocks noChangeArrowheads="1"/>
          </p:cNvSpPr>
          <p:nvPr/>
        </p:nvSpPr>
        <p:spPr bwMode="auto">
          <a:xfrm>
            <a:off x="7205663" y="3914775"/>
            <a:ext cx="8159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Arial" charset="0"/>
              </a:rPr>
              <a:t>Urethra</a:t>
            </a:r>
          </a:p>
        </p:txBody>
      </p:sp>
      <p:sp>
        <p:nvSpPr>
          <p:cNvPr id="39060" name="Rectangle 148"/>
          <p:cNvSpPr>
            <a:spLocks noChangeArrowheads="1"/>
          </p:cNvSpPr>
          <p:nvPr/>
        </p:nvSpPr>
        <p:spPr bwMode="auto">
          <a:xfrm>
            <a:off x="7200900" y="4371975"/>
            <a:ext cx="1597025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b="1">
                <a:latin typeface="Arial" charset="0"/>
              </a:rPr>
              <a:t>External urethral</a:t>
            </a:r>
          </a:p>
          <a:p>
            <a:pPr>
              <a:lnSpc>
                <a:spcPct val="70000"/>
              </a:lnSpc>
            </a:pPr>
            <a:r>
              <a:rPr lang="en-US" sz="1400" b="1">
                <a:latin typeface="Arial" charset="0"/>
              </a:rPr>
              <a:t>orifice</a:t>
            </a:r>
          </a:p>
        </p:txBody>
      </p:sp>
      <p:sp>
        <p:nvSpPr>
          <p:cNvPr id="39061" name="Rectangle 149"/>
          <p:cNvSpPr>
            <a:spLocks noChangeArrowheads="1"/>
          </p:cNvSpPr>
          <p:nvPr/>
        </p:nvSpPr>
        <p:spPr bwMode="auto">
          <a:xfrm>
            <a:off x="609600" y="4275138"/>
            <a:ext cx="8556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Arial Black" pitchFamily="1" charset="0"/>
              </a:rPr>
              <a:t>Vagina</a:t>
            </a:r>
          </a:p>
        </p:txBody>
      </p:sp>
      <p:sp>
        <p:nvSpPr>
          <p:cNvPr id="39062" name="Rectangle 150"/>
          <p:cNvSpPr>
            <a:spLocks noChangeArrowheads="1"/>
          </p:cNvSpPr>
          <p:nvPr/>
        </p:nvSpPr>
        <p:spPr bwMode="auto">
          <a:xfrm>
            <a:off x="609600" y="4078288"/>
            <a:ext cx="15970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Arial Black" pitchFamily="1" charset="0"/>
              </a:rPr>
              <a:t>Anterior fornix</a:t>
            </a:r>
          </a:p>
        </p:txBody>
      </p:sp>
      <p:sp>
        <p:nvSpPr>
          <p:cNvPr id="39063" name="Rectangle 151"/>
          <p:cNvSpPr>
            <a:spLocks noChangeArrowheads="1"/>
          </p:cNvSpPr>
          <p:nvPr/>
        </p:nvSpPr>
        <p:spPr bwMode="auto">
          <a:xfrm>
            <a:off x="609600" y="3892550"/>
            <a:ext cx="8064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Arial Black" pitchFamily="1" charset="0"/>
              </a:rPr>
              <a:t>Cervix</a:t>
            </a:r>
          </a:p>
        </p:txBody>
      </p:sp>
      <p:sp>
        <p:nvSpPr>
          <p:cNvPr id="39064" name="Rectangle 152"/>
          <p:cNvSpPr>
            <a:spLocks noChangeArrowheads="1"/>
          </p:cNvSpPr>
          <p:nvPr/>
        </p:nvSpPr>
        <p:spPr bwMode="auto">
          <a:xfrm>
            <a:off x="609600" y="3684588"/>
            <a:ext cx="16954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Arial Black" pitchFamily="1" charset="0"/>
              </a:rPr>
              <a:t>Posterior fornix</a:t>
            </a:r>
          </a:p>
        </p:txBody>
      </p:sp>
      <p:sp>
        <p:nvSpPr>
          <p:cNvPr id="39066" name="Rectangle 154"/>
          <p:cNvSpPr>
            <a:spLocks noChangeArrowheads="1"/>
          </p:cNvSpPr>
          <p:nvPr/>
        </p:nvSpPr>
        <p:spPr bwMode="auto">
          <a:xfrm>
            <a:off x="609600" y="2963863"/>
            <a:ext cx="137953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 b="1" dirty="0" err="1">
                <a:latin typeface="Arial Black" pitchFamily="1" charset="0"/>
              </a:rPr>
              <a:t>Perimetrium</a:t>
            </a:r>
            <a:endParaRPr lang="en-US" sz="1400" b="1" dirty="0">
              <a:latin typeface="Arial Black" pitchFamily="1" charset="0"/>
            </a:endParaRPr>
          </a:p>
        </p:txBody>
      </p:sp>
      <p:sp>
        <p:nvSpPr>
          <p:cNvPr id="39068" name="Rectangle 156"/>
          <p:cNvSpPr>
            <a:spLocks noChangeArrowheads="1"/>
          </p:cNvSpPr>
          <p:nvPr/>
        </p:nvSpPr>
        <p:spPr bwMode="auto">
          <a:xfrm>
            <a:off x="615950" y="3490913"/>
            <a:ext cx="83661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Arial" charset="0"/>
              </a:rPr>
              <a:t>Rectum</a:t>
            </a:r>
          </a:p>
        </p:txBody>
      </p:sp>
      <p:sp>
        <p:nvSpPr>
          <p:cNvPr id="39069" name="Freeform 157"/>
          <p:cNvSpPr>
            <a:spLocks/>
          </p:cNvSpPr>
          <p:nvPr/>
        </p:nvSpPr>
        <p:spPr bwMode="auto">
          <a:xfrm>
            <a:off x="2298700" y="4591050"/>
            <a:ext cx="2425700" cy="520700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1109" y="328"/>
              </a:cxn>
              <a:cxn ang="0">
                <a:pos x="1528" y="0"/>
              </a:cxn>
            </a:cxnLst>
            <a:rect l="0" t="0" r="r" b="b"/>
            <a:pathLst>
              <a:path w="1528" h="328">
                <a:moveTo>
                  <a:pt x="0" y="328"/>
                </a:moveTo>
                <a:lnTo>
                  <a:pt x="1109" y="328"/>
                </a:lnTo>
                <a:lnTo>
                  <a:pt x="1528" y="0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070" name="Freeform 158"/>
          <p:cNvSpPr>
            <a:spLocks/>
          </p:cNvSpPr>
          <p:nvPr/>
        </p:nvSpPr>
        <p:spPr bwMode="auto">
          <a:xfrm>
            <a:off x="2584450" y="4425950"/>
            <a:ext cx="1936750" cy="444500"/>
          </a:xfrm>
          <a:custGeom>
            <a:avLst/>
            <a:gdLst/>
            <a:ahLst/>
            <a:cxnLst>
              <a:cxn ang="0">
                <a:pos x="0" y="276"/>
              </a:cxn>
              <a:cxn ang="0">
                <a:pos x="855" y="280"/>
              </a:cxn>
              <a:cxn ang="0">
                <a:pos x="1220" y="0"/>
              </a:cxn>
            </a:cxnLst>
            <a:rect l="0" t="0" r="r" b="b"/>
            <a:pathLst>
              <a:path w="1220" h="280">
                <a:moveTo>
                  <a:pt x="0" y="276"/>
                </a:moveTo>
                <a:lnTo>
                  <a:pt x="855" y="280"/>
                </a:lnTo>
                <a:lnTo>
                  <a:pt x="1220" y="0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071" name="Freeform 159"/>
          <p:cNvSpPr>
            <a:spLocks/>
          </p:cNvSpPr>
          <p:nvPr/>
        </p:nvSpPr>
        <p:spPr bwMode="auto">
          <a:xfrm>
            <a:off x="1428750" y="4102100"/>
            <a:ext cx="3333750" cy="355600"/>
          </a:xfrm>
          <a:custGeom>
            <a:avLst/>
            <a:gdLst/>
            <a:ahLst/>
            <a:cxnLst>
              <a:cxn ang="0">
                <a:pos x="2100" y="0"/>
              </a:cxn>
              <a:cxn ang="0">
                <a:pos x="1708" y="224"/>
              </a:cxn>
              <a:cxn ang="0">
                <a:pos x="0" y="224"/>
              </a:cxn>
            </a:cxnLst>
            <a:rect l="0" t="0" r="r" b="b"/>
            <a:pathLst>
              <a:path w="2100" h="224">
                <a:moveTo>
                  <a:pt x="2100" y="0"/>
                </a:moveTo>
                <a:lnTo>
                  <a:pt x="1708" y="224"/>
                </a:lnTo>
                <a:lnTo>
                  <a:pt x="0" y="224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072" name="Freeform 160"/>
          <p:cNvSpPr>
            <a:spLocks/>
          </p:cNvSpPr>
          <p:nvPr/>
        </p:nvSpPr>
        <p:spPr bwMode="auto">
          <a:xfrm>
            <a:off x="1187450" y="4654550"/>
            <a:ext cx="278765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56" y="0"/>
              </a:cxn>
            </a:cxnLst>
            <a:rect l="0" t="0" r="r" b="b"/>
            <a:pathLst>
              <a:path w="1756" h="1">
                <a:moveTo>
                  <a:pt x="0" y="0"/>
                </a:moveTo>
                <a:lnTo>
                  <a:pt x="1756" y="0"/>
                </a:lnTo>
              </a:path>
            </a:pathLst>
          </a:cu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073" name="Freeform 161"/>
          <p:cNvSpPr>
            <a:spLocks/>
          </p:cNvSpPr>
          <p:nvPr/>
        </p:nvSpPr>
        <p:spPr bwMode="auto">
          <a:xfrm>
            <a:off x="2171700" y="3429000"/>
            <a:ext cx="2393950" cy="838200"/>
          </a:xfrm>
          <a:custGeom>
            <a:avLst/>
            <a:gdLst/>
            <a:ahLst/>
            <a:cxnLst>
              <a:cxn ang="0">
                <a:pos x="0" y="524"/>
              </a:cxn>
              <a:cxn ang="0">
                <a:pos x="1234" y="528"/>
              </a:cxn>
              <a:cxn ang="0">
                <a:pos x="1508" y="0"/>
              </a:cxn>
            </a:cxnLst>
            <a:rect l="0" t="0" r="r" b="b"/>
            <a:pathLst>
              <a:path w="1508" h="528">
                <a:moveTo>
                  <a:pt x="0" y="524"/>
                </a:moveTo>
                <a:lnTo>
                  <a:pt x="1234" y="528"/>
                </a:lnTo>
                <a:lnTo>
                  <a:pt x="1508" y="0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074" name="Freeform 162"/>
          <p:cNvSpPr>
            <a:spLocks/>
          </p:cNvSpPr>
          <p:nvPr/>
        </p:nvSpPr>
        <p:spPr bwMode="auto">
          <a:xfrm>
            <a:off x="1384300" y="3395663"/>
            <a:ext cx="2913063" cy="668337"/>
          </a:xfrm>
          <a:custGeom>
            <a:avLst/>
            <a:gdLst/>
            <a:ahLst/>
            <a:cxnLst>
              <a:cxn ang="0">
                <a:pos x="0" y="421"/>
              </a:cxn>
              <a:cxn ang="0">
                <a:pos x="1666" y="421"/>
              </a:cxn>
              <a:cxn ang="0">
                <a:pos x="1835" y="0"/>
              </a:cxn>
            </a:cxnLst>
            <a:rect l="0" t="0" r="r" b="b"/>
            <a:pathLst>
              <a:path w="1835" h="421">
                <a:moveTo>
                  <a:pt x="0" y="421"/>
                </a:moveTo>
                <a:lnTo>
                  <a:pt x="1666" y="421"/>
                </a:lnTo>
                <a:lnTo>
                  <a:pt x="1835" y="0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075" name="Freeform 163"/>
          <p:cNvSpPr>
            <a:spLocks/>
          </p:cNvSpPr>
          <p:nvPr/>
        </p:nvSpPr>
        <p:spPr bwMode="auto">
          <a:xfrm>
            <a:off x="2241550" y="3259138"/>
            <a:ext cx="1984375" cy="614362"/>
          </a:xfrm>
          <a:custGeom>
            <a:avLst/>
            <a:gdLst/>
            <a:ahLst/>
            <a:cxnLst>
              <a:cxn ang="0">
                <a:pos x="0" y="383"/>
              </a:cxn>
              <a:cxn ang="0">
                <a:pos x="1070" y="387"/>
              </a:cxn>
              <a:cxn ang="0">
                <a:pos x="1250" y="0"/>
              </a:cxn>
            </a:cxnLst>
            <a:rect l="0" t="0" r="r" b="b"/>
            <a:pathLst>
              <a:path w="1250" h="387">
                <a:moveTo>
                  <a:pt x="0" y="383"/>
                </a:moveTo>
                <a:lnTo>
                  <a:pt x="1070" y="387"/>
                </a:lnTo>
                <a:lnTo>
                  <a:pt x="1250" y="0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076" name="Freeform 164"/>
          <p:cNvSpPr>
            <a:spLocks/>
          </p:cNvSpPr>
          <p:nvPr/>
        </p:nvSpPr>
        <p:spPr bwMode="auto">
          <a:xfrm>
            <a:off x="1403350" y="3670300"/>
            <a:ext cx="23876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04" y="1"/>
              </a:cxn>
            </a:cxnLst>
            <a:rect l="0" t="0" r="r" b="b"/>
            <a:pathLst>
              <a:path w="1504" h="1">
                <a:moveTo>
                  <a:pt x="0" y="0"/>
                </a:moveTo>
                <a:lnTo>
                  <a:pt x="1504" y="1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078" name="Freeform 166"/>
          <p:cNvSpPr>
            <a:spLocks/>
          </p:cNvSpPr>
          <p:nvPr/>
        </p:nvSpPr>
        <p:spPr bwMode="auto">
          <a:xfrm>
            <a:off x="1968500" y="2859088"/>
            <a:ext cx="2336800" cy="280987"/>
          </a:xfrm>
          <a:custGeom>
            <a:avLst/>
            <a:gdLst/>
            <a:ahLst/>
            <a:cxnLst>
              <a:cxn ang="0">
                <a:pos x="0" y="175"/>
              </a:cxn>
              <a:cxn ang="0">
                <a:pos x="1015" y="177"/>
              </a:cxn>
              <a:cxn ang="0">
                <a:pos x="1472" y="0"/>
              </a:cxn>
            </a:cxnLst>
            <a:rect l="0" t="0" r="r" b="b"/>
            <a:pathLst>
              <a:path w="1472" h="177">
                <a:moveTo>
                  <a:pt x="0" y="175"/>
                </a:moveTo>
                <a:lnTo>
                  <a:pt x="1015" y="177"/>
                </a:lnTo>
                <a:lnTo>
                  <a:pt x="1472" y="0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081" name="Freeform 169"/>
          <p:cNvSpPr>
            <a:spLocks/>
          </p:cNvSpPr>
          <p:nvPr/>
        </p:nvSpPr>
        <p:spPr bwMode="auto">
          <a:xfrm>
            <a:off x="5118100" y="1149350"/>
            <a:ext cx="2101850" cy="196850"/>
          </a:xfrm>
          <a:custGeom>
            <a:avLst/>
            <a:gdLst/>
            <a:ahLst/>
            <a:cxnLst>
              <a:cxn ang="0">
                <a:pos x="0" y="124"/>
              </a:cxn>
              <a:cxn ang="0">
                <a:pos x="1031" y="0"/>
              </a:cxn>
              <a:cxn ang="0">
                <a:pos x="1324" y="0"/>
              </a:cxn>
            </a:cxnLst>
            <a:rect l="0" t="0" r="r" b="b"/>
            <a:pathLst>
              <a:path w="1324" h="124">
                <a:moveTo>
                  <a:pt x="0" y="124"/>
                </a:moveTo>
                <a:lnTo>
                  <a:pt x="1031" y="0"/>
                </a:lnTo>
                <a:lnTo>
                  <a:pt x="1324" y="0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082" name="Freeform 170"/>
          <p:cNvSpPr>
            <a:spLocks/>
          </p:cNvSpPr>
          <p:nvPr/>
        </p:nvSpPr>
        <p:spPr bwMode="auto">
          <a:xfrm>
            <a:off x="4940300" y="1765300"/>
            <a:ext cx="2286000" cy="7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0" y="5"/>
              </a:cxn>
            </a:cxnLst>
            <a:rect l="0" t="0" r="r" b="b"/>
            <a:pathLst>
              <a:path w="1440" h="5">
                <a:moveTo>
                  <a:pt x="0" y="0"/>
                </a:moveTo>
                <a:lnTo>
                  <a:pt x="1440" y="5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083" name="Freeform 171"/>
          <p:cNvSpPr>
            <a:spLocks/>
          </p:cNvSpPr>
          <p:nvPr/>
        </p:nvSpPr>
        <p:spPr bwMode="auto">
          <a:xfrm>
            <a:off x="5461000" y="1993900"/>
            <a:ext cx="1774825" cy="4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18" y="3"/>
              </a:cxn>
            </a:cxnLst>
            <a:rect l="0" t="0" r="r" b="b"/>
            <a:pathLst>
              <a:path w="1118" h="3">
                <a:moveTo>
                  <a:pt x="0" y="0"/>
                </a:moveTo>
                <a:lnTo>
                  <a:pt x="1118" y="3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084" name="Freeform 172"/>
          <p:cNvSpPr>
            <a:spLocks/>
          </p:cNvSpPr>
          <p:nvPr/>
        </p:nvSpPr>
        <p:spPr bwMode="auto">
          <a:xfrm>
            <a:off x="5162550" y="2108200"/>
            <a:ext cx="2070100" cy="73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1" y="46"/>
              </a:cxn>
              <a:cxn ang="0">
                <a:pos x="1304" y="46"/>
              </a:cxn>
            </a:cxnLst>
            <a:rect l="0" t="0" r="r" b="b"/>
            <a:pathLst>
              <a:path w="1304" h="46">
                <a:moveTo>
                  <a:pt x="0" y="0"/>
                </a:moveTo>
                <a:lnTo>
                  <a:pt x="271" y="46"/>
                </a:lnTo>
                <a:lnTo>
                  <a:pt x="1304" y="46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085" name="Freeform 173"/>
          <p:cNvSpPr>
            <a:spLocks/>
          </p:cNvSpPr>
          <p:nvPr/>
        </p:nvSpPr>
        <p:spPr bwMode="auto">
          <a:xfrm>
            <a:off x="4797425" y="2089150"/>
            <a:ext cx="488950" cy="298450"/>
          </a:xfrm>
          <a:custGeom>
            <a:avLst/>
            <a:gdLst/>
            <a:ahLst/>
            <a:cxnLst>
              <a:cxn ang="0">
                <a:pos x="0" y="42"/>
              </a:cxn>
              <a:cxn ang="0">
                <a:pos x="308" y="188"/>
              </a:cxn>
              <a:cxn ang="0">
                <a:pos x="98" y="0"/>
              </a:cxn>
            </a:cxnLst>
            <a:rect l="0" t="0" r="r" b="b"/>
            <a:pathLst>
              <a:path w="308" h="188">
                <a:moveTo>
                  <a:pt x="0" y="42"/>
                </a:moveTo>
                <a:lnTo>
                  <a:pt x="308" y="188"/>
                </a:lnTo>
                <a:lnTo>
                  <a:pt x="98" y="0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086" name="Freeform 174"/>
          <p:cNvSpPr>
            <a:spLocks/>
          </p:cNvSpPr>
          <p:nvPr/>
        </p:nvSpPr>
        <p:spPr bwMode="auto">
          <a:xfrm>
            <a:off x="5283200" y="2387600"/>
            <a:ext cx="19431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24" y="0"/>
              </a:cxn>
            </a:cxnLst>
            <a:rect l="0" t="0" r="r" b="b"/>
            <a:pathLst>
              <a:path w="1224" h="1">
                <a:moveTo>
                  <a:pt x="0" y="0"/>
                </a:moveTo>
                <a:lnTo>
                  <a:pt x="1224" y="0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087" name="Freeform 175"/>
          <p:cNvSpPr>
            <a:spLocks/>
          </p:cNvSpPr>
          <p:nvPr/>
        </p:nvSpPr>
        <p:spPr bwMode="auto">
          <a:xfrm>
            <a:off x="5410200" y="2578100"/>
            <a:ext cx="1822450" cy="4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48" y="3"/>
              </a:cxn>
            </a:cxnLst>
            <a:rect l="0" t="0" r="r" b="b"/>
            <a:pathLst>
              <a:path w="1148" h="3">
                <a:moveTo>
                  <a:pt x="0" y="0"/>
                </a:moveTo>
                <a:lnTo>
                  <a:pt x="1148" y="3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088" name="Freeform 176"/>
          <p:cNvSpPr>
            <a:spLocks/>
          </p:cNvSpPr>
          <p:nvPr/>
        </p:nvSpPr>
        <p:spPr bwMode="auto">
          <a:xfrm>
            <a:off x="6356350" y="2673350"/>
            <a:ext cx="866775" cy="128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6" y="76"/>
              </a:cxn>
              <a:cxn ang="0">
                <a:pos x="546" y="81"/>
              </a:cxn>
            </a:cxnLst>
            <a:rect l="0" t="0" r="r" b="b"/>
            <a:pathLst>
              <a:path w="546" h="81">
                <a:moveTo>
                  <a:pt x="0" y="0"/>
                </a:moveTo>
                <a:lnTo>
                  <a:pt x="136" y="76"/>
                </a:lnTo>
                <a:lnTo>
                  <a:pt x="546" y="81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090" name="Freeform 178"/>
          <p:cNvSpPr>
            <a:spLocks/>
          </p:cNvSpPr>
          <p:nvPr/>
        </p:nvSpPr>
        <p:spPr bwMode="auto">
          <a:xfrm>
            <a:off x="5705475" y="3330575"/>
            <a:ext cx="1527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2" y="2"/>
              </a:cxn>
            </a:cxnLst>
            <a:rect l="0" t="0" r="r" b="b"/>
            <a:pathLst>
              <a:path w="962" h="2">
                <a:moveTo>
                  <a:pt x="0" y="0"/>
                </a:moveTo>
                <a:lnTo>
                  <a:pt x="962" y="2"/>
                </a:lnTo>
              </a:path>
            </a:pathLst>
          </a:cu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091" name="Freeform 179"/>
          <p:cNvSpPr>
            <a:spLocks/>
          </p:cNvSpPr>
          <p:nvPr/>
        </p:nvSpPr>
        <p:spPr bwMode="auto">
          <a:xfrm>
            <a:off x="6416675" y="3530600"/>
            <a:ext cx="8032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06" y="0"/>
              </a:cxn>
            </a:cxnLst>
            <a:rect l="0" t="0" r="r" b="b"/>
            <a:pathLst>
              <a:path w="506" h="1">
                <a:moveTo>
                  <a:pt x="0" y="0"/>
                </a:moveTo>
                <a:lnTo>
                  <a:pt x="506" y="0"/>
                </a:lnTo>
              </a:path>
            </a:pathLst>
          </a:cu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092" name="Freeform 180"/>
          <p:cNvSpPr>
            <a:spLocks/>
          </p:cNvSpPr>
          <p:nvPr/>
        </p:nvSpPr>
        <p:spPr bwMode="auto">
          <a:xfrm>
            <a:off x="6661150" y="3727450"/>
            <a:ext cx="57785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4" y="0"/>
              </a:cxn>
            </a:cxnLst>
            <a:rect l="0" t="0" r="r" b="b"/>
            <a:pathLst>
              <a:path w="364" h="1">
                <a:moveTo>
                  <a:pt x="0" y="0"/>
                </a:moveTo>
                <a:lnTo>
                  <a:pt x="364" y="0"/>
                </a:lnTo>
              </a:path>
            </a:pathLst>
          </a:cu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093" name="Freeform 181"/>
          <p:cNvSpPr>
            <a:spLocks/>
          </p:cNvSpPr>
          <p:nvPr/>
        </p:nvSpPr>
        <p:spPr bwMode="auto">
          <a:xfrm>
            <a:off x="5340350" y="4075113"/>
            <a:ext cx="1898650" cy="1587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1196" y="0"/>
              </a:cxn>
            </a:cxnLst>
            <a:rect l="0" t="0" r="r" b="b"/>
            <a:pathLst>
              <a:path w="1196" h="1">
                <a:moveTo>
                  <a:pt x="0" y="1"/>
                </a:moveTo>
                <a:lnTo>
                  <a:pt x="1196" y="0"/>
                </a:lnTo>
              </a:path>
            </a:pathLst>
          </a:cu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094" name="Freeform 182"/>
          <p:cNvSpPr>
            <a:spLocks/>
          </p:cNvSpPr>
          <p:nvPr/>
        </p:nvSpPr>
        <p:spPr bwMode="auto">
          <a:xfrm>
            <a:off x="6153150" y="4292600"/>
            <a:ext cx="1076325" cy="7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78" y="5"/>
              </a:cxn>
            </a:cxnLst>
            <a:rect l="0" t="0" r="r" b="b"/>
            <a:pathLst>
              <a:path w="678" h="5">
                <a:moveTo>
                  <a:pt x="0" y="0"/>
                </a:moveTo>
                <a:lnTo>
                  <a:pt x="678" y="5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095" name="Freeform 183"/>
          <p:cNvSpPr>
            <a:spLocks/>
          </p:cNvSpPr>
          <p:nvPr/>
        </p:nvSpPr>
        <p:spPr bwMode="auto">
          <a:xfrm>
            <a:off x="5575300" y="4489450"/>
            <a:ext cx="1651000" cy="7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40" y="5"/>
              </a:cxn>
            </a:cxnLst>
            <a:rect l="0" t="0" r="r" b="b"/>
            <a:pathLst>
              <a:path w="1040" h="5">
                <a:moveTo>
                  <a:pt x="0" y="0"/>
                </a:moveTo>
                <a:lnTo>
                  <a:pt x="1040" y="5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096" name="Freeform 184"/>
          <p:cNvSpPr>
            <a:spLocks/>
          </p:cNvSpPr>
          <p:nvPr/>
        </p:nvSpPr>
        <p:spPr bwMode="auto">
          <a:xfrm>
            <a:off x="4965700" y="4597400"/>
            <a:ext cx="2266950" cy="244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5" y="154"/>
              </a:cxn>
              <a:cxn ang="0">
                <a:pos x="1428" y="152"/>
              </a:cxn>
            </a:cxnLst>
            <a:rect l="0" t="0" r="r" b="b"/>
            <a:pathLst>
              <a:path w="1428" h="154">
                <a:moveTo>
                  <a:pt x="0" y="0"/>
                </a:moveTo>
                <a:lnTo>
                  <a:pt x="525" y="154"/>
                </a:lnTo>
                <a:lnTo>
                  <a:pt x="1428" y="152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097" name="Freeform 185"/>
          <p:cNvSpPr>
            <a:spLocks/>
          </p:cNvSpPr>
          <p:nvPr/>
        </p:nvSpPr>
        <p:spPr bwMode="auto">
          <a:xfrm>
            <a:off x="5143500" y="4781550"/>
            <a:ext cx="2076450" cy="254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21" y="160"/>
              </a:cxn>
              <a:cxn ang="0">
                <a:pos x="1308" y="156"/>
              </a:cxn>
            </a:cxnLst>
            <a:rect l="0" t="0" r="r" b="b"/>
            <a:pathLst>
              <a:path w="1308" h="160">
                <a:moveTo>
                  <a:pt x="0" y="0"/>
                </a:moveTo>
                <a:lnTo>
                  <a:pt x="421" y="160"/>
                </a:lnTo>
                <a:lnTo>
                  <a:pt x="1308" y="156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098" name="Freeform 186"/>
          <p:cNvSpPr>
            <a:spLocks/>
          </p:cNvSpPr>
          <p:nvPr/>
        </p:nvSpPr>
        <p:spPr bwMode="auto">
          <a:xfrm>
            <a:off x="5321300" y="5022850"/>
            <a:ext cx="1905000" cy="203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9" y="128"/>
              </a:cxn>
              <a:cxn ang="0">
                <a:pos x="1200" y="128"/>
              </a:cxn>
            </a:cxnLst>
            <a:rect l="0" t="0" r="r" b="b"/>
            <a:pathLst>
              <a:path w="1200" h="128">
                <a:moveTo>
                  <a:pt x="0" y="0"/>
                </a:moveTo>
                <a:lnTo>
                  <a:pt x="299" y="128"/>
                </a:lnTo>
                <a:lnTo>
                  <a:pt x="1200" y="128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54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2472" y="826294"/>
            <a:ext cx="3811528" cy="52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4038600" y="3200400"/>
            <a:ext cx="27432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Scrotum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/>
          </a:bodyPr>
          <a:lstStyle/>
          <a:p>
            <a:r>
              <a:rPr lang="en-US" dirty="0"/>
              <a:t>Temperature kept constant by two sets of muscles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err="1" smtClean="0"/>
              <a:t>Cremaster</a:t>
            </a:r>
            <a:r>
              <a:rPr lang="en-US" b="1" dirty="0" smtClean="0"/>
              <a:t> muscles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bands of skeletal muscle </a:t>
            </a:r>
            <a:br>
              <a:rPr lang="en-US" dirty="0" smtClean="0"/>
            </a:br>
            <a:r>
              <a:rPr lang="en-US" dirty="0" smtClean="0"/>
              <a:t>that elevate testes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err="1" smtClean="0"/>
              <a:t>Dartos</a:t>
            </a:r>
            <a:r>
              <a:rPr lang="en-US" b="1" dirty="0" smtClean="0"/>
              <a:t> </a:t>
            </a:r>
            <a:r>
              <a:rPr lang="en-US" b="1" dirty="0"/>
              <a:t>muscle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smtClean="0"/>
              <a:t>smooth muscle  </a:t>
            </a:r>
          </a:p>
          <a:p>
            <a:pPr lvl="2"/>
            <a:r>
              <a:rPr lang="en-US" dirty="0" smtClean="0"/>
              <a:t>wrinkles </a:t>
            </a:r>
            <a:r>
              <a:rPr lang="en-US" dirty="0"/>
              <a:t>scrotal </a:t>
            </a:r>
            <a:r>
              <a:rPr lang="en-US" dirty="0" smtClean="0"/>
              <a:t>skin</a:t>
            </a:r>
          </a:p>
          <a:p>
            <a:pPr lvl="2"/>
            <a:r>
              <a:rPr lang="en-US" dirty="0" smtClean="0"/>
              <a:t>pulls </a:t>
            </a:r>
            <a:r>
              <a:rPr lang="en-US" dirty="0"/>
              <a:t>scrotum close to </a:t>
            </a:r>
            <a:r>
              <a:rPr lang="en-US" dirty="0" smtClean="0"/>
              <a:t>body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429000" y="4724400"/>
            <a:ext cx="32004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Ovaries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42672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Held in place by several ligaments</a:t>
            </a:r>
          </a:p>
          <a:p>
            <a:pPr lvl="1"/>
            <a:r>
              <a:rPr lang="en-US" b="1" dirty="0"/>
              <a:t>Ovarian ligament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smtClean="0"/>
              <a:t>anchors </a:t>
            </a:r>
            <a:r>
              <a:rPr lang="en-US" dirty="0"/>
              <a:t>ovary medially to uterus</a:t>
            </a:r>
          </a:p>
          <a:p>
            <a:pPr lvl="1"/>
            <a:r>
              <a:rPr lang="en-US" b="1" dirty="0" err="1"/>
              <a:t>Suspensory</a:t>
            </a:r>
            <a:r>
              <a:rPr lang="en-US" b="1" dirty="0"/>
              <a:t> ligament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smtClean="0"/>
              <a:t>anchors </a:t>
            </a:r>
            <a:r>
              <a:rPr lang="en-US" dirty="0"/>
              <a:t>ovary laterally to pelvic wall</a:t>
            </a:r>
          </a:p>
          <a:p>
            <a:pPr lvl="1"/>
            <a:r>
              <a:rPr lang="en-US" b="1" dirty="0" err="1"/>
              <a:t>Mesovarium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smtClean="0"/>
              <a:t>suspends </a:t>
            </a:r>
            <a:r>
              <a:rPr lang="en-US" dirty="0"/>
              <a:t>ovary </a:t>
            </a:r>
          </a:p>
          <a:p>
            <a:endParaRPr lang="en-US" dirty="0" smtClean="0"/>
          </a:p>
          <a:p>
            <a:r>
              <a:rPr lang="en-US" dirty="0" err="1" smtClean="0"/>
              <a:t>Suspensory</a:t>
            </a:r>
            <a:r>
              <a:rPr lang="en-US" dirty="0" smtClean="0"/>
              <a:t> </a:t>
            </a:r>
            <a:r>
              <a:rPr lang="en-US" dirty="0"/>
              <a:t>ligament and </a:t>
            </a:r>
            <a:r>
              <a:rPr lang="en-US" dirty="0" err="1"/>
              <a:t>mesovarium</a:t>
            </a:r>
            <a:r>
              <a:rPr lang="en-US" dirty="0"/>
              <a:t> part of </a:t>
            </a:r>
            <a:r>
              <a:rPr lang="en-US" b="1" dirty="0"/>
              <a:t>broad ligament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supports </a:t>
            </a:r>
            <a:r>
              <a:rPr lang="en-US" dirty="0"/>
              <a:t>uterine tubes, uterus, and vagina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1880" y="1943383"/>
            <a:ext cx="4682120" cy="297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22990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Ovaries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Blood supply </a:t>
            </a:r>
            <a:endParaRPr lang="en-US" dirty="0" smtClean="0"/>
          </a:p>
          <a:p>
            <a:pPr lvl="1"/>
            <a:r>
              <a:rPr lang="en-US" b="1" dirty="0" smtClean="0"/>
              <a:t>ovarian </a:t>
            </a:r>
            <a:r>
              <a:rPr lang="en-US" b="1" dirty="0"/>
              <a:t>arteries</a:t>
            </a:r>
            <a:r>
              <a:rPr lang="en-US" dirty="0"/>
              <a:t> and </a:t>
            </a:r>
            <a:r>
              <a:rPr lang="en-US" i="1" dirty="0"/>
              <a:t>ovarian branch of the uterine arteries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Surrounded </a:t>
            </a:r>
            <a:r>
              <a:rPr lang="en-US" dirty="0"/>
              <a:t>by fibrous </a:t>
            </a:r>
            <a:r>
              <a:rPr lang="en-US" b="1" dirty="0"/>
              <a:t>tunica </a:t>
            </a:r>
            <a:r>
              <a:rPr lang="en-US" b="1" dirty="0" err="1"/>
              <a:t>albuginea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Germinal </a:t>
            </a:r>
            <a:r>
              <a:rPr lang="en-US" dirty="0"/>
              <a:t>epithelium - outer layer</a:t>
            </a:r>
          </a:p>
          <a:p>
            <a:endParaRPr lang="en-US" dirty="0" smtClean="0"/>
          </a:p>
          <a:p>
            <a:r>
              <a:rPr lang="en-US" dirty="0" smtClean="0"/>
              <a:t>Two </a:t>
            </a:r>
            <a:r>
              <a:rPr lang="en-US" dirty="0"/>
              <a:t>poorly defined regions </a:t>
            </a:r>
          </a:p>
          <a:p>
            <a:pPr lvl="1"/>
            <a:r>
              <a:rPr lang="en-US" dirty="0"/>
              <a:t>Outer </a:t>
            </a:r>
            <a:r>
              <a:rPr lang="en-US" i="1" dirty="0"/>
              <a:t>cortex</a:t>
            </a:r>
            <a:r>
              <a:rPr lang="en-US" dirty="0"/>
              <a:t> – houses forming gametes</a:t>
            </a:r>
          </a:p>
          <a:p>
            <a:pPr lvl="1"/>
            <a:r>
              <a:rPr lang="en-US" dirty="0"/>
              <a:t>Inner </a:t>
            </a:r>
            <a:r>
              <a:rPr lang="en-US" i="1" dirty="0"/>
              <a:t>medulla</a:t>
            </a:r>
            <a:r>
              <a:rPr lang="en-US" dirty="0"/>
              <a:t> - large blood vessels and nerves</a:t>
            </a:r>
          </a:p>
        </p:txBody>
      </p:sp>
    </p:spTree>
    <p:extLst>
      <p:ext uri="{BB962C8B-B14F-4D97-AF65-F5344CB8AC3E}">
        <p14:creationId xmlns:p14="http://schemas.microsoft.com/office/powerpoint/2010/main" val="13206824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Ovaries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Embedded in cortex</a:t>
            </a:r>
          </a:p>
          <a:p>
            <a:pPr lvl="1"/>
            <a:r>
              <a:rPr lang="en-US" b="1" dirty="0"/>
              <a:t>Ovarian follicles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Immature </a:t>
            </a:r>
            <a:r>
              <a:rPr lang="en-US" dirty="0"/>
              <a:t>egg (</a:t>
            </a:r>
            <a:r>
              <a:rPr lang="en-US" b="1" dirty="0" err="1"/>
              <a:t>oocyte</a:t>
            </a:r>
            <a:r>
              <a:rPr lang="en-US" dirty="0"/>
              <a:t>) surrounded by</a:t>
            </a:r>
          </a:p>
          <a:p>
            <a:pPr lvl="3"/>
            <a:endParaRPr lang="en-US" b="1" dirty="0" smtClean="0"/>
          </a:p>
          <a:p>
            <a:pPr lvl="3"/>
            <a:r>
              <a:rPr lang="en-US" b="1" dirty="0" smtClean="0"/>
              <a:t>Follicle </a:t>
            </a:r>
            <a:r>
              <a:rPr lang="en-US" b="1" dirty="0"/>
              <a:t>cells</a:t>
            </a:r>
            <a:r>
              <a:rPr lang="en-US" dirty="0"/>
              <a:t> (one cell layer thick) </a:t>
            </a:r>
          </a:p>
          <a:p>
            <a:pPr lvl="3"/>
            <a:endParaRPr lang="en-US" b="1" dirty="0" smtClean="0"/>
          </a:p>
          <a:p>
            <a:pPr lvl="3"/>
            <a:r>
              <a:rPr lang="en-US" b="1" dirty="0" err="1" smtClean="0"/>
              <a:t>Granulosa</a:t>
            </a:r>
            <a:r>
              <a:rPr lang="en-US" b="1" dirty="0" smtClean="0"/>
              <a:t> </a:t>
            </a:r>
            <a:r>
              <a:rPr lang="en-US" b="1" dirty="0"/>
              <a:t>cells</a:t>
            </a:r>
            <a:r>
              <a:rPr lang="en-US" dirty="0"/>
              <a:t> (more than one layer present)</a:t>
            </a:r>
          </a:p>
        </p:txBody>
      </p:sp>
    </p:spTree>
    <p:extLst>
      <p:ext uri="{BB962C8B-B14F-4D97-AF65-F5344CB8AC3E}">
        <p14:creationId xmlns:p14="http://schemas.microsoft.com/office/powerpoint/2010/main" val="40694227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Follicles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4724400" cy="5257800"/>
          </a:xfrm>
        </p:spPr>
        <p:txBody>
          <a:bodyPr/>
          <a:lstStyle/>
          <a:p>
            <a:r>
              <a:rPr lang="en-US" dirty="0"/>
              <a:t>Several stages of development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Primordial </a:t>
            </a:r>
            <a:r>
              <a:rPr lang="en-US" b="1" dirty="0"/>
              <a:t>follicle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smtClean="0"/>
              <a:t>single </a:t>
            </a:r>
            <a:r>
              <a:rPr lang="en-US" dirty="0"/>
              <a:t>layer of follicle cells + </a:t>
            </a:r>
            <a:r>
              <a:rPr lang="en-US" dirty="0" err="1"/>
              <a:t>oocyte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More </a:t>
            </a:r>
            <a:r>
              <a:rPr lang="en-US" dirty="0"/>
              <a:t>mature follicles </a:t>
            </a:r>
            <a:endParaRPr lang="en-US" dirty="0" smtClean="0"/>
          </a:p>
          <a:p>
            <a:pPr lvl="2"/>
            <a:r>
              <a:rPr lang="en-US" dirty="0" smtClean="0"/>
              <a:t> </a:t>
            </a:r>
            <a:r>
              <a:rPr lang="en-US" dirty="0"/>
              <a:t>several layers of </a:t>
            </a:r>
            <a:r>
              <a:rPr lang="en-US" dirty="0" err="1"/>
              <a:t>granulosa</a:t>
            </a:r>
            <a:r>
              <a:rPr lang="en-US" dirty="0"/>
              <a:t> cells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5555" y="2057400"/>
            <a:ext cx="399844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8686800" y="38862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8382000" y="4038600"/>
            <a:ext cx="3048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96200" y="4724400"/>
            <a:ext cx="1210652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Primordial </a:t>
            </a:r>
          </a:p>
          <a:p>
            <a:pPr algn="ctr"/>
            <a:r>
              <a:rPr lang="en-US" dirty="0" smtClean="0"/>
              <a:t>follicles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52839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Ovaries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4572000" cy="5257800"/>
          </a:xfrm>
        </p:spPr>
        <p:txBody>
          <a:bodyPr/>
          <a:lstStyle/>
          <a:p>
            <a:r>
              <a:rPr lang="en-US" b="1" dirty="0"/>
              <a:t>Vesicular</a:t>
            </a:r>
            <a:r>
              <a:rPr lang="en-US" dirty="0"/>
              <a:t> (</a:t>
            </a:r>
            <a:r>
              <a:rPr lang="en-US" b="1" dirty="0" err="1"/>
              <a:t>antral</a:t>
            </a:r>
            <a:r>
              <a:rPr lang="en-US" b="1" dirty="0"/>
              <a:t> or tertiary</a:t>
            </a:r>
            <a:r>
              <a:rPr lang="en-US" dirty="0"/>
              <a:t>) </a:t>
            </a:r>
            <a:r>
              <a:rPr lang="en-US" b="1" dirty="0"/>
              <a:t>follicle</a:t>
            </a:r>
            <a:r>
              <a:rPr lang="en-US" dirty="0"/>
              <a:t> – fully mature follicle</a:t>
            </a:r>
          </a:p>
          <a:p>
            <a:pPr lvl="1"/>
            <a:r>
              <a:rPr lang="en-US" dirty="0"/>
              <a:t>Fluid-filled </a:t>
            </a:r>
            <a:r>
              <a:rPr lang="en-US" b="1" dirty="0" err="1"/>
              <a:t>antrum</a:t>
            </a:r>
            <a:r>
              <a:rPr lang="en-US" dirty="0"/>
              <a:t> forms; follicle bulges from ovary surface</a:t>
            </a:r>
          </a:p>
          <a:p>
            <a:r>
              <a:rPr lang="en-US" b="1" dirty="0"/>
              <a:t>Ovulation</a:t>
            </a:r>
            <a:endParaRPr lang="en-US" dirty="0"/>
          </a:p>
          <a:p>
            <a:pPr lvl="1"/>
            <a:r>
              <a:rPr lang="en-US" dirty="0"/>
              <a:t>Ejection of </a:t>
            </a:r>
            <a:r>
              <a:rPr lang="en-US" dirty="0" err="1"/>
              <a:t>oocyte</a:t>
            </a:r>
            <a:r>
              <a:rPr lang="en-US" dirty="0"/>
              <a:t> from ripening follicle</a:t>
            </a:r>
          </a:p>
          <a:p>
            <a:r>
              <a:rPr lang="en-US" b="1" dirty="0"/>
              <a:t>Corpus </a:t>
            </a:r>
            <a:r>
              <a:rPr lang="en-US" b="1" dirty="0" err="1"/>
              <a:t>luteum</a:t>
            </a:r>
            <a:r>
              <a:rPr lang="en-US" dirty="0"/>
              <a:t> develops from ruptured follicle after ovulation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5557" y="2057400"/>
            <a:ext cx="399844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7543800" y="3581400"/>
            <a:ext cx="11430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7467600" y="4114800"/>
            <a:ext cx="12192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797542" y="4724400"/>
            <a:ext cx="1007968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vesicular</a:t>
            </a:r>
          </a:p>
          <a:p>
            <a:pPr algn="ctr"/>
            <a:r>
              <a:rPr lang="en-US" dirty="0" smtClean="0"/>
              <a:t>follicles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3867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Female Duct System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4343400" cy="5257800"/>
          </a:xfrm>
        </p:spPr>
        <p:txBody>
          <a:bodyPr/>
          <a:lstStyle/>
          <a:p>
            <a:r>
              <a:rPr lang="en-US" dirty="0"/>
              <a:t>Ducts have no contact with ovary</a:t>
            </a:r>
          </a:p>
          <a:p>
            <a:pPr lvl="1"/>
            <a:r>
              <a:rPr lang="en-US" dirty="0" err="1"/>
              <a:t>Oocyte</a:t>
            </a:r>
            <a:r>
              <a:rPr lang="en-US" dirty="0"/>
              <a:t> cast into peritoneal cavity; some lost there</a:t>
            </a:r>
          </a:p>
          <a:p>
            <a:endParaRPr lang="en-US" dirty="0" smtClean="0"/>
          </a:p>
          <a:p>
            <a:r>
              <a:rPr lang="en-US" dirty="0" smtClean="0"/>
              <a:t>Uterine </a:t>
            </a:r>
            <a:r>
              <a:rPr lang="en-US" dirty="0"/>
              <a:t>(fallopian) tubes or oviducts</a:t>
            </a:r>
          </a:p>
          <a:p>
            <a:endParaRPr lang="en-US" dirty="0" smtClean="0"/>
          </a:p>
          <a:p>
            <a:r>
              <a:rPr lang="en-US" dirty="0" smtClean="0"/>
              <a:t>Uterus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Vagina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0489" y="2057400"/>
            <a:ext cx="378351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>
            <a:stCxn id="7" idx="2"/>
          </p:cNvCxnSpPr>
          <p:nvPr/>
        </p:nvCxnSpPr>
        <p:spPr>
          <a:xfrm>
            <a:off x="6904786" y="2170331"/>
            <a:ext cx="1324814" cy="2680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7" idx="2"/>
          </p:cNvCxnSpPr>
          <p:nvPr/>
        </p:nvCxnSpPr>
        <p:spPr>
          <a:xfrm flipH="1">
            <a:off x="6172200" y="2170331"/>
            <a:ext cx="732586" cy="1156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89965" y="1524000"/>
            <a:ext cx="1029641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Fallopian</a:t>
            </a:r>
          </a:p>
          <a:p>
            <a:pPr algn="ctr"/>
            <a:r>
              <a:rPr lang="en-US" dirty="0" smtClean="0"/>
              <a:t>tubes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15498" y="3581400"/>
            <a:ext cx="866649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Uterus 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248400" y="3429000"/>
            <a:ext cx="9144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602285" y="4419600"/>
            <a:ext cx="86113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Vagina 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432429" y="4267200"/>
            <a:ext cx="9144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93041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Uterine Tubes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45720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Receive ovulated </a:t>
            </a:r>
            <a:r>
              <a:rPr lang="en-US" dirty="0" err="1"/>
              <a:t>oocyte</a:t>
            </a:r>
            <a:r>
              <a:rPr lang="en-US" dirty="0"/>
              <a:t>; usual site of fertilization</a:t>
            </a:r>
          </a:p>
          <a:p>
            <a:endParaRPr lang="en-US" dirty="0" smtClean="0"/>
          </a:p>
          <a:p>
            <a:r>
              <a:rPr lang="en-US" dirty="0" smtClean="0"/>
              <a:t>Isthmus </a:t>
            </a:r>
          </a:p>
          <a:p>
            <a:pPr lvl="1"/>
            <a:r>
              <a:rPr lang="en-US" dirty="0" smtClean="0"/>
              <a:t>constricted </a:t>
            </a:r>
            <a:r>
              <a:rPr lang="en-US" dirty="0"/>
              <a:t>region where tube joins uterus</a:t>
            </a:r>
          </a:p>
          <a:p>
            <a:endParaRPr lang="en-US" dirty="0" smtClean="0"/>
          </a:p>
          <a:p>
            <a:r>
              <a:rPr lang="en-US" dirty="0" err="1" smtClean="0"/>
              <a:t>Ampulla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Distal </a:t>
            </a:r>
            <a:r>
              <a:rPr lang="en-US" dirty="0"/>
              <a:t>expansion with </a:t>
            </a:r>
            <a:r>
              <a:rPr lang="en-US" b="1" dirty="0" err="1"/>
              <a:t>infundibulum</a:t>
            </a:r>
            <a:r>
              <a:rPr lang="en-US" dirty="0"/>
              <a:t> near ovary</a:t>
            </a:r>
          </a:p>
          <a:p>
            <a:pPr lvl="1"/>
            <a:r>
              <a:rPr lang="en-US" dirty="0"/>
              <a:t>Ciliated </a:t>
            </a:r>
            <a:r>
              <a:rPr lang="en-US" dirty="0" err="1"/>
              <a:t>fibriae</a:t>
            </a:r>
            <a:r>
              <a:rPr lang="en-US" dirty="0"/>
              <a:t> of </a:t>
            </a:r>
            <a:r>
              <a:rPr lang="en-US" dirty="0" err="1"/>
              <a:t>infundibulum</a:t>
            </a:r>
            <a:r>
              <a:rPr lang="en-US" dirty="0"/>
              <a:t> create currents to move </a:t>
            </a:r>
            <a:r>
              <a:rPr lang="en-US" dirty="0" err="1"/>
              <a:t>oocyte</a:t>
            </a:r>
            <a:r>
              <a:rPr lang="en-US" dirty="0"/>
              <a:t> into uterine tube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0489" y="2057400"/>
            <a:ext cx="378351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00" y="1219200"/>
            <a:ext cx="9906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Isthmus</a:t>
            </a:r>
            <a:endParaRPr lang="en-US" dirty="0"/>
          </a:p>
        </p:txBody>
      </p:sp>
      <p:cxnSp>
        <p:nvCxnSpPr>
          <p:cNvPr id="8" name="Straight Arrow Connector 7"/>
          <p:cNvCxnSpPr>
            <a:stCxn id="7" idx="2"/>
          </p:cNvCxnSpPr>
          <p:nvPr/>
        </p:nvCxnSpPr>
        <p:spPr>
          <a:xfrm flipH="1">
            <a:off x="8001000" y="1588532"/>
            <a:ext cx="114300" cy="11546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91200" y="1447800"/>
            <a:ext cx="9906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Ampulla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4" idx="2"/>
          </p:cNvCxnSpPr>
          <p:nvPr/>
        </p:nvCxnSpPr>
        <p:spPr>
          <a:xfrm flipH="1">
            <a:off x="5715000" y="1817132"/>
            <a:ext cx="571500" cy="6212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05400" y="3581400"/>
            <a:ext cx="16764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Infundibulum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7" idx="0"/>
          </p:cNvCxnSpPr>
          <p:nvPr/>
        </p:nvCxnSpPr>
        <p:spPr>
          <a:xfrm flipH="1" flipV="1">
            <a:off x="5715000" y="2819400"/>
            <a:ext cx="2286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0325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Uterine Tubes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Oocyte</a:t>
            </a:r>
            <a:r>
              <a:rPr lang="en-US" dirty="0"/>
              <a:t> carried along by peristalsis and </a:t>
            </a:r>
            <a:r>
              <a:rPr lang="en-US" dirty="0" err="1"/>
              <a:t>ciliary</a:t>
            </a:r>
            <a:r>
              <a:rPr lang="en-US" dirty="0"/>
              <a:t> action</a:t>
            </a:r>
          </a:p>
          <a:p>
            <a:endParaRPr lang="en-US" dirty="0" smtClean="0"/>
          </a:p>
          <a:p>
            <a:r>
              <a:rPr lang="en-US" dirty="0" err="1" smtClean="0"/>
              <a:t>Nonciliated</a:t>
            </a:r>
            <a:r>
              <a:rPr lang="en-US" dirty="0" smtClean="0"/>
              <a:t> </a:t>
            </a:r>
            <a:r>
              <a:rPr lang="en-US" dirty="0"/>
              <a:t>cells nourish </a:t>
            </a:r>
            <a:r>
              <a:rPr lang="en-US" dirty="0" err="1"/>
              <a:t>oocyte</a:t>
            </a:r>
            <a:r>
              <a:rPr lang="en-US" dirty="0"/>
              <a:t> and sperm </a:t>
            </a:r>
          </a:p>
          <a:p>
            <a:endParaRPr lang="en-US" dirty="0" smtClean="0"/>
          </a:p>
          <a:p>
            <a:r>
              <a:rPr lang="en-US" dirty="0" smtClean="0"/>
              <a:t>Covered </a:t>
            </a:r>
            <a:r>
              <a:rPr lang="en-US" dirty="0"/>
              <a:t>externally by peritoneum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82625588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Homeostatic Imbalance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Ectopic pregnancy</a:t>
            </a:r>
          </a:p>
          <a:p>
            <a:pPr lvl="1"/>
            <a:r>
              <a:rPr lang="en-US" dirty="0" err="1"/>
              <a:t>Oocyte</a:t>
            </a:r>
            <a:r>
              <a:rPr lang="en-US" dirty="0"/>
              <a:t> fertilized in peritoneal cavity or distal uterine tube begins developing there</a:t>
            </a:r>
          </a:p>
          <a:p>
            <a:pPr lvl="2"/>
            <a:r>
              <a:rPr lang="en-US" dirty="0"/>
              <a:t>Normally abort naturally with substantial bleeding</a:t>
            </a:r>
          </a:p>
          <a:p>
            <a:endParaRPr lang="en-US" b="1" dirty="0" smtClean="0"/>
          </a:p>
          <a:p>
            <a:r>
              <a:rPr lang="en-US" b="1" dirty="0" smtClean="0"/>
              <a:t>Pelvic </a:t>
            </a:r>
            <a:r>
              <a:rPr lang="en-US" b="1" dirty="0"/>
              <a:t>inflammatory disease</a:t>
            </a:r>
            <a:r>
              <a:rPr lang="en-US" dirty="0"/>
              <a:t> (</a:t>
            </a:r>
            <a:r>
              <a:rPr lang="en-US" b="1" dirty="0"/>
              <a:t>PID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Spread of infection from reproductive tract to peritoneal cavity</a:t>
            </a:r>
          </a:p>
          <a:p>
            <a:pPr lvl="2"/>
            <a:r>
              <a:rPr lang="en-US" dirty="0"/>
              <a:t>May cause scar tissue </a:t>
            </a:r>
            <a:r>
              <a:rPr lang="en-US" dirty="0">
                <a:sym typeface="Wingdings" pitchFamily="1" charset="2"/>
              </a:rPr>
              <a:t> infertility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82685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Uterus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65125" y="1141413"/>
            <a:ext cx="4968875" cy="510698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Hollow, thick-walled, muscular organ</a:t>
            </a:r>
          </a:p>
          <a:p>
            <a:r>
              <a:rPr lang="en-US" dirty="0"/>
              <a:t>Function</a:t>
            </a:r>
          </a:p>
          <a:p>
            <a:pPr lvl="1"/>
            <a:r>
              <a:rPr lang="en-US" dirty="0"/>
              <a:t>Receive, retain, nourish fertilized ovum</a:t>
            </a:r>
          </a:p>
          <a:p>
            <a:r>
              <a:rPr lang="en-US" b="1" dirty="0" err="1"/>
              <a:t>Anteverted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inclined </a:t>
            </a:r>
            <a:r>
              <a:rPr lang="en-US" dirty="0" smtClean="0"/>
              <a:t>forward</a:t>
            </a:r>
          </a:p>
          <a:p>
            <a:r>
              <a:rPr lang="en-US" b="1" dirty="0" err="1" smtClean="0"/>
              <a:t>retroverted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inclined backward</a:t>
            </a:r>
          </a:p>
          <a:p>
            <a:r>
              <a:rPr lang="en-US" b="1" dirty="0"/>
              <a:t>Body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major </a:t>
            </a:r>
            <a:r>
              <a:rPr lang="en-US" dirty="0"/>
              <a:t>portion </a:t>
            </a:r>
          </a:p>
          <a:p>
            <a:r>
              <a:rPr lang="en-US" b="1" dirty="0" err="1"/>
              <a:t>Fundus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rounded </a:t>
            </a:r>
            <a:r>
              <a:rPr lang="en-US" dirty="0"/>
              <a:t>superior region </a:t>
            </a:r>
          </a:p>
          <a:p>
            <a:r>
              <a:rPr lang="en-US" b="1" dirty="0"/>
              <a:t>Isthmus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narrowed inferior region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3025" y="4914900"/>
            <a:ext cx="39909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0489" y="2057400"/>
            <a:ext cx="378351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0" y="1905000"/>
            <a:ext cx="9906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Fundus</a:t>
            </a:r>
            <a:endParaRPr lang="en-US" dirty="0"/>
          </a:p>
        </p:txBody>
      </p:sp>
      <p:cxnSp>
        <p:nvCxnSpPr>
          <p:cNvPr id="7" name="Straight Arrow Connector 6"/>
          <p:cNvCxnSpPr>
            <a:stCxn id="6" idx="2"/>
          </p:cNvCxnSpPr>
          <p:nvPr/>
        </p:nvCxnSpPr>
        <p:spPr>
          <a:xfrm>
            <a:off x="7353300" y="2274332"/>
            <a:ext cx="38100" cy="545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62600" y="3276600"/>
            <a:ext cx="9906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Body</a:t>
            </a:r>
            <a:endParaRPr lang="en-US" dirty="0"/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>
          <a:xfrm flipV="1">
            <a:off x="6553200" y="3276600"/>
            <a:ext cx="609600" cy="184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848600" y="3505200"/>
            <a:ext cx="9906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Isthmus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3" idx="1"/>
          </p:cNvCxnSpPr>
          <p:nvPr/>
        </p:nvCxnSpPr>
        <p:spPr>
          <a:xfrm flipH="1" flipV="1">
            <a:off x="7467600" y="3657600"/>
            <a:ext cx="381000" cy="322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924800" y="4114800"/>
            <a:ext cx="9906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Cervix 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7" idx="1"/>
          </p:cNvCxnSpPr>
          <p:nvPr/>
        </p:nvCxnSpPr>
        <p:spPr>
          <a:xfrm flipH="1" flipV="1">
            <a:off x="7467600" y="4038600"/>
            <a:ext cx="457200" cy="2608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935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2472" y="826294"/>
            <a:ext cx="3811528" cy="52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Testes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Each surrounded by two tunics </a:t>
            </a:r>
          </a:p>
          <a:p>
            <a:pPr lvl="1"/>
            <a:r>
              <a:rPr lang="en-US" b="1" dirty="0"/>
              <a:t>Tunica </a:t>
            </a:r>
            <a:r>
              <a:rPr lang="en-US" b="1" dirty="0" err="1"/>
              <a:t>vaginalis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smtClean="0"/>
              <a:t>outer </a:t>
            </a:r>
            <a:r>
              <a:rPr lang="en-US" dirty="0"/>
              <a:t>layer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derived </a:t>
            </a:r>
            <a:r>
              <a:rPr lang="en-US" dirty="0"/>
              <a:t>from peritoneum</a:t>
            </a:r>
          </a:p>
          <a:p>
            <a:pPr lvl="1"/>
            <a:r>
              <a:rPr lang="en-US" b="1" dirty="0"/>
              <a:t>Tunica </a:t>
            </a:r>
            <a:r>
              <a:rPr lang="en-US" b="1" dirty="0" err="1"/>
              <a:t>albuginea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smtClean="0"/>
              <a:t>inner layer</a:t>
            </a:r>
          </a:p>
          <a:p>
            <a:pPr lvl="2"/>
            <a:r>
              <a:rPr lang="en-US" dirty="0" smtClean="0"/>
              <a:t>fibrous </a:t>
            </a:r>
            <a:r>
              <a:rPr lang="en-US" dirty="0"/>
              <a:t>capsule</a:t>
            </a:r>
          </a:p>
          <a:p>
            <a:endParaRPr lang="en-US" dirty="0" smtClean="0"/>
          </a:p>
          <a:p>
            <a:r>
              <a:rPr lang="en-US" dirty="0" smtClean="0"/>
              <a:t>Septa </a:t>
            </a:r>
            <a:r>
              <a:rPr lang="en-US" dirty="0"/>
              <a:t>divide testis into ~250 </a:t>
            </a:r>
            <a:r>
              <a:rPr lang="en-US" i="1" dirty="0" smtClean="0"/>
              <a:t>lobules</a:t>
            </a:r>
            <a:endParaRPr lang="en-US" dirty="0" smtClean="0"/>
          </a:p>
          <a:p>
            <a:pPr lvl="1"/>
            <a:r>
              <a:rPr lang="en-US" dirty="0" smtClean="0"/>
              <a:t>each </a:t>
            </a:r>
            <a:r>
              <a:rPr lang="en-US" dirty="0"/>
              <a:t>containing 1–4 </a:t>
            </a:r>
            <a:r>
              <a:rPr lang="en-US" b="1" dirty="0" err="1"/>
              <a:t>seminiferous</a:t>
            </a:r>
            <a:r>
              <a:rPr lang="en-US" b="1" dirty="0"/>
              <a:t> tubules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site </a:t>
            </a:r>
            <a:r>
              <a:rPr lang="en-US" dirty="0"/>
              <a:t>of sperm production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00400" y="2438400"/>
            <a:ext cx="4191000" cy="2514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352800" y="3276600"/>
            <a:ext cx="4267200" cy="1905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Uterus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4953000" cy="52578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Cervix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narrow </a:t>
            </a:r>
            <a:r>
              <a:rPr lang="en-US" dirty="0"/>
              <a:t>neck, or outlet; projects into vagina </a:t>
            </a:r>
          </a:p>
          <a:p>
            <a:endParaRPr lang="en-US" b="1" dirty="0" smtClean="0"/>
          </a:p>
          <a:p>
            <a:r>
              <a:rPr lang="en-US" b="1" dirty="0" smtClean="0"/>
              <a:t>Cervical </a:t>
            </a:r>
            <a:r>
              <a:rPr lang="en-US" b="1" dirty="0"/>
              <a:t>canal</a:t>
            </a:r>
            <a:r>
              <a:rPr lang="en-US" dirty="0"/>
              <a:t> communicates with</a:t>
            </a:r>
          </a:p>
          <a:p>
            <a:pPr lvl="1"/>
            <a:r>
              <a:rPr lang="en-US" dirty="0"/>
              <a:t>Vagina via </a:t>
            </a:r>
            <a:r>
              <a:rPr lang="en-US" i="1" dirty="0"/>
              <a:t>external </a:t>
            </a:r>
            <a:r>
              <a:rPr lang="en-US" i="1" dirty="0" err="1"/>
              <a:t>os</a:t>
            </a:r>
            <a:endParaRPr lang="en-US" dirty="0"/>
          </a:p>
          <a:p>
            <a:pPr lvl="1"/>
            <a:r>
              <a:rPr lang="en-US" dirty="0"/>
              <a:t>Uterine body via </a:t>
            </a:r>
            <a:r>
              <a:rPr lang="en-US" i="1" dirty="0"/>
              <a:t>internal </a:t>
            </a:r>
            <a:r>
              <a:rPr lang="en-US" i="1" dirty="0" err="1"/>
              <a:t>os</a:t>
            </a:r>
            <a:endParaRPr lang="en-US" dirty="0"/>
          </a:p>
          <a:p>
            <a:endParaRPr lang="en-US" i="1" dirty="0" smtClean="0"/>
          </a:p>
          <a:p>
            <a:r>
              <a:rPr lang="en-US" i="1" dirty="0" smtClean="0"/>
              <a:t>Cervical </a:t>
            </a:r>
            <a:r>
              <a:rPr lang="en-US" i="1" dirty="0"/>
              <a:t>glands</a:t>
            </a:r>
            <a:r>
              <a:rPr lang="en-US" dirty="0"/>
              <a:t> secrete mucus that blocks sperm entry except during </a:t>
            </a:r>
            <a:r>
              <a:rPr lang="en-US" dirty="0" err="1"/>
              <a:t>midcycle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0489" y="2057400"/>
            <a:ext cx="378351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001000" y="3810000"/>
            <a:ext cx="9906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Cervix </a:t>
            </a:r>
            <a:endParaRPr lang="en-US" dirty="0"/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flipH="1" flipV="1">
            <a:off x="7467600" y="3962400"/>
            <a:ext cx="533400" cy="322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19800" y="4038600"/>
            <a:ext cx="9906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Internal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8" name="Straight Arrow Connector 7"/>
          <p:cNvCxnSpPr>
            <a:stCxn id="7" idx="3"/>
          </p:cNvCxnSpPr>
          <p:nvPr/>
        </p:nvCxnSpPr>
        <p:spPr>
          <a:xfrm flipV="1">
            <a:off x="7010400" y="3810000"/>
            <a:ext cx="304800" cy="5517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34200" y="4953000"/>
            <a:ext cx="9906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externalos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6" idx="0"/>
          </p:cNvCxnSpPr>
          <p:nvPr/>
        </p:nvCxnSpPr>
        <p:spPr>
          <a:xfrm flipH="1" flipV="1">
            <a:off x="7391400" y="4114800"/>
            <a:ext cx="381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0765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Homeostatic Imbalance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Cervical cancer</a:t>
            </a:r>
          </a:p>
          <a:p>
            <a:pPr lvl="1"/>
            <a:r>
              <a:rPr lang="en-US" dirty="0"/>
              <a:t>450,000 women worldwide each year </a:t>
            </a:r>
            <a:endParaRPr lang="en-US" dirty="0" smtClean="0"/>
          </a:p>
          <a:p>
            <a:pPr lvl="2"/>
            <a:r>
              <a:rPr lang="en-US" dirty="0" smtClean="0"/>
              <a:t>killing </a:t>
            </a:r>
            <a:r>
              <a:rPr lang="en-US" dirty="0"/>
              <a:t>half</a:t>
            </a:r>
          </a:p>
          <a:p>
            <a:pPr lvl="1"/>
            <a:r>
              <a:rPr lang="en-US" dirty="0"/>
              <a:t>Most common between 30 – 50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Risks </a:t>
            </a:r>
          </a:p>
          <a:p>
            <a:pPr lvl="2"/>
            <a:r>
              <a:rPr lang="en-US" dirty="0" smtClean="0"/>
              <a:t>frequent </a:t>
            </a:r>
            <a:r>
              <a:rPr lang="en-US" dirty="0"/>
              <a:t>cervical </a:t>
            </a:r>
            <a:r>
              <a:rPr lang="en-US" dirty="0" smtClean="0"/>
              <a:t>inflammations</a:t>
            </a:r>
          </a:p>
          <a:p>
            <a:pPr lvl="2"/>
            <a:r>
              <a:rPr lang="en-US" dirty="0" smtClean="0"/>
              <a:t>STIs</a:t>
            </a:r>
          </a:p>
          <a:p>
            <a:pPr lvl="2"/>
            <a:r>
              <a:rPr lang="en-US" dirty="0" smtClean="0"/>
              <a:t>multiple </a:t>
            </a:r>
            <a:r>
              <a:rPr lang="en-US" dirty="0"/>
              <a:t>pregnancies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Papanicolaou</a:t>
            </a:r>
            <a:r>
              <a:rPr lang="en-US" dirty="0" smtClean="0"/>
              <a:t> </a:t>
            </a:r>
            <a:r>
              <a:rPr lang="en-US" dirty="0"/>
              <a:t>(Pap) smear for detection</a:t>
            </a:r>
          </a:p>
          <a:p>
            <a:pPr lvl="2"/>
            <a:r>
              <a:rPr lang="en-US" dirty="0"/>
              <a:t>Every two years 21 – 30; every year &gt; 30; discontinue at 65 if negative for 10 years</a:t>
            </a:r>
          </a:p>
        </p:txBody>
      </p:sp>
    </p:spTree>
    <p:extLst>
      <p:ext uri="{BB962C8B-B14F-4D97-AF65-F5344CB8AC3E}">
        <p14:creationId xmlns:p14="http://schemas.microsoft.com/office/powerpoint/2010/main" val="376456411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Homeostatic Imbalance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4572000" cy="5257800"/>
          </a:xfrm>
        </p:spPr>
        <p:txBody>
          <a:bodyPr/>
          <a:lstStyle/>
          <a:p>
            <a:r>
              <a:rPr lang="en-US" dirty="0"/>
              <a:t>Pap smear results inconclusive</a:t>
            </a:r>
          </a:p>
          <a:p>
            <a:pPr lvl="1"/>
            <a:r>
              <a:rPr lang="en-US" dirty="0"/>
              <a:t>Test for human </a:t>
            </a:r>
            <a:r>
              <a:rPr lang="en-US" dirty="0" err="1"/>
              <a:t>papillomavirus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smtClean="0"/>
              <a:t>cause </a:t>
            </a:r>
            <a:r>
              <a:rPr lang="en-US" dirty="0"/>
              <a:t>of most cervical cancers</a:t>
            </a:r>
          </a:p>
          <a:p>
            <a:endParaRPr lang="en-US" dirty="0" smtClean="0"/>
          </a:p>
          <a:p>
            <a:r>
              <a:rPr lang="en-US" dirty="0" err="1" smtClean="0"/>
              <a:t>Gardasil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three-dose vaccine</a:t>
            </a:r>
          </a:p>
          <a:p>
            <a:pPr lvl="1"/>
            <a:r>
              <a:rPr lang="en-US" dirty="0" smtClean="0"/>
              <a:t>protects </a:t>
            </a:r>
            <a:r>
              <a:rPr lang="en-US" dirty="0"/>
              <a:t>against HPV</a:t>
            </a:r>
          </a:p>
          <a:p>
            <a:pPr lvl="1"/>
            <a:r>
              <a:rPr lang="en-US" dirty="0"/>
              <a:t>Recommended for 11- and 12-year-old girls</a:t>
            </a:r>
          </a:p>
        </p:txBody>
      </p:sp>
      <p:pic>
        <p:nvPicPr>
          <p:cNvPr id="98306" name="Picture 2" descr="http://www.quincymedgroup.com/adam/dochtml/graphics/images/en/17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905000"/>
            <a:ext cx="3810000" cy="304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39242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Uterine Wall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4343400" cy="5257800"/>
          </a:xfrm>
        </p:spPr>
        <p:txBody>
          <a:bodyPr/>
          <a:lstStyle/>
          <a:p>
            <a:r>
              <a:rPr lang="en-US" dirty="0"/>
              <a:t>Three layers</a:t>
            </a:r>
          </a:p>
          <a:p>
            <a:pPr lvl="1"/>
            <a:r>
              <a:rPr lang="en-US" b="1" dirty="0" err="1"/>
              <a:t>Perimetrium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smtClean="0"/>
              <a:t>serous </a:t>
            </a:r>
            <a:r>
              <a:rPr lang="en-US" dirty="0"/>
              <a:t>layer (visceral peritoneum)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err="1" smtClean="0"/>
              <a:t>Myometrium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interlacing </a:t>
            </a:r>
            <a:r>
              <a:rPr lang="en-US" dirty="0"/>
              <a:t>layers of smooth muscle 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err="1" smtClean="0"/>
              <a:t>Endometrium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mucosal </a:t>
            </a:r>
            <a:r>
              <a:rPr lang="en-US" dirty="0"/>
              <a:t>lining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0489" y="2057400"/>
            <a:ext cx="378351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62600" y="3505200"/>
            <a:ext cx="13716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perimetrium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5" idx="0"/>
          </p:cNvCxnSpPr>
          <p:nvPr/>
        </p:nvCxnSpPr>
        <p:spPr>
          <a:xfrm flipV="1">
            <a:off x="6248400" y="3200400"/>
            <a:ext cx="7620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43800" y="3657600"/>
            <a:ext cx="14478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myometrium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5" idx="0"/>
          </p:cNvCxnSpPr>
          <p:nvPr/>
        </p:nvCxnSpPr>
        <p:spPr>
          <a:xfrm flipH="1" flipV="1">
            <a:off x="7696200" y="3352800"/>
            <a:ext cx="5715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248400" y="4419600"/>
            <a:ext cx="16002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endometrium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1" idx="0"/>
          </p:cNvCxnSpPr>
          <p:nvPr/>
        </p:nvCxnSpPr>
        <p:spPr>
          <a:xfrm flipV="1">
            <a:off x="7048500" y="3505200"/>
            <a:ext cx="4191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31823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Endometrium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4419600" cy="5257800"/>
          </a:xfrm>
        </p:spPr>
        <p:txBody>
          <a:bodyPr/>
          <a:lstStyle/>
          <a:p>
            <a:r>
              <a:rPr lang="en-US" b="1" dirty="0"/>
              <a:t>Stratum </a:t>
            </a:r>
            <a:r>
              <a:rPr lang="en-US" b="1" dirty="0" err="1"/>
              <a:t>functionalis</a:t>
            </a:r>
            <a:r>
              <a:rPr lang="en-US" dirty="0"/>
              <a:t> (functional layer)</a:t>
            </a:r>
          </a:p>
          <a:p>
            <a:pPr lvl="1"/>
            <a:r>
              <a:rPr lang="en-US" dirty="0"/>
              <a:t>Changes in response to ovarian hormone cycles</a:t>
            </a:r>
          </a:p>
          <a:p>
            <a:pPr lvl="1"/>
            <a:r>
              <a:rPr lang="en-US" dirty="0"/>
              <a:t>Shed during menstruation</a:t>
            </a:r>
          </a:p>
          <a:p>
            <a:endParaRPr lang="en-US" b="1" dirty="0" smtClean="0"/>
          </a:p>
          <a:p>
            <a:r>
              <a:rPr lang="en-US" b="1" dirty="0" smtClean="0"/>
              <a:t>Stratum </a:t>
            </a:r>
            <a:r>
              <a:rPr lang="en-US" b="1" dirty="0" err="1"/>
              <a:t>basalis</a:t>
            </a:r>
            <a:r>
              <a:rPr lang="en-US" dirty="0"/>
              <a:t> (basal layer)</a:t>
            </a:r>
          </a:p>
          <a:p>
            <a:pPr lvl="1"/>
            <a:r>
              <a:rPr lang="en-US" dirty="0"/>
              <a:t>Forms new </a:t>
            </a:r>
            <a:r>
              <a:rPr lang="en-US" dirty="0" err="1"/>
              <a:t>functionalis</a:t>
            </a:r>
            <a:r>
              <a:rPr lang="en-US" dirty="0"/>
              <a:t> after menstruation </a:t>
            </a:r>
          </a:p>
          <a:p>
            <a:pPr lvl="1"/>
            <a:r>
              <a:rPr lang="en-US" dirty="0"/>
              <a:t>Unresponsive to ovarian hormones</a:t>
            </a:r>
          </a:p>
        </p:txBody>
      </p:sp>
      <p:pic>
        <p:nvPicPr>
          <p:cNvPr id="952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8715" y="1143000"/>
            <a:ext cx="256528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10200" y="1752600"/>
            <a:ext cx="14478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Stratum</a:t>
            </a:r>
          </a:p>
          <a:p>
            <a:pPr algn="ctr"/>
            <a:r>
              <a:rPr lang="en-US" dirty="0" err="1" smtClean="0"/>
              <a:t>Functonalis</a:t>
            </a:r>
            <a:endParaRPr lang="en-US" dirty="0"/>
          </a:p>
        </p:txBody>
      </p:sp>
      <p:cxnSp>
        <p:nvCxnSpPr>
          <p:cNvPr id="8" name="Straight Connector 7"/>
          <p:cNvCxnSpPr>
            <a:stCxn id="5" idx="0"/>
          </p:cNvCxnSpPr>
          <p:nvPr/>
        </p:nvCxnSpPr>
        <p:spPr>
          <a:xfrm flipV="1">
            <a:off x="6134100" y="1295400"/>
            <a:ext cx="8001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2"/>
          </p:cNvCxnSpPr>
          <p:nvPr/>
        </p:nvCxnSpPr>
        <p:spPr>
          <a:xfrm>
            <a:off x="6134100" y="2398931"/>
            <a:ext cx="800100" cy="4966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34000" y="2895600"/>
            <a:ext cx="14478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Stratum</a:t>
            </a:r>
          </a:p>
          <a:p>
            <a:pPr algn="ctr"/>
            <a:r>
              <a:rPr lang="en-US" dirty="0" err="1" smtClean="0"/>
              <a:t>basalis</a:t>
            </a:r>
            <a:endParaRPr lang="en-US" dirty="0"/>
          </a:p>
        </p:txBody>
      </p:sp>
      <p:cxnSp>
        <p:nvCxnSpPr>
          <p:cNvPr id="21" name="Straight Connector 20"/>
          <p:cNvCxnSpPr>
            <a:stCxn id="20" idx="3"/>
          </p:cNvCxnSpPr>
          <p:nvPr/>
        </p:nvCxnSpPr>
        <p:spPr>
          <a:xfrm flipV="1">
            <a:off x="6781800" y="2895600"/>
            <a:ext cx="152400" cy="32316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0" idx="3"/>
          </p:cNvCxnSpPr>
          <p:nvPr/>
        </p:nvCxnSpPr>
        <p:spPr>
          <a:xfrm>
            <a:off x="6781800" y="3218766"/>
            <a:ext cx="152400" cy="28643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14649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Uterine Vascular Supply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65125" y="1141413"/>
            <a:ext cx="4359275" cy="510698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Uterine arteries</a:t>
            </a:r>
            <a:r>
              <a:rPr lang="en-US" dirty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b="1" dirty="0" err="1" smtClean="0"/>
              <a:t>Arcuate</a:t>
            </a:r>
            <a:r>
              <a:rPr lang="en-US" b="1" dirty="0" smtClean="0"/>
              <a:t> </a:t>
            </a:r>
            <a:r>
              <a:rPr lang="en-US" b="1" dirty="0"/>
              <a:t>arteries</a:t>
            </a:r>
            <a:r>
              <a:rPr lang="en-US" dirty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b="1" dirty="0" smtClean="0"/>
              <a:t>Radial </a:t>
            </a:r>
            <a:r>
              <a:rPr lang="en-US" b="1" dirty="0"/>
              <a:t>arteries</a:t>
            </a:r>
            <a:r>
              <a:rPr lang="en-US" dirty="0"/>
              <a:t> in </a:t>
            </a:r>
            <a:r>
              <a:rPr lang="en-US" dirty="0" err="1" smtClean="0"/>
              <a:t>endometrium</a:t>
            </a:r>
            <a:endParaRPr lang="en-US" dirty="0" smtClean="0"/>
          </a:p>
          <a:p>
            <a:pPr lvl="1"/>
            <a:r>
              <a:rPr lang="en-US" dirty="0" smtClean="0"/>
              <a:t>branch </a:t>
            </a:r>
            <a:r>
              <a:rPr lang="en-US" dirty="0"/>
              <a:t>into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Straight </a:t>
            </a:r>
            <a:r>
              <a:rPr lang="en-US" dirty="0"/>
              <a:t>arteries </a:t>
            </a:r>
            <a:r>
              <a:rPr lang="en-US" dirty="0">
                <a:sym typeface="Symbol" pitchFamily="1" charset="2"/>
              </a:rPr>
              <a:t></a:t>
            </a:r>
            <a:r>
              <a:rPr lang="en-US" dirty="0"/>
              <a:t> stratum </a:t>
            </a:r>
            <a:r>
              <a:rPr lang="en-US" dirty="0" err="1"/>
              <a:t>basalis</a:t>
            </a:r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Spiral </a:t>
            </a:r>
            <a:r>
              <a:rPr lang="en-US" dirty="0"/>
              <a:t>arteries </a:t>
            </a:r>
            <a:r>
              <a:rPr lang="en-US" dirty="0">
                <a:sym typeface="Symbol" pitchFamily="1" charset="2"/>
              </a:rPr>
              <a:t></a:t>
            </a:r>
            <a:r>
              <a:rPr lang="en-US" dirty="0"/>
              <a:t> stratum </a:t>
            </a:r>
            <a:r>
              <a:rPr lang="en-US" dirty="0" err="1"/>
              <a:t>functionalis</a:t>
            </a:r>
            <a:endParaRPr lang="en-US" dirty="0"/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Degenerate </a:t>
            </a:r>
            <a:r>
              <a:rPr lang="en-US" dirty="0"/>
              <a:t>and regenerate; spasms </a:t>
            </a:r>
            <a:r>
              <a:rPr lang="en-US" dirty="0">
                <a:sym typeface="Wingdings" pitchFamily="1" charset="2"/>
              </a:rPr>
              <a:t> shedding of </a:t>
            </a:r>
            <a:r>
              <a:rPr lang="en-US" dirty="0" err="1">
                <a:sym typeface="Wingdings" pitchFamily="1" charset="2"/>
              </a:rPr>
              <a:t>functionalis</a:t>
            </a:r>
            <a:r>
              <a:rPr lang="en-US" dirty="0">
                <a:sym typeface="Wingdings" pitchFamily="1" charset="2"/>
              </a:rPr>
              <a:t> layer during menstruation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8715" y="1143000"/>
            <a:ext cx="256528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57800" y="1981200"/>
            <a:ext cx="14478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Straight arteries</a:t>
            </a:r>
            <a:endParaRPr lang="en-US" dirty="0"/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 flipV="1">
            <a:off x="6705600" y="2286000"/>
            <a:ext cx="609600" cy="183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57800" y="2895600"/>
            <a:ext cx="14478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Spiral arteries</a:t>
            </a:r>
            <a:endParaRPr lang="en-US" dirty="0"/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>
          <a:xfrm flipV="1">
            <a:off x="6705600" y="3200400"/>
            <a:ext cx="609600" cy="183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81508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Vagina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Thin-walled tube 8-10 cm in length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Birth </a:t>
            </a:r>
            <a:r>
              <a:rPr lang="en-US" dirty="0"/>
              <a:t>canal </a:t>
            </a:r>
            <a:endParaRPr lang="en-US" dirty="0" smtClean="0"/>
          </a:p>
          <a:p>
            <a:pPr lvl="1"/>
            <a:r>
              <a:rPr lang="en-US" dirty="0" smtClean="0"/>
              <a:t>organ </a:t>
            </a:r>
            <a:r>
              <a:rPr lang="en-US" dirty="0"/>
              <a:t>of copulation </a:t>
            </a:r>
          </a:p>
          <a:p>
            <a:endParaRPr lang="en-US" dirty="0" smtClean="0"/>
          </a:p>
          <a:p>
            <a:r>
              <a:rPr lang="en-US" dirty="0" smtClean="0"/>
              <a:t>Extends </a:t>
            </a:r>
            <a:r>
              <a:rPr lang="en-US" dirty="0"/>
              <a:t>between bladder and rectum from cervix to exterior </a:t>
            </a:r>
          </a:p>
          <a:p>
            <a:endParaRPr lang="en-US" dirty="0" smtClean="0"/>
          </a:p>
          <a:p>
            <a:r>
              <a:rPr lang="en-US" dirty="0" smtClean="0"/>
              <a:t>Urethra </a:t>
            </a:r>
            <a:r>
              <a:rPr lang="en-US" dirty="0"/>
              <a:t>parallels course </a:t>
            </a:r>
            <a:r>
              <a:rPr lang="en-US" dirty="0" err="1"/>
              <a:t>anteriorly</a:t>
            </a:r>
            <a:r>
              <a:rPr lang="en-US" dirty="0"/>
              <a:t>; embedded in anterior wall</a:t>
            </a:r>
          </a:p>
        </p:txBody>
      </p:sp>
    </p:spTree>
    <p:extLst>
      <p:ext uri="{BB962C8B-B14F-4D97-AF65-F5344CB8AC3E}">
        <p14:creationId xmlns:p14="http://schemas.microsoft.com/office/powerpoint/2010/main" val="392283124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Vagina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Layers of wall </a:t>
            </a:r>
          </a:p>
          <a:p>
            <a:pPr lvl="1"/>
            <a:r>
              <a:rPr lang="en-US" sz="2400" dirty="0" err="1"/>
              <a:t>Fibroelastic</a:t>
            </a:r>
            <a:r>
              <a:rPr lang="en-US" sz="2400" dirty="0"/>
              <a:t> </a:t>
            </a:r>
            <a:r>
              <a:rPr lang="en-US" sz="2400" i="1" dirty="0"/>
              <a:t>adventitia</a:t>
            </a:r>
            <a:endParaRPr lang="en-US" sz="2400" dirty="0"/>
          </a:p>
          <a:p>
            <a:pPr lvl="1"/>
            <a:r>
              <a:rPr lang="en-US" sz="2400" dirty="0"/>
              <a:t>Smooth muscle </a:t>
            </a:r>
            <a:r>
              <a:rPr lang="en-US" sz="2400" i="1" dirty="0" err="1"/>
              <a:t>muscularis</a:t>
            </a:r>
            <a:endParaRPr lang="en-US" sz="2400" dirty="0"/>
          </a:p>
          <a:p>
            <a:pPr lvl="1"/>
            <a:r>
              <a:rPr lang="en-US" sz="2400" dirty="0"/>
              <a:t>Stratified </a:t>
            </a:r>
            <a:r>
              <a:rPr lang="en-US" sz="2400" dirty="0" err="1"/>
              <a:t>squamous</a:t>
            </a:r>
            <a:r>
              <a:rPr lang="en-US" sz="2400" dirty="0"/>
              <a:t> </a:t>
            </a:r>
            <a:r>
              <a:rPr lang="en-US" sz="2400" i="1" dirty="0"/>
              <a:t>mucosa</a:t>
            </a:r>
            <a:r>
              <a:rPr lang="en-US" sz="2400" dirty="0"/>
              <a:t> with </a:t>
            </a:r>
            <a:r>
              <a:rPr lang="en-US" sz="2400" dirty="0" err="1"/>
              <a:t>rugae</a:t>
            </a:r>
            <a:endParaRPr lang="en-US" sz="2400" dirty="0"/>
          </a:p>
          <a:p>
            <a:endParaRPr lang="en-US" sz="2800" dirty="0" smtClean="0"/>
          </a:p>
          <a:p>
            <a:r>
              <a:rPr lang="en-US" sz="2800" dirty="0" err="1" smtClean="0"/>
              <a:t>Dendritic</a:t>
            </a:r>
            <a:r>
              <a:rPr lang="en-US" sz="2800" dirty="0" smtClean="0"/>
              <a:t> </a:t>
            </a:r>
            <a:r>
              <a:rPr lang="en-US" sz="2800" dirty="0"/>
              <a:t>cells in mucosa may provide route for HIV transmission</a:t>
            </a:r>
          </a:p>
          <a:p>
            <a:endParaRPr lang="en-US" sz="2800" dirty="0" smtClean="0"/>
          </a:p>
          <a:p>
            <a:r>
              <a:rPr lang="en-US" sz="2800" dirty="0" smtClean="0"/>
              <a:t>Mucosa </a:t>
            </a:r>
            <a:r>
              <a:rPr lang="en-US" sz="2800" dirty="0"/>
              <a:t>near vaginal orifice forms incomplete partition called </a:t>
            </a:r>
            <a:r>
              <a:rPr lang="en-US" sz="2800" b="1" dirty="0"/>
              <a:t>hymen</a:t>
            </a:r>
            <a:r>
              <a:rPr lang="en-US" sz="2800" dirty="0"/>
              <a:t> </a:t>
            </a:r>
            <a:endParaRPr lang="en-US" sz="2800" dirty="0" smtClean="0"/>
          </a:p>
          <a:p>
            <a:pPr lvl="1"/>
            <a:r>
              <a:rPr lang="en-US" sz="2400" dirty="0" smtClean="0"/>
              <a:t>ruptures </a:t>
            </a:r>
            <a:r>
              <a:rPr lang="en-US" sz="2400" dirty="0"/>
              <a:t>with intercourse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Vaginal </a:t>
            </a:r>
            <a:r>
              <a:rPr lang="en-US" sz="2800" b="1" dirty="0"/>
              <a:t>fornix</a:t>
            </a:r>
            <a:r>
              <a:rPr lang="en-US" sz="2800" dirty="0"/>
              <a:t> </a:t>
            </a:r>
            <a:endParaRPr lang="en-US" sz="2800" dirty="0" smtClean="0"/>
          </a:p>
          <a:p>
            <a:pPr lvl="1"/>
            <a:r>
              <a:rPr lang="en-US" sz="2400" dirty="0" smtClean="0"/>
              <a:t>upper </a:t>
            </a:r>
            <a:r>
              <a:rPr lang="en-US" sz="2400" dirty="0"/>
              <a:t>end of vagina surrounding cervix</a:t>
            </a:r>
          </a:p>
        </p:txBody>
      </p:sp>
    </p:spTree>
    <p:extLst>
      <p:ext uri="{BB962C8B-B14F-4D97-AF65-F5344CB8AC3E}">
        <p14:creationId xmlns:p14="http://schemas.microsoft.com/office/powerpoint/2010/main" val="395970195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93" name="Picture 33" descr="figure_27_16a_unlabeled"/>
          <p:cNvPicPr>
            <a:picLocks noChangeAspect="1" noChangeArrowheads="1"/>
          </p:cNvPicPr>
          <p:nvPr/>
        </p:nvPicPr>
        <p:blipFill>
          <a:blip r:embed="rId2" cstate="print"/>
          <a:srcRect b="3206"/>
          <a:stretch>
            <a:fillRect/>
          </a:stretch>
        </p:blipFill>
        <p:spPr bwMode="auto">
          <a:xfrm>
            <a:off x="1074738" y="111125"/>
            <a:ext cx="6992937" cy="6421438"/>
          </a:xfrm>
          <a:prstGeom prst="rect">
            <a:avLst/>
          </a:prstGeom>
          <a:noFill/>
        </p:spPr>
      </p:pic>
      <p:sp>
        <p:nvSpPr>
          <p:cNvPr id="66591" name="Rectangle 3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638"/>
          </a:xfrm>
        </p:spPr>
        <p:txBody>
          <a:bodyPr/>
          <a:lstStyle/>
          <a:p>
            <a:r>
              <a:rPr lang="en-US" sz="1200">
                <a:solidFill>
                  <a:schemeClr val="tx1"/>
                </a:solidFill>
              </a:rPr>
              <a:t>Figure 27.16a  The external genitalia (vulva) of the female.</a:t>
            </a:r>
            <a:endParaRPr lang="en-US" sz="1800" b="0"/>
          </a:p>
        </p:txBody>
      </p:sp>
      <p:sp>
        <p:nvSpPr>
          <p:cNvPr id="66594" name="Line 34"/>
          <p:cNvSpPr>
            <a:spLocks noChangeShapeType="1"/>
          </p:cNvSpPr>
          <p:nvPr/>
        </p:nvSpPr>
        <p:spPr bwMode="auto">
          <a:xfrm flipH="1">
            <a:off x="1758950" y="1190625"/>
            <a:ext cx="25606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95" name="Freeform 35"/>
          <p:cNvSpPr>
            <a:spLocks/>
          </p:cNvSpPr>
          <p:nvPr/>
        </p:nvSpPr>
        <p:spPr bwMode="auto">
          <a:xfrm>
            <a:off x="2028825" y="1763713"/>
            <a:ext cx="2447925" cy="279400"/>
          </a:xfrm>
          <a:custGeom>
            <a:avLst/>
            <a:gdLst/>
            <a:ahLst/>
            <a:cxnLst>
              <a:cxn ang="0">
                <a:pos x="1542" y="176"/>
              </a:cxn>
              <a:cxn ang="0">
                <a:pos x="797" y="14"/>
              </a:cxn>
              <a:cxn ang="0">
                <a:pos x="0" y="0"/>
              </a:cxn>
            </a:cxnLst>
            <a:rect l="0" t="0" r="r" b="b"/>
            <a:pathLst>
              <a:path w="1542" h="176">
                <a:moveTo>
                  <a:pt x="1542" y="176"/>
                </a:moveTo>
                <a:lnTo>
                  <a:pt x="797" y="14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96" name="Line 36"/>
          <p:cNvSpPr>
            <a:spLocks noChangeShapeType="1"/>
          </p:cNvSpPr>
          <p:nvPr/>
        </p:nvSpPr>
        <p:spPr bwMode="auto">
          <a:xfrm flipH="1">
            <a:off x="1927225" y="2193925"/>
            <a:ext cx="2513013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97" name="Freeform 37"/>
          <p:cNvSpPr>
            <a:spLocks/>
          </p:cNvSpPr>
          <p:nvPr/>
        </p:nvSpPr>
        <p:spPr bwMode="auto">
          <a:xfrm>
            <a:off x="4076700" y="2316163"/>
            <a:ext cx="103188" cy="1306512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0" y="0"/>
              </a:cxn>
              <a:cxn ang="0">
                <a:pos x="2" y="348"/>
              </a:cxn>
              <a:cxn ang="0">
                <a:pos x="39" y="349"/>
              </a:cxn>
            </a:cxnLst>
            <a:rect l="0" t="0" r="r" b="b"/>
            <a:pathLst>
              <a:path w="39" h="349">
                <a:moveTo>
                  <a:pt x="38" y="0"/>
                </a:moveTo>
                <a:lnTo>
                  <a:pt x="0" y="0"/>
                </a:lnTo>
                <a:lnTo>
                  <a:pt x="2" y="348"/>
                </a:lnTo>
                <a:lnTo>
                  <a:pt x="39" y="349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98" name="Line 38"/>
          <p:cNvSpPr>
            <a:spLocks noChangeShapeType="1"/>
          </p:cNvSpPr>
          <p:nvPr/>
        </p:nvSpPr>
        <p:spPr bwMode="auto">
          <a:xfrm flipH="1">
            <a:off x="2095500" y="2952750"/>
            <a:ext cx="19891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99" name="Line 39"/>
          <p:cNvSpPr>
            <a:spLocks noChangeShapeType="1"/>
          </p:cNvSpPr>
          <p:nvPr/>
        </p:nvSpPr>
        <p:spPr bwMode="auto">
          <a:xfrm flipH="1">
            <a:off x="1684338" y="4456113"/>
            <a:ext cx="27289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00" name="Freeform 40"/>
          <p:cNvSpPr>
            <a:spLocks/>
          </p:cNvSpPr>
          <p:nvPr/>
        </p:nvSpPr>
        <p:spPr bwMode="auto">
          <a:xfrm>
            <a:off x="4122738" y="1330325"/>
            <a:ext cx="2833687" cy="576263"/>
          </a:xfrm>
          <a:custGeom>
            <a:avLst/>
            <a:gdLst/>
            <a:ahLst/>
            <a:cxnLst>
              <a:cxn ang="0">
                <a:pos x="0" y="154"/>
              </a:cxn>
              <a:cxn ang="0">
                <a:pos x="478" y="0"/>
              </a:cxn>
              <a:cxn ang="0">
                <a:pos x="758" y="0"/>
              </a:cxn>
            </a:cxnLst>
            <a:rect l="0" t="0" r="r" b="b"/>
            <a:pathLst>
              <a:path w="758" h="154">
                <a:moveTo>
                  <a:pt x="0" y="154"/>
                </a:moveTo>
                <a:lnTo>
                  <a:pt x="478" y="0"/>
                </a:lnTo>
                <a:lnTo>
                  <a:pt x="758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01" name="Line 41"/>
          <p:cNvSpPr>
            <a:spLocks noChangeShapeType="1"/>
          </p:cNvSpPr>
          <p:nvPr/>
        </p:nvSpPr>
        <p:spPr bwMode="auto">
          <a:xfrm flipV="1">
            <a:off x="4884738" y="1330325"/>
            <a:ext cx="1039812" cy="568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02" name="Freeform 42"/>
          <p:cNvSpPr>
            <a:spLocks/>
          </p:cNvSpPr>
          <p:nvPr/>
        </p:nvSpPr>
        <p:spPr bwMode="auto">
          <a:xfrm>
            <a:off x="4159250" y="1981200"/>
            <a:ext cx="2819400" cy="552450"/>
          </a:xfrm>
          <a:custGeom>
            <a:avLst/>
            <a:gdLst/>
            <a:ahLst/>
            <a:cxnLst>
              <a:cxn ang="0">
                <a:pos x="0" y="148"/>
              </a:cxn>
              <a:cxn ang="0">
                <a:pos x="468" y="0"/>
              </a:cxn>
              <a:cxn ang="0">
                <a:pos x="754" y="0"/>
              </a:cxn>
            </a:cxnLst>
            <a:rect l="0" t="0" r="r" b="b"/>
            <a:pathLst>
              <a:path w="754" h="148">
                <a:moveTo>
                  <a:pt x="0" y="148"/>
                </a:moveTo>
                <a:lnTo>
                  <a:pt x="468" y="0"/>
                </a:lnTo>
                <a:lnTo>
                  <a:pt x="754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03" name="Line 43"/>
          <p:cNvSpPr>
            <a:spLocks noChangeShapeType="1"/>
          </p:cNvSpPr>
          <p:nvPr/>
        </p:nvSpPr>
        <p:spPr bwMode="auto">
          <a:xfrm flipV="1">
            <a:off x="4735513" y="1981200"/>
            <a:ext cx="1189037" cy="538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04" name="Line 44"/>
          <p:cNvSpPr>
            <a:spLocks noChangeShapeType="1"/>
          </p:cNvSpPr>
          <p:nvPr/>
        </p:nvSpPr>
        <p:spPr bwMode="auto">
          <a:xfrm>
            <a:off x="4465638" y="2646363"/>
            <a:ext cx="24971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05" name="Freeform 45"/>
          <p:cNvSpPr>
            <a:spLocks/>
          </p:cNvSpPr>
          <p:nvPr/>
        </p:nvSpPr>
        <p:spPr bwMode="auto">
          <a:xfrm>
            <a:off x="4608513" y="3117850"/>
            <a:ext cx="2370137" cy="3508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8" y="94"/>
              </a:cxn>
              <a:cxn ang="0">
                <a:pos x="634" y="94"/>
              </a:cxn>
            </a:cxnLst>
            <a:rect l="0" t="0" r="r" b="b"/>
            <a:pathLst>
              <a:path w="634" h="94">
                <a:moveTo>
                  <a:pt x="0" y="0"/>
                </a:moveTo>
                <a:lnTo>
                  <a:pt x="168" y="94"/>
                </a:lnTo>
                <a:lnTo>
                  <a:pt x="634" y="94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06" name="Freeform 46"/>
          <p:cNvSpPr>
            <a:spLocks/>
          </p:cNvSpPr>
          <p:nvPr/>
        </p:nvSpPr>
        <p:spPr bwMode="auto">
          <a:xfrm>
            <a:off x="4451350" y="3244850"/>
            <a:ext cx="2519363" cy="920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40" y="580"/>
              </a:cxn>
              <a:cxn ang="0">
                <a:pos x="1587" y="574"/>
              </a:cxn>
            </a:cxnLst>
            <a:rect l="0" t="0" r="r" b="b"/>
            <a:pathLst>
              <a:path w="1587" h="580">
                <a:moveTo>
                  <a:pt x="0" y="0"/>
                </a:moveTo>
                <a:lnTo>
                  <a:pt x="940" y="580"/>
                </a:lnTo>
                <a:lnTo>
                  <a:pt x="1587" y="574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07" name="Freeform 47"/>
          <p:cNvSpPr>
            <a:spLocks/>
          </p:cNvSpPr>
          <p:nvPr/>
        </p:nvSpPr>
        <p:spPr bwMode="auto">
          <a:xfrm>
            <a:off x="4592638" y="3386138"/>
            <a:ext cx="838200" cy="2192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6" y="586"/>
              </a:cxn>
              <a:cxn ang="0">
                <a:pos x="224" y="586"/>
              </a:cxn>
            </a:cxnLst>
            <a:rect l="0" t="0" r="r" b="b"/>
            <a:pathLst>
              <a:path w="224" h="586">
                <a:moveTo>
                  <a:pt x="0" y="0"/>
                </a:moveTo>
                <a:lnTo>
                  <a:pt x="146" y="586"/>
                </a:lnTo>
                <a:lnTo>
                  <a:pt x="224" y="5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08" name="Rectangle 48"/>
          <p:cNvSpPr>
            <a:spLocks noChangeArrowheads="1"/>
          </p:cNvSpPr>
          <p:nvPr/>
        </p:nvSpPr>
        <p:spPr bwMode="auto">
          <a:xfrm>
            <a:off x="1052513" y="1001713"/>
            <a:ext cx="725487" cy="581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b="1">
                <a:latin typeface="Arial" charset="0"/>
              </a:rPr>
              <a:t>Mons</a:t>
            </a:r>
          </a:p>
          <a:p>
            <a:r>
              <a:rPr lang="en-US" sz="1600" b="1">
                <a:latin typeface="Arial" charset="0"/>
              </a:rPr>
              <a:t>pubis</a:t>
            </a:r>
          </a:p>
        </p:txBody>
      </p:sp>
      <p:sp>
        <p:nvSpPr>
          <p:cNvPr id="66609" name="Rectangle 49"/>
          <p:cNvSpPr>
            <a:spLocks noChangeArrowheads="1"/>
          </p:cNvSpPr>
          <p:nvPr/>
        </p:nvSpPr>
        <p:spPr bwMode="auto">
          <a:xfrm>
            <a:off x="1046163" y="1576388"/>
            <a:ext cx="1098550" cy="581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b="1">
                <a:latin typeface="Arial" charset="0"/>
              </a:rPr>
              <a:t>Prepuce</a:t>
            </a:r>
          </a:p>
          <a:p>
            <a:r>
              <a:rPr lang="en-US" sz="1600" b="1">
                <a:latin typeface="Arial" charset="0"/>
              </a:rPr>
              <a:t>of clitoris</a:t>
            </a:r>
          </a:p>
        </p:txBody>
      </p:sp>
      <p:sp>
        <p:nvSpPr>
          <p:cNvPr id="66610" name="Rectangle 50"/>
          <p:cNvSpPr>
            <a:spLocks noChangeArrowheads="1"/>
          </p:cNvSpPr>
          <p:nvPr/>
        </p:nvSpPr>
        <p:spPr bwMode="auto">
          <a:xfrm>
            <a:off x="1044575" y="2130425"/>
            <a:ext cx="884238" cy="581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b="1">
                <a:latin typeface="Arial" charset="0"/>
              </a:rPr>
              <a:t>Clitoris</a:t>
            </a:r>
          </a:p>
          <a:p>
            <a:r>
              <a:rPr lang="en-US" sz="1600" b="1">
                <a:latin typeface="Arial" charset="0"/>
              </a:rPr>
              <a:t>(glans)</a:t>
            </a:r>
          </a:p>
        </p:txBody>
      </p:sp>
      <p:sp>
        <p:nvSpPr>
          <p:cNvPr id="66611" name="Rectangle 51"/>
          <p:cNvSpPr>
            <a:spLocks noChangeArrowheads="1"/>
          </p:cNvSpPr>
          <p:nvPr/>
        </p:nvSpPr>
        <p:spPr bwMode="auto">
          <a:xfrm>
            <a:off x="1038225" y="2757488"/>
            <a:ext cx="1087438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Arial" charset="0"/>
              </a:rPr>
              <a:t>Vestibule</a:t>
            </a:r>
          </a:p>
        </p:txBody>
      </p:sp>
      <p:sp>
        <p:nvSpPr>
          <p:cNvPr id="66612" name="Rectangle 52"/>
          <p:cNvSpPr>
            <a:spLocks noChangeArrowheads="1"/>
          </p:cNvSpPr>
          <p:nvPr/>
        </p:nvSpPr>
        <p:spPr bwMode="auto">
          <a:xfrm>
            <a:off x="1057275" y="4268788"/>
            <a:ext cx="6921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Arial" charset="0"/>
              </a:rPr>
              <a:t>Anus</a:t>
            </a:r>
          </a:p>
        </p:txBody>
      </p:sp>
      <p:sp>
        <p:nvSpPr>
          <p:cNvPr id="66613" name="Rectangle 53"/>
          <p:cNvSpPr>
            <a:spLocks noChangeArrowheads="1"/>
          </p:cNvSpPr>
          <p:nvPr/>
        </p:nvSpPr>
        <p:spPr bwMode="auto">
          <a:xfrm>
            <a:off x="6940550" y="1131888"/>
            <a:ext cx="850900" cy="581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b="1">
                <a:latin typeface="Arial" charset="0"/>
              </a:rPr>
              <a:t>Labia</a:t>
            </a:r>
          </a:p>
          <a:p>
            <a:r>
              <a:rPr lang="en-US" sz="1600" b="1">
                <a:latin typeface="Arial" charset="0"/>
              </a:rPr>
              <a:t>majora</a:t>
            </a:r>
          </a:p>
        </p:txBody>
      </p:sp>
      <p:sp>
        <p:nvSpPr>
          <p:cNvPr id="66614" name="Rectangle 54"/>
          <p:cNvSpPr>
            <a:spLocks noChangeArrowheads="1"/>
          </p:cNvSpPr>
          <p:nvPr/>
        </p:nvSpPr>
        <p:spPr bwMode="auto">
          <a:xfrm>
            <a:off x="6938963" y="1779588"/>
            <a:ext cx="862012" cy="581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b="1">
                <a:latin typeface="Arial" charset="0"/>
              </a:rPr>
              <a:t>Labia</a:t>
            </a:r>
          </a:p>
          <a:p>
            <a:r>
              <a:rPr lang="en-US" sz="1600" b="1">
                <a:latin typeface="Arial" charset="0"/>
              </a:rPr>
              <a:t>minora</a:t>
            </a:r>
          </a:p>
        </p:txBody>
      </p:sp>
      <p:sp>
        <p:nvSpPr>
          <p:cNvPr id="66615" name="Rectangle 55"/>
          <p:cNvSpPr>
            <a:spLocks noChangeArrowheads="1"/>
          </p:cNvSpPr>
          <p:nvPr/>
        </p:nvSpPr>
        <p:spPr bwMode="auto">
          <a:xfrm>
            <a:off x="6934200" y="2460625"/>
            <a:ext cx="985838" cy="8255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b="1">
                <a:latin typeface="Arial" charset="0"/>
              </a:rPr>
              <a:t>External</a:t>
            </a:r>
          </a:p>
          <a:p>
            <a:r>
              <a:rPr lang="en-US" sz="1600" b="1">
                <a:latin typeface="Arial" charset="0"/>
              </a:rPr>
              <a:t>urethral</a:t>
            </a:r>
          </a:p>
          <a:p>
            <a:r>
              <a:rPr lang="en-US" sz="1600" b="1">
                <a:latin typeface="Arial" charset="0"/>
              </a:rPr>
              <a:t>orifice</a:t>
            </a:r>
          </a:p>
        </p:txBody>
      </p:sp>
      <p:sp>
        <p:nvSpPr>
          <p:cNvPr id="66616" name="Rectangle 56"/>
          <p:cNvSpPr>
            <a:spLocks noChangeArrowheads="1"/>
          </p:cNvSpPr>
          <p:nvPr/>
        </p:nvSpPr>
        <p:spPr bwMode="auto">
          <a:xfrm>
            <a:off x="6946900" y="3317875"/>
            <a:ext cx="1154113" cy="581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b="1">
                <a:latin typeface="Arial" charset="0"/>
              </a:rPr>
              <a:t>Hymen</a:t>
            </a:r>
          </a:p>
          <a:p>
            <a:r>
              <a:rPr lang="en-US" sz="1600" b="1">
                <a:latin typeface="Arial" charset="0"/>
              </a:rPr>
              <a:t>(ruptured)</a:t>
            </a:r>
          </a:p>
        </p:txBody>
      </p:sp>
      <p:sp>
        <p:nvSpPr>
          <p:cNvPr id="66617" name="Rectangle 57"/>
          <p:cNvSpPr>
            <a:spLocks noChangeArrowheads="1"/>
          </p:cNvSpPr>
          <p:nvPr/>
        </p:nvSpPr>
        <p:spPr bwMode="auto">
          <a:xfrm>
            <a:off x="5419725" y="5391150"/>
            <a:ext cx="2295525" cy="8255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600" b="1">
                <a:latin typeface="Arial" charset="0"/>
              </a:rPr>
              <a:t>Opening of the duct</a:t>
            </a:r>
          </a:p>
          <a:p>
            <a:r>
              <a:rPr lang="en-US" sz="1600" b="1">
                <a:latin typeface="Arial" charset="0"/>
              </a:rPr>
              <a:t>of the greater</a:t>
            </a:r>
          </a:p>
          <a:p>
            <a:r>
              <a:rPr lang="en-US" sz="1600" b="1">
                <a:latin typeface="Arial" charset="0"/>
              </a:rPr>
              <a:t>vestibular gland</a:t>
            </a:r>
          </a:p>
        </p:txBody>
      </p:sp>
      <p:sp>
        <p:nvSpPr>
          <p:cNvPr id="66618" name="Rectangle 58"/>
          <p:cNvSpPr>
            <a:spLocks noChangeArrowheads="1"/>
          </p:cNvSpPr>
          <p:nvPr/>
        </p:nvSpPr>
        <p:spPr bwMode="auto">
          <a:xfrm>
            <a:off x="6937375" y="3986213"/>
            <a:ext cx="906463" cy="581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b="1">
                <a:latin typeface="Arial" charset="0"/>
              </a:rPr>
              <a:t>Vaginal</a:t>
            </a:r>
          </a:p>
          <a:p>
            <a:r>
              <a:rPr lang="en-US" sz="1600" b="1">
                <a:latin typeface="Arial" charset="0"/>
              </a:rPr>
              <a:t>orifice</a:t>
            </a:r>
          </a:p>
        </p:txBody>
      </p:sp>
    </p:spTree>
    <p:extLst>
      <p:ext uri="{BB962C8B-B14F-4D97-AF65-F5344CB8AC3E}">
        <p14:creationId xmlns:p14="http://schemas.microsoft.com/office/powerpoint/2010/main" val="327967977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External Genitalia (Vulva or Pudendum)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4419600" cy="5257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Mons pubis</a:t>
            </a:r>
            <a:r>
              <a:rPr lang="en-US" dirty="0"/>
              <a:t>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fatty </a:t>
            </a:r>
            <a:r>
              <a:rPr lang="en-US" dirty="0"/>
              <a:t>area overlying pubic </a:t>
            </a:r>
            <a:r>
              <a:rPr lang="en-US" dirty="0" err="1"/>
              <a:t>symphysis</a:t>
            </a:r>
            <a:r>
              <a:rPr lang="en-US" dirty="0"/>
              <a:t> </a:t>
            </a:r>
          </a:p>
          <a:p>
            <a:pPr>
              <a:lnSpc>
                <a:spcPct val="90000"/>
              </a:lnSpc>
            </a:pPr>
            <a:endParaRPr lang="en-US" b="1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Labia </a:t>
            </a:r>
            <a:r>
              <a:rPr lang="en-US" b="1" dirty="0" err="1"/>
              <a:t>majora</a:t>
            </a:r>
            <a:r>
              <a:rPr lang="en-US" dirty="0"/>
              <a:t>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hair-covered</a:t>
            </a:r>
            <a:r>
              <a:rPr lang="en-US" dirty="0"/>
              <a:t>, fatty skin folds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Counterpart of male scrotum</a:t>
            </a:r>
          </a:p>
          <a:p>
            <a:pPr>
              <a:lnSpc>
                <a:spcPct val="90000"/>
              </a:lnSpc>
            </a:pPr>
            <a:r>
              <a:rPr lang="en-US" b="1" dirty="0"/>
              <a:t>Labia </a:t>
            </a:r>
            <a:r>
              <a:rPr lang="en-US" b="1" dirty="0" err="1"/>
              <a:t>minora</a:t>
            </a:r>
            <a:r>
              <a:rPr lang="en-US" dirty="0"/>
              <a:t>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skin </a:t>
            </a:r>
            <a:r>
              <a:rPr lang="en-US" dirty="0"/>
              <a:t>folds lying within labia </a:t>
            </a:r>
            <a:r>
              <a:rPr lang="en-US" dirty="0" err="1"/>
              <a:t>majora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Join at posterior end of vestibule </a:t>
            </a:r>
            <a:r>
              <a:rPr lang="en-US" dirty="0">
                <a:sym typeface="Wingdings" pitchFamily="1" charset="2"/>
              </a:rPr>
              <a:t> </a:t>
            </a:r>
            <a:r>
              <a:rPr lang="en-US" b="1" dirty="0" err="1">
                <a:sym typeface="Wingdings" pitchFamily="1" charset="2"/>
              </a:rPr>
              <a:t>fourchette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Vestibule </a:t>
            </a:r>
            <a:r>
              <a:rPr lang="en-US" dirty="0"/>
              <a:t>- recess within labia </a:t>
            </a:r>
            <a:r>
              <a:rPr lang="en-US" dirty="0" err="1"/>
              <a:t>minora</a:t>
            </a:r>
            <a:endParaRPr lang="en-US" dirty="0"/>
          </a:p>
        </p:txBody>
      </p:sp>
      <p:pic>
        <p:nvPicPr>
          <p:cNvPr id="890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4734" y="1600200"/>
            <a:ext cx="405926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48400" y="1143000"/>
            <a:ext cx="14478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Mons Pubis</a:t>
            </a:r>
            <a:endParaRPr lang="en-US" dirty="0"/>
          </a:p>
        </p:txBody>
      </p:sp>
      <p:cxnSp>
        <p:nvCxnSpPr>
          <p:cNvPr id="6" name="Straight Arrow Connector 5"/>
          <p:cNvCxnSpPr>
            <a:stCxn id="5" idx="2"/>
          </p:cNvCxnSpPr>
          <p:nvPr/>
        </p:nvCxnSpPr>
        <p:spPr>
          <a:xfrm>
            <a:off x="6972300" y="1512332"/>
            <a:ext cx="419100" cy="8498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96200" y="2590800"/>
            <a:ext cx="14478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Labia </a:t>
            </a:r>
            <a:r>
              <a:rPr lang="en-US" dirty="0" err="1" smtClean="0"/>
              <a:t>Minora</a:t>
            </a:r>
            <a:endParaRPr lang="en-US" dirty="0"/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 flipH="1">
            <a:off x="7467600" y="2960132"/>
            <a:ext cx="952500" cy="4688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38800" y="1905000"/>
            <a:ext cx="14478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Labia </a:t>
            </a:r>
            <a:r>
              <a:rPr lang="en-US" dirty="0" err="1" smtClean="0"/>
              <a:t>Majora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1" idx="2"/>
          </p:cNvCxnSpPr>
          <p:nvPr/>
        </p:nvCxnSpPr>
        <p:spPr>
          <a:xfrm>
            <a:off x="6362700" y="2274332"/>
            <a:ext cx="419100" cy="8498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86400" y="4114800"/>
            <a:ext cx="14478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Fourchette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4" idx="0"/>
          </p:cNvCxnSpPr>
          <p:nvPr/>
        </p:nvCxnSpPr>
        <p:spPr>
          <a:xfrm flipV="1">
            <a:off x="6210300" y="3962400"/>
            <a:ext cx="10287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097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Seminiferous Tubules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Thick, stratified epithelium surrounding central fluid-containing lumen</a:t>
            </a:r>
          </a:p>
          <a:p>
            <a:endParaRPr lang="en-US" sz="2800" dirty="0" smtClean="0"/>
          </a:p>
          <a:p>
            <a:r>
              <a:rPr lang="en-US" sz="2800" dirty="0" smtClean="0"/>
              <a:t>Epithelium</a:t>
            </a:r>
            <a:endParaRPr lang="en-US" sz="2800" dirty="0"/>
          </a:p>
          <a:p>
            <a:pPr lvl="1"/>
            <a:r>
              <a:rPr lang="en-US" sz="2400" b="1" dirty="0" err="1" smtClean="0"/>
              <a:t>spermatogenic</a:t>
            </a:r>
            <a:r>
              <a:rPr lang="en-US" sz="2400" b="1" dirty="0" smtClean="0"/>
              <a:t> </a:t>
            </a:r>
            <a:r>
              <a:rPr lang="en-US" sz="2400" b="1" dirty="0"/>
              <a:t>cells</a:t>
            </a:r>
            <a:r>
              <a:rPr lang="en-US" sz="2400" dirty="0"/>
              <a:t> embedded in </a:t>
            </a:r>
            <a:r>
              <a:rPr lang="en-US" sz="2400" dirty="0" err="1" smtClean="0"/>
              <a:t>Sustentacular</a:t>
            </a:r>
            <a:r>
              <a:rPr lang="en-US" sz="2400" dirty="0" smtClean="0"/>
              <a:t> cells(</a:t>
            </a:r>
            <a:r>
              <a:rPr lang="en-US" sz="2400" b="1" dirty="0" err="1" smtClean="0"/>
              <a:t>sustentocytes</a:t>
            </a:r>
            <a:r>
              <a:rPr lang="en-US" sz="2400" b="1" dirty="0" smtClean="0"/>
              <a:t>)</a:t>
            </a:r>
            <a:endParaRPr lang="en-US" sz="2400" dirty="0"/>
          </a:p>
          <a:p>
            <a:endParaRPr lang="en-US" sz="2800" b="1" dirty="0" smtClean="0"/>
          </a:p>
          <a:p>
            <a:r>
              <a:rPr lang="en-US" sz="2800" b="1" dirty="0" err="1" smtClean="0"/>
              <a:t>Myoid</a:t>
            </a:r>
            <a:r>
              <a:rPr lang="en-US" sz="2800" b="1" dirty="0" smtClean="0"/>
              <a:t> </a:t>
            </a:r>
            <a:r>
              <a:rPr lang="en-US" sz="2800" b="1" dirty="0"/>
              <a:t>cells</a:t>
            </a:r>
            <a:r>
              <a:rPr lang="en-US" sz="2800" dirty="0"/>
              <a:t> surround each tubule</a:t>
            </a:r>
          </a:p>
          <a:p>
            <a:pPr lvl="1"/>
            <a:r>
              <a:rPr lang="en-US" sz="2400" dirty="0"/>
              <a:t>May squeeze sperm, testicular fluids out of testes</a:t>
            </a:r>
          </a:p>
          <a:p>
            <a:endParaRPr lang="en-US" sz="2800" dirty="0" smtClean="0"/>
          </a:p>
          <a:p>
            <a:r>
              <a:rPr lang="en-US" sz="2800" dirty="0" smtClean="0"/>
              <a:t>Tubules </a:t>
            </a:r>
            <a:r>
              <a:rPr lang="en-US" sz="2800" dirty="0"/>
              <a:t>of each lobule form </a:t>
            </a:r>
            <a:r>
              <a:rPr lang="en-US" sz="2800" b="1" dirty="0"/>
              <a:t>straight tubule</a:t>
            </a:r>
            <a:endParaRPr lang="en-US" sz="2800" dirty="0"/>
          </a:p>
          <a:p>
            <a:pPr lvl="1"/>
            <a:endParaRPr lang="en-US" sz="2400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External Genitalia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4953000" cy="5257800"/>
          </a:xfrm>
        </p:spPr>
        <p:txBody>
          <a:bodyPr/>
          <a:lstStyle/>
          <a:p>
            <a:r>
              <a:rPr lang="en-US" dirty="0"/>
              <a:t>Greater vestibular glands</a:t>
            </a:r>
          </a:p>
          <a:p>
            <a:pPr lvl="1"/>
            <a:r>
              <a:rPr lang="en-US" dirty="0"/>
              <a:t>Flank vaginal opening</a:t>
            </a:r>
          </a:p>
          <a:p>
            <a:pPr lvl="1"/>
            <a:r>
              <a:rPr lang="en-US" dirty="0"/>
              <a:t>Homologous to </a:t>
            </a:r>
            <a:r>
              <a:rPr lang="en-US" dirty="0" err="1"/>
              <a:t>bulbourethral</a:t>
            </a:r>
            <a:r>
              <a:rPr lang="en-US" dirty="0"/>
              <a:t> glands</a:t>
            </a:r>
          </a:p>
          <a:p>
            <a:pPr lvl="1"/>
            <a:r>
              <a:rPr lang="en-US" dirty="0"/>
              <a:t>Release mucus into vestibule for lubrication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4734" y="1600200"/>
            <a:ext cx="405926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62600" y="4572000"/>
            <a:ext cx="14478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Vestibular glands</a:t>
            </a:r>
            <a:endParaRPr lang="en-US" dirty="0"/>
          </a:p>
        </p:txBody>
      </p:sp>
      <p:cxnSp>
        <p:nvCxnSpPr>
          <p:cNvPr id="6" name="Straight Arrow Connector 5"/>
          <p:cNvCxnSpPr>
            <a:stCxn id="5" idx="0"/>
          </p:cNvCxnSpPr>
          <p:nvPr/>
        </p:nvCxnSpPr>
        <p:spPr>
          <a:xfrm flipV="1">
            <a:off x="6286500" y="3733800"/>
            <a:ext cx="8763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0"/>
          </p:cNvCxnSpPr>
          <p:nvPr/>
        </p:nvCxnSpPr>
        <p:spPr>
          <a:xfrm flipV="1">
            <a:off x="6286500" y="3733800"/>
            <a:ext cx="10287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83311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External Genitalia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5105400" cy="5257800"/>
          </a:xfrm>
        </p:spPr>
        <p:txBody>
          <a:bodyPr>
            <a:normAutofit/>
          </a:bodyPr>
          <a:lstStyle/>
          <a:p>
            <a:r>
              <a:rPr lang="en-US" b="1" dirty="0"/>
              <a:t>Clitoris</a:t>
            </a:r>
            <a:r>
              <a:rPr lang="en-US" dirty="0"/>
              <a:t> – anterior to vestibule</a:t>
            </a:r>
          </a:p>
          <a:p>
            <a:pPr lvl="1"/>
            <a:r>
              <a:rPr lang="en-US" b="1" dirty="0" err="1"/>
              <a:t>Glans</a:t>
            </a:r>
            <a:r>
              <a:rPr lang="en-US" b="1" dirty="0"/>
              <a:t> of the clitoris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smtClean="0"/>
              <a:t>exposed </a:t>
            </a:r>
            <a:r>
              <a:rPr lang="en-US" dirty="0"/>
              <a:t>portion</a:t>
            </a:r>
          </a:p>
          <a:p>
            <a:pPr lvl="1"/>
            <a:r>
              <a:rPr lang="en-US" b="1" dirty="0"/>
              <a:t>Prepuce of the clitoris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smtClean="0"/>
              <a:t>hoods </a:t>
            </a:r>
            <a:r>
              <a:rPr lang="en-US" dirty="0" err="1"/>
              <a:t>glans</a:t>
            </a:r>
            <a:endParaRPr lang="en-US" dirty="0"/>
          </a:p>
          <a:p>
            <a:pPr lvl="1"/>
            <a:r>
              <a:rPr lang="en-US" dirty="0"/>
              <a:t>Counterpart of penis</a:t>
            </a:r>
          </a:p>
          <a:p>
            <a:endParaRPr lang="en-US" b="1" dirty="0" smtClean="0"/>
          </a:p>
          <a:p>
            <a:r>
              <a:rPr lang="en-US" b="1" dirty="0" smtClean="0"/>
              <a:t>Perineum</a:t>
            </a:r>
            <a:endParaRPr lang="en-US" dirty="0"/>
          </a:p>
          <a:p>
            <a:pPr lvl="1"/>
            <a:r>
              <a:rPr lang="en-US" dirty="0"/>
              <a:t>Diamond-shaped region between pubic arch and coccyx </a:t>
            </a:r>
          </a:p>
          <a:p>
            <a:pPr lvl="1"/>
            <a:r>
              <a:rPr lang="en-US" dirty="0"/>
              <a:t>Bordered by </a:t>
            </a:r>
            <a:r>
              <a:rPr lang="en-US" dirty="0" err="1"/>
              <a:t>ischial</a:t>
            </a:r>
            <a:r>
              <a:rPr lang="en-US" dirty="0"/>
              <a:t> </a:t>
            </a:r>
            <a:r>
              <a:rPr lang="en-US" dirty="0" err="1"/>
              <a:t>tuberosities</a:t>
            </a:r>
            <a:r>
              <a:rPr lang="en-US" dirty="0"/>
              <a:t> laterally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4734" y="1600200"/>
            <a:ext cx="405926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543800" y="1905000"/>
            <a:ext cx="14478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dirty="0" err="1" smtClean="0"/>
              <a:t>Glans</a:t>
            </a:r>
            <a:r>
              <a:rPr lang="en-US" dirty="0" smtClean="0"/>
              <a:t> clitoris</a:t>
            </a:r>
            <a:endParaRPr lang="en-US" dirty="0"/>
          </a:p>
        </p:txBody>
      </p:sp>
      <p:cxnSp>
        <p:nvCxnSpPr>
          <p:cNvPr id="7" name="Straight Arrow Connector 6"/>
          <p:cNvCxnSpPr>
            <a:stCxn id="6" idx="2"/>
          </p:cNvCxnSpPr>
          <p:nvPr/>
        </p:nvCxnSpPr>
        <p:spPr>
          <a:xfrm flipH="1">
            <a:off x="7239000" y="2274332"/>
            <a:ext cx="1028700" cy="6974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38800" y="1828800"/>
            <a:ext cx="14478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Prepuce of clitoris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3" idx="2"/>
          </p:cNvCxnSpPr>
          <p:nvPr/>
        </p:nvCxnSpPr>
        <p:spPr>
          <a:xfrm>
            <a:off x="6362700" y="2475131"/>
            <a:ext cx="876300" cy="3442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9" idx="0"/>
          </p:cNvCxnSpPr>
          <p:nvPr/>
        </p:nvCxnSpPr>
        <p:spPr>
          <a:xfrm flipH="1" flipV="1">
            <a:off x="7620000" y="4355068"/>
            <a:ext cx="495300" cy="5217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91400" y="4876800"/>
            <a:ext cx="14478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Perineum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05954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725" name="Picture 69" descr="figure_27_16b_unlabeled"/>
          <p:cNvPicPr>
            <a:picLocks noChangeAspect="1" noChangeArrowheads="1"/>
          </p:cNvPicPr>
          <p:nvPr/>
        </p:nvPicPr>
        <p:blipFill>
          <a:blip r:embed="rId2" cstate="print"/>
          <a:srcRect b="2824"/>
          <a:stretch>
            <a:fillRect/>
          </a:stretch>
        </p:blipFill>
        <p:spPr bwMode="auto">
          <a:xfrm>
            <a:off x="1571625" y="111125"/>
            <a:ext cx="5999163" cy="6446838"/>
          </a:xfrm>
          <a:prstGeom prst="rect">
            <a:avLst/>
          </a:prstGeom>
          <a:noFill/>
        </p:spPr>
      </p:pic>
      <p:sp>
        <p:nvSpPr>
          <p:cNvPr id="70726" name="Freeform 70"/>
          <p:cNvSpPr>
            <a:spLocks/>
          </p:cNvSpPr>
          <p:nvPr/>
        </p:nvSpPr>
        <p:spPr bwMode="auto">
          <a:xfrm>
            <a:off x="2655888" y="549275"/>
            <a:ext cx="955675" cy="223838"/>
          </a:xfrm>
          <a:custGeom>
            <a:avLst/>
            <a:gdLst/>
            <a:ahLst/>
            <a:cxnLst>
              <a:cxn ang="0">
                <a:pos x="0" y="141"/>
              </a:cxn>
              <a:cxn ang="0">
                <a:pos x="476" y="0"/>
              </a:cxn>
              <a:cxn ang="0">
                <a:pos x="602" y="0"/>
              </a:cxn>
            </a:cxnLst>
            <a:rect l="0" t="0" r="r" b="b"/>
            <a:pathLst>
              <a:path w="602" h="141">
                <a:moveTo>
                  <a:pt x="0" y="141"/>
                </a:moveTo>
                <a:lnTo>
                  <a:pt x="476" y="0"/>
                </a:lnTo>
                <a:lnTo>
                  <a:pt x="602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27" name="Line 71"/>
          <p:cNvSpPr>
            <a:spLocks noChangeShapeType="1"/>
          </p:cNvSpPr>
          <p:nvPr/>
        </p:nvSpPr>
        <p:spPr bwMode="auto">
          <a:xfrm>
            <a:off x="2540000" y="874713"/>
            <a:ext cx="1087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28" name="Line 72"/>
          <p:cNvSpPr>
            <a:spLocks noChangeShapeType="1"/>
          </p:cNvSpPr>
          <p:nvPr/>
        </p:nvSpPr>
        <p:spPr bwMode="auto">
          <a:xfrm flipV="1">
            <a:off x="2773363" y="881063"/>
            <a:ext cx="627062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29" name="Line 73"/>
          <p:cNvSpPr>
            <a:spLocks noChangeShapeType="1"/>
          </p:cNvSpPr>
          <p:nvPr/>
        </p:nvSpPr>
        <p:spPr bwMode="auto">
          <a:xfrm>
            <a:off x="2508250" y="1185863"/>
            <a:ext cx="1116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30" name="Line 74"/>
          <p:cNvSpPr>
            <a:spLocks noChangeShapeType="1"/>
          </p:cNvSpPr>
          <p:nvPr/>
        </p:nvSpPr>
        <p:spPr bwMode="auto">
          <a:xfrm>
            <a:off x="2825750" y="1074738"/>
            <a:ext cx="64452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31" name="Freeform 75"/>
          <p:cNvSpPr>
            <a:spLocks/>
          </p:cNvSpPr>
          <p:nvPr/>
        </p:nvSpPr>
        <p:spPr bwMode="auto">
          <a:xfrm>
            <a:off x="2276475" y="1416050"/>
            <a:ext cx="361950" cy="444500"/>
          </a:xfrm>
          <a:custGeom>
            <a:avLst/>
            <a:gdLst/>
            <a:ahLst/>
            <a:cxnLst>
              <a:cxn ang="0">
                <a:pos x="0" y="154"/>
              </a:cxn>
              <a:cxn ang="0">
                <a:pos x="32" y="154"/>
              </a:cxn>
              <a:cxn ang="0">
                <a:pos x="128" y="0"/>
              </a:cxn>
            </a:cxnLst>
            <a:rect l="0" t="0" r="r" b="b"/>
            <a:pathLst>
              <a:path w="128" h="154">
                <a:moveTo>
                  <a:pt x="0" y="154"/>
                </a:moveTo>
                <a:lnTo>
                  <a:pt x="32" y="154"/>
                </a:lnTo>
                <a:lnTo>
                  <a:pt x="12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32" name="Freeform 76"/>
          <p:cNvSpPr>
            <a:spLocks/>
          </p:cNvSpPr>
          <p:nvPr/>
        </p:nvSpPr>
        <p:spPr bwMode="auto">
          <a:xfrm>
            <a:off x="2416175" y="2449513"/>
            <a:ext cx="333375" cy="13954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4" y="0"/>
              </a:cxn>
              <a:cxn ang="0">
                <a:pos x="116" y="484"/>
              </a:cxn>
            </a:cxnLst>
            <a:rect l="0" t="0" r="r" b="b"/>
            <a:pathLst>
              <a:path w="116" h="484">
                <a:moveTo>
                  <a:pt x="0" y="0"/>
                </a:moveTo>
                <a:lnTo>
                  <a:pt x="54" y="0"/>
                </a:lnTo>
                <a:lnTo>
                  <a:pt x="116" y="48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33" name="Freeform 77"/>
          <p:cNvSpPr>
            <a:spLocks/>
          </p:cNvSpPr>
          <p:nvPr/>
        </p:nvSpPr>
        <p:spPr bwMode="auto">
          <a:xfrm>
            <a:off x="3848100" y="2224088"/>
            <a:ext cx="1089025" cy="585787"/>
          </a:xfrm>
          <a:custGeom>
            <a:avLst/>
            <a:gdLst/>
            <a:ahLst/>
            <a:cxnLst>
              <a:cxn ang="0">
                <a:pos x="0" y="202"/>
              </a:cxn>
              <a:cxn ang="0">
                <a:pos x="310" y="4"/>
              </a:cxn>
              <a:cxn ang="0">
                <a:pos x="380" y="0"/>
              </a:cxn>
            </a:cxnLst>
            <a:rect l="0" t="0" r="r" b="b"/>
            <a:pathLst>
              <a:path w="380" h="202">
                <a:moveTo>
                  <a:pt x="0" y="202"/>
                </a:moveTo>
                <a:lnTo>
                  <a:pt x="310" y="4"/>
                </a:lnTo>
                <a:lnTo>
                  <a:pt x="38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34" name="Freeform 78"/>
          <p:cNvSpPr>
            <a:spLocks/>
          </p:cNvSpPr>
          <p:nvPr/>
        </p:nvSpPr>
        <p:spPr bwMode="auto">
          <a:xfrm>
            <a:off x="3870325" y="2535238"/>
            <a:ext cx="2049463" cy="755650"/>
          </a:xfrm>
          <a:custGeom>
            <a:avLst/>
            <a:gdLst/>
            <a:ahLst/>
            <a:cxnLst>
              <a:cxn ang="0">
                <a:pos x="0" y="262"/>
              </a:cxn>
              <a:cxn ang="0">
                <a:pos x="630" y="0"/>
              </a:cxn>
              <a:cxn ang="0">
                <a:pos x="714" y="0"/>
              </a:cxn>
            </a:cxnLst>
            <a:rect l="0" t="0" r="r" b="b"/>
            <a:pathLst>
              <a:path w="714" h="262">
                <a:moveTo>
                  <a:pt x="0" y="262"/>
                </a:moveTo>
                <a:lnTo>
                  <a:pt x="630" y="0"/>
                </a:lnTo>
                <a:lnTo>
                  <a:pt x="714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35" name="Line 79"/>
          <p:cNvSpPr>
            <a:spLocks noChangeShapeType="1"/>
          </p:cNvSpPr>
          <p:nvPr/>
        </p:nvSpPr>
        <p:spPr bwMode="auto">
          <a:xfrm flipV="1">
            <a:off x="3838575" y="3378200"/>
            <a:ext cx="207645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36" name="Line 80"/>
          <p:cNvSpPr>
            <a:spLocks noChangeShapeType="1"/>
          </p:cNvSpPr>
          <p:nvPr/>
        </p:nvSpPr>
        <p:spPr bwMode="auto">
          <a:xfrm>
            <a:off x="3871913" y="4108450"/>
            <a:ext cx="2047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37" name="Freeform 81"/>
          <p:cNvSpPr>
            <a:spLocks/>
          </p:cNvSpPr>
          <p:nvPr/>
        </p:nvSpPr>
        <p:spPr bwMode="auto">
          <a:xfrm>
            <a:off x="3857625" y="4660900"/>
            <a:ext cx="2058988" cy="196850"/>
          </a:xfrm>
          <a:custGeom>
            <a:avLst/>
            <a:gdLst/>
            <a:ahLst/>
            <a:cxnLst>
              <a:cxn ang="0">
                <a:pos x="0" y="68"/>
              </a:cxn>
              <a:cxn ang="0">
                <a:pos x="686" y="0"/>
              </a:cxn>
              <a:cxn ang="0">
                <a:pos x="716" y="0"/>
              </a:cxn>
            </a:cxnLst>
            <a:rect l="0" t="0" r="r" b="b"/>
            <a:pathLst>
              <a:path w="716" h="68">
                <a:moveTo>
                  <a:pt x="0" y="68"/>
                </a:moveTo>
                <a:lnTo>
                  <a:pt x="686" y="0"/>
                </a:lnTo>
                <a:lnTo>
                  <a:pt x="716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38" name="Line 82"/>
          <p:cNvSpPr>
            <a:spLocks noChangeShapeType="1"/>
          </p:cNvSpPr>
          <p:nvPr/>
        </p:nvSpPr>
        <p:spPr bwMode="auto">
          <a:xfrm>
            <a:off x="4252913" y="5143500"/>
            <a:ext cx="1668462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39" name="Freeform 83"/>
          <p:cNvSpPr>
            <a:spLocks/>
          </p:cNvSpPr>
          <p:nvPr/>
        </p:nvSpPr>
        <p:spPr bwMode="auto">
          <a:xfrm>
            <a:off x="2438400" y="4760913"/>
            <a:ext cx="885825" cy="909637"/>
          </a:xfrm>
          <a:custGeom>
            <a:avLst/>
            <a:gdLst/>
            <a:ahLst/>
            <a:cxnLst>
              <a:cxn ang="0">
                <a:pos x="0" y="316"/>
              </a:cxn>
              <a:cxn ang="0">
                <a:pos x="138" y="316"/>
              </a:cxn>
              <a:cxn ang="0">
                <a:pos x="308" y="0"/>
              </a:cxn>
            </a:cxnLst>
            <a:rect l="0" t="0" r="r" b="b"/>
            <a:pathLst>
              <a:path w="308" h="316">
                <a:moveTo>
                  <a:pt x="0" y="316"/>
                </a:moveTo>
                <a:lnTo>
                  <a:pt x="138" y="316"/>
                </a:lnTo>
                <a:lnTo>
                  <a:pt x="3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40" name="Freeform 84"/>
          <p:cNvSpPr>
            <a:spLocks/>
          </p:cNvSpPr>
          <p:nvPr/>
        </p:nvSpPr>
        <p:spPr bwMode="auto">
          <a:xfrm>
            <a:off x="2703513" y="5349875"/>
            <a:ext cx="1144587" cy="812800"/>
          </a:xfrm>
          <a:custGeom>
            <a:avLst/>
            <a:gdLst/>
            <a:ahLst/>
            <a:cxnLst>
              <a:cxn ang="0">
                <a:pos x="0" y="282"/>
              </a:cxn>
              <a:cxn ang="0">
                <a:pos x="210" y="280"/>
              </a:cxn>
              <a:cxn ang="0">
                <a:pos x="398" y="0"/>
              </a:cxn>
            </a:cxnLst>
            <a:rect l="0" t="0" r="r" b="b"/>
            <a:pathLst>
              <a:path w="398" h="282">
                <a:moveTo>
                  <a:pt x="0" y="282"/>
                </a:moveTo>
                <a:lnTo>
                  <a:pt x="210" y="280"/>
                </a:lnTo>
                <a:lnTo>
                  <a:pt x="39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41" name="Rectangle 85"/>
          <p:cNvSpPr>
            <a:spLocks noChangeArrowheads="1"/>
          </p:cNvSpPr>
          <p:nvPr/>
        </p:nvSpPr>
        <p:spPr bwMode="auto">
          <a:xfrm>
            <a:off x="3576638" y="376238"/>
            <a:ext cx="884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Arial" charset="0"/>
              </a:rPr>
              <a:t>Clitoris</a:t>
            </a:r>
          </a:p>
        </p:txBody>
      </p:sp>
      <p:sp>
        <p:nvSpPr>
          <p:cNvPr id="70742" name="Rectangle 86"/>
          <p:cNvSpPr>
            <a:spLocks noChangeArrowheads="1"/>
          </p:cNvSpPr>
          <p:nvPr/>
        </p:nvSpPr>
        <p:spPr bwMode="auto">
          <a:xfrm>
            <a:off x="3570288" y="696913"/>
            <a:ext cx="1449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Arial" charset="0"/>
              </a:rPr>
              <a:t>Labia minora</a:t>
            </a:r>
          </a:p>
        </p:txBody>
      </p:sp>
      <p:sp>
        <p:nvSpPr>
          <p:cNvPr id="70743" name="Rectangle 87"/>
          <p:cNvSpPr>
            <a:spLocks noChangeArrowheads="1"/>
          </p:cNvSpPr>
          <p:nvPr/>
        </p:nvSpPr>
        <p:spPr bwMode="auto">
          <a:xfrm>
            <a:off x="3581400" y="1004888"/>
            <a:ext cx="1438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Arial" charset="0"/>
              </a:rPr>
              <a:t>Labia majora</a:t>
            </a:r>
          </a:p>
        </p:txBody>
      </p:sp>
      <p:sp>
        <p:nvSpPr>
          <p:cNvPr id="70744" name="Rectangle 88"/>
          <p:cNvSpPr>
            <a:spLocks noChangeArrowheads="1"/>
          </p:cNvSpPr>
          <p:nvPr/>
        </p:nvSpPr>
        <p:spPr bwMode="auto">
          <a:xfrm>
            <a:off x="1628775" y="1655763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Arial" charset="0"/>
              </a:rPr>
              <a:t>Anus</a:t>
            </a:r>
          </a:p>
        </p:txBody>
      </p:sp>
      <p:sp>
        <p:nvSpPr>
          <p:cNvPr id="70745" name="Rectangle 89"/>
          <p:cNvSpPr>
            <a:spLocks noChangeArrowheads="1"/>
          </p:cNvSpPr>
          <p:nvPr/>
        </p:nvSpPr>
        <p:spPr bwMode="auto">
          <a:xfrm>
            <a:off x="1585913" y="2303463"/>
            <a:ext cx="97472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b="1">
                <a:latin typeface="Arial" charset="0"/>
              </a:rPr>
              <a:t>Inferior</a:t>
            </a:r>
          </a:p>
          <a:p>
            <a:pPr>
              <a:lnSpc>
                <a:spcPct val="80000"/>
              </a:lnSpc>
            </a:pPr>
            <a:r>
              <a:rPr lang="en-US" sz="1600" b="1">
                <a:latin typeface="Arial" charset="0"/>
              </a:rPr>
              <a:t>ramus</a:t>
            </a:r>
          </a:p>
          <a:p>
            <a:pPr>
              <a:lnSpc>
                <a:spcPct val="80000"/>
              </a:lnSpc>
            </a:pPr>
            <a:r>
              <a:rPr lang="en-US" sz="1600" b="1">
                <a:latin typeface="Arial" charset="0"/>
              </a:rPr>
              <a:t>of pubis</a:t>
            </a:r>
          </a:p>
        </p:txBody>
      </p:sp>
      <p:sp>
        <p:nvSpPr>
          <p:cNvPr id="70746" name="Rectangle 90"/>
          <p:cNvSpPr>
            <a:spLocks noChangeArrowheads="1"/>
          </p:cNvSpPr>
          <p:nvPr/>
        </p:nvSpPr>
        <p:spPr bwMode="auto">
          <a:xfrm>
            <a:off x="4903788" y="2052638"/>
            <a:ext cx="1844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Arial" charset="0"/>
              </a:rPr>
              <a:t>Pubic symphysis</a:t>
            </a:r>
          </a:p>
        </p:txBody>
      </p:sp>
      <p:sp>
        <p:nvSpPr>
          <p:cNvPr id="70747" name="Rectangle 91"/>
          <p:cNvSpPr>
            <a:spLocks noChangeArrowheads="1"/>
          </p:cNvSpPr>
          <p:nvPr/>
        </p:nvSpPr>
        <p:spPr bwMode="auto">
          <a:xfrm>
            <a:off x="5908675" y="2403475"/>
            <a:ext cx="1719263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b="1">
                <a:latin typeface="Arial" charset="0"/>
              </a:rPr>
              <a:t>Body of clitoris,</a:t>
            </a:r>
          </a:p>
          <a:p>
            <a:pPr>
              <a:lnSpc>
                <a:spcPct val="80000"/>
              </a:lnSpc>
            </a:pPr>
            <a:r>
              <a:rPr lang="en-US" sz="1600" b="1">
                <a:latin typeface="Arial" charset="0"/>
              </a:rPr>
              <a:t>containing</a:t>
            </a:r>
          </a:p>
          <a:p>
            <a:pPr>
              <a:lnSpc>
                <a:spcPct val="80000"/>
              </a:lnSpc>
            </a:pPr>
            <a:r>
              <a:rPr lang="en-US" sz="1600" b="1">
                <a:latin typeface="Arial" charset="0"/>
              </a:rPr>
              <a:t>corpora</a:t>
            </a:r>
          </a:p>
          <a:p>
            <a:pPr>
              <a:lnSpc>
                <a:spcPct val="80000"/>
              </a:lnSpc>
            </a:pPr>
            <a:r>
              <a:rPr lang="en-US" sz="1600" b="1">
                <a:latin typeface="Arial" charset="0"/>
              </a:rPr>
              <a:t>cavernosa</a:t>
            </a:r>
          </a:p>
        </p:txBody>
      </p:sp>
      <p:sp>
        <p:nvSpPr>
          <p:cNvPr id="70748" name="Rectangle 92"/>
          <p:cNvSpPr>
            <a:spLocks noChangeArrowheads="1"/>
          </p:cNvSpPr>
          <p:nvPr/>
        </p:nvSpPr>
        <p:spPr bwMode="auto">
          <a:xfrm>
            <a:off x="5889625" y="3209925"/>
            <a:ext cx="1606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b="1">
                <a:latin typeface="Arial" charset="0"/>
              </a:rPr>
              <a:t>Clitoris (glans)</a:t>
            </a:r>
          </a:p>
        </p:txBody>
      </p:sp>
      <p:sp>
        <p:nvSpPr>
          <p:cNvPr id="70749" name="Rectangle 93"/>
          <p:cNvSpPr>
            <a:spLocks noChangeArrowheads="1"/>
          </p:cNvSpPr>
          <p:nvPr/>
        </p:nvSpPr>
        <p:spPr bwMode="auto">
          <a:xfrm>
            <a:off x="5873750" y="3505200"/>
            <a:ext cx="1617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Arial" charset="0"/>
              </a:rPr>
              <a:t>Crus of clitoris</a:t>
            </a:r>
          </a:p>
        </p:txBody>
      </p:sp>
      <p:sp>
        <p:nvSpPr>
          <p:cNvPr id="70750" name="Rectangle 94"/>
          <p:cNvSpPr>
            <a:spLocks noChangeArrowheads="1"/>
          </p:cNvSpPr>
          <p:nvPr/>
        </p:nvSpPr>
        <p:spPr bwMode="auto">
          <a:xfrm>
            <a:off x="5910263" y="3975100"/>
            <a:ext cx="1606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b="1">
                <a:latin typeface="Arial" charset="0"/>
              </a:rPr>
              <a:t>External</a:t>
            </a:r>
          </a:p>
          <a:p>
            <a:pPr>
              <a:lnSpc>
                <a:spcPct val="80000"/>
              </a:lnSpc>
            </a:pPr>
            <a:r>
              <a:rPr lang="en-US" sz="1600" b="1">
                <a:latin typeface="Arial" charset="0"/>
              </a:rPr>
              <a:t>urethral orifice</a:t>
            </a:r>
          </a:p>
        </p:txBody>
      </p:sp>
      <p:sp>
        <p:nvSpPr>
          <p:cNvPr id="70751" name="Rectangle 95"/>
          <p:cNvSpPr>
            <a:spLocks noChangeArrowheads="1"/>
          </p:cNvSpPr>
          <p:nvPr/>
        </p:nvSpPr>
        <p:spPr bwMode="auto">
          <a:xfrm>
            <a:off x="5865813" y="4478338"/>
            <a:ext cx="1573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Arial" charset="0"/>
              </a:rPr>
              <a:t>Vaginal orifice</a:t>
            </a:r>
          </a:p>
        </p:txBody>
      </p:sp>
      <p:sp>
        <p:nvSpPr>
          <p:cNvPr id="70752" name="Rectangle 96"/>
          <p:cNvSpPr>
            <a:spLocks noChangeArrowheads="1"/>
          </p:cNvSpPr>
          <p:nvPr/>
        </p:nvSpPr>
        <p:spPr bwMode="auto">
          <a:xfrm>
            <a:off x="5899150" y="5018088"/>
            <a:ext cx="1144588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b="1">
                <a:latin typeface="Arial" charset="0"/>
              </a:rPr>
              <a:t>Greater</a:t>
            </a:r>
          </a:p>
          <a:p>
            <a:pPr>
              <a:lnSpc>
                <a:spcPct val="80000"/>
              </a:lnSpc>
            </a:pPr>
            <a:r>
              <a:rPr lang="en-US" sz="1600" b="1">
                <a:latin typeface="Arial" charset="0"/>
              </a:rPr>
              <a:t>vestibular</a:t>
            </a:r>
          </a:p>
          <a:p>
            <a:pPr>
              <a:lnSpc>
                <a:spcPct val="80000"/>
              </a:lnSpc>
            </a:pPr>
            <a:r>
              <a:rPr lang="en-US" sz="1600" b="1">
                <a:latin typeface="Arial" charset="0"/>
              </a:rPr>
              <a:t>gland</a:t>
            </a:r>
          </a:p>
        </p:txBody>
      </p:sp>
      <p:sp>
        <p:nvSpPr>
          <p:cNvPr id="70753" name="Rectangle 97"/>
          <p:cNvSpPr>
            <a:spLocks noChangeArrowheads="1"/>
          </p:cNvSpPr>
          <p:nvPr/>
        </p:nvSpPr>
        <p:spPr bwMode="auto">
          <a:xfrm>
            <a:off x="1547813" y="5534025"/>
            <a:ext cx="10652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en-US" sz="1600" b="1">
                <a:latin typeface="Arial" charset="0"/>
              </a:rPr>
              <a:t>Bulb of</a:t>
            </a:r>
          </a:p>
          <a:p>
            <a:pPr>
              <a:lnSpc>
                <a:spcPct val="70000"/>
              </a:lnSpc>
            </a:pPr>
            <a:r>
              <a:rPr lang="en-US" sz="1600" b="1">
                <a:latin typeface="Arial" charset="0"/>
              </a:rPr>
              <a:t>vestibule</a:t>
            </a:r>
          </a:p>
        </p:txBody>
      </p:sp>
      <p:sp>
        <p:nvSpPr>
          <p:cNvPr id="70754" name="Rectangle 98"/>
          <p:cNvSpPr>
            <a:spLocks noChangeArrowheads="1"/>
          </p:cNvSpPr>
          <p:nvPr/>
        </p:nvSpPr>
        <p:spPr bwMode="auto">
          <a:xfrm>
            <a:off x="1524000" y="5962650"/>
            <a:ext cx="1233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Arial" charset="0"/>
              </a:rPr>
              <a:t>Fourchette</a:t>
            </a:r>
          </a:p>
        </p:txBody>
      </p:sp>
      <p:sp>
        <p:nvSpPr>
          <p:cNvPr id="70755" name="Line 99"/>
          <p:cNvSpPr>
            <a:spLocks noChangeShapeType="1"/>
          </p:cNvSpPr>
          <p:nvPr/>
        </p:nvSpPr>
        <p:spPr bwMode="auto">
          <a:xfrm>
            <a:off x="4251325" y="3678238"/>
            <a:ext cx="1681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92" name="Rectangle 3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638"/>
          </a:xfrm>
        </p:spPr>
        <p:txBody>
          <a:bodyPr/>
          <a:lstStyle/>
          <a:p>
            <a:r>
              <a:rPr lang="en-US" sz="1200">
                <a:solidFill>
                  <a:schemeClr val="tx1"/>
                </a:solidFill>
              </a:rPr>
              <a:t>Figure 27.16b  The external genitalia (vulva) of the female.</a:t>
            </a:r>
            <a:endParaRPr lang="en-US" sz="1800" b="0"/>
          </a:p>
        </p:txBody>
      </p:sp>
    </p:spTree>
    <p:extLst>
      <p:ext uri="{BB962C8B-B14F-4D97-AF65-F5344CB8AC3E}">
        <p14:creationId xmlns:p14="http://schemas.microsoft.com/office/powerpoint/2010/main" val="400658418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Mammary Glands</a:t>
            </a:r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Modified sweat glands consisting of 15–25 </a:t>
            </a:r>
            <a:r>
              <a:rPr lang="en-US" b="1" dirty="0"/>
              <a:t>lobes</a:t>
            </a:r>
            <a:endParaRPr lang="en-US" dirty="0"/>
          </a:p>
          <a:p>
            <a:r>
              <a:rPr lang="en-US" dirty="0"/>
              <a:t>Function in milk production </a:t>
            </a:r>
          </a:p>
          <a:p>
            <a:endParaRPr lang="en-US" b="1" dirty="0" smtClean="0"/>
          </a:p>
          <a:p>
            <a:r>
              <a:rPr lang="en-US" b="1" dirty="0" smtClean="0"/>
              <a:t>Areola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pigmented </a:t>
            </a:r>
            <a:r>
              <a:rPr lang="en-US" dirty="0"/>
              <a:t>skin surrounding </a:t>
            </a:r>
            <a:r>
              <a:rPr lang="en-US" b="1" dirty="0"/>
              <a:t>nipple</a:t>
            </a:r>
            <a:endParaRPr lang="en-US" dirty="0"/>
          </a:p>
          <a:p>
            <a:endParaRPr lang="en-US" b="1" dirty="0" smtClean="0"/>
          </a:p>
          <a:p>
            <a:r>
              <a:rPr lang="en-US" b="1" dirty="0" err="1" smtClean="0"/>
              <a:t>Suspensory</a:t>
            </a:r>
            <a:r>
              <a:rPr lang="en-US" b="1" dirty="0" smtClean="0"/>
              <a:t> </a:t>
            </a:r>
            <a:r>
              <a:rPr lang="en-US" b="1" dirty="0"/>
              <a:t>ligaments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attach </a:t>
            </a:r>
            <a:r>
              <a:rPr lang="en-US" dirty="0"/>
              <a:t>breast to underlying muscle </a:t>
            </a:r>
          </a:p>
          <a:p>
            <a:endParaRPr lang="en-US" dirty="0" smtClean="0"/>
          </a:p>
          <a:p>
            <a:r>
              <a:rPr lang="en-US" dirty="0" smtClean="0"/>
              <a:t>Lobules </a:t>
            </a:r>
            <a:r>
              <a:rPr lang="en-US" dirty="0"/>
              <a:t>within lobes contain glandular </a:t>
            </a:r>
            <a:r>
              <a:rPr lang="en-US" b="1" dirty="0"/>
              <a:t>alveoli</a:t>
            </a:r>
            <a:r>
              <a:rPr lang="en-US" dirty="0"/>
              <a:t> that produce milk </a:t>
            </a:r>
          </a:p>
        </p:txBody>
      </p:sp>
    </p:spTree>
    <p:extLst>
      <p:ext uri="{BB962C8B-B14F-4D97-AF65-F5344CB8AC3E}">
        <p14:creationId xmlns:p14="http://schemas.microsoft.com/office/powerpoint/2010/main" val="425405217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Mammary Glands</a:t>
            </a: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Milk </a:t>
            </a:r>
            <a:r>
              <a:rPr lang="en-US" dirty="0">
                <a:sym typeface="Symbol" pitchFamily="1" charset="2"/>
              </a:rPr>
              <a:t></a:t>
            </a:r>
            <a:r>
              <a:rPr lang="en-US" dirty="0"/>
              <a:t> </a:t>
            </a:r>
            <a:r>
              <a:rPr lang="en-US" b="1" dirty="0"/>
              <a:t>lactiferous ducts</a:t>
            </a:r>
            <a:r>
              <a:rPr lang="en-US" dirty="0"/>
              <a:t> </a:t>
            </a:r>
            <a:r>
              <a:rPr lang="en-US" dirty="0">
                <a:sym typeface="Symbol" pitchFamily="1" charset="2"/>
              </a:rPr>
              <a:t></a:t>
            </a:r>
            <a:r>
              <a:rPr lang="en-US" dirty="0"/>
              <a:t> </a:t>
            </a:r>
            <a:r>
              <a:rPr lang="en-US" b="1" dirty="0"/>
              <a:t>lactiferous sinuses</a:t>
            </a:r>
            <a:r>
              <a:rPr lang="en-US" dirty="0"/>
              <a:t> </a:t>
            </a:r>
            <a:r>
              <a:rPr lang="en-US" dirty="0">
                <a:sym typeface="Symbol" pitchFamily="1" charset="2"/>
              </a:rPr>
              <a:t></a:t>
            </a:r>
            <a:r>
              <a:rPr lang="en-US" dirty="0"/>
              <a:t> open to outside at nipple</a:t>
            </a:r>
          </a:p>
          <a:p>
            <a:endParaRPr lang="en-US" dirty="0" smtClean="0"/>
          </a:p>
          <a:p>
            <a:r>
              <a:rPr lang="en-US" dirty="0" smtClean="0"/>
              <a:t>Breast </a:t>
            </a:r>
            <a:r>
              <a:rPr lang="en-US" dirty="0"/>
              <a:t>size due to amount of fat deposits</a:t>
            </a:r>
          </a:p>
        </p:txBody>
      </p:sp>
    </p:spTree>
    <p:extLst>
      <p:ext uri="{BB962C8B-B14F-4D97-AF65-F5344CB8AC3E}">
        <p14:creationId xmlns:p14="http://schemas.microsoft.com/office/powerpoint/2010/main" val="175468796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78" name="Rectangle 5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638"/>
          </a:xfrm>
        </p:spPr>
        <p:txBody>
          <a:bodyPr/>
          <a:lstStyle/>
          <a:p>
            <a:r>
              <a:rPr lang="en-US" sz="1200">
                <a:solidFill>
                  <a:schemeClr val="tx1"/>
                </a:solidFill>
              </a:rPr>
              <a:t>Figure 27.17  Structure of lactating mammary glands.</a:t>
            </a:r>
            <a:endParaRPr lang="en-US" sz="1800" b="0"/>
          </a:p>
        </p:txBody>
      </p:sp>
      <p:pic>
        <p:nvPicPr>
          <p:cNvPr id="73780" name="Picture 52" descr="figure_27_17_unlabeled"/>
          <p:cNvPicPr>
            <a:picLocks noChangeAspect="1" noChangeArrowheads="1"/>
          </p:cNvPicPr>
          <p:nvPr/>
        </p:nvPicPr>
        <p:blipFill>
          <a:blip r:embed="rId2" cstate="print"/>
          <a:srcRect b="4124"/>
          <a:stretch>
            <a:fillRect/>
          </a:stretch>
        </p:blipFill>
        <p:spPr bwMode="auto">
          <a:xfrm>
            <a:off x="273050" y="965200"/>
            <a:ext cx="8597900" cy="4722813"/>
          </a:xfrm>
          <a:prstGeom prst="rect">
            <a:avLst/>
          </a:prstGeom>
          <a:noFill/>
        </p:spPr>
      </p:pic>
      <p:sp>
        <p:nvSpPr>
          <p:cNvPr id="73781" name="Line 53"/>
          <p:cNvSpPr>
            <a:spLocks noChangeShapeType="1"/>
          </p:cNvSpPr>
          <p:nvPr/>
        </p:nvSpPr>
        <p:spPr bwMode="auto">
          <a:xfrm>
            <a:off x="1543050" y="1625600"/>
            <a:ext cx="229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82" name="Line 54"/>
          <p:cNvSpPr>
            <a:spLocks noChangeShapeType="1"/>
          </p:cNvSpPr>
          <p:nvPr/>
        </p:nvSpPr>
        <p:spPr bwMode="auto">
          <a:xfrm>
            <a:off x="1098550" y="1892300"/>
            <a:ext cx="273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83" name="Freeform 55"/>
          <p:cNvSpPr>
            <a:spLocks/>
          </p:cNvSpPr>
          <p:nvPr/>
        </p:nvSpPr>
        <p:spPr bwMode="auto">
          <a:xfrm>
            <a:off x="1295400" y="2178050"/>
            <a:ext cx="2552700" cy="349250"/>
          </a:xfrm>
          <a:custGeom>
            <a:avLst/>
            <a:gdLst/>
            <a:ahLst/>
            <a:cxnLst>
              <a:cxn ang="0">
                <a:pos x="0" y="220"/>
              </a:cxn>
              <a:cxn ang="0">
                <a:pos x="388" y="0"/>
              </a:cxn>
              <a:cxn ang="0">
                <a:pos x="1608" y="0"/>
              </a:cxn>
            </a:cxnLst>
            <a:rect l="0" t="0" r="r" b="b"/>
            <a:pathLst>
              <a:path w="1608" h="220">
                <a:moveTo>
                  <a:pt x="0" y="220"/>
                </a:moveTo>
                <a:lnTo>
                  <a:pt x="388" y="0"/>
                </a:lnTo>
                <a:lnTo>
                  <a:pt x="160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84" name="Line 56"/>
          <p:cNvSpPr>
            <a:spLocks noChangeShapeType="1"/>
          </p:cNvSpPr>
          <p:nvPr/>
        </p:nvSpPr>
        <p:spPr bwMode="auto">
          <a:xfrm flipV="1">
            <a:off x="1511300" y="2171700"/>
            <a:ext cx="406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85" name="Line 57"/>
          <p:cNvSpPr>
            <a:spLocks noChangeShapeType="1"/>
          </p:cNvSpPr>
          <p:nvPr/>
        </p:nvSpPr>
        <p:spPr bwMode="auto">
          <a:xfrm>
            <a:off x="1993900" y="2463800"/>
            <a:ext cx="1841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86" name="Freeform 58"/>
          <p:cNvSpPr>
            <a:spLocks/>
          </p:cNvSpPr>
          <p:nvPr/>
        </p:nvSpPr>
        <p:spPr bwMode="auto">
          <a:xfrm>
            <a:off x="1489075" y="2730500"/>
            <a:ext cx="161925" cy="371475"/>
          </a:xfrm>
          <a:custGeom>
            <a:avLst/>
            <a:gdLst/>
            <a:ahLst/>
            <a:cxnLst>
              <a:cxn ang="0">
                <a:pos x="0" y="224"/>
              </a:cxn>
              <a:cxn ang="0">
                <a:pos x="60" y="234"/>
              </a:cxn>
              <a:cxn ang="0">
                <a:pos x="102" y="12"/>
              </a:cxn>
              <a:cxn ang="0">
                <a:pos x="40" y="0"/>
              </a:cxn>
            </a:cxnLst>
            <a:rect l="0" t="0" r="r" b="b"/>
            <a:pathLst>
              <a:path w="102" h="234">
                <a:moveTo>
                  <a:pt x="0" y="224"/>
                </a:moveTo>
                <a:lnTo>
                  <a:pt x="60" y="234"/>
                </a:lnTo>
                <a:lnTo>
                  <a:pt x="102" y="12"/>
                </a:lnTo>
                <a:lnTo>
                  <a:pt x="4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87" name="Freeform 59"/>
          <p:cNvSpPr>
            <a:spLocks/>
          </p:cNvSpPr>
          <p:nvPr/>
        </p:nvSpPr>
        <p:spPr bwMode="auto">
          <a:xfrm>
            <a:off x="1612900" y="2736850"/>
            <a:ext cx="2228850" cy="190500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720" y="0"/>
              </a:cxn>
              <a:cxn ang="0">
                <a:pos x="1404" y="0"/>
              </a:cxn>
            </a:cxnLst>
            <a:rect l="0" t="0" r="r" b="b"/>
            <a:pathLst>
              <a:path w="1404" h="120">
                <a:moveTo>
                  <a:pt x="0" y="120"/>
                </a:moveTo>
                <a:lnTo>
                  <a:pt x="720" y="0"/>
                </a:lnTo>
                <a:lnTo>
                  <a:pt x="1404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88" name="Line 60"/>
          <p:cNvSpPr>
            <a:spLocks noChangeShapeType="1"/>
          </p:cNvSpPr>
          <p:nvPr/>
        </p:nvSpPr>
        <p:spPr bwMode="auto">
          <a:xfrm>
            <a:off x="2774950" y="2978150"/>
            <a:ext cx="1060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89" name="Line 61"/>
          <p:cNvSpPr>
            <a:spLocks noChangeShapeType="1"/>
          </p:cNvSpPr>
          <p:nvPr/>
        </p:nvSpPr>
        <p:spPr bwMode="auto">
          <a:xfrm>
            <a:off x="2857500" y="3219450"/>
            <a:ext cx="984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90" name="Freeform 62"/>
          <p:cNvSpPr>
            <a:spLocks/>
          </p:cNvSpPr>
          <p:nvPr/>
        </p:nvSpPr>
        <p:spPr bwMode="auto">
          <a:xfrm>
            <a:off x="2400300" y="3530600"/>
            <a:ext cx="1435100" cy="215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32" y="136"/>
              </a:cxn>
              <a:cxn ang="0">
                <a:pos x="904" y="136"/>
              </a:cxn>
            </a:cxnLst>
            <a:rect l="0" t="0" r="r" b="b"/>
            <a:pathLst>
              <a:path w="904" h="136">
                <a:moveTo>
                  <a:pt x="0" y="0"/>
                </a:moveTo>
                <a:lnTo>
                  <a:pt x="832" y="136"/>
                </a:lnTo>
                <a:lnTo>
                  <a:pt x="904" y="1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91" name="Freeform 63"/>
          <p:cNvSpPr>
            <a:spLocks/>
          </p:cNvSpPr>
          <p:nvPr/>
        </p:nvSpPr>
        <p:spPr bwMode="auto">
          <a:xfrm>
            <a:off x="2127250" y="3600450"/>
            <a:ext cx="172085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44" y="284"/>
              </a:cxn>
              <a:cxn ang="0">
                <a:pos x="1084" y="288"/>
              </a:cxn>
            </a:cxnLst>
            <a:rect l="0" t="0" r="r" b="b"/>
            <a:pathLst>
              <a:path w="1084" h="288">
                <a:moveTo>
                  <a:pt x="0" y="0"/>
                </a:moveTo>
                <a:lnTo>
                  <a:pt x="944" y="284"/>
                </a:lnTo>
                <a:lnTo>
                  <a:pt x="1084" y="28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92" name="Freeform 64"/>
          <p:cNvSpPr>
            <a:spLocks/>
          </p:cNvSpPr>
          <p:nvPr/>
        </p:nvSpPr>
        <p:spPr bwMode="auto">
          <a:xfrm>
            <a:off x="1955800" y="3784600"/>
            <a:ext cx="1866900" cy="527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32" y="332"/>
              </a:cxn>
              <a:cxn ang="0">
                <a:pos x="1176" y="332"/>
              </a:cxn>
            </a:cxnLst>
            <a:rect l="0" t="0" r="r" b="b"/>
            <a:pathLst>
              <a:path w="1176" h="332">
                <a:moveTo>
                  <a:pt x="0" y="0"/>
                </a:moveTo>
                <a:lnTo>
                  <a:pt x="932" y="332"/>
                </a:lnTo>
                <a:lnTo>
                  <a:pt x="1176" y="33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93" name="Line 65"/>
          <p:cNvSpPr>
            <a:spLocks noChangeShapeType="1"/>
          </p:cNvSpPr>
          <p:nvPr/>
        </p:nvSpPr>
        <p:spPr bwMode="auto">
          <a:xfrm>
            <a:off x="4464050" y="16256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94" name="Line 66"/>
          <p:cNvSpPr>
            <a:spLocks noChangeShapeType="1"/>
          </p:cNvSpPr>
          <p:nvPr/>
        </p:nvSpPr>
        <p:spPr bwMode="auto">
          <a:xfrm>
            <a:off x="6985000" y="1339850"/>
            <a:ext cx="1384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95" name="Freeform 67"/>
          <p:cNvSpPr>
            <a:spLocks/>
          </p:cNvSpPr>
          <p:nvPr/>
        </p:nvSpPr>
        <p:spPr bwMode="auto">
          <a:xfrm>
            <a:off x="5346700" y="2178050"/>
            <a:ext cx="2095500" cy="1587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940" y="0"/>
              </a:cxn>
              <a:cxn ang="0">
                <a:pos x="1320" y="100"/>
              </a:cxn>
            </a:cxnLst>
            <a:rect l="0" t="0" r="r" b="b"/>
            <a:pathLst>
              <a:path w="1320" h="100">
                <a:moveTo>
                  <a:pt x="0" y="4"/>
                </a:moveTo>
                <a:lnTo>
                  <a:pt x="940" y="0"/>
                </a:lnTo>
                <a:lnTo>
                  <a:pt x="1320" y="10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96" name="Line 68"/>
          <p:cNvSpPr>
            <a:spLocks noChangeShapeType="1"/>
          </p:cNvSpPr>
          <p:nvPr/>
        </p:nvSpPr>
        <p:spPr bwMode="auto">
          <a:xfrm>
            <a:off x="5340350" y="1892300"/>
            <a:ext cx="2698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97" name="Line 69"/>
          <p:cNvSpPr>
            <a:spLocks noChangeShapeType="1"/>
          </p:cNvSpPr>
          <p:nvPr/>
        </p:nvSpPr>
        <p:spPr bwMode="auto">
          <a:xfrm>
            <a:off x="4787900" y="2463800"/>
            <a:ext cx="2330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98" name="Line 70"/>
          <p:cNvSpPr>
            <a:spLocks noChangeShapeType="1"/>
          </p:cNvSpPr>
          <p:nvPr/>
        </p:nvSpPr>
        <p:spPr bwMode="auto">
          <a:xfrm>
            <a:off x="4235450" y="2736850"/>
            <a:ext cx="284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99" name="Line 71"/>
          <p:cNvSpPr>
            <a:spLocks noChangeShapeType="1"/>
          </p:cNvSpPr>
          <p:nvPr/>
        </p:nvSpPr>
        <p:spPr bwMode="auto">
          <a:xfrm>
            <a:off x="4337050" y="3219450"/>
            <a:ext cx="170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00" name="Freeform 72"/>
          <p:cNvSpPr>
            <a:spLocks/>
          </p:cNvSpPr>
          <p:nvPr/>
        </p:nvSpPr>
        <p:spPr bwMode="auto">
          <a:xfrm>
            <a:off x="5767388" y="3382963"/>
            <a:ext cx="355600" cy="107950"/>
          </a:xfrm>
          <a:custGeom>
            <a:avLst/>
            <a:gdLst/>
            <a:ahLst/>
            <a:cxnLst>
              <a:cxn ang="0">
                <a:pos x="0" y="68"/>
              </a:cxn>
              <a:cxn ang="0">
                <a:pos x="40" y="68"/>
              </a:cxn>
              <a:cxn ang="0">
                <a:pos x="224" y="0"/>
              </a:cxn>
            </a:cxnLst>
            <a:rect l="0" t="0" r="r" b="b"/>
            <a:pathLst>
              <a:path w="224" h="68">
                <a:moveTo>
                  <a:pt x="0" y="68"/>
                </a:moveTo>
                <a:lnTo>
                  <a:pt x="40" y="68"/>
                </a:lnTo>
                <a:lnTo>
                  <a:pt x="224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01" name="Freeform 73"/>
          <p:cNvSpPr>
            <a:spLocks/>
          </p:cNvSpPr>
          <p:nvPr/>
        </p:nvSpPr>
        <p:spPr bwMode="auto">
          <a:xfrm>
            <a:off x="5099050" y="3467100"/>
            <a:ext cx="1327150" cy="285750"/>
          </a:xfrm>
          <a:custGeom>
            <a:avLst/>
            <a:gdLst/>
            <a:ahLst/>
            <a:cxnLst>
              <a:cxn ang="0">
                <a:pos x="0" y="180"/>
              </a:cxn>
              <a:cxn ang="0">
                <a:pos x="72" y="180"/>
              </a:cxn>
              <a:cxn ang="0">
                <a:pos x="836" y="0"/>
              </a:cxn>
            </a:cxnLst>
            <a:rect l="0" t="0" r="r" b="b"/>
            <a:pathLst>
              <a:path w="836" h="180">
                <a:moveTo>
                  <a:pt x="0" y="180"/>
                </a:moveTo>
                <a:lnTo>
                  <a:pt x="72" y="180"/>
                </a:lnTo>
                <a:lnTo>
                  <a:pt x="836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02" name="Freeform 74"/>
          <p:cNvSpPr>
            <a:spLocks/>
          </p:cNvSpPr>
          <p:nvPr/>
        </p:nvSpPr>
        <p:spPr bwMode="auto">
          <a:xfrm>
            <a:off x="5035550" y="3543300"/>
            <a:ext cx="1751013" cy="501650"/>
          </a:xfrm>
          <a:custGeom>
            <a:avLst/>
            <a:gdLst/>
            <a:ahLst/>
            <a:cxnLst>
              <a:cxn ang="0">
                <a:pos x="0" y="316"/>
              </a:cxn>
              <a:cxn ang="0">
                <a:pos x="164" y="316"/>
              </a:cxn>
              <a:cxn ang="0">
                <a:pos x="1103" y="0"/>
              </a:cxn>
            </a:cxnLst>
            <a:rect l="0" t="0" r="r" b="b"/>
            <a:pathLst>
              <a:path w="1103" h="316">
                <a:moveTo>
                  <a:pt x="0" y="316"/>
                </a:moveTo>
                <a:lnTo>
                  <a:pt x="164" y="316"/>
                </a:lnTo>
                <a:lnTo>
                  <a:pt x="1103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03" name="Freeform 75"/>
          <p:cNvSpPr>
            <a:spLocks/>
          </p:cNvSpPr>
          <p:nvPr/>
        </p:nvSpPr>
        <p:spPr bwMode="auto">
          <a:xfrm>
            <a:off x="5632450" y="4051300"/>
            <a:ext cx="1462088" cy="260350"/>
          </a:xfrm>
          <a:custGeom>
            <a:avLst/>
            <a:gdLst/>
            <a:ahLst/>
            <a:cxnLst>
              <a:cxn ang="0">
                <a:pos x="0" y="164"/>
              </a:cxn>
              <a:cxn ang="0">
                <a:pos x="132" y="164"/>
              </a:cxn>
              <a:cxn ang="0">
                <a:pos x="921" y="0"/>
              </a:cxn>
            </a:cxnLst>
            <a:rect l="0" t="0" r="r" b="b"/>
            <a:pathLst>
              <a:path w="921" h="164">
                <a:moveTo>
                  <a:pt x="0" y="164"/>
                </a:moveTo>
                <a:lnTo>
                  <a:pt x="132" y="164"/>
                </a:lnTo>
                <a:lnTo>
                  <a:pt x="921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04" name="Freeform 76"/>
          <p:cNvSpPr>
            <a:spLocks/>
          </p:cNvSpPr>
          <p:nvPr/>
        </p:nvSpPr>
        <p:spPr bwMode="auto">
          <a:xfrm>
            <a:off x="7200900" y="4389438"/>
            <a:ext cx="101600" cy="296862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0" y="3"/>
              </a:cxn>
              <a:cxn ang="0">
                <a:pos x="4" y="187"/>
              </a:cxn>
              <a:cxn ang="0">
                <a:pos x="64" y="184"/>
              </a:cxn>
            </a:cxnLst>
            <a:rect l="0" t="0" r="r" b="b"/>
            <a:pathLst>
              <a:path w="64" h="187">
                <a:moveTo>
                  <a:pt x="64" y="0"/>
                </a:moveTo>
                <a:lnTo>
                  <a:pt x="0" y="3"/>
                </a:lnTo>
                <a:lnTo>
                  <a:pt x="4" y="187"/>
                </a:lnTo>
                <a:lnTo>
                  <a:pt x="64" y="18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05" name="Freeform 77"/>
          <p:cNvSpPr>
            <a:spLocks/>
          </p:cNvSpPr>
          <p:nvPr/>
        </p:nvSpPr>
        <p:spPr bwMode="auto">
          <a:xfrm>
            <a:off x="6532563" y="4540250"/>
            <a:ext cx="673100" cy="239713"/>
          </a:xfrm>
          <a:custGeom>
            <a:avLst/>
            <a:gdLst/>
            <a:ahLst/>
            <a:cxnLst>
              <a:cxn ang="0">
                <a:pos x="0" y="149"/>
              </a:cxn>
              <a:cxn ang="0">
                <a:pos x="224" y="151"/>
              </a:cxn>
              <a:cxn ang="0">
                <a:pos x="424" y="0"/>
              </a:cxn>
            </a:cxnLst>
            <a:rect l="0" t="0" r="r" b="b"/>
            <a:pathLst>
              <a:path w="424" h="151">
                <a:moveTo>
                  <a:pt x="0" y="149"/>
                </a:moveTo>
                <a:lnTo>
                  <a:pt x="224" y="151"/>
                </a:lnTo>
                <a:lnTo>
                  <a:pt x="424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06" name="Line 78"/>
          <p:cNvSpPr>
            <a:spLocks noChangeShapeType="1"/>
          </p:cNvSpPr>
          <p:nvPr/>
        </p:nvSpPr>
        <p:spPr bwMode="auto">
          <a:xfrm>
            <a:off x="6972300" y="5207000"/>
            <a:ext cx="1308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07" name="Line 79"/>
          <p:cNvSpPr>
            <a:spLocks noChangeShapeType="1"/>
          </p:cNvSpPr>
          <p:nvPr/>
        </p:nvSpPr>
        <p:spPr bwMode="auto">
          <a:xfrm flipH="1">
            <a:off x="7246938" y="4556125"/>
            <a:ext cx="890587" cy="650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08" name="Line 80"/>
          <p:cNvSpPr>
            <a:spLocks noChangeShapeType="1"/>
          </p:cNvSpPr>
          <p:nvPr/>
        </p:nvSpPr>
        <p:spPr bwMode="auto">
          <a:xfrm>
            <a:off x="6980238" y="1341438"/>
            <a:ext cx="1389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09" name="Rectangle 81"/>
          <p:cNvSpPr>
            <a:spLocks noChangeArrowheads="1"/>
          </p:cNvSpPr>
          <p:nvPr/>
        </p:nvSpPr>
        <p:spPr bwMode="auto">
          <a:xfrm>
            <a:off x="3773488" y="1489075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latin typeface="Arial" charset="0"/>
              </a:rPr>
              <a:t>Skin (cut)</a:t>
            </a:r>
          </a:p>
        </p:txBody>
      </p:sp>
      <p:sp>
        <p:nvSpPr>
          <p:cNvPr id="73810" name="Rectangle 82"/>
          <p:cNvSpPr>
            <a:spLocks noChangeArrowheads="1"/>
          </p:cNvSpPr>
          <p:nvPr/>
        </p:nvSpPr>
        <p:spPr bwMode="auto">
          <a:xfrm>
            <a:off x="3770313" y="1757363"/>
            <a:ext cx="164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latin typeface="Arial" charset="0"/>
              </a:rPr>
              <a:t>Pectoralis major muscle</a:t>
            </a:r>
          </a:p>
        </p:txBody>
      </p:sp>
      <p:sp>
        <p:nvSpPr>
          <p:cNvPr id="73811" name="Rectangle 83"/>
          <p:cNvSpPr>
            <a:spLocks noChangeArrowheads="1"/>
          </p:cNvSpPr>
          <p:nvPr/>
        </p:nvSpPr>
        <p:spPr bwMode="auto">
          <a:xfrm>
            <a:off x="3771900" y="2043113"/>
            <a:ext cx="1638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>
                <a:latin typeface="Arial Black" pitchFamily="1" charset="0"/>
              </a:rPr>
              <a:t>Suspensory ligament</a:t>
            </a:r>
          </a:p>
        </p:txBody>
      </p:sp>
      <p:sp>
        <p:nvSpPr>
          <p:cNvPr id="73812" name="Rectangle 84"/>
          <p:cNvSpPr>
            <a:spLocks noChangeArrowheads="1"/>
          </p:cNvSpPr>
          <p:nvPr/>
        </p:nvSpPr>
        <p:spPr bwMode="auto">
          <a:xfrm>
            <a:off x="3776663" y="2335213"/>
            <a:ext cx="10874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latin typeface="Arial" charset="0"/>
              </a:rPr>
              <a:t>Adipose tissue</a:t>
            </a:r>
          </a:p>
        </p:txBody>
      </p:sp>
      <p:sp>
        <p:nvSpPr>
          <p:cNvPr id="73813" name="Rectangle 85"/>
          <p:cNvSpPr>
            <a:spLocks noChangeArrowheads="1"/>
          </p:cNvSpPr>
          <p:nvPr/>
        </p:nvSpPr>
        <p:spPr bwMode="auto">
          <a:xfrm>
            <a:off x="3773488" y="2608263"/>
            <a:ext cx="5222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>
                <a:latin typeface="Arial Black" pitchFamily="1" charset="0"/>
              </a:rPr>
              <a:t>Lobe</a:t>
            </a:r>
          </a:p>
        </p:txBody>
      </p:sp>
      <p:sp>
        <p:nvSpPr>
          <p:cNvPr id="73814" name="Rectangle 86"/>
          <p:cNvSpPr>
            <a:spLocks noChangeArrowheads="1"/>
          </p:cNvSpPr>
          <p:nvPr/>
        </p:nvSpPr>
        <p:spPr bwMode="auto">
          <a:xfrm>
            <a:off x="3773488" y="2843213"/>
            <a:ext cx="635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>
                <a:latin typeface="Arial Black" pitchFamily="1" charset="0"/>
              </a:rPr>
              <a:t>Areola</a:t>
            </a:r>
          </a:p>
        </p:txBody>
      </p:sp>
      <p:sp>
        <p:nvSpPr>
          <p:cNvPr id="73815" name="Rectangle 87"/>
          <p:cNvSpPr>
            <a:spLocks noChangeArrowheads="1"/>
          </p:cNvSpPr>
          <p:nvPr/>
        </p:nvSpPr>
        <p:spPr bwMode="auto">
          <a:xfrm>
            <a:off x="3776663" y="3090863"/>
            <a:ext cx="628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>
                <a:latin typeface="Arial Black" pitchFamily="1" charset="0"/>
              </a:rPr>
              <a:t>Nipple</a:t>
            </a:r>
          </a:p>
        </p:txBody>
      </p:sp>
      <p:sp>
        <p:nvSpPr>
          <p:cNvPr id="73816" name="Rectangle 88"/>
          <p:cNvSpPr>
            <a:spLocks noChangeArrowheads="1"/>
          </p:cNvSpPr>
          <p:nvPr/>
        </p:nvSpPr>
        <p:spPr bwMode="auto">
          <a:xfrm>
            <a:off x="3765550" y="3357563"/>
            <a:ext cx="20748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>
                <a:latin typeface="Arial Black" pitchFamily="1" charset="0"/>
              </a:rPr>
              <a:t>Opening of lactiferous duct</a:t>
            </a:r>
          </a:p>
        </p:txBody>
      </p:sp>
      <p:sp>
        <p:nvSpPr>
          <p:cNvPr id="73817" name="Rectangle 89"/>
          <p:cNvSpPr>
            <a:spLocks noChangeArrowheads="1"/>
          </p:cNvSpPr>
          <p:nvPr/>
        </p:nvSpPr>
        <p:spPr bwMode="auto">
          <a:xfrm>
            <a:off x="3773488" y="3617913"/>
            <a:ext cx="1384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>
                <a:latin typeface="Arial Black" pitchFamily="1" charset="0"/>
              </a:rPr>
              <a:t>Lactiferous sinus</a:t>
            </a:r>
          </a:p>
        </p:txBody>
      </p:sp>
      <p:sp>
        <p:nvSpPr>
          <p:cNvPr id="73818" name="Rectangle 90"/>
          <p:cNvSpPr>
            <a:spLocks noChangeArrowheads="1"/>
          </p:cNvSpPr>
          <p:nvPr/>
        </p:nvSpPr>
        <p:spPr bwMode="auto">
          <a:xfrm>
            <a:off x="3776663" y="3924300"/>
            <a:ext cx="1327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>
                <a:latin typeface="Arial Black" pitchFamily="1" charset="0"/>
              </a:rPr>
              <a:t>Lactiferous duct</a:t>
            </a:r>
          </a:p>
        </p:txBody>
      </p:sp>
      <p:sp>
        <p:nvSpPr>
          <p:cNvPr id="73819" name="Rectangle 91"/>
          <p:cNvSpPr>
            <a:spLocks noChangeArrowheads="1"/>
          </p:cNvSpPr>
          <p:nvPr/>
        </p:nvSpPr>
        <p:spPr bwMode="auto">
          <a:xfrm>
            <a:off x="3775075" y="4176713"/>
            <a:ext cx="1927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>
                <a:latin typeface="Arial Black" pitchFamily="1" charset="0"/>
              </a:rPr>
              <a:t>Lobule containing alveoli</a:t>
            </a:r>
          </a:p>
        </p:txBody>
      </p:sp>
      <p:sp>
        <p:nvSpPr>
          <p:cNvPr id="73820" name="Rectangle 92"/>
          <p:cNvSpPr>
            <a:spLocks noChangeArrowheads="1"/>
          </p:cNvSpPr>
          <p:nvPr/>
        </p:nvSpPr>
        <p:spPr bwMode="auto">
          <a:xfrm>
            <a:off x="6399213" y="1204913"/>
            <a:ext cx="657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latin typeface="Arial" charset="0"/>
              </a:rPr>
              <a:t>First rib</a:t>
            </a:r>
          </a:p>
        </p:txBody>
      </p:sp>
      <p:sp>
        <p:nvSpPr>
          <p:cNvPr id="73821" name="Rectangle 93"/>
          <p:cNvSpPr>
            <a:spLocks noChangeArrowheads="1"/>
          </p:cNvSpPr>
          <p:nvPr/>
        </p:nvSpPr>
        <p:spPr bwMode="auto">
          <a:xfrm>
            <a:off x="5670550" y="4640263"/>
            <a:ext cx="1300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latin typeface="Arial" charset="0"/>
              </a:rPr>
              <a:t>Hypodermis</a:t>
            </a:r>
          </a:p>
          <a:p>
            <a:r>
              <a:rPr lang="en-US" sz="1000" b="1">
                <a:latin typeface="Arial" charset="0"/>
              </a:rPr>
              <a:t>(superficial fascia)</a:t>
            </a:r>
          </a:p>
        </p:txBody>
      </p:sp>
      <p:sp>
        <p:nvSpPr>
          <p:cNvPr id="73822" name="Rectangle 94"/>
          <p:cNvSpPr>
            <a:spLocks noChangeArrowheads="1"/>
          </p:cNvSpPr>
          <p:nvPr/>
        </p:nvSpPr>
        <p:spPr bwMode="auto">
          <a:xfrm>
            <a:off x="5659438" y="5072063"/>
            <a:ext cx="13700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latin typeface="Arial" charset="0"/>
              </a:rPr>
              <a:t>Intercostal muscles</a:t>
            </a:r>
          </a:p>
        </p:txBody>
      </p:sp>
      <p:sp>
        <p:nvSpPr>
          <p:cNvPr id="73823" name="Line 95"/>
          <p:cNvSpPr>
            <a:spLocks noChangeShapeType="1"/>
          </p:cNvSpPr>
          <p:nvPr/>
        </p:nvSpPr>
        <p:spPr bwMode="auto">
          <a:xfrm>
            <a:off x="4325938" y="2976563"/>
            <a:ext cx="200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24" name="Freeform 96"/>
          <p:cNvSpPr>
            <a:spLocks/>
          </p:cNvSpPr>
          <p:nvPr/>
        </p:nvSpPr>
        <p:spPr bwMode="auto">
          <a:xfrm>
            <a:off x="2682875" y="3409950"/>
            <a:ext cx="1155700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60" y="48"/>
              </a:cxn>
              <a:cxn ang="0">
                <a:pos x="728" y="48"/>
              </a:cxn>
            </a:cxnLst>
            <a:rect l="0" t="0" r="r" b="b"/>
            <a:pathLst>
              <a:path w="728" h="48">
                <a:moveTo>
                  <a:pt x="0" y="0"/>
                </a:moveTo>
                <a:lnTo>
                  <a:pt x="560" y="48"/>
                </a:lnTo>
                <a:lnTo>
                  <a:pt x="728" y="4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808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Breast Cancer</a:t>
            </a: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Invasive breast cancer most common malignancy, second most common cause of cancer death in U.S. women</a:t>
            </a:r>
          </a:p>
          <a:p>
            <a:endParaRPr lang="en-US" dirty="0" smtClean="0"/>
          </a:p>
          <a:p>
            <a:r>
              <a:rPr lang="en-US" dirty="0" smtClean="0"/>
              <a:t>13</a:t>
            </a:r>
            <a:r>
              <a:rPr lang="en-US" dirty="0"/>
              <a:t>% will develop condition</a:t>
            </a:r>
          </a:p>
        </p:txBody>
      </p:sp>
    </p:spTree>
    <p:extLst>
      <p:ext uri="{BB962C8B-B14F-4D97-AF65-F5344CB8AC3E}">
        <p14:creationId xmlns:p14="http://schemas.microsoft.com/office/powerpoint/2010/main" val="1934830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Breast Cancer</a:t>
            </a: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Usually arises from epithelial cells of smallest ducts; eventually metastasize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Risk </a:t>
            </a:r>
            <a:r>
              <a:rPr lang="en-US" dirty="0"/>
              <a:t>factors include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Early onset of menstruation and late menopause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 pregnancies or first pregnancy late in life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 or short periods of breast feeding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Family history of breast cancer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70</a:t>
            </a:r>
            <a:r>
              <a:rPr lang="en-US" dirty="0"/>
              <a:t>% of women with breast cancer have no known risk factors </a:t>
            </a:r>
          </a:p>
        </p:txBody>
      </p:sp>
    </p:spTree>
    <p:extLst>
      <p:ext uri="{BB962C8B-B14F-4D97-AF65-F5344CB8AC3E}">
        <p14:creationId xmlns:p14="http://schemas.microsoft.com/office/powerpoint/2010/main" val="359722292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Breast Cancer</a:t>
            </a: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10% due to hereditary defects, including mutations to genes BRCA1 and BRCA2</a:t>
            </a:r>
          </a:p>
          <a:p>
            <a:pPr lvl="1"/>
            <a:r>
              <a:rPr lang="en-US"/>
              <a:t>50 – 80% develop breast cancer</a:t>
            </a:r>
          </a:p>
          <a:p>
            <a:pPr lvl="1"/>
            <a:r>
              <a:rPr lang="en-US"/>
              <a:t>Greater risk of ovarian cancer as well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6334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Breast Cancer: Diagnosis</a:t>
            </a: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Early detection via self-examination and </a:t>
            </a:r>
            <a:r>
              <a:rPr lang="en-US" b="1"/>
              <a:t>mammography</a:t>
            </a:r>
            <a:endParaRPr lang="en-US"/>
          </a:p>
          <a:p>
            <a:pPr lvl="1"/>
            <a:r>
              <a:rPr lang="en-US"/>
              <a:t>X-ray examination</a:t>
            </a:r>
          </a:p>
          <a:p>
            <a:pPr lvl="1"/>
            <a:r>
              <a:rPr lang="en-US"/>
              <a:t>American Cancer Society recommends screening every year for women 40 and over</a:t>
            </a:r>
          </a:p>
          <a:p>
            <a:pPr lvl="1"/>
            <a:r>
              <a:rPr lang="en-US"/>
              <a:t>U.S. Prevention Services Task Force on Breast Cancer Screening recommends 50 and over</a:t>
            </a:r>
          </a:p>
        </p:txBody>
      </p:sp>
    </p:spTree>
    <p:extLst>
      <p:ext uri="{BB962C8B-B14F-4D97-AF65-F5344CB8AC3E}">
        <p14:creationId xmlns:p14="http://schemas.microsoft.com/office/powerpoint/2010/main" val="1266161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Testes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Sperm conveyed from</a:t>
            </a:r>
          </a:p>
          <a:p>
            <a:pPr lvl="1"/>
            <a:r>
              <a:rPr lang="en-US" dirty="0" err="1"/>
              <a:t>Seminiferous</a:t>
            </a:r>
            <a:r>
              <a:rPr lang="en-US" dirty="0"/>
              <a:t> tubules </a:t>
            </a:r>
          </a:p>
          <a:p>
            <a:pPr lvl="1"/>
            <a:r>
              <a:rPr lang="en-US" dirty="0"/>
              <a:t>Straight </a:t>
            </a:r>
            <a:r>
              <a:rPr lang="en-US" dirty="0" smtClean="0"/>
              <a:t>tubule</a:t>
            </a:r>
            <a:endParaRPr lang="en-US" dirty="0"/>
          </a:p>
          <a:p>
            <a:pPr lvl="1"/>
            <a:r>
              <a:rPr lang="en-US" b="1" dirty="0" err="1"/>
              <a:t>Rete</a:t>
            </a:r>
            <a:r>
              <a:rPr lang="en-US" b="1" dirty="0"/>
              <a:t> testis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Efferent </a:t>
            </a:r>
            <a:r>
              <a:rPr lang="en-US" b="1" dirty="0" err="1"/>
              <a:t>ductules</a:t>
            </a:r>
            <a:r>
              <a:rPr lang="en-US" dirty="0"/>
              <a:t> </a:t>
            </a:r>
          </a:p>
          <a:p>
            <a:pPr lvl="1"/>
            <a:r>
              <a:rPr lang="en-US" b="1" dirty="0" err="1"/>
              <a:t>Epididymis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76250"/>
            <a:ext cx="32004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4495800" y="2438400"/>
            <a:ext cx="40386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962400" y="2971800"/>
            <a:ext cx="37338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29000" y="3429000"/>
            <a:ext cx="411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886200" y="3581400"/>
            <a:ext cx="33528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048000" y="3810000"/>
            <a:ext cx="38100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Breast Cancer: Treatment</a:t>
            </a: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Radical mastectomy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removes </a:t>
            </a:r>
            <a:r>
              <a:rPr lang="en-US" dirty="0"/>
              <a:t>breast, all underlying muscles, fascia, associated lymph nodes</a:t>
            </a:r>
          </a:p>
          <a:p>
            <a:r>
              <a:rPr lang="en-US" b="1" dirty="0"/>
              <a:t>Lumpectomy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excises </a:t>
            </a:r>
            <a:r>
              <a:rPr lang="en-US" dirty="0"/>
              <a:t>only cancerous lump</a:t>
            </a:r>
          </a:p>
          <a:p>
            <a:r>
              <a:rPr lang="en-US" b="1" dirty="0"/>
              <a:t>Simple mastectomy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removes </a:t>
            </a:r>
            <a:r>
              <a:rPr lang="en-US" dirty="0"/>
              <a:t>only breast </a:t>
            </a:r>
            <a:r>
              <a:rPr lang="en-US" dirty="0" smtClean="0"/>
              <a:t>tissue</a:t>
            </a:r>
          </a:p>
          <a:p>
            <a:pPr lvl="1"/>
            <a:r>
              <a:rPr lang="en-US" dirty="0" smtClean="0"/>
              <a:t>sometimes </a:t>
            </a:r>
            <a:r>
              <a:rPr lang="en-US" dirty="0"/>
              <a:t>some </a:t>
            </a:r>
            <a:r>
              <a:rPr lang="en-US" dirty="0" err="1"/>
              <a:t>axillary</a:t>
            </a:r>
            <a:r>
              <a:rPr lang="en-US" dirty="0"/>
              <a:t> lymph nodes</a:t>
            </a:r>
          </a:p>
          <a:p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have breast reconstruction</a:t>
            </a:r>
          </a:p>
        </p:txBody>
      </p:sp>
    </p:spTree>
    <p:extLst>
      <p:ext uri="{BB962C8B-B14F-4D97-AF65-F5344CB8AC3E}">
        <p14:creationId xmlns:p14="http://schemas.microsoft.com/office/powerpoint/2010/main" val="384869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Physiology of the Female Reproductive System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Always assumed females total supply of eggs determined at birth</a:t>
            </a:r>
          </a:p>
          <a:p>
            <a:endParaRPr lang="en-US" dirty="0" smtClean="0"/>
          </a:p>
          <a:p>
            <a:r>
              <a:rPr lang="en-US" dirty="0" smtClean="0"/>
              <a:t>New </a:t>
            </a:r>
            <a:r>
              <a:rPr lang="en-US" dirty="0"/>
              <a:t>evidence stem cells can arise from epithelial cells at ovary surface</a:t>
            </a:r>
          </a:p>
          <a:p>
            <a:endParaRPr lang="en-US" dirty="0" smtClean="0"/>
          </a:p>
          <a:p>
            <a:r>
              <a:rPr lang="en-US" dirty="0" smtClean="0"/>
              <a:t>May </a:t>
            </a:r>
            <a:r>
              <a:rPr lang="en-US" dirty="0"/>
              <a:t>overturn previous assumption</a:t>
            </a:r>
          </a:p>
        </p:txBody>
      </p:sp>
    </p:spTree>
    <p:extLst>
      <p:ext uri="{BB962C8B-B14F-4D97-AF65-F5344CB8AC3E}">
        <p14:creationId xmlns:p14="http://schemas.microsoft.com/office/powerpoint/2010/main" val="42730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Oogenesis</a:t>
            </a: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43434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Production of female gametes</a:t>
            </a:r>
          </a:p>
          <a:p>
            <a:pPr lvl="1"/>
            <a:r>
              <a:rPr lang="en-US" dirty="0"/>
              <a:t>Takes years to complete</a:t>
            </a:r>
          </a:p>
          <a:p>
            <a:endParaRPr lang="en-US" dirty="0" smtClean="0"/>
          </a:p>
          <a:p>
            <a:r>
              <a:rPr lang="en-US" dirty="0" smtClean="0"/>
              <a:t>Begins </a:t>
            </a:r>
            <a:r>
              <a:rPr lang="en-US" dirty="0"/>
              <a:t>in fetal period</a:t>
            </a:r>
          </a:p>
          <a:p>
            <a:pPr lvl="1"/>
            <a:r>
              <a:rPr lang="en-US" b="1" dirty="0" err="1"/>
              <a:t>Oogonia</a:t>
            </a:r>
            <a:r>
              <a:rPr lang="en-US" dirty="0"/>
              <a:t> (2</a:t>
            </a:r>
            <a:r>
              <a:rPr lang="en-US" i="1" dirty="0"/>
              <a:t>n</a:t>
            </a:r>
            <a:r>
              <a:rPr lang="en-US" dirty="0"/>
              <a:t> ovarian stem cells) multiply by mitosis and store nutrients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Primary </a:t>
            </a:r>
            <a:r>
              <a:rPr lang="en-US" b="1" dirty="0" err="1"/>
              <a:t>oocytes</a:t>
            </a:r>
            <a:r>
              <a:rPr lang="en-US" dirty="0"/>
              <a:t> develop in </a:t>
            </a:r>
            <a:r>
              <a:rPr lang="en-US" b="1" dirty="0"/>
              <a:t>primordial follicles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Primary </a:t>
            </a:r>
            <a:r>
              <a:rPr lang="en-US" dirty="0" err="1"/>
              <a:t>oocytes</a:t>
            </a:r>
            <a:r>
              <a:rPr lang="en-US" dirty="0"/>
              <a:t> begin meiosis; stall in prophase I</a:t>
            </a:r>
          </a:p>
        </p:txBody>
      </p:sp>
      <p:pic>
        <p:nvPicPr>
          <p:cNvPr id="757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410325" y="238125"/>
            <a:ext cx="2733675" cy="638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Straight Arrow Connector 4"/>
          <p:cNvCxnSpPr>
            <a:stCxn id="6" idx="3"/>
          </p:cNvCxnSpPr>
          <p:nvPr/>
        </p:nvCxnSpPr>
        <p:spPr>
          <a:xfrm flipV="1">
            <a:off x="7086600" y="762000"/>
            <a:ext cx="609600" cy="2608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38800" y="838200"/>
            <a:ext cx="14478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dirty="0" err="1" smtClean="0"/>
              <a:t>Oogonia</a:t>
            </a:r>
            <a:endParaRPr lang="en-US" dirty="0"/>
          </a:p>
        </p:txBody>
      </p:sp>
      <p:cxnSp>
        <p:nvCxnSpPr>
          <p:cNvPr id="9" name="Straight Arrow Connector 8"/>
          <p:cNvCxnSpPr>
            <a:stCxn id="10" idx="1"/>
          </p:cNvCxnSpPr>
          <p:nvPr/>
        </p:nvCxnSpPr>
        <p:spPr>
          <a:xfrm flipH="1" flipV="1">
            <a:off x="7848600" y="990600"/>
            <a:ext cx="152400" cy="322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001000" y="838200"/>
            <a:ext cx="11430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Mitosis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4" idx="3"/>
          </p:cNvCxnSpPr>
          <p:nvPr/>
        </p:nvCxnSpPr>
        <p:spPr>
          <a:xfrm flipV="1">
            <a:off x="7086600" y="1295400"/>
            <a:ext cx="609600" cy="323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638800" y="1295400"/>
            <a:ext cx="14478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Primary</a:t>
            </a:r>
          </a:p>
          <a:p>
            <a:pPr algn="ctr"/>
            <a:r>
              <a:rPr lang="en-US" dirty="0" err="1" smtClean="0"/>
              <a:t>Oocyte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4" idx="3"/>
          </p:cNvCxnSpPr>
          <p:nvPr/>
        </p:nvCxnSpPr>
        <p:spPr>
          <a:xfrm>
            <a:off x="7086600" y="1618566"/>
            <a:ext cx="609600" cy="2864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3"/>
          </p:cNvCxnSpPr>
          <p:nvPr/>
        </p:nvCxnSpPr>
        <p:spPr>
          <a:xfrm>
            <a:off x="7086600" y="1618566"/>
            <a:ext cx="609600" cy="12770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924800" y="2286000"/>
            <a:ext cx="121920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 incomplete meiosis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7924800" y="3962400"/>
            <a:ext cx="121920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Meiosis I completed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5638800" y="4267200"/>
            <a:ext cx="14478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Secondary</a:t>
            </a:r>
          </a:p>
          <a:p>
            <a:pPr algn="ctr"/>
            <a:r>
              <a:rPr lang="en-US" dirty="0" err="1" smtClean="0"/>
              <a:t>Oocyte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4" idx="3"/>
          </p:cNvCxnSpPr>
          <p:nvPr/>
        </p:nvCxnSpPr>
        <p:spPr>
          <a:xfrm>
            <a:off x="7086600" y="4590366"/>
            <a:ext cx="228600" cy="1340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38800" y="5029200"/>
            <a:ext cx="14478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Ovulation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29" idx="3"/>
          </p:cNvCxnSpPr>
          <p:nvPr/>
        </p:nvCxnSpPr>
        <p:spPr>
          <a:xfrm flipV="1">
            <a:off x="7086600" y="4953000"/>
            <a:ext cx="228600" cy="2608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334000" y="5791200"/>
            <a:ext cx="14478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Ovum</a:t>
            </a:r>
            <a:endParaRPr lang="en-US" dirty="0"/>
          </a:p>
        </p:txBody>
      </p:sp>
      <p:cxnSp>
        <p:nvCxnSpPr>
          <p:cNvPr id="34" name="Straight Arrow Connector 33"/>
          <p:cNvCxnSpPr>
            <a:stCxn id="33" idx="3"/>
          </p:cNvCxnSpPr>
          <p:nvPr/>
        </p:nvCxnSpPr>
        <p:spPr>
          <a:xfrm>
            <a:off x="6781800" y="5975866"/>
            <a:ext cx="304800" cy="439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45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Oogenesis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At birth female presumed to have lifetime supply of primary </a:t>
            </a:r>
            <a:r>
              <a:rPr lang="en-US" sz="2800" dirty="0" err="1"/>
              <a:t>oocytes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Each </a:t>
            </a:r>
            <a:r>
              <a:rPr lang="en-US" sz="2800" dirty="0"/>
              <a:t>month after puberty, a few primary </a:t>
            </a:r>
            <a:r>
              <a:rPr lang="en-US" sz="2800" dirty="0" err="1"/>
              <a:t>oocytes</a:t>
            </a:r>
            <a:r>
              <a:rPr lang="en-US" sz="2800" dirty="0"/>
              <a:t> activated</a:t>
            </a:r>
          </a:p>
          <a:p>
            <a:endParaRPr lang="en-US" sz="2800" dirty="0" smtClean="0"/>
          </a:p>
          <a:p>
            <a:r>
              <a:rPr lang="en-US" sz="2800" dirty="0" smtClean="0"/>
              <a:t>One </a:t>
            </a:r>
            <a:r>
              <a:rPr lang="en-US" sz="2800" dirty="0"/>
              <a:t>"selected" each month to resume meiosis I</a:t>
            </a:r>
          </a:p>
          <a:p>
            <a:endParaRPr lang="en-US" sz="2800" dirty="0" smtClean="0"/>
          </a:p>
          <a:p>
            <a:r>
              <a:rPr lang="en-US" sz="2800" dirty="0" smtClean="0"/>
              <a:t>Result </a:t>
            </a:r>
            <a:r>
              <a:rPr lang="en-US" sz="2800" dirty="0"/>
              <a:t>is two haploid cells of different sizes </a:t>
            </a:r>
          </a:p>
          <a:p>
            <a:pPr lvl="1"/>
            <a:endParaRPr lang="en-US" sz="2400" b="1" dirty="0" smtClean="0"/>
          </a:p>
          <a:p>
            <a:pPr lvl="1"/>
            <a:r>
              <a:rPr lang="en-US" sz="2400" b="1" dirty="0" smtClean="0"/>
              <a:t>Secondary </a:t>
            </a:r>
            <a:r>
              <a:rPr lang="en-US" sz="2400" b="1" dirty="0" err="1"/>
              <a:t>oocyte</a:t>
            </a:r>
            <a:r>
              <a:rPr lang="en-US" sz="2400" dirty="0"/>
              <a:t> </a:t>
            </a:r>
            <a:endParaRPr lang="en-US" sz="2400" dirty="0" smtClean="0"/>
          </a:p>
          <a:p>
            <a:pPr lvl="2"/>
            <a:r>
              <a:rPr lang="en-US" sz="2000" dirty="0" smtClean="0"/>
              <a:t> </a:t>
            </a:r>
            <a:r>
              <a:rPr lang="en-US" sz="2000" dirty="0"/>
              <a:t>large cell with </a:t>
            </a:r>
            <a:r>
              <a:rPr lang="en-US" sz="2000" dirty="0" smtClean="0"/>
              <a:t>most cytoplasm </a:t>
            </a:r>
            <a:r>
              <a:rPr lang="en-US" sz="2000" dirty="0"/>
              <a:t>and organelles of original cell</a:t>
            </a:r>
          </a:p>
          <a:p>
            <a:pPr lvl="1"/>
            <a:r>
              <a:rPr lang="en-US" sz="2400" b="1" dirty="0"/>
              <a:t>First polar body</a:t>
            </a:r>
            <a:r>
              <a:rPr lang="en-US" sz="2400" dirty="0"/>
              <a:t> </a:t>
            </a:r>
            <a:endParaRPr lang="en-US" sz="2400" dirty="0" smtClean="0"/>
          </a:p>
          <a:p>
            <a:pPr lvl="2"/>
            <a:r>
              <a:rPr lang="en-US" sz="2000" dirty="0" smtClean="0"/>
              <a:t>small </a:t>
            </a:r>
            <a:r>
              <a:rPr lang="en-US" sz="2000" dirty="0"/>
              <a:t>cell</a:t>
            </a:r>
          </a:p>
        </p:txBody>
      </p:sp>
    </p:spTree>
    <p:extLst>
      <p:ext uri="{BB962C8B-B14F-4D97-AF65-F5344CB8AC3E}">
        <p14:creationId xmlns:p14="http://schemas.microsoft.com/office/powerpoint/2010/main" val="158403215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Oogenesis</a:t>
            </a: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Secondary </a:t>
            </a:r>
            <a:r>
              <a:rPr lang="en-US" dirty="0" err="1"/>
              <a:t>oocyte</a:t>
            </a:r>
            <a:r>
              <a:rPr lang="en-US" dirty="0"/>
              <a:t> arrests in metaphase </a:t>
            </a:r>
            <a:r>
              <a:rPr lang="en-US" dirty="0" smtClean="0"/>
              <a:t>II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ovulated ovum</a:t>
            </a:r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not penetrated by sperm </a:t>
            </a:r>
            <a:r>
              <a:rPr lang="en-US" dirty="0" smtClean="0"/>
              <a:t>it </a:t>
            </a:r>
            <a:r>
              <a:rPr lang="en-US" dirty="0"/>
              <a:t>deteriorates</a:t>
            </a:r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penetrated by sperm second </a:t>
            </a:r>
            <a:r>
              <a:rPr lang="en-US" dirty="0" err="1"/>
              <a:t>oocyte</a:t>
            </a:r>
            <a:r>
              <a:rPr lang="en-US" dirty="0"/>
              <a:t> completes meiosis II, yielding</a:t>
            </a:r>
          </a:p>
          <a:p>
            <a:pPr lvl="1"/>
            <a:r>
              <a:rPr lang="en-US" dirty="0"/>
              <a:t>Ovum (functional gamete)</a:t>
            </a:r>
          </a:p>
          <a:p>
            <a:pPr lvl="1"/>
            <a:r>
              <a:rPr lang="en-US" dirty="0"/>
              <a:t>Second polar body</a:t>
            </a:r>
          </a:p>
        </p:txBody>
      </p:sp>
    </p:spTree>
    <p:extLst>
      <p:ext uri="{BB962C8B-B14F-4D97-AF65-F5344CB8AC3E}">
        <p14:creationId xmlns:p14="http://schemas.microsoft.com/office/powerpoint/2010/main" val="425959807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Ovarian Cycle</a:t>
            </a:r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Monthly series of events associated with maturation of egg</a:t>
            </a:r>
          </a:p>
          <a:p>
            <a:endParaRPr lang="en-US" dirty="0" smtClean="0"/>
          </a:p>
          <a:p>
            <a:r>
              <a:rPr lang="en-US" dirty="0" smtClean="0"/>
              <a:t>Two </a:t>
            </a:r>
            <a:r>
              <a:rPr lang="en-US" dirty="0"/>
              <a:t>consecutive phases (in 28-day cycle)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Follicular </a:t>
            </a:r>
            <a:r>
              <a:rPr lang="en-US" b="1" dirty="0"/>
              <a:t>phase</a:t>
            </a:r>
            <a:r>
              <a:rPr lang="en-US" dirty="0"/>
              <a:t> - period of follicle growth (days 1–14)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Ovulation</a:t>
            </a:r>
            <a:r>
              <a:rPr lang="en-US" dirty="0" smtClean="0"/>
              <a:t> </a:t>
            </a:r>
            <a:r>
              <a:rPr lang="en-US" dirty="0"/>
              <a:t>occurs </a:t>
            </a:r>
            <a:r>
              <a:rPr lang="en-US" dirty="0" err="1"/>
              <a:t>midcycle</a:t>
            </a:r>
            <a:endParaRPr lang="en-US" dirty="0"/>
          </a:p>
          <a:p>
            <a:pPr lvl="1"/>
            <a:endParaRPr lang="en-US" b="1" dirty="0" smtClean="0"/>
          </a:p>
          <a:p>
            <a:pPr lvl="1"/>
            <a:r>
              <a:rPr lang="en-US" b="1" dirty="0" err="1" smtClean="0"/>
              <a:t>Luteal</a:t>
            </a:r>
            <a:r>
              <a:rPr lang="en-US" b="1" dirty="0" smtClean="0"/>
              <a:t> </a:t>
            </a:r>
            <a:r>
              <a:rPr lang="en-US" b="1" dirty="0"/>
              <a:t>phase</a:t>
            </a:r>
            <a:r>
              <a:rPr lang="en-US" dirty="0"/>
              <a:t> - period of corpus </a:t>
            </a:r>
            <a:r>
              <a:rPr lang="en-US" dirty="0" err="1"/>
              <a:t>luteum</a:t>
            </a:r>
            <a:r>
              <a:rPr lang="en-US" dirty="0"/>
              <a:t> activity (days 14–28)</a:t>
            </a:r>
          </a:p>
        </p:txBody>
      </p:sp>
    </p:spTree>
    <p:extLst>
      <p:ext uri="{BB962C8B-B14F-4D97-AF65-F5344CB8AC3E}">
        <p14:creationId xmlns:p14="http://schemas.microsoft.com/office/powerpoint/2010/main" val="133980607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Ovarian Cycle</a:t>
            </a:r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10 – 15% women have 28-day cycle</a:t>
            </a:r>
          </a:p>
          <a:p>
            <a:endParaRPr lang="en-US" dirty="0" smtClean="0"/>
          </a:p>
          <a:p>
            <a:r>
              <a:rPr lang="en-US" dirty="0" smtClean="0"/>
              <a:t>Follicular </a:t>
            </a:r>
            <a:r>
              <a:rPr lang="en-US" dirty="0"/>
              <a:t>phase varies</a:t>
            </a:r>
          </a:p>
          <a:p>
            <a:endParaRPr lang="en-US" dirty="0" smtClean="0"/>
          </a:p>
          <a:p>
            <a:r>
              <a:rPr lang="en-US" dirty="0" err="1" smtClean="0"/>
              <a:t>Luteal</a:t>
            </a:r>
            <a:r>
              <a:rPr lang="en-US" dirty="0" smtClean="0"/>
              <a:t> </a:t>
            </a:r>
            <a:r>
              <a:rPr lang="en-US" dirty="0"/>
              <a:t>phase constant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always 14 days from ovulation to end of cycle</a:t>
            </a:r>
          </a:p>
        </p:txBody>
      </p:sp>
    </p:spTree>
    <p:extLst>
      <p:ext uri="{BB962C8B-B14F-4D97-AF65-F5344CB8AC3E}">
        <p14:creationId xmlns:p14="http://schemas.microsoft.com/office/powerpoint/2010/main" val="379030879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Follicular Phase</a:t>
            </a: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4343400" cy="5257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Primordial follicle</a:t>
            </a:r>
            <a:r>
              <a:rPr lang="en-US" dirty="0"/>
              <a:t> becomes </a:t>
            </a:r>
            <a:r>
              <a:rPr lang="en-US" b="1" dirty="0"/>
              <a:t>primary follicle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Squamouslike</a:t>
            </a:r>
            <a:r>
              <a:rPr lang="en-US" dirty="0"/>
              <a:t> cells become </a:t>
            </a:r>
            <a:r>
              <a:rPr lang="en-US" dirty="0" err="1"/>
              <a:t>cuboidal</a:t>
            </a:r>
            <a:r>
              <a:rPr lang="en-US" dirty="0"/>
              <a:t>; </a:t>
            </a:r>
            <a:r>
              <a:rPr lang="en-US" dirty="0" err="1"/>
              <a:t>oocyte</a:t>
            </a:r>
            <a:r>
              <a:rPr lang="en-US" dirty="0"/>
              <a:t> enlarges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Primary </a:t>
            </a:r>
            <a:r>
              <a:rPr lang="en-US" dirty="0"/>
              <a:t>follicle becomes </a:t>
            </a:r>
            <a:r>
              <a:rPr lang="en-US" b="1" dirty="0"/>
              <a:t>secondary follicle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609600"/>
            <a:ext cx="160972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5000" y="3276600"/>
            <a:ext cx="14478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Secondary Follicle</a:t>
            </a:r>
            <a:endParaRPr lang="en-US" dirty="0"/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 flipV="1">
            <a:off x="7162800" y="3124200"/>
            <a:ext cx="762000" cy="4755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15000" y="2209800"/>
            <a:ext cx="14478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Primary follicle</a:t>
            </a:r>
            <a:endParaRPr lang="en-US" dirty="0"/>
          </a:p>
        </p:txBody>
      </p:sp>
      <p:cxnSp>
        <p:nvCxnSpPr>
          <p:cNvPr id="8" name="Straight Arrow Connector 7"/>
          <p:cNvCxnSpPr>
            <a:stCxn id="7" idx="3"/>
          </p:cNvCxnSpPr>
          <p:nvPr/>
        </p:nvCxnSpPr>
        <p:spPr>
          <a:xfrm flipV="1">
            <a:off x="7162800" y="2514600"/>
            <a:ext cx="838200" cy="183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15000" y="914400"/>
            <a:ext cx="14478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Primordial follicle</a:t>
            </a:r>
            <a:endParaRPr lang="en-US" dirty="0"/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>
          <a:xfrm flipV="1">
            <a:off x="7162800" y="1066800"/>
            <a:ext cx="762000" cy="1707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3"/>
          </p:cNvCxnSpPr>
          <p:nvPr/>
        </p:nvCxnSpPr>
        <p:spPr>
          <a:xfrm>
            <a:off x="7162800" y="1237566"/>
            <a:ext cx="838200" cy="3626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3"/>
          </p:cNvCxnSpPr>
          <p:nvPr/>
        </p:nvCxnSpPr>
        <p:spPr>
          <a:xfrm>
            <a:off x="7162800" y="3599766"/>
            <a:ext cx="685800" cy="578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59321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03" name="Rectangle 3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dirty="0"/>
              <a:t>Secondary follicle</a:t>
            </a:r>
            <a:r>
              <a:rPr lang="en-US" dirty="0"/>
              <a:t> becomes </a:t>
            </a:r>
            <a:r>
              <a:rPr lang="en-US" b="1" dirty="0"/>
              <a:t>late secondary follicle</a:t>
            </a:r>
          </a:p>
          <a:p>
            <a:pPr lvl="1"/>
            <a:r>
              <a:rPr lang="en-US" dirty="0"/>
              <a:t>Connective tissue (</a:t>
            </a:r>
            <a:r>
              <a:rPr lang="en-US" b="1" dirty="0"/>
              <a:t>theca </a:t>
            </a:r>
            <a:r>
              <a:rPr lang="en-US" b="1" dirty="0" err="1"/>
              <a:t>folliculi</a:t>
            </a:r>
            <a:r>
              <a:rPr lang="en-US" dirty="0"/>
              <a:t>) and </a:t>
            </a:r>
            <a:r>
              <a:rPr lang="en-US" dirty="0" err="1"/>
              <a:t>granulosa</a:t>
            </a:r>
            <a:r>
              <a:rPr lang="en-US" dirty="0"/>
              <a:t> cells cooperate to produce estrogens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Inner </a:t>
            </a:r>
            <a:r>
              <a:rPr lang="en-US" dirty="0" err="1"/>
              <a:t>thecal</a:t>
            </a:r>
            <a:r>
              <a:rPr lang="en-US" dirty="0"/>
              <a:t> cells produce androgens in response to LH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err="1" smtClean="0"/>
              <a:t>Zona</a:t>
            </a:r>
            <a:r>
              <a:rPr lang="en-US" b="1" dirty="0" smtClean="0"/>
              <a:t> </a:t>
            </a:r>
            <a:r>
              <a:rPr lang="en-US" b="1" dirty="0" err="1"/>
              <a:t>pellucida</a:t>
            </a:r>
            <a:r>
              <a:rPr lang="en-US" dirty="0"/>
              <a:t> forms around </a:t>
            </a:r>
            <a:r>
              <a:rPr lang="en-US" dirty="0" err="1"/>
              <a:t>oocyte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Fluid </a:t>
            </a:r>
            <a:r>
              <a:rPr lang="en-US" dirty="0"/>
              <a:t>accumulates between </a:t>
            </a:r>
            <a:r>
              <a:rPr lang="en-US" dirty="0" err="1"/>
              <a:t>granulosa</a:t>
            </a:r>
            <a:r>
              <a:rPr lang="en-US" dirty="0"/>
              <a:t> cells</a:t>
            </a:r>
          </a:p>
        </p:txBody>
      </p:sp>
      <p:sp>
        <p:nvSpPr>
          <p:cNvPr id="131105" name="Rectangle 3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Follicular Phase</a:t>
            </a:r>
          </a:p>
        </p:txBody>
      </p:sp>
    </p:spTree>
    <p:extLst>
      <p:ext uri="{BB962C8B-B14F-4D97-AF65-F5344CB8AC3E}">
        <p14:creationId xmlns:p14="http://schemas.microsoft.com/office/powerpoint/2010/main" val="267186595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30" name="Rectangle 3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Late secondary follicle becomes </a:t>
            </a:r>
            <a:r>
              <a:rPr lang="en-US" b="1" dirty="0"/>
              <a:t>vesicular follicle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err="1" smtClean="0"/>
              <a:t>Antrum</a:t>
            </a:r>
            <a:r>
              <a:rPr lang="en-US" dirty="0" smtClean="0"/>
              <a:t> forms</a:t>
            </a:r>
          </a:p>
          <a:p>
            <a:pPr lvl="2"/>
            <a:r>
              <a:rPr lang="en-US" dirty="0" smtClean="0"/>
              <a:t>expands </a:t>
            </a:r>
            <a:r>
              <a:rPr lang="en-US" dirty="0"/>
              <a:t>to isolate </a:t>
            </a:r>
            <a:r>
              <a:rPr lang="en-US" dirty="0" err="1"/>
              <a:t>oocyte</a:t>
            </a:r>
            <a:r>
              <a:rPr lang="en-US" dirty="0"/>
              <a:t> with corona </a:t>
            </a:r>
            <a:r>
              <a:rPr lang="en-US" dirty="0" err="1"/>
              <a:t>radiata</a:t>
            </a:r>
            <a:r>
              <a:rPr lang="en-US" dirty="0"/>
              <a:t> on stalk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Vesicular </a:t>
            </a:r>
            <a:r>
              <a:rPr lang="en-US" dirty="0"/>
              <a:t>follicle bulges from external surface of ovary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Primary </a:t>
            </a:r>
            <a:r>
              <a:rPr lang="en-US" dirty="0" err="1"/>
              <a:t>oocyte</a:t>
            </a:r>
            <a:r>
              <a:rPr lang="en-US" dirty="0"/>
              <a:t> completes meiosis I </a:t>
            </a:r>
            <a:r>
              <a:rPr lang="en-US" dirty="0">
                <a:sym typeface="Wingdings" pitchFamily="1" charset="2"/>
              </a:rPr>
              <a:t> secondary </a:t>
            </a:r>
            <a:r>
              <a:rPr lang="en-US" dirty="0" err="1">
                <a:sym typeface="Wingdings" pitchFamily="1" charset="2"/>
              </a:rPr>
              <a:t>oocyte</a:t>
            </a:r>
            <a:r>
              <a:rPr lang="en-US" dirty="0">
                <a:sym typeface="Wingdings" pitchFamily="1" charset="2"/>
              </a:rPr>
              <a:t> and first polar body</a:t>
            </a:r>
            <a:endParaRPr lang="en-US" dirty="0"/>
          </a:p>
        </p:txBody>
      </p:sp>
      <p:sp>
        <p:nvSpPr>
          <p:cNvPr id="132133" name="Rectangle 3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Follicular Phase</a:t>
            </a:r>
          </a:p>
        </p:txBody>
      </p:sp>
    </p:spTree>
    <p:extLst>
      <p:ext uri="{BB962C8B-B14F-4D97-AF65-F5344CB8AC3E}">
        <p14:creationId xmlns:p14="http://schemas.microsoft.com/office/powerpoint/2010/main" val="3967622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6035</Words>
  <Application>Microsoft Office PowerPoint</Application>
  <PresentationFormat>On-screen Show (4:3)</PresentationFormat>
  <Paragraphs>1587</Paragraphs>
  <Slides>161</Slides>
  <Notes>51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161</vt:i4>
      </vt:variant>
    </vt:vector>
  </HeadingPairs>
  <TitlesOfParts>
    <vt:vector size="162" baseType="lpstr">
      <vt:lpstr>Office Theme</vt:lpstr>
      <vt:lpstr>Reproductive System</vt:lpstr>
      <vt:lpstr>Reproductive System</vt:lpstr>
      <vt:lpstr>Male Reproductive System</vt:lpstr>
      <vt:lpstr>Male Reproductive System</vt:lpstr>
      <vt:lpstr>The Scrotum</vt:lpstr>
      <vt:lpstr>The Scrotum</vt:lpstr>
      <vt:lpstr>The Testes</vt:lpstr>
      <vt:lpstr>Seminiferous Tubules</vt:lpstr>
      <vt:lpstr>The Testes</vt:lpstr>
      <vt:lpstr>Seminiferous Tubules</vt:lpstr>
      <vt:lpstr>The Testes</vt:lpstr>
      <vt:lpstr>Homeostatic Imbalance</vt:lpstr>
      <vt:lpstr>The Male Perineum</vt:lpstr>
      <vt:lpstr>The Penis</vt:lpstr>
      <vt:lpstr>The Penis</vt:lpstr>
      <vt:lpstr>Circumcision</vt:lpstr>
      <vt:lpstr>The Penis: Internally</vt:lpstr>
      <vt:lpstr>The Male Duct System</vt:lpstr>
      <vt:lpstr>Epididymis</vt:lpstr>
      <vt:lpstr>Ductus Deferens and Ejaculatory Duct</vt:lpstr>
      <vt:lpstr>Urethra</vt:lpstr>
      <vt:lpstr>The Male Accessory Glands</vt:lpstr>
      <vt:lpstr>Accessory Glands: Seminal Glands</vt:lpstr>
      <vt:lpstr>Accessory Glands: Prostate </vt:lpstr>
      <vt:lpstr>Prostate Disorders</vt:lpstr>
      <vt:lpstr>Prostate Disorders</vt:lpstr>
      <vt:lpstr>Accessory Glands: Bulbourethral Glands</vt:lpstr>
      <vt:lpstr>Semen</vt:lpstr>
      <vt:lpstr>Semen Functions</vt:lpstr>
      <vt:lpstr>Male Sexual Response</vt:lpstr>
      <vt:lpstr>Erection</vt:lpstr>
      <vt:lpstr>Male Sexual Response</vt:lpstr>
      <vt:lpstr>Homeostatic Imbalance</vt:lpstr>
      <vt:lpstr>Spermatogenesis</vt:lpstr>
      <vt:lpstr>Meiosis</vt:lpstr>
      <vt:lpstr>Meiosis</vt:lpstr>
      <vt:lpstr>Meiosis I</vt:lpstr>
      <vt:lpstr>Meiosis I</vt:lpstr>
      <vt:lpstr>Meiosis II</vt:lpstr>
      <vt:lpstr>Spermatogenesis</vt:lpstr>
      <vt:lpstr>Mitosis of Spermatogonia</vt:lpstr>
      <vt:lpstr>Mitosis of Spermatogonia</vt:lpstr>
      <vt:lpstr>Meiosis: Spermatocytes to Spermatids</vt:lpstr>
      <vt:lpstr>Spermiogenesis: Spermatids to Sperm</vt:lpstr>
      <vt:lpstr>Sperm</vt:lpstr>
      <vt:lpstr>Role of Sustentocytes </vt:lpstr>
      <vt:lpstr>Role of Sustentacular Cells</vt:lpstr>
      <vt:lpstr>Homeostatic Imbalance</vt:lpstr>
      <vt:lpstr>Hormonal Regulation of Male Reproductive Function</vt:lpstr>
      <vt:lpstr>HPG Axis</vt:lpstr>
      <vt:lpstr>HPG Axis</vt:lpstr>
      <vt:lpstr>HPG Axis</vt:lpstr>
      <vt:lpstr>Mechanism and Effects of Testosterone Activity</vt:lpstr>
      <vt:lpstr>Mechanism and Effects of Testosterone Activity</vt:lpstr>
      <vt:lpstr>Male Secondary Sex Characteristics</vt:lpstr>
      <vt:lpstr>Male Secondary Sex Characteristics</vt:lpstr>
      <vt:lpstr>Female Reproductive Anatomy</vt:lpstr>
      <vt:lpstr>Female Reproductive Anatomy</vt:lpstr>
      <vt:lpstr>Figure 27.12 Internal organs of the female reproductive system, midsagittal section.</vt:lpstr>
      <vt:lpstr>Ovaries</vt:lpstr>
      <vt:lpstr>Ovaries</vt:lpstr>
      <vt:lpstr>Ovaries</vt:lpstr>
      <vt:lpstr>Follicles</vt:lpstr>
      <vt:lpstr>Ovaries</vt:lpstr>
      <vt:lpstr>Female Duct System</vt:lpstr>
      <vt:lpstr>Uterine Tubes</vt:lpstr>
      <vt:lpstr>Uterine Tubes</vt:lpstr>
      <vt:lpstr>Homeostatic Imbalance</vt:lpstr>
      <vt:lpstr>Uterus</vt:lpstr>
      <vt:lpstr>Uterus</vt:lpstr>
      <vt:lpstr>Homeostatic Imbalance</vt:lpstr>
      <vt:lpstr>Homeostatic Imbalance</vt:lpstr>
      <vt:lpstr>Uterine Wall</vt:lpstr>
      <vt:lpstr>Endometrium</vt:lpstr>
      <vt:lpstr>Uterine Vascular Supply</vt:lpstr>
      <vt:lpstr>Vagina</vt:lpstr>
      <vt:lpstr>Vagina</vt:lpstr>
      <vt:lpstr>Figure 27.16a  The external genitalia (vulva) of the female.</vt:lpstr>
      <vt:lpstr>External Genitalia (Vulva or Pudendum)</vt:lpstr>
      <vt:lpstr>External Genitalia</vt:lpstr>
      <vt:lpstr>External Genitalia</vt:lpstr>
      <vt:lpstr>Figure 27.16b  The external genitalia (vulva) of the female.</vt:lpstr>
      <vt:lpstr>Mammary Glands</vt:lpstr>
      <vt:lpstr>Mammary Glands</vt:lpstr>
      <vt:lpstr>Figure 27.17  Structure of lactating mammary glands.</vt:lpstr>
      <vt:lpstr>Breast Cancer</vt:lpstr>
      <vt:lpstr>Breast Cancer</vt:lpstr>
      <vt:lpstr>Breast Cancer</vt:lpstr>
      <vt:lpstr>Breast Cancer: Diagnosis</vt:lpstr>
      <vt:lpstr>Breast Cancer: Treatment</vt:lpstr>
      <vt:lpstr>Physiology of the Female Reproductive System</vt:lpstr>
      <vt:lpstr>Oogenesis</vt:lpstr>
      <vt:lpstr>Oogenesis</vt:lpstr>
      <vt:lpstr>Oogenesis</vt:lpstr>
      <vt:lpstr>Ovarian Cycle</vt:lpstr>
      <vt:lpstr>Ovarian Cycle</vt:lpstr>
      <vt:lpstr>Follicular Phase</vt:lpstr>
      <vt:lpstr>Follicular Phase</vt:lpstr>
      <vt:lpstr>Follicular Phase</vt:lpstr>
      <vt:lpstr>Ovulation</vt:lpstr>
      <vt:lpstr>Luteal Phase of the Ovarian Cycle</vt:lpstr>
      <vt:lpstr>Luteal Phase</vt:lpstr>
      <vt:lpstr>Establishing the Ovarian Cycle</vt:lpstr>
      <vt:lpstr>Hormonal Regulation of the Ovarian Cycle</vt:lpstr>
      <vt:lpstr>Establishing the Ovarian Cycle</vt:lpstr>
      <vt:lpstr>Establishing the Ovarian Cycle</vt:lpstr>
      <vt:lpstr>Hormonal Interactions During a 28-Day Ovarian Cycle</vt:lpstr>
      <vt:lpstr>Hormonal Interactions During a 28-Day Ovarian Cycle</vt:lpstr>
      <vt:lpstr>Hormonal Interactions During a 28-Day Ovarian Cycle</vt:lpstr>
      <vt:lpstr>Hormonal Interactions During a 28-Day Ovarian Cycle</vt:lpstr>
      <vt:lpstr>Hormonal Interactions During a 28-Day Ovarian Cycle</vt:lpstr>
      <vt:lpstr>Hormonal Interactions During a 28-Day Ovarian Cycle</vt:lpstr>
      <vt:lpstr>Figure 27.22b  Correlation of anterior pituitary and ovarian hormones with structural changes of the ovary and uterus.</vt:lpstr>
      <vt:lpstr>The Uterine (Menstrual) Cycle</vt:lpstr>
      <vt:lpstr>Uterine Cycle</vt:lpstr>
      <vt:lpstr>Uterine Cycle</vt:lpstr>
      <vt:lpstr>Uterine Cycle</vt:lpstr>
      <vt:lpstr>Uterine Cycle</vt:lpstr>
      <vt:lpstr>Effects of Estrogens </vt:lpstr>
      <vt:lpstr>Effects of Estrogens</vt:lpstr>
      <vt:lpstr>Effects of Estrogens</vt:lpstr>
      <vt:lpstr>Effects of Progesterone</vt:lpstr>
      <vt:lpstr>Female Sexual Response</vt:lpstr>
      <vt:lpstr>Female Sexual Response</vt:lpstr>
      <vt:lpstr>Sexually Transmitted Infections (STIs)</vt:lpstr>
      <vt:lpstr>Gonorrhea</vt:lpstr>
      <vt:lpstr>Gonorrhea</vt:lpstr>
      <vt:lpstr>Syphilis</vt:lpstr>
      <vt:lpstr>Syphilis</vt:lpstr>
      <vt:lpstr>Chlamydia</vt:lpstr>
      <vt:lpstr>Trichomoniasis</vt:lpstr>
      <vt:lpstr>Viral Infections</vt:lpstr>
      <vt:lpstr>Viral Infections</vt:lpstr>
      <vt:lpstr>Developmental Aspects: Determination of Genetic Sex </vt:lpstr>
      <vt:lpstr>Developmental Aspects: Determination of Genetic Sex</vt:lpstr>
      <vt:lpstr>Developmental Aspects: Sexual Differentiation</vt:lpstr>
      <vt:lpstr>Development of External Genitalia</vt:lpstr>
      <vt:lpstr>Development Aspects: Descent of the Gonads</vt:lpstr>
      <vt:lpstr>Development Aspects: Puberty</vt:lpstr>
      <vt:lpstr>Menopause</vt:lpstr>
      <vt:lpstr>Menopause</vt:lpstr>
      <vt:lpstr>Menopause</vt:lpstr>
      <vt:lpstr>Pregnancy</vt:lpstr>
      <vt:lpstr>Fertilization</vt:lpstr>
      <vt:lpstr>Fertilization</vt:lpstr>
      <vt:lpstr>Cleavage</vt:lpstr>
      <vt:lpstr>Morula</vt:lpstr>
      <vt:lpstr>Blastocyst</vt:lpstr>
      <vt:lpstr>Organization</vt:lpstr>
      <vt:lpstr>Placenta</vt:lpstr>
      <vt:lpstr>Hormone changes</vt:lpstr>
      <vt:lpstr>HCG</vt:lpstr>
      <vt:lpstr>HCG</vt:lpstr>
      <vt:lpstr>More hormones</vt:lpstr>
      <vt:lpstr>More hormones</vt:lpstr>
      <vt:lpstr>Parturition</vt:lpstr>
      <vt:lpstr>Hormonal changes with birth</vt:lpstr>
      <vt:lpstr>Labor</vt:lpstr>
      <vt:lpstr>Dilation of cervix</vt:lpstr>
      <vt:lpstr>Involution</vt:lpstr>
      <vt:lpstr>Involution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Reproductive System</dc:title>
  <dc:creator>Betsy</dc:creator>
  <cp:lastModifiedBy>Wargo, Betsy</cp:lastModifiedBy>
  <cp:revision>36</cp:revision>
  <dcterms:created xsi:type="dcterms:W3CDTF">2013-07-03T01:47:18Z</dcterms:created>
  <dcterms:modified xsi:type="dcterms:W3CDTF">2014-11-13T19:08:43Z</dcterms:modified>
</cp:coreProperties>
</file>