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76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165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86" r:id="rId1"/>
  </p:sldMasterIdLst>
  <p:handoutMasterIdLst>
    <p:handoutMasterId r:id="rId180"/>
  </p:handoutMasterIdLst>
  <p:sldIdLst>
    <p:sldId id="260" r:id="rId2"/>
    <p:sldId id="314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3" r:id="rId14"/>
    <p:sldId id="274" r:id="rId15"/>
    <p:sldId id="276" r:id="rId16"/>
    <p:sldId id="277" r:id="rId17"/>
    <p:sldId id="278" r:id="rId18"/>
    <p:sldId id="279" r:id="rId19"/>
    <p:sldId id="315" r:id="rId20"/>
    <p:sldId id="280" r:id="rId21"/>
    <p:sldId id="316" r:id="rId22"/>
    <p:sldId id="281" r:id="rId23"/>
    <p:sldId id="282" r:id="rId24"/>
    <p:sldId id="317" r:id="rId25"/>
    <p:sldId id="283" r:id="rId26"/>
    <p:sldId id="284" r:id="rId27"/>
    <p:sldId id="318" r:id="rId28"/>
    <p:sldId id="285" r:id="rId29"/>
    <p:sldId id="286" r:id="rId30"/>
    <p:sldId id="319" r:id="rId31"/>
    <p:sldId id="287" r:id="rId32"/>
    <p:sldId id="320" r:id="rId33"/>
    <p:sldId id="288" r:id="rId34"/>
    <p:sldId id="309" r:id="rId35"/>
    <p:sldId id="310" r:id="rId36"/>
    <p:sldId id="311" r:id="rId37"/>
    <p:sldId id="312" r:id="rId38"/>
    <p:sldId id="313" r:id="rId39"/>
    <p:sldId id="294" r:id="rId40"/>
    <p:sldId id="322" r:id="rId41"/>
    <p:sldId id="323" r:id="rId42"/>
    <p:sldId id="324" r:id="rId43"/>
    <p:sldId id="325" r:id="rId44"/>
    <p:sldId id="326" r:id="rId45"/>
    <p:sldId id="327" r:id="rId46"/>
    <p:sldId id="328" r:id="rId47"/>
    <p:sldId id="329" r:id="rId48"/>
    <p:sldId id="330" r:id="rId49"/>
    <p:sldId id="331" r:id="rId50"/>
    <p:sldId id="332" r:id="rId51"/>
    <p:sldId id="333" r:id="rId52"/>
    <p:sldId id="334" r:id="rId53"/>
    <p:sldId id="335" r:id="rId54"/>
    <p:sldId id="336" r:id="rId55"/>
    <p:sldId id="337" r:id="rId56"/>
    <p:sldId id="338" r:id="rId57"/>
    <p:sldId id="33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49" r:id="rId68"/>
    <p:sldId id="350" r:id="rId69"/>
    <p:sldId id="351" r:id="rId70"/>
    <p:sldId id="352" r:id="rId71"/>
    <p:sldId id="353" r:id="rId72"/>
    <p:sldId id="354" r:id="rId73"/>
    <p:sldId id="355" r:id="rId74"/>
    <p:sldId id="356" r:id="rId75"/>
    <p:sldId id="357" r:id="rId76"/>
    <p:sldId id="358" r:id="rId77"/>
    <p:sldId id="359" r:id="rId78"/>
    <p:sldId id="360" r:id="rId79"/>
    <p:sldId id="361" r:id="rId80"/>
    <p:sldId id="362" r:id="rId81"/>
    <p:sldId id="363" r:id="rId82"/>
    <p:sldId id="364" r:id="rId83"/>
    <p:sldId id="365" r:id="rId84"/>
    <p:sldId id="366" r:id="rId85"/>
    <p:sldId id="367" r:id="rId86"/>
    <p:sldId id="368" r:id="rId87"/>
    <p:sldId id="369" r:id="rId88"/>
    <p:sldId id="370" r:id="rId89"/>
    <p:sldId id="371" r:id="rId90"/>
    <p:sldId id="372" r:id="rId91"/>
    <p:sldId id="373" r:id="rId92"/>
    <p:sldId id="374" r:id="rId93"/>
    <p:sldId id="375" r:id="rId94"/>
    <p:sldId id="376" r:id="rId95"/>
    <p:sldId id="377" r:id="rId96"/>
    <p:sldId id="378" r:id="rId97"/>
    <p:sldId id="379" r:id="rId98"/>
    <p:sldId id="380" r:id="rId99"/>
    <p:sldId id="381" r:id="rId100"/>
    <p:sldId id="382" r:id="rId101"/>
    <p:sldId id="383" r:id="rId102"/>
    <p:sldId id="384" r:id="rId103"/>
    <p:sldId id="385" r:id="rId104"/>
    <p:sldId id="386" r:id="rId105"/>
    <p:sldId id="387" r:id="rId106"/>
    <p:sldId id="388" r:id="rId107"/>
    <p:sldId id="389" r:id="rId108"/>
    <p:sldId id="390" r:id="rId109"/>
    <p:sldId id="391" r:id="rId110"/>
    <p:sldId id="392" r:id="rId111"/>
    <p:sldId id="393" r:id="rId112"/>
    <p:sldId id="394" r:id="rId113"/>
    <p:sldId id="395" r:id="rId114"/>
    <p:sldId id="396" r:id="rId115"/>
    <p:sldId id="397" r:id="rId116"/>
    <p:sldId id="398" r:id="rId117"/>
    <p:sldId id="399" r:id="rId118"/>
    <p:sldId id="400" r:id="rId119"/>
    <p:sldId id="401" r:id="rId120"/>
    <p:sldId id="402" r:id="rId121"/>
    <p:sldId id="403" r:id="rId122"/>
    <p:sldId id="404" r:id="rId123"/>
    <p:sldId id="405" r:id="rId124"/>
    <p:sldId id="406" r:id="rId125"/>
    <p:sldId id="407" r:id="rId126"/>
    <p:sldId id="408" r:id="rId127"/>
    <p:sldId id="409" r:id="rId128"/>
    <p:sldId id="410" r:id="rId129"/>
    <p:sldId id="411" r:id="rId130"/>
    <p:sldId id="412" r:id="rId131"/>
    <p:sldId id="413" r:id="rId132"/>
    <p:sldId id="414" r:id="rId133"/>
    <p:sldId id="415" r:id="rId134"/>
    <p:sldId id="416" r:id="rId135"/>
    <p:sldId id="417" r:id="rId136"/>
    <p:sldId id="418" r:id="rId137"/>
    <p:sldId id="419" r:id="rId138"/>
    <p:sldId id="420" r:id="rId139"/>
    <p:sldId id="421" r:id="rId140"/>
    <p:sldId id="422" r:id="rId141"/>
    <p:sldId id="423" r:id="rId142"/>
    <p:sldId id="424" r:id="rId143"/>
    <p:sldId id="425" r:id="rId144"/>
    <p:sldId id="426" r:id="rId145"/>
    <p:sldId id="427" r:id="rId146"/>
    <p:sldId id="428" r:id="rId147"/>
    <p:sldId id="429" r:id="rId148"/>
    <p:sldId id="430" r:id="rId149"/>
    <p:sldId id="431" r:id="rId150"/>
    <p:sldId id="432" r:id="rId151"/>
    <p:sldId id="433" r:id="rId152"/>
    <p:sldId id="434" r:id="rId153"/>
    <p:sldId id="435" r:id="rId154"/>
    <p:sldId id="436" r:id="rId155"/>
    <p:sldId id="437" r:id="rId156"/>
    <p:sldId id="438" r:id="rId157"/>
    <p:sldId id="439" r:id="rId158"/>
    <p:sldId id="442" r:id="rId159"/>
    <p:sldId id="443" r:id="rId160"/>
    <p:sldId id="444" r:id="rId161"/>
    <p:sldId id="445" r:id="rId162"/>
    <p:sldId id="446" r:id="rId163"/>
    <p:sldId id="447" r:id="rId164"/>
    <p:sldId id="448" r:id="rId165"/>
    <p:sldId id="449" r:id="rId166"/>
    <p:sldId id="450" r:id="rId167"/>
    <p:sldId id="451" r:id="rId168"/>
    <p:sldId id="452" r:id="rId169"/>
    <p:sldId id="453" r:id="rId170"/>
    <p:sldId id="454" r:id="rId171"/>
    <p:sldId id="455" r:id="rId172"/>
    <p:sldId id="456" r:id="rId173"/>
    <p:sldId id="457" r:id="rId174"/>
    <p:sldId id="458" r:id="rId175"/>
    <p:sldId id="459" r:id="rId176"/>
    <p:sldId id="460" r:id="rId177"/>
    <p:sldId id="461" r:id="rId178"/>
    <p:sldId id="462" r:id="rId17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93399"/>
    <a:srgbClr val="663366"/>
    <a:srgbClr val="663399"/>
    <a:srgbClr val="FFCC00"/>
    <a:srgbClr val="9933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5" autoAdjust="0"/>
  </p:normalViewPr>
  <p:slideViewPr>
    <p:cSldViewPr snapToGrid="0">
      <p:cViewPr varScale="1">
        <p:scale>
          <a:sx n="70" d="100"/>
          <a:sy n="70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5" Type="http://schemas.openxmlformats.org/officeDocument/2006/relationships/slide" Target="slides/slide174.xml"/><Relationship Id="rId170" Type="http://schemas.openxmlformats.org/officeDocument/2006/relationships/slide" Target="slides/slide169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slide" Target="slides/slide171.xml"/><Relationship Id="rId180" Type="http://schemas.openxmlformats.org/officeDocument/2006/relationships/handoutMaster" Target="handoutMasters/handout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tableStyles" Target="tableStyle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74C5A-B5B0-478E-AB11-22EE4F5D3A32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1D18FA-380C-4E34-A63A-635529817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7DB1DD-41A5-4AD1-8C06-093FAC5ABD2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4800" y="261938"/>
            <a:ext cx="86106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98450" y="977900"/>
            <a:ext cx="4059238" cy="245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10088" y="977900"/>
            <a:ext cx="4059237" cy="2451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98450" y="3581400"/>
            <a:ext cx="4059238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10088" y="3581400"/>
            <a:ext cx="4059237" cy="24526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CBEAF9-9E58-4CC8-A6FF-6DD8A58DEEA4}" type="datetimeFigureOut">
              <a:rPr lang="en-US" smtClean="0"/>
              <a:pPr/>
              <a:t>12/1/2009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  <p:transition spd="med"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12/1/2009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15C064-DD44-4CAC-873E-2D1F54821676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med">
    <p:fade thruBlk="1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Reproductive System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Gonads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Primary sex organs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testes in males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ovaries in females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Gonads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 sex cells called gametes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secrete sex hormones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5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From the rete testis, the sperm: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Leave the testis via efferent ductules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Enter the epididymis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Surrounding the seminiferous tubules are interstitial cells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 androgens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3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Hormones:  the </a:t>
            </a:r>
            <a:r>
              <a:rPr lang="en-US" sz="2400" dirty="0"/>
              <a:t>Ovarian </a:t>
            </a:r>
            <a:r>
              <a:rPr lang="en-US" sz="2400" dirty="0" smtClean="0"/>
              <a:t>&amp; Uterine </a:t>
            </a:r>
            <a:r>
              <a:rPr lang="en-US" sz="2400" dirty="0"/>
              <a:t>Cycles</a:t>
            </a:r>
          </a:p>
        </p:txBody>
      </p:sp>
      <p:pic>
        <p:nvPicPr>
          <p:cNvPr id="249866" name="Picture 10"/>
          <p:cNvPicPr>
            <a:picLocks noChangeAspect="1" noChangeArrowheads="1"/>
          </p:cNvPicPr>
          <p:nvPr/>
        </p:nvPicPr>
        <p:blipFill>
          <a:blip r:embed="rId2" cstate="print"/>
          <a:srcRect l="1733" t="1616" r="2187" b="6093"/>
          <a:stretch>
            <a:fillRect/>
          </a:stretch>
        </p:blipFill>
        <p:spPr bwMode="auto">
          <a:xfrm>
            <a:off x="1955492" y="1527175"/>
            <a:ext cx="5176837" cy="5330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90" name="Picture 10"/>
          <p:cNvPicPr>
            <a:picLocks noChangeAspect="1" noChangeArrowheads="1"/>
          </p:cNvPicPr>
          <p:nvPr/>
        </p:nvPicPr>
        <p:blipFill>
          <a:blip r:embed="rId2" cstate="print"/>
          <a:srcRect l="1929" t="2037" r="1762" b="6487"/>
          <a:stretch>
            <a:fillRect/>
          </a:stretch>
        </p:blipFill>
        <p:spPr bwMode="auto">
          <a:xfrm>
            <a:off x="859810" y="472506"/>
            <a:ext cx="6598904" cy="600655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7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51910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/>
              <a:t>Extrauterine Effects of Estrogens and Progesterone</a:t>
            </a:r>
          </a:p>
        </p:txBody>
      </p:sp>
      <p:sp>
        <p:nvSpPr>
          <p:cNvPr id="251911" name="Rectangle 7"/>
          <p:cNvSpPr>
            <a:spLocks noGrp="1" noChangeArrowheads="1"/>
          </p:cNvSpPr>
          <p:nvPr>
            <p:ph idx="1"/>
          </p:nvPr>
        </p:nvSpPr>
        <p:spPr>
          <a:xfrm>
            <a:off x="298450" y="1333500"/>
            <a:ext cx="8270875" cy="50561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Estrogen levels rise during puberty</a:t>
            </a:r>
          </a:p>
          <a:p>
            <a:pPr>
              <a:lnSpc>
                <a:spcPct val="90000"/>
              </a:lnSpc>
            </a:pPr>
            <a:r>
              <a:rPr lang="en-US"/>
              <a:t>Promote oogenesis and follicle growth in the ovary</a:t>
            </a:r>
          </a:p>
          <a:p>
            <a:pPr>
              <a:lnSpc>
                <a:spcPct val="90000"/>
              </a:lnSpc>
            </a:pPr>
            <a:r>
              <a:rPr lang="en-US"/>
              <a:t>Exert anabolic effects on the female reproductive tract</a:t>
            </a:r>
          </a:p>
          <a:p>
            <a:pPr lvl="1">
              <a:lnSpc>
                <a:spcPct val="90000"/>
              </a:lnSpc>
            </a:pPr>
            <a:r>
              <a:rPr lang="en-US"/>
              <a:t>Uterine tubes, uterus, and vagina grow larger and become functional</a:t>
            </a:r>
          </a:p>
          <a:p>
            <a:pPr lvl="1">
              <a:lnSpc>
                <a:spcPct val="90000"/>
              </a:lnSpc>
            </a:pPr>
            <a:r>
              <a:rPr lang="en-US"/>
              <a:t>Uterine tubes and uterus exhibit enhanced motility</a:t>
            </a:r>
          </a:p>
          <a:p>
            <a:pPr lvl="1">
              <a:lnSpc>
                <a:spcPct val="90000"/>
              </a:lnSpc>
            </a:pPr>
            <a:r>
              <a:rPr lang="en-US"/>
              <a:t>Vaginal mucosa thickens and external genitalia mature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4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Estrogen-Induced Secondary Sex Characteristics</a:t>
            </a:r>
          </a:p>
        </p:txBody>
      </p:sp>
      <p:sp>
        <p:nvSpPr>
          <p:cNvPr id="252935" name="Rectangle 7"/>
          <p:cNvSpPr>
            <a:spLocks noGrp="1" noChangeArrowheads="1"/>
          </p:cNvSpPr>
          <p:nvPr>
            <p:ph idx="1"/>
          </p:nvPr>
        </p:nvSpPr>
        <p:spPr>
          <a:xfrm>
            <a:off x="298450" y="1637730"/>
            <a:ext cx="8531651" cy="471385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Growth of the breasts</a:t>
            </a:r>
          </a:p>
          <a:p>
            <a:endParaRPr lang="en-US" dirty="0" smtClean="0"/>
          </a:p>
          <a:p>
            <a:r>
              <a:rPr lang="en-US" dirty="0" smtClean="0"/>
              <a:t>Increased </a:t>
            </a:r>
            <a:r>
              <a:rPr lang="en-US" dirty="0"/>
              <a:t>deposition of subcutaneous fat, especially in the hips and breasts</a:t>
            </a:r>
          </a:p>
          <a:p>
            <a:endParaRPr lang="en-US" dirty="0" smtClean="0"/>
          </a:p>
          <a:p>
            <a:r>
              <a:rPr lang="en-US" dirty="0" smtClean="0"/>
              <a:t>Widening </a:t>
            </a:r>
            <a:r>
              <a:rPr lang="en-US" dirty="0"/>
              <a:t>and lightening of the pelvis</a:t>
            </a:r>
          </a:p>
          <a:p>
            <a:endParaRPr lang="en-US" dirty="0" smtClean="0"/>
          </a:p>
          <a:p>
            <a:r>
              <a:rPr lang="en-US" dirty="0" smtClean="0"/>
              <a:t>Growth </a:t>
            </a:r>
            <a:r>
              <a:rPr lang="en-US" dirty="0"/>
              <a:t>of </a:t>
            </a:r>
            <a:r>
              <a:rPr lang="en-US" dirty="0" err="1"/>
              <a:t>axillary</a:t>
            </a:r>
            <a:r>
              <a:rPr lang="en-US" dirty="0"/>
              <a:t> and pubic hair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Sexual response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cs typeface="Times New Roman" pitchFamily="18" charset="0"/>
              </a:rPr>
              <a:t>parasympathetic nerve impulses cause arteries of erectile tissues to dilate</a:t>
            </a:r>
          </a:p>
          <a:p>
            <a:pPr lvl="1"/>
            <a:r>
              <a:rPr lang="en-US">
                <a:cs typeface="Times New Roman" pitchFamily="18" charset="0"/>
              </a:rPr>
              <a:t>Blood flow increases  </a:t>
            </a:r>
          </a:p>
          <a:p>
            <a:pPr lvl="1"/>
            <a:r>
              <a:rPr lang="en-US">
                <a:cs typeface="Times New Roman" pitchFamily="18" charset="0"/>
              </a:rPr>
              <a:t>erectile tissues swell </a:t>
            </a:r>
          </a:p>
          <a:p>
            <a:pPr lvl="1"/>
            <a:r>
              <a:rPr lang="en-US">
                <a:cs typeface="Times New Roman" pitchFamily="18" charset="0"/>
              </a:rPr>
              <a:t>Vagina begins to expand and elongate.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Sexual Response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parasympathetic impulses stimulate</a:t>
            </a:r>
          </a:p>
          <a:p>
            <a:pPr lvl="1"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vestibular glands to secrete mucus into the vestibule.  </a:t>
            </a:r>
          </a:p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serves to moisten and lubricate the tissues, </a:t>
            </a:r>
          </a:p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facilitates the insertion of the penis </a:t>
            </a:r>
          </a:p>
          <a:p>
            <a:pPr>
              <a:lnSpc>
                <a:spcPct val="90000"/>
              </a:lnSpc>
            </a:pPr>
            <a:r>
              <a:rPr lang="en-US">
                <a:cs typeface="Times New Roman" pitchFamily="18" charset="0"/>
              </a:rPr>
              <a:t>prevent irritation of tissues and reduces friction.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orgasm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The culmination of stimulation is orgasm.  </a:t>
            </a:r>
          </a:p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the vagina engorges and swells resulting in an increased friction.  </a:t>
            </a:r>
          </a:p>
          <a:p>
            <a:pPr>
              <a:lnSpc>
                <a:spcPct val="90000"/>
              </a:lnSpc>
            </a:pPr>
            <a:endParaRPr lang="en-US" sz="2600"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Orgasm initiates a series of reflexes in which the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cs typeface="Times New Roman" pitchFamily="18" charset="0"/>
              </a:rPr>
              <a:t>muscles of the perineum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cs typeface="Times New Roman" pitchFamily="18" charset="0"/>
              </a:rPr>
              <a:t> walls of the uterus and fallopian tubes contract rhythmically.  </a:t>
            </a:r>
          </a:p>
          <a:p>
            <a:pPr>
              <a:lnSpc>
                <a:spcPct val="90000"/>
              </a:lnSpc>
            </a:pPr>
            <a:r>
              <a:rPr lang="en-US" sz="2600">
                <a:cs typeface="Times New Roman" pitchFamily="18" charset="0"/>
              </a:rPr>
              <a:t>The contractions help to transport the sperm towards the uterine tubes.  </a:t>
            </a:r>
            <a:endParaRPr lang="en-US" sz="2600"/>
          </a:p>
        </p:txBody>
      </p:sp>
    </p:spTree>
  </p:cSld>
  <p:clrMapOvr>
    <a:masterClrMapping/>
  </p:clrMapOvr>
  <p:transition spd="med">
    <p:fade thruBlk="1"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Sexual Response</a:t>
            </a:r>
          </a:p>
        </p:txBody>
      </p:sp>
      <p:sp>
        <p:nvSpPr>
          <p:cNvPr id="2826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Females do not have a refractory period after orgasm and can experience multiple orgasms in a single sexual experience</a:t>
            </a:r>
          </a:p>
          <a:p>
            <a:endParaRPr lang="en-US"/>
          </a:p>
          <a:p>
            <a:r>
              <a:rPr lang="en-US"/>
              <a:t>Orgasm is not essential for conception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8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Sexually Transmitted Diseases: Gonorrhea</a:t>
            </a:r>
          </a:p>
        </p:txBody>
      </p:sp>
      <p:sp>
        <p:nvSpPr>
          <p:cNvPr id="25498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19366"/>
            <a:ext cx="8477060" cy="51042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Bacterial infection caused by </a:t>
            </a:r>
            <a:r>
              <a:rPr lang="en-US" sz="2600" i="1" dirty="0" err="1"/>
              <a:t>Neisseria</a:t>
            </a:r>
            <a:r>
              <a:rPr lang="en-US" sz="2600" i="1" dirty="0"/>
              <a:t> </a:t>
            </a:r>
            <a:r>
              <a:rPr lang="en-US" sz="2600" i="1" dirty="0" err="1"/>
              <a:t>gonorrhoeae</a:t>
            </a:r>
            <a:r>
              <a:rPr lang="en-US" sz="2600" dirty="0"/>
              <a:t>,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spread by contact with genital, anal, and pharyngeal mucosal surfaces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Signs and symptoms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males 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 painful urination, discharge of pus from the penis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In females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none (20%), </a:t>
            </a:r>
          </a:p>
          <a:p>
            <a:pPr lvl="2">
              <a:lnSpc>
                <a:spcPct val="80000"/>
              </a:lnSpc>
            </a:pPr>
            <a:r>
              <a:rPr lang="en-US" sz="2400" dirty="0"/>
              <a:t>abdominal discomfort, vaginal discharge, abnormal uterine bleeding</a:t>
            </a:r>
          </a:p>
          <a:p>
            <a:pPr lvl="3">
              <a:lnSpc>
                <a:spcPct val="80000"/>
              </a:lnSpc>
            </a:pPr>
            <a:r>
              <a:rPr lang="en-US" sz="2400" dirty="0"/>
              <a:t>Often mild symptoms are mistaken for UTI or </a:t>
            </a:r>
            <a:r>
              <a:rPr lang="en-US" sz="2400" dirty="0" err="1"/>
              <a:t>vaginosis</a:t>
            </a:r>
            <a:endParaRPr lang="en-US" sz="2400" dirty="0"/>
          </a:p>
        </p:txBody>
      </p:sp>
    </p:spTree>
  </p:cSld>
  <p:clrMapOvr>
    <a:masterClrMapping/>
  </p:clrMapOvr>
  <p:transition spd="med">
    <p:fade thruBlk="1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Gonorrhea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446662"/>
            <a:ext cx="8270875" cy="4884287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Left untreated, can result in </a:t>
            </a:r>
          </a:p>
          <a:p>
            <a:pPr lvl="2"/>
            <a:r>
              <a:rPr lang="en-US" dirty="0"/>
              <a:t>pelvic inflammatory disease in women</a:t>
            </a:r>
          </a:p>
          <a:p>
            <a:pPr lvl="3"/>
            <a:r>
              <a:rPr lang="en-US" dirty="0"/>
              <a:t>May damage fallopian tubes and result in ectopic pregnancies or infertility</a:t>
            </a:r>
          </a:p>
          <a:p>
            <a:pPr lvl="2"/>
            <a:r>
              <a:rPr lang="en-US" dirty="0" err="1"/>
              <a:t>Epidydimitis</a:t>
            </a:r>
            <a:r>
              <a:rPr lang="en-US" dirty="0"/>
              <a:t> in men</a:t>
            </a:r>
          </a:p>
          <a:p>
            <a:r>
              <a:rPr lang="en-US" dirty="0"/>
              <a:t>According to the CDC:</a:t>
            </a:r>
          </a:p>
          <a:p>
            <a:pPr lvl="1"/>
            <a:r>
              <a:rPr lang="en-US" dirty="0"/>
              <a:t>In the United States, the highest reported rates of infection are among sexually active teenagers, young adults, and African Americans.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idx="1"/>
          </p:nvPr>
        </p:nvSpPr>
        <p:spPr>
          <a:xfrm>
            <a:off x="327546" y="1570038"/>
            <a:ext cx="4317479" cy="5026025"/>
          </a:xfrm>
        </p:spPr>
        <p:txBody>
          <a:bodyPr>
            <a:normAutofit/>
          </a:bodyPr>
          <a:lstStyle/>
          <a:p>
            <a:r>
              <a:rPr lang="en-US" dirty="0"/>
              <a:t>Spermatic cord </a:t>
            </a:r>
          </a:p>
          <a:p>
            <a:pPr lvl="1"/>
            <a:r>
              <a:rPr lang="en-US" dirty="0"/>
              <a:t>encloses nerve fibers from autonomic nervous system, </a:t>
            </a:r>
          </a:p>
          <a:p>
            <a:pPr lvl="1"/>
            <a:r>
              <a:rPr lang="en-US" dirty="0"/>
              <a:t>blood vessels,</a:t>
            </a:r>
          </a:p>
          <a:p>
            <a:pPr lvl="1"/>
            <a:r>
              <a:rPr lang="en-US" dirty="0" err="1"/>
              <a:t>lymphatics</a:t>
            </a:r>
            <a:r>
              <a:rPr lang="en-US" dirty="0"/>
              <a:t> that supply the testes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6676" name="Picture 4"/>
          <p:cNvPicPr>
            <a:picLocks noChangeAspect="1" noChangeArrowheads="1"/>
          </p:cNvPicPr>
          <p:nvPr/>
        </p:nvPicPr>
        <p:blipFill>
          <a:blip r:embed="rId2" cstate="print"/>
          <a:srcRect l="1663" t="1563" r="2226" b="5702"/>
          <a:stretch>
            <a:fillRect/>
          </a:stretch>
        </p:blipFill>
        <p:spPr bwMode="auto">
          <a:xfrm>
            <a:off x="4740275" y="1454150"/>
            <a:ext cx="4403725" cy="45974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Gonorrhea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Prevention</a:t>
            </a:r>
          </a:p>
          <a:p>
            <a:pPr lvl="1"/>
            <a:r>
              <a:rPr lang="en-US"/>
              <a:t>Abstinence</a:t>
            </a:r>
          </a:p>
          <a:p>
            <a:pPr lvl="1"/>
            <a:r>
              <a:rPr lang="en-US"/>
              <a:t>uninfected partner</a:t>
            </a:r>
          </a:p>
          <a:p>
            <a:pPr lvl="1"/>
            <a:r>
              <a:rPr lang="en-US"/>
              <a:t>Condom use reduces transmission</a:t>
            </a:r>
          </a:p>
          <a:p>
            <a:r>
              <a:rPr lang="en-US"/>
              <a:t>Treatment: </a:t>
            </a:r>
          </a:p>
          <a:p>
            <a:pPr lvl="1"/>
            <a:r>
              <a:rPr lang="en-US"/>
              <a:t>antibiotics, but resistant strains are becoming more prevalent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4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8686800" cy="607325"/>
          </a:xfrm>
        </p:spPr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Syphilis</a:t>
            </a:r>
          </a:p>
        </p:txBody>
      </p:sp>
      <p:sp>
        <p:nvSpPr>
          <p:cNvPr id="25600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201002"/>
            <a:ext cx="5868988" cy="4833085"/>
          </a:xfrm>
        </p:spPr>
        <p:txBody>
          <a:bodyPr/>
          <a:lstStyle/>
          <a:p>
            <a:r>
              <a:rPr lang="en-US" sz="2600" dirty="0"/>
              <a:t>Bacterial infection from </a:t>
            </a:r>
            <a:r>
              <a:rPr lang="en-US" sz="2600" i="1" dirty="0" err="1"/>
              <a:t>Treponema</a:t>
            </a:r>
            <a:r>
              <a:rPr lang="en-US" sz="2600" i="1" dirty="0"/>
              <a:t> </a:t>
            </a:r>
            <a:r>
              <a:rPr lang="en-US" sz="2600" i="1" dirty="0" err="1"/>
              <a:t>pallidum</a:t>
            </a:r>
            <a:r>
              <a:rPr lang="en-US" sz="2600" dirty="0"/>
              <a:t> </a:t>
            </a:r>
          </a:p>
          <a:p>
            <a:r>
              <a:rPr lang="en-US" sz="2600" dirty="0"/>
              <a:t>transmitted sexually or contracted congenitally</a:t>
            </a:r>
          </a:p>
          <a:p>
            <a:r>
              <a:rPr lang="en-US" sz="2600" dirty="0"/>
              <a:t>“The great imitator” because signs and symptoms coincide with other disorders</a:t>
            </a:r>
          </a:p>
          <a:p>
            <a:r>
              <a:rPr lang="en-US" sz="2600" dirty="0"/>
              <a:t>Primary stage:  </a:t>
            </a:r>
          </a:p>
          <a:p>
            <a:pPr lvl="1"/>
            <a:r>
              <a:rPr lang="en-US" sz="2400" dirty="0"/>
              <a:t>A painless chancre appears at the site of infection and disappears in a few weeks</a:t>
            </a:r>
          </a:p>
          <a:p>
            <a:endParaRPr lang="en-US" sz="2600" dirty="0"/>
          </a:p>
        </p:txBody>
      </p:sp>
      <p:pic>
        <p:nvPicPr>
          <p:cNvPr id="256006" name="Picture 6" descr="syphchancr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8238" y="1176338"/>
            <a:ext cx="2787650" cy="41751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sTD</a:t>
            </a:r>
            <a:r>
              <a:rPr lang="en-US" dirty="0" smtClean="0"/>
              <a:t>: </a:t>
            </a:r>
            <a:r>
              <a:rPr lang="en-US" dirty="0"/>
              <a:t>Syphilis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/>
              <a:t>time between infection and the start of the first symptom </a:t>
            </a:r>
          </a:p>
          <a:p>
            <a:pPr lvl="1"/>
            <a:r>
              <a:rPr lang="en-US" sz="2400" dirty="0"/>
              <a:t> from 10 to 90 days (average 21 days). </a:t>
            </a:r>
          </a:p>
          <a:p>
            <a:pPr lvl="1"/>
            <a:r>
              <a:rPr lang="en-US" sz="2400" dirty="0"/>
              <a:t>The chancre is usually firm, round, small, and painless. </a:t>
            </a:r>
          </a:p>
          <a:p>
            <a:pPr lvl="1"/>
            <a:r>
              <a:rPr lang="en-US" sz="2400" dirty="0"/>
              <a:t>It appears at the spot where syphilis entered the body. </a:t>
            </a:r>
          </a:p>
          <a:p>
            <a:pPr lvl="1"/>
            <a:r>
              <a:rPr lang="en-US" sz="2400" dirty="0"/>
              <a:t>The chancre lasts 3 to 6 weeks, and it heals without treatment. However, if adequate treatment is not administered, the infection progresses to the secondary stage.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Syphilis</a:t>
            </a:r>
          </a:p>
        </p:txBody>
      </p:sp>
      <p:sp>
        <p:nvSpPr>
          <p:cNvPr id="25702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/>
              <a:t>Secondary syphilis shows signs of pink skin rash, fever, and joint pain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Other symptoms include swollen lymph glands, sore throat, patchy hair loss, headaches, weight loss, muscle aches, and fatigue.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All symptoms will disappear without treatment.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A latent period follows, which may progress to tertiary syphilis characterized by </a:t>
            </a:r>
            <a:r>
              <a:rPr lang="en-US" sz="2600" dirty="0" err="1"/>
              <a:t>gummas</a:t>
            </a:r>
            <a:r>
              <a:rPr lang="en-US" sz="2600" dirty="0"/>
              <a:t> (lesions of the CNS, blood vessels, bones, and skin)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difficulty coordinating muscle movements, paralysis, numbness, gradual blindness, and dementia.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Treatment: penicillin in early stages will kill bacteria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STD: </a:t>
            </a:r>
            <a:r>
              <a:rPr lang="en-US" dirty="0"/>
              <a:t>Chlamydia</a:t>
            </a:r>
          </a:p>
        </p:txBody>
      </p:sp>
      <p:sp>
        <p:nvSpPr>
          <p:cNvPr id="258053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51128"/>
            <a:ext cx="8270875" cy="5052847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100" dirty="0"/>
              <a:t>Most common STD in the U.S.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Bacteria:  </a:t>
            </a:r>
            <a:r>
              <a:rPr lang="en-US" sz="2100" i="1" dirty="0"/>
              <a:t>Chlamydia </a:t>
            </a:r>
            <a:r>
              <a:rPr lang="en-US" sz="2100" i="1" dirty="0" err="1"/>
              <a:t>trachomatis</a:t>
            </a:r>
            <a:r>
              <a:rPr lang="en-US" sz="2100" dirty="0"/>
              <a:t> 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Symptoms include </a:t>
            </a:r>
          </a:p>
          <a:p>
            <a:pPr lvl="1">
              <a:lnSpc>
                <a:spcPct val="80000"/>
              </a:lnSpc>
            </a:pPr>
            <a:r>
              <a:rPr lang="en-US" sz="2400" dirty="0" err="1"/>
              <a:t>urethritis</a:t>
            </a:r>
            <a:r>
              <a:rPr lang="en-US" sz="2400" dirty="0"/>
              <a:t>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penile and vaginal discharges;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abdominal, rectal, or testicular pain;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painful intercourse;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irregular menses</a:t>
            </a:r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2100" dirty="0" smtClean="0"/>
              <a:t>Can </a:t>
            </a:r>
            <a:r>
              <a:rPr lang="en-US" sz="2100" dirty="0"/>
              <a:t>cause arthritis and urinary tract infections in men, and sterility in women</a:t>
            </a:r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2100" dirty="0" smtClean="0"/>
              <a:t>"</a:t>
            </a:r>
            <a:r>
              <a:rPr lang="en-US" sz="2100" dirty="0"/>
              <a:t>silent" disease because about three quarters of infected women and about half of infected men have no symptoms 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Prevention:  abstinence, latex condoms reduce risk</a:t>
            </a:r>
          </a:p>
          <a:p>
            <a:pPr>
              <a:lnSpc>
                <a:spcPct val="80000"/>
              </a:lnSpc>
            </a:pPr>
            <a:r>
              <a:rPr lang="en-US" sz="2100" dirty="0"/>
              <a:t>Treatment is with tetracycline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07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60938" y="4133850"/>
            <a:ext cx="418306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907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 dirty="0" smtClean="0"/>
              <a:t>STD: </a:t>
            </a:r>
            <a:r>
              <a:rPr lang="en-US" sz="2600" dirty="0"/>
              <a:t>Viral Infections</a:t>
            </a:r>
          </a:p>
        </p:txBody>
      </p:sp>
      <p:sp>
        <p:nvSpPr>
          <p:cNvPr id="259077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295400"/>
            <a:ext cx="8270875" cy="50561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human </a:t>
            </a:r>
            <a:r>
              <a:rPr lang="en-US" dirty="0" err="1"/>
              <a:t>papillomaviruses</a:t>
            </a:r>
            <a:r>
              <a:rPr lang="en-US" dirty="0"/>
              <a:t> (HPV)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 risk varieties can cause genital warts and abnormal Pap smears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High risk varieties can increase the risk of penile, vaginal, anal, and cervical cancers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Transmitted </a:t>
            </a:r>
            <a:r>
              <a:rPr lang="en-US" dirty="0"/>
              <a:t>through genital contact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Condoms </a:t>
            </a:r>
            <a:r>
              <a:rPr lang="en-US" dirty="0"/>
              <a:t>do not prevent </a:t>
            </a:r>
            <a:br>
              <a:rPr lang="en-US" dirty="0"/>
            </a:br>
            <a:r>
              <a:rPr lang="en-US" dirty="0"/>
              <a:t>transmission of HPV, but </a:t>
            </a:r>
            <a:br>
              <a:rPr lang="en-US" dirty="0"/>
            </a:br>
            <a:r>
              <a:rPr lang="en-US" dirty="0"/>
              <a:t>have been show to reduce </a:t>
            </a:r>
            <a:br>
              <a:rPr lang="en-US" dirty="0"/>
            </a:br>
            <a:r>
              <a:rPr lang="en-US" dirty="0"/>
              <a:t>rates of cervical cancer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61938"/>
            <a:ext cx="5483225" cy="609600"/>
          </a:xfrm>
        </p:spPr>
        <p:txBody>
          <a:bodyPr>
            <a:normAutofit fontScale="90000"/>
          </a:bodyPr>
          <a:lstStyle/>
          <a:p>
            <a:r>
              <a:rPr lang="en-US" sz="2400"/>
              <a:t>Sexually Transmitted Diseases: Viral Infections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238250"/>
            <a:ext cx="8270875" cy="5297488"/>
          </a:xfrm>
        </p:spPr>
        <p:txBody>
          <a:bodyPr/>
          <a:lstStyle/>
          <a:p>
            <a:r>
              <a:rPr lang="en-US" sz="2600" dirty="0"/>
              <a:t>Genital </a:t>
            </a:r>
            <a:r>
              <a:rPr lang="en-US" sz="2600" dirty="0" smtClean="0"/>
              <a:t>herpes</a:t>
            </a:r>
          </a:p>
          <a:p>
            <a:pPr>
              <a:buNone/>
            </a:pPr>
            <a:endParaRPr lang="en-US" sz="2600" dirty="0"/>
          </a:p>
          <a:p>
            <a:pPr lvl="1"/>
            <a:r>
              <a:rPr lang="en-US" sz="2400" dirty="0"/>
              <a:t>caused by Herpes Simplex Virus (HSV)   </a:t>
            </a:r>
          </a:p>
          <a:p>
            <a:pPr lvl="1"/>
            <a:r>
              <a:rPr lang="en-US" sz="2400" dirty="0"/>
              <a:t>Herpetic lesions appear as blisters </a:t>
            </a:r>
          </a:p>
          <a:p>
            <a:pPr lvl="1"/>
            <a:r>
              <a:rPr lang="en-US" sz="2400" dirty="0"/>
              <a:t>characterized by latent periods and flare-ups</a:t>
            </a:r>
          </a:p>
          <a:p>
            <a:pPr lvl="2"/>
            <a:r>
              <a:rPr lang="en-US" sz="2400" dirty="0"/>
              <a:t>Can be passed to partner when sores are present OR absent</a:t>
            </a:r>
          </a:p>
          <a:p>
            <a:pPr lvl="1"/>
            <a:r>
              <a:rPr lang="en-US" sz="2400" dirty="0"/>
              <a:t>Congenital herpes can cause malformations of a fetus</a:t>
            </a:r>
          </a:p>
          <a:p>
            <a:pPr lvl="1"/>
            <a:r>
              <a:rPr lang="en-US" sz="2400" dirty="0"/>
              <a:t>Has been implicated with cervical cancer</a:t>
            </a:r>
          </a:p>
          <a:p>
            <a:pPr lvl="1"/>
            <a:r>
              <a:rPr lang="en-US" sz="2400" dirty="0"/>
              <a:t>Treatment: acyclovir and other antiviral drugs</a:t>
            </a:r>
          </a:p>
        </p:txBody>
      </p:sp>
      <p:pic>
        <p:nvPicPr>
          <p:cNvPr id="289796" name="Picture 4" descr="hsv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6775" y="0"/>
            <a:ext cx="3197225" cy="1820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Pap Smears</a:t>
            </a:r>
          </a:p>
        </p:txBody>
      </p:sp>
      <p:sp>
        <p:nvSpPr>
          <p:cNvPr id="290819" name="AutoShape 3"/>
          <p:cNvSpPr>
            <a:spLocks noGrp="1" noChangeAspect="1" noChangeArrowheads="1"/>
          </p:cNvSpPr>
          <p:nvPr>
            <p:ph idx="1"/>
          </p:nvPr>
        </p:nvSpPr>
        <p:spPr>
          <a:xfrm>
            <a:off x="304800" y="1554162"/>
            <a:ext cx="8686800" cy="4819342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 smtClean="0"/>
              <a:t>Named </a:t>
            </a:r>
            <a:r>
              <a:rPr lang="en-US" sz="2600" dirty="0"/>
              <a:t>for Dr. </a:t>
            </a:r>
            <a:r>
              <a:rPr lang="en-US" sz="2600" dirty="0" err="1"/>
              <a:t>Papanicolaou</a:t>
            </a:r>
            <a:r>
              <a:rPr lang="en-US" sz="2600" dirty="0"/>
              <a:t> </a:t>
            </a:r>
          </a:p>
          <a:p>
            <a:endParaRPr lang="en-US" sz="2600" dirty="0" smtClean="0"/>
          </a:p>
          <a:p>
            <a:r>
              <a:rPr lang="en-US" sz="2600" dirty="0" smtClean="0"/>
              <a:t>Scrapings </a:t>
            </a:r>
            <a:r>
              <a:rPr lang="en-US" sz="2600" dirty="0"/>
              <a:t>of epithelial tissues taken</a:t>
            </a:r>
            <a:br>
              <a:rPr lang="en-US" sz="2600" dirty="0"/>
            </a:br>
            <a:r>
              <a:rPr lang="en-US" sz="2600" dirty="0"/>
              <a:t>from external </a:t>
            </a:r>
            <a:r>
              <a:rPr lang="en-US" sz="2600" dirty="0" err="1"/>
              <a:t>os</a:t>
            </a:r>
            <a:r>
              <a:rPr lang="en-US" sz="2600" dirty="0"/>
              <a:t> and surrounding tissues for evaluation</a:t>
            </a:r>
          </a:p>
          <a:p>
            <a:endParaRPr lang="en-US" sz="2600" dirty="0" smtClean="0"/>
          </a:p>
          <a:p>
            <a:r>
              <a:rPr lang="en-US" sz="2600" dirty="0" smtClean="0"/>
              <a:t>Samples </a:t>
            </a:r>
            <a:r>
              <a:rPr lang="en-US" sz="2600" dirty="0"/>
              <a:t>taken from the </a:t>
            </a:r>
            <a:r>
              <a:rPr lang="en-US" sz="2600" dirty="0" err="1"/>
              <a:t>Squamo</a:t>
            </a:r>
            <a:r>
              <a:rPr lang="en-US" sz="2600" dirty="0"/>
              <a:t>-columnar Junction. </a:t>
            </a:r>
          </a:p>
          <a:p>
            <a:endParaRPr lang="en-US" sz="2600" dirty="0" smtClean="0"/>
          </a:p>
          <a:p>
            <a:r>
              <a:rPr lang="en-US" sz="2600" dirty="0" smtClean="0"/>
              <a:t>circular </a:t>
            </a:r>
            <a:r>
              <a:rPr lang="en-US" sz="2600" dirty="0"/>
              <a:t>area right at the opening of the cervix where the pink, smooth skin of the cervix meets the fiery-red, fragile, mucous-producing lining of the cervical canal. </a:t>
            </a:r>
          </a:p>
          <a:p>
            <a:r>
              <a:rPr lang="en-US" sz="2600" dirty="0"/>
              <a:t>If there is a problem with cancer or precancerous changes, it is this area that is most likely to be effected. This area of unstable skin is also known as the transition zone.</a:t>
            </a:r>
          </a:p>
        </p:txBody>
      </p:sp>
      <p:pic>
        <p:nvPicPr>
          <p:cNvPr id="2908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45959" y="0"/>
            <a:ext cx="3098042" cy="2585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fade thruBlk="1"/>
  </p:transition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Pelvic Inflammatory Disease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General term for infection of uterus and fallopian tubes</a:t>
            </a:r>
          </a:p>
          <a:p>
            <a:pPr lvl="1"/>
            <a:r>
              <a:rPr lang="en-US"/>
              <a:t>Often stemming from sexually transmitted diseases</a:t>
            </a:r>
          </a:p>
          <a:p>
            <a:pPr lvl="2"/>
            <a:r>
              <a:rPr lang="en-US"/>
              <a:t>Chlamydia</a:t>
            </a:r>
          </a:p>
          <a:p>
            <a:pPr lvl="2"/>
            <a:r>
              <a:rPr lang="en-US"/>
              <a:t>Gonorrhea</a:t>
            </a:r>
          </a:p>
          <a:p>
            <a:pPr lvl="1"/>
            <a:r>
              <a:rPr lang="en-US"/>
              <a:t>Can damage uterus, fallopian tubes, and ovaries resulting in infertility, ectopic pregnancies, abscesses, and chronic pain</a:t>
            </a:r>
          </a:p>
          <a:p>
            <a:pPr lvl="1"/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Pelvic Inflammatory Disease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296536"/>
            <a:ext cx="8531651" cy="5143951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Risk factors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STDs and recurrence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Numerous sexual partners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Douching 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alters vaginal environment and allows bacteria to thrive</a:t>
            </a:r>
          </a:p>
          <a:p>
            <a:pPr lvl="2">
              <a:lnSpc>
                <a:spcPct val="90000"/>
              </a:lnSpc>
            </a:pPr>
            <a:r>
              <a:rPr lang="en-US" sz="2400" dirty="0"/>
              <a:t>Forces bacteria through cervical canal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Symptoms</a:t>
            </a:r>
            <a:r>
              <a:rPr lang="en-US" sz="2600" dirty="0"/>
              <a:t>:  most commonly include lower abdominal pain.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fever, unusual vaginal discharge that may have a foul odor,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painful intercourse, painful urination, irregular menstrual bleeding, and pain in the right upper abdomen (rare).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Penis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A </a:t>
            </a:r>
            <a:r>
              <a:rPr lang="en-US" dirty="0" err="1">
                <a:solidFill>
                  <a:srgbClr val="000000"/>
                </a:solidFill>
              </a:rPr>
              <a:t>copulatory</a:t>
            </a:r>
            <a:r>
              <a:rPr lang="en-US" dirty="0">
                <a:solidFill>
                  <a:srgbClr val="000000"/>
                </a:solidFill>
              </a:rPr>
              <a:t> organ designed to deliver sperm into the female reproductive tract</a:t>
            </a:r>
          </a:p>
          <a:p>
            <a:r>
              <a:rPr lang="en-US" dirty="0">
                <a:solidFill>
                  <a:srgbClr val="000000"/>
                </a:solidFill>
              </a:rPr>
              <a:t>Consists of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an attached root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 free shaft that ends in the </a:t>
            </a:r>
            <a:r>
              <a:rPr lang="en-US" dirty="0" err="1">
                <a:solidFill>
                  <a:srgbClr val="000000"/>
                </a:solidFill>
              </a:rPr>
              <a:t>glans</a:t>
            </a:r>
            <a:r>
              <a:rPr lang="en-US" dirty="0">
                <a:solidFill>
                  <a:srgbClr val="000000"/>
                </a:solidFill>
              </a:rPr>
              <a:t> penis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Prepuce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or foreskin </a:t>
            </a:r>
          </a:p>
          <a:p>
            <a:pPr lvl="2"/>
            <a:r>
              <a:rPr lang="en-US" dirty="0">
                <a:solidFill>
                  <a:srgbClr val="000000"/>
                </a:solidFill>
              </a:rPr>
              <a:t>skin covering the distal end of the penis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Circumcision </a:t>
            </a:r>
            <a:endParaRPr lang="en-US" dirty="0" smtClean="0">
              <a:solidFill>
                <a:srgbClr val="000000"/>
              </a:solidFill>
            </a:endParaRPr>
          </a:p>
          <a:p>
            <a:pPr lvl="2"/>
            <a:r>
              <a:rPr lang="en-US" dirty="0" smtClean="0">
                <a:solidFill>
                  <a:srgbClr val="000000"/>
                </a:solidFill>
              </a:rPr>
              <a:t>surgical </a:t>
            </a:r>
            <a:r>
              <a:rPr lang="en-US" dirty="0">
                <a:solidFill>
                  <a:srgbClr val="000000"/>
                </a:solidFill>
              </a:rPr>
              <a:t>removal of the foreskin after birth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Endometriosis</a:t>
            </a:r>
          </a:p>
        </p:txBody>
      </p:sp>
      <p:sp>
        <p:nvSpPr>
          <p:cNvPr id="2938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87606"/>
            <a:ext cx="8686800" cy="503602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r>
              <a:rPr lang="en-US" sz="2200" dirty="0"/>
              <a:t>Endometrial tissue normally found within the uterus is located within the pelvic cavity, commonly on ovaries</a:t>
            </a:r>
          </a:p>
          <a:p>
            <a:pPr lvl="1">
              <a:lnSpc>
                <a:spcPct val="80000"/>
              </a:lnSpc>
            </a:pPr>
            <a:r>
              <a:rPr lang="en-US" sz="2200" dirty="0"/>
              <a:t>Fallopian tubes, uterine ligaments, intestines, bladder, vagina, cervix</a:t>
            </a:r>
          </a:p>
          <a:p>
            <a:pPr>
              <a:lnSpc>
                <a:spcPct val="80000"/>
              </a:lnSpc>
            </a:pPr>
            <a:r>
              <a:rPr lang="en-US" sz="2100" dirty="0" err="1"/>
              <a:t>Sympoms</a:t>
            </a:r>
            <a:r>
              <a:rPr lang="en-US" sz="2100" dirty="0"/>
              <a:t>: </a:t>
            </a:r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pain </a:t>
            </a:r>
            <a:r>
              <a:rPr lang="en-US" sz="1900" dirty="0"/>
              <a:t>before and during periods </a:t>
            </a:r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pain </a:t>
            </a:r>
            <a:r>
              <a:rPr lang="en-US" sz="1900" dirty="0"/>
              <a:t>during or after sexual activity</a:t>
            </a:r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Infertility</a:t>
            </a:r>
            <a:endParaRPr lang="en-US" sz="1900" dirty="0"/>
          </a:p>
          <a:p>
            <a:pPr>
              <a:lnSpc>
                <a:spcPct val="80000"/>
              </a:lnSpc>
            </a:pPr>
            <a:endParaRPr lang="en-US" sz="1900" dirty="0" smtClean="0"/>
          </a:p>
          <a:p>
            <a:pPr>
              <a:lnSpc>
                <a:spcPct val="80000"/>
              </a:lnSpc>
            </a:pPr>
            <a:r>
              <a:rPr lang="en-US" sz="1900" dirty="0" smtClean="0"/>
              <a:t>heavy </a:t>
            </a:r>
            <a:r>
              <a:rPr lang="en-US" sz="1900" dirty="0"/>
              <a:t>or irregular bleeding. </a:t>
            </a:r>
          </a:p>
          <a:p>
            <a:pPr>
              <a:lnSpc>
                <a:spcPct val="80000"/>
              </a:lnSpc>
            </a:pPr>
            <a:endParaRPr lang="en-US" sz="21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Other </a:t>
            </a:r>
            <a:r>
              <a:rPr lang="en-US" sz="2600" dirty="0"/>
              <a:t>symptoms may include fatigue; painful bowel movements with periods; lower back pain with periods; diarrhea and/or constipation and other intestinal upset with some periods.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Some </a:t>
            </a:r>
            <a:r>
              <a:rPr lang="en-US" sz="2600" dirty="0"/>
              <a:t>women with endometriosis have no symptoms. Infertility affects about 30-40% of women with endometriosis and is a common result with progression of the disease.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PMS:  pre Menstrual syndrome</a:t>
            </a:r>
          </a:p>
        </p:txBody>
      </p:sp>
      <p:sp>
        <p:nvSpPr>
          <p:cNvPr id="295939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473958"/>
            <a:ext cx="8395174" cy="4967785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symptoms usually begin 5 to 11 days before the start of menstruation.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Symptoms </a:t>
            </a:r>
            <a:r>
              <a:rPr lang="en-US" sz="2600" dirty="0"/>
              <a:t>usually stop when menstruation begins, or shortly thereafter.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exact </a:t>
            </a:r>
            <a:r>
              <a:rPr lang="en-US" sz="2600" dirty="0"/>
              <a:t>cause of PMS has not been identified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estimated </a:t>
            </a:r>
            <a:r>
              <a:rPr lang="en-US" sz="2600" dirty="0"/>
              <a:t>to affect up to 75% of women during their childbearing years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Symptoms</a:t>
            </a:r>
            <a:r>
              <a:rPr lang="en-US" sz="2600" dirty="0"/>
              <a:t>: 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headache, ankle swelling, back ache, abdominal cramps, abdominal pain, breast tenderness, weight gain, cold sores, acne flare-ups, nausea, constipation/diarrhea, food cravings, irritable, clumsy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Dysmenorrhea</a:t>
            </a:r>
          </a:p>
        </p:txBody>
      </p:sp>
      <p:sp>
        <p:nvSpPr>
          <p:cNvPr id="294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en-US" sz="2600" dirty="0"/>
              <a:t>Painful </a:t>
            </a:r>
            <a:r>
              <a:rPr lang="en-US" sz="2600" dirty="0" smtClean="0"/>
              <a:t>menstruation</a:t>
            </a:r>
            <a:endParaRPr lang="en-US" sz="2600" dirty="0"/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Begins </a:t>
            </a:r>
            <a:r>
              <a:rPr lang="en-US" sz="2600" dirty="0"/>
              <a:t>a day or so before </a:t>
            </a:r>
            <a:r>
              <a:rPr lang="en-US" sz="2600" dirty="0" smtClean="0"/>
              <a:t>menstruation </a:t>
            </a:r>
            <a:r>
              <a:rPr lang="en-US" sz="2600" dirty="0"/>
              <a:t>and ends when the bleeding stops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May </a:t>
            </a:r>
            <a:r>
              <a:rPr lang="en-US" sz="2600" dirty="0"/>
              <a:t>be related to hormone prostaglandin </a:t>
            </a:r>
          </a:p>
          <a:p>
            <a:pPr>
              <a:lnSpc>
                <a:spcPct val="80000"/>
              </a:lnSpc>
            </a:pPr>
            <a:endParaRPr lang="en-US" sz="2600" dirty="0" smtClean="0"/>
          </a:p>
          <a:p>
            <a:pPr>
              <a:lnSpc>
                <a:spcPct val="80000"/>
              </a:lnSpc>
            </a:pPr>
            <a:r>
              <a:rPr lang="en-US" sz="2600" dirty="0" smtClean="0"/>
              <a:t>Primary </a:t>
            </a:r>
            <a:r>
              <a:rPr lang="en-US" sz="2600" dirty="0" err="1"/>
              <a:t>dysmenorrhea</a:t>
            </a:r>
            <a:r>
              <a:rPr lang="en-US" sz="2600" dirty="0"/>
              <a:t>: 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occurs in “healthy” women.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not related to any specific problems with the uterus or other pelvic organs. </a:t>
            </a:r>
          </a:p>
          <a:p>
            <a:pPr>
              <a:lnSpc>
                <a:spcPct val="80000"/>
              </a:lnSpc>
            </a:pPr>
            <a:r>
              <a:rPr lang="en-US" sz="2600" dirty="0"/>
              <a:t>Secondary </a:t>
            </a:r>
            <a:r>
              <a:rPr lang="en-US" sz="2600" dirty="0" err="1"/>
              <a:t>dysmenorrhea</a:t>
            </a:r>
            <a:r>
              <a:rPr lang="en-US" sz="2600" dirty="0"/>
              <a:t>: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caused by underlying disease or structural abnormality either within or outside the uterus 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Genetic </a:t>
            </a:r>
            <a:r>
              <a:rPr lang="en-US" dirty="0"/>
              <a:t>Sex Determination</a:t>
            </a:r>
          </a:p>
        </p:txBody>
      </p:sp>
      <p:sp>
        <p:nvSpPr>
          <p:cNvPr id="260103" name="Rectangle 7"/>
          <p:cNvSpPr>
            <a:spLocks noGrp="1" noChangeArrowheads="1"/>
          </p:cNvSpPr>
          <p:nvPr>
            <p:ph idx="1"/>
          </p:nvPr>
        </p:nvSpPr>
        <p:spPr>
          <a:xfrm>
            <a:off x="298450" y="1460310"/>
            <a:ext cx="8678863" cy="512464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Genetic sex is determined by the sex chromosomes each gamete contains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There </a:t>
            </a:r>
            <a:r>
              <a:rPr lang="en-US" dirty="0"/>
              <a:t>are two types of sex chromosomes: X and 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Females </a:t>
            </a:r>
            <a:r>
              <a:rPr lang="en-US" dirty="0"/>
              <a:t>have two X chromosomes; males have one X and one 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Hence</a:t>
            </a:r>
            <a:r>
              <a:rPr lang="en-US" dirty="0"/>
              <a:t>, all eggs have an X chromosome; half the sperm have an X, and the other half a 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 </a:t>
            </a:r>
            <a:r>
              <a:rPr lang="en-US" dirty="0"/>
              <a:t>single gene on the Y chromosome, the SRY gene, initiates testes development and determines maleness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3" name="Rectangle 5"/>
          <p:cNvSpPr>
            <a:spLocks noGrp="1" noChangeArrowheads="1"/>
          </p:cNvSpPr>
          <p:nvPr>
            <p:ph type="title" sz="quarter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Development of Internal Reproductive Organs</a:t>
            </a:r>
          </a:p>
        </p:txBody>
      </p:sp>
      <p:pic>
        <p:nvPicPr>
          <p:cNvPr id="263182" name="Picture 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 t="29105" r="54037" b="5554"/>
          <a:stretch>
            <a:fillRect/>
          </a:stretch>
        </p:blipFill>
        <p:spPr>
          <a:xfrm>
            <a:off x="0" y="744538"/>
            <a:ext cx="4310063" cy="2952750"/>
          </a:xfrm>
          <a:noFill/>
          <a:ln/>
        </p:spPr>
      </p:pic>
      <p:pic>
        <p:nvPicPr>
          <p:cNvPr id="263181" name="Picture 1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51234" y="977900"/>
            <a:ext cx="3576944" cy="2451100"/>
          </a:xfrm>
          <a:noFill/>
          <a:ln/>
        </p:spPr>
      </p:pic>
      <p:pic>
        <p:nvPicPr>
          <p:cNvPr id="263186" name="Picture 1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53571" t="35339" b="5336"/>
          <a:stretch>
            <a:fillRect/>
          </a:stretch>
        </p:blipFill>
        <p:spPr>
          <a:xfrm>
            <a:off x="0" y="3841750"/>
            <a:ext cx="4403725" cy="3016250"/>
          </a:xfrm>
          <a:noFill/>
          <a:ln/>
        </p:spPr>
      </p:pic>
      <p:pic>
        <p:nvPicPr>
          <p:cNvPr id="263187" name="Picture 19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748227" y="3581557"/>
            <a:ext cx="3582958" cy="2452373"/>
          </a:xfrm>
          <a:noFill/>
          <a:ln/>
        </p:spPr>
      </p:pic>
    </p:spTree>
  </p:cSld>
  <p:clrMapOvr>
    <a:masterClrMapping/>
  </p:clrMapOvr>
  <p:transition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Male</a:t>
            </a:r>
          </a:p>
        </p:txBody>
      </p:sp>
      <p:sp>
        <p:nvSpPr>
          <p:cNvPr id="26726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Under the influence of testosterone</a:t>
            </a:r>
          </a:p>
          <a:p>
            <a:r>
              <a:rPr lang="en-US"/>
              <a:t>Genital tubercle enlarges forming the penis</a:t>
            </a:r>
          </a:p>
          <a:p>
            <a:r>
              <a:rPr lang="en-US"/>
              <a:t>Urethral groove elongates and closes completely</a:t>
            </a:r>
          </a:p>
          <a:p>
            <a:r>
              <a:rPr lang="en-US"/>
              <a:t>Urethral folds give rise to the penile urethra</a:t>
            </a:r>
          </a:p>
          <a:p>
            <a:r>
              <a:rPr lang="en-US"/>
              <a:t>Labioscrotal swellings develop into the scrotum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Male</a:t>
            </a:r>
          </a:p>
        </p:txBody>
      </p:sp>
      <p:pic>
        <p:nvPicPr>
          <p:cNvPr id="269320" name="Picture 8"/>
          <p:cNvPicPr>
            <a:picLocks noChangeAspect="1" noChangeArrowheads="1"/>
          </p:cNvPicPr>
          <p:nvPr/>
        </p:nvPicPr>
        <p:blipFill>
          <a:blip r:embed="rId2" cstate="print"/>
          <a:srcRect l="914" t="30220" r="55696" b="5554"/>
          <a:stretch>
            <a:fillRect/>
          </a:stretch>
        </p:blipFill>
        <p:spPr bwMode="auto">
          <a:xfrm>
            <a:off x="1746250" y="823913"/>
            <a:ext cx="5651500" cy="5729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Female</a:t>
            </a:r>
          </a:p>
        </p:txBody>
      </p:sp>
      <p:sp>
        <p:nvSpPr>
          <p:cNvPr id="27034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In the absence of testosterone</a:t>
            </a:r>
          </a:p>
          <a:p>
            <a:r>
              <a:rPr lang="en-US"/>
              <a:t>Genital tubercle gives rise to the clitoris</a:t>
            </a:r>
          </a:p>
          <a:p>
            <a:r>
              <a:rPr lang="en-US"/>
              <a:t>The urethral groove remains open as the vestibule</a:t>
            </a:r>
          </a:p>
          <a:p>
            <a:r>
              <a:rPr lang="en-US"/>
              <a:t>The urethral folds become labia minora</a:t>
            </a:r>
          </a:p>
          <a:p>
            <a:r>
              <a:rPr lang="en-US"/>
              <a:t>The labioscrotal swellings become labia majora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of External Genitalia: Female</a:t>
            </a:r>
          </a:p>
        </p:txBody>
      </p:sp>
      <p:pic>
        <p:nvPicPr>
          <p:cNvPr id="272392" name="Picture 8"/>
          <p:cNvPicPr>
            <a:picLocks noChangeAspect="1" noChangeArrowheads="1"/>
          </p:cNvPicPr>
          <p:nvPr/>
        </p:nvPicPr>
        <p:blipFill>
          <a:blip r:embed="rId2" cstate="print"/>
          <a:srcRect l="58904" t="30247" r="764" b="5554"/>
          <a:stretch>
            <a:fillRect/>
          </a:stretch>
        </p:blipFill>
        <p:spPr bwMode="auto">
          <a:xfrm>
            <a:off x="1979613" y="796925"/>
            <a:ext cx="5183187" cy="56499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Descent </a:t>
            </a:r>
            <a:r>
              <a:rPr lang="en-US" dirty="0"/>
              <a:t>of the Gonads</a:t>
            </a:r>
          </a:p>
        </p:txBody>
      </p:sp>
      <p:sp>
        <p:nvSpPr>
          <p:cNvPr id="27341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About 2 months before birth and stimulated by testosterone, the testes leave the pelvic cavity and enter the scrotum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Gubernaculum</a:t>
            </a:r>
            <a:r>
              <a:rPr lang="en-US" dirty="0" smtClean="0"/>
              <a:t> 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fibrous </a:t>
            </a:r>
            <a:r>
              <a:rPr lang="en-US" dirty="0"/>
              <a:t>cord that extends from the testes to the scrotum</a:t>
            </a:r>
          </a:p>
          <a:p>
            <a:pPr>
              <a:lnSpc>
                <a:spcPct val="90000"/>
              </a:lnSpc>
            </a:pPr>
            <a:r>
              <a:rPr lang="en-US" dirty="0"/>
              <a:t>Spermatic cord </a:t>
            </a:r>
            <a:endParaRPr lang="en-US" dirty="0" smtClean="0"/>
          </a:p>
          <a:p>
            <a:pPr lvl="1">
              <a:lnSpc>
                <a:spcPct val="90000"/>
              </a:lnSpc>
            </a:pPr>
            <a:r>
              <a:rPr lang="en-US" dirty="0" smtClean="0"/>
              <a:t>blood </a:t>
            </a:r>
            <a:r>
              <a:rPr lang="en-US" dirty="0"/>
              <a:t>vessels, nerves, and </a:t>
            </a:r>
            <a:r>
              <a:rPr lang="en-US" dirty="0" err="1"/>
              <a:t>fascial</a:t>
            </a:r>
            <a:r>
              <a:rPr lang="en-US" dirty="0"/>
              <a:t> layers that help suspend the testes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Ovaries </a:t>
            </a:r>
            <a:r>
              <a:rPr lang="en-US" dirty="0"/>
              <a:t>also descend, but are stopped by the broad ligament at the pelvic brim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Penis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>
                <a:solidFill>
                  <a:srgbClr val="000000"/>
                </a:solidFill>
              </a:rPr>
              <a:t>Internal penis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urethra and three cylindrical bodies of erectile tissue</a:t>
            </a:r>
            <a:endParaRPr lang="en-US"/>
          </a:p>
          <a:p>
            <a:r>
              <a:rPr lang="en-US"/>
              <a:t>Erectile tissue</a:t>
            </a:r>
          </a:p>
          <a:p>
            <a:pPr lvl="1"/>
            <a:r>
              <a:rPr lang="en-US"/>
              <a:t>spongy network of connective tissue and smooth muscle riddled with vascular spaces</a:t>
            </a:r>
          </a:p>
          <a:p>
            <a:r>
              <a:rPr lang="en-US">
                <a:solidFill>
                  <a:srgbClr val="000000"/>
                </a:solidFill>
              </a:rPr>
              <a:t>Erection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during sexual excitement, the erectile tissue fills with blood causing the penis to enlarge and become rigid</a:t>
            </a:r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7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Aspects: Descent of the Gonads</a:t>
            </a:r>
          </a:p>
        </p:txBody>
      </p:sp>
      <p:pic>
        <p:nvPicPr>
          <p:cNvPr id="274440" name="Picture 8"/>
          <p:cNvPicPr>
            <a:picLocks noChangeAspect="1" noChangeArrowheads="1"/>
          </p:cNvPicPr>
          <p:nvPr/>
        </p:nvPicPr>
        <p:blipFill>
          <a:blip r:embed="rId2" cstate="print"/>
          <a:srcRect t="2156" r="3720" b="10310"/>
          <a:stretch>
            <a:fillRect/>
          </a:stretch>
        </p:blipFill>
        <p:spPr bwMode="auto">
          <a:xfrm>
            <a:off x="554038" y="792163"/>
            <a:ext cx="8034337" cy="52720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6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Aspects: Descent of the Gonads</a:t>
            </a:r>
          </a:p>
        </p:txBody>
      </p:sp>
      <p:pic>
        <p:nvPicPr>
          <p:cNvPr id="275464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8513" y="804863"/>
            <a:ext cx="7546975" cy="53752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Development Aspects: Descent of the Gonads</a:t>
            </a:r>
          </a:p>
        </p:txBody>
      </p:sp>
      <p:pic>
        <p:nvPicPr>
          <p:cNvPr id="276488" name="Picture 8"/>
          <p:cNvPicPr>
            <a:picLocks noChangeAspect="1" noChangeArrowheads="1"/>
          </p:cNvPicPr>
          <p:nvPr/>
        </p:nvPicPr>
        <p:blipFill>
          <a:blip r:embed="rId2" cstate="print"/>
          <a:srcRect l="24005" t="48650" r="24748" b="6036"/>
          <a:stretch>
            <a:fillRect/>
          </a:stretch>
        </p:blipFill>
        <p:spPr bwMode="auto">
          <a:xfrm>
            <a:off x="432748" y="1328239"/>
            <a:ext cx="8304213" cy="53641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Development Aspects: Puberty</a:t>
            </a:r>
          </a:p>
        </p:txBody>
      </p:sp>
      <p:sp>
        <p:nvSpPr>
          <p:cNvPr id="27750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Reproductive organs grow to adult size and become functional</a:t>
            </a:r>
          </a:p>
          <a:p>
            <a:pPr>
              <a:lnSpc>
                <a:spcPct val="90000"/>
              </a:lnSpc>
            </a:pPr>
            <a:r>
              <a:rPr lang="en-US" dirty="0"/>
              <a:t>Secondary sex characteristics appear</a:t>
            </a:r>
          </a:p>
          <a:p>
            <a:pPr>
              <a:lnSpc>
                <a:spcPct val="90000"/>
              </a:lnSpc>
            </a:pPr>
            <a:r>
              <a:rPr lang="en-US" dirty="0"/>
              <a:t>Characteristics of puberty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Males </a:t>
            </a:r>
            <a:r>
              <a:rPr lang="en-US" dirty="0" smtClean="0"/>
              <a:t>	</a:t>
            </a:r>
          </a:p>
          <a:p>
            <a:pPr lvl="2">
              <a:lnSpc>
                <a:spcPct val="90000"/>
              </a:lnSpc>
            </a:pPr>
            <a:r>
              <a:rPr lang="en-US" dirty="0" smtClean="0"/>
              <a:t>enlargement </a:t>
            </a:r>
            <a:r>
              <a:rPr lang="en-US" dirty="0"/>
              <a:t>of the testes and scrotum, appearance of </a:t>
            </a:r>
            <a:r>
              <a:rPr lang="en-US" dirty="0" err="1"/>
              <a:t>axillary</a:t>
            </a:r>
            <a:r>
              <a:rPr lang="en-US" dirty="0"/>
              <a:t> and facial hair, and growth of the penis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Females </a:t>
            </a:r>
            <a:endParaRPr lang="en-US" dirty="0" smtClean="0"/>
          </a:p>
          <a:p>
            <a:pPr lvl="2">
              <a:lnSpc>
                <a:spcPct val="90000"/>
              </a:lnSpc>
            </a:pPr>
            <a:r>
              <a:rPr lang="en-US" dirty="0" smtClean="0"/>
              <a:t>enlarging </a:t>
            </a:r>
            <a:r>
              <a:rPr lang="en-US" dirty="0"/>
              <a:t>of the breasts, menarche, and dependable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Menopause</a:t>
            </a:r>
          </a:p>
        </p:txBody>
      </p:sp>
      <p:sp>
        <p:nvSpPr>
          <p:cNvPr id="27853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/>
              <a:t>Ovulation and menses cease entirely</a:t>
            </a:r>
          </a:p>
          <a:p>
            <a:r>
              <a:rPr lang="en-US"/>
              <a:t>Without sufficient estrogen, reproductive organs and breasts atrophy</a:t>
            </a:r>
          </a:p>
          <a:p>
            <a:pPr lvl="1"/>
            <a:r>
              <a:rPr lang="en-US"/>
              <a:t>Irritability and depression result</a:t>
            </a:r>
          </a:p>
          <a:p>
            <a:pPr lvl="1"/>
            <a:r>
              <a:rPr lang="en-US"/>
              <a:t>Skin blood vessels undergo intense vasodilation (hot flashes occur)</a:t>
            </a:r>
          </a:p>
          <a:p>
            <a:pPr lvl="1"/>
            <a:r>
              <a:rPr lang="en-US"/>
              <a:t>Gradual thinning of the skin and bone loss</a:t>
            </a:r>
          </a:p>
          <a:p>
            <a:r>
              <a:rPr lang="en-US"/>
              <a:t>Males have no equivalent to menopause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Egg to Embryo</a:t>
            </a:r>
          </a:p>
        </p:txBody>
      </p:sp>
      <p:sp>
        <p:nvSpPr>
          <p:cNvPr id="3287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Pregnancy 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events that occur from fertilization until the infant is born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the developing offspring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Gestation period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from the last menstrual period until birth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From Egg to Embryo</a:t>
            </a:r>
          </a:p>
        </p:txBody>
      </p:sp>
      <p:sp>
        <p:nvSpPr>
          <p:cNvPr id="3297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Preembryo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 from fertilization until it is two weeks old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Embryo 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 during the third through the eighth week</a:t>
            </a:r>
          </a:p>
          <a:p>
            <a:pPr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Fetus</a:t>
            </a:r>
          </a:p>
          <a:p>
            <a:pPr lvl="1">
              <a:lnSpc>
                <a:spcPct val="95000"/>
              </a:lnSpc>
            </a:pPr>
            <a:r>
              <a:rPr lang="en-US">
                <a:solidFill>
                  <a:srgbClr val="000000"/>
                </a:solidFill>
              </a:rPr>
              <a:t>conceptus from the ninth week through birth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Accomplishing Fertilization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>
                <a:solidFill>
                  <a:srgbClr val="000000"/>
                </a:solidFill>
              </a:rPr>
              <a:t>The oocyte is viable for 12 to 24 hours</a:t>
            </a:r>
          </a:p>
          <a:p>
            <a:r>
              <a:rPr lang="en-US">
                <a:solidFill>
                  <a:srgbClr val="000000"/>
                </a:solidFill>
              </a:rPr>
              <a:t>Sperm is viable 24 to 72 hours</a:t>
            </a:r>
          </a:p>
          <a:p>
            <a:r>
              <a:rPr lang="en-US">
                <a:solidFill>
                  <a:srgbClr val="000000"/>
                </a:solidFill>
              </a:rPr>
              <a:t>For fertilization to occur, coitus must occur no more than: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Three days before ovulation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24 hours after ovulation</a:t>
            </a:r>
          </a:p>
          <a:p>
            <a:r>
              <a:rPr lang="en-US">
                <a:solidFill>
                  <a:srgbClr val="000000"/>
                </a:solidFill>
              </a:rPr>
              <a:t>Fertilization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when a sperm fuses with an egg to form a zygote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Sperm Transport and Capacitation</a:t>
            </a:r>
          </a:p>
        </p:txBody>
      </p:sp>
      <p:sp>
        <p:nvSpPr>
          <p:cNvPr id="332803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378424"/>
            <a:ext cx="8270875" cy="5284314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Fates of ejaculated sperm:</a:t>
            </a:r>
          </a:p>
          <a:p>
            <a:pPr lvl="1">
              <a:lnSpc>
                <a:spcPct val="90000"/>
              </a:lnSpc>
            </a:pPr>
            <a:endParaRPr lang="en-US" sz="2800" dirty="0" smtClean="0"/>
          </a:p>
          <a:p>
            <a:pPr lvl="1">
              <a:lnSpc>
                <a:spcPct val="90000"/>
              </a:lnSpc>
            </a:pPr>
            <a:r>
              <a:rPr lang="en-US" sz="2800" dirty="0" smtClean="0"/>
              <a:t>Leak </a:t>
            </a:r>
            <a:r>
              <a:rPr lang="en-US" sz="2800" dirty="0"/>
              <a:t>out of the vagina immediately after deposition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Destroyed by the acidic vaginal environment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Fail to make it through the cervix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Dispersed in the uterine cavity or destroyed by </a:t>
            </a:r>
            <a:r>
              <a:rPr lang="en-US" sz="2800" dirty="0" err="1"/>
              <a:t>phagocytic</a:t>
            </a:r>
            <a:r>
              <a:rPr lang="en-US" sz="2800" dirty="0"/>
              <a:t> leukocytes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Reach the uterine tubes 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Sperm </a:t>
            </a:r>
            <a:r>
              <a:rPr lang="en-US" dirty="0"/>
              <a:t>must undergo </a:t>
            </a:r>
            <a:r>
              <a:rPr lang="en-US" dirty="0" err="1"/>
              <a:t>capacitation</a:t>
            </a:r>
            <a:r>
              <a:rPr lang="en-US" dirty="0"/>
              <a:t> before they can penetrate the </a:t>
            </a:r>
            <a:r>
              <a:rPr lang="en-US" dirty="0" err="1"/>
              <a:t>oocyte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Acrosomal Reaction and Sperm Penetration</a:t>
            </a:r>
          </a:p>
        </p:txBody>
      </p:sp>
      <p:sp>
        <p:nvSpPr>
          <p:cNvPr id="33382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An ovulated oocyte is encapsulated by: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corona radiata and zona pellucida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Extracellular matrix</a:t>
            </a:r>
          </a:p>
          <a:p>
            <a:r>
              <a:rPr lang="en-US">
                <a:solidFill>
                  <a:srgbClr val="000000"/>
                </a:solidFill>
              </a:rPr>
              <a:t>Sperm binds to the zona pellucida and undergoes the acrosomal reaction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Enzymes are released near the oocyte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Hundreds of acrosomes release their enzymes to digest the zona pellucida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4649337" cy="838200"/>
          </a:xfrm>
        </p:spPr>
        <p:txBody>
          <a:bodyPr/>
          <a:lstStyle/>
          <a:p>
            <a:r>
              <a:rPr lang="en-US" dirty="0"/>
              <a:t>The Penis</a:t>
            </a:r>
          </a:p>
        </p:txBody>
      </p:sp>
      <p:sp>
        <p:nvSpPr>
          <p:cNvPr id="160771" name="Rectangle 3"/>
          <p:cNvSpPr>
            <a:spLocks noGrp="1" noChangeArrowheads="1"/>
          </p:cNvSpPr>
          <p:nvPr>
            <p:ph idx="1"/>
          </p:nvPr>
        </p:nvSpPr>
        <p:spPr>
          <a:xfrm>
            <a:off x="218364" y="1446662"/>
            <a:ext cx="4775911" cy="5062087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Corpus </a:t>
            </a:r>
            <a:r>
              <a:rPr lang="en-US" sz="2800" dirty="0" err="1"/>
              <a:t>spongiosum</a:t>
            </a:r>
            <a:r>
              <a:rPr lang="en-US" sz="2800" dirty="0"/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surrounds the urethra 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expands to form the </a:t>
            </a:r>
            <a:r>
              <a:rPr lang="en-US" sz="2400" dirty="0" err="1"/>
              <a:t>glans</a:t>
            </a:r>
            <a:r>
              <a:rPr lang="en-US" sz="2400" dirty="0"/>
              <a:t> and bulb of the penis</a:t>
            </a:r>
          </a:p>
          <a:p>
            <a:pPr>
              <a:lnSpc>
                <a:spcPct val="80000"/>
              </a:lnSpc>
            </a:pPr>
            <a:r>
              <a:rPr lang="en-US" sz="2800" dirty="0"/>
              <a:t>Corpora </a:t>
            </a:r>
            <a:r>
              <a:rPr lang="en-US" sz="2800" dirty="0" err="1"/>
              <a:t>cavernosa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paired dorsal erectile bodies bound by fibrous tunica </a:t>
            </a:r>
            <a:r>
              <a:rPr lang="en-US" sz="2400" dirty="0" err="1"/>
              <a:t>albuginea</a:t>
            </a: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800" dirty="0" err="1"/>
              <a:t>Crura</a:t>
            </a: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proximal end of the penis surrounded by the </a:t>
            </a:r>
            <a:r>
              <a:rPr lang="en-US" sz="2400" dirty="0" err="1"/>
              <a:t>ischiocavernosus</a:t>
            </a:r>
            <a:r>
              <a:rPr lang="en-US" sz="2400" dirty="0"/>
              <a:t> muscle; anchors the penis to the pubic arch</a:t>
            </a:r>
          </a:p>
        </p:txBody>
      </p:sp>
      <p:pic>
        <p:nvPicPr>
          <p:cNvPr id="160772" name="Picture 4"/>
          <p:cNvPicPr>
            <a:picLocks noChangeAspect="1" noChangeArrowheads="1"/>
          </p:cNvPicPr>
          <p:nvPr/>
        </p:nvPicPr>
        <p:blipFill>
          <a:blip r:embed="rId2" cstate="print"/>
          <a:srcRect l="891" t="2580" r="2078" b="3622"/>
          <a:stretch>
            <a:fillRect/>
          </a:stretch>
        </p:blipFill>
        <p:spPr bwMode="auto">
          <a:xfrm>
            <a:off x="4992688" y="0"/>
            <a:ext cx="415131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5" name="Rectangle 3"/>
          <p:cNvSpPr>
            <a:spLocks noChangeArrowheads="1"/>
          </p:cNvSpPr>
          <p:nvPr/>
        </p:nvSpPr>
        <p:spPr bwMode="auto">
          <a:xfrm>
            <a:off x="168275" y="0"/>
            <a:ext cx="8975725" cy="3492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5876" name="Picture 4"/>
          <p:cNvPicPr>
            <a:picLocks noChangeAspect="1" noChangeArrowheads="1"/>
          </p:cNvPicPr>
          <p:nvPr/>
        </p:nvPicPr>
        <p:blipFill>
          <a:blip r:embed="rId2" cstate="print"/>
          <a:srcRect l="1216" t="2409" r="19348" b="5417"/>
          <a:stretch>
            <a:fillRect/>
          </a:stretch>
        </p:blipFill>
        <p:spPr bwMode="auto">
          <a:xfrm>
            <a:off x="817563" y="0"/>
            <a:ext cx="7507287" cy="65611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Completion of Meiosis II and Fertilization</a:t>
            </a:r>
          </a:p>
        </p:txBody>
      </p:sp>
      <p:sp>
        <p:nvSpPr>
          <p:cNvPr id="3379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Upon entry of sperm, the secondary </a:t>
            </a:r>
            <a:r>
              <a:rPr lang="en-US" dirty="0" err="1"/>
              <a:t>oocyte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Completes meiosis II </a:t>
            </a:r>
          </a:p>
          <a:p>
            <a:pPr lvl="1"/>
            <a:r>
              <a:rPr lang="en-US" dirty="0"/>
              <a:t>Casts out the second polar body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ovum nucleus swells, and the two nuclei approach each other</a:t>
            </a:r>
          </a:p>
          <a:p>
            <a:endParaRPr lang="en-US" dirty="0" smtClean="0"/>
          </a:p>
          <a:p>
            <a:r>
              <a:rPr lang="en-US" dirty="0" smtClean="0"/>
              <a:t>When </a:t>
            </a:r>
            <a:r>
              <a:rPr lang="en-US" dirty="0"/>
              <a:t>fully swollen, the two nuclei are called </a:t>
            </a:r>
            <a:r>
              <a:rPr lang="en-US" dirty="0" err="1"/>
              <a:t>pronuclei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Fertilization </a:t>
            </a:r>
          </a:p>
          <a:p>
            <a:pPr lvl="1"/>
            <a:r>
              <a:rPr lang="en-US" dirty="0" smtClean="0"/>
              <a:t>when </a:t>
            </a:r>
            <a:r>
              <a:rPr lang="en-US" dirty="0"/>
              <a:t>the </a:t>
            </a:r>
            <a:r>
              <a:rPr lang="en-US" dirty="0" err="1"/>
              <a:t>pronuclei</a:t>
            </a:r>
            <a:r>
              <a:rPr lang="en-US" dirty="0"/>
              <a:t> come together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 fontScale="90000"/>
          </a:bodyPr>
          <a:lstStyle/>
          <a:p>
            <a:r>
              <a:rPr lang="en-US" sz="2800"/>
              <a:t>Events Immediately Following Sperm Penetration</a:t>
            </a:r>
            <a:endParaRPr lang="en-US"/>
          </a:p>
        </p:txBody>
      </p:sp>
      <p:pic>
        <p:nvPicPr>
          <p:cNvPr id="338948" name="Picture 4"/>
          <p:cNvPicPr>
            <a:picLocks noChangeAspect="1" noChangeArrowheads="1"/>
          </p:cNvPicPr>
          <p:nvPr/>
        </p:nvPicPr>
        <p:blipFill>
          <a:blip r:embed="rId2" cstate="print"/>
          <a:srcRect l="914" t="899" r="1064" b="5499"/>
          <a:stretch>
            <a:fillRect/>
          </a:stretch>
        </p:blipFill>
        <p:spPr bwMode="auto">
          <a:xfrm>
            <a:off x="343872" y="1400175"/>
            <a:ext cx="8345487" cy="54578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Preembryonic Development</a:t>
            </a:r>
          </a:p>
        </p:txBody>
      </p:sp>
      <p:sp>
        <p:nvSpPr>
          <p:cNvPr id="339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>
                <a:solidFill>
                  <a:srgbClr val="000000"/>
                </a:solidFill>
              </a:rPr>
              <a:t>The first cleavage produces two daughter cells called blastomeres</a:t>
            </a:r>
          </a:p>
          <a:p>
            <a:r>
              <a:rPr lang="en-US">
                <a:solidFill>
                  <a:srgbClr val="000000"/>
                </a:solidFill>
              </a:rPr>
              <a:t>Morula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16 or more cell stage (72 hours old)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By the fourth or fifth day the preembryo consists of 100 or so cells (blastocyst)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Preembryonic Development</a:t>
            </a:r>
          </a:p>
        </p:txBody>
      </p:sp>
      <p:sp>
        <p:nvSpPr>
          <p:cNvPr id="3409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Blastocyst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a fluid-filled hollow sphere composed of: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 single layer of </a:t>
            </a:r>
            <a:r>
              <a:rPr lang="en-US" dirty="0" err="1">
                <a:solidFill>
                  <a:srgbClr val="000000"/>
                </a:solidFill>
              </a:rPr>
              <a:t>trophoblasts</a:t>
            </a:r>
            <a:r>
              <a:rPr lang="en-US" dirty="0">
                <a:solidFill>
                  <a:srgbClr val="00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An inner cell mass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err="1" smtClean="0">
                <a:solidFill>
                  <a:srgbClr val="000000"/>
                </a:solidFill>
              </a:rPr>
              <a:t>Trophoblasts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take part in placenta formation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inner cell mass becomes the embryonic disc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Cleavage: From Zygote to Blastocyst</a:t>
            </a:r>
          </a:p>
        </p:txBody>
      </p:sp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2" cstate="print"/>
          <a:srcRect l="958" t="1810" r="1115" b="5431"/>
          <a:stretch>
            <a:fillRect/>
          </a:stretch>
        </p:blipFill>
        <p:spPr bwMode="auto">
          <a:xfrm>
            <a:off x="815667" y="1284287"/>
            <a:ext cx="7456487" cy="55737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</a:t>
            </a:r>
          </a:p>
        </p:txBody>
      </p:sp>
      <p:sp>
        <p:nvSpPr>
          <p:cNvPr id="3430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600">
                <a:solidFill>
                  <a:srgbClr val="000000"/>
                </a:solidFill>
              </a:rPr>
              <a:t>Begins six to seven days after ovulation when the trophoblasts adhere to a properly prepared endometrium</a:t>
            </a:r>
          </a:p>
          <a:p>
            <a:r>
              <a:rPr lang="en-US" sz="2600">
                <a:solidFill>
                  <a:srgbClr val="000000"/>
                </a:solidFill>
              </a:rPr>
              <a:t>The trophoblasts then proliferate and form two distinct layers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Cytotrophoblast </a:t>
            </a:r>
          </a:p>
          <a:p>
            <a:pPr lvl="2"/>
            <a:r>
              <a:rPr lang="en-US" sz="2400">
                <a:solidFill>
                  <a:srgbClr val="000000"/>
                </a:solidFill>
              </a:rPr>
              <a:t>cells of the inner layer that retain their cell boundaries</a:t>
            </a:r>
          </a:p>
          <a:p>
            <a:pPr lvl="1"/>
            <a:r>
              <a:rPr lang="en-US" sz="2400">
                <a:solidFill>
                  <a:srgbClr val="000000"/>
                </a:solidFill>
              </a:rPr>
              <a:t>Syncytiotrophoblast</a:t>
            </a:r>
          </a:p>
          <a:p>
            <a:pPr lvl="2"/>
            <a:r>
              <a:rPr lang="en-US" sz="2400">
                <a:solidFill>
                  <a:srgbClr val="000000"/>
                </a:solidFill>
              </a:rPr>
              <a:t>cells in the outer layer that lose their plasma membranes and invade the endometrium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</a:t>
            </a:r>
          </a:p>
        </p:txBody>
      </p:sp>
      <p:sp>
        <p:nvSpPr>
          <p:cNvPr id="344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The implanted blastocyst is covered over by endometrial cells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Implantation is completed by the fourteenth day after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 of the Blastocyst</a:t>
            </a:r>
          </a:p>
        </p:txBody>
      </p:sp>
      <p:pic>
        <p:nvPicPr>
          <p:cNvPr id="345092" name="Picture 4"/>
          <p:cNvPicPr>
            <a:picLocks noChangeAspect="1" noChangeArrowheads="1"/>
          </p:cNvPicPr>
          <p:nvPr/>
        </p:nvPicPr>
        <p:blipFill>
          <a:blip r:embed="rId2" cstate="print"/>
          <a:srcRect l="990" t="1608" r="46028" b="54208"/>
          <a:stretch>
            <a:fillRect/>
          </a:stretch>
        </p:blipFill>
        <p:spPr bwMode="auto">
          <a:xfrm>
            <a:off x="520700" y="1227137"/>
            <a:ext cx="8101013" cy="5630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 of the Blastocyst</a:t>
            </a:r>
          </a:p>
        </p:txBody>
      </p:sp>
      <p:pic>
        <p:nvPicPr>
          <p:cNvPr id="346116" name="Picture 4"/>
          <p:cNvPicPr>
            <a:picLocks noChangeAspect="1" noChangeArrowheads="1"/>
          </p:cNvPicPr>
          <p:nvPr/>
        </p:nvPicPr>
        <p:blipFill>
          <a:blip r:embed="rId2" cstate="print"/>
          <a:srcRect l="1155" t="50000" r="46359" b="5000"/>
          <a:stretch>
            <a:fillRect/>
          </a:stretch>
        </p:blipFill>
        <p:spPr bwMode="auto">
          <a:xfrm>
            <a:off x="656229" y="1330325"/>
            <a:ext cx="7735888" cy="55276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Epididymis</a:t>
            </a:r>
          </a:p>
        </p:txBody>
      </p:sp>
      <p:sp>
        <p:nvSpPr>
          <p:cNvPr id="162821" name="Rectangle 5"/>
          <p:cNvSpPr>
            <a:spLocks noGrp="1" noChangeArrowheads="1"/>
          </p:cNvSpPr>
          <p:nvPr>
            <p:ph idx="1"/>
          </p:nvPr>
        </p:nvSpPr>
        <p:spPr>
          <a:xfrm>
            <a:off x="245660" y="1570038"/>
            <a:ext cx="8536390" cy="4899025"/>
          </a:xfrm>
        </p:spPr>
        <p:txBody>
          <a:bodyPr/>
          <a:lstStyle/>
          <a:p>
            <a:r>
              <a:rPr lang="en-US" sz="2800" dirty="0"/>
              <a:t>Its head joins the efferent </a:t>
            </a:r>
            <a:r>
              <a:rPr lang="en-US" sz="2800" dirty="0" err="1"/>
              <a:t>ductules</a:t>
            </a:r>
            <a:r>
              <a:rPr lang="en-US" sz="2800" dirty="0"/>
              <a:t> and caps the superior aspect of the testis</a:t>
            </a:r>
          </a:p>
          <a:p>
            <a:r>
              <a:rPr lang="en-US" sz="2800" dirty="0"/>
              <a:t>The duct of the epididymis has </a:t>
            </a:r>
            <a:r>
              <a:rPr lang="en-US" sz="2800" dirty="0" err="1"/>
              <a:t>stereocilia</a:t>
            </a:r>
            <a:r>
              <a:rPr lang="en-US" sz="2800" dirty="0"/>
              <a:t> that:</a:t>
            </a:r>
          </a:p>
          <a:p>
            <a:pPr lvl="1"/>
            <a:r>
              <a:rPr lang="en-US" sz="2400" dirty="0"/>
              <a:t>Absorb testicular fluid</a:t>
            </a:r>
          </a:p>
          <a:p>
            <a:pPr lvl="1"/>
            <a:r>
              <a:rPr lang="en-US" sz="2400" dirty="0"/>
              <a:t>Pass nutrients to the sperm</a:t>
            </a:r>
          </a:p>
          <a:p>
            <a:r>
              <a:rPr lang="en-US" sz="2800" dirty="0" err="1"/>
              <a:t>Nonmotile</a:t>
            </a:r>
            <a:r>
              <a:rPr lang="en-US" sz="2800" dirty="0"/>
              <a:t> sperm enter, pass through its tubes and become motile</a:t>
            </a:r>
          </a:p>
          <a:p>
            <a:r>
              <a:rPr lang="en-US" sz="2800" dirty="0"/>
              <a:t>Upon ejaculation the epididymis contracts, expelling sperm into the </a:t>
            </a:r>
            <a:r>
              <a:rPr lang="en-US" sz="2800" dirty="0" err="1"/>
              <a:t>ductus</a:t>
            </a:r>
            <a:r>
              <a:rPr lang="en-US" sz="2800" dirty="0"/>
              <a:t> deferens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Implantation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977900"/>
            <a:ext cx="8674100" cy="5880100"/>
          </a:xfrm>
        </p:spPr>
        <p:txBody>
          <a:bodyPr/>
          <a:lstStyle/>
          <a:p>
            <a:r>
              <a:rPr lang="en-US" sz="2600"/>
              <a:t>Viability of the corpus luteum is maintained by human chorionic gonadotropin (hCG) secreted by the trophoblasts</a:t>
            </a:r>
          </a:p>
          <a:p>
            <a:r>
              <a:rPr lang="en-US" sz="2600"/>
              <a:t>hCG prompts the corpus luteum to continue to secrete progesterone and estrogen</a:t>
            </a:r>
          </a:p>
          <a:p>
            <a:r>
              <a:rPr lang="en-US" sz="2600"/>
              <a:t>Chorion </a:t>
            </a:r>
          </a:p>
          <a:p>
            <a:pPr marL="631825" lvl="1"/>
            <a:r>
              <a:rPr lang="en-US" sz="2400"/>
              <a:t>developed from trophoblasts after implantation, continues this hormonal stimulus</a:t>
            </a:r>
          </a:p>
          <a:p>
            <a:r>
              <a:rPr lang="en-US" sz="2600"/>
              <a:t>Between the second and third month, the placenta: </a:t>
            </a:r>
          </a:p>
          <a:p>
            <a:pPr marL="631825" lvl="1"/>
            <a:r>
              <a:rPr lang="en-US" sz="2400"/>
              <a:t>Assumes the role of progesterone and estrogen production</a:t>
            </a:r>
          </a:p>
          <a:p>
            <a:pPr marL="631825" lvl="1"/>
            <a:r>
              <a:rPr lang="en-US" sz="2400"/>
              <a:t>Is providing nutrients and removing wastes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Placentation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Formation of the placenta from: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Embryonic trophoblastic tissues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Maternal endometrial tissues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r>
              <a:rPr lang="en-US"/>
              <a:t>The placenta is fully formed and functional by the end of the third month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Placentation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Embryonic placental barriers include:</a:t>
            </a:r>
          </a:p>
          <a:p>
            <a:pPr lvl="1"/>
            <a:r>
              <a:rPr lang="en-US"/>
              <a:t>The chorionic villi </a:t>
            </a:r>
          </a:p>
          <a:p>
            <a:pPr lvl="1"/>
            <a:r>
              <a:rPr lang="en-US"/>
              <a:t>The endothelium of embryonic capillaries</a:t>
            </a:r>
          </a:p>
          <a:p>
            <a:endParaRPr lang="en-US"/>
          </a:p>
          <a:p>
            <a:r>
              <a:rPr lang="en-US"/>
              <a:t>The placenta also secretes other hormones </a:t>
            </a:r>
          </a:p>
          <a:p>
            <a:pPr lvl="1"/>
            <a:r>
              <a:rPr lang="en-US"/>
              <a:t>human placental lactogen, human chorionic thyrotropin, and relaxin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Embryonic Membranes</a:t>
            </a:r>
          </a:p>
        </p:txBody>
      </p:sp>
      <p:sp>
        <p:nvSpPr>
          <p:cNvPr id="35737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Amnion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Provides a buoyant environment that protects the embryo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Helps maintain a constant homeostatic temperature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Amniotic fluid comes from maternal blood, and later, fetal urine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Embryonic Membranes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Yolk sac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Forms part of the digestive tube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Produces earliest blood cells and vessels</a:t>
            </a:r>
          </a:p>
          <a:p>
            <a:pPr lvl="1"/>
            <a:r>
              <a:rPr lang="en-US"/>
              <a:t>Is the source of primordial germ cells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Embryonic Membranes</a:t>
            </a:r>
          </a:p>
        </p:txBody>
      </p:sp>
      <p:sp>
        <p:nvSpPr>
          <p:cNvPr id="3594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3299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000000"/>
                </a:solidFill>
              </a:rPr>
              <a:t>Allantois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a small </a:t>
            </a:r>
            <a:r>
              <a:rPr lang="en-US" sz="2800" dirty="0" err="1">
                <a:solidFill>
                  <a:srgbClr val="000000"/>
                </a:solidFill>
              </a:rPr>
              <a:t>outpocketing</a:t>
            </a:r>
            <a:r>
              <a:rPr lang="en-US" sz="2800" dirty="0">
                <a:solidFill>
                  <a:srgbClr val="000000"/>
                </a:solidFill>
              </a:rPr>
              <a:t> at the caudal end of the yolk sac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Structural base for the umbilical cord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Becomes part of the urinary bladder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Chorion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helps form the placenta</a:t>
            </a:r>
          </a:p>
          <a:p>
            <a:pPr lvl="1">
              <a:lnSpc>
                <a:spcPct val="90000"/>
              </a:lnSpc>
            </a:pPr>
            <a:r>
              <a:rPr lang="en-US" sz="2800" dirty="0">
                <a:solidFill>
                  <a:srgbClr val="000000"/>
                </a:solidFill>
              </a:rPr>
              <a:t>Encloses the embryonic body and all other membranes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Gastrulation</a:t>
            </a:r>
          </a:p>
        </p:txBody>
      </p:sp>
      <p:sp>
        <p:nvSpPr>
          <p:cNvPr id="3604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During the 3</a:t>
            </a:r>
            <a:r>
              <a:rPr lang="en-US" baseline="30000">
                <a:solidFill>
                  <a:srgbClr val="000000"/>
                </a:solidFill>
              </a:rPr>
              <a:t>rd</a:t>
            </a:r>
            <a:r>
              <a:rPr lang="en-US">
                <a:solidFill>
                  <a:srgbClr val="000000"/>
                </a:solidFill>
              </a:rPr>
              <a:t> week, the two-layered embryonic disc becomes a three-layered embryo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primary germ layers are ectoderm, mesoderm, and endoderm</a:t>
            </a:r>
          </a:p>
          <a:p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Primary Germ Layers</a:t>
            </a:r>
          </a:p>
        </p:txBody>
      </p:sp>
      <p:sp>
        <p:nvSpPr>
          <p:cNvPr id="362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600" dirty="0">
                <a:solidFill>
                  <a:srgbClr val="000000"/>
                </a:solidFill>
              </a:rPr>
              <a:t>Serve as primitive tissues from which all body organs will derive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Ectoderm</a:t>
            </a:r>
            <a:r>
              <a:rPr lang="en-US" sz="2600" dirty="0">
                <a:solidFill>
                  <a:srgbClr val="000000"/>
                </a:solidFill>
              </a:rPr>
              <a:t> 	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forms structures of the nervous system and skin epidermis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Endoderm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forms epithelial linings of the digestive, respiratory, and </a:t>
            </a:r>
            <a:r>
              <a:rPr lang="en-US" sz="2400" dirty="0" err="1">
                <a:solidFill>
                  <a:srgbClr val="000000"/>
                </a:solidFill>
              </a:rPr>
              <a:t>urogenital</a:t>
            </a:r>
            <a:r>
              <a:rPr lang="en-US" sz="2400" dirty="0">
                <a:solidFill>
                  <a:srgbClr val="000000"/>
                </a:solidFill>
              </a:rPr>
              <a:t> systems</a:t>
            </a:r>
          </a:p>
          <a:p>
            <a:pPr>
              <a:lnSpc>
                <a:spcPct val="80000"/>
              </a:lnSpc>
            </a:pPr>
            <a:r>
              <a:rPr lang="en-US" sz="2600" b="1" dirty="0">
                <a:solidFill>
                  <a:srgbClr val="000000"/>
                </a:solidFill>
              </a:rPr>
              <a:t>Mesoderm</a:t>
            </a:r>
            <a:r>
              <a:rPr lang="en-US" sz="2600" dirty="0">
                <a:solidFill>
                  <a:srgbClr val="000000"/>
                </a:solidFill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solidFill>
                  <a:srgbClr val="000000"/>
                </a:solidFill>
              </a:rPr>
              <a:t>forms all other tissues</a:t>
            </a:r>
          </a:p>
          <a:p>
            <a:pPr>
              <a:lnSpc>
                <a:spcPct val="80000"/>
              </a:lnSpc>
            </a:pPr>
            <a:r>
              <a:rPr lang="en-US" sz="2600" dirty="0">
                <a:solidFill>
                  <a:srgbClr val="000000"/>
                </a:solidFill>
              </a:rPr>
              <a:t>Endoderm and ectoderm are securely joined and are considered epithelia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Effects of </a:t>
            </a:r>
            <a:r>
              <a:rPr lang="en-US" dirty="0" smtClean="0"/>
              <a:t>Pregnancy</a:t>
            </a:r>
            <a:endParaRPr lang="en-US" dirty="0"/>
          </a:p>
        </p:txBody>
      </p:sp>
      <p:sp>
        <p:nvSpPr>
          <p:cNvPr id="365571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514900"/>
            <a:ext cx="8315325" cy="4993849"/>
          </a:xfrm>
        </p:spPr>
        <p:txBody>
          <a:bodyPr/>
          <a:lstStyle/>
          <a:p>
            <a:r>
              <a:rPr lang="en-US" dirty="0"/>
              <a:t>Chadwick’s sign</a:t>
            </a:r>
          </a:p>
          <a:p>
            <a:pPr lvl="1"/>
            <a:r>
              <a:rPr lang="en-US" dirty="0"/>
              <a:t>the vagina develops a purplish hue</a:t>
            </a:r>
          </a:p>
          <a:p>
            <a:endParaRPr lang="en-US" dirty="0" smtClean="0"/>
          </a:p>
          <a:p>
            <a:r>
              <a:rPr lang="en-US" dirty="0" smtClean="0"/>
              <a:t>Breasts </a:t>
            </a:r>
            <a:r>
              <a:rPr lang="en-US" dirty="0"/>
              <a:t>enlarge and their </a:t>
            </a:r>
            <a:r>
              <a:rPr lang="en-US" dirty="0" err="1"/>
              <a:t>areolae</a:t>
            </a:r>
            <a:r>
              <a:rPr lang="en-US" dirty="0"/>
              <a:t> darken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uterus expands, occupying most of the abdominal cavity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Effects of </a:t>
            </a:r>
            <a:r>
              <a:rPr lang="en-US" dirty="0" smtClean="0"/>
              <a:t>Pregnancy</a:t>
            </a:r>
            <a:endParaRPr lang="en-US" dirty="0"/>
          </a:p>
        </p:txBody>
      </p:sp>
      <p:sp>
        <p:nvSpPr>
          <p:cNvPr id="3665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Lordosis is common due to the change of the body’s center of gravity</a:t>
            </a:r>
          </a:p>
          <a:p>
            <a:endParaRPr lang="en-US"/>
          </a:p>
          <a:p>
            <a:r>
              <a:rPr lang="en-US"/>
              <a:t>Relaxin causes pelvic ligaments and the pubic symphysis to relax</a:t>
            </a:r>
          </a:p>
          <a:p>
            <a:endParaRPr lang="en-US"/>
          </a:p>
          <a:p>
            <a:r>
              <a:rPr lang="en-US"/>
              <a:t>Typical weight gain is about 29 pounds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Ductus Deferens and Ejaculatory Duct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>
                <a:solidFill>
                  <a:srgbClr val="000000"/>
                </a:solidFill>
              </a:rPr>
              <a:t>Runs from the epididymis through the inguinal canal into the pelvic cavity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</a:rPr>
              <a:t>expands to form the ampulla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</a:rPr>
              <a:t>then joins the duct of the seminal vesicle to form the ejaculatory duct</a:t>
            </a:r>
          </a:p>
          <a:p>
            <a:endParaRPr lang="en-US" sz="2800">
              <a:solidFill>
                <a:srgbClr val="000000"/>
              </a:solidFill>
            </a:endParaRPr>
          </a:p>
          <a:p>
            <a:r>
              <a:rPr lang="en-US" sz="2800">
                <a:solidFill>
                  <a:srgbClr val="000000"/>
                </a:solidFill>
              </a:rPr>
              <a:t>Propels sperm from the epididymis to the urethra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Effects of Pregnancy: Metabolic Changes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241946"/>
            <a:ext cx="8270875" cy="538269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placenta secretes human placental </a:t>
            </a:r>
            <a:r>
              <a:rPr lang="en-US" dirty="0" err="1"/>
              <a:t>lactogen</a:t>
            </a:r>
            <a:r>
              <a:rPr lang="en-US" dirty="0"/>
              <a:t> (</a:t>
            </a:r>
            <a:r>
              <a:rPr lang="en-US" dirty="0" err="1"/>
              <a:t>hPL</a:t>
            </a:r>
            <a:r>
              <a:rPr lang="en-US" dirty="0"/>
              <a:t>),</a:t>
            </a:r>
          </a:p>
          <a:p>
            <a:pPr lvl="1"/>
            <a:r>
              <a:rPr lang="en-US" sz="3000" dirty="0"/>
              <a:t>stimulates the maturation of the breasts</a:t>
            </a:r>
          </a:p>
          <a:p>
            <a:pPr lvl="1"/>
            <a:r>
              <a:rPr lang="en-US" sz="3000" dirty="0"/>
              <a:t>promotes growth of the fetus and exerts a maternal glucose-sparing effect</a:t>
            </a:r>
          </a:p>
          <a:p>
            <a:endParaRPr lang="en-US" dirty="0" smtClean="0"/>
          </a:p>
          <a:p>
            <a:r>
              <a:rPr lang="en-US" dirty="0" smtClean="0"/>
              <a:t>Human </a:t>
            </a:r>
            <a:r>
              <a:rPr lang="en-US" dirty="0"/>
              <a:t>chorionic </a:t>
            </a:r>
            <a:r>
              <a:rPr lang="en-US" dirty="0" err="1"/>
              <a:t>thyrotropin</a:t>
            </a:r>
            <a:r>
              <a:rPr lang="en-US" dirty="0"/>
              <a:t> (</a:t>
            </a:r>
            <a:r>
              <a:rPr lang="en-US" dirty="0" err="1"/>
              <a:t>hCT</a:t>
            </a:r>
            <a:r>
              <a:rPr lang="en-US" dirty="0"/>
              <a:t>) increases maternal metabolism</a:t>
            </a:r>
          </a:p>
          <a:p>
            <a:endParaRPr lang="en-US" dirty="0" smtClean="0"/>
          </a:p>
          <a:p>
            <a:r>
              <a:rPr lang="en-US" dirty="0" smtClean="0"/>
              <a:t>Parathyroid </a:t>
            </a:r>
            <a:r>
              <a:rPr lang="en-US" dirty="0"/>
              <a:t>hormone levels are high, ensuring a positive calcium balance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Effects of Pregnancy: Physiological Changes</a:t>
            </a:r>
          </a:p>
        </p:txBody>
      </p:sp>
      <p:sp>
        <p:nvSpPr>
          <p:cNvPr id="3696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>
                <a:solidFill>
                  <a:srgbClr val="000000"/>
                </a:solidFill>
              </a:rPr>
              <a:t>GI tract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morning sickness occurs due to elevated levels of estrogen and progesterone</a:t>
            </a:r>
          </a:p>
          <a:p>
            <a:r>
              <a:rPr lang="en-US" sz="2600" dirty="0">
                <a:solidFill>
                  <a:srgbClr val="000000"/>
                </a:solidFill>
              </a:rPr>
              <a:t>Urinary system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urine production increases to handle the additional fetal wastes</a:t>
            </a:r>
          </a:p>
          <a:p>
            <a:r>
              <a:rPr lang="en-US" sz="2600" dirty="0">
                <a:solidFill>
                  <a:srgbClr val="000000"/>
                </a:solidFill>
              </a:rPr>
              <a:t>Respiratory system </a:t>
            </a:r>
          </a:p>
          <a:p>
            <a:pPr lvl="1"/>
            <a:r>
              <a:rPr lang="en-US" sz="2400" dirty="0">
                <a:solidFill>
                  <a:srgbClr val="000000"/>
                </a:solidFill>
              </a:rPr>
              <a:t>edematous and nasal congestion may occur</a:t>
            </a:r>
          </a:p>
          <a:p>
            <a:pPr lvl="1"/>
            <a:r>
              <a:rPr lang="en-US" sz="2400" dirty="0" err="1">
                <a:solidFill>
                  <a:srgbClr val="000000"/>
                </a:solidFill>
              </a:rPr>
              <a:t>Dyspnea</a:t>
            </a:r>
            <a:r>
              <a:rPr lang="en-US" sz="2400" dirty="0">
                <a:solidFill>
                  <a:srgbClr val="000000"/>
                </a:solidFill>
              </a:rPr>
              <a:t> (difficult breathing) may develop late in pregnancy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Effects of Pregnancy: Physiological Changes</a:t>
            </a:r>
          </a:p>
        </p:txBody>
      </p:sp>
      <p:sp>
        <p:nvSpPr>
          <p:cNvPr id="3706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Cardiovascular system 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blood </a:t>
            </a:r>
            <a:r>
              <a:rPr lang="en-US" dirty="0">
                <a:solidFill>
                  <a:srgbClr val="000000"/>
                </a:solidFill>
              </a:rPr>
              <a:t>volume increases 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25-40%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Venous </a:t>
            </a:r>
            <a:r>
              <a:rPr lang="en-US" dirty="0">
                <a:solidFill>
                  <a:srgbClr val="000000"/>
                </a:solidFill>
              </a:rPr>
              <a:t>pressure from lower limbs is impaired, resulting in varicose veins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Parturition: Initiation of Labor</a:t>
            </a:r>
          </a:p>
        </p:txBody>
      </p:sp>
      <p:sp>
        <p:nvSpPr>
          <p:cNvPr id="37171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678675"/>
            <a:ext cx="8477060" cy="497136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Estrogen reaches a peak during the last weeks of pregnancy causing </a:t>
            </a:r>
            <a:r>
              <a:rPr lang="en-US" dirty="0" err="1"/>
              <a:t>myometrial</a:t>
            </a:r>
            <a:r>
              <a:rPr lang="en-US" dirty="0"/>
              <a:t> weakness and irritability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Weak </a:t>
            </a:r>
            <a:r>
              <a:rPr lang="en-US" dirty="0"/>
              <a:t>Braxton Hicks contractions may take place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As </a:t>
            </a:r>
            <a:r>
              <a:rPr lang="en-US" dirty="0"/>
              <a:t>birth nears, </a:t>
            </a:r>
            <a:r>
              <a:rPr lang="en-US" dirty="0" err="1"/>
              <a:t>oxytocin</a:t>
            </a:r>
            <a:r>
              <a:rPr lang="en-US" dirty="0"/>
              <a:t> and prostaglandins cause uterine contractions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Emotional </a:t>
            </a:r>
            <a:r>
              <a:rPr lang="en-US" dirty="0"/>
              <a:t>and physical stress: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Activates the hypothalamus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Sets up a positive feedback mechanism, releasing more </a:t>
            </a:r>
            <a:r>
              <a:rPr lang="en-US" dirty="0" err="1"/>
              <a:t>oxytocin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91069"/>
            <a:ext cx="8686800" cy="696035"/>
          </a:xfrm>
        </p:spPr>
        <p:txBody>
          <a:bodyPr>
            <a:normAutofit fontScale="90000"/>
          </a:bodyPr>
          <a:lstStyle/>
          <a:p>
            <a:r>
              <a:rPr lang="en-US" dirty="0"/>
              <a:t>Parturition: Initiation of Labor</a:t>
            </a:r>
          </a:p>
        </p:txBody>
      </p:sp>
      <p:pic>
        <p:nvPicPr>
          <p:cNvPr id="372740" name="Picture 4"/>
          <p:cNvPicPr>
            <a:picLocks noChangeAspect="1" noChangeArrowheads="1"/>
          </p:cNvPicPr>
          <p:nvPr/>
        </p:nvPicPr>
        <p:blipFill>
          <a:blip r:embed="rId2" cstate="print"/>
          <a:srcRect l="2962" t="3389" r="2596" b="8212"/>
          <a:stretch>
            <a:fillRect/>
          </a:stretch>
        </p:blipFill>
        <p:spPr bwMode="auto">
          <a:xfrm>
            <a:off x="1482417" y="1184275"/>
            <a:ext cx="6124575" cy="567372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Dilation Stage</a:t>
            </a:r>
          </a:p>
        </p:txBody>
      </p:sp>
      <p:sp>
        <p:nvSpPr>
          <p:cNvPr id="37376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7393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From the onset of labor until the cervix is fully dilated (10 cm)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Initial </a:t>
            </a:r>
            <a:r>
              <a:rPr lang="en-US" dirty="0">
                <a:solidFill>
                  <a:srgbClr val="000000"/>
                </a:solidFill>
              </a:rPr>
              <a:t>contractions are 15–30 minutes apart and 10–30 seconds in duration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cervix effaces and dilates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amnion ruptures, releasing amniotic fluid (breaking of the </a:t>
            </a:r>
            <a:r>
              <a:rPr lang="en-US" dirty="0" smtClean="0">
                <a:solidFill>
                  <a:srgbClr val="000000"/>
                </a:solidFill>
              </a:rPr>
              <a:t>water)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Engagement </a:t>
            </a:r>
            <a:r>
              <a:rPr lang="en-US" dirty="0">
                <a:solidFill>
                  <a:srgbClr val="000000"/>
                </a:solidFill>
              </a:rPr>
              <a:t>occurs as the infant’s head enters the true pelvis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Dilation Stage</a:t>
            </a:r>
          </a:p>
        </p:txBody>
      </p:sp>
      <p:pic>
        <p:nvPicPr>
          <p:cNvPr id="374788" name="Picture 4"/>
          <p:cNvPicPr>
            <a:picLocks noChangeAspect="1" noChangeArrowheads="1"/>
          </p:cNvPicPr>
          <p:nvPr/>
        </p:nvPicPr>
        <p:blipFill>
          <a:blip r:embed="rId2" cstate="print"/>
          <a:srcRect l="912" t="2629" r="1062" b="9859"/>
          <a:stretch>
            <a:fillRect/>
          </a:stretch>
        </p:blipFill>
        <p:spPr bwMode="auto">
          <a:xfrm>
            <a:off x="196850" y="1879600"/>
            <a:ext cx="8750300" cy="3098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Expulsion Stage</a:t>
            </a:r>
          </a:p>
        </p:txBody>
      </p:sp>
      <p:sp>
        <p:nvSpPr>
          <p:cNvPr id="375811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637731"/>
            <a:ext cx="8477060" cy="4722126"/>
          </a:xfrm>
        </p:spPr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From full dilation to delivery of the infant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Strong </a:t>
            </a:r>
            <a:r>
              <a:rPr lang="en-US" dirty="0">
                <a:solidFill>
                  <a:srgbClr val="000000"/>
                </a:solidFill>
              </a:rPr>
              <a:t>contractions occur every 2–3 minutes and last about 1 minute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urge to push increases in labor without local anesthesia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Crowning </a:t>
            </a:r>
            <a:r>
              <a:rPr lang="en-US" dirty="0">
                <a:solidFill>
                  <a:srgbClr val="000000"/>
                </a:solidFill>
              </a:rPr>
              <a:t>occurs when the largest dimension of the head is distending the vulva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Expulsion Stage</a:t>
            </a:r>
          </a:p>
        </p:txBody>
      </p:sp>
      <p:pic>
        <p:nvPicPr>
          <p:cNvPr id="376836" name="Picture 4"/>
          <p:cNvPicPr>
            <a:picLocks noChangeAspect="1" noChangeArrowheads="1"/>
          </p:cNvPicPr>
          <p:nvPr/>
        </p:nvPicPr>
        <p:blipFill>
          <a:blip r:embed="rId2" cstate="print"/>
          <a:srcRect t="3632" r="54469" b="10896"/>
          <a:stretch>
            <a:fillRect/>
          </a:stretch>
        </p:blipFill>
        <p:spPr bwMode="auto">
          <a:xfrm>
            <a:off x="690539" y="1308100"/>
            <a:ext cx="7897813" cy="55499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Stages of Labor: Expulsion Stage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The delivery of the placenta is accomplished within 30 minutes of birth</a:t>
            </a:r>
          </a:p>
          <a:p>
            <a:r>
              <a:rPr lang="en-US">
                <a:solidFill>
                  <a:srgbClr val="000000"/>
                </a:solidFill>
              </a:rPr>
              <a:t>Afterbirth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the placenta and its attached fetal membranes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All placenta fragments must be removed to prevent postpartum bleeding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Urethra</a:t>
            </a:r>
          </a:p>
        </p:txBody>
      </p:sp>
      <p:sp>
        <p:nvSpPr>
          <p:cNvPr id="164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Consists of three regions 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Prostatic 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portion surrounded by the prostate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Membranous </a:t>
            </a:r>
          </a:p>
          <a:p>
            <a:pPr lvl="2"/>
            <a:r>
              <a:rPr lang="en-US">
                <a:solidFill>
                  <a:srgbClr val="000000"/>
                </a:solidFill>
              </a:rPr>
              <a:t>lies in the urogenital diaphragm</a:t>
            </a:r>
          </a:p>
          <a:p>
            <a:pPr lvl="1"/>
            <a:r>
              <a:rPr lang="en-US"/>
              <a:t>Spongy, or penile </a:t>
            </a:r>
          </a:p>
          <a:p>
            <a:pPr lvl="2"/>
            <a:r>
              <a:rPr lang="en-US"/>
              <a:t>runs through the penis and opens to the outside at the external urethral orifice</a:t>
            </a: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0252"/>
            <a:ext cx="8686800" cy="682388"/>
          </a:xfrm>
        </p:spPr>
        <p:txBody>
          <a:bodyPr>
            <a:normAutofit/>
          </a:bodyPr>
          <a:lstStyle/>
          <a:p>
            <a:r>
              <a:rPr lang="en-US" sz="2800" dirty="0"/>
              <a:t>Stages of Labor: Expulsion Stage</a:t>
            </a:r>
          </a:p>
        </p:txBody>
      </p:sp>
      <p:pic>
        <p:nvPicPr>
          <p:cNvPr id="378884" name="Picture 4"/>
          <p:cNvPicPr>
            <a:picLocks noChangeAspect="1" noChangeArrowheads="1"/>
          </p:cNvPicPr>
          <p:nvPr/>
        </p:nvPicPr>
        <p:blipFill>
          <a:blip r:embed="rId2" cstate="print"/>
          <a:srcRect l="48622" t="2786" r="1042" b="9204"/>
          <a:stretch>
            <a:fillRect/>
          </a:stretch>
        </p:blipFill>
        <p:spPr bwMode="auto">
          <a:xfrm>
            <a:off x="358775" y="844550"/>
            <a:ext cx="8426450" cy="55149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Extrauterine Life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At 1-5 minutes after birth, the infant’s physical status is assessed based on five signs: 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heart rate, respiration, color, muscle tone, and reflexes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solidFill>
                  <a:srgbClr val="000000"/>
                </a:solidFill>
              </a:rPr>
              <a:t>Each </a:t>
            </a:r>
            <a:r>
              <a:rPr lang="en-US" dirty="0">
                <a:solidFill>
                  <a:srgbClr val="000000"/>
                </a:solidFill>
              </a:rPr>
              <a:t>observation is given a score of 0 to 2</a:t>
            </a:r>
          </a:p>
          <a:p>
            <a:pPr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000000"/>
                </a:solidFill>
              </a:rPr>
              <a:t>Apgar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score 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the total score of the above assessments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</a:rPr>
              <a:t>8-10 indicates a healthy baby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Lower scores reveal problems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Occlusion of Fetal Blood Vessels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392072"/>
            <a:ext cx="8270875" cy="5296066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Umbilical arteries and vein constrict and become </a:t>
            </a:r>
            <a:r>
              <a:rPr lang="en-US" sz="2600" dirty="0" err="1">
                <a:solidFill>
                  <a:schemeClr val="tx1"/>
                </a:solidFill>
              </a:rPr>
              <a:t>fibrosed</a:t>
            </a:r>
            <a:endParaRPr lang="en-US" sz="2600" dirty="0">
              <a:solidFill>
                <a:schemeClr val="tx1"/>
              </a:solidFill>
            </a:endParaRPr>
          </a:p>
          <a:p>
            <a:r>
              <a:rPr lang="en-US" sz="2600" dirty="0">
                <a:solidFill>
                  <a:schemeClr val="tx1"/>
                </a:solidFill>
              </a:rPr>
              <a:t>Fates of fetal vessels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Proximal umbilical arteries become superior </a:t>
            </a:r>
            <a:r>
              <a:rPr lang="en-US" sz="2400" dirty="0" err="1">
                <a:solidFill>
                  <a:schemeClr val="tx1"/>
                </a:solidFill>
              </a:rPr>
              <a:t>vesical</a:t>
            </a:r>
            <a:r>
              <a:rPr lang="en-US" sz="2400" dirty="0">
                <a:solidFill>
                  <a:schemeClr val="tx1"/>
                </a:solidFill>
              </a:rPr>
              <a:t> arteries and distal parts become the medial umbilical ligaments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umbilical vein becomes the </a:t>
            </a:r>
            <a:r>
              <a:rPr lang="en-US" sz="2400" dirty="0" err="1">
                <a:solidFill>
                  <a:schemeClr val="tx1"/>
                </a:solidFill>
              </a:rPr>
              <a:t>ligamentum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teres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err="1">
                <a:solidFill>
                  <a:schemeClr val="tx1"/>
                </a:solidFill>
              </a:rPr>
              <a:t>ductus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venosus</a:t>
            </a:r>
            <a:r>
              <a:rPr lang="en-US" sz="2400" dirty="0">
                <a:solidFill>
                  <a:schemeClr val="tx1"/>
                </a:solidFill>
              </a:rPr>
              <a:t> becomes the </a:t>
            </a:r>
            <a:r>
              <a:rPr lang="en-US" sz="2400" dirty="0" err="1">
                <a:solidFill>
                  <a:schemeClr val="tx1"/>
                </a:solidFill>
              </a:rPr>
              <a:t>ligamentum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venosum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foramen </a:t>
            </a:r>
            <a:r>
              <a:rPr lang="en-US" sz="2400" dirty="0" err="1">
                <a:solidFill>
                  <a:schemeClr val="tx1"/>
                </a:solidFill>
              </a:rPr>
              <a:t>ovale</a:t>
            </a:r>
            <a:r>
              <a:rPr lang="en-US" sz="2400" dirty="0">
                <a:solidFill>
                  <a:schemeClr val="tx1"/>
                </a:solidFill>
              </a:rPr>
              <a:t> becomes the </a:t>
            </a:r>
            <a:r>
              <a:rPr lang="en-US" sz="2400" dirty="0" err="1">
                <a:solidFill>
                  <a:schemeClr val="tx1"/>
                </a:solidFill>
              </a:rPr>
              <a:t>fossa</a:t>
            </a:r>
            <a:r>
              <a:rPr lang="en-US" sz="2400" dirty="0">
                <a:solidFill>
                  <a:schemeClr val="tx1"/>
                </a:solidFill>
              </a:rPr>
              <a:t> ovalis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The </a:t>
            </a:r>
            <a:r>
              <a:rPr lang="en-US" sz="2400" dirty="0" err="1">
                <a:solidFill>
                  <a:schemeClr val="tx1"/>
                </a:solidFill>
              </a:rPr>
              <a:t>ductus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arteriosus</a:t>
            </a:r>
            <a:r>
              <a:rPr lang="en-US" sz="2400" dirty="0">
                <a:solidFill>
                  <a:schemeClr val="tx1"/>
                </a:solidFill>
              </a:rPr>
              <a:t> becomes the </a:t>
            </a:r>
            <a:r>
              <a:rPr lang="en-US" sz="2400" dirty="0" err="1">
                <a:solidFill>
                  <a:schemeClr val="tx1"/>
                </a:solidFill>
              </a:rPr>
              <a:t>ligamentum</a:t>
            </a:r>
            <a:r>
              <a:rPr lang="en-US" sz="2400" dirty="0">
                <a:solidFill>
                  <a:schemeClr val="tx1"/>
                </a:solidFill>
              </a:rPr>
              <a:t> arteriosum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Transitional Period</a:t>
            </a:r>
          </a:p>
        </p:txBody>
      </p:sp>
      <p:sp>
        <p:nvSpPr>
          <p:cNvPr id="38297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0569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Unstable period lasting 6-8 hours after birth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first 30 minutes the baby is alert and active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Heart </a:t>
            </a:r>
            <a:r>
              <a:rPr lang="en-US" dirty="0">
                <a:solidFill>
                  <a:srgbClr val="000000"/>
                </a:solidFill>
              </a:rPr>
              <a:t>rate increases (120-160 beats/min.)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Respiration </a:t>
            </a:r>
            <a:r>
              <a:rPr lang="en-US" dirty="0">
                <a:solidFill>
                  <a:srgbClr val="000000"/>
                </a:solidFill>
              </a:rPr>
              <a:t>is rapid and irregular 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Temperature </a:t>
            </a:r>
            <a:r>
              <a:rPr lang="en-US" dirty="0">
                <a:solidFill>
                  <a:srgbClr val="000000"/>
                </a:solidFill>
              </a:rPr>
              <a:t>falls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Transitional Period</a:t>
            </a:r>
          </a:p>
        </p:txBody>
      </p:sp>
      <p:sp>
        <p:nvSpPr>
          <p:cNvPr id="3840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Activity then diminishes and the infant sleeps about three hours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second active stage follows in which the baby regurgitates mucus and debris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After </a:t>
            </a:r>
            <a:r>
              <a:rPr lang="en-US" dirty="0">
                <a:solidFill>
                  <a:srgbClr val="000000"/>
                </a:solidFill>
              </a:rPr>
              <a:t>this, the infant sleeps, with waking periods occurring every 3-4 hours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Lactation</a:t>
            </a:r>
          </a:p>
        </p:txBody>
      </p:sp>
      <p:sp>
        <p:nvSpPr>
          <p:cNvPr id="385027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76475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The production of milk by the mammary glands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Estrogens</a:t>
            </a:r>
            <a:r>
              <a:rPr lang="en-US" dirty="0">
                <a:solidFill>
                  <a:srgbClr val="000000"/>
                </a:solidFill>
              </a:rPr>
              <a:t>, progesterone, and </a:t>
            </a:r>
            <a:r>
              <a:rPr lang="en-US" dirty="0" err="1">
                <a:solidFill>
                  <a:srgbClr val="000000"/>
                </a:solidFill>
              </a:rPr>
              <a:t>lactogen</a:t>
            </a:r>
            <a:r>
              <a:rPr lang="en-US" dirty="0">
                <a:solidFill>
                  <a:srgbClr val="000000"/>
                </a:solidFill>
              </a:rPr>
              <a:t> stimulate the hypothalamus to release </a:t>
            </a:r>
            <a:r>
              <a:rPr lang="en-US" dirty="0" err="1">
                <a:solidFill>
                  <a:srgbClr val="000000"/>
                </a:solidFill>
              </a:rPr>
              <a:t>prolactin</a:t>
            </a:r>
            <a:r>
              <a:rPr lang="en-US" dirty="0">
                <a:solidFill>
                  <a:srgbClr val="000000"/>
                </a:solidFill>
              </a:rPr>
              <a:t>-releasing hormone (PRH)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The </a:t>
            </a:r>
            <a:r>
              <a:rPr lang="en-US" dirty="0">
                <a:solidFill>
                  <a:srgbClr val="000000"/>
                </a:solidFill>
              </a:rPr>
              <a:t>anterior pituitary responds by releasing </a:t>
            </a:r>
            <a:r>
              <a:rPr lang="en-US" dirty="0" err="1">
                <a:solidFill>
                  <a:srgbClr val="000000"/>
                </a:solidFill>
              </a:rPr>
              <a:t>prolactin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Lactation</a:t>
            </a:r>
          </a:p>
        </p:txBody>
      </p:sp>
      <p:sp>
        <p:nvSpPr>
          <p:cNvPr id="38605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Colostrum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Solution </a:t>
            </a:r>
            <a:r>
              <a:rPr lang="en-US" dirty="0">
                <a:solidFill>
                  <a:srgbClr val="000000"/>
                </a:solidFill>
              </a:rPr>
              <a:t>rich in vitamin A, protein, minerals, and </a:t>
            </a:r>
            <a:r>
              <a:rPr lang="en-US" dirty="0" err="1">
                <a:solidFill>
                  <a:srgbClr val="000000"/>
                </a:solidFill>
              </a:rPr>
              <a:t>IgA</a:t>
            </a:r>
            <a:r>
              <a:rPr lang="en-US" dirty="0">
                <a:solidFill>
                  <a:srgbClr val="000000"/>
                </a:solidFill>
              </a:rPr>
              <a:t> antibodies </a:t>
            </a:r>
          </a:p>
          <a:p>
            <a:pPr lvl="1"/>
            <a:endParaRPr lang="en-US" dirty="0" smtClean="0">
              <a:solidFill>
                <a:srgbClr val="000000"/>
              </a:solidFill>
            </a:endParaRP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Is </a:t>
            </a:r>
            <a:r>
              <a:rPr lang="en-US" dirty="0">
                <a:solidFill>
                  <a:srgbClr val="000000"/>
                </a:solidFill>
              </a:rPr>
              <a:t>released the first 2–3 days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Is </a:t>
            </a:r>
            <a:r>
              <a:rPr lang="en-US" dirty="0"/>
              <a:t>followed by true milk production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Lactation and Milk Let-down Reflex</a:t>
            </a:r>
          </a:p>
        </p:txBody>
      </p:sp>
      <p:sp>
        <p:nvSpPr>
          <p:cNvPr id="387075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446662"/>
            <a:ext cx="3550219" cy="45874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After birth, milk production is stimulated by the sucking infant</a:t>
            </a:r>
          </a:p>
        </p:txBody>
      </p:sp>
      <p:sp>
        <p:nvSpPr>
          <p:cNvPr id="387076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28.18</a:t>
            </a:r>
          </a:p>
        </p:txBody>
      </p:sp>
      <p:pic>
        <p:nvPicPr>
          <p:cNvPr id="387077" name="Picture 5"/>
          <p:cNvPicPr>
            <a:picLocks noChangeAspect="1" noChangeArrowheads="1"/>
          </p:cNvPicPr>
          <p:nvPr/>
        </p:nvPicPr>
        <p:blipFill>
          <a:blip r:embed="rId2" cstate="print"/>
          <a:srcRect l="2945" t="2200" r="2460" b="6007"/>
          <a:stretch>
            <a:fillRect/>
          </a:stretch>
        </p:blipFill>
        <p:spPr bwMode="auto">
          <a:xfrm>
            <a:off x="4313238" y="1100137"/>
            <a:ext cx="4830762" cy="575786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Breast Milk</a:t>
            </a:r>
          </a:p>
        </p:txBody>
      </p:sp>
      <p:sp>
        <p:nvSpPr>
          <p:cNvPr id="388099" name="Rectangle 3"/>
          <p:cNvSpPr>
            <a:spLocks noGrp="1" noChangeArrowheads="1"/>
          </p:cNvSpPr>
          <p:nvPr>
            <p:ph idx="1"/>
          </p:nvPr>
        </p:nvSpPr>
        <p:spPr>
          <a:xfrm>
            <a:off x="298450" y="1364776"/>
            <a:ext cx="8422469" cy="5209062"/>
          </a:xfrm>
        </p:spPr>
        <p:txBody>
          <a:bodyPr/>
          <a:lstStyle/>
          <a:p>
            <a:r>
              <a:rPr lang="en-US" sz="2600" dirty="0">
                <a:solidFill>
                  <a:schemeClr val="tx1"/>
                </a:solidFill>
              </a:rPr>
              <a:t>Advantages of breast milk for the infant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Fats and iron are better absorbed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Its amino acids are metabolized more efficiently than those of cow’s milk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Beneficial chemicals are present – </a:t>
            </a:r>
            <a:r>
              <a:rPr lang="en-US" sz="2400" dirty="0" err="1">
                <a:solidFill>
                  <a:schemeClr val="tx1"/>
                </a:solidFill>
              </a:rPr>
              <a:t>IgA</a:t>
            </a:r>
            <a:r>
              <a:rPr lang="en-US" sz="2400" dirty="0">
                <a:solidFill>
                  <a:schemeClr val="tx1"/>
                </a:solidFill>
              </a:rPr>
              <a:t>, other </a:t>
            </a:r>
            <a:r>
              <a:rPr lang="en-US" sz="2400" dirty="0" err="1">
                <a:solidFill>
                  <a:schemeClr val="tx1"/>
                </a:solidFill>
              </a:rPr>
              <a:t>immunoglobulins</a:t>
            </a:r>
            <a:r>
              <a:rPr lang="en-US" sz="2400" dirty="0">
                <a:solidFill>
                  <a:schemeClr val="tx1"/>
                </a:solidFill>
              </a:rPr>
              <a:t>, complement, </a:t>
            </a:r>
            <a:r>
              <a:rPr lang="en-US" sz="2400" dirty="0" err="1">
                <a:solidFill>
                  <a:schemeClr val="tx1"/>
                </a:solidFill>
              </a:rPr>
              <a:t>lysozyme</a:t>
            </a:r>
            <a:r>
              <a:rPr lang="en-US" sz="2400" dirty="0">
                <a:solidFill>
                  <a:schemeClr val="tx1"/>
                </a:solidFill>
              </a:rPr>
              <a:t>, interferon, and </a:t>
            </a:r>
            <a:r>
              <a:rPr lang="en-US" sz="2400" dirty="0" err="1">
                <a:solidFill>
                  <a:schemeClr val="tx1"/>
                </a:solidFill>
              </a:rPr>
              <a:t>lactoperoxidase</a:t>
            </a:r>
            <a:endParaRPr lang="en-US" sz="2400" dirty="0">
              <a:solidFill>
                <a:schemeClr val="tx1"/>
              </a:solidFill>
            </a:endParaRP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Interleukins and prostaglandins are present, which prevent overzealous inflammatory responses</a:t>
            </a:r>
          </a:p>
          <a:p>
            <a:pPr lvl="1"/>
            <a:r>
              <a:rPr lang="en-US" sz="2400" dirty="0">
                <a:solidFill>
                  <a:schemeClr val="tx1"/>
                </a:solidFill>
              </a:rPr>
              <a:t>Its natural laxatives help cleanse the bowels of </a:t>
            </a:r>
            <a:r>
              <a:rPr lang="en-US" sz="2400" dirty="0" err="1">
                <a:solidFill>
                  <a:schemeClr val="tx1"/>
                </a:solidFill>
              </a:rPr>
              <a:t>meconium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Seminal </a:t>
            </a:r>
            <a:r>
              <a:rPr lang="en-US" sz="3600" dirty="0"/>
              <a:t>Vesicles</a:t>
            </a:r>
          </a:p>
        </p:txBody>
      </p:sp>
      <p:sp>
        <p:nvSpPr>
          <p:cNvPr id="1658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Located at posterior wall of the bladder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secrete 60% of the volume of semen</a:t>
            </a:r>
          </a:p>
          <a:p>
            <a:r>
              <a:rPr lang="en-US">
                <a:solidFill>
                  <a:srgbClr val="000000"/>
                </a:solidFill>
              </a:rPr>
              <a:t>Semen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 viscous alkaline fluid containing fructose, ascorbic acid, coagulating enzyme (vesiculase), and prostaglandins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Seminal vesicles</a:t>
            </a:r>
          </a:p>
        </p:txBody>
      </p:sp>
      <p:sp>
        <p:nvSpPr>
          <p:cNvPr id="3143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Join the ductus deferens to form the ejaculatory duct</a:t>
            </a:r>
          </a:p>
          <a:p>
            <a:endParaRPr lang="en-US"/>
          </a:p>
          <a:p>
            <a:r>
              <a:rPr lang="en-US"/>
              <a:t>Sperm and seminal fluid mix in the ejaculatory duct and enter the prostatic urethra during ejaculation</a:t>
            </a:r>
            <a:endParaRPr lang="en-US">
              <a:solidFill>
                <a:srgbClr val="000000"/>
              </a:solidFill>
            </a:endParaRP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Reproductive System</a:t>
            </a:r>
          </a:p>
        </p:txBody>
      </p:sp>
      <p:sp>
        <p:nvSpPr>
          <p:cNvPr id="31334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Accessory reproductive organs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ducts, glands, and external genitalia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Sex hormones 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Androgens: males</a:t>
            </a:r>
          </a:p>
          <a:p>
            <a:pPr lvl="1"/>
            <a:endParaRPr lang="en-US">
              <a:solidFill>
                <a:srgbClr val="000000"/>
              </a:solidFill>
            </a:endParaRPr>
          </a:p>
          <a:p>
            <a:pPr lvl="1"/>
            <a:r>
              <a:rPr lang="en-US">
                <a:solidFill>
                  <a:srgbClr val="000000"/>
                </a:solidFill>
              </a:rPr>
              <a:t>estrogens and progesterone:  females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Prostate </a:t>
            </a:r>
            <a:r>
              <a:rPr lang="en-US" sz="3600" dirty="0"/>
              <a:t>Gland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Doughnut-shaped gland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surrounds part of the urethra inferior to the bladder 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Plays a role in the activation of sperm</a:t>
            </a:r>
          </a:p>
          <a:p>
            <a:pPr>
              <a:lnSpc>
                <a:spcPct val="90000"/>
              </a:lnSpc>
            </a:pPr>
            <a:endParaRPr lang="en-US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000000"/>
                </a:solidFill>
              </a:rPr>
              <a:t>Secretions enter the prostatic urethra during ejaculation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Prostate </a:t>
            </a:r>
            <a:r>
              <a:rPr lang="en-US" sz="3600" dirty="0"/>
              <a:t>Gland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It is milky, slightly acid fluid,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contains citrate,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enzymes,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prostate-specific antigen (PSA)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accounts for one-third of the semen volume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9" name="Rectangle 3"/>
          <p:cNvSpPr>
            <a:spLocks noChangeArrowheads="1"/>
          </p:cNvSpPr>
          <p:nvPr/>
        </p:nvSpPr>
        <p:spPr bwMode="auto">
          <a:xfrm>
            <a:off x="0" y="533400"/>
            <a:ext cx="91440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7942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/>
              <a:t>Bulbourethral</a:t>
            </a:r>
            <a:r>
              <a:rPr lang="en-US" sz="3600" dirty="0" smtClean="0"/>
              <a:t> Glands</a:t>
            </a:r>
            <a:endParaRPr lang="en-US" sz="3600" dirty="0"/>
          </a:p>
        </p:txBody>
      </p:sp>
      <p:sp>
        <p:nvSpPr>
          <p:cNvPr id="167943" name="Rectangle 7"/>
          <p:cNvSpPr>
            <a:spLocks noGrp="1" noChangeArrowheads="1"/>
          </p:cNvSpPr>
          <p:nvPr>
            <p:ph idx="1"/>
          </p:nvPr>
        </p:nvSpPr>
        <p:spPr>
          <a:xfrm>
            <a:off x="313899" y="1847850"/>
            <a:ext cx="8468151" cy="4524375"/>
          </a:xfrm>
        </p:spPr>
        <p:txBody>
          <a:bodyPr>
            <a:normAutofit/>
          </a:bodyPr>
          <a:lstStyle/>
          <a:p>
            <a:r>
              <a:rPr lang="en-US" dirty="0"/>
              <a:t>Pea-sized glands inferior to the prostate</a:t>
            </a:r>
          </a:p>
          <a:p>
            <a:pPr>
              <a:buFontTx/>
              <a:buNone/>
            </a:pPr>
            <a:endParaRPr lang="en-US" dirty="0"/>
          </a:p>
          <a:p>
            <a:r>
              <a:rPr lang="en-US" dirty="0"/>
              <a:t>Produce thick, clear mucus prior to ejaculation </a:t>
            </a:r>
          </a:p>
          <a:p>
            <a:endParaRPr lang="en-US" dirty="0"/>
          </a:p>
          <a:p>
            <a:r>
              <a:rPr lang="en-US" dirty="0"/>
              <a:t>neutralizes traces of acidic urine in the urethra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Semen</a:t>
            </a:r>
          </a:p>
        </p:txBody>
      </p:sp>
      <p:sp>
        <p:nvSpPr>
          <p:cNvPr id="168965" name="Rectangle 5"/>
          <p:cNvSpPr>
            <a:spLocks noGrp="1" noChangeArrowheads="1"/>
          </p:cNvSpPr>
          <p:nvPr>
            <p:ph idx="1"/>
          </p:nvPr>
        </p:nvSpPr>
        <p:spPr>
          <a:xfrm>
            <a:off x="368490" y="1570038"/>
            <a:ext cx="8413560" cy="48704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Milky mixture of sperm and accessory gland secretions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Provides a transport medium and nutrients (fructose)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protects and activates sperm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facilitates movement of sperm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Semen</a:t>
            </a:r>
          </a:p>
        </p:txBody>
      </p:sp>
      <p:sp>
        <p:nvSpPr>
          <p:cNvPr id="316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Prostaglandins in semen:</a:t>
            </a:r>
          </a:p>
          <a:p>
            <a:pPr lvl="1"/>
            <a:r>
              <a:rPr lang="en-US"/>
              <a:t>Decrease the viscosity of mucus in the cervix</a:t>
            </a:r>
          </a:p>
          <a:p>
            <a:pPr lvl="1"/>
            <a:endParaRPr lang="en-US"/>
          </a:p>
          <a:p>
            <a:pPr lvl="1"/>
            <a:r>
              <a:rPr lang="en-US"/>
              <a:t>Stimulate reverse peristalsis in the uterus</a:t>
            </a:r>
          </a:p>
          <a:p>
            <a:pPr lvl="1"/>
            <a:endParaRPr lang="en-US"/>
          </a:p>
          <a:p>
            <a:pPr lvl="1"/>
            <a:r>
              <a:rPr lang="en-US"/>
              <a:t>Facilitate the movement of sperm through the female reproductive tract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Semen</a:t>
            </a:r>
          </a:p>
        </p:txBody>
      </p:sp>
      <p:sp>
        <p:nvSpPr>
          <p:cNvPr id="169989" name="Rectangle 5"/>
          <p:cNvSpPr>
            <a:spLocks noGrp="1" noChangeArrowheads="1"/>
          </p:cNvSpPr>
          <p:nvPr>
            <p:ph idx="1"/>
          </p:nvPr>
        </p:nvSpPr>
        <p:spPr>
          <a:xfrm>
            <a:off x="327546" y="1570038"/>
            <a:ext cx="8454504" cy="48990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The hormone </a:t>
            </a:r>
            <a:r>
              <a:rPr lang="en-US" i="1" dirty="0" err="1"/>
              <a:t>relaxin</a:t>
            </a:r>
            <a:r>
              <a:rPr lang="en-US" dirty="0"/>
              <a:t> enhances sperm motility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Semen </a:t>
            </a:r>
            <a:r>
              <a:rPr lang="en-US" dirty="0"/>
              <a:t>is alkaline</a:t>
            </a:r>
          </a:p>
          <a:p>
            <a:pPr lvl="1">
              <a:lnSpc>
                <a:spcPct val="90000"/>
              </a:lnSpc>
            </a:pPr>
            <a:r>
              <a:rPr lang="en-US" sz="3000" dirty="0"/>
              <a:t>Neutralizes male urethra</a:t>
            </a:r>
          </a:p>
          <a:p>
            <a:pPr lvl="1">
              <a:lnSpc>
                <a:spcPct val="90000"/>
              </a:lnSpc>
            </a:pPr>
            <a:r>
              <a:rPr lang="en-US" sz="3000" dirty="0"/>
              <a:t>Female vaginal canal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err="1" smtClean="0"/>
              <a:t>Seminalplasmin</a:t>
            </a:r>
            <a:r>
              <a:rPr lang="en-US" dirty="0" smtClean="0"/>
              <a:t> 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sz="3000" dirty="0"/>
              <a:t>antibiotic chemical that destroys bacteria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Clotting </a:t>
            </a:r>
            <a:r>
              <a:rPr lang="en-US" dirty="0"/>
              <a:t>factors coagulate semen immediately after ejaculation,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 </a:t>
            </a:r>
            <a:r>
              <a:rPr lang="en-US" sz="3000" dirty="0"/>
              <a:t>then </a:t>
            </a:r>
            <a:r>
              <a:rPr lang="en-US" sz="3000" dirty="0" err="1"/>
              <a:t>fibrinolysin</a:t>
            </a:r>
            <a:r>
              <a:rPr lang="en-US" sz="3000" dirty="0"/>
              <a:t> liquefies the mass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Sexual Response: Erection</a:t>
            </a:r>
          </a:p>
        </p:txBody>
      </p:sp>
      <p:sp>
        <p:nvSpPr>
          <p:cNvPr id="17101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Enlargement and stiffening of the penis from engorgement of erectile tissue with blood</a:t>
            </a:r>
          </a:p>
          <a:p>
            <a:r>
              <a:rPr lang="en-US"/>
              <a:t>During arousal, a parasympathetic reflex promotes the release of nitric oxide</a:t>
            </a:r>
          </a:p>
          <a:p>
            <a:r>
              <a:rPr lang="en-US"/>
              <a:t>Nitric oxide causes erectile tissue to fill with blood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Sexual Response: Erection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Expansion of the corpora cavernosa:</a:t>
            </a:r>
          </a:p>
          <a:p>
            <a:pPr lvl="1"/>
            <a:r>
              <a:rPr lang="en-US"/>
              <a:t>Compresses their drainage veins</a:t>
            </a:r>
          </a:p>
          <a:p>
            <a:pPr lvl="1"/>
            <a:r>
              <a:rPr lang="en-US"/>
              <a:t>slows blood outflow and maintains engorgement</a:t>
            </a:r>
          </a:p>
          <a:p>
            <a:endParaRPr lang="en-US"/>
          </a:p>
          <a:p>
            <a:r>
              <a:rPr lang="en-US"/>
              <a:t>The corpus spongiosum functions in keeping the urethra open during ejaculation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Sexual Response</a:t>
            </a:r>
          </a:p>
        </p:txBody>
      </p:sp>
      <p:sp>
        <p:nvSpPr>
          <p:cNvPr id="17203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Erection is initiated by sexual stimuli including:</a:t>
            </a:r>
          </a:p>
          <a:p>
            <a:pPr lvl="1"/>
            <a:r>
              <a:rPr lang="en-US"/>
              <a:t>Touch and mechanical stimulation of the penis </a:t>
            </a:r>
          </a:p>
          <a:p>
            <a:pPr lvl="1"/>
            <a:r>
              <a:rPr lang="en-US"/>
              <a:t>Erotic sights, sounds, and smells</a:t>
            </a:r>
          </a:p>
          <a:p>
            <a:endParaRPr lang="en-US"/>
          </a:p>
          <a:p>
            <a:r>
              <a:rPr lang="en-US"/>
              <a:t>Erection can be induced or inhibited solely by emotional or higher mental activity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Ejaculation</a:t>
            </a:r>
          </a:p>
        </p:txBody>
      </p:sp>
      <p:sp>
        <p:nvSpPr>
          <p:cNvPr id="173061" name="Rectangle 5"/>
          <p:cNvSpPr>
            <a:spLocks noGrp="1" noChangeArrowheads="1"/>
          </p:cNvSpPr>
          <p:nvPr>
            <p:ph idx="1"/>
          </p:nvPr>
        </p:nvSpPr>
        <p:spPr>
          <a:xfrm>
            <a:off x="409434" y="1404938"/>
            <a:ext cx="8159892" cy="5016500"/>
          </a:xfrm>
        </p:spPr>
        <p:txBody>
          <a:bodyPr/>
          <a:lstStyle/>
          <a:p>
            <a:pPr marL="609600" indent="-609600"/>
            <a:r>
              <a:rPr lang="en-US" dirty="0"/>
              <a:t>The propulsion of semen from the male duct system</a:t>
            </a:r>
          </a:p>
          <a:p>
            <a:pPr marL="609600" indent="-609600"/>
            <a:r>
              <a:rPr lang="en-US" dirty="0"/>
              <a:t>At ejaculation, sympathetic nerves cause:</a:t>
            </a:r>
          </a:p>
          <a:p>
            <a:pPr marL="990600" lvl="1" indent="-533400">
              <a:buFontTx/>
              <a:buAutoNum type="arabicPeriod"/>
            </a:pPr>
            <a:endParaRPr lang="en-US" dirty="0"/>
          </a:p>
          <a:p>
            <a:pPr marL="990600" lvl="1" indent="-533400">
              <a:buFontTx/>
              <a:buAutoNum type="arabicPeriod"/>
            </a:pPr>
            <a:r>
              <a:rPr lang="en-US" dirty="0"/>
              <a:t>Reproductive ducts and accessory organs to contract and empty their contents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Male Reproductive System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male gonads produce sperm and lie within the scrotum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Sperm are delivered through a system of ducts: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epididymis,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ductus deferens,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ejaculatory duct,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urethra</a:t>
            </a:r>
          </a:p>
          <a:p>
            <a:pPr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</a:rPr>
              <a:t>Accessory sex glands: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Empty secretions into ducts during ejaculation </a:t>
            </a:r>
          </a:p>
          <a:p>
            <a:pPr lvl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</a:rPr>
              <a:t>Include the seminal vesicles, prostate gland, and bulbourethral glands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Ejaculation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609600" indent="-609600"/>
            <a:r>
              <a:rPr lang="en-US" dirty="0"/>
              <a:t>At ejaculation, sympathetic nerves cause:  (continued)</a:t>
            </a:r>
          </a:p>
          <a:p>
            <a:pPr marL="990600" lvl="1" indent="-533400">
              <a:buFontTx/>
              <a:buAutoNum type="arabicPeriod" startAt="2"/>
            </a:pPr>
            <a:r>
              <a:rPr lang="en-US" dirty="0"/>
              <a:t>The bladder sphincter muscle to constrict, preventing the expulsion of urine</a:t>
            </a:r>
          </a:p>
          <a:p>
            <a:pPr marL="990600" lvl="1" indent="-533400">
              <a:buFontTx/>
              <a:buAutoNum type="arabicPeriod" startAt="2"/>
            </a:pPr>
            <a:endParaRPr lang="en-US" dirty="0"/>
          </a:p>
          <a:p>
            <a:pPr marL="990600" lvl="1" indent="-533400">
              <a:buFontTx/>
              <a:buAutoNum type="arabicPeriod" startAt="2"/>
            </a:pPr>
            <a:r>
              <a:rPr lang="en-US" dirty="0" err="1"/>
              <a:t>Bulbospongiosus</a:t>
            </a:r>
            <a:r>
              <a:rPr lang="en-US" dirty="0"/>
              <a:t> muscles to undergo a rapid series of contractions </a:t>
            </a:r>
          </a:p>
          <a:p>
            <a:pPr marL="990600" lvl="1" indent="-533400">
              <a:buFontTx/>
              <a:buAutoNum type="arabicPeriod" startAt="2"/>
            </a:pPr>
            <a:endParaRPr lang="en-US" dirty="0"/>
          </a:p>
          <a:p>
            <a:pPr marL="990600" lvl="1" indent="-533400">
              <a:buFontTx/>
              <a:buAutoNum type="arabicPeriod" startAt="2"/>
            </a:pPr>
            <a:r>
              <a:rPr lang="en-US" dirty="0"/>
              <a:t>Propulsion of semen from the urethra</a:t>
            </a:r>
          </a:p>
          <a:p>
            <a:pPr marL="609600" indent="-609600"/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Spermatogenesis</a:t>
            </a:r>
          </a:p>
        </p:txBody>
      </p:sp>
      <p:sp>
        <p:nvSpPr>
          <p:cNvPr id="17408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sequence of events that produces sperm in the seminiferous tubules of the testes </a:t>
            </a:r>
          </a:p>
          <a:p>
            <a:pPr>
              <a:buFontTx/>
              <a:buNone/>
            </a:pPr>
            <a:endParaRPr lang="en-US"/>
          </a:p>
          <a:p>
            <a:r>
              <a:rPr lang="en-US"/>
              <a:t>Each cell has two sets of chromosomes (one maternal, one paternal) and is said to be diploid (2</a:t>
            </a:r>
            <a:r>
              <a:rPr lang="en-US" i="1"/>
              <a:t>n</a:t>
            </a:r>
            <a:r>
              <a:rPr lang="en-US"/>
              <a:t> chromosomal number)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Spermatogenesis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32990"/>
          </a:xfrm>
        </p:spPr>
        <p:txBody>
          <a:bodyPr>
            <a:normAutofit/>
          </a:bodyPr>
          <a:lstStyle/>
          <a:p>
            <a:r>
              <a:rPr lang="en-US" dirty="0"/>
              <a:t>Humans have 23 pairs of homologous chromosomes</a:t>
            </a:r>
          </a:p>
          <a:p>
            <a:endParaRPr lang="en-US" dirty="0" smtClean="0"/>
          </a:p>
          <a:p>
            <a:r>
              <a:rPr lang="en-US" dirty="0" smtClean="0"/>
              <a:t>Gametes </a:t>
            </a:r>
            <a:r>
              <a:rPr lang="en-US" dirty="0"/>
              <a:t>only have 23 chromosomes and are said to be haploid (</a:t>
            </a:r>
            <a:r>
              <a:rPr lang="en-US" i="1" dirty="0"/>
              <a:t>n</a:t>
            </a:r>
            <a:r>
              <a:rPr lang="en-US" dirty="0"/>
              <a:t> chromosomal number)</a:t>
            </a:r>
          </a:p>
          <a:p>
            <a:endParaRPr lang="en-US" dirty="0" smtClean="0"/>
          </a:p>
          <a:p>
            <a:r>
              <a:rPr lang="en-US" dirty="0" smtClean="0"/>
              <a:t>Gamete </a:t>
            </a:r>
            <a:r>
              <a:rPr lang="en-US" dirty="0"/>
              <a:t>formation is by meiosis, in which the number of chromosomes is halved (from 2</a:t>
            </a:r>
            <a:r>
              <a:rPr lang="en-US" i="1" dirty="0"/>
              <a:t>n</a:t>
            </a:r>
            <a:r>
              <a:rPr lang="en-US" dirty="0"/>
              <a:t> to </a:t>
            </a:r>
            <a:r>
              <a:rPr lang="en-US" i="1" dirty="0"/>
              <a:t>n</a:t>
            </a:r>
            <a:r>
              <a:rPr lang="en-US" dirty="0"/>
              <a:t>)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11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27.8b, c</a:t>
            </a:r>
          </a:p>
        </p:txBody>
      </p:sp>
      <p:pic>
        <p:nvPicPr>
          <p:cNvPr id="175112" name="Picture 8"/>
          <p:cNvPicPr>
            <a:picLocks noChangeAspect="1" noChangeArrowheads="1"/>
          </p:cNvPicPr>
          <p:nvPr/>
        </p:nvPicPr>
        <p:blipFill>
          <a:blip r:embed="rId2" cstate="print"/>
          <a:srcRect t="18649" r="1569" b="3278"/>
          <a:stretch>
            <a:fillRect/>
          </a:stretch>
        </p:blipFill>
        <p:spPr bwMode="auto">
          <a:xfrm>
            <a:off x="1685925" y="0"/>
            <a:ext cx="65706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Interphase</a:t>
            </a:r>
          </a:p>
        </p:txBody>
      </p:sp>
      <p:sp>
        <p:nvSpPr>
          <p:cNvPr id="282627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4119563" cy="5026025"/>
          </a:xfrm>
        </p:spPr>
        <p:txBody>
          <a:bodyPr/>
          <a:lstStyle/>
          <a:p>
            <a:r>
              <a:rPr lang="en-US"/>
              <a:t>Two nuclear divisions halve the number of chromosomes</a:t>
            </a:r>
          </a:p>
          <a:p>
            <a:endParaRPr lang="en-US"/>
          </a:p>
          <a:p>
            <a:r>
              <a:rPr lang="en-US"/>
              <a:t>Chromosomes replicate prior to meiosis I</a:t>
            </a:r>
          </a:p>
        </p:txBody>
      </p:sp>
      <p:sp>
        <p:nvSpPr>
          <p:cNvPr id="282630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27.7.1</a:t>
            </a:r>
          </a:p>
        </p:txBody>
      </p:sp>
      <p:pic>
        <p:nvPicPr>
          <p:cNvPr id="282631" name="Picture 7"/>
          <p:cNvPicPr>
            <a:picLocks noChangeAspect="1" noChangeArrowheads="1"/>
          </p:cNvPicPr>
          <p:nvPr/>
        </p:nvPicPr>
        <p:blipFill>
          <a:blip r:embed="rId2" cstate="print"/>
          <a:srcRect l="36957" t="1462" r="34627" b="52686"/>
          <a:stretch>
            <a:fillRect/>
          </a:stretch>
        </p:blipFill>
        <p:spPr bwMode="auto">
          <a:xfrm>
            <a:off x="4797425" y="1317625"/>
            <a:ext cx="4346575" cy="438308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Prophase I</a:t>
            </a:r>
          </a:p>
        </p:txBody>
      </p:sp>
      <p:sp>
        <p:nvSpPr>
          <p:cNvPr id="283651" name="Rectangle 3"/>
          <p:cNvSpPr>
            <a:spLocks noGrp="1" noChangeArrowheads="1"/>
          </p:cNvSpPr>
          <p:nvPr>
            <p:ph idx="1"/>
          </p:nvPr>
        </p:nvSpPr>
        <p:spPr>
          <a:xfrm>
            <a:off x="395786" y="1570038"/>
            <a:ext cx="4287340" cy="5026025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Homologous chromosomes undergo </a:t>
            </a:r>
            <a:r>
              <a:rPr lang="en-US" dirty="0" err="1"/>
              <a:t>synapsis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Tetrads </a:t>
            </a:r>
            <a:r>
              <a:rPr lang="en-US" dirty="0"/>
              <a:t>are formed with homologous partners</a:t>
            </a:r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Crossing </a:t>
            </a:r>
            <a:r>
              <a:rPr lang="en-US" dirty="0"/>
              <a:t>over takes place during prophase I</a:t>
            </a:r>
          </a:p>
        </p:txBody>
      </p:sp>
      <p:sp>
        <p:nvSpPr>
          <p:cNvPr id="283656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27.7.2.1</a:t>
            </a:r>
          </a:p>
        </p:txBody>
      </p:sp>
      <p:pic>
        <p:nvPicPr>
          <p:cNvPr id="283657" name="Picture 9"/>
          <p:cNvPicPr>
            <a:picLocks noChangeAspect="1" noChangeArrowheads="1"/>
          </p:cNvPicPr>
          <p:nvPr/>
        </p:nvPicPr>
        <p:blipFill>
          <a:blip r:embed="rId2" cstate="print"/>
          <a:srcRect l="896" t="53520" r="68748" b="6444"/>
          <a:stretch>
            <a:fillRect/>
          </a:stretch>
        </p:blipFill>
        <p:spPr bwMode="auto">
          <a:xfrm>
            <a:off x="4724400" y="1606550"/>
            <a:ext cx="4419600" cy="36433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Metaphase I</a:t>
            </a:r>
          </a:p>
        </p:txBody>
      </p:sp>
      <p:sp>
        <p:nvSpPr>
          <p:cNvPr id="284675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4119563" cy="5026025"/>
          </a:xfrm>
        </p:spPr>
        <p:txBody>
          <a:bodyPr/>
          <a:lstStyle/>
          <a:p>
            <a:r>
              <a:rPr lang="en-US"/>
              <a:t>Tetrads line up at the spindle equator during metaphase I</a:t>
            </a:r>
          </a:p>
        </p:txBody>
      </p:sp>
      <p:sp>
        <p:nvSpPr>
          <p:cNvPr id="284678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27.7.2.2</a:t>
            </a:r>
          </a:p>
        </p:txBody>
      </p:sp>
      <p:pic>
        <p:nvPicPr>
          <p:cNvPr id="284679" name="Picture 7"/>
          <p:cNvPicPr>
            <a:picLocks noChangeAspect="1" noChangeArrowheads="1"/>
          </p:cNvPicPr>
          <p:nvPr/>
        </p:nvPicPr>
        <p:blipFill>
          <a:blip r:embed="rId2" cstate="print"/>
          <a:srcRect l="30859" t="53133" r="48630" b="6653"/>
          <a:stretch>
            <a:fillRect/>
          </a:stretch>
        </p:blipFill>
        <p:spPr bwMode="auto">
          <a:xfrm>
            <a:off x="4884738" y="1230313"/>
            <a:ext cx="4259262" cy="5221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Anaphase I</a:t>
            </a:r>
          </a:p>
        </p:txBody>
      </p:sp>
      <p:sp>
        <p:nvSpPr>
          <p:cNvPr id="285699" name="Rectangle 3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4119563" cy="5026025"/>
          </a:xfrm>
        </p:spPr>
        <p:txBody>
          <a:bodyPr/>
          <a:lstStyle/>
          <a:p>
            <a:r>
              <a:rPr lang="en-US"/>
              <a:t>Homologous chromosomes composed of joined sister chromatids are distributed to opposite ends of the cell</a:t>
            </a:r>
          </a:p>
        </p:txBody>
      </p:sp>
      <p:sp>
        <p:nvSpPr>
          <p:cNvPr id="285702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27.7.2.3</a:t>
            </a:r>
          </a:p>
        </p:txBody>
      </p:sp>
      <p:pic>
        <p:nvPicPr>
          <p:cNvPr id="285703" name="Picture 7"/>
          <p:cNvPicPr>
            <a:picLocks noChangeAspect="1" noChangeArrowheads="1"/>
          </p:cNvPicPr>
          <p:nvPr/>
        </p:nvPicPr>
        <p:blipFill>
          <a:blip r:embed="rId2" cstate="print"/>
          <a:srcRect l="51109" t="53133" r="28398" b="6862"/>
          <a:stretch>
            <a:fillRect/>
          </a:stretch>
        </p:blipFill>
        <p:spPr bwMode="auto">
          <a:xfrm>
            <a:off x="4811713" y="1181100"/>
            <a:ext cx="4332287" cy="528637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– Telophase I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>
          <a:xfrm>
            <a:off x="245659" y="1570038"/>
            <a:ext cx="5172501" cy="52879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Nuclear membrane forms around chromosomal masses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Spindle </a:t>
            </a:r>
            <a:r>
              <a:rPr lang="en-US" sz="2800" dirty="0"/>
              <a:t>break down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Chromatin </a:t>
            </a:r>
            <a:r>
              <a:rPr lang="en-US" sz="2800" dirty="0"/>
              <a:t>reappears</a:t>
            </a:r>
          </a:p>
          <a:p>
            <a:pPr>
              <a:lnSpc>
                <a:spcPct val="80000"/>
              </a:lnSpc>
            </a:pPr>
            <a:endParaRPr lang="en-US" sz="2800" dirty="0" smtClean="0"/>
          </a:p>
          <a:p>
            <a:pPr>
              <a:lnSpc>
                <a:spcPct val="80000"/>
              </a:lnSpc>
            </a:pPr>
            <a:r>
              <a:rPr lang="en-US" sz="2800" dirty="0" smtClean="0"/>
              <a:t>With </a:t>
            </a:r>
            <a:r>
              <a:rPr lang="en-US" sz="2800" dirty="0"/>
              <a:t>telophase and </a:t>
            </a:r>
            <a:r>
              <a:rPr lang="en-US" sz="2800" dirty="0" err="1"/>
              <a:t>cytokinesis</a:t>
            </a:r>
            <a:r>
              <a:rPr lang="en-US" sz="2800" dirty="0"/>
              <a:t> completed, two haploid daughter cells are formed (with 2</a:t>
            </a:r>
            <a:r>
              <a:rPr lang="en-US" sz="2800" i="1" dirty="0"/>
              <a:t>n</a:t>
            </a:r>
            <a:r>
              <a:rPr lang="en-US" sz="2800" dirty="0"/>
              <a:t> amount of DNA)</a:t>
            </a:r>
          </a:p>
        </p:txBody>
      </p:sp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27.7.2.4</a:t>
            </a:r>
          </a:p>
        </p:txBody>
      </p:sp>
      <p:pic>
        <p:nvPicPr>
          <p:cNvPr id="286727" name="Picture 7"/>
          <p:cNvPicPr>
            <a:picLocks noChangeAspect="1" noChangeArrowheads="1"/>
          </p:cNvPicPr>
          <p:nvPr/>
        </p:nvPicPr>
        <p:blipFill>
          <a:blip r:embed="rId2" cstate="print"/>
          <a:srcRect l="71341" t="53133" r="1286" b="6653"/>
          <a:stretch>
            <a:fillRect/>
          </a:stretch>
        </p:blipFill>
        <p:spPr bwMode="auto">
          <a:xfrm>
            <a:off x="5590423" y="1760561"/>
            <a:ext cx="3553577" cy="326257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Meiosis II</a:t>
            </a:r>
          </a:p>
        </p:txBody>
      </p:sp>
      <p:sp>
        <p:nvSpPr>
          <p:cNvPr id="181255" name="Rectangle 7"/>
          <p:cNvSpPr>
            <a:spLocks noGrp="1" noChangeArrowheads="1"/>
          </p:cNvSpPr>
          <p:nvPr>
            <p:ph idx="1"/>
          </p:nvPr>
        </p:nvSpPr>
        <p:spPr>
          <a:xfrm>
            <a:off x="806450" y="1570038"/>
            <a:ext cx="8337550" cy="28575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Mirrors mitosis except that chromosomes are not replicated before it begins</a:t>
            </a:r>
          </a:p>
          <a:p>
            <a:pPr>
              <a:lnSpc>
                <a:spcPct val="90000"/>
              </a:lnSpc>
            </a:pPr>
            <a:r>
              <a:rPr lang="en-US"/>
              <a:t>Meiosis accomplishes two tasks:</a:t>
            </a:r>
          </a:p>
          <a:p>
            <a:pPr lvl="1">
              <a:lnSpc>
                <a:spcPct val="90000"/>
              </a:lnSpc>
            </a:pPr>
            <a:r>
              <a:rPr lang="en-US"/>
              <a:t>It reduces the chromosome number by half (2</a:t>
            </a:r>
            <a:r>
              <a:rPr lang="en-US" i="1"/>
              <a:t>n</a:t>
            </a:r>
            <a:r>
              <a:rPr lang="en-US"/>
              <a:t> to </a:t>
            </a:r>
            <a:r>
              <a:rPr lang="en-US" i="1"/>
              <a:t>n</a:t>
            </a:r>
            <a:r>
              <a:rPr lang="en-US"/>
              <a:t>)</a:t>
            </a:r>
          </a:p>
          <a:p>
            <a:pPr lvl="1">
              <a:lnSpc>
                <a:spcPct val="90000"/>
              </a:lnSpc>
            </a:pPr>
            <a:r>
              <a:rPr lang="en-US"/>
              <a:t>It introduces genetic variability</a:t>
            </a:r>
          </a:p>
        </p:txBody>
      </p:sp>
      <p:pic>
        <p:nvPicPr>
          <p:cNvPr id="181258" name="Picture 10"/>
          <p:cNvPicPr>
            <a:picLocks noChangeAspect="1" noChangeArrowheads="1"/>
          </p:cNvPicPr>
          <p:nvPr/>
        </p:nvPicPr>
        <p:blipFill>
          <a:blip r:embed="rId2" cstate="print"/>
          <a:srcRect l="1157" t="43942" r="1025" b="16853"/>
          <a:stretch>
            <a:fillRect/>
          </a:stretch>
        </p:blipFill>
        <p:spPr bwMode="auto">
          <a:xfrm>
            <a:off x="762000" y="4557713"/>
            <a:ext cx="8382000" cy="230028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27.1</a:t>
            </a:r>
          </a:p>
        </p:txBody>
      </p:sp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2" cstate="print"/>
          <a:srcRect l="783" t="1715" r="1025" b="5118"/>
          <a:stretch>
            <a:fillRect/>
          </a:stretch>
        </p:blipFill>
        <p:spPr bwMode="auto">
          <a:xfrm>
            <a:off x="0" y="450850"/>
            <a:ext cx="9144000" cy="59420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Brain-Testicular Axis</a:t>
            </a:r>
          </a:p>
        </p:txBody>
      </p:sp>
      <p:sp>
        <p:nvSpPr>
          <p:cNvPr id="194565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Hormonal regulation of sperm production and testicular hormones involving the 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Hypothalamus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anterior pituitary gland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 the testes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Brain-Testicular Axis</a:t>
            </a:r>
          </a:p>
        </p:txBody>
      </p:sp>
      <p:sp>
        <p:nvSpPr>
          <p:cNvPr id="195589" name="Rectangle 5"/>
          <p:cNvSpPr>
            <a:spLocks noGrp="1" noChangeArrowheads="1"/>
          </p:cNvSpPr>
          <p:nvPr>
            <p:ph idx="1"/>
          </p:nvPr>
        </p:nvSpPr>
        <p:spPr>
          <a:xfrm>
            <a:off x="339725" y="1350963"/>
            <a:ext cx="8412163" cy="52498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Testicular regulation:  three sets of hormones: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GnRH</a:t>
            </a:r>
            <a:r>
              <a:rPr lang="en-US" sz="2800" dirty="0"/>
              <a:t>:  </a:t>
            </a:r>
            <a:r>
              <a:rPr lang="en-US" sz="2800" dirty="0" err="1"/>
              <a:t>Gonadotrophin</a:t>
            </a:r>
            <a:r>
              <a:rPr lang="en-US" sz="2800" dirty="0"/>
              <a:t> Releasing Hormone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indirectly stimulates the testes through: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Follicle stimulating hormone (FSH)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Luteinizing hormone (LH)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 sz="1000" dirty="0"/>
          </a:p>
          <a:p>
            <a:pPr>
              <a:lnSpc>
                <a:spcPct val="90000"/>
              </a:lnSpc>
            </a:pPr>
            <a:r>
              <a:rPr lang="en-US" sz="2800" dirty="0" err="1"/>
              <a:t>Gonadotropins</a:t>
            </a:r>
            <a:r>
              <a:rPr lang="en-US" sz="2800" dirty="0"/>
              <a:t>, which directly stimulate the testes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Testicular hormones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exert negative feedback controls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Hormonal </a:t>
            </a:r>
            <a:r>
              <a:rPr lang="en-US" sz="3600" dirty="0" smtClean="0"/>
              <a:t>Regulation</a:t>
            </a:r>
            <a:endParaRPr lang="en-US" sz="3600" dirty="0"/>
          </a:p>
        </p:txBody>
      </p:sp>
      <p:sp>
        <p:nvSpPr>
          <p:cNvPr id="196613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725613"/>
            <a:ext cx="8270875" cy="4794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The hypothalamus releases </a:t>
            </a:r>
            <a:r>
              <a:rPr lang="en-US" sz="2800" dirty="0" err="1"/>
              <a:t>gonadotropin</a:t>
            </a:r>
            <a:r>
              <a:rPr lang="en-US" sz="2800" dirty="0"/>
              <a:t>-releasing hormone (</a:t>
            </a:r>
            <a:r>
              <a:rPr lang="en-US" sz="2800" dirty="0" err="1"/>
              <a:t>GnRH</a:t>
            </a:r>
            <a:r>
              <a:rPr lang="en-US" sz="2800" dirty="0"/>
              <a:t>) </a:t>
            </a:r>
          </a:p>
          <a:p>
            <a:pPr>
              <a:lnSpc>
                <a:spcPct val="90000"/>
              </a:lnSpc>
            </a:pPr>
            <a:r>
              <a:rPr lang="en-US" sz="2800" dirty="0" err="1"/>
              <a:t>GnRH</a:t>
            </a:r>
            <a:r>
              <a:rPr lang="en-US" sz="2800" dirty="0"/>
              <a:t> stimulates the anterior pituitary to secrete FSH and LH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FSH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causes </a:t>
            </a:r>
            <a:r>
              <a:rPr lang="en-US" sz="2000" dirty="0" err="1"/>
              <a:t>sustentacular</a:t>
            </a:r>
            <a:r>
              <a:rPr lang="en-US" sz="2000" dirty="0"/>
              <a:t> cells to release androgen-binding protein (ABP)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LH </a:t>
            </a:r>
          </a:p>
          <a:p>
            <a:pPr lvl="2">
              <a:lnSpc>
                <a:spcPct val="90000"/>
              </a:lnSpc>
            </a:pPr>
            <a:r>
              <a:rPr lang="en-US" sz="2000" dirty="0"/>
              <a:t>stimulates interstitial cells to release testosterone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ABP binding of testosterone enhances spermatogenesis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8" name="Rectangle 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Hormonal </a:t>
            </a:r>
            <a:r>
              <a:rPr lang="en-US" sz="3600" dirty="0" smtClean="0"/>
              <a:t>Regulation</a:t>
            </a:r>
            <a:endParaRPr lang="en-US" sz="3600" dirty="0"/>
          </a:p>
        </p:txBody>
      </p:sp>
      <p:sp>
        <p:nvSpPr>
          <p:cNvPr id="197639" name="Rectangle 7"/>
          <p:cNvSpPr>
            <a:spLocks noGrp="1" noChangeArrowheads="1"/>
          </p:cNvSpPr>
          <p:nvPr>
            <p:ph idx="1"/>
          </p:nvPr>
        </p:nvSpPr>
        <p:spPr>
          <a:xfrm>
            <a:off x="457199" y="1600200"/>
            <a:ext cx="5629701" cy="4786952"/>
          </a:xfrm>
        </p:spPr>
        <p:txBody>
          <a:bodyPr>
            <a:normAutofit/>
          </a:bodyPr>
          <a:lstStyle/>
          <a:p>
            <a:r>
              <a:rPr lang="en-US" dirty="0"/>
              <a:t>Feedback inhibition on the hypothalamus and pituitary results from: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Rising levels of testosterone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Increased </a:t>
            </a:r>
            <a:r>
              <a:rPr lang="en-US" dirty="0" err="1"/>
              <a:t>inhibin</a:t>
            </a:r>
            <a:endParaRPr lang="en-US" dirty="0"/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27.10</a:t>
            </a:r>
          </a:p>
        </p:txBody>
      </p:sp>
      <p:pic>
        <p:nvPicPr>
          <p:cNvPr id="197641" name="Picture 9"/>
          <p:cNvPicPr>
            <a:picLocks noChangeAspect="1" noChangeArrowheads="1"/>
          </p:cNvPicPr>
          <p:nvPr/>
        </p:nvPicPr>
        <p:blipFill>
          <a:blip r:embed="rId2" cstate="print"/>
          <a:srcRect l="1622" t="1216" r="1955" b="3799"/>
          <a:stretch>
            <a:fillRect/>
          </a:stretch>
        </p:blipFill>
        <p:spPr bwMode="auto">
          <a:xfrm>
            <a:off x="6181518" y="1255594"/>
            <a:ext cx="2962482" cy="56024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Testosterone </a:t>
            </a:r>
            <a:r>
              <a:rPr lang="en-US" sz="3600" dirty="0"/>
              <a:t>Activity</a:t>
            </a:r>
          </a:p>
        </p:txBody>
      </p:sp>
      <p:sp>
        <p:nvSpPr>
          <p:cNvPr id="19866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760538"/>
            <a:ext cx="8270875" cy="4606925"/>
          </a:xfrm>
        </p:spPr>
        <p:txBody>
          <a:bodyPr>
            <a:normAutofit/>
          </a:bodyPr>
          <a:lstStyle/>
          <a:p>
            <a:r>
              <a:rPr lang="en-US" sz="2800" dirty="0"/>
              <a:t>Testosterone </a:t>
            </a:r>
          </a:p>
          <a:p>
            <a:pPr lvl="1"/>
            <a:r>
              <a:rPr lang="en-US" sz="2400" dirty="0"/>
              <a:t>Steroid hormone:  synthesized from cholesterol</a:t>
            </a:r>
          </a:p>
          <a:p>
            <a:r>
              <a:rPr lang="en-US" sz="2800" dirty="0"/>
              <a:t>It must be transformed to exert its effects on some target cells</a:t>
            </a:r>
          </a:p>
          <a:p>
            <a:pPr lvl="1"/>
            <a:r>
              <a:rPr lang="en-US" dirty="0"/>
              <a:t>Prostate </a:t>
            </a:r>
          </a:p>
          <a:p>
            <a:pPr lvl="2"/>
            <a:r>
              <a:rPr lang="en-US" dirty="0"/>
              <a:t>it is converted into </a:t>
            </a:r>
            <a:r>
              <a:rPr lang="en-US" dirty="0" err="1"/>
              <a:t>dihydrotestosterone</a:t>
            </a:r>
            <a:r>
              <a:rPr lang="en-US" dirty="0"/>
              <a:t> (DHT) before it can bind within the nucleus</a:t>
            </a:r>
          </a:p>
          <a:p>
            <a:pPr lvl="1"/>
            <a:r>
              <a:rPr lang="en-US" dirty="0"/>
              <a:t>Neurons</a:t>
            </a:r>
          </a:p>
          <a:p>
            <a:pPr lvl="2"/>
            <a:r>
              <a:rPr lang="en-US" dirty="0"/>
              <a:t>it is converted into estrogen to bring about stimulatory effects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Testosterone</a:t>
            </a:r>
          </a:p>
        </p:txBody>
      </p:sp>
      <p:sp>
        <p:nvSpPr>
          <p:cNvPr id="286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Testosterone targets all accessory organs </a:t>
            </a:r>
          </a:p>
          <a:p>
            <a:endParaRPr lang="en-US"/>
          </a:p>
          <a:p>
            <a:r>
              <a:rPr lang="en-US"/>
              <a:t>its deficiency causes these organs to atrophy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Male Secondary Sex Characteristics</a:t>
            </a:r>
          </a:p>
        </p:txBody>
      </p:sp>
      <p:sp>
        <p:nvSpPr>
          <p:cNvPr id="19968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596788"/>
            <a:ext cx="8229600" cy="4778612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800" dirty="0"/>
              <a:t>Male hormones make their appearance at puberty and induce changes in </a:t>
            </a:r>
            <a:r>
              <a:rPr lang="en-US" sz="2800" dirty="0" smtClean="0"/>
              <a:t>non-reproductive </a:t>
            </a:r>
            <a:r>
              <a:rPr lang="en-US" sz="2800" dirty="0"/>
              <a:t>organs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Appearance of pubic, </a:t>
            </a:r>
            <a:r>
              <a:rPr lang="en-US" dirty="0" err="1"/>
              <a:t>axillary</a:t>
            </a:r>
            <a:r>
              <a:rPr lang="en-US" dirty="0"/>
              <a:t>, and facial hair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Enhanced </a:t>
            </a:r>
            <a:r>
              <a:rPr lang="en-US" dirty="0"/>
              <a:t>growth of the chest and deepening of the voice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Skin </a:t>
            </a:r>
            <a:r>
              <a:rPr lang="en-US" dirty="0"/>
              <a:t>thickens and becomes oily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Bones </a:t>
            </a:r>
            <a:r>
              <a:rPr lang="en-US" dirty="0"/>
              <a:t>grow and increase in density</a:t>
            </a:r>
          </a:p>
          <a:p>
            <a:pPr lvl="1">
              <a:lnSpc>
                <a:spcPct val="80000"/>
              </a:lnSpc>
            </a:pP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dirty="0" smtClean="0"/>
              <a:t>Skeletal </a:t>
            </a:r>
            <a:r>
              <a:rPr lang="en-US" dirty="0"/>
              <a:t>muscles increase in size and mass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Male Secondary Sex Characteristics</a:t>
            </a:r>
          </a:p>
        </p:txBody>
      </p:sp>
      <p:sp>
        <p:nvSpPr>
          <p:cNvPr id="200709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Testosterone is the basis of libido in both males and females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Female Reproductive Anatomy</a:t>
            </a:r>
          </a:p>
        </p:txBody>
      </p:sp>
      <p:sp>
        <p:nvSpPr>
          <p:cNvPr id="20173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6028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Ovaries: primary female reproductive organs</a:t>
            </a:r>
          </a:p>
          <a:p>
            <a:pPr lvl="1">
              <a:lnSpc>
                <a:spcPct val="90000"/>
              </a:lnSpc>
            </a:pPr>
            <a:endParaRPr lang="en-US" sz="2000" dirty="0"/>
          </a:p>
          <a:p>
            <a:pPr lvl="1">
              <a:lnSpc>
                <a:spcPct val="90000"/>
              </a:lnSpc>
            </a:pPr>
            <a:r>
              <a:rPr lang="en-US" sz="3200" dirty="0"/>
              <a:t>Make female gametes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Ova</a:t>
            </a:r>
          </a:p>
          <a:p>
            <a:pPr lvl="1">
              <a:lnSpc>
                <a:spcPct val="90000"/>
              </a:lnSpc>
            </a:pPr>
            <a:endParaRPr lang="en-US" sz="3200" dirty="0" smtClean="0"/>
          </a:p>
          <a:p>
            <a:pPr lvl="1">
              <a:lnSpc>
                <a:spcPct val="90000"/>
              </a:lnSpc>
            </a:pPr>
            <a:r>
              <a:rPr lang="en-US" sz="3200" dirty="0" smtClean="0"/>
              <a:t>Secrete </a:t>
            </a:r>
            <a:r>
              <a:rPr lang="en-US" sz="3200" dirty="0"/>
              <a:t>female sex hormones 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estrogen and progesterone</a:t>
            </a:r>
          </a:p>
          <a:p>
            <a:pPr>
              <a:lnSpc>
                <a:spcPct val="90000"/>
              </a:lnSpc>
            </a:pPr>
            <a:endParaRPr lang="en-US" sz="2000" dirty="0"/>
          </a:p>
          <a:p>
            <a:pPr>
              <a:lnSpc>
                <a:spcPct val="90000"/>
              </a:lnSpc>
            </a:pPr>
            <a:r>
              <a:rPr lang="en-US" dirty="0"/>
              <a:t>Accessory ducts include uterine tubes, uterus, and vagina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Female Reproductive Anatomy</a:t>
            </a:r>
          </a:p>
        </p:txBody>
      </p:sp>
      <p:sp>
        <p:nvSpPr>
          <p:cNvPr id="2877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Internal genitalia </a:t>
            </a:r>
          </a:p>
          <a:p>
            <a:pPr lvl="1"/>
            <a:r>
              <a:rPr lang="en-US"/>
              <a:t>ovaries and the internal ducts</a:t>
            </a:r>
          </a:p>
          <a:p>
            <a:endParaRPr lang="en-US"/>
          </a:p>
          <a:p>
            <a:r>
              <a:rPr lang="en-US"/>
              <a:t>External genitalia</a:t>
            </a:r>
          </a:p>
          <a:p>
            <a:pPr lvl="1"/>
            <a:r>
              <a:rPr lang="en-US"/>
              <a:t>external sex organs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Scrotum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Sac of skin and superficial fascia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hangs outside the body at the root of the penis</a:t>
            </a:r>
          </a:p>
          <a:p>
            <a:r>
              <a:rPr lang="en-US">
                <a:solidFill>
                  <a:srgbClr val="000000"/>
                </a:solidFill>
              </a:rPr>
              <a:t>Contains paired testicles separated by a midline septum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keeps the testes 3</a:t>
            </a:r>
            <a:r>
              <a:rPr lang="en-US">
                <a:solidFill>
                  <a:srgbClr val="000000"/>
                </a:solidFill>
                <a:sym typeface="Symbol" charset="2"/>
              </a:rPr>
              <a:t></a:t>
            </a:r>
            <a:r>
              <a:rPr lang="en-US">
                <a:solidFill>
                  <a:srgbClr val="000000"/>
                </a:solidFill>
              </a:rPr>
              <a:t>C lower than core body temperature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Female Reproductive Anatomy</a:t>
            </a: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27.11</a:t>
            </a:r>
          </a:p>
        </p:txBody>
      </p:sp>
      <p:pic>
        <p:nvPicPr>
          <p:cNvPr id="202758" name="Picture 6"/>
          <p:cNvPicPr>
            <a:picLocks noChangeAspect="1" noChangeArrowheads="1"/>
          </p:cNvPicPr>
          <p:nvPr/>
        </p:nvPicPr>
        <p:blipFill>
          <a:blip r:embed="rId2" cstate="print"/>
          <a:srcRect l="783" t="1109" r="1025" b="9283"/>
          <a:stretch>
            <a:fillRect/>
          </a:stretch>
        </p:blipFill>
        <p:spPr bwMode="auto">
          <a:xfrm>
            <a:off x="0" y="1549400"/>
            <a:ext cx="9144000" cy="53086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Ovaries</a:t>
            </a:r>
          </a:p>
        </p:txBody>
      </p:sp>
      <p:sp>
        <p:nvSpPr>
          <p:cNvPr id="20378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Paired organs on each side of the uterus held in place by several ligaments</a:t>
            </a:r>
          </a:p>
          <a:p>
            <a:pPr lvl="1"/>
            <a:r>
              <a:rPr lang="en-US"/>
              <a:t>Ovarian </a:t>
            </a:r>
          </a:p>
          <a:p>
            <a:pPr lvl="1"/>
            <a:r>
              <a:rPr lang="en-US"/>
              <a:t>Suspensory</a:t>
            </a:r>
          </a:p>
          <a:p>
            <a:pPr lvl="1"/>
            <a:r>
              <a:rPr lang="en-US"/>
              <a:t>Mesovarium</a:t>
            </a:r>
          </a:p>
          <a:p>
            <a:r>
              <a:rPr lang="en-US"/>
              <a:t>Broad ligament </a:t>
            </a:r>
          </a:p>
          <a:p>
            <a:pPr lvl="1"/>
            <a:r>
              <a:rPr lang="en-US"/>
              <a:t>contains the suspensory ligament and the mesovarium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Ovaries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27.14a</a:t>
            </a:r>
          </a:p>
        </p:txBody>
      </p:sp>
      <p:pic>
        <p:nvPicPr>
          <p:cNvPr id="204806" name="Picture 6"/>
          <p:cNvPicPr>
            <a:picLocks noChangeAspect="1" noChangeArrowheads="1"/>
          </p:cNvPicPr>
          <p:nvPr/>
        </p:nvPicPr>
        <p:blipFill>
          <a:blip r:embed="rId2" cstate="print"/>
          <a:srcRect l="914" t="1617" r="1286" b="6570"/>
          <a:stretch>
            <a:fillRect/>
          </a:stretch>
        </p:blipFill>
        <p:spPr bwMode="auto">
          <a:xfrm>
            <a:off x="0" y="1841500"/>
            <a:ext cx="9144000" cy="50165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582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926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Blood supply </a:t>
            </a:r>
          </a:p>
          <a:p>
            <a:pPr lvl="1"/>
            <a:r>
              <a:rPr lang="en-US" dirty="0"/>
              <a:t>ovarian arteries and the ovarian branch of the uterine artery</a:t>
            </a:r>
          </a:p>
          <a:p>
            <a:endParaRPr lang="en-US" dirty="0" smtClean="0"/>
          </a:p>
          <a:p>
            <a:r>
              <a:rPr lang="en-US" dirty="0" smtClean="0"/>
              <a:t>They </a:t>
            </a:r>
            <a:r>
              <a:rPr lang="en-US" dirty="0"/>
              <a:t>are surrounded by a fibrous tunica </a:t>
            </a:r>
            <a:r>
              <a:rPr lang="en-US" dirty="0" err="1"/>
              <a:t>albuginea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 covered by a layer of epithelial cells called the germinal epithelium</a:t>
            </a:r>
          </a:p>
          <a:p>
            <a:endParaRPr lang="en-US" dirty="0" smtClean="0"/>
          </a:p>
          <a:p>
            <a:r>
              <a:rPr lang="en-US" dirty="0" smtClean="0"/>
              <a:t>Embedded </a:t>
            </a:r>
            <a:r>
              <a:rPr lang="en-US" dirty="0"/>
              <a:t>in the ovary cortex are ovarian follicles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685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101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/>
              <a:t>Each follicle consists of an immature egg called an oocyte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Cells around the oocyte are called: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Follicle cells 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one cell layer thick</a:t>
            </a:r>
          </a:p>
          <a:p>
            <a:pPr lvl="1">
              <a:lnSpc>
                <a:spcPct val="90000"/>
              </a:lnSpc>
            </a:pPr>
            <a:endParaRPr lang="en-US" sz="3200"/>
          </a:p>
          <a:p>
            <a:pPr lvl="1">
              <a:lnSpc>
                <a:spcPct val="90000"/>
              </a:lnSpc>
            </a:pPr>
            <a:r>
              <a:rPr lang="en-US" sz="3200"/>
              <a:t>Granulosa cells 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when more than one layer is present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7877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5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Primordial follicle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one layer of squamous-like follicle cells surrounds the </a:t>
            </a:r>
            <a:r>
              <a:rPr lang="en-US" dirty="0" err="1"/>
              <a:t>oocyte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Primary </a:t>
            </a:r>
            <a:r>
              <a:rPr lang="en-US" dirty="0"/>
              <a:t>follicle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two or more layers of cuboidal </a:t>
            </a:r>
            <a:r>
              <a:rPr lang="en-US" dirty="0" err="1"/>
              <a:t>granulosa</a:t>
            </a:r>
            <a:r>
              <a:rPr lang="en-US" dirty="0"/>
              <a:t> cells enclose the </a:t>
            </a:r>
            <a:r>
              <a:rPr lang="en-US" dirty="0" err="1"/>
              <a:t>oocyte</a:t>
            </a:r>
            <a:endParaRPr lang="en-US" dirty="0"/>
          </a:p>
          <a:p>
            <a:pPr>
              <a:lnSpc>
                <a:spcPct val="90000"/>
              </a:lnSpc>
            </a:pPr>
            <a:endParaRPr lang="en-US" dirty="0" smtClean="0"/>
          </a:p>
          <a:p>
            <a:pPr>
              <a:lnSpc>
                <a:spcPct val="90000"/>
              </a:lnSpc>
            </a:pPr>
            <a:r>
              <a:rPr lang="en-US" dirty="0" smtClean="0"/>
              <a:t>Secondary </a:t>
            </a:r>
            <a:r>
              <a:rPr lang="en-US" dirty="0"/>
              <a:t>follicle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has a fluid-filled space between </a:t>
            </a:r>
            <a:r>
              <a:rPr lang="en-US" dirty="0" err="1"/>
              <a:t>granulosa</a:t>
            </a:r>
            <a:r>
              <a:rPr lang="en-US" dirty="0"/>
              <a:t> cells that coalesces to form a central </a:t>
            </a:r>
            <a:r>
              <a:rPr lang="en-US" dirty="0" err="1"/>
              <a:t>antrum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Ovaries</a:t>
            </a:r>
          </a:p>
        </p:txBody>
      </p:sp>
      <p:sp>
        <p:nvSpPr>
          <p:cNvPr id="208901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Graafian follicle </a:t>
            </a:r>
          </a:p>
          <a:p>
            <a:pPr lvl="1"/>
            <a:r>
              <a:rPr lang="en-US"/>
              <a:t>secondary follicle at its most mature stage that bulges from the surface of the ovary</a:t>
            </a:r>
          </a:p>
          <a:p>
            <a:r>
              <a:rPr lang="en-US"/>
              <a:t>Ovulation </a:t>
            </a:r>
          </a:p>
          <a:p>
            <a:pPr lvl="1"/>
            <a:r>
              <a:rPr lang="en-US"/>
              <a:t>ejection of the oocyte from the ripening follicle</a:t>
            </a:r>
          </a:p>
          <a:p>
            <a:r>
              <a:rPr lang="en-US"/>
              <a:t>Corpus luteum</a:t>
            </a:r>
          </a:p>
          <a:p>
            <a:pPr lvl="1"/>
            <a:r>
              <a:rPr lang="en-US"/>
              <a:t>ruptured follicle after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4947313" cy="1143000"/>
          </a:xfrm>
        </p:spPr>
        <p:txBody>
          <a:bodyPr/>
          <a:lstStyle/>
          <a:p>
            <a:r>
              <a:rPr lang="en-US" dirty="0"/>
              <a:t>Ovaries</a:t>
            </a:r>
          </a:p>
        </p:txBody>
      </p:sp>
      <p:pic>
        <p:nvPicPr>
          <p:cNvPr id="209928" name="Picture 8"/>
          <p:cNvPicPr>
            <a:picLocks noChangeAspect="1" noChangeArrowheads="1"/>
          </p:cNvPicPr>
          <p:nvPr/>
        </p:nvPicPr>
        <p:blipFill>
          <a:blip r:embed="rId2" cstate="print"/>
          <a:srcRect l="1152" t="1414" r="1413" b="6638"/>
          <a:stretch>
            <a:fillRect/>
          </a:stretch>
        </p:blipFill>
        <p:spPr bwMode="auto">
          <a:xfrm>
            <a:off x="0" y="2428875"/>
            <a:ext cx="7288213" cy="4429125"/>
          </a:xfrm>
          <a:prstGeom prst="rect">
            <a:avLst/>
          </a:prstGeom>
          <a:noFill/>
        </p:spPr>
      </p:pic>
      <p:pic>
        <p:nvPicPr>
          <p:cNvPr id="209929" name="Picture 9"/>
          <p:cNvPicPr>
            <a:picLocks noChangeAspect="1" noChangeArrowheads="1"/>
          </p:cNvPicPr>
          <p:nvPr/>
        </p:nvPicPr>
        <p:blipFill>
          <a:blip r:embed="rId3" cstate="print"/>
          <a:srcRect l="2055" t="3215" r="2444" b="8147"/>
          <a:stretch>
            <a:fillRect/>
          </a:stretch>
        </p:blipFill>
        <p:spPr bwMode="auto">
          <a:xfrm>
            <a:off x="5099050" y="0"/>
            <a:ext cx="4044950" cy="25527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Fallopian Tubes</a:t>
            </a:r>
            <a:endParaRPr lang="en-US" sz="4000" dirty="0"/>
          </a:p>
        </p:txBody>
      </p:sp>
      <p:sp>
        <p:nvSpPr>
          <p:cNvPr id="2109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926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Receive the ovulated </a:t>
            </a:r>
            <a:r>
              <a:rPr lang="en-US" dirty="0" err="1"/>
              <a:t>oocyte</a:t>
            </a:r>
            <a:r>
              <a:rPr lang="en-US" dirty="0"/>
              <a:t> </a:t>
            </a:r>
          </a:p>
          <a:p>
            <a:endParaRPr lang="en-US" dirty="0" smtClean="0"/>
          </a:p>
          <a:p>
            <a:r>
              <a:rPr lang="en-US" dirty="0" smtClean="0"/>
              <a:t>provide </a:t>
            </a:r>
            <a:r>
              <a:rPr lang="en-US" dirty="0"/>
              <a:t>a site for </a:t>
            </a:r>
            <a:r>
              <a:rPr lang="en-US" dirty="0" smtClean="0"/>
              <a:t>fertilization</a:t>
            </a:r>
          </a:p>
          <a:p>
            <a:endParaRPr lang="en-US" dirty="0" smtClean="0"/>
          </a:p>
          <a:p>
            <a:r>
              <a:rPr lang="en-US" dirty="0" smtClean="0"/>
              <a:t>Empty </a:t>
            </a:r>
            <a:r>
              <a:rPr lang="en-US" dirty="0"/>
              <a:t>into the uterus via the isthmus</a:t>
            </a:r>
          </a:p>
          <a:p>
            <a:endParaRPr lang="en-US" dirty="0" smtClean="0"/>
          </a:p>
          <a:p>
            <a:r>
              <a:rPr lang="en-US" dirty="0" smtClean="0"/>
              <a:t>Expand </a:t>
            </a:r>
            <a:r>
              <a:rPr lang="en-US" dirty="0"/>
              <a:t>distally around the ovary forming the </a:t>
            </a:r>
            <a:r>
              <a:rPr lang="en-US" dirty="0" err="1"/>
              <a:t>ampulla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 err="1"/>
              <a:t>ampulla</a:t>
            </a:r>
            <a:r>
              <a:rPr lang="en-US" dirty="0"/>
              <a:t> ends in the funnel-shaped, ciliated </a:t>
            </a:r>
            <a:r>
              <a:rPr lang="en-US" dirty="0" err="1"/>
              <a:t>infundibulum</a:t>
            </a:r>
            <a:r>
              <a:rPr lang="en-US" dirty="0"/>
              <a:t> containing fingerlike projections called </a:t>
            </a:r>
            <a:r>
              <a:rPr lang="en-US" dirty="0" err="1"/>
              <a:t>fimbriae</a:t>
            </a:r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Tubes</a:t>
            </a:r>
          </a:p>
        </p:txBody>
      </p:sp>
      <p:sp>
        <p:nvSpPr>
          <p:cNvPr id="21197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uterine tubes have no contact with the ovaries and the ovulated oocyte is cast into the peritoneal cavity</a:t>
            </a:r>
          </a:p>
          <a:p>
            <a:endParaRPr lang="en-US"/>
          </a:p>
          <a:p>
            <a:r>
              <a:rPr lang="en-US"/>
              <a:t>Beating cilia on the fimbriae create currents to carry the oocyte into the uterine tube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Scrotum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>
                <a:solidFill>
                  <a:srgbClr val="000000"/>
                </a:solidFill>
              </a:rPr>
              <a:t>Intrascrotal temperature is kept constant by two sets of muscles: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Dartos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smooth muscle that wrinkles scrotal skin</a:t>
            </a:r>
          </a:p>
          <a:p>
            <a:pPr>
              <a:buFontTx/>
              <a:buNone/>
            </a:pPr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Cremaster 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bands of skeletal muscle that elevate the testes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Tubes</a:t>
            </a:r>
          </a:p>
        </p:txBody>
      </p:sp>
      <p:sp>
        <p:nvSpPr>
          <p:cNvPr id="212997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oocyte is carried toward the uterus by peristalsis and ciliary action</a:t>
            </a:r>
          </a:p>
          <a:p>
            <a:endParaRPr lang="en-US"/>
          </a:p>
          <a:p>
            <a:r>
              <a:rPr lang="en-US"/>
              <a:t>Nonciliated cells keep the oocyte and the sperm nourished and moist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Uterus</a:t>
            </a:r>
          </a:p>
        </p:txBody>
      </p:sp>
      <p:sp>
        <p:nvSpPr>
          <p:cNvPr id="21402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92650"/>
          </a:xfrm>
        </p:spPr>
        <p:txBody>
          <a:bodyPr/>
          <a:lstStyle/>
          <a:p>
            <a:r>
              <a:rPr lang="en-US" sz="2800"/>
              <a:t>Hollow, thick-walled organ </a:t>
            </a:r>
          </a:p>
          <a:p>
            <a:r>
              <a:rPr lang="en-US" sz="2800"/>
              <a:t>located in the pelvis anterior to the rectum and posterosuperior to the bladder</a:t>
            </a:r>
          </a:p>
          <a:p>
            <a:r>
              <a:rPr lang="en-US" sz="2800"/>
              <a:t>Body </a:t>
            </a:r>
          </a:p>
          <a:p>
            <a:pPr lvl="1"/>
            <a:r>
              <a:rPr lang="en-US" sz="2400"/>
              <a:t>major portion of the uterus</a:t>
            </a:r>
          </a:p>
          <a:p>
            <a:r>
              <a:rPr lang="en-US" sz="2800"/>
              <a:t>Fundus</a:t>
            </a:r>
          </a:p>
          <a:p>
            <a:pPr lvl="1"/>
            <a:r>
              <a:rPr lang="en-US" sz="2400"/>
              <a:t>rounded region superior to the entrance of the uterine tubes</a:t>
            </a:r>
          </a:p>
          <a:p>
            <a:r>
              <a:rPr lang="en-US" sz="2800"/>
              <a:t>Isthmus</a:t>
            </a:r>
          </a:p>
          <a:p>
            <a:pPr lvl="1"/>
            <a:r>
              <a:rPr lang="en-US" sz="2400"/>
              <a:t>narrowed region between the body and cervix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Uterus</a:t>
            </a:r>
          </a:p>
        </p:txBody>
      </p:sp>
      <p:sp>
        <p:nvSpPr>
          <p:cNvPr id="21504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18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Cervix 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narrow neck which projects into the vagina inferiorly</a:t>
            </a:r>
          </a:p>
          <a:p>
            <a:pPr>
              <a:lnSpc>
                <a:spcPct val="90000"/>
              </a:lnSpc>
            </a:pPr>
            <a:r>
              <a:rPr lang="en-US" sz="2800"/>
              <a:t>Cervical canal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cavity of the cervix that communicates with: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The vagina via the external os</a:t>
            </a:r>
          </a:p>
          <a:p>
            <a:pPr lvl="2">
              <a:lnSpc>
                <a:spcPct val="90000"/>
              </a:lnSpc>
            </a:pPr>
            <a:r>
              <a:rPr lang="en-US" sz="2800"/>
              <a:t>The uterine body via the internal os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2800"/>
              <a:t>Cervical glands secrete mucus that covers the external os and blocks sperm entry except during midcycle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46137"/>
          </a:xfrm>
        </p:spPr>
        <p:txBody>
          <a:bodyPr/>
          <a:lstStyle/>
          <a:p>
            <a:r>
              <a:rPr lang="en-US"/>
              <a:t>Uterine Wall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idx="1"/>
          </p:nvPr>
        </p:nvSpPr>
        <p:spPr>
          <a:xfrm>
            <a:off x="342900" y="1143000"/>
            <a:ext cx="4686300" cy="53721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>
                <a:solidFill>
                  <a:srgbClr val="000000"/>
                </a:solidFill>
              </a:rPr>
              <a:t>three layers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</a:rPr>
              <a:t>Perimetrium 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outermost serous layer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the visceral peritoneum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</a:rPr>
              <a:t>Myometrium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middle layer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smooth muscle </a:t>
            </a:r>
          </a:p>
          <a:p>
            <a:pPr lvl="1">
              <a:lnSpc>
                <a:spcPct val="80000"/>
              </a:lnSpc>
            </a:pPr>
            <a:r>
              <a:rPr lang="en-US" sz="3200">
                <a:solidFill>
                  <a:srgbClr val="000000"/>
                </a:solidFill>
              </a:rPr>
              <a:t>Endometrium	</a:t>
            </a:r>
          </a:p>
          <a:p>
            <a:pPr lvl="2">
              <a:lnSpc>
                <a:spcPct val="80000"/>
              </a:lnSpc>
            </a:pPr>
            <a:r>
              <a:rPr lang="en-US" sz="2800">
                <a:solidFill>
                  <a:srgbClr val="000000"/>
                </a:solidFill>
              </a:rPr>
              <a:t>mucosal lining of the uterine cavity</a:t>
            </a:r>
          </a:p>
        </p:txBody>
      </p:sp>
      <p:pic>
        <p:nvPicPr>
          <p:cNvPr id="218116" name="Picture 4"/>
          <p:cNvPicPr>
            <a:picLocks noChangeAspect="1" noChangeArrowheads="1"/>
          </p:cNvPicPr>
          <p:nvPr/>
        </p:nvPicPr>
        <p:blipFill>
          <a:blip r:embed="rId2" cstate="print"/>
          <a:srcRect l="1476" t="1561" r="2917" b="4311"/>
          <a:stretch>
            <a:fillRect/>
          </a:stretch>
        </p:blipFill>
        <p:spPr bwMode="auto">
          <a:xfrm>
            <a:off x="5173663" y="1312863"/>
            <a:ext cx="3970337" cy="55451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Endometrium</a:t>
            </a:r>
          </a:p>
        </p:txBody>
      </p:sp>
      <p:sp>
        <p:nvSpPr>
          <p:cNvPr id="22016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525588"/>
            <a:ext cx="8270875" cy="4994275"/>
          </a:xfrm>
        </p:spPr>
        <p:txBody>
          <a:bodyPr/>
          <a:lstStyle/>
          <a:p>
            <a:r>
              <a:rPr lang="en-US" sz="2800"/>
              <a:t>Has numerous uterine glands that change in length as the endometrial thickness changes</a:t>
            </a:r>
          </a:p>
          <a:p>
            <a:endParaRPr lang="en-US" sz="1400"/>
          </a:p>
          <a:p>
            <a:r>
              <a:rPr lang="en-US" sz="2800"/>
              <a:t>Stratum functionalis:</a:t>
            </a:r>
          </a:p>
          <a:p>
            <a:pPr lvl="1"/>
            <a:r>
              <a:rPr lang="en-US" sz="2400"/>
              <a:t>Undergoes cyclic changes in response to ovarian hormones</a:t>
            </a:r>
          </a:p>
          <a:p>
            <a:pPr lvl="1"/>
            <a:r>
              <a:rPr lang="en-US" sz="2400"/>
              <a:t>Is shed during menstruation</a:t>
            </a:r>
          </a:p>
          <a:p>
            <a:endParaRPr lang="en-US" sz="2000"/>
          </a:p>
          <a:p>
            <a:r>
              <a:rPr lang="en-US" sz="2800"/>
              <a:t>Stratum basalis:</a:t>
            </a:r>
          </a:p>
          <a:p>
            <a:pPr lvl="1"/>
            <a:r>
              <a:rPr lang="en-US" sz="2400"/>
              <a:t>Forms a new functionalis after menstruation ends</a:t>
            </a:r>
          </a:p>
          <a:p>
            <a:pPr lvl="1"/>
            <a:r>
              <a:rPr lang="en-US" sz="2400"/>
              <a:t>Does not respond to ovarian hormones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Vascular Supply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Uterine arteries </a:t>
            </a:r>
          </a:p>
          <a:p>
            <a:pPr lvl="1">
              <a:lnSpc>
                <a:spcPct val="90000"/>
              </a:lnSpc>
            </a:pPr>
            <a:r>
              <a:rPr lang="en-US"/>
              <a:t>arise from the internal iliacs</a:t>
            </a:r>
          </a:p>
          <a:p>
            <a:pPr lvl="1">
              <a:lnSpc>
                <a:spcPct val="90000"/>
              </a:lnSpc>
            </a:pPr>
            <a:r>
              <a:rPr lang="en-US"/>
              <a:t>ascend the sides of the uterus and send branches into the uterine wall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Arcuate arteries </a:t>
            </a:r>
          </a:p>
          <a:p>
            <a:pPr lvl="1">
              <a:lnSpc>
                <a:spcPct val="90000"/>
              </a:lnSpc>
            </a:pPr>
            <a:r>
              <a:rPr lang="en-US"/>
              <a:t>branches of the uterine arteries in the myometrium that give rise to radial branches</a:t>
            </a:r>
          </a:p>
          <a:p>
            <a:pPr>
              <a:lnSpc>
                <a:spcPct val="90000"/>
              </a:lnSpc>
            </a:pPr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Vascular Supply</a:t>
            </a:r>
          </a:p>
        </p:txBody>
      </p:sp>
      <p:sp>
        <p:nvSpPr>
          <p:cNvPr id="2887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Radial branches </a:t>
            </a:r>
          </a:p>
          <a:p>
            <a:pPr lvl="1"/>
            <a:r>
              <a:rPr lang="en-US" sz="3200"/>
              <a:t>descend into the endometrium and give off:</a:t>
            </a:r>
          </a:p>
          <a:p>
            <a:pPr lvl="1"/>
            <a:endParaRPr lang="en-US"/>
          </a:p>
          <a:p>
            <a:pPr lvl="1"/>
            <a:r>
              <a:rPr lang="en-US"/>
              <a:t>Spiral arteries to the stratum functionalis</a:t>
            </a:r>
          </a:p>
          <a:p>
            <a:pPr lvl="1"/>
            <a:endParaRPr lang="en-US"/>
          </a:p>
          <a:p>
            <a:pPr lvl="1"/>
            <a:r>
              <a:rPr lang="en-US"/>
              <a:t>Straight arteries to the stratum basalis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Vascular Supply</a:t>
            </a:r>
          </a:p>
        </p:txBody>
      </p:sp>
      <p:sp>
        <p:nvSpPr>
          <p:cNvPr id="22221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Degeneration and regeneration of spiral arteries causes the functionalis to shed during menstruation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Vagina</a:t>
            </a:r>
          </a:p>
        </p:txBody>
      </p:sp>
      <p:sp>
        <p:nvSpPr>
          <p:cNvPr id="22323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Thin-walled tube </a:t>
            </a:r>
          </a:p>
          <a:p>
            <a:endParaRPr lang="en-US" dirty="0" smtClean="0"/>
          </a:p>
          <a:p>
            <a:r>
              <a:rPr lang="en-US" dirty="0" smtClean="0"/>
              <a:t>between </a:t>
            </a:r>
            <a:r>
              <a:rPr lang="en-US" dirty="0"/>
              <a:t>the bladder and the rectum, 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urethra is embedded in the anterior wall</a:t>
            </a:r>
          </a:p>
          <a:p>
            <a:endParaRPr lang="en-US" dirty="0" smtClean="0"/>
          </a:p>
          <a:p>
            <a:r>
              <a:rPr lang="en-US" dirty="0" smtClean="0"/>
              <a:t>Provides </a:t>
            </a:r>
            <a:r>
              <a:rPr lang="en-US" dirty="0"/>
              <a:t>a passageway for birth, menstrual flow, and is the organ of copulation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6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Vagina</a:t>
            </a:r>
          </a:p>
        </p:txBody>
      </p:sp>
      <p:sp>
        <p:nvSpPr>
          <p:cNvPr id="224261" name="Rectangle 5"/>
          <p:cNvSpPr>
            <a:spLocks noGrp="1" noChangeArrowheads="1"/>
          </p:cNvSpPr>
          <p:nvPr>
            <p:ph idx="1"/>
          </p:nvPr>
        </p:nvSpPr>
        <p:spPr>
          <a:xfrm>
            <a:off x="342900" y="1257300"/>
            <a:ext cx="8459906" cy="504796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Wall consists of three coats: </a:t>
            </a:r>
          </a:p>
          <a:p>
            <a:pPr lvl="1"/>
            <a:r>
              <a:rPr lang="en-US" dirty="0" err="1"/>
              <a:t>fibroelastic</a:t>
            </a:r>
            <a:r>
              <a:rPr lang="en-US" dirty="0"/>
              <a:t> adventitia</a:t>
            </a:r>
          </a:p>
          <a:p>
            <a:pPr lvl="1"/>
            <a:r>
              <a:rPr lang="en-US" dirty="0"/>
              <a:t>smooth muscle </a:t>
            </a:r>
            <a:r>
              <a:rPr lang="en-US" dirty="0" err="1"/>
              <a:t>muscularis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stratified squamous mucosa </a:t>
            </a:r>
          </a:p>
          <a:p>
            <a:endParaRPr lang="en-US" dirty="0" smtClean="0"/>
          </a:p>
          <a:p>
            <a:r>
              <a:rPr lang="en-US" dirty="0" smtClean="0"/>
              <a:t>Mucosa </a:t>
            </a:r>
            <a:r>
              <a:rPr lang="en-US" dirty="0"/>
              <a:t>near the vaginal orifice forms an incomplete partition called the hymen</a:t>
            </a:r>
          </a:p>
          <a:p>
            <a:endParaRPr lang="en-US" dirty="0" smtClean="0"/>
          </a:p>
          <a:p>
            <a:r>
              <a:rPr lang="en-US" dirty="0" smtClean="0"/>
              <a:t>Vaginal </a:t>
            </a:r>
            <a:r>
              <a:rPr lang="en-US" dirty="0"/>
              <a:t>fornix </a:t>
            </a:r>
          </a:p>
          <a:p>
            <a:pPr lvl="1"/>
            <a:r>
              <a:rPr lang="en-US" dirty="0"/>
              <a:t>upper end of the vagina surrounding the cervix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81" name="Text Box 5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</a:rPr>
              <a:t>Figure 27.2</a:t>
            </a:r>
          </a:p>
        </p:txBody>
      </p:sp>
      <p:pic>
        <p:nvPicPr>
          <p:cNvPr id="152582" name="Picture 6"/>
          <p:cNvPicPr>
            <a:picLocks noChangeAspect="1" noChangeArrowheads="1"/>
          </p:cNvPicPr>
          <p:nvPr/>
        </p:nvPicPr>
        <p:blipFill>
          <a:blip r:embed="rId2" cstate="print"/>
          <a:srcRect l="781" t="3323" r="1283" b="6252"/>
          <a:stretch>
            <a:fillRect/>
          </a:stretch>
        </p:blipFill>
        <p:spPr bwMode="auto">
          <a:xfrm>
            <a:off x="117475" y="187325"/>
            <a:ext cx="9026525" cy="58785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5" name="Rectangle 5"/>
          <p:cNvSpPr>
            <a:spLocks noGrp="1" noChangeArrowheads="1"/>
          </p:cNvSpPr>
          <p:nvPr>
            <p:ph type="title"/>
          </p:nvPr>
        </p:nvSpPr>
        <p:spPr>
          <a:xfrm>
            <a:off x="3086100" y="0"/>
            <a:ext cx="6057900" cy="1143000"/>
          </a:xfrm>
        </p:spPr>
        <p:txBody>
          <a:bodyPr/>
          <a:lstStyle/>
          <a:p>
            <a:r>
              <a:rPr lang="en-US"/>
              <a:t>Vagina</a:t>
            </a:r>
          </a:p>
        </p:txBody>
      </p:sp>
      <p:pic>
        <p:nvPicPr>
          <p:cNvPr id="225288" name="Picture 8"/>
          <p:cNvPicPr>
            <a:picLocks noChangeAspect="1" noChangeArrowheads="1"/>
          </p:cNvPicPr>
          <p:nvPr/>
        </p:nvPicPr>
        <p:blipFill>
          <a:blip r:embed="rId2" cstate="print"/>
          <a:srcRect l="2670" t="4141" r="2165" b="7240"/>
          <a:stretch>
            <a:fillRect/>
          </a:stretch>
        </p:blipFill>
        <p:spPr bwMode="auto">
          <a:xfrm>
            <a:off x="938213" y="0"/>
            <a:ext cx="7567612" cy="683895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536825" cy="3360738"/>
          </a:xfrm>
        </p:spPr>
        <p:txBody>
          <a:bodyPr>
            <a:normAutofit/>
          </a:bodyPr>
          <a:lstStyle/>
          <a:p>
            <a:r>
              <a:rPr lang="en-US" sz="1800" dirty="0"/>
              <a:t>Female External Genitalia: Deep</a:t>
            </a:r>
          </a:p>
        </p:txBody>
      </p:sp>
      <p:sp>
        <p:nvSpPr>
          <p:cNvPr id="1028" name="Text Box 4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27.16b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l="1491" t="2571" r="1917" b="6204"/>
          <a:stretch>
            <a:fillRect/>
          </a:stretch>
        </p:blipFill>
        <p:spPr bwMode="auto">
          <a:xfrm>
            <a:off x="3017838" y="0"/>
            <a:ext cx="612616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External Genitalia: </a:t>
            </a:r>
            <a:r>
              <a:rPr lang="en-US" sz="4000" dirty="0" smtClean="0"/>
              <a:t>Vulva</a:t>
            </a:r>
            <a:endParaRPr lang="en-US" sz="4000" dirty="0"/>
          </a:p>
        </p:txBody>
      </p:sp>
      <p:sp>
        <p:nvSpPr>
          <p:cNvPr id="22630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782763"/>
            <a:ext cx="8229600" cy="4343400"/>
          </a:xfrm>
        </p:spPr>
        <p:txBody>
          <a:bodyPr/>
          <a:lstStyle/>
          <a:p>
            <a:r>
              <a:rPr lang="en-US"/>
              <a:t>Vulva:  Lies external to the vagina and includes </a:t>
            </a:r>
          </a:p>
          <a:p>
            <a:pPr lvl="1"/>
            <a:r>
              <a:rPr lang="en-US"/>
              <a:t>mons pubis</a:t>
            </a:r>
          </a:p>
          <a:p>
            <a:pPr lvl="1"/>
            <a:r>
              <a:rPr lang="en-US"/>
              <a:t>Labia</a:t>
            </a:r>
          </a:p>
          <a:p>
            <a:pPr lvl="1"/>
            <a:r>
              <a:rPr lang="en-US"/>
              <a:t>Clitoris</a:t>
            </a:r>
          </a:p>
          <a:p>
            <a:pPr lvl="1"/>
            <a:r>
              <a:rPr lang="en-US"/>
              <a:t>Vestibular structures </a:t>
            </a:r>
          </a:p>
          <a:p>
            <a:endParaRPr lang="en-US"/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Genitalia: Vulva</a:t>
            </a:r>
          </a:p>
        </p:txBody>
      </p:sp>
      <p:sp>
        <p:nvSpPr>
          <p:cNvPr id="289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46238"/>
            <a:ext cx="8229600" cy="4662487"/>
          </a:xfrm>
        </p:spPr>
        <p:txBody>
          <a:bodyPr/>
          <a:lstStyle/>
          <a:p>
            <a:r>
              <a:rPr lang="en-US"/>
              <a:t>Mons pubis</a:t>
            </a:r>
            <a:r>
              <a:rPr lang="en-US" sz="3600"/>
              <a:t> </a:t>
            </a:r>
          </a:p>
          <a:p>
            <a:pPr lvl="1"/>
            <a:r>
              <a:rPr lang="en-US"/>
              <a:t>round, fatty area overlying the pubic symphysis </a:t>
            </a:r>
          </a:p>
          <a:p>
            <a:endParaRPr lang="en-US" sz="2800"/>
          </a:p>
          <a:p>
            <a:r>
              <a:rPr lang="en-US"/>
              <a:t>Labia majora </a:t>
            </a:r>
          </a:p>
          <a:p>
            <a:pPr lvl="1"/>
            <a:r>
              <a:rPr lang="en-US"/>
              <a:t>elongated, hair-covered, fatty skin folds </a:t>
            </a:r>
          </a:p>
          <a:p>
            <a:pPr lvl="1"/>
            <a:r>
              <a:rPr lang="en-US"/>
              <a:t>homologous to the male scrotum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External Genitalia: Vulva</a:t>
            </a:r>
          </a:p>
        </p:txBody>
      </p:sp>
      <p:sp>
        <p:nvSpPr>
          <p:cNvPr id="22733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Labia minora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hair-free skin folds lying within the labia majora</a:t>
            </a:r>
          </a:p>
          <a:p>
            <a:pPr lvl="1">
              <a:lnSpc>
                <a:spcPct val="90000"/>
              </a:lnSpc>
            </a:pPr>
            <a:r>
              <a:rPr lang="en-US" sz="3200"/>
              <a:t>homologous to the ventral penis</a:t>
            </a:r>
          </a:p>
          <a:p>
            <a:pPr>
              <a:lnSpc>
                <a:spcPct val="90000"/>
              </a:lnSpc>
              <a:buFontTx/>
              <a:buNone/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Greater vestibular glands</a:t>
            </a:r>
          </a:p>
          <a:p>
            <a:pPr lvl="1">
              <a:lnSpc>
                <a:spcPct val="90000"/>
              </a:lnSpc>
            </a:pPr>
            <a:r>
              <a:rPr lang="en-US"/>
              <a:t>Pea-size glands flanking the vagina </a:t>
            </a:r>
          </a:p>
          <a:p>
            <a:pPr lvl="1">
              <a:lnSpc>
                <a:spcPct val="90000"/>
              </a:lnSpc>
            </a:pPr>
            <a:r>
              <a:rPr lang="en-US"/>
              <a:t>Homologous to the bulbourethral glands</a:t>
            </a:r>
          </a:p>
          <a:p>
            <a:pPr lvl="1">
              <a:lnSpc>
                <a:spcPct val="90000"/>
              </a:lnSpc>
            </a:pPr>
            <a:r>
              <a:rPr lang="en-US"/>
              <a:t>Keep the vestibule moist and lubricated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External Genitalia: Vulva (Pudendum)</a:t>
            </a:r>
          </a:p>
        </p:txBody>
      </p:sp>
      <p:sp>
        <p:nvSpPr>
          <p:cNvPr id="22835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Clitoris (homologous to the penis)</a:t>
            </a:r>
          </a:p>
          <a:p>
            <a:pPr lvl="1"/>
            <a:r>
              <a:rPr lang="en-US" dirty="0"/>
              <a:t>Erectile tissue </a:t>
            </a:r>
          </a:p>
          <a:p>
            <a:pPr lvl="1"/>
            <a:r>
              <a:rPr lang="en-US" dirty="0"/>
              <a:t>exposed portion is the </a:t>
            </a:r>
            <a:r>
              <a:rPr lang="en-US" dirty="0" err="1"/>
              <a:t>glans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Perineum</a:t>
            </a:r>
            <a:endParaRPr lang="en-US" dirty="0"/>
          </a:p>
          <a:p>
            <a:pPr lvl="1"/>
            <a:r>
              <a:rPr lang="en-US" dirty="0"/>
              <a:t>Diamond-shaped region between the pubic arch and coccyx </a:t>
            </a:r>
          </a:p>
          <a:p>
            <a:pPr lvl="1"/>
            <a:r>
              <a:rPr lang="en-US" dirty="0"/>
              <a:t>Bordered by the </a:t>
            </a:r>
            <a:r>
              <a:rPr lang="en-US" dirty="0" err="1"/>
              <a:t>ischial</a:t>
            </a:r>
            <a:r>
              <a:rPr lang="en-US" dirty="0"/>
              <a:t> </a:t>
            </a:r>
            <a:r>
              <a:rPr lang="en-US" dirty="0" err="1"/>
              <a:t>tuberosities</a:t>
            </a:r>
            <a:r>
              <a:rPr lang="en-US" dirty="0"/>
              <a:t> laterally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Mammary Glands</a:t>
            </a:r>
          </a:p>
        </p:txBody>
      </p:sp>
      <p:sp>
        <p:nvSpPr>
          <p:cNvPr id="229381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6407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en-US"/>
              <a:t>Modified sweat glands consisting of 15-25 lobes that radiate around and open at the nipple 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Areola</a:t>
            </a:r>
          </a:p>
          <a:p>
            <a:pPr lvl="1">
              <a:lnSpc>
                <a:spcPct val="90000"/>
              </a:lnSpc>
            </a:pPr>
            <a:r>
              <a:rPr lang="en-US"/>
              <a:t>pigmented skin surrounding the nipple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Suspensory ligaments attach the breast to underlying muscle fascia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Mammary Glands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Lobes contain glandular alveoli that produce milk in lactating women</a:t>
            </a:r>
          </a:p>
          <a:p>
            <a:endParaRPr lang="en-US"/>
          </a:p>
          <a:p>
            <a:r>
              <a:rPr lang="en-US"/>
              <a:t>Compound alveolar glands pass milk to lactiferous ducts, which open to the outside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5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/>
              <a:t>Structure of Lactating Mammary Glands</a:t>
            </a:r>
          </a:p>
        </p:txBody>
      </p:sp>
      <p:sp>
        <p:nvSpPr>
          <p:cNvPr id="230407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27.17</a:t>
            </a:r>
          </a:p>
        </p:txBody>
      </p:sp>
      <p:pic>
        <p:nvPicPr>
          <p:cNvPr id="230408" name="Picture 8"/>
          <p:cNvPicPr>
            <a:picLocks noChangeAspect="1" noChangeArrowheads="1"/>
          </p:cNvPicPr>
          <p:nvPr/>
        </p:nvPicPr>
        <p:blipFill>
          <a:blip r:embed="rId2" cstate="print"/>
          <a:srcRect l="1022" t="2213" r="1283" b="6209"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Breast Cancer</a:t>
            </a:r>
          </a:p>
        </p:txBody>
      </p:sp>
      <p:sp>
        <p:nvSpPr>
          <p:cNvPr id="231429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58913"/>
            <a:ext cx="8270875" cy="4995862"/>
          </a:xfrm>
        </p:spPr>
        <p:txBody>
          <a:bodyPr/>
          <a:lstStyle/>
          <a:p>
            <a:r>
              <a:rPr lang="en-US" sz="2800"/>
              <a:t>Usually arises from the epithelial cells of the ducts</a:t>
            </a:r>
          </a:p>
          <a:p>
            <a:r>
              <a:rPr lang="en-US" sz="2800"/>
              <a:t>Risk factors include:</a:t>
            </a:r>
          </a:p>
          <a:p>
            <a:pPr lvl="1"/>
            <a:r>
              <a:rPr lang="en-US" sz="2400"/>
              <a:t>Early onset of menses or late menopause</a:t>
            </a:r>
          </a:p>
          <a:p>
            <a:pPr lvl="1"/>
            <a:r>
              <a:rPr lang="en-US" sz="2400"/>
              <a:t>No pregnancies or the first pregnancy late in life</a:t>
            </a:r>
          </a:p>
          <a:p>
            <a:pPr lvl="1"/>
            <a:r>
              <a:rPr lang="en-US" sz="2400"/>
              <a:t>Previous history of breast cancer or family history of breast cancer</a:t>
            </a:r>
          </a:p>
          <a:p>
            <a:pPr lvl="1"/>
            <a:r>
              <a:rPr lang="en-US" sz="2400"/>
              <a:t>Hereditary factors including mutations to the genes BRCA1 and BRCA2</a:t>
            </a:r>
          </a:p>
          <a:p>
            <a:r>
              <a:rPr lang="en-US" sz="2800"/>
              <a:t>70% of women with breast cancer have no known risk factors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739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Each testis is surrounded by two tunics: 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tunica </a:t>
            </a:r>
            <a:r>
              <a:rPr lang="en-US" sz="3200" dirty="0" err="1">
                <a:solidFill>
                  <a:srgbClr val="000000"/>
                </a:solidFill>
              </a:rPr>
              <a:t>vaginalis</a:t>
            </a:r>
            <a:endParaRPr lang="en-US" sz="3200" dirty="0">
              <a:solidFill>
                <a:srgbClr val="000000"/>
              </a:solidFill>
            </a:endParaRPr>
          </a:p>
          <a:p>
            <a:pPr lvl="2"/>
            <a:r>
              <a:rPr lang="en-US" sz="2800" dirty="0">
                <a:solidFill>
                  <a:srgbClr val="000000"/>
                </a:solidFill>
              </a:rPr>
              <a:t>derived from peritoneum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</a:rPr>
              <a:t>tunica </a:t>
            </a:r>
            <a:r>
              <a:rPr lang="en-US" sz="3200" dirty="0" err="1">
                <a:solidFill>
                  <a:srgbClr val="000000"/>
                </a:solidFill>
              </a:rPr>
              <a:t>albuginea</a:t>
            </a:r>
            <a:endParaRPr lang="en-US" sz="3200" dirty="0">
              <a:solidFill>
                <a:srgbClr val="000000"/>
              </a:solidFill>
            </a:endParaRPr>
          </a:p>
          <a:p>
            <a:pPr lvl="2"/>
            <a:r>
              <a:rPr lang="en-US" sz="2800" dirty="0">
                <a:solidFill>
                  <a:srgbClr val="000000"/>
                </a:solidFill>
              </a:rPr>
              <a:t> fibrous capsule of the testis</a:t>
            </a:r>
            <a:endParaRPr lang="en-US" dirty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Septa </a:t>
            </a:r>
            <a:r>
              <a:rPr lang="en-US" dirty="0">
                <a:solidFill>
                  <a:srgbClr val="000000"/>
                </a:solidFill>
              </a:rPr>
              <a:t>divide the testis into 250-300 lobules, each containing 1-4 </a:t>
            </a:r>
            <a:r>
              <a:rPr lang="en-US" dirty="0" err="1">
                <a:solidFill>
                  <a:srgbClr val="000000"/>
                </a:solidFill>
              </a:rPr>
              <a:t>seminiferous</a:t>
            </a:r>
            <a:r>
              <a:rPr lang="en-US" dirty="0">
                <a:solidFill>
                  <a:srgbClr val="000000"/>
                </a:solidFill>
              </a:rPr>
              <a:t> tubules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Detection </a:t>
            </a:r>
            <a:r>
              <a:rPr lang="en-US" sz="4000" dirty="0"/>
              <a:t>and Treatment</a:t>
            </a:r>
          </a:p>
        </p:txBody>
      </p:sp>
      <p:sp>
        <p:nvSpPr>
          <p:cNvPr id="232453" name="Rectangle 5"/>
          <p:cNvSpPr>
            <a:spLocks noGrp="1" noChangeArrowheads="1"/>
          </p:cNvSpPr>
          <p:nvPr>
            <p:ph idx="1"/>
          </p:nvPr>
        </p:nvSpPr>
        <p:spPr>
          <a:xfrm>
            <a:off x="304800" y="1554162"/>
            <a:ext cx="8686800" cy="4873934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Early detection is by self-examination and mammography</a:t>
            </a:r>
          </a:p>
          <a:p>
            <a:endParaRPr lang="en-US" dirty="0" smtClean="0"/>
          </a:p>
          <a:p>
            <a:r>
              <a:rPr lang="en-US" dirty="0" smtClean="0"/>
              <a:t>Treatment </a:t>
            </a:r>
            <a:r>
              <a:rPr lang="en-US" dirty="0"/>
              <a:t>depends upon the characteristics of the lesion</a:t>
            </a:r>
          </a:p>
          <a:p>
            <a:endParaRPr lang="en-US" dirty="0" smtClean="0"/>
          </a:p>
          <a:p>
            <a:r>
              <a:rPr lang="en-US" dirty="0" smtClean="0"/>
              <a:t>Radiation</a:t>
            </a:r>
            <a:r>
              <a:rPr lang="en-US" dirty="0"/>
              <a:t>, chemotherapy, and surgery followed by irradiation and chemotherapy</a:t>
            </a:r>
          </a:p>
          <a:p>
            <a:endParaRPr lang="en-US" dirty="0" smtClean="0"/>
          </a:p>
          <a:p>
            <a:r>
              <a:rPr lang="en-US" dirty="0" smtClean="0"/>
              <a:t>Today</a:t>
            </a:r>
            <a:r>
              <a:rPr lang="en-US" dirty="0"/>
              <a:t>, lumpectomy is the surgery used rather than radical mastectomy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Oogenesis</a:t>
            </a:r>
          </a:p>
        </p:txBody>
      </p:sp>
      <p:sp>
        <p:nvSpPr>
          <p:cNvPr id="23347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Production of female sex cells by meiosis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In the fetal period, oogonia (2</a:t>
            </a:r>
            <a:r>
              <a:rPr lang="en-US" i="1"/>
              <a:t>n</a:t>
            </a:r>
            <a:r>
              <a:rPr lang="en-US"/>
              <a:t> ovarian stem cells) multiply by mitosis and store nutrients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Primordial follicles appear as oogonia are transformed into primary oocytes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Oogenesis: Puberty</a:t>
            </a:r>
          </a:p>
        </p:txBody>
      </p:sp>
      <p:sp>
        <p:nvSpPr>
          <p:cNvPr id="23450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274763"/>
            <a:ext cx="8270875" cy="50800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/>
              <a:t>Primary oocytes begin meiosis but stall in prophase I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At puberty, one activated primary oocyte produces two haploid cells  </a:t>
            </a:r>
          </a:p>
          <a:p>
            <a:pPr lvl="1">
              <a:lnSpc>
                <a:spcPct val="90000"/>
              </a:lnSpc>
            </a:pPr>
            <a:r>
              <a:rPr lang="en-US"/>
              <a:t>The first polar body</a:t>
            </a:r>
          </a:p>
          <a:p>
            <a:pPr lvl="1">
              <a:lnSpc>
                <a:spcPct val="90000"/>
              </a:lnSpc>
            </a:pPr>
            <a:r>
              <a:rPr lang="en-US"/>
              <a:t>The secondary oocyte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The secondary oocyte arrests in metaphase II and is ovulated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Oogenesis: Puberty</a:t>
            </a:r>
          </a:p>
        </p:txBody>
      </p:sp>
      <p:sp>
        <p:nvSpPr>
          <p:cNvPr id="2918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>
            <a:normAutofit lnSpcReduction="10000"/>
          </a:bodyPr>
          <a:lstStyle/>
          <a:p>
            <a:r>
              <a:rPr lang="en-US"/>
              <a:t>If penetrated by sperm the second oocyte completes meiosis II, yielding:</a:t>
            </a:r>
          </a:p>
          <a:p>
            <a:pPr lvl="1"/>
            <a:endParaRPr lang="en-US"/>
          </a:p>
          <a:p>
            <a:pPr lvl="1"/>
            <a:r>
              <a:rPr lang="en-US"/>
              <a:t>One large ovum (the functional gamete)</a:t>
            </a:r>
          </a:p>
          <a:p>
            <a:pPr lvl="1"/>
            <a:endParaRPr lang="en-US"/>
          </a:p>
          <a:p>
            <a:pPr lvl="1"/>
            <a:r>
              <a:rPr lang="en-US"/>
              <a:t>A tiny second polar body</a:t>
            </a:r>
          </a:p>
          <a:p>
            <a:endParaRPr lang="en-US"/>
          </a:p>
        </p:txBody>
      </p:sp>
    </p:spTree>
  </p:cSld>
  <p:clrMapOvr>
    <a:masterClrMapping/>
  </p:clrMapOvr>
  <p:transition spd="med">
    <p:fade thruBlk="1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8" name="Picture 8"/>
          <p:cNvPicPr>
            <a:picLocks noChangeAspect="1" noChangeArrowheads="1"/>
          </p:cNvPicPr>
          <p:nvPr/>
        </p:nvPicPr>
        <p:blipFill>
          <a:blip r:embed="rId2" cstate="print"/>
          <a:srcRect l="1111" t="870" r="882" b="3452"/>
          <a:stretch>
            <a:fillRect/>
          </a:stretch>
        </p:blipFill>
        <p:spPr bwMode="auto">
          <a:xfrm>
            <a:off x="2000250" y="0"/>
            <a:ext cx="5338763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Ovarian Cycle</a:t>
            </a:r>
          </a:p>
        </p:txBody>
      </p:sp>
      <p:sp>
        <p:nvSpPr>
          <p:cNvPr id="236549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0263"/>
          </a:xfrm>
        </p:spPr>
        <p:txBody>
          <a:bodyPr>
            <a:normAutofit fontScale="92500"/>
          </a:bodyPr>
          <a:lstStyle/>
          <a:p>
            <a:r>
              <a:rPr lang="en-US"/>
              <a:t>Monthly series of events associated with the maturation of an egg</a:t>
            </a:r>
          </a:p>
          <a:p>
            <a:r>
              <a:rPr lang="en-US"/>
              <a:t>Follicular phase </a:t>
            </a:r>
          </a:p>
          <a:p>
            <a:pPr lvl="1"/>
            <a:r>
              <a:rPr lang="en-US"/>
              <a:t>period of follicle growth (days 1–14)</a:t>
            </a:r>
          </a:p>
          <a:p>
            <a:r>
              <a:rPr lang="en-US"/>
              <a:t>Luteal phase</a:t>
            </a:r>
          </a:p>
          <a:p>
            <a:pPr lvl="1"/>
            <a:r>
              <a:rPr lang="en-US"/>
              <a:t> period of corpus luteum activity (days 14–28)</a:t>
            </a:r>
          </a:p>
          <a:p>
            <a:r>
              <a:rPr lang="en-US"/>
              <a:t>Ovulation occurs midcycle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Follicular Phase</a:t>
            </a:r>
          </a:p>
        </p:txBody>
      </p:sp>
      <p:sp>
        <p:nvSpPr>
          <p:cNvPr id="237573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The primordial follicle, directed by the oocyte, becomes a primary follicle</a:t>
            </a:r>
          </a:p>
          <a:p>
            <a:r>
              <a:rPr lang="en-US"/>
              <a:t>Primary follicle becomes a secondary follicle </a:t>
            </a:r>
          </a:p>
          <a:p>
            <a:pPr lvl="1"/>
            <a:r>
              <a:rPr lang="en-US"/>
              <a:t>The theca folliculi and granulosa cells cooperate to produce estrogens</a:t>
            </a:r>
          </a:p>
          <a:p>
            <a:pPr lvl="1"/>
            <a:r>
              <a:rPr lang="en-US"/>
              <a:t>The zona pellucida forms around the oocyte</a:t>
            </a:r>
          </a:p>
          <a:p>
            <a:pPr lvl="1"/>
            <a:r>
              <a:rPr lang="en-US"/>
              <a:t>The antrum is formed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Follicular Phase</a:t>
            </a:r>
          </a:p>
        </p:txBody>
      </p:sp>
      <p:sp>
        <p:nvSpPr>
          <p:cNvPr id="238597" name="Rectangle 5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The secondary follicle becomes a vesicular follicle</a:t>
            </a:r>
          </a:p>
          <a:p>
            <a:pPr lvl="1"/>
            <a:r>
              <a:rPr lang="en-US"/>
              <a:t>The antrum expands and isolates the oocyte and the corona radiata</a:t>
            </a:r>
          </a:p>
          <a:p>
            <a:pPr lvl="1"/>
            <a:r>
              <a:rPr lang="en-US"/>
              <a:t>The full size follicle (vesicular follicle) bulges from the external surface of the ovary</a:t>
            </a:r>
          </a:p>
          <a:p>
            <a:pPr lvl="1"/>
            <a:r>
              <a:rPr lang="en-US"/>
              <a:t>The primary oocyte completes meiosis I, and the stage is set for ovulation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2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Ovarian Cycle</a:t>
            </a:r>
          </a:p>
        </p:txBody>
      </p:sp>
      <p:sp>
        <p:nvSpPr>
          <p:cNvPr id="239623" name="Text Box 7"/>
          <p:cNvSpPr txBox="1">
            <a:spLocks noChangeArrowheads="1"/>
          </p:cNvSpPr>
          <p:nvPr/>
        </p:nvSpPr>
        <p:spPr bwMode="auto">
          <a:xfrm>
            <a:off x="7315200" y="6507163"/>
            <a:ext cx="1600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/>
            <a:r>
              <a:rPr lang="en-US" sz="1200" b="1">
                <a:solidFill>
                  <a:schemeClr val="accent2"/>
                </a:solidFill>
                <a:latin typeface="Arial" charset="0"/>
              </a:rPr>
              <a:t>Figure 27.20</a:t>
            </a:r>
          </a:p>
        </p:txBody>
      </p:sp>
      <p:pic>
        <p:nvPicPr>
          <p:cNvPr id="239624" name="Picture 8"/>
          <p:cNvPicPr>
            <a:picLocks noChangeAspect="1" noChangeArrowheads="1"/>
          </p:cNvPicPr>
          <p:nvPr/>
        </p:nvPicPr>
        <p:blipFill>
          <a:blip r:embed="rId2" cstate="print"/>
          <a:srcRect l="2196" t="4099" r="2325" b="9227"/>
          <a:stretch>
            <a:fillRect/>
          </a:stretch>
        </p:blipFill>
        <p:spPr bwMode="auto">
          <a:xfrm>
            <a:off x="0" y="1249363"/>
            <a:ext cx="9144000" cy="5608637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Ovulation</a:t>
            </a:r>
          </a:p>
        </p:txBody>
      </p:sp>
      <p:sp>
        <p:nvSpPr>
          <p:cNvPr id="240645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678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Ovulation occurs when the ovary wall ruptures and expels the secondary oocyte</a:t>
            </a:r>
          </a:p>
          <a:p>
            <a:r>
              <a:rPr lang="en-US"/>
              <a:t>Mittelschmerz </a:t>
            </a:r>
          </a:p>
          <a:p>
            <a:pPr lvl="1"/>
            <a:r>
              <a:rPr lang="en-US"/>
              <a:t>a twinge of pain sometimes felt at ovulation</a:t>
            </a:r>
          </a:p>
          <a:p>
            <a:r>
              <a:rPr lang="en-US"/>
              <a:t>1-2% of ovulations release more than one secondary oocyte, which if fertilized, results in fraternal twins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Testes</a:t>
            </a:r>
          </a:p>
        </p:txBody>
      </p:sp>
      <p:sp>
        <p:nvSpPr>
          <p:cNvPr id="154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Seminiferous tubules: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Produce the sperm</a:t>
            </a:r>
          </a:p>
          <a:p>
            <a:pPr lvl="1"/>
            <a:r>
              <a:rPr lang="en-US">
                <a:solidFill>
                  <a:srgbClr val="000000"/>
                </a:solidFill>
              </a:rPr>
              <a:t>Converge to form the tubulus rectus</a:t>
            </a:r>
          </a:p>
          <a:p>
            <a:endParaRPr lang="en-US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straight tubulus rectus conveys sperm to the rete testis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Luteal Phase</a:t>
            </a:r>
          </a:p>
        </p:txBody>
      </p:sp>
      <p:sp>
        <p:nvSpPr>
          <p:cNvPr id="241669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81138"/>
            <a:ext cx="8270875" cy="51736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/>
              <a:t>After ovulation, </a:t>
            </a:r>
          </a:p>
          <a:p>
            <a:pPr lvl="1">
              <a:lnSpc>
                <a:spcPct val="90000"/>
              </a:lnSpc>
            </a:pPr>
            <a:r>
              <a:rPr lang="en-US"/>
              <a:t>the ruptured follicle collapses</a:t>
            </a:r>
          </a:p>
          <a:p>
            <a:pPr lvl="1">
              <a:lnSpc>
                <a:spcPct val="90000"/>
              </a:lnSpc>
            </a:pPr>
            <a:endParaRPr lang="en-US"/>
          </a:p>
          <a:p>
            <a:pPr lvl="1">
              <a:lnSpc>
                <a:spcPct val="90000"/>
              </a:lnSpc>
            </a:pPr>
            <a:r>
              <a:rPr lang="en-US"/>
              <a:t>forms the corpus luteum</a:t>
            </a:r>
          </a:p>
          <a:p>
            <a:pPr>
              <a:lnSpc>
                <a:spcPct val="90000"/>
              </a:lnSpc>
            </a:pPr>
            <a:endParaRPr lang="en-US"/>
          </a:p>
          <a:p>
            <a:pPr>
              <a:lnSpc>
                <a:spcPct val="90000"/>
              </a:lnSpc>
            </a:pPr>
            <a:r>
              <a:rPr lang="en-US"/>
              <a:t>The corpus luteum secretes progesterone and estrogen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Luteal Phase</a:t>
            </a:r>
          </a:p>
        </p:txBody>
      </p:sp>
      <p:sp>
        <p:nvSpPr>
          <p:cNvPr id="29286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If pregnancy does not occur: </a:t>
            </a:r>
          </a:p>
          <a:p>
            <a:pPr lvl="1"/>
            <a:r>
              <a:rPr lang="en-US"/>
              <a:t>the corpus luteum degenerates in 10 days, leaving a scar </a:t>
            </a:r>
          </a:p>
          <a:p>
            <a:pPr lvl="2"/>
            <a:r>
              <a:rPr lang="en-US" sz="2800"/>
              <a:t>corpus albicans</a:t>
            </a:r>
          </a:p>
          <a:p>
            <a:endParaRPr lang="en-US" sz="2400"/>
          </a:p>
          <a:p>
            <a:r>
              <a:rPr lang="en-US"/>
              <a:t>If pregnancy does occur</a:t>
            </a:r>
          </a:p>
          <a:p>
            <a:pPr lvl="1"/>
            <a:r>
              <a:rPr lang="en-US"/>
              <a:t>the corpus luteum produces hormones until the placenta takes over that role </a:t>
            </a:r>
          </a:p>
          <a:p>
            <a:pPr lvl="2"/>
            <a:r>
              <a:rPr lang="en-US"/>
              <a:t>at about 3 months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/>
              <a:t>Establishing the Ovarian Cycle</a:t>
            </a:r>
          </a:p>
        </p:txBody>
      </p:sp>
      <p:sp>
        <p:nvSpPr>
          <p:cNvPr id="24269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7783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During childhood,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ovaries grow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secrete small amounts of estrogens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inhibit the hypothalamic release of GnRH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As puberty nears, 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GnRH is released</a:t>
            </a:r>
          </a:p>
          <a:p>
            <a:pPr lvl="1">
              <a:lnSpc>
                <a:spcPct val="80000"/>
              </a:lnSpc>
            </a:pPr>
            <a:r>
              <a:rPr lang="en-US" sz="2400"/>
              <a:t>FSH and LH are released by the pituitary, which act on the ovaries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These events continue until an adult cyclic pattern is achieved and menarche occurs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/>
              <a:t>Hormonal Interactions During the Ovarian Cycle</a:t>
            </a:r>
          </a:p>
        </p:txBody>
      </p:sp>
      <p:sp>
        <p:nvSpPr>
          <p:cNvPr id="243717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20800"/>
            <a:ext cx="8270875" cy="5245100"/>
          </a:xfrm>
        </p:spPr>
        <p:txBody>
          <a:bodyPr>
            <a:normAutofit/>
          </a:bodyPr>
          <a:lstStyle/>
          <a:p>
            <a:r>
              <a:rPr lang="en-US"/>
              <a:t>Day 1 </a:t>
            </a:r>
          </a:p>
          <a:p>
            <a:pPr lvl="1"/>
            <a:r>
              <a:rPr lang="en-US"/>
              <a:t>GnRH from hypothalamus stimulates the release of FSH and LH from anterior pituitary</a:t>
            </a:r>
          </a:p>
          <a:p>
            <a:r>
              <a:rPr lang="en-US"/>
              <a:t>Over the next several days, FSH and LH stimulate follicle growth and maturation</a:t>
            </a:r>
          </a:p>
          <a:p>
            <a:r>
              <a:rPr lang="en-US"/>
              <a:t>As the follicle matures, it begins to produce and release estrogen </a:t>
            </a:r>
          </a:p>
          <a:p>
            <a:r>
              <a:rPr lang="en-US"/>
              <a:t>Rising estrogen levels:</a:t>
            </a:r>
          </a:p>
          <a:p>
            <a:pPr lvl="1"/>
            <a:r>
              <a:rPr lang="en-US"/>
              <a:t>Inhibit the release of FSH and LH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/>
              <a:t>Hormonal Interactions During the Ovarian Cycle</a:t>
            </a:r>
          </a:p>
        </p:txBody>
      </p:sp>
      <p:sp>
        <p:nvSpPr>
          <p:cNvPr id="28160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16038"/>
            <a:ext cx="8270875" cy="4637087"/>
          </a:xfrm>
        </p:spPr>
        <p:txBody>
          <a:bodyPr/>
          <a:lstStyle/>
          <a:p>
            <a:r>
              <a:rPr lang="en-US"/>
              <a:t>Estrogen levels increase </a:t>
            </a:r>
          </a:p>
          <a:p>
            <a:endParaRPr lang="en-US"/>
          </a:p>
          <a:p>
            <a:r>
              <a:rPr lang="en-US"/>
              <a:t>high estrogen levels have a positive feedback effect on the pituitary, causing a sudden surge of LH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0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600"/>
              <a:t>Hormonal Interactions During the Ovarian Cycle</a:t>
            </a:r>
          </a:p>
        </p:txBody>
      </p:sp>
      <p:sp>
        <p:nvSpPr>
          <p:cNvPr id="244741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20800"/>
            <a:ext cx="8270875" cy="5056188"/>
          </a:xfrm>
        </p:spPr>
        <p:txBody>
          <a:bodyPr/>
          <a:lstStyle/>
          <a:p>
            <a:r>
              <a:rPr lang="en-US" dirty="0"/>
              <a:t>The LH spike stimulates the primary </a:t>
            </a:r>
            <a:r>
              <a:rPr lang="en-US" dirty="0" err="1"/>
              <a:t>oocyte</a:t>
            </a:r>
            <a:r>
              <a:rPr lang="en-US" dirty="0"/>
              <a:t> to complete meiosis I, and the secondary </a:t>
            </a:r>
            <a:r>
              <a:rPr lang="en-US" dirty="0" err="1"/>
              <a:t>oocyte</a:t>
            </a:r>
            <a:r>
              <a:rPr lang="en-US" dirty="0"/>
              <a:t> continues on to metaphase II</a:t>
            </a:r>
          </a:p>
          <a:p>
            <a:endParaRPr lang="en-US" dirty="0" smtClean="0"/>
          </a:p>
          <a:p>
            <a:r>
              <a:rPr lang="en-US" dirty="0" smtClean="0"/>
              <a:t>Day </a:t>
            </a:r>
            <a:r>
              <a:rPr lang="en-US" dirty="0"/>
              <a:t>14 – LH triggers ovulation</a:t>
            </a:r>
          </a:p>
          <a:p>
            <a:endParaRPr lang="en-US" dirty="0"/>
          </a:p>
        </p:txBody>
      </p:sp>
    </p:spTree>
  </p:cSld>
  <p:clrMapOvr>
    <a:masterClrMapping/>
  </p:clrMapOvr>
  <p:transition spd="med">
    <p:fade thruBlk="1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4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Hormonal Interactions </a:t>
            </a:r>
            <a:r>
              <a:rPr lang="en-US" sz="2400" dirty="0" smtClean="0"/>
              <a:t>&amp; </a:t>
            </a:r>
            <a:r>
              <a:rPr lang="en-US" sz="2400" dirty="0"/>
              <a:t>the Ovarian Cycle</a:t>
            </a:r>
          </a:p>
        </p:txBody>
      </p:sp>
      <p:sp>
        <p:nvSpPr>
          <p:cNvPr id="245765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20800"/>
            <a:ext cx="8270875" cy="505618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LH transforms the ruptured follicle into a corpus </a:t>
            </a:r>
            <a:r>
              <a:rPr lang="en-US" dirty="0" err="1" smtClean="0"/>
              <a:t>luteum</a:t>
            </a:r>
            <a:endParaRPr lang="en-US" dirty="0" smtClean="0"/>
          </a:p>
          <a:p>
            <a:pPr lvl="1"/>
            <a:r>
              <a:rPr lang="en-US" dirty="0" smtClean="0"/>
              <a:t>produces </a:t>
            </a:r>
            <a:r>
              <a:rPr lang="en-US" dirty="0" err="1"/>
              <a:t>inhibin</a:t>
            </a:r>
            <a:r>
              <a:rPr lang="en-US" dirty="0"/>
              <a:t>, progesterone, and estrogen </a:t>
            </a:r>
          </a:p>
          <a:p>
            <a:endParaRPr lang="en-US" dirty="0" smtClean="0"/>
          </a:p>
          <a:p>
            <a:r>
              <a:rPr lang="en-US" dirty="0" smtClean="0"/>
              <a:t>These </a:t>
            </a:r>
            <a:r>
              <a:rPr lang="en-US" dirty="0"/>
              <a:t>hormones shut off FSH and LH release and declining LH ends </a:t>
            </a:r>
            <a:r>
              <a:rPr lang="en-US" dirty="0" err="1"/>
              <a:t>luteal</a:t>
            </a:r>
            <a:r>
              <a:rPr lang="en-US" dirty="0"/>
              <a:t> activity</a:t>
            </a:r>
          </a:p>
          <a:p>
            <a:endParaRPr lang="en-US" dirty="0" smtClean="0"/>
          </a:p>
          <a:p>
            <a:r>
              <a:rPr lang="en-US" dirty="0" smtClean="0"/>
              <a:t>Days </a:t>
            </a:r>
            <a:r>
              <a:rPr lang="en-US" dirty="0"/>
              <a:t>26-28 – decline of the ovarian hormones </a:t>
            </a:r>
          </a:p>
          <a:p>
            <a:pPr lvl="1"/>
            <a:r>
              <a:rPr lang="en-US" dirty="0"/>
              <a:t>Ends the blockade of FSH and LH</a:t>
            </a:r>
          </a:p>
          <a:p>
            <a:pPr lvl="1"/>
            <a:r>
              <a:rPr lang="en-US" dirty="0"/>
              <a:t>The cycle starts anew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9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Feedback Mechanisms in Ovarian Function</a:t>
            </a:r>
          </a:p>
        </p:txBody>
      </p:sp>
      <p:pic>
        <p:nvPicPr>
          <p:cNvPr id="246793" name="Picture 9"/>
          <p:cNvPicPr>
            <a:picLocks noChangeAspect="1" noChangeArrowheads="1"/>
          </p:cNvPicPr>
          <p:nvPr/>
        </p:nvPicPr>
        <p:blipFill>
          <a:blip r:embed="rId2" cstate="print"/>
          <a:srcRect l="1039" t="1608" r="1569" b="5669"/>
          <a:stretch>
            <a:fillRect/>
          </a:stretch>
        </p:blipFill>
        <p:spPr bwMode="auto">
          <a:xfrm>
            <a:off x="1093788" y="781050"/>
            <a:ext cx="6956425" cy="5672138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 thruBlk="1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Uterine (Menstrual) Cycle</a:t>
            </a:r>
          </a:p>
        </p:txBody>
      </p:sp>
      <p:sp>
        <p:nvSpPr>
          <p:cNvPr id="247813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310185"/>
            <a:ext cx="8270875" cy="522872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600" dirty="0"/>
              <a:t>Series of cyclic changes that the uterine </a:t>
            </a:r>
            <a:r>
              <a:rPr lang="en-US" sz="2600" dirty="0" err="1"/>
              <a:t>endometrium</a:t>
            </a:r>
            <a:r>
              <a:rPr lang="en-US" sz="2600" dirty="0"/>
              <a:t> goes through each month in response to ovarian hormones in the blood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Days </a:t>
            </a:r>
            <a:r>
              <a:rPr lang="en-US" sz="2600" dirty="0"/>
              <a:t>1-5: 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Menstrual phase – uterus sheds all but the deepest part of the </a:t>
            </a:r>
            <a:r>
              <a:rPr lang="en-US" sz="2400" dirty="0" err="1"/>
              <a:t>endometrium</a:t>
            </a:r>
            <a:endParaRPr lang="en-US" sz="2400" dirty="0"/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Days </a:t>
            </a:r>
            <a:r>
              <a:rPr lang="en-US" sz="2600" dirty="0"/>
              <a:t>6-14: 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Proliferative (</a:t>
            </a:r>
            <a:r>
              <a:rPr lang="en-US" sz="2400" dirty="0" err="1"/>
              <a:t>preovulatory</a:t>
            </a:r>
            <a:r>
              <a:rPr lang="en-US" sz="2400" dirty="0"/>
              <a:t>) phase – </a:t>
            </a:r>
            <a:r>
              <a:rPr lang="en-US" sz="2400" dirty="0" err="1"/>
              <a:t>endometrium</a:t>
            </a:r>
            <a:r>
              <a:rPr lang="en-US" sz="2400" dirty="0"/>
              <a:t> rebuilds itself</a:t>
            </a:r>
          </a:p>
          <a:p>
            <a:pPr>
              <a:lnSpc>
                <a:spcPct val="90000"/>
              </a:lnSpc>
            </a:pPr>
            <a:endParaRPr lang="en-US" sz="2600" dirty="0" smtClean="0"/>
          </a:p>
          <a:p>
            <a:pPr>
              <a:lnSpc>
                <a:spcPct val="90000"/>
              </a:lnSpc>
            </a:pPr>
            <a:r>
              <a:rPr lang="en-US" sz="2600" dirty="0" smtClean="0"/>
              <a:t>Days </a:t>
            </a:r>
            <a:r>
              <a:rPr lang="en-US" sz="2600" dirty="0"/>
              <a:t>15-28:  	</a:t>
            </a:r>
          </a:p>
          <a:p>
            <a:pPr lvl="1">
              <a:lnSpc>
                <a:spcPct val="90000"/>
              </a:lnSpc>
            </a:pPr>
            <a:r>
              <a:rPr lang="en-US" sz="2400" dirty="0" err="1"/>
              <a:t>Secretory</a:t>
            </a:r>
            <a:r>
              <a:rPr lang="en-US" sz="2400" dirty="0"/>
              <a:t> (postovulatory) phase – </a:t>
            </a:r>
            <a:r>
              <a:rPr lang="en-US" sz="2400" dirty="0" err="1"/>
              <a:t>endometrium</a:t>
            </a:r>
            <a:r>
              <a:rPr lang="en-US" sz="2400" dirty="0"/>
              <a:t> prepares for implantation of the embryo </a:t>
            </a:r>
          </a:p>
        </p:txBody>
      </p:sp>
    </p:spTree>
  </p:cSld>
  <p:clrMapOvr>
    <a:masterClrMapping/>
  </p:clrMapOvr>
  <p:transition spd="med">
    <p:fade thruBlk="1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Menses</a:t>
            </a:r>
          </a:p>
        </p:txBody>
      </p:sp>
      <p:sp>
        <p:nvSpPr>
          <p:cNvPr id="248837" name="Rectangle 5"/>
          <p:cNvSpPr>
            <a:spLocks noGrp="1" noChangeArrowheads="1"/>
          </p:cNvSpPr>
          <p:nvPr>
            <p:ph idx="1"/>
          </p:nvPr>
        </p:nvSpPr>
        <p:spPr>
          <a:xfrm>
            <a:off x="298450" y="1419367"/>
            <a:ext cx="8490708" cy="504334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If fertilization does not occur</a:t>
            </a:r>
          </a:p>
          <a:p>
            <a:pPr lvl="1"/>
            <a:r>
              <a:rPr lang="en-US" sz="2400" dirty="0"/>
              <a:t>progesterone levels fall</a:t>
            </a:r>
          </a:p>
          <a:p>
            <a:pPr lvl="1"/>
            <a:r>
              <a:rPr lang="en-US" sz="2400" dirty="0"/>
              <a:t>deprives the </a:t>
            </a:r>
            <a:r>
              <a:rPr lang="en-US" sz="2400" dirty="0" err="1"/>
              <a:t>endometrium</a:t>
            </a:r>
            <a:r>
              <a:rPr lang="en-US" sz="2400" dirty="0"/>
              <a:t> of hormonal support</a:t>
            </a:r>
          </a:p>
          <a:p>
            <a:endParaRPr lang="en-US" sz="2600" dirty="0" smtClean="0"/>
          </a:p>
          <a:p>
            <a:r>
              <a:rPr lang="en-US" sz="2600" dirty="0" smtClean="0"/>
              <a:t>Spiral </a:t>
            </a:r>
            <a:r>
              <a:rPr lang="en-US" sz="2600" dirty="0"/>
              <a:t>arteries spasms and endometrial cells begin to die as blood flow is </a:t>
            </a:r>
            <a:r>
              <a:rPr lang="en-US" sz="2600" dirty="0" err="1"/>
              <a:t>interupted</a:t>
            </a:r>
            <a:endParaRPr lang="en-US" sz="2600" dirty="0"/>
          </a:p>
          <a:p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functional layer begins to digest itself</a:t>
            </a:r>
          </a:p>
          <a:p>
            <a:endParaRPr lang="en-US" sz="2600" dirty="0" smtClean="0"/>
          </a:p>
          <a:p>
            <a:r>
              <a:rPr lang="en-US" sz="2600" dirty="0" smtClean="0"/>
              <a:t>Spiral </a:t>
            </a:r>
            <a:r>
              <a:rPr lang="en-US" sz="2600" dirty="0"/>
              <a:t>arteries constrict one final time then suddenly relax and open wide</a:t>
            </a:r>
          </a:p>
          <a:p>
            <a:endParaRPr lang="en-US" sz="2600" dirty="0" smtClean="0"/>
          </a:p>
          <a:p>
            <a:r>
              <a:rPr lang="en-US" sz="2600" dirty="0" smtClean="0"/>
              <a:t>The </a:t>
            </a:r>
            <a:r>
              <a:rPr lang="en-US" sz="2600" dirty="0"/>
              <a:t>rush of blood fragments weakened capillary beds and the functional layer sloughs</a:t>
            </a:r>
          </a:p>
        </p:txBody>
      </p:sp>
    </p:spTree>
  </p:cSld>
  <p:clrMapOvr>
    <a:masterClrMapping/>
  </p:clrMapOvr>
  <p:transition spd="med">
    <p:fade thruBlk="1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5967</Words>
  <Application>Microsoft Office PowerPoint</Application>
  <PresentationFormat>On-screen Show (4:3)</PresentationFormat>
  <Paragraphs>1135</Paragraphs>
  <Slides>178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178</vt:i4>
      </vt:variant>
    </vt:vector>
  </HeadingPairs>
  <TitlesOfParts>
    <vt:vector size="179" baseType="lpstr">
      <vt:lpstr>Office Theme</vt:lpstr>
      <vt:lpstr>Reproductive System</vt:lpstr>
      <vt:lpstr>Reproductive System</vt:lpstr>
      <vt:lpstr>Male Reproductive System</vt:lpstr>
      <vt:lpstr>Slide 4</vt:lpstr>
      <vt:lpstr>The Scrotum</vt:lpstr>
      <vt:lpstr>The Scrotum</vt:lpstr>
      <vt:lpstr>Slide 7</vt:lpstr>
      <vt:lpstr>The Testes</vt:lpstr>
      <vt:lpstr>The Testes</vt:lpstr>
      <vt:lpstr>The Testes</vt:lpstr>
      <vt:lpstr>The Testes</vt:lpstr>
      <vt:lpstr>The Penis</vt:lpstr>
      <vt:lpstr>The Penis</vt:lpstr>
      <vt:lpstr>The Penis</vt:lpstr>
      <vt:lpstr>Epididymis</vt:lpstr>
      <vt:lpstr>Ductus Deferens and Ejaculatory Duct</vt:lpstr>
      <vt:lpstr>Urethra</vt:lpstr>
      <vt:lpstr>Seminal Vesicles</vt:lpstr>
      <vt:lpstr>Seminal vesicles</vt:lpstr>
      <vt:lpstr>Prostate Gland</vt:lpstr>
      <vt:lpstr>Prostate Gland</vt:lpstr>
      <vt:lpstr>Bulbourethral Glands</vt:lpstr>
      <vt:lpstr>Semen</vt:lpstr>
      <vt:lpstr>Semen</vt:lpstr>
      <vt:lpstr>Semen</vt:lpstr>
      <vt:lpstr>Male Sexual Response: Erection</vt:lpstr>
      <vt:lpstr>Male Sexual Response: Erection</vt:lpstr>
      <vt:lpstr>Male Sexual Response</vt:lpstr>
      <vt:lpstr>Ejaculation</vt:lpstr>
      <vt:lpstr>Ejaculation</vt:lpstr>
      <vt:lpstr>Spermatogenesis</vt:lpstr>
      <vt:lpstr>Spermatogenesis</vt:lpstr>
      <vt:lpstr>Slide 33</vt:lpstr>
      <vt:lpstr>Meiosis – Interphase</vt:lpstr>
      <vt:lpstr>Meiosis – Prophase I</vt:lpstr>
      <vt:lpstr>Meiosis – Metaphase I</vt:lpstr>
      <vt:lpstr>Meiosis – Anaphase I</vt:lpstr>
      <vt:lpstr>Meiosis – Telophase I</vt:lpstr>
      <vt:lpstr>Meiosis II</vt:lpstr>
      <vt:lpstr>Brain-Testicular Axis</vt:lpstr>
      <vt:lpstr>Brain-Testicular Axis</vt:lpstr>
      <vt:lpstr>Hormonal Regulation</vt:lpstr>
      <vt:lpstr>Hormonal Regulation</vt:lpstr>
      <vt:lpstr>Testosterone Activity</vt:lpstr>
      <vt:lpstr>Testosterone</vt:lpstr>
      <vt:lpstr>Male Secondary Sex Characteristics</vt:lpstr>
      <vt:lpstr>Male Secondary Sex Characteristics</vt:lpstr>
      <vt:lpstr>Female Reproductive Anatomy</vt:lpstr>
      <vt:lpstr>Female Reproductive Anatomy</vt:lpstr>
      <vt:lpstr>Female Reproductive Anatomy</vt:lpstr>
      <vt:lpstr>The Ovaries</vt:lpstr>
      <vt:lpstr>The Ovaries</vt:lpstr>
      <vt:lpstr>Ovaries</vt:lpstr>
      <vt:lpstr>Ovaries</vt:lpstr>
      <vt:lpstr>Ovaries</vt:lpstr>
      <vt:lpstr>Ovaries</vt:lpstr>
      <vt:lpstr>Ovaries</vt:lpstr>
      <vt:lpstr>Fallopian Tubes</vt:lpstr>
      <vt:lpstr>Uterine Tubes</vt:lpstr>
      <vt:lpstr>Uterine Tubes</vt:lpstr>
      <vt:lpstr>Uterus</vt:lpstr>
      <vt:lpstr>Uterus</vt:lpstr>
      <vt:lpstr>Uterine Wall</vt:lpstr>
      <vt:lpstr>Endometrium</vt:lpstr>
      <vt:lpstr>Uterine Vascular Supply</vt:lpstr>
      <vt:lpstr>Uterine Vascular Supply</vt:lpstr>
      <vt:lpstr>Uterine Vascular Supply</vt:lpstr>
      <vt:lpstr>Vagina</vt:lpstr>
      <vt:lpstr>Vagina</vt:lpstr>
      <vt:lpstr>Vagina</vt:lpstr>
      <vt:lpstr>Female External Genitalia: Deep</vt:lpstr>
      <vt:lpstr>External Genitalia: Vulva</vt:lpstr>
      <vt:lpstr>External Genitalia: Vulva</vt:lpstr>
      <vt:lpstr>External Genitalia: Vulva</vt:lpstr>
      <vt:lpstr>External Genitalia: Vulva (Pudendum)</vt:lpstr>
      <vt:lpstr>Mammary Glands</vt:lpstr>
      <vt:lpstr>Mammary Glands</vt:lpstr>
      <vt:lpstr>Structure of Lactating Mammary Glands</vt:lpstr>
      <vt:lpstr>Breast Cancer</vt:lpstr>
      <vt:lpstr>Detection and Treatment</vt:lpstr>
      <vt:lpstr>Oogenesis</vt:lpstr>
      <vt:lpstr>Oogenesis: Puberty</vt:lpstr>
      <vt:lpstr>Oogenesis: Puberty</vt:lpstr>
      <vt:lpstr>Slide 84</vt:lpstr>
      <vt:lpstr>Ovarian Cycle</vt:lpstr>
      <vt:lpstr>Follicular Phase</vt:lpstr>
      <vt:lpstr>Follicular Phase</vt:lpstr>
      <vt:lpstr>Ovarian Cycle</vt:lpstr>
      <vt:lpstr>Ovulation</vt:lpstr>
      <vt:lpstr>Luteal Phase</vt:lpstr>
      <vt:lpstr>Luteal Phase</vt:lpstr>
      <vt:lpstr>Establishing the Ovarian Cycle</vt:lpstr>
      <vt:lpstr>Hormonal Interactions During the Ovarian Cycle</vt:lpstr>
      <vt:lpstr>Hormonal Interactions During the Ovarian Cycle</vt:lpstr>
      <vt:lpstr>Hormonal Interactions During the Ovarian Cycle</vt:lpstr>
      <vt:lpstr>Hormonal Interactions &amp; the Ovarian Cycle</vt:lpstr>
      <vt:lpstr>Feedback Mechanisms in Ovarian Function</vt:lpstr>
      <vt:lpstr>Uterine (Menstrual) Cycle</vt:lpstr>
      <vt:lpstr>Menses</vt:lpstr>
      <vt:lpstr>Hormones:  the Ovarian &amp; Uterine Cycles</vt:lpstr>
      <vt:lpstr>Slide 101</vt:lpstr>
      <vt:lpstr>Extrauterine Effects of Estrogens and Progesterone</vt:lpstr>
      <vt:lpstr>Estrogen-Induced Secondary Sex Characteristics</vt:lpstr>
      <vt:lpstr>Female Sexual response</vt:lpstr>
      <vt:lpstr>Female Sexual Response</vt:lpstr>
      <vt:lpstr>Female orgasm</vt:lpstr>
      <vt:lpstr>Female Sexual Response</vt:lpstr>
      <vt:lpstr>Sexually Transmitted Diseases: Gonorrhea</vt:lpstr>
      <vt:lpstr>STD: Gonorrhea</vt:lpstr>
      <vt:lpstr>STD: Gonorrhea</vt:lpstr>
      <vt:lpstr>STD: Syphilis</vt:lpstr>
      <vt:lpstr>sTD: Syphilis</vt:lpstr>
      <vt:lpstr>STD: Syphilis</vt:lpstr>
      <vt:lpstr>STD: Chlamydia</vt:lpstr>
      <vt:lpstr>STD: Viral Infections</vt:lpstr>
      <vt:lpstr>Sexually Transmitted Diseases: Viral Infections</vt:lpstr>
      <vt:lpstr>Pap Smears</vt:lpstr>
      <vt:lpstr>Pelvic Inflammatory Disease</vt:lpstr>
      <vt:lpstr>Pelvic Inflammatory Disease</vt:lpstr>
      <vt:lpstr>Endometriosis</vt:lpstr>
      <vt:lpstr>PMS:  pre Menstrual syndrome</vt:lpstr>
      <vt:lpstr>Dysmenorrhea</vt:lpstr>
      <vt:lpstr>Genetic Sex Determination</vt:lpstr>
      <vt:lpstr>Development of Internal Reproductive Organs</vt:lpstr>
      <vt:lpstr>Development of External Genitalia: Male</vt:lpstr>
      <vt:lpstr>Development of External Genitalia: Male</vt:lpstr>
      <vt:lpstr>Development of External Genitalia: Female</vt:lpstr>
      <vt:lpstr>Development of External Genitalia: Female</vt:lpstr>
      <vt:lpstr>Descent of the Gonads</vt:lpstr>
      <vt:lpstr>Development Aspects: Descent of the Gonads</vt:lpstr>
      <vt:lpstr>Development Aspects: Descent of the Gonads</vt:lpstr>
      <vt:lpstr>Development Aspects: Descent of the Gonads</vt:lpstr>
      <vt:lpstr>Development Aspects: Puberty</vt:lpstr>
      <vt:lpstr>Menopause</vt:lpstr>
      <vt:lpstr>From Egg to Embryo</vt:lpstr>
      <vt:lpstr>From Egg to Embryo</vt:lpstr>
      <vt:lpstr>Accomplishing Fertilization</vt:lpstr>
      <vt:lpstr>Sperm Transport and Capacitation</vt:lpstr>
      <vt:lpstr>Acrosomal Reaction and Sperm Penetration</vt:lpstr>
      <vt:lpstr>Slide 140</vt:lpstr>
      <vt:lpstr>Completion of Meiosis II and Fertilization</vt:lpstr>
      <vt:lpstr>Events Immediately Following Sperm Penetration</vt:lpstr>
      <vt:lpstr>Preembryonic Development</vt:lpstr>
      <vt:lpstr>Preembryonic Development</vt:lpstr>
      <vt:lpstr>Cleavage: From Zygote to Blastocyst</vt:lpstr>
      <vt:lpstr>Implantation</vt:lpstr>
      <vt:lpstr>Implantation</vt:lpstr>
      <vt:lpstr>Implantation of the Blastocyst</vt:lpstr>
      <vt:lpstr>Implantation of the Blastocyst</vt:lpstr>
      <vt:lpstr>Implantation</vt:lpstr>
      <vt:lpstr>Placentation</vt:lpstr>
      <vt:lpstr>Placentation</vt:lpstr>
      <vt:lpstr>Embryonic Membranes</vt:lpstr>
      <vt:lpstr>Embryonic Membranes</vt:lpstr>
      <vt:lpstr>Embryonic Membranes</vt:lpstr>
      <vt:lpstr>Gastrulation</vt:lpstr>
      <vt:lpstr>Primary Germ Layers</vt:lpstr>
      <vt:lpstr>Effects of Pregnancy</vt:lpstr>
      <vt:lpstr>Effects of Pregnancy</vt:lpstr>
      <vt:lpstr>Effects of Pregnancy: Metabolic Changes</vt:lpstr>
      <vt:lpstr>Effects of Pregnancy: Physiological Changes</vt:lpstr>
      <vt:lpstr>Effects of Pregnancy: Physiological Changes</vt:lpstr>
      <vt:lpstr>Parturition: Initiation of Labor</vt:lpstr>
      <vt:lpstr>Parturition: Initiation of Labor</vt:lpstr>
      <vt:lpstr>Stages of Labor: Dilation Stage</vt:lpstr>
      <vt:lpstr>Stages of Labor: Dilation Stage</vt:lpstr>
      <vt:lpstr>Stages of Labor: Expulsion Stage</vt:lpstr>
      <vt:lpstr>Stages of Labor: Expulsion Stage</vt:lpstr>
      <vt:lpstr>Stages of Labor: Expulsion Stage</vt:lpstr>
      <vt:lpstr>Stages of Labor: Expulsion Stage</vt:lpstr>
      <vt:lpstr>Extrauterine Life</vt:lpstr>
      <vt:lpstr>Occlusion of Fetal Blood Vessels</vt:lpstr>
      <vt:lpstr>Transitional Period</vt:lpstr>
      <vt:lpstr>Transitional Period</vt:lpstr>
      <vt:lpstr>Lactation</vt:lpstr>
      <vt:lpstr>Lactation</vt:lpstr>
      <vt:lpstr>Lactation and Milk Let-down Reflex</vt:lpstr>
      <vt:lpstr>Breast Milk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29</dc:title>
  <dc:creator>Karl Miyajima</dc:creator>
  <cp:lastModifiedBy>Wargo, Betsy</cp:lastModifiedBy>
  <cp:revision>95</cp:revision>
  <dcterms:created xsi:type="dcterms:W3CDTF">2002-11-19T06:42:31Z</dcterms:created>
  <dcterms:modified xsi:type="dcterms:W3CDTF">2009-12-01T19:38:02Z</dcterms:modified>
</cp:coreProperties>
</file>