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activeX/activeX1.xml" ContentType="application/vnd.ms-office.activeX+xml"/>
  <Override PartName="/ppt/tags/tag1.xml" ContentType="application/vnd.openxmlformats-officedocument.presentationml.tags+xml"/>
  <Override PartName="/ppt/notesSlides/notesSlide88.xml" ContentType="application/vnd.openxmlformats-officedocument.presentationml.notesSlide+xml"/>
  <Override PartName="/ppt/activeX/activeX2.xml" ContentType="application/vnd.ms-office.activeX+xml"/>
  <Override PartName="/ppt/tags/tag2.xml" ContentType="application/vnd.openxmlformats-officedocument.presentationml.tags+xml"/>
  <Override PartName="/ppt/notesSlides/notesSlide89.xml" ContentType="application/vnd.openxmlformats-officedocument.presentationml.notesSlide+xml"/>
  <Override PartName="/ppt/activeX/activeX3.xml" ContentType="application/vnd.ms-office.activeX+xml"/>
  <Override PartName="/ppt/tags/tag3.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7"/>
  </p:notesMasterIdLst>
  <p:sldIdLst>
    <p:sldId id="257" r:id="rId2"/>
    <p:sldId id="258" r:id="rId3"/>
    <p:sldId id="259" r:id="rId4"/>
    <p:sldId id="261" r:id="rId5"/>
    <p:sldId id="262" r:id="rId6"/>
    <p:sldId id="263" r:id="rId7"/>
    <p:sldId id="265" r:id="rId8"/>
    <p:sldId id="266" r:id="rId9"/>
    <p:sldId id="267" r:id="rId10"/>
    <p:sldId id="268" r:id="rId11"/>
    <p:sldId id="269" r:id="rId12"/>
    <p:sldId id="270" r:id="rId13"/>
    <p:sldId id="271" r:id="rId14"/>
    <p:sldId id="272" r:id="rId15"/>
    <p:sldId id="273" r:id="rId16"/>
    <p:sldId id="274" r:id="rId17"/>
    <p:sldId id="276" r:id="rId18"/>
    <p:sldId id="277" r:id="rId19"/>
    <p:sldId id="278" r:id="rId20"/>
    <p:sldId id="279" r:id="rId21"/>
    <p:sldId id="281" r:id="rId22"/>
    <p:sldId id="282" r:id="rId23"/>
    <p:sldId id="284" r:id="rId24"/>
    <p:sldId id="283" r:id="rId25"/>
    <p:sldId id="285" r:id="rId26"/>
    <p:sldId id="287" r:id="rId27"/>
    <p:sldId id="289" r:id="rId28"/>
    <p:sldId id="290" r:id="rId29"/>
    <p:sldId id="291" r:id="rId30"/>
    <p:sldId id="292" r:id="rId31"/>
    <p:sldId id="294" r:id="rId32"/>
    <p:sldId id="295" r:id="rId33"/>
    <p:sldId id="297" r:id="rId34"/>
    <p:sldId id="298" r:id="rId35"/>
    <p:sldId id="299" r:id="rId36"/>
    <p:sldId id="300" r:id="rId37"/>
    <p:sldId id="302" r:id="rId38"/>
    <p:sldId id="303" r:id="rId39"/>
    <p:sldId id="304" r:id="rId40"/>
    <p:sldId id="305" r:id="rId41"/>
    <p:sldId id="306" r:id="rId42"/>
    <p:sldId id="307" r:id="rId43"/>
    <p:sldId id="308" r:id="rId44"/>
    <p:sldId id="309" r:id="rId45"/>
    <p:sldId id="310" r:id="rId46"/>
    <p:sldId id="311" r:id="rId47"/>
    <p:sldId id="312" r:id="rId48"/>
    <p:sldId id="313" r:id="rId49"/>
    <p:sldId id="314" r:id="rId50"/>
    <p:sldId id="315" r:id="rId51"/>
    <p:sldId id="316" r:id="rId52"/>
    <p:sldId id="317" r:id="rId53"/>
    <p:sldId id="318" r:id="rId54"/>
    <p:sldId id="319" r:id="rId55"/>
    <p:sldId id="320" r:id="rId56"/>
    <p:sldId id="321" r:id="rId57"/>
    <p:sldId id="322" r:id="rId58"/>
    <p:sldId id="323" r:id="rId59"/>
    <p:sldId id="324" r:id="rId60"/>
    <p:sldId id="325" r:id="rId61"/>
    <p:sldId id="326" r:id="rId62"/>
    <p:sldId id="327" r:id="rId63"/>
    <p:sldId id="328" r:id="rId64"/>
    <p:sldId id="329" r:id="rId65"/>
    <p:sldId id="330" r:id="rId66"/>
    <p:sldId id="331" r:id="rId67"/>
    <p:sldId id="332" r:id="rId68"/>
    <p:sldId id="333" r:id="rId69"/>
    <p:sldId id="334" r:id="rId70"/>
    <p:sldId id="335" r:id="rId71"/>
    <p:sldId id="336" r:id="rId72"/>
    <p:sldId id="337" r:id="rId73"/>
    <p:sldId id="338" r:id="rId74"/>
    <p:sldId id="339" r:id="rId75"/>
    <p:sldId id="340" r:id="rId76"/>
    <p:sldId id="341" r:id="rId77"/>
    <p:sldId id="342" r:id="rId78"/>
    <p:sldId id="343" r:id="rId79"/>
    <p:sldId id="344" r:id="rId80"/>
    <p:sldId id="345" r:id="rId81"/>
    <p:sldId id="346" r:id="rId82"/>
    <p:sldId id="347" r:id="rId83"/>
    <p:sldId id="348" r:id="rId84"/>
    <p:sldId id="349" r:id="rId85"/>
    <p:sldId id="350" r:id="rId86"/>
    <p:sldId id="351" r:id="rId87"/>
    <p:sldId id="352" r:id="rId88"/>
    <p:sldId id="353" r:id="rId89"/>
    <p:sldId id="354" r:id="rId90"/>
    <p:sldId id="355" r:id="rId91"/>
    <p:sldId id="356" r:id="rId92"/>
    <p:sldId id="357" r:id="rId93"/>
    <p:sldId id="358" r:id="rId94"/>
    <p:sldId id="359" r:id="rId95"/>
    <p:sldId id="360" r:id="rId96"/>
    <p:sldId id="361" r:id="rId97"/>
    <p:sldId id="362" r:id="rId98"/>
    <p:sldId id="363" r:id="rId99"/>
    <p:sldId id="364" r:id="rId100"/>
    <p:sldId id="365" r:id="rId101"/>
    <p:sldId id="366" r:id="rId102"/>
    <p:sldId id="367" r:id="rId103"/>
    <p:sldId id="368" r:id="rId104"/>
    <p:sldId id="369" r:id="rId105"/>
    <p:sldId id="370" r:id="rId106"/>
    <p:sldId id="371" r:id="rId107"/>
    <p:sldId id="372" r:id="rId108"/>
    <p:sldId id="373" r:id="rId109"/>
    <p:sldId id="374" r:id="rId110"/>
    <p:sldId id="375" r:id="rId111"/>
    <p:sldId id="376" r:id="rId112"/>
    <p:sldId id="377" r:id="rId113"/>
    <p:sldId id="378" r:id="rId114"/>
    <p:sldId id="379" r:id="rId115"/>
    <p:sldId id="380" r:id="rId116"/>
    <p:sldId id="381" r:id="rId117"/>
    <p:sldId id="382" r:id="rId118"/>
    <p:sldId id="383" r:id="rId119"/>
    <p:sldId id="384" r:id="rId120"/>
    <p:sldId id="385" r:id="rId121"/>
    <p:sldId id="386" r:id="rId122"/>
    <p:sldId id="387" r:id="rId123"/>
    <p:sldId id="388" r:id="rId124"/>
    <p:sldId id="389" r:id="rId125"/>
    <p:sldId id="390" r:id="rId126"/>
    <p:sldId id="391" r:id="rId127"/>
    <p:sldId id="392" r:id="rId128"/>
    <p:sldId id="393" r:id="rId129"/>
    <p:sldId id="394" r:id="rId130"/>
    <p:sldId id="395" r:id="rId131"/>
    <p:sldId id="396" r:id="rId132"/>
    <p:sldId id="397" r:id="rId133"/>
    <p:sldId id="398" r:id="rId134"/>
    <p:sldId id="399" r:id="rId135"/>
    <p:sldId id="400" r:id="rId136"/>
    <p:sldId id="401" r:id="rId137"/>
    <p:sldId id="402" r:id="rId138"/>
    <p:sldId id="403" r:id="rId139"/>
    <p:sldId id="404" r:id="rId140"/>
    <p:sldId id="405" r:id="rId141"/>
    <p:sldId id="406" r:id="rId142"/>
    <p:sldId id="407" r:id="rId143"/>
    <p:sldId id="408" r:id="rId144"/>
    <p:sldId id="409" r:id="rId145"/>
    <p:sldId id="410" r:id="rId146"/>
    <p:sldId id="411" r:id="rId147"/>
    <p:sldId id="412" r:id="rId148"/>
    <p:sldId id="413" r:id="rId149"/>
    <p:sldId id="414" r:id="rId150"/>
    <p:sldId id="415" r:id="rId151"/>
    <p:sldId id="416" r:id="rId152"/>
    <p:sldId id="417" r:id="rId153"/>
    <p:sldId id="418" r:id="rId154"/>
    <p:sldId id="419" r:id="rId155"/>
    <p:sldId id="420" r:id="rId156"/>
    <p:sldId id="421" r:id="rId157"/>
    <p:sldId id="422" r:id="rId158"/>
    <p:sldId id="423" r:id="rId159"/>
    <p:sldId id="424" r:id="rId160"/>
    <p:sldId id="425" r:id="rId161"/>
    <p:sldId id="426" r:id="rId162"/>
    <p:sldId id="427" r:id="rId163"/>
    <p:sldId id="428" r:id="rId164"/>
    <p:sldId id="429" r:id="rId165"/>
    <p:sldId id="430" r:id="rId1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0"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544916-E633-48E1-A745-C518BED4B1FC}" type="datetimeFigureOut">
              <a:rPr lang="en-US" smtClean="0"/>
              <a:t>2/21/2014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DFFFAF-80F7-4350-A411-E08B75152E7D}" type="slidenum">
              <a:rPr lang="en-US" smtClean="0"/>
              <a:t>‹#›</a:t>
            </a:fld>
            <a:endParaRPr lang="en-US"/>
          </a:p>
        </p:txBody>
      </p:sp>
    </p:spTree>
    <p:extLst>
      <p:ext uri="{BB962C8B-B14F-4D97-AF65-F5344CB8AC3E}">
        <p14:creationId xmlns:p14="http://schemas.microsoft.com/office/powerpoint/2010/main" val="1436989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17412" name="Slide Number Placeholder 3"/>
          <p:cNvSpPr>
            <a:spLocks noGrp="1"/>
          </p:cNvSpPr>
          <p:nvPr>
            <p:ph type="sldNum" sz="quarter" idx="5"/>
          </p:nvPr>
        </p:nvSpPr>
        <p:spPr>
          <a:noFill/>
          <a:ln>
            <a:miter lim="800000"/>
            <a:headEnd/>
            <a:tailEnd/>
          </a:ln>
        </p:spPr>
        <p:txBody>
          <a:bodyPr/>
          <a:lstStyle/>
          <a:p>
            <a:fld id="{BEB516E3-52D0-49EF-AF13-131102829979}" type="slidenum">
              <a:rPr lang="en-US"/>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39940" name="Slide Number Placeholder 3"/>
          <p:cNvSpPr>
            <a:spLocks noGrp="1"/>
          </p:cNvSpPr>
          <p:nvPr>
            <p:ph type="sldNum" sz="quarter" idx="5"/>
          </p:nvPr>
        </p:nvSpPr>
        <p:spPr>
          <a:noFill/>
          <a:ln>
            <a:miter lim="800000"/>
            <a:headEnd/>
            <a:tailEnd/>
          </a:ln>
        </p:spPr>
        <p:txBody>
          <a:bodyPr/>
          <a:lstStyle/>
          <a:p>
            <a:fld id="{57B596E5-656E-4E63-B4D9-75D4B711577A}" type="slidenum">
              <a:rPr lang="en-US"/>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4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solidFill>
                <a:srgbClr val="000000"/>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6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solidFill>
                <a:srgbClr val="000000"/>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92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FE57F6-0793-4FC6-B2AF-BBEAA23D1B89}" type="slidenum">
              <a:rPr lang="en-US" smtClean="0">
                <a:latin typeface="Times" pitchFamily="28" charset="0"/>
                <a:ea typeface="ＭＳ Ｐゴシック" pitchFamily="28" charset="-128"/>
              </a:rPr>
              <a:pPr/>
              <a:t>165</a:t>
            </a:fld>
            <a:endParaRPr lang="en-US" smtClean="0">
              <a:latin typeface="Times" pitchFamily="28" charset="0"/>
              <a:ea typeface="ＭＳ Ｐゴシック" pitchFamily="28"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41988" name="Slide Number Placeholder 3"/>
          <p:cNvSpPr>
            <a:spLocks noGrp="1"/>
          </p:cNvSpPr>
          <p:nvPr>
            <p:ph type="sldNum" sz="quarter" idx="5"/>
          </p:nvPr>
        </p:nvSpPr>
        <p:spPr>
          <a:noFill/>
          <a:ln>
            <a:miter lim="800000"/>
            <a:headEnd/>
            <a:tailEnd/>
          </a:ln>
        </p:spPr>
        <p:txBody>
          <a:bodyPr/>
          <a:lstStyle/>
          <a:p>
            <a:fld id="{A175FFEA-2D3F-414D-9A4F-211E4F9C8E29}" type="slidenum">
              <a:rPr lang="en-US"/>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44036" name="Slide Number Placeholder 3"/>
          <p:cNvSpPr>
            <a:spLocks noGrp="1"/>
          </p:cNvSpPr>
          <p:nvPr>
            <p:ph type="sldNum" sz="quarter" idx="5"/>
          </p:nvPr>
        </p:nvSpPr>
        <p:spPr>
          <a:noFill/>
          <a:ln>
            <a:miter lim="800000"/>
            <a:headEnd/>
            <a:tailEnd/>
          </a:ln>
        </p:spPr>
        <p:txBody>
          <a:bodyPr/>
          <a:lstStyle/>
          <a:p>
            <a:fld id="{26277EB1-06F7-406F-B500-CA5968978F6E}" type="slidenum">
              <a:rPr lang="en-US"/>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46084" name="Slide Number Placeholder 3"/>
          <p:cNvSpPr>
            <a:spLocks noGrp="1"/>
          </p:cNvSpPr>
          <p:nvPr>
            <p:ph type="sldNum" sz="quarter" idx="5"/>
          </p:nvPr>
        </p:nvSpPr>
        <p:spPr>
          <a:noFill/>
          <a:ln>
            <a:miter lim="800000"/>
            <a:headEnd/>
            <a:tailEnd/>
          </a:ln>
        </p:spPr>
        <p:txBody>
          <a:bodyPr/>
          <a:lstStyle/>
          <a:p>
            <a:fld id="{CB51F7D7-EB8B-478C-A23A-E73FC90B2703}" type="slidenum">
              <a:rPr lang="en-US"/>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48132" name="Slide Number Placeholder 3"/>
          <p:cNvSpPr>
            <a:spLocks noGrp="1"/>
          </p:cNvSpPr>
          <p:nvPr>
            <p:ph type="sldNum" sz="quarter" idx="5"/>
          </p:nvPr>
        </p:nvSpPr>
        <p:spPr>
          <a:noFill/>
          <a:ln>
            <a:miter lim="800000"/>
            <a:headEnd/>
            <a:tailEnd/>
          </a:ln>
        </p:spPr>
        <p:txBody>
          <a:bodyPr/>
          <a:lstStyle/>
          <a:p>
            <a:fld id="{CB76E287-20BA-4FDC-ACEB-8781D62A92C9}" type="slidenum">
              <a:rPr lang="en-US"/>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50180" name="Slide Number Placeholder 3"/>
          <p:cNvSpPr>
            <a:spLocks noGrp="1"/>
          </p:cNvSpPr>
          <p:nvPr>
            <p:ph type="sldNum" sz="quarter" idx="5"/>
          </p:nvPr>
        </p:nvSpPr>
        <p:spPr>
          <a:noFill/>
          <a:ln>
            <a:miter lim="800000"/>
            <a:headEnd/>
            <a:tailEnd/>
          </a:ln>
        </p:spPr>
        <p:txBody>
          <a:bodyPr/>
          <a:lstStyle/>
          <a:p>
            <a:fld id="{8ACB3233-BFBF-4597-A285-16765421ED9D}" type="slidenum">
              <a:rPr lang="en-US"/>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52228" name="Slide Number Placeholder 3"/>
          <p:cNvSpPr>
            <a:spLocks noGrp="1"/>
          </p:cNvSpPr>
          <p:nvPr>
            <p:ph type="sldNum" sz="quarter" idx="5"/>
          </p:nvPr>
        </p:nvSpPr>
        <p:spPr>
          <a:noFill/>
          <a:ln>
            <a:miter lim="800000"/>
            <a:headEnd/>
            <a:tailEnd/>
          </a:ln>
        </p:spPr>
        <p:txBody>
          <a:bodyPr/>
          <a:lstStyle/>
          <a:p>
            <a:fld id="{42991C4F-6470-4A9F-963C-786F15B1907A}" type="slidenum">
              <a:rPr lang="en-US"/>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56324" name="Slide Number Placeholder 3"/>
          <p:cNvSpPr>
            <a:spLocks noGrp="1"/>
          </p:cNvSpPr>
          <p:nvPr>
            <p:ph type="sldNum" sz="quarter" idx="5"/>
          </p:nvPr>
        </p:nvSpPr>
        <p:spPr>
          <a:noFill/>
          <a:ln>
            <a:miter lim="800000"/>
            <a:headEnd/>
            <a:tailEnd/>
          </a:ln>
        </p:spPr>
        <p:txBody>
          <a:bodyPr/>
          <a:lstStyle/>
          <a:p>
            <a:fld id="{0AE487FB-0D21-4D40-8CE0-E2B398288BA4}" type="slidenum">
              <a:rPr lang="en-US"/>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58372" name="Slide Number Placeholder 3"/>
          <p:cNvSpPr>
            <a:spLocks noGrp="1"/>
          </p:cNvSpPr>
          <p:nvPr>
            <p:ph type="sldNum" sz="quarter" idx="5"/>
          </p:nvPr>
        </p:nvSpPr>
        <p:spPr>
          <a:noFill/>
          <a:ln>
            <a:miter lim="800000"/>
            <a:headEnd/>
            <a:tailEnd/>
          </a:ln>
        </p:spPr>
        <p:txBody>
          <a:bodyPr/>
          <a:lstStyle/>
          <a:p>
            <a:fld id="{E7CA4059-5165-4BEB-9D0C-C81BCFF43E7D}" type="slidenum">
              <a:rPr lang="en-US"/>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60420" name="Slide Number Placeholder 3"/>
          <p:cNvSpPr>
            <a:spLocks noGrp="1"/>
          </p:cNvSpPr>
          <p:nvPr>
            <p:ph type="sldNum" sz="quarter" idx="5"/>
          </p:nvPr>
        </p:nvSpPr>
        <p:spPr>
          <a:noFill/>
          <a:ln>
            <a:miter lim="800000"/>
            <a:headEnd/>
            <a:tailEnd/>
          </a:ln>
        </p:spPr>
        <p:txBody>
          <a:bodyPr/>
          <a:lstStyle/>
          <a:p>
            <a:fld id="{99AC14C4-1796-4493-AB88-E00D9FB3A849}" type="slidenum">
              <a:rPr lang="en-US"/>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19460" name="Slide Number Placeholder 3"/>
          <p:cNvSpPr>
            <a:spLocks noGrp="1"/>
          </p:cNvSpPr>
          <p:nvPr>
            <p:ph type="sldNum" sz="quarter" idx="5"/>
          </p:nvPr>
        </p:nvSpPr>
        <p:spPr>
          <a:noFill/>
          <a:ln>
            <a:miter lim="800000"/>
            <a:headEnd/>
            <a:tailEnd/>
          </a:ln>
        </p:spPr>
        <p:txBody>
          <a:bodyPr/>
          <a:lstStyle/>
          <a:p>
            <a:fld id="{8A730C1D-4B6D-4AF5-AC5A-0F5F3A29E671}" type="slidenum">
              <a:rPr lang="en-US"/>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62468" name="Slide Number Placeholder 3"/>
          <p:cNvSpPr>
            <a:spLocks noGrp="1"/>
          </p:cNvSpPr>
          <p:nvPr>
            <p:ph type="sldNum" sz="quarter" idx="5"/>
          </p:nvPr>
        </p:nvSpPr>
        <p:spPr>
          <a:noFill/>
          <a:ln>
            <a:miter lim="800000"/>
            <a:headEnd/>
            <a:tailEnd/>
          </a:ln>
        </p:spPr>
        <p:txBody>
          <a:bodyPr/>
          <a:lstStyle/>
          <a:p>
            <a:fld id="{5218D9F4-C36F-4667-9E22-3FE0402B31AB}" type="slidenum">
              <a:rPr lang="en-US"/>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66564" name="Slide Number Placeholder 3"/>
          <p:cNvSpPr>
            <a:spLocks noGrp="1"/>
          </p:cNvSpPr>
          <p:nvPr>
            <p:ph type="sldNum" sz="quarter" idx="5"/>
          </p:nvPr>
        </p:nvSpPr>
        <p:spPr>
          <a:noFill/>
          <a:ln>
            <a:miter lim="800000"/>
            <a:headEnd/>
            <a:tailEnd/>
          </a:ln>
        </p:spPr>
        <p:txBody>
          <a:bodyPr/>
          <a:lstStyle/>
          <a:p>
            <a:fld id="{DEE4C6C0-0531-458F-BE6C-E479286067D0}" type="slidenum">
              <a:rPr lang="en-US"/>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68612" name="Slide Number Placeholder 3"/>
          <p:cNvSpPr>
            <a:spLocks noGrp="1"/>
          </p:cNvSpPr>
          <p:nvPr>
            <p:ph type="sldNum" sz="quarter" idx="5"/>
          </p:nvPr>
        </p:nvSpPr>
        <p:spPr>
          <a:noFill/>
          <a:ln>
            <a:miter lim="800000"/>
            <a:headEnd/>
            <a:tailEnd/>
          </a:ln>
        </p:spPr>
        <p:txBody>
          <a:bodyPr/>
          <a:lstStyle/>
          <a:p>
            <a:fld id="{3A319B07-3CF9-43E5-8E84-176C881A1E55}" type="slidenum">
              <a:rPr lang="en-US"/>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72708" name="Slide Number Placeholder 3"/>
          <p:cNvSpPr>
            <a:spLocks noGrp="1"/>
          </p:cNvSpPr>
          <p:nvPr>
            <p:ph type="sldNum" sz="quarter" idx="5"/>
          </p:nvPr>
        </p:nvSpPr>
        <p:spPr>
          <a:noFill/>
          <a:ln>
            <a:miter lim="800000"/>
            <a:headEnd/>
            <a:tailEnd/>
          </a:ln>
        </p:spPr>
        <p:txBody>
          <a:bodyPr/>
          <a:lstStyle/>
          <a:p>
            <a:fld id="{7B5B2F57-D2D3-4BF2-A462-82D598B1D578}" type="slidenum">
              <a:rPr lang="en-US"/>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70660" name="Slide Number Placeholder 3"/>
          <p:cNvSpPr>
            <a:spLocks noGrp="1"/>
          </p:cNvSpPr>
          <p:nvPr>
            <p:ph type="sldNum" sz="quarter" idx="5"/>
          </p:nvPr>
        </p:nvSpPr>
        <p:spPr>
          <a:noFill/>
          <a:ln>
            <a:miter lim="800000"/>
            <a:headEnd/>
            <a:tailEnd/>
          </a:ln>
        </p:spPr>
        <p:txBody>
          <a:bodyPr/>
          <a:lstStyle/>
          <a:p>
            <a:fld id="{2DDA1A40-4CD2-4DBC-A04B-9EBF72C4C7DC}" type="slidenum">
              <a:rPr lang="en-US"/>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74756" name="Slide Number Placeholder 3"/>
          <p:cNvSpPr>
            <a:spLocks noGrp="1"/>
          </p:cNvSpPr>
          <p:nvPr>
            <p:ph type="sldNum" sz="quarter" idx="5"/>
          </p:nvPr>
        </p:nvSpPr>
        <p:spPr>
          <a:noFill/>
          <a:ln>
            <a:miter lim="800000"/>
            <a:headEnd/>
            <a:tailEnd/>
          </a:ln>
        </p:spPr>
        <p:txBody>
          <a:bodyPr/>
          <a:lstStyle/>
          <a:p>
            <a:fld id="{62D809E8-F3FA-4240-94E7-53DBC38A2AC2}" type="slidenum">
              <a:rPr lang="en-US"/>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78852" name="Slide Number Placeholder 3"/>
          <p:cNvSpPr>
            <a:spLocks noGrp="1"/>
          </p:cNvSpPr>
          <p:nvPr>
            <p:ph type="sldNum" sz="quarter" idx="5"/>
          </p:nvPr>
        </p:nvSpPr>
        <p:spPr>
          <a:noFill/>
          <a:ln>
            <a:miter lim="800000"/>
            <a:headEnd/>
            <a:tailEnd/>
          </a:ln>
        </p:spPr>
        <p:txBody>
          <a:bodyPr/>
          <a:lstStyle/>
          <a:p>
            <a:fld id="{1213D697-793D-49A4-AA5D-B5FF857CE9C6}" type="slidenum">
              <a:rPr lang="en-US"/>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a:ln/>
        </p:spPr>
      </p:sp>
      <p:sp>
        <p:nvSpPr>
          <p:cNvPr id="82947"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82948" name="Slide Number Placeholder 3"/>
          <p:cNvSpPr>
            <a:spLocks noGrp="1"/>
          </p:cNvSpPr>
          <p:nvPr>
            <p:ph type="sldNum" sz="quarter" idx="5"/>
          </p:nvPr>
        </p:nvSpPr>
        <p:spPr>
          <a:noFill/>
          <a:ln>
            <a:miter lim="800000"/>
            <a:headEnd/>
            <a:tailEnd/>
          </a:ln>
        </p:spPr>
        <p:txBody>
          <a:bodyPr/>
          <a:lstStyle/>
          <a:p>
            <a:fld id="{6F045FC1-DDB1-4817-8C07-F60AD428A59A}" type="slidenum">
              <a:rPr lang="en-US"/>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84996" name="Slide Number Placeholder 3"/>
          <p:cNvSpPr>
            <a:spLocks noGrp="1"/>
          </p:cNvSpPr>
          <p:nvPr>
            <p:ph type="sldNum" sz="quarter" idx="5"/>
          </p:nvPr>
        </p:nvSpPr>
        <p:spPr>
          <a:noFill/>
          <a:ln>
            <a:miter lim="800000"/>
            <a:headEnd/>
            <a:tailEnd/>
          </a:ln>
        </p:spPr>
        <p:txBody>
          <a:bodyPr/>
          <a:lstStyle/>
          <a:p>
            <a:fld id="{EFF20F48-4000-4460-8188-D3142FE3FCBC}" type="slidenum">
              <a:rPr lang="en-US"/>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87044" name="Slide Number Placeholder 3"/>
          <p:cNvSpPr>
            <a:spLocks noGrp="1"/>
          </p:cNvSpPr>
          <p:nvPr>
            <p:ph type="sldNum" sz="quarter" idx="5"/>
          </p:nvPr>
        </p:nvSpPr>
        <p:spPr>
          <a:noFill/>
          <a:ln>
            <a:miter lim="800000"/>
            <a:headEnd/>
            <a:tailEnd/>
          </a:ln>
        </p:spPr>
        <p:txBody>
          <a:bodyPr/>
          <a:lstStyle/>
          <a:p>
            <a:fld id="{E4D999A2-BCF2-4151-8819-78A928E92754}" type="slidenum">
              <a:rPr lang="en-US"/>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21508" name="Slide Number Placeholder 3"/>
          <p:cNvSpPr>
            <a:spLocks noGrp="1"/>
          </p:cNvSpPr>
          <p:nvPr>
            <p:ph type="sldNum" sz="quarter" idx="5"/>
          </p:nvPr>
        </p:nvSpPr>
        <p:spPr>
          <a:noFill/>
          <a:ln>
            <a:miter lim="800000"/>
            <a:headEnd/>
            <a:tailEnd/>
          </a:ln>
        </p:spPr>
        <p:txBody>
          <a:bodyPr/>
          <a:lstStyle/>
          <a:p>
            <a:fld id="{1F494B52-0A82-464C-A296-6A811851FBC7}" type="slidenum">
              <a:rPr lang="en-US"/>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ln/>
        </p:spPr>
      </p:sp>
      <p:sp>
        <p:nvSpPr>
          <p:cNvPr id="8909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89092" name="Slide Number Placeholder 3"/>
          <p:cNvSpPr>
            <a:spLocks noGrp="1"/>
          </p:cNvSpPr>
          <p:nvPr>
            <p:ph type="sldNum" sz="quarter" idx="5"/>
          </p:nvPr>
        </p:nvSpPr>
        <p:spPr>
          <a:noFill/>
          <a:ln>
            <a:miter lim="800000"/>
            <a:headEnd/>
            <a:tailEnd/>
          </a:ln>
        </p:spPr>
        <p:txBody>
          <a:bodyPr/>
          <a:lstStyle/>
          <a:p>
            <a:fld id="{ECD550C6-51DA-4F00-8843-7169F5E3EB2F}" type="slidenum">
              <a:rPr lang="en-US"/>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93188" name="Slide Number Placeholder 3"/>
          <p:cNvSpPr>
            <a:spLocks noGrp="1"/>
          </p:cNvSpPr>
          <p:nvPr>
            <p:ph type="sldNum" sz="quarter" idx="5"/>
          </p:nvPr>
        </p:nvSpPr>
        <p:spPr>
          <a:noFill/>
          <a:ln>
            <a:miter lim="800000"/>
            <a:headEnd/>
            <a:tailEnd/>
          </a:ln>
        </p:spPr>
        <p:txBody>
          <a:bodyPr/>
          <a:lstStyle/>
          <a:p>
            <a:fld id="{E77E9CD9-4F39-4F82-B0EF-61DF801F9AFC}" type="slidenum">
              <a:rPr lang="en-US"/>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95236" name="Slide Number Placeholder 3"/>
          <p:cNvSpPr>
            <a:spLocks noGrp="1"/>
          </p:cNvSpPr>
          <p:nvPr>
            <p:ph type="sldNum" sz="quarter" idx="5"/>
          </p:nvPr>
        </p:nvSpPr>
        <p:spPr>
          <a:noFill/>
          <a:ln>
            <a:miter lim="800000"/>
            <a:headEnd/>
            <a:tailEnd/>
          </a:ln>
        </p:spPr>
        <p:txBody>
          <a:bodyPr/>
          <a:lstStyle/>
          <a:p>
            <a:fld id="{B17E0CA9-9614-40A2-B111-F394BEE66816}" type="slidenum">
              <a:rPr lang="en-US"/>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99332" name="Slide Number Placeholder 3"/>
          <p:cNvSpPr>
            <a:spLocks noGrp="1"/>
          </p:cNvSpPr>
          <p:nvPr>
            <p:ph type="sldNum" sz="quarter" idx="5"/>
          </p:nvPr>
        </p:nvSpPr>
        <p:spPr>
          <a:noFill/>
          <a:ln>
            <a:miter lim="800000"/>
            <a:headEnd/>
            <a:tailEnd/>
          </a:ln>
        </p:spPr>
        <p:txBody>
          <a:bodyPr/>
          <a:lstStyle/>
          <a:p>
            <a:fld id="{1A0F5645-4284-4C54-BAF8-3EB9F72A1DD7}" type="slidenum">
              <a:rPr lang="en-US"/>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101380" name="Slide Number Placeholder 3"/>
          <p:cNvSpPr>
            <a:spLocks noGrp="1"/>
          </p:cNvSpPr>
          <p:nvPr>
            <p:ph type="sldNum" sz="quarter" idx="5"/>
          </p:nvPr>
        </p:nvSpPr>
        <p:spPr>
          <a:noFill/>
          <a:ln>
            <a:miter lim="800000"/>
            <a:headEnd/>
            <a:tailEnd/>
          </a:ln>
        </p:spPr>
        <p:txBody>
          <a:bodyPr/>
          <a:lstStyle/>
          <a:p>
            <a:fld id="{2FFF7635-4905-4C96-A9E6-B6D00692F59D}" type="slidenum">
              <a:rPr lang="en-US"/>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103428" name="Slide Number Placeholder 3"/>
          <p:cNvSpPr>
            <a:spLocks noGrp="1"/>
          </p:cNvSpPr>
          <p:nvPr>
            <p:ph type="sldNum" sz="quarter" idx="5"/>
          </p:nvPr>
        </p:nvSpPr>
        <p:spPr>
          <a:noFill/>
          <a:ln>
            <a:miter lim="800000"/>
            <a:headEnd/>
            <a:tailEnd/>
          </a:ln>
        </p:spPr>
        <p:txBody>
          <a:bodyPr/>
          <a:lstStyle/>
          <a:p>
            <a:fld id="{127FDF0B-264F-4849-9158-3170EE07CF5B}" type="slidenum">
              <a:rPr lang="en-US"/>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105476" name="Slide Number Placeholder 3"/>
          <p:cNvSpPr>
            <a:spLocks noGrp="1"/>
          </p:cNvSpPr>
          <p:nvPr>
            <p:ph type="sldNum" sz="quarter" idx="5"/>
          </p:nvPr>
        </p:nvSpPr>
        <p:spPr>
          <a:noFill/>
          <a:ln>
            <a:miter lim="800000"/>
            <a:headEnd/>
            <a:tailEnd/>
          </a:ln>
        </p:spPr>
        <p:txBody>
          <a:bodyPr/>
          <a:lstStyle/>
          <a:p>
            <a:fld id="{20BAB8FF-3C30-4BCA-BE27-E3C2171EC505}" type="slidenum">
              <a:rPr lang="en-US"/>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109572" name="Slide Number Placeholder 3"/>
          <p:cNvSpPr>
            <a:spLocks noGrp="1"/>
          </p:cNvSpPr>
          <p:nvPr>
            <p:ph type="sldNum" sz="quarter" idx="5"/>
          </p:nvPr>
        </p:nvSpPr>
        <p:spPr>
          <a:noFill/>
          <a:ln>
            <a:miter lim="800000"/>
            <a:headEnd/>
            <a:tailEnd/>
          </a:ln>
        </p:spPr>
        <p:txBody>
          <a:bodyPr/>
          <a:lstStyle/>
          <a:p>
            <a:fld id="{EA0E77D9-B356-4F10-9154-40C64B75FF09}" type="slidenum">
              <a:rPr lang="en-US"/>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8FF9993-7C93-4385-A301-ED078ABB96D3}" type="slidenum">
              <a:rPr lang="en-US" smtClean="0">
                <a:latin typeface="Times" pitchFamily="28" charset="0"/>
                <a:ea typeface="ＭＳ Ｐゴシック" pitchFamily="28" charset="-128"/>
              </a:rPr>
              <a:pPr/>
              <a:t>38</a:t>
            </a:fld>
            <a:endParaRPr lang="en-US" smtClean="0">
              <a:latin typeface="Times" pitchFamily="28" charset="0"/>
              <a:ea typeface="ＭＳ Ｐゴシック" pitchFamily="28"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8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234841-4E31-43B5-8C84-F27D7FFEFD8F}" type="slidenum">
              <a:rPr lang="en-US" smtClean="0">
                <a:latin typeface="Times" pitchFamily="28" charset="0"/>
                <a:ea typeface="ＭＳ Ｐゴシック" pitchFamily="28" charset="-128"/>
              </a:rPr>
              <a:pPr/>
              <a:t>39</a:t>
            </a:fld>
            <a:endParaRPr lang="en-US" smtClean="0">
              <a:latin typeface="Times" pitchFamily="28" charset="0"/>
              <a:ea typeface="ＭＳ Ｐゴシック" pitchFamily="2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25604" name="Slide Number Placeholder 3"/>
          <p:cNvSpPr>
            <a:spLocks noGrp="1"/>
          </p:cNvSpPr>
          <p:nvPr>
            <p:ph type="sldNum" sz="quarter" idx="5"/>
          </p:nvPr>
        </p:nvSpPr>
        <p:spPr>
          <a:noFill/>
          <a:ln>
            <a:miter lim="800000"/>
            <a:headEnd/>
            <a:tailEnd/>
          </a:ln>
        </p:spPr>
        <p:txBody>
          <a:bodyPr/>
          <a:lstStyle/>
          <a:p>
            <a:fld id="{3B36E151-C93A-463C-9BF6-A83D742443B2}" type="slidenum">
              <a:rPr lang="en-US"/>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FE9079-63C5-4A47-BF9F-978C938B22B8}" type="slidenum">
              <a:rPr lang="en-US" smtClean="0">
                <a:latin typeface="Times" pitchFamily="28" charset="0"/>
                <a:ea typeface="ＭＳ Ｐゴシック" pitchFamily="28" charset="-128"/>
              </a:rPr>
              <a:pPr/>
              <a:t>40</a:t>
            </a:fld>
            <a:endParaRPr lang="en-US" smtClean="0">
              <a:latin typeface="Times" pitchFamily="28" charset="0"/>
              <a:ea typeface="ＭＳ Ｐゴシック" pitchFamily="28"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62ED57B-A603-408B-B467-D8B6FDB713B6}" type="slidenum">
              <a:rPr lang="en-US" smtClean="0">
                <a:latin typeface="Times" pitchFamily="28" charset="0"/>
                <a:ea typeface="ＭＳ Ｐゴシック" pitchFamily="28" charset="-128"/>
              </a:rPr>
              <a:pPr/>
              <a:t>41</a:t>
            </a:fld>
            <a:endParaRPr lang="en-US" smtClean="0">
              <a:latin typeface="Times" pitchFamily="28" charset="0"/>
              <a:ea typeface="ＭＳ Ｐゴシック" pitchFamily="28"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1CFFC7B-1B23-4D3A-BD83-C18C1D178FAF}" type="slidenum">
              <a:rPr lang="en-US" smtClean="0">
                <a:latin typeface="Times" pitchFamily="28" charset="0"/>
                <a:ea typeface="ＭＳ Ｐゴシック" pitchFamily="28" charset="-128"/>
              </a:rPr>
              <a:pPr/>
              <a:t>42</a:t>
            </a:fld>
            <a:endParaRPr lang="en-US" smtClean="0">
              <a:latin typeface="Times" pitchFamily="28" charset="0"/>
              <a:ea typeface="ＭＳ Ｐゴシック" pitchFamily="28"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535B81-A565-4D5A-8FDE-6EC7859AB6DD}" type="slidenum">
              <a:rPr lang="en-US" smtClean="0">
                <a:latin typeface="Times" pitchFamily="28" charset="0"/>
                <a:ea typeface="ＭＳ Ｐゴシック" pitchFamily="28" charset="-128"/>
              </a:rPr>
              <a:pPr/>
              <a:t>43</a:t>
            </a:fld>
            <a:endParaRPr lang="en-US" smtClean="0">
              <a:latin typeface="Times" pitchFamily="28" charset="0"/>
              <a:ea typeface="ＭＳ Ｐゴシック" pitchFamily="28"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0E7D45-07B5-459C-B673-45EB406F01A4}" type="slidenum">
              <a:rPr lang="en-US" smtClean="0">
                <a:latin typeface="Times" pitchFamily="28" charset="0"/>
                <a:ea typeface="ＭＳ Ｐゴシック" pitchFamily="28" charset="-128"/>
              </a:rPr>
              <a:pPr/>
              <a:t>44</a:t>
            </a:fld>
            <a:endParaRPr lang="en-US" smtClean="0">
              <a:latin typeface="Times" pitchFamily="28" charset="0"/>
              <a:ea typeface="ＭＳ Ｐゴシック" pitchFamily="28"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867AA77-8272-4F64-9440-43BF222D2605}" type="slidenum">
              <a:rPr lang="en-US" smtClean="0">
                <a:latin typeface="Times" pitchFamily="28" charset="0"/>
                <a:ea typeface="ＭＳ Ｐゴシック" pitchFamily="28" charset="-128"/>
              </a:rPr>
              <a:pPr/>
              <a:t>45</a:t>
            </a:fld>
            <a:endParaRPr lang="en-US" smtClean="0">
              <a:latin typeface="Times" pitchFamily="28" charset="0"/>
              <a:ea typeface="ＭＳ Ｐゴシック" pitchFamily="28"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92B596B-C28B-4BB5-9FFD-A57CA2C6A3D1}" type="slidenum">
              <a:rPr lang="en-US" smtClean="0">
                <a:latin typeface="Times" pitchFamily="28" charset="0"/>
                <a:ea typeface="ＭＳ Ｐゴシック" pitchFamily="28" charset="-128"/>
              </a:rPr>
              <a:pPr/>
              <a:t>46</a:t>
            </a:fld>
            <a:endParaRPr lang="en-US" smtClean="0">
              <a:latin typeface="Times" pitchFamily="28" charset="0"/>
              <a:ea typeface="ＭＳ Ｐゴシック" pitchFamily="28"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88DB41-E3AB-4349-9294-90F6E74A9A68}" type="slidenum">
              <a:rPr lang="en-US" smtClean="0">
                <a:latin typeface="Times" pitchFamily="28" charset="0"/>
                <a:ea typeface="ＭＳ Ｐゴシック" pitchFamily="28" charset="-128"/>
              </a:rPr>
              <a:pPr/>
              <a:t>47</a:t>
            </a:fld>
            <a:endParaRPr lang="en-US" smtClean="0">
              <a:latin typeface="Times" pitchFamily="28" charset="0"/>
              <a:ea typeface="ＭＳ Ｐゴシック" pitchFamily="28"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p:spPr>
      </p:sp>
      <p:sp>
        <p:nvSpPr>
          <p:cNvPr id="1075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75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B7E9A3-0F79-49F6-B685-05422AEEC9BF}" type="slidenum">
              <a:rPr lang="en-US" smtClean="0">
                <a:latin typeface="Times" pitchFamily="28" charset="0"/>
                <a:ea typeface="ＭＳ Ｐゴシック" pitchFamily="28" charset="-128"/>
              </a:rPr>
              <a:pPr/>
              <a:t>48</a:t>
            </a:fld>
            <a:endParaRPr lang="en-US" smtClean="0">
              <a:latin typeface="Times" pitchFamily="28" charset="0"/>
              <a:ea typeface="ＭＳ Ｐゴシック" pitchFamily="28"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411C63-1EA6-47C3-B1A9-28F03017BEF9}" type="slidenum">
              <a:rPr lang="en-US" smtClean="0">
                <a:latin typeface="Times" pitchFamily="28" charset="0"/>
                <a:ea typeface="ＭＳ Ｐゴシック" pitchFamily="28" charset="-128"/>
              </a:rPr>
              <a:pPr/>
              <a:t>55</a:t>
            </a:fld>
            <a:endParaRPr lang="en-US" smtClean="0">
              <a:latin typeface="Times" pitchFamily="28" charset="0"/>
              <a:ea typeface="ＭＳ Ｐゴシック" pitchFamily="2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27652" name="Slide Number Placeholder 3"/>
          <p:cNvSpPr>
            <a:spLocks noGrp="1"/>
          </p:cNvSpPr>
          <p:nvPr>
            <p:ph type="sldNum" sz="quarter" idx="5"/>
          </p:nvPr>
        </p:nvSpPr>
        <p:spPr>
          <a:noFill/>
          <a:ln>
            <a:miter lim="800000"/>
            <a:headEnd/>
            <a:tailEnd/>
          </a:ln>
        </p:spPr>
        <p:txBody>
          <a:bodyPr/>
          <a:lstStyle/>
          <a:p>
            <a:fld id="{886D8EFD-FB65-4533-9F5B-A404A5627463}" type="slidenum">
              <a:rPr lang="en-US"/>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p:spPr>
      </p:sp>
      <p:sp>
        <p:nvSpPr>
          <p:cNvPr id="1116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16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487273-42AB-4A0B-B0C8-4A34CE252140}" type="slidenum">
              <a:rPr lang="en-US" smtClean="0">
                <a:latin typeface="Times" pitchFamily="28" charset="0"/>
                <a:ea typeface="ＭＳ Ｐゴシック" pitchFamily="28" charset="-128"/>
              </a:rPr>
              <a:pPr/>
              <a:t>56</a:t>
            </a:fld>
            <a:endParaRPr lang="en-US" smtClean="0">
              <a:latin typeface="Times" pitchFamily="28" charset="0"/>
              <a:ea typeface="ＭＳ Ｐゴシック" pitchFamily="28"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12B8248-58E1-4559-9694-BE23EAD8E6E5}" type="slidenum">
              <a:rPr lang="en-US" smtClean="0">
                <a:latin typeface="Times" pitchFamily="28" charset="0"/>
                <a:ea typeface="ＭＳ Ｐゴシック" pitchFamily="28" charset="-128"/>
              </a:rPr>
              <a:pPr/>
              <a:t>57</a:t>
            </a:fld>
            <a:endParaRPr lang="en-US" smtClean="0">
              <a:latin typeface="Times" pitchFamily="28" charset="0"/>
              <a:ea typeface="ＭＳ Ｐゴシック" pitchFamily="28"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BE59CCF-FDF8-423F-B252-D1E6736011F0}" type="slidenum">
              <a:rPr lang="en-US" smtClean="0">
                <a:latin typeface="Times" pitchFamily="28" charset="0"/>
                <a:ea typeface="ＭＳ Ｐゴシック" pitchFamily="28" charset="-128"/>
              </a:rPr>
              <a:pPr/>
              <a:t>58</a:t>
            </a:fld>
            <a:endParaRPr lang="en-US" smtClean="0">
              <a:latin typeface="Times" pitchFamily="28" charset="0"/>
              <a:ea typeface="ＭＳ Ｐゴシック" pitchFamily="28"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3D3E107-5B8D-4F46-A151-D9D76F8DC05A}" type="slidenum">
              <a:rPr lang="en-US" smtClean="0">
                <a:latin typeface="Times" pitchFamily="28" charset="0"/>
                <a:ea typeface="ＭＳ Ｐゴシック" pitchFamily="28" charset="-128"/>
              </a:rPr>
              <a:pPr/>
              <a:t>61</a:t>
            </a:fld>
            <a:endParaRPr lang="en-US" smtClean="0">
              <a:latin typeface="Times" pitchFamily="28" charset="0"/>
              <a:ea typeface="ＭＳ Ｐゴシック" pitchFamily="28"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C7C576-A973-4BAC-B121-91E2FB3AC19F}" type="slidenum">
              <a:rPr lang="en-US" smtClean="0">
                <a:latin typeface="Times" pitchFamily="28" charset="0"/>
                <a:ea typeface="ＭＳ Ｐゴシック" pitchFamily="28" charset="-128"/>
              </a:rPr>
              <a:pPr/>
              <a:t>62</a:t>
            </a:fld>
            <a:endParaRPr lang="en-US" smtClean="0">
              <a:latin typeface="Times" pitchFamily="28" charset="0"/>
              <a:ea typeface="ＭＳ Ｐゴシック" pitchFamily="28"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p:spPr>
      </p:sp>
      <p:sp>
        <p:nvSpPr>
          <p:cNvPr id="1228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28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A53FF2-0292-4D0C-B5C3-A30D411E5EC6}" type="slidenum">
              <a:rPr lang="en-US" smtClean="0">
                <a:latin typeface="Times" pitchFamily="28" charset="0"/>
                <a:ea typeface="ＭＳ Ｐゴシック" pitchFamily="28" charset="-128"/>
              </a:rPr>
              <a:pPr/>
              <a:t>64</a:t>
            </a:fld>
            <a:endParaRPr lang="en-US" smtClean="0">
              <a:latin typeface="Times" pitchFamily="28" charset="0"/>
              <a:ea typeface="ＭＳ Ｐゴシック" pitchFamily="28"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3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EE441CA-8723-4808-93A6-45428103243A}" type="slidenum">
              <a:rPr lang="en-US" smtClean="0">
                <a:latin typeface="Times" pitchFamily="28" charset="0"/>
                <a:ea typeface="ＭＳ Ｐゴシック" pitchFamily="28" charset="-128"/>
              </a:rPr>
              <a:pPr/>
              <a:t>65</a:t>
            </a:fld>
            <a:endParaRPr lang="en-US" smtClean="0">
              <a:latin typeface="Times" pitchFamily="28" charset="0"/>
              <a:ea typeface="ＭＳ Ｐゴシック" pitchFamily="28"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p:spPr>
      </p:sp>
      <p:sp>
        <p:nvSpPr>
          <p:cNvPr id="124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49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3F3798-881E-4479-96DB-72F7C946EDC5}" type="slidenum">
              <a:rPr lang="en-US" smtClean="0">
                <a:latin typeface="Times" pitchFamily="28" charset="0"/>
                <a:ea typeface="ＭＳ Ｐゴシック" pitchFamily="28" charset="-128"/>
              </a:rPr>
              <a:pPr/>
              <a:t>66</a:t>
            </a:fld>
            <a:endParaRPr lang="en-US" smtClean="0">
              <a:latin typeface="Times" pitchFamily="28" charset="0"/>
              <a:ea typeface="ＭＳ Ｐゴシック" pitchFamily="28"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p:spPr>
      </p:sp>
      <p:sp>
        <p:nvSpPr>
          <p:cNvPr id="1259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259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7445F1-0A6D-4327-9AA7-7F97662EC5B0}" type="slidenum">
              <a:rPr lang="en-US" smtClean="0">
                <a:latin typeface="Times" pitchFamily="28" charset="0"/>
                <a:ea typeface="ＭＳ Ｐゴシック" pitchFamily="28" charset="-128"/>
              </a:rPr>
              <a:pPr/>
              <a:t>67</a:t>
            </a:fld>
            <a:endParaRPr lang="en-US" smtClean="0">
              <a:latin typeface="Times" pitchFamily="28" charset="0"/>
              <a:ea typeface="ＭＳ Ｐゴシック" pitchFamily="28"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33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B3928AA-37C5-4BF5-AD77-8DB28CA71A10}" type="slidenum">
              <a:rPr lang="en-US" smtClean="0">
                <a:latin typeface="Times" pitchFamily="28" charset="0"/>
                <a:ea typeface="ＭＳ Ｐゴシック" pitchFamily="28" charset="-128"/>
              </a:rPr>
              <a:pPr/>
              <a:t>75</a:t>
            </a:fld>
            <a:endParaRPr lang="en-US" smtClean="0">
              <a:latin typeface="Times" pitchFamily="28" charset="0"/>
              <a:ea typeface="ＭＳ Ｐゴシック" pitchFamily="28"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29700" name="Slide Number Placeholder 3"/>
          <p:cNvSpPr>
            <a:spLocks noGrp="1"/>
          </p:cNvSpPr>
          <p:nvPr>
            <p:ph type="sldNum" sz="quarter" idx="5"/>
          </p:nvPr>
        </p:nvSpPr>
        <p:spPr>
          <a:noFill/>
          <a:ln>
            <a:miter lim="800000"/>
            <a:headEnd/>
            <a:tailEnd/>
          </a:ln>
        </p:spPr>
        <p:txBody>
          <a:bodyPr/>
          <a:lstStyle/>
          <a:p>
            <a:fld id="{35D5466E-A85D-49D9-B460-B252AD9BB1C5}" type="slidenum">
              <a:rPr lang="en-US"/>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43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1664D06-05ED-4D3D-8ECC-8DD46D6D155D}" type="slidenum">
              <a:rPr lang="en-US" smtClean="0">
                <a:latin typeface="Times" pitchFamily="28" charset="0"/>
                <a:ea typeface="ＭＳ Ｐゴシック" pitchFamily="28" charset="-128"/>
              </a:rPr>
              <a:pPr/>
              <a:t>76</a:t>
            </a:fld>
            <a:endParaRPr lang="en-US" smtClean="0">
              <a:latin typeface="Times" pitchFamily="28" charset="0"/>
              <a:ea typeface="ＭＳ Ｐゴシック" pitchFamily="28"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5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48501C6-EDC2-4831-A05B-791C8BF029DD}" type="slidenum">
              <a:rPr lang="en-US" smtClean="0">
                <a:latin typeface="Times" pitchFamily="28" charset="0"/>
                <a:ea typeface="ＭＳ Ｐゴシック" pitchFamily="28" charset="-128"/>
              </a:rPr>
              <a:pPr/>
              <a:t>77</a:t>
            </a:fld>
            <a:endParaRPr lang="en-US" smtClean="0">
              <a:latin typeface="Times" pitchFamily="28" charset="0"/>
              <a:ea typeface="ＭＳ Ｐゴシック" pitchFamily="28" charset="-128"/>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p:spPr>
      </p:sp>
      <p:sp>
        <p:nvSpPr>
          <p:cNvPr id="146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6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65A993-7D13-4B9E-BAAA-06E7392332F4}" type="slidenum">
              <a:rPr lang="en-US" smtClean="0">
                <a:latin typeface="Times" pitchFamily="28" charset="0"/>
                <a:ea typeface="ＭＳ Ｐゴシック" pitchFamily="28" charset="-128"/>
              </a:rPr>
              <a:pPr/>
              <a:t>78</a:t>
            </a:fld>
            <a:endParaRPr lang="en-US" smtClean="0">
              <a:latin typeface="Times" pitchFamily="28" charset="0"/>
              <a:ea typeface="ＭＳ Ｐゴシック" pitchFamily="28"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74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11193B0-0F06-47BA-809D-035B1C02AC5A}" type="slidenum">
              <a:rPr lang="en-US" smtClean="0">
                <a:latin typeface="Times" pitchFamily="28" charset="0"/>
                <a:ea typeface="ＭＳ Ｐゴシック" pitchFamily="28" charset="-128"/>
              </a:rPr>
              <a:pPr/>
              <a:t>79</a:t>
            </a:fld>
            <a:endParaRPr lang="en-US" smtClean="0">
              <a:latin typeface="Times" pitchFamily="28" charset="0"/>
              <a:ea typeface="ＭＳ Ｐゴシック" pitchFamily="28"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84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E5CAA0-3DFF-49F5-8506-3E410C02EEA3}" type="slidenum">
              <a:rPr lang="en-US" smtClean="0">
                <a:latin typeface="Times" pitchFamily="28" charset="0"/>
                <a:ea typeface="ＭＳ Ｐゴシック" pitchFamily="28" charset="-128"/>
              </a:rPr>
              <a:pPr/>
              <a:t>80</a:t>
            </a:fld>
            <a:endParaRPr lang="en-US" smtClean="0">
              <a:latin typeface="Times" pitchFamily="28" charset="0"/>
              <a:ea typeface="ＭＳ Ｐゴシック" pitchFamily="28"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49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8A5BCE4-A1DD-43A8-9206-A3578A49E4D7}" type="slidenum">
              <a:rPr lang="en-US" smtClean="0">
                <a:latin typeface="Times" pitchFamily="28" charset="0"/>
                <a:ea typeface="ＭＳ Ｐゴシック" pitchFamily="28" charset="-128"/>
              </a:rPr>
              <a:pPr/>
              <a:t>81</a:t>
            </a:fld>
            <a:endParaRPr lang="en-US" smtClean="0">
              <a:latin typeface="Times" pitchFamily="28" charset="0"/>
              <a:ea typeface="ＭＳ Ｐゴシック" pitchFamily="28"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6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F02294C-104C-4219-9900-247B1FFCBAD7}" type="slidenum">
              <a:rPr lang="en-US" smtClean="0">
                <a:latin typeface="Times" pitchFamily="28" charset="0"/>
                <a:ea typeface="ＭＳ Ｐゴシック" pitchFamily="28" charset="-128"/>
              </a:rPr>
              <a:pPr/>
              <a:t>86</a:t>
            </a:fld>
            <a:endParaRPr lang="en-US" smtClean="0">
              <a:latin typeface="Times" pitchFamily="28" charset="0"/>
              <a:ea typeface="ＭＳ Ｐゴシック" pitchFamily="28"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9B77F08-C428-4A0F-A146-B0A768ED2D74}" type="slidenum">
              <a:rPr lang="en-US" smtClean="0">
                <a:latin typeface="Times" pitchFamily="28" charset="0"/>
                <a:ea typeface="ＭＳ Ｐゴシック" pitchFamily="28" charset="-128"/>
              </a:rPr>
              <a:pPr/>
              <a:t>87</a:t>
            </a:fld>
            <a:endParaRPr lang="en-US" smtClean="0">
              <a:latin typeface="Times" pitchFamily="28" charset="0"/>
              <a:ea typeface="ＭＳ Ｐゴシック" pitchFamily="28"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59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129DC8D-0235-4735-AEDF-F4AF1CCA94D7}" type="slidenum">
              <a:rPr lang="en-US" smtClean="0">
                <a:latin typeface="Times" pitchFamily="28" charset="0"/>
                <a:ea typeface="ＭＳ Ｐゴシック" pitchFamily="28" charset="-128"/>
              </a:rPr>
              <a:pPr/>
              <a:t>88</a:t>
            </a:fld>
            <a:endParaRPr lang="en-US" smtClean="0">
              <a:latin typeface="Times" pitchFamily="28" charset="0"/>
              <a:ea typeface="ＭＳ Ｐゴシック" pitchFamily="28"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28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F5CBE4A-1385-4685-A01E-A33CF354DB5F}" type="slidenum">
              <a:rPr lang="en-US" smtClean="0">
                <a:latin typeface="Times" pitchFamily="28" charset="0"/>
                <a:ea typeface="ＭＳ Ｐゴシック" pitchFamily="28" charset="-128"/>
              </a:rPr>
              <a:pPr/>
              <a:t>89</a:t>
            </a:fld>
            <a:endParaRPr lang="en-US" smtClean="0">
              <a:latin typeface="Times" pitchFamily="28" charset="0"/>
              <a:ea typeface="ＭＳ Ｐゴシック" pitchFamily="28"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33796" name="Slide Number Placeholder 3"/>
          <p:cNvSpPr>
            <a:spLocks noGrp="1"/>
          </p:cNvSpPr>
          <p:nvPr>
            <p:ph type="sldNum" sz="quarter" idx="5"/>
          </p:nvPr>
        </p:nvSpPr>
        <p:spPr>
          <a:noFill/>
          <a:ln>
            <a:miter lim="800000"/>
            <a:headEnd/>
            <a:tailEnd/>
          </a:ln>
        </p:spPr>
        <p:txBody>
          <a:bodyPr/>
          <a:lstStyle/>
          <a:p>
            <a:fld id="{063B964F-0D4D-49C4-A4BF-81F11077CCFE}" type="slidenum">
              <a:rPr lang="en-US"/>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7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C8B94F8-35DA-4A13-BA00-8027811CCCF5}" type="slidenum">
              <a:rPr lang="en-US" smtClean="0">
                <a:latin typeface="Times" pitchFamily="28" charset="0"/>
                <a:ea typeface="ＭＳ Ｐゴシック" pitchFamily="28" charset="-128"/>
              </a:rPr>
              <a:pPr/>
              <a:t>90</a:t>
            </a:fld>
            <a:endParaRPr lang="en-US" smtClean="0">
              <a:latin typeface="Times" pitchFamily="28" charset="0"/>
              <a:ea typeface="ＭＳ Ｐゴシック" pitchFamily="28" charset="-128"/>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68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D241C4-D332-48A5-985D-6974C0CDBE04}" type="slidenum">
              <a:rPr lang="en-US" smtClean="0">
                <a:latin typeface="Times" pitchFamily="28" charset="0"/>
                <a:ea typeface="ＭＳ Ｐゴシック" pitchFamily="28" charset="-128"/>
              </a:rPr>
              <a:pPr/>
              <a:t>91</a:t>
            </a:fld>
            <a:endParaRPr lang="en-US" smtClean="0">
              <a:latin typeface="Times" pitchFamily="28" charset="0"/>
              <a:ea typeface="ＭＳ Ｐゴシック" pitchFamily="28"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10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568EB0-6AE7-4273-A747-AFB6AB3E7CF0}" type="slidenum">
              <a:rPr lang="en-US" smtClean="0">
                <a:latin typeface="Times" pitchFamily="28" charset="0"/>
                <a:ea typeface="ＭＳ Ｐゴシック" pitchFamily="28" charset="-128"/>
              </a:rPr>
              <a:pPr/>
              <a:t>92</a:t>
            </a:fld>
            <a:endParaRPr lang="en-US" smtClean="0">
              <a:latin typeface="Times" pitchFamily="28" charset="0"/>
              <a:ea typeface="ＭＳ Ｐゴシック" pitchFamily="28"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20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E2D511B-CFC9-41F1-972E-BB6FF0E8DE40}" type="slidenum">
              <a:rPr lang="en-US" smtClean="0">
                <a:latin typeface="Times" pitchFamily="28" charset="0"/>
                <a:ea typeface="ＭＳ Ｐゴシック" pitchFamily="28" charset="-128"/>
              </a:rPr>
              <a:pPr/>
              <a:t>93</a:t>
            </a:fld>
            <a:endParaRPr lang="en-US" smtClean="0">
              <a:latin typeface="Times" pitchFamily="28" charset="0"/>
              <a:ea typeface="ＭＳ Ｐゴシック" pitchFamily="28"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30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9410B75-3652-415E-904E-EF6EA5365C3D}" type="slidenum">
              <a:rPr lang="en-US" smtClean="0">
                <a:latin typeface="Times" pitchFamily="28" charset="0"/>
                <a:ea typeface="ＭＳ Ｐゴシック" pitchFamily="28" charset="-128"/>
              </a:rPr>
              <a:pPr/>
              <a:t>94</a:t>
            </a:fld>
            <a:endParaRPr lang="en-US" smtClean="0">
              <a:latin typeface="Times" pitchFamily="28" charset="0"/>
              <a:ea typeface="ＭＳ Ｐゴシック" pitchFamily="28"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0E546F-5419-4469-A67E-D7B27349FC10}" type="slidenum">
              <a:rPr lang="en-US" smtClean="0">
                <a:latin typeface="Times" pitchFamily="28" charset="0"/>
                <a:ea typeface="ＭＳ Ｐゴシック" pitchFamily="28" charset="-128"/>
              </a:rPr>
              <a:pPr/>
              <a:t>95</a:t>
            </a:fld>
            <a:endParaRPr lang="en-US" smtClean="0">
              <a:latin typeface="Times" pitchFamily="28" charset="0"/>
              <a:ea typeface="ＭＳ Ｐゴシック" pitchFamily="28"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51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DD76429-BE82-4387-99AA-FB23F9C30CAA}" type="slidenum">
              <a:rPr lang="en-US" smtClean="0">
                <a:latin typeface="Times" pitchFamily="28" charset="0"/>
                <a:ea typeface="ＭＳ Ｐゴシック" pitchFamily="28" charset="-128"/>
              </a:rPr>
              <a:pPr/>
              <a:t>96</a:t>
            </a:fld>
            <a:endParaRPr lang="en-US" smtClean="0">
              <a:latin typeface="Times" pitchFamily="28" charset="0"/>
              <a:ea typeface="ＭＳ Ｐゴシック" pitchFamily="28"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6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47911B3-43C1-4B89-91CB-ABA9295CABF8}" type="slidenum">
              <a:rPr lang="en-US" smtClean="0">
                <a:latin typeface="Times" pitchFamily="28" charset="0"/>
                <a:ea typeface="ＭＳ Ｐゴシック" pitchFamily="28" charset="-128"/>
              </a:rPr>
              <a:pPr/>
              <a:t>97</a:t>
            </a:fld>
            <a:endParaRPr lang="en-US" smtClean="0">
              <a:latin typeface="Times" pitchFamily="28" charset="0"/>
              <a:ea typeface="ＭＳ Ｐゴシック" pitchFamily="28"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7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46E303-B2D8-4858-803A-9BFFBC5A9103}" type="slidenum">
              <a:rPr lang="en-US" smtClean="0">
                <a:latin typeface="Times" pitchFamily="28" charset="0"/>
                <a:ea typeface="ＭＳ Ｐゴシック" pitchFamily="28" charset="-128"/>
              </a:rPr>
              <a:pPr/>
              <a:t>98</a:t>
            </a:fld>
            <a:endParaRPr lang="en-US" smtClean="0">
              <a:latin typeface="Times" pitchFamily="28" charset="0"/>
              <a:ea typeface="ＭＳ Ｐゴシック" pitchFamily="28"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78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BE642B-6016-4C3C-8B10-5F1F1AFA161B}" type="slidenum">
              <a:rPr lang="en-US" smtClean="0">
                <a:latin typeface="Times" pitchFamily="28" charset="0"/>
                <a:ea typeface="ＭＳ Ｐゴシック" pitchFamily="28" charset="-128"/>
              </a:rPr>
              <a:pPr/>
              <a:t>99</a:t>
            </a:fld>
            <a:endParaRPr lang="en-US" smtClean="0">
              <a:latin typeface="Times" pitchFamily="28" charset="0"/>
              <a:ea typeface="ＭＳ Ｐゴシック" pitchFamily="2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35844" name="Slide Number Placeholder 3"/>
          <p:cNvSpPr>
            <a:spLocks noGrp="1"/>
          </p:cNvSpPr>
          <p:nvPr>
            <p:ph type="sldNum" sz="quarter" idx="5"/>
          </p:nvPr>
        </p:nvSpPr>
        <p:spPr>
          <a:noFill/>
          <a:ln>
            <a:miter lim="800000"/>
            <a:headEnd/>
            <a:tailEnd/>
          </a:ln>
        </p:spPr>
        <p:txBody>
          <a:bodyPr/>
          <a:lstStyle/>
          <a:p>
            <a:fld id="{132CB87F-1D5B-4EE5-807E-CADD62F55AB9}" type="slidenum">
              <a:rPr lang="en-US"/>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02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27C168-FDE1-4F9F-B19C-D7EF45A656B0}" type="slidenum">
              <a:rPr lang="en-US" smtClean="0">
                <a:latin typeface="Times" pitchFamily="28" charset="0"/>
                <a:ea typeface="ＭＳ Ｐゴシック" pitchFamily="28" charset="-128"/>
              </a:rPr>
              <a:pPr/>
              <a:t>105</a:t>
            </a:fld>
            <a:endParaRPr lang="en-US" smtClean="0">
              <a:latin typeface="Times" pitchFamily="28" charset="0"/>
              <a:ea typeface="ＭＳ Ｐゴシック" pitchFamily="28" charset="-128"/>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12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0D7AF4B-65F4-496E-B914-2D14D0C46219}" type="slidenum">
              <a:rPr lang="en-US" smtClean="0">
                <a:latin typeface="Times" pitchFamily="28" charset="0"/>
                <a:ea typeface="ＭＳ Ｐゴシック" pitchFamily="28" charset="-128"/>
              </a:rPr>
              <a:pPr/>
              <a:t>106</a:t>
            </a:fld>
            <a:endParaRPr lang="en-US" smtClean="0">
              <a:latin typeface="Times" pitchFamily="28" charset="0"/>
              <a:ea typeface="ＭＳ Ｐゴシック" pitchFamily="28"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22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7A58B5-F392-4068-919D-70B9EF172194}" type="slidenum">
              <a:rPr lang="en-US" smtClean="0">
                <a:latin typeface="Times" pitchFamily="28" charset="0"/>
                <a:ea typeface="ＭＳ Ｐゴシック" pitchFamily="28" charset="-128"/>
              </a:rPr>
              <a:pPr/>
              <a:t>107</a:t>
            </a:fld>
            <a:endParaRPr lang="en-US" smtClean="0">
              <a:latin typeface="Times" pitchFamily="28" charset="0"/>
              <a:ea typeface="ＭＳ Ｐゴシック" pitchFamily="28" charset="-128"/>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33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83F1C85-17A1-431F-BC52-6E7C1573BC95}" type="slidenum">
              <a:rPr lang="en-US" smtClean="0">
                <a:latin typeface="Times" pitchFamily="28" charset="0"/>
                <a:ea typeface="ＭＳ Ｐゴシック" pitchFamily="28" charset="-128"/>
              </a:rPr>
              <a:pPr/>
              <a:t>108</a:t>
            </a:fld>
            <a:endParaRPr lang="en-US" smtClean="0">
              <a:latin typeface="Times" pitchFamily="28" charset="0"/>
              <a:ea typeface="ＭＳ Ｐゴシック" pitchFamily="28" charset="-128"/>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84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A10CEB0-6F90-4285-ADDA-1558AE48A6BA}" type="slidenum">
              <a:rPr lang="en-US" smtClean="0">
                <a:latin typeface="Times" pitchFamily="28" charset="0"/>
                <a:ea typeface="ＭＳ Ｐゴシック" pitchFamily="28" charset="-128"/>
              </a:rPr>
              <a:pPr/>
              <a:t>109</a:t>
            </a:fld>
            <a:endParaRPr lang="en-US" smtClean="0">
              <a:latin typeface="Times" pitchFamily="28" charset="0"/>
              <a:ea typeface="ＭＳ Ｐゴシック" pitchFamily="28" charset="-128"/>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5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72DAD98-BCBE-4FED-AC12-8D9DCA5634E0}" type="slidenum">
              <a:rPr lang="en-US" smtClean="0">
                <a:latin typeface="Times" pitchFamily="28" charset="0"/>
                <a:ea typeface="ＭＳ Ｐゴシック" pitchFamily="28" charset="-128"/>
              </a:rPr>
              <a:pPr/>
              <a:t>110</a:t>
            </a:fld>
            <a:endParaRPr lang="en-US" smtClean="0">
              <a:latin typeface="Times" pitchFamily="28" charset="0"/>
              <a:ea typeface="ＭＳ Ｐゴシック" pitchFamily="28" charset="-128"/>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732059B-6625-4858-A204-23E17F7CE4B4}" type="slidenum">
              <a:rPr lang="en-US" smtClean="0">
                <a:latin typeface="Times" pitchFamily="28" charset="0"/>
                <a:ea typeface="ＭＳ Ｐゴシック" pitchFamily="28" charset="-128"/>
              </a:rPr>
              <a:pPr/>
              <a:t>111</a:t>
            </a:fld>
            <a:endParaRPr lang="en-US" smtClean="0">
              <a:latin typeface="Times" pitchFamily="28" charset="0"/>
              <a:ea typeface="ＭＳ Ｐゴシック" pitchFamily="28" charset="-128"/>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p:spPr>
      </p:sp>
      <p:sp>
        <p:nvSpPr>
          <p:cNvPr id="1198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9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F698962-1D48-42D8-8167-8A709C12932B}" type="slidenum">
              <a:rPr lang="en-US" smtClean="0">
                <a:latin typeface="Times" pitchFamily="28" charset="0"/>
                <a:ea typeface="ＭＳ Ｐゴシック" pitchFamily="28" charset="-128"/>
              </a:rPr>
              <a:pPr/>
              <a:t>123</a:t>
            </a:fld>
            <a:endParaRPr lang="en-US" smtClean="0">
              <a:latin typeface="Times" pitchFamily="28" charset="0"/>
              <a:ea typeface="ＭＳ Ｐゴシック" pitchFamily="28"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Antigen</a:t>
            </a:r>
            <a:r>
              <a:rPr lang="en-US" baseline="0" dirty="0" smtClean="0"/>
              <a:t> processing, </a:t>
            </a:r>
            <a:endParaRPr lang="en-US" dirty="0"/>
          </a:p>
        </p:txBody>
      </p:sp>
      <p:sp>
        <p:nvSpPr>
          <p:cNvPr id="4" name="Slide Number Placeholder 3"/>
          <p:cNvSpPr>
            <a:spLocks noGrp="1"/>
          </p:cNvSpPr>
          <p:nvPr>
            <p:ph type="sldNum" sz="quarter" idx="10"/>
          </p:nvPr>
        </p:nvSpPr>
        <p:spPr/>
        <p:txBody>
          <a:bodyPr/>
          <a:lstStyle/>
          <a:p>
            <a:fld id="{FE2FBA7A-6DAB-4D1B-BBC7-E3A6561DFDBF}" type="slidenum">
              <a:rPr lang="en-US" smtClean="0"/>
              <a:pPr/>
              <a:t>129</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Helper T cells</a:t>
            </a:r>
            <a:endParaRPr lang="en-US" dirty="0"/>
          </a:p>
        </p:txBody>
      </p:sp>
      <p:sp>
        <p:nvSpPr>
          <p:cNvPr id="4" name="Slide Number Placeholder 3"/>
          <p:cNvSpPr>
            <a:spLocks noGrp="1"/>
          </p:cNvSpPr>
          <p:nvPr>
            <p:ph type="sldNum" sz="quarter" idx="10"/>
          </p:nvPr>
        </p:nvSpPr>
        <p:spPr/>
        <p:txBody>
          <a:bodyPr/>
          <a:lstStyle/>
          <a:p>
            <a:fld id="{FE2FBA7A-6DAB-4D1B-BBC7-E3A6561DFDBF}" type="slidenum">
              <a:rPr lang="en-US" smtClean="0"/>
              <a:pPr/>
              <a:t>138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pPr eaLnBrk="1" hangingPunct="1"/>
            <a:endParaRPr lang="en-US" smtClean="0">
              <a:latin typeface="Calibri" pitchFamily="-108" charset="0"/>
              <a:ea typeface="ＭＳ Ｐゴシック" pitchFamily="1" charset="-128"/>
            </a:endParaRPr>
          </a:p>
        </p:txBody>
      </p:sp>
      <p:sp>
        <p:nvSpPr>
          <p:cNvPr id="37892" name="Slide Number Placeholder 3"/>
          <p:cNvSpPr>
            <a:spLocks noGrp="1"/>
          </p:cNvSpPr>
          <p:nvPr>
            <p:ph type="sldNum" sz="quarter" idx="5"/>
          </p:nvPr>
        </p:nvSpPr>
        <p:spPr>
          <a:noFill/>
          <a:ln>
            <a:miter lim="800000"/>
            <a:headEnd/>
            <a:tailEnd/>
          </a:ln>
        </p:spPr>
        <p:txBody>
          <a:bodyPr/>
          <a:lstStyle/>
          <a:p>
            <a:fld id="{1006487F-9BCF-4E65-A881-B0C2EADA2AFF}" type="slidenum">
              <a:rPr lang="en-US"/>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Cytotoxic</a:t>
            </a:r>
            <a:r>
              <a:rPr lang="en-US" baseline="0" dirty="0" smtClean="0"/>
              <a:t> T cells</a:t>
            </a:r>
            <a:endParaRPr lang="en-US" dirty="0"/>
          </a:p>
        </p:txBody>
      </p:sp>
      <p:sp>
        <p:nvSpPr>
          <p:cNvPr id="4" name="Slide Number Placeholder 3"/>
          <p:cNvSpPr>
            <a:spLocks noGrp="1"/>
          </p:cNvSpPr>
          <p:nvPr>
            <p:ph type="sldNum" sz="quarter" idx="10"/>
          </p:nvPr>
        </p:nvSpPr>
        <p:spPr/>
        <p:txBody>
          <a:bodyPr/>
          <a:lstStyle/>
          <a:p>
            <a:fld id="{FE2FBA7A-6DAB-4D1B-BBC7-E3A6561DFDBF}" type="slidenum">
              <a:rPr lang="en-US" smtClean="0"/>
              <a:pPr/>
              <a:t>143</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4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09D82C4-2BA3-4F6A-ACEA-E7BF7A7D27B2}" type="slidenum">
              <a:rPr lang="en-US" smtClean="0">
                <a:latin typeface="Times" pitchFamily="28" charset="0"/>
                <a:ea typeface="ＭＳ Ｐゴシック" pitchFamily="28" charset="-128"/>
              </a:rPr>
              <a:pPr/>
              <a:t>154</a:t>
            </a:fld>
            <a:endParaRPr lang="en-US" smtClean="0">
              <a:latin typeface="Times" pitchFamily="28" charset="0"/>
              <a:ea typeface="ＭＳ Ｐゴシック" pitchFamily="28" charset="-128"/>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53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E14D39E-9CA6-4684-9F8C-56F3CBEF1EE4}" type="slidenum">
              <a:rPr lang="en-US" smtClean="0">
                <a:latin typeface="Times" pitchFamily="28" charset="0"/>
                <a:ea typeface="ＭＳ Ｐゴシック" pitchFamily="28" charset="-128"/>
              </a:rPr>
              <a:pPr/>
              <a:t>155</a:t>
            </a:fld>
            <a:endParaRPr lang="en-US" smtClean="0">
              <a:latin typeface="Times" pitchFamily="28" charset="0"/>
              <a:ea typeface="ＭＳ Ｐゴシック" pitchFamily="28"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63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049649-3537-4B07-B494-4F896DFDCB0A}" type="slidenum">
              <a:rPr lang="en-US" smtClean="0">
                <a:latin typeface="Times" pitchFamily="28" charset="0"/>
                <a:ea typeface="ＭＳ Ｐゴシック" pitchFamily="28" charset="-128"/>
              </a:rPr>
              <a:pPr/>
              <a:t>156</a:t>
            </a:fld>
            <a:endParaRPr lang="en-US" smtClean="0">
              <a:latin typeface="Times" pitchFamily="28" charset="0"/>
              <a:ea typeface="ＭＳ Ｐゴシック" pitchFamily="28"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7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3115EA1-D413-40A0-9FCD-2B43FA5C50D0}" type="slidenum">
              <a:rPr lang="en-US" smtClean="0">
                <a:latin typeface="Times" pitchFamily="28" charset="0"/>
                <a:ea typeface="ＭＳ Ｐゴシック" pitchFamily="28" charset="-128"/>
              </a:rPr>
              <a:pPr/>
              <a:t>157</a:t>
            </a:fld>
            <a:endParaRPr lang="en-US" smtClean="0">
              <a:latin typeface="Times" pitchFamily="28" charset="0"/>
              <a:ea typeface="ＭＳ Ｐゴシック" pitchFamily="28"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8842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883119-AE07-4FD8-B932-40E4839460F8}" type="slidenum">
              <a:rPr lang="en-US" smtClean="0">
                <a:latin typeface="Times" pitchFamily="28" charset="0"/>
                <a:ea typeface="ＭＳ Ｐゴシック" pitchFamily="28" charset="-128"/>
              </a:rPr>
              <a:pPr/>
              <a:t>158</a:t>
            </a:fld>
            <a:endParaRPr lang="en-US" smtClean="0">
              <a:latin typeface="Times" pitchFamily="28" charset="0"/>
              <a:ea typeface="ＭＳ Ｐゴシック" pitchFamily="28"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5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solidFill>
                <a:srgbClr val="000000"/>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97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solidFill>
                <a:srgbClr val="000000"/>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0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solidFill>
                <a:srgbClr val="000000"/>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02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B76C57F-1ED9-4F35-929D-D1A43BA96F35}" type="datetimeFigureOut">
              <a:rPr lang="en-US" smtClean="0"/>
              <a:t>2/21/2014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76C57F-1ED9-4F35-929D-D1A43BA96F35}" type="datetimeFigureOut">
              <a:rPr lang="en-US" smtClean="0"/>
              <a:t>2/21/2014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B76C57F-1ED9-4F35-929D-D1A43BA96F35}" type="datetimeFigureOut">
              <a:rPr lang="en-US" smtClean="0"/>
              <a:t>2/21/2014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lvl1pPr>
              <a:defRPr sz="3200" b="1">
                <a:solidFill>
                  <a:schemeClr val="accent3">
                    <a:lumMod val="50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219200"/>
            <a:ext cx="8229600" cy="5181600"/>
          </a:xfrm>
        </p:spPr>
        <p:txBody>
          <a:bodyPr>
            <a:normAutofit/>
          </a:bodyPr>
          <a:lstStyle>
            <a:lvl1pPr>
              <a:defRPr sz="2800"/>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B76C57F-1ED9-4F35-929D-D1A43BA96F35}" type="datetimeFigureOut">
              <a:rPr lang="en-US" smtClean="0"/>
              <a:t>2/21/2014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76C57F-1ED9-4F35-929D-D1A43BA96F35}" type="datetimeFigureOut">
              <a:rPr lang="en-US" smtClean="0"/>
              <a:t>2/21/2014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B76C57F-1ED9-4F35-929D-D1A43BA96F35}" type="datetimeFigureOut">
              <a:rPr lang="en-US" smtClean="0"/>
              <a:t>2/21/2014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B76C57F-1ED9-4F35-929D-D1A43BA96F35}" type="datetimeFigureOut">
              <a:rPr lang="en-US" smtClean="0"/>
              <a:t>2/21/2014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B76C57F-1ED9-4F35-929D-D1A43BA96F35}" type="datetimeFigureOut">
              <a:rPr lang="en-US" smtClean="0"/>
              <a:t>2/21/2014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76C57F-1ED9-4F35-929D-D1A43BA96F35}" type="datetimeFigureOut">
              <a:rPr lang="en-US" smtClean="0"/>
              <a:t>2/21/2014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B76C57F-1ED9-4F35-929D-D1A43BA96F35}" type="datetimeFigureOut">
              <a:rPr lang="en-US" smtClean="0"/>
              <a:t>2/21/2014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E82AF2-650C-4BEF-A104-FF60D5D2D35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76C57F-1ED9-4F35-929D-D1A43BA96F35}" type="datetimeFigureOut">
              <a:rPr lang="en-US" smtClean="0"/>
              <a:t>2/21/2014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82AF2-650C-4BEF-A104-FF60D5D2D35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notesSlide" Target="../notesSlides/notesSlide88.xml"/><Relationship Id="rId4"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1.png"/><Relationship Id="rId5" Type="http://schemas.openxmlformats.org/officeDocument/2006/relationships/notesSlide" Target="../notesSlides/notesSlide89.xml"/><Relationship Id="rId4"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53.png"/><Relationship Id="rId5" Type="http://schemas.openxmlformats.org/officeDocument/2006/relationships/notesSlide" Target="../notesSlides/notesSlide90.xml"/><Relationship Id="rId4"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8"/>
          <p:cNvSpPr>
            <a:spLocks noGrp="1" noChangeArrowheads="1"/>
          </p:cNvSpPr>
          <p:nvPr>
            <p:ph type="title"/>
          </p:nvPr>
        </p:nvSpPr>
        <p:spPr/>
        <p:txBody>
          <a:bodyPr>
            <a:normAutofit fontScale="90000"/>
          </a:bodyPr>
          <a:lstStyle/>
          <a:p>
            <a:pPr eaLnBrk="1" hangingPunct="1"/>
            <a:r>
              <a:rPr lang="en-US" smtClean="0"/>
              <a:t>Lymphatic System</a:t>
            </a:r>
          </a:p>
        </p:txBody>
      </p:sp>
      <p:sp>
        <p:nvSpPr>
          <p:cNvPr id="16388" name="Rectangle 9"/>
          <p:cNvSpPr>
            <a:spLocks noGrp="1" noChangeArrowheads="1"/>
          </p:cNvSpPr>
          <p:nvPr>
            <p:ph type="body" idx="1"/>
          </p:nvPr>
        </p:nvSpPr>
        <p:spPr>
          <a:xfrm>
            <a:off x="457200" y="1600200"/>
            <a:ext cx="4648200" cy="4724400"/>
          </a:xfrm>
        </p:spPr>
        <p:txBody>
          <a:bodyPr>
            <a:normAutofit/>
          </a:bodyPr>
          <a:lstStyle/>
          <a:p>
            <a:pPr marL="377825" indent="-377825" eaLnBrk="1" hangingPunct="1"/>
            <a:r>
              <a:rPr lang="en-US" dirty="0" smtClean="0"/>
              <a:t>Returns fluids that leaked from blood vessels back to blood</a:t>
            </a:r>
          </a:p>
          <a:p>
            <a:pPr marL="377825" indent="-377825" eaLnBrk="1" hangingPunct="1"/>
            <a:r>
              <a:rPr lang="en-US" dirty="0" smtClean="0"/>
              <a:t>Consists of three parts</a:t>
            </a:r>
          </a:p>
          <a:p>
            <a:pPr marL="958850" lvl="1" indent="-390525" eaLnBrk="1" hangingPunct="1">
              <a:buFontTx/>
              <a:buAutoNum type="arabicPeriod"/>
            </a:pPr>
            <a:r>
              <a:rPr lang="en-US" dirty="0" smtClean="0">
                <a:ea typeface="ＭＳ Ｐゴシック" pitchFamily="1" charset="-128"/>
              </a:rPr>
              <a:t>Network of </a:t>
            </a:r>
            <a:r>
              <a:rPr lang="en-US" b="1" dirty="0" smtClean="0">
                <a:ea typeface="ＭＳ Ｐゴシック" pitchFamily="1" charset="-128"/>
              </a:rPr>
              <a:t>lymphatic vessels </a:t>
            </a:r>
            <a:r>
              <a:rPr lang="en-US" dirty="0" smtClean="0">
                <a:ea typeface="ＭＳ Ｐゴシック" pitchFamily="1" charset="-128"/>
              </a:rPr>
              <a:t>(</a:t>
            </a:r>
            <a:r>
              <a:rPr lang="en-US" dirty="0" err="1" smtClean="0">
                <a:ea typeface="ＭＳ Ｐゴシック" pitchFamily="1" charset="-128"/>
              </a:rPr>
              <a:t>lymphatics</a:t>
            </a:r>
            <a:r>
              <a:rPr lang="en-US" dirty="0" smtClean="0">
                <a:ea typeface="ＭＳ Ｐゴシック" pitchFamily="1" charset="-128"/>
              </a:rPr>
              <a:t>)</a:t>
            </a:r>
          </a:p>
          <a:p>
            <a:pPr marL="958850" lvl="1" indent="-390525" eaLnBrk="1" hangingPunct="1">
              <a:buFontTx/>
              <a:buAutoNum type="arabicPeriod"/>
            </a:pPr>
            <a:r>
              <a:rPr lang="en-US" b="1" dirty="0" smtClean="0">
                <a:ea typeface="ＭＳ Ｐゴシック" pitchFamily="1" charset="-128"/>
              </a:rPr>
              <a:t>Lymph</a:t>
            </a:r>
            <a:r>
              <a:rPr lang="en-US" dirty="0" smtClean="0">
                <a:ea typeface="ＭＳ Ｐゴシック" pitchFamily="1" charset="-128"/>
              </a:rPr>
              <a:t> </a:t>
            </a:r>
            <a:endParaRPr lang="en-US" dirty="0">
              <a:ea typeface="ＭＳ Ｐゴシック" pitchFamily="1" charset="-128"/>
            </a:endParaRPr>
          </a:p>
          <a:p>
            <a:pPr marL="1358900" lvl="2" indent="-390525"/>
            <a:r>
              <a:rPr lang="en-US" dirty="0" smtClean="0">
                <a:ea typeface="ＭＳ Ｐゴシック" pitchFamily="1" charset="-128"/>
              </a:rPr>
              <a:t>The fluid in vessels</a:t>
            </a:r>
          </a:p>
          <a:p>
            <a:pPr marL="958850" lvl="1" indent="-390525" eaLnBrk="1" hangingPunct="1">
              <a:buFontTx/>
              <a:buAutoNum type="arabicPeriod"/>
            </a:pPr>
            <a:r>
              <a:rPr lang="en-US" b="1" dirty="0" smtClean="0">
                <a:ea typeface="ＭＳ Ｐゴシック" pitchFamily="1" charset="-128"/>
              </a:rPr>
              <a:t>Lymph nodes</a:t>
            </a:r>
            <a:r>
              <a:rPr lang="en-US" dirty="0" smtClean="0">
                <a:ea typeface="ＭＳ Ｐゴシック" pitchFamily="1" charset="-128"/>
              </a:rPr>
              <a:t> </a:t>
            </a:r>
          </a:p>
          <a:p>
            <a:pPr marL="1358900" lvl="2" indent="-390525"/>
            <a:r>
              <a:rPr lang="en-US" dirty="0" smtClean="0">
                <a:ea typeface="ＭＳ Ｐゴシック" pitchFamily="1" charset="-128"/>
              </a:rPr>
              <a:t> filter and cleanse lymph</a:t>
            </a:r>
          </a:p>
        </p:txBody>
      </p:sp>
      <p:pic>
        <p:nvPicPr>
          <p:cNvPr id="1027" name="Picture 3"/>
          <p:cNvPicPr>
            <a:picLocks noChangeAspect="1" noChangeArrowheads="1"/>
          </p:cNvPicPr>
          <p:nvPr/>
        </p:nvPicPr>
        <p:blipFill>
          <a:blip r:embed="rId3" cstate="print"/>
          <a:srcRect/>
          <a:stretch>
            <a:fillRect/>
          </a:stretch>
        </p:blipFill>
        <p:spPr bwMode="auto">
          <a:xfrm>
            <a:off x="5167195" y="1981200"/>
            <a:ext cx="3976805" cy="3276600"/>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51" name="Picture 39" descr="figure_20_02a_unlabeled"/>
          <p:cNvPicPr>
            <a:picLocks noChangeAspect="1" noChangeArrowheads="1"/>
          </p:cNvPicPr>
          <p:nvPr/>
        </p:nvPicPr>
        <p:blipFill>
          <a:blip r:embed="rId3" cstate="print"/>
          <a:srcRect b="3015"/>
          <a:stretch>
            <a:fillRect/>
          </a:stretch>
        </p:blipFill>
        <p:spPr bwMode="auto">
          <a:xfrm>
            <a:off x="1674813" y="228600"/>
            <a:ext cx="5857875" cy="6357938"/>
          </a:xfrm>
          <a:prstGeom prst="rect">
            <a:avLst/>
          </a:prstGeom>
          <a:noFill/>
        </p:spPr>
      </p:pic>
      <p:sp>
        <p:nvSpPr>
          <p:cNvPr id="38952" name="Rectangle 40"/>
          <p:cNvSpPr>
            <a:spLocks noChangeArrowheads="1"/>
          </p:cNvSpPr>
          <p:nvPr/>
        </p:nvSpPr>
        <p:spPr bwMode="auto">
          <a:xfrm>
            <a:off x="1643063" y="468835"/>
            <a:ext cx="1479892" cy="535531"/>
          </a:xfrm>
          <a:prstGeom prst="rect">
            <a:avLst/>
          </a:prstGeom>
          <a:noFill/>
          <a:ln w="9525">
            <a:noFill/>
            <a:miter lim="800000"/>
            <a:headEnd/>
            <a:tailEnd/>
          </a:ln>
          <a:effectLst/>
        </p:spPr>
        <p:txBody>
          <a:bodyPr wrap="none" anchor="ctr">
            <a:spAutoFit/>
          </a:bodyPr>
          <a:lstStyle/>
          <a:p>
            <a:pPr>
              <a:lnSpc>
                <a:spcPct val="80000"/>
              </a:lnSpc>
            </a:pPr>
            <a:r>
              <a:rPr lang="en-US" sz="1800" b="1" dirty="0">
                <a:solidFill>
                  <a:schemeClr val="accent6">
                    <a:lumMod val="50000"/>
                  </a:schemeClr>
                </a:solidFill>
                <a:latin typeface="Arial" charset="0"/>
              </a:rPr>
              <a:t>Internal</a:t>
            </a:r>
          </a:p>
          <a:p>
            <a:pPr>
              <a:lnSpc>
                <a:spcPct val="80000"/>
              </a:lnSpc>
            </a:pPr>
            <a:r>
              <a:rPr lang="en-US" sz="1800" b="1" dirty="0">
                <a:solidFill>
                  <a:schemeClr val="accent6">
                    <a:lumMod val="50000"/>
                  </a:schemeClr>
                </a:solidFill>
                <a:latin typeface="Arial" charset="0"/>
              </a:rPr>
              <a:t>jugular vein</a:t>
            </a:r>
          </a:p>
        </p:txBody>
      </p:sp>
      <p:sp>
        <p:nvSpPr>
          <p:cNvPr id="38953" name="Rectangle 41"/>
          <p:cNvSpPr>
            <a:spLocks noChangeArrowheads="1"/>
          </p:cNvSpPr>
          <p:nvPr/>
        </p:nvSpPr>
        <p:spPr bwMode="auto">
          <a:xfrm>
            <a:off x="1643063" y="1131148"/>
            <a:ext cx="1838965" cy="757130"/>
          </a:xfrm>
          <a:prstGeom prst="rect">
            <a:avLst/>
          </a:prstGeom>
          <a:noFill/>
          <a:ln w="9525">
            <a:noFill/>
            <a:miter lim="800000"/>
            <a:headEnd/>
            <a:tailEnd/>
          </a:ln>
          <a:effectLst/>
        </p:spPr>
        <p:txBody>
          <a:bodyPr wrap="none" anchor="ctr">
            <a:spAutoFit/>
          </a:bodyPr>
          <a:lstStyle/>
          <a:p>
            <a:pPr>
              <a:lnSpc>
                <a:spcPct val="80000"/>
              </a:lnSpc>
            </a:pPr>
            <a:r>
              <a:rPr lang="en-US" sz="1800" b="1" dirty="0">
                <a:solidFill>
                  <a:srgbClr val="FF0000"/>
                </a:solidFill>
                <a:latin typeface="Arial" charset="0"/>
              </a:rPr>
              <a:t>Entrance of</a:t>
            </a:r>
          </a:p>
          <a:p>
            <a:pPr>
              <a:lnSpc>
                <a:spcPct val="80000"/>
              </a:lnSpc>
            </a:pPr>
            <a:r>
              <a:rPr lang="en-US" sz="1800" b="1" dirty="0">
                <a:solidFill>
                  <a:srgbClr val="FF0000"/>
                </a:solidFill>
                <a:latin typeface="Arial" charset="0"/>
              </a:rPr>
              <a:t>right lymphatic</a:t>
            </a:r>
          </a:p>
          <a:p>
            <a:pPr>
              <a:lnSpc>
                <a:spcPct val="80000"/>
              </a:lnSpc>
            </a:pPr>
            <a:r>
              <a:rPr lang="en-US" sz="1800" b="1" dirty="0">
                <a:solidFill>
                  <a:srgbClr val="FF0000"/>
                </a:solidFill>
                <a:latin typeface="Arial" charset="0"/>
              </a:rPr>
              <a:t>duct into vein</a:t>
            </a:r>
          </a:p>
        </p:txBody>
      </p:sp>
      <p:sp>
        <p:nvSpPr>
          <p:cNvPr id="38954" name="Rectangle 42"/>
          <p:cNvSpPr>
            <a:spLocks noChangeArrowheads="1"/>
          </p:cNvSpPr>
          <p:nvPr/>
        </p:nvSpPr>
        <p:spPr bwMode="auto">
          <a:xfrm>
            <a:off x="5791200" y="990600"/>
            <a:ext cx="1633781" cy="757130"/>
          </a:xfrm>
          <a:prstGeom prst="rect">
            <a:avLst/>
          </a:prstGeom>
          <a:noFill/>
          <a:ln w="9525">
            <a:noFill/>
            <a:miter lim="800000"/>
            <a:headEnd/>
            <a:tailEnd/>
          </a:ln>
          <a:effectLst/>
        </p:spPr>
        <p:txBody>
          <a:bodyPr wrap="none" anchor="ctr">
            <a:spAutoFit/>
          </a:bodyPr>
          <a:lstStyle/>
          <a:p>
            <a:pPr>
              <a:lnSpc>
                <a:spcPct val="80000"/>
              </a:lnSpc>
            </a:pPr>
            <a:r>
              <a:rPr lang="en-US" sz="1800" b="1" dirty="0">
                <a:solidFill>
                  <a:srgbClr val="00B050"/>
                </a:solidFill>
                <a:latin typeface="Arial" charset="0"/>
              </a:rPr>
              <a:t>Entrance of </a:t>
            </a:r>
          </a:p>
          <a:p>
            <a:pPr>
              <a:lnSpc>
                <a:spcPct val="80000"/>
              </a:lnSpc>
            </a:pPr>
            <a:r>
              <a:rPr lang="en-US" sz="1800" b="1" dirty="0">
                <a:solidFill>
                  <a:srgbClr val="00B050"/>
                </a:solidFill>
                <a:latin typeface="Arial" charset="0"/>
              </a:rPr>
              <a:t>thoracic duct</a:t>
            </a:r>
          </a:p>
          <a:p>
            <a:pPr>
              <a:lnSpc>
                <a:spcPct val="80000"/>
              </a:lnSpc>
            </a:pPr>
            <a:r>
              <a:rPr lang="en-US" sz="1800" b="1" dirty="0">
                <a:solidFill>
                  <a:srgbClr val="00B050"/>
                </a:solidFill>
                <a:latin typeface="Arial" charset="0"/>
              </a:rPr>
              <a:t>into vein</a:t>
            </a:r>
          </a:p>
        </p:txBody>
      </p:sp>
      <p:sp>
        <p:nvSpPr>
          <p:cNvPr id="38955" name="Rectangle 43"/>
          <p:cNvSpPr>
            <a:spLocks noChangeArrowheads="1"/>
          </p:cNvSpPr>
          <p:nvPr/>
        </p:nvSpPr>
        <p:spPr bwMode="auto">
          <a:xfrm>
            <a:off x="6019800" y="2362200"/>
            <a:ext cx="1146468" cy="535531"/>
          </a:xfrm>
          <a:prstGeom prst="rect">
            <a:avLst/>
          </a:prstGeom>
          <a:noFill/>
          <a:ln w="9525">
            <a:noFill/>
            <a:miter lim="800000"/>
            <a:headEnd/>
            <a:tailEnd/>
          </a:ln>
          <a:effectLst/>
        </p:spPr>
        <p:txBody>
          <a:bodyPr wrap="none" anchor="ctr">
            <a:spAutoFit/>
          </a:bodyPr>
          <a:lstStyle/>
          <a:p>
            <a:pPr>
              <a:lnSpc>
                <a:spcPct val="80000"/>
              </a:lnSpc>
            </a:pPr>
            <a:r>
              <a:rPr lang="en-US" sz="1800" b="1" dirty="0">
                <a:solidFill>
                  <a:srgbClr val="00B050"/>
                </a:solidFill>
                <a:latin typeface="Arial" charset="0"/>
              </a:rPr>
              <a:t>Thoracic</a:t>
            </a:r>
          </a:p>
          <a:p>
            <a:pPr>
              <a:lnSpc>
                <a:spcPct val="80000"/>
              </a:lnSpc>
            </a:pPr>
            <a:r>
              <a:rPr lang="en-US" sz="1800" b="1" dirty="0">
                <a:solidFill>
                  <a:srgbClr val="00B050"/>
                </a:solidFill>
                <a:latin typeface="Arial" charset="0"/>
              </a:rPr>
              <a:t>duct</a:t>
            </a:r>
          </a:p>
        </p:txBody>
      </p:sp>
      <p:sp>
        <p:nvSpPr>
          <p:cNvPr id="38956" name="Rectangle 44"/>
          <p:cNvSpPr>
            <a:spLocks noChangeArrowheads="1"/>
          </p:cNvSpPr>
          <p:nvPr/>
        </p:nvSpPr>
        <p:spPr bwMode="auto">
          <a:xfrm>
            <a:off x="6248400" y="3200400"/>
            <a:ext cx="1107996" cy="535531"/>
          </a:xfrm>
          <a:prstGeom prst="rect">
            <a:avLst/>
          </a:prstGeom>
          <a:noFill/>
          <a:ln w="9525">
            <a:noFill/>
            <a:miter lim="800000"/>
            <a:headEnd/>
            <a:tailEnd/>
          </a:ln>
          <a:effectLst/>
        </p:spPr>
        <p:txBody>
          <a:bodyPr wrap="none" anchor="ctr">
            <a:spAutoFit/>
          </a:bodyPr>
          <a:lstStyle/>
          <a:p>
            <a:pPr>
              <a:lnSpc>
                <a:spcPct val="80000"/>
              </a:lnSpc>
            </a:pPr>
            <a:r>
              <a:rPr lang="en-US" sz="1800" b="1" dirty="0">
                <a:solidFill>
                  <a:srgbClr val="00B050"/>
                </a:solidFill>
                <a:latin typeface="Arial" charset="0"/>
              </a:rPr>
              <a:t>Cisterna</a:t>
            </a:r>
          </a:p>
          <a:p>
            <a:pPr>
              <a:lnSpc>
                <a:spcPct val="80000"/>
              </a:lnSpc>
            </a:pPr>
            <a:r>
              <a:rPr lang="en-US" sz="1800" b="1" dirty="0" err="1">
                <a:solidFill>
                  <a:srgbClr val="00B050"/>
                </a:solidFill>
                <a:latin typeface="Arial" charset="0"/>
              </a:rPr>
              <a:t>chyli</a:t>
            </a:r>
            <a:endParaRPr lang="en-US" sz="1800" b="1" dirty="0">
              <a:solidFill>
                <a:srgbClr val="00B050"/>
              </a:solidFill>
              <a:latin typeface="Arial" charset="0"/>
            </a:endParaRPr>
          </a:p>
        </p:txBody>
      </p:sp>
      <p:sp>
        <p:nvSpPr>
          <p:cNvPr id="38957" name="Rectangle 45"/>
          <p:cNvSpPr>
            <a:spLocks noChangeArrowheads="1"/>
          </p:cNvSpPr>
          <p:nvPr/>
        </p:nvSpPr>
        <p:spPr bwMode="auto">
          <a:xfrm>
            <a:off x="1647825" y="4080723"/>
            <a:ext cx="1300356" cy="757130"/>
          </a:xfrm>
          <a:prstGeom prst="rect">
            <a:avLst/>
          </a:prstGeom>
          <a:noFill/>
          <a:ln w="9525">
            <a:noFill/>
            <a:miter lim="800000"/>
            <a:headEnd/>
            <a:tailEnd/>
          </a:ln>
          <a:effectLst/>
        </p:spPr>
        <p:txBody>
          <a:bodyPr wrap="none" anchor="ctr">
            <a:spAutoFit/>
          </a:bodyPr>
          <a:lstStyle/>
          <a:p>
            <a:pPr>
              <a:lnSpc>
                <a:spcPct val="80000"/>
              </a:lnSpc>
            </a:pPr>
            <a:r>
              <a:rPr lang="en-US" sz="1800" b="1" dirty="0">
                <a:latin typeface="Arial" charset="0"/>
              </a:rPr>
              <a:t>Collecting</a:t>
            </a:r>
          </a:p>
          <a:p>
            <a:pPr>
              <a:lnSpc>
                <a:spcPct val="80000"/>
              </a:lnSpc>
            </a:pPr>
            <a:r>
              <a:rPr lang="en-US" sz="1800" b="1" dirty="0">
                <a:latin typeface="Arial" charset="0"/>
              </a:rPr>
              <a:t>lymphatic</a:t>
            </a:r>
          </a:p>
          <a:p>
            <a:pPr>
              <a:lnSpc>
                <a:spcPct val="80000"/>
              </a:lnSpc>
            </a:pPr>
            <a:r>
              <a:rPr lang="en-US" sz="1800" b="1" dirty="0">
                <a:latin typeface="Arial" charset="0"/>
              </a:rPr>
              <a:t>vessels</a:t>
            </a:r>
          </a:p>
        </p:txBody>
      </p:sp>
      <p:sp>
        <p:nvSpPr>
          <p:cNvPr id="38962" name="Rectangle 50"/>
          <p:cNvSpPr>
            <a:spLocks noChangeArrowheads="1"/>
          </p:cNvSpPr>
          <p:nvPr/>
        </p:nvSpPr>
        <p:spPr bwMode="auto">
          <a:xfrm>
            <a:off x="3559175" y="3449638"/>
            <a:ext cx="781050" cy="366712"/>
          </a:xfrm>
          <a:prstGeom prst="rect">
            <a:avLst/>
          </a:prstGeom>
          <a:noFill/>
          <a:ln w="9525">
            <a:noFill/>
            <a:miter lim="800000"/>
            <a:headEnd/>
            <a:tailEnd/>
          </a:ln>
          <a:effectLst/>
        </p:spPr>
        <p:txBody>
          <a:bodyPr wrap="none" anchor="ctr">
            <a:spAutoFit/>
          </a:bodyPr>
          <a:lstStyle/>
          <a:p>
            <a:r>
              <a:rPr lang="en-US" sz="1800" b="1">
                <a:latin typeface="Arial" charset="0"/>
              </a:rPr>
              <a:t>Aorta</a:t>
            </a:r>
          </a:p>
        </p:txBody>
      </p:sp>
      <p:sp>
        <p:nvSpPr>
          <p:cNvPr id="38963" name="Rectangle 51"/>
          <p:cNvSpPr>
            <a:spLocks noChangeArrowheads="1"/>
          </p:cNvSpPr>
          <p:nvPr/>
        </p:nvSpPr>
        <p:spPr bwMode="auto">
          <a:xfrm>
            <a:off x="1906588" y="5564188"/>
            <a:ext cx="3594100" cy="336550"/>
          </a:xfrm>
          <a:prstGeom prst="rect">
            <a:avLst/>
          </a:prstGeom>
          <a:noFill/>
          <a:ln w="9525">
            <a:noFill/>
            <a:miter lim="800000"/>
            <a:headEnd/>
            <a:tailEnd/>
          </a:ln>
          <a:effectLst/>
        </p:spPr>
        <p:txBody>
          <a:bodyPr wrap="none" anchor="ctr">
            <a:spAutoFit/>
          </a:bodyPr>
          <a:lstStyle/>
          <a:p>
            <a:r>
              <a:rPr lang="en-US" sz="1600" b="1">
                <a:latin typeface="Arial" charset="0"/>
              </a:rPr>
              <a:t>Drained by the right lymphatic duct</a:t>
            </a:r>
          </a:p>
        </p:txBody>
      </p:sp>
      <p:sp>
        <p:nvSpPr>
          <p:cNvPr id="38964" name="Rectangle 52"/>
          <p:cNvSpPr>
            <a:spLocks noChangeArrowheads="1"/>
          </p:cNvSpPr>
          <p:nvPr/>
        </p:nvSpPr>
        <p:spPr bwMode="auto">
          <a:xfrm>
            <a:off x="1906588" y="5821363"/>
            <a:ext cx="2927350" cy="336550"/>
          </a:xfrm>
          <a:prstGeom prst="rect">
            <a:avLst/>
          </a:prstGeom>
          <a:noFill/>
          <a:ln w="9525">
            <a:noFill/>
            <a:miter lim="800000"/>
            <a:headEnd/>
            <a:tailEnd/>
          </a:ln>
          <a:effectLst/>
        </p:spPr>
        <p:txBody>
          <a:bodyPr wrap="none" anchor="ctr">
            <a:spAutoFit/>
          </a:bodyPr>
          <a:lstStyle/>
          <a:p>
            <a:r>
              <a:rPr lang="en-US" sz="1600" b="1" dirty="0">
                <a:latin typeface="Arial" charset="0"/>
              </a:rPr>
              <a:t>Drained by the thoracic duct</a:t>
            </a:r>
          </a:p>
        </p:txBody>
      </p:sp>
      <p:sp>
        <p:nvSpPr>
          <p:cNvPr id="38966" name="Freeform 54"/>
          <p:cNvSpPr>
            <a:spLocks/>
          </p:cNvSpPr>
          <p:nvPr/>
        </p:nvSpPr>
        <p:spPr bwMode="auto">
          <a:xfrm>
            <a:off x="2578100" y="615950"/>
            <a:ext cx="1708150" cy="1158875"/>
          </a:xfrm>
          <a:custGeom>
            <a:avLst/>
            <a:gdLst/>
            <a:ahLst/>
            <a:cxnLst>
              <a:cxn ang="0">
                <a:pos x="0" y="0"/>
              </a:cxn>
              <a:cxn ang="0">
                <a:pos x="267" y="0"/>
              </a:cxn>
              <a:cxn ang="0">
                <a:pos x="1088" y="739"/>
              </a:cxn>
            </a:cxnLst>
            <a:rect l="0" t="0" r="r" b="b"/>
            <a:pathLst>
              <a:path w="1088" h="739">
                <a:moveTo>
                  <a:pt x="0" y="0"/>
                </a:moveTo>
                <a:lnTo>
                  <a:pt x="267" y="0"/>
                </a:lnTo>
                <a:lnTo>
                  <a:pt x="1088" y="739"/>
                </a:lnTo>
              </a:path>
            </a:pathLst>
          </a:custGeom>
          <a:noFill/>
          <a:ln w="9525" cap="flat" cmpd="sng">
            <a:solidFill>
              <a:schemeClr val="tx1"/>
            </a:solidFill>
            <a:prstDash val="solid"/>
            <a:round/>
            <a:headEnd/>
            <a:tailEnd/>
          </a:ln>
          <a:effectLst/>
        </p:spPr>
        <p:txBody>
          <a:bodyPr wrap="none" anchor="ctr"/>
          <a:lstStyle/>
          <a:p>
            <a:endParaRPr lang="en-US"/>
          </a:p>
        </p:txBody>
      </p:sp>
      <p:sp>
        <p:nvSpPr>
          <p:cNvPr id="38967" name="Freeform 55"/>
          <p:cNvSpPr>
            <a:spLocks/>
          </p:cNvSpPr>
          <p:nvPr/>
        </p:nvSpPr>
        <p:spPr bwMode="auto">
          <a:xfrm>
            <a:off x="3051175" y="1293813"/>
            <a:ext cx="1201738" cy="590550"/>
          </a:xfrm>
          <a:custGeom>
            <a:avLst/>
            <a:gdLst/>
            <a:ahLst/>
            <a:cxnLst>
              <a:cxn ang="0">
                <a:pos x="0" y="0"/>
              </a:cxn>
              <a:cxn ang="0">
                <a:pos x="190" y="0"/>
              </a:cxn>
              <a:cxn ang="0">
                <a:pos x="766" y="376"/>
              </a:cxn>
            </a:cxnLst>
            <a:rect l="0" t="0" r="r" b="b"/>
            <a:pathLst>
              <a:path w="766" h="376">
                <a:moveTo>
                  <a:pt x="0" y="0"/>
                </a:moveTo>
                <a:lnTo>
                  <a:pt x="190" y="0"/>
                </a:lnTo>
                <a:lnTo>
                  <a:pt x="766" y="376"/>
                </a:lnTo>
              </a:path>
            </a:pathLst>
          </a:custGeom>
          <a:noFill/>
          <a:ln w="9525" cap="flat" cmpd="sng">
            <a:solidFill>
              <a:schemeClr val="tx1"/>
            </a:solidFill>
            <a:prstDash val="solid"/>
            <a:round/>
            <a:headEnd/>
            <a:tailEnd/>
          </a:ln>
          <a:effectLst/>
        </p:spPr>
        <p:txBody>
          <a:bodyPr wrap="none" anchor="ctr"/>
          <a:lstStyle/>
          <a:p>
            <a:endParaRPr lang="en-US"/>
          </a:p>
        </p:txBody>
      </p:sp>
      <p:sp>
        <p:nvSpPr>
          <p:cNvPr id="38968" name="Freeform 56"/>
          <p:cNvSpPr>
            <a:spLocks/>
          </p:cNvSpPr>
          <p:nvPr/>
        </p:nvSpPr>
        <p:spPr bwMode="auto">
          <a:xfrm flipH="1" flipV="1">
            <a:off x="4733924" y="1066800"/>
            <a:ext cx="1057275" cy="809625"/>
          </a:xfrm>
          <a:custGeom>
            <a:avLst/>
            <a:gdLst/>
            <a:ahLst/>
            <a:cxnLst>
              <a:cxn ang="0">
                <a:pos x="0" y="154"/>
              </a:cxn>
              <a:cxn ang="0">
                <a:pos x="154" y="154"/>
              </a:cxn>
              <a:cxn ang="0">
                <a:pos x="1065" y="0"/>
              </a:cxn>
            </a:cxnLst>
            <a:rect l="0" t="0" r="r" b="b"/>
            <a:pathLst>
              <a:path w="1065" h="154">
                <a:moveTo>
                  <a:pt x="0" y="154"/>
                </a:moveTo>
                <a:lnTo>
                  <a:pt x="154" y="154"/>
                </a:lnTo>
                <a:lnTo>
                  <a:pt x="1065" y="0"/>
                </a:lnTo>
              </a:path>
            </a:pathLst>
          </a:custGeom>
          <a:noFill/>
          <a:ln w="9525" cap="flat" cmpd="sng">
            <a:solidFill>
              <a:schemeClr val="tx1"/>
            </a:solidFill>
            <a:prstDash val="solid"/>
            <a:round/>
            <a:headEnd/>
            <a:tailEnd/>
          </a:ln>
          <a:effectLst/>
        </p:spPr>
        <p:txBody>
          <a:bodyPr wrap="none" anchor="ctr"/>
          <a:lstStyle/>
          <a:p>
            <a:endParaRPr lang="en-US"/>
          </a:p>
        </p:txBody>
      </p:sp>
      <p:sp>
        <p:nvSpPr>
          <p:cNvPr id="38969" name="Freeform 57"/>
          <p:cNvSpPr>
            <a:spLocks/>
          </p:cNvSpPr>
          <p:nvPr/>
        </p:nvSpPr>
        <p:spPr bwMode="auto">
          <a:xfrm flipH="1" flipV="1">
            <a:off x="4495800" y="2514600"/>
            <a:ext cx="1447800" cy="398463"/>
          </a:xfrm>
          <a:custGeom>
            <a:avLst/>
            <a:gdLst/>
            <a:ahLst/>
            <a:cxnLst>
              <a:cxn ang="0">
                <a:pos x="0" y="1"/>
              </a:cxn>
              <a:cxn ang="0">
                <a:pos x="1119" y="0"/>
              </a:cxn>
            </a:cxnLst>
            <a:rect l="0" t="0" r="r" b="b"/>
            <a:pathLst>
              <a:path w="1119" h="1">
                <a:moveTo>
                  <a:pt x="0" y="1"/>
                </a:moveTo>
                <a:lnTo>
                  <a:pt x="1119" y="0"/>
                </a:lnTo>
              </a:path>
            </a:pathLst>
          </a:custGeom>
          <a:noFill/>
          <a:ln w="9525">
            <a:solidFill>
              <a:schemeClr val="tx1"/>
            </a:solidFill>
            <a:round/>
            <a:headEnd/>
            <a:tailEnd/>
          </a:ln>
          <a:effectLst/>
        </p:spPr>
        <p:txBody>
          <a:bodyPr wrap="none" anchor="ctr"/>
          <a:lstStyle/>
          <a:p>
            <a:endParaRPr lang="en-US"/>
          </a:p>
        </p:txBody>
      </p:sp>
      <p:sp>
        <p:nvSpPr>
          <p:cNvPr id="38970" name="Freeform 58"/>
          <p:cNvSpPr>
            <a:spLocks/>
          </p:cNvSpPr>
          <p:nvPr/>
        </p:nvSpPr>
        <p:spPr bwMode="auto">
          <a:xfrm flipH="1">
            <a:off x="4419599" y="3352800"/>
            <a:ext cx="1752599" cy="45719"/>
          </a:xfrm>
          <a:custGeom>
            <a:avLst/>
            <a:gdLst/>
            <a:ahLst/>
            <a:cxnLst>
              <a:cxn ang="0">
                <a:pos x="0" y="138"/>
              </a:cxn>
              <a:cxn ang="0">
                <a:pos x="275" y="139"/>
              </a:cxn>
              <a:cxn ang="0">
                <a:pos x="1072" y="0"/>
              </a:cxn>
            </a:cxnLst>
            <a:rect l="0" t="0" r="r" b="b"/>
            <a:pathLst>
              <a:path w="1072" h="139">
                <a:moveTo>
                  <a:pt x="0" y="138"/>
                </a:moveTo>
                <a:lnTo>
                  <a:pt x="275" y="139"/>
                </a:lnTo>
                <a:lnTo>
                  <a:pt x="1072" y="0"/>
                </a:lnTo>
              </a:path>
            </a:pathLst>
          </a:custGeom>
          <a:noFill/>
          <a:ln w="9525" cap="flat" cmpd="sng">
            <a:solidFill>
              <a:schemeClr val="tx1"/>
            </a:solidFill>
            <a:prstDash val="solid"/>
            <a:round/>
            <a:headEnd/>
            <a:tailEnd/>
          </a:ln>
          <a:effectLst/>
        </p:spPr>
        <p:txBody>
          <a:bodyPr wrap="none" anchor="ctr"/>
          <a:lstStyle/>
          <a:p>
            <a:endParaRPr lang="en-US"/>
          </a:p>
        </p:txBody>
      </p:sp>
      <p:sp>
        <p:nvSpPr>
          <p:cNvPr id="38971" name="Freeform 59"/>
          <p:cNvSpPr>
            <a:spLocks/>
          </p:cNvSpPr>
          <p:nvPr/>
        </p:nvSpPr>
        <p:spPr bwMode="auto">
          <a:xfrm>
            <a:off x="4252913" y="3557588"/>
            <a:ext cx="271462" cy="90487"/>
          </a:xfrm>
          <a:custGeom>
            <a:avLst/>
            <a:gdLst/>
            <a:ahLst/>
            <a:cxnLst>
              <a:cxn ang="0">
                <a:pos x="0" y="58"/>
              </a:cxn>
              <a:cxn ang="0">
                <a:pos x="54" y="58"/>
              </a:cxn>
              <a:cxn ang="0">
                <a:pos x="173" y="0"/>
              </a:cxn>
            </a:cxnLst>
            <a:rect l="0" t="0" r="r" b="b"/>
            <a:pathLst>
              <a:path w="173" h="58">
                <a:moveTo>
                  <a:pt x="0" y="58"/>
                </a:moveTo>
                <a:lnTo>
                  <a:pt x="54" y="58"/>
                </a:lnTo>
                <a:lnTo>
                  <a:pt x="173" y="0"/>
                </a:lnTo>
              </a:path>
            </a:pathLst>
          </a:custGeom>
          <a:noFill/>
          <a:ln w="9525" cap="flat" cmpd="sng">
            <a:solidFill>
              <a:schemeClr val="tx1"/>
            </a:solidFill>
            <a:prstDash val="solid"/>
            <a:round/>
            <a:headEnd/>
            <a:tailEnd/>
          </a:ln>
          <a:effectLst/>
        </p:spPr>
        <p:txBody>
          <a:bodyPr wrap="none" anchor="ctr"/>
          <a:lstStyle/>
          <a:p>
            <a:endParaRPr lang="en-US"/>
          </a:p>
        </p:txBody>
      </p:sp>
      <p:sp>
        <p:nvSpPr>
          <p:cNvPr id="38972" name="Freeform 60"/>
          <p:cNvSpPr>
            <a:spLocks/>
          </p:cNvSpPr>
          <p:nvPr/>
        </p:nvSpPr>
        <p:spPr bwMode="auto">
          <a:xfrm>
            <a:off x="2860675" y="4241800"/>
            <a:ext cx="338138" cy="3175"/>
          </a:xfrm>
          <a:custGeom>
            <a:avLst/>
            <a:gdLst/>
            <a:ahLst/>
            <a:cxnLst>
              <a:cxn ang="0">
                <a:pos x="0" y="0"/>
              </a:cxn>
              <a:cxn ang="0">
                <a:pos x="215" y="2"/>
              </a:cxn>
            </a:cxnLst>
            <a:rect l="0" t="0" r="r" b="b"/>
            <a:pathLst>
              <a:path w="215" h="2">
                <a:moveTo>
                  <a:pt x="0" y="0"/>
                </a:moveTo>
                <a:lnTo>
                  <a:pt x="215" y="2"/>
                </a:lnTo>
              </a:path>
            </a:pathLst>
          </a:custGeom>
          <a:noFill/>
          <a:ln w="9525">
            <a:solidFill>
              <a:schemeClr val="tx1"/>
            </a:solidFill>
            <a:round/>
            <a:headEnd/>
            <a:tailEnd/>
          </a:ln>
          <a:effectLst/>
        </p:spPr>
        <p:txBody>
          <a:bodyPr wrap="none" anchor="ctr"/>
          <a:lstStyle/>
          <a:p>
            <a:endParaRPr lang="en-US">
              <a:solidFill>
                <a:schemeClr val="accent1">
                  <a:lumMod val="75000"/>
                </a:schemeClr>
              </a:solidFill>
            </a:endParaRPr>
          </a:p>
        </p:txBody>
      </p:sp>
      <p:sp>
        <p:nvSpPr>
          <p:cNvPr id="38973" name="Line 61"/>
          <p:cNvSpPr>
            <a:spLocks noChangeShapeType="1"/>
          </p:cNvSpPr>
          <p:nvPr/>
        </p:nvSpPr>
        <p:spPr bwMode="auto">
          <a:xfrm>
            <a:off x="3078163" y="4244975"/>
            <a:ext cx="873125" cy="565150"/>
          </a:xfrm>
          <a:prstGeom prst="line">
            <a:avLst/>
          </a:prstGeom>
          <a:noFill/>
          <a:ln w="9525">
            <a:solidFill>
              <a:schemeClr val="tx1"/>
            </a:solidFill>
            <a:round/>
            <a:headEnd/>
            <a:tailEnd/>
          </a:ln>
          <a:effectLst/>
        </p:spPr>
        <p:txBody>
          <a:bodyPr wrap="none" anchor="ctr"/>
          <a:lstStyle/>
          <a:p>
            <a:endParaRPr lang="en-US"/>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4"/>
          <p:cNvPicPr>
            <a:picLocks noChangeAspect="1" noChangeArrowheads="1"/>
          </p:cNvPicPr>
          <p:nvPr/>
        </p:nvPicPr>
        <p:blipFill>
          <a:blip r:embed="rId2" cstate="print"/>
          <a:srcRect/>
          <a:stretch>
            <a:fillRect/>
          </a:stretch>
        </p:blipFill>
        <p:spPr bwMode="auto">
          <a:xfrm>
            <a:off x="977900" y="4763"/>
            <a:ext cx="7188200" cy="6261100"/>
          </a:xfrm>
          <a:prstGeom prst="rect">
            <a:avLst/>
          </a:prstGeom>
          <a:noFill/>
          <a:ln w="9525">
            <a:noFill/>
            <a:miter lim="800000"/>
            <a:headEnd/>
            <a:tailEnd/>
          </a:ln>
        </p:spPr>
      </p:pic>
      <p:sp>
        <p:nvSpPr>
          <p:cNvPr id="104452" name="Line 5"/>
          <p:cNvSpPr>
            <a:spLocks noChangeShapeType="1"/>
          </p:cNvSpPr>
          <p:nvPr/>
        </p:nvSpPr>
        <p:spPr bwMode="auto">
          <a:xfrm flipH="1">
            <a:off x="5345113" y="125413"/>
            <a:ext cx="892175" cy="1587"/>
          </a:xfrm>
          <a:prstGeom prst="line">
            <a:avLst/>
          </a:prstGeom>
          <a:noFill/>
          <a:ln w="12700">
            <a:solidFill>
              <a:srgbClr val="000000"/>
            </a:solidFill>
            <a:round/>
            <a:headEnd/>
            <a:tailEnd/>
          </a:ln>
        </p:spPr>
        <p:txBody>
          <a:bodyPr/>
          <a:lstStyle/>
          <a:p>
            <a:endParaRPr lang="en-US"/>
          </a:p>
        </p:txBody>
      </p:sp>
      <p:sp>
        <p:nvSpPr>
          <p:cNvPr id="104453" name="Freeform 6"/>
          <p:cNvSpPr>
            <a:spLocks/>
          </p:cNvSpPr>
          <p:nvPr/>
        </p:nvSpPr>
        <p:spPr bwMode="auto">
          <a:xfrm>
            <a:off x="5322888" y="369888"/>
            <a:ext cx="914400" cy="101600"/>
          </a:xfrm>
          <a:custGeom>
            <a:avLst/>
            <a:gdLst>
              <a:gd name="T0" fmla="*/ 576 w 576"/>
              <a:gd name="T1" fmla="*/ 0 h 64"/>
              <a:gd name="T2" fmla="*/ 82 w 576"/>
              <a:gd name="T3" fmla="*/ 0 h 64"/>
              <a:gd name="T4" fmla="*/ 0 w 576"/>
              <a:gd name="T5" fmla="*/ 64 h 64"/>
              <a:gd name="T6" fmla="*/ 0 60000 65536"/>
              <a:gd name="T7" fmla="*/ 0 60000 65536"/>
              <a:gd name="T8" fmla="*/ 0 60000 65536"/>
              <a:gd name="T9" fmla="*/ 0 w 576"/>
              <a:gd name="T10" fmla="*/ 0 h 64"/>
              <a:gd name="T11" fmla="*/ 576 w 576"/>
              <a:gd name="T12" fmla="*/ 64 h 64"/>
            </a:gdLst>
            <a:ahLst/>
            <a:cxnLst>
              <a:cxn ang="T6">
                <a:pos x="T0" y="T1"/>
              </a:cxn>
              <a:cxn ang="T7">
                <a:pos x="T2" y="T3"/>
              </a:cxn>
              <a:cxn ang="T8">
                <a:pos x="T4" y="T5"/>
              </a:cxn>
            </a:cxnLst>
            <a:rect l="T9" t="T10" r="T11" b="T12"/>
            <a:pathLst>
              <a:path w="576" h="64">
                <a:moveTo>
                  <a:pt x="576" y="0"/>
                </a:moveTo>
                <a:lnTo>
                  <a:pt x="82" y="0"/>
                </a:lnTo>
                <a:lnTo>
                  <a:pt x="0" y="64"/>
                </a:lnTo>
              </a:path>
            </a:pathLst>
          </a:custGeom>
          <a:noFill/>
          <a:ln w="12700">
            <a:solidFill>
              <a:srgbClr val="000000"/>
            </a:solidFill>
            <a:prstDash val="solid"/>
            <a:round/>
            <a:headEnd/>
            <a:tailEnd/>
          </a:ln>
        </p:spPr>
        <p:txBody>
          <a:bodyPr/>
          <a:lstStyle/>
          <a:p>
            <a:endParaRPr lang="en-US"/>
          </a:p>
        </p:txBody>
      </p:sp>
      <p:sp>
        <p:nvSpPr>
          <p:cNvPr id="104454" name="Rectangle 7"/>
          <p:cNvSpPr>
            <a:spLocks noChangeArrowheads="1"/>
          </p:cNvSpPr>
          <p:nvPr/>
        </p:nvSpPr>
        <p:spPr bwMode="auto">
          <a:xfrm>
            <a:off x="2557463" y="76200"/>
            <a:ext cx="155892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Primary Response</a:t>
            </a:r>
          </a:p>
          <a:p>
            <a:pPr eaLnBrk="0" hangingPunct="0"/>
            <a:r>
              <a:rPr lang="en-US" sz="1400" b="1">
                <a:solidFill>
                  <a:srgbClr val="000000"/>
                </a:solidFill>
              </a:rPr>
              <a:t>(initial encounter</a:t>
            </a:r>
          </a:p>
          <a:p>
            <a:pPr eaLnBrk="0" hangingPunct="0"/>
            <a:r>
              <a:rPr lang="en-US" sz="1400" b="1">
                <a:solidFill>
                  <a:srgbClr val="000000"/>
                </a:solidFill>
              </a:rPr>
              <a:t>with antigen)</a:t>
            </a:r>
            <a:endParaRPr lang="en-US" sz="2400">
              <a:latin typeface="Times" charset="0"/>
            </a:endParaRPr>
          </a:p>
        </p:txBody>
      </p:sp>
      <p:sp>
        <p:nvSpPr>
          <p:cNvPr id="104455" name="Rectangle 8"/>
          <p:cNvSpPr>
            <a:spLocks noChangeArrowheads="1"/>
          </p:cNvSpPr>
          <p:nvPr/>
        </p:nvSpPr>
        <p:spPr bwMode="auto">
          <a:xfrm>
            <a:off x="6269038" y="0"/>
            <a:ext cx="658812"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a:t>
            </a:r>
            <a:endParaRPr lang="en-US" sz="2400">
              <a:latin typeface="Times" charset="0"/>
            </a:endParaRPr>
          </a:p>
        </p:txBody>
      </p:sp>
      <p:sp>
        <p:nvSpPr>
          <p:cNvPr id="104456" name="Rectangle 9"/>
          <p:cNvSpPr>
            <a:spLocks noChangeArrowheads="1"/>
          </p:cNvSpPr>
          <p:nvPr/>
        </p:nvSpPr>
        <p:spPr bwMode="auto">
          <a:xfrm>
            <a:off x="6269038" y="250825"/>
            <a:ext cx="1870075" cy="14890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 binding</a:t>
            </a:r>
          </a:p>
          <a:p>
            <a:pPr eaLnBrk="0" hangingPunct="0"/>
            <a:r>
              <a:rPr lang="en-US" sz="1400" b="1">
                <a:solidFill>
                  <a:srgbClr val="000000"/>
                </a:solidFill>
              </a:rPr>
              <a:t>to a receptor on a</a:t>
            </a:r>
          </a:p>
          <a:p>
            <a:pPr eaLnBrk="0" hangingPunct="0"/>
            <a:r>
              <a:rPr lang="en-US" sz="1400" b="1">
                <a:solidFill>
                  <a:srgbClr val="000000"/>
                </a:solidFill>
              </a:rPr>
              <a:t>specific B lymphocyte</a:t>
            </a:r>
          </a:p>
          <a:p>
            <a:pPr eaLnBrk="0" hangingPunct="0"/>
            <a:r>
              <a:rPr lang="en-US" sz="1400" b="1">
                <a:solidFill>
                  <a:srgbClr val="000000"/>
                </a:solidFill>
              </a:rPr>
              <a:t>(B lymphocytes with</a:t>
            </a:r>
          </a:p>
          <a:p>
            <a:pPr eaLnBrk="0" hangingPunct="0"/>
            <a:r>
              <a:rPr lang="en-US" sz="1400" b="1">
                <a:solidFill>
                  <a:srgbClr val="000000"/>
                </a:solidFill>
              </a:rPr>
              <a:t>non-complementary</a:t>
            </a:r>
          </a:p>
          <a:p>
            <a:pPr eaLnBrk="0" hangingPunct="0"/>
            <a:r>
              <a:rPr lang="en-US" sz="1400" b="1">
                <a:solidFill>
                  <a:srgbClr val="000000"/>
                </a:solidFill>
              </a:rPr>
              <a:t>receptors remain</a:t>
            </a:r>
          </a:p>
          <a:p>
            <a:pPr eaLnBrk="0" hangingPunct="0"/>
            <a:r>
              <a:rPr lang="en-US" sz="1400" b="1">
                <a:solidFill>
                  <a:srgbClr val="000000"/>
                </a:solidFill>
              </a:rPr>
              <a:t>inactive)</a:t>
            </a:r>
            <a:endParaRPr lang="en-US" sz="2400">
              <a:latin typeface="Times" charset="0"/>
            </a:endParaRPr>
          </a:p>
        </p:txBody>
      </p:sp>
    </p:spTree>
    <p:extLst>
      <p:ext uri="{BB962C8B-B14F-4D97-AF65-F5344CB8AC3E}">
        <p14:creationId xmlns:p14="http://schemas.microsoft.com/office/powerpoint/2010/main" val="326696806"/>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5" name="Picture 4"/>
          <p:cNvPicPr>
            <a:picLocks noChangeAspect="1" noChangeArrowheads="1"/>
          </p:cNvPicPr>
          <p:nvPr/>
        </p:nvPicPr>
        <p:blipFill>
          <a:blip r:embed="rId2" cstate="print"/>
          <a:srcRect/>
          <a:stretch>
            <a:fillRect/>
          </a:stretch>
        </p:blipFill>
        <p:spPr bwMode="auto">
          <a:xfrm>
            <a:off x="977900" y="4763"/>
            <a:ext cx="7188200" cy="6261100"/>
          </a:xfrm>
          <a:prstGeom prst="rect">
            <a:avLst/>
          </a:prstGeom>
          <a:noFill/>
          <a:ln w="9525">
            <a:noFill/>
            <a:miter lim="800000"/>
            <a:headEnd/>
            <a:tailEnd/>
          </a:ln>
        </p:spPr>
      </p:pic>
      <p:sp>
        <p:nvSpPr>
          <p:cNvPr id="105476" name="Line 5"/>
          <p:cNvSpPr>
            <a:spLocks noChangeShapeType="1"/>
          </p:cNvSpPr>
          <p:nvPr/>
        </p:nvSpPr>
        <p:spPr bwMode="auto">
          <a:xfrm flipH="1">
            <a:off x="5345113" y="125413"/>
            <a:ext cx="892175" cy="1587"/>
          </a:xfrm>
          <a:prstGeom prst="line">
            <a:avLst/>
          </a:prstGeom>
          <a:noFill/>
          <a:ln w="12700">
            <a:solidFill>
              <a:srgbClr val="000000"/>
            </a:solidFill>
            <a:round/>
            <a:headEnd/>
            <a:tailEnd/>
          </a:ln>
        </p:spPr>
        <p:txBody>
          <a:bodyPr/>
          <a:lstStyle/>
          <a:p>
            <a:endParaRPr lang="en-US"/>
          </a:p>
        </p:txBody>
      </p:sp>
      <p:sp>
        <p:nvSpPr>
          <p:cNvPr id="105477" name="Freeform 6"/>
          <p:cNvSpPr>
            <a:spLocks/>
          </p:cNvSpPr>
          <p:nvPr/>
        </p:nvSpPr>
        <p:spPr bwMode="auto">
          <a:xfrm>
            <a:off x="5322888" y="369888"/>
            <a:ext cx="914400" cy="101600"/>
          </a:xfrm>
          <a:custGeom>
            <a:avLst/>
            <a:gdLst>
              <a:gd name="T0" fmla="*/ 576 w 576"/>
              <a:gd name="T1" fmla="*/ 0 h 64"/>
              <a:gd name="T2" fmla="*/ 82 w 576"/>
              <a:gd name="T3" fmla="*/ 0 h 64"/>
              <a:gd name="T4" fmla="*/ 0 w 576"/>
              <a:gd name="T5" fmla="*/ 64 h 64"/>
              <a:gd name="T6" fmla="*/ 0 60000 65536"/>
              <a:gd name="T7" fmla="*/ 0 60000 65536"/>
              <a:gd name="T8" fmla="*/ 0 60000 65536"/>
              <a:gd name="T9" fmla="*/ 0 w 576"/>
              <a:gd name="T10" fmla="*/ 0 h 64"/>
              <a:gd name="T11" fmla="*/ 576 w 576"/>
              <a:gd name="T12" fmla="*/ 64 h 64"/>
            </a:gdLst>
            <a:ahLst/>
            <a:cxnLst>
              <a:cxn ang="T6">
                <a:pos x="T0" y="T1"/>
              </a:cxn>
              <a:cxn ang="T7">
                <a:pos x="T2" y="T3"/>
              </a:cxn>
              <a:cxn ang="T8">
                <a:pos x="T4" y="T5"/>
              </a:cxn>
            </a:cxnLst>
            <a:rect l="T9" t="T10" r="T11" b="T12"/>
            <a:pathLst>
              <a:path w="576" h="64">
                <a:moveTo>
                  <a:pt x="576" y="0"/>
                </a:moveTo>
                <a:lnTo>
                  <a:pt x="82" y="0"/>
                </a:lnTo>
                <a:lnTo>
                  <a:pt x="0" y="64"/>
                </a:lnTo>
              </a:path>
            </a:pathLst>
          </a:custGeom>
          <a:noFill/>
          <a:ln w="12700">
            <a:solidFill>
              <a:srgbClr val="000000"/>
            </a:solidFill>
            <a:prstDash val="solid"/>
            <a:round/>
            <a:headEnd/>
            <a:tailEnd/>
          </a:ln>
        </p:spPr>
        <p:txBody>
          <a:bodyPr/>
          <a:lstStyle/>
          <a:p>
            <a:endParaRPr lang="en-US"/>
          </a:p>
        </p:txBody>
      </p:sp>
      <p:sp>
        <p:nvSpPr>
          <p:cNvPr id="105478" name="Rectangle 7"/>
          <p:cNvSpPr>
            <a:spLocks noChangeArrowheads="1"/>
          </p:cNvSpPr>
          <p:nvPr/>
        </p:nvSpPr>
        <p:spPr bwMode="auto">
          <a:xfrm>
            <a:off x="2557463" y="76200"/>
            <a:ext cx="155892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Primary Response</a:t>
            </a:r>
          </a:p>
          <a:p>
            <a:pPr eaLnBrk="0" hangingPunct="0"/>
            <a:r>
              <a:rPr lang="en-US" sz="1400" b="1">
                <a:solidFill>
                  <a:srgbClr val="000000"/>
                </a:solidFill>
              </a:rPr>
              <a:t>(initial encounter</a:t>
            </a:r>
          </a:p>
          <a:p>
            <a:pPr eaLnBrk="0" hangingPunct="0"/>
            <a:r>
              <a:rPr lang="en-US" sz="1400" b="1">
                <a:solidFill>
                  <a:srgbClr val="000000"/>
                </a:solidFill>
              </a:rPr>
              <a:t>with antigen)</a:t>
            </a:r>
            <a:endParaRPr lang="en-US" sz="2400">
              <a:latin typeface="Times" charset="0"/>
            </a:endParaRPr>
          </a:p>
        </p:txBody>
      </p:sp>
      <p:sp>
        <p:nvSpPr>
          <p:cNvPr id="105479" name="Rectangle 8"/>
          <p:cNvSpPr>
            <a:spLocks noChangeArrowheads="1"/>
          </p:cNvSpPr>
          <p:nvPr/>
        </p:nvSpPr>
        <p:spPr bwMode="auto">
          <a:xfrm>
            <a:off x="6269038" y="0"/>
            <a:ext cx="658812"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a:t>
            </a:r>
            <a:endParaRPr lang="en-US" sz="2400">
              <a:latin typeface="Times" charset="0"/>
            </a:endParaRPr>
          </a:p>
        </p:txBody>
      </p:sp>
      <p:sp>
        <p:nvSpPr>
          <p:cNvPr id="105480" name="Rectangle 9"/>
          <p:cNvSpPr>
            <a:spLocks noChangeArrowheads="1"/>
          </p:cNvSpPr>
          <p:nvPr/>
        </p:nvSpPr>
        <p:spPr bwMode="auto">
          <a:xfrm>
            <a:off x="6269038" y="250825"/>
            <a:ext cx="1870075" cy="14890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 binding</a:t>
            </a:r>
          </a:p>
          <a:p>
            <a:pPr eaLnBrk="0" hangingPunct="0"/>
            <a:r>
              <a:rPr lang="en-US" sz="1400" b="1">
                <a:solidFill>
                  <a:srgbClr val="000000"/>
                </a:solidFill>
              </a:rPr>
              <a:t>to a receptor on a</a:t>
            </a:r>
          </a:p>
          <a:p>
            <a:pPr eaLnBrk="0" hangingPunct="0"/>
            <a:r>
              <a:rPr lang="en-US" sz="1400" b="1">
                <a:solidFill>
                  <a:srgbClr val="000000"/>
                </a:solidFill>
              </a:rPr>
              <a:t>specific B lymphocyte</a:t>
            </a:r>
          </a:p>
          <a:p>
            <a:pPr eaLnBrk="0" hangingPunct="0"/>
            <a:r>
              <a:rPr lang="en-US" sz="1400" b="1">
                <a:solidFill>
                  <a:srgbClr val="000000"/>
                </a:solidFill>
              </a:rPr>
              <a:t>(B lymphocytes with</a:t>
            </a:r>
          </a:p>
          <a:p>
            <a:pPr eaLnBrk="0" hangingPunct="0"/>
            <a:r>
              <a:rPr lang="en-US" sz="1400" b="1">
                <a:solidFill>
                  <a:srgbClr val="000000"/>
                </a:solidFill>
              </a:rPr>
              <a:t>non-complementary</a:t>
            </a:r>
          </a:p>
          <a:p>
            <a:pPr eaLnBrk="0" hangingPunct="0"/>
            <a:r>
              <a:rPr lang="en-US" sz="1400" b="1">
                <a:solidFill>
                  <a:srgbClr val="000000"/>
                </a:solidFill>
              </a:rPr>
              <a:t>receptors remain</a:t>
            </a:r>
          </a:p>
          <a:p>
            <a:pPr eaLnBrk="0" hangingPunct="0"/>
            <a:r>
              <a:rPr lang="en-US" sz="1400" b="1">
                <a:solidFill>
                  <a:srgbClr val="000000"/>
                </a:solidFill>
              </a:rPr>
              <a:t>inactive)</a:t>
            </a:r>
            <a:endParaRPr lang="en-US" sz="2400">
              <a:latin typeface="Times" charset="0"/>
            </a:endParaRPr>
          </a:p>
        </p:txBody>
      </p:sp>
      <p:sp>
        <p:nvSpPr>
          <p:cNvPr id="105481" name="Rectangle 10"/>
          <p:cNvSpPr>
            <a:spLocks noChangeArrowheads="1"/>
          </p:cNvSpPr>
          <p:nvPr/>
        </p:nvSpPr>
        <p:spPr bwMode="auto">
          <a:xfrm>
            <a:off x="4452938" y="1104900"/>
            <a:ext cx="1260475" cy="425450"/>
          </a:xfrm>
          <a:prstGeom prst="rect">
            <a:avLst/>
          </a:prstGeom>
          <a:noFill/>
          <a:ln w="9525">
            <a:noFill/>
            <a:miter lim="800000"/>
            <a:headEnd/>
            <a:tailEnd/>
          </a:ln>
        </p:spPr>
        <p:txBody>
          <a:bodyPr wrap="none" lIns="0" tIns="0" rIns="0" bIns="0">
            <a:spAutoFit/>
          </a:bodyPr>
          <a:lstStyle/>
          <a:p>
            <a:pPr algn="ctr" eaLnBrk="0" hangingPunct="0"/>
            <a:r>
              <a:rPr lang="en-US" sz="1400" b="1">
                <a:solidFill>
                  <a:srgbClr val="000000"/>
                </a:solidFill>
              </a:rPr>
              <a:t>Proliferation to</a:t>
            </a:r>
          </a:p>
          <a:p>
            <a:pPr algn="ctr" eaLnBrk="0" hangingPunct="0"/>
            <a:r>
              <a:rPr lang="en-US" sz="1400" b="1">
                <a:solidFill>
                  <a:srgbClr val="000000"/>
                </a:solidFill>
              </a:rPr>
              <a:t>form a clone</a:t>
            </a:r>
            <a:endParaRPr lang="en-US" sz="2400">
              <a:latin typeface="Times" charset="0"/>
            </a:endParaRPr>
          </a:p>
        </p:txBody>
      </p:sp>
      <p:sp>
        <p:nvSpPr>
          <p:cNvPr id="105482" name="Rectangle 11"/>
          <p:cNvSpPr>
            <a:spLocks noChangeArrowheads="1"/>
          </p:cNvSpPr>
          <p:nvPr/>
        </p:nvSpPr>
        <p:spPr bwMode="auto">
          <a:xfrm>
            <a:off x="2560638" y="1327150"/>
            <a:ext cx="1319212"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B lymphoblasts</a:t>
            </a:r>
            <a:endParaRPr lang="en-US" sz="2400">
              <a:latin typeface="Times" charset="0"/>
            </a:endParaRPr>
          </a:p>
        </p:txBody>
      </p:sp>
    </p:spTree>
    <p:extLst>
      <p:ext uri="{BB962C8B-B14F-4D97-AF65-F5344CB8AC3E}">
        <p14:creationId xmlns:p14="http://schemas.microsoft.com/office/powerpoint/2010/main" val="4149044094"/>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9" name="Picture 4"/>
          <p:cNvPicPr>
            <a:picLocks noChangeAspect="1" noChangeArrowheads="1"/>
          </p:cNvPicPr>
          <p:nvPr/>
        </p:nvPicPr>
        <p:blipFill>
          <a:blip r:embed="rId2" cstate="print"/>
          <a:srcRect/>
          <a:stretch>
            <a:fillRect/>
          </a:stretch>
        </p:blipFill>
        <p:spPr bwMode="auto">
          <a:xfrm>
            <a:off x="977900" y="0"/>
            <a:ext cx="7188200" cy="6261100"/>
          </a:xfrm>
          <a:prstGeom prst="rect">
            <a:avLst/>
          </a:prstGeom>
          <a:noFill/>
          <a:ln w="9525">
            <a:noFill/>
            <a:miter lim="800000"/>
            <a:headEnd/>
            <a:tailEnd/>
          </a:ln>
        </p:spPr>
      </p:pic>
      <p:sp>
        <p:nvSpPr>
          <p:cNvPr id="106500" name="Line 5"/>
          <p:cNvSpPr>
            <a:spLocks noChangeShapeType="1"/>
          </p:cNvSpPr>
          <p:nvPr/>
        </p:nvSpPr>
        <p:spPr bwMode="auto">
          <a:xfrm flipH="1">
            <a:off x="5345113" y="120650"/>
            <a:ext cx="892175" cy="1588"/>
          </a:xfrm>
          <a:prstGeom prst="line">
            <a:avLst/>
          </a:prstGeom>
          <a:noFill/>
          <a:ln w="12700">
            <a:solidFill>
              <a:srgbClr val="000000"/>
            </a:solidFill>
            <a:round/>
            <a:headEnd/>
            <a:tailEnd/>
          </a:ln>
        </p:spPr>
        <p:txBody>
          <a:bodyPr/>
          <a:lstStyle/>
          <a:p>
            <a:endParaRPr lang="en-US"/>
          </a:p>
        </p:txBody>
      </p:sp>
      <p:sp>
        <p:nvSpPr>
          <p:cNvPr id="106501" name="Freeform 6"/>
          <p:cNvSpPr>
            <a:spLocks/>
          </p:cNvSpPr>
          <p:nvPr/>
        </p:nvSpPr>
        <p:spPr bwMode="auto">
          <a:xfrm>
            <a:off x="5322888" y="365125"/>
            <a:ext cx="914400" cy="101600"/>
          </a:xfrm>
          <a:custGeom>
            <a:avLst/>
            <a:gdLst>
              <a:gd name="T0" fmla="*/ 576 w 576"/>
              <a:gd name="T1" fmla="*/ 0 h 64"/>
              <a:gd name="T2" fmla="*/ 82 w 576"/>
              <a:gd name="T3" fmla="*/ 0 h 64"/>
              <a:gd name="T4" fmla="*/ 0 w 576"/>
              <a:gd name="T5" fmla="*/ 64 h 64"/>
              <a:gd name="T6" fmla="*/ 0 60000 65536"/>
              <a:gd name="T7" fmla="*/ 0 60000 65536"/>
              <a:gd name="T8" fmla="*/ 0 60000 65536"/>
              <a:gd name="T9" fmla="*/ 0 w 576"/>
              <a:gd name="T10" fmla="*/ 0 h 64"/>
              <a:gd name="T11" fmla="*/ 576 w 576"/>
              <a:gd name="T12" fmla="*/ 64 h 64"/>
            </a:gdLst>
            <a:ahLst/>
            <a:cxnLst>
              <a:cxn ang="T6">
                <a:pos x="T0" y="T1"/>
              </a:cxn>
              <a:cxn ang="T7">
                <a:pos x="T2" y="T3"/>
              </a:cxn>
              <a:cxn ang="T8">
                <a:pos x="T4" y="T5"/>
              </a:cxn>
            </a:cxnLst>
            <a:rect l="T9" t="T10" r="T11" b="T12"/>
            <a:pathLst>
              <a:path w="576" h="64">
                <a:moveTo>
                  <a:pt x="576" y="0"/>
                </a:moveTo>
                <a:lnTo>
                  <a:pt x="82" y="0"/>
                </a:lnTo>
                <a:lnTo>
                  <a:pt x="0" y="64"/>
                </a:lnTo>
              </a:path>
            </a:pathLst>
          </a:custGeom>
          <a:noFill/>
          <a:ln w="12700">
            <a:solidFill>
              <a:srgbClr val="000000"/>
            </a:solidFill>
            <a:prstDash val="solid"/>
            <a:round/>
            <a:headEnd/>
            <a:tailEnd/>
          </a:ln>
        </p:spPr>
        <p:txBody>
          <a:bodyPr/>
          <a:lstStyle/>
          <a:p>
            <a:endParaRPr lang="en-US"/>
          </a:p>
        </p:txBody>
      </p:sp>
      <p:sp>
        <p:nvSpPr>
          <p:cNvPr id="106502" name="Rectangle 7"/>
          <p:cNvSpPr>
            <a:spLocks noChangeArrowheads="1"/>
          </p:cNvSpPr>
          <p:nvPr/>
        </p:nvSpPr>
        <p:spPr bwMode="auto">
          <a:xfrm>
            <a:off x="2563813" y="2576513"/>
            <a:ext cx="622300"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Plasma</a:t>
            </a:r>
          </a:p>
          <a:p>
            <a:pPr eaLnBrk="0" hangingPunct="0"/>
            <a:r>
              <a:rPr lang="en-US" sz="1400" b="1">
                <a:solidFill>
                  <a:srgbClr val="000000"/>
                </a:solidFill>
              </a:rPr>
              <a:t>cells</a:t>
            </a:r>
            <a:endParaRPr lang="en-US" sz="2400">
              <a:latin typeface="Times" charset="0"/>
            </a:endParaRPr>
          </a:p>
        </p:txBody>
      </p:sp>
      <p:sp>
        <p:nvSpPr>
          <p:cNvPr id="106503" name="Rectangle 8"/>
          <p:cNvSpPr>
            <a:spLocks noChangeArrowheads="1"/>
          </p:cNvSpPr>
          <p:nvPr/>
        </p:nvSpPr>
        <p:spPr bwMode="auto">
          <a:xfrm>
            <a:off x="2557463" y="3119438"/>
            <a:ext cx="86677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Secreted</a:t>
            </a:r>
          </a:p>
          <a:p>
            <a:pPr eaLnBrk="0" hangingPunct="0"/>
            <a:r>
              <a:rPr lang="en-US" sz="1400" b="1">
                <a:solidFill>
                  <a:srgbClr val="000000"/>
                </a:solidFill>
              </a:rPr>
              <a:t>antibody</a:t>
            </a:r>
          </a:p>
          <a:p>
            <a:pPr eaLnBrk="0" hangingPunct="0"/>
            <a:r>
              <a:rPr lang="en-US" sz="1400" b="1">
                <a:solidFill>
                  <a:srgbClr val="000000"/>
                </a:solidFill>
              </a:rPr>
              <a:t>molecules</a:t>
            </a:r>
            <a:endParaRPr lang="en-US" sz="2400">
              <a:latin typeface="Times" charset="0"/>
            </a:endParaRPr>
          </a:p>
        </p:txBody>
      </p:sp>
      <p:sp>
        <p:nvSpPr>
          <p:cNvPr id="106504" name="Rectangle 9"/>
          <p:cNvSpPr>
            <a:spLocks noChangeArrowheads="1"/>
          </p:cNvSpPr>
          <p:nvPr/>
        </p:nvSpPr>
        <p:spPr bwMode="auto">
          <a:xfrm>
            <a:off x="6551613" y="2627313"/>
            <a:ext cx="681037"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Memory</a:t>
            </a:r>
          </a:p>
          <a:p>
            <a:pPr eaLnBrk="0" hangingPunct="0"/>
            <a:r>
              <a:rPr lang="en-US" sz="1400" b="1">
                <a:solidFill>
                  <a:srgbClr val="000000"/>
                </a:solidFill>
              </a:rPr>
              <a:t>B cell</a:t>
            </a:r>
            <a:endParaRPr lang="en-US" sz="2400">
              <a:latin typeface="Times" charset="0"/>
            </a:endParaRPr>
          </a:p>
        </p:txBody>
      </p:sp>
      <p:sp>
        <p:nvSpPr>
          <p:cNvPr id="106505" name="Rectangle 10"/>
          <p:cNvSpPr>
            <a:spLocks noChangeArrowheads="1"/>
          </p:cNvSpPr>
          <p:nvPr/>
        </p:nvSpPr>
        <p:spPr bwMode="auto">
          <a:xfrm>
            <a:off x="2557463" y="71438"/>
            <a:ext cx="155892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Primary Response</a:t>
            </a:r>
          </a:p>
          <a:p>
            <a:pPr eaLnBrk="0" hangingPunct="0"/>
            <a:r>
              <a:rPr lang="en-US" sz="1400" b="1">
                <a:solidFill>
                  <a:srgbClr val="000000"/>
                </a:solidFill>
              </a:rPr>
              <a:t>(initial encounter</a:t>
            </a:r>
          </a:p>
          <a:p>
            <a:pPr eaLnBrk="0" hangingPunct="0"/>
            <a:r>
              <a:rPr lang="en-US" sz="1400" b="1">
                <a:solidFill>
                  <a:srgbClr val="000000"/>
                </a:solidFill>
              </a:rPr>
              <a:t>with antigen)</a:t>
            </a:r>
            <a:endParaRPr lang="en-US" sz="2400">
              <a:latin typeface="Times" charset="0"/>
            </a:endParaRPr>
          </a:p>
        </p:txBody>
      </p:sp>
      <p:sp>
        <p:nvSpPr>
          <p:cNvPr id="106506" name="Rectangle 11"/>
          <p:cNvSpPr>
            <a:spLocks noChangeArrowheads="1"/>
          </p:cNvSpPr>
          <p:nvPr/>
        </p:nvSpPr>
        <p:spPr bwMode="auto">
          <a:xfrm>
            <a:off x="6269038" y="-4763"/>
            <a:ext cx="658812" cy="212726"/>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a:t>
            </a:r>
            <a:endParaRPr lang="en-US" sz="2400">
              <a:latin typeface="Times" charset="0"/>
            </a:endParaRPr>
          </a:p>
        </p:txBody>
      </p:sp>
      <p:sp>
        <p:nvSpPr>
          <p:cNvPr id="106507" name="Rectangle 12"/>
          <p:cNvSpPr>
            <a:spLocks noChangeArrowheads="1"/>
          </p:cNvSpPr>
          <p:nvPr/>
        </p:nvSpPr>
        <p:spPr bwMode="auto">
          <a:xfrm>
            <a:off x="6269038" y="246063"/>
            <a:ext cx="1870075" cy="14890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 binding</a:t>
            </a:r>
          </a:p>
          <a:p>
            <a:pPr eaLnBrk="0" hangingPunct="0"/>
            <a:r>
              <a:rPr lang="en-US" sz="1400" b="1">
                <a:solidFill>
                  <a:srgbClr val="000000"/>
                </a:solidFill>
              </a:rPr>
              <a:t>to a receptor on a</a:t>
            </a:r>
          </a:p>
          <a:p>
            <a:pPr eaLnBrk="0" hangingPunct="0"/>
            <a:r>
              <a:rPr lang="en-US" sz="1400" b="1">
                <a:solidFill>
                  <a:srgbClr val="000000"/>
                </a:solidFill>
              </a:rPr>
              <a:t>specific B lymphocyte</a:t>
            </a:r>
          </a:p>
          <a:p>
            <a:pPr eaLnBrk="0" hangingPunct="0"/>
            <a:r>
              <a:rPr lang="en-US" sz="1400" b="1">
                <a:solidFill>
                  <a:srgbClr val="000000"/>
                </a:solidFill>
              </a:rPr>
              <a:t>(B lymphocytes with</a:t>
            </a:r>
          </a:p>
          <a:p>
            <a:pPr eaLnBrk="0" hangingPunct="0"/>
            <a:r>
              <a:rPr lang="en-US" sz="1400" b="1">
                <a:solidFill>
                  <a:srgbClr val="000000"/>
                </a:solidFill>
              </a:rPr>
              <a:t>non-complementary</a:t>
            </a:r>
          </a:p>
          <a:p>
            <a:pPr eaLnBrk="0" hangingPunct="0"/>
            <a:r>
              <a:rPr lang="en-US" sz="1400" b="1">
                <a:solidFill>
                  <a:srgbClr val="000000"/>
                </a:solidFill>
              </a:rPr>
              <a:t>receptors remain</a:t>
            </a:r>
          </a:p>
          <a:p>
            <a:pPr eaLnBrk="0" hangingPunct="0"/>
            <a:r>
              <a:rPr lang="en-US" sz="1400" b="1">
                <a:solidFill>
                  <a:srgbClr val="000000"/>
                </a:solidFill>
              </a:rPr>
              <a:t>inactive)</a:t>
            </a:r>
            <a:endParaRPr lang="en-US" sz="2400">
              <a:latin typeface="Times" charset="0"/>
            </a:endParaRPr>
          </a:p>
        </p:txBody>
      </p:sp>
      <p:sp>
        <p:nvSpPr>
          <p:cNvPr id="106508" name="Rectangle 13"/>
          <p:cNvSpPr>
            <a:spLocks noChangeArrowheads="1"/>
          </p:cNvSpPr>
          <p:nvPr/>
        </p:nvSpPr>
        <p:spPr bwMode="auto">
          <a:xfrm>
            <a:off x="4452938" y="1100138"/>
            <a:ext cx="1260475" cy="425450"/>
          </a:xfrm>
          <a:prstGeom prst="rect">
            <a:avLst/>
          </a:prstGeom>
          <a:noFill/>
          <a:ln w="9525">
            <a:noFill/>
            <a:miter lim="800000"/>
            <a:headEnd/>
            <a:tailEnd/>
          </a:ln>
        </p:spPr>
        <p:txBody>
          <a:bodyPr wrap="none" lIns="0" tIns="0" rIns="0" bIns="0">
            <a:spAutoFit/>
          </a:bodyPr>
          <a:lstStyle/>
          <a:p>
            <a:pPr algn="ctr" eaLnBrk="0" hangingPunct="0"/>
            <a:r>
              <a:rPr lang="en-US" sz="1400" b="1">
                <a:solidFill>
                  <a:srgbClr val="000000"/>
                </a:solidFill>
              </a:rPr>
              <a:t>Proliferation to</a:t>
            </a:r>
          </a:p>
          <a:p>
            <a:pPr algn="ctr" eaLnBrk="0" hangingPunct="0"/>
            <a:r>
              <a:rPr lang="en-US" sz="1400" b="1">
                <a:solidFill>
                  <a:srgbClr val="000000"/>
                </a:solidFill>
              </a:rPr>
              <a:t>form a clone</a:t>
            </a:r>
            <a:endParaRPr lang="en-US" sz="2400">
              <a:latin typeface="Times" charset="0"/>
            </a:endParaRPr>
          </a:p>
        </p:txBody>
      </p:sp>
      <p:sp>
        <p:nvSpPr>
          <p:cNvPr id="106509" name="Rectangle 14"/>
          <p:cNvSpPr>
            <a:spLocks noChangeArrowheads="1"/>
          </p:cNvSpPr>
          <p:nvPr/>
        </p:nvSpPr>
        <p:spPr bwMode="auto">
          <a:xfrm>
            <a:off x="2560638" y="1322388"/>
            <a:ext cx="1319212"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B lymphoblasts</a:t>
            </a:r>
            <a:endParaRPr lang="en-US" sz="2400">
              <a:latin typeface="Times" charset="0"/>
            </a:endParaRPr>
          </a:p>
        </p:txBody>
      </p:sp>
    </p:spTree>
    <p:extLst>
      <p:ext uri="{BB962C8B-B14F-4D97-AF65-F5344CB8AC3E}">
        <p14:creationId xmlns:p14="http://schemas.microsoft.com/office/powerpoint/2010/main" val="3805605887"/>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3" name="Picture 4"/>
          <p:cNvPicPr>
            <a:picLocks noChangeAspect="1" noChangeArrowheads="1"/>
          </p:cNvPicPr>
          <p:nvPr/>
        </p:nvPicPr>
        <p:blipFill>
          <a:blip r:embed="rId2" cstate="print"/>
          <a:srcRect/>
          <a:stretch>
            <a:fillRect/>
          </a:stretch>
        </p:blipFill>
        <p:spPr bwMode="auto">
          <a:xfrm>
            <a:off x="977900" y="0"/>
            <a:ext cx="7188200" cy="6261100"/>
          </a:xfrm>
          <a:prstGeom prst="rect">
            <a:avLst/>
          </a:prstGeom>
          <a:noFill/>
          <a:ln w="9525">
            <a:noFill/>
            <a:miter lim="800000"/>
            <a:headEnd/>
            <a:tailEnd/>
          </a:ln>
        </p:spPr>
      </p:pic>
      <p:sp>
        <p:nvSpPr>
          <p:cNvPr id="107524" name="Line 5"/>
          <p:cNvSpPr>
            <a:spLocks noChangeShapeType="1"/>
          </p:cNvSpPr>
          <p:nvPr/>
        </p:nvSpPr>
        <p:spPr bwMode="auto">
          <a:xfrm flipH="1">
            <a:off x="5345113" y="120650"/>
            <a:ext cx="892175" cy="1588"/>
          </a:xfrm>
          <a:prstGeom prst="line">
            <a:avLst/>
          </a:prstGeom>
          <a:noFill/>
          <a:ln w="12700">
            <a:solidFill>
              <a:srgbClr val="000000"/>
            </a:solidFill>
            <a:round/>
            <a:headEnd/>
            <a:tailEnd/>
          </a:ln>
        </p:spPr>
        <p:txBody>
          <a:bodyPr/>
          <a:lstStyle/>
          <a:p>
            <a:endParaRPr lang="en-US"/>
          </a:p>
        </p:txBody>
      </p:sp>
      <p:sp>
        <p:nvSpPr>
          <p:cNvPr id="107525" name="Freeform 6"/>
          <p:cNvSpPr>
            <a:spLocks/>
          </p:cNvSpPr>
          <p:nvPr/>
        </p:nvSpPr>
        <p:spPr bwMode="auto">
          <a:xfrm>
            <a:off x="5322888" y="365125"/>
            <a:ext cx="914400" cy="101600"/>
          </a:xfrm>
          <a:custGeom>
            <a:avLst/>
            <a:gdLst>
              <a:gd name="T0" fmla="*/ 576 w 576"/>
              <a:gd name="T1" fmla="*/ 0 h 64"/>
              <a:gd name="T2" fmla="*/ 82 w 576"/>
              <a:gd name="T3" fmla="*/ 0 h 64"/>
              <a:gd name="T4" fmla="*/ 0 w 576"/>
              <a:gd name="T5" fmla="*/ 64 h 64"/>
              <a:gd name="T6" fmla="*/ 0 60000 65536"/>
              <a:gd name="T7" fmla="*/ 0 60000 65536"/>
              <a:gd name="T8" fmla="*/ 0 60000 65536"/>
              <a:gd name="T9" fmla="*/ 0 w 576"/>
              <a:gd name="T10" fmla="*/ 0 h 64"/>
              <a:gd name="T11" fmla="*/ 576 w 576"/>
              <a:gd name="T12" fmla="*/ 64 h 64"/>
            </a:gdLst>
            <a:ahLst/>
            <a:cxnLst>
              <a:cxn ang="T6">
                <a:pos x="T0" y="T1"/>
              </a:cxn>
              <a:cxn ang="T7">
                <a:pos x="T2" y="T3"/>
              </a:cxn>
              <a:cxn ang="T8">
                <a:pos x="T4" y="T5"/>
              </a:cxn>
            </a:cxnLst>
            <a:rect l="T9" t="T10" r="T11" b="T12"/>
            <a:pathLst>
              <a:path w="576" h="64">
                <a:moveTo>
                  <a:pt x="576" y="0"/>
                </a:moveTo>
                <a:lnTo>
                  <a:pt x="82" y="0"/>
                </a:lnTo>
                <a:lnTo>
                  <a:pt x="0" y="64"/>
                </a:lnTo>
              </a:path>
            </a:pathLst>
          </a:custGeom>
          <a:noFill/>
          <a:ln w="12700">
            <a:solidFill>
              <a:srgbClr val="000000"/>
            </a:solidFill>
            <a:prstDash val="solid"/>
            <a:round/>
            <a:headEnd/>
            <a:tailEnd/>
          </a:ln>
        </p:spPr>
        <p:txBody>
          <a:bodyPr/>
          <a:lstStyle/>
          <a:p>
            <a:endParaRPr lang="en-US"/>
          </a:p>
        </p:txBody>
      </p:sp>
      <p:sp>
        <p:nvSpPr>
          <p:cNvPr id="107526" name="Rectangle 7"/>
          <p:cNvSpPr>
            <a:spLocks noChangeArrowheads="1"/>
          </p:cNvSpPr>
          <p:nvPr/>
        </p:nvSpPr>
        <p:spPr bwMode="auto">
          <a:xfrm>
            <a:off x="2563813" y="2576513"/>
            <a:ext cx="622300"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Plasma</a:t>
            </a:r>
          </a:p>
          <a:p>
            <a:pPr eaLnBrk="0" hangingPunct="0"/>
            <a:r>
              <a:rPr lang="en-US" sz="1400" b="1">
                <a:solidFill>
                  <a:srgbClr val="000000"/>
                </a:solidFill>
              </a:rPr>
              <a:t>cells</a:t>
            </a:r>
            <a:endParaRPr lang="en-US" sz="2400">
              <a:latin typeface="Times" charset="0"/>
            </a:endParaRPr>
          </a:p>
        </p:txBody>
      </p:sp>
      <p:sp>
        <p:nvSpPr>
          <p:cNvPr id="107527" name="Rectangle 8"/>
          <p:cNvSpPr>
            <a:spLocks noChangeArrowheads="1"/>
          </p:cNvSpPr>
          <p:nvPr/>
        </p:nvSpPr>
        <p:spPr bwMode="auto">
          <a:xfrm>
            <a:off x="2557463" y="3119438"/>
            <a:ext cx="86677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Secreted</a:t>
            </a:r>
          </a:p>
          <a:p>
            <a:pPr eaLnBrk="0" hangingPunct="0"/>
            <a:r>
              <a:rPr lang="en-US" sz="1400" b="1">
                <a:solidFill>
                  <a:srgbClr val="000000"/>
                </a:solidFill>
              </a:rPr>
              <a:t>antibody</a:t>
            </a:r>
          </a:p>
          <a:p>
            <a:pPr eaLnBrk="0" hangingPunct="0"/>
            <a:r>
              <a:rPr lang="en-US" sz="1400" b="1">
                <a:solidFill>
                  <a:srgbClr val="000000"/>
                </a:solidFill>
              </a:rPr>
              <a:t>molecules</a:t>
            </a:r>
            <a:endParaRPr lang="en-US" sz="2400">
              <a:latin typeface="Times" charset="0"/>
            </a:endParaRPr>
          </a:p>
        </p:txBody>
      </p:sp>
      <p:sp>
        <p:nvSpPr>
          <p:cNvPr id="107528" name="Rectangle 9"/>
          <p:cNvSpPr>
            <a:spLocks noChangeArrowheads="1"/>
          </p:cNvSpPr>
          <p:nvPr/>
        </p:nvSpPr>
        <p:spPr bwMode="auto">
          <a:xfrm>
            <a:off x="4570413" y="4011613"/>
            <a:ext cx="1220787"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Clone of cells</a:t>
            </a:r>
          </a:p>
          <a:p>
            <a:pPr eaLnBrk="0" hangingPunct="0"/>
            <a:r>
              <a:rPr lang="en-US" sz="1400" b="1">
                <a:solidFill>
                  <a:srgbClr val="000000"/>
                </a:solidFill>
              </a:rPr>
              <a:t>identical to</a:t>
            </a:r>
          </a:p>
          <a:p>
            <a:pPr eaLnBrk="0" hangingPunct="0"/>
            <a:r>
              <a:rPr lang="en-US" sz="1400" b="1">
                <a:solidFill>
                  <a:srgbClr val="000000"/>
                </a:solidFill>
              </a:rPr>
              <a:t>ancestral cells</a:t>
            </a:r>
            <a:endParaRPr lang="en-US" sz="2400">
              <a:latin typeface="Times" charset="0"/>
            </a:endParaRPr>
          </a:p>
        </p:txBody>
      </p:sp>
      <p:sp>
        <p:nvSpPr>
          <p:cNvPr id="107529" name="Rectangle 10"/>
          <p:cNvSpPr>
            <a:spLocks noChangeArrowheads="1"/>
          </p:cNvSpPr>
          <p:nvPr/>
        </p:nvSpPr>
        <p:spPr bwMode="auto">
          <a:xfrm>
            <a:off x="6777038" y="3979863"/>
            <a:ext cx="1131887"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Subsequent </a:t>
            </a:r>
          </a:p>
          <a:p>
            <a:pPr eaLnBrk="0" hangingPunct="0"/>
            <a:r>
              <a:rPr lang="en-US" sz="1400" b="1">
                <a:solidFill>
                  <a:srgbClr val="000000"/>
                </a:solidFill>
              </a:rPr>
              <a:t>challenge by </a:t>
            </a:r>
          </a:p>
          <a:p>
            <a:pPr eaLnBrk="0" hangingPunct="0"/>
            <a:r>
              <a:rPr lang="en-US" sz="1400" b="1">
                <a:solidFill>
                  <a:srgbClr val="000000"/>
                </a:solidFill>
              </a:rPr>
              <a:t>same antigen</a:t>
            </a:r>
            <a:endParaRPr lang="en-US" sz="2400">
              <a:latin typeface="Times" charset="0"/>
            </a:endParaRPr>
          </a:p>
        </p:txBody>
      </p:sp>
      <p:sp>
        <p:nvSpPr>
          <p:cNvPr id="107530" name="Rectangle 11"/>
          <p:cNvSpPr>
            <a:spLocks noChangeArrowheads="1"/>
          </p:cNvSpPr>
          <p:nvPr/>
        </p:nvSpPr>
        <p:spPr bwMode="auto">
          <a:xfrm>
            <a:off x="6551613" y="2627313"/>
            <a:ext cx="681037"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Memory</a:t>
            </a:r>
          </a:p>
          <a:p>
            <a:pPr eaLnBrk="0" hangingPunct="0"/>
            <a:r>
              <a:rPr lang="en-US" sz="1400" b="1">
                <a:solidFill>
                  <a:srgbClr val="000000"/>
                </a:solidFill>
              </a:rPr>
              <a:t>B cell</a:t>
            </a:r>
            <a:endParaRPr lang="en-US" sz="2400">
              <a:latin typeface="Times" charset="0"/>
            </a:endParaRPr>
          </a:p>
        </p:txBody>
      </p:sp>
      <p:sp>
        <p:nvSpPr>
          <p:cNvPr id="107531" name="Rectangle 12"/>
          <p:cNvSpPr>
            <a:spLocks noChangeArrowheads="1"/>
          </p:cNvSpPr>
          <p:nvPr/>
        </p:nvSpPr>
        <p:spPr bwMode="auto">
          <a:xfrm>
            <a:off x="2547938" y="3957638"/>
            <a:ext cx="1851025"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Secondary Response </a:t>
            </a:r>
          </a:p>
          <a:p>
            <a:pPr eaLnBrk="0" hangingPunct="0"/>
            <a:r>
              <a:rPr lang="en-US" sz="1400" b="1">
                <a:solidFill>
                  <a:srgbClr val="000000"/>
                </a:solidFill>
              </a:rPr>
              <a:t>(can be years later)</a:t>
            </a:r>
            <a:endParaRPr lang="en-US" sz="2400">
              <a:latin typeface="Times" charset="0"/>
            </a:endParaRPr>
          </a:p>
        </p:txBody>
      </p:sp>
      <p:sp>
        <p:nvSpPr>
          <p:cNvPr id="107532" name="Rectangle 13"/>
          <p:cNvSpPr>
            <a:spLocks noChangeArrowheads="1"/>
          </p:cNvSpPr>
          <p:nvPr/>
        </p:nvSpPr>
        <p:spPr bwMode="auto">
          <a:xfrm>
            <a:off x="2557463" y="71438"/>
            <a:ext cx="155892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Primary Response</a:t>
            </a:r>
          </a:p>
          <a:p>
            <a:pPr eaLnBrk="0" hangingPunct="0"/>
            <a:r>
              <a:rPr lang="en-US" sz="1400" b="1">
                <a:solidFill>
                  <a:srgbClr val="000000"/>
                </a:solidFill>
              </a:rPr>
              <a:t>(initial encounter</a:t>
            </a:r>
          </a:p>
          <a:p>
            <a:pPr eaLnBrk="0" hangingPunct="0"/>
            <a:r>
              <a:rPr lang="en-US" sz="1400" b="1">
                <a:solidFill>
                  <a:srgbClr val="000000"/>
                </a:solidFill>
              </a:rPr>
              <a:t>with antigen)</a:t>
            </a:r>
            <a:endParaRPr lang="en-US" sz="2400">
              <a:latin typeface="Times" charset="0"/>
            </a:endParaRPr>
          </a:p>
        </p:txBody>
      </p:sp>
      <p:sp>
        <p:nvSpPr>
          <p:cNvPr id="107533" name="Rectangle 14"/>
          <p:cNvSpPr>
            <a:spLocks noChangeArrowheads="1"/>
          </p:cNvSpPr>
          <p:nvPr/>
        </p:nvSpPr>
        <p:spPr bwMode="auto">
          <a:xfrm>
            <a:off x="6269038" y="-4763"/>
            <a:ext cx="658812" cy="212726"/>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a:t>
            </a:r>
            <a:endParaRPr lang="en-US" sz="2400">
              <a:latin typeface="Times" charset="0"/>
            </a:endParaRPr>
          </a:p>
        </p:txBody>
      </p:sp>
      <p:sp>
        <p:nvSpPr>
          <p:cNvPr id="107534" name="Rectangle 15"/>
          <p:cNvSpPr>
            <a:spLocks noChangeArrowheads="1"/>
          </p:cNvSpPr>
          <p:nvPr/>
        </p:nvSpPr>
        <p:spPr bwMode="auto">
          <a:xfrm>
            <a:off x="6269038" y="246063"/>
            <a:ext cx="1870075" cy="14890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 binding</a:t>
            </a:r>
          </a:p>
          <a:p>
            <a:pPr eaLnBrk="0" hangingPunct="0"/>
            <a:r>
              <a:rPr lang="en-US" sz="1400" b="1">
                <a:solidFill>
                  <a:srgbClr val="000000"/>
                </a:solidFill>
              </a:rPr>
              <a:t>to a receptor on a</a:t>
            </a:r>
          </a:p>
          <a:p>
            <a:pPr eaLnBrk="0" hangingPunct="0"/>
            <a:r>
              <a:rPr lang="en-US" sz="1400" b="1">
                <a:solidFill>
                  <a:srgbClr val="000000"/>
                </a:solidFill>
              </a:rPr>
              <a:t>specific B lymphocyte</a:t>
            </a:r>
          </a:p>
          <a:p>
            <a:pPr eaLnBrk="0" hangingPunct="0"/>
            <a:r>
              <a:rPr lang="en-US" sz="1400" b="1">
                <a:solidFill>
                  <a:srgbClr val="000000"/>
                </a:solidFill>
              </a:rPr>
              <a:t>(B lymphocytes with</a:t>
            </a:r>
          </a:p>
          <a:p>
            <a:pPr eaLnBrk="0" hangingPunct="0"/>
            <a:r>
              <a:rPr lang="en-US" sz="1400" b="1">
                <a:solidFill>
                  <a:srgbClr val="000000"/>
                </a:solidFill>
              </a:rPr>
              <a:t>non-complementary</a:t>
            </a:r>
          </a:p>
          <a:p>
            <a:pPr eaLnBrk="0" hangingPunct="0"/>
            <a:r>
              <a:rPr lang="en-US" sz="1400" b="1">
                <a:solidFill>
                  <a:srgbClr val="000000"/>
                </a:solidFill>
              </a:rPr>
              <a:t>receptors remain</a:t>
            </a:r>
          </a:p>
          <a:p>
            <a:pPr eaLnBrk="0" hangingPunct="0"/>
            <a:r>
              <a:rPr lang="en-US" sz="1400" b="1">
                <a:solidFill>
                  <a:srgbClr val="000000"/>
                </a:solidFill>
              </a:rPr>
              <a:t>inactive)</a:t>
            </a:r>
            <a:endParaRPr lang="en-US" sz="2400">
              <a:latin typeface="Times" charset="0"/>
            </a:endParaRPr>
          </a:p>
        </p:txBody>
      </p:sp>
      <p:sp>
        <p:nvSpPr>
          <p:cNvPr id="107535" name="Rectangle 16"/>
          <p:cNvSpPr>
            <a:spLocks noChangeArrowheads="1"/>
          </p:cNvSpPr>
          <p:nvPr/>
        </p:nvSpPr>
        <p:spPr bwMode="auto">
          <a:xfrm>
            <a:off x="4452938" y="1100138"/>
            <a:ext cx="1260475" cy="425450"/>
          </a:xfrm>
          <a:prstGeom prst="rect">
            <a:avLst/>
          </a:prstGeom>
          <a:noFill/>
          <a:ln w="9525">
            <a:noFill/>
            <a:miter lim="800000"/>
            <a:headEnd/>
            <a:tailEnd/>
          </a:ln>
        </p:spPr>
        <p:txBody>
          <a:bodyPr wrap="none" lIns="0" tIns="0" rIns="0" bIns="0">
            <a:spAutoFit/>
          </a:bodyPr>
          <a:lstStyle/>
          <a:p>
            <a:pPr algn="ctr" eaLnBrk="0" hangingPunct="0"/>
            <a:r>
              <a:rPr lang="en-US" sz="1400" b="1">
                <a:solidFill>
                  <a:srgbClr val="000000"/>
                </a:solidFill>
              </a:rPr>
              <a:t>Proliferation to</a:t>
            </a:r>
          </a:p>
          <a:p>
            <a:pPr algn="ctr" eaLnBrk="0" hangingPunct="0"/>
            <a:r>
              <a:rPr lang="en-US" sz="1400" b="1">
                <a:solidFill>
                  <a:srgbClr val="000000"/>
                </a:solidFill>
              </a:rPr>
              <a:t>form a clone</a:t>
            </a:r>
            <a:endParaRPr lang="en-US" sz="2400">
              <a:latin typeface="Times" charset="0"/>
            </a:endParaRPr>
          </a:p>
        </p:txBody>
      </p:sp>
      <p:sp>
        <p:nvSpPr>
          <p:cNvPr id="107536" name="Rectangle 17"/>
          <p:cNvSpPr>
            <a:spLocks noChangeArrowheads="1"/>
          </p:cNvSpPr>
          <p:nvPr/>
        </p:nvSpPr>
        <p:spPr bwMode="auto">
          <a:xfrm>
            <a:off x="2560638" y="1322388"/>
            <a:ext cx="1319212"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B lymphoblasts</a:t>
            </a:r>
            <a:endParaRPr lang="en-US" sz="2400">
              <a:latin typeface="Times" charset="0"/>
            </a:endParaRPr>
          </a:p>
        </p:txBody>
      </p:sp>
    </p:spTree>
    <p:extLst>
      <p:ext uri="{BB962C8B-B14F-4D97-AF65-F5344CB8AC3E}">
        <p14:creationId xmlns:p14="http://schemas.microsoft.com/office/powerpoint/2010/main" val="1761594701"/>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7" name="Picture 4"/>
          <p:cNvPicPr>
            <a:picLocks noChangeAspect="1" noChangeArrowheads="1"/>
          </p:cNvPicPr>
          <p:nvPr/>
        </p:nvPicPr>
        <p:blipFill>
          <a:blip r:embed="rId2" cstate="print"/>
          <a:srcRect/>
          <a:stretch>
            <a:fillRect/>
          </a:stretch>
        </p:blipFill>
        <p:spPr bwMode="auto">
          <a:xfrm>
            <a:off x="977900" y="0"/>
            <a:ext cx="7188200" cy="6261100"/>
          </a:xfrm>
          <a:prstGeom prst="rect">
            <a:avLst/>
          </a:prstGeom>
          <a:noFill/>
          <a:ln w="9525">
            <a:noFill/>
            <a:miter lim="800000"/>
            <a:headEnd/>
            <a:tailEnd/>
          </a:ln>
        </p:spPr>
      </p:pic>
      <p:sp>
        <p:nvSpPr>
          <p:cNvPr id="108548" name="Freeform 5"/>
          <p:cNvSpPr>
            <a:spLocks/>
          </p:cNvSpPr>
          <p:nvPr/>
        </p:nvSpPr>
        <p:spPr bwMode="auto">
          <a:xfrm>
            <a:off x="6551613" y="5634038"/>
            <a:ext cx="1301750" cy="133350"/>
          </a:xfrm>
          <a:custGeom>
            <a:avLst/>
            <a:gdLst>
              <a:gd name="T0" fmla="*/ 0 w 820"/>
              <a:gd name="T1" fmla="*/ 6 h 84"/>
              <a:gd name="T2" fmla="*/ 0 w 820"/>
              <a:gd name="T3" fmla="*/ 84 h 84"/>
              <a:gd name="T4" fmla="*/ 820 w 820"/>
              <a:gd name="T5" fmla="*/ 84 h 84"/>
              <a:gd name="T6" fmla="*/ 820 w 820"/>
              <a:gd name="T7" fmla="*/ 0 h 84"/>
              <a:gd name="T8" fmla="*/ 0 60000 65536"/>
              <a:gd name="T9" fmla="*/ 0 60000 65536"/>
              <a:gd name="T10" fmla="*/ 0 60000 65536"/>
              <a:gd name="T11" fmla="*/ 0 60000 65536"/>
              <a:gd name="T12" fmla="*/ 0 w 820"/>
              <a:gd name="T13" fmla="*/ 0 h 84"/>
              <a:gd name="T14" fmla="*/ 820 w 820"/>
              <a:gd name="T15" fmla="*/ 84 h 84"/>
            </a:gdLst>
            <a:ahLst/>
            <a:cxnLst>
              <a:cxn ang="T8">
                <a:pos x="T0" y="T1"/>
              </a:cxn>
              <a:cxn ang="T9">
                <a:pos x="T2" y="T3"/>
              </a:cxn>
              <a:cxn ang="T10">
                <a:pos x="T4" y="T5"/>
              </a:cxn>
              <a:cxn ang="T11">
                <a:pos x="T6" y="T7"/>
              </a:cxn>
            </a:cxnLst>
            <a:rect l="T12" t="T13" r="T14" b="T15"/>
            <a:pathLst>
              <a:path w="820" h="84">
                <a:moveTo>
                  <a:pt x="0" y="6"/>
                </a:moveTo>
                <a:lnTo>
                  <a:pt x="0" y="84"/>
                </a:lnTo>
                <a:lnTo>
                  <a:pt x="820" y="84"/>
                </a:lnTo>
                <a:lnTo>
                  <a:pt x="820" y="0"/>
                </a:lnTo>
              </a:path>
            </a:pathLst>
          </a:custGeom>
          <a:noFill/>
          <a:ln w="12700">
            <a:solidFill>
              <a:srgbClr val="000000"/>
            </a:solidFill>
            <a:prstDash val="solid"/>
            <a:round/>
            <a:headEnd/>
            <a:tailEnd/>
          </a:ln>
        </p:spPr>
        <p:txBody>
          <a:bodyPr/>
          <a:lstStyle/>
          <a:p>
            <a:endParaRPr lang="en-US"/>
          </a:p>
        </p:txBody>
      </p:sp>
      <p:sp>
        <p:nvSpPr>
          <p:cNvPr id="108549" name="Line 6"/>
          <p:cNvSpPr>
            <a:spLocks noChangeShapeType="1"/>
          </p:cNvSpPr>
          <p:nvPr/>
        </p:nvSpPr>
        <p:spPr bwMode="auto">
          <a:xfrm>
            <a:off x="7212013" y="5767388"/>
            <a:ext cx="1587" cy="82550"/>
          </a:xfrm>
          <a:prstGeom prst="line">
            <a:avLst/>
          </a:prstGeom>
          <a:noFill/>
          <a:ln w="12700">
            <a:solidFill>
              <a:srgbClr val="000000"/>
            </a:solidFill>
            <a:round/>
            <a:headEnd/>
            <a:tailEnd/>
          </a:ln>
        </p:spPr>
        <p:txBody>
          <a:bodyPr/>
          <a:lstStyle/>
          <a:p>
            <a:endParaRPr lang="en-US"/>
          </a:p>
        </p:txBody>
      </p:sp>
      <p:sp>
        <p:nvSpPr>
          <p:cNvPr id="108550" name="Line 7"/>
          <p:cNvSpPr>
            <a:spLocks noChangeShapeType="1"/>
          </p:cNvSpPr>
          <p:nvPr/>
        </p:nvSpPr>
        <p:spPr bwMode="auto">
          <a:xfrm flipH="1">
            <a:off x="5345113" y="120650"/>
            <a:ext cx="892175" cy="1588"/>
          </a:xfrm>
          <a:prstGeom prst="line">
            <a:avLst/>
          </a:prstGeom>
          <a:noFill/>
          <a:ln w="12700">
            <a:solidFill>
              <a:srgbClr val="000000"/>
            </a:solidFill>
            <a:round/>
            <a:headEnd/>
            <a:tailEnd/>
          </a:ln>
        </p:spPr>
        <p:txBody>
          <a:bodyPr/>
          <a:lstStyle/>
          <a:p>
            <a:endParaRPr lang="en-US"/>
          </a:p>
        </p:txBody>
      </p:sp>
      <p:sp>
        <p:nvSpPr>
          <p:cNvPr id="108551" name="Freeform 8"/>
          <p:cNvSpPr>
            <a:spLocks/>
          </p:cNvSpPr>
          <p:nvPr/>
        </p:nvSpPr>
        <p:spPr bwMode="auto">
          <a:xfrm>
            <a:off x="5322888" y="365125"/>
            <a:ext cx="914400" cy="101600"/>
          </a:xfrm>
          <a:custGeom>
            <a:avLst/>
            <a:gdLst>
              <a:gd name="T0" fmla="*/ 576 w 576"/>
              <a:gd name="T1" fmla="*/ 0 h 64"/>
              <a:gd name="T2" fmla="*/ 82 w 576"/>
              <a:gd name="T3" fmla="*/ 0 h 64"/>
              <a:gd name="T4" fmla="*/ 0 w 576"/>
              <a:gd name="T5" fmla="*/ 64 h 64"/>
              <a:gd name="T6" fmla="*/ 0 60000 65536"/>
              <a:gd name="T7" fmla="*/ 0 60000 65536"/>
              <a:gd name="T8" fmla="*/ 0 60000 65536"/>
              <a:gd name="T9" fmla="*/ 0 w 576"/>
              <a:gd name="T10" fmla="*/ 0 h 64"/>
              <a:gd name="T11" fmla="*/ 576 w 576"/>
              <a:gd name="T12" fmla="*/ 64 h 64"/>
            </a:gdLst>
            <a:ahLst/>
            <a:cxnLst>
              <a:cxn ang="T6">
                <a:pos x="T0" y="T1"/>
              </a:cxn>
              <a:cxn ang="T7">
                <a:pos x="T2" y="T3"/>
              </a:cxn>
              <a:cxn ang="T8">
                <a:pos x="T4" y="T5"/>
              </a:cxn>
            </a:cxnLst>
            <a:rect l="T9" t="T10" r="T11" b="T12"/>
            <a:pathLst>
              <a:path w="576" h="64">
                <a:moveTo>
                  <a:pt x="576" y="0"/>
                </a:moveTo>
                <a:lnTo>
                  <a:pt x="82" y="0"/>
                </a:lnTo>
                <a:lnTo>
                  <a:pt x="0" y="64"/>
                </a:lnTo>
              </a:path>
            </a:pathLst>
          </a:custGeom>
          <a:noFill/>
          <a:ln w="12700">
            <a:solidFill>
              <a:srgbClr val="000000"/>
            </a:solidFill>
            <a:prstDash val="solid"/>
            <a:round/>
            <a:headEnd/>
            <a:tailEnd/>
          </a:ln>
        </p:spPr>
        <p:txBody>
          <a:bodyPr/>
          <a:lstStyle/>
          <a:p>
            <a:endParaRPr lang="en-US"/>
          </a:p>
        </p:txBody>
      </p:sp>
      <p:sp>
        <p:nvSpPr>
          <p:cNvPr id="108552" name="Rectangle 9"/>
          <p:cNvSpPr>
            <a:spLocks noChangeArrowheads="1"/>
          </p:cNvSpPr>
          <p:nvPr/>
        </p:nvSpPr>
        <p:spPr bwMode="auto">
          <a:xfrm>
            <a:off x="2563813" y="2576513"/>
            <a:ext cx="622300"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Plasma</a:t>
            </a:r>
          </a:p>
          <a:p>
            <a:pPr eaLnBrk="0" hangingPunct="0"/>
            <a:r>
              <a:rPr lang="en-US" sz="1400" b="1">
                <a:solidFill>
                  <a:srgbClr val="000000"/>
                </a:solidFill>
              </a:rPr>
              <a:t>cells</a:t>
            </a:r>
            <a:endParaRPr lang="en-US" sz="2400">
              <a:latin typeface="Times" charset="0"/>
            </a:endParaRPr>
          </a:p>
        </p:txBody>
      </p:sp>
      <p:sp>
        <p:nvSpPr>
          <p:cNvPr id="108553" name="Rectangle 10"/>
          <p:cNvSpPr>
            <a:spLocks noChangeArrowheads="1"/>
          </p:cNvSpPr>
          <p:nvPr/>
        </p:nvSpPr>
        <p:spPr bwMode="auto">
          <a:xfrm>
            <a:off x="2557463" y="3119438"/>
            <a:ext cx="86677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Secreted</a:t>
            </a:r>
          </a:p>
          <a:p>
            <a:pPr eaLnBrk="0" hangingPunct="0"/>
            <a:r>
              <a:rPr lang="en-US" sz="1400" b="1">
                <a:solidFill>
                  <a:srgbClr val="000000"/>
                </a:solidFill>
              </a:rPr>
              <a:t>antibody</a:t>
            </a:r>
          </a:p>
          <a:p>
            <a:pPr eaLnBrk="0" hangingPunct="0"/>
            <a:r>
              <a:rPr lang="en-US" sz="1400" b="1">
                <a:solidFill>
                  <a:srgbClr val="000000"/>
                </a:solidFill>
              </a:rPr>
              <a:t>molecules</a:t>
            </a:r>
            <a:endParaRPr lang="en-US" sz="2400">
              <a:latin typeface="Times" charset="0"/>
            </a:endParaRPr>
          </a:p>
        </p:txBody>
      </p:sp>
      <p:sp>
        <p:nvSpPr>
          <p:cNvPr id="108554" name="Rectangle 11"/>
          <p:cNvSpPr>
            <a:spLocks noChangeArrowheads="1"/>
          </p:cNvSpPr>
          <p:nvPr/>
        </p:nvSpPr>
        <p:spPr bwMode="auto">
          <a:xfrm>
            <a:off x="4570413" y="4011613"/>
            <a:ext cx="1220787"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Clone of cells</a:t>
            </a:r>
          </a:p>
          <a:p>
            <a:pPr eaLnBrk="0" hangingPunct="0"/>
            <a:r>
              <a:rPr lang="en-US" sz="1400" b="1">
                <a:solidFill>
                  <a:srgbClr val="000000"/>
                </a:solidFill>
              </a:rPr>
              <a:t>identical to</a:t>
            </a:r>
          </a:p>
          <a:p>
            <a:pPr eaLnBrk="0" hangingPunct="0"/>
            <a:r>
              <a:rPr lang="en-US" sz="1400" b="1">
                <a:solidFill>
                  <a:srgbClr val="000000"/>
                </a:solidFill>
              </a:rPr>
              <a:t>ancestral cells</a:t>
            </a:r>
            <a:endParaRPr lang="en-US" sz="2400">
              <a:latin typeface="Times" charset="0"/>
            </a:endParaRPr>
          </a:p>
        </p:txBody>
      </p:sp>
      <p:sp>
        <p:nvSpPr>
          <p:cNvPr id="108555" name="Rectangle 12"/>
          <p:cNvSpPr>
            <a:spLocks noChangeArrowheads="1"/>
          </p:cNvSpPr>
          <p:nvPr/>
        </p:nvSpPr>
        <p:spPr bwMode="auto">
          <a:xfrm>
            <a:off x="6777038" y="3979863"/>
            <a:ext cx="1131887"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Subsequent </a:t>
            </a:r>
          </a:p>
          <a:p>
            <a:pPr eaLnBrk="0" hangingPunct="0"/>
            <a:r>
              <a:rPr lang="en-US" sz="1400" b="1">
                <a:solidFill>
                  <a:srgbClr val="000000"/>
                </a:solidFill>
              </a:rPr>
              <a:t>challenge by </a:t>
            </a:r>
          </a:p>
          <a:p>
            <a:pPr eaLnBrk="0" hangingPunct="0"/>
            <a:r>
              <a:rPr lang="en-US" sz="1400" b="1">
                <a:solidFill>
                  <a:srgbClr val="000000"/>
                </a:solidFill>
              </a:rPr>
              <a:t>same antigen</a:t>
            </a:r>
            <a:endParaRPr lang="en-US" sz="2400">
              <a:latin typeface="Times" charset="0"/>
            </a:endParaRPr>
          </a:p>
        </p:txBody>
      </p:sp>
      <p:sp>
        <p:nvSpPr>
          <p:cNvPr id="108556" name="Rectangle 13"/>
          <p:cNvSpPr>
            <a:spLocks noChangeArrowheads="1"/>
          </p:cNvSpPr>
          <p:nvPr/>
        </p:nvSpPr>
        <p:spPr bwMode="auto">
          <a:xfrm>
            <a:off x="6551613" y="2627313"/>
            <a:ext cx="681037"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Memory</a:t>
            </a:r>
          </a:p>
          <a:p>
            <a:pPr eaLnBrk="0" hangingPunct="0"/>
            <a:r>
              <a:rPr lang="en-US" sz="1400" b="1">
                <a:solidFill>
                  <a:srgbClr val="000000"/>
                </a:solidFill>
              </a:rPr>
              <a:t>B cell</a:t>
            </a:r>
            <a:endParaRPr lang="en-US" sz="2400">
              <a:latin typeface="Times" charset="0"/>
            </a:endParaRPr>
          </a:p>
        </p:txBody>
      </p:sp>
      <p:sp>
        <p:nvSpPr>
          <p:cNvPr id="108557" name="Rectangle 14"/>
          <p:cNvSpPr>
            <a:spLocks noChangeArrowheads="1"/>
          </p:cNvSpPr>
          <p:nvPr/>
        </p:nvSpPr>
        <p:spPr bwMode="auto">
          <a:xfrm>
            <a:off x="6875463" y="5818188"/>
            <a:ext cx="681037"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Memory</a:t>
            </a:r>
          </a:p>
          <a:p>
            <a:pPr eaLnBrk="0" hangingPunct="0"/>
            <a:r>
              <a:rPr lang="en-US" sz="1400" b="1">
                <a:solidFill>
                  <a:srgbClr val="000000"/>
                </a:solidFill>
              </a:rPr>
              <a:t>B cells</a:t>
            </a:r>
            <a:endParaRPr lang="en-US" sz="2400">
              <a:latin typeface="Times" charset="0"/>
            </a:endParaRPr>
          </a:p>
        </p:txBody>
      </p:sp>
      <p:sp>
        <p:nvSpPr>
          <p:cNvPr id="108558" name="Rectangle 15"/>
          <p:cNvSpPr>
            <a:spLocks noChangeArrowheads="1"/>
          </p:cNvSpPr>
          <p:nvPr/>
        </p:nvSpPr>
        <p:spPr bwMode="auto">
          <a:xfrm>
            <a:off x="992188" y="5062538"/>
            <a:ext cx="622300"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Plasma</a:t>
            </a:r>
          </a:p>
          <a:p>
            <a:pPr eaLnBrk="0" hangingPunct="0"/>
            <a:r>
              <a:rPr lang="en-US" sz="1400" b="1">
                <a:solidFill>
                  <a:srgbClr val="000000"/>
                </a:solidFill>
              </a:rPr>
              <a:t>cells</a:t>
            </a:r>
            <a:endParaRPr lang="en-US" sz="2400">
              <a:latin typeface="Times" charset="0"/>
            </a:endParaRPr>
          </a:p>
        </p:txBody>
      </p:sp>
      <p:sp>
        <p:nvSpPr>
          <p:cNvPr id="108559" name="Rectangle 16"/>
          <p:cNvSpPr>
            <a:spLocks noChangeArrowheads="1"/>
          </p:cNvSpPr>
          <p:nvPr/>
        </p:nvSpPr>
        <p:spPr bwMode="auto">
          <a:xfrm>
            <a:off x="992188" y="5646738"/>
            <a:ext cx="86677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Secreted</a:t>
            </a:r>
          </a:p>
          <a:p>
            <a:pPr eaLnBrk="0" hangingPunct="0"/>
            <a:r>
              <a:rPr lang="en-US" sz="1400" b="1">
                <a:solidFill>
                  <a:srgbClr val="000000"/>
                </a:solidFill>
              </a:rPr>
              <a:t>antibody</a:t>
            </a:r>
          </a:p>
          <a:p>
            <a:pPr eaLnBrk="0" hangingPunct="0"/>
            <a:r>
              <a:rPr lang="en-US" sz="1400" b="1">
                <a:solidFill>
                  <a:srgbClr val="000000"/>
                </a:solidFill>
              </a:rPr>
              <a:t>molecules</a:t>
            </a:r>
            <a:endParaRPr lang="en-US" sz="2400">
              <a:latin typeface="Times" charset="0"/>
            </a:endParaRPr>
          </a:p>
        </p:txBody>
      </p:sp>
      <p:sp>
        <p:nvSpPr>
          <p:cNvPr id="108560" name="Rectangle 17"/>
          <p:cNvSpPr>
            <a:spLocks noChangeArrowheads="1"/>
          </p:cNvSpPr>
          <p:nvPr/>
        </p:nvSpPr>
        <p:spPr bwMode="auto">
          <a:xfrm>
            <a:off x="2547938" y="3957638"/>
            <a:ext cx="1851025" cy="425450"/>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Secondary Response </a:t>
            </a:r>
          </a:p>
          <a:p>
            <a:pPr eaLnBrk="0" hangingPunct="0"/>
            <a:r>
              <a:rPr lang="en-US" sz="1400" b="1">
                <a:solidFill>
                  <a:srgbClr val="000000"/>
                </a:solidFill>
              </a:rPr>
              <a:t>(can be years later)</a:t>
            </a:r>
            <a:endParaRPr lang="en-US" sz="2400">
              <a:latin typeface="Times" charset="0"/>
            </a:endParaRPr>
          </a:p>
        </p:txBody>
      </p:sp>
      <p:sp>
        <p:nvSpPr>
          <p:cNvPr id="108561" name="Rectangle 18"/>
          <p:cNvSpPr>
            <a:spLocks noChangeArrowheads="1"/>
          </p:cNvSpPr>
          <p:nvPr/>
        </p:nvSpPr>
        <p:spPr bwMode="auto">
          <a:xfrm>
            <a:off x="2557463" y="71438"/>
            <a:ext cx="1558925" cy="6381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Primary Response</a:t>
            </a:r>
          </a:p>
          <a:p>
            <a:pPr eaLnBrk="0" hangingPunct="0"/>
            <a:r>
              <a:rPr lang="en-US" sz="1400" b="1">
                <a:solidFill>
                  <a:srgbClr val="000000"/>
                </a:solidFill>
              </a:rPr>
              <a:t>(initial encounter</a:t>
            </a:r>
          </a:p>
          <a:p>
            <a:pPr eaLnBrk="0" hangingPunct="0"/>
            <a:r>
              <a:rPr lang="en-US" sz="1400" b="1">
                <a:solidFill>
                  <a:srgbClr val="000000"/>
                </a:solidFill>
              </a:rPr>
              <a:t>with antigen)</a:t>
            </a:r>
            <a:endParaRPr lang="en-US" sz="2400">
              <a:latin typeface="Times" charset="0"/>
            </a:endParaRPr>
          </a:p>
        </p:txBody>
      </p:sp>
      <p:sp>
        <p:nvSpPr>
          <p:cNvPr id="108562" name="Rectangle 19"/>
          <p:cNvSpPr>
            <a:spLocks noChangeArrowheads="1"/>
          </p:cNvSpPr>
          <p:nvPr/>
        </p:nvSpPr>
        <p:spPr bwMode="auto">
          <a:xfrm>
            <a:off x="6269038" y="-4763"/>
            <a:ext cx="658812" cy="212726"/>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a:t>
            </a:r>
            <a:endParaRPr lang="en-US" sz="2400">
              <a:latin typeface="Times" charset="0"/>
            </a:endParaRPr>
          </a:p>
        </p:txBody>
      </p:sp>
      <p:sp>
        <p:nvSpPr>
          <p:cNvPr id="108563" name="Rectangle 20"/>
          <p:cNvSpPr>
            <a:spLocks noChangeArrowheads="1"/>
          </p:cNvSpPr>
          <p:nvPr/>
        </p:nvSpPr>
        <p:spPr bwMode="auto">
          <a:xfrm>
            <a:off x="6269038" y="246063"/>
            <a:ext cx="1870075" cy="148907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Antigen binding</a:t>
            </a:r>
          </a:p>
          <a:p>
            <a:pPr eaLnBrk="0" hangingPunct="0"/>
            <a:r>
              <a:rPr lang="en-US" sz="1400" b="1">
                <a:solidFill>
                  <a:srgbClr val="000000"/>
                </a:solidFill>
              </a:rPr>
              <a:t>to a receptor on a</a:t>
            </a:r>
          </a:p>
          <a:p>
            <a:pPr eaLnBrk="0" hangingPunct="0"/>
            <a:r>
              <a:rPr lang="en-US" sz="1400" b="1">
                <a:solidFill>
                  <a:srgbClr val="000000"/>
                </a:solidFill>
              </a:rPr>
              <a:t>specific B lymphocyte</a:t>
            </a:r>
          </a:p>
          <a:p>
            <a:pPr eaLnBrk="0" hangingPunct="0"/>
            <a:r>
              <a:rPr lang="en-US" sz="1400" b="1">
                <a:solidFill>
                  <a:srgbClr val="000000"/>
                </a:solidFill>
              </a:rPr>
              <a:t>(B lymphocytes with</a:t>
            </a:r>
          </a:p>
          <a:p>
            <a:pPr eaLnBrk="0" hangingPunct="0"/>
            <a:r>
              <a:rPr lang="en-US" sz="1400" b="1">
                <a:solidFill>
                  <a:srgbClr val="000000"/>
                </a:solidFill>
              </a:rPr>
              <a:t>non-complementary</a:t>
            </a:r>
          </a:p>
          <a:p>
            <a:pPr eaLnBrk="0" hangingPunct="0"/>
            <a:r>
              <a:rPr lang="en-US" sz="1400" b="1">
                <a:solidFill>
                  <a:srgbClr val="000000"/>
                </a:solidFill>
              </a:rPr>
              <a:t>receptors remain</a:t>
            </a:r>
          </a:p>
          <a:p>
            <a:pPr eaLnBrk="0" hangingPunct="0"/>
            <a:r>
              <a:rPr lang="en-US" sz="1400" b="1">
                <a:solidFill>
                  <a:srgbClr val="000000"/>
                </a:solidFill>
              </a:rPr>
              <a:t>inactive)</a:t>
            </a:r>
            <a:endParaRPr lang="en-US" sz="2400">
              <a:latin typeface="Times" charset="0"/>
            </a:endParaRPr>
          </a:p>
        </p:txBody>
      </p:sp>
      <p:sp>
        <p:nvSpPr>
          <p:cNvPr id="108564" name="Rectangle 21"/>
          <p:cNvSpPr>
            <a:spLocks noChangeArrowheads="1"/>
          </p:cNvSpPr>
          <p:nvPr/>
        </p:nvSpPr>
        <p:spPr bwMode="auto">
          <a:xfrm>
            <a:off x="4452938" y="1100138"/>
            <a:ext cx="1260475" cy="425450"/>
          </a:xfrm>
          <a:prstGeom prst="rect">
            <a:avLst/>
          </a:prstGeom>
          <a:noFill/>
          <a:ln w="9525">
            <a:noFill/>
            <a:miter lim="800000"/>
            <a:headEnd/>
            <a:tailEnd/>
          </a:ln>
        </p:spPr>
        <p:txBody>
          <a:bodyPr wrap="none" lIns="0" tIns="0" rIns="0" bIns="0">
            <a:spAutoFit/>
          </a:bodyPr>
          <a:lstStyle/>
          <a:p>
            <a:pPr algn="ctr" eaLnBrk="0" hangingPunct="0"/>
            <a:r>
              <a:rPr lang="en-US" sz="1400" b="1">
                <a:solidFill>
                  <a:srgbClr val="000000"/>
                </a:solidFill>
              </a:rPr>
              <a:t>Proliferation to</a:t>
            </a:r>
          </a:p>
          <a:p>
            <a:pPr algn="ctr" eaLnBrk="0" hangingPunct="0"/>
            <a:r>
              <a:rPr lang="en-US" sz="1400" b="1">
                <a:solidFill>
                  <a:srgbClr val="000000"/>
                </a:solidFill>
              </a:rPr>
              <a:t>form a clone</a:t>
            </a:r>
            <a:endParaRPr lang="en-US" sz="2400">
              <a:latin typeface="Times" charset="0"/>
            </a:endParaRPr>
          </a:p>
        </p:txBody>
      </p:sp>
      <p:sp>
        <p:nvSpPr>
          <p:cNvPr id="108565" name="Rectangle 22"/>
          <p:cNvSpPr>
            <a:spLocks noChangeArrowheads="1"/>
          </p:cNvSpPr>
          <p:nvPr/>
        </p:nvSpPr>
        <p:spPr bwMode="auto">
          <a:xfrm>
            <a:off x="2560638" y="1322388"/>
            <a:ext cx="1319212" cy="212725"/>
          </a:xfrm>
          <a:prstGeom prst="rect">
            <a:avLst/>
          </a:prstGeom>
          <a:noFill/>
          <a:ln w="9525">
            <a:noFill/>
            <a:miter lim="800000"/>
            <a:headEnd/>
            <a:tailEnd/>
          </a:ln>
        </p:spPr>
        <p:txBody>
          <a:bodyPr wrap="none" lIns="0" tIns="0" rIns="0" bIns="0">
            <a:spAutoFit/>
          </a:bodyPr>
          <a:lstStyle/>
          <a:p>
            <a:pPr eaLnBrk="0" hangingPunct="0"/>
            <a:r>
              <a:rPr lang="en-US" sz="1400" b="1">
                <a:solidFill>
                  <a:srgbClr val="000000"/>
                </a:solidFill>
              </a:rPr>
              <a:t>B lymphoblasts</a:t>
            </a:r>
            <a:endParaRPr lang="en-US" sz="2400">
              <a:latin typeface="Times" charset="0"/>
            </a:endParaRPr>
          </a:p>
        </p:txBody>
      </p:sp>
    </p:spTree>
    <p:extLst>
      <p:ext uri="{BB962C8B-B14F-4D97-AF65-F5344CB8AC3E}">
        <p14:creationId xmlns:p14="http://schemas.microsoft.com/office/powerpoint/2010/main" val="8402946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68" name="Picture 80" descr="figure_21_12_unlabeled"/>
          <p:cNvPicPr>
            <a:picLocks noChangeAspect="1" noChangeArrowheads="1"/>
          </p:cNvPicPr>
          <p:nvPr/>
        </p:nvPicPr>
        <p:blipFill>
          <a:blip r:embed="rId3" cstate="print"/>
          <a:srcRect b="6151"/>
          <a:stretch>
            <a:fillRect/>
          </a:stretch>
        </p:blipFill>
        <p:spPr bwMode="auto">
          <a:xfrm>
            <a:off x="1306513" y="177800"/>
            <a:ext cx="6529387" cy="6226175"/>
          </a:xfrm>
          <a:prstGeom prst="rect">
            <a:avLst/>
          </a:prstGeom>
          <a:noFill/>
        </p:spPr>
      </p:pic>
      <p:sp>
        <p:nvSpPr>
          <p:cNvPr id="89166" name="Rectangle 78"/>
          <p:cNvSpPr>
            <a:spLocks noGrp="1" noChangeArrowheads="1"/>
          </p:cNvSpPr>
          <p:nvPr>
            <p:ph type="title"/>
          </p:nvPr>
        </p:nvSpPr>
        <p:spPr>
          <a:xfrm>
            <a:off x="0" y="0"/>
            <a:ext cx="9144000" cy="274638"/>
          </a:xfrm>
        </p:spPr>
        <p:txBody>
          <a:bodyPr/>
          <a:lstStyle/>
          <a:p>
            <a:r>
              <a:rPr lang="en-US" sz="1200">
                <a:solidFill>
                  <a:schemeClr val="tx1"/>
                </a:solidFill>
              </a:rPr>
              <a:t>Figure 21.12  Primary and secondary humoral responses.</a:t>
            </a:r>
            <a:endParaRPr lang="en-US" sz="1800" b="0"/>
          </a:p>
        </p:txBody>
      </p:sp>
      <p:sp>
        <p:nvSpPr>
          <p:cNvPr id="89169" name="Rectangle 81"/>
          <p:cNvSpPr>
            <a:spLocks noChangeArrowheads="1"/>
          </p:cNvSpPr>
          <p:nvPr/>
        </p:nvSpPr>
        <p:spPr bwMode="auto">
          <a:xfrm rot="-5400000">
            <a:off x="-576262" y="3351212"/>
            <a:ext cx="4311650" cy="549275"/>
          </a:xfrm>
          <a:prstGeom prst="rect">
            <a:avLst/>
          </a:prstGeom>
          <a:noFill/>
          <a:ln w="9525">
            <a:noFill/>
            <a:miter lim="800000"/>
            <a:headEnd/>
            <a:tailEnd/>
          </a:ln>
          <a:effectLst/>
        </p:spPr>
        <p:txBody>
          <a:bodyPr wrap="none" anchor="ctr">
            <a:spAutoFit/>
          </a:bodyPr>
          <a:lstStyle/>
          <a:p>
            <a:pPr algn="ctr"/>
            <a:r>
              <a:rPr lang="en-US" sz="1500">
                <a:latin typeface="Arial Black" pitchFamily="28" charset="0"/>
              </a:rPr>
              <a:t>Antibody titer (antibody concentration) </a:t>
            </a:r>
          </a:p>
          <a:p>
            <a:pPr algn="ctr"/>
            <a:r>
              <a:rPr lang="en-US" sz="1500">
                <a:latin typeface="Arial Black" pitchFamily="28" charset="0"/>
              </a:rPr>
              <a:t>in plasma (arbitrary units)</a:t>
            </a:r>
          </a:p>
        </p:txBody>
      </p:sp>
      <p:sp>
        <p:nvSpPr>
          <p:cNvPr id="89170" name="Rectangle 82"/>
          <p:cNvSpPr>
            <a:spLocks noChangeArrowheads="1"/>
          </p:cNvSpPr>
          <p:nvPr/>
        </p:nvSpPr>
        <p:spPr bwMode="auto">
          <a:xfrm>
            <a:off x="1743075" y="4957763"/>
            <a:ext cx="487363" cy="336550"/>
          </a:xfrm>
          <a:prstGeom prst="rect">
            <a:avLst/>
          </a:prstGeom>
          <a:noFill/>
          <a:ln w="9525">
            <a:noFill/>
            <a:miter lim="800000"/>
            <a:headEnd/>
            <a:tailEnd/>
          </a:ln>
          <a:effectLst/>
        </p:spPr>
        <p:txBody>
          <a:bodyPr wrap="none" anchor="ctr">
            <a:spAutoFit/>
          </a:bodyPr>
          <a:lstStyle/>
          <a:p>
            <a:pPr algn="ctr"/>
            <a:r>
              <a:rPr lang="en-US" sz="1600" b="1">
                <a:latin typeface="Arial" charset="0"/>
              </a:rPr>
              <a:t>10</a:t>
            </a:r>
            <a:r>
              <a:rPr lang="en-US" sz="1600" b="1" baseline="30000">
                <a:latin typeface="Arial" charset="0"/>
              </a:rPr>
              <a:t>0</a:t>
            </a:r>
            <a:endParaRPr lang="en-US" sz="1600" b="1">
              <a:latin typeface="Arial" charset="0"/>
            </a:endParaRPr>
          </a:p>
        </p:txBody>
      </p:sp>
      <p:sp>
        <p:nvSpPr>
          <p:cNvPr id="89171" name="Rectangle 83"/>
          <p:cNvSpPr>
            <a:spLocks noChangeArrowheads="1"/>
          </p:cNvSpPr>
          <p:nvPr/>
        </p:nvSpPr>
        <p:spPr bwMode="auto">
          <a:xfrm>
            <a:off x="1763713" y="4257675"/>
            <a:ext cx="487362" cy="336550"/>
          </a:xfrm>
          <a:prstGeom prst="rect">
            <a:avLst/>
          </a:prstGeom>
          <a:noFill/>
          <a:ln w="9525">
            <a:noFill/>
            <a:miter lim="800000"/>
            <a:headEnd/>
            <a:tailEnd/>
          </a:ln>
          <a:effectLst/>
        </p:spPr>
        <p:txBody>
          <a:bodyPr wrap="none" anchor="ctr">
            <a:spAutoFit/>
          </a:bodyPr>
          <a:lstStyle/>
          <a:p>
            <a:pPr algn="ctr"/>
            <a:r>
              <a:rPr lang="en-US" sz="1600" b="1">
                <a:latin typeface="Arial" charset="0"/>
              </a:rPr>
              <a:t>10</a:t>
            </a:r>
            <a:r>
              <a:rPr lang="en-US" sz="1600" b="1" baseline="30000">
                <a:latin typeface="Arial" charset="0"/>
              </a:rPr>
              <a:t>1</a:t>
            </a:r>
            <a:endParaRPr lang="en-US" sz="1600" b="1">
              <a:latin typeface="Arial" charset="0"/>
            </a:endParaRPr>
          </a:p>
        </p:txBody>
      </p:sp>
      <p:sp>
        <p:nvSpPr>
          <p:cNvPr id="89172" name="Rectangle 84"/>
          <p:cNvSpPr>
            <a:spLocks noChangeArrowheads="1"/>
          </p:cNvSpPr>
          <p:nvPr/>
        </p:nvSpPr>
        <p:spPr bwMode="auto">
          <a:xfrm>
            <a:off x="1741488" y="3516313"/>
            <a:ext cx="487362" cy="336550"/>
          </a:xfrm>
          <a:prstGeom prst="rect">
            <a:avLst/>
          </a:prstGeom>
          <a:noFill/>
          <a:ln w="9525">
            <a:noFill/>
            <a:miter lim="800000"/>
            <a:headEnd/>
            <a:tailEnd/>
          </a:ln>
          <a:effectLst/>
        </p:spPr>
        <p:txBody>
          <a:bodyPr wrap="none" anchor="ctr">
            <a:spAutoFit/>
          </a:bodyPr>
          <a:lstStyle/>
          <a:p>
            <a:pPr algn="ctr"/>
            <a:r>
              <a:rPr lang="en-US" sz="1600" b="1">
                <a:latin typeface="Arial" charset="0"/>
              </a:rPr>
              <a:t>10</a:t>
            </a:r>
            <a:r>
              <a:rPr lang="en-US" sz="1600" b="1" baseline="30000">
                <a:latin typeface="Arial" charset="0"/>
              </a:rPr>
              <a:t>2</a:t>
            </a:r>
            <a:endParaRPr lang="en-US" sz="1600" b="1">
              <a:latin typeface="Arial" charset="0"/>
            </a:endParaRPr>
          </a:p>
        </p:txBody>
      </p:sp>
      <p:sp>
        <p:nvSpPr>
          <p:cNvPr id="89173" name="Rectangle 85"/>
          <p:cNvSpPr>
            <a:spLocks noChangeArrowheads="1"/>
          </p:cNvSpPr>
          <p:nvPr/>
        </p:nvSpPr>
        <p:spPr bwMode="auto">
          <a:xfrm>
            <a:off x="1739900" y="2797175"/>
            <a:ext cx="487363" cy="336550"/>
          </a:xfrm>
          <a:prstGeom prst="rect">
            <a:avLst/>
          </a:prstGeom>
          <a:noFill/>
          <a:ln w="9525">
            <a:noFill/>
            <a:miter lim="800000"/>
            <a:headEnd/>
            <a:tailEnd/>
          </a:ln>
          <a:effectLst/>
        </p:spPr>
        <p:txBody>
          <a:bodyPr wrap="none" anchor="ctr">
            <a:spAutoFit/>
          </a:bodyPr>
          <a:lstStyle/>
          <a:p>
            <a:pPr algn="ctr"/>
            <a:r>
              <a:rPr lang="en-US" sz="1600" b="1">
                <a:latin typeface="Arial" charset="0"/>
              </a:rPr>
              <a:t>10</a:t>
            </a:r>
            <a:r>
              <a:rPr lang="en-US" sz="1600" b="1" baseline="30000">
                <a:latin typeface="Arial" charset="0"/>
              </a:rPr>
              <a:t>3</a:t>
            </a:r>
            <a:endParaRPr lang="en-US" sz="1600" b="1">
              <a:latin typeface="Arial" charset="0"/>
            </a:endParaRPr>
          </a:p>
        </p:txBody>
      </p:sp>
      <p:sp>
        <p:nvSpPr>
          <p:cNvPr id="89174" name="Rectangle 86"/>
          <p:cNvSpPr>
            <a:spLocks noChangeArrowheads="1"/>
          </p:cNvSpPr>
          <p:nvPr/>
        </p:nvSpPr>
        <p:spPr bwMode="auto">
          <a:xfrm>
            <a:off x="1741488" y="2057400"/>
            <a:ext cx="487362" cy="336550"/>
          </a:xfrm>
          <a:prstGeom prst="rect">
            <a:avLst/>
          </a:prstGeom>
          <a:noFill/>
          <a:ln w="9525">
            <a:noFill/>
            <a:miter lim="800000"/>
            <a:headEnd/>
            <a:tailEnd/>
          </a:ln>
          <a:effectLst/>
        </p:spPr>
        <p:txBody>
          <a:bodyPr wrap="none" anchor="ctr">
            <a:spAutoFit/>
          </a:bodyPr>
          <a:lstStyle/>
          <a:p>
            <a:pPr algn="ctr"/>
            <a:r>
              <a:rPr lang="en-US" sz="1600" b="1">
                <a:latin typeface="Arial" charset="0"/>
              </a:rPr>
              <a:t>10</a:t>
            </a:r>
            <a:r>
              <a:rPr lang="en-US" sz="1600" b="1" baseline="30000">
                <a:latin typeface="Arial" charset="0"/>
              </a:rPr>
              <a:t>4</a:t>
            </a:r>
            <a:endParaRPr lang="en-US" sz="1600" b="1">
              <a:latin typeface="Arial" charset="0"/>
            </a:endParaRPr>
          </a:p>
        </p:txBody>
      </p:sp>
      <p:sp>
        <p:nvSpPr>
          <p:cNvPr id="89175" name="Rectangle 87"/>
          <p:cNvSpPr>
            <a:spLocks noChangeArrowheads="1"/>
          </p:cNvSpPr>
          <p:nvPr/>
        </p:nvSpPr>
        <p:spPr bwMode="auto">
          <a:xfrm>
            <a:off x="2425700" y="5181600"/>
            <a:ext cx="296863" cy="336550"/>
          </a:xfrm>
          <a:prstGeom prst="rect">
            <a:avLst/>
          </a:prstGeom>
          <a:noFill/>
          <a:ln w="9525">
            <a:noFill/>
            <a:miter lim="800000"/>
            <a:headEnd/>
            <a:tailEnd/>
          </a:ln>
          <a:effectLst/>
        </p:spPr>
        <p:txBody>
          <a:bodyPr wrap="none" anchor="ctr">
            <a:spAutoFit/>
          </a:bodyPr>
          <a:lstStyle/>
          <a:p>
            <a:pPr algn="ctr"/>
            <a:r>
              <a:rPr lang="en-US" sz="1600" b="1">
                <a:latin typeface="Arial" charset="0"/>
              </a:rPr>
              <a:t>0</a:t>
            </a:r>
          </a:p>
        </p:txBody>
      </p:sp>
      <p:sp>
        <p:nvSpPr>
          <p:cNvPr id="89176" name="Rectangle 88"/>
          <p:cNvSpPr>
            <a:spLocks noChangeArrowheads="1"/>
          </p:cNvSpPr>
          <p:nvPr/>
        </p:nvSpPr>
        <p:spPr bwMode="auto">
          <a:xfrm>
            <a:off x="3070225" y="5183188"/>
            <a:ext cx="296863" cy="336550"/>
          </a:xfrm>
          <a:prstGeom prst="rect">
            <a:avLst/>
          </a:prstGeom>
          <a:noFill/>
          <a:ln w="9525">
            <a:noFill/>
            <a:miter lim="800000"/>
            <a:headEnd/>
            <a:tailEnd/>
          </a:ln>
          <a:effectLst/>
        </p:spPr>
        <p:txBody>
          <a:bodyPr wrap="none" anchor="ctr">
            <a:spAutoFit/>
          </a:bodyPr>
          <a:lstStyle/>
          <a:p>
            <a:pPr algn="ctr"/>
            <a:r>
              <a:rPr lang="en-US" sz="1600" b="1">
                <a:latin typeface="Arial" charset="0"/>
              </a:rPr>
              <a:t>7</a:t>
            </a:r>
          </a:p>
        </p:txBody>
      </p:sp>
      <p:sp>
        <p:nvSpPr>
          <p:cNvPr id="89177" name="Rectangle 89"/>
          <p:cNvSpPr>
            <a:spLocks noChangeArrowheads="1"/>
          </p:cNvSpPr>
          <p:nvPr/>
        </p:nvSpPr>
        <p:spPr bwMode="auto">
          <a:xfrm>
            <a:off x="3608388" y="5183188"/>
            <a:ext cx="409575" cy="336550"/>
          </a:xfrm>
          <a:prstGeom prst="rect">
            <a:avLst/>
          </a:prstGeom>
          <a:noFill/>
          <a:ln w="9525">
            <a:noFill/>
            <a:miter lim="800000"/>
            <a:headEnd/>
            <a:tailEnd/>
          </a:ln>
          <a:effectLst/>
        </p:spPr>
        <p:txBody>
          <a:bodyPr wrap="none" anchor="ctr">
            <a:spAutoFit/>
          </a:bodyPr>
          <a:lstStyle/>
          <a:p>
            <a:pPr algn="ctr"/>
            <a:r>
              <a:rPr lang="en-US" sz="1600" b="1">
                <a:latin typeface="Arial" charset="0"/>
              </a:rPr>
              <a:t>14</a:t>
            </a:r>
          </a:p>
        </p:txBody>
      </p:sp>
      <p:sp>
        <p:nvSpPr>
          <p:cNvPr id="89178" name="Rectangle 90"/>
          <p:cNvSpPr>
            <a:spLocks noChangeArrowheads="1"/>
          </p:cNvSpPr>
          <p:nvPr/>
        </p:nvSpPr>
        <p:spPr bwMode="auto">
          <a:xfrm>
            <a:off x="4214813" y="5183188"/>
            <a:ext cx="409575" cy="336550"/>
          </a:xfrm>
          <a:prstGeom prst="rect">
            <a:avLst/>
          </a:prstGeom>
          <a:noFill/>
          <a:ln w="9525">
            <a:noFill/>
            <a:miter lim="800000"/>
            <a:headEnd/>
            <a:tailEnd/>
          </a:ln>
          <a:effectLst/>
        </p:spPr>
        <p:txBody>
          <a:bodyPr wrap="none" anchor="ctr">
            <a:spAutoFit/>
          </a:bodyPr>
          <a:lstStyle/>
          <a:p>
            <a:pPr algn="ctr"/>
            <a:r>
              <a:rPr lang="en-US" sz="1600" b="1">
                <a:latin typeface="Arial" charset="0"/>
              </a:rPr>
              <a:t>21</a:t>
            </a:r>
          </a:p>
        </p:txBody>
      </p:sp>
      <p:sp>
        <p:nvSpPr>
          <p:cNvPr id="89179" name="Rectangle 91"/>
          <p:cNvSpPr>
            <a:spLocks noChangeArrowheads="1"/>
          </p:cNvSpPr>
          <p:nvPr/>
        </p:nvSpPr>
        <p:spPr bwMode="auto">
          <a:xfrm>
            <a:off x="4857750" y="5181600"/>
            <a:ext cx="409575" cy="336550"/>
          </a:xfrm>
          <a:prstGeom prst="rect">
            <a:avLst/>
          </a:prstGeom>
          <a:noFill/>
          <a:ln w="9525">
            <a:noFill/>
            <a:miter lim="800000"/>
            <a:headEnd/>
            <a:tailEnd/>
          </a:ln>
          <a:effectLst/>
        </p:spPr>
        <p:txBody>
          <a:bodyPr wrap="none" anchor="ctr">
            <a:spAutoFit/>
          </a:bodyPr>
          <a:lstStyle/>
          <a:p>
            <a:pPr algn="ctr"/>
            <a:r>
              <a:rPr lang="en-US" sz="1600" b="1">
                <a:latin typeface="Arial" charset="0"/>
              </a:rPr>
              <a:t>28</a:t>
            </a:r>
          </a:p>
        </p:txBody>
      </p:sp>
      <p:sp>
        <p:nvSpPr>
          <p:cNvPr id="89180" name="Rectangle 92"/>
          <p:cNvSpPr>
            <a:spLocks noChangeArrowheads="1"/>
          </p:cNvSpPr>
          <p:nvPr/>
        </p:nvSpPr>
        <p:spPr bwMode="auto">
          <a:xfrm>
            <a:off x="5473700" y="5181600"/>
            <a:ext cx="409575" cy="336550"/>
          </a:xfrm>
          <a:prstGeom prst="rect">
            <a:avLst/>
          </a:prstGeom>
          <a:noFill/>
          <a:ln w="9525">
            <a:noFill/>
            <a:miter lim="800000"/>
            <a:headEnd/>
            <a:tailEnd/>
          </a:ln>
          <a:effectLst/>
        </p:spPr>
        <p:txBody>
          <a:bodyPr wrap="none" anchor="ctr">
            <a:spAutoFit/>
          </a:bodyPr>
          <a:lstStyle/>
          <a:p>
            <a:pPr algn="ctr"/>
            <a:r>
              <a:rPr lang="en-US" sz="1600" b="1">
                <a:latin typeface="Arial" charset="0"/>
              </a:rPr>
              <a:t>35</a:t>
            </a:r>
          </a:p>
        </p:txBody>
      </p:sp>
      <p:sp>
        <p:nvSpPr>
          <p:cNvPr id="89181" name="Rectangle 93"/>
          <p:cNvSpPr>
            <a:spLocks noChangeArrowheads="1"/>
          </p:cNvSpPr>
          <p:nvPr/>
        </p:nvSpPr>
        <p:spPr bwMode="auto">
          <a:xfrm>
            <a:off x="6072188" y="5181600"/>
            <a:ext cx="409575" cy="336550"/>
          </a:xfrm>
          <a:prstGeom prst="rect">
            <a:avLst/>
          </a:prstGeom>
          <a:noFill/>
          <a:ln w="9525">
            <a:noFill/>
            <a:miter lim="800000"/>
            <a:headEnd/>
            <a:tailEnd/>
          </a:ln>
          <a:effectLst/>
        </p:spPr>
        <p:txBody>
          <a:bodyPr wrap="none" anchor="ctr">
            <a:spAutoFit/>
          </a:bodyPr>
          <a:lstStyle/>
          <a:p>
            <a:pPr algn="ctr"/>
            <a:r>
              <a:rPr lang="en-US" sz="1600" b="1">
                <a:latin typeface="Arial" charset="0"/>
              </a:rPr>
              <a:t>42</a:t>
            </a:r>
          </a:p>
        </p:txBody>
      </p:sp>
      <p:sp>
        <p:nvSpPr>
          <p:cNvPr id="89182" name="Rectangle 94"/>
          <p:cNvSpPr>
            <a:spLocks noChangeArrowheads="1"/>
          </p:cNvSpPr>
          <p:nvPr/>
        </p:nvSpPr>
        <p:spPr bwMode="auto">
          <a:xfrm>
            <a:off x="6683375" y="5181600"/>
            <a:ext cx="409575" cy="336550"/>
          </a:xfrm>
          <a:prstGeom prst="rect">
            <a:avLst/>
          </a:prstGeom>
          <a:noFill/>
          <a:ln w="9525">
            <a:noFill/>
            <a:miter lim="800000"/>
            <a:headEnd/>
            <a:tailEnd/>
          </a:ln>
          <a:effectLst/>
        </p:spPr>
        <p:txBody>
          <a:bodyPr wrap="none" anchor="ctr">
            <a:spAutoFit/>
          </a:bodyPr>
          <a:lstStyle/>
          <a:p>
            <a:pPr algn="ctr"/>
            <a:r>
              <a:rPr lang="en-US" sz="1600" b="1">
                <a:latin typeface="Arial" charset="0"/>
              </a:rPr>
              <a:t>49</a:t>
            </a:r>
          </a:p>
        </p:txBody>
      </p:sp>
      <p:sp>
        <p:nvSpPr>
          <p:cNvPr id="89183" name="Rectangle 95"/>
          <p:cNvSpPr>
            <a:spLocks noChangeArrowheads="1"/>
          </p:cNvSpPr>
          <p:nvPr/>
        </p:nvSpPr>
        <p:spPr bwMode="auto">
          <a:xfrm>
            <a:off x="7281863" y="5181600"/>
            <a:ext cx="409575" cy="336550"/>
          </a:xfrm>
          <a:prstGeom prst="rect">
            <a:avLst/>
          </a:prstGeom>
          <a:noFill/>
          <a:ln w="9525">
            <a:noFill/>
            <a:miter lim="800000"/>
            <a:headEnd/>
            <a:tailEnd/>
          </a:ln>
          <a:effectLst/>
        </p:spPr>
        <p:txBody>
          <a:bodyPr wrap="none" anchor="ctr">
            <a:spAutoFit/>
          </a:bodyPr>
          <a:lstStyle/>
          <a:p>
            <a:pPr algn="ctr"/>
            <a:r>
              <a:rPr lang="en-US" sz="1600" b="1">
                <a:latin typeface="Arial" charset="0"/>
              </a:rPr>
              <a:t>56</a:t>
            </a:r>
          </a:p>
        </p:txBody>
      </p:sp>
      <p:sp>
        <p:nvSpPr>
          <p:cNvPr id="89184" name="Rectangle 96"/>
          <p:cNvSpPr>
            <a:spLocks noChangeArrowheads="1"/>
          </p:cNvSpPr>
          <p:nvPr/>
        </p:nvSpPr>
        <p:spPr bwMode="auto">
          <a:xfrm>
            <a:off x="1882775" y="5732463"/>
            <a:ext cx="1497013" cy="549275"/>
          </a:xfrm>
          <a:prstGeom prst="rect">
            <a:avLst/>
          </a:prstGeom>
          <a:noFill/>
          <a:ln w="9525">
            <a:noFill/>
            <a:miter lim="800000"/>
            <a:headEnd/>
            <a:tailEnd/>
          </a:ln>
          <a:effectLst/>
        </p:spPr>
        <p:txBody>
          <a:bodyPr wrap="none" anchor="ctr">
            <a:spAutoFit/>
          </a:bodyPr>
          <a:lstStyle/>
          <a:p>
            <a:r>
              <a:rPr lang="en-US" sz="1500" b="1">
                <a:latin typeface="Arial" charset="0"/>
              </a:rPr>
              <a:t>First exposure</a:t>
            </a:r>
          </a:p>
          <a:p>
            <a:r>
              <a:rPr lang="en-US" sz="1500" b="1">
                <a:latin typeface="Arial" charset="0"/>
              </a:rPr>
              <a:t>to antigen A</a:t>
            </a:r>
          </a:p>
        </p:txBody>
      </p:sp>
      <p:sp>
        <p:nvSpPr>
          <p:cNvPr id="89185" name="Rectangle 97"/>
          <p:cNvSpPr>
            <a:spLocks noChangeArrowheads="1"/>
          </p:cNvSpPr>
          <p:nvPr/>
        </p:nvSpPr>
        <p:spPr bwMode="auto">
          <a:xfrm>
            <a:off x="3584575" y="5729288"/>
            <a:ext cx="2989263" cy="549275"/>
          </a:xfrm>
          <a:prstGeom prst="rect">
            <a:avLst/>
          </a:prstGeom>
          <a:noFill/>
          <a:ln w="9525">
            <a:noFill/>
            <a:miter lim="800000"/>
            <a:headEnd/>
            <a:tailEnd/>
          </a:ln>
          <a:effectLst/>
        </p:spPr>
        <p:txBody>
          <a:bodyPr wrap="none" anchor="ctr">
            <a:spAutoFit/>
          </a:bodyPr>
          <a:lstStyle/>
          <a:p>
            <a:r>
              <a:rPr lang="en-US" sz="1500" b="1">
                <a:latin typeface="Arial" charset="0"/>
              </a:rPr>
              <a:t>Second exposure to antigen A;</a:t>
            </a:r>
          </a:p>
          <a:p>
            <a:r>
              <a:rPr lang="en-US" sz="1500" b="1">
                <a:latin typeface="Arial" charset="0"/>
              </a:rPr>
              <a:t>first exposure to antigen B</a:t>
            </a:r>
          </a:p>
        </p:txBody>
      </p:sp>
      <p:sp>
        <p:nvSpPr>
          <p:cNvPr id="89186" name="Rectangle 98"/>
          <p:cNvSpPr>
            <a:spLocks noChangeArrowheads="1"/>
          </p:cNvSpPr>
          <p:nvPr/>
        </p:nvSpPr>
        <p:spPr bwMode="auto">
          <a:xfrm>
            <a:off x="1276350" y="385763"/>
            <a:ext cx="2217738" cy="744537"/>
          </a:xfrm>
          <a:prstGeom prst="rect">
            <a:avLst/>
          </a:prstGeom>
          <a:noFill/>
          <a:ln w="9525">
            <a:noFill/>
            <a:miter lim="800000"/>
            <a:headEnd/>
            <a:tailEnd/>
          </a:ln>
          <a:effectLst/>
        </p:spPr>
        <p:txBody>
          <a:bodyPr wrap="none" anchor="ctr">
            <a:spAutoFit/>
          </a:bodyPr>
          <a:lstStyle/>
          <a:p>
            <a:pPr>
              <a:lnSpc>
                <a:spcPct val="95000"/>
              </a:lnSpc>
            </a:pPr>
            <a:r>
              <a:rPr lang="en-US" sz="1500">
                <a:solidFill>
                  <a:srgbClr val="0074A6"/>
                </a:solidFill>
                <a:latin typeface="Arial Black" pitchFamily="28" charset="0"/>
              </a:rPr>
              <a:t>Primary immune</a:t>
            </a:r>
          </a:p>
          <a:p>
            <a:pPr>
              <a:lnSpc>
                <a:spcPct val="95000"/>
              </a:lnSpc>
            </a:pPr>
            <a:r>
              <a:rPr lang="en-US" sz="1500">
                <a:solidFill>
                  <a:srgbClr val="0074A6"/>
                </a:solidFill>
                <a:latin typeface="Arial Black" pitchFamily="28" charset="0"/>
              </a:rPr>
              <a:t>response</a:t>
            </a:r>
            <a:r>
              <a:rPr lang="en-US" sz="1500" b="1">
                <a:solidFill>
                  <a:srgbClr val="0074A6"/>
                </a:solidFill>
                <a:latin typeface="Arial" charset="0"/>
              </a:rPr>
              <a:t> to antigen</a:t>
            </a:r>
          </a:p>
          <a:p>
            <a:pPr>
              <a:lnSpc>
                <a:spcPct val="95000"/>
              </a:lnSpc>
            </a:pPr>
            <a:r>
              <a:rPr lang="en-US" sz="1500" b="1">
                <a:solidFill>
                  <a:srgbClr val="0074A6"/>
                </a:solidFill>
                <a:latin typeface="Arial" charset="0"/>
              </a:rPr>
              <a:t>A occurs after a delay.</a:t>
            </a:r>
          </a:p>
        </p:txBody>
      </p:sp>
      <p:sp>
        <p:nvSpPr>
          <p:cNvPr id="89187" name="Rectangle 99"/>
          <p:cNvSpPr>
            <a:spLocks noChangeArrowheads="1"/>
          </p:cNvSpPr>
          <p:nvPr/>
        </p:nvSpPr>
        <p:spPr bwMode="auto">
          <a:xfrm>
            <a:off x="4094163" y="161925"/>
            <a:ext cx="3719512" cy="962025"/>
          </a:xfrm>
          <a:prstGeom prst="rect">
            <a:avLst/>
          </a:prstGeom>
          <a:noFill/>
          <a:ln w="9525">
            <a:noFill/>
            <a:miter lim="800000"/>
            <a:headEnd/>
            <a:tailEnd/>
          </a:ln>
          <a:effectLst/>
        </p:spPr>
        <p:txBody>
          <a:bodyPr wrap="none" anchor="ctr">
            <a:spAutoFit/>
          </a:bodyPr>
          <a:lstStyle/>
          <a:p>
            <a:pPr>
              <a:lnSpc>
                <a:spcPct val="95000"/>
              </a:lnSpc>
            </a:pPr>
            <a:r>
              <a:rPr lang="en-US" sz="1500">
                <a:solidFill>
                  <a:srgbClr val="0074A6"/>
                </a:solidFill>
                <a:latin typeface="Arial Black" pitchFamily="28" charset="0"/>
              </a:rPr>
              <a:t>Secondary immune response</a:t>
            </a:r>
            <a:r>
              <a:rPr lang="en-US" sz="1500" b="1">
                <a:solidFill>
                  <a:srgbClr val="0074A6"/>
                </a:solidFill>
                <a:latin typeface="Arial" charset="0"/>
              </a:rPr>
              <a:t> to</a:t>
            </a:r>
          </a:p>
          <a:p>
            <a:pPr>
              <a:lnSpc>
                <a:spcPct val="95000"/>
              </a:lnSpc>
            </a:pPr>
            <a:r>
              <a:rPr lang="en-US" sz="1500" b="1">
                <a:solidFill>
                  <a:srgbClr val="0074A6"/>
                </a:solidFill>
                <a:latin typeface="Arial" charset="0"/>
              </a:rPr>
              <a:t>antigen A is faster and larger; </a:t>
            </a:r>
            <a:r>
              <a:rPr lang="en-US" sz="1500">
                <a:solidFill>
                  <a:srgbClr val="0074A6"/>
                </a:solidFill>
                <a:latin typeface="Arial Black" pitchFamily="28" charset="0"/>
              </a:rPr>
              <a:t>primary</a:t>
            </a:r>
            <a:endParaRPr lang="en-US" sz="1500" b="1">
              <a:solidFill>
                <a:srgbClr val="0074A6"/>
              </a:solidFill>
              <a:latin typeface="Arial Black" pitchFamily="28" charset="0"/>
            </a:endParaRPr>
          </a:p>
          <a:p>
            <a:pPr>
              <a:lnSpc>
                <a:spcPct val="95000"/>
              </a:lnSpc>
            </a:pPr>
            <a:r>
              <a:rPr lang="en-US" sz="1500">
                <a:solidFill>
                  <a:srgbClr val="0074A6"/>
                </a:solidFill>
                <a:latin typeface="Arial Black" pitchFamily="28" charset="0"/>
              </a:rPr>
              <a:t>immune response</a:t>
            </a:r>
            <a:r>
              <a:rPr lang="en-US" sz="1500" b="1">
                <a:solidFill>
                  <a:srgbClr val="0074A6"/>
                </a:solidFill>
                <a:latin typeface="Arial" charset="0"/>
              </a:rPr>
              <a:t> to antigen B is</a:t>
            </a:r>
          </a:p>
          <a:p>
            <a:pPr>
              <a:lnSpc>
                <a:spcPct val="95000"/>
              </a:lnSpc>
            </a:pPr>
            <a:r>
              <a:rPr lang="en-US" sz="1500" b="1">
                <a:solidFill>
                  <a:srgbClr val="0074A6"/>
                </a:solidFill>
                <a:latin typeface="Arial" charset="0"/>
              </a:rPr>
              <a:t>similar to that for antigen A.</a:t>
            </a:r>
          </a:p>
        </p:txBody>
      </p:sp>
      <p:sp>
        <p:nvSpPr>
          <p:cNvPr id="89188" name="Rectangle 100"/>
          <p:cNvSpPr>
            <a:spLocks noChangeArrowheads="1"/>
          </p:cNvSpPr>
          <p:nvPr/>
        </p:nvSpPr>
        <p:spPr bwMode="auto">
          <a:xfrm>
            <a:off x="4191000" y="6335713"/>
            <a:ext cx="1401763" cy="320675"/>
          </a:xfrm>
          <a:prstGeom prst="rect">
            <a:avLst/>
          </a:prstGeom>
          <a:noFill/>
          <a:ln w="9525">
            <a:noFill/>
            <a:miter lim="800000"/>
            <a:headEnd/>
            <a:tailEnd/>
          </a:ln>
          <a:effectLst/>
        </p:spPr>
        <p:txBody>
          <a:bodyPr wrap="none" anchor="ctr">
            <a:spAutoFit/>
          </a:bodyPr>
          <a:lstStyle/>
          <a:p>
            <a:r>
              <a:rPr lang="en-US" sz="1500">
                <a:latin typeface="Arial Black" pitchFamily="28" charset="0"/>
              </a:rPr>
              <a:t>Time (days)</a:t>
            </a:r>
            <a:endParaRPr lang="en-US" sz="1500" b="1">
              <a:latin typeface="Arial Black" pitchFamily="28" charset="0"/>
            </a:endParaRPr>
          </a:p>
        </p:txBody>
      </p:sp>
      <p:sp>
        <p:nvSpPr>
          <p:cNvPr id="89189" name="Rectangle 101"/>
          <p:cNvSpPr>
            <a:spLocks noChangeArrowheads="1"/>
          </p:cNvSpPr>
          <p:nvPr/>
        </p:nvSpPr>
        <p:spPr bwMode="auto">
          <a:xfrm>
            <a:off x="3135313" y="4398963"/>
            <a:ext cx="819150" cy="744537"/>
          </a:xfrm>
          <a:prstGeom prst="rect">
            <a:avLst/>
          </a:prstGeom>
          <a:noFill/>
          <a:ln w="9525">
            <a:noFill/>
            <a:miter lim="800000"/>
            <a:headEnd/>
            <a:tailEnd/>
          </a:ln>
          <a:effectLst/>
        </p:spPr>
        <p:txBody>
          <a:bodyPr wrap="none" anchor="ctr">
            <a:spAutoFit/>
          </a:bodyPr>
          <a:lstStyle/>
          <a:p>
            <a:pPr>
              <a:lnSpc>
                <a:spcPct val="95000"/>
              </a:lnSpc>
            </a:pPr>
            <a:r>
              <a:rPr lang="en-US" sz="1500" b="1">
                <a:solidFill>
                  <a:srgbClr val="0074A6"/>
                </a:solidFill>
                <a:latin typeface="Arial" charset="0"/>
              </a:rPr>
              <a:t>Anti-</a:t>
            </a:r>
          </a:p>
          <a:p>
            <a:pPr>
              <a:lnSpc>
                <a:spcPct val="95000"/>
              </a:lnSpc>
            </a:pPr>
            <a:r>
              <a:rPr lang="en-US" sz="1500" b="1">
                <a:solidFill>
                  <a:srgbClr val="0074A6"/>
                </a:solidFill>
                <a:latin typeface="Arial" charset="0"/>
              </a:rPr>
              <a:t>Bodies</a:t>
            </a:r>
          </a:p>
          <a:p>
            <a:pPr>
              <a:lnSpc>
                <a:spcPct val="95000"/>
              </a:lnSpc>
            </a:pPr>
            <a:r>
              <a:rPr lang="en-US" sz="1500" b="1">
                <a:solidFill>
                  <a:srgbClr val="0074A6"/>
                </a:solidFill>
                <a:latin typeface="Arial" charset="0"/>
              </a:rPr>
              <a:t>to A</a:t>
            </a:r>
          </a:p>
        </p:txBody>
      </p:sp>
      <p:sp>
        <p:nvSpPr>
          <p:cNvPr id="89190" name="Rectangle 102"/>
          <p:cNvSpPr>
            <a:spLocks noChangeArrowheads="1"/>
          </p:cNvSpPr>
          <p:nvPr/>
        </p:nvSpPr>
        <p:spPr bwMode="auto">
          <a:xfrm>
            <a:off x="5549900" y="4337050"/>
            <a:ext cx="819150" cy="744538"/>
          </a:xfrm>
          <a:prstGeom prst="rect">
            <a:avLst/>
          </a:prstGeom>
          <a:noFill/>
          <a:ln w="9525">
            <a:noFill/>
            <a:miter lim="800000"/>
            <a:headEnd/>
            <a:tailEnd/>
          </a:ln>
          <a:effectLst/>
        </p:spPr>
        <p:txBody>
          <a:bodyPr wrap="none" anchor="ctr">
            <a:spAutoFit/>
          </a:bodyPr>
          <a:lstStyle/>
          <a:p>
            <a:pPr>
              <a:lnSpc>
                <a:spcPct val="95000"/>
              </a:lnSpc>
            </a:pPr>
            <a:r>
              <a:rPr lang="en-US" sz="1500" b="1">
                <a:solidFill>
                  <a:srgbClr val="7D166B"/>
                </a:solidFill>
                <a:latin typeface="Arial" charset="0"/>
              </a:rPr>
              <a:t>Anti-</a:t>
            </a:r>
          </a:p>
          <a:p>
            <a:pPr>
              <a:lnSpc>
                <a:spcPct val="95000"/>
              </a:lnSpc>
            </a:pPr>
            <a:r>
              <a:rPr lang="en-US" sz="1500" b="1">
                <a:solidFill>
                  <a:srgbClr val="7D166B"/>
                </a:solidFill>
                <a:latin typeface="Arial" charset="0"/>
              </a:rPr>
              <a:t>Bodies</a:t>
            </a:r>
          </a:p>
          <a:p>
            <a:pPr>
              <a:lnSpc>
                <a:spcPct val="95000"/>
              </a:lnSpc>
            </a:pPr>
            <a:r>
              <a:rPr lang="en-US" sz="1500" b="1">
                <a:solidFill>
                  <a:srgbClr val="7D166B"/>
                </a:solidFill>
                <a:latin typeface="Arial" charset="0"/>
              </a:rPr>
              <a:t>to B</a:t>
            </a:r>
          </a:p>
        </p:txBody>
      </p:sp>
      <p:sp>
        <p:nvSpPr>
          <p:cNvPr id="89191" name="Line 103"/>
          <p:cNvSpPr>
            <a:spLocks noChangeShapeType="1"/>
          </p:cNvSpPr>
          <p:nvPr/>
        </p:nvSpPr>
        <p:spPr bwMode="auto">
          <a:xfrm flipH="1" flipV="1">
            <a:off x="2343150" y="1206500"/>
            <a:ext cx="1050925" cy="3105150"/>
          </a:xfrm>
          <a:prstGeom prst="line">
            <a:avLst/>
          </a:prstGeom>
          <a:noFill/>
          <a:ln w="15875">
            <a:solidFill>
              <a:srgbClr val="0074A6"/>
            </a:solidFill>
            <a:round/>
            <a:headEnd/>
            <a:tailEnd/>
          </a:ln>
          <a:effectLst/>
        </p:spPr>
        <p:txBody>
          <a:bodyPr wrap="none" anchor="ctr"/>
          <a:lstStyle/>
          <a:p>
            <a:endParaRPr lang="en-US"/>
          </a:p>
        </p:txBody>
      </p:sp>
      <p:sp>
        <p:nvSpPr>
          <p:cNvPr id="89192" name="Line 104"/>
          <p:cNvSpPr>
            <a:spLocks noChangeShapeType="1"/>
          </p:cNvSpPr>
          <p:nvPr/>
        </p:nvSpPr>
        <p:spPr bwMode="auto">
          <a:xfrm>
            <a:off x="1377950" y="1209675"/>
            <a:ext cx="1978025" cy="0"/>
          </a:xfrm>
          <a:prstGeom prst="line">
            <a:avLst/>
          </a:prstGeom>
          <a:noFill/>
          <a:ln w="15875">
            <a:solidFill>
              <a:srgbClr val="0074A6"/>
            </a:solidFill>
            <a:round/>
            <a:headEnd/>
            <a:tailEnd/>
          </a:ln>
          <a:effectLst/>
        </p:spPr>
        <p:txBody>
          <a:bodyPr wrap="none" anchor="ctr"/>
          <a:lstStyle/>
          <a:p>
            <a:endParaRPr lang="en-US"/>
          </a:p>
        </p:txBody>
      </p:sp>
      <p:sp>
        <p:nvSpPr>
          <p:cNvPr id="89193" name="Line 105"/>
          <p:cNvSpPr>
            <a:spLocks noChangeShapeType="1"/>
          </p:cNvSpPr>
          <p:nvPr/>
        </p:nvSpPr>
        <p:spPr bwMode="auto">
          <a:xfrm>
            <a:off x="4195763" y="1211263"/>
            <a:ext cx="3397250" cy="0"/>
          </a:xfrm>
          <a:prstGeom prst="line">
            <a:avLst/>
          </a:prstGeom>
          <a:noFill/>
          <a:ln w="15875">
            <a:solidFill>
              <a:srgbClr val="0074A6"/>
            </a:solidFill>
            <a:round/>
            <a:headEnd/>
            <a:tailEnd/>
          </a:ln>
          <a:effectLst/>
        </p:spPr>
        <p:txBody>
          <a:bodyPr wrap="none" anchor="ctr"/>
          <a:lstStyle/>
          <a:p>
            <a:endParaRPr lang="en-US"/>
          </a:p>
        </p:txBody>
      </p:sp>
      <p:sp>
        <p:nvSpPr>
          <p:cNvPr id="89194" name="Freeform 106"/>
          <p:cNvSpPr>
            <a:spLocks/>
          </p:cNvSpPr>
          <p:nvPr/>
        </p:nvSpPr>
        <p:spPr bwMode="auto">
          <a:xfrm>
            <a:off x="5826125" y="1211263"/>
            <a:ext cx="312738" cy="3065462"/>
          </a:xfrm>
          <a:custGeom>
            <a:avLst/>
            <a:gdLst/>
            <a:ahLst/>
            <a:cxnLst>
              <a:cxn ang="0">
                <a:pos x="197" y="725"/>
              </a:cxn>
              <a:cxn ang="0">
                <a:pos x="27" y="0"/>
              </a:cxn>
              <a:cxn ang="0">
                <a:pos x="0" y="1931"/>
              </a:cxn>
            </a:cxnLst>
            <a:rect l="0" t="0" r="r" b="b"/>
            <a:pathLst>
              <a:path w="197" h="1931">
                <a:moveTo>
                  <a:pt x="197" y="725"/>
                </a:moveTo>
                <a:lnTo>
                  <a:pt x="27" y="0"/>
                </a:lnTo>
                <a:lnTo>
                  <a:pt x="0" y="1931"/>
                </a:lnTo>
              </a:path>
            </a:pathLst>
          </a:custGeom>
          <a:noFill/>
          <a:ln w="15875" cap="flat" cmpd="sng">
            <a:solidFill>
              <a:srgbClr val="0074A6"/>
            </a:solidFill>
            <a:prstDash val="solid"/>
            <a:round/>
            <a:headEnd type="none" w="med" len="med"/>
            <a:tailEnd type="none" w="med" len="med"/>
          </a:ln>
          <a:effectLst/>
        </p:spPr>
        <p:txBody>
          <a:bodyPr wrap="none" anchor="ctr"/>
          <a:lstStyle/>
          <a:p>
            <a:endParaRPr lang="en-US"/>
          </a:p>
        </p:txBody>
      </p:sp>
      <p:sp>
        <p:nvSpPr>
          <p:cNvPr id="89195" name="Oval 107"/>
          <p:cNvSpPr>
            <a:spLocks noChangeArrowheads="1"/>
          </p:cNvSpPr>
          <p:nvPr/>
        </p:nvSpPr>
        <p:spPr bwMode="auto">
          <a:xfrm>
            <a:off x="6099175" y="2327275"/>
            <a:ext cx="74613" cy="74613"/>
          </a:xfrm>
          <a:prstGeom prst="ellipse">
            <a:avLst/>
          </a:prstGeom>
          <a:solidFill>
            <a:srgbClr val="0074A6"/>
          </a:solidFill>
          <a:ln w="9525">
            <a:noFill/>
            <a:round/>
            <a:headEnd/>
            <a:tailEnd/>
          </a:ln>
          <a:effectLst/>
        </p:spPr>
        <p:txBody>
          <a:bodyPr wrap="none" anchor="ctr"/>
          <a:lstStyle/>
          <a:p>
            <a:endParaRPr lang="en-US"/>
          </a:p>
        </p:txBody>
      </p:sp>
      <p:sp>
        <p:nvSpPr>
          <p:cNvPr id="89196" name="Oval 108"/>
          <p:cNvSpPr>
            <a:spLocks noChangeArrowheads="1"/>
          </p:cNvSpPr>
          <p:nvPr/>
        </p:nvSpPr>
        <p:spPr bwMode="auto">
          <a:xfrm>
            <a:off x="3362325" y="4289425"/>
            <a:ext cx="74613" cy="74613"/>
          </a:xfrm>
          <a:prstGeom prst="ellipse">
            <a:avLst/>
          </a:prstGeom>
          <a:solidFill>
            <a:srgbClr val="0074A6"/>
          </a:solidFill>
          <a:ln w="9525">
            <a:noFill/>
            <a:round/>
            <a:headEnd/>
            <a:tailEnd/>
          </a:ln>
          <a:effectLst/>
        </p:spPr>
        <p:txBody>
          <a:bodyPr wrap="none" anchor="ctr"/>
          <a:lstStyle/>
          <a:p>
            <a:endParaRPr lang="en-US"/>
          </a:p>
        </p:txBody>
      </p:sp>
    </p:spTree>
    <p:extLst>
      <p:ext uri="{BB962C8B-B14F-4D97-AF65-F5344CB8AC3E}">
        <p14:creationId xmlns:p14="http://schemas.microsoft.com/office/powerpoint/2010/main" val="364035594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6" name="Rectangle 4"/>
          <p:cNvSpPr>
            <a:spLocks noGrp="1" noChangeArrowheads="1"/>
          </p:cNvSpPr>
          <p:nvPr>
            <p:ph type="title"/>
          </p:nvPr>
        </p:nvSpPr>
        <p:spPr/>
        <p:txBody>
          <a:bodyPr/>
          <a:lstStyle/>
          <a:p>
            <a:r>
              <a:rPr lang="en-US"/>
              <a:t>Active Humoral Immunity</a:t>
            </a:r>
          </a:p>
        </p:txBody>
      </p:sp>
      <p:sp>
        <p:nvSpPr>
          <p:cNvPr id="90117" name="Rectangle 5"/>
          <p:cNvSpPr>
            <a:spLocks noGrp="1" noChangeArrowheads="1"/>
          </p:cNvSpPr>
          <p:nvPr>
            <p:ph type="body" idx="1"/>
          </p:nvPr>
        </p:nvSpPr>
        <p:spPr/>
        <p:txBody>
          <a:bodyPr/>
          <a:lstStyle/>
          <a:p>
            <a:r>
              <a:rPr lang="en-US" dirty="0"/>
              <a:t>When B cells encounter antigens and produce specific antibodies against them</a:t>
            </a:r>
          </a:p>
          <a:p>
            <a:endParaRPr lang="en-US" dirty="0" smtClean="0"/>
          </a:p>
          <a:p>
            <a:r>
              <a:rPr lang="en-US" dirty="0" smtClean="0"/>
              <a:t>Two </a:t>
            </a:r>
            <a:r>
              <a:rPr lang="en-US" dirty="0"/>
              <a:t>types of active </a:t>
            </a:r>
            <a:r>
              <a:rPr lang="en-US" dirty="0" err="1"/>
              <a:t>humoral</a:t>
            </a:r>
            <a:r>
              <a:rPr lang="en-US" dirty="0"/>
              <a:t> immunity:</a:t>
            </a:r>
          </a:p>
          <a:p>
            <a:pPr lvl="1"/>
            <a:endParaRPr lang="en-US" b="1" dirty="0" smtClean="0"/>
          </a:p>
          <a:p>
            <a:pPr lvl="1"/>
            <a:r>
              <a:rPr lang="en-US" b="1" dirty="0" smtClean="0"/>
              <a:t>Naturally acquired</a:t>
            </a:r>
            <a:endParaRPr lang="en-US" dirty="0" smtClean="0"/>
          </a:p>
          <a:p>
            <a:pPr lvl="2"/>
            <a:r>
              <a:rPr lang="en-US" dirty="0" smtClean="0"/>
              <a:t>response </a:t>
            </a:r>
            <a:r>
              <a:rPr lang="en-US" dirty="0"/>
              <a:t>to bacterial or viral </a:t>
            </a:r>
            <a:r>
              <a:rPr lang="en-US" dirty="0" smtClean="0"/>
              <a:t>infection</a:t>
            </a:r>
          </a:p>
          <a:p>
            <a:pPr lvl="2"/>
            <a:r>
              <a:rPr lang="en-US" dirty="0" smtClean="0"/>
              <a:t>Exposure to actual pathogen</a:t>
            </a:r>
            <a:endParaRPr lang="en-US" dirty="0"/>
          </a:p>
          <a:p>
            <a:pPr lvl="1"/>
            <a:r>
              <a:rPr lang="en-US" b="1" dirty="0"/>
              <a:t>Artificially </a:t>
            </a:r>
            <a:r>
              <a:rPr lang="en-US" b="1" dirty="0" smtClean="0"/>
              <a:t>acquired</a:t>
            </a:r>
            <a:endParaRPr lang="en-US" dirty="0" smtClean="0"/>
          </a:p>
          <a:p>
            <a:pPr lvl="2"/>
            <a:r>
              <a:rPr lang="en-US" dirty="0" smtClean="0"/>
              <a:t>response </a:t>
            </a:r>
            <a:r>
              <a:rPr lang="en-US" dirty="0"/>
              <a:t>to vaccine of dead or attenuated </a:t>
            </a:r>
            <a:r>
              <a:rPr lang="en-US" dirty="0" smtClean="0"/>
              <a:t>pathogens</a:t>
            </a:r>
          </a:p>
          <a:p>
            <a:pPr lvl="2"/>
            <a:r>
              <a:rPr lang="en-US" dirty="0" smtClean="0"/>
              <a:t>Exposure to antigens, but not the actual pathogen</a:t>
            </a:r>
            <a:endParaRPr lang="en-US" dirty="0"/>
          </a:p>
        </p:txBody>
      </p:sp>
    </p:spTree>
    <p:extLst>
      <p:ext uri="{BB962C8B-B14F-4D97-AF65-F5344CB8AC3E}">
        <p14:creationId xmlns:p14="http://schemas.microsoft.com/office/powerpoint/2010/main" val="27545851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Rectangle 4"/>
          <p:cNvSpPr>
            <a:spLocks noGrp="1" noChangeArrowheads="1"/>
          </p:cNvSpPr>
          <p:nvPr>
            <p:ph type="title"/>
          </p:nvPr>
        </p:nvSpPr>
        <p:spPr/>
        <p:txBody>
          <a:bodyPr/>
          <a:lstStyle/>
          <a:p>
            <a:r>
              <a:rPr lang="en-US"/>
              <a:t>Active Humoral Immunity</a:t>
            </a:r>
          </a:p>
        </p:txBody>
      </p:sp>
      <p:sp>
        <p:nvSpPr>
          <p:cNvPr id="91141" name="Rectangle 5"/>
          <p:cNvSpPr>
            <a:spLocks noGrp="1" noChangeArrowheads="1"/>
          </p:cNvSpPr>
          <p:nvPr>
            <p:ph type="body" idx="1"/>
          </p:nvPr>
        </p:nvSpPr>
        <p:spPr/>
        <p:txBody>
          <a:bodyPr/>
          <a:lstStyle/>
          <a:p>
            <a:r>
              <a:rPr lang="en-US" dirty="0"/>
              <a:t>Vaccines</a:t>
            </a:r>
          </a:p>
          <a:p>
            <a:pPr lvl="1"/>
            <a:endParaRPr lang="en-US" dirty="0" smtClean="0"/>
          </a:p>
          <a:p>
            <a:pPr lvl="1"/>
            <a:r>
              <a:rPr lang="en-US" dirty="0" smtClean="0"/>
              <a:t>Most </a:t>
            </a:r>
            <a:r>
              <a:rPr lang="en-US" dirty="0"/>
              <a:t>of dead or attenuated pathogens</a:t>
            </a:r>
          </a:p>
          <a:p>
            <a:pPr lvl="1"/>
            <a:endParaRPr lang="en-US" dirty="0" smtClean="0"/>
          </a:p>
          <a:p>
            <a:pPr lvl="1"/>
            <a:r>
              <a:rPr lang="en-US" dirty="0" smtClean="0"/>
              <a:t>Spare </a:t>
            </a:r>
            <a:r>
              <a:rPr lang="en-US" dirty="0"/>
              <a:t>us </a:t>
            </a:r>
            <a:r>
              <a:rPr lang="en-US" dirty="0" smtClean="0"/>
              <a:t>symptoms </a:t>
            </a:r>
            <a:r>
              <a:rPr lang="en-US" dirty="0"/>
              <a:t>of primary response</a:t>
            </a:r>
          </a:p>
          <a:p>
            <a:pPr lvl="1"/>
            <a:endParaRPr lang="en-US" dirty="0" smtClean="0"/>
          </a:p>
          <a:p>
            <a:pPr lvl="1"/>
            <a:r>
              <a:rPr lang="en-US" dirty="0" smtClean="0"/>
              <a:t>Provide </a:t>
            </a:r>
            <a:r>
              <a:rPr lang="en-US" dirty="0"/>
              <a:t>antigenic determinants that are immunogenic and </a:t>
            </a:r>
            <a:r>
              <a:rPr lang="en-US" dirty="0" smtClean="0"/>
              <a:t>reactive</a:t>
            </a:r>
            <a:endParaRPr lang="en-US" dirty="0"/>
          </a:p>
        </p:txBody>
      </p:sp>
    </p:spTree>
    <p:extLst>
      <p:ext uri="{BB962C8B-B14F-4D97-AF65-F5344CB8AC3E}">
        <p14:creationId xmlns:p14="http://schemas.microsoft.com/office/powerpoint/2010/main" val="10071325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p:cNvSpPr>
            <a:spLocks noGrp="1" noChangeArrowheads="1"/>
          </p:cNvSpPr>
          <p:nvPr>
            <p:ph type="title"/>
          </p:nvPr>
        </p:nvSpPr>
        <p:spPr/>
        <p:txBody>
          <a:bodyPr/>
          <a:lstStyle/>
          <a:p>
            <a:r>
              <a:rPr lang="en-US"/>
              <a:t>Passive Humoral Immunity</a:t>
            </a:r>
          </a:p>
        </p:txBody>
      </p:sp>
      <p:sp>
        <p:nvSpPr>
          <p:cNvPr id="92165" name="Rectangle 5"/>
          <p:cNvSpPr>
            <a:spLocks noGrp="1" noChangeArrowheads="1"/>
          </p:cNvSpPr>
          <p:nvPr>
            <p:ph type="body" idx="1"/>
          </p:nvPr>
        </p:nvSpPr>
        <p:spPr/>
        <p:txBody>
          <a:bodyPr/>
          <a:lstStyle/>
          <a:p>
            <a:r>
              <a:rPr lang="en-US" dirty="0" smtClean="0"/>
              <a:t>Antibodies given rather than made</a:t>
            </a:r>
            <a:endParaRPr lang="en-US" dirty="0"/>
          </a:p>
          <a:p>
            <a:endParaRPr lang="en-US" dirty="0" smtClean="0"/>
          </a:p>
          <a:p>
            <a:r>
              <a:rPr lang="en-US" dirty="0" smtClean="0"/>
              <a:t>B </a:t>
            </a:r>
            <a:r>
              <a:rPr lang="en-US" dirty="0"/>
              <a:t>cells are not challenged by </a:t>
            </a:r>
            <a:r>
              <a:rPr lang="en-US" dirty="0" smtClean="0"/>
              <a:t>antigens</a:t>
            </a:r>
          </a:p>
          <a:p>
            <a:pPr lvl="1"/>
            <a:r>
              <a:rPr lang="en-US" dirty="0" smtClean="0"/>
              <a:t>No plasma cells or antibodies formed</a:t>
            </a:r>
            <a:endParaRPr lang="en-US" dirty="0"/>
          </a:p>
          <a:p>
            <a:endParaRPr lang="en-US" dirty="0" smtClean="0"/>
          </a:p>
          <a:p>
            <a:r>
              <a:rPr lang="en-US" dirty="0" smtClean="0"/>
              <a:t>Immunological </a:t>
            </a:r>
            <a:r>
              <a:rPr lang="en-US" dirty="0"/>
              <a:t>memory does not occur</a:t>
            </a:r>
          </a:p>
          <a:p>
            <a:endParaRPr lang="en-US" dirty="0" smtClean="0"/>
          </a:p>
          <a:p>
            <a:r>
              <a:rPr lang="en-US" dirty="0" smtClean="0"/>
              <a:t>Protection </a:t>
            </a:r>
            <a:r>
              <a:rPr lang="en-US" dirty="0"/>
              <a:t>ends when antibodies degrade</a:t>
            </a:r>
          </a:p>
        </p:txBody>
      </p:sp>
    </p:spTree>
    <p:extLst>
      <p:ext uri="{BB962C8B-B14F-4D97-AF65-F5344CB8AC3E}">
        <p14:creationId xmlns:p14="http://schemas.microsoft.com/office/powerpoint/2010/main" val="40558495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8" name="Rectangle 4"/>
          <p:cNvSpPr>
            <a:spLocks noGrp="1" noChangeArrowheads="1"/>
          </p:cNvSpPr>
          <p:nvPr>
            <p:ph type="title"/>
          </p:nvPr>
        </p:nvSpPr>
        <p:spPr/>
        <p:txBody>
          <a:bodyPr/>
          <a:lstStyle/>
          <a:p>
            <a:r>
              <a:rPr lang="en-US"/>
              <a:t>Passive Humoral Immunity</a:t>
            </a:r>
          </a:p>
        </p:txBody>
      </p:sp>
      <p:sp>
        <p:nvSpPr>
          <p:cNvPr id="93189" name="Rectangle 5"/>
          <p:cNvSpPr>
            <a:spLocks noGrp="1" noChangeArrowheads="1"/>
          </p:cNvSpPr>
          <p:nvPr>
            <p:ph type="body" idx="1"/>
          </p:nvPr>
        </p:nvSpPr>
        <p:spPr/>
        <p:txBody>
          <a:bodyPr/>
          <a:lstStyle/>
          <a:p>
            <a:pPr marL="609600" indent="-609600"/>
            <a:r>
              <a:rPr lang="en-US" dirty="0"/>
              <a:t>Two types</a:t>
            </a:r>
          </a:p>
          <a:p>
            <a:pPr marL="990600" lvl="1" indent="-533400">
              <a:buFontTx/>
              <a:buAutoNum type="arabicPeriod"/>
            </a:pPr>
            <a:endParaRPr lang="en-US" dirty="0" smtClean="0"/>
          </a:p>
          <a:p>
            <a:pPr marL="990600" lvl="1" indent="-533400">
              <a:buFontTx/>
              <a:buAutoNum type="arabicPeriod"/>
            </a:pPr>
            <a:r>
              <a:rPr lang="en-US" dirty="0" smtClean="0"/>
              <a:t>Naturally acquired</a:t>
            </a:r>
          </a:p>
          <a:p>
            <a:pPr marL="1390650" lvl="2" indent="-533400"/>
            <a:r>
              <a:rPr lang="en-US" dirty="0" smtClean="0"/>
              <a:t>antibodies </a:t>
            </a:r>
            <a:r>
              <a:rPr lang="en-US" dirty="0"/>
              <a:t>delivered to fetus via placenta or to infant through milk</a:t>
            </a:r>
          </a:p>
          <a:p>
            <a:pPr marL="990600" lvl="1" indent="-533400">
              <a:buFontTx/>
              <a:buAutoNum type="arabicPeriod"/>
            </a:pPr>
            <a:endParaRPr lang="en-US" dirty="0" smtClean="0"/>
          </a:p>
          <a:p>
            <a:pPr marL="990600" lvl="1" indent="-533400">
              <a:buFontTx/>
              <a:buAutoNum type="arabicPeriod"/>
            </a:pPr>
            <a:r>
              <a:rPr lang="en-US" dirty="0" smtClean="0"/>
              <a:t>Artificially acquired</a:t>
            </a:r>
          </a:p>
          <a:p>
            <a:pPr marL="1390650" lvl="2" indent="-533400"/>
            <a:r>
              <a:rPr lang="en-US" dirty="0" smtClean="0"/>
              <a:t>Introduction of antibodies intravenously</a:t>
            </a:r>
            <a:endParaRPr lang="en-US" dirty="0"/>
          </a:p>
          <a:p>
            <a:pPr marL="1371600" lvl="2" indent="-457200"/>
            <a:endParaRPr lang="en-US" dirty="0" smtClean="0"/>
          </a:p>
          <a:p>
            <a:pPr marL="1371600" lvl="2" indent="-457200"/>
            <a:r>
              <a:rPr lang="en-US" dirty="0" smtClean="0"/>
              <a:t>Protection </a:t>
            </a:r>
            <a:r>
              <a:rPr lang="en-US" dirty="0"/>
              <a:t>immediate but ends when antibodies naturally degrade in body</a:t>
            </a:r>
          </a:p>
        </p:txBody>
      </p:sp>
    </p:spTree>
    <p:extLst>
      <p:ext uri="{BB962C8B-B14F-4D97-AF65-F5344CB8AC3E}">
        <p14:creationId xmlns:p14="http://schemas.microsoft.com/office/powerpoint/2010/main" val="10000782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18"/>
          <p:cNvSpPr>
            <a:spLocks noChangeArrowheads="1"/>
          </p:cNvSpPr>
          <p:nvPr/>
        </p:nvSpPr>
        <p:spPr bwMode="auto">
          <a:xfrm>
            <a:off x="0" y="0"/>
            <a:ext cx="9144000" cy="274638"/>
          </a:xfrm>
          <a:prstGeom prst="rect">
            <a:avLst/>
          </a:prstGeom>
          <a:noFill/>
          <a:ln w="9525">
            <a:noFill/>
            <a:miter lim="800000"/>
            <a:headEnd/>
            <a:tailEnd/>
          </a:ln>
          <a:effectLst/>
        </p:spPr>
        <p:txBody>
          <a:bodyPr lIns="457200">
            <a:spAutoFit/>
          </a:bodyPr>
          <a:lstStyle/>
          <a:p>
            <a:r>
              <a:rPr lang="en-US" sz="1200" b="1">
                <a:latin typeface="Arial" charset="0"/>
                <a:cs typeface="Arial" charset="0"/>
              </a:rPr>
              <a:t>Figure 20.2b  The lymphatic system.</a:t>
            </a:r>
          </a:p>
        </p:txBody>
      </p:sp>
      <p:pic>
        <p:nvPicPr>
          <p:cNvPr id="41019" name="Picture 59" descr="figure_20_02b_unlabeled"/>
          <p:cNvPicPr>
            <a:picLocks noChangeAspect="1" noChangeArrowheads="1"/>
          </p:cNvPicPr>
          <p:nvPr/>
        </p:nvPicPr>
        <p:blipFill>
          <a:blip r:embed="rId3" cstate="print"/>
          <a:srcRect b="3081"/>
          <a:stretch>
            <a:fillRect/>
          </a:stretch>
        </p:blipFill>
        <p:spPr bwMode="auto">
          <a:xfrm>
            <a:off x="1296988" y="255588"/>
            <a:ext cx="6426200" cy="6292850"/>
          </a:xfrm>
          <a:prstGeom prst="rect">
            <a:avLst/>
          </a:prstGeom>
          <a:noFill/>
        </p:spPr>
      </p:pic>
      <p:sp>
        <p:nvSpPr>
          <p:cNvPr id="41020" name="Rectangle 60"/>
          <p:cNvSpPr>
            <a:spLocks noChangeArrowheads="1"/>
          </p:cNvSpPr>
          <p:nvPr/>
        </p:nvSpPr>
        <p:spPr bwMode="auto">
          <a:xfrm>
            <a:off x="1257300" y="255588"/>
            <a:ext cx="2001838" cy="304800"/>
          </a:xfrm>
          <a:prstGeom prst="rect">
            <a:avLst/>
          </a:prstGeom>
          <a:noFill/>
          <a:ln w="9525">
            <a:noFill/>
            <a:miter lim="800000"/>
            <a:headEnd/>
            <a:tailEnd/>
          </a:ln>
          <a:effectLst/>
        </p:spPr>
        <p:txBody>
          <a:bodyPr wrap="none" anchor="ctr">
            <a:spAutoFit/>
          </a:bodyPr>
          <a:lstStyle/>
          <a:p>
            <a:r>
              <a:rPr lang="en-US" sz="1400" dirty="0">
                <a:latin typeface="Arial Black" pitchFamily="1" charset="0"/>
              </a:rPr>
              <a:t>Right jugular trunk</a:t>
            </a:r>
          </a:p>
        </p:txBody>
      </p:sp>
      <p:sp>
        <p:nvSpPr>
          <p:cNvPr id="41021" name="Rectangle 61"/>
          <p:cNvSpPr>
            <a:spLocks noChangeArrowheads="1"/>
          </p:cNvSpPr>
          <p:nvPr/>
        </p:nvSpPr>
        <p:spPr bwMode="auto">
          <a:xfrm>
            <a:off x="1252538" y="522288"/>
            <a:ext cx="1714500" cy="431800"/>
          </a:xfrm>
          <a:prstGeom prst="rect">
            <a:avLst/>
          </a:prstGeom>
          <a:noFill/>
          <a:ln w="9525">
            <a:noFill/>
            <a:miter lim="800000"/>
            <a:headEnd/>
            <a:tailEnd/>
          </a:ln>
          <a:effectLst/>
        </p:spPr>
        <p:txBody>
          <a:bodyPr wrap="none" anchor="ctr">
            <a:spAutoFit/>
          </a:bodyPr>
          <a:lstStyle/>
          <a:p>
            <a:pPr>
              <a:lnSpc>
                <a:spcPct val="80000"/>
              </a:lnSpc>
            </a:pPr>
            <a:r>
              <a:rPr lang="en-US" sz="1400">
                <a:latin typeface="Arial Black" pitchFamily="1" charset="0"/>
              </a:rPr>
              <a:t>Right lymphatic</a:t>
            </a:r>
          </a:p>
          <a:p>
            <a:pPr>
              <a:lnSpc>
                <a:spcPct val="80000"/>
              </a:lnSpc>
            </a:pPr>
            <a:r>
              <a:rPr lang="en-US" sz="1400">
                <a:latin typeface="Arial Black" pitchFamily="1" charset="0"/>
              </a:rPr>
              <a:t>duct</a:t>
            </a:r>
          </a:p>
        </p:txBody>
      </p:sp>
      <p:sp>
        <p:nvSpPr>
          <p:cNvPr id="41022" name="Rectangle 62"/>
          <p:cNvSpPr>
            <a:spLocks noChangeArrowheads="1"/>
          </p:cNvSpPr>
          <p:nvPr/>
        </p:nvSpPr>
        <p:spPr bwMode="auto">
          <a:xfrm>
            <a:off x="1257300" y="903288"/>
            <a:ext cx="1804988" cy="431800"/>
          </a:xfrm>
          <a:prstGeom prst="rect">
            <a:avLst/>
          </a:prstGeom>
          <a:noFill/>
          <a:ln w="9525">
            <a:noFill/>
            <a:miter lim="800000"/>
            <a:headEnd/>
            <a:tailEnd/>
          </a:ln>
          <a:effectLst/>
        </p:spPr>
        <p:txBody>
          <a:bodyPr wrap="none" anchor="ctr">
            <a:spAutoFit/>
          </a:bodyPr>
          <a:lstStyle/>
          <a:p>
            <a:pPr>
              <a:lnSpc>
                <a:spcPct val="80000"/>
              </a:lnSpc>
            </a:pPr>
            <a:r>
              <a:rPr lang="en-US" sz="1400">
                <a:latin typeface="Arial Black" pitchFamily="1" charset="0"/>
              </a:rPr>
              <a:t>Right subclavian</a:t>
            </a:r>
          </a:p>
          <a:p>
            <a:pPr>
              <a:lnSpc>
                <a:spcPct val="80000"/>
              </a:lnSpc>
            </a:pPr>
            <a:r>
              <a:rPr lang="en-US" sz="1400">
                <a:latin typeface="Arial Black" pitchFamily="1" charset="0"/>
              </a:rPr>
              <a:t>trunk</a:t>
            </a:r>
          </a:p>
        </p:txBody>
      </p:sp>
      <p:sp>
        <p:nvSpPr>
          <p:cNvPr id="41023" name="Rectangle 63"/>
          <p:cNvSpPr>
            <a:spLocks noChangeArrowheads="1"/>
          </p:cNvSpPr>
          <p:nvPr/>
        </p:nvSpPr>
        <p:spPr bwMode="auto">
          <a:xfrm>
            <a:off x="1231900" y="1368979"/>
            <a:ext cx="1614545" cy="437043"/>
          </a:xfrm>
          <a:prstGeom prst="rect">
            <a:avLst/>
          </a:prstGeom>
          <a:noFill/>
          <a:ln w="9525">
            <a:noFill/>
            <a:miter lim="800000"/>
            <a:headEnd/>
            <a:tailEnd/>
          </a:ln>
          <a:effectLst/>
        </p:spPr>
        <p:txBody>
          <a:bodyPr wrap="none" anchor="ctr">
            <a:spAutoFit/>
          </a:bodyPr>
          <a:lstStyle/>
          <a:p>
            <a:pPr>
              <a:lnSpc>
                <a:spcPct val="80000"/>
              </a:lnSpc>
            </a:pPr>
            <a:r>
              <a:rPr lang="en-US" sz="1400" b="1" dirty="0">
                <a:solidFill>
                  <a:srgbClr val="0070C0"/>
                </a:solidFill>
                <a:latin typeface="Arial" charset="0"/>
              </a:rPr>
              <a:t>Right </a:t>
            </a:r>
            <a:r>
              <a:rPr lang="en-US" sz="1400" b="1" dirty="0" err="1">
                <a:solidFill>
                  <a:srgbClr val="0070C0"/>
                </a:solidFill>
                <a:latin typeface="Arial" charset="0"/>
              </a:rPr>
              <a:t>subclavian</a:t>
            </a:r>
            <a:endParaRPr lang="en-US" sz="1400" b="1" dirty="0">
              <a:solidFill>
                <a:srgbClr val="0070C0"/>
              </a:solidFill>
              <a:latin typeface="Arial" charset="0"/>
            </a:endParaRPr>
          </a:p>
          <a:p>
            <a:pPr>
              <a:lnSpc>
                <a:spcPct val="80000"/>
              </a:lnSpc>
            </a:pPr>
            <a:r>
              <a:rPr lang="en-US" sz="1400" b="1" dirty="0">
                <a:solidFill>
                  <a:srgbClr val="0070C0"/>
                </a:solidFill>
                <a:latin typeface="Arial" charset="0"/>
              </a:rPr>
              <a:t>vein</a:t>
            </a:r>
          </a:p>
        </p:txBody>
      </p:sp>
      <p:sp>
        <p:nvSpPr>
          <p:cNvPr id="41024" name="Rectangle 64"/>
          <p:cNvSpPr>
            <a:spLocks noChangeArrowheads="1"/>
          </p:cNvSpPr>
          <p:nvPr/>
        </p:nvSpPr>
        <p:spPr bwMode="auto">
          <a:xfrm>
            <a:off x="1233488" y="1779588"/>
            <a:ext cx="1892300" cy="431800"/>
          </a:xfrm>
          <a:prstGeom prst="rect">
            <a:avLst/>
          </a:prstGeom>
          <a:noFill/>
          <a:ln w="9525">
            <a:noFill/>
            <a:miter lim="800000"/>
            <a:headEnd/>
            <a:tailEnd/>
          </a:ln>
          <a:effectLst/>
        </p:spPr>
        <p:txBody>
          <a:bodyPr wrap="none" anchor="ctr">
            <a:spAutoFit/>
          </a:bodyPr>
          <a:lstStyle/>
          <a:p>
            <a:pPr>
              <a:lnSpc>
                <a:spcPct val="80000"/>
              </a:lnSpc>
            </a:pPr>
            <a:r>
              <a:rPr lang="en-US" sz="1400">
                <a:latin typeface="Arial Black" pitchFamily="1" charset="0"/>
              </a:rPr>
              <a:t>Right broncho-</a:t>
            </a:r>
          </a:p>
          <a:p>
            <a:pPr>
              <a:lnSpc>
                <a:spcPct val="80000"/>
              </a:lnSpc>
            </a:pPr>
            <a:r>
              <a:rPr lang="en-US" sz="1400">
                <a:latin typeface="Arial Black" pitchFamily="1" charset="0"/>
              </a:rPr>
              <a:t>mediastinal trunk</a:t>
            </a:r>
          </a:p>
        </p:txBody>
      </p:sp>
      <p:sp>
        <p:nvSpPr>
          <p:cNvPr id="41026" name="Rectangle 66"/>
          <p:cNvSpPr>
            <a:spLocks noChangeArrowheads="1"/>
          </p:cNvSpPr>
          <p:nvPr/>
        </p:nvSpPr>
        <p:spPr bwMode="auto">
          <a:xfrm>
            <a:off x="1241425" y="2581829"/>
            <a:ext cx="1039067" cy="437043"/>
          </a:xfrm>
          <a:prstGeom prst="rect">
            <a:avLst/>
          </a:prstGeom>
          <a:noFill/>
          <a:ln w="9525">
            <a:noFill/>
            <a:miter lim="800000"/>
            <a:headEnd/>
            <a:tailEnd/>
          </a:ln>
          <a:effectLst/>
        </p:spPr>
        <p:txBody>
          <a:bodyPr wrap="none" anchor="ctr">
            <a:spAutoFit/>
          </a:bodyPr>
          <a:lstStyle/>
          <a:p>
            <a:pPr>
              <a:lnSpc>
                <a:spcPct val="80000"/>
              </a:lnSpc>
            </a:pPr>
            <a:r>
              <a:rPr lang="en-US" sz="1400" b="1" dirty="0">
                <a:solidFill>
                  <a:srgbClr val="0070C0"/>
                </a:solidFill>
                <a:latin typeface="Arial" charset="0"/>
              </a:rPr>
              <a:t>Superior</a:t>
            </a:r>
          </a:p>
          <a:p>
            <a:pPr>
              <a:lnSpc>
                <a:spcPct val="80000"/>
              </a:lnSpc>
            </a:pPr>
            <a:r>
              <a:rPr lang="en-US" sz="1400" b="1" dirty="0">
                <a:solidFill>
                  <a:srgbClr val="0070C0"/>
                </a:solidFill>
                <a:latin typeface="Arial" charset="0"/>
              </a:rPr>
              <a:t>vena cava</a:t>
            </a:r>
          </a:p>
        </p:txBody>
      </p:sp>
      <p:sp>
        <p:nvSpPr>
          <p:cNvPr id="41027" name="Rectangle 67"/>
          <p:cNvSpPr>
            <a:spLocks noChangeArrowheads="1"/>
          </p:cNvSpPr>
          <p:nvPr/>
        </p:nvSpPr>
        <p:spPr bwMode="auto">
          <a:xfrm>
            <a:off x="1239838" y="2949575"/>
            <a:ext cx="1222375" cy="304800"/>
          </a:xfrm>
          <a:prstGeom prst="rect">
            <a:avLst/>
          </a:prstGeom>
          <a:noFill/>
          <a:ln w="9525">
            <a:noFill/>
            <a:miter lim="800000"/>
            <a:headEnd/>
            <a:tailEnd/>
          </a:ln>
          <a:effectLst/>
        </p:spPr>
        <p:txBody>
          <a:bodyPr wrap="none" anchor="ctr">
            <a:spAutoFit/>
          </a:bodyPr>
          <a:lstStyle/>
          <a:p>
            <a:r>
              <a:rPr lang="en-US" sz="1400" b="1" dirty="0" err="1">
                <a:solidFill>
                  <a:srgbClr val="0070C0"/>
                </a:solidFill>
                <a:latin typeface="Arial" charset="0"/>
              </a:rPr>
              <a:t>Azygos</a:t>
            </a:r>
            <a:r>
              <a:rPr lang="en-US" sz="1400" b="1" dirty="0">
                <a:solidFill>
                  <a:srgbClr val="0070C0"/>
                </a:solidFill>
                <a:latin typeface="Arial" charset="0"/>
              </a:rPr>
              <a:t> vein</a:t>
            </a:r>
          </a:p>
        </p:txBody>
      </p:sp>
      <p:sp>
        <p:nvSpPr>
          <p:cNvPr id="41028" name="Rectangle 68"/>
          <p:cNvSpPr>
            <a:spLocks noChangeArrowheads="1"/>
          </p:cNvSpPr>
          <p:nvPr/>
        </p:nvSpPr>
        <p:spPr bwMode="auto">
          <a:xfrm>
            <a:off x="1243013" y="4221163"/>
            <a:ext cx="1527175" cy="304800"/>
          </a:xfrm>
          <a:prstGeom prst="rect">
            <a:avLst/>
          </a:prstGeom>
          <a:noFill/>
          <a:ln w="9525">
            <a:noFill/>
            <a:miter lim="800000"/>
            <a:headEnd/>
            <a:tailEnd/>
          </a:ln>
          <a:effectLst/>
        </p:spPr>
        <p:txBody>
          <a:bodyPr wrap="none" anchor="ctr">
            <a:spAutoFit/>
          </a:bodyPr>
          <a:lstStyle/>
          <a:p>
            <a:r>
              <a:rPr lang="en-US" sz="1400">
                <a:latin typeface="Arial Black" pitchFamily="1" charset="0"/>
              </a:rPr>
              <a:t>Cisterna chyli</a:t>
            </a:r>
          </a:p>
        </p:txBody>
      </p:sp>
      <p:sp>
        <p:nvSpPr>
          <p:cNvPr id="41029" name="Rectangle 69"/>
          <p:cNvSpPr>
            <a:spLocks noChangeArrowheads="1"/>
          </p:cNvSpPr>
          <p:nvPr/>
        </p:nvSpPr>
        <p:spPr bwMode="auto">
          <a:xfrm>
            <a:off x="1247775" y="4670425"/>
            <a:ext cx="1428750" cy="431800"/>
          </a:xfrm>
          <a:prstGeom prst="rect">
            <a:avLst/>
          </a:prstGeom>
          <a:noFill/>
          <a:ln w="9525">
            <a:noFill/>
            <a:miter lim="800000"/>
            <a:headEnd/>
            <a:tailEnd/>
          </a:ln>
          <a:effectLst/>
        </p:spPr>
        <p:txBody>
          <a:bodyPr wrap="none" anchor="ctr">
            <a:spAutoFit/>
          </a:bodyPr>
          <a:lstStyle/>
          <a:p>
            <a:pPr>
              <a:lnSpc>
                <a:spcPct val="80000"/>
              </a:lnSpc>
            </a:pPr>
            <a:r>
              <a:rPr lang="en-US" sz="1400">
                <a:latin typeface="Arial Black" pitchFamily="1" charset="0"/>
              </a:rPr>
              <a:t>Right lumbar</a:t>
            </a:r>
          </a:p>
          <a:p>
            <a:pPr>
              <a:lnSpc>
                <a:spcPct val="80000"/>
              </a:lnSpc>
            </a:pPr>
            <a:r>
              <a:rPr lang="en-US" sz="1400">
                <a:latin typeface="Arial Black" pitchFamily="1" charset="0"/>
              </a:rPr>
              <a:t>trunk</a:t>
            </a:r>
          </a:p>
        </p:txBody>
      </p:sp>
      <p:sp>
        <p:nvSpPr>
          <p:cNvPr id="41031" name="Rectangle 71"/>
          <p:cNvSpPr>
            <a:spLocks noChangeArrowheads="1"/>
          </p:cNvSpPr>
          <p:nvPr/>
        </p:nvSpPr>
        <p:spPr bwMode="auto">
          <a:xfrm>
            <a:off x="3562350" y="255588"/>
            <a:ext cx="1281113" cy="431800"/>
          </a:xfrm>
          <a:prstGeom prst="rect">
            <a:avLst/>
          </a:prstGeom>
          <a:noFill/>
          <a:ln w="9525">
            <a:noFill/>
            <a:miter lim="800000"/>
            <a:headEnd/>
            <a:tailEnd/>
          </a:ln>
          <a:effectLst/>
        </p:spPr>
        <p:txBody>
          <a:bodyPr wrap="none" anchor="ctr">
            <a:spAutoFit/>
          </a:bodyPr>
          <a:lstStyle/>
          <a:p>
            <a:pPr algn="ctr">
              <a:lnSpc>
                <a:spcPct val="80000"/>
              </a:lnSpc>
            </a:pPr>
            <a:r>
              <a:rPr lang="en-US" sz="1400" b="1">
                <a:latin typeface="Arial" charset="0"/>
              </a:rPr>
              <a:t>Internal</a:t>
            </a:r>
          </a:p>
          <a:p>
            <a:pPr algn="ctr">
              <a:lnSpc>
                <a:spcPct val="80000"/>
              </a:lnSpc>
            </a:pPr>
            <a:r>
              <a:rPr lang="en-US" sz="1400" b="1">
                <a:latin typeface="Arial" charset="0"/>
              </a:rPr>
              <a:t>jugular veins</a:t>
            </a:r>
          </a:p>
        </p:txBody>
      </p:sp>
      <p:sp>
        <p:nvSpPr>
          <p:cNvPr id="41034" name="Rectangle 74"/>
          <p:cNvSpPr>
            <a:spLocks noChangeArrowheads="1"/>
          </p:cNvSpPr>
          <p:nvPr/>
        </p:nvSpPr>
        <p:spPr bwMode="auto">
          <a:xfrm>
            <a:off x="5481638" y="915988"/>
            <a:ext cx="1300162" cy="431800"/>
          </a:xfrm>
          <a:prstGeom prst="rect">
            <a:avLst/>
          </a:prstGeom>
          <a:noFill/>
          <a:ln w="9525">
            <a:noFill/>
            <a:miter lim="800000"/>
            <a:headEnd/>
            <a:tailEnd/>
          </a:ln>
          <a:effectLst/>
        </p:spPr>
        <p:txBody>
          <a:bodyPr wrap="none" anchor="ctr">
            <a:spAutoFit/>
          </a:bodyPr>
          <a:lstStyle/>
          <a:p>
            <a:pPr>
              <a:lnSpc>
                <a:spcPct val="80000"/>
              </a:lnSpc>
            </a:pPr>
            <a:r>
              <a:rPr lang="en-US" sz="1400">
                <a:latin typeface="Arial Black" pitchFamily="1" charset="0"/>
              </a:rPr>
              <a:t>Left jugular</a:t>
            </a:r>
          </a:p>
          <a:p>
            <a:pPr>
              <a:lnSpc>
                <a:spcPct val="80000"/>
              </a:lnSpc>
            </a:pPr>
            <a:r>
              <a:rPr lang="en-US" sz="1400">
                <a:latin typeface="Arial Black" pitchFamily="1" charset="0"/>
              </a:rPr>
              <a:t>trunk</a:t>
            </a:r>
          </a:p>
        </p:txBody>
      </p:sp>
      <p:sp>
        <p:nvSpPr>
          <p:cNvPr id="41035" name="Rectangle 75"/>
          <p:cNvSpPr>
            <a:spLocks noChangeArrowheads="1"/>
          </p:cNvSpPr>
          <p:nvPr/>
        </p:nvSpPr>
        <p:spPr bwMode="auto">
          <a:xfrm>
            <a:off x="5486400" y="1308100"/>
            <a:ext cx="1676400" cy="431800"/>
          </a:xfrm>
          <a:prstGeom prst="rect">
            <a:avLst/>
          </a:prstGeom>
          <a:noFill/>
          <a:ln w="9525">
            <a:noFill/>
            <a:miter lim="800000"/>
            <a:headEnd/>
            <a:tailEnd/>
          </a:ln>
          <a:effectLst/>
        </p:spPr>
        <p:txBody>
          <a:bodyPr wrap="none" anchor="ctr">
            <a:spAutoFit/>
          </a:bodyPr>
          <a:lstStyle/>
          <a:p>
            <a:pPr>
              <a:lnSpc>
                <a:spcPct val="80000"/>
              </a:lnSpc>
            </a:pPr>
            <a:r>
              <a:rPr lang="en-US" sz="1400">
                <a:latin typeface="Arial Black" pitchFamily="1" charset="0"/>
              </a:rPr>
              <a:t>Left subclavian</a:t>
            </a:r>
          </a:p>
          <a:p>
            <a:pPr>
              <a:lnSpc>
                <a:spcPct val="80000"/>
              </a:lnSpc>
            </a:pPr>
            <a:r>
              <a:rPr lang="en-US" sz="1400">
                <a:latin typeface="Arial Black" pitchFamily="1" charset="0"/>
              </a:rPr>
              <a:t>trunk</a:t>
            </a:r>
          </a:p>
        </p:txBody>
      </p:sp>
      <p:sp>
        <p:nvSpPr>
          <p:cNvPr id="41036" name="Rectangle 76"/>
          <p:cNvSpPr>
            <a:spLocks noChangeArrowheads="1"/>
          </p:cNvSpPr>
          <p:nvPr/>
        </p:nvSpPr>
        <p:spPr bwMode="auto">
          <a:xfrm>
            <a:off x="5456238" y="1645204"/>
            <a:ext cx="1484702" cy="437043"/>
          </a:xfrm>
          <a:prstGeom prst="rect">
            <a:avLst/>
          </a:prstGeom>
          <a:noFill/>
          <a:ln w="9525">
            <a:noFill/>
            <a:miter lim="800000"/>
            <a:headEnd/>
            <a:tailEnd/>
          </a:ln>
          <a:effectLst/>
        </p:spPr>
        <p:txBody>
          <a:bodyPr wrap="none" anchor="ctr">
            <a:spAutoFit/>
          </a:bodyPr>
          <a:lstStyle/>
          <a:p>
            <a:pPr>
              <a:lnSpc>
                <a:spcPct val="80000"/>
              </a:lnSpc>
            </a:pPr>
            <a:r>
              <a:rPr lang="en-US" sz="1400" b="1" dirty="0">
                <a:solidFill>
                  <a:srgbClr val="0070C0"/>
                </a:solidFill>
                <a:latin typeface="Arial" charset="0"/>
              </a:rPr>
              <a:t>Left </a:t>
            </a:r>
            <a:r>
              <a:rPr lang="en-US" sz="1400" b="1" dirty="0" err="1">
                <a:solidFill>
                  <a:srgbClr val="0070C0"/>
                </a:solidFill>
                <a:latin typeface="Arial" charset="0"/>
              </a:rPr>
              <a:t>subclavian</a:t>
            </a:r>
            <a:endParaRPr lang="en-US" sz="1400" b="1" dirty="0">
              <a:solidFill>
                <a:srgbClr val="0070C0"/>
              </a:solidFill>
              <a:latin typeface="Arial" charset="0"/>
            </a:endParaRPr>
          </a:p>
          <a:p>
            <a:pPr>
              <a:lnSpc>
                <a:spcPct val="80000"/>
              </a:lnSpc>
            </a:pPr>
            <a:r>
              <a:rPr lang="en-US" sz="1400" b="1" dirty="0">
                <a:solidFill>
                  <a:srgbClr val="0070C0"/>
                </a:solidFill>
                <a:latin typeface="Arial" charset="0"/>
              </a:rPr>
              <a:t>vein</a:t>
            </a:r>
          </a:p>
        </p:txBody>
      </p:sp>
      <p:sp>
        <p:nvSpPr>
          <p:cNvPr id="41037" name="Rectangle 77"/>
          <p:cNvSpPr>
            <a:spLocks noChangeArrowheads="1"/>
          </p:cNvSpPr>
          <p:nvPr/>
        </p:nvSpPr>
        <p:spPr bwMode="auto">
          <a:xfrm>
            <a:off x="5481638" y="2057400"/>
            <a:ext cx="1300162" cy="601663"/>
          </a:xfrm>
          <a:prstGeom prst="rect">
            <a:avLst/>
          </a:prstGeom>
          <a:noFill/>
          <a:ln w="9525">
            <a:noFill/>
            <a:miter lim="800000"/>
            <a:headEnd/>
            <a:tailEnd/>
          </a:ln>
          <a:effectLst/>
        </p:spPr>
        <p:txBody>
          <a:bodyPr wrap="none" anchor="ctr">
            <a:spAutoFit/>
          </a:bodyPr>
          <a:lstStyle/>
          <a:p>
            <a:pPr>
              <a:lnSpc>
                <a:spcPct val="80000"/>
              </a:lnSpc>
            </a:pPr>
            <a:r>
              <a:rPr lang="en-US" sz="1400" b="1" dirty="0">
                <a:latin typeface="Arial" charset="0"/>
              </a:rPr>
              <a:t>Entrance of</a:t>
            </a:r>
          </a:p>
          <a:p>
            <a:pPr>
              <a:lnSpc>
                <a:spcPct val="80000"/>
              </a:lnSpc>
            </a:pPr>
            <a:r>
              <a:rPr lang="en-US" sz="1400" b="1" dirty="0">
                <a:latin typeface="Arial" charset="0"/>
              </a:rPr>
              <a:t>thoracic duct</a:t>
            </a:r>
          </a:p>
          <a:p>
            <a:pPr>
              <a:lnSpc>
                <a:spcPct val="80000"/>
              </a:lnSpc>
            </a:pPr>
            <a:r>
              <a:rPr lang="en-US" sz="1400" b="1" dirty="0">
                <a:latin typeface="Arial" charset="0"/>
              </a:rPr>
              <a:t>into vein</a:t>
            </a:r>
          </a:p>
        </p:txBody>
      </p:sp>
      <p:sp>
        <p:nvSpPr>
          <p:cNvPr id="41038" name="Rectangle 78"/>
          <p:cNvSpPr>
            <a:spLocks noChangeArrowheads="1"/>
          </p:cNvSpPr>
          <p:nvPr/>
        </p:nvSpPr>
        <p:spPr bwMode="auto">
          <a:xfrm>
            <a:off x="5456238" y="2587625"/>
            <a:ext cx="1477962" cy="601663"/>
          </a:xfrm>
          <a:prstGeom prst="rect">
            <a:avLst/>
          </a:prstGeom>
          <a:noFill/>
          <a:ln w="9525">
            <a:noFill/>
            <a:miter lim="800000"/>
            <a:headEnd/>
            <a:tailEnd/>
          </a:ln>
          <a:effectLst/>
        </p:spPr>
        <p:txBody>
          <a:bodyPr wrap="none" anchor="ctr">
            <a:spAutoFit/>
          </a:bodyPr>
          <a:lstStyle/>
          <a:p>
            <a:pPr>
              <a:lnSpc>
                <a:spcPct val="80000"/>
              </a:lnSpc>
            </a:pPr>
            <a:r>
              <a:rPr lang="en-US" sz="1400" dirty="0">
                <a:latin typeface="Arial Black" pitchFamily="1" charset="0"/>
              </a:rPr>
              <a:t>Left </a:t>
            </a:r>
            <a:r>
              <a:rPr lang="en-US" sz="1400" dirty="0" err="1">
                <a:latin typeface="Arial Black" pitchFamily="1" charset="0"/>
              </a:rPr>
              <a:t>broncho</a:t>
            </a:r>
            <a:r>
              <a:rPr lang="en-US" sz="1400" dirty="0">
                <a:latin typeface="Arial Black" pitchFamily="1" charset="0"/>
              </a:rPr>
              <a:t>-</a:t>
            </a:r>
          </a:p>
          <a:p>
            <a:pPr>
              <a:lnSpc>
                <a:spcPct val="80000"/>
              </a:lnSpc>
            </a:pPr>
            <a:r>
              <a:rPr lang="en-US" sz="1400" dirty="0" err="1">
                <a:latin typeface="Arial Black" pitchFamily="1" charset="0"/>
              </a:rPr>
              <a:t>mediastinal</a:t>
            </a:r>
            <a:endParaRPr lang="en-US" sz="1400" dirty="0">
              <a:latin typeface="Arial Black" pitchFamily="1" charset="0"/>
            </a:endParaRPr>
          </a:p>
          <a:p>
            <a:pPr>
              <a:lnSpc>
                <a:spcPct val="80000"/>
              </a:lnSpc>
            </a:pPr>
            <a:r>
              <a:rPr lang="en-US" sz="1400" dirty="0">
                <a:latin typeface="Arial Black" pitchFamily="1" charset="0"/>
              </a:rPr>
              <a:t>trunk</a:t>
            </a:r>
          </a:p>
        </p:txBody>
      </p:sp>
      <p:sp>
        <p:nvSpPr>
          <p:cNvPr id="41040" name="Rectangle 80"/>
          <p:cNvSpPr>
            <a:spLocks noChangeArrowheads="1"/>
          </p:cNvSpPr>
          <p:nvPr/>
        </p:nvSpPr>
        <p:spPr bwMode="auto">
          <a:xfrm>
            <a:off x="5472113" y="3576638"/>
            <a:ext cx="1538287" cy="304800"/>
          </a:xfrm>
          <a:prstGeom prst="rect">
            <a:avLst/>
          </a:prstGeom>
          <a:noFill/>
          <a:ln w="9525">
            <a:noFill/>
            <a:miter lim="800000"/>
            <a:headEnd/>
            <a:tailEnd/>
          </a:ln>
          <a:effectLst/>
        </p:spPr>
        <p:txBody>
          <a:bodyPr wrap="none" anchor="ctr">
            <a:spAutoFit/>
          </a:bodyPr>
          <a:lstStyle/>
          <a:p>
            <a:r>
              <a:rPr lang="en-US" sz="1400">
                <a:latin typeface="Arial Black" pitchFamily="1" charset="0"/>
              </a:rPr>
              <a:t>Thoracic duct</a:t>
            </a:r>
          </a:p>
        </p:txBody>
      </p:sp>
      <p:sp>
        <p:nvSpPr>
          <p:cNvPr id="41042" name="Rectangle 82"/>
          <p:cNvSpPr>
            <a:spLocks noChangeArrowheads="1"/>
          </p:cNvSpPr>
          <p:nvPr/>
        </p:nvSpPr>
        <p:spPr bwMode="auto">
          <a:xfrm>
            <a:off x="5481638" y="5011738"/>
            <a:ext cx="1300162" cy="412750"/>
          </a:xfrm>
          <a:prstGeom prst="rect">
            <a:avLst/>
          </a:prstGeom>
          <a:noFill/>
          <a:ln w="9525">
            <a:noFill/>
            <a:miter lim="800000"/>
            <a:headEnd/>
            <a:tailEnd/>
          </a:ln>
          <a:effectLst/>
        </p:spPr>
        <p:txBody>
          <a:bodyPr wrap="none" anchor="ctr">
            <a:spAutoFit/>
          </a:bodyPr>
          <a:lstStyle/>
          <a:p>
            <a:pPr>
              <a:lnSpc>
                <a:spcPct val="75000"/>
              </a:lnSpc>
            </a:pPr>
            <a:r>
              <a:rPr lang="en-US" sz="1400">
                <a:latin typeface="Arial Black" pitchFamily="1" charset="0"/>
              </a:rPr>
              <a:t>Left lumbar</a:t>
            </a:r>
          </a:p>
          <a:p>
            <a:pPr>
              <a:lnSpc>
                <a:spcPct val="75000"/>
              </a:lnSpc>
            </a:pPr>
            <a:r>
              <a:rPr lang="en-US" sz="1400">
                <a:latin typeface="Arial Black" pitchFamily="1" charset="0"/>
              </a:rPr>
              <a:t>trunk</a:t>
            </a:r>
          </a:p>
        </p:txBody>
      </p:sp>
      <p:sp>
        <p:nvSpPr>
          <p:cNvPr id="41043" name="Rectangle 83"/>
          <p:cNvSpPr>
            <a:spLocks noChangeArrowheads="1"/>
          </p:cNvSpPr>
          <p:nvPr/>
        </p:nvSpPr>
        <p:spPr bwMode="auto">
          <a:xfrm>
            <a:off x="5467350" y="5402263"/>
            <a:ext cx="1695450" cy="304800"/>
          </a:xfrm>
          <a:prstGeom prst="rect">
            <a:avLst/>
          </a:prstGeom>
          <a:noFill/>
          <a:ln w="9525">
            <a:noFill/>
            <a:miter lim="800000"/>
            <a:headEnd/>
            <a:tailEnd/>
          </a:ln>
          <a:effectLst/>
        </p:spPr>
        <p:txBody>
          <a:bodyPr wrap="none" anchor="ctr">
            <a:spAutoFit/>
          </a:bodyPr>
          <a:lstStyle/>
          <a:p>
            <a:r>
              <a:rPr lang="en-US" sz="1400" b="1" dirty="0">
                <a:solidFill>
                  <a:srgbClr val="0070C0"/>
                </a:solidFill>
                <a:latin typeface="Arial" charset="0"/>
              </a:rPr>
              <a:t>Inferior vena cava</a:t>
            </a:r>
          </a:p>
        </p:txBody>
      </p:sp>
      <p:sp>
        <p:nvSpPr>
          <p:cNvPr id="41044" name="Rectangle 84"/>
          <p:cNvSpPr>
            <a:spLocks noChangeArrowheads="1"/>
          </p:cNvSpPr>
          <p:nvPr/>
        </p:nvSpPr>
        <p:spPr bwMode="auto">
          <a:xfrm>
            <a:off x="5476875" y="5854700"/>
            <a:ext cx="1685925" cy="304800"/>
          </a:xfrm>
          <a:prstGeom prst="rect">
            <a:avLst/>
          </a:prstGeom>
          <a:noFill/>
          <a:ln w="9525">
            <a:noFill/>
            <a:miter lim="800000"/>
            <a:headEnd/>
            <a:tailEnd/>
          </a:ln>
          <a:effectLst/>
        </p:spPr>
        <p:txBody>
          <a:bodyPr wrap="none" anchor="ctr">
            <a:spAutoFit/>
          </a:bodyPr>
          <a:lstStyle/>
          <a:p>
            <a:pPr algn="ctr"/>
            <a:r>
              <a:rPr lang="en-US" sz="1400">
                <a:latin typeface="Arial Black" pitchFamily="1" charset="0"/>
              </a:rPr>
              <a:t>Intestinal trunk</a:t>
            </a:r>
          </a:p>
        </p:txBody>
      </p:sp>
      <p:sp>
        <p:nvSpPr>
          <p:cNvPr id="41045" name="Freeform 85"/>
          <p:cNvSpPr>
            <a:spLocks/>
          </p:cNvSpPr>
          <p:nvPr/>
        </p:nvSpPr>
        <p:spPr bwMode="auto">
          <a:xfrm>
            <a:off x="3178175" y="422275"/>
            <a:ext cx="231775" cy="547688"/>
          </a:xfrm>
          <a:custGeom>
            <a:avLst/>
            <a:gdLst/>
            <a:ahLst/>
            <a:cxnLst>
              <a:cxn ang="0">
                <a:pos x="0" y="0"/>
              </a:cxn>
              <a:cxn ang="0">
                <a:pos x="73" y="2"/>
              </a:cxn>
              <a:cxn ang="0">
                <a:pos x="146" y="345"/>
              </a:cxn>
            </a:cxnLst>
            <a:rect l="0" t="0" r="r" b="b"/>
            <a:pathLst>
              <a:path w="146" h="345">
                <a:moveTo>
                  <a:pt x="0" y="0"/>
                </a:moveTo>
                <a:lnTo>
                  <a:pt x="73" y="2"/>
                </a:lnTo>
                <a:lnTo>
                  <a:pt x="146" y="345"/>
                </a:lnTo>
              </a:path>
            </a:pathLst>
          </a:custGeom>
          <a:noFill/>
          <a:ln w="9525" cap="flat" cmpd="sng">
            <a:solidFill>
              <a:schemeClr val="tx1"/>
            </a:solidFill>
            <a:prstDash val="solid"/>
            <a:round/>
            <a:headEnd/>
            <a:tailEnd/>
          </a:ln>
          <a:effectLst/>
        </p:spPr>
        <p:txBody>
          <a:bodyPr wrap="none" anchor="ctr"/>
          <a:lstStyle/>
          <a:p>
            <a:endParaRPr lang="en-US"/>
          </a:p>
        </p:txBody>
      </p:sp>
      <p:sp>
        <p:nvSpPr>
          <p:cNvPr id="41046" name="Freeform 86"/>
          <p:cNvSpPr>
            <a:spLocks/>
          </p:cNvSpPr>
          <p:nvPr/>
        </p:nvSpPr>
        <p:spPr bwMode="auto">
          <a:xfrm>
            <a:off x="2889250" y="655638"/>
            <a:ext cx="608013" cy="723900"/>
          </a:xfrm>
          <a:custGeom>
            <a:avLst/>
            <a:gdLst/>
            <a:ahLst/>
            <a:cxnLst>
              <a:cxn ang="0">
                <a:pos x="0" y="0"/>
              </a:cxn>
              <a:cxn ang="0">
                <a:pos x="130" y="1"/>
              </a:cxn>
              <a:cxn ang="0">
                <a:pos x="383" y="456"/>
              </a:cxn>
            </a:cxnLst>
            <a:rect l="0" t="0" r="r" b="b"/>
            <a:pathLst>
              <a:path w="383" h="456">
                <a:moveTo>
                  <a:pt x="0" y="0"/>
                </a:moveTo>
                <a:lnTo>
                  <a:pt x="130" y="1"/>
                </a:lnTo>
                <a:lnTo>
                  <a:pt x="383" y="456"/>
                </a:lnTo>
              </a:path>
            </a:pathLst>
          </a:custGeom>
          <a:noFill/>
          <a:ln w="9525" cap="flat" cmpd="sng">
            <a:solidFill>
              <a:schemeClr val="tx1"/>
            </a:solidFill>
            <a:prstDash val="solid"/>
            <a:round/>
            <a:headEnd/>
            <a:tailEnd/>
          </a:ln>
          <a:effectLst/>
        </p:spPr>
        <p:txBody>
          <a:bodyPr wrap="none" anchor="ctr"/>
          <a:lstStyle/>
          <a:p>
            <a:endParaRPr lang="en-US"/>
          </a:p>
        </p:txBody>
      </p:sp>
      <p:sp>
        <p:nvSpPr>
          <p:cNvPr id="41047" name="Freeform 87"/>
          <p:cNvSpPr>
            <a:spLocks/>
          </p:cNvSpPr>
          <p:nvPr/>
        </p:nvSpPr>
        <p:spPr bwMode="auto">
          <a:xfrm>
            <a:off x="2978150" y="1025525"/>
            <a:ext cx="239713" cy="179388"/>
          </a:xfrm>
          <a:custGeom>
            <a:avLst/>
            <a:gdLst/>
            <a:ahLst/>
            <a:cxnLst>
              <a:cxn ang="0">
                <a:pos x="0" y="0"/>
              </a:cxn>
              <a:cxn ang="0">
                <a:pos x="112" y="1"/>
              </a:cxn>
              <a:cxn ang="0">
                <a:pos x="151" y="113"/>
              </a:cxn>
            </a:cxnLst>
            <a:rect l="0" t="0" r="r" b="b"/>
            <a:pathLst>
              <a:path w="151" h="113">
                <a:moveTo>
                  <a:pt x="0" y="0"/>
                </a:moveTo>
                <a:lnTo>
                  <a:pt x="112" y="1"/>
                </a:lnTo>
                <a:lnTo>
                  <a:pt x="151" y="113"/>
                </a:lnTo>
              </a:path>
            </a:pathLst>
          </a:custGeom>
          <a:noFill/>
          <a:ln w="9525" cap="flat" cmpd="sng">
            <a:solidFill>
              <a:schemeClr val="tx1"/>
            </a:solidFill>
            <a:prstDash val="solid"/>
            <a:round/>
            <a:headEnd/>
            <a:tailEnd/>
          </a:ln>
          <a:effectLst/>
        </p:spPr>
        <p:txBody>
          <a:bodyPr wrap="none" anchor="ctr"/>
          <a:lstStyle/>
          <a:p>
            <a:endParaRPr lang="en-US"/>
          </a:p>
        </p:txBody>
      </p:sp>
      <p:sp>
        <p:nvSpPr>
          <p:cNvPr id="41048" name="Freeform 88"/>
          <p:cNvSpPr>
            <a:spLocks/>
          </p:cNvSpPr>
          <p:nvPr/>
        </p:nvSpPr>
        <p:spPr bwMode="auto">
          <a:xfrm>
            <a:off x="2794000" y="1508125"/>
            <a:ext cx="381000" cy="1588"/>
          </a:xfrm>
          <a:custGeom>
            <a:avLst/>
            <a:gdLst/>
            <a:ahLst/>
            <a:cxnLst>
              <a:cxn ang="0">
                <a:pos x="0" y="0"/>
              </a:cxn>
              <a:cxn ang="0">
                <a:pos x="240" y="1"/>
              </a:cxn>
            </a:cxnLst>
            <a:rect l="0" t="0" r="r" b="b"/>
            <a:pathLst>
              <a:path w="240" h="1">
                <a:moveTo>
                  <a:pt x="0" y="0"/>
                </a:moveTo>
                <a:lnTo>
                  <a:pt x="240" y="1"/>
                </a:lnTo>
              </a:path>
            </a:pathLst>
          </a:custGeom>
          <a:noFill/>
          <a:ln w="9525">
            <a:solidFill>
              <a:schemeClr val="tx1"/>
            </a:solidFill>
            <a:round/>
            <a:headEnd/>
            <a:tailEnd/>
          </a:ln>
          <a:effectLst/>
        </p:spPr>
        <p:txBody>
          <a:bodyPr wrap="none" anchor="ctr"/>
          <a:lstStyle/>
          <a:p>
            <a:endParaRPr lang="en-US"/>
          </a:p>
        </p:txBody>
      </p:sp>
      <p:sp>
        <p:nvSpPr>
          <p:cNvPr id="41049" name="Freeform 89"/>
          <p:cNvSpPr>
            <a:spLocks/>
          </p:cNvSpPr>
          <p:nvPr/>
        </p:nvSpPr>
        <p:spPr bwMode="auto">
          <a:xfrm>
            <a:off x="2792413" y="1619250"/>
            <a:ext cx="769937" cy="290513"/>
          </a:xfrm>
          <a:custGeom>
            <a:avLst/>
            <a:gdLst/>
            <a:ahLst/>
            <a:cxnLst>
              <a:cxn ang="0">
                <a:pos x="0" y="182"/>
              </a:cxn>
              <a:cxn ang="0">
                <a:pos x="193" y="183"/>
              </a:cxn>
              <a:cxn ang="0">
                <a:pos x="485" y="0"/>
              </a:cxn>
            </a:cxnLst>
            <a:rect l="0" t="0" r="r" b="b"/>
            <a:pathLst>
              <a:path w="485" h="183">
                <a:moveTo>
                  <a:pt x="0" y="182"/>
                </a:moveTo>
                <a:lnTo>
                  <a:pt x="193" y="183"/>
                </a:lnTo>
                <a:lnTo>
                  <a:pt x="485" y="0"/>
                </a:lnTo>
              </a:path>
            </a:pathLst>
          </a:custGeom>
          <a:noFill/>
          <a:ln w="9525" cap="flat" cmpd="sng">
            <a:solidFill>
              <a:schemeClr val="tx1"/>
            </a:solidFill>
            <a:prstDash val="solid"/>
            <a:round/>
            <a:headEnd/>
            <a:tailEnd/>
          </a:ln>
          <a:effectLst/>
        </p:spPr>
        <p:txBody>
          <a:bodyPr wrap="none" anchor="ctr"/>
          <a:lstStyle/>
          <a:p>
            <a:endParaRPr lang="en-US"/>
          </a:p>
        </p:txBody>
      </p:sp>
      <p:sp>
        <p:nvSpPr>
          <p:cNvPr id="41052" name="Freeform 92"/>
          <p:cNvSpPr>
            <a:spLocks/>
          </p:cNvSpPr>
          <p:nvPr/>
        </p:nvSpPr>
        <p:spPr bwMode="auto">
          <a:xfrm>
            <a:off x="2119313" y="2308225"/>
            <a:ext cx="1701800" cy="395288"/>
          </a:xfrm>
          <a:custGeom>
            <a:avLst/>
            <a:gdLst/>
            <a:ahLst/>
            <a:cxnLst>
              <a:cxn ang="0">
                <a:pos x="0" y="249"/>
              </a:cxn>
              <a:cxn ang="0">
                <a:pos x="567" y="247"/>
              </a:cxn>
              <a:cxn ang="0">
                <a:pos x="1072" y="0"/>
              </a:cxn>
            </a:cxnLst>
            <a:rect l="0" t="0" r="r" b="b"/>
            <a:pathLst>
              <a:path w="1072" h="249">
                <a:moveTo>
                  <a:pt x="0" y="249"/>
                </a:moveTo>
                <a:lnTo>
                  <a:pt x="567" y="247"/>
                </a:lnTo>
                <a:lnTo>
                  <a:pt x="1072" y="0"/>
                </a:lnTo>
              </a:path>
            </a:pathLst>
          </a:custGeom>
          <a:noFill/>
          <a:ln w="9525" cap="flat" cmpd="sng">
            <a:solidFill>
              <a:schemeClr val="tx1"/>
            </a:solidFill>
            <a:prstDash val="solid"/>
            <a:round/>
            <a:headEnd/>
            <a:tailEnd/>
          </a:ln>
          <a:effectLst/>
        </p:spPr>
        <p:txBody>
          <a:bodyPr wrap="none" anchor="ctr"/>
          <a:lstStyle/>
          <a:p>
            <a:endParaRPr lang="en-US"/>
          </a:p>
        </p:txBody>
      </p:sp>
      <p:sp>
        <p:nvSpPr>
          <p:cNvPr id="41053" name="Freeform 93"/>
          <p:cNvSpPr>
            <a:spLocks/>
          </p:cNvSpPr>
          <p:nvPr/>
        </p:nvSpPr>
        <p:spPr bwMode="auto">
          <a:xfrm>
            <a:off x="2393950" y="3128963"/>
            <a:ext cx="1574800" cy="1587"/>
          </a:xfrm>
          <a:custGeom>
            <a:avLst/>
            <a:gdLst/>
            <a:ahLst/>
            <a:cxnLst>
              <a:cxn ang="0">
                <a:pos x="0" y="0"/>
              </a:cxn>
              <a:cxn ang="0">
                <a:pos x="992" y="0"/>
              </a:cxn>
            </a:cxnLst>
            <a:rect l="0" t="0" r="r" b="b"/>
            <a:pathLst>
              <a:path w="992" h="1">
                <a:moveTo>
                  <a:pt x="0" y="0"/>
                </a:moveTo>
                <a:lnTo>
                  <a:pt x="992" y="0"/>
                </a:lnTo>
              </a:path>
            </a:pathLst>
          </a:custGeom>
          <a:noFill/>
          <a:ln w="9525">
            <a:solidFill>
              <a:schemeClr val="tx1"/>
            </a:solidFill>
            <a:round/>
            <a:headEnd/>
            <a:tailEnd/>
          </a:ln>
          <a:effectLst/>
        </p:spPr>
        <p:txBody>
          <a:bodyPr wrap="none" anchor="ctr"/>
          <a:lstStyle/>
          <a:p>
            <a:endParaRPr lang="en-US"/>
          </a:p>
        </p:txBody>
      </p:sp>
      <p:sp>
        <p:nvSpPr>
          <p:cNvPr id="41054" name="Freeform 94"/>
          <p:cNvSpPr>
            <a:spLocks/>
          </p:cNvSpPr>
          <p:nvPr/>
        </p:nvSpPr>
        <p:spPr bwMode="auto">
          <a:xfrm>
            <a:off x="2703513" y="4389438"/>
            <a:ext cx="1306512" cy="831850"/>
          </a:xfrm>
          <a:custGeom>
            <a:avLst/>
            <a:gdLst/>
            <a:ahLst/>
            <a:cxnLst>
              <a:cxn ang="0">
                <a:pos x="0" y="2"/>
              </a:cxn>
              <a:cxn ang="0">
                <a:pos x="233" y="0"/>
              </a:cxn>
              <a:cxn ang="0">
                <a:pos x="823" y="524"/>
              </a:cxn>
            </a:cxnLst>
            <a:rect l="0" t="0" r="r" b="b"/>
            <a:pathLst>
              <a:path w="823" h="524">
                <a:moveTo>
                  <a:pt x="0" y="2"/>
                </a:moveTo>
                <a:lnTo>
                  <a:pt x="233" y="0"/>
                </a:lnTo>
                <a:lnTo>
                  <a:pt x="823" y="524"/>
                </a:lnTo>
              </a:path>
            </a:pathLst>
          </a:custGeom>
          <a:noFill/>
          <a:ln w="9525" cap="flat" cmpd="sng">
            <a:solidFill>
              <a:schemeClr val="tx1"/>
            </a:solidFill>
            <a:prstDash val="solid"/>
            <a:round/>
            <a:headEnd/>
            <a:tailEnd/>
          </a:ln>
          <a:effectLst/>
        </p:spPr>
        <p:txBody>
          <a:bodyPr wrap="none" anchor="ctr"/>
          <a:lstStyle/>
          <a:p>
            <a:endParaRPr lang="en-US"/>
          </a:p>
        </p:txBody>
      </p:sp>
      <p:sp>
        <p:nvSpPr>
          <p:cNvPr id="41055" name="Freeform 95"/>
          <p:cNvSpPr>
            <a:spLocks/>
          </p:cNvSpPr>
          <p:nvPr/>
        </p:nvSpPr>
        <p:spPr bwMode="auto">
          <a:xfrm>
            <a:off x="2627313" y="4803775"/>
            <a:ext cx="1331912" cy="730250"/>
          </a:xfrm>
          <a:custGeom>
            <a:avLst/>
            <a:gdLst/>
            <a:ahLst/>
            <a:cxnLst>
              <a:cxn ang="0">
                <a:pos x="0" y="1"/>
              </a:cxn>
              <a:cxn ang="0">
                <a:pos x="197" y="0"/>
              </a:cxn>
              <a:cxn ang="0">
                <a:pos x="839" y="460"/>
              </a:cxn>
            </a:cxnLst>
            <a:rect l="0" t="0" r="r" b="b"/>
            <a:pathLst>
              <a:path w="839" h="460">
                <a:moveTo>
                  <a:pt x="0" y="1"/>
                </a:moveTo>
                <a:lnTo>
                  <a:pt x="197" y="0"/>
                </a:lnTo>
                <a:lnTo>
                  <a:pt x="839" y="460"/>
                </a:lnTo>
              </a:path>
            </a:pathLst>
          </a:custGeom>
          <a:noFill/>
          <a:ln w="9525" cap="flat" cmpd="sng">
            <a:solidFill>
              <a:schemeClr val="tx1"/>
            </a:solidFill>
            <a:prstDash val="solid"/>
            <a:round/>
            <a:headEnd/>
            <a:tailEnd/>
          </a:ln>
          <a:effectLst/>
        </p:spPr>
        <p:txBody>
          <a:bodyPr wrap="none" anchor="ctr"/>
          <a:lstStyle/>
          <a:p>
            <a:endParaRPr lang="en-US"/>
          </a:p>
        </p:txBody>
      </p:sp>
      <p:sp>
        <p:nvSpPr>
          <p:cNvPr id="41056" name="Freeform 96"/>
          <p:cNvSpPr>
            <a:spLocks/>
          </p:cNvSpPr>
          <p:nvPr/>
        </p:nvSpPr>
        <p:spPr bwMode="auto">
          <a:xfrm>
            <a:off x="4046538" y="6000750"/>
            <a:ext cx="1431925" cy="6350"/>
          </a:xfrm>
          <a:custGeom>
            <a:avLst/>
            <a:gdLst/>
            <a:ahLst/>
            <a:cxnLst>
              <a:cxn ang="0">
                <a:pos x="0" y="0"/>
              </a:cxn>
              <a:cxn ang="0">
                <a:pos x="902" y="4"/>
              </a:cxn>
            </a:cxnLst>
            <a:rect l="0" t="0" r="r" b="b"/>
            <a:pathLst>
              <a:path w="902" h="4">
                <a:moveTo>
                  <a:pt x="0" y="0"/>
                </a:moveTo>
                <a:lnTo>
                  <a:pt x="902" y="4"/>
                </a:lnTo>
              </a:path>
            </a:pathLst>
          </a:custGeom>
          <a:noFill/>
          <a:ln w="9525">
            <a:solidFill>
              <a:schemeClr val="tx1"/>
            </a:solidFill>
            <a:round/>
            <a:headEnd/>
            <a:tailEnd/>
          </a:ln>
          <a:effectLst/>
        </p:spPr>
        <p:txBody>
          <a:bodyPr wrap="none" anchor="ctr"/>
          <a:lstStyle/>
          <a:p>
            <a:endParaRPr lang="en-US"/>
          </a:p>
        </p:txBody>
      </p:sp>
      <p:sp>
        <p:nvSpPr>
          <p:cNvPr id="41057" name="Freeform 97"/>
          <p:cNvSpPr>
            <a:spLocks/>
          </p:cNvSpPr>
          <p:nvPr/>
        </p:nvSpPr>
        <p:spPr bwMode="auto">
          <a:xfrm>
            <a:off x="3806825" y="5548313"/>
            <a:ext cx="1681163" cy="268287"/>
          </a:xfrm>
          <a:custGeom>
            <a:avLst/>
            <a:gdLst/>
            <a:ahLst/>
            <a:cxnLst>
              <a:cxn ang="0">
                <a:pos x="0" y="169"/>
              </a:cxn>
              <a:cxn ang="0">
                <a:pos x="662" y="0"/>
              </a:cxn>
              <a:cxn ang="0">
                <a:pos x="1059" y="0"/>
              </a:cxn>
            </a:cxnLst>
            <a:rect l="0" t="0" r="r" b="b"/>
            <a:pathLst>
              <a:path w="1059" h="169">
                <a:moveTo>
                  <a:pt x="0" y="169"/>
                </a:moveTo>
                <a:lnTo>
                  <a:pt x="662" y="0"/>
                </a:lnTo>
                <a:lnTo>
                  <a:pt x="1059" y="0"/>
                </a:lnTo>
              </a:path>
            </a:pathLst>
          </a:custGeom>
          <a:noFill/>
          <a:ln w="9525">
            <a:solidFill>
              <a:schemeClr val="tx1"/>
            </a:solidFill>
            <a:round/>
            <a:headEnd/>
            <a:tailEnd/>
          </a:ln>
          <a:effectLst/>
        </p:spPr>
        <p:txBody>
          <a:bodyPr wrap="none" anchor="ctr"/>
          <a:lstStyle/>
          <a:p>
            <a:endParaRPr lang="en-US"/>
          </a:p>
        </p:txBody>
      </p:sp>
      <p:sp>
        <p:nvSpPr>
          <p:cNvPr id="41058" name="Freeform 98"/>
          <p:cNvSpPr>
            <a:spLocks/>
          </p:cNvSpPr>
          <p:nvPr/>
        </p:nvSpPr>
        <p:spPr bwMode="auto">
          <a:xfrm>
            <a:off x="4146550" y="5127625"/>
            <a:ext cx="1335088" cy="392113"/>
          </a:xfrm>
          <a:custGeom>
            <a:avLst/>
            <a:gdLst/>
            <a:ahLst/>
            <a:cxnLst>
              <a:cxn ang="0">
                <a:pos x="0" y="247"/>
              </a:cxn>
              <a:cxn ang="0">
                <a:pos x="494" y="2"/>
              </a:cxn>
              <a:cxn ang="0">
                <a:pos x="841" y="0"/>
              </a:cxn>
            </a:cxnLst>
            <a:rect l="0" t="0" r="r" b="b"/>
            <a:pathLst>
              <a:path w="841" h="247">
                <a:moveTo>
                  <a:pt x="0" y="247"/>
                </a:moveTo>
                <a:lnTo>
                  <a:pt x="494" y="2"/>
                </a:lnTo>
                <a:lnTo>
                  <a:pt x="841" y="0"/>
                </a:lnTo>
              </a:path>
            </a:pathLst>
          </a:custGeom>
          <a:noFill/>
          <a:ln w="9525">
            <a:solidFill>
              <a:schemeClr val="tx1"/>
            </a:solidFill>
            <a:round/>
            <a:headEnd/>
            <a:tailEnd/>
          </a:ln>
          <a:effectLst/>
        </p:spPr>
        <p:txBody>
          <a:bodyPr wrap="none" anchor="ctr"/>
          <a:lstStyle/>
          <a:p>
            <a:endParaRPr lang="en-US"/>
          </a:p>
        </p:txBody>
      </p:sp>
      <p:sp>
        <p:nvSpPr>
          <p:cNvPr id="41060" name="Line 100"/>
          <p:cNvSpPr>
            <a:spLocks noChangeShapeType="1"/>
          </p:cNvSpPr>
          <p:nvPr/>
        </p:nvSpPr>
        <p:spPr bwMode="auto">
          <a:xfrm>
            <a:off x="4116388" y="3724275"/>
            <a:ext cx="1368425" cy="0"/>
          </a:xfrm>
          <a:prstGeom prst="line">
            <a:avLst/>
          </a:prstGeom>
          <a:noFill/>
          <a:ln w="9525">
            <a:solidFill>
              <a:schemeClr val="tx1"/>
            </a:solidFill>
            <a:round/>
            <a:headEnd/>
            <a:tailEnd/>
          </a:ln>
          <a:effectLst/>
        </p:spPr>
        <p:txBody>
          <a:bodyPr wrap="none" anchor="ctr"/>
          <a:lstStyle/>
          <a:p>
            <a:endParaRPr lang="en-US"/>
          </a:p>
        </p:txBody>
      </p:sp>
      <p:sp>
        <p:nvSpPr>
          <p:cNvPr id="41063" name="Freeform 103"/>
          <p:cNvSpPr>
            <a:spLocks/>
          </p:cNvSpPr>
          <p:nvPr/>
        </p:nvSpPr>
        <p:spPr bwMode="auto">
          <a:xfrm>
            <a:off x="4899025" y="1647825"/>
            <a:ext cx="574675" cy="1052513"/>
          </a:xfrm>
          <a:custGeom>
            <a:avLst/>
            <a:gdLst/>
            <a:ahLst/>
            <a:cxnLst>
              <a:cxn ang="0">
                <a:pos x="362" y="663"/>
              </a:cxn>
              <a:cxn ang="0">
                <a:pos x="286" y="663"/>
              </a:cxn>
              <a:cxn ang="0">
                <a:pos x="0" y="0"/>
              </a:cxn>
            </a:cxnLst>
            <a:rect l="0" t="0" r="r" b="b"/>
            <a:pathLst>
              <a:path w="362" h="663">
                <a:moveTo>
                  <a:pt x="362" y="663"/>
                </a:moveTo>
                <a:lnTo>
                  <a:pt x="286" y="663"/>
                </a:lnTo>
                <a:lnTo>
                  <a:pt x="0" y="0"/>
                </a:lnTo>
              </a:path>
            </a:pathLst>
          </a:custGeom>
          <a:noFill/>
          <a:ln w="9525" cap="flat" cmpd="sng">
            <a:solidFill>
              <a:schemeClr val="tx1"/>
            </a:solidFill>
            <a:prstDash val="solid"/>
            <a:round/>
            <a:headEnd/>
            <a:tailEnd/>
          </a:ln>
          <a:effectLst/>
        </p:spPr>
        <p:txBody>
          <a:bodyPr wrap="none" anchor="ctr"/>
          <a:lstStyle/>
          <a:p>
            <a:endParaRPr lang="en-US"/>
          </a:p>
        </p:txBody>
      </p:sp>
      <p:sp>
        <p:nvSpPr>
          <p:cNvPr id="41064" name="Freeform 104"/>
          <p:cNvSpPr>
            <a:spLocks/>
          </p:cNvSpPr>
          <p:nvPr/>
        </p:nvSpPr>
        <p:spPr bwMode="auto">
          <a:xfrm>
            <a:off x="4794250" y="1444625"/>
            <a:ext cx="677863" cy="739775"/>
          </a:xfrm>
          <a:custGeom>
            <a:avLst/>
            <a:gdLst/>
            <a:ahLst/>
            <a:cxnLst>
              <a:cxn ang="0">
                <a:pos x="427" y="466"/>
              </a:cxn>
              <a:cxn ang="0">
                <a:pos x="349" y="464"/>
              </a:cxn>
              <a:cxn ang="0">
                <a:pos x="0" y="0"/>
              </a:cxn>
            </a:cxnLst>
            <a:rect l="0" t="0" r="r" b="b"/>
            <a:pathLst>
              <a:path w="427" h="466">
                <a:moveTo>
                  <a:pt x="427" y="466"/>
                </a:moveTo>
                <a:lnTo>
                  <a:pt x="349" y="464"/>
                </a:lnTo>
                <a:lnTo>
                  <a:pt x="0" y="0"/>
                </a:lnTo>
              </a:path>
            </a:pathLst>
          </a:custGeom>
          <a:noFill/>
          <a:ln w="9525" cap="flat" cmpd="sng">
            <a:solidFill>
              <a:schemeClr val="tx1"/>
            </a:solidFill>
            <a:prstDash val="solid"/>
            <a:round/>
            <a:headEnd/>
            <a:tailEnd/>
          </a:ln>
          <a:effectLst/>
        </p:spPr>
        <p:txBody>
          <a:bodyPr wrap="none" anchor="ctr"/>
          <a:lstStyle/>
          <a:p>
            <a:endParaRPr lang="en-US"/>
          </a:p>
        </p:txBody>
      </p:sp>
      <p:sp>
        <p:nvSpPr>
          <p:cNvPr id="41065" name="Freeform 105"/>
          <p:cNvSpPr>
            <a:spLocks/>
          </p:cNvSpPr>
          <p:nvPr/>
        </p:nvSpPr>
        <p:spPr bwMode="auto">
          <a:xfrm>
            <a:off x="5148263" y="1652588"/>
            <a:ext cx="327025" cy="111125"/>
          </a:xfrm>
          <a:custGeom>
            <a:avLst/>
            <a:gdLst/>
            <a:ahLst/>
            <a:cxnLst>
              <a:cxn ang="0">
                <a:pos x="206" y="70"/>
              </a:cxn>
              <a:cxn ang="0">
                <a:pos x="92" y="70"/>
              </a:cxn>
              <a:cxn ang="0">
                <a:pos x="0" y="0"/>
              </a:cxn>
            </a:cxnLst>
            <a:rect l="0" t="0" r="r" b="b"/>
            <a:pathLst>
              <a:path w="206" h="70">
                <a:moveTo>
                  <a:pt x="206" y="70"/>
                </a:moveTo>
                <a:lnTo>
                  <a:pt x="92" y="70"/>
                </a:lnTo>
                <a:lnTo>
                  <a:pt x="0" y="0"/>
                </a:lnTo>
              </a:path>
            </a:pathLst>
          </a:custGeom>
          <a:noFill/>
          <a:ln w="9525" cap="flat" cmpd="sng">
            <a:solidFill>
              <a:schemeClr val="tx1"/>
            </a:solidFill>
            <a:prstDash val="solid"/>
            <a:round/>
            <a:headEnd/>
            <a:tailEnd/>
          </a:ln>
          <a:effectLst/>
        </p:spPr>
        <p:txBody>
          <a:bodyPr wrap="none" anchor="ctr"/>
          <a:lstStyle/>
          <a:p>
            <a:endParaRPr lang="en-US"/>
          </a:p>
        </p:txBody>
      </p:sp>
      <p:sp>
        <p:nvSpPr>
          <p:cNvPr id="41066" name="Freeform 106"/>
          <p:cNvSpPr>
            <a:spLocks/>
          </p:cNvSpPr>
          <p:nvPr/>
        </p:nvSpPr>
        <p:spPr bwMode="auto">
          <a:xfrm>
            <a:off x="5119688" y="1304925"/>
            <a:ext cx="357187" cy="120650"/>
          </a:xfrm>
          <a:custGeom>
            <a:avLst/>
            <a:gdLst/>
            <a:ahLst/>
            <a:cxnLst>
              <a:cxn ang="0">
                <a:pos x="225" y="76"/>
              </a:cxn>
              <a:cxn ang="0">
                <a:pos x="45" y="76"/>
              </a:cxn>
              <a:cxn ang="0">
                <a:pos x="0" y="0"/>
              </a:cxn>
            </a:cxnLst>
            <a:rect l="0" t="0" r="r" b="b"/>
            <a:pathLst>
              <a:path w="225" h="76">
                <a:moveTo>
                  <a:pt x="225" y="76"/>
                </a:moveTo>
                <a:lnTo>
                  <a:pt x="45" y="76"/>
                </a:lnTo>
                <a:lnTo>
                  <a:pt x="0" y="0"/>
                </a:lnTo>
              </a:path>
            </a:pathLst>
          </a:custGeom>
          <a:noFill/>
          <a:ln w="9525" cap="flat" cmpd="sng">
            <a:solidFill>
              <a:schemeClr val="tx1"/>
            </a:solidFill>
            <a:prstDash val="solid"/>
            <a:round/>
            <a:headEnd/>
            <a:tailEnd/>
          </a:ln>
          <a:effectLst/>
        </p:spPr>
        <p:txBody>
          <a:bodyPr wrap="none" anchor="ctr"/>
          <a:lstStyle/>
          <a:p>
            <a:endParaRPr lang="en-US"/>
          </a:p>
        </p:txBody>
      </p:sp>
      <p:sp>
        <p:nvSpPr>
          <p:cNvPr id="41067" name="Freeform 107"/>
          <p:cNvSpPr>
            <a:spLocks/>
          </p:cNvSpPr>
          <p:nvPr/>
        </p:nvSpPr>
        <p:spPr bwMode="auto">
          <a:xfrm>
            <a:off x="4997450" y="1020763"/>
            <a:ext cx="482600" cy="88900"/>
          </a:xfrm>
          <a:custGeom>
            <a:avLst/>
            <a:gdLst/>
            <a:ahLst/>
            <a:cxnLst>
              <a:cxn ang="0">
                <a:pos x="0" y="56"/>
              </a:cxn>
              <a:cxn ang="0">
                <a:pos x="202" y="0"/>
              </a:cxn>
              <a:cxn ang="0">
                <a:pos x="304" y="0"/>
              </a:cxn>
            </a:cxnLst>
            <a:rect l="0" t="0" r="r" b="b"/>
            <a:pathLst>
              <a:path w="304" h="56">
                <a:moveTo>
                  <a:pt x="0" y="56"/>
                </a:moveTo>
                <a:lnTo>
                  <a:pt x="202" y="0"/>
                </a:lnTo>
                <a:lnTo>
                  <a:pt x="304" y="0"/>
                </a:lnTo>
              </a:path>
            </a:pathLst>
          </a:custGeom>
          <a:noFill/>
          <a:ln w="9525">
            <a:solidFill>
              <a:schemeClr val="tx1"/>
            </a:solidFill>
            <a:round/>
            <a:headEnd/>
            <a:tailEnd/>
          </a:ln>
          <a:effectLst/>
        </p:spPr>
        <p:txBody>
          <a:bodyPr wrap="none" anchor="ctr"/>
          <a:lstStyle/>
          <a:p>
            <a:endParaRPr lang="en-US"/>
          </a:p>
        </p:txBody>
      </p:sp>
      <p:sp>
        <p:nvSpPr>
          <p:cNvPr id="41070" name="Freeform 110"/>
          <p:cNvSpPr>
            <a:spLocks/>
          </p:cNvSpPr>
          <p:nvPr/>
        </p:nvSpPr>
        <p:spPr bwMode="auto">
          <a:xfrm>
            <a:off x="3608388" y="727075"/>
            <a:ext cx="1096962" cy="171450"/>
          </a:xfrm>
          <a:custGeom>
            <a:avLst/>
            <a:gdLst/>
            <a:ahLst/>
            <a:cxnLst>
              <a:cxn ang="0">
                <a:pos x="0" y="103"/>
              </a:cxn>
              <a:cxn ang="0">
                <a:pos x="362" y="0"/>
              </a:cxn>
              <a:cxn ang="0">
                <a:pos x="691" y="108"/>
              </a:cxn>
            </a:cxnLst>
            <a:rect l="0" t="0" r="r" b="b"/>
            <a:pathLst>
              <a:path w="691" h="108">
                <a:moveTo>
                  <a:pt x="0" y="103"/>
                </a:moveTo>
                <a:lnTo>
                  <a:pt x="362" y="0"/>
                </a:lnTo>
                <a:lnTo>
                  <a:pt x="691" y="108"/>
                </a:lnTo>
              </a:path>
            </a:pathLst>
          </a:custGeom>
          <a:noFill/>
          <a:ln w="9525" cap="flat" cmpd="sng">
            <a:solidFill>
              <a:schemeClr val="tx1"/>
            </a:solidFill>
            <a:prstDash val="solid"/>
            <a:round/>
            <a:headEnd/>
            <a:tailEnd/>
          </a:ln>
          <a:effectLst/>
        </p:spPr>
        <p:txBody>
          <a:bodyPr wrap="none" anchor="ctr"/>
          <a:lstStyle/>
          <a:p>
            <a:endParaRPr lang="en-US"/>
          </a:p>
        </p:txBody>
      </p:sp>
      <p:sp>
        <p:nvSpPr>
          <p:cNvPr id="41071" name="Freeform 111"/>
          <p:cNvSpPr>
            <a:spLocks/>
          </p:cNvSpPr>
          <p:nvPr/>
        </p:nvSpPr>
        <p:spPr bwMode="auto">
          <a:xfrm>
            <a:off x="4186238" y="639763"/>
            <a:ext cx="1587" cy="80962"/>
          </a:xfrm>
          <a:custGeom>
            <a:avLst/>
            <a:gdLst/>
            <a:ahLst/>
            <a:cxnLst>
              <a:cxn ang="0">
                <a:pos x="0" y="51"/>
              </a:cxn>
              <a:cxn ang="0">
                <a:pos x="1" y="0"/>
              </a:cxn>
            </a:cxnLst>
            <a:rect l="0" t="0" r="r" b="b"/>
            <a:pathLst>
              <a:path w="1" h="51">
                <a:moveTo>
                  <a:pt x="0" y="51"/>
                </a:moveTo>
                <a:lnTo>
                  <a:pt x="1" y="0"/>
                </a:lnTo>
              </a:path>
            </a:pathLst>
          </a:custGeom>
          <a:noFill/>
          <a:ln w="9525">
            <a:solidFill>
              <a:schemeClr val="tx1"/>
            </a:solidFill>
            <a:round/>
            <a:headEnd/>
            <a:tailEnd/>
          </a:ln>
          <a:effectLst/>
        </p:spPr>
        <p:txBody>
          <a:bodyPr wrap="none" anchor="ctr"/>
          <a:lstStyle/>
          <a:p>
            <a:endParaRPr lang="en-US"/>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23" name="Rectangle 15"/>
          <p:cNvSpPr>
            <a:spLocks noGrp="1" noChangeArrowheads="1"/>
          </p:cNvSpPr>
          <p:nvPr>
            <p:ph type="title"/>
          </p:nvPr>
        </p:nvSpPr>
        <p:spPr>
          <a:xfrm>
            <a:off x="0" y="0"/>
            <a:ext cx="9144000" cy="274638"/>
          </a:xfrm>
        </p:spPr>
        <p:txBody>
          <a:bodyPr/>
          <a:lstStyle/>
          <a:p>
            <a:r>
              <a:rPr lang="en-US" sz="1200">
                <a:solidFill>
                  <a:schemeClr val="tx1"/>
                </a:solidFill>
              </a:rPr>
              <a:t>Figure 21.13  Active and passive humoral immunity.</a:t>
            </a:r>
            <a:endParaRPr lang="en-US" sz="1800" b="0"/>
          </a:p>
        </p:txBody>
      </p:sp>
      <p:grpSp>
        <p:nvGrpSpPr>
          <p:cNvPr id="2" name="Group 17"/>
          <p:cNvGrpSpPr>
            <a:grpSpLocks/>
          </p:cNvGrpSpPr>
          <p:nvPr/>
        </p:nvGrpSpPr>
        <p:grpSpPr bwMode="auto">
          <a:xfrm>
            <a:off x="465138" y="268288"/>
            <a:ext cx="8199437" cy="6207125"/>
            <a:chOff x="216" y="106"/>
            <a:chExt cx="5327" cy="4029"/>
          </a:xfrm>
        </p:grpSpPr>
        <p:pic>
          <p:nvPicPr>
            <p:cNvPr id="94226" name="Picture 18" descr="figure_21_13_unlabeled"/>
            <p:cNvPicPr>
              <a:picLocks noChangeAspect="1" noChangeArrowheads="1"/>
            </p:cNvPicPr>
            <p:nvPr/>
          </p:nvPicPr>
          <p:blipFill>
            <a:blip r:embed="rId3" cstate="print"/>
            <a:srcRect b="3589"/>
            <a:stretch>
              <a:fillRect/>
            </a:stretch>
          </p:blipFill>
          <p:spPr bwMode="auto">
            <a:xfrm>
              <a:off x="216" y="106"/>
              <a:ext cx="5327" cy="4029"/>
            </a:xfrm>
            <a:prstGeom prst="rect">
              <a:avLst/>
            </a:prstGeom>
            <a:noFill/>
          </p:spPr>
        </p:pic>
        <p:sp>
          <p:nvSpPr>
            <p:cNvPr id="94227" name="Rectangle 19"/>
            <p:cNvSpPr>
              <a:spLocks noChangeArrowheads="1"/>
            </p:cNvSpPr>
            <p:nvPr/>
          </p:nvSpPr>
          <p:spPr bwMode="auto">
            <a:xfrm>
              <a:off x="2399" y="221"/>
              <a:ext cx="954" cy="456"/>
            </a:xfrm>
            <a:prstGeom prst="rect">
              <a:avLst/>
            </a:prstGeom>
            <a:noFill/>
            <a:ln w="9525">
              <a:noFill/>
              <a:miter lim="800000"/>
              <a:headEnd/>
              <a:tailEnd/>
            </a:ln>
            <a:effectLst/>
          </p:spPr>
          <p:txBody>
            <a:bodyPr wrap="none" anchor="ctr">
              <a:spAutoFit/>
            </a:bodyPr>
            <a:lstStyle/>
            <a:p>
              <a:pPr algn="ctr"/>
              <a:r>
                <a:rPr lang="en-US" sz="2000">
                  <a:latin typeface="Arial Black" pitchFamily="28" charset="0"/>
                </a:rPr>
                <a:t>Humoral</a:t>
              </a:r>
            </a:p>
            <a:p>
              <a:pPr algn="ctr"/>
              <a:r>
                <a:rPr lang="en-US" sz="2000">
                  <a:latin typeface="Arial Black" pitchFamily="28" charset="0"/>
                </a:rPr>
                <a:t>immunity</a:t>
              </a:r>
            </a:p>
          </p:txBody>
        </p:sp>
        <p:sp>
          <p:nvSpPr>
            <p:cNvPr id="94228" name="Rectangle 20"/>
            <p:cNvSpPr>
              <a:spLocks noChangeArrowheads="1"/>
            </p:cNvSpPr>
            <p:nvPr/>
          </p:nvSpPr>
          <p:spPr bwMode="auto">
            <a:xfrm>
              <a:off x="1190" y="1349"/>
              <a:ext cx="697" cy="257"/>
            </a:xfrm>
            <a:prstGeom prst="rect">
              <a:avLst/>
            </a:prstGeom>
            <a:noFill/>
            <a:ln w="9525">
              <a:noFill/>
              <a:miter lim="800000"/>
              <a:headEnd/>
              <a:tailEnd/>
            </a:ln>
            <a:effectLst/>
          </p:spPr>
          <p:txBody>
            <a:bodyPr wrap="none" anchor="ctr">
              <a:spAutoFit/>
            </a:bodyPr>
            <a:lstStyle/>
            <a:p>
              <a:pPr algn="ctr"/>
              <a:r>
                <a:rPr lang="en-US" sz="2000">
                  <a:latin typeface="Arial Black" pitchFamily="28" charset="0"/>
                </a:rPr>
                <a:t>Active</a:t>
              </a:r>
            </a:p>
          </p:txBody>
        </p:sp>
        <p:sp>
          <p:nvSpPr>
            <p:cNvPr id="94229" name="Rectangle 21"/>
            <p:cNvSpPr>
              <a:spLocks noChangeArrowheads="1"/>
            </p:cNvSpPr>
            <p:nvPr/>
          </p:nvSpPr>
          <p:spPr bwMode="auto">
            <a:xfrm>
              <a:off x="3798" y="1354"/>
              <a:ext cx="816" cy="257"/>
            </a:xfrm>
            <a:prstGeom prst="rect">
              <a:avLst/>
            </a:prstGeom>
            <a:noFill/>
            <a:ln w="9525">
              <a:noFill/>
              <a:miter lim="800000"/>
              <a:headEnd/>
              <a:tailEnd/>
            </a:ln>
            <a:effectLst/>
          </p:spPr>
          <p:txBody>
            <a:bodyPr wrap="none" anchor="ctr">
              <a:spAutoFit/>
            </a:bodyPr>
            <a:lstStyle/>
            <a:p>
              <a:pPr algn="ctr"/>
              <a:r>
                <a:rPr lang="en-US" sz="2000">
                  <a:latin typeface="Arial Black" pitchFamily="28" charset="0"/>
                </a:rPr>
                <a:t>Passive</a:t>
              </a:r>
            </a:p>
          </p:txBody>
        </p:sp>
        <p:sp>
          <p:nvSpPr>
            <p:cNvPr id="94230" name="Rectangle 22"/>
            <p:cNvSpPr>
              <a:spLocks noChangeArrowheads="1"/>
            </p:cNvSpPr>
            <p:nvPr/>
          </p:nvSpPr>
          <p:spPr bwMode="auto">
            <a:xfrm>
              <a:off x="390" y="2262"/>
              <a:ext cx="945" cy="455"/>
            </a:xfrm>
            <a:prstGeom prst="rect">
              <a:avLst/>
            </a:prstGeom>
            <a:noFill/>
            <a:ln w="9525">
              <a:noFill/>
              <a:miter lim="800000"/>
              <a:headEnd/>
              <a:tailEnd/>
            </a:ln>
            <a:effectLst/>
          </p:spPr>
          <p:txBody>
            <a:bodyPr wrap="none" anchor="ctr">
              <a:spAutoFit/>
            </a:bodyPr>
            <a:lstStyle/>
            <a:p>
              <a:pPr algn="ctr"/>
              <a:r>
                <a:rPr lang="en-US" sz="2000">
                  <a:latin typeface="Arial Black" pitchFamily="28" charset="0"/>
                </a:rPr>
                <a:t>Naturally</a:t>
              </a:r>
            </a:p>
            <a:p>
              <a:pPr algn="ctr"/>
              <a:r>
                <a:rPr lang="en-US" sz="2000">
                  <a:latin typeface="Arial Black" pitchFamily="28" charset="0"/>
                </a:rPr>
                <a:t>acquired</a:t>
              </a:r>
            </a:p>
          </p:txBody>
        </p:sp>
        <p:sp>
          <p:nvSpPr>
            <p:cNvPr id="94231" name="Rectangle 23"/>
            <p:cNvSpPr>
              <a:spLocks noChangeArrowheads="1"/>
            </p:cNvSpPr>
            <p:nvPr/>
          </p:nvSpPr>
          <p:spPr bwMode="auto">
            <a:xfrm>
              <a:off x="362" y="2677"/>
              <a:ext cx="908" cy="810"/>
            </a:xfrm>
            <a:prstGeom prst="rect">
              <a:avLst/>
            </a:prstGeom>
            <a:noFill/>
            <a:ln w="9525">
              <a:noFill/>
              <a:miter lim="800000"/>
              <a:headEnd/>
              <a:tailEnd/>
            </a:ln>
            <a:effectLst/>
          </p:spPr>
          <p:txBody>
            <a:bodyPr wrap="none" anchor="ctr">
              <a:spAutoFit/>
            </a:bodyPr>
            <a:lstStyle/>
            <a:p>
              <a:pPr>
                <a:lnSpc>
                  <a:spcPct val="95000"/>
                </a:lnSpc>
              </a:pPr>
              <a:r>
                <a:rPr lang="en-US" sz="2000" b="1">
                  <a:latin typeface="Arial" charset="0"/>
                </a:rPr>
                <a:t>Infection; </a:t>
              </a:r>
            </a:p>
            <a:p>
              <a:pPr>
                <a:lnSpc>
                  <a:spcPct val="95000"/>
                </a:lnSpc>
              </a:pPr>
              <a:r>
                <a:rPr lang="en-US" sz="2000" b="1">
                  <a:latin typeface="Arial" charset="0"/>
                </a:rPr>
                <a:t>contact </a:t>
              </a:r>
            </a:p>
            <a:p>
              <a:pPr>
                <a:lnSpc>
                  <a:spcPct val="95000"/>
                </a:lnSpc>
              </a:pPr>
              <a:r>
                <a:rPr lang="en-US" sz="2000" b="1">
                  <a:latin typeface="Arial" charset="0"/>
                </a:rPr>
                <a:t>with </a:t>
              </a:r>
            </a:p>
            <a:p>
              <a:pPr>
                <a:lnSpc>
                  <a:spcPct val="95000"/>
                </a:lnSpc>
              </a:pPr>
              <a:r>
                <a:rPr lang="en-US" sz="2000" b="1">
                  <a:latin typeface="Arial" charset="0"/>
                </a:rPr>
                <a:t>pathogen</a:t>
              </a:r>
            </a:p>
          </p:txBody>
        </p:sp>
        <p:sp>
          <p:nvSpPr>
            <p:cNvPr id="94232" name="Rectangle 24"/>
            <p:cNvSpPr>
              <a:spLocks noChangeArrowheads="1"/>
            </p:cNvSpPr>
            <p:nvPr/>
          </p:nvSpPr>
          <p:spPr bwMode="auto">
            <a:xfrm>
              <a:off x="1676" y="2276"/>
              <a:ext cx="1054" cy="456"/>
            </a:xfrm>
            <a:prstGeom prst="rect">
              <a:avLst/>
            </a:prstGeom>
            <a:noFill/>
            <a:ln w="9525">
              <a:noFill/>
              <a:miter lim="800000"/>
              <a:headEnd/>
              <a:tailEnd/>
            </a:ln>
            <a:effectLst/>
          </p:spPr>
          <p:txBody>
            <a:bodyPr wrap="none" anchor="ctr">
              <a:spAutoFit/>
            </a:bodyPr>
            <a:lstStyle/>
            <a:p>
              <a:pPr algn="ctr"/>
              <a:r>
                <a:rPr lang="en-US" sz="2000">
                  <a:latin typeface="Arial Black" pitchFamily="28" charset="0"/>
                </a:rPr>
                <a:t>Artificially</a:t>
              </a:r>
            </a:p>
            <a:p>
              <a:pPr algn="ctr"/>
              <a:r>
                <a:rPr lang="en-US" sz="2000">
                  <a:latin typeface="Arial Black" pitchFamily="28" charset="0"/>
                </a:rPr>
                <a:t>acquired</a:t>
              </a:r>
            </a:p>
          </p:txBody>
        </p:sp>
        <p:sp>
          <p:nvSpPr>
            <p:cNvPr id="94233" name="Rectangle 25"/>
            <p:cNvSpPr>
              <a:spLocks noChangeArrowheads="1"/>
            </p:cNvSpPr>
            <p:nvPr/>
          </p:nvSpPr>
          <p:spPr bwMode="auto">
            <a:xfrm>
              <a:off x="1708" y="2699"/>
              <a:ext cx="1000" cy="809"/>
            </a:xfrm>
            <a:prstGeom prst="rect">
              <a:avLst/>
            </a:prstGeom>
            <a:noFill/>
            <a:ln w="9525">
              <a:noFill/>
              <a:miter lim="800000"/>
              <a:headEnd/>
              <a:tailEnd/>
            </a:ln>
            <a:effectLst/>
          </p:spPr>
          <p:txBody>
            <a:bodyPr wrap="none" anchor="ctr">
              <a:spAutoFit/>
            </a:bodyPr>
            <a:lstStyle/>
            <a:p>
              <a:pPr>
                <a:lnSpc>
                  <a:spcPct val="95000"/>
                </a:lnSpc>
              </a:pPr>
              <a:r>
                <a:rPr lang="en-US" sz="2000" b="1">
                  <a:latin typeface="Arial" charset="0"/>
                </a:rPr>
                <a:t>Vaccine; </a:t>
              </a:r>
            </a:p>
            <a:p>
              <a:pPr>
                <a:lnSpc>
                  <a:spcPct val="95000"/>
                </a:lnSpc>
              </a:pPr>
              <a:r>
                <a:rPr lang="en-US" sz="2000" b="1">
                  <a:latin typeface="Arial" charset="0"/>
                </a:rPr>
                <a:t>dead or </a:t>
              </a:r>
            </a:p>
            <a:p>
              <a:pPr>
                <a:lnSpc>
                  <a:spcPct val="95000"/>
                </a:lnSpc>
              </a:pPr>
              <a:r>
                <a:rPr lang="en-US" sz="2000" b="1">
                  <a:latin typeface="Arial" charset="0"/>
                </a:rPr>
                <a:t>attenuated </a:t>
              </a:r>
            </a:p>
            <a:p>
              <a:pPr>
                <a:lnSpc>
                  <a:spcPct val="95000"/>
                </a:lnSpc>
              </a:pPr>
              <a:r>
                <a:rPr lang="en-US" sz="2000" b="1">
                  <a:latin typeface="Arial" charset="0"/>
                </a:rPr>
                <a:t>pathogens</a:t>
              </a:r>
            </a:p>
          </p:txBody>
        </p:sp>
        <p:sp>
          <p:nvSpPr>
            <p:cNvPr id="94234" name="Rectangle 26"/>
            <p:cNvSpPr>
              <a:spLocks noChangeArrowheads="1"/>
            </p:cNvSpPr>
            <p:nvPr/>
          </p:nvSpPr>
          <p:spPr bwMode="auto">
            <a:xfrm>
              <a:off x="3071" y="2266"/>
              <a:ext cx="945" cy="455"/>
            </a:xfrm>
            <a:prstGeom prst="rect">
              <a:avLst/>
            </a:prstGeom>
            <a:noFill/>
            <a:ln w="9525">
              <a:noFill/>
              <a:miter lim="800000"/>
              <a:headEnd/>
              <a:tailEnd/>
            </a:ln>
            <a:effectLst/>
          </p:spPr>
          <p:txBody>
            <a:bodyPr wrap="none" anchor="ctr">
              <a:spAutoFit/>
            </a:bodyPr>
            <a:lstStyle/>
            <a:p>
              <a:pPr algn="ctr"/>
              <a:r>
                <a:rPr lang="en-US" sz="2000">
                  <a:latin typeface="Arial Black" pitchFamily="28" charset="0"/>
                </a:rPr>
                <a:t>Naturally</a:t>
              </a:r>
            </a:p>
            <a:p>
              <a:pPr algn="ctr"/>
              <a:r>
                <a:rPr lang="en-US" sz="2000">
                  <a:latin typeface="Arial Black" pitchFamily="28" charset="0"/>
                </a:rPr>
                <a:t>acquired</a:t>
              </a:r>
            </a:p>
          </p:txBody>
        </p:sp>
        <p:sp>
          <p:nvSpPr>
            <p:cNvPr id="94235" name="Rectangle 27"/>
            <p:cNvSpPr>
              <a:spLocks noChangeArrowheads="1"/>
            </p:cNvSpPr>
            <p:nvPr/>
          </p:nvSpPr>
          <p:spPr bwMode="auto">
            <a:xfrm>
              <a:off x="3044" y="2667"/>
              <a:ext cx="1147" cy="1372"/>
            </a:xfrm>
            <a:prstGeom prst="rect">
              <a:avLst/>
            </a:prstGeom>
            <a:noFill/>
            <a:ln w="9525">
              <a:noFill/>
              <a:miter lim="800000"/>
              <a:headEnd/>
              <a:tailEnd/>
            </a:ln>
            <a:effectLst/>
          </p:spPr>
          <p:txBody>
            <a:bodyPr wrap="none" anchor="ctr">
              <a:spAutoFit/>
            </a:bodyPr>
            <a:lstStyle/>
            <a:p>
              <a:pPr>
                <a:lnSpc>
                  <a:spcPct val="95000"/>
                </a:lnSpc>
              </a:pPr>
              <a:r>
                <a:rPr lang="en-US" sz="2000" b="1">
                  <a:latin typeface="Arial" charset="0"/>
                </a:rPr>
                <a:t>Antibodies </a:t>
              </a:r>
            </a:p>
            <a:p>
              <a:pPr>
                <a:lnSpc>
                  <a:spcPct val="95000"/>
                </a:lnSpc>
              </a:pPr>
              <a:r>
                <a:rPr lang="en-US" sz="2000" b="1">
                  <a:latin typeface="Arial" charset="0"/>
                </a:rPr>
                <a:t>passed from </a:t>
              </a:r>
            </a:p>
            <a:p>
              <a:pPr>
                <a:lnSpc>
                  <a:spcPct val="95000"/>
                </a:lnSpc>
              </a:pPr>
              <a:r>
                <a:rPr lang="en-US" sz="2000" b="1">
                  <a:latin typeface="Arial" charset="0"/>
                </a:rPr>
                <a:t>mother to </a:t>
              </a:r>
            </a:p>
            <a:p>
              <a:pPr>
                <a:lnSpc>
                  <a:spcPct val="95000"/>
                </a:lnSpc>
              </a:pPr>
              <a:r>
                <a:rPr lang="en-US" sz="2000" b="1">
                  <a:latin typeface="Arial" charset="0"/>
                </a:rPr>
                <a:t>fetus via </a:t>
              </a:r>
            </a:p>
            <a:p>
              <a:pPr>
                <a:lnSpc>
                  <a:spcPct val="95000"/>
                </a:lnSpc>
              </a:pPr>
              <a:r>
                <a:rPr lang="en-US" sz="2000" b="1">
                  <a:latin typeface="Arial" charset="0"/>
                </a:rPr>
                <a:t>placenta; or </a:t>
              </a:r>
            </a:p>
            <a:p>
              <a:pPr>
                <a:lnSpc>
                  <a:spcPct val="95000"/>
                </a:lnSpc>
              </a:pPr>
              <a:r>
                <a:rPr lang="en-US" sz="2000" b="1">
                  <a:latin typeface="Arial" charset="0"/>
                </a:rPr>
                <a:t>to infant in </a:t>
              </a:r>
            </a:p>
            <a:p>
              <a:pPr>
                <a:lnSpc>
                  <a:spcPct val="95000"/>
                </a:lnSpc>
              </a:pPr>
              <a:r>
                <a:rPr lang="en-US" sz="2000" b="1">
                  <a:latin typeface="Arial" charset="0"/>
                </a:rPr>
                <a:t>her milk</a:t>
              </a:r>
            </a:p>
          </p:txBody>
        </p:sp>
        <p:sp>
          <p:nvSpPr>
            <p:cNvPr id="94236" name="Rectangle 28"/>
            <p:cNvSpPr>
              <a:spLocks noChangeArrowheads="1"/>
            </p:cNvSpPr>
            <p:nvPr/>
          </p:nvSpPr>
          <p:spPr bwMode="auto">
            <a:xfrm>
              <a:off x="4390" y="2692"/>
              <a:ext cx="1046" cy="998"/>
            </a:xfrm>
            <a:prstGeom prst="rect">
              <a:avLst/>
            </a:prstGeom>
            <a:noFill/>
            <a:ln w="9525">
              <a:noFill/>
              <a:miter lim="800000"/>
              <a:headEnd/>
              <a:tailEnd/>
            </a:ln>
            <a:effectLst/>
          </p:spPr>
          <p:txBody>
            <a:bodyPr wrap="none" anchor="ctr">
              <a:spAutoFit/>
            </a:bodyPr>
            <a:lstStyle/>
            <a:p>
              <a:pPr>
                <a:lnSpc>
                  <a:spcPct val="95000"/>
                </a:lnSpc>
              </a:pPr>
              <a:r>
                <a:rPr lang="en-US" sz="2000" b="1">
                  <a:latin typeface="Arial" charset="0"/>
                </a:rPr>
                <a:t>Injection of </a:t>
              </a:r>
            </a:p>
            <a:p>
              <a:pPr>
                <a:lnSpc>
                  <a:spcPct val="95000"/>
                </a:lnSpc>
              </a:pPr>
              <a:r>
                <a:rPr lang="en-US" sz="2000" b="1">
                  <a:latin typeface="Arial" charset="0"/>
                </a:rPr>
                <a:t>exogenous </a:t>
              </a:r>
            </a:p>
            <a:p>
              <a:pPr>
                <a:lnSpc>
                  <a:spcPct val="95000"/>
                </a:lnSpc>
              </a:pPr>
              <a:r>
                <a:rPr lang="en-US" sz="2000" b="1">
                  <a:latin typeface="Arial" charset="0"/>
                </a:rPr>
                <a:t>antibodies </a:t>
              </a:r>
            </a:p>
            <a:p>
              <a:pPr>
                <a:lnSpc>
                  <a:spcPct val="95000"/>
                </a:lnSpc>
              </a:pPr>
              <a:r>
                <a:rPr lang="en-US" sz="2000" b="1">
                  <a:latin typeface="Arial" charset="0"/>
                </a:rPr>
                <a:t>(gamma </a:t>
              </a:r>
            </a:p>
            <a:p>
              <a:pPr>
                <a:lnSpc>
                  <a:spcPct val="95000"/>
                </a:lnSpc>
              </a:pPr>
              <a:r>
                <a:rPr lang="en-US" sz="2000" b="1">
                  <a:latin typeface="Arial" charset="0"/>
                </a:rPr>
                <a:t>globulin)</a:t>
              </a:r>
            </a:p>
          </p:txBody>
        </p:sp>
        <p:sp>
          <p:nvSpPr>
            <p:cNvPr id="94237" name="Rectangle 29"/>
            <p:cNvSpPr>
              <a:spLocks noChangeArrowheads="1"/>
            </p:cNvSpPr>
            <p:nvPr/>
          </p:nvSpPr>
          <p:spPr bwMode="auto">
            <a:xfrm>
              <a:off x="4362" y="2276"/>
              <a:ext cx="1054" cy="456"/>
            </a:xfrm>
            <a:prstGeom prst="rect">
              <a:avLst/>
            </a:prstGeom>
            <a:noFill/>
            <a:ln w="9525">
              <a:noFill/>
              <a:miter lim="800000"/>
              <a:headEnd/>
              <a:tailEnd/>
            </a:ln>
            <a:effectLst/>
          </p:spPr>
          <p:txBody>
            <a:bodyPr wrap="none" anchor="ctr">
              <a:spAutoFit/>
            </a:bodyPr>
            <a:lstStyle/>
            <a:p>
              <a:pPr algn="ctr"/>
              <a:r>
                <a:rPr lang="en-US" sz="2000">
                  <a:latin typeface="Arial Black" pitchFamily="28" charset="0"/>
                </a:rPr>
                <a:t>Artificially</a:t>
              </a:r>
            </a:p>
            <a:p>
              <a:pPr algn="ctr"/>
              <a:r>
                <a:rPr lang="en-US" sz="2000">
                  <a:latin typeface="Arial Black" pitchFamily="28" charset="0"/>
                </a:rPr>
                <a:t>acquired</a:t>
              </a:r>
            </a:p>
          </p:txBody>
        </p:sp>
      </p:grpSp>
    </p:spTree>
    <p:extLst>
      <p:ext uri="{BB962C8B-B14F-4D97-AF65-F5344CB8AC3E}">
        <p14:creationId xmlns:p14="http://schemas.microsoft.com/office/powerpoint/2010/main" val="25004133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0" name="Rectangle 6"/>
          <p:cNvSpPr>
            <a:spLocks noGrp="1" noChangeArrowheads="1"/>
          </p:cNvSpPr>
          <p:nvPr>
            <p:ph type="title"/>
          </p:nvPr>
        </p:nvSpPr>
        <p:spPr/>
        <p:txBody>
          <a:bodyPr/>
          <a:lstStyle/>
          <a:p>
            <a:r>
              <a:rPr lang="en-US"/>
              <a:t>Antibodies</a:t>
            </a:r>
          </a:p>
        </p:txBody>
      </p:sp>
      <p:sp>
        <p:nvSpPr>
          <p:cNvPr id="6151" name="Rectangle 7"/>
          <p:cNvSpPr>
            <a:spLocks noGrp="1" noChangeArrowheads="1"/>
          </p:cNvSpPr>
          <p:nvPr>
            <p:ph type="body" idx="1"/>
          </p:nvPr>
        </p:nvSpPr>
        <p:spPr/>
        <p:txBody>
          <a:bodyPr/>
          <a:lstStyle/>
          <a:p>
            <a:r>
              <a:rPr lang="en-US" dirty="0" err="1" smtClean="0"/>
              <a:t>Immunoglobulins</a:t>
            </a:r>
            <a:endParaRPr lang="en-US" dirty="0" smtClean="0"/>
          </a:p>
          <a:p>
            <a:pPr lvl="1"/>
            <a:r>
              <a:rPr lang="en-US" dirty="0" smtClean="0"/>
              <a:t>gamma </a:t>
            </a:r>
            <a:r>
              <a:rPr lang="en-US" dirty="0"/>
              <a:t>globulin portion of blood </a:t>
            </a:r>
          </a:p>
          <a:p>
            <a:endParaRPr lang="en-US" dirty="0" smtClean="0"/>
          </a:p>
          <a:p>
            <a:r>
              <a:rPr lang="en-US" dirty="0" smtClean="0"/>
              <a:t>Proteins </a:t>
            </a:r>
            <a:r>
              <a:rPr lang="en-US" dirty="0"/>
              <a:t>secreted by plasma cells</a:t>
            </a:r>
          </a:p>
          <a:p>
            <a:endParaRPr lang="en-US" dirty="0" smtClean="0"/>
          </a:p>
          <a:p>
            <a:r>
              <a:rPr lang="en-US" dirty="0" smtClean="0"/>
              <a:t>Capable </a:t>
            </a:r>
            <a:r>
              <a:rPr lang="en-US" dirty="0"/>
              <a:t>of binding specifically with antigen detected by B cells</a:t>
            </a:r>
          </a:p>
          <a:p>
            <a:endParaRPr lang="en-US" dirty="0" smtClean="0"/>
          </a:p>
          <a:p>
            <a:r>
              <a:rPr lang="en-US" dirty="0" smtClean="0"/>
              <a:t>Grouped </a:t>
            </a:r>
            <a:r>
              <a:rPr lang="en-US" dirty="0"/>
              <a:t>into one of five </a:t>
            </a:r>
            <a:r>
              <a:rPr lang="en-US" dirty="0" err="1"/>
              <a:t>Ig</a:t>
            </a:r>
            <a:r>
              <a:rPr lang="en-US" dirty="0"/>
              <a:t> classes</a:t>
            </a:r>
          </a:p>
        </p:txBody>
      </p:sp>
    </p:spTree>
    <p:extLst>
      <p:ext uri="{BB962C8B-B14F-4D97-AF65-F5344CB8AC3E}">
        <p14:creationId xmlns:p14="http://schemas.microsoft.com/office/powerpoint/2010/main" val="191347466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4"/>
          <p:cNvPicPr>
            <a:picLocks noChangeAspect="1" noChangeArrowheads="1"/>
          </p:cNvPicPr>
          <p:nvPr/>
        </p:nvPicPr>
        <p:blipFill>
          <a:blip r:embed="rId2" cstate="print"/>
          <a:srcRect/>
          <a:stretch>
            <a:fillRect/>
          </a:stretch>
        </p:blipFill>
        <p:spPr bwMode="auto">
          <a:xfrm>
            <a:off x="4352925" y="1828800"/>
            <a:ext cx="4791075" cy="3438525"/>
          </a:xfrm>
          <a:prstGeom prst="rect">
            <a:avLst/>
          </a:prstGeom>
          <a:noFill/>
          <a:ln w="9525">
            <a:noFill/>
            <a:miter lim="800000"/>
            <a:headEnd/>
            <a:tailEnd/>
          </a:ln>
        </p:spPr>
      </p:pic>
      <p:sp>
        <p:nvSpPr>
          <p:cNvPr id="115715" name="Rectangle 6"/>
          <p:cNvSpPr>
            <a:spLocks noGrp="1" noChangeArrowheads="1"/>
          </p:cNvSpPr>
          <p:nvPr>
            <p:ph type="title"/>
          </p:nvPr>
        </p:nvSpPr>
        <p:spPr/>
        <p:txBody>
          <a:bodyPr/>
          <a:lstStyle/>
          <a:p>
            <a:pPr eaLnBrk="1" hangingPunct="1"/>
            <a:r>
              <a:rPr lang="en-US" smtClean="0"/>
              <a:t>Basic Antibody Structure</a:t>
            </a:r>
          </a:p>
        </p:txBody>
      </p:sp>
      <p:sp>
        <p:nvSpPr>
          <p:cNvPr id="115716" name="Rectangle 7"/>
          <p:cNvSpPr>
            <a:spLocks noGrp="1" noChangeArrowheads="1"/>
          </p:cNvSpPr>
          <p:nvPr>
            <p:ph type="body" idx="1"/>
          </p:nvPr>
        </p:nvSpPr>
        <p:spPr>
          <a:xfrm>
            <a:off x="457200" y="1600200"/>
            <a:ext cx="3886200" cy="4525963"/>
          </a:xfrm>
        </p:spPr>
        <p:txBody>
          <a:bodyPr/>
          <a:lstStyle/>
          <a:p>
            <a:pPr eaLnBrk="1" hangingPunct="1"/>
            <a:r>
              <a:rPr lang="en-US" smtClean="0"/>
              <a:t>T-or Y-shaped monomer </a:t>
            </a:r>
          </a:p>
          <a:p>
            <a:pPr lvl="1" eaLnBrk="1" hangingPunct="1"/>
            <a:r>
              <a:rPr lang="en-US" smtClean="0"/>
              <a:t> four linked polypeptide chains </a:t>
            </a:r>
          </a:p>
          <a:p>
            <a:pPr eaLnBrk="1" hangingPunct="1"/>
            <a:r>
              <a:rPr lang="en-US" smtClean="0"/>
              <a:t>Two identical heavy chains </a:t>
            </a:r>
          </a:p>
          <a:p>
            <a:pPr eaLnBrk="1" hangingPunct="1"/>
            <a:r>
              <a:rPr lang="en-US" smtClean="0"/>
              <a:t>Two identical light chains</a:t>
            </a:r>
          </a:p>
          <a:p>
            <a:pPr eaLnBrk="1" hangingPunct="1"/>
            <a:endParaRPr lang="en-US" smtClean="0"/>
          </a:p>
        </p:txBody>
      </p:sp>
    </p:spTree>
    <p:extLst>
      <p:ext uri="{BB962C8B-B14F-4D97-AF65-F5344CB8AC3E}">
        <p14:creationId xmlns:p14="http://schemas.microsoft.com/office/powerpoint/2010/main" val="4593987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6"/>
          <p:cNvSpPr>
            <a:spLocks noGrp="1" noChangeArrowheads="1"/>
          </p:cNvSpPr>
          <p:nvPr>
            <p:ph type="title"/>
          </p:nvPr>
        </p:nvSpPr>
        <p:spPr/>
        <p:txBody>
          <a:bodyPr/>
          <a:lstStyle/>
          <a:p>
            <a:pPr eaLnBrk="1" hangingPunct="1"/>
            <a:r>
              <a:rPr lang="en-US" smtClean="0"/>
              <a:t>Basic Antibody Structure</a:t>
            </a:r>
          </a:p>
        </p:txBody>
      </p:sp>
      <p:sp>
        <p:nvSpPr>
          <p:cNvPr id="116739" name="Rectangle 7"/>
          <p:cNvSpPr>
            <a:spLocks noGrp="1" noChangeArrowheads="1"/>
          </p:cNvSpPr>
          <p:nvPr>
            <p:ph type="body" idx="1"/>
          </p:nvPr>
        </p:nvSpPr>
        <p:spPr/>
        <p:txBody>
          <a:bodyPr/>
          <a:lstStyle/>
          <a:p>
            <a:pPr eaLnBrk="1" hangingPunct="1"/>
            <a:r>
              <a:rPr lang="en-US" smtClean="0"/>
              <a:t>Variable (V) regions of each arm combine to form two identical antigen-binding sites </a:t>
            </a:r>
          </a:p>
          <a:p>
            <a:pPr eaLnBrk="1" hangingPunct="1"/>
            <a:endParaRPr lang="en-US" smtClean="0"/>
          </a:p>
          <a:p>
            <a:pPr eaLnBrk="1" hangingPunct="1"/>
            <a:r>
              <a:rPr lang="en-US" smtClean="0"/>
              <a:t>Constant (C) region of stem determines</a:t>
            </a:r>
          </a:p>
          <a:p>
            <a:pPr lvl="1" eaLnBrk="1" hangingPunct="1"/>
            <a:r>
              <a:rPr lang="en-US" smtClean="0"/>
              <a:t>The antibody class (IgM, IgA, IgD, IgG, or IgE)</a:t>
            </a:r>
          </a:p>
          <a:p>
            <a:pPr lvl="1" eaLnBrk="1" hangingPunct="1"/>
            <a:r>
              <a:rPr lang="en-US" smtClean="0"/>
              <a:t>The cells and chemicals that the antibody can bind to</a:t>
            </a:r>
          </a:p>
          <a:p>
            <a:pPr lvl="1" eaLnBrk="1" hangingPunct="1"/>
            <a:r>
              <a:rPr lang="en-US" smtClean="0"/>
              <a:t>How the antibody class functions in antigen elimination </a:t>
            </a:r>
          </a:p>
        </p:txBody>
      </p:sp>
    </p:spTree>
    <p:extLst>
      <p:ext uri="{BB962C8B-B14F-4D97-AF65-F5344CB8AC3E}">
        <p14:creationId xmlns:p14="http://schemas.microsoft.com/office/powerpoint/2010/main" val="287236055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p:cNvPicPr>
            <a:picLocks noChangeAspect="1" noChangeArrowheads="1"/>
          </p:cNvPicPr>
          <p:nvPr/>
        </p:nvPicPr>
        <p:blipFill>
          <a:blip r:embed="rId2" cstate="print"/>
          <a:srcRect/>
          <a:stretch>
            <a:fillRect/>
          </a:stretch>
        </p:blipFill>
        <p:spPr bwMode="auto">
          <a:xfrm>
            <a:off x="6800850" y="1447800"/>
            <a:ext cx="2343150" cy="2686050"/>
          </a:xfrm>
          <a:prstGeom prst="rect">
            <a:avLst/>
          </a:prstGeom>
          <a:noFill/>
          <a:ln w="9525">
            <a:noFill/>
            <a:miter lim="800000"/>
            <a:headEnd/>
            <a:tailEnd/>
          </a:ln>
        </p:spPr>
      </p:pic>
      <p:sp>
        <p:nvSpPr>
          <p:cNvPr id="117763" name="Rectangle 6"/>
          <p:cNvSpPr>
            <a:spLocks noGrp="1" noChangeArrowheads="1"/>
          </p:cNvSpPr>
          <p:nvPr>
            <p:ph type="title"/>
          </p:nvPr>
        </p:nvSpPr>
        <p:spPr/>
        <p:txBody>
          <a:bodyPr/>
          <a:lstStyle/>
          <a:p>
            <a:pPr eaLnBrk="1" hangingPunct="1"/>
            <a:r>
              <a:rPr lang="en-US" smtClean="0"/>
              <a:t>Classes of Antibodies</a:t>
            </a:r>
          </a:p>
        </p:txBody>
      </p:sp>
      <p:sp>
        <p:nvSpPr>
          <p:cNvPr id="117764" name="Rectangle 7"/>
          <p:cNvSpPr>
            <a:spLocks noGrp="1" noChangeArrowheads="1"/>
          </p:cNvSpPr>
          <p:nvPr>
            <p:ph type="body" idx="1"/>
          </p:nvPr>
        </p:nvSpPr>
        <p:spPr>
          <a:xfrm>
            <a:off x="457200" y="1600200"/>
            <a:ext cx="6400800" cy="4525963"/>
          </a:xfrm>
        </p:spPr>
        <p:txBody>
          <a:bodyPr/>
          <a:lstStyle/>
          <a:p>
            <a:pPr eaLnBrk="1" hangingPunct="1">
              <a:lnSpc>
                <a:spcPct val="90000"/>
              </a:lnSpc>
            </a:pPr>
            <a:r>
              <a:rPr lang="en-US" dirty="0" err="1" smtClean="0"/>
              <a:t>IgM</a:t>
            </a:r>
            <a:endParaRPr lang="en-US" dirty="0" smtClean="0"/>
          </a:p>
          <a:p>
            <a:pPr lvl="1" eaLnBrk="1" hangingPunct="1">
              <a:lnSpc>
                <a:spcPct val="90000"/>
              </a:lnSpc>
            </a:pPr>
            <a:r>
              <a:rPr lang="en-US" dirty="0" smtClean="0"/>
              <a:t>A </a:t>
            </a:r>
            <a:r>
              <a:rPr lang="en-US" dirty="0" err="1" smtClean="0"/>
              <a:t>pentamer</a:t>
            </a:r>
            <a:r>
              <a:rPr lang="en-US" dirty="0" smtClean="0"/>
              <a:t>; first antibody released </a:t>
            </a:r>
          </a:p>
          <a:p>
            <a:pPr lvl="1" eaLnBrk="1" hangingPunct="1">
              <a:lnSpc>
                <a:spcPct val="90000"/>
              </a:lnSpc>
            </a:pPr>
            <a:r>
              <a:rPr lang="en-US" dirty="0" smtClean="0"/>
              <a:t>Potent agglutinating agent</a:t>
            </a:r>
          </a:p>
          <a:p>
            <a:pPr lvl="1" eaLnBrk="1" hangingPunct="1">
              <a:lnSpc>
                <a:spcPct val="90000"/>
              </a:lnSpc>
            </a:pPr>
            <a:r>
              <a:rPr lang="en-US" dirty="0" smtClean="0"/>
              <a:t>Readily fixes and activates complement</a:t>
            </a:r>
          </a:p>
          <a:p>
            <a:pPr eaLnBrk="1" hangingPunct="1">
              <a:lnSpc>
                <a:spcPct val="90000"/>
              </a:lnSpc>
            </a:pPr>
            <a:endParaRPr lang="en-US" dirty="0" smtClean="0"/>
          </a:p>
          <a:p>
            <a:pPr eaLnBrk="1" hangingPunct="1">
              <a:lnSpc>
                <a:spcPct val="90000"/>
              </a:lnSpc>
            </a:pPr>
            <a:r>
              <a:rPr lang="en-US" dirty="0" err="1" smtClean="0"/>
              <a:t>IgA</a:t>
            </a:r>
            <a:r>
              <a:rPr lang="en-US" dirty="0" smtClean="0"/>
              <a:t> (</a:t>
            </a:r>
            <a:r>
              <a:rPr lang="en-US" dirty="0" err="1" smtClean="0"/>
              <a:t>secretory</a:t>
            </a:r>
            <a:r>
              <a:rPr lang="en-US" dirty="0" smtClean="0"/>
              <a:t> </a:t>
            </a:r>
            <a:r>
              <a:rPr lang="en-US" dirty="0" err="1" smtClean="0"/>
              <a:t>IgA</a:t>
            </a:r>
            <a:r>
              <a:rPr lang="en-US" dirty="0" smtClean="0"/>
              <a:t>)</a:t>
            </a:r>
          </a:p>
          <a:p>
            <a:pPr lvl="1" eaLnBrk="1" hangingPunct="1">
              <a:lnSpc>
                <a:spcPct val="90000"/>
              </a:lnSpc>
            </a:pPr>
            <a:r>
              <a:rPr lang="en-US" dirty="0" smtClean="0"/>
              <a:t>Monomer or </a:t>
            </a:r>
            <a:r>
              <a:rPr lang="en-US" dirty="0" err="1" smtClean="0"/>
              <a:t>dimer</a:t>
            </a:r>
            <a:r>
              <a:rPr lang="en-US" dirty="0" smtClean="0"/>
              <a:t>; in mucus and other secretions</a:t>
            </a:r>
          </a:p>
          <a:p>
            <a:pPr lvl="1" eaLnBrk="1" hangingPunct="1">
              <a:lnSpc>
                <a:spcPct val="90000"/>
              </a:lnSpc>
            </a:pPr>
            <a:r>
              <a:rPr lang="en-US" dirty="0" smtClean="0"/>
              <a:t>Helps prevent entry of pathogens </a:t>
            </a:r>
          </a:p>
        </p:txBody>
      </p:sp>
      <p:pic>
        <p:nvPicPr>
          <p:cNvPr id="117765" name="Picture 5"/>
          <p:cNvPicPr>
            <a:picLocks noChangeAspect="1" noChangeArrowheads="1"/>
          </p:cNvPicPr>
          <p:nvPr/>
        </p:nvPicPr>
        <p:blipFill>
          <a:blip r:embed="rId3" cstate="print"/>
          <a:srcRect/>
          <a:stretch>
            <a:fillRect/>
          </a:stretch>
        </p:blipFill>
        <p:spPr bwMode="auto">
          <a:xfrm>
            <a:off x="6934200" y="4572000"/>
            <a:ext cx="1990725" cy="1724025"/>
          </a:xfrm>
          <a:prstGeom prst="rect">
            <a:avLst/>
          </a:prstGeom>
          <a:noFill/>
          <a:ln w="9525">
            <a:noFill/>
            <a:miter lim="800000"/>
            <a:headEnd/>
            <a:tailEnd/>
          </a:ln>
        </p:spPr>
      </p:pic>
    </p:spTree>
    <p:extLst>
      <p:ext uri="{BB962C8B-B14F-4D97-AF65-F5344CB8AC3E}">
        <p14:creationId xmlns:p14="http://schemas.microsoft.com/office/powerpoint/2010/main" val="379689903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6"/>
          <p:cNvSpPr>
            <a:spLocks noGrp="1" noChangeArrowheads="1"/>
          </p:cNvSpPr>
          <p:nvPr>
            <p:ph type="title"/>
          </p:nvPr>
        </p:nvSpPr>
        <p:spPr/>
        <p:txBody>
          <a:bodyPr/>
          <a:lstStyle/>
          <a:p>
            <a:pPr eaLnBrk="1" hangingPunct="1"/>
            <a:r>
              <a:rPr lang="en-US" smtClean="0"/>
              <a:t>Classes of Antibodies</a:t>
            </a:r>
          </a:p>
        </p:txBody>
      </p:sp>
      <p:sp>
        <p:nvSpPr>
          <p:cNvPr id="130051" name="Rectangle 7"/>
          <p:cNvSpPr>
            <a:spLocks noGrp="1" noChangeArrowheads="1"/>
          </p:cNvSpPr>
          <p:nvPr>
            <p:ph type="body" idx="1"/>
          </p:nvPr>
        </p:nvSpPr>
        <p:spPr>
          <a:xfrm>
            <a:off x="457200" y="1600200"/>
            <a:ext cx="6400800" cy="4525963"/>
          </a:xfrm>
        </p:spPr>
        <p:txBody>
          <a:bodyPr>
            <a:normAutofit/>
          </a:bodyPr>
          <a:lstStyle/>
          <a:p>
            <a:pPr eaLnBrk="1" hangingPunct="1">
              <a:defRPr/>
            </a:pPr>
            <a:r>
              <a:rPr lang="en-US" dirty="0" err="1" smtClean="0"/>
              <a:t>IgD</a:t>
            </a:r>
            <a:endParaRPr lang="en-US" dirty="0" smtClean="0"/>
          </a:p>
          <a:p>
            <a:pPr lvl="1" eaLnBrk="1" hangingPunct="1">
              <a:defRPr/>
            </a:pPr>
            <a:r>
              <a:rPr lang="en-US" dirty="0" smtClean="0"/>
              <a:t>Monomer attached to the surface of B cells</a:t>
            </a:r>
          </a:p>
          <a:p>
            <a:pPr lvl="1" eaLnBrk="1" hangingPunct="1">
              <a:defRPr/>
            </a:pPr>
            <a:r>
              <a:rPr lang="en-US" dirty="0" smtClean="0"/>
              <a:t>Functions as a B cell receptor</a:t>
            </a:r>
          </a:p>
          <a:p>
            <a:pPr eaLnBrk="1" hangingPunct="1">
              <a:defRPr/>
            </a:pPr>
            <a:endParaRPr lang="en-US" dirty="0" smtClean="0"/>
          </a:p>
          <a:p>
            <a:pPr eaLnBrk="1" hangingPunct="1">
              <a:defRPr/>
            </a:pPr>
            <a:r>
              <a:rPr lang="en-US" dirty="0" err="1" smtClean="0"/>
              <a:t>IgG</a:t>
            </a:r>
            <a:endParaRPr lang="en-US" dirty="0" smtClean="0"/>
          </a:p>
          <a:p>
            <a:pPr lvl="1" eaLnBrk="1" hangingPunct="1">
              <a:defRPr/>
            </a:pPr>
            <a:r>
              <a:rPr lang="en-US" dirty="0" smtClean="0"/>
              <a:t>Monomer; 75–85% of antibodies in plasma</a:t>
            </a:r>
          </a:p>
          <a:p>
            <a:pPr lvl="1" eaLnBrk="1" hangingPunct="1">
              <a:defRPr/>
            </a:pPr>
            <a:r>
              <a:rPr lang="en-US" dirty="0" smtClean="0"/>
              <a:t>From secondary and late primary responses</a:t>
            </a:r>
          </a:p>
          <a:p>
            <a:pPr lvl="1" eaLnBrk="1" hangingPunct="1">
              <a:defRPr/>
            </a:pPr>
            <a:r>
              <a:rPr lang="en-US" dirty="0" smtClean="0"/>
              <a:t>Crosses the placental barrier</a:t>
            </a:r>
          </a:p>
        </p:txBody>
      </p:sp>
      <p:pic>
        <p:nvPicPr>
          <p:cNvPr id="118788" name="Picture 4"/>
          <p:cNvPicPr>
            <a:picLocks noChangeAspect="1" noChangeArrowheads="1"/>
          </p:cNvPicPr>
          <p:nvPr/>
        </p:nvPicPr>
        <p:blipFill>
          <a:blip r:embed="rId2" cstate="print"/>
          <a:srcRect/>
          <a:stretch>
            <a:fillRect/>
          </a:stretch>
        </p:blipFill>
        <p:spPr bwMode="auto">
          <a:xfrm>
            <a:off x="7239000" y="1752600"/>
            <a:ext cx="1343025" cy="1558925"/>
          </a:xfrm>
          <a:prstGeom prst="rect">
            <a:avLst/>
          </a:prstGeom>
          <a:noFill/>
          <a:ln w="9525">
            <a:noFill/>
            <a:miter lim="800000"/>
            <a:headEnd/>
            <a:tailEnd/>
          </a:ln>
        </p:spPr>
      </p:pic>
      <p:pic>
        <p:nvPicPr>
          <p:cNvPr id="118789" name="Picture 5"/>
          <p:cNvPicPr>
            <a:picLocks noChangeAspect="1" noChangeArrowheads="1"/>
          </p:cNvPicPr>
          <p:nvPr/>
        </p:nvPicPr>
        <p:blipFill>
          <a:blip r:embed="rId3" cstate="print"/>
          <a:srcRect/>
          <a:stretch>
            <a:fillRect/>
          </a:stretch>
        </p:blipFill>
        <p:spPr bwMode="auto">
          <a:xfrm>
            <a:off x="7315200" y="4114800"/>
            <a:ext cx="1047750" cy="1447800"/>
          </a:xfrm>
          <a:prstGeom prst="rect">
            <a:avLst/>
          </a:prstGeom>
          <a:noFill/>
          <a:ln w="9525">
            <a:noFill/>
            <a:miter lim="800000"/>
            <a:headEnd/>
            <a:tailEnd/>
          </a:ln>
        </p:spPr>
      </p:pic>
    </p:spTree>
    <p:extLst>
      <p:ext uri="{BB962C8B-B14F-4D97-AF65-F5344CB8AC3E}">
        <p14:creationId xmlns:p14="http://schemas.microsoft.com/office/powerpoint/2010/main" val="392447115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4"/>
          <p:cNvSpPr>
            <a:spLocks noGrp="1" noChangeArrowheads="1"/>
          </p:cNvSpPr>
          <p:nvPr>
            <p:ph type="title"/>
          </p:nvPr>
        </p:nvSpPr>
        <p:spPr/>
        <p:txBody>
          <a:bodyPr/>
          <a:lstStyle/>
          <a:p>
            <a:pPr eaLnBrk="1" hangingPunct="1"/>
            <a:r>
              <a:rPr lang="en-US" smtClean="0"/>
              <a:t>Classes of Antibodies</a:t>
            </a:r>
          </a:p>
        </p:txBody>
      </p:sp>
      <p:sp>
        <p:nvSpPr>
          <p:cNvPr id="119811" name="Rectangle 5"/>
          <p:cNvSpPr>
            <a:spLocks noGrp="1" noChangeArrowheads="1"/>
          </p:cNvSpPr>
          <p:nvPr>
            <p:ph type="body" idx="1"/>
          </p:nvPr>
        </p:nvSpPr>
        <p:spPr>
          <a:xfrm>
            <a:off x="457200" y="1600200"/>
            <a:ext cx="6705600" cy="4525963"/>
          </a:xfrm>
        </p:spPr>
        <p:txBody>
          <a:bodyPr/>
          <a:lstStyle/>
          <a:p>
            <a:pPr eaLnBrk="1" hangingPunct="1"/>
            <a:r>
              <a:rPr lang="en-US" smtClean="0"/>
              <a:t>IgE</a:t>
            </a:r>
          </a:p>
          <a:p>
            <a:pPr lvl="1" eaLnBrk="1" hangingPunct="1"/>
            <a:r>
              <a:rPr lang="en-US" smtClean="0"/>
              <a:t>Monomer active in some allergies and parasitic infections</a:t>
            </a:r>
          </a:p>
          <a:p>
            <a:pPr lvl="1" eaLnBrk="1" hangingPunct="1"/>
            <a:r>
              <a:rPr lang="en-US" smtClean="0"/>
              <a:t>Causes mast cells and basophils to release histamine </a:t>
            </a:r>
          </a:p>
        </p:txBody>
      </p:sp>
      <p:pic>
        <p:nvPicPr>
          <p:cNvPr id="119812" name="Picture 4"/>
          <p:cNvPicPr>
            <a:picLocks noChangeAspect="1" noChangeArrowheads="1"/>
          </p:cNvPicPr>
          <p:nvPr/>
        </p:nvPicPr>
        <p:blipFill>
          <a:blip r:embed="rId2" cstate="print"/>
          <a:srcRect/>
          <a:stretch>
            <a:fillRect/>
          </a:stretch>
        </p:blipFill>
        <p:spPr bwMode="auto">
          <a:xfrm>
            <a:off x="7467600" y="1905000"/>
            <a:ext cx="1123950" cy="1568450"/>
          </a:xfrm>
          <a:prstGeom prst="rect">
            <a:avLst/>
          </a:prstGeom>
          <a:noFill/>
          <a:ln w="9525">
            <a:noFill/>
            <a:miter lim="800000"/>
            <a:headEnd/>
            <a:tailEnd/>
          </a:ln>
        </p:spPr>
      </p:pic>
    </p:spTree>
    <p:extLst>
      <p:ext uri="{BB962C8B-B14F-4D97-AF65-F5344CB8AC3E}">
        <p14:creationId xmlns:p14="http://schemas.microsoft.com/office/powerpoint/2010/main" val="341736151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6"/>
          <p:cNvSpPr>
            <a:spLocks noGrp="1" noChangeArrowheads="1"/>
          </p:cNvSpPr>
          <p:nvPr>
            <p:ph type="title"/>
          </p:nvPr>
        </p:nvSpPr>
        <p:spPr/>
        <p:txBody>
          <a:bodyPr/>
          <a:lstStyle/>
          <a:p>
            <a:pPr eaLnBrk="1" hangingPunct="1"/>
            <a:r>
              <a:rPr lang="en-US" smtClean="0"/>
              <a:t>Antibody Targets</a:t>
            </a:r>
          </a:p>
        </p:txBody>
      </p:sp>
      <p:sp>
        <p:nvSpPr>
          <p:cNvPr id="120835" name="Rectangle 7"/>
          <p:cNvSpPr>
            <a:spLocks noGrp="1" noChangeArrowheads="1"/>
          </p:cNvSpPr>
          <p:nvPr>
            <p:ph type="body" idx="1"/>
          </p:nvPr>
        </p:nvSpPr>
        <p:spPr/>
        <p:txBody>
          <a:bodyPr/>
          <a:lstStyle/>
          <a:p>
            <a:pPr eaLnBrk="1" hangingPunct="1"/>
            <a:r>
              <a:rPr lang="en-US" dirty="0" smtClean="0"/>
              <a:t>Antibodies inactivate and tag antigens</a:t>
            </a:r>
          </a:p>
          <a:p>
            <a:pPr lvl="1" eaLnBrk="1" hangingPunct="1"/>
            <a:r>
              <a:rPr lang="en-US" dirty="0" smtClean="0"/>
              <a:t>Form antigen-antibody (immune) complexes</a:t>
            </a:r>
          </a:p>
          <a:p>
            <a:pPr eaLnBrk="1" hangingPunct="1"/>
            <a:endParaRPr lang="en-US" dirty="0" smtClean="0"/>
          </a:p>
          <a:p>
            <a:pPr eaLnBrk="1" hangingPunct="1"/>
            <a:r>
              <a:rPr lang="en-US" dirty="0" smtClean="0"/>
              <a:t>Defensive mechanisms used by antibodies </a:t>
            </a:r>
          </a:p>
          <a:p>
            <a:pPr lvl="1"/>
            <a:r>
              <a:rPr lang="en-US" u="sng" dirty="0" smtClean="0"/>
              <a:t>P</a:t>
            </a:r>
            <a:r>
              <a:rPr lang="en-US" dirty="0" smtClean="0"/>
              <a:t>recipitation </a:t>
            </a:r>
          </a:p>
          <a:p>
            <a:pPr lvl="1"/>
            <a:r>
              <a:rPr lang="en-US" u="sng" dirty="0" err="1" smtClean="0"/>
              <a:t>L</a:t>
            </a:r>
            <a:r>
              <a:rPr lang="en-US" dirty="0" err="1" smtClean="0"/>
              <a:t>ysis</a:t>
            </a:r>
            <a:r>
              <a:rPr lang="en-US" dirty="0" smtClean="0"/>
              <a:t> by Complement  fixation</a:t>
            </a:r>
          </a:p>
          <a:p>
            <a:pPr lvl="1"/>
            <a:r>
              <a:rPr lang="en-US" u="sng" dirty="0" smtClean="0"/>
              <a:t>A</a:t>
            </a:r>
            <a:r>
              <a:rPr lang="en-US" dirty="0" smtClean="0"/>
              <a:t>gglutination</a:t>
            </a:r>
          </a:p>
          <a:p>
            <a:pPr lvl="1"/>
            <a:r>
              <a:rPr lang="en-US" u="sng" dirty="0" smtClean="0"/>
              <a:t>N</a:t>
            </a:r>
            <a:r>
              <a:rPr lang="en-US" dirty="0" smtClean="0"/>
              <a:t>eutralization    </a:t>
            </a:r>
          </a:p>
          <a:p>
            <a:pPr lvl="1" eaLnBrk="1" hangingPunct="1"/>
            <a:endParaRPr lang="en-US" dirty="0"/>
          </a:p>
          <a:p>
            <a:pPr lvl="1" eaLnBrk="1" hangingPunct="1"/>
            <a:r>
              <a:rPr lang="en-US" dirty="0" smtClean="0"/>
              <a:t>Memory tool:  Think “P.L.A.N” of attack</a:t>
            </a:r>
          </a:p>
        </p:txBody>
      </p:sp>
    </p:spTree>
    <p:extLst>
      <p:ext uri="{BB962C8B-B14F-4D97-AF65-F5344CB8AC3E}">
        <p14:creationId xmlns:p14="http://schemas.microsoft.com/office/powerpoint/2010/main" val="32036022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6"/>
          <p:cNvSpPr>
            <a:spLocks noGrp="1" noChangeArrowheads="1"/>
          </p:cNvSpPr>
          <p:nvPr>
            <p:ph type="title"/>
          </p:nvPr>
        </p:nvSpPr>
        <p:spPr/>
        <p:txBody>
          <a:bodyPr/>
          <a:lstStyle/>
          <a:p>
            <a:pPr eaLnBrk="1" hangingPunct="1"/>
            <a:r>
              <a:rPr lang="en-US" smtClean="0"/>
              <a:t>Precipitation</a:t>
            </a:r>
          </a:p>
        </p:txBody>
      </p:sp>
      <p:sp>
        <p:nvSpPr>
          <p:cNvPr id="123907" name="Rectangle 7"/>
          <p:cNvSpPr>
            <a:spLocks noGrp="1" noChangeArrowheads="1"/>
          </p:cNvSpPr>
          <p:nvPr>
            <p:ph type="body" idx="1"/>
          </p:nvPr>
        </p:nvSpPr>
        <p:spPr>
          <a:xfrm>
            <a:off x="457200" y="1600200"/>
            <a:ext cx="6324600" cy="4525963"/>
          </a:xfrm>
        </p:spPr>
        <p:txBody>
          <a:bodyPr/>
          <a:lstStyle/>
          <a:p>
            <a:pPr eaLnBrk="1" hangingPunct="1"/>
            <a:r>
              <a:rPr lang="en-US" smtClean="0"/>
              <a:t>Soluble molecules are cross-linked</a:t>
            </a:r>
          </a:p>
          <a:p>
            <a:pPr eaLnBrk="1" hangingPunct="1"/>
            <a:r>
              <a:rPr lang="en-US" smtClean="0"/>
              <a:t>Complexes precipitate and are subject to phagocytosis </a:t>
            </a:r>
          </a:p>
        </p:txBody>
      </p:sp>
      <p:pic>
        <p:nvPicPr>
          <p:cNvPr id="123908" name="Picture 4"/>
          <p:cNvPicPr>
            <a:picLocks noChangeAspect="1" noChangeArrowheads="1"/>
          </p:cNvPicPr>
          <p:nvPr/>
        </p:nvPicPr>
        <p:blipFill>
          <a:blip r:embed="rId2" cstate="print"/>
          <a:srcRect/>
          <a:stretch>
            <a:fillRect/>
          </a:stretch>
        </p:blipFill>
        <p:spPr bwMode="auto">
          <a:xfrm>
            <a:off x="7175500" y="2193925"/>
            <a:ext cx="1968500" cy="2470150"/>
          </a:xfrm>
          <a:prstGeom prst="rect">
            <a:avLst/>
          </a:prstGeom>
          <a:noFill/>
          <a:ln w="9525">
            <a:noFill/>
            <a:miter lim="800000"/>
            <a:headEnd/>
            <a:tailEnd/>
          </a:ln>
        </p:spPr>
      </p:pic>
    </p:spTree>
    <p:extLst>
      <p:ext uri="{BB962C8B-B14F-4D97-AF65-F5344CB8AC3E}">
        <p14:creationId xmlns:p14="http://schemas.microsoft.com/office/powerpoint/2010/main" val="26782391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6"/>
          <p:cNvSpPr>
            <a:spLocks noGrp="1" noChangeArrowheads="1"/>
          </p:cNvSpPr>
          <p:nvPr>
            <p:ph type="title"/>
          </p:nvPr>
        </p:nvSpPr>
        <p:spPr/>
        <p:txBody>
          <a:bodyPr/>
          <a:lstStyle/>
          <a:p>
            <a:pPr eaLnBrk="1" hangingPunct="1"/>
            <a:r>
              <a:rPr lang="en-US" smtClean="0"/>
              <a:t>Complement Fixation and Activation</a:t>
            </a:r>
          </a:p>
        </p:txBody>
      </p:sp>
      <p:sp>
        <p:nvSpPr>
          <p:cNvPr id="124931" name="Rectangle 7"/>
          <p:cNvSpPr>
            <a:spLocks noGrp="1" noChangeArrowheads="1"/>
          </p:cNvSpPr>
          <p:nvPr>
            <p:ph type="body" idx="1"/>
          </p:nvPr>
        </p:nvSpPr>
        <p:spPr>
          <a:xfrm>
            <a:off x="457200" y="1600200"/>
            <a:ext cx="6477000" cy="4525963"/>
          </a:xfrm>
        </p:spPr>
        <p:txBody>
          <a:bodyPr/>
          <a:lstStyle/>
          <a:p>
            <a:pPr eaLnBrk="1" hangingPunct="1"/>
            <a:r>
              <a:rPr lang="en-US" smtClean="0"/>
              <a:t>Main antibody defense against cellular antigens</a:t>
            </a:r>
          </a:p>
          <a:p>
            <a:pPr eaLnBrk="1" hangingPunct="1"/>
            <a:r>
              <a:rPr lang="en-US" smtClean="0"/>
              <a:t>Several antibodies bind close together on a cellular antigen</a:t>
            </a:r>
          </a:p>
          <a:p>
            <a:pPr eaLnBrk="1" hangingPunct="1"/>
            <a:r>
              <a:rPr lang="en-US" smtClean="0"/>
              <a:t>Their complement-binding sites trigger complement fixation into the cell’s surface </a:t>
            </a:r>
          </a:p>
          <a:p>
            <a:pPr eaLnBrk="1" hangingPunct="1"/>
            <a:r>
              <a:rPr lang="en-US" smtClean="0"/>
              <a:t>Complement triggers cell lysis</a:t>
            </a:r>
          </a:p>
        </p:txBody>
      </p:sp>
      <p:pic>
        <p:nvPicPr>
          <p:cNvPr id="124932" name="Picture 4"/>
          <p:cNvPicPr>
            <a:picLocks noChangeAspect="1" noChangeArrowheads="1"/>
          </p:cNvPicPr>
          <p:nvPr/>
        </p:nvPicPr>
        <p:blipFill>
          <a:blip r:embed="rId2" cstate="print"/>
          <a:srcRect/>
          <a:stretch>
            <a:fillRect/>
          </a:stretch>
        </p:blipFill>
        <p:spPr bwMode="auto">
          <a:xfrm>
            <a:off x="7178675" y="2193925"/>
            <a:ext cx="1965325" cy="2470150"/>
          </a:xfrm>
          <a:prstGeom prst="rect">
            <a:avLst/>
          </a:prstGeom>
          <a:noFill/>
          <a:ln w="9525">
            <a:noFill/>
            <a:miter lim="800000"/>
            <a:headEnd/>
            <a:tailEnd/>
          </a:ln>
        </p:spPr>
      </p:pic>
    </p:spTree>
    <p:extLst>
      <p:ext uri="{BB962C8B-B14F-4D97-AF65-F5344CB8AC3E}">
        <p14:creationId xmlns:p14="http://schemas.microsoft.com/office/powerpoint/2010/main" val="26901553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6"/>
          <p:cNvSpPr>
            <a:spLocks noGrp="1" noChangeArrowheads="1"/>
          </p:cNvSpPr>
          <p:nvPr>
            <p:ph type="title"/>
          </p:nvPr>
        </p:nvSpPr>
        <p:spPr/>
        <p:txBody>
          <a:bodyPr>
            <a:normAutofit fontScale="90000"/>
          </a:bodyPr>
          <a:lstStyle/>
          <a:p>
            <a:pPr eaLnBrk="1" hangingPunct="1"/>
            <a:r>
              <a:rPr lang="en-US" smtClean="0"/>
              <a:t>Lymph Transport</a:t>
            </a:r>
          </a:p>
        </p:txBody>
      </p:sp>
      <p:sp>
        <p:nvSpPr>
          <p:cNvPr id="43012" name="Rectangle 7"/>
          <p:cNvSpPr>
            <a:spLocks noGrp="1" noChangeArrowheads="1"/>
          </p:cNvSpPr>
          <p:nvPr>
            <p:ph type="body" idx="1"/>
          </p:nvPr>
        </p:nvSpPr>
        <p:spPr/>
        <p:txBody>
          <a:bodyPr>
            <a:normAutofit/>
          </a:bodyPr>
          <a:lstStyle/>
          <a:p>
            <a:pPr eaLnBrk="1" hangingPunct="1"/>
            <a:r>
              <a:rPr lang="en-US" dirty="0" smtClean="0"/>
              <a:t>Lymph propelled by</a:t>
            </a:r>
          </a:p>
          <a:p>
            <a:pPr lvl="1" eaLnBrk="1" hangingPunct="1"/>
            <a:r>
              <a:rPr lang="en-US" dirty="0" smtClean="0">
                <a:ea typeface="ＭＳ Ｐゴシック" pitchFamily="1" charset="-128"/>
              </a:rPr>
              <a:t>Milking action of skeletal muscle</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Pressure changes in thorax during breathing</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Valves to prevent backflow</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Pulsations of nearby arteries</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Contractions of smooth muscle in walls of larger </a:t>
            </a:r>
            <a:r>
              <a:rPr lang="en-US" dirty="0" err="1" smtClean="0">
                <a:ea typeface="ＭＳ Ｐゴシック" pitchFamily="1" charset="-128"/>
              </a:rPr>
              <a:t>lymphatics</a:t>
            </a:r>
            <a:r>
              <a:rPr lang="en-US" dirty="0" smtClean="0">
                <a:ea typeface="ＭＳ Ｐゴシック" pitchFamily="1" charset="-128"/>
              </a:rPr>
              <a:t>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6"/>
          <p:cNvSpPr>
            <a:spLocks noGrp="1" noChangeArrowheads="1"/>
          </p:cNvSpPr>
          <p:nvPr>
            <p:ph type="title"/>
          </p:nvPr>
        </p:nvSpPr>
        <p:spPr/>
        <p:txBody>
          <a:bodyPr/>
          <a:lstStyle/>
          <a:p>
            <a:pPr eaLnBrk="1" hangingPunct="1"/>
            <a:r>
              <a:rPr lang="en-US" smtClean="0"/>
              <a:t>Complement Fixation and Activation</a:t>
            </a:r>
          </a:p>
        </p:txBody>
      </p:sp>
      <p:sp>
        <p:nvSpPr>
          <p:cNvPr id="125955" name="Rectangle 7"/>
          <p:cNvSpPr>
            <a:spLocks noGrp="1" noChangeArrowheads="1"/>
          </p:cNvSpPr>
          <p:nvPr>
            <p:ph type="body" idx="1"/>
          </p:nvPr>
        </p:nvSpPr>
        <p:spPr/>
        <p:txBody>
          <a:bodyPr/>
          <a:lstStyle/>
          <a:p>
            <a:pPr eaLnBrk="1" hangingPunct="1"/>
            <a:r>
              <a:rPr lang="en-US" smtClean="0"/>
              <a:t>Activated complement functions</a:t>
            </a:r>
          </a:p>
          <a:p>
            <a:pPr lvl="1" eaLnBrk="1" hangingPunct="1"/>
            <a:r>
              <a:rPr lang="en-US" smtClean="0"/>
              <a:t>Amplifies the inflammatory response</a:t>
            </a:r>
          </a:p>
          <a:p>
            <a:pPr lvl="1" eaLnBrk="1" hangingPunct="1"/>
            <a:r>
              <a:rPr lang="en-US" smtClean="0"/>
              <a:t>Opsonization</a:t>
            </a:r>
          </a:p>
          <a:p>
            <a:pPr lvl="1" eaLnBrk="1" hangingPunct="1"/>
            <a:r>
              <a:rPr lang="en-US" smtClean="0"/>
              <a:t>Enlists more and more defensive elements</a:t>
            </a:r>
          </a:p>
        </p:txBody>
      </p:sp>
    </p:spTree>
    <p:extLst>
      <p:ext uri="{BB962C8B-B14F-4D97-AF65-F5344CB8AC3E}">
        <p14:creationId xmlns:p14="http://schemas.microsoft.com/office/powerpoint/2010/main" val="39215217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6"/>
          <p:cNvSpPr>
            <a:spLocks noGrp="1" noChangeArrowheads="1"/>
          </p:cNvSpPr>
          <p:nvPr>
            <p:ph type="title"/>
          </p:nvPr>
        </p:nvSpPr>
        <p:spPr/>
        <p:txBody>
          <a:bodyPr/>
          <a:lstStyle/>
          <a:p>
            <a:pPr eaLnBrk="1" hangingPunct="1"/>
            <a:r>
              <a:rPr lang="en-US" smtClean="0"/>
              <a:t>Agglutination</a:t>
            </a:r>
          </a:p>
        </p:txBody>
      </p:sp>
      <p:sp>
        <p:nvSpPr>
          <p:cNvPr id="122883" name="Rectangle 7"/>
          <p:cNvSpPr>
            <a:spLocks noGrp="1" noChangeArrowheads="1"/>
          </p:cNvSpPr>
          <p:nvPr>
            <p:ph type="body" idx="1"/>
          </p:nvPr>
        </p:nvSpPr>
        <p:spPr>
          <a:xfrm>
            <a:off x="457200" y="1600200"/>
            <a:ext cx="6705600" cy="4525963"/>
          </a:xfrm>
        </p:spPr>
        <p:txBody>
          <a:bodyPr/>
          <a:lstStyle/>
          <a:p>
            <a:pPr eaLnBrk="1" hangingPunct="1"/>
            <a:r>
              <a:rPr lang="en-US" dirty="0" smtClean="0"/>
              <a:t>Antibodies bind the same determinant on more than one cell-bound antigen </a:t>
            </a:r>
          </a:p>
          <a:p>
            <a:pPr eaLnBrk="1" hangingPunct="1"/>
            <a:endParaRPr lang="en-US" dirty="0" smtClean="0"/>
          </a:p>
          <a:p>
            <a:pPr eaLnBrk="1" hangingPunct="1"/>
            <a:r>
              <a:rPr lang="en-US" dirty="0" smtClean="0"/>
              <a:t>Cross-linked antigen-antibody complexes agglutinate</a:t>
            </a:r>
          </a:p>
          <a:p>
            <a:pPr lvl="1" eaLnBrk="1" hangingPunct="1"/>
            <a:endParaRPr lang="en-US" dirty="0" smtClean="0"/>
          </a:p>
          <a:p>
            <a:pPr lvl="1" eaLnBrk="1" hangingPunct="1"/>
            <a:r>
              <a:rPr lang="en-US" dirty="0" smtClean="0"/>
              <a:t>Example: clumping of mismatched blood cells</a:t>
            </a:r>
          </a:p>
        </p:txBody>
      </p:sp>
      <p:pic>
        <p:nvPicPr>
          <p:cNvPr id="122884" name="Picture 4"/>
          <p:cNvPicPr>
            <a:picLocks noChangeAspect="1" noChangeArrowheads="1"/>
          </p:cNvPicPr>
          <p:nvPr/>
        </p:nvPicPr>
        <p:blipFill>
          <a:blip r:embed="rId2" cstate="print"/>
          <a:srcRect/>
          <a:stretch>
            <a:fillRect/>
          </a:stretch>
        </p:blipFill>
        <p:spPr bwMode="auto">
          <a:xfrm>
            <a:off x="7188200" y="2227263"/>
            <a:ext cx="1955800" cy="2468562"/>
          </a:xfrm>
          <a:prstGeom prst="rect">
            <a:avLst/>
          </a:prstGeom>
          <a:noFill/>
          <a:ln w="9525">
            <a:noFill/>
            <a:miter lim="800000"/>
            <a:headEnd/>
            <a:tailEnd/>
          </a:ln>
        </p:spPr>
      </p:pic>
    </p:spTree>
    <p:extLst>
      <p:ext uri="{BB962C8B-B14F-4D97-AF65-F5344CB8AC3E}">
        <p14:creationId xmlns:p14="http://schemas.microsoft.com/office/powerpoint/2010/main" val="31433975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6"/>
          <p:cNvSpPr>
            <a:spLocks noGrp="1" noChangeArrowheads="1"/>
          </p:cNvSpPr>
          <p:nvPr>
            <p:ph type="title"/>
          </p:nvPr>
        </p:nvSpPr>
        <p:spPr/>
        <p:txBody>
          <a:bodyPr/>
          <a:lstStyle/>
          <a:p>
            <a:pPr eaLnBrk="1" hangingPunct="1"/>
            <a:r>
              <a:rPr lang="en-US" smtClean="0"/>
              <a:t>Neutralization</a:t>
            </a:r>
          </a:p>
        </p:txBody>
      </p:sp>
      <p:sp>
        <p:nvSpPr>
          <p:cNvPr id="121859" name="Rectangle 7"/>
          <p:cNvSpPr>
            <a:spLocks noGrp="1" noChangeArrowheads="1"/>
          </p:cNvSpPr>
          <p:nvPr>
            <p:ph type="body" idx="1"/>
          </p:nvPr>
        </p:nvSpPr>
        <p:spPr>
          <a:xfrm>
            <a:off x="457200" y="1600200"/>
            <a:ext cx="6477000" cy="4525963"/>
          </a:xfrm>
        </p:spPr>
        <p:txBody>
          <a:bodyPr>
            <a:normAutofit lnSpcReduction="10000"/>
          </a:bodyPr>
          <a:lstStyle/>
          <a:p>
            <a:pPr eaLnBrk="1" hangingPunct="1"/>
            <a:r>
              <a:rPr lang="en-US" dirty="0" smtClean="0"/>
              <a:t>Simplest mechanism</a:t>
            </a:r>
          </a:p>
          <a:p>
            <a:pPr eaLnBrk="1" hangingPunct="1"/>
            <a:endParaRPr lang="en-US" dirty="0" smtClean="0"/>
          </a:p>
          <a:p>
            <a:pPr eaLnBrk="1" hangingPunct="1"/>
            <a:r>
              <a:rPr lang="en-US" dirty="0" smtClean="0"/>
              <a:t>Antibodies block specific sites on viruses or bacterial </a:t>
            </a:r>
            <a:r>
              <a:rPr lang="en-US" dirty="0" err="1" smtClean="0"/>
              <a:t>exotoxins</a:t>
            </a:r>
            <a:r>
              <a:rPr lang="en-US" dirty="0" smtClean="0"/>
              <a:t> </a:t>
            </a:r>
          </a:p>
          <a:p>
            <a:pPr eaLnBrk="1" hangingPunct="1"/>
            <a:endParaRPr lang="en-US" dirty="0" smtClean="0"/>
          </a:p>
          <a:p>
            <a:pPr eaLnBrk="1" hangingPunct="1"/>
            <a:r>
              <a:rPr lang="en-US" dirty="0" smtClean="0"/>
              <a:t>Prevent these antigens from binding to receptors on tissue cells</a:t>
            </a:r>
          </a:p>
          <a:p>
            <a:pPr eaLnBrk="1" hangingPunct="1"/>
            <a:endParaRPr lang="en-US" dirty="0" smtClean="0"/>
          </a:p>
          <a:p>
            <a:pPr eaLnBrk="1" hangingPunct="1"/>
            <a:r>
              <a:rPr lang="en-US" dirty="0" smtClean="0"/>
              <a:t>Antigen-antibody complexes undergo </a:t>
            </a:r>
            <a:r>
              <a:rPr lang="en-US" dirty="0" err="1" smtClean="0"/>
              <a:t>phagocytosis</a:t>
            </a:r>
            <a:endParaRPr lang="en-US" dirty="0" smtClean="0"/>
          </a:p>
        </p:txBody>
      </p:sp>
      <p:pic>
        <p:nvPicPr>
          <p:cNvPr id="121860" name="Picture 4"/>
          <p:cNvPicPr>
            <a:picLocks noChangeAspect="1" noChangeArrowheads="1"/>
          </p:cNvPicPr>
          <p:nvPr/>
        </p:nvPicPr>
        <p:blipFill>
          <a:blip r:embed="rId2" cstate="print"/>
          <a:srcRect/>
          <a:stretch>
            <a:fillRect/>
          </a:stretch>
        </p:blipFill>
        <p:spPr bwMode="auto">
          <a:xfrm>
            <a:off x="7034213" y="2447925"/>
            <a:ext cx="2109787" cy="2468563"/>
          </a:xfrm>
          <a:prstGeom prst="rect">
            <a:avLst/>
          </a:prstGeom>
          <a:noFill/>
          <a:ln w="9525">
            <a:noFill/>
            <a:miter lim="800000"/>
            <a:headEnd/>
            <a:tailEnd/>
          </a:ln>
        </p:spPr>
      </p:pic>
    </p:spTree>
    <p:extLst>
      <p:ext uri="{BB962C8B-B14F-4D97-AF65-F5344CB8AC3E}">
        <p14:creationId xmlns:p14="http://schemas.microsoft.com/office/powerpoint/2010/main" val="36947581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Grp="1" noChangeArrowheads="1"/>
          </p:cNvSpPr>
          <p:nvPr>
            <p:ph type="title"/>
          </p:nvPr>
        </p:nvSpPr>
        <p:spPr/>
        <p:txBody>
          <a:bodyPr/>
          <a:lstStyle/>
          <a:p>
            <a:r>
              <a:rPr lang="en-US"/>
              <a:t>Summary of Antibody Actions</a:t>
            </a:r>
          </a:p>
        </p:txBody>
      </p:sp>
      <p:sp>
        <p:nvSpPr>
          <p:cNvPr id="23559" name="Rectangle 7"/>
          <p:cNvSpPr>
            <a:spLocks noGrp="1" noChangeArrowheads="1"/>
          </p:cNvSpPr>
          <p:nvPr>
            <p:ph type="body" idx="1"/>
          </p:nvPr>
        </p:nvSpPr>
        <p:spPr/>
        <p:txBody>
          <a:bodyPr/>
          <a:lstStyle/>
          <a:p>
            <a:r>
              <a:rPr lang="en-US" dirty="0"/>
              <a:t>Antigen-antibody complexes do not destroy antigens; prepare them for destruction by innate defenses</a:t>
            </a:r>
          </a:p>
          <a:p>
            <a:endParaRPr lang="en-US" dirty="0" smtClean="0"/>
          </a:p>
          <a:p>
            <a:r>
              <a:rPr lang="en-US" dirty="0" smtClean="0"/>
              <a:t>Antibodies </a:t>
            </a:r>
            <a:r>
              <a:rPr lang="en-US" dirty="0"/>
              <a:t>do not invade solid tissue unless lesion present</a:t>
            </a:r>
          </a:p>
          <a:p>
            <a:endParaRPr lang="en-US" dirty="0" smtClean="0"/>
          </a:p>
          <a:p>
            <a:r>
              <a:rPr lang="en-US" dirty="0" smtClean="0"/>
              <a:t>Can </a:t>
            </a:r>
            <a:r>
              <a:rPr lang="en-US" dirty="0"/>
              <a:t>act </a:t>
            </a:r>
            <a:r>
              <a:rPr lang="en-US" dirty="0" err="1"/>
              <a:t>intracellularly</a:t>
            </a:r>
            <a:r>
              <a:rPr lang="en-US" dirty="0"/>
              <a:t> if attached to virus before it enters cell</a:t>
            </a:r>
          </a:p>
          <a:p>
            <a:pPr lvl="1"/>
            <a:r>
              <a:rPr lang="en-US" dirty="0"/>
              <a:t>Activate mechanisms that destroy virus</a:t>
            </a:r>
          </a:p>
        </p:txBody>
      </p:sp>
    </p:spTree>
    <p:extLst>
      <p:ext uri="{BB962C8B-B14F-4D97-AF65-F5344CB8AC3E}">
        <p14:creationId xmlns:p14="http://schemas.microsoft.com/office/powerpoint/2010/main" val="14103537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a:spLocks noGrp="1" noChangeArrowheads="1"/>
          </p:cNvSpPr>
          <p:nvPr>
            <p:ph type="title"/>
          </p:nvPr>
        </p:nvSpPr>
        <p:spPr/>
        <p:txBody>
          <a:bodyPr/>
          <a:lstStyle/>
          <a:p>
            <a:pPr eaLnBrk="1" hangingPunct="1"/>
            <a:r>
              <a:rPr lang="en-US" smtClean="0"/>
              <a:t>Cell-Mediated Immune Response</a:t>
            </a:r>
          </a:p>
        </p:txBody>
      </p:sp>
      <p:sp>
        <p:nvSpPr>
          <p:cNvPr id="126979" name="Rectangle 7"/>
          <p:cNvSpPr>
            <a:spLocks noGrp="1" noChangeArrowheads="1"/>
          </p:cNvSpPr>
          <p:nvPr>
            <p:ph type="body" idx="1"/>
          </p:nvPr>
        </p:nvSpPr>
        <p:spPr/>
        <p:txBody>
          <a:bodyPr/>
          <a:lstStyle/>
          <a:p>
            <a:pPr eaLnBrk="1" hangingPunct="1"/>
            <a:r>
              <a:rPr lang="en-US" smtClean="0"/>
              <a:t>T cells provide defense against intracellular antigens</a:t>
            </a:r>
          </a:p>
          <a:p>
            <a:pPr lvl="1" eaLnBrk="1" hangingPunct="1"/>
            <a:r>
              <a:rPr lang="en-US" smtClean="0"/>
              <a:t>Two types of surface receptors of T cells</a:t>
            </a:r>
          </a:p>
          <a:p>
            <a:pPr lvl="3" eaLnBrk="1" hangingPunct="1"/>
            <a:r>
              <a:rPr lang="en-US" sz="2400" smtClean="0"/>
              <a:t>CD4 or CD8</a:t>
            </a:r>
          </a:p>
          <a:p>
            <a:pPr lvl="3" eaLnBrk="1" hangingPunct="1"/>
            <a:r>
              <a:rPr lang="en-US" sz="2400" smtClean="0"/>
              <a:t>Play a role in T cell interactions with other cells</a:t>
            </a:r>
          </a:p>
        </p:txBody>
      </p:sp>
    </p:spTree>
    <p:extLst>
      <p:ext uri="{BB962C8B-B14F-4D97-AF65-F5344CB8AC3E}">
        <p14:creationId xmlns:p14="http://schemas.microsoft.com/office/powerpoint/2010/main" val="328526754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6"/>
          <p:cNvSpPr>
            <a:spLocks noGrp="1" noChangeArrowheads="1"/>
          </p:cNvSpPr>
          <p:nvPr>
            <p:ph type="title"/>
          </p:nvPr>
        </p:nvSpPr>
        <p:spPr/>
        <p:txBody>
          <a:bodyPr/>
          <a:lstStyle/>
          <a:p>
            <a:pPr eaLnBrk="1" hangingPunct="1"/>
            <a:r>
              <a:rPr lang="en-US" smtClean="0"/>
              <a:t>Cell-Mediated Immune Response</a:t>
            </a:r>
          </a:p>
        </p:txBody>
      </p:sp>
      <p:sp>
        <p:nvSpPr>
          <p:cNvPr id="128003" name="Rectangle 7"/>
          <p:cNvSpPr>
            <a:spLocks noGrp="1" noChangeArrowheads="1"/>
          </p:cNvSpPr>
          <p:nvPr>
            <p:ph type="body" idx="1"/>
          </p:nvPr>
        </p:nvSpPr>
        <p:spPr/>
        <p:txBody>
          <a:bodyPr/>
          <a:lstStyle/>
          <a:p>
            <a:pPr eaLnBrk="1" hangingPunct="1"/>
            <a:r>
              <a:rPr lang="en-US" dirty="0" smtClean="0"/>
              <a:t>Major types of T cells</a:t>
            </a:r>
          </a:p>
          <a:p>
            <a:pPr lvl="1" eaLnBrk="1" hangingPunct="1"/>
            <a:r>
              <a:rPr lang="en-US" dirty="0" smtClean="0"/>
              <a:t>CD4 cells become helper T cells (T</a:t>
            </a:r>
            <a:r>
              <a:rPr lang="en-US" baseline="-25000" dirty="0" smtClean="0"/>
              <a:t>H</a:t>
            </a:r>
            <a:r>
              <a:rPr lang="en-US" dirty="0" smtClean="0"/>
              <a:t>) when activated </a:t>
            </a:r>
          </a:p>
          <a:p>
            <a:pPr lvl="1" eaLnBrk="1" hangingPunct="1"/>
            <a:r>
              <a:rPr lang="en-US" dirty="0" smtClean="0"/>
              <a:t>CD8 cells become </a:t>
            </a:r>
            <a:r>
              <a:rPr lang="en-US" dirty="0" err="1" smtClean="0"/>
              <a:t>cytotoxic</a:t>
            </a:r>
            <a:r>
              <a:rPr lang="en-US" dirty="0" smtClean="0"/>
              <a:t> T cells (T</a:t>
            </a:r>
            <a:r>
              <a:rPr lang="en-US" baseline="-25000" dirty="0" smtClean="0"/>
              <a:t>C</a:t>
            </a:r>
            <a:r>
              <a:rPr lang="en-US" dirty="0" smtClean="0"/>
              <a:t>) that destroy cells harboring foreign antigens</a:t>
            </a:r>
          </a:p>
          <a:p>
            <a:pPr eaLnBrk="1" hangingPunct="1"/>
            <a:endParaRPr lang="en-US" dirty="0" smtClean="0"/>
          </a:p>
          <a:p>
            <a:pPr eaLnBrk="1" hangingPunct="1"/>
            <a:r>
              <a:rPr lang="en-US" dirty="0" smtClean="0"/>
              <a:t>Other types of T cells</a:t>
            </a:r>
          </a:p>
          <a:p>
            <a:pPr lvl="1" eaLnBrk="1" hangingPunct="1"/>
            <a:r>
              <a:rPr lang="en-US" dirty="0" smtClean="0"/>
              <a:t>Regulatory T cells (T</a:t>
            </a:r>
            <a:r>
              <a:rPr lang="en-US" baseline="-25000" dirty="0" smtClean="0"/>
              <a:t>REG</a:t>
            </a:r>
            <a:r>
              <a:rPr lang="en-US" dirty="0" smtClean="0"/>
              <a:t>)</a:t>
            </a:r>
          </a:p>
          <a:p>
            <a:pPr lvl="1" eaLnBrk="1" hangingPunct="1"/>
            <a:r>
              <a:rPr lang="en-US" dirty="0" smtClean="0"/>
              <a:t>Memory T cells </a:t>
            </a:r>
          </a:p>
        </p:txBody>
      </p:sp>
    </p:spTree>
    <p:extLst>
      <p:ext uri="{BB962C8B-B14F-4D97-AF65-F5344CB8AC3E}">
        <p14:creationId xmlns:p14="http://schemas.microsoft.com/office/powerpoint/2010/main" val="326350826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6"/>
          <p:cNvSpPr>
            <a:spLocks noGrp="1" noChangeArrowheads="1"/>
          </p:cNvSpPr>
          <p:nvPr>
            <p:ph type="title"/>
          </p:nvPr>
        </p:nvSpPr>
        <p:spPr/>
        <p:txBody>
          <a:bodyPr/>
          <a:lstStyle/>
          <a:p>
            <a:pPr eaLnBrk="1" hangingPunct="1"/>
            <a:r>
              <a:rPr lang="en-US" smtClean="0"/>
              <a:t>Comparison of Humoral and Cell-Mediated Response</a:t>
            </a:r>
          </a:p>
        </p:txBody>
      </p:sp>
      <p:sp>
        <p:nvSpPr>
          <p:cNvPr id="129027" name="Rectangle 7"/>
          <p:cNvSpPr>
            <a:spLocks noGrp="1" noChangeArrowheads="1"/>
          </p:cNvSpPr>
          <p:nvPr>
            <p:ph type="body" idx="1"/>
          </p:nvPr>
        </p:nvSpPr>
        <p:spPr/>
        <p:txBody>
          <a:bodyPr/>
          <a:lstStyle/>
          <a:p>
            <a:pPr eaLnBrk="1" hangingPunct="1"/>
            <a:r>
              <a:rPr lang="en-US" dirty="0" smtClean="0"/>
              <a:t>Antibodies of the </a:t>
            </a:r>
            <a:r>
              <a:rPr lang="en-US" dirty="0" err="1" smtClean="0"/>
              <a:t>humoral</a:t>
            </a:r>
            <a:r>
              <a:rPr lang="en-US" dirty="0" smtClean="0"/>
              <a:t> response</a:t>
            </a:r>
          </a:p>
          <a:p>
            <a:pPr lvl="1" eaLnBrk="1" hangingPunct="1"/>
            <a:r>
              <a:rPr lang="en-US" dirty="0" smtClean="0"/>
              <a:t>The simplest ammunition of the immune response</a:t>
            </a:r>
          </a:p>
          <a:p>
            <a:pPr eaLnBrk="1" hangingPunct="1"/>
            <a:endParaRPr lang="en-US" dirty="0" smtClean="0"/>
          </a:p>
          <a:p>
            <a:pPr eaLnBrk="1" hangingPunct="1"/>
            <a:r>
              <a:rPr lang="en-US" dirty="0" smtClean="0"/>
              <a:t>Targets</a:t>
            </a:r>
          </a:p>
          <a:p>
            <a:pPr lvl="1" eaLnBrk="1" hangingPunct="1"/>
            <a:r>
              <a:rPr lang="en-US" dirty="0" smtClean="0"/>
              <a:t>Bacteria and molecules in extracellular environments (body secretions, tissue fluid, blood, and lymph)</a:t>
            </a:r>
          </a:p>
        </p:txBody>
      </p:sp>
    </p:spTree>
    <p:extLst>
      <p:ext uri="{BB962C8B-B14F-4D97-AF65-F5344CB8AC3E}">
        <p14:creationId xmlns:p14="http://schemas.microsoft.com/office/powerpoint/2010/main" val="410782380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6"/>
          <p:cNvSpPr>
            <a:spLocks noGrp="1" noChangeArrowheads="1"/>
          </p:cNvSpPr>
          <p:nvPr>
            <p:ph type="title"/>
          </p:nvPr>
        </p:nvSpPr>
        <p:spPr/>
        <p:txBody>
          <a:bodyPr/>
          <a:lstStyle/>
          <a:p>
            <a:pPr eaLnBrk="1" hangingPunct="1"/>
            <a:r>
              <a:rPr lang="en-US" smtClean="0"/>
              <a:t>Comparison of Humoral and Cell-Mediated Response</a:t>
            </a:r>
          </a:p>
        </p:txBody>
      </p:sp>
      <p:sp>
        <p:nvSpPr>
          <p:cNvPr id="130051" name="Rectangle 7"/>
          <p:cNvSpPr>
            <a:spLocks noGrp="1" noChangeArrowheads="1"/>
          </p:cNvSpPr>
          <p:nvPr>
            <p:ph type="body" idx="1"/>
          </p:nvPr>
        </p:nvSpPr>
        <p:spPr/>
        <p:txBody>
          <a:bodyPr/>
          <a:lstStyle/>
          <a:p>
            <a:pPr eaLnBrk="1" hangingPunct="1"/>
            <a:r>
              <a:rPr lang="en-US" dirty="0" smtClean="0"/>
              <a:t> T cells of the cell-mediated response</a:t>
            </a:r>
          </a:p>
          <a:p>
            <a:pPr lvl="1" eaLnBrk="1" hangingPunct="1"/>
            <a:r>
              <a:rPr lang="en-US" dirty="0" smtClean="0"/>
              <a:t>Recognize and respond only to processed fragments of antigen displayed on the surface of body cells</a:t>
            </a:r>
          </a:p>
          <a:p>
            <a:pPr eaLnBrk="1" hangingPunct="1"/>
            <a:endParaRPr lang="en-US" dirty="0" smtClean="0"/>
          </a:p>
          <a:p>
            <a:pPr eaLnBrk="1" hangingPunct="1"/>
            <a:r>
              <a:rPr lang="en-US" dirty="0" smtClean="0"/>
              <a:t>Targets</a:t>
            </a:r>
          </a:p>
          <a:p>
            <a:pPr lvl="1" eaLnBrk="1" hangingPunct="1"/>
            <a:r>
              <a:rPr lang="en-US" dirty="0" smtClean="0"/>
              <a:t>Body cells infected by viruses or bacteria</a:t>
            </a:r>
          </a:p>
          <a:p>
            <a:pPr lvl="1" eaLnBrk="1" hangingPunct="1"/>
            <a:r>
              <a:rPr lang="en-US" dirty="0" smtClean="0"/>
              <a:t>Abnormal or cancerous cells </a:t>
            </a:r>
          </a:p>
          <a:p>
            <a:pPr lvl="1" eaLnBrk="1" hangingPunct="1"/>
            <a:r>
              <a:rPr lang="en-US" dirty="0" smtClean="0"/>
              <a:t>Cells of infused or transplanted foreign tissue</a:t>
            </a:r>
          </a:p>
        </p:txBody>
      </p:sp>
    </p:spTree>
    <p:extLst>
      <p:ext uri="{BB962C8B-B14F-4D97-AF65-F5344CB8AC3E}">
        <p14:creationId xmlns:p14="http://schemas.microsoft.com/office/powerpoint/2010/main" val="14418769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6"/>
          <p:cNvSpPr>
            <a:spLocks noGrp="1" noChangeArrowheads="1"/>
          </p:cNvSpPr>
          <p:nvPr>
            <p:ph type="title"/>
          </p:nvPr>
        </p:nvSpPr>
        <p:spPr/>
        <p:txBody>
          <a:bodyPr/>
          <a:lstStyle/>
          <a:p>
            <a:pPr eaLnBrk="1" hangingPunct="1"/>
            <a:r>
              <a:rPr lang="en-US" smtClean="0"/>
              <a:t>Antigen Recognition </a:t>
            </a:r>
          </a:p>
        </p:txBody>
      </p:sp>
      <p:sp>
        <p:nvSpPr>
          <p:cNvPr id="131075" name="Rectangle 7"/>
          <p:cNvSpPr>
            <a:spLocks noGrp="1" noChangeArrowheads="1"/>
          </p:cNvSpPr>
          <p:nvPr>
            <p:ph type="body" idx="1"/>
          </p:nvPr>
        </p:nvSpPr>
        <p:spPr/>
        <p:txBody>
          <a:bodyPr/>
          <a:lstStyle/>
          <a:p>
            <a:pPr eaLnBrk="1" hangingPunct="1"/>
            <a:r>
              <a:rPr lang="en-US" dirty="0" err="1" smtClean="0"/>
              <a:t>Immunocompetent</a:t>
            </a:r>
            <a:r>
              <a:rPr lang="en-US" dirty="0" smtClean="0"/>
              <a:t> T cells are activated when their surface receptors bind to a recognized antigen:  </a:t>
            </a:r>
            <a:r>
              <a:rPr lang="en-US" dirty="0" err="1" smtClean="0"/>
              <a:t>nonself</a:t>
            </a:r>
            <a:endParaRPr lang="en-US" dirty="0" smtClean="0"/>
          </a:p>
          <a:p>
            <a:pPr eaLnBrk="1" hangingPunct="1"/>
            <a:endParaRPr lang="en-US" dirty="0" smtClean="0"/>
          </a:p>
          <a:p>
            <a:pPr eaLnBrk="1" hangingPunct="1"/>
            <a:r>
              <a:rPr lang="en-US" dirty="0" smtClean="0"/>
              <a:t>T cells must simultaneously recognize</a:t>
            </a:r>
          </a:p>
          <a:p>
            <a:pPr lvl="1" eaLnBrk="1" hangingPunct="1"/>
            <a:r>
              <a:rPr lang="en-US" dirty="0" err="1" smtClean="0"/>
              <a:t>Nonself</a:t>
            </a:r>
            <a:r>
              <a:rPr lang="en-US" dirty="0" smtClean="0"/>
              <a:t> :  the antigen</a:t>
            </a:r>
          </a:p>
          <a:p>
            <a:pPr lvl="1" eaLnBrk="1" hangingPunct="1"/>
            <a:r>
              <a:rPr lang="en-US" dirty="0" smtClean="0"/>
              <a:t>Self:  an MHC protein of a body cell</a:t>
            </a:r>
          </a:p>
        </p:txBody>
      </p:sp>
    </p:spTree>
    <p:extLst>
      <p:ext uri="{BB962C8B-B14F-4D97-AF65-F5344CB8AC3E}">
        <p14:creationId xmlns:p14="http://schemas.microsoft.com/office/powerpoint/2010/main" val="145582770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5"/>
          <p:cNvSpPr txBox="1">
            <a:spLocks noChangeArrowheads="1"/>
          </p:cNvSpPr>
          <p:nvPr/>
        </p:nvSpPr>
        <p:spPr bwMode="auto">
          <a:xfrm>
            <a:off x="2743200" y="1828800"/>
            <a:ext cx="3962400" cy="2751138"/>
          </a:xfrm>
          <a:prstGeom prst="rect">
            <a:avLst/>
          </a:prstGeom>
          <a:noFill/>
          <a:ln w="9525">
            <a:noFill/>
            <a:miter lim="800000"/>
            <a:headEnd/>
            <a:tailEnd/>
          </a:ln>
        </p:spPr>
        <p:txBody>
          <a:bodyPr>
            <a:spAutoFit/>
          </a:bodyPr>
          <a:lstStyle/>
          <a:p>
            <a:pPr>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 </a:t>
            </a:r>
          </a:p>
          <a:p>
            <a:pPr>
              <a:spcBef>
                <a:spcPct val="50000"/>
              </a:spcBef>
            </a:pPr>
            <a:endParaRPr lang="en-US" sz="1400" b="1"/>
          </a:p>
        </p:txBody>
      </p:sp>
      <p:sp>
        <p:nvSpPr>
          <p:cNvPr id="1028" name="Rectangle 6"/>
          <p:cNvSpPr>
            <a:spLocks noGrp="1" noChangeArrowheads="1"/>
          </p:cNvSpPr>
          <p:nvPr>
            <p:ph type="title" idx="4294967295"/>
          </p:nvPr>
        </p:nvSpPr>
        <p:spPr/>
        <p:txBody>
          <a:bodyPr/>
          <a:lstStyle/>
          <a:p>
            <a:r>
              <a:rPr lang="en-US" sz="1800" b="1" smtClean="0"/>
              <a:t>Antigen Processing</a:t>
            </a:r>
          </a:p>
        </p:txBody>
      </p:sp>
    </p:spTree>
    <p:controls>
      <mc:AlternateContent xmlns:mc="http://schemas.openxmlformats.org/markup-compatibility/2006">
        <mc:Choice xmlns:v="urn:schemas-microsoft-com:vml" Requires="v">
          <p:control spid="1026" r:id="rId2" imgW="7466667" imgH="6400000"/>
        </mc:Choice>
        <mc:Fallback>
          <p:control r:id="rId2" imgW="7466667" imgH="6400000">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914400" y="152400"/>
                  <a:ext cx="7467600" cy="6400800"/>
                </a:xfrm>
                <a:prstGeom prst="rect">
                  <a:avLst/>
                </a:prstGeom>
                <a:noFill/>
                <a:ln>
                  <a:noFill/>
                </a:ln>
                <a:extLs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3737480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8"/>
          <p:cNvSpPr>
            <a:spLocks noGrp="1" noChangeArrowheads="1"/>
          </p:cNvSpPr>
          <p:nvPr>
            <p:ph type="title"/>
          </p:nvPr>
        </p:nvSpPr>
        <p:spPr/>
        <p:txBody>
          <a:bodyPr>
            <a:normAutofit fontScale="90000"/>
          </a:bodyPr>
          <a:lstStyle/>
          <a:p>
            <a:pPr eaLnBrk="1" hangingPunct="1"/>
            <a:r>
              <a:rPr lang="en-US" smtClean="0"/>
              <a:t>Lymphoid Cells</a:t>
            </a:r>
          </a:p>
        </p:txBody>
      </p:sp>
      <p:sp>
        <p:nvSpPr>
          <p:cNvPr id="45060" name="Rectangle 9"/>
          <p:cNvSpPr>
            <a:spLocks noGrp="1" noChangeArrowheads="1"/>
          </p:cNvSpPr>
          <p:nvPr>
            <p:ph type="body" idx="1"/>
          </p:nvPr>
        </p:nvSpPr>
        <p:spPr/>
        <p:txBody>
          <a:bodyPr/>
          <a:lstStyle/>
          <a:p>
            <a:pPr eaLnBrk="1" hangingPunct="1"/>
            <a:r>
              <a:rPr lang="en-US" b="1" dirty="0" smtClean="0"/>
              <a:t>Lymphocytes </a:t>
            </a:r>
            <a:r>
              <a:rPr lang="en-US" dirty="0" smtClean="0"/>
              <a:t>main warriors of immune system</a:t>
            </a:r>
          </a:p>
          <a:p>
            <a:pPr lvl="1" eaLnBrk="1" hangingPunct="1"/>
            <a:r>
              <a:rPr lang="en-US" dirty="0" smtClean="0">
                <a:ea typeface="ＭＳ Ｐゴシック" pitchFamily="1" charset="-128"/>
              </a:rPr>
              <a:t>Arise in red bone marrow </a:t>
            </a:r>
          </a:p>
          <a:p>
            <a:pPr eaLnBrk="1" hangingPunct="1"/>
            <a:endParaRPr lang="en-US" dirty="0" smtClean="0"/>
          </a:p>
          <a:p>
            <a:pPr eaLnBrk="1" hangingPunct="1"/>
            <a:r>
              <a:rPr lang="en-US" dirty="0" smtClean="0"/>
              <a:t>Mature into one of two main varieties</a:t>
            </a:r>
          </a:p>
          <a:p>
            <a:pPr lvl="1" eaLnBrk="1" hangingPunct="1"/>
            <a:r>
              <a:rPr lang="en-US" b="1" dirty="0" smtClean="0">
                <a:ea typeface="ＭＳ Ｐゴシック" pitchFamily="1" charset="-128"/>
              </a:rPr>
              <a:t>T cells </a:t>
            </a:r>
            <a:r>
              <a:rPr lang="en-US" dirty="0" smtClean="0">
                <a:ea typeface="ＭＳ Ｐゴシック" pitchFamily="1" charset="-128"/>
              </a:rPr>
              <a:t>(T lymphocytes)</a:t>
            </a:r>
          </a:p>
          <a:p>
            <a:pPr lvl="1" eaLnBrk="1" hangingPunct="1"/>
            <a:r>
              <a:rPr lang="en-US" b="1" dirty="0" smtClean="0">
                <a:ea typeface="ＭＳ Ｐゴシック" pitchFamily="1" charset="-128"/>
              </a:rPr>
              <a:t>B cells </a:t>
            </a:r>
            <a:r>
              <a:rPr lang="en-US" dirty="0" smtClean="0">
                <a:ea typeface="ＭＳ Ｐゴシック" pitchFamily="1" charset="-128"/>
              </a:rPr>
              <a:t>(B lymphocytes)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6"/>
          <p:cNvSpPr>
            <a:spLocks noGrp="1" noChangeArrowheads="1"/>
          </p:cNvSpPr>
          <p:nvPr>
            <p:ph type="title"/>
          </p:nvPr>
        </p:nvSpPr>
        <p:spPr/>
        <p:txBody>
          <a:bodyPr/>
          <a:lstStyle/>
          <a:p>
            <a:pPr eaLnBrk="1" hangingPunct="1"/>
            <a:r>
              <a:rPr lang="en-US" smtClean="0"/>
              <a:t>MHC Proteins</a:t>
            </a:r>
          </a:p>
        </p:txBody>
      </p:sp>
      <p:sp>
        <p:nvSpPr>
          <p:cNvPr id="132099" name="Rectangle 7"/>
          <p:cNvSpPr>
            <a:spLocks noGrp="1" noChangeArrowheads="1"/>
          </p:cNvSpPr>
          <p:nvPr>
            <p:ph type="body" idx="1"/>
          </p:nvPr>
        </p:nvSpPr>
        <p:spPr/>
        <p:txBody>
          <a:bodyPr/>
          <a:lstStyle/>
          <a:p>
            <a:pPr eaLnBrk="1" hangingPunct="1"/>
            <a:r>
              <a:rPr lang="en-US" dirty="0" smtClean="0"/>
              <a:t>Two types of MHC proteins are important to T cell activation</a:t>
            </a:r>
          </a:p>
          <a:p>
            <a:pPr lvl="1" eaLnBrk="1" hangingPunct="1"/>
            <a:r>
              <a:rPr lang="en-US" dirty="0" smtClean="0"/>
              <a:t>Class I MHC proteins</a:t>
            </a:r>
          </a:p>
          <a:p>
            <a:pPr lvl="2" eaLnBrk="1" hangingPunct="1"/>
            <a:r>
              <a:rPr lang="en-US" dirty="0" smtClean="0"/>
              <a:t>displayed by all cells except RBCs</a:t>
            </a:r>
          </a:p>
          <a:p>
            <a:pPr lvl="1" eaLnBrk="1" hangingPunct="1"/>
            <a:endParaRPr lang="en-US" dirty="0" smtClean="0"/>
          </a:p>
          <a:p>
            <a:pPr lvl="1" eaLnBrk="1" hangingPunct="1"/>
            <a:r>
              <a:rPr lang="en-US" dirty="0" smtClean="0"/>
              <a:t>Class II MHC proteins </a:t>
            </a:r>
          </a:p>
          <a:p>
            <a:pPr lvl="2" eaLnBrk="1" hangingPunct="1"/>
            <a:r>
              <a:rPr lang="en-US" dirty="0" smtClean="0"/>
              <a:t>displayed by APCs:  </a:t>
            </a:r>
            <a:r>
              <a:rPr lang="en-US" dirty="0" err="1" smtClean="0"/>
              <a:t>dendritic</a:t>
            </a:r>
            <a:r>
              <a:rPr lang="en-US" dirty="0" smtClean="0"/>
              <a:t> cells, macrophages and B cells</a:t>
            </a:r>
          </a:p>
          <a:p>
            <a:pPr eaLnBrk="1" hangingPunct="1"/>
            <a:endParaRPr lang="en-US" dirty="0" smtClean="0"/>
          </a:p>
        </p:txBody>
      </p:sp>
    </p:spTree>
    <p:extLst>
      <p:ext uri="{BB962C8B-B14F-4D97-AF65-F5344CB8AC3E}">
        <p14:creationId xmlns:p14="http://schemas.microsoft.com/office/powerpoint/2010/main" val="1953716318"/>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6"/>
          <p:cNvSpPr>
            <a:spLocks noGrp="1" noChangeArrowheads="1"/>
          </p:cNvSpPr>
          <p:nvPr>
            <p:ph type="title"/>
          </p:nvPr>
        </p:nvSpPr>
        <p:spPr/>
        <p:txBody>
          <a:bodyPr/>
          <a:lstStyle/>
          <a:p>
            <a:pPr eaLnBrk="1" hangingPunct="1"/>
            <a:r>
              <a:rPr lang="en-US" smtClean="0"/>
              <a:t>Class I MHC Proteins</a:t>
            </a:r>
          </a:p>
        </p:txBody>
      </p:sp>
      <p:sp>
        <p:nvSpPr>
          <p:cNvPr id="133123" name="Rectangle 7"/>
          <p:cNvSpPr>
            <a:spLocks noGrp="1" noChangeArrowheads="1"/>
          </p:cNvSpPr>
          <p:nvPr>
            <p:ph type="body" idx="1"/>
          </p:nvPr>
        </p:nvSpPr>
        <p:spPr/>
        <p:txBody>
          <a:bodyPr/>
          <a:lstStyle/>
          <a:p>
            <a:pPr eaLnBrk="1" hangingPunct="1"/>
            <a:r>
              <a:rPr lang="en-US" dirty="0" smtClean="0"/>
              <a:t>Bind with fragment of a protein synthesized in the cell (endogenous antigen)</a:t>
            </a:r>
          </a:p>
          <a:p>
            <a:pPr eaLnBrk="1" hangingPunct="1"/>
            <a:endParaRPr lang="en-US" dirty="0" smtClean="0"/>
          </a:p>
          <a:p>
            <a:pPr eaLnBrk="1" hangingPunct="1"/>
            <a:r>
              <a:rPr lang="en-US" dirty="0" smtClean="0"/>
              <a:t>Endogenous antigen is a self-antigen in a normal cell; </a:t>
            </a:r>
          </a:p>
          <a:p>
            <a:pPr lvl="1" eaLnBrk="1" hangingPunct="1"/>
            <a:r>
              <a:rPr lang="en-US" dirty="0" smtClean="0"/>
              <a:t>Would be a </a:t>
            </a:r>
            <a:r>
              <a:rPr lang="en-US" dirty="0" err="1" smtClean="0"/>
              <a:t>nonself</a:t>
            </a:r>
            <a:r>
              <a:rPr lang="en-US" dirty="0" smtClean="0"/>
              <a:t> antigen in an infected or abnormal cell</a:t>
            </a:r>
          </a:p>
          <a:p>
            <a:pPr eaLnBrk="1" hangingPunct="1"/>
            <a:endParaRPr lang="en-US" dirty="0" smtClean="0"/>
          </a:p>
          <a:p>
            <a:pPr eaLnBrk="1" hangingPunct="1"/>
            <a:r>
              <a:rPr lang="en-US" dirty="0" smtClean="0"/>
              <a:t>Informs </a:t>
            </a:r>
            <a:r>
              <a:rPr lang="en-US" dirty="0" err="1" smtClean="0"/>
              <a:t>cytotoxic</a:t>
            </a:r>
            <a:r>
              <a:rPr lang="en-US" dirty="0" smtClean="0"/>
              <a:t> T cells of the presence of microorganisms hiding in cells</a:t>
            </a:r>
          </a:p>
        </p:txBody>
      </p:sp>
    </p:spTree>
    <p:extLst>
      <p:ext uri="{BB962C8B-B14F-4D97-AF65-F5344CB8AC3E}">
        <p14:creationId xmlns:p14="http://schemas.microsoft.com/office/powerpoint/2010/main" val="5140587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6"/>
          <p:cNvSpPr>
            <a:spLocks noGrp="1" noChangeArrowheads="1"/>
          </p:cNvSpPr>
          <p:nvPr>
            <p:ph type="title"/>
          </p:nvPr>
        </p:nvSpPr>
        <p:spPr/>
        <p:txBody>
          <a:bodyPr/>
          <a:lstStyle/>
          <a:p>
            <a:pPr eaLnBrk="1" hangingPunct="1"/>
            <a:r>
              <a:rPr lang="en-US" smtClean="0"/>
              <a:t>Class II MHC Proteins</a:t>
            </a:r>
          </a:p>
        </p:txBody>
      </p:sp>
      <p:sp>
        <p:nvSpPr>
          <p:cNvPr id="139267" name="Rectangle 7"/>
          <p:cNvSpPr>
            <a:spLocks noGrp="1" noChangeArrowheads="1"/>
          </p:cNvSpPr>
          <p:nvPr>
            <p:ph type="body" idx="1"/>
          </p:nvPr>
        </p:nvSpPr>
        <p:spPr/>
        <p:txBody>
          <a:bodyPr/>
          <a:lstStyle/>
          <a:p>
            <a:pPr eaLnBrk="1" hangingPunct="1"/>
            <a:r>
              <a:rPr lang="en-US" dirty="0" smtClean="0"/>
              <a:t>Bind with fragments of exogenous antigens that have been engulfed and broken down</a:t>
            </a:r>
          </a:p>
          <a:p>
            <a:pPr eaLnBrk="1" hangingPunct="1"/>
            <a:endParaRPr lang="en-US" dirty="0" smtClean="0"/>
          </a:p>
          <a:p>
            <a:pPr eaLnBrk="1" hangingPunct="1"/>
            <a:r>
              <a:rPr lang="en-US" dirty="0" smtClean="0"/>
              <a:t>Recognized by helper T cells </a:t>
            </a:r>
          </a:p>
        </p:txBody>
      </p:sp>
    </p:spTree>
    <p:extLst>
      <p:ext uri="{BB962C8B-B14F-4D97-AF65-F5344CB8AC3E}">
        <p14:creationId xmlns:p14="http://schemas.microsoft.com/office/powerpoint/2010/main" val="175405977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smtClean="0"/>
              <a:t>T cell activation:  step one</a:t>
            </a:r>
          </a:p>
        </p:txBody>
      </p:sp>
      <p:sp>
        <p:nvSpPr>
          <p:cNvPr id="147459" name="Rectangle 3"/>
          <p:cNvSpPr>
            <a:spLocks noGrp="1" noChangeArrowheads="1"/>
          </p:cNvSpPr>
          <p:nvPr>
            <p:ph sz="quarter" idx="1"/>
          </p:nvPr>
        </p:nvSpPr>
        <p:spPr/>
        <p:txBody>
          <a:bodyPr>
            <a:normAutofit lnSpcReduction="10000"/>
          </a:bodyPr>
          <a:lstStyle/>
          <a:p>
            <a:r>
              <a:rPr lang="en-US" dirty="0" err="1" smtClean="0"/>
              <a:t>Phagocytic</a:t>
            </a:r>
            <a:r>
              <a:rPr lang="en-US" dirty="0" smtClean="0"/>
              <a:t> cell engulfs material</a:t>
            </a:r>
          </a:p>
          <a:p>
            <a:endParaRPr lang="en-US" dirty="0" smtClean="0"/>
          </a:p>
          <a:p>
            <a:r>
              <a:rPr lang="en-US" dirty="0" smtClean="0"/>
              <a:t>Becomes APC:  antigen presenting cell</a:t>
            </a:r>
          </a:p>
          <a:p>
            <a:endParaRPr lang="en-US" dirty="0" smtClean="0"/>
          </a:p>
          <a:p>
            <a:r>
              <a:rPr lang="en-US" dirty="0" smtClean="0"/>
              <a:t>MHC protein will present the antigen on the APC surface</a:t>
            </a:r>
          </a:p>
          <a:p>
            <a:endParaRPr lang="en-US" dirty="0" smtClean="0"/>
          </a:p>
          <a:p>
            <a:r>
              <a:rPr lang="en-US" dirty="0" smtClean="0"/>
              <a:t>T cells will bind to the antigen on the APC</a:t>
            </a:r>
          </a:p>
          <a:p>
            <a:pPr lvl="1"/>
            <a:r>
              <a:rPr lang="en-US" dirty="0" smtClean="0"/>
              <a:t>Helper T (CD4) cells bind to class II MHC</a:t>
            </a:r>
          </a:p>
          <a:p>
            <a:pPr lvl="1"/>
            <a:r>
              <a:rPr lang="en-US" dirty="0" err="1" smtClean="0"/>
              <a:t>Cytotoxic</a:t>
            </a:r>
            <a:r>
              <a:rPr lang="en-US" dirty="0" smtClean="0"/>
              <a:t> T (CD8) cells will be activated through class I MHC</a:t>
            </a:r>
          </a:p>
        </p:txBody>
      </p:sp>
    </p:spTree>
    <p:extLst>
      <p:ext uri="{BB962C8B-B14F-4D97-AF65-F5344CB8AC3E}">
        <p14:creationId xmlns:p14="http://schemas.microsoft.com/office/powerpoint/2010/main" val="2753561577"/>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US" smtClean="0"/>
              <a:t>T cell activation:  step two</a:t>
            </a:r>
          </a:p>
        </p:txBody>
      </p:sp>
      <p:sp>
        <p:nvSpPr>
          <p:cNvPr id="148483" name="Rectangle 3"/>
          <p:cNvSpPr>
            <a:spLocks noGrp="1" noChangeArrowheads="1"/>
          </p:cNvSpPr>
          <p:nvPr>
            <p:ph sz="quarter" idx="1"/>
          </p:nvPr>
        </p:nvSpPr>
        <p:spPr/>
        <p:txBody>
          <a:bodyPr/>
          <a:lstStyle/>
          <a:p>
            <a:r>
              <a:rPr lang="en-US" smtClean="0"/>
              <a:t>Once the T cell has found the MHC and the antigen, it needs a few more signals from the APC</a:t>
            </a:r>
          </a:p>
          <a:p>
            <a:pPr lvl="1"/>
            <a:r>
              <a:rPr lang="en-US" smtClean="0"/>
              <a:t>Co-stimulatory signals</a:t>
            </a:r>
          </a:p>
          <a:p>
            <a:pPr lvl="2"/>
            <a:r>
              <a:rPr lang="en-US" smtClean="0"/>
              <a:t>Surface proteins on the APC help to activate T cells</a:t>
            </a:r>
          </a:p>
          <a:p>
            <a:pPr lvl="2"/>
            <a:endParaRPr lang="en-US" smtClean="0"/>
          </a:p>
          <a:p>
            <a:pPr lvl="2"/>
            <a:r>
              <a:rPr lang="en-US" smtClean="0"/>
              <a:t>Cytokines (Interleukins 1 and 2) are released and cause the T cell to activate and differentiate</a:t>
            </a:r>
          </a:p>
          <a:p>
            <a:pPr lvl="3"/>
            <a:r>
              <a:rPr lang="en-US" smtClean="0"/>
              <a:t>Results in clone formation</a:t>
            </a:r>
          </a:p>
        </p:txBody>
      </p:sp>
    </p:spTree>
    <p:extLst>
      <p:ext uri="{BB962C8B-B14F-4D97-AF65-F5344CB8AC3E}">
        <p14:creationId xmlns:p14="http://schemas.microsoft.com/office/powerpoint/2010/main" val="1131423406"/>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smtClean="0"/>
              <a:t>Cytokines</a:t>
            </a:r>
          </a:p>
        </p:txBody>
      </p:sp>
      <p:sp>
        <p:nvSpPr>
          <p:cNvPr id="104451" name="Rectangle 3"/>
          <p:cNvSpPr>
            <a:spLocks noGrp="1" noChangeArrowheads="1"/>
          </p:cNvSpPr>
          <p:nvPr>
            <p:ph sz="quarter" idx="1"/>
          </p:nvPr>
        </p:nvSpPr>
        <p:spPr/>
        <p:txBody>
          <a:bodyPr>
            <a:normAutofit/>
          </a:bodyPr>
          <a:lstStyle/>
          <a:p>
            <a:pPr>
              <a:defRPr/>
            </a:pPr>
            <a:r>
              <a:rPr lang="en-US"/>
              <a:t>Cytokines</a:t>
            </a:r>
          </a:p>
          <a:p>
            <a:pPr lvl="1">
              <a:defRPr/>
            </a:pPr>
            <a:r>
              <a:rPr lang="en-US"/>
              <a:t>General term for mediators that influence cell development, differentiation and response</a:t>
            </a:r>
          </a:p>
          <a:p>
            <a:pPr lvl="1">
              <a:defRPr/>
            </a:pPr>
            <a:r>
              <a:rPr lang="en-US"/>
              <a:t>Interleukin 1 (IL-1)</a:t>
            </a:r>
          </a:p>
          <a:p>
            <a:pPr lvl="2">
              <a:defRPr/>
            </a:pPr>
            <a:r>
              <a:rPr lang="en-US"/>
              <a:t>Released by macrophages</a:t>
            </a:r>
          </a:p>
          <a:p>
            <a:pPr lvl="2">
              <a:defRPr/>
            </a:pPr>
            <a:r>
              <a:rPr lang="en-US"/>
              <a:t>Stimulates T cells to release IL-2</a:t>
            </a:r>
          </a:p>
          <a:p>
            <a:pPr lvl="2">
              <a:defRPr/>
            </a:pPr>
            <a:r>
              <a:rPr lang="en-US"/>
              <a:t>Synthesizes more receptors for IL-2</a:t>
            </a:r>
          </a:p>
          <a:p>
            <a:pPr lvl="1">
              <a:defRPr/>
            </a:pPr>
            <a:r>
              <a:rPr lang="en-US"/>
              <a:t>Interleukin 2 (Il-2)</a:t>
            </a:r>
          </a:p>
          <a:p>
            <a:pPr lvl="2">
              <a:defRPr/>
            </a:pPr>
            <a:r>
              <a:rPr lang="en-US"/>
              <a:t>Growth factor</a:t>
            </a:r>
          </a:p>
          <a:p>
            <a:pPr lvl="2">
              <a:defRPr/>
            </a:pPr>
            <a:r>
              <a:rPr lang="en-US"/>
              <a:t>Encourages activated T cells to divide rapidly</a:t>
            </a:r>
          </a:p>
        </p:txBody>
      </p:sp>
    </p:spTree>
    <p:extLst>
      <p:ext uri="{BB962C8B-B14F-4D97-AF65-F5344CB8AC3E}">
        <p14:creationId xmlns:p14="http://schemas.microsoft.com/office/powerpoint/2010/main" val="326900055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8"/>
          <p:cNvSpPr>
            <a:spLocks noGrp="1" noChangeArrowheads="1"/>
          </p:cNvSpPr>
          <p:nvPr>
            <p:ph type="title"/>
          </p:nvPr>
        </p:nvSpPr>
        <p:spPr/>
        <p:txBody>
          <a:bodyPr/>
          <a:lstStyle/>
          <a:p>
            <a:pPr eaLnBrk="1" hangingPunct="1"/>
            <a:r>
              <a:rPr lang="en-US" smtClean="0"/>
              <a:t>Roles of Helper T(T</a:t>
            </a:r>
            <a:r>
              <a:rPr lang="en-US" baseline="-25000" smtClean="0"/>
              <a:t>H</a:t>
            </a:r>
            <a:r>
              <a:rPr lang="en-US" smtClean="0"/>
              <a:t>) Cells </a:t>
            </a:r>
          </a:p>
        </p:txBody>
      </p:sp>
      <p:sp>
        <p:nvSpPr>
          <p:cNvPr id="150531" name="Rectangle 9"/>
          <p:cNvSpPr>
            <a:spLocks noGrp="1" noChangeArrowheads="1"/>
          </p:cNvSpPr>
          <p:nvPr>
            <p:ph type="body" idx="1"/>
          </p:nvPr>
        </p:nvSpPr>
        <p:spPr/>
        <p:txBody>
          <a:bodyPr/>
          <a:lstStyle/>
          <a:p>
            <a:pPr eaLnBrk="1" hangingPunct="1"/>
            <a:r>
              <a:rPr lang="en-US" sz="2600" dirty="0" smtClean="0"/>
              <a:t>Play a central role in the adaptive immune response</a:t>
            </a:r>
          </a:p>
          <a:p>
            <a:pPr eaLnBrk="1" hangingPunct="1"/>
            <a:endParaRPr lang="en-US" sz="2600" dirty="0" smtClean="0"/>
          </a:p>
          <a:p>
            <a:pPr eaLnBrk="1" hangingPunct="1"/>
            <a:r>
              <a:rPr lang="en-US" sz="2600" dirty="0" smtClean="0"/>
              <a:t>Once primed by APC presentation of antigen, they</a:t>
            </a:r>
          </a:p>
          <a:p>
            <a:pPr lvl="1" eaLnBrk="1" hangingPunct="1"/>
            <a:r>
              <a:rPr lang="en-US" sz="2400" dirty="0" smtClean="0"/>
              <a:t>Help activate T and B cells</a:t>
            </a:r>
          </a:p>
          <a:p>
            <a:pPr lvl="1" eaLnBrk="1" hangingPunct="1"/>
            <a:r>
              <a:rPr lang="en-US" sz="2400" dirty="0" smtClean="0"/>
              <a:t>Induce T and B cell proliferation</a:t>
            </a:r>
          </a:p>
          <a:p>
            <a:pPr lvl="1" eaLnBrk="1" hangingPunct="1"/>
            <a:r>
              <a:rPr lang="en-US" sz="2400" dirty="0" smtClean="0"/>
              <a:t>Activate macrophages and recruit other immune cells</a:t>
            </a:r>
          </a:p>
          <a:p>
            <a:pPr eaLnBrk="1" hangingPunct="1"/>
            <a:endParaRPr lang="en-US" sz="2600" dirty="0" smtClean="0"/>
          </a:p>
          <a:p>
            <a:pPr eaLnBrk="1" hangingPunct="1"/>
            <a:r>
              <a:rPr lang="en-US" sz="2600" dirty="0" smtClean="0"/>
              <a:t>Without T</a:t>
            </a:r>
            <a:r>
              <a:rPr lang="en-US" sz="2600" baseline="-25000" dirty="0" smtClean="0"/>
              <a:t>H</a:t>
            </a:r>
            <a:r>
              <a:rPr lang="en-US" sz="2600" dirty="0" smtClean="0"/>
              <a:t>, there is no immune response</a:t>
            </a:r>
          </a:p>
        </p:txBody>
      </p:sp>
    </p:spTree>
    <p:extLst>
      <p:ext uri="{BB962C8B-B14F-4D97-AF65-F5344CB8AC3E}">
        <p14:creationId xmlns:p14="http://schemas.microsoft.com/office/powerpoint/2010/main" val="24384389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6"/>
          <p:cNvSpPr>
            <a:spLocks noGrp="1" noChangeArrowheads="1"/>
          </p:cNvSpPr>
          <p:nvPr>
            <p:ph type="title"/>
          </p:nvPr>
        </p:nvSpPr>
        <p:spPr/>
        <p:txBody>
          <a:bodyPr/>
          <a:lstStyle/>
          <a:p>
            <a:pPr eaLnBrk="1" hangingPunct="1"/>
            <a:r>
              <a:rPr lang="en-US" smtClean="0"/>
              <a:t>Helper T Cells</a:t>
            </a:r>
          </a:p>
        </p:txBody>
      </p:sp>
      <p:sp>
        <p:nvSpPr>
          <p:cNvPr id="151555" name="Rectangle 7"/>
          <p:cNvSpPr>
            <a:spLocks noGrp="1" noChangeArrowheads="1"/>
          </p:cNvSpPr>
          <p:nvPr>
            <p:ph type="body" idx="1"/>
          </p:nvPr>
        </p:nvSpPr>
        <p:spPr/>
        <p:txBody>
          <a:bodyPr/>
          <a:lstStyle/>
          <a:p>
            <a:pPr eaLnBrk="1" hangingPunct="1"/>
            <a:r>
              <a:rPr lang="en-US" smtClean="0"/>
              <a:t>Interact directly with B cells</a:t>
            </a:r>
          </a:p>
          <a:p>
            <a:pPr eaLnBrk="1" hangingPunct="1"/>
            <a:endParaRPr lang="en-US" smtClean="0"/>
          </a:p>
          <a:p>
            <a:pPr eaLnBrk="1" hangingPunct="1"/>
            <a:r>
              <a:rPr lang="en-US" smtClean="0"/>
              <a:t>Stimulate B cells to divide more rapidly and begin antibody formation</a:t>
            </a:r>
          </a:p>
          <a:p>
            <a:pPr eaLnBrk="1" hangingPunct="1"/>
            <a:endParaRPr lang="en-US" smtClean="0"/>
          </a:p>
          <a:p>
            <a:pPr eaLnBrk="1" hangingPunct="1"/>
            <a:r>
              <a:rPr lang="en-US" smtClean="0"/>
              <a:t>Most antigens require T</a:t>
            </a:r>
            <a:r>
              <a:rPr lang="en-US" baseline="-25000" smtClean="0"/>
              <a:t>H</a:t>
            </a:r>
            <a:r>
              <a:rPr lang="en-US" smtClean="0"/>
              <a:t> co-stimulation to activate B cells</a:t>
            </a:r>
          </a:p>
        </p:txBody>
      </p:sp>
    </p:spTree>
    <p:extLst>
      <p:ext uri="{BB962C8B-B14F-4D97-AF65-F5344CB8AC3E}">
        <p14:creationId xmlns:p14="http://schemas.microsoft.com/office/powerpoint/2010/main" val="14205435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2590800" y="1752600"/>
            <a:ext cx="4419600" cy="2538413"/>
          </a:xfrm>
          <a:prstGeom prst="rect">
            <a:avLst/>
          </a:prstGeom>
          <a:noFill/>
          <a:ln w="9525">
            <a:noFill/>
            <a:miter lim="800000"/>
            <a:headEnd/>
            <a:tailEnd/>
          </a:ln>
        </p:spPr>
        <p:txBody>
          <a:bodyPr>
            <a:spAutoFit/>
          </a:bodyPr>
          <a:lstStyle/>
          <a:p>
            <a:pPr>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 </a:t>
            </a:r>
          </a:p>
          <a:p>
            <a:pPr>
              <a:spcBef>
                <a:spcPct val="50000"/>
              </a:spcBef>
            </a:pPr>
            <a:endParaRPr lang="en-US" sz="1400" b="1"/>
          </a:p>
        </p:txBody>
      </p:sp>
      <p:sp>
        <p:nvSpPr>
          <p:cNvPr id="2052" name="Rectangle 6"/>
          <p:cNvSpPr>
            <a:spLocks noGrp="1" noChangeArrowheads="1"/>
          </p:cNvSpPr>
          <p:nvPr>
            <p:ph type="title" idx="4294967295"/>
          </p:nvPr>
        </p:nvSpPr>
        <p:spPr/>
        <p:txBody>
          <a:bodyPr/>
          <a:lstStyle/>
          <a:p>
            <a:r>
              <a:rPr lang="en-US" sz="1800" b="1" smtClean="0"/>
              <a:t>Helper T Cells</a:t>
            </a:r>
          </a:p>
        </p:txBody>
      </p:sp>
    </p:spTree>
    <p:controls>
      <mc:AlternateContent xmlns:mc="http://schemas.openxmlformats.org/markup-compatibility/2006">
        <mc:Choice xmlns:v="urn:schemas-microsoft-com:vml" Requires="v">
          <p:control spid="2050" r:id="rId2" imgW="8457143" imgH="5485714"/>
        </mc:Choice>
        <mc:Fallback>
          <p:control r:id="rId2" imgW="8457143" imgH="5485714">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381000" y="609600"/>
                  <a:ext cx="8458200" cy="5486400"/>
                </a:xfrm>
                <a:prstGeom prst="rect">
                  <a:avLst/>
                </a:prstGeom>
                <a:noFill/>
                <a:ln>
                  <a:noFill/>
                </a:ln>
                <a:extLs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75529136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6"/>
          <p:cNvSpPr>
            <a:spLocks noGrp="1" noChangeArrowheads="1"/>
          </p:cNvSpPr>
          <p:nvPr>
            <p:ph type="title"/>
          </p:nvPr>
        </p:nvSpPr>
        <p:spPr/>
        <p:txBody>
          <a:bodyPr/>
          <a:lstStyle/>
          <a:p>
            <a:pPr eaLnBrk="1" hangingPunct="1"/>
            <a:r>
              <a:rPr lang="en-US" smtClean="0"/>
              <a:t>Roles of Cytotoxic T(T</a:t>
            </a:r>
            <a:r>
              <a:rPr lang="en-US" baseline="-25000" smtClean="0"/>
              <a:t>C</a:t>
            </a:r>
            <a:r>
              <a:rPr lang="en-US" smtClean="0"/>
              <a:t>) Cells </a:t>
            </a:r>
          </a:p>
        </p:txBody>
      </p:sp>
      <p:sp>
        <p:nvSpPr>
          <p:cNvPr id="152579" name="Rectangle 7"/>
          <p:cNvSpPr>
            <a:spLocks noGrp="1" noChangeArrowheads="1"/>
          </p:cNvSpPr>
          <p:nvPr>
            <p:ph type="body" idx="1"/>
          </p:nvPr>
        </p:nvSpPr>
        <p:spPr/>
        <p:txBody>
          <a:bodyPr/>
          <a:lstStyle/>
          <a:p>
            <a:pPr eaLnBrk="1" hangingPunct="1"/>
            <a:r>
              <a:rPr lang="en-US" dirty="0" smtClean="0"/>
              <a:t>Directly attack and kill other cells</a:t>
            </a:r>
          </a:p>
          <a:p>
            <a:pPr eaLnBrk="1" hangingPunct="1"/>
            <a:endParaRPr lang="en-US" dirty="0" smtClean="0"/>
          </a:p>
          <a:p>
            <a:pPr eaLnBrk="1" hangingPunct="1"/>
            <a:r>
              <a:rPr lang="en-US" dirty="0" smtClean="0"/>
              <a:t>Activated T</a:t>
            </a:r>
            <a:r>
              <a:rPr lang="en-US" baseline="-25000" dirty="0" smtClean="0"/>
              <a:t>C</a:t>
            </a:r>
            <a:r>
              <a:rPr lang="en-US" dirty="0" smtClean="0"/>
              <a:t> cells circulate in blood and lymph and lymphoid organs in search of body cells displaying antigen they recognize</a:t>
            </a:r>
          </a:p>
        </p:txBody>
      </p:sp>
    </p:spTree>
    <p:extLst>
      <p:ext uri="{BB962C8B-B14F-4D97-AF65-F5344CB8AC3E}">
        <p14:creationId xmlns:p14="http://schemas.microsoft.com/office/powerpoint/2010/main" val="3332101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8"/>
          <p:cNvSpPr>
            <a:spLocks noGrp="1" noChangeArrowheads="1"/>
          </p:cNvSpPr>
          <p:nvPr>
            <p:ph type="title"/>
          </p:nvPr>
        </p:nvSpPr>
        <p:spPr/>
        <p:txBody>
          <a:bodyPr>
            <a:normAutofit fontScale="90000"/>
          </a:bodyPr>
          <a:lstStyle/>
          <a:p>
            <a:pPr eaLnBrk="1" hangingPunct="1"/>
            <a:r>
              <a:rPr lang="en-US" smtClean="0"/>
              <a:t>Lymphocytes</a:t>
            </a:r>
          </a:p>
        </p:txBody>
      </p:sp>
      <p:sp>
        <p:nvSpPr>
          <p:cNvPr id="47108" name="Rectangle 9"/>
          <p:cNvSpPr>
            <a:spLocks noGrp="1" noChangeArrowheads="1"/>
          </p:cNvSpPr>
          <p:nvPr>
            <p:ph type="body" idx="1"/>
          </p:nvPr>
        </p:nvSpPr>
        <p:spPr>
          <a:xfrm>
            <a:off x="365125" y="1141413"/>
            <a:ext cx="8016875" cy="5106987"/>
          </a:xfrm>
        </p:spPr>
        <p:txBody>
          <a:bodyPr/>
          <a:lstStyle/>
          <a:p>
            <a:pPr eaLnBrk="1" hangingPunct="1"/>
            <a:r>
              <a:rPr lang="en-US" dirty="0" smtClean="0"/>
              <a:t>T cells and B cells protect against </a:t>
            </a:r>
            <a:r>
              <a:rPr lang="en-US" b="1" dirty="0" smtClean="0"/>
              <a:t>antigens</a:t>
            </a:r>
            <a:endParaRPr lang="en-US" dirty="0" smtClean="0"/>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Anything body perceives as foreign</a:t>
            </a:r>
          </a:p>
          <a:p>
            <a:pPr lvl="2" eaLnBrk="1" hangingPunct="1"/>
            <a:r>
              <a:rPr lang="en-US" dirty="0" smtClean="0">
                <a:ea typeface="ＭＳ Ｐゴシック" pitchFamily="1" charset="-128"/>
              </a:rPr>
              <a:t>Bacteria </a:t>
            </a:r>
          </a:p>
          <a:p>
            <a:pPr lvl="2" eaLnBrk="1" hangingPunct="1"/>
            <a:r>
              <a:rPr lang="en-US" dirty="0" smtClean="0">
                <a:ea typeface="ＭＳ Ｐゴシック" pitchFamily="1" charset="-128"/>
              </a:rPr>
              <a:t>bacterial toxins</a:t>
            </a:r>
          </a:p>
          <a:p>
            <a:pPr lvl="2" eaLnBrk="1" hangingPunct="1"/>
            <a:r>
              <a:rPr lang="en-US" dirty="0" smtClean="0">
                <a:ea typeface="ＭＳ Ｐゴシック" pitchFamily="1" charset="-128"/>
              </a:rPr>
              <a:t>Viruses</a:t>
            </a:r>
          </a:p>
          <a:p>
            <a:pPr lvl="2" eaLnBrk="1" hangingPunct="1"/>
            <a:r>
              <a:rPr lang="en-US" dirty="0" smtClean="0">
                <a:ea typeface="ＭＳ Ｐゴシック" pitchFamily="1" charset="-128"/>
              </a:rPr>
              <a:t>mismatched RBCs</a:t>
            </a:r>
          </a:p>
          <a:p>
            <a:pPr lvl="2" eaLnBrk="1" hangingPunct="1"/>
            <a:r>
              <a:rPr lang="en-US" dirty="0" smtClean="0">
                <a:ea typeface="ＭＳ Ｐゴシック" pitchFamily="1" charset="-128"/>
              </a:rPr>
              <a:t>cancer cells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4"/>
          <p:cNvSpPr>
            <a:spLocks noGrp="1" noChangeArrowheads="1"/>
          </p:cNvSpPr>
          <p:nvPr>
            <p:ph type="title"/>
          </p:nvPr>
        </p:nvSpPr>
        <p:spPr/>
        <p:txBody>
          <a:bodyPr/>
          <a:lstStyle/>
          <a:p>
            <a:pPr eaLnBrk="1" hangingPunct="1"/>
            <a:r>
              <a:rPr lang="en-US" smtClean="0"/>
              <a:t>Roles of Cytotoxic T(T</a:t>
            </a:r>
            <a:r>
              <a:rPr lang="en-US" baseline="-25000" smtClean="0"/>
              <a:t>C</a:t>
            </a:r>
            <a:r>
              <a:rPr lang="en-US" smtClean="0"/>
              <a:t>) Cells </a:t>
            </a:r>
          </a:p>
        </p:txBody>
      </p:sp>
      <p:sp>
        <p:nvSpPr>
          <p:cNvPr id="153603" name="Rectangle 5"/>
          <p:cNvSpPr>
            <a:spLocks noGrp="1" noChangeArrowheads="1"/>
          </p:cNvSpPr>
          <p:nvPr>
            <p:ph type="body" idx="1"/>
          </p:nvPr>
        </p:nvSpPr>
        <p:spPr/>
        <p:txBody>
          <a:bodyPr/>
          <a:lstStyle/>
          <a:p>
            <a:pPr eaLnBrk="1" hangingPunct="1"/>
            <a:r>
              <a:rPr lang="en-US" dirty="0" smtClean="0"/>
              <a:t>Targets</a:t>
            </a:r>
          </a:p>
          <a:p>
            <a:pPr lvl="1" eaLnBrk="1" hangingPunct="1"/>
            <a:r>
              <a:rPr lang="en-US" dirty="0" smtClean="0"/>
              <a:t>Virus-infected cells</a:t>
            </a:r>
          </a:p>
          <a:p>
            <a:pPr lvl="1" eaLnBrk="1" hangingPunct="1"/>
            <a:endParaRPr lang="en-US" dirty="0" smtClean="0"/>
          </a:p>
          <a:p>
            <a:pPr lvl="1" eaLnBrk="1" hangingPunct="1"/>
            <a:r>
              <a:rPr lang="en-US" dirty="0" smtClean="0"/>
              <a:t>Cells with intracellular bacteria or parasites</a:t>
            </a:r>
          </a:p>
          <a:p>
            <a:pPr lvl="1" eaLnBrk="1" hangingPunct="1"/>
            <a:endParaRPr lang="en-US" dirty="0" smtClean="0"/>
          </a:p>
          <a:p>
            <a:pPr lvl="1" eaLnBrk="1" hangingPunct="1"/>
            <a:r>
              <a:rPr lang="en-US" dirty="0" smtClean="0"/>
              <a:t>Cancer cells</a:t>
            </a:r>
          </a:p>
          <a:p>
            <a:pPr lvl="1" eaLnBrk="1" hangingPunct="1"/>
            <a:endParaRPr lang="en-US" dirty="0" smtClean="0"/>
          </a:p>
          <a:p>
            <a:pPr lvl="1" eaLnBrk="1" hangingPunct="1"/>
            <a:r>
              <a:rPr lang="en-US" dirty="0" smtClean="0"/>
              <a:t>Foreign cells (transfusions or transplants)</a:t>
            </a:r>
          </a:p>
        </p:txBody>
      </p:sp>
    </p:spTree>
    <p:extLst>
      <p:ext uri="{BB962C8B-B14F-4D97-AF65-F5344CB8AC3E}">
        <p14:creationId xmlns:p14="http://schemas.microsoft.com/office/powerpoint/2010/main" val="178815054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6"/>
          <p:cNvSpPr>
            <a:spLocks noGrp="1" noChangeArrowheads="1"/>
          </p:cNvSpPr>
          <p:nvPr>
            <p:ph type="title"/>
          </p:nvPr>
        </p:nvSpPr>
        <p:spPr/>
        <p:txBody>
          <a:bodyPr/>
          <a:lstStyle/>
          <a:p>
            <a:pPr eaLnBrk="1" hangingPunct="1"/>
            <a:r>
              <a:rPr lang="en-US" smtClean="0"/>
              <a:t>Cytotoxic T Cells</a:t>
            </a:r>
          </a:p>
        </p:txBody>
      </p:sp>
      <p:sp>
        <p:nvSpPr>
          <p:cNvPr id="154627" name="Rectangle 7"/>
          <p:cNvSpPr>
            <a:spLocks noGrp="1" noChangeArrowheads="1"/>
          </p:cNvSpPr>
          <p:nvPr>
            <p:ph type="body" idx="1"/>
          </p:nvPr>
        </p:nvSpPr>
        <p:spPr/>
        <p:txBody>
          <a:bodyPr/>
          <a:lstStyle/>
          <a:p>
            <a:pPr eaLnBrk="1" hangingPunct="1"/>
            <a:r>
              <a:rPr lang="en-US" smtClean="0"/>
              <a:t>Bind to a self-nonself complex </a:t>
            </a:r>
          </a:p>
          <a:p>
            <a:pPr eaLnBrk="1" hangingPunct="1"/>
            <a:endParaRPr lang="en-US" smtClean="0"/>
          </a:p>
          <a:p>
            <a:pPr eaLnBrk="1" hangingPunct="1"/>
            <a:r>
              <a:rPr lang="en-US" smtClean="0"/>
              <a:t>Can destroy all infected or abnormal cells</a:t>
            </a:r>
          </a:p>
        </p:txBody>
      </p:sp>
    </p:spTree>
    <p:extLst>
      <p:ext uri="{BB962C8B-B14F-4D97-AF65-F5344CB8AC3E}">
        <p14:creationId xmlns:p14="http://schemas.microsoft.com/office/powerpoint/2010/main" val="51353190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4"/>
          <p:cNvSpPr>
            <a:spLocks noGrp="1" noChangeArrowheads="1"/>
          </p:cNvSpPr>
          <p:nvPr>
            <p:ph type="title"/>
          </p:nvPr>
        </p:nvSpPr>
        <p:spPr/>
        <p:txBody>
          <a:bodyPr/>
          <a:lstStyle/>
          <a:p>
            <a:pPr eaLnBrk="1" hangingPunct="1"/>
            <a:r>
              <a:rPr lang="en-US" smtClean="0"/>
              <a:t>Cytotoxic T Cells</a:t>
            </a:r>
          </a:p>
        </p:txBody>
      </p:sp>
      <p:sp>
        <p:nvSpPr>
          <p:cNvPr id="155651" name="Rectangle 5"/>
          <p:cNvSpPr>
            <a:spLocks noGrp="1" noChangeArrowheads="1"/>
          </p:cNvSpPr>
          <p:nvPr>
            <p:ph type="body" idx="1"/>
          </p:nvPr>
        </p:nvSpPr>
        <p:spPr/>
        <p:txBody>
          <a:bodyPr/>
          <a:lstStyle/>
          <a:p>
            <a:pPr eaLnBrk="1" hangingPunct="1">
              <a:lnSpc>
                <a:spcPct val="90000"/>
              </a:lnSpc>
            </a:pPr>
            <a:r>
              <a:rPr lang="en-US" dirty="0" smtClean="0"/>
              <a:t>Lethal hit</a:t>
            </a:r>
          </a:p>
          <a:p>
            <a:pPr lvl="1" eaLnBrk="1" hangingPunct="1">
              <a:lnSpc>
                <a:spcPct val="90000"/>
              </a:lnSpc>
            </a:pPr>
            <a:r>
              <a:rPr lang="en-US" dirty="0" err="1" smtClean="0"/>
              <a:t>T</a:t>
            </a:r>
            <a:r>
              <a:rPr lang="en-US" baseline="-25000" dirty="0" err="1" smtClean="0"/>
              <a:t>c</a:t>
            </a:r>
            <a:r>
              <a:rPr lang="en-US" dirty="0" smtClean="0"/>
              <a:t> cell releases </a:t>
            </a:r>
            <a:r>
              <a:rPr lang="en-US" dirty="0" err="1" smtClean="0"/>
              <a:t>perforins</a:t>
            </a:r>
            <a:r>
              <a:rPr lang="en-US" dirty="0" smtClean="0"/>
              <a:t> and </a:t>
            </a:r>
            <a:r>
              <a:rPr lang="en-US" dirty="0" err="1" smtClean="0"/>
              <a:t>granzymes</a:t>
            </a:r>
            <a:r>
              <a:rPr lang="en-US" dirty="0" smtClean="0"/>
              <a:t> by </a:t>
            </a:r>
            <a:r>
              <a:rPr lang="en-US" dirty="0" err="1" smtClean="0"/>
              <a:t>exocytosis</a:t>
            </a:r>
            <a:endParaRPr lang="en-US" dirty="0" smtClean="0"/>
          </a:p>
          <a:p>
            <a:pPr lvl="1" eaLnBrk="1" hangingPunct="1">
              <a:lnSpc>
                <a:spcPct val="90000"/>
              </a:lnSpc>
            </a:pPr>
            <a:endParaRPr lang="en-US" dirty="0" smtClean="0"/>
          </a:p>
          <a:p>
            <a:pPr lvl="1" eaLnBrk="1" hangingPunct="1">
              <a:lnSpc>
                <a:spcPct val="90000"/>
              </a:lnSpc>
            </a:pPr>
            <a:r>
              <a:rPr lang="en-US" dirty="0" err="1" smtClean="0"/>
              <a:t>Perforins</a:t>
            </a:r>
            <a:r>
              <a:rPr lang="en-US" dirty="0" smtClean="0"/>
              <a:t> create pores through which </a:t>
            </a:r>
            <a:r>
              <a:rPr lang="en-US" dirty="0" err="1" smtClean="0"/>
              <a:t>granzymes</a:t>
            </a:r>
            <a:r>
              <a:rPr lang="en-US" dirty="0" smtClean="0"/>
              <a:t> enter the target cell</a:t>
            </a:r>
          </a:p>
          <a:p>
            <a:pPr lvl="1" eaLnBrk="1" hangingPunct="1">
              <a:lnSpc>
                <a:spcPct val="90000"/>
              </a:lnSpc>
            </a:pPr>
            <a:endParaRPr lang="en-US" dirty="0" smtClean="0"/>
          </a:p>
          <a:p>
            <a:pPr lvl="1" eaLnBrk="1" hangingPunct="1">
              <a:lnSpc>
                <a:spcPct val="90000"/>
              </a:lnSpc>
            </a:pPr>
            <a:r>
              <a:rPr lang="en-US" dirty="0" err="1" smtClean="0"/>
              <a:t>Granzymes</a:t>
            </a:r>
            <a:r>
              <a:rPr lang="en-US" dirty="0" smtClean="0"/>
              <a:t> stimulate apoptosis</a:t>
            </a:r>
          </a:p>
          <a:p>
            <a:pPr eaLnBrk="1" hangingPunct="1">
              <a:lnSpc>
                <a:spcPct val="90000"/>
              </a:lnSpc>
            </a:pPr>
            <a:endParaRPr lang="en-US" dirty="0" smtClean="0"/>
          </a:p>
        </p:txBody>
      </p:sp>
    </p:spTree>
    <p:extLst>
      <p:ext uri="{BB962C8B-B14F-4D97-AF65-F5344CB8AC3E}">
        <p14:creationId xmlns:p14="http://schemas.microsoft.com/office/powerpoint/2010/main" val="49330929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7"/>
          <p:cNvSpPr txBox="1">
            <a:spLocks noChangeArrowheads="1"/>
          </p:cNvSpPr>
          <p:nvPr/>
        </p:nvSpPr>
        <p:spPr bwMode="auto">
          <a:xfrm>
            <a:off x="2590800" y="1752600"/>
            <a:ext cx="4419600" cy="2538413"/>
          </a:xfrm>
          <a:prstGeom prst="rect">
            <a:avLst/>
          </a:prstGeom>
          <a:noFill/>
          <a:ln w="9525">
            <a:noFill/>
            <a:miter lim="800000"/>
            <a:headEnd/>
            <a:tailEnd/>
          </a:ln>
        </p:spPr>
        <p:txBody>
          <a:bodyPr>
            <a:spAutoFit/>
          </a:bodyPr>
          <a:lstStyle/>
          <a:p>
            <a:pPr>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 </a:t>
            </a:r>
          </a:p>
          <a:p>
            <a:pPr>
              <a:spcBef>
                <a:spcPct val="50000"/>
              </a:spcBef>
            </a:pPr>
            <a:endParaRPr lang="en-US" sz="1400" b="1"/>
          </a:p>
        </p:txBody>
      </p:sp>
      <p:sp>
        <p:nvSpPr>
          <p:cNvPr id="3076" name="Rectangle 8"/>
          <p:cNvSpPr>
            <a:spLocks noGrp="1" noChangeArrowheads="1"/>
          </p:cNvSpPr>
          <p:nvPr>
            <p:ph type="title" idx="4294967295"/>
          </p:nvPr>
        </p:nvSpPr>
        <p:spPr/>
        <p:txBody>
          <a:bodyPr/>
          <a:lstStyle/>
          <a:p>
            <a:r>
              <a:rPr lang="en-US" sz="1800" b="1" smtClean="0"/>
              <a:t>Cytotoxic Cells</a:t>
            </a:r>
          </a:p>
        </p:txBody>
      </p:sp>
    </p:spTree>
    <p:controls>
      <mc:AlternateContent xmlns:mc="http://schemas.openxmlformats.org/markup-compatibility/2006">
        <mc:Choice xmlns:v="urn:schemas-microsoft-com:vml" Requires="v">
          <p:control spid="3074" r:id="rId2" imgW="6426871" imgH="6477904"/>
        </mc:Choice>
        <mc:Fallback>
          <p:control r:id="rId2" imgW="6426871" imgH="6477904">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xtLs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465812237"/>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6"/>
          <p:cNvSpPr>
            <a:spLocks noGrp="1" noChangeArrowheads="1"/>
          </p:cNvSpPr>
          <p:nvPr>
            <p:ph type="title"/>
          </p:nvPr>
        </p:nvSpPr>
        <p:spPr/>
        <p:txBody>
          <a:bodyPr/>
          <a:lstStyle/>
          <a:p>
            <a:pPr eaLnBrk="1" hangingPunct="1"/>
            <a:r>
              <a:rPr lang="en-US" smtClean="0"/>
              <a:t>Natural Killer Cells</a:t>
            </a:r>
          </a:p>
        </p:txBody>
      </p:sp>
      <p:sp>
        <p:nvSpPr>
          <p:cNvPr id="156675" name="Rectangle 7"/>
          <p:cNvSpPr>
            <a:spLocks noGrp="1" noChangeArrowheads="1"/>
          </p:cNvSpPr>
          <p:nvPr>
            <p:ph type="body" idx="1"/>
          </p:nvPr>
        </p:nvSpPr>
        <p:spPr/>
        <p:txBody>
          <a:bodyPr/>
          <a:lstStyle/>
          <a:p>
            <a:pPr eaLnBrk="1" hangingPunct="1"/>
            <a:r>
              <a:rPr lang="en-US" smtClean="0"/>
              <a:t>Recognize other signs of abnormality</a:t>
            </a:r>
          </a:p>
          <a:p>
            <a:pPr lvl="1" eaLnBrk="1" hangingPunct="1"/>
            <a:r>
              <a:rPr lang="en-US" smtClean="0"/>
              <a:t>Lack of class I MHC</a:t>
            </a:r>
          </a:p>
          <a:p>
            <a:pPr lvl="1" eaLnBrk="1" hangingPunct="1"/>
            <a:r>
              <a:rPr lang="en-US" smtClean="0"/>
              <a:t>Antibody coating a target cell</a:t>
            </a:r>
          </a:p>
          <a:p>
            <a:pPr lvl="1" eaLnBrk="1" hangingPunct="1"/>
            <a:r>
              <a:rPr lang="en-US" smtClean="0"/>
              <a:t>Different surface marker on stressed cells</a:t>
            </a:r>
          </a:p>
          <a:p>
            <a:pPr eaLnBrk="1" hangingPunct="1"/>
            <a:endParaRPr lang="en-US" smtClean="0"/>
          </a:p>
          <a:p>
            <a:pPr eaLnBrk="1" hangingPunct="1"/>
            <a:r>
              <a:rPr lang="en-US" smtClean="0"/>
              <a:t>Use the same key mechanisms as Tc cells for killing their target cells</a:t>
            </a:r>
          </a:p>
        </p:txBody>
      </p:sp>
    </p:spTree>
    <p:extLst>
      <p:ext uri="{BB962C8B-B14F-4D97-AF65-F5344CB8AC3E}">
        <p14:creationId xmlns:p14="http://schemas.microsoft.com/office/powerpoint/2010/main" val="14939620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6"/>
          <p:cNvSpPr>
            <a:spLocks noGrp="1" noChangeArrowheads="1"/>
          </p:cNvSpPr>
          <p:nvPr>
            <p:ph type="title"/>
          </p:nvPr>
        </p:nvSpPr>
        <p:spPr/>
        <p:txBody>
          <a:bodyPr/>
          <a:lstStyle/>
          <a:p>
            <a:pPr eaLnBrk="1" hangingPunct="1"/>
            <a:r>
              <a:rPr lang="en-US" smtClean="0"/>
              <a:t>Regulatory T (T</a:t>
            </a:r>
            <a:r>
              <a:rPr lang="en-US" baseline="-25000" smtClean="0"/>
              <a:t>Reg</a:t>
            </a:r>
            <a:r>
              <a:rPr lang="en-US" smtClean="0"/>
              <a:t>) Cells</a:t>
            </a:r>
          </a:p>
        </p:txBody>
      </p:sp>
      <p:sp>
        <p:nvSpPr>
          <p:cNvPr id="157699" name="Rectangle 7"/>
          <p:cNvSpPr>
            <a:spLocks noGrp="1" noChangeArrowheads="1"/>
          </p:cNvSpPr>
          <p:nvPr>
            <p:ph type="body" idx="1"/>
          </p:nvPr>
        </p:nvSpPr>
        <p:spPr/>
        <p:txBody>
          <a:bodyPr/>
          <a:lstStyle/>
          <a:p>
            <a:pPr eaLnBrk="1" hangingPunct="1"/>
            <a:r>
              <a:rPr lang="en-US" smtClean="0"/>
              <a:t>Dampen the immune response by direct contact or by inhibitory cytokines</a:t>
            </a:r>
          </a:p>
          <a:p>
            <a:pPr eaLnBrk="1" hangingPunct="1"/>
            <a:endParaRPr lang="en-US" smtClean="0"/>
          </a:p>
          <a:p>
            <a:pPr eaLnBrk="1" hangingPunct="1"/>
            <a:r>
              <a:rPr lang="en-US" smtClean="0"/>
              <a:t>Important in preventing autoimmune reactions</a:t>
            </a:r>
          </a:p>
        </p:txBody>
      </p:sp>
    </p:spTree>
    <p:extLst>
      <p:ext uri="{BB962C8B-B14F-4D97-AF65-F5344CB8AC3E}">
        <p14:creationId xmlns:p14="http://schemas.microsoft.com/office/powerpoint/2010/main" val="141619909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6"/>
          <p:cNvSpPr>
            <a:spLocks noGrp="1" noChangeArrowheads="1"/>
          </p:cNvSpPr>
          <p:nvPr>
            <p:ph type="title"/>
          </p:nvPr>
        </p:nvSpPr>
        <p:spPr/>
        <p:txBody>
          <a:bodyPr/>
          <a:lstStyle/>
          <a:p>
            <a:pPr eaLnBrk="1" hangingPunct="1"/>
            <a:r>
              <a:rPr lang="en-US" smtClean="0"/>
              <a:t>Organ Transplants</a:t>
            </a:r>
          </a:p>
        </p:txBody>
      </p:sp>
      <p:sp>
        <p:nvSpPr>
          <p:cNvPr id="158723" name="Rectangle 7"/>
          <p:cNvSpPr>
            <a:spLocks noGrp="1" noChangeArrowheads="1"/>
          </p:cNvSpPr>
          <p:nvPr>
            <p:ph type="body" idx="1"/>
          </p:nvPr>
        </p:nvSpPr>
        <p:spPr/>
        <p:txBody>
          <a:bodyPr/>
          <a:lstStyle/>
          <a:p>
            <a:pPr eaLnBrk="1" hangingPunct="1"/>
            <a:r>
              <a:rPr lang="en-US" dirty="0" smtClean="0"/>
              <a:t>Four varieties</a:t>
            </a:r>
          </a:p>
          <a:p>
            <a:pPr lvl="1" eaLnBrk="1" hangingPunct="1"/>
            <a:r>
              <a:rPr lang="en-US" dirty="0" err="1" smtClean="0"/>
              <a:t>Autografts</a:t>
            </a:r>
            <a:r>
              <a:rPr lang="en-US" dirty="0" smtClean="0"/>
              <a:t>: </a:t>
            </a:r>
          </a:p>
          <a:p>
            <a:pPr lvl="2" eaLnBrk="1" hangingPunct="1"/>
            <a:r>
              <a:rPr lang="en-US" dirty="0" smtClean="0"/>
              <a:t>from one body site to another in the same person</a:t>
            </a:r>
          </a:p>
          <a:p>
            <a:pPr lvl="1" eaLnBrk="1" hangingPunct="1"/>
            <a:endParaRPr lang="en-US" dirty="0" smtClean="0"/>
          </a:p>
          <a:p>
            <a:pPr lvl="1" eaLnBrk="1" hangingPunct="1"/>
            <a:r>
              <a:rPr lang="en-US" dirty="0" err="1" smtClean="0"/>
              <a:t>Isografts</a:t>
            </a:r>
            <a:r>
              <a:rPr lang="en-US" dirty="0" smtClean="0"/>
              <a:t>: </a:t>
            </a:r>
          </a:p>
          <a:p>
            <a:pPr lvl="2" eaLnBrk="1" hangingPunct="1"/>
            <a:r>
              <a:rPr lang="en-US" dirty="0" smtClean="0"/>
              <a:t>between identical twins</a:t>
            </a:r>
          </a:p>
          <a:p>
            <a:pPr lvl="1" eaLnBrk="1" hangingPunct="1"/>
            <a:endParaRPr lang="en-US" dirty="0" smtClean="0"/>
          </a:p>
          <a:p>
            <a:pPr lvl="1" eaLnBrk="1" hangingPunct="1"/>
            <a:r>
              <a:rPr lang="en-US" dirty="0" err="1" smtClean="0"/>
              <a:t>Allografts</a:t>
            </a:r>
            <a:r>
              <a:rPr lang="en-US" dirty="0" smtClean="0"/>
              <a:t>: </a:t>
            </a:r>
          </a:p>
          <a:p>
            <a:pPr lvl="2" eaLnBrk="1" hangingPunct="1"/>
            <a:r>
              <a:rPr lang="en-US" dirty="0" smtClean="0"/>
              <a:t>between individuals who are not identical twins </a:t>
            </a:r>
          </a:p>
          <a:p>
            <a:pPr lvl="1" eaLnBrk="1" hangingPunct="1"/>
            <a:endParaRPr lang="en-US" dirty="0" smtClean="0"/>
          </a:p>
          <a:p>
            <a:pPr lvl="1" eaLnBrk="1" hangingPunct="1"/>
            <a:r>
              <a:rPr lang="en-US" dirty="0" err="1" smtClean="0"/>
              <a:t>Xenografts</a:t>
            </a:r>
            <a:r>
              <a:rPr lang="en-US" dirty="0" smtClean="0"/>
              <a:t>: </a:t>
            </a:r>
          </a:p>
          <a:p>
            <a:pPr lvl="2" eaLnBrk="1" hangingPunct="1"/>
            <a:r>
              <a:rPr lang="en-US" dirty="0" smtClean="0"/>
              <a:t>from another animal species</a:t>
            </a:r>
          </a:p>
        </p:txBody>
      </p:sp>
    </p:spTree>
    <p:extLst>
      <p:ext uri="{BB962C8B-B14F-4D97-AF65-F5344CB8AC3E}">
        <p14:creationId xmlns:p14="http://schemas.microsoft.com/office/powerpoint/2010/main" val="171384559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6"/>
          <p:cNvSpPr>
            <a:spLocks noGrp="1" noChangeArrowheads="1"/>
          </p:cNvSpPr>
          <p:nvPr>
            <p:ph type="title"/>
          </p:nvPr>
        </p:nvSpPr>
        <p:spPr/>
        <p:txBody>
          <a:bodyPr/>
          <a:lstStyle/>
          <a:p>
            <a:pPr eaLnBrk="1" hangingPunct="1"/>
            <a:r>
              <a:rPr lang="en-US" smtClean="0"/>
              <a:t>Prevention of Rejection</a:t>
            </a:r>
          </a:p>
        </p:txBody>
      </p:sp>
      <p:sp>
        <p:nvSpPr>
          <p:cNvPr id="159747" name="Rectangle 7"/>
          <p:cNvSpPr>
            <a:spLocks noGrp="1" noChangeArrowheads="1"/>
          </p:cNvSpPr>
          <p:nvPr>
            <p:ph type="body" idx="1"/>
          </p:nvPr>
        </p:nvSpPr>
        <p:spPr/>
        <p:txBody>
          <a:bodyPr/>
          <a:lstStyle/>
          <a:p>
            <a:pPr eaLnBrk="1" hangingPunct="1"/>
            <a:r>
              <a:rPr lang="en-US" dirty="0" smtClean="0"/>
              <a:t>Depends on the similarity of the tissues</a:t>
            </a:r>
          </a:p>
          <a:p>
            <a:pPr eaLnBrk="1" hangingPunct="1"/>
            <a:endParaRPr lang="en-US" dirty="0" smtClean="0"/>
          </a:p>
          <a:p>
            <a:pPr eaLnBrk="1" hangingPunct="1"/>
            <a:r>
              <a:rPr lang="en-US" dirty="0" smtClean="0"/>
              <a:t>Patient is treated with immunosuppressive therapy</a:t>
            </a:r>
          </a:p>
          <a:p>
            <a:pPr lvl="1" eaLnBrk="1" hangingPunct="1"/>
            <a:r>
              <a:rPr lang="en-US" dirty="0" smtClean="0"/>
              <a:t>Corticosteroid drugs to suppress inflammation</a:t>
            </a:r>
          </a:p>
          <a:p>
            <a:pPr lvl="1" eaLnBrk="1" hangingPunct="1"/>
            <a:r>
              <a:rPr lang="en-US" dirty="0" err="1" smtClean="0"/>
              <a:t>Antiproliferative</a:t>
            </a:r>
            <a:r>
              <a:rPr lang="en-US" dirty="0" smtClean="0"/>
              <a:t> drugs</a:t>
            </a:r>
          </a:p>
          <a:p>
            <a:pPr lvl="1" eaLnBrk="1" hangingPunct="1"/>
            <a:r>
              <a:rPr lang="en-US" dirty="0" smtClean="0"/>
              <a:t>Immunosuppressant drugs</a:t>
            </a:r>
          </a:p>
          <a:p>
            <a:pPr eaLnBrk="1" hangingPunct="1"/>
            <a:endParaRPr lang="en-US" dirty="0" smtClean="0"/>
          </a:p>
          <a:p>
            <a:pPr eaLnBrk="1" hangingPunct="1"/>
            <a:r>
              <a:rPr lang="en-US" dirty="0" smtClean="0"/>
              <a:t>Many of these have severe side effects</a:t>
            </a:r>
          </a:p>
        </p:txBody>
      </p:sp>
    </p:spTree>
    <p:extLst>
      <p:ext uri="{BB962C8B-B14F-4D97-AF65-F5344CB8AC3E}">
        <p14:creationId xmlns:p14="http://schemas.microsoft.com/office/powerpoint/2010/main" val="96891276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a:xfrm>
            <a:off x="228600" y="152400"/>
            <a:ext cx="5334000" cy="1219200"/>
          </a:xfrm>
        </p:spPr>
        <p:txBody>
          <a:bodyPr/>
          <a:lstStyle/>
          <a:p>
            <a:r>
              <a:rPr lang="en-US" smtClean="0"/>
              <a:t>Clinical Terms</a:t>
            </a:r>
          </a:p>
        </p:txBody>
      </p:sp>
      <p:sp>
        <p:nvSpPr>
          <p:cNvPr id="6147" name="Rectangle 3"/>
          <p:cNvSpPr>
            <a:spLocks noGrp="1" noChangeArrowheads="1"/>
          </p:cNvSpPr>
          <p:nvPr>
            <p:ph sz="quarter" idx="1"/>
          </p:nvPr>
        </p:nvSpPr>
        <p:spPr>
          <a:xfrm>
            <a:off x="612775" y="1600200"/>
            <a:ext cx="5026025" cy="4876800"/>
          </a:xfrm>
        </p:spPr>
        <p:txBody>
          <a:bodyPr>
            <a:normAutofit/>
          </a:bodyPr>
          <a:lstStyle/>
          <a:p>
            <a:pPr>
              <a:lnSpc>
                <a:spcPct val="90000"/>
              </a:lnSpc>
              <a:defRPr/>
            </a:pPr>
            <a:r>
              <a:rPr lang="en-US" dirty="0" smtClean="0"/>
              <a:t>Elephantiasis</a:t>
            </a:r>
            <a:endParaRPr lang="en-US" dirty="0"/>
          </a:p>
          <a:p>
            <a:pPr lvl="1">
              <a:lnSpc>
                <a:spcPct val="90000"/>
              </a:lnSpc>
              <a:defRPr/>
            </a:pPr>
            <a:r>
              <a:rPr lang="en-US" dirty="0"/>
              <a:t>Caused by parasitic roundworms invading the lymphatic system in the lower extremities</a:t>
            </a:r>
          </a:p>
          <a:p>
            <a:pPr lvl="2">
              <a:lnSpc>
                <a:spcPct val="90000"/>
              </a:lnSpc>
              <a:defRPr/>
            </a:pPr>
            <a:r>
              <a:rPr lang="en-US" dirty="0"/>
              <a:t>Lymphatic </a:t>
            </a:r>
            <a:r>
              <a:rPr lang="en-US" dirty="0" err="1"/>
              <a:t>filariasis</a:t>
            </a:r>
            <a:endParaRPr lang="en-US" dirty="0"/>
          </a:p>
          <a:p>
            <a:pPr lvl="1">
              <a:lnSpc>
                <a:spcPct val="90000"/>
              </a:lnSpc>
              <a:defRPr/>
            </a:pPr>
            <a:r>
              <a:rPr lang="en-US" dirty="0"/>
              <a:t>Results in lymphatic blockage and edema</a:t>
            </a:r>
          </a:p>
          <a:p>
            <a:pPr lvl="2">
              <a:lnSpc>
                <a:spcPct val="90000"/>
              </a:lnSpc>
              <a:defRPr/>
            </a:pPr>
            <a:r>
              <a:rPr lang="en-US" dirty="0"/>
              <a:t>Lower limbs and scrotum</a:t>
            </a:r>
          </a:p>
          <a:p>
            <a:pPr lvl="2">
              <a:lnSpc>
                <a:spcPct val="90000"/>
              </a:lnSpc>
              <a:defRPr/>
            </a:pPr>
            <a:r>
              <a:rPr lang="en-US" dirty="0"/>
              <a:t>May be a combination of </a:t>
            </a:r>
            <a:br>
              <a:rPr lang="en-US" dirty="0"/>
            </a:br>
            <a:r>
              <a:rPr lang="en-US" dirty="0"/>
              <a:t>lymph blockage and immune </a:t>
            </a:r>
            <a:br>
              <a:rPr lang="en-US" dirty="0"/>
            </a:br>
            <a:r>
              <a:rPr lang="en-US" dirty="0"/>
              <a:t>response to the parasite</a:t>
            </a:r>
          </a:p>
          <a:p>
            <a:pPr lvl="1">
              <a:lnSpc>
                <a:spcPct val="90000"/>
              </a:lnSpc>
              <a:defRPr/>
            </a:pPr>
            <a:r>
              <a:rPr lang="en-US" dirty="0"/>
              <a:t>Typically a tropical disease</a:t>
            </a:r>
          </a:p>
        </p:txBody>
      </p:sp>
      <p:pic>
        <p:nvPicPr>
          <p:cNvPr id="160772" name="Picture 4"/>
          <p:cNvPicPr>
            <a:picLocks noChangeAspect="1" noChangeArrowheads="1"/>
          </p:cNvPicPr>
          <p:nvPr/>
        </p:nvPicPr>
        <p:blipFill>
          <a:blip r:embed="rId2" cstate="print"/>
          <a:srcRect/>
          <a:stretch>
            <a:fillRect/>
          </a:stretch>
        </p:blipFill>
        <p:spPr bwMode="auto">
          <a:xfrm>
            <a:off x="5638800" y="4432300"/>
            <a:ext cx="3505200" cy="2425700"/>
          </a:xfrm>
          <a:prstGeom prst="rect">
            <a:avLst/>
          </a:prstGeom>
          <a:noFill/>
          <a:ln w="12700" cap="sq">
            <a:noFill/>
            <a:miter lim="800000"/>
            <a:headEnd type="none" w="sm" len="sm"/>
            <a:tailEnd type="none" w="sm" len="sm"/>
          </a:ln>
        </p:spPr>
      </p:pic>
      <p:pic>
        <p:nvPicPr>
          <p:cNvPr id="160773" name="Picture 5"/>
          <p:cNvPicPr>
            <a:picLocks noChangeAspect="1" noChangeArrowheads="1"/>
          </p:cNvPicPr>
          <p:nvPr/>
        </p:nvPicPr>
        <p:blipFill>
          <a:blip r:embed="rId3" cstate="print"/>
          <a:srcRect/>
          <a:stretch>
            <a:fillRect/>
          </a:stretch>
        </p:blipFill>
        <p:spPr bwMode="auto">
          <a:xfrm>
            <a:off x="5638800" y="0"/>
            <a:ext cx="3505200" cy="2690813"/>
          </a:xfrm>
          <a:prstGeom prst="rect">
            <a:avLst/>
          </a:prstGeom>
          <a:noFill/>
          <a:ln w="12700" cap="sq">
            <a:noFill/>
            <a:miter lim="800000"/>
            <a:headEnd type="none" w="sm" len="sm"/>
            <a:tailEnd type="none" w="sm" len="sm"/>
          </a:ln>
        </p:spPr>
      </p:pic>
    </p:spTree>
    <p:extLst>
      <p:ext uri="{BB962C8B-B14F-4D97-AF65-F5344CB8AC3E}">
        <p14:creationId xmlns:p14="http://schemas.microsoft.com/office/powerpoint/2010/main" val="164074067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r>
              <a:rPr lang="en-US" smtClean="0"/>
              <a:t>Hodgkin’s disease</a:t>
            </a:r>
          </a:p>
        </p:txBody>
      </p:sp>
      <p:sp>
        <p:nvSpPr>
          <p:cNvPr id="161795" name="Rectangle 3"/>
          <p:cNvSpPr>
            <a:spLocks noGrp="1" noChangeArrowheads="1"/>
          </p:cNvSpPr>
          <p:nvPr>
            <p:ph sz="quarter" idx="1"/>
          </p:nvPr>
        </p:nvSpPr>
        <p:spPr/>
        <p:txBody>
          <a:bodyPr/>
          <a:lstStyle/>
          <a:p>
            <a:r>
              <a:rPr lang="en-US" smtClean="0"/>
              <a:t>Lymphoid tissue malignancy</a:t>
            </a:r>
          </a:p>
          <a:p>
            <a:pPr lvl="1"/>
            <a:r>
              <a:rPr lang="en-US" smtClean="0"/>
              <a:t>Cancerous growth of cells in the lymph system</a:t>
            </a:r>
          </a:p>
          <a:p>
            <a:pPr lvl="1"/>
            <a:endParaRPr lang="en-US" smtClean="0"/>
          </a:p>
          <a:p>
            <a:pPr lvl="1"/>
            <a:r>
              <a:rPr lang="en-US" smtClean="0"/>
              <a:t>Symptoms:</a:t>
            </a:r>
          </a:p>
          <a:p>
            <a:pPr lvl="2"/>
            <a:r>
              <a:rPr lang="en-US" smtClean="0"/>
              <a:t>Swollen, nontender lymph nodes</a:t>
            </a:r>
          </a:p>
          <a:p>
            <a:pPr lvl="2"/>
            <a:r>
              <a:rPr lang="en-US" smtClean="0"/>
              <a:t>Fatigue</a:t>
            </a:r>
          </a:p>
          <a:p>
            <a:pPr lvl="2"/>
            <a:r>
              <a:rPr lang="en-US" smtClean="0"/>
              <a:t>Fever</a:t>
            </a:r>
          </a:p>
          <a:p>
            <a:pPr lvl="2"/>
            <a:r>
              <a:rPr lang="en-US" smtClean="0"/>
              <a:t>Night sweats</a:t>
            </a:r>
          </a:p>
          <a:p>
            <a:pPr lvl="2"/>
            <a:endParaRPr lang="en-US" smtClean="0"/>
          </a:p>
        </p:txBody>
      </p:sp>
    </p:spTree>
    <p:extLst>
      <p:ext uri="{BB962C8B-B14F-4D97-AF65-F5344CB8AC3E}">
        <p14:creationId xmlns:p14="http://schemas.microsoft.com/office/powerpoint/2010/main" val="3025948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8"/>
          <p:cNvSpPr>
            <a:spLocks noGrp="1" noChangeArrowheads="1"/>
          </p:cNvSpPr>
          <p:nvPr>
            <p:ph type="title"/>
          </p:nvPr>
        </p:nvSpPr>
        <p:spPr/>
        <p:txBody>
          <a:bodyPr>
            <a:normAutofit fontScale="90000"/>
          </a:bodyPr>
          <a:lstStyle/>
          <a:p>
            <a:pPr eaLnBrk="1" hangingPunct="1"/>
            <a:r>
              <a:rPr lang="en-US" smtClean="0"/>
              <a:t>Lymphocytes</a:t>
            </a:r>
          </a:p>
        </p:txBody>
      </p:sp>
      <p:sp>
        <p:nvSpPr>
          <p:cNvPr id="49156" name="Rectangle 9"/>
          <p:cNvSpPr>
            <a:spLocks noGrp="1" noChangeArrowheads="1"/>
          </p:cNvSpPr>
          <p:nvPr>
            <p:ph type="body" idx="1"/>
          </p:nvPr>
        </p:nvSpPr>
        <p:spPr/>
        <p:txBody>
          <a:bodyPr/>
          <a:lstStyle/>
          <a:p>
            <a:pPr eaLnBrk="1" hangingPunct="1"/>
            <a:r>
              <a:rPr lang="en-US" dirty="0" smtClean="0"/>
              <a:t>T cells </a:t>
            </a:r>
          </a:p>
          <a:p>
            <a:pPr lvl="1" eaLnBrk="1" hangingPunct="1"/>
            <a:r>
              <a:rPr lang="en-US" dirty="0" smtClean="0">
                <a:ea typeface="ＭＳ Ｐゴシック" pitchFamily="1" charset="-128"/>
              </a:rPr>
              <a:t>Manage immune response</a:t>
            </a:r>
          </a:p>
          <a:p>
            <a:pPr lvl="1" eaLnBrk="1" hangingPunct="1"/>
            <a:r>
              <a:rPr lang="en-US" dirty="0" smtClean="0">
                <a:ea typeface="ＭＳ Ｐゴシック" pitchFamily="1" charset="-128"/>
              </a:rPr>
              <a:t>Attack and destroy infected cells</a:t>
            </a:r>
          </a:p>
          <a:p>
            <a:pPr eaLnBrk="1" hangingPunct="1"/>
            <a:endParaRPr lang="en-US" dirty="0" smtClean="0"/>
          </a:p>
          <a:p>
            <a:pPr eaLnBrk="1" hangingPunct="1"/>
            <a:r>
              <a:rPr lang="en-US" dirty="0" smtClean="0"/>
              <a:t>B cells </a:t>
            </a:r>
          </a:p>
          <a:p>
            <a:pPr lvl="1" eaLnBrk="1" hangingPunct="1"/>
            <a:r>
              <a:rPr lang="en-US" dirty="0" smtClean="0">
                <a:ea typeface="ＭＳ Ｐゴシック" pitchFamily="1" charset="-128"/>
              </a:rPr>
              <a:t>Produce </a:t>
            </a:r>
            <a:r>
              <a:rPr lang="en-US" b="1" dirty="0" smtClean="0">
                <a:ea typeface="ＭＳ Ｐゴシック" pitchFamily="1" charset="-128"/>
              </a:rPr>
              <a:t>plasma cells</a:t>
            </a:r>
            <a:r>
              <a:rPr lang="en-US" dirty="0" smtClean="0">
                <a:ea typeface="ＭＳ Ｐゴシック" pitchFamily="1" charset="-128"/>
              </a:rPr>
              <a:t>, which secrete </a:t>
            </a:r>
            <a:r>
              <a:rPr lang="en-US" b="1" dirty="0" smtClean="0">
                <a:ea typeface="ＭＳ Ｐゴシック" pitchFamily="1" charset="-128"/>
              </a:rPr>
              <a:t>antibodies</a:t>
            </a:r>
            <a:endParaRPr lang="en-US" dirty="0" smtClean="0">
              <a:ea typeface="ＭＳ Ｐゴシック" pitchFamily="1" charset="-128"/>
            </a:endParaRPr>
          </a:p>
          <a:p>
            <a:pPr lvl="2" eaLnBrk="1" hangingPunct="1"/>
            <a:r>
              <a:rPr lang="en-US" dirty="0" smtClean="0">
                <a:ea typeface="ＭＳ Ｐゴシック" pitchFamily="1" charset="-128"/>
              </a:rPr>
              <a:t>Antibodies mark antigens for destruction by </a:t>
            </a:r>
            <a:r>
              <a:rPr lang="en-US" dirty="0" err="1" smtClean="0">
                <a:ea typeface="ＭＳ Ｐゴシック" pitchFamily="1" charset="-128"/>
              </a:rPr>
              <a:t>phagocytosis</a:t>
            </a:r>
            <a:r>
              <a:rPr lang="en-US" dirty="0" smtClean="0">
                <a:ea typeface="ＭＳ Ｐゴシック" pitchFamily="1" charset="-128"/>
              </a:rPr>
              <a:t> or other means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smtClean="0"/>
              <a:t>Hodgkin’s disease</a:t>
            </a:r>
          </a:p>
        </p:txBody>
      </p:sp>
      <p:sp>
        <p:nvSpPr>
          <p:cNvPr id="162819" name="Rectangle 3"/>
          <p:cNvSpPr>
            <a:spLocks noGrp="1" noChangeArrowheads="1"/>
          </p:cNvSpPr>
          <p:nvPr>
            <p:ph sz="quarter" idx="1"/>
          </p:nvPr>
        </p:nvSpPr>
        <p:spPr/>
        <p:txBody>
          <a:bodyPr/>
          <a:lstStyle/>
          <a:p>
            <a:r>
              <a:rPr lang="en-US" smtClean="0"/>
              <a:t>Characterized by Reed Sternberg Cells</a:t>
            </a:r>
          </a:p>
          <a:p>
            <a:pPr lvl="1"/>
            <a:r>
              <a:rPr lang="en-US" smtClean="0"/>
              <a:t>Thought to be a malignant B lymphocyte</a:t>
            </a:r>
          </a:p>
          <a:p>
            <a:pPr lvl="1"/>
            <a:endParaRPr lang="en-US" smtClean="0"/>
          </a:p>
          <a:p>
            <a:pPr lvl="1"/>
            <a:r>
              <a:rPr lang="en-US" smtClean="0"/>
              <a:t>Treatment:</a:t>
            </a:r>
          </a:p>
          <a:p>
            <a:pPr lvl="2"/>
            <a:r>
              <a:rPr lang="en-US" smtClean="0"/>
              <a:t>Chemotherapy and radiation</a:t>
            </a:r>
          </a:p>
          <a:p>
            <a:pPr lvl="2"/>
            <a:endParaRPr lang="en-US" smtClean="0"/>
          </a:p>
          <a:p>
            <a:pPr lvl="2"/>
            <a:r>
              <a:rPr lang="en-US" smtClean="0"/>
              <a:t>High cure rate</a:t>
            </a:r>
          </a:p>
          <a:p>
            <a:endParaRPr lang="en-US" smtClean="0"/>
          </a:p>
        </p:txBody>
      </p:sp>
      <p:pic>
        <p:nvPicPr>
          <p:cNvPr id="11266" name="Picture 2" descr="http://www.webpathology.com/slides/slides/LymphNode_HodgkinsLymphoma_NS_ReedSternberg2.jpg"/>
          <p:cNvPicPr>
            <a:picLocks noChangeAspect="1" noChangeArrowheads="1"/>
          </p:cNvPicPr>
          <p:nvPr/>
        </p:nvPicPr>
        <p:blipFill>
          <a:blip r:embed="rId2" cstate="print"/>
          <a:srcRect/>
          <a:stretch>
            <a:fillRect/>
          </a:stretch>
        </p:blipFill>
        <p:spPr bwMode="auto">
          <a:xfrm>
            <a:off x="6553200" y="152400"/>
            <a:ext cx="2431633" cy="18218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8547421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smtClean="0"/>
              <a:t>Non-Hodgkin’s lymphoma</a:t>
            </a:r>
          </a:p>
        </p:txBody>
      </p:sp>
      <p:sp>
        <p:nvSpPr>
          <p:cNvPr id="11267" name="Rectangle 3"/>
          <p:cNvSpPr>
            <a:spLocks noGrp="1" noChangeArrowheads="1"/>
          </p:cNvSpPr>
          <p:nvPr>
            <p:ph sz="quarter" idx="1"/>
          </p:nvPr>
        </p:nvSpPr>
        <p:spPr/>
        <p:txBody>
          <a:bodyPr>
            <a:normAutofit/>
          </a:bodyPr>
          <a:lstStyle/>
          <a:p>
            <a:pPr>
              <a:defRPr/>
            </a:pPr>
            <a:r>
              <a:rPr lang="en-US" dirty="0"/>
              <a:t>Includes all cancers of lymphoid tissue except Hodgkin’s disease</a:t>
            </a:r>
          </a:p>
          <a:p>
            <a:pPr>
              <a:defRPr/>
            </a:pPr>
            <a:endParaRPr lang="en-US" dirty="0" smtClean="0"/>
          </a:p>
          <a:p>
            <a:pPr>
              <a:defRPr/>
            </a:pPr>
            <a:r>
              <a:rPr lang="en-US" dirty="0" smtClean="0"/>
              <a:t>Uncontrolled </a:t>
            </a:r>
            <a:r>
              <a:rPr lang="en-US" dirty="0"/>
              <a:t>multiplication and metastasis of undifferentiated lymphocytes</a:t>
            </a:r>
          </a:p>
          <a:p>
            <a:pPr lvl="1">
              <a:defRPr/>
            </a:pPr>
            <a:r>
              <a:rPr lang="en-US" dirty="0"/>
              <a:t>Swelling of they lymph nodes</a:t>
            </a:r>
          </a:p>
          <a:p>
            <a:pPr lvl="1">
              <a:defRPr/>
            </a:pPr>
            <a:r>
              <a:rPr lang="en-US" dirty="0"/>
              <a:t>Spleen </a:t>
            </a:r>
          </a:p>
          <a:p>
            <a:pPr lvl="1">
              <a:defRPr/>
            </a:pPr>
            <a:r>
              <a:rPr lang="en-US" dirty="0" err="1"/>
              <a:t>Peyer’s</a:t>
            </a:r>
            <a:r>
              <a:rPr lang="en-US" dirty="0"/>
              <a:t> patches</a:t>
            </a:r>
          </a:p>
          <a:p>
            <a:pPr lvl="1">
              <a:defRPr/>
            </a:pPr>
            <a:endParaRPr lang="en-US" dirty="0"/>
          </a:p>
          <a:p>
            <a:pPr lvl="1">
              <a:defRPr/>
            </a:pPr>
            <a:r>
              <a:rPr lang="en-US" dirty="0"/>
              <a:t>Is the 5</a:t>
            </a:r>
            <a:r>
              <a:rPr lang="en-US" baseline="30000" dirty="0"/>
              <a:t>th</a:t>
            </a:r>
            <a:r>
              <a:rPr lang="en-US" dirty="0"/>
              <a:t> most common type of cancer</a:t>
            </a:r>
          </a:p>
        </p:txBody>
      </p:sp>
    </p:spTree>
    <p:extLst>
      <p:ext uri="{BB962C8B-B14F-4D97-AF65-F5344CB8AC3E}">
        <p14:creationId xmlns:p14="http://schemas.microsoft.com/office/powerpoint/2010/main" val="74158458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p:txBody>
          <a:bodyPr/>
          <a:lstStyle/>
          <a:p>
            <a:r>
              <a:rPr lang="en-US" smtClean="0"/>
              <a:t>Lymphoma</a:t>
            </a:r>
          </a:p>
        </p:txBody>
      </p:sp>
      <p:sp>
        <p:nvSpPr>
          <p:cNvPr id="164867" name="Rectangle 3"/>
          <p:cNvSpPr>
            <a:spLocks noGrp="1" noChangeArrowheads="1"/>
          </p:cNvSpPr>
          <p:nvPr>
            <p:ph sz="quarter" idx="1"/>
          </p:nvPr>
        </p:nvSpPr>
        <p:spPr/>
        <p:txBody>
          <a:bodyPr/>
          <a:lstStyle/>
          <a:p>
            <a:r>
              <a:rPr lang="en-US" smtClean="0"/>
              <a:t>General term </a:t>
            </a:r>
          </a:p>
          <a:p>
            <a:endParaRPr lang="en-US" smtClean="0"/>
          </a:p>
          <a:p>
            <a:r>
              <a:rPr lang="en-US" smtClean="0"/>
              <a:t>Any tumor of the lymphoid tissue</a:t>
            </a:r>
          </a:p>
          <a:p>
            <a:pPr lvl="1"/>
            <a:r>
              <a:rPr lang="en-US" smtClean="0"/>
              <a:t>Benign</a:t>
            </a:r>
          </a:p>
          <a:p>
            <a:pPr lvl="1"/>
            <a:r>
              <a:rPr lang="en-US" smtClean="0"/>
              <a:t>Malignant</a:t>
            </a:r>
          </a:p>
          <a:p>
            <a:pPr lvl="1">
              <a:buFont typeface="Wingdings" pitchFamily="2" charset="2"/>
              <a:buNone/>
            </a:pPr>
            <a:endParaRPr lang="en-US" smtClean="0"/>
          </a:p>
        </p:txBody>
      </p:sp>
    </p:spTree>
    <p:extLst>
      <p:ext uri="{BB962C8B-B14F-4D97-AF65-F5344CB8AC3E}">
        <p14:creationId xmlns:p14="http://schemas.microsoft.com/office/powerpoint/2010/main" val="7712557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228600" y="152400"/>
            <a:ext cx="5181600" cy="1219200"/>
          </a:xfrm>
        </p:spPr>
        <p:txBody>
          <a:bodyPr/>
          <a:lstStyle/>
          <a:p>
            <a:r>
              <a:rPr lang="en-US" smtClean="0"/>
              <a:t>Mononucleosis</a:t>
            </a:r>
          </a:p>
        </p:txBody>
      </p:sp>
      <p:sp>
        <p:nvSpPr>
          <p:cNvPr id="10243" name="Rectangle 3"/>
          <p:cNvSpPr>
            <a:spLocks noGrp="1" noChangeArrowheads="1"/>
          </p:cNvSpPr>
          <p:nvPr>
            <p:ph sz="quarter" idx="1"/>
          </p:nvPr>
        </p:nvSpPr>
        <p:spPr>
          <a:xfrm>
            <a:off x="457200" y="1295400"/>
            <a:ext cx="4038600" cy="5181600"/>
          </a:xfrm>
        </p:spPr>
        <p:txBody>
          <a:bodyPr>
            <a:normAutofit fontScale="62500" lnSpcReduction="20000"/>
          </a:bodyPr>
          <a:lstStyle/>
          <a:p>
            <a:pPr>
              <a:lnSpc>
                <a:spcPct val="120000"/>
              </a:lnSpc>
              <a:defRPr/>
            </a:pPr>
            <a:r>
              <a:rPr lang="en-US" sz="2800" dirty="0" smtClean="0"/>
              <a:t>Viral </a:t>
            </a:r>
            <a:r>
              <a:rPr lang="en-US" sz="2800" dirty="0"/>
              <a:t>disease  “mono”</a:t>
            </a:r>
          </a:p>
          <a:p>
            <a:pPr>
              <a:lnSpc>
                <a:spcPct val="120000"/>
              </a:lnSpc>
              <a:defRPr/>
            </a:pPr>
            <a:endParaRPr lang="en-US" sz="2800" dirty="0" smtClean="0"/>
          </a:p>
          <a:p>
            <a:pPr>
              <a:lnSpc>
                <a:spcPct val="120000"/>
              </a:lnSpc>
              <a:defRPr/>
            </a:pPr>
            <a:r>
              <a:rPr lang="en-US" sz="2800" dirty="0" smtClean="0"/>
              <a:t>Caused </a:t>
            </a:r>
            <a:r>
              <a:rPr lang="en-US" sz="2800" dirty="0"/>
              <a:t>by Epstein-Barr Virus</a:t>
            </a:r>
          </a:p>
          <a:p>
            <a:pPr lvl="1">
              <a:lnSpc>
                <a:spcPct val="120000"/>
              </a:lnSpc>
              <a:defRPr/>
            </a:pPr>
            <a:r>
              <a:rPr lang="en-US" sz="2400" dirty="0"/>
              <a:t>Present in saliva and mucus</a:t>
            </a:r>
          </a:p>
          <a:p>
            <a:pPr lvl="2">
              <a:lnSpc>
                <a:spcPct val="120000"/>
              </a:lnSpc>
              <a:defRPr/>
            </a:pPr>
            <a:r>
              <a:rPr lang="en-US" sz="2000" dirty="0"/>
              <a:t>“kissing disease”</a:t>
            </a:r>
          </a:p>
          <a:p>
            <a:pPr lvl="2">
              <a:lnSpc>
                <a:spcPct val="120000"/>
              </a:lnSpc>
              <a:defRPr/>
            </a:pPr>
            <a:r>
              <a:rPr lang="en-US" sz="2000" dirty="0"/>
              <a:t>Also passed by coughing </a:t>
            </a:r>
          </a:p>
          <a:p>
            <a:pPr lvl="1">
              <a:lnSpc>
                <a:spcPct val="120000"/>
              </a:lnSpc>
              <a:defRPr/>
            </a:pPr>
            <a:endParaRPr lang="en-US" sz="2400" dirty="0" smtClean="0"/>
          </a:p>
          <a:p>
            <a:pPr lvl="1">
              <a:lnSpc>
                <a:spcPct val="120000"/>
              </a:lnSpc>
              <a:defRPr/>
            </a:pPr>
            <a:r>
              <a:rPr lang="en-US" sz="2400" dirty="0" smtClean="0"/>
              <a:t>Virus </a:t>
            </a:r>
            <a:r>
              <a:rPr lang="en-US" sz="2400" dirty="0"/>
              <a:t>attacks B lymphocytes </a:t>
            </a:r>
            <a:r>
              <a:rPr lang="en-US" sz="2400" dirty="0">
                <a:sym typeface="Wingdings" pitchFamily="2" charset="2"/>
              </a:rPr>
              <a:t> activation of T lymphocytes which attack infected B cells</a:t>
            </a:r>
            <a:endParaRPr lang="en-US" sz="2400" dirty="0"/>
          </a:p>
          <a:p>
            <a:pPr>
              <a:lnSpc>
                <a:spcPct val="120000"/>
              </a:lnSpc>
              <a:defRPr/>
            </a:pPr>
            <a:endParaRPr lang="en-US" sz="2800" dirty="0" smtClean="0"/>
          </a:p>
          <a:p>
            <a:pPr>
              <a:lnSpc>
                <a:spcPct val="120000"/>
              </a:lnSpc>
              <a:defRPr/>
            </a:pPr>
            <a:r>
              <a:rPr lang="en-US" sz="2800" dirty="0" smtClean="0"/>
              <a:t>Symptoms</a:t>
            </a:r>
            <a:endParaRPr lang="en-US" sz="2800" dirty="0"/>
          </a:p>
          <a:p>
            <a:pPr lvl="1">
              <a:lnSpc>
                <a:spcPct val="120000"/>
              </a:lnSpc>
              <a:defRPr/>
            </a:pPr>
            <a:r>
              <a:rPr lang="en-US" sz="2400" dirty="0"/>
              <a:t>Fatigue</a:t>
            </a:r>
          </a:p>
          <a:p>
            <a:pPr lvl="1">
              <a:lnSpc>
                <a:spcPct val="120000"/>
              </a:lnSpc>
              <a:defRPr/>
            </a:pPr>
            <a:r>
              <a:rPr lang="en-US" sz="2400" dirty="0"/>
              <a:t>Fever</a:t>
            </a:r>
          </a:p>
          <a:p>
            <a:pPr lvl="1">
              <a:lnSpc>
                <a:spcPct val="120000"/>
              </a:lnSpc>
              <a:defRPr/>
            </a:pPr>
            <a:r>
              <a:rPr lang="en-US" sz="2400" dirty="0"/>
              <a:t>Sore throat</a:t>
            </a:r>
          </a:p>
          <a:p>
            <a:pPr lvl="1">
              <a:lnSpc>
                <a:spcPct val="120000"/>
              </a:lnSpc>
              <a:defRPr/>
            </a:pPr>
            <a:r>
              <a:rPr lang="en-US" sz="2400" dirty="0"/>
              <a:t>Swollen lymph nodes</a:t>
            </a:r>
          </a:p>
          <a:p>
            <a:pPr lvl="1">
              <a:lnSpc>
                <a:spcPct val="120000"/>
              </a:lnSpc>
              <a:defRPr/>
            </a:pPr>
            <a:r>
              <a:rPr lang="en-US" sz="2400" dirty="0"/>
              <a:t>Duration:  4-6 weeks</a:t>
            </a:r>
          </a:p>
        </p:txBody>
      </p:sp>
      <p:pic>
        <p:nvPicPr>
          <p:cNvPr id="8194" name="Picture 2" descr="http://images.medicinenet.com/images/illustrations/mononucleosis.jpg"/>
          <p:cNvPicPr>
            <a:picLocks noChangeAspect="1" noChangeArrowheads="1"/>
          </p:cNvPicPr>
          <p:nvPr/>
        </p:nvPicPr>
        <p:blipFill>
          <a:blip r:embed="rId2" cstate="print"/>
          <a:srcRect/>
          <a:stretch>
            <a:fillRect/>
          </a:stretch>
        </p:blipFill>
        <p:spPr bwMode="auto">
          <a:xfrm>
            <a:off x="4857750" y="533400"/>
            <a:ext cx="4286250" cy="5524500"/>
          </a:xfrm>
          <a:prstGeom prst="rect">
            <a:avLst/>
          </a:prstGeom>
          <a:noFill/>
        </p:spPr>
      </p:pic>
    </p:spTree>
    <p:extLst>
      <p:ext uri="{BB962C8B-B14F-4D97-AF65-F5344CB8AC3E}">
        <p14:creationId xmlns:p14="http://schemas.microsoft.com/office/powerpoint/2010/main" val="13990838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2" name="Rectangle 8"/>
          <p:cNvSpPr>
            <a:spLocks noGrp="1" noChangeArrowheads="1"/>
          </p:cNvSpPr>
          <p:nvPr>
            <p:ph type="title"/>
          </p:nvPr>
        </p:nvSpPr>
        <p:spPr/>
        <p:txBody>
          <a:bodyPr/>
          <a:lstStyle/>
          <a:p>
            <a:r>
              <a:rPr lang="en-US"/>
              <a:t>Hypersensitivities</a:t>
            </a:r>
          </a:p>
        </p:txBody>
      </p:sp>
      <p:sp>
        <p:nvSpPr>
          <p:cNvPr id="88073" name="Rectangle 9"/>
          <p:cNvSpPr>
            <a:spLocks noGrp="1" noChangeArrowheads="1"/>
          </p:cNvSpPr>
          <p:nvPr>
            <p:ph type="body" idx="1"/>
          </p:nvPr>
        </p:nvSpPr>
        <p:spPr/>
        <p:txBody>
          <a:bodyPr>
            <a:normAutofit lnSpcReduction="10000"/>
          </a:bodyPr>
          <a:lstStyle/>
          <a:p>
            <a:r>
              <a:rPr lang="en-US" dirty="0"/>
              <a:t>Immune responses to perceived (otherwise harmless) threat cause tissue damage</a:t>
            </a:r>
          </a:p>
          <a:p>
            <a:endParaRPr lang="en-US" dirty="0" smtClean="0"/>
          </a:p>
          <a:p>
            <a:r>
              <a:rPr lang="en-US" dirty="0" smtClean="0"/>
              <a:t>Different </a:t>
            </a:r>
            <a:r>
              <a:rPr lang="en-US" dirty="0"/>
              <a:t>types distinguished by</a:t>
            </a:r>
          </a:p>
          <a:p>
            <a:pPr lvl="1"/>
            <a:r>
              <a:rPr lang="en-US" dirty="0"/>
              <a:t>Their time course</a:t>
            </a:r>
          </a:p>
          <a:p>
            <a:pPr lvl="1"/>
            <a:r>
              <a:rPr lang="en-US" dirty="0"/>
              <a:t>Whether antibodies or T cells involved</a:t>
            </a:r>
          </a:p>
          <a:p>
            <a:endParaRPr lang="en-US" dirty="0" smtClean="0"/>
          </a:p>
          <a:p>
            <a:r>
              <a:rPr lang="en-US" dirty="0" smtClean="0"/>
              <a:t>Antibodies </a:t>
            </a:r>
            <a:r>
              <a:rPr lang="en-US" dirty="0"/>
              <a:t>cause </a:t>
            </a:r>
            <a:r>
              <a:rPr lang="en-US" b="1" dirty="0"/>
              <a:t>immediate</a:t>
            </a:r>
            <a:r>
              <a:rPr lang="en-US" dirty="0"/>
              <a:t> and </a:t>
            </a:r>
            <a:r>
              <a:rPr lang="en-US" b="1" dirty="0" err="1"/>
              <a:t>subacute</a:t>
            </a:r>
            <a:r>
              <a:rPr lang="en-US" dirty="0"/>
              <a:t> </a:t>
            </a:r>
            <a:r>
              <a:rPr lang="en-US" b="1" dirty="0"/>
              <a:t>hypersensitivities</a:t>
            </a:r>
            <a:endParaRPr lang="en-US" dirty="0"/>
          </a:p>
          <a:p>
            <a:endParaRPr lang="en-US" dirty="0" smtClean="0"/>
          </a:p>
          <a:p>
            <a:r>
              <a:rPr lang="en-US" dirty="0" smtClean="0"/>
              <a:t>T </a:t>
            </a:r>
            <a:r>
              <a:rPr lang="en-US" dirty="0"/>
              <a:t>cells cause </a:t>
            </a:r>
            <a:r>
              <a:rPr lang="en-US" b="1" dirty="0"/>
              <a:t>delayed hypersensitivity </a:t>
            </a:r>
          </a:p>
        </p:txBody>
      </p:sp>
    </p:spTree>
    <p:extLst>
      <p:ext uri="{BB962C8B-B14F-4D97-AF65-F5344CB8AC3E}">
        <p14:creationId xmlns:p14="http://schemas.microsoft.com/office/powerpoint/2010/main" val="97285830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6" name="Rectangle 8"/>
          <p:cNvSpPr>
            <a:spLocks noGrp="1" noChangeArrowheads="1"/>
          </p:cNvSpPr>
          <p:nvPr>
            <p:ph type="title"/>
          </p:nvPr>
        </p:nvSpPr>
        <p:spPr/>
        <p:txBody>
          <a:bodyPr/>
          <a:lstStyle/>
          <a:p>
            <a:r>
              <a:rPr lang="en-US"/>
              <a:t>Immediate Hypersensitivity</a:t>
            </a:r>
          </a:p>
        </p:txBody>
      </p:sp>
      <p:sp>
        <p:nvSpPr>
          <p:cNvPr id="89097" name="Rectangle 9"/>
          <p:cNvSpPr>
            <a:spLocks noGrp="1" noChangeArrowheads="1"/>
          </p:cNvSpPr>
          <p:nvPr>
            <p:ph type="body" idx="1"/>
          </p:nvPr>
        </p:nvSpPr>
        <p:spPr/>
        <p:txBody>
          <a:bodyPr/>
          <a:lstStyle/>
          <a:p>
            <a:r>
              <a:rPr lang="en-US" dirty="0"/>
              <a:t>Acute (type I) hypersensitivities (allergies) begin in seconds after contact with allergen</a:t>
            </a:r>
          </a:p>
          <a:p>
            <a:endParaRPr lang="en-US" dirty="0" smtClean="0"/>
          </a:p>
          <a:p>
            <a:r>
              <a:rPr lang="en-US" dirty="0" smtClean="0"/>
              <a:t>Initial </a:t>
            </a:r>
            <a:r>
              <a:rPr lang="en-US" dirty="0"/>
              <a:t>contact is asymptomatic but sensitizes person</a:t>
            </a:r>
          </a:p>
          <a:p>
            <a:endParaRPr lang="en-US" dirty="0" smtClean="0"/>
          </a:p>
          <a:p>
            <a:r>
              <a:rPr lang="en-US" dirty="0" smtClean="0"/>
              <a:t>Reaction </a:t>
            </a:r>
            <a:r>
              <a:rPr lang="en-US" dirty="0"/>
              <a:t>may be local or systemic</a:t>
            </a:r>
          </a:p>
        </p:txBody>
      </p:sp>
    </p:spTree>
    <p:extLst>
      <p:ext uri="{BB962C8B-B14F-4D97-AF65-F5344CB8AC3E}">
        <p14:creationId xmlns:p14="http://schemas.microsoft.com/office/powerpoint/2010/main" val="49458395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8" name="Rectangle 6"/>
          <p:cNvSpPr>
            <a:spLocks noGrp="1" noChangeArrowheads="1"/>
          </p:cNvSpPr>
          <p:nvPr>
            <p:ph type="title"/>
          </p:nvPr>
        </p:nvSpPr>
        <p:spPr/>
        <p:txBody>
          <a:bodyPr/>
          <a:lstStyle/>
          <a:p>
            <a:r>
              <a:rPr lang="en-US"/>
              <a:t>Immediate Hypersensitivity</a:t>
            </a:r>
          </a:p>
        </p:txBody>
      </p:sp>
      <p:sp>
        <p:nvSpPr>
          <p:cNvPr id="90119" name="Rectangle 7"/>
          <p:cNvSpPr>
            <a:spLocks noGrp="1" noChangeArrowheads="1"/>
          </p:cNvSpPr>
          <p:nvPr>
            <p:ph type="body" idx="1"/>
          </p:nvPr>
        </p:nvSpPr>
        <p:spPr/>
        <p:txBody>
          <a:bodyPr>
            <a:normAutofit lnSpcReduction="10000"/>
          </a:bodyPr>
          <a:lstStyle/>
          <a:p>
            <a:r>
              <a:rPr lang="en-US" dirty="0"/>
              <a:t>The mechanism involves IL-4 </a:t>
            </a:r>
            <a:r>
              <a:rPr lang="en-US" dirty="0" smtClean="0"/>
              <a:t> </a:t>
            </a:r>
            <a:endParaRPr lang="en-US" dirty="0"/>
          </a:p>
          <a:p>
            <a:pPr lvl="1"/>
            <a:r>
              <a:rPr lang="en-US" dirty="0" smtClean="0"/>
              <a:t> stimulates </a:t>
            </a:r>
            <a:r>
              <a:rPr lang="en-US" dirty="0"/>
              <a:t>B cells to produce </a:t>
            </a:r>
            <a:r>
              <a:rPr lang="en-US" dirty="0" err="1"/>
              <a:t>IgE</a:t>
            </a:r>
            <a:endParaRPr lang="en-US" dirty="0"/>
          </a:p>
          <a:p>
            <a:endParaRPr lang="en-US" dirty="0" smtClean="0"/>
          </a:p>
          <a:p>
            <a:pPr lvl="1"/>
            <a:r>
              <a:rPr lang="en-US" dirty="0" err="1" smtClean="0"/>
              <a:t>IgE</a:t>
            </a:r>
            <a:r>
              <a:rPr lang="en-US" dirty="0" smtClean="0"/>
              <a:t> </a:t>
            </a:r>
            <a:r>
              <a:rPr lang="en-US" dirty="0"/>
              <a:t>binds to mast cells and </a:t>
            </a:r>
            <a:r>
              <a:rPr lang="en-US" dirty="0" err="1"/>
              <a:t>basophils</a:t>
            </a:r>
            <a:r>
              <a:rPr lang="en-US" dirty="0"/>
              <a:t> </a:t>
            </a:r>
            <a:endParaRPr lang="en-US" dirty="0" smtClean="0">
              <a:sym typeface="Wingdings" pitchFamily="28" charset="2"/>
            </a:endParaRPr>
          </a:p>
          <a:p>
            <a:pPr lvl="1"/>
            <a:endParaRPr lang="en-US" dirty="0" smtClean="0">
              <a:sym typeface="Wingdings" pitchFamily="28" charset="2"/>
            </a:endParaRPr>
          </a:p>
          <a:p>
            <a:pPr lvl="1"/>
            <a:r>
              <a:rPr lang="en-US" dirty="0" smtClean="0">
                <a:sym typeface="Wingdings" pitchFamily="28" charset="2"/>
              </a:rPr>
              <a:t> </a:t>
            </a:r>
            <a:r>
              <a:rPr lang="en-US" dirty="0"/>
              <a:t>flood of histamine release </a:t>
            </a:r>
            <a:endParaRPr lang="en-US" dirty="0" smtClean="0"/>
          </a:p>
          <a:p>
            <a:pPr lvl="1"/>
            <a:endParaRPr lang="en-US" dirty="0" smtClean="0"/>
          </a:p>
          <a:p>
            <a:pPr lvl="1"/>
            <a:r>
              <a:rPr lang="en-US" dirty="0" smtClean="0"/>
              <a:t>Results in inflammatory </a:t>
            </a:r>
            <a:r>
              <a:rPr lang="en-US" dirty="0"/>
              <a:t>response</a:t>
            </a:r>
          </a:p>
          <a:p>
            <a:endParaRPr lang="en-US" dirty="0" smtClean="0"/>
          </a:p>
          <a:p>
            <a:r>
              <a:rPr lang="en-US" dirty="0" smtClean="0"/>
              <a:t>Later </a:t>
            </a:r>
            <a:r>
              <a:rPr lang="en-US" dirty="0"/>
              <a:t>encounter with same allergen </a:t>
            </a:r>
            <a:r>
              <a:rPr lang="en-US" dirty="0">
                <a:sym typeface="Wingdings" pitchFamily="28" charset="2"/>
              </a:rPr>
              <a:t> allergic reaction</a:t>
            </a:r>
            <a:endParaRPr lang="en-US" dirty="0"/>
          </a:p>
        </p:txBody>
      </p:sp>
    </p:spTree>
    <p:extLst>
      <p:ext uri="{BB962C8B-B14F-4D97-AF65-F5344CB8AC3E}">
        <p14:creationId xmlns:p14="http://schemas.microsoft.com/office/powerpoint/2010/main" val="342475485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2" name="Rectangle 6"/>
          <p:cNvSpPr>
            <a:spLocks noGrp="1" noChangeArrowheads="1"/>
          </p:cNvSpPr>
          <p:nvPr>
            <p:ph type="title"/>
          </p:nvPr>
        </p:nvSpPr>
        <p:spPr/>
        <p:txBody>
          <a:bodyPr/>
          <a:lstStyle/>
          <a:p>
            <a:r>
              <a:rPr lang="en-US"/>
              <a:t>Immediate Hypersensitivities</a:t>
            </a:r>
          </a:p>
        </p:txBody>
      </p:sp>
      <p:sp>
        <p:nvSpPr>
          <p:cNvPr id="91143" name="Rectangle 7"/>
          <p:cNvSpPr>
            <a:spLocks noGrp="1" noChangeArrowheads="1"/>
          </p:cNvSpPr>
          <p:nvPr>
            <p:ph type="body" idx="1"/>
          </p:nvPr>
        </p:nvSpPr>
        <p:spPr/>
        <p:txBody>
          <a:bodyPr/>
          <a:lstStyle/>
          <a:p>
            <a:r>
              <a:rPr lang="en-US" dirty="0"/>
              <a:t>Allergic reactions local or systemic</a:t>
            </a:r>
          </a:p>
          <a:p>
            <a:pPr lvl="1"/>
            <a:r>
              <a:rPr lang="en-US" dirty="0"/>
              <a:t>Local </a:t>
            </a:r>
            <a:endParaRPr lang="en-US" dirty="0" smtClean="0"/>
          </a:p>
          <a:p>
            <a:pPr lvl="2"/>
            <a:r>
              <a:rPr lang="en-US" dirty="0" smtClean="0"/>
              <a:t> </a:t>
            </a:r>
            <a:r>
              <a:rPr lang="en-US" dirty="0"/>
              <a:t>mast cells of skin and respiratory and gastrointestinal mucosa</a:t>
            </a:r>
          </a:p>
          <a:p>
            <a:pPr lvl="1"/>
            <a:endParaRPr lang="en-US" dirty="0" smtClean="0"/>
          </a:p>
          <a:p>
            <a:pPr lvl="2"/>
            <a:r>
              <a:rPr lang="en-US" dirty="0" smtClean="0"/>
              <a:t>Histamines </a:t>
            </a:r>
            <a:r>
              <a:rPr lang="en-US" dirty="0">
                <a:sym typeface="Wingdings" pitchFamily="28" charset="2"/>
              </a:rPr>
              <a:t> blood vessels dilated and leaky  runny nose, hives, watery eyes</a:t>
            </a:r>
          </a:p>
          <a:p>
            <a:pPr lvl="2"/>
            <a:endParaRPr lang="en-US" dirty="0" smtClean="0">
              <a:sym typeface="Wingdings" pitchFamily="28" charset="2"/>
            </a:endParaRPr>
          </a:p>
          <a:p>
            <a:pPr lvl="3"/>
            <a:r>
              <a:rPr lang="en-US" dirty="0" smtClean="0">
                <a:sym typeface="Wingdings" pitchFamily="28" charset="2"/>
              </a:rPr>
              <a:t>Asthma </a:t>
            </a:r>
            <a:r>
              <a:rPr lang="en-US" dirty="0">
                <a:sym typeface="Wingdings" pitchFamily="28" charset="2"/>
              </a:rPr>
              <a:t>if allergen inhaled</a:t>
            </a:r>
          </a:p>
          <a:p>
            <a:pPr lvl="2"/>
            <a:endParaRPr lang="en-US" dirty="0" smtClean="0">
              <a:sym typeface="Wingdings" pitchFamily="28" charset="2"/>
            </a:endParaRPr>
          </a:p>
          <a:p>
            <a:pPr lvl="2"/>
            <a:r>
              <a:rPr lang="en-US" dirty="0" smtClean="0">
                <a:sym typeface="Wingdings" pitchFamily="28" charset="2"/>
              </a:rPr>
              <a:t>Antihistamines </a:t>
            </a:r>
            <a:r>
              <a:rPr lang="en-US" dirty="0">
                <a:sym typeface="Wingdings" pitchFamily="28" charset="2"/>
              </a:rPr>
              <a:t>to control</a:t>
            </a:r>
          </a:p>
          <a:p>
            <a:pPr lvl="1"/>
            <a:endParaRPr lang="en-US" dirty="0" smtClean="0"/>
          </a:p>
          <a:p>
            <a:pPr lvl="1"/>
            <a:r>
              <a:rPr lang="en-US" dirty="0" smtClean="0"/>
              <a:t>Systemic </a:t>
            </a:r>
            <a:r>
              <a:rPr lang="en-US" dirty="0"/>
              <a:t>response is </a:t>
            </a:r>
            <a:r>
              <a:rPr lang="en-US" b="1" dirty="0"/>
              <a:t>anaphylactic shock</a:t>
            </a:r>
            <a:endParaRPr lang="en-US" dirty="0"/>
          </a:p>
        </p:txBody>
      </p:sp>
    </p:spTree>
    <p:extLst>
      <p:ext uri="{BB962C8B-B14F-4D97-AF65-F5344CB8AC3E}">
        <p14:creationId xmlns:p14="http://schemas.microsoft.com/office/powerpoint/2010/main" val="143143855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8" name="Rectangle 8"/>
          <p:cNvSpPr>
            <a:spLocks noGrp="1" noChangeArrowheads="1"/>
          </p:cNvSpPr>
          <p:nvPr>
            <p:ph type="title"/>
          </p:nvPr>
        </p:nvSpPr>
        <p:spPr/>
        <p:txBody>
          <a:bodyPr/>
          <a:lstStyle/>
          <a:p>
            <a:r>
              <a:rPr lang="en-US"/>
              <a:t>Anaphylactic Shock</a:t>
            </a:r>
          </a:p>
        </p:txBody>
      </p:sp>
      <p:sp>
        <p:nvSpPr>
          <p:cNvPr id="92169" name="Rectangle 9"/>
          <p:cNvSpPr>
            <a:spLocks noGrp="1" noChangeArrowheads="1"/>
          </p:cNvSpPr>
          <p:nvPr>
            <p:ph type="body" idx="1"/>
          </p:nvPr>
        </p:nvSpPr>
        <p:spPr/>
        <p:txBody>
          <a:bodyPr/>
          <a:lstStyle/>
          <a:p>
            <a:r>
              <a:rPr lang="en-US" sz="2800" dirty="0"/>
              <a:t>Systemic response to allergen that directly enters blood and circulates rapidly</a:t>
            </a:r>
          </a:p>
          <a:p>
            <a:r>
              <a:rPr lang="en-US" sz="2800" dirty="0" err="1"/>
              <a:t>Basophils</a:t>
            </a:r>
            <a:r>
              <a:rPr lang="en-US" sz="2800" dirty="0"/>
              <a:t> and mast cells enlisted throughout body</a:t>
            </a:r>
          </a:p>
          <a:p>
            <a:endParaRPr lang="en-US" sz="2800" dirty="0" smtClean="0"/>
          </a:p>
          <a:p>
            <a:r>
              <a:rPr lang="en-US" sz="2800" dirty="0" smtClean="0"/>
              <a:t>Systemic </a:t>
            </a:r>
            <a:r>
              <a:rPr lang="en-US" sz="2800" dirty="0"/>
              <a:t>histamine release may cause</a:t>
            </a:r>
          </a:p>
          <a:p>
            <a:pPr lvl="1"/>
            <a:r>
              <a:rPr lang="en-US" sz="2400" dirty="0"/>
              <a:t>Constriction of bronchioles; tongue may swell </a:t>
            </a:r>
          </a:p>
          <a:p>
            <a:pPr lvl="1"/>
            <a:r>
              <a:rPr lang="en-US" sz="2400" dirty="0"/>
              <a:t>Sudden </a:t>
            </a:r>
            <a:r>
              <a:rPr lang="en-US" sz="2400" dirty="0" err="1"/>
              <a:t>vasodilation</a:t>
            </a:r>
            <a:r>
              <a:rPr lang="en-US" sz="2400" dirty="0"/>
              <a:t> and fluid loss from </a:t>
            </a:r>
            <a:r>
              <a:rPr lang="en-US" sz="2400" dirty="0" smtClean="0"/>
              <a:t>bloodstream</a:t>
            </a:r>
            <a:endParaRPr lang="en-US" sz="2400" dirty="0"/>
          </a:p>
          <a:p>
            <a:pPr lvl="2"/>
            <a:r>
              <a:rPr lang="en-US" sz="2000" dirty="0">
                <a:sym typeface="Wingdings" pitchFamily="28" charset="2"/>
              </a:rPr>
              <a:t>Circulatory collapse (</a:t>
            </a:r>
            <a:r>
              <a:rPr lang="en-US" sz="2000" dirty="0" err="1">
                <a:sym typeface="Wingdings" pitchFamily="28" charset="2"/>
              </a:rPr>
              <a:t>h</a:t>
            </a:r>
            <a:r>
              <a:rPr lang="en-US" sz="2000" dirty="0" err="1"/>
              <a:t>ypotensive</a:t>
            </a:r>
            <a:r>
              <a:rPr lang="en-US" sz="2000" dirty="0"/>
              <a:t> shock) </a:t>
            </a:r>
            <a:endParaRPr lang="en-US" sz="2000" dirty="0" smtClean="0"/>
          </a:p>
          <a:p>
            <a:pPr lvl="2"/>
            <a:r>
              <a:rPr lang="en-US" sz="2000" dirty="0" smtClean="0"/>
              <a:t>death</a:t>
            </a:r>
            <a:endParaRPr lang="en-US" sz="2000" dirty="0"/>
          </a:p>
          <a:p>
            <a:r>
              <a:rPr lang="en-US" sz="2800" dirty="0"/>
              <a:t>Treatment: epinephrine </a:t>
            </a:r>
          </a:p>
        </p:txBody>
      </p:sp>
    </p:spTree>
    <p:extLst>
      <p:ext uri="{BB962C8B-B14F-4D97-AF65-F5344CB8AC3E}">
        <p14:creationId xmlns:p14="http://schemas.microsoft.com/office/powerpoint/2010/main" val="388133748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2" descr="figure_21_21_1_labeled-1"/>
          <p:cNvPicPr>
            <a:picLocks noChangeAspect="1" noChangeArrowheads="1"/>
          </p:cNvPicPr>
          <p:nvPr/>
        </p:nvPicPr>
        <p:blipFill>
          <a:blip r:embed="rId3" cstate="print"/>
          <a:srcRect b="2895"/>
          <a:stretch>
            <a:fillRect/>
          </a:stretch>
        </p:blipFill>
        <p:spPr bwMode="auto">
          <a:xfrm>
            <a:off x="1427163" y="228600"/>
            <a:ext cx="6132512" cy="6316663"/>
          </a:xfrm>
          <a:prstGeom prst="rect">
            <a:avLst/>
          </a:prstGeom>
          <a:noFill/>
        </p:spPr>
      </p:pic>
      <p:sp>
        <p:nvSpPr>
          <p:cNvPr id="294915" name="Rectangle 18"/>
          <p:cNvSpPr>
            <a:spLocks noGrp="1" noChangeArrowheads="1"/>
          </p:cNvSpPr>
          <p:nvPr>
            <p:ph type="title"/>
          </p:nvPr>
        </p:nvSpPr>
        <p:spPr>
          <a:xfrm>
            <a:off x="0" y="0"/>
            <a:ext cx="9144000" cy="274638"/>
          </a:xfrm>
          <a:noFill/>
          <a:ln/>
        </p:spPr>
        <p:txBody>
          <a:bodyPr/>
          <a:lstStyle/>
          <a:p>
            <a:pPr>
              <a:spcBef>
                <a:spcPct val="0"/>
              </a:spcBef>
            </a:pPr>
            <a:r>
              <a:rPr lang="en-US" sz="1200">
                <a:solidFill>
                  <a:schemeClr val="tx1"/>
                </a:solidFill>
              </a:rPr>
              <a:t>Figure 21.21  Mechanism of an acute allergic (immediate hypersensitivity) response.</a:t>
            </a:r>
          </a:p>
        </p:txBody>
      </p:sp>
      <p:sp>
        <p:nvSpPr>
          <p:cNvPr id="294916" name="Rectangle 4"/>
          <p:cNvSpPr>
            <a:spLocks noChangeArrowheads="1"/>
          </p:cNvSpPr>
          <p:nvPr/>
        </p:nvSpPr>
        <p:spPr bwMode="auto">
          <a:xfrm>
            <a:off x="1503363" y="300038"/>
            <a:ext cx="1979612" cy="336550"/>
          </a:xfrm>
          <a:prstGeom prst="rect">
            <a:avLst/>
          </a:prstGeom>
          <a:noFill/>
          <a:ln w="9525">
            <a:noFill/>
            <a:miter lim="800000"/>
            <a:headEnd/>
            <a:tailEnd/>
          </a:ln>
          <a:effectLst/>
        </p:spPr>
        <p:txBody>
          <a:bodyPr wrap="none" anchor="ctr">
            <a:spAutoFit/>
          </a:bodyPr>
          <a:lstStyle/>
          <a:p>
            <a:pPr algn="ctr"/>
            <a:r>
              <a:rPr lang="en-US" sz="1600">
                <a:latin typeface="Arial" charset="0"/>
              </a:rPr>
              <a:t>Adaptive defenses</a:t>
            </a:r>
          </a:p>
        </p:txBody>
      </p:sp>
      <p:sp>
        <p:nvSpPr>
          <p:cNvPr id="294917" name="Rectangle 5"/>
          <p:cNvSpPr>
            <a:spLocks noChangeArrowheads="1"/>
          </p:cNvSpPr>
          <p:nvPr/>
        </p:nvSpPr>
        <p:spPr bwMode="auto">
          <a:xfrm>
            <a:off x="3660775" y="288925"/>
            <a:ext cx="1968500" cy="336550"/>
          </a:xfrm>
          <a:prstGeom prst="rect">
            <a:avLst/>
          </a:prstGeom>
          <a:noFill/>
          <a:ln w="9525">
            <a:noFill/>
            <a:miter lim="800000"/>
            <a:headEnd/>
            <a:tailEnd/>
          </a:ln>
          <a:effectLst/>
        </p:spPr>
        <p:txBody>
          <a:bodyPr wrap="none" anchor="ctr">
            <a:spAutoFit/>
          </a:bodyPr>
          <a:lstStyle/>
          <a:p>
            <a:pPr algn="ctr"/>
            <a:r>
              <a:rPr lang="en-US" sz="1600">
                <a:latin typeface="Arial" charset="0"/>
              </a:rPr>
              <a:t>Humoral immunity</a:t>
            </a:r>
          </a:p>
        </p:txBody>
      </p:sp>
      <p:sp>
        <p:nvSpPr>
          <p:cNvPr id="294918" name="Rectangle 6"/>
          <p:cNvSpPr>
            <a:spLocks noChangeArrowheads="1"/>
          </p:cNvSpPr>
          <p:nvPr/>
        </p:nvSpPr>
        <p:spPr bwMode="auto">
          <a:xfrm>
            <a:off x="1592263" y="1046163"/>
            <a:ext cx="2317750" cy="336550"/>
          </a:xfrm>
          <a:prstGeom prst="rect">
            <a:avLst/>
          </a:prstGeom>
          <a:noFill/>
          <a:ln w="9525">
            <a:noFill/>
            <a:miter lim="800000"/>
            <a:headEnd/>
            <a:tailEnd/>
          </a:ln>
          <a:effectLst/>
        </p:spPr>
        <p:txBody>
          <a:bodyPr wrap="none" anchor="ctr">
            <a:spAutoFit/>
          </a:bodyPr>
          <a:lstStyle/>
          <a:p>
            <a:pPr algn="ctr"/>
            <a:r>
              <a:rPr lang="en-US" sz="1600" b="0">
                <a:latin typeface="Arial Black" pitchFamily="28" charset="0"/>
              </a:rPr>
              <a:t>Sensitization stage</a:t>
            </a:r>
          </a:p>
        </p:txBody>
      </p:sp>
      <p:sp>
        <p:nvSpPr>
          <p:cNvPr id="294919" name="Rectangle 7"/>
          <p:cNvSpPr>
            <a:spLocks noChangeArrowheads="1"/>
          </p:cNvSpPr>
          <p:nvPr/>
        </p:nvSpPr>
        <p:spPr bwMode="auto">
          <a:xfrm>
            <a:off x="5856288" y="1171575"/>
            <a:ext cx="939800" cy="336550"/>
          </a:xfrm>
          <a:prstGeom prst="rect">
            <a:avLst/>
          </a:prstGeom>
          <a:noFill/>
          <a:ln w="9525">
            <a:noFill/>
            <a:miter lim="800000"/>
            <a:headEnd/>
            <a:tailEnd/>
          </a:ln>
          <a:effectLst/>
        </p:spPr>
        <p:txBody>
          <a:bodyPr wrap="none" anchor="ctr">
            <a:spAutoFit/>
          </a:bodyPr>
          <a:lstStyle/>
          <a:p>
            <a:pPr algn="ctr"/>
            <a:r>
              <a:rPr lang="en-US" sz="1600">
                <a:latin typeface="Arial" charset="0"/>
              </a:rPr>
              <a:t>Antigen</a:t>
            </a:r>
          </a:p>
        </p:txBody>
      </p:sp>
      <p:sp>
        <p:nvSpPr>
          <p:cNvPr id="294920" name="Rectangle 8"/>
          <p:cNvSpPr>
            <a:spLocks noChangeArrowheads="1"/>
          </p:cNvSpPr>
          <p:nvPr/>
        </p:nvSpPr>
        <p:spPr bwMode="auto">
          <a:xfrm>
            <a:off x="1597025" y="1565275"/>
            <a:ext cx="2249488" cy="581025"/>
          </a:xfrm>
          <a:prstGeom prst="rect">
            <a:avLst/>
          </a:prstGeom>
          <a:noFill/>
          <a:ln w="9525">
            <a:noFill/>
            <a:miter lim="800000"/>
            <a:headEnd/>
            <a:tailEnd/>
          </a:ln>
          <a:effectLst/>
        </p:spPr>
        <p:txBody>
          <a:bodyPr wrap="none" anchor="ctr">
            <a:spAutoFit/>
          </a:bodyPr>
          <a:lstStyle/>
          <a:p>
            <a:r>
              <a:rPr lang="en-US" sz="1600">
                <a:solidFill>
                  <a:srgbClr val="0174A6"/>
                </a:solidFill>
                <a:latin typeface="Arial" charset="0"/>
              </a:rPr>
              <a:t>      Antigen (allergen)</a:t>
            </a:r>
          </a:p>
          <a:p>
            <a:r>
              <a:rPr lang="en-US" sz="1600">
                <a:solidFill>
                  <a:srgbClr val="0174A6"/>
                </a:solidFill>
                <a:latin typeface="Arial" charset="0"/>
              </a:rPr>
              <a:t>invades body. </a:t>
            </a:r>
          </a:p>
        </p:txBody>
      </p:sp>
      <p:sp>
        <p:nvSpPr>
          <p:cNvPr id="294921" name="Oval 9"/>
          <p:cNvSpPr>
            <a:spLocks noChangeArrowheads="1"/>
          </p:cNvSpPr>
          <p:nvPr/>
        </p:nvSpPr>
        <p:spPr bwMode="auto">
          <a:xfrm>
            <a:off x="1695450" y="1585913"/>
            <a:ext cx="265113" cy="252412"/>
          </a:xfrm>
          <a:prstGeom prst="ellipse">
            <a:avLst/>
          </a:prstGeom>
          <a:solidFill>
            <a:schemeClr val="bg1"/>
          </a:solidFill>
          <a:ln w="19050">
            <a:solidFill>
              <a:srgbClr val="0074A6"/>
            </a:solidFill>
            <a:round/>
            <a:headEnd/>
            <a:tailEnd/>
          </a:ln>
          <a:effectLst/>
        </p:spPr>
        <p:txBody>
          <a:bodyPr wrap="none" anchor="ctr"/>
          <a:lstStyle/>
          <a:p>
            <a:pPr algn="ctr"/>
            <a:r>
              <a:rPr lang="en-US" sz="1600" b="0">
                <a:solidFill>
                  <a:srgbClr val="0074A6"/>
                </a:solidFill>
                <a:latin typeface="Arial Black" pitchFamily="28" charset="0"/>
              </a:rPr>
              <a:t>1</a:t>
            </a:r>
          </a:p>
        </p:txBody>
      </p:sp>
      <p:sp>
        <p:nvSpPr>
          <p:cNvPr id="294922" name="Line 10"/>
          <p:cNvSpPr>
            <a:spLocks noChangeShapeType="1"/>
          </p:cNvSpPr>
          <p:nvPr/>
        </p:nvSpPr>
        <p:spPr bwMode="auto">
          <a:xfrm flipH="1">
            <a:off x="5402263" y="1346200"/>
            <a:ext cx="501650" cy="0"/>
          </a:xfrm>
          <a:prstGeom prst="line">
            <a:avLst/>
          </a:prstGeom>
          <a:noFill/>
          <a:ln w="19050">
            <a:solidFill>
              <a:schemeClr val="tx1"/>
            </a:solidFill>
            <a:round/>
            <a:headEnd/>
            <a:tailEnd/>
          </a:ln>
          <a:effectLst/>
        </p:spPr>
        <p:txBody>
          <a:bodyPr wrap="none" anchor="ctr"/>
          <a:lstStyle/>
          <a:p>
            <a:endParaRPr lang="en-US"/>
          </a:p>
        </p:txBody>
      </p:sp>
      <p:sp>
        <p:nvSpPr>
          <p:cNvPr id="294923" name="Rectangle 11"/>
          <p:cNvSpPr>
            <a:spLocks noChangeArrowheads="1"/>
          </p:cNvSpPr>
          <p:nvPr/>
        </p:nvSpPr>
        <p:spPr bwMode="auto">
          <a:xfrm>
            <a:off x="8277225" y="60325"/>
            <a:ext cx="674688" cy="274638"/>
          </a:xfrm>
          <a:prstGeom prst="rect">
            <a:avLst/>
          </a:prstGeom>
          <a:noFill/>
          <a:ln w="9525">
            <a:noFill/>
            <a:miter lim="800000"/>
            <a:headEnd/>
            <a:tailEnd/>
          </a:ln>
          <a:effectLst/>
        </p:spPr>
        <p:txBody>
          <a:bodyPr wrap="none" anchor="ctr">
            <a:spAutoFit/>
          </a:bodyPr>
          <a:lstStyle/>
          <a:p>
            <a:pPr algn="r"/>
            <a:r>
              <a:rPr lang="en-US" sz="1200">
                <a:latin typeface="Arial" charset="0"/>
              </a:rPr>
              <a:t>Slide 2</a:t>
            </a:r>
          </a:p>
        </p:txBody>
      </p:sp>
    </p:spTree>
    <p:extLst>
      <p:ext uri="{BB962C8B-B14F-4D97-AF65-F5344CB8AC3E}">
        <p14:creationId xmlns:p14="http://schemas.microsoft.com/office/powerpoint/2010/main" val="36081086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6"/>
          <p:cNvSpPr>
            <a:spLocks noGrp="1" noChangeArrowheads="1"/>
          </p:cNvSpPr>
          <p:nvPr>
            <p:ph type="title"/>
          </p:nvPr>
        </p:nvSpPr>
        <p:spPr/>
        <p:txBody>
          <a:bodyPr>
            <a:normAutofit fontScale="90000"/>
          </a:bodyPr>
          <a:lstStyle/>
          <a:p>
            <a:pPr eaLnBrk="1" hangingPunct="1"/>
            <a:r>
              <a:rPr lang="en-US" smtClean="0"/>
              <a:t>Other Lymphoid Cells</a:t>
            </a:r>
          </a:p>
        </p:txBody>
      </p:sp>
      <p:sp>
        <p:nvSpPr>
          <p:cNvPr id="51204" name="Rectangle 7"/>
          <p:cNvSpPr>
            <a:spLocks noGrp="1" noChangeArrowheads="1"/>
          </p:cNvSpPr>
          <p:nvPr>
            <p:ph type="body" idx="1"/>
          </p:nvPr>
        </p:nvSpPr>
        <p:spPr/>
        <p:txBody>
          <a:bodyPr/>
          <a:lstStyle/>
          <a:p>
            <a:pPr eaLnBrk="1" hangingPunct="1"/>
            <a:r>
              <a:rPr lang="en-US" b="1" dirty="0" smtClean="0"/>
              <a:t>Macrophages </a:t>
            </a:r>
          </a:p>
          <a:p>
            <a:pPr lvl="1"/>
            <a:r>
              <a:rPr lang="en-US" dirty="0" err="1" smtClean="0"/>
              <a:t>phagocytize</a:t>
            </a:r>
            <a:r>
              <a:rPr lang="en-US" dirty="0" smtClean="0"/>
              <a:t> foreign substances</a:t>
            </a:r>
          </a:p>
          <a:p>
            <a:pPr lvl="1"/>
            <a:r>
              <a:rPr lang="en-US" dirty="0" smtClean="0"/>
              <a:t>help activate T cells</a:t>
            </a:r>
          </a:p>
          <a:p>
            <a:pPr eaLnBrk="1" hangingPunct="1"/>
            <a:endParaRPr lang="en-US" b="1" dirty="0" smtClean="0"/>
          </a:p>
          <a:p>
            <a:pPr eaLnBrk="1" hangingPunct="1"/>
            <a:r>
              <a:rPr lang="en-US" b="1" dirty="0" err="1" smtClean="0"/>
              <a:t>Dendritic</a:t>
            </a:r>
            <a:r>
              <a:rPr lang="en-US" b="1" dirty="0" smtClean="0"/>
              <a:t> cells </a:t>
            </a:r>
          </a:p>
          <a:p>
            <a:pPr lvl="1"/>
            <a:r>
              <a:rPr lang="en-US" dirty="0" smtClean="0"/>
              <a:t>capture antigens and deliver them to lymph nodes</a:t>
            </a:r>
          </a:p>
          <a:p>
            <a:pPr eaLnBrk="1" hangingPunct="1"/>
            <a:endParaRPr lang="en-US" b="1" dirty="0" smtClean="0"/>
          </a:p>
          <a:p>
            <a:pPr eaLnBrk="1" hangingPunct="1"/>
            <a:r>
              <a:rPr lang="en-US" b="1" dirty="0" smtClean="0"/>
              <a:t>Reticular cells </a:t>
            </a:r>
          </a:p>
          <a:p>
            <a:pPr lvl="1"/>
            <a:r>
              <a:rPr lang="en-US" dirty="0" smtClean="0"/>
              <a:t>produce reticular fiber that supports other cells in lymphoid organs</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figure_21_21_1_unlabeled"/>
          <p:cNvPicPr>
            <a:picLocks noChangeAspect="1" noChangeArrowheads="1"/>
          </p:cNvPicPr>
          <p:nvPr/>
        </p:nvPicPr>
        <p:blipFill>
          <a:blip r:embed="rId3" cstate="print"/>
          <a:srcRect b="2728"/>
          <a:stretch>
            <a:fillRect/>
          </a:stretch>
        </p:blipFill>
        <p:spPr bwMode="auto">
          <a:xfrm>
            <a:off x="1438275" y="217488"/>
            <a:ext cx="6143625" cy="6326187"/>
          </a:xfrm>
          <a:prstGeom prst="rect">
            <a:avLst/>
          </a:prstGeom>
          <a:noFill/>
        </p:spPr>
      </p:pic>
      <p:pic>
        <p:nvPicPr>
          <p:cNvPr id="296963" name="Picture 3" descr="figure_21_21_1_labeled-2"/>
          <p:cNvPicPr>
            <a:picLocks noChangeAspect="1" noChangeArrowheads="1"/>
          </p:cNvPicPr>
          <p:nvPr/>
        </p:nvPicPr>
        <p:blipFill>
          <a:blip r:embed="rId4" cstate="print"/>
          <a:srcRect b="2895"/>
          <a:stretch>
            <a:fillRect/>
          </a:stretch>
        </p:blipFill>
        <p:spPr bwMode="auto">
          <a:xfrm>
            <a:off x="1427163" y="227013"/>
            <a:ext cx="6126162" cy="6326187"/>
          </a:xfrm>
          <a:prstGeom prst="rect">
            <a:avLst/>
          </a:prstGeom>
          <a:noFill/>
        </p:spPr>
      </p:pic>
      <p:sp>
        <p:nvSpPr>
          <p:cNvPr id="296964" name="Rectangle 18"/>
          <p:cNvSpPr>
            <a:spLocks noGrp="1" noChangeArrowheads="1"/>
          </p:cNvSpPr>
          <p:nvPr>
            <p:ph type="title"/>
          </p:nvPr>
        </p:nvSpPr>
        <p:spPr>
          <a:xfrm>
            <a:off x="0" y="0"/>
            <a:ext cx="9144000" cy="274638"/>
          </a:xfrm>
          <a:noFill/>
          <a:ln/>
        </p:spPr>
        <p:txBody>
          <a:bodyPr/>
          <a:lstStyle/>
          <a:p>
            <a:pPr>
              <a:spcBef>
                <a:spcPct val="0"/>
              </a:spcBef>
            </a:pPr>
            <a:r>
              <a:rPr lang="en-US" sz="1200">
                <a:solidFill>
                  <a:schemeClr val="tx1"/>
                </a:solidFill>
              </a:rPr>
              <a:t>Figure 21.21  Mechanism of an acute allergic (immediate hypersensitivity) response.</a:t>
            </a:r>
          </a:p>
        </p:txBody>
      </p:sp>
      <p:sp>
        <p:nvSpPr>
          <p:cNvPr id="296965" name="Rectangle 5"/>
          <p:cNvSpPr>
            <a:spLocks noChangeArrowheads="1"/>
          </p:cNvSpPr>
          <p:nvPr/>
        </p:nvSpPr>
        <p:spPr bwMode="auto">
          <a:xfrm>
            <a:off x="1503363" y="300038"/>
            <a:ext cx="1979612" cy="336550"/>
          </a:xfrm>
          <a:prstGeom prst="rect">
            <a:avLst/>
          </a:prstGeom>
          <a:noFill/>
          <a:ln w="9525">
            <a:noFill/>
            <a:miter lim="800000"/>
            <a:headEnd/>
            <a:tailEnd/>
          </a:ln>
          <a:effectLst/>
        </p:spPr>
        <p:txBody>
          <a:bodyPr wrap="none" anchor="ctr">
            <a:spAutoFit/>
          </a:bodyPr>
          <a:lstStyle/>
          <a:p>
            <a:pPr algn="ctr"/>
            <a:r>
              <a:rPr lang="en-US" sz="1600">
                <a:latin typeface="Arial" charset="0"/>
              </a:rPr>
              <a:t>Adaptive defenses</a:t>
            </a:r>
          </a:p>
        </p:txBody>
      </p:sp>
      <p:sp>
        <p:nvSpPr>
          <p:cNvPr id="296966" name="Rectangle 6"/>
          <p:cNvSpPr>
            <a:spLocks noChangeArrowheads="1"/>
          </p:cNvSpPr>
          <p:nvPr/>
        </p:nvSpPr>
        <p:spPr bwMode="auto">
          <a:xfrm>
            <a:off x="3660775" y="288925"/>
            <a:ext cx="1968500" cy="336550"/>
          </a:xfrm>
          <a:prstGeom prst="rect">
            <a:avLst/>
          </a:prstGeom>
          <a:noFill/>
          <a:ln w="9525">
            <a:noFill/>
            <a:miter lim="800000"/>
            <a:headEnd/>
            <a:tailEnd/>
          </a:ln>
          <a:effectLst/>
        </p:spPr>
        <p:txBody>
          <a:bodyPr wrap="none" anchor="ctr">
            <a:spAutoFit/>
          </a:bodyPr>
          <a:lstStyle/>
          <a:p>
            <a:pPr algn="ctr"/>
            <a:r>
              <a:rPr lang="en-US" sz="1600">
                <a:latin typeface="Arial" charset="0"/>
              </a:rPr>
              <a:t>Humoral immunity</a:t>
            </a:r>
          </a:p>
        </p:txBody>
      </p:sp>
      <p:sp>
        <p:nvSpPr>
          <p:cNvPr id="296967" name="Rectangle 7"/>
          <p:cNvSpPr>
            <a:spLocks noChangeArrowheads="1"/>
          </p:cNvSpPr>
          <p:nvPr/>
        </p:nvSpPr>
        <p:spPr bwMode="auto">
          <a:xfrm>
            <a:off x="1592263" y="1046163"/>
            <a:ext cx="2317750" cy="336550"/>
          </a:xfrm>
          <a:prstGeom prst="rect">
            <a:avLst/>
          </a:prstGeom>
          <a:noFill/>
          <a:ln w="9525">
            <a:noFill/>
            <a:miter lim="800000"/>
            <a:headEnd/>
            <a:tailEnd/>
          </a:ln>
          <a:effectLst/>
        </p:spPr>
        <p:txBody>
          <a:bodyPr wrap="none" anchor="ctr">
            <a:spAutoFit/>
          </a:bodyPr>
          <a:lstStyle/>
          <a:p>
            <a:pPr algn="ctr"/>
            <a:r>
              <a:rPr lang="en-US" sz="1600" b="0">
                <a:latin typeface="Arial Black" pitchFamily="28" charset="0"/>
              </a:rPr>
              <a:t>Sensitization stage</a:t>
            </a:r>
          </a:p>
        </p:txBody>
      </p:sp>
      <p:sp>
        <p:nvSpPr>
          <p:cNvPr id="296968" name="Rectangle 8"/>
          <p:cNvSpPr>
            <a:spLocks noChangeArrowheads="1"/>
          </p:cNvSpPr>
          <p:nvPr/>
        </p:nvSpPr>
        <p:spPr bwMode="auto">
          <a:xfrm>
            <a:off x="5856288" y="1171575"/>
            <a:ext cx="939800" cy="336550"/>
          </a:xfrm>
          <a:prstGeom prst="rect">
            <a:avLst/>
          </a:prstGeom>
          <a:noFill/>
          <a:ln w="9525">
            <a:noFill/>
            <a:miter lim="800000"/>
            <a:headEnd/>
            <a:tailEnd/>
          </a:ln>
          <a:effectLst/>
        </p:spPr>
        <p:txBody>
          <a:bodyPr wrap="none" anchor="ctr">
            <a:spAutoFit/>
          </a:bodyPr>
          <a:lstStyle/>
          <a:p>
            <a:pPr algn="ctr"/>
            <a:r>
              <a:rPr lang="en-US" sz="1600">
                <a:latin typeface="Arial" charset="0"/>
              </a:rPr>
              <a:t>Antigen</a:t>
            </a:r>
          </a:p>
        </p:txBody>
      </p:sp>
      <p:sp>
        <p:nvSpPr>
          <p:cNvPr id="296969" name="Rectangle 9"/>
          <p:cNvSpPr>
            <a:spLocks noChangeArrowheads="1"/>
          </p:cNvSpPr>
          <p:nvPr/>
        </p:nvSpPr>
        <p:spPr bwMode="auto">
          <a:xfrm>
            <a:off x="1597025" y="1565275"/>
            <a:ext cx="2249488" cy="581025"/>
          </a:xfrm>
          <a:prstGeom prst="rect">
            <a:avLst/>
          </a:prstGeom>
          <a:noFill/>
          <a:ln w="9525">
            <a:noFill/>
            <a:miter lim="800000"/>
            <a:headEnd/>
            <a:tailEnd/>
          </a:ln>
          <a:effectLst/>
        </p:spPr>
        <p:txBody>
          <a:bodyPr wrap="none" anchor="ctr">
            <a:spAutoFit/>
          </a:bodyPr>
          <a:lstStyle/>
          <a:p>
            <a:r>
              <a:rPr lang="en-US" sz="1600">
                <a:solidFill>
                  <a:srgbClr val="0174A6"/>
                </a:solidFill>
                <a:latin typeface="Arial" charset="0"/>
              </a:rPr>
              <a:t>      Antigen (allergen)</a:t>
            </a:r>
          </a:p>
          <a:p>
            <a:r>
              <a:rPr lang="en-US" sz="1600">
                <a:solidFill>
                  <a:srgbClr val="0174A6"/>
                </a:solidFill>
                <a:latin typeface="Arial" charset="0"/>
              </a:rPr>
              <a:t>invades body. </a:t>
            </a:r>
          </a:p>
        </p:txBody>
      </p:sp>
      <p:sp>
        <p:nvSpPr>
          <p:cNvPr id="296970" name="Rectangle 10"/>
          <p:cNvSpPr>
            <a:spLocks noChangeArrowheads="1"/>
          </p:cNvSpPr>
          <p:nvPr/>
        </p:nvSpPr>
        <p:spPr bwMode="auto">
          <a:xfrm>
            <a:off x="1619250" y="3298825"/>
            <a:ext cx="2379663" cy="1131888"/>
          </a:xfrm>
          <a:prstGeom prst="rect">
            <a:avLst/>
          </a:prstGeom>
          <a:noFill/>
          <a:ln w="9525">
            <a:noFill/>
            <a:miter lim="800000"/>
            <a:headEnd/>
            <a:tailEnd/>
          </a:ln>
          <a:effectLst/>
        </p:spPr>
        <p:txBody>
          <a:bodyPr anchor="ctr">
            <a:spAutoFit/>
          </a:bodyPr>
          <a:lstStyle/>
          <a:p>
            <a:pPr>
              <a:lnSpc>
                <a:spcPct val="85000"/>
              </a:lnSpc>
            </a:pPr>
            <a:r>
              <a:rPr lang="en-US" sz="1600">
                <a:solidFill>
                  <a:srgbClr val="0074A6"/>
                </a:solidFill>
                <a:latin typeface="Arial" charset="0"/>
              </a:rPr>
              <a:t>      Plasma cells</a:t>
            </a:r>
          </a:p>
          <a:p>
            <a:pPr>
              <a:lnSpc>
                <a:spcPct val="85000"/>
              </a:lnSpc>
            </a:pPr>
            <a:r>
              <a:rPr lang="en-US" sz="1600">
                <a:solidFill>
                  <a:srgbClr val="0074A6"/>
                </a:solidFill>
                <a:latin typeface="Arial" charset="0"/>
              </a:rPr>
              <a:t>produce large amounts of class</a:t>
            </a:r>
          </a:p>
          <a:p>
            <a:pPr>
              <a:lnSpc>
                <a:spcPct val="85000"/>
              </a:lnSpc>
            </a:pPr>
            <a:r>
              <a:rPr lang="en-US" sz="1600">
                <a:solidFill>
                  <a:srgbClr val="0074A6"/>
                </a:solidFill>
                <a:latin typeface="Arial" charset="0"/>
              </a:rPr>
              <a:t>IgE antibodies against allergen.</a:t>
            </a:r>
          </a:p>
        </p:txBody>
      </p:sp>
      <p:sp>
        <p:nvSpPr>
          <p:cNvPr id="296971" name="Oval 11"/>
          <p:cNvSpPr>
            <a:spLocks noChangeArrowheads="1"/>
          </p:cNvSpPr>
          <p:nvPr/>
        </p:nvSpPr>
        <p:spPr bwMode="auto">
          <a:xfrm>
            <a:off x="1695450" y="1585913"/>
            <a:ext cx="265113" cy="252412"/>
          </a:xfrm>
          <a:prstGeom prst="ellipse">
            <a:avLst/>
          </a:prstGeom>
          <a:solidFill>
            <a:schemeClr val="bg1"/>
          </a:solidFill>
          <a:ln w="19050">
            <a:solidFill>
              <a:srgbClr val="0074A6"/>
            </a:solidFill>
            <a:round/>
            <a:headEnd/>
            <a:tailEnd/>
          </a:ln>
          <a:effectLst/>
        </p:spPr>
        <p:txBody>
          <a:bodyPr wrap="none" anchor="ctr"/>
          <a:lstStyle/>
          <a:p>
            <a:pPr algn="ctr"/>
            <a:r>
              <a:rPr lang="en-US" sz="1600" b="0">
                <a:solidFill>
                  <a:srgbClr val="0074A6"/>
                </a:solidFill>
                <a:latin typeface="Arial Black" pitchFamily="28" charset="0"/>
              </a:rPr>
              <a:t>1</a:t>
            </a:r>
            <a:endParaRPr lang="en-US" sz="1600">
              <a:solidFill>
                <a:srgbClr val="0074A6"/>
              </a:solidFill>
              <a:latin typeface="Arial" charset="0"/>
            </a:endParaRPr>
          </a:p>
        </p:txBody>
      </p:sp>
      <p:sp>
        <p:nvSpPr>
          <p:cNvPr id="296972" name="Oval 12"/>
          <p:cNvSpPr>
            <a:spLocks noChangeArrowheads="1"/>
          </p:cNvSpPr>
          <p:nvPr/>
        </p:nvSpPr>
        <p:spPr bwMode="auto">
          <a:xfrm>
            <a:off x="1695450" y="3303588"/>
            <a:ext cx="265113" cy="252412"/>
          </a:xfrm>
          <a:prstGeom prst="ellipse">
            <a:avLst/>
          </a:prstGeom>
          <a:solidFill>
            <a:schemeClr val="bg1"/>
          </a:solidFill>
          <a:ln w="19050">
            <a:solidFill>
              <a:srgbClr val="0074A6"/>
            </a:solidFill>
            <a:round/>
            <a:headEnd/>
            <a:tailEnd/>
          </a:ln>
          <a:effectLst/>
        </p:spPr>
        <p:txBody>
          <a:bodyPr wrap="none" anchor="ctr"/>
          <a:lstStyle/>
          <a:p>
            <a:pPr algn="ctr"/>
            <a:r>
              <a:rPr lang="en-US" sz="1600" b="0">
                <a:solidFill>
                  <a:srgbClr val="0074A6"/>
                </a:solidFill>
                <a:latin typeface="Arial Black" pitchFamily="28" charset="0"/>
              </a:rPr>
              <a:t>2</a:t>
            </a:r>
            <a:endParaRPr lang="en-US" sz="1600">
              <a:solidFill>
                <a:srgbClr val="0074A6"/>
              </a:solidFill>
              <a:latin typeface="Arial" charset="0"/>
            </a:endParaRPr>
          </a:p>
        </p:txBody>
      </p:sp>
      <p:sp>
        <p:nvSpPr>
          <p:cNvPr id="296973" name="Line 13"/>
          <p:cNvSpPr>
            <a:spLocks noChangeShapeType="1"/>
          </p:cNvSpPr>
          <p:nvPr/>
        </p:nvSpPr>
        <p:spPr bwMode="auto">
          <a:xfrm flipH="1">
            <a:off x="5402263" y="1346200"/>
            <a:ext cx="501650" cy="0"/>
          </a:xfrm>
          <a:prstGeom prst="line">
            <a:avLst/>
          </a:prstGeom>
          <a:noFill/>
          <a:ln w="19050">
            <a:solidFill>
              <a:schemeClr val="tx1"/>
            </a:solidFill>
            <a:round/>
            <a:headEnd/>
            <a:tailEnd/>
          </a:ln>
          <a:effectLst/>
        </p:spPr>
        <p:txBody>
          <a:bodyPr wrap="none" anchor="ctr"/>
          <a:lstStyle/>
          <a:p>
            <a:endParaRPr lang="en-US"/>
          </a:p>
        </p:txBody>
      </p:sp>
      <p:sp>
        <p:nvSpPr>
          <p:cNvPr id="296974" name="Rectangle 14"/>
          <p:cNvSpPr>
            <a:spLocks noChangeArrowheads="1"/>
          </p:cNvSpPr>
          <p:nvPr/>
        </p:nvSpPr>
        <p:spPr bwMode="auto">
          <a:xfrm>
            <a:off x="8277225" y="60325"/>
            <a:ext cx="674688" cy="274638"/>
          </a:xfrm>
          <a:prstGeom prst="rect">
            <a:avLst/>
          </a:prstGeom>
          <a:noFill/>
          <a:ln w="9525">
            <a:noFill/>
            <a:miter lim="800000"/>
            <a:headEnd/>
            <a:tailEnd/>
          </a:ln>
          <a:effectLst/>
        </p:spPr>
        <p:txBody>
          <a:bodyPr wrap="none" anchor="ctr">
            <a:spAutoFit/>
          </a:bodyPr>
          <a:lstStyle/>
          <a:p>
            <a:pPr algn="r"/>
            <a:r>
              <a:rPr lang="en-US" sz="1200">
                <a:latin typeface="Arial" charset="0"/>
              </a:rPr>
              <a:t>Slide 3</a:t>
            </a:r>
          </a:p>
        </p:txBody>
      </p:sp>
    </p:spTree>
    <p:extLst>
      <p:ext uri="{BB962C8B-B14F-4D97-AF65-F5344CB8AC3E}">
        <p14:creationId xmlns:p14="http://schemas.microsoft.com/office/powerpoint/2010/main" val="1828769975"/>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18"/>
          <p:cNvSpPr>
            <a:spLocks noGrp="1" noChangeArrowheads="1"/>
          </p:cNvSpPr>
          <p:nvPr>
            <p:ph type="title"/>
          </p:nvPr>
        </p:nvSpPr>
        <p:spPr>
          <a:xfrm>
            <a:off x="0" y="0"/>
            <a:ext cx="9144000" cy="274638"/>
          </a:xfrm>
          <a:noFill/>
          <a:ln/>
        </p:spPr>
        <p:txBody>
          <a:bodyPr/>
          <a:lstStyle/>
          <a:p>
            <a:pPr>
              <a:spcBef>
                <a:spcPct val="0"/>
              </a:spcBef>
            </a:pPr>
            <a:r>
              <a:rPr lang="en-US" sz="1200">
                <a:solidFill>
                  <a:schemeClr val="tx1"/>
                </a:solidFill>
              </a:rPr>
              <a:t>Figure 21.21  Mechanism of an acute allergic (immediate hypersensitivity) response.</a:t>
            </a:r>
          </a:p>
        </p:txBody>
      </p:sp>
      <p:pic>
        <p:nvPicPr>
          <p:cNvPr id="299011" name="Picture 3" descr="figure_21_21_1_unlabeled"/>
          <p:cNvPicPr>
            <a:picLocks noChangeAspect="1" noChangeArrowheads="1"/>
          </p:cNvPicPr>
          <p:nvPr/>
        </p:nvPicPr>
        <p:blipFill>
          <a:blip r:embed="rId3" cstate="print"/>
          <a:srcRect b="2728"/>
          <a:stretch>
            <a:fillRect/>
          </a:stretch>
        </p:blipFill>
        <p:spPr bwMode="auto">
          <a:xfrm>
            <a:off x="1416050" y="227013"/>
            <a:ext cx="6143625" cy="6326187"/>
          </a:xfrm>
          <a:prstGeom prst="rect">
            <a:avLst/>
          </a:prstGeom>
          <a:noFill/>
        </p:spPr>
      </p:pic>
      <p:sp>
        <p:nvSpPr>
          <p:cNvPr id="299012" name="Rectangle 4"/>
          <p:cNvSpPr>
            <a:spLocks noChangeArrowheads="1"/>
          </p:cNvSpPr>
          <p:nvPr/>
        </p:nvSpPr>
        <p:spPr bwMode="auto">
          <a:xfrm>
            <a:off x="1503363" y="300038"/>
            <a:ext cx="1979612" cy="336550"/>
          </a:xfrm>
          <a:prstGeom prst="rect">
            <a:avLst/>
          </a:prstGeom>
          <a:noFill/>
          <a:ln w="9525">
            <a:noFill/>
            <a:miter lim="800000"/>
            <a:headEnd/>
            <a:tailEnd/>
          </a:ln>
          <a:effectLst/>
        </p:spPr>
        <p:txBody>
          <a:bodyPr wrap="none" anchor="ctr">
            <a:spAutoFit/>
          </a:bodyPr>
          <a:lstStyle/>
          <a:p>
            <a:pPr algn="ctr"/>
            <a:r>
              <a:rPr lang="en-US" sz="1600">
                <a:latin typeface="Arial" charset="0"/>
              </a:rPr>
              <a:t>Adaptive defenses</a:t>
            </a:r>
          </a:p>
        </p:txBody>
      </p:sp>
      <p:sp>
        <p:nvSpPr>
          <p:cNvPr id="299013" name="Rectangle 5"/>
          <p:cNvSpPr>
            <a:spLocks noChangeArrowheads="1"/>
          </p:cNvSpPr>
          <p:nvPr/>
        </p:nvSpPr>
        <p:spPr bwMode="auto">
          <a:xfrm>
            <a:off x="3660775" y="288925"/>
            <a:ext cx="1968500" cy="336550"/>
          </a:xfrm>
          <a:prstGeom prst="rect">
            <a:avLst/>
          </a:prstGeom>
          <a:noFill/>
          <a:ln w="9525">
            <a:noFill/>
            <a:miter lim="800000"/>
            <a:headEnd/>
            <a:tailEnd/>
          </a:ln>
          <a:effectLst/>
        </p:spPr>
        <p:txBody>
          <a:bodyPr wrap="none" anchor="ctr">
            <a:spAutoFit/>
          </a:bodyPr>
          <a:lstStyle/>
          <a:p>
            <a:pPr algn="ctr"/>
            <a:r>
              <a:rPr lang="en-US" sz="1600">
                <a:latin typeface="Arial" charset="0"/>
              </a:rPr>
              <a:t>Humoral immunity</a:t>
            </a:r>
          </a:p>
        </p:txBody>
      </p:sp>
      <p:sp>
        <p:nvSpPr>
          <p:cNvPr id="299014" name="Rectangle 6"/>
          <p:cNvSpPr>
            <a:spLocks noChangeArrowheads="1"/>
          </p:cNvSpPr>
          <p:nvPr/>
        </p:nvSpPr>
        <p:spPr bwMode="auto">
          <a:xfrm>
            <a:off x="1592263" y="1046163"/>
            <a:ext cx="2317750" cy="336550"/>
          </a:xfrm>
          <a:prstGeom prst="rect">
            <a:avLst/>
          </a:prstGeom>
          <a:noFill/>
          <a:ln w="9525">
            <a:noFill/>
            <a:miter lim="800000"/>
            <a:headEnd/>
            <a:tailEnd/>
          </a:ln>
          <a:effectLst/>
        </p:spPr>
        <p:txBody>
          <a:bodyPr wrap="none" anchor="ctr">
            <a:spAutoFit/>
          </a:bodyPr>
          <a:lstStyle/>
          <a:p>
            <a:pPr algn="ctr"/>
            <a:r>
              <a:rPr lang="en-US" sz="1600" b="0">
                <a:latin typeface="Arial Black" pitchFamily="28" charset="0"/>
              </a:rPr>
              <a:t>Sensitization stage</a:t>
            </a:r>
          </a:p>
        </p:txBody>
      </p:sp>
      <p:sp>
        <p:nvSpPr>
          <p:cNvPr id="299015" name="Rectangle 7"/>
          <p:cNvSpPr>
            <a:spLocks noChangeArrowheads="1"/>
          </p:cNvSpPr>
          <p:nvPr/>
        </p:nvSpPr>
        <p:spPr bwMode="auto">
          <a:xfrm>
            <a:off x="5856288" y="1171575"/>
            <a:ext cx="939800" cy="336550"/>
          </a:xfrm>
          <a:prstGeom prst="rect">
            <a:avLst/>
          </a:prstGeom>
          <a:noFill/>
          <a:ln w="9525">
            <a:noFill/>
            <a:miter lim="800000"/>
            <a:headEnd/>
            <a:tailEnd/>
          </a:ln>
          <a:effectLst/>
        </p:spPr>
        <p:txBody>
          <a:bodyPr wrap="none" anchor="ctr">
            <a:spAutoFit/>
          </a:bodyPr>
          <a:lstStyle/>
          <a:p>
            <a:pPr algn="ctr"/>
            <a:r>
              <a:rPr lang="en-US" sz="1600">
                <a:latin typeface="Arial" charset="0"/>
              </a:rPr>
              <a:t>Antigen</a:t>
            </a:r>
          </a:p>
        </p:txBody>
      </p:sp>
      <p:sp>
        <p:nvSpPr>
          <p:cNvPr id="299016" name="Rectangle 8"/>
          <p:cNvSpPr>
            <a:spLocks noChangeArrowheads="1"/>
          </p:cNvSpPr>
          <p:nvPr/>
        </p:nvSpPr>
        <p:spPr bwMode="auto">
          <a:xfrm>
            <a:off x="1597025" y="1565275"/>
            <a:ext cx="2249488" cy="581025"/>
          </a:xfrm>
          <a:prstGeom prst="rect">
            <a:avLst/>
          </a:prstGeom>
          <a:noFill/>
          <a:ln w="9525">
            <a:noFill/>
            <a:miter lim="800000"/>
            <a:headEnd/>
            <a:tailEnd/>
          </a:ln>
          <a:effectLst/>
        </p:spPr>
        <p:txBody>
          <a:bodyPr wrap="none" anchor="ctr">
            <a:spAutoFit/>
          </a:bodyPr>
          <a:lstStyle/>
          <a:p>
            <a:r>
              <a:rPr lang="en-US" sz="1600">
                <a:solidFill>
                  <a:srgbClr val="0174A6"/>
                </a:solidFill>
                <a:latin typeface="Arial" charset="0"/>
              </a:rPr>
              <a:t>      Antigen (allergen)</a:t>
            </a:r>
          </a:p>
          <a:p>
            <a:r>
              <a:rPr lang="en-US" sz="1600">
                <a:solidFill>
                  <a:srgbClr val="0174A6"/>
                </a:solidFill>
                <a:latin typeface="Arial" charset="0"/>
              </a:rPr>
              <a:t>invades body. </a:t>
            </a:r>
          </a:p>
        </p:txBody>
      </p:sp>
      <p:sp>
        <p:nvSpPr>
          <p:cNvPr id="299017" name="Rectangle 9"/>
          <p:cNvSpPr>
            <a:spLocks noChangeArrowheads="1"/>
          </p:cNvSpPr>
          <p:nvPr/>
        </p:nvSpPr>
        <p:spPr bwMode="auto">
          <a:xfrm>
            <a:off x="1619250" y="3298825"/>
            <a:ext cx="2379663" cy="1131888"/>
          </a:xfrm>
          <a:prstGeom prst="rect">
            <a:avLst/>
          </a:prstGeom>
          <a:noFill/>
          <a:ln w="9525">
            <a:noFill/>
            <a:miter lim="800000"/>
            <a:headEnd/>
            <a:tailEnd/>
          </a:ln>
          <a:effectLst/>
        </p:spPr>
        <p:txBody>
          <a:bodyPr anchor="ctr">
            <a:spAutoFit/>
          </a:bodyPr>
          <a:lstStyle/>
          <a:p>
            <a:pPr>
              <a:lnSpc>
                <a:spcPct val="85000"/>
              </a:lnSpc>
            </a:pPr>
            <a:r>
              <a:rPr lang="en-US" sz="1600">
                <a:solidFill>
                  <a:srgbClr val="0074A6"/>
                </a:solidFill>
                <a:latin typeface="Arial" charset="0"/>
              </a:rPr>
              <a:t>      Plasma cells</a:t>
            </a:r>
          </a:p>
          <a:p>
            <a:pPr>
              <a:lnSpc>
                <a:spcPct val="85000"/>
              </a:lnSpc>
            </a:pPr>
            <a:r>
              <a:rPr lang="en-US" sz="1600">
                <a:solidFill>
                  <a:srgbClr val="0074A6"/>
                </a:solidFill>
                <a:latin typeface="Arial" charset="0"/>
              </a:rPr>
              <a:t>produce large amounts of class</a:t>
            </a:r>
          </a:p>
          <a:p>
            <a:pPr>
              <a:lnSpc>
                <a:spcPct val="85000"/>
              </a:lnSpc>
            </a:pPr>
            <a:r>
              <a:rPr lang="en-US" sz="1600">
                <a:solidFill>
                  <a:srgbClr val="0074A6"/>
                </a:solidFill>
                <a:latin typeface="Arial" charset="0"/>
              </a:rPr>
              <a:t>IgE antibodies against allergen.</a:t>
            </a:r>
          </a:p>
        </p:txBody>
      </p:sp>
      <p:sp>
        <p:nvSpPr>
          <p:cNvPr id="299018" name="Rectangle 10"/>
          <p:cNvSpPr>
            <a:spLocks noChangeArrowheads="1"/>
          </p:cNvSpPr>
          <p:nvPr/>
        </p:nvSpPr>
        <p:spPr bwMode="auto">
          <a:xfrm>
            <a:off x="1608138" y="5114925"/>
            <a:ext cx="2465387" cy="923925"/>
          </a:xfrm>
          <a:prstGeom prst="rect">
            <a:avLst/>
          </a:prstGeom>
          <a:noFill/>
          <a:ln w="9525">
            <a:noFill/>
            <a:miter lim="800000"/>
            <a:headEnd/>
            <a:tailEnd/>
          </a:ln>
          <a:effectLst/>
        </p:spPr>
        <p:txBody>
          <a:bodyPr anchor="ctr">
            <a:spAutoFit/>
          </a:bodyPr>
          <a:lstStyle/>
          <a:p>
            <a:pPr>
              <a:lnSpc>
                <a:spcPct val="85000"/>
              </a:lnSpc>
            </a:pPr>
            <a:r>
              <a:rPr lang="en-US" sz="1600">
                <a:solidFill>
                  <a:srgbClr val="0074A6"/>
                </a:solidFill>
                <a:latin typeface="Arial" charset="0"/>
              </a:rPr>
              <a:t>      IgE antibodies</a:t>
            </a:r>
          </a:p>
          <a:p>
            <a:pPr>
              <a:lnSpc>
                <a:spcPct val="85000"/>
              </a:lnSpc>
            </a:pPr>
            <a:r>
              <a:rPr lang="en-US" sz="1600">
                <a:solidFill>
                  <a:srgbClr val="0074A6"/>
                </a:solidFill>
                <a:latin typeface="Arial" charset="0"/>
              </a:rPr>
              <a:t>attach to mast cells in</a:t>
            </a:r>
          </a:p>
          <a:p>
            <a:pPr>
              <a:lnSpc>
                <a:spcPct val="85000"/>
              </a:lnSpc>
            </a:pPr>
            <a:r>
              <a:rPr lang="en-US" sz="1600">
                <a:solidFill>
                  <a:srgbClr val="0074A6"/>
                </a:solidFill>
                <a:latin typeface="Arial" charset="0"/>
              </a:rPr>
              <a:t>body tissues  (and to</a:t>
            </a:r>
          </a:p>
          <a:p>
            <a:pPr>
              <a:lnSpc>
                <a:spcPct val="85000"/>
              </a:lnSpc>
            </a:pPr>
            <a:r>
              <a:rPr lang="en-US" sz="1600">
                <a:solidFill>
                  <a:srgbClr val="0074A6"/>
                </a:solidFill>
                <a:latin typeface="Arial" charset="0"/>
              </a:rPr>
              <a:t>circulating basophils).</a:t>
            </a:r>
          </a:p>
        </p:txBody>
      </p:sp>
      <p:sp>
        <p:nvSpPr>
          <p:cNvPr id="299019" name="Rectangle 11"/>
          <p:cNvSpPr>
            <a:spLocks noChangeArrowheads="1"/>
          </p:cNvSpPr>
          <p:nvPr/>
        </p:nvSpPr>
        <p:spPr bwMode="auto">
          <a:xfrm>
            <a:off x="5630863" y="4148138"/>
            <a:ext cx="1504950" cy="754062"/>
          </a:xfrm>
          <a:prstGeom prst="rect">
            <a:avLst/>
          </a:prstGeom>
          <a:noFill/>
          <a:ln w="9525">
            <a:noFill/>
            <a:miter lim="800000"/>
            <a:headEnd/>
            <a:tailEnd/>
          </a:ln>
          <a:effectLst/>
        </p:spPr>
        <p:txBody>
          <a:bodyPr wrap="none" anchor="ctr">
            <a:spAutoFit/>
          </a:bodyPr>
          <a:lstStyle/>
          <a:p>
            <a:pPr>
              <a:lnSpc>
                <a:spcPct val="90000"/>
              </a:lnSpc>
            </a:pPr>
            <a:r>
              <a:rPr lang="en-US" sz="1600">
                <a:latin typeface="Arial" charset="0"/>
              </a:rPr>
              <a:t>Mast cell with</a:t>
            </a:r>
          </a:p>
          <a:p>
            <a:pPr>
              <a:lnSpc>
                <a:spcPct val="90000"/>
              </a:lnSpc>
            </a:pPr>
            <a:r>
              <a:rPr lang="en-US" sz="1600">
                <a:latin typeface="Arial" charset="0"/>
              </a:rPr>
              <a:t>fixed IgE</a:t>
            </a:r>
          </a:p>
          <a:p>
            <a:pPr>
              <a:lnSpc>
                <a:spcPct val="90000"/>
              </a:lnSpc>
            </a:pPr>
            <a:r>
              <a:rPr lang="en-US" sz="1600">
                <a:latin typeface="Arial" charset="0"/>
              </a:rPr>
              <a:t>antibodies</a:t>
            </a:r>
          </a:p>
        </p:txBody>
      </p:sp>
      <p:sp>
        <p:nvSpPr>
          <p:cNvPr id="299020" name="Rectangle 12"/>
          <p:cNvSpPr>
            <a:spLocks noChangeArrowheads="1"/>
          </p:cNvSpPr>
          <p:nvPr/>
        </p:nvSpPr>
        <p:spPr bwMode="auto">
          <a:xfrm>
            <a:off x="5630863" y="5427663"/>
            <a:ext cx="1211262" cy="754062"/>
          </a:xfrm>
          <a:prstGeom prst="rect">
            <a:avLst/>
          </a:prstGeom>
          <a:noFill/>
          <a:ln w="9525">
            <a:noFill/>
            <a:miter lim="800000"/>
            <a:headEnd/>
            <a:tailEnd/>
          </a:ln>
          <a:effectLst/>
        </p:spPr>
        <p:txBody>
          <a:bodyPr wrap="none" anchor="ctr">
            <a:spAutoFit/>
          </a:bodyPr>
          <a:lstStyle/>
          <a:p>
            <a:pPr>
              <a:lnSpc>
                <a:spcPct val="90000"/>
              </a:lnSpc>
            </a:pPr>
            <a:r>
              <a:rPr lang="en-US" sz="1600">
                <a:latin typeface="Arial" charset="0"/>
              </a:rPr>
              <a:t>Granules</a:t>
            </a:r>
          </a:p>
          <a:p>
            <a:pPr>
              <a:lnSpc>
                <a:spcPct val="90000"/>
              </a:lnSpc>
            </a:pPr>
            <a:r>
              <a:rPr lang="en-US" sz="1600">
                <a:latin typeface="Arial" charset="0"/>
              </a:rPr>
              <a:t>containing</a:t>
            </a:r>
          </a:p>
          <a:p>
            <a:pPr>
              <a:lnSpc>
                <a:spcPct val="90000"/>
              </a:lnSpc>
            </a:pPr>
            <a:r>
              <a:rPr lang="en-US" sz="1600">
                <a:latin typeface="Arial" charset="0"/>
              </a:rPr>
              <a:t>histamine</a:t>
            </a:r>
          </a:p>
        </p:txBody>
      </p:sp>
      <p:sp>
        <p:nvSpPr>
          <p:cNvPr id="299021" name="Oval 13"/>
          <p:cNvSpPr>
            <a:spLocks noChangeArrowheads="1"/>
          </p:cNvSpPr>
          <p:nvPr/>
        </p:nvSpPr>
        <p:spPr bwMode="auto">
          <a:xfrm>
            <a:off x="1695450" y="1585913"/>
            <a:ext cx="265113" cy="252412"/>
          </a:xfrm>
          <a:prstGeom prst="ellipse">
            <a:avLst/>
          </a:prstGeom>
          <a:solidFill>
            <a:schemeClr val="bg1"/>
          </a:solidFill>
          <a:ln w="19050">
            <a:solidFill>
              <a:srgbClr val="0074A6"/>
            </a:solidFill>
            <a:round/>
            <a:headEnd/>
            <a:tailEnd/>
          </a:ln>
          <a:effectLst/>
        </p:spPr>
        <p:txBody>
          <a:bodyPr wrap="none" anchor="ctr"/>
          <a:lstStyle/>
          <a:p>
            <a:pPr algn="ctr"/>
            <a:r>
              <a:rPr lang="en-US" sz="1600" b="0">
                <a:solidFill>
                  <a:srgbClr val="0074A6"/>
                </a:solidFill>
                <a:latin typeface="Arial Black" pitchFamily="28" charset="0"/>
              </a:rPr>
              <a:t>1</a:t>
            </a:r>
            <a:endParaRPr lang="en-US" sz="1600">
              <a:solidFill>
                <a:srgbClr val="0074A6"/>
              </a:solidFill>
              <a:latin typeface="Arial" charset="0"/>
            </a:endParaRPr>
          </a:p>
        </p:txBody>
      </p:sp>
      <p:sp>
        <p:nvSpPr>
          <p:cNvPr id="299022" name="Oval 14"/>
          <p:cNvSpPr>
            <a:spLocks noChangeArrowheads="1"/>
          </p:cNvSpPr>
          <p:nvPr/>
        </p:nvSpPr>
        <p:spPr bwMode="auto">
          <a:xfrm>
            <a:off x="1695450" y="3303588"/>
            <a:ext cx="265113" cy="252412"/>
          </a:xfrm>
          <a:prstGeom prst="ellipse">
            <a:avLst/>
          </a:prstGeom>
          <a:solidFill>
            <a:schemeClr val="bg1"/>
          </a:solidFill>
          <a:ln w="19050">
            <a:solidFill>
              <a:srgbClr val="0074A6"/>
            </a:solidFill>
            <a:round/>
            <a:headEnd/>
            <a:tailEnd/>
          </a:ln>
          <a:effectLst/>
        </p:spPr>
        <p:txBody>
          <a:bodyPr wrap="none" anchor="ctr"/>
          <a:lstStyle/>
          <a:p>
            <a:pPr algn="ctr"/>
            <a:r>
              <a:rPr lang="en-US" sz="1600" b="0">
                <a:solidFill>
                  <a:srgbClr val="0074A6"/>
                </a:solidFill>
                <a:latin typeface="Arial Black" pitchFamily="28" charset="0"/>
              </a:rPr>
              <a:t>2</a:t>
            </a:r>
            <a:endParaRPr lang="en-US" sz="1600">
              <a:solidFill>
                <a:srgbClr val="0074A6"/>
              </a:solidFill>
              <a:latin typeface="Arial" charset="0"/>
            </a:endParaRPr>
          </a:p>
        </p:txBody>
      </p:sp>
      <p:sp>
        <p:nvSpPr>
          <p:cNvPr id="299023" name="Oval 15"/>
          <p:cNvSpPr>
            <a:spLocks noChangeArrowheads="1"/>
          </p:cNvSpPr>
          <p:nvPr/>
        </p:nvSpPr>
        <p:spPr bwMode="auto">
          <a:xfrm>
            <a:off x="1695450" y="5106988"/>
            <a:ext cx="265113" cy="252412"/>
          </a:xfrm>
          <a:prstGeom prst="ellipse">
            <a:avLst/>
          </a:prstGeom>
          <a:solidFill>
            <a:schemeClr val="bg1"/>
          </a:solidFill>
          <a:ln w="19050">
            <a:solidFill>
              <a:srgbClr val="0074A6"/>
            </a:solidFill>
            <a:round/>
            <a:headEnd/>
            <a:tailEnd/>
          </a:ln>
          <a:effectLst/>
        </p:spPr>
        <p:txBody>
          <a:bodyPr wrap="none" anchor="ctr"/>
          <a:lstStyle/>
          <a:p>
            <a:pPr algn="ctr"/>
            <a:r>
              <a:rPr lang="en-US" sz="1600" b="0">
                <a:solidFill>
                  <a:srgbClr val="0074A6"/>
                </a:solidFill>
                <a:latin typeface="Arial Black" pitchFamily="28" charset="0"/>
              </a:rPr>
              <a:t>3</a:t>
            </a:r>
            <a:endParaRPr lang="en-US" sz="1600">
              <a:solidFill>
                <a:srgbClr val="0074A6"/>
              </a:solidFill>
              <a:latin typeface="Arial" charset="0"/>
            </a:endParaRPr>
          </a:p>
        </p:txBody>
      </p:sp>
      <p:sp>
        <p:nvSpPr>
          <p:cNvPr id="299024" name="Freeform 16"/>
          <p:cNvSpPr>
            <a:spLocks/>
          </p:cNvSpPr>
          <p:nvPr/>
        </p:nvSpPr>
        <p:spPr bwMode="auto">
          <a:xfrm>
            <a:off x="4791075" y="4308475"/>
            <a:ext cx="863600" cy="1020763"/>
          </a:xfrm>
          <a:custGeom>
            <a:avLst/>
            <a:gdLst/>
            <a:ahLst/>
            <a:cxnLst>
              <a:cxn ang="0">
                <a:pos x="555" y="2"/>
              </a:cxn>
              <a:cxn ang="0">
                <a:pos x="480" y="0"/>
              </a:cxn>
              <a:cxn ang="0">
                <a:pos x="0" y="656"/>
              </a:cxn>
            </a:cxnLst>
            <a:rect l="0" t="0" r="r" b="b"/>
            <a:pathLst>
              <a:path w="555" h="656">
                <a:moveTo>
                  <a:pt x="555" y="2"/>
                </a:moveTo>
                <a:lnTo>
                  <a:pt x="480" y="0"/>
                </a:lnTo>
                <a:lnTo>
                  <a:pt x="0" y="656"/>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299025" name="Freeform 17"/>
          <p:cNvSpPr>
            <a:spLocks/>
          </p:cNvSpPr>
          <p:nvPr/>
        </p:nvSpPr>
        <p:spPr bwMode="auto">
          <a:xfrm>
            <a:off x="5084763" y="5138738"/>
            <a:ext cx="566737" cy="447675"/>
          </a:xfrm>
          <a:custGeom>
            <a:avLst/>
            <a:gdLst/>
            <a:ahLst/>
            <a:cxnLst>
              <a:cxn ang="0">
                <a:pos x="365" y="0"/>
              </a:cxn>
              <a:cxn ang="0">
                <a:pos x="292" y="0"/>
              </a:cxn>
              <a:cxn ang="0">
                <a:pos x="0" y="288"/>
              </a:cxn>
            </a:cxnLst>
            <a:rect l="0" t="0" r="r" b="b"/>
            <a:pathLst>
              <a:path w="365" h="288">
                <a:moveTo>
                  <a:pt x="365" y="0"/>
                </a:moveTo>
                <a:lnTo>
                  <a:pt x="292" y="0"/>
                </a:lnTo>
                <a:lnTo>
                  <a:pt x="0" y="288"/>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299026" name="Freeform 18"/>
          <p:cNvSpPr>
            <a:spLocks/>
          </p:cNvSpPr>
          <p:nvPr/>
        </p:nvSpPr>
        <p:spPr bwMode="auto">
          <a:xfrm>
            <a:off x="4624388" y="5568950"/>
            <a:ext cx="1025525" cy="361950"/>
          </a:xfrm>
          <a:custGeom>
            <a:avLst/>
            <a:gdLst/>
            <a:ahLst/>
            <a:cxnLst>
              <a:cxn ang="0">
                <a:pos x="659" y="0"/>
              </a:cxn>
              <a:cxn ang="0">
                <a:pos x="588" y="3"/>
              </a:cxn>
              <a:cxn ang="0">
                <a:pos x="0" y="232"/>
              </a:cxn>
            </a:cxnLst>
            <a:rect l="0" t="0" r="r" b="b"/>
            <a:pathLst>
              <a:path w="659" h="232">
                <a:moveTo>
                  <a:pt x="659" y="0"/>
                </a:moveTo>
                <a:lnTo>
                  <a:pt x="588" y="3"/>
                </a:lnTo>
                <a:lnTo>
                  <a:pt x="0" y="232"/>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299027" name="Rectangle 19"/>
          <p:cNvSpPr>
            <a:spLocks noChangeArrowheads="1"/>
          </p:cNvSpPr>
          <p:nvPr/>
        </p:nvSpPr>
        <p:spPr bwMode="auto">
          <a:xfrm>
            <a:off x="5622925" y="4970463"/>
            <a:ext cx="500063" cy="336550"/>
          </a:xfrm>
          <a:prstGeom prst="rect">
            <a:avLst/>
          </a:prstGeom>
          <a:noFill/>
          <a:ln w="9525">
            <a:noFill/>
            <a:miter lim="800000"/>
            <a:headEnd/>
            <a:tailEnd/>
          </a:ln>
          <a:effectLst/>
        </p:spPr>
        <p:txBody>
          <a:bodyPr wrap="none" anchor="ctr">
            <a:spAutoFit/>
          </a:bodyPr>
          <a:lstStyle/>
          <a:p>
            <a:pPr algn="ctr"/>
            <a:r>
              <a:rPr lang="en-US" sz="1600">
                <a:latin typeface="Arial" charset="0"/>
              </a:rPr>
              <a:t>IgE</a:t>
            </a:r>
          </a:p>
        </p:txBody>
      </p:sp>
      <p:sp>
        <p:nvSpPr>
          <p:cNvPr id="299028" name="Line 20"/>
          <p:cNvSpPr>
            <a:spLocks noChangeShapeType="1"/>
          </p:cNvSpPr>
          <p:nvPr/>
        </p:nvSpPr>
        <p:spPr bwMode="auto">
          <a:xfrm flipH="1">
            <a:off x="5402263" y="1346200"/>
            <a:ext cx="501650" cy="0"/>
          </a:xfrm>
          <a:prstGeom prst="line">
            <a:avLst/>
          </a:prstGeom>
          <a:noFill/>
          <a:ln w="19050">
            <a:solidFill>
              <a:schemeClr val="tx1"/>
            </a:solidFill>
            <a:round/>
            <a:headEnd/>
            <a:tailEnd/>
          </a:ln>
          <a:effectLst/>
        </p:spPr>
        <p:txBody>
          <a:bodyPr wrap="none" anchor="ctr"/>
          <a:lstStyle/>
          <a:p>
            <a:endParaRPr lang="en-US"/>
          </a:p>
        </p:txBody>
      </p:sp>
      <p:sp>
        <p:nvSpPr>
          <p:cNvPr id="299029" name="Rectangle 21"/>
          <p:cNvSpPr>
            <a:spLocks noChangeArrowheads="1"/>
          </p:cNvSpPr>
          <p:nvPr/>
        </p:nvSpPr>
        <p:spPr bwMode="auto">
          <a:xfrm>
            <a:off x="8277225" y="60325"/>
            <a:ext cx="674688" cy="274638"/>
          </a:xfrm>
          <a:prstGeom prst="rect">
            <a:avLst/>
          </a:prstGeom>
          <a:noFill/>
          <a:ln w="9525">
            <a:noFill/>
            <a:miter lim="800000"/>
            <a:headEnd/>
            <a:tailEnd/>
          </a:ln>
          <a:effectLst/>
        </p:spPr>
        <p:txBody>
          <a:bodyPr wrap="none" anchor="ctr">
            <a:spAutoFit/>
          </a:bodyPr>
          <a:lstStyle/>
          <a:p>
            <a:pPr algn="r"/>
            <a:r>
              <a:rPr lang="en-US" sz="1200">
                <a:latin typeface="Arial" charset="0"/>
              </a:rPr>
              <a:t>Slide 4</a:t>
            </a:r>
          </a:p>
        </p:txBody>
      </p:sp>
    </p:spTree>
    <p:extLst>
      <p:ext uri="{BB962C8B-B14F-4D97-AF65-F5344CB8AC3E}">
        <p14:creationId xmlns:p14="http://schemas.microsoft.com/office/powerpoint/2010/main" val="1843032999"/>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8" name="Picture 2" descr="figure_21_21_2_labeled-1"/>
          <p:cNvPicPr>
            <a:picLocks noChangeAspect="1" noChangeArrowheads="1"/>
          </p:cNvPicPr>
          <p:nvPr/>
        </p:nvPicPr>
        <p:blipFill>
          <a:blip r:embed="rId3" cstate="print"/>
          <a:srcRect b="2896"/>
          <a:stretch>
            <a:fillRect/>
          </a:stretch>
        </p:blipFill>
        <p:spPr bwMode="auto">
          <a:xfrm>
            <a:off x="2165350" y="306388"/>
            <a:ext cx="4803775" cy="6442075"/>
          </a:xfrm>
          <a:prstGeom prst="rect">
            <a:avLst/>
          </a:prstGeom>
          <a:noFill/>
        </p:spPr>
      </p:pic>
      <p:sp>
        <p:nvSpPr>
          <p:cNvPr id="301059" name="Rectangle 18"/>
          <p:cNvSpPr>
            <a:spLocks noGrp="1" noChangeArrowheads="1"/>
          </p:cNvSpPr>
          <p:nvPr>
            <p:ph type="title"/>
          </p:nvPr>
        </p:nvSpPr>
        <p:spPr>
          <a:xfrm>
            <a:off x="0" y="0"/>
            <a:ext cx="9144000" cy="274638"/>
          </a:xfrm>
          <a:noFill/>
          <a:ln/>
        </p:spPr>
        <p:txBody>
          <a:bodyPr/>
          <a:lstStyle/>
          <a:p>
            <a:pPr>
              <a:spcBef>
                <a:spcPct val="0"/>
              </a:spcBef>
            </a:pPr>
            <a:r>
              <a:rPr lang="en-US" sz="1200">
                <a:solidFill>
                  <a:schemeClr val="tx1"/>
                </a:solidFill>
              </a:rPr>
              <a:t>Figure 21.21  Mechanism of an acute allergic (immediate hypersensitivity) response.</a:t>
            </a:r>
          </a:p>
        </p:txBody>
      </p:sp>
      <p:sp>
        <p:nvSpPr>
          <p:cNvPr id="301060" name="Rectangle 4"/>
          <p:cNvSpPr>
            <a:spLocks noChangeArrowheads="1"/>
          </p:cNvSpPr>
          <p:nvPr/>
        </p:nvSpPr>
        <p:spPr bwMode="auto">
          <a:xfrm>
            <a:off x="2292350" y="457200"/>
            <a:ext cx="2200275" cy="457200"/>
          </a:xfrm>
          <a:prstGeom prst="rect">
            <a:avLst/>
          </a:prstGeom>
          <a:noFill/>
          <a:ln w="9525">
            <a:noFill/>
            <a:miter lim="800000"/>
            <a:headEnd/>
            <a:tailEnd/>
          </a:ln>
          <a:effectLst/>
        </p:spPr>
        <p:txBody>
          <a:bodyPr wrap="none" anchor="ctr">
            <a:spAutoFit/>
          </a:bodyPr>
          <a:lstStyle/>
          <a:p>
            <a:r>
              <a:rPr lang="en-US" sz="1200" b="0">
                <a:latin typeface="Arial Black" pitchFamily="28" charset="0"/>
              </a:rPr>
              <a:t>Subsequent (secondary)</a:t>
            </a:r>
          </a:p>
          <a:p>
            <a:r>
              <a:rPr lang="en-US" sz="1200" b="0">
                <a:latin typeface="Arial Black" pitchFamily="28" charset="0"/>
              </a:rPr>
              <a:t>responses</a:t>
            </a:r>
          </a:p>
        </p:txBody>
      </p:sp>
      <p:sp>
        <p:nvSpPr>
          <p:cNvPr id="301061" name="Rectangle 5"/>
          <p:cNvSpPr>
            <a:spLocks noChangeArrowheads="1"/>
          </p:cNvSpPr>
          <p:nvPr/>
        </p:nvSpPr>
        <p:spPr bwMode="auto">
          <a:xfrm>
            <a:off x="2295525" y="1008063"/>
            <a:ext cx="1784350" cy="422275"/>
          </a:xfrm>
          <a:prstGeom prst="rect">
            <a:avLst/>
          </a:prstGeom>
          <a:noFill/>
          <a:ln w="9525">
            <a:noFill/>
            <a:miter lim="800000"/>
            <a:headEnd/>
            <a:tailEnd/>
          </a:ln>
          <a:effectLst/>
        </p:spPr>
        <p:txBody>
          <a:bodyPr wrap="none" anchor="ctr">
            <a:spAutoFit/>
          </a:bodyPr>
          <a:lstStyle/>
          <a:p>
            <a:pPr>
              <a:lnSpc>
                <a:spcPct val="90000"/>
              </a:lnSpc>
            </a:pPr>
            <a:r>
              <a:rPr lang="en-US" sz="1200">
                <a:solidFill>
                  <a:srgbClr val="0074A6"/>
                </a:solidFill>
                <a:latin typeface="Arial" charset="0"/>
              </a:rPr>
              <a:t>      More of same</a:t>
            </a:r>
          </a:p>
          <a:p>
            <a:pPr>
              <a:lnSpc>
                <a:spcPct val="90000"/>
              </a:lnSpc>
            </a:pPr>
            <a:r>
              <a:rPr lang="en-US" sz="1200">
                <a:solidFill>
                  <a:srgbClr val="0074A6"/>
                </a:solidFill>
                <a:latin typeface="Arial" charset="0"/>
              </a:rPr>
              <a:t>antigen invades body.</a:t>
            </a:r>
          </a:p>
        </p:txBody>
      </p:sp>
      <p:sp>
        <p:nvSpPr>
          <p:cNvPr id="301062" name="Oval 6"/>
          <p:cNvSpPr>
            <a:spLocks noChangeArrowheads="1"/>
          </p:cNvSpPr>
          <p:nvPr/>
        </p:nvSpPr>
        <p:spPr bwMode="auto">
          <a:xfrm>
            <a:off x="2370138" y="1004888"/>
            <a:ext cx="214312" cy="204787"/>
          </a:xfrm>
          <a:prstGeom prst="ellipse">
            <a:avLst/>
          </a:prstGeom>
          <a:solidFill>
            <a:schemeClr val="bg1"/>
          </a:solidFill>
          <a:ln w="12700">
            <a:solidFill>
              <a:srgbClr val="0074A6"/>
            </a:solidFill>
            <a:round/>
            <a:headEnd/>
            <a:tailEnd/>
          </a:ln>
          <a:effectLst/>
        </p:spPr>
        <p:txBody>
          <a:bodyPr wrap="none" anchor="ctr"/>
          <a:lstStyle/>
          <a:p>
            <a:pPr algn="ctr"/>
            <a:r>
              <a:rPr lang="en-US" sz="1200" b="0">
                <a:solidFill>
                  <a:srgbClr val="0074A6"/>
                </a:solidFill>
                <a:latin typeface="Arial Black" pitchFamily="28" charset="0"/>
              </a:rPr>
              <a:t>4</a:t>
            </a:r>
            <a:endParaRPr lang="en-US" sz="1200">
              <a:solidFill>
                <a:srgbClr val="0074A6"/>
              </a:solidFill>
              <a:latin typeface="Arial" charset="0"/>
            </a:endParaRPr>
          </a:p>
        </p:txBody>
      </p:sp>
      <p:sp>
        <p:nvSpPr>
          <p:cNvPr id="301063" name="Rectangle 7"/>
          <p:cNvSpPr>
            <a:spLocks noChangeArrowheads="1"/>
          </p:cNvSpPr>
          <p:nvPr/>
        </p:nvSpPr>
        <p:spPr bwMode="auto">
          <a:xfrm>
            <a:off x="8277225" y="60325"/>
            <a:ext cx="674688" cy="274638"/>
          </a:xfrm>
          <a:prstGeom prst="rect">
            <a:avLst/>
          </a:prstGeom>
          <a:noFill/>
          <a:ln w="9525">
            <a:noFill/>
            <a:miter lim="800000"/>
            <a:headEnd/>
            <a:tailEnd/>
          </a:ln>
          <a:effectLst/>
        </p:spPr>
        <p:txBody>
          <a:bodyPr wrap="none" anchor="ctr">
            <a:spAutoFit/>
          </a:bodyPr>
          <a:lstStyle/>
          <a:p>
            <a:pPr algn="r"/>
            <a:r>
              <a:rPr lang="en-US" sz="1200">
                <a:latin typeface="Arial" charset="0"/>
              </a:rPr>
              <a:t>Slide 5</a:t>
            </a:r>
          </a:p>
        </p:txBody>
      </p:sp>
    </p:spTree>
    <p:extLst>
      <p:ext uri="{BB962C8B-B14F-4D97-AF65-F5344CB8AC3E}">
        <p14:creationId xmlns:p14="http://schemas.microsoft.com/office/powerpoint/2010/main" val="358042573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6" name="Picture 2" descr="figure_21_21_2_labeled-2"/>
          <p:cNvPicPr>
            <a:picLocks noChangeAspect="1" noChangeArrowheads="1"/>
          </p:cNvPicPr>
          <p:nvPr/>
        </p:nvPicPr>
        <p:blipFill>
          <a:blip r:embed="rId3" cstate="print"/>
          <a:srcRect l="1057" t="766" r="1057" b="3111"/>
          <a:stretch>
            <a:fillRect/>
          </a:stretch>
        </p:blipFill>
        <p:spPr bwMode="auto">
          <a:xfrm>
            <a:off x="2217738" y="360363"/>
            <a:ext cx="4702175" cy="6376987"/>
          </a:xfrm>
          <a:prstGeom prst="rect">
            <a:avLst/>
          </a:prstGeom>
          <a:noFill/>
        </p:spPr>
      </p:pic>
      <p:sp>
        <p:nvSpPr>
          <p:cNvPr id="303107" name="Rectangle 18"/>
          <p:cNvSpPr>
            <a:spLocks noGrp="1" noChangeArrowheads="1"/>
          </p:cNvSpPr>
          <p:nvPr>
            <p:ph type="title"/>
          </p:nvPr>
        </p:nvSpPr>
        <p:spPr>
          <a:xfrm>
            <a:off x="0" y="0"/>
            <a:ext cx="9144000" cy="274638"/>
          </a:xfrm>
          <a:noFill/>
          <a:ln/>
        </p:spPr>
        <p:txBody>
          <a:bodyPr/>
          <a:lstStyle/>
          <a:p>
            <a:pPr>
              <a:spcBef>
                <a:spcPct val="0"/>
              </a:spcBef>
            </a:pPr>
            <a:r>
              <a:rPr lang="en-US" sz="1200">
                <a:solidFill>
                  <a:schemeClr val="tx1"/>
                </a:solidFill>
              </a:rPr>
              <a:t>Figure 21.21  Mechanism of an acute allergic (immediate hypersensitivity) response.</a:t>
            </a:r>
          </a:p>
        </p:txBody>
      </p:sp>
      <p:sp>
        <p:nvSpPr>
          <p:cNvPr id="303108" name="Rectangle 4"/>
          <p:cNvSpPr>
            <a:spLocks noChangeArrowheads="1"/>
          </p:cNvSpPr>
          <p:nvPr/>
        </p:nvSpPr>
        <p:spPr bwMode="auto">
          <a:xfrm>
            <a:off x="2292350" y="457200"/>
            <a:ext cx="2200275" cy="457200"/>
          </a:xfrm>
          <a:prstGeom prst="rect">
            <a:avLst/>
          </a:prstGeom>
          <a:noFill/>
          <a:ln w="9525">
            <a:noFill/>
            <a:miter lim="800000"/>
            <a:headEnd/>
            <a:tailEnd/>
          </a:ln>
          <a:effectLst/>
        </p:spPr>
        <p:txBody>
          <a:bodyPr wrap="none" anchor="ctr">
            <a:spAutoFit/>
          </a:bodyPr>
          <a:lstStyle/>
          <a:p>
            <a:r>
              <a:rPr lang="en-US" sz="1200" b="0">
                <a:latin typeface="Arial Black" pitchFamily="28" charset="0"/>
              </a:rPr>
              <a:t>Subsequent (secondary)</a:t>
            </a:r>
          </a:p>
          <a:p>
            <a:r>
              <a:rPr lang="en-US" sz="1200" b="0">
                <a:latin typeface="Arial Black" pitchFamily="28" charset="0"/>
              </a:rPr>
              <a:t>responses</a:t>
            </a:r>
          </a:p>
        </p:txBody>
      </p:sp>
      <p:sp>
        <p:nvSpPr>
          <p:cNvPr id="303109" name="Rectangle 5"/>
          <p:cNvSpPr>
            <a:spLocks noChangeArrowheads="1"/>
          </p:cNvSpPr>
          <p:nvPr/>
        </p:nvSpPr>
        <p:spPr bwMode="auto">
          <a:xfrm>
            <a:off x="2295525" y="1008063"/>
            <a:ext cx="1784350" cy="422275"/>
          </a:xfrm>
          <a:prstGeom prst="rect">
            <a:avLst/>
          </a:prstGeom>
          <a:noFill/>
          <a:ln w="9525">
            <a:noFill/>
            <a:miter lim="800000"/>
            <a:headEnd/>
            <a:tailEnd/>
          </a:ln>
          <a:effectLst/>
        </p:spPr>
        <p:txBody>
          <a:bodyPr wrap="none" anchor="ctr">
            <a:spAutoFit/>
          </a:bodyPr>
          <a:lstStyle/>
          <a:p>
            <a:pPr>
              <a:lnSpc>
                <a:spcPct val="90000"/>
              </a:lnSpc>
            </a:pPr>
            <a:r>
              <a:rPr lang="en-US" sz="1200">
                <a:solidFill>
                  <a:srgbClr val="0074A6"/>
                </a:solidFill>
                <a:latin typeface="Arial" charset="0"/>
              </a:rPr>
              <a:t>      More of same</a:t>
            </a:r>
          </a:p>
          <a:p>
            <a:pPr>
              <a:lnSpc>
                <a:spcPct val="90000"/>
              </a:lnSpc>
            </a:pPr>
            <a:r>
              <a:rPr lang="en-US" sz="1200">
                <a:solidFill>
                  <a:srgbClr val="0074A6"/>
                </a:solidFill>
                <a:latin typeface="Arial" charset="0"/>
              </a:rPr>
              <a:t>antigen invades body.</a:t>
            </a:r>
          </a:p>
        </p:txBody>
      </p:sp>
      <p:sp>
        <p:nvSpPr>
          <p:cNvPr id="303110" name="Rectangle 6"/>
          <p:cNvSpPr>
            <a:spLocks noChangeArrowheads="1"/>
          </p:cNvSpPr>
          <p:nvPr/>
        </p:nvSpPr>
        <p:spPr bwMode="auto">
          <a:xfrm>
            <a:off x="2292350" y="1762125"/>
            <a:ext cx="2203450" cy="1247775"/>
          </a:xfrm>
          <a:prstGeom prst="rect">
            <a:avLst/>
          </a:prstGeom>
          <a:noFill/>
          <a:ln w="9525">
            <a:noFill/>
            <a:miter lim="800000"/>
            <a:headEnd/>
            <a:tailEnd/>
          </a:ln>
          <a:effectLst/>
        </p:spPr>
        <p:txBody>
          <a:bodyPr anchor="ctr">
            <a:spAutoFit/>
          </a:bodyPr>
          <a:lstStyle/>
          <a:p>
            <a:pPr>
              <a:lnSpc>
                <a:spcPct val="90000"/>
              </a:lnSpc>
            </a:pPr>
            <a:r>
              <a:rPr lang="en-US" sz="1200">
                <a:solidFill>
                  <a:srgbClr val="0074A6"/>
                </a:solidFill>
                <a:latin typeface="Arial" charset="0"/>
              </a:rPr>
              <a:t>      Antigen combines</a:t>
            </a:r>
          </a:p>
          <a:p>
            <a:pPr>
              <a:lnSpc>
                <a:spcPct val="90000"/>
              </a:lnSpc>
            </a:pPr>
            <a:r>
              <a:rPr lang="en-US" sz="1200">
                <a:solidFill>
                  <a:srgbClr val="0074A6"/>
                </a:solidFill>
                <a:latin typeface="Arial" charset="0"/>
              </a:rPr>
              <a:t>with IgE attached</a:t>
            </a:r>
          </a:p>
          <a:p>
            <a:pPr>
              <a:lnSpc>
                <a:spcPct val="90000"/>
              </a:lnSpc>
            </a:pPr>
            <a:r>
              <a:rPr lang="en-US" sz="1200">
                <a:solidFill>
                  <a:srgbClr val="0074A6"/>
                </a:solidFill>
                <a:latin typeface="Arial" charset="0"/>
              </a:rPr>
              <a:t>to mast cells (and</a:t>
            </a:r>
          </a:p>
          <a:p>
            <a:pPr>
              <a:lnSpc>
                <a:spcPct val="90000"/>
              </a:lnSpc>
            </a:pPr>
            <a:r>
              <a:rPr lang="en-US" sz="1200">
                <a:solidFill>
                  <a:srgbClr val="0074A6"/>
                </a:solidFill>
                <a:latin typeface="Arial" charset="0"/>
              </a:rPr>
              <a:t>basophils), which triggers degranulation and release</a:t>
            </a:r>
          </a:p>
          <a:p>
            <a:pPr>
              <a:lnSpc>
                <a:spcPct val="90000"/>
              </a:lnSpc>
            </a:pPr>
            <a:r>
              <a:rPr lang="en-US" sz="1200">
                <a:solidFill>
                  <a:srgbClr val="0074A6"/>
                </a:solidFill>
                <a:latin typeface="Arial" charset="0"/>
              </a:rPr>
              <a:t>of histamine (and other chemicals).</a:t>
            </a:r>
          </a:p>
        </p:txBody>
      </p:sp>
      <p:sp>
        <p:nvSpPr>
          <p:cNvPr id="303111" name="Rectangle 7"/>
          <p:cNvSpPr>
            <a:spLocks noChangeArrowheads="1"/>
          </p:cNvSpPr>
          <p:nvPr/>
        </p:nvSpPr>
        <p:spPr bwMode="auto">
          <a:xfrm>
            <a:off x="5308600" y="1641475"/>
            <a:ext cx="1573213" cy="752475"/>
          </a:xfrm>
          <a:prstGeom prst="rect">
            <a:avLst/>
          </a:prstGeom>
          <a:noFill/>
          <a:ln w="9525">
            <a:noFill/>
            <a:miter lim="800000"/>
            <a:headEnd/>
            <a:tailEnd/>
          </a:ln>
          <a:effectLst/>
        </p:spPr>
        <p:txBody>
          <a:bodyPr wrap="none" anchor="ctr">
            <a:spAutoFit/>
          </a:bodyPr>
          <a:lstStyle/>
          <a:p>
            <a:pPr>
              <a:lnSpc>
                <a:spcPct val="90000"/>
              </a:lnSpc>
            </a:pPr>
            <a:r>
              <a:rPr lang="en-US" sz="1200">
                <a:latin typeface="Arial" charset="0"/>
              </a:rPr>
              <a:t>Mast cell granules</a:t>
            </a:r>
          </a:p>
          <a:p>
            <a:pPr>
              <a:lnSpc>
                <a:spcPct val="90000"/>
              </a:lnSpc>
            </a:pPr>
            <a:r>
              <a:rPr lang="en-US" sz="1200">
                <a:latin typeface="Arial" charset="0"/>
              </a:rPr>
              <a:t>release contents</a:t>
            </a:r>
          </a:p>
          <a:p>
            <a:pPr>
              <a:lnSpc>
                <a:spcPct val="90000"/>
              </a:lnSpc>
            </a:pPr>
            <a:r>
              <a:rPr lang="en-US" sz="1200">
                <a:latin typeface="Arial" charset="0"/>
              </a:rPr>
              <a:t>after antigen binds</a:t>
            </a:r>
          </a:p>
          <a:p>
            <a:pPr>
              <a:lnSpc>
                <a:spcPct val="90000"/>
              </a:lnSpc>
            </a:pPr>
            <a:r>
              <a:rPr lang="en-US" sz="1200">
                <a:latin typeface="Arial" charset="0"/>
              </a:rPr>
              <a:t>with IgE antibodies</a:t>
            </a:r>
          </a:p>
        </p:txBody>
      </p:sp>
      <p:sp>
        <p:nvSpPr>
          <p:cNvPr id="303112" name="Rectangle 8"/>
          <p:cNvSpPr>
            <a:spLocks noChangeArrowheads="1"/>
          </p:cNvSpPr>
          <p:nvPr/>
        </p:nvSpPr>
        <p:spPr bwMode="auto">
          <a:xfrm>
            <a:off x="5308600" y="2786063"/>
            <a:ext cx="912813" cy="274637"/>
          </a:xfrm>
          <a:prstGeom prst="rect">
            <a:avLst/>
          </a:prstGeom>
          <a:noFill/>
          <a:ln w="9525">
            <a:noFill/>
            <a:miter lim="800000"/>
            <a:headEnd/>
            <a:tailEnd/>
          </a:ln>
          <a:effectLst/>
        </p:spPr>
        <p:txBody>
          <a:bodyPr wrap="none" anchor="ctr">
            <a:spAutoFit/>
          </a:bodyPr>
          <a:lstStyle/>
          <a:p>
            <a:pPr algn="ctr"/>
            <a:r>
              <a:rPr lang="en-US" sz="1200">
                <a:latin typeface="Arial" charset="0"/>
              </a:rPr>
              <a:t>Histamine</a:t>
            </a:r>
          </a:p>
        </p:txBody>
      </p:sp>
      <p:sp>
        <p:nvSpPr>
          <p:cNvPr id="303113" name="Oval 9"/>
          <p:cNvSpPr>
            <a:spLocks noChangeArrowheads="1"/>
          </p:cNvSpPr>
          <p:nvPr/>
        </p:nvSpPr>
        <p:spPr bwMode="auto">
          <a:xfrm>
            <a:off x="2370138" y="1004888"/>
            <a:ext cx="214312" cy="204787"/>
          </a:xfrm>
          <a:prstGeom prst="ellipse">
            <a:avLst/>
          </a:prstGeom>
          <a:solidFill>
            <a:schemeClr val="bg1"/>
          </a:solidFill>
          <a:ln w="12700">
            <a:solidFill>
              <a:srgbClr val="0074A6"/>
            </a:solidFill>
            <a:round/>
            <a:headEnd/>
            <a:tailEnd/>
          </a:ln>
          <a:effectLst/>
        </p:spPr>
        <p:txBody>
          <a:bodyPr wrap="none" anchor="ctr"/>
          <a:lstStyle/>
          <a:p>
            <a:pPr algn="ctr"/>
            <a:r>
              <a:rPr lang="en-US" sz="1200" b="0">
                <a:solidFill>
                  <a:srgbClr val="0074A6"/>
                </a:solidFill>
                <a:latin typeface="Arial Black" pitchFamily="28" charset="0"/>
              </a:rPr>
              <a:t>4</a:t>
            </a:r>
            <a:endParaRPr lang="en-US" sz="1200">
              <a:solidFill>
                <a:srgbClr val="0074A6"/>
              </a:solidFill>
              <a:latin typeface="Arial" charset="0"/>
            </a:endParaRPr>
          </a:p>
        </p:txBody>
      </p:sp>
      <p:sp>
        <p:nvSpPr>
          <p:cNvPr id="303114" name="Oval 10"/>
          <p:cNvSpPr>
            <a:spLocks noChangeArrowheads="1"/>
          </p:cNvSpPr>
          <p:nvPr/>
        </p:nvSpPr>
        <p:spPr bwMode="auto">
          <a:xfrm>
            <a:off x="2370138" y="1776413"/>
            <a:ext cx="214312" cy="204787"/>
          </a:xfrm>
          <a:prstGeom prst="ellipse">
            <a:avLst/>
          </a:prstGeom>
          <a:solidFill>
            <a:schemeClr val="bg1"/>
          </a:solidFill>
          <a:ln w="12700">
            <a:solidFill>
              <a:srgbClr val="0074A6"/>
            </a:solidFill>
            <a:round/>
            <a:headEnd/>
            <a:tailEnd/>
          </a:ln>
          <a:effectLst/>
        </p:spPr>
        <p:txBody>
          <a:bodyPr wrap="none" anchor="ctr"/>
          <a:lstStyle/>
          <a:p>
            <a:pPr algn="ctr"/>
            <a:r>
              <a:rPr lang="en-US" sz="1200" b="0">
                <a:solidFill>
                  <a:srgbClr val="0074A6"/>
                </a:solidFill>
                <a:latin typeface="Arial Black" pitchFamily="28" charset="0"/>
              </a:rPr>
              <a:t>5</a:t>
            </a:r>
            <a:endParaRPr lang="en-US" sz="1200">
              <a:solidFill>
                <a:srgbClr val="0074A6"/>
              </a:solidFill>
              <a:latin typeface="Arial" charset="0"/>
            </a:endParaRPr>
          </a:p>
        </p:txBody>
      </p:sp>
      <p:sp>
        <p:nvSpPr>
          <p:cNvPr id="303115" name="Freeform 11"/>
          <p:cNvSpPr>
            <a:spLocks/>
          </p:cNvSpPr>
          <p:nvPr/>
        </p:nvSpPr>
        <p:spPr bwMode="auto">
          <a:xfrm>
            <a:off x="5008563" y="1765300"/>
            <a:ext cx="346075" cy="174625"/>
          </a:xfrm>
          <a:custGeom>
            <a:avLst/>
            <a:gdLst/>
            <a:ahLst/>
            <a:cxnLst>
              <a:cxn ang="0">
                <a:pos x="218" y="0"/>
              </a:cxn>
              <a:cxn ang="0">
                <a:pos x="146" y="0"/>
              </a:cxn>
              <a:cxn ang="0">
                <a:pos x="0" y="110"/>
              </a:cxn>
            </a:cxnLst>
            <a:rect l="0" t="0" r="r" b="b"/>
            <a:pathLst>
              <a:path w="218" h="110">
                <a:moveTo>
                  <a:pt x="218" y="0"/>
                </a:moveTo>
                <a:lnTo>
                  <a:pt x="146" y="0"/>
                </a:lnTo>
                <a:lnTo>
                  <a:pt x="0" y="11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03116" name="Line 12"/>
          <p:cNvSpPr>
            <a:spLocks noChangeShapeType="1"/>
          </p:cNvSpPr>
          <p:nvPr/>
        </p:nvSpPr>
        <p:spPr bwMode="auto">
          <a:xfrm flipH="1">
            <a:off x="4999038" y="2933700"/>
            <a:ext cx="347662" cy="0"/>
          </a:xfrm>
          <a:prstGeom prst="line">
            <a:avLst/>
          </a:prstGeom>
          <a:noFill/>
          <a:ln w="19050">
            <a:solidFill>
              <a:schemeClr val="tx1"/>
            </a:solidFill>
            <a:round/>
            <a:headEnd/>
            <a:tailEnd/>
          </a:ln>
          <a:effectLst/>
        </p:spPr>
        <p:txBody>
          <a:bodyPr wrap="none" anchor="ctr"/>
          <a:lstStyle/>
          <a:p>
            <a:endParaRPr lang="en-US"/>
          </a:p>
        </p:txBody>
      </p:sp>
      <p:sp>
        <p:nvSpPr>
          <p:cNvPr id="303117" name="Line 13"/>
          <p:cNvSpPr>
            <a:spLocks noChangeShapeType="1"/>
          </p:cNvSpPr>
          <p:nvPr/>
        </p:nvSpPr>
        <p:spPr bwMode="auto">
          <a:xfrm flipH="1" flipV="1">
            <a:off x="5084763" y="2765425"/>
            <a:ext cx="165100" cy="169863"/>
          </a:xfrm>
          <a:prstGeom prst="line">
            <a:avLst/>
          </a:prstGeom>
          <a:noFill/>
          <a:ln w="19050">
            <a:solidFill>
              <a:schemeClr val="tx1"/>
            </a:solidFill>
            <a:round/>
            <a:headEnd/>
            <a:tailEnd/>
          </a:ln>
          <a:effectLst/>
        </p:spPr>
        <p:txBody>
          <a:bodyPr wrap="none" anchor="ctr"/>
          <a:lstStyle/>
          <a:p>
            <a:endParaRPr lang="en-US"/>
          </a:p>
        </p:txBody>
      </p:sp>
      <p:sp>
        <p:nvSpPr>
          <p:cNvPr id="303118" name="Rectangle 14"/>
          <p:cNvSpPr>
            <a:spLocks noChangeArrowheads="1"/>
          </p:cNvSpPr>
          <p:nvPr/>
        </p:nvSpPr>
        <p:spPr bwMode="auto">
          <a:xfrm>
            <a:off x="8277225" y="60325"/>
            <a:ext cx="674688" cy="274638"/>
          </a:xfrm>
          <a:prstGeom prst="rect">
            <a:avLst/>
          </a:prstGeom>
          <a:noFill/>
          <a:ln w="9525">
            <a:noFill/>
            <a:miter lim="800000"/>
            <a:headEnd/>
            <a:tailEnd/>
          </a:ln>
          <a:effectLst/>
        </p:spPr>
        <p:txBody>
          <a:bodyPr wrap="none" anchor="ctr">
            <a:spAutoFit/>
          </a:bodyPr>
          <a:lstStyle/>
          <a:p>
            <a:pPr algn="r"/>
            <a:r>
              <a:rPr lang="en-US" sz="1200">
                <a:latin typeface="Arial" charset="0"/>
              </a:rPr>
              <a:t>Slide 6</a:t>
            </a:r>
          </a:p>
        </p:txBody>
      </p:sp>
    </p:spTree>
    <p:extLst>
      <p:ext uri="{BB962C8B-B14F-4D97-AF65-F5344CB8AC3E}">
        <p14:creationId xmlns:p14="http://schemas.microsoft.com/office/powerpoint/2010/main" val="2255364026"/>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4" name="Picture 2" descr="figure_21_21_2_unlabeled"/>
          <p:cNvPicPr>
            <a:picLocks noChangeAspect="1" noChangeArrowheads="1"/>
          </p:cNvPicPr>
          <p:nvPr/>
        </p:nvPicPr>
        <p:blipFill>
          <a:blip r:embed="rId3" cstate="print"/>
          <a:srcRect b="2872"/>
          <a:stretch>
            <a:fillRect/>
          </a:stretch>
        </p:blipFill>
        <p:spPr bwMode="auto">
          <a:xfrm>
            <a:off x="2171700" y="307975"/>
            <a:ext cx="4803775" cy="6443663"/>
          </a:xfrm>
          <a:prstGeom prst="rect">
            <a:avLst/>
          </a:prstGeom>
          <a:noFill/>
        </p:spPr>
      </p:pic>
      <p:sp>
        <p:nvSpPr>
          <p:cNvPr id="305155" name="Rectangle 18"/>
          <p:cNvSpPr>
            <a:spLocks noGrp="1" noChangeArrowheads="1"/>
          </p:cNvSpPr>
          <p:nvPr>
            <p:ph type="title"/>
          </p:nvPr>
        </p:nvSpPr>
        <p:spPr>
          <a:xfrm>
            <a:off x="0" y="0"/>
            <a:ext cx="9144000" cy="274638"/>
          </a:xfrm>
          <a:noFill/>
          <a:ln/>
        </p:spPr>
        <p:txBody>
          <a:bodyPr/>
          <a:lstStyle/>
          <a:p>
            <a:pPr>
              <a:spcBef>
                <a:spcPct val="0"/>
              </a:spcBef>
            </a:pPr>
            <a:r>
              <a:rPr lang="en-US" sz="1200">
                <a:solidFill>
                  <a:schemeClr val="tx1"/>
                </a:solidFill>
              </a:rPr>
              <a:t>Figure 21.21  Mechanism of an acute allergic (immediate hypersensitivity) response.</a:t>
            </a:r>
          </a:p>
        </p:txBody>
      </p:sp>
      <p:sp>
        <p:nvSpPr>
          <p:cNvPr id="305156" name="Rectangle 4"/>
          <p:cNvSpPr>
            <a:spLocks noChangeArrowheads="1"/>
          </p:cNvSpPr>
          <p:nvPr/>
        </p:nvSpPr>
        <p:spPr bwMode="auto">
          <a:xfrm>
            <a:off x="8277225" y="60325"/>
            <a:ext cx="674688" cy="274638"/>
          </a:xfrm>
          <a:prstGeom prst="rect">
            <a:avLst/>
          </a:prstGeom>
          <a:noFill/>
          <a:ln w="9525">
            <a:noFill/>
            <a:miter lim="800000"/>
            <a:headEnd/>
            <a:tailEnd/>
          </a:ln>
          <a:effectLst/>
        </p:spPr>
        <p:txBody>
          <a:bodyPr wrap="none" anchor="ctr">
            <a:spAutoFit/>
          </a:bodyPr>
          <a:lstStyle/>
          <a:p>
            <a:pPr algn="r"/>
            <a:r>
              <a:rPr lang="en-US" sz="1200">
                <a:latin typeface="Arial" charset="0"/>
              </a:rPr>
              <a:t>Slide 7</a:t>
            </a:r>
          </a:p>
        </p:txBody>
      </p:sp>
      <p:sp>
        <p:nvSpPr>
          <p:cNvPr id="305157" name="Rectangle 5"/>
          <p:cNvSpPr>
            <a:spLocks noChangeArrowheads="1"/>
          </p:cNvSpPr>
          <p:nvPr/>
        </p:nvSpPr>
        <p:spPr bwMode="auto">
          <a:xfrm>
            <a:off x="2292350" y="457200"/>
            <a:ext cx="2200275" cy="457200"/>
          </a:xfrm>
          <a:prstGeom prst="rect">
            <a:avLst/>
          </a:prstGeom>
          <a:noFill/>
          <a:ln w="9525">
            <a:noFill/>
            <a:miter lim="800000"/>
            <a:headEnd/>
            <a:tailEnd/>
          </a:ln>
          <a:effectLst/>
        </p:spPr>
        <p:txBody>
          <a:bodyPr wrap="none" anchor="ctr">
            <a:spAutoFit/>
          </a:bodyPr>
          <a:lstStyle/>
          <a:p>
            <a:r>
              <a:rPr lang="en-US" sz="1200" b="0">
                <a:latin typeface="Arial Black" pitchFamily="28" charset="0"/>
              </a:rPr>
              <a:t>Subsequent (secondary)</a:t>
            </a:r>
          </a:p>
          <a:p>
            <a:r>
              <a:rPr lang="en-US" sz="1200" b="0">
                <a:latin typeface="Arial Black" pitchFamily="28" charset="0"/>
              </a:rPr>
              <a:t>responses</a:t>
            </a:r>
          </a:p>
        </p:txBody>
      </p:sp>
      <p:sp>
        <p:nvSpPr>
          <p:cNvPr id="305158" name="Rectangle 6"/>
          <p:cNvSpPr>
            <a:spLocks noChangeArrowheads="1"/>
          </p:cNvSpPr>
          <p:nvPr/>
        </p:nvSpPr>
        <p:spPr bwMode="auto">
          <a:xfrm>
            <a:off x="2295525" y="1008063"/>
            <a:ext cx="1784350" cy="422275"/>
          </a:xfrm>
          <a:prstGeom prst="rect">
            <a:avLst/>
          </a:prstGeom>
          <a:noFill/>
          <a:ln w="9525">
            <a:noFill/>
            <a:miter lim="800000"/>
            <a:headEnd/>
            <a:tailEnd/>
          </a:ln>
          <a:effectLst/>
        </p:spPr>
        <p:txBody>
          <a:bodyPr wrap="none" anchor="ctr">
            <a:spAutoFit/>
          </a:bodyPr>
          <a:lstStyle/>
          <a:p>
            <a:pPr>
              <a:lnSpc>
                <a:spcPct val="90000"/>
              </a:lnSpc>
            </a:pPr>
            <a:r>
              <a:rPr lang="en-US" sz="1200">
                <a:solidFill>
                  <a:srgbClr val="0074A6"/>
                </a:solidFill>
                <a:latin typeface="Arial" charset="0"/>
              </a:rPr>
              <a:t>      More of same</a:t>
            </a:r>
          </a:p>
          <a:p>
            <a:pPr>
              <a:lnSpc>
                <a:spcPct val="90000"/>
              </a:lnSpc>
            </a:pPr>
            <a:r>
              <a:rPr lang="en-US" sz="1200">
                <a:solidFill>
                  <a:srgbClr val="0074A6"/>
                </a:solidFill>
                <a:latin typeface="Arial" charset="0"/>
              </a:rPr>
              <a:t>antigen invades body.</a:t>
            </a:r>
          </a:p>
        </p:txBody>
      </p:sp>
      <p:sp>
        <p:nvSpPr>
          <p:cNvPr id="305159" name="Rectangle 7"/>
          <p:cNvSpPr>
            <a:spLocks noChangeArrowheads="1"/>
          </p:cNvSpPr>
          <p:nvPr/>
        </p:nvSpPr>
        <p:spPr bwMode="auto">
          <a:xfrm>
            <a:off x="2292350" y="1762125"/>
            <a:ext cx="2203450" cy="1247775"/>
          </a:xfrm>
          <a:prstGeom prst="rect">
            <a:avLst/>
          </a:prstGeom>
          <a:noFill/>
          <a:ln w="9525">
            <a:noFill/>
            <a:miter lim="800000"/>
            <a:headEnd/>
            <a:tailEnd/>
          </a:ln>
          <a:effectLst/>
        </p:spPr>
        <p:txBody>
          <a:bodyPr anchor="ctr">
            <a:spAutoFit/>
          </a:bodyPr>
          <a:lstStyle/>
          <a:p>
            <a:pPr>
              <a:lnSpc>
                <a:spcPct val="90000"/>
              </a:lnSpc>
            </a:pPr>
            <a:r>
              <a:rPr lang="en-US" sz="1200">
                <a:solidFill>
                  <a:srgbClr val="0074A6"/>
                </a:solidFill>
                <a:latin typeface="Arial" charset="0"/>
              </a:rPr>
              <a:t>      Antigen combines</a:t>
            </a:r>
          </a:p>
          <a:p>
            <a:pPr>
              <a:lnSpc>
                <a:spcPct val="90000"/>
              </a:lnSpc>
            </a:pPr>
            <a:r>
              <a:rPr lang="en-US" sz="1200">
                <a:solidFill>
                  <a:srgbClr val="0074A6"/>
                </a:solidFill>
                <a:latin typeface="Arial" charset="0"/>
              </a:rPr>
              <a:t>with IgE attached</a:t>
            </a:r>
          </a:p>
          <a:p>
            <a:pPr>
              <a:lnSpc>
                <a:spcPct val="90000"/>
              </a:lnSpc>
            </a:pPr>
            <a:r>
              <a:rPr lang="en-US" sz="1200">
                <a:solidFill>
                  <a:srgbClr val="0074A6"/>
                </a:solidFill>
                <a:latin typeface="Arial" charset="0"/>
              </a:rPr>
              <a:t>to mast cells (and</a:t>
            </a:r>
          </a:p>
          <a:p>
            <a:pPr>
              <a:lnSpc>
                <a:spcPct val="90000"/>
              </a:lnSpc>
            </a:pPr>
            <a:r>
              <a:rPr lang="en-US" sz="1200">
                <a:solidFill>
                  <a:srgbClr val="0074A6"/>
                </a:solidFill>
                <a:latin typeface="Arial" charset="0"/>
              </a:rPr>
              <a:t>basophils), which triggers degranulation and release</a:t>
            </a:r>
          </a:p>
          <a:p>
            <a:pPr>
              <a:lnSpc>
                <a:spcPct val="90000"/>
              </a:lnSpc>
            </a:pPr>
            <a:r>
              <a:rPr lang="en-US" sz="1200">
                <a:solidFill>
                  <a:srgbClr val="0074A6"/>
                </a:solidFill>
                <a:latin typeface="Arial" charset="0"/>
              </a:rPr>
              <a:t>of histamine (and other chemicals).</a:t>
            </a:r>
          </a:p>
        </p:txBody>
      </p:sp>
      <p:sp>
        <p:nvSpPr>
          <p:cNvPr id="305160" name="Rectangle 8"/>
          <p:cNvSpPr>
            <a:spLocks noChangeArrowheads="1"/>
          </p:cNvSpPr>
          <p:nvPr/>
        </p:nvSpPr>
        <p:spPr bwMode="auto">
          <a:xfrm>
            <a:off x="5308600" y="1641475"/>
            <a:ext cx="1573213" cy="752475"/>
          </a:xfrm>
          <a:prstGeom prst="rect">
            <a:avLst/>
          </a:prstGeom>
          <a:noFill/>
          <a:ln w="9525">
            <a:noFill/>
            <a:miter lim="800000"/>
            <a:headEnd/>
            <a:tailEnd/>
          </a:ln>
          <a:effectLst/>
        </p:spPr>
        <p:txBody>
          <a:bodyPr wrap="none" anchor="ctr">
            <a:spAutoFit/>
          </a:bodyPr>
          <a:lstStyle/>
          <a:p>
            <a:pPr>
              <a:lnSpc>
                <a:spcPct val="90000"/>
              </a:lnSpc>
            </a:pPr>
            <a:r>
              <a:rPr lang="en-US" sz="1200">
                <a:latin typeface="Arial" charset="0"/>
              </a:rPr>
              <a:t>Mast cell granules</a:t>
            </a:r>
          </a:p>
          <a:p>
            <a:pPr>
              <a:lnSpc>
                <a:spcPct val="90000"/>
              </a:lnSpc>
            </a:pPr>
            <a:r>
              <a:rPr lang="en-US" sz="1200">
                <a:latin typeface="Arial" charset="0"/>
              </a:rPr>
              <a:t>release contents</a:t>
            </a:r>
          </a:p>
          <a:p>
            <a:pPr>
              <a:lnSpc>
                <a:spcPct val="90000"/>
              </a:lnSpc>
            </a:pPr>
            <a:r>
              <a:rPr lang="en-US" sz="1200">
                <a:latin typeface="Arial" charset="0"/>
              </a:rPr>
              <a:t>after antigen binds</a:t>
            </a:r>
          </a:p>
          <a:p>
            <a:pPr>
              <a:lnSpc>
                <a:spcPct val="90000"/>
              </a:lnSpc>
            </a:pPr>
            <a:r>
              <a:rPr lang="en-US" sz="1200">
                <a:latin typeface="Arial" charset="0"/>
              </a:rPr>
              <a:t>with IgE antibodies</a:t>
            </a:r>
          </a:p>
        </p:txBody>
      </p:sp>
      <p:sp>
        <p:nvSpPr>
          <p:cNvPr id="305161" name="Rectangle 9"/>
          <p:cNvSpPr>
            <a:spLocks noChangeArrowheads="1"/>
          </p:cNvSpPr>
          <p:nvPr/>
        </p:nvSpPr>
        <p:spPr bwMode="auto">
          <a:xfrm>
            <a:off x="5308600" y="2786063"/>
            <a:ext cx="912813" cy="274637"/>
          </a:xfrm>
          <a:prstGeom prst="rect">
            <a:avLst/>
          </a:prstGeom>
          <a:noFill/>
          <a:ln w="9525">
            <a:noFill/>
            <a:miter lim="800000"/>
            <a:headEnd/>
            <a:tailEnd/>
          </a:ln>
          <a:effectLst/>
        </p:spPr>
        <p:txBody>
          <a:bodyPr wrap="none" anchor="ctr">
            <a:spAutoFit/>
          </a:bodyPr>
          <a:lstStyle/>
          <a:p>
            <a:pPr algn="ctr"/>
            <a:r>
              <a:rPr lang="en-US" sz="1200">
                <a:latin typeface="Arial" charset="0"/>
              </a:rPr>
              <a:t>Histamine</a:t>
            </a:r>
          </a:p>
        </p:txBody>
      </p:sp>
      <p:sp>
        <p:nvSpPr>
          <p:cNvPr id="305162" name="Oval 10"/>
          <p:cNvSpPr>
            <a:spLocks noChangeArrowheads="1"/>
          </p:cNvSpPr>
          <p:nvPr/>
        </p:nvSpPr>
        <p:spPr bwMode="auto">
          <a:xfrm>
            <a:off x="2370138" y="1004888"/>
            <a:ext cx="214312" cy="204787"/>
          </a:xfrm>
          <a:prstGeom prst="ellipse">
            <a:avLst/>
          </a:prstGeom>
          <a:solidFill>
            <a:schemeClr val="bg1"/>
          </a:solidFill>
          <a:ln w="12700">
            <a:solidFill>
              <a:srgbClr val="0074A6"/>
            </a:solidFill>
            <a:round/>
            <a:headEnd/>
            <a:tailEnd/>
          </a:ln>
          <a:effectLst/>
        </p:spPr>
        <p:txBody>
          <a:bodyPr wrap="none" anchor="ctr"/>
          <a:lstStyle/>
          <a:p>
            <a:pPr algn="ctr"/>
            <a:r>
              <a:rPr lang="en-US" sz="1200" b="0">
                <a:solidFill>
                  <a:srgbClr val="0074A6"/>
                </a:solidFill>
                <a:latin typeface="Arial Black" pitchFamily="28" charset="0"/>
              </a:rPr>
              <a:t>4</a:t>
            </a:r>
            <a:endParaRPr lang="en-US" sz="1200">
              <a:solidFill>
                <a:srgbClr val="0074A6"/>
              </a:solidFill>
              <a:latin typeface="Arial" charset="0"/>
            </a:endParaRPr>
          </a:p>
        </p:txBody>
      </p:sp>
      <p:sp>
        <p:nvSpPr>
          <p:cNvPr id="305163" name="Oval 11"/>
          <p:cNvSpPr>
            <a:spLocks noChangeArrowheads="1"/>
          </p:cNvSpPr>
          <p:nvPr/>
        </p:nvSpPr>
        <p:spPr bwMode="auto">
          <a:xfrm>
            <a:off x="2370138" y="1776413"/>
            <a:ext cx="214312" cy="204787"/>
          </a:xfrm>
          <a:prstGeom prst="ellipse">
            <a:avLst/>
          </a:prstGeom>
          <a:solidFill>
            <a:schemeClr val="bg1"/>
          </a:solidFill>
          <a:ln w="12700">
            <a:solidFill>
              <a:srgbClr val="0074A6"/>
            </a:solidFill>
            <a:round/>
            <a:headEnd/>
            <a:tailEnd/>
          </a:ln>
          <a:effectLst/>
        </p:spPr>
        <p:txBody>
          <a:bodyPr wrap="none" anchor="ctr"/>
          <a:lstStyle/>
          <a:p>
            <a:pPr algn="ctr"/>
            <a:r>
              <a:rPr lang="en-US" sz="1200" b="0">
                <a:solidFill>
                  <a:srgbClr val="0074A6"/>
                </a:solidFill>
                <a:latin typeface="Arial Black" pitchFamily="28" charset="0"/>
              </a:rPr>
              <a:t>5</a:t>
            </a:r>
            <a:endParaRPr lang="en-US" sz="1200">
              <a:solidFill>
                <a:srgbClr val="0074A6"/>
              </a:solidFill>
              <a:latin typeface="Arial" charset="0"/>
            </a:endParaRPr>
          </a:p>
        </p:txBody>
      </p:sp>
      <p:sp>
        <p:nvSpPr>
          <p:cNvPr id="305164" name="Freeform 12"/>
          <p:cNvSpPr>
            <a:spLocks/>
          </p:cNvSpPr>
          <p:nvPr/>
        </p:nvSpPr>
        <p:spPr bwMode="auto">
          <a:xfrm>
            <a:off x="5008563" y="1765300"/>
            <a:ext cx="346075" cy="174625"/>
          </a:xfrm>
          <a:custGeom>
            <a:avLst/>
            <a:gdLst/>
            <a:ahLst/>
            <a:cxnLst>
              <a:cxn ang="0">
                <a:pos x="218" y="0"/>
              </a:cxn>
              <a:cxn ang="0">
                <a:pos x="146" y="0"/>
              </a:cxn>
              <a:cxn ang="0">
                <a:pos x="0" y="110"/>
              </a:cxn>
            </a:cxnLst>
            <a:rect l="0" t="0" r="r" b="b"/>
            <a:pathLst>
              <a:path w="218" h="110">
                <a:moveTo>
                  <a:pt x="218" y="0"/>
                </a:moveTo>
                <a:lnTo>
                  <a:pt x="146" y="0"/>
                </a:lnTo>
                <a:lnTo>
                  <a:pt x="0" y="110"/>
                </a:lnTo>
              </a:path>
            </a:pathLst>
          </a:custGeom>
          <a:noFill/>
          <a:ln w="19050" cap="flat" cmpd="sng">
            <a:solidFill>
              <a:schemeClr val="tx1"/>
            </a:solidFill>
            <a:prstDash val="solid"/>
            <a:round/>
            <a:headEnd type="none" w="med" len="med"/>
            <a:tailEnd type="none" w="med" len="med"/>
          </a:ln>
          <a:effectLst/>
        </p:spPr>
        <p:txBody>
          <a:bodyPr wrap="none" anchor="ctr"/>
          <a:lstStyle/>
          <a:p>
            <a:endParaRPr lang="en-US"/>
          </a:p>
        </p:txBody>
      </p:sp>
      <p:sp>
        <p:nvSpPr>
          <p:cNvPr id="305165" name="Rectangle 13"/>
          <p:cNvSpPr>
            <a:spLocks noChangeArrowheads="1"/>
          </p:cNvSpPr>
          <p:nvPr/>
        </p:nvSpPr>
        <p:spPr bwMode="auto">
          <a:xfrm>
            <a:off x="2520950" y="6067425"/>
            <a:ext cx="1241425" cy="558800"/>
          </a:xfrm>
          <a:prstGeom prst="rect">
            <a:avLst/>
          </a:prstGeom>
          <a:noFill/>
          <a:ln w="9525">
            <a:noFill/>
            <a:miter lim="800000"/>
            <a:headEnd/>
            <a:tailEnd/>
          </a:ln>
          <a:effectLst/>
        </p:spPr>
        <p:txBody>
          <a:bodyPr wrap="none" anchor="ctr">
            <a:spAutoFit/>
          </a:bodyPr>
          <a:lstStyle/>
          <a:p>
            <a:pPr>
              <a:lnSpc>
                <a:spcPct val="85000"/>
              </a:lnSpc>
            </a:pPr>
            <a:r>
              <a:rPr lang="en-US" sz="1200">
                <a:latin typeface="Arial" charset="0"/>
              </a:rPr>
              <a:t>Outpouring of </a:t>
            </a:r>
          </a:p>
          <a:p>
            <a:pPr>
              <a:lnSpc>
                <a:spcPct val="85000"/>
              </a:lnSpc>
            </a:pPr>
            <a:r>
              <a:rPr lang="en-US" sz="1200">
                <a:latin typeface="Arial" charset="0"/>
              </a:rPr>
              <a:t>fluid from </a:t>
            </a:r>
          </a:p>
          <a:p>
            <a:pPr>
              <a:lnSpc>
                <a:spcPct val="85000"/>
              </a:lnSpc>
            </a:pPr>
            <a:r>
              <a:rPr lang="en-US" sz="1200">
                <a:latin typeface="Arial" charset="0"/>
              </a:rPr>
              <a:t>capillaries</a:t>
            </a:r>
          </a:p>
        </p:txBody>
      </p:sp>
      <p:sp>
        <p:nvSpPr>
          <p:cNvPr id="305166" name="Rectangle 14"/>
          <p:cNvSpPr>
            <a:spLocks noChangeArrowheads="1"/>
          </p:cNvSpPr>
          <p:nvPr/>
        </p:nvSpPr>
        <p:spPr bwMode="auto">
          <a:xfrm>
            <a:off x="4090988" y="6067425"/>
            <a:ext cx="989012" cy="403225"/>
          </a:xfrm>
          <a:prstGeom prst="rect">
            <a:avLst/>
          </a:prstGeom>
          <a:noFill/>
          <a:ln w="9525">
            <a:noFill/>
            <a:miter lim="800000"/>
            <a:headEnd/>
            <a:tailEnd/>
          </a:ln>
          <a:effectLst/>
        </p:spPr>
        <p:txBody>
          <a:bodyPr wrap="none" anchor="ctr">
            <a:spAutoFit/>
          </a:bodyPr>
          <a:lstStyle/>
          <a:p>
            <a:pPr>
              <a:lnSpc>
                <a:spcPct val="85000"/>
              </a:lnSpc>
            </a:pPr>
            <a:r>
              <a:rPr lang="en-US" sz="1200">
                <a:latin typeface="Arial" charset="0"/>
              </a:rPr>
              <a:t>Release of </a:t>
            </a:r>
          </a:p>
          <a:p>
            <a:pPr>
              <a:lnSpc>
                <a:spcPct val="85000"/>
              </a:lnSpc>
            </a:pPr>
            <a:r>
              <a:rPr lang="en-US" sz="1200">
                <a:latin typeface="Arial" charset="0"/>
              </a:rPr>
              <a:t>mucus</a:t>
            </a:r>
          </a:p>
        </p:txBody>
      </p:sp>
      <p:sp>
        <p:nvSpPr>
          <p:cNvPr id="305167" name="Rectangle 15"/>
          <p:cNvSpPr>
            <a:spLocks noChangeArrowheads="1"/>
          </p:cNvSpPr>
          <p:nvPr/>
        </p:nvSpPr>
        <p:spPr bwMode="auto">
          <a:xfrm>
            <a:off x="5281613" y="6067425"/>
            <a:ext cx="1454150" cy="714375"/>
          </a:xfrm>
          <a:prstGeom prst="rect">
            <a:avLst/>
          </a:prstGeom>
          <a:noFill/>
          <a:ln w="9525">
            <a:noFill/>
            <a:miter lim="800000"/>
            <a:headEnd/>
            <a:tailEnd/>
          </a:ln>
          <a:effectLst/>
        </p:spPr>
        <p:txBody>
          <a:bodyPr wrap="none" anchor="ctr">
            <a:spAutoFit/>
          </a:bodyPr>
          <a:lstStyle/>
          <a:p>
            <a:pPr>
              <a:lnSpc>
                <a:spcPct val="85000"/>
              </a:lnSpc>
            </a:pPr>
            <a:r>
              <a:rPr lang="en-US" sz="1200">
                <a:latin typeface="Arial" charset="0"/>
              </a:rPr>
              <a:t>Constriction of </a:t>
            </a:r>
          </a:p>
          <a:p>
            <a:pPr>
              <a:lnSpc>
                <a:spcPct val="85000"/>
              </a:lnSpc>
            </a:pPr>
            <a:r>
              <a:rPr lang="en-US" sz="1200">
                <a:latin typeface="Arial" charset="0"/>
              </a:rPr>
              <a:t>small respiratory </a:t>
            </a:r>
          </a:p>
          <a:p>
            <a:pPr>
              <a:lnSpc>
                <a:spcPct val="85000"/>
              </a:lnSpc>
            </a:pPr>
            <a:r>
              <a:rPr lang="en-US" sz="1200">
                <a:latin typeface="Arial" charset="0"/>
              </a:rPr>
              <a:t>passages</a:t>
            </a:r>
          </a:p>
          <a:p>
            <a:pPr>
              <a:lnSpc>
                <a:spcPct val="85000"/>
              </a:lnSpc>
            </a:pPr>
            <a:r>
              <a:rPr lang="en-US" sz="1200">
                <a:latin typeface="Arial" charset="0"/>
              </a:rPr>
              <a:t>(bronchioles)</a:t>
            </a:r>
          </a:p>
        </p:txBody>
      </p:sp>
      <p:sp>
        <p:nvSpPr>
          <p:cNvPr id="305168" name="Rectangle 16"/>
          <p:cNvSpPr>
            <a:spLocks noChangeArrowheads="1"/>
          </p:cNvSpPr>
          <p:nvPr/>
        </p:nvSpPr>
        <p:spPr bwMode="auto">
          <a:xfrm>
            <a:off x="2292350" y="3327400"/>
            <a:ext cx="4419600" cy="917575"/>
          </a:xfrm>
          <a:prstGeom prst="rect">
            <a:avLst/>
          </a:prstGeom>
          <a:noFill/>
          <a:ln w="9525">
            <a:noFill/>
            <a:miter lim="800000"/>
            <a:headEnd/>
            <a:tailEnd/>
          </a:ln>
          <a:effectLst/>
        </p:spPr>
        <p:txBody>
          <a:bodyPr anchor="ctr">
            <a:spAutoFit/>
          </a:bodyPr>
          <a:lstStyle/>
          <a:p>
            <a:pPr>
              <a:lnSpc>
                <a:spcPct val="90000"/>
              </a:lnSpc>
            </a:pPr>
            <a:r>
              <a:rPr lang="en-US" sz="1200">
                <a:solidFill>
                  <a:srgbClr val="0074A6"/>
                </a:solidFill>
                <a:latin typeface="Arial" charset="0"/>
              </a:rPr>
              <a:t>      Histamine causes blood vessels to dilate and become     leaky, which promotes edema; stimulates secretion of   large amounts of mucus; and causes smooth muscles to contract. (If respiratory system is site of antigen entry, asthma may ensue.)</a:t>
            </a:r>
          </a:p>
        </p:txBody>
      </p:sp>
      <p:sp>
        <p:nvSpPr>
          <p:cNvPr id="305169" name="Oval 17"/>
          <p:cNvSpPr>
            <a:spLocks noChangeArrowheads="1"/>
          </p:cNvSpPr>
          <p:nvPr/>
        </p:nvSpPr>
        <p:spPr bwMode="auto">
          <a:xfrm>
            <a:off x="2370138" y="3344863"/>
            <a:ext cx="214312" cy="204787"/>
          </a:xfrm>
          <a:prstGeom prst="ellipse">
            <a:avLst/>
          </a:prstGeom>
          <a:solidFill>
            <a:schemeClr val="bg1"/>
          </a:solidFill>
          <a:ln w="12700">
            <a:solidFill>
              <a:srgbClr val="0074A6"/>
            </a:solidFill>
            <a:round/>
            <a:headEnd/>
            <a:tailEnd/>
          </a:ln>
          <a:effectLst/>
        </p:spPr>
        <p:txBody>
          <a:bodyPr wrap="none" anchor="ctr"/>
          <a:lstStyle/>
          <a:p>
            <a:pPr algn="ctr"/>
            <a:r>
              <a:rPr lang="en-US" sz="1200" b="0">
                <a:solidFill>
                  <a:srgbClr val="0074A6"/>
                </a:solidFill>
                <a:latin typeface="Arial Black" pitchFamily="28" charset="0"/>
              </a:rPr>
              <a:t>6</a:t>
            </a:r>
            <a:endParaRPr lang="en-US" sz="1200">
              <a:solidFill>
                <a:srgbClr val="0074A6"/>
              </a:solidFill>
              <a:latin typeface="Arial" charset="0"/>
            </a:endParaRPr>
          </a:p>
        </p:txBody>
      </p:sp>
      <p:sp>
        <p:nvSpPr>
          <p:cNvPr id="305170" name="Line 18"/>
          <p:cNvSpPr>
            <a:spLocks noChangeShapeType="1"/>
          </p:cNvSpPr>
          <p:nvPr/>
        </p:nvSpPr>
        <p:spPr bwMode="auto">
          <a:xfrm flipH="1">
            <a:off x="4999038" y="2933700"/>
            <a:ext cx="347662" cy="0"/>
          </a:xfrm>
          <a:prstGeom prst="line">
            <a:avLst/>
          </a:prstGeom>
          <a:noFill/>
          <a:ln w="19050">
            <a:solidFill>
              <a:schemeClr val="tx1"/>
            </a:solidFill>
            <a:round/>
            <a:headEnd/>
            <a:tailEnd/>
          </a:ln>
          <a:effectLst/>
        </p:spPr>
        <p:txBody>
          <a:bodyPr wrap="none" anchor="ctr"/>
          <a:lstStyle/>
          <a:p>
            <a:endParaRPr lang="en-US"/>
          </a:p>
        </p:txBody>
      </p:sp>
      <p:sp>
        <p:nvSpPr>
          <p:cNvPr id="305171" name="Line 19"/>
          <p:cNvSpPr>
            <a:spLocks noChangeShapeType="1"/>
          </p:cNvSpPr>
          <p:nvPr/>
        </p:nvSpPr>
        <p:spPr bwMode="auto">
          <a:xfrm flipH="1" flipV="1">
            <a:off x="5084763" y="2765425"/>
            <a:ext cx="165100" cy="169863"/>
          </a:xfrm>
          <a:prstGeom prst="line">
            <a:avLst/>
          </a:prstGeom>
          <a:noFill/>
          <a:ln w="19050">
            <a:solidFill>
              <a:schemeClr val="tx1"/>
            </a:solidFill>
            <a:round/>
            <a:headEnd/>
            <a:tailEnd/>
          </a:ln>
          <a:effectLst/>
        </p:spPr>
        <p:txBody>
          <a:bodyPr wrap="none" anchor="ctr"/>
          <a:lstStyle/>
          <a:p>
            <a:endParaRPr lang="en-US"/>
          </a:p>
        </p:txBody>
      </p:sp>
    </p:spTree>
    <p:extLst>
      <p:ext uri="{BB962C8B-B14F-4D97-AF65-F5344CB8AC3E}">
        <p14:creationId xmlns:p14="http://schemas.microsoft.com/office/powerpoint/2010/main" val="2225066414"/>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Rectangle 6"/>
          <p:cNvSpPr>
            <a:spLocks noGrp="1" noChangeArrowheads="1"/>
          </p:cNvSpPr>
          <p:nvPr>
            <p:ph type="title"/>
          </p:nvPr>
        </p:nvSpPr>
        <p:spPr/>
        <p:txBody>
          <a:bodyPr/>
          <a:lstStyle/>
          <a:p>
            <a:r>
              <a:rPr lang="en-US"/>
              <a:t>Delayed Hypersensitivities (Type IV)</a:t>
            </a:r>
          </a:p>
        </p:txBody>
      </p:sp>
      <p:sp>
        <p:nvSpPr>
          <p:cNvPr id="96263" name="Rectangle 7"/>
          <p:cNvSpPr>
            <a:spLocks noGrp="1" noChangeArrowheads="1"/>
          </p:cNvSpPr>
          <p:nvPr>
            <p:ph type="body" idx="1"/>
          </p:nvPr>
        </p:nvSpPr>
        <p:spPr/>
        <p:txBody>
          <a:bodyPr>
            <a:normAutofit lnSpcReduction="10000"/>
          </a:bodyPr>
          <a:lstStyle/>
          <a:p>
            <a:r>
              <a:rPr lang="en-US" dirty="0"/>
              <a:t>Slow onset (one to three days) </a:t>
            </a:r>
          </a:p>
          <a:p>
            <a:endParaRPr lang="en-US" dirty="0" smtClean="0"/>
          </a:p>
          <a:p>
            <a:r>
              <a:rPr lang="en-US" dirty="0" smtClean="0"/>
              <a:t>Mechanism </a:t>
            </a:r>
            <a:r>
              <a:rPr lang="en-US" dirty="0"/>
              <a:t>depends on helper T cells </a:t>
            </a:r>
          </a:p>
          <a:p>
            <a:endParaRPr lang="en-US" dirty="0" smtClean="0"/>
          </a:p>
          <a:p>
            <a:pPr lvl="1"/>
            <a:r>
              <a:rPr lang="en-US" dirty="0" smtClean="0"/>
              <a:t>Cytokine-activated </a:t>
            </a:r>
            <a:r>
              <a:rPr lang="en-US" dirty="0"/>
              <a:t>macrophages and </a:t>
            </a:r>
            <a:r>
              <a:rPr lang="en-US" dirty="0" err="1"/>
              <a:t>cytotoxic</a:t>
            </a:r>
            <a:r>
              <a:rPr lang="en-US" dirty="0"/>
              <a:t> T cells cause damage</a:t>
            </a:r>
          </a:p>
          <a:p>
            <a:endParaRPr lang="en-US" dirty="0" smtClean="0"/>
          </a:p>
          <a:p>
            <a:r>
              <a:rPr lang="en-US" dirty="0" smtClean="0"/>
              <a:t>Example</a:t>
            </a:r>
            <a:r>
              <a:rPr lang="en-US" dirty="0"/>
              <a:t>: </a:t>
            </a:r>
            <a:endParaRPr lang="en-US" dirty="0" smtClean="0"/>
          </a:p>
          <a:p>
            <a:pPr lvl="1"/>
            <a:r>
              <a:rPr lang="en-US" dirty="0" smtClean="0"/>
              <a:t>allergic </a:t>
            </a:r>
            <a:r>
              <a:rPr lang="en-US" dirty="0"/>
              <a:t>contact dermatitis (e.g., poison ivy) </a:t>
            </a:r>
          </a:p>
          <a:p>
            <a:endParaRPr lang="en-US" dirty="0" smtClean="0"/>
          </a:p>
          <a:p>
            <a:r>
              <a:rPr lang="en-US" dirty="0" smtClean="0"/>
              <a:t>Agents </a:t>
            </a:r>
            <a:r>
              <a:rPr lang="en-US" dirty="0"/>
              <a:t>act as </a:t>
            </a:r>
            <a:r>
              <a:rPr lang="en-US" dirty="0" err="1" smtClean="0"/>
              <a:t>haptens</a:t>
            </a:r>
            <a:endParaRPr lang="en-US" dirty="0"/>
          </a:p>
        </p:txBody>
      </p:sp>
    </p:spTree>
    <p:extLst>
      <p:ext uri="{BB962C8B-B14F-4D97-AF65-F5344CB8AC3E}">
        <p14:creationId xmlns:p14="http://schemas.microsoft.com/office/powerpoint/2010/main" val="1692137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6"/>
          <p:cNvSpPr>
            <a:spLocks noGrp="1" noChangeArrowheads="1"/>
          </p:cNvSpPr>
          <p:nvPr>
            <p:ph type="title"/>
          </p:nvPr>
        </p:nvSpPr>
        <p:spPr/>
        <p:txBody>
          <a:bodyPr>
            <a:normAutofit fontScale="90000"/>
          </a:bodyPr>
          <a:lstStyle/>
          <a:p>
            <a:pPr eaLnBrk="1" hangingPunct="1"/>
            <a:r>
              <a:rPr lang="en-US" smtClean="0"/>
              <a:t>Lymphoid Tissue</a:t>
            </a:r>
          </a:p>
        </p:txBody>
      </p:sp>
      <p:sp>
        <p:nvSpPr>
          <p:cNvPr id="55300" name="Rectangle 7"/>
          <p:cNvSpPr>
            <a:spLocks noGrp="1" noChangeArrowheads="1"/>
          </p:cNvSpPr>
          <p:nvPr>
            <p:ph type="body" idx="1"/>
          </p:nvPr>
        </p:nvSpPr>
        <p:spPr/>
        <p:txBody>
          <a:bodyPr>
            <a:normAutofit fontScale="92500"/>
          </a:bodyPr>
          <a:lstStyle/>
          <a:p>
            <a:pPr eaLnBrk="1" hangingPunct="1"/>
            <a:r>
              <a:rPr lang="en-US" dirty="0" smtClean="0"/>
              <a:t>Houses, and provides proliferation site for, lymphocytes</a:t>
            </a:r>
          </a:p>
          <a:p>
            <a:pPr eaLnBrk="1" hangingPunct="1"/>
            <a:endParaRPr lang="en-US" dirty="0" smtClean="0"/>
          </a:p>
          <a:p>
            <a:pPr eaLnBrk="1" hangingPunct="1"/>
            <a:r>
              <a:rPr lang="en-US" dirty="0" smtClean="0"/>
              <a:t>Surveillance vantage point for lymphocytes and macrophages </a:t>
            </a:r>
          </a:p>
          <a:p>
            <a:pPr eaLnBrk="1" hangingPunct="1"/>
            <a:endParaRPr lang="en-US" dirty="0" smtClean="0"/>
          </a:p>
          <a:p>
            <a:pPr eaLnBrk="1" hangingPunct="1"/>
            <a:r>
              <a:rPr lang="en-US" dirty="0" smtClean="0"/>
              <a:t>Largely </a:t>
            </a:r>
            <a:r>
              <a:rPr lang="en-US" b="1" dirty="0" smtClean="0"/>
              <a:t>reticular connective tissue</a:t>
            </a:r>
            <a:r>
              <a:rPr lang="en-US" dirty="0" smtClean="0"/>
              <a:t> </a:t>
            </a:r>
          </a:p>
          <a:p>
            <a:pPr lvl="1"/>
            <a:r>
              <a:rPr lang="en-US" dirty="0" smtClean="0"/>
              <a:t>type of loose connective tissue</a:t>
            </a:r>
          </a:p>
          <a:p>
            <a:pPr eaLnBrk="1" hangingPunct="1"/>
            <a:endParaRPr lang="en-US" dirty="0" smtClean="0"/>
          </a:p>
          <a:p>
            <a:pPr eaLnBrk="1" hangingPunct="1"/>
            <a:r>
              <a:rPr lang="en-US" dirty="0" smtClean="0"/>
              <a:t>Two main types</a:t>
            </a:r>
          </a:p>
          <a:p>
            <a:pPr lvl="1" eaLnBrk="1" hangingPunct="1"/>
            <a:r>
              <a:rPr lang="en-US" b="1" dirty="0" smtClean="0">
                <a:ea typeface="ＭＳ Ｐゴシック" pitchFamily="1" charset="-128"/>
              </a:rPr>
              <a:t>Diffuse lymphoid tissue</a:t>
            </a:r>
          </a:p>
          <a:p>
            <a:pPr lvl="1" eaLnBrk="1" hangingPunct="1"/>
            <a:r>
              <a:rPr lang="en-US" b="1" dirty="0" smtClean="0">
                <a:ea typeface="ＭＳ Ｐゴシック" pitchFamily="1" charset="-128"/>
              </a:rPr>
              <a:t>Lymphoid follicles</a:t>
            </a:r>
            <a:endParaRPr lang="en-US" dirty="0" smtClean="0">
              <a:ea typeface="ＭＳ Ｐゴシック" pitchFamily="1"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6"/>
          <p:cNvSpPr>
            <a:spLocks noGrp="1" noChangeArrowheads="1"/>
          </p:cNvSpPr>
          <p:nvPr>
            <p:ph type="title"/>
          </p:nvPr>
        </p:nvSpPr>
        <p:spPr/>
        <p:txBody>
          <a:bodyPr>
            <a:normAutofit fontScale="90000"/>
          </a:bodyPr>
          <a:lstStyle/>
          <a:p>
            <a:pPr eaLnBrk="1" hangingPunct="1"/>
            <a:r>
              <a:rPr lang="en-US" smtClean="0"/>
              <a:t>Lymphoid Tissue</a:t>
            </a:r>
          </a:p>
        </p:txBody>
      </p:sp>
      <p:sp>
        <p:nvSpPr>
          <p:cNvPr id="57348" name="Rectangle 7"/>
          <p:cNvSpPr>
            <a:spLocks noGrp="1" noChangeArrowheads="1"/>
          </p:cNvSpPr>
          <p:nvPr>
            <p:ph type="body" idx="1"/>
          </p:nvPr>
        </p:nvSpPr>
        <p:spPr/>
        <p:txBody>
          <a:bodyPr/>
          <a:lstStyle/>
          <a:p>
            <a:pPr eaLnBrk="1" hangingPunct="1"/>
            <a:r>
              <a:rPr lang="en-US" dirty="0" smtClean="0"/>
              <a:t>Diffuse lymphoid tissue of lymphoid cells and reticular fibers in almost every body organ</a:t>
            </a:r>
          </a:p>
          <a:p>
            <a:pPr lvl="1" eaLnBrk="1" hangingPunct="1"/>
            <a:r>
              <a:rPr lang="en-US" dirty="0" smtClean="0">
                <a:ea typeface="ＭＳ Ｐゴシック" pitchFamily="1" charset="-128"/>
              </a:rPr>
              <a:t>Larger collections in lamina </a:t>
            </a:r>
            <a:r>
              <a:rPr lang="en-US" dirty="0" err="1" smtClean="0">
                <a:ea typeface="ＭＳ Ｐゴシック" pitchFamily="1" charset="-128"/>
              </a:rPr>
              <a:t>propria</a:t>
            </a:r>
            <a:r>
              <a:rPr lang="en-US" dirty="0" smtClean="0">
                <a:ea typeface="ＭＳ Ｐゴシック" pitchFamily="1" charset="-128"/>
              </a:rPr>
              <a:t> of mucous membranes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6"/>
          <p:cNvSpPr>
            <a:spLocks noGrp="1" noChangeArrowheads="1"/>
          </p:cNvSpPr>
          <p:nvPr>
            <p:ph type="title"/>
          </p:nvPr>
        </p:nvSpPr>
        <p:spPr>
          <a:xfrm>
            <a:off x="457200" y="274638"/>
            <a:ext cx="5029200" cy="563562"/>
          </a:xfrm>
        </p:spPr>
        <p:txBody>
          <a:bodyPr>
            <a:normAutofit fontScale="90000"/>
          </a:bodyPr>
          <a:lstStyle/>
          <a:p>
            <a:pPr eaLnBrk="1" hangingPunct="1"/>
            <a:r>
              <a:rPr lang="en-US" dirty="0" smtClean="0"/>
              <a:t>Lymphoid Tissue</a:t>
            </a:r>
          </a:p>
        </p:txBody>
      </p:sp>
      <p:sp>
        <p:nvSpPr>
          <p:cNvPr id="59396" name="Rectangle 7"/>
          <p:cNvSpPr>
            <a:spLocks noGrp="1" noChangeArrowheads="1"/>
          </p:cNvSpPr>
          <p:nvPr>
            <p:ph type="body" idx="1"/>
          </p:nvPr>
        </p:nvSpPr>
        <p:spPr>
          <a:xfrm>
            <a:off x="457200" y="1219200"/>
            <a:ext cx="4724400" cy="5181600"/>
          </a:xfrm>
        </p:spPr>
        <p:txBody>
          <a:bodyPr/>
          <a:lstStyle/>
          <a:p>
            <a:pPr eaLnBrk="1" hangingPunct="1"/>
            <a:r>
              <a:rPr lang="en-US" dirty="0" smtClean="0"/>
              <a:t>Lymphoid follicles (nodules) are solid, spherical bodies of tightly packed lymphoid cells and reticular fibers</a:t>
            </a:r>
          </a:p>
          <a:p>
            <a:pPr lvl="1" eaLnBrk="1" hangingPunct="1"/>
            <a:r>
              <a:rPr lang="en-US" b="1" dirty="0" smtClean="0">
                <a:ea typeface="ＭＳ Ｐゴシック" pitchFamily="1" charset="-128"/>
              </a:rPr>
              <a:t>Germinal centers </a:t>
            </a:r>
            <a:r>
              <a:rPr lang="en-US" dirty="0" smtClean="0">
                <a:ea typeface="ＭＳ Ｐゴシック" pitchFamily="1" charset="-128"/>
              </a:rPr>
              <a:t>of proliferating B cells</a:t>
            </a:r>
          </a:p>
          <a:p>
            <a:pPr lvl="1" eaLnBrk="1" hangingPunct="1"/>
            <a:r>
              <a:rPr lang="en-US" dirty="0" smtClean="0">
                <a:ea typeface="ＭＳ Ｐゴシック" pitchFamily="1" charset="-128"/>
              </a:rPr>
              <a:t>May form part of larger lymphoid organs</a:t>
            </a:r>
          </a:p>
          <a:p>
            <a:pPr lvl="1" eaLnBrk="1" hangingPunct="1"/>
            <a:r>
              <a:rPr lang="en-US" dirty="0" smtClean="0">
                <a:ea typeface="ＭＳ Ｐゴシック" pitchFamily="1" charset="-128"/>
              </a:rPr>
              <a:t>Isolated aggregations of </a:t>
            </a:r>
            <a:r>
              <a:rPr lang="en-US" dirty="0" err="1" smtClean="0">
                <a:ea typeface="ＭＳ Ｐゴシック" pitchFamily="1" charset="-128"/>
              </a:rPr>
              <a:t>Peyer's</a:t>
            </a:r>
            <a:r>
              <a:rPr lang="en-US" dirty="0" smtClean="0">
                <a:ea typeface="ＭＳ Ｐゴシック" pitchFamily="1" charset="-128"/>
              </a:rPr>
              <a:t> patches and in appendix</a:t>
            </a:r>
          </a:p>
        </p:txBody>
      </p:sp>
      <p:pic>
        <p:nvPicPr>
          <p:cNvPr id="4098" name="Picture 2"/>
          <p:cNvPicPr>
            <a:picLocks noChangeAspect="1" noChangeArrowheads="1"/>
          </p:cNvPicPr>
          <p:nvPr/>
        </p:nvPicPr>
        <p:blipFill>
          <a:blip r:embed="rId3" cstate="print"/>
          <a:srcRect/>
          <a:stretch>
            <a:fillRect/>
          </a:stretch>
        </p:blipFill>
        <p:spPr bwMode="auto">
          <a:xfrm>
            <a:off x="5355254" y="0"/>
            <a:ext cx="3788746" cy="3729038"/>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6"/>
          <p:cNvSpPr>
            <a:spLocks noGrp="1" noChangeArrowheads="1"/>
          </p:cNvSpPr>
          <p:nvPr>
            <p:ph type="title"/>
          </p:nvPr>
        </p:nvSpPr>
        <p:spPr/>
        <p:txBody>
          <a:bodyPr>
            <a:normAutofit fontScale="90000"/>
          </a:bodyPr>
          <a:lstStyle/>
          <a:p>
            <a:pPr eaLnBrk="1" hangingPunct="1"/>
            <a:r>
              <a:rPr lang="en-US" smtClean="0"/>
              <a:t>Lymphoid Organs and Tissues</a:t>
            </a:r>
          </a:p>
        </p:txBody>
      </p:sp>
      <p:sp>
        <p:nvSpPr>
          <p:cNvPr id="18436" name="Rectangle 7"/>
          <p:cNvSpPr>
            <a:spLocks noGrp="1" noChangeArrowheads="1"/>
          </p:cNvSpPr>
          <p:nvPr>
            <p:ph type="body" idx="1"/>
          </p:nvPr>
        </p:nvSpPr>
        <p:spPr/>
        <p:txBody>
          <a:bodyPr/>
          <a:lstStyle/>
          <a:p>
            <a:pPr eaLnBrk="1" hangingPunct="1"/>
            <a:r>
              <a:rPr lang="en-US" dirty="0" smtClean="0"/>
              <a:t>Provide structural basis of immune system</a:t>
            </a:r>
          </a:p>
          <a:p>
            <a:pPr eaLnBrk="1" hangingPunct="1"/>
            <a:endParaRPr lang="en-US" dirty="0" smtClean="0"/>
          </a:p>
          <a:p>
            <a:pPr eaLnBrk="1" hangingPunct="1"/>
            <a:r>
              <a:rPr lang="en-US" dirty="0" smtClean="0"/>
              <a:t>House </a:t>
            </a:r>
            <a:r>
              <a:rPr lang="en-US" dirty="0" err="1" smtClean="0"/>
              <a:t>phagocytic</a:t>
            </a:r>
            <a:r>
              <a:rPr lang="en-US" dirty="0" smtClean="0"/>
              <a:t> cells and lymphocytes</a:t>
            </a:r>
          </a:p>
          <a:p>
            <a:pPr eaLnBrk="1" hangingPunct="1"/>
            <a:endParaRPr lang="en-US" dirty="0" smtClean="0"/>
          </a:p>
          <a:p>
            <a:pPr eaLnBrk="1" hangingPunct="1"/>
            <a:r>
              <a:rPr lang="en-US" dirty="0" smtClean="0"/>
              <a:t>Structures include spleen, thymus, tonsils, other lymphoid tissues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6"/>
          <p:cNvSpPr>
            <a:spLocks noGrp="1" noChangeArrowheads="1"/>
          </p:cNvSpPr>
          <p:nvPr>
            <p:ph type="title"/>
          </p:nvPr>
        </p:nvSpPr>
        <p:spPr/>
        <p:txBody>
          <a:bodyPr>
            <a:normAutofit fontScale="90000"/>
          </a:bodyPr>
          <a:lstStyle/>
          <a:p>
            <a:pPr eaLnBrk="1" hangingPunct="1"/>
            <a:r>
              <a:rPr lang="en-US" smtClean="0"/>
              <a:t>Lymph Nodes</a:t>
            </a:r>
          </a:p>
        </p:txBody>
      </p:sp>
      <p:sp>
        <p:nvSpPr>
          <p:cNvPr id="61444" name="Rectangle 7"/>
          <p:cNvSpPr>
            <a:spLocks noGrp="1" noChangeArrowheads="1"/>
          </p:cNvSpPr>
          <p:nvPr>
            <p:ph type="body" idx="1"/>
          </p:nvPr>
        </p:nvSpPr>
        <p:spPr>
          <a:xfrm>
            <a:off x="457200" y="1219200"/>
            <a:ext cx="5867400" cy="5181600"/>
          </a:xfrm>
        </p:spPr>
        <p:txBody>
          <a:bodyPr/>
          <a:lstStyle/>
          <a:p>
            <a:pPr eaLnBrk="1" hangingPunct="1"/>
            <a:r>
              <a:rPr lang="en-US" dirty="0" smtClean="0"/>
              <a:t>Principal lymphoid organs of body</a:t>
            </a:r>
          </a:p>
          <a:p>
            <a:pPr eaLnBrk="1" hangingPunct="1"/>
            <a:endParaRPr lang="en-US" dirty="0" smtClean="0"/>
          </a:p>
          <a:p>
            <a:pPr eaLnBrk="1" hangingPunct="1"/>
            <a:r>
              <a:rPr lang="en-US" dirty="0" smtClean="0"/>
              <a:t>Embedded in connective tissue, in clusters along lymphatic vessels</a:t>
            </a:r>
          </a:p>
          <a:p>
            <a:pPr eaLnBrk="1" hangingPunct="1"/>
            <a:endParaRPr lang="en-US" dirty="0" smtClean="0"/>
          </a:p>
          <a:p>
            <a:pPr eaLnBrk="1" hangingPunct="1"/>
            <a:r>
              <a:rPr lang="en-US" dirty="0" smtClean="0"/>
              <a:t>Near body surface in inguinal, </a:t>
            </a:r>
            <a:r>
              <a:rPr lang="en-US" dirty="0" err="1" smtClean="0"/>
              <a:t>axillary</a:t>
            </a:r>
            <a:r>
              <a:rPr lang="en-US" dirty="0" smtClean="0"/>
              <a:t>, and cervical regions of body</a:t>
            </a:r>
          </a:p>
        </p:txBody>
      </p:sp>
      <p:pic>
        <p:nvPicPr>
          <p:cNvPr id="5122" name="Picture 2"/>
          <p:cNvPicPr>
            <a:picLocks noChangeAspect="1" noChangeArrowheads="1"/>
          </p:cNvPicPr>
          <p:nvPr/>
        </p:nvPicPr>
        <p:blipFill>
          <a:blip r:embed="rId3" cstate="print"/>
          <a:srcRect/>
          <a:stretch>
            <a:fillRect/>
          </a:stretch>
        </p:blipFill>
        <p:spPr bwMode="auto">
          <a:xfrm>
            <a:off x="7648222" y="0"/>
            <a:ext cx="1495778" cy="16764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6951555" y="2190750"/>
            <a:ext cx="2192445" cy="466725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8"/>
          <p:cNvSpPr>
            <a:spLocks noGrp="1" noChangeArrowheads="1"/>
          </p:cNvSpPr>
          <p:nvPr>
            <p:ph type="title"/>
          </p:nvPr>
        </p:nvSpPr>
        <p:spPr/>
        <p:txBody>
          <a:bodyPr>
            <a:normAutofit fontScale="90000"/>
          </a:bodyPr>
          <a:lstStyle/>
          <a:p>
            <a:pPr eaLnBrk="1" hangingPunct="1"/>
            <a:r>
              <a:rPr lang="en-US" smtClean="0"/>
              <a:t>Lymph Nodes</a:t>
            </a:r>
          </a:p>
        </p:txBody>
      </p:sp>
      <p:sp>
        <p:nvSpPr>
          <p:cNvPr id="65540" name="Rectangle 9"/>
          <p:cNvSpPr>
            <a:spLocks noGrp="1" noChangeArrowheads="1"/>
          </p:cNvSpPr>
          <p:nvPr>
            <p:ph type="body" idx="1"/>
          </p:nvPr>
        </p:nvSpPr>
        <p:spPr/>
        <p:txBody>
          <a:bodyPr/>
          <a:lstStyle/>
          <a:p>
            <a:pPr marL="279400" indent="-279400" eaLnBrk="1" hangingPunct="1"/>
            <a:r>
              <a:rPr lang="en-US" dirty="0" smtClean="0"/>
              <a:t>Functions</a:t>
            </a:r>
          </a:p>
          <a:p>
            <a:pPr marL="850900" lvl="1" indent="-381000"/>
            <a:r>
              <a:rPr lang="en-US" dirty="0" smtClean="0">
                <a:ea typeface="ＭＳ Ｐゴシック" pitchFamily="1" charset="-128"/>
              </a:rPr>
              <a:t>Filter lymph</a:t>
            </a:r>
          </a:p>
          <a:p>
            <a:pPr marL="1250950" lvl="2" indent="-381000"/>
            <a:endParaRPr lang="en-US" dirty="0" smtClean="0">
              <a:ea typeface="ＭＳ Ｐゴシック" pitchFamily="1" charset="-128"/>
            </a:endParaRPr>
          </a:p>
          <a:p>
            <a:pPr marL="1250950" lvl="2" indent="-381000"/>
            <a:r>
              <a:rPr lang="en-US" dirty="0" smtClean="0">
                <a:ea typeface="ＭＳ Ｐゴシック" pitchFamily="1" charset="-128"/>
              </a:rPr>
              <a:t>macrophages destroy microorganisms and debris</a:t>
            </a:r>
          </a:p>
          <a:p>
            <a:pPr marL="850900" lvl="1" indent="-381000"/>
            <a:endParaRPr lang="en-US" dirty="0" smtClean="0">
              <a:ea typeface="ＭＳ Ｐゴシック" pitchFamily="1" charset="-128"/>
            </a:endParaRPr>
          </a:p>
          <a:p>
            <a:pPr marL="850900" lvl="1" indent="-381000"/>
            <a:r>
              <a:rPr lang="en-US" dirty="0" smtClean="0">
                <a:ea typeface="ＭＳ Ｐゴシック" pitchFamily="1" charset="-128"/>
              </a:rPr>
              <a:t>Immune system activation</a:t>
            </a:r>
          </a:p>
          <a:p>
            <a:pPr marL="1250950" lvl="2" indent="-381000"/>
            <a:endParaRPr lang="en-US" dirty="0" smtClean="0">
              <a:ea typeface="ＭＳ Ｐゴシック" pitchFamily="1" charset="-128"/>
            </a:endParaRPr>
          </a:p>
          <a:p>
            <a:pPr marL="1250950" lvl="2" indent="-381000"/>
            <a:r>
              <a:rPr lang="en-US" dirty="0" smtClean="0">
                <a:ea typeface="ＭＳ Ｐゴシック" pitchFamily="1" charset="-128"/>
              </a:rPr>
              <a:t>lymphocytes activated and mount attack against antigens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6"/>
          <p:cNvSpPr>
            <a:spLocks noGrp="1" noChangeArrowheads="1"/>
          </p:cNvSpPr>
          <p:nvPr>
            <p:ph type="title"/>
          </p:nvPr>
        </p:nvSpPr>
        <p:spPr/>
        <p:txBody>
          <a:bodyPr>
            <a:normAutofit fontScale="90000"/>
          </a:bodyPr>
          <a:lstStyle/>
          <a:p>
            <a:pPr eaLnBrk="1" hangingPunct="1"/>
            <a:r>
              <a:rPr lang="en-US" smtClean="0"/>
              <a:t>Structure of a Lymph Node</a:t>
            </a:r>
          </a:p>
        </p:txBody>
      </p:sp>
      <p:sp>
        <p:nvSpPr>
          <p:cNvPr id="67588" name="Rectangle 7"/>
          <p:cNvSpPr>
            <a:spLocks noGrp="1" noChangeArrowheads="1"/>
          </p:cNvSpPr>
          <p:nvPr>
            <p:ph type="body" idx="1"/>
          </p:nvPr>
        </p:nvSpPr>
        <p:spPr/>
        <p:txBody>
          <a:bodyPr/>
          <a:lstStyle/>
          <a:p>
            <a:pPr eaLnBrk="1" hangingPunct="1"/>
            <a:r>
              <a:rPr lang="en-US" dirty="0" smtClean="0"/>
              <a:t>Vary in shape and size but most bean shaped </a:t>
            </a:r>
          </a:p>
          <a:p>
            <a:pPr eaLnBrk="1" hangingPunct="1"/>
            <a:endParaRPr lang="en-US" dirty="0" smtClean="0"/>
          </a:p>
          <a:p>
            <a:pPr eaLnBrk="1" hangingPunct="1"/>
            <a:r>
              <a:rPr lang="en-US" dirty="0" smtClean="0"/>
              <a:t>External fibrous </a:t>
            </a:r>
            <a:r>
              <a:rPr lang="en-US" b="1" dirty="0" smtClean="0"/>
              <a:t>capsule</a:t>
            </a:r>
            <a:endParaRPr lang="en-US" dirty="0" smtClean="0"/>
          </a:p>
          <a:p>
            <a:pPr eaLnBrk="1" hangingPunct="1"/>
            <a:endParaRPr lang="en-US" b="1" dirty="0" smtClean="0"/>
          </a:p>
          <a:p>
            <a:pPr eaLnBrk="1" hangingPunct="1"/>
            <a:r>
              <a:rPr lang="en-US" b="1" dirty="0" err="1" smtClean="0"/>
              <a:t>Trabeculae</a:t>
            </a:r>
            <a:r>
              <a:rPr lang="en-US" b="1" dirty="0" smtClean="0"/>
              <a:t> </a:t>
            </a:r>
            <a:r>
              <a:rPr lang="en-US" dirty="0" smtClean="0"/>
              <a:t>extend inward and divide node into compartments</a:t>
            </a:r>
          </a:p>
          <a:p>
            <a:pPr eaLnBrk="1" hangingPunct="1"/>
            <a:endParaRPr lang="en-US" dirty="0" smtClean="0"/>
          </a:p>
          <a:p>
            <a:pPr eaLnBrk="1" hangingPunct="1"/>
            <a:r>
              <a:rPr lang="en-US" dirty="0" smtClean="0"/>
              <a:t>Two </a:t>
            </a:r>
            <a:r>
              <a:rPr lang="en-US" dirty="0" err="1" smtClean="0"/>
              <a:t>histologically</a:t>
            </a:r>
            <a:r>
              <a:rPr lang="en-US" dirty="0" smtClean="0"/>
              <a:t> distinct regions</a:t>
            </a:r>
          </a:p>
          <a:p>
            <a:pPr lvl="1" eaLnBrk="1" hangingPunct="1"/>
            <a:r>
              <a:rPr lang="en-US" b="1" dirty="0" smtClean="0">
                <a:ea typeface="ＭＳ Ｐゴシック" pitchFamily="1" charset="-128"/>
              </a:rPr>
              <a:t>Cortex</a:t>
            </a:r>
          </a:p>
          <a:p>
            <a:pPr lvl="1" eaLnBrk="1" hangingPunct="1"/>
            <a:r>
              <a:rPr lang="en-US" b="1" dirty="0" smtClean="0">
                <a:ea typeface="ＭＳ Ｐゴシック" pitchFamily="1" charset="-128"/>
              </a:rPr>
              <a:t>Medulla</a:t>
            </a:r>
            <a:endParaRPr lang="en-US" dirty="0" smtClean="0">
              <a:ea typeface="ＭＳ Ｐゴシック" pitchFamily="1"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6" name="Rectangle 18"/>
          <p:cNvSpPr>
            <a:spLocks noChangeArrowheads="1"/>
          </p:cNvSpPr>
          <p:nvPr/>
        </p:nvSpPr>
        <p:spPr bwMode="auto">
          <a:xfrm>
            <a:off x="0" y="0"/>
            <a:ext cx="9144000" cy="274638"/>
          </a:xfrm>
          <a:prstGeom prst="rect">
            <a:avLst/>
          </a:prstGeom>
          <a:noFill/>
          <a:ln w="9525">
            <a:noFill/>
            <a:miter lim="800000"/>
            <a:headEnd/>
            <a:tailEnd/>
          </a:ln>
          <a:effectLst/>
        </p:spPr>
        <p:txBody>
          <a:bodyPr lIns="457200">
            <a:spAutoFit/>
          </a:bodyPr>
          <a:lstStyle/>
          <a:p>
            <a:r>
              <a:rPr lang="en-US" sz="1200" b="1">
                <a:latin typeface="Arial" charset="0"/>
                <a:cs typeface="Arial" charset="0"/>
              </a:rPr>
              <a:t>Figure 20.4a  Lymph node.</a:t>
            </a:r>
          </a:p>
        </p:txBody>
      </p:sp>
      <p:pic>
        <p:nvPicPr>
          <p:cNvPr id="71714" name="Picture 34" descr="figure_20_04a_unlabeled"/>
          <p:cNvPicPr>
            <a:picLocks noChangeAspect="1" noChangeArrowheads="1"/>
          </p:cNvPicPr>
          <p:nvPr/>
        </p:nvPicPr>
        <p:blipFill>
          <a:blip r:embed="rId3" cstate="print"/>
          <a:srcRect b="3053"/>
          <a:stretch>
            <a:fillRect/>
          </a:stretch>
        </p:blipFill>
        <p:spPr bwMode="auto">
          <a:xfrm>
            <a:off x="1374775" y="263525"/>
            <a:ext cx="6234113" cy="6299200"/>
          </a:xfrm>
          <a:prstGeom prst="rect">
            <a:avLst/>
          </a:prstGeom>
          <a:noFill/>
        </p:spPr>
      </p:pic>
      <p:sp>
        <p:nvSpPr>
          <p:cNvPr id="71715" name="Rectangle 35"/>
          <p:cNvSpPr>
            <a:spLocks noChangeArrowheads="1"/>
          </p:cNvSpPr>
          <p:nvPr/>
        </p:nvSpPr>
        <p:spPr bwMode="auto">
          <a:xfrm>
            <a:off x="1682750" y="292100"/>
            <a:ext cx="1133475" cy="606425"/>
          </a:xfrm>
          <a:prstGeom prst="rect">
            <a:avLst/>
          </a:prstGeom>
          <a:noFill/>
          <a:ln w="9525">
            <a:noFill/>
            <a:miter lim="800000"/>
            <a:headEnd/>
            <a:tailEnd/>
          </a:ln>
          <a:effectLst/>
        </p:spPr>
        <p:txBody>
          <a:bodyPr wrap="none" anchor="ctr">
            <a:spAutoFit/>
          </a:bodyPr>
          <a:lstStyle/>
          <a:p>
            <a:pPr>
              <a:lnSpc>
                <a:spcPct val="70000"/>
              </a:lnSpc>
            </a:pPr>
            <a:r>
              <a:rPr lang="en-US" sz="1600" b="1">
                <a:latin typeface="Arial" charset="0"/>
              </a:rPr>
              <a:t>Afferent</a:t>
            </a:r>
          </a:p>
          <a:p>
            <a:pPr>
              <a:lnSpc>
                <a:spcPct val="70000"/>
              </a:lnSpc>
            </a:pPr>
            <a:r>
              <a:rPr lang="en-US" sz="1600" b="1">
                <a:latin typeface="Arial" charset="0"/>
              </a:rPr>
              <a:t>lymphatic</a:t>
            </a:r>
          </a:p>
          <a:p>
            <a:pPr>
              <a:lnSpc>
                <a:spcPct val="70000"/>
              </a:lnSpc>
            </a:pPr>
            <a:r>
              <a:rPr lang="en-US" sz="1600" b="1">
                <a:latin typeface="Arial" charset="0"/>
              </a:rPr>
              <a:t>vessels</a:t>
            </a:r>
          </a:p>
        </p:txBody>
      </p:sp>
      <p:sp>
        <p:nvSpPr>
          <p:cNvPr id="71716" name="Rectangle 36"/>
          <p:cNvSpPr>
            <a:spLocks noChangeArrowheads="1"/>
          </p:cNvSpPr>
          <p:nvPr/>
        </p:nvSpPr>
        <p:spPr bwMode="auto">
          <a:xfrm>
            <a:off x="4735513" y="253086"/>
            <a:ext cx="941348" cy="333617"/>
          </a:xfrm>
          <a:prstGeom prst="rect">
            <a:avLst/>
          </a:prstGeom>
          <a:noFill/>
          <a:ln w="9525">
            <a:noFill/>
            <a:miter lim="800000"/>
            <a:headEnd/>
            <a:tailEnd/>
          </a:ln>
          <a:effectLst/>
        </p:spPr>
        <p:txBody>
          <a:bodyPr wrap="none" anchor="ctr">
            <a:spAutoFit/>
          </a:bodyPr>
          <a:lstStyle/>
          <a:p>
            <a:pPr>
              <a:lnSpc>
                <a:spcPct val="98000"/>
              </a:lnSpc>
            </a:pPr>
            <a:r>
              <a:rPr lang="en-US" sz="1600" dirty="0">
                <a:solidFill>
                  <a:srgbClr val="00B050"/>
                </a:solidFill>
                <a:latin typeface="Arial Black" pitchFamily="1" charset="0"/>
              </a:rPr>
              <a:t>Cortex</a:t>
            </a:r>
          </a:p>
        </p:txBody>
      </p:sp>
      <p:sp>
        <p:nvSpPr>
          <p:cNvPr id="71717" name="Rectangle 37"/>
          <p:cNvSpPr>
            <a:spLocks noChangeArrowheads="1"/>
          </p:cNvSpPr>
          <p:nvPr/>
        </p:nvSpPr>
        <p:spPr bwMode="auto">
          <a:xfrm>
            <a:off x="4762500" y="495300"/>
            <a:ext cx="1982788" cy="331788"/>
          </a:xfrm>
          <a:prstGeom prst="rect">
            <a:avLst/>
          </a:prstGeom>
          <a:noFill/>
          <a:ln w="9525">
            <a:noFill/>
            <a:miter lim="800000"/>
            <a:headEnd/>
            <a:tailEnd/>
          </a:ln>
          <a:effectLst/>
        </p:spPr>
        <p:txBody>
          <a:bodyPr wrap="none" anchor="ctr">
            <a:spAutoFit/>
          </a:bodyPr>
          <a:lstStyle/>
          <a:p>
            <a:pPr>
              <a:lnSpc>
                <a:spcPct val="98000"/>
              </a:lnSpc>
            </a:pPr>
            <a:r>
              <a:rPr lang="en-US" sz="1600" b="1">
                <a:latin typeface="Arial" charset="0"/>
              </a:rPr>
              <a:t>• Lymphoid follicle</a:t>
            </a:r>
          </a:p>
        </p:txBody>
      </p:sp>
      <p:sp>
        <p:nvSpPr>
          <p:cNvPr id="71718" name="Rectangle 38"/>
          <p:cNvSpPr>
            <a:spLocks noChangeArrowheads="1"/>
          </p:cNvSpPr>
          <p:nvPr/>
        </p:nvSpPr>
        <p:spPr bwMode="auto">
          <a:xfrm>
            <a:off x="4762500" y="762000"/>
            <a:ext cx="1858963" cy="331788"/>
          </a:xfrm>
          <a:prstGeom prst="rect">
            <a:avLst/>
          </a:prstGeom>
          <a:noFill/>
          <a:ln w="9525">
            <a:noFill/>
            <a:miter lim="800000"/>
            <a:headEnd/>
            <a:tailEnd/>
          </a:ln>
          <a:effectLst/>
        </p:spPr>
        <p:txBody>
          <a:bodyPr wrap="none" anchor="ctr">
            <a:spAutoFit/>
          </a:bodyPr>
          <a:lstStyle/>
          <a:p>
            <a:pPr>
              <a:lnSpc>
                <a:spcPct val="98000"/>
              </a:lnSpc>
            </a:pPr>
            <a:r>
              <a:rPr lang="en-US" sz="1600" b="1">
                <a:latin typeface="Arial" charset="0"/>
              </a:rPr>
              <a:t>• Germinal center</a:t>
            </a:r>
          </a:p>
        </p:txBody>
      </p:sp>
      <p:sp>
        <p:nvSpPr>
          <p:cNvPr id="71719" name="Rectangle 39"/>
          <p:cNvSpPr>
            <a:spLocks noChangeArrowheads="1"/>
          </p:cNvSpPr>
          <p:nvPr/>
        </p:nvSpPr>
        <p:spPr bwMode="auto">
          <a:xfrm>
            <a:off x="4764088" y="998538"/>
            <a:ext cx="2119312" cy="331787"/>
          </a:xfrm>
          <a:prstGeom prst="rect">
            <a:avLst/>
          </a:prstGeom>
          <a:noFill/>
          <a:ln w="9525">
            <a:noFill/>
            <a:miter lim="800000"/>
            <a:headEnd/>
            <a:tailEnd/>
          </a:ln>
          <a:effectLst/>
        </p:spPr>
        <p:txBody>
          <a:bodyPr wrap="none" anchor="ctr">
            <a:spAutoFit/>
          </a:bodyPr>
          <a:lstStyle/>
          <a:p>
            <a:pPr>
              <a:lnSpc>
                <a:spcPct val="98000"/>
              </a:lnSpc>
            </a:pPr>
            <a:r>
              <a:rPr lang="en-US" sz="1600" b="1">
                <a:latin typeface="Arial" charset="0"/>
              </a:rPr>
              <a:t>• Subcapsular sinus</a:t>
            </a:r>
          </a:p>
        </p:txBody>
      </p:sp>
      <p:sp>
        <p:nvSpPr>
          <p:cNvPr id="71720" name="Rectangle 40"/>
          <p:cNvSpPr>
            <a:spLocks noChangeArrowheads="1"/>
          </p:cNvSpPr>
          <p:nvPr/>
        </p:nvSpPr>
        <p:spPr bwMode="auto">
          <a:xfrm>
            <a:off x="5287963" y="1635125"/>
            <a:ext cx="1133475" cy="592138"/>
          </a:xfrm>
          <a:prstGeom prst="rect">
            <a:avLst/>
          </a:prstGeom>
          <a:noFill/>
          <a:ln w="9525">
            <a:noFill/>
            <a:miter lim="800000"/>
            <a:headEnd/>
            <a:tailEnd/>
          </a:ln>
          <a:effectLst/>
        </p:spPr>
        <p:txBody>
          <a:bodyPr wrap="none" anchor="ctr">
            <a:spAutoFit/>
          </a:bodyPr>
          <a:lstStyle/>
          <a:p>
            <a:pPr>
              <a:lnSpc>
                <a:spcPct val="68000"/>
              </a:lnSpc>
            </a:pPr>
            <a:r>
              <a:rPr lang="en-US" sz="1600" b="1">
                <a:latin typeface="Arial" charset="0"/>
              </a:rPr>
              <a:t>Efferent</a:t>
            </a:r>
          </a:p>
          <a:p>
            <a:pPr>
              <a:lnSpc>
                <a:spcPct val="68000"/>
              </a:lnSpc>
            </a:pPr>
            <a:r>
              <a:rPr lang="en-US" sz="1600" b="1">
                <a:latin typeface="Arial" charset="0"/>
              </a:rPr>
              <a:t>lymphatic</a:t>
            </a:r>
          </a:p>
          <a:p>
            <a:pPr>
              <a:lnSpc>
                <a:spcPct val="68000"/>
              </a:lnSpc>
            </a:pPr>
            <a:r>
              <a:rPr lang="en-US" sz="1600" b="1">
                <a:latin typeface="Arial" charset="0"/>
              </a:rPr>
              <a:t>vessels</a:t>
            </a:r>
          </a:p>
        </p:txBody>
      </p:sp>
      <p:sp>
        <p:nvSpPr>
          <p:cNvPr id="71721" name="Rectangle 41"/>
          <p:cNvSpPr>
            <a:spLocks noChangeArrowheads="1"/>
          </p:cNvSpPr>
          <p:nvPr/>
        </p:nvSpPr>
        <p:spPr bwMode="auto">
          <a:xfrm>
            <a:off x="5035550" y="5468938"/>
            <a:ext cx="1257300" cy="331787"/>
          </a:xfrm>
          <a:prstGeom prst="rect">
            <a:avLst/>
          </a:prstGeom>
          <a:noFill/>
          <a:ln w="9525">
            <a:noFill/>
            <a:miter lim="800000"/>
            <a:headEnd/>
            <a:tailEnd/>
          </a:ln>
          <a:effectLst/>
        </p:spPr>
        <p:txBody>
          <a:bodyPr wrap="none" anchor="ctr">
            <a:spAutoFit/>
          </a:bodyPr>
          <a:lstStyle/>
          <a:p>
            <a:pPr>
              <a:lnSpc>
                <a:spcPct val="98000"/>
              </a:lnSpc>
            </a:pPr>
            <a:r>
              <a:rPr lang="en-US" sz="1600" b="1">
                <a:latin typeface="Arial" charset="0"/>
              </a:rPr>
              <a:t>Trabeculae</a:t>
            </a:r>
          </a:p>
        </p:txBody>
      </p:sp>
      <p:sp>
        <p:nvSpPr>
          <p:cNvPr id="71722" name="Rectangle 42"/>
          <p:cNvSpPr>
            <a:spLocks noChangeArrowheads="1"/>
          </p:cNvSpPr>
          <p:nvPr/>
        </p:nvSpPr>
        <p:spPr bwMode="auto">
          <a:xfrm>
            <a:off x="5649913" y="4710113"/>
            <a:ext cx="1260475" cy="425450"/>
          </a:xfrm>
          <a:prstGeom prst="rect">
            <a:avLst/>
          </a:prstGeom>
          <a:noFill/>
          <a:ln w="9525">
            <a:noFill/>
            <a:miter lim="800000"/>
            <a:headEnd/>
            <a:tailEnd/>
          </a:ln>
          <a:effectLst/>
        </p:spPr>
        <p:txBody>
          <a:bodyPr wrap="none" anchor="ctr">
            <a:spAutoFit/>
          </a:bodyPr>
          <a:lstStyle/>
          <a:p>
            <a:pPr>
              <a:lnSpc>
                <a:spcPct val="68000"/>
              </a:lnSpc>
            </a:pPr>
            <a:r>
              <a:rPr lang="en-US" sz="1600" b="1">
                <a:latin typeface="Arial" charset="0"/>
              </a:rPr>
              <a:t>• Medullary</a:t>
            </a:r>
          </a:p>
          <a:p>
            <a:pPr>
              <a:lnSpc>
                <a:spcPct val="68000"/>
              </a:lnSpc>
            </a:pPr>
            <a:r>
              <a:rPr lang="en-US" sz="1600" b="1">
                <a:latin typeface="Arial" charset="0"/>
              </a:rPr>
              <a:t>  sinus</a:t>
            </a:r>
          </a:p>
        </p:txBody>
      </p:sp>
      <p:sp>
        <p:nvSpPr>
          <p:cNvPr id="71723" name="Rectangle 43"/>
          <p:cNvSpPr>
            <a:spLocks noChangeArrowheads="1"/>
          </p:cNvSpPr>
          <p:nvPr/>
        </p:nvSpPr>
        <p:spPr bwMode="auto">
          <a:xfrm>
            <a:off x="5626100" y="4264025"/>
            <a:ext cx="1260475" cy="425450"/>
          </a:xfrm>
          <a:prstGeom prst="rect">
            <a:avLst/>
          </a:prstGeom>
          <a:noFill/>
          <a:ln w="9525">
            <a:noFill/>
            <a:miter lim="800000"/>
            <a:headEnd/>
            <a:tailEnd/>
          </a:ln>
          <a:effectLst/>
        </p:spPr>
        <p:txBody>
          <a:bodyPr wrap="none" anchor="ctr">
            <a:spAutoFit/>
          </a:bodyPr>
          <a:lstStyle/>
          <a:p>
            <a:pPr>
              <a:lnSpc>
                <a:spcPct val="68000"/>
              </a:lnSpc>
            </a:pPr>
            <a:r>
              <a:rPr lang="en-US" sz="1600" b="1">
                <a:latin typeface="Arial" charset="0"/>
              </a:rPr>
              <a:t>• Medullary</a:t>
            </a:r>
          </a:p>
          <a:p>
            <a:pPr>
              <a:lnSpc>
                <a:spcPct val="68000"/>
              </a:lnSpc>
            </a:pPr>
            <a:r>
              <a:rPr lang="en-US" sz="1600" b="1">
                <a:latin typeface="Arial" charset="0"/>
              </a:rPr>
              <a:t>  cord</a:t>
            </a:r>
          </a:p>
        </p:txBody>
      </p:sp>
      <p:sp>
        <p:nvSpPr>
          <p:cNvPr id="71724" name="Rectangle 44"/>
          <p:cNvSpPr>
            <a:spLocks noChangeArrowheads="1"/>
          </p:cNvSpPr>
          <p:nvPr/>
        </p:nvSpPr>
        <p:spPr bwMode="auto">
          <a:xfrm>
            <a:off x="5600700" y="3933825"/>
            <a:ext cx="1054100" cy="331788"/>
          </a:xfrm>
          <a:prstGeom prst="rect">
            <a:avLst/>
          </a:prstGeom>
          <a:noFill/>
          <a:ln w="9525">
            <a:noFill/>
            <a:miter lim="800000"/>
            <a:headEnd/>
            <a:tailEnd/>
          </a:ln>
          <a:effectLst/>
        </p:spPr>
        <p:txBody>
          <a:bodyPr wrap="none" anchor="ctr">
            <a:spAutoFit/>
          </a:bodyPr>
          <a:lstStyle/>
          <a:p>
            <a:pPr>
              <a:lnSpc>
                <a:spcPct val="98000"/>
              </a:lnSpc>
            </a:pPr>
            <a:r>
              <a:rPr lang="en-US" sz="1600" dirty="0">
                <a:solidFill>
                  <a:srgbClr val="00B050"/>
                </a:solidFill>
                <a:latin typeface="Arial Black" pitchFamily="1" charset="0"/>
              </a:rPr>
              <a:t>Medulla</a:t>
            </a:r>
          </a:p>
        </p:txBody>
      </p:sp>
      <p:sp>
        <p:nvSpPr>
          <p:cNvPr id="71725" name="Rectangle 45"/>
          <p:cNvSpPr>
            <a:spLocks noChangeArrowheads="1"/>
          </p:cNvSpPr>
          <p:nvPr/>
        </p:nvSpPr>
        <p:spPr bwMode="auto">
          <a:xfrm>
            <a:off x="5602288" y="3667125"/>
            <a:ext cx="749300" cy="331788"/>
          </a:xfrm>
          <a:prstGeom prst="rect">
            <a:avLst/>
          </a:prstGeom>
          <a:noFill/>
          <a:ln w="9525">
            <a:noFill/>
            <a:miter lim="800000"/>
            <a:headEnd/>
            <a:tailEnd/>
          </a:ln>
          <a:effectLst/>
        </p:spPr>
        <p:txBody>
          <a:bodyPr wrap="none" anchor="ctr">
            <a:spAutoFit/>
          </a:bodyPr>
          <a:lstStyle/>
          <a:p>
            <a:pPr>
              <a:lnSpc>
                <a:spcPct val="98000"/>
              </a:lnSpc>
            </a:pPr>
            <a:r>
              <a:rPr lang="en-US" sz="1600" b="1">
                <a:latin typeface="Arial" charset="0"/>
              </a:rPr>
              <a:t>Hilum</a:t>
            </a:r>
          </a:p>
        </p:txBody>
      </p:sp>
      <p:sp>
        <p:nvSpPr>
          <p:cNvPr id="71726" name="Rectangle 46"/>
          <p:cNvSpPr>
            <a:spLocks noChangeArrowheads="1"/>
          </p:cNvSpPr>
          <p:nvPr/>
        </p:nvSpPr>
        <p:spPr bwMode="auto">
          <a:xfrm>
            <a:off x="1668463" y="6129338"/>
            <a:ext cx="6099175" cy="473075"/>
          </a:xfrm>
          <a:prstGeom prst="rect">
            <a:avLst/>
          </a:prstGeom>
          <a:noFill/>
          <a:ln w="9525">
            <a:noFill/>
            <a:miter lim="800000"/>
            <a:headEnd/>
            <a:tailEnd/>
          </a:ln>
          <a:effectLst/>
        </p:spPr>
        <p:txBody>
          <a:bodyPr wrap="none" anchor="ctr">
            <a:spAutoFit/>
          </a:bodyPr>
          <a:lstStyle/>
          <a:p>
            <a:pPr>
              <a:lnSpc>
                <a:spcPct val="78000"/>
              </a:lnSpc>
            </a:pPr>
            <a:r>
              <a:rPr lang="en-US" sz="1600">
                <a:latin typeface="Arial Black" pitchFamily="1" charset="0"/>
              </a:rPr>
              <a:t>Longitudinal view of the internal structure of a lymph</a:t>
            </a:r>
          </a:p>
          <a:p>
            <a:pPr>
              <a:lnSpc>
                <a:spcPct val="78000"/>
              </a:lnSpc>
            </a:pPr>
            <a:r>
              <a:rPr lang="en-US" sz="1600">
                <a:latin typeface="Arial Black" pitchFamily="1" charset="0"/>
              </a:rPr>
              <a:t>node and associated lymphatics</a:t>
            </a:r>
          </a:p>
        </p:txBody>
      </p:sp>
      <p:sp>
        <p:nvSpPr>
          <p:cNvPr id="71727" name="Rectangle 47"/>
          <p:cNvSpPr>
            <a:spLocks noChangeArrowheads="1"/>
          </p:cNvSpPr>
          <p:nvPr/>
        </p:nvSpPr>
        <p:spPr bwMode="auto">
          <a:xfrm>
            <a:off x="3270250" y="5800725"/>
            <a:ext cx="974725" cy="331788"/>
          </a:xfrm>
          <a:prstGeom prst="rect">
            <a:avLst/>
          </a:prstGeom>
          <a:noFill/>
          <a:ln w="9525">
            <a:noFill/>
            <a:miter lim="800000"/>
            <a:headEnd/>
            <a:tailEnd/>
          </a:ln>
          <a:effectLst/>
        </p:spPr>
        <p:txBody>
          <a:bodyPr wrap="none" anchor="ctr">
            <a:spAutoFit/>
          </a:bodyPr>
          <a:lstStyle/>
          <a:p>
            <a:pPr algn="ctr">
              <a:lnSpc>
                <a:spcPct val="98000"/>
              </a:lnSpc>
            </a:pPr>
            <a:r>
              <a:rPr lang="en-US" sz="1600" b="1">
                <a:latin typeface="Arial" charset="0"/>
              </a:rPr>
              <a:t>Capsule</a:t>
            </a:r>
          </a:p>
        </p:txBody>
      </p:sp>
      <p:sp>
        <p:nvSpPr>
          <p:cNvPr id="71728" name="Freeform 48"/>
          <p:cNvSpPr>
            <a:spLocks/>
          </p:cNvSpPr>
          <p:nvPr/>
        </p:nvSpPr>
        <p:spPr bwMode="auto">
          <a:xfrm>
            <a:off x="2493963" y="922338"/>
            <a:ext cx="711200" cy="681037"/>
          </a:xfrm>
          <a:custGeom>
            <a:avLst/>
            <a:gdLst/>
            <a:ahLst/>
            <a:cxnLst>
              <a:cxn ang="0">
                <a:pos x="0" y="429"/>
              </a:cxn>
              <a:cxn ang="0">
                <a:pos x="112" y="35"/>
              </a:cxn>
              <a:cxn ang="0">
                <a:pos x="448" y="0"/>
              </a:cxn>
            </a:cxnLst>
            <a:rect l="0" t="0" r="r" b="b"/>
            <a:pathLst>
              <a:path w="448" h="429">
                <a:moveTo>
                  <a:pt x="0" y="429"/>
                </a:moveTo>
                <a:lnTo>
                  <a:pt x="112" y="35"/>
                </a:lnTo>
                <a:lnTo>
                  <a:pt x="448" y="0"/>
                </a:lnTo>
              </a:path>
            </a:pathLst>
          </a:custGeom>
          <a:noFill/>
          <a:ln w="12700" cap="flat" cmpd="sng">
            <a:solidFill>
              <a:schemeClr val="tx1"/>
            </a:solidFill>
            <a:prstDash val="solid"/>
            <a:round/>
            <a:headEnd/>
            <a:tailEnd/>
          </a:ln>
          <a:effectLst/>
        </p:spPr>
        <p:txBody>
          <a:bodyPr wrap="none" anchor="ctr"/>
          <a:lstStyle/>
          <a:p>
            <a:endParaRPr lang="en-US"/>
          </a:p>
        </p:txBody>
      </p:sp>
      <p:sp>
        <p:nvSpPr>
          <p:cNvPr id="71729" name="Freeform 49"/>
          <p:cNvSpPr>
            <a:spLocks/>
          </p:cNvSpPr>
          <p:nvPr/>
        </p:nvSpPr>
        <p:spPr bwMode="auto">
          <a:xfrm>
            <a:off x="2520950" y="825500"/>
            <a:ext cx="150813" cy="155575"/>
          </a:xfrm>
          <a:custGeom>
            <a:avLst/>
            <a:gdLst/>
            <a:ahLst/>
            <a:cxnLst>
              <a:cxn ang="0">
                <a:pos x="95" y="98"/>
              </a:cxn>
              <a:cxn ang="0">
                <a:pos x="0" y="0"/>
              </a:cxn>
            </a:cxnLst>
            <a:rect l="0" t="0" r="r" b="b"/>
            <a:pathLst>
              <a:path w="95" h="98">
                <a:moveTo>
                  <a:pt x="95" y="98"/>
                </a:moveTo>
                <a:lnTo>
                  <a:pt x="0" y="0"/>
                </a:lnTo>
              </a:path>
            </a:pathLst>
          </a:custGeom>
          <a:noFill/>
          <a:ln w="12700">
            <a:solidFill>
              <a:schemeClr val="tx1"/>
            </a:solidFill>
            <a:round/>
            <a:headEnd/>
            <a:tailEnd/>
          </a:ln>
          <a:effectLst/>
        </p:spPr>
        <p:txBody>
          <a:bodyPr wrap="none" anchor="ctr"/>
          <a:lstStyle/>
          <a:p>
            <a:endParaRPr lang="en-US"/>
          </a:p>
        </p:txBody>
      </p:sp>
      <p:sp>
        <p:nvSpPr>
          <p:cNvPr id="71730" name="Line 50"/>
          <p:cNvSpPr>
            <a:spLocks noChangeShapeType="1"/>
          </p:cNvSpPr>
          <p:nvPr/>
        </p:nvSpPr>
        <p:spPr bwMode="auto">
          <a:xfrm>
            <a:off x="3711575" y="5092700"/>
            <a:ext cx="0" cy="803275"/>
          </a:xfrm>
          <a:prstGeom prst="line">
            <a:avLst/>
          </a:prstGeom>
          <a:noFill/>
          <a:ln w="12700">
            <a:solidFill>
              <a:schemeClr val="tx1"/>
            </a:solidFill>
            <a:round/>
            <a:headEnd/>
            <a:tailEnd/>
          </a:ln>
          <a:effectLst/>
        </p:spPr>
        <p:txBody>
          <a:bodyPr wrap="none" anchor="ctr"/>
          <a:lstStyle/>
          <a:p>
            <a:endParaRPr lang="en-US"/>
          </a:p>
        </p:txBody>
      </p:sp>
      <p:sp>
        <p:nvSpPr>
          <p:cNvPr id="71731" name="Freeform 51"/>
          <p:cNvSpPr>
            <a:spLocks/>
          </p:cNvSpPr>
          <p:nvPr/>
        </p:nvSpPr>
        <p:spPr bwMode="auto">
          <a:xfrm>
            <a:off x="3711575" y="4854575"/>
            <a:ext cx="1373188" cy="784225"/>
          </a:xfrm>
          <a:custGeom>
            <a:avLst/>
            <a:gdLst/>
            <a:ahLst/>
            <a:cxnLst>
              <a:cxn ang="0">
                <a:pos x="0" y="0"/>
              </a:cxn>
              <a:cxn ang="0">
                <a:pos x="753" y="494"/>
              </a:cxn>
              <a:cxn ang="0">
                <a:pos x="865" y="488"/>
              </a:cxn>
            </a:cxnLst>
            <a:rect l="0" t="0" r="r" b="b"/>
            <a:pathLst>
              <a:path w="865" h="494">
                <a:moveTo>
                  <a:pt x="0" y="0"/>
                </a:moveTo>
                <a:lnTo>
                  <a:pt x="753" y="494"/>
                </a:lnTo>
                <a:lnTo>
                  <a:pt x="865" y="488"/>
                </a:lnTo>
              </a:path>
            </a:pathLst>
          </a:custGeom>
          <a:noFill/>
          <a:ln w="12700" cap="flat" cmpd="sng">
            <a:solidFill>
              <a:schemeClr val="tx1"/>
            </a:solidFill>
            <a:prstDash val="solid"/>
            <a:round/>
            <a:headEnd/>
            <a:tailEnd/>
          </a:ln>
          <a:effectLst/>
        </p:spPr>
        <p:txBody>
          <a:bodyPr wrap="none" anchor="ctr"/>
          <a:lstStyle/>
          <a:p>
            <a:endParaRPr lang="en-US"/>
          </a:p>
        </p:txBody>
      </p:sp>
      <p:sp>
        <p:nvSpPr>
          <p:cNvPr id="71732" name="Freeform 52"/>
          <p:cNvSpPr>
            <a:spLocks/>
          </p:cNvSpPr>
          <p:nvPr/>
        </p:nvSpPr>
        <p:spPr bwMode="auto">
          <a:xfrm>
            <a:off x="4645025" y="4351338"/>
            <a:ext cx="271463" cy="1282700"/>
          </a:xfrm>
          <a:custGeom>
            <a:avLst/>
            <a:gdLst/>
            <a:ahLst/>
            <a:cxnLst>
              <a:cxn ang="0">
                <a:pos x="0" y="0"/>
              </a:cxn>
              <a:cxn ang="0">
                <a:pos x="171" y="808"/>
              </a:cxn>
            </a:cxnLst>
            <a:rect l="0" t="0" r="r" b="b"/>
            <a:pathLst>
              <a:path w="171" h="808">
                <a:moveTo>
                  <a:pt x="0" y="0"/>
                </a:moveTo>
                <a:lnTo>
                  <a:pt x="171" y="808"/>
                </a:lnTo>
              </a:path>
            </a:pathLst>
          </a:custGeom>
          <a:noFill/>
          <a:ln w="12700">
            <a:solidFill>
              <a:schemeClr val="tx1"/>
            </a:solidFill>
            <a:round/>
            <a:headEnd/>
            <a:tailEnd/>
          </a:ln>
          <a:effectLst/>
        </p:spPr>
        <p:txBody>
          <a:bodyPr wrap="none" anchor="ctr"/>
          <a:lstStyle/>
          <a:p>
            <a:endParaRPr lang="en-US"/>
          </a:p>
        </p:txBody>
      </p:sp>
      <p:sp>
        <p:nvSpPr>
          <p:cNvPr id="71733" name="Freeform 53"/>
          <p:cNvSpPr>
            <a:spLocks/>
          </p:cNvSpPr>
          <p:nvPr/>
        </p:nvSpPr>
        <p:spPr bwMode="auto">
          <a:xfrm>
            <a:off x="3976688" y="3822700"/>
            <a:ext cx="1709737" cy="1003300"/>
          </a:xfrm>
          <a:custGeom>
            <a:avLst/>
            <a:gdLst/>
            <a:ahLst/>
            <a:cxnLst>
              <a:cxn ang="0">
                <a:pos x="0" y="0"/>
              </a:cxn>
              <a:cxn ang="0">
                <a:pos x="989" y="629"/>
              </a:cxn>
              <a:cxn ang="0">
                <a:pos x="1077" y="632"/>
              </a:cxn>
            </a:cxnLst>
            <a:rect l="0" t="0" r="r" b="b"/>
            <a:pathLst>
              <a:path w="1077" h="632">
                <a:moveTo>
                  <a:pt x="0" y="0"/>
                </a:moveTo>
                <a:lnTo>
                  <a:pt x="989" y="629"/>
                </a:lnTo>
                <a:lnTo>
                  <a:pt x="1077" y="632"/>
                </a:lnTo>
              </a:path>
            </a:pathLst>
          </a:custGeom>
          <a:noFill/>
          <a:ln w="12700" cap="flat" cmpd="sng">
            <a:solidFill>
              <a:schemeClr val="tx1"/>
            </a:solidFill>
            <a:prstDash val="solid"/>
            <a:round/>
            <a:headEnd/>
            <a:tailEnd/>
          </a:ln>
          <a:effectLst/>
        </p:spPr>
        <p:txBody>
          <a:bodyPr wrap="none" anchor="ctr"/>
          <a:lstStyle/>
          <a:p>
            <a:endParaRPr lang="en-US"/>
          </a:p>
        </p:txBody>
      </p:sp>
      <p:sp>
        <p:nvSpPr>
          <p:cNvPr id="71734" name="Freeform 54"/>
          <p:cNvSpPr>
            <a:spLocks/>
          </p:cNvSpPr>
          <p:nvPr/>
        </p:nvSpPr>
        <p:spPr bwMode="auto">
          <a:xfrm>
            <a:off x="4129088" y="3546475"/>
            <a:ext cx="1552575" cy="828675"/>
          </a:xfrm>
          <a:custGeom>
            <a:avLst/>
            <a:gdLst/>
            <a:ahLst/>
            <a:cxnLst>
              <a:cxn ang="0">
                <a:pos x="0" y="0"/>
              </a:cxn>
              <a:cxn ang="0">
                <a:pos x="896" y="522"/>
              </a:cxn>
              <a:cxn ang="0">
                <a:pos x="978" y="522"/>
              </a:cxn>
            </a:cxnLst>
            <a:rect l="0" t="0" r="r" b="b"/>
            <a:pathLst>
              <a:path w="978" h="522">
                <a:moveTo>
                  <a:pt x="0" y="0"/>
                </a:moveTo>
                <a:lnTo>
                  <a:pt x="896" y="522"/>
                </a:lnTo>
                <a:lnTo>
                  <a:pt x="978" y="522"/>
                </a:lnTo>
              </a:path>
            </a:pathLst>
          </a:custGeom>
          <a:noFill/>
          <a:ln w="12700" cap="flat" cmpd="sng">
            <a:solidFill>
              <a:schemeClr val="tx1"/>
            </a:solidFill>
            <a:prstDash val="solid"/>
            <a:round/>
            <a:headEnd/>
            <a:tailEnd/>
          </a:ln>
          <a:effectLst/>
        </p:spPr>
        <p:txBody>
          <a:bodyPr wrap="none" anchor="ctr"/>
          <a:lstStyle/>
          <a:p>
            <a:endParaRPr lang="en-US"/>
          </a:p>
        </p:txBody>
      </p:sp>
      <p:sp>
        <p:nvSpPr>
          <p:cNvPr id="71735" name="Freeform 55"/>
          <p:cNvSpPr>
            <a:spLocks/>
          </p:cNvSpPr>
          <p:nvPr/>
        </p:nvSpPr>
        <p:spPr bwMode="auto">
          <a:xfrm>
            <a:off x="5122863" y="3419475"/>
            <a:ext cx="539750" cy="412750"/>
          </a:xfrm>
          <a:custGeom>
            <a:avLst/>
            <a:gdLst/>
            <a:ahLst/>
            <a:cxnLst>
              <a:cxn ang="0">
                <a:pos x="0" y="0"/>
              </a:cxn>
              <a:cxn ang="0">
                <a:pos x="272" y="260"/>
              </a:cxn>
              <a:cxn ang="0">
                <a:pos x="340" y="260"/>
              </a:cxn>
            </a:cxnLst>
            <a:rect l="0" t="0" r="r" b="b"/>
            <a:pathLst>
              <a:path w="340" h="260">
                <a:moveTo>
                  <a:pt x="0" y="0"/>
                </a:moveTo>
                <a:lnTo>
                  <a:pt x="272" y="260"/>
                </a:lnTo>
                <a:lnTo>
                  <a:pt x="340" y="260"/>
                </a:lnTo>
              </a:path>
            </a:pathLst>
          </a:custGeom>
          <a:noFill/>
          <a:ln w="12700" cap="flat" cmpd="sng">
            <a:solidFill>
              <a:schemeClr val="tx1"/>
            </a:solidFill>
            <a:prstDash val="solid"/>
            <a:round/>
            <a:headEnd/>
            <a:tailEnd/>
          </a:ln>
          <a:effectLst/>
        </p:spPr>
        <p:txBody>
          <a:bodyPr wrap="none" anchor="ctr"/>
          <a:lstStyle/>
          <a:p>
            <a:endParaRPr lang="en-US"/>
          </a:p>
        </p:txBody>
      </p:sp>
      <p:sp>
        <p:nvSpPr>
          <p:cNvPr id="71736" name="Freeform 56"/>
          <p:cNvSpPr>
            <a:spLocks/>
          </p:cNvSpPr>
          <p:nvPr/>
        </p:nvSpPr>
        <p:spPr bwMode="auto">
          <a:xfrm>
            <a:off x="4843463" y="2327275"/>
            <a:ext cx="200025" cy="184150"/>
          </a:xfrm>
          <a:custGeom>
            <a:avLst/>
            <a:gdLst/>
            <a:ahLst/>
            <a:cxnLst>
              <a:cxn ang="0">
                <a:pos x="0" y="56"/>
              </a:cxn>
              <a:cxn ang="0">
                <a:pos x="42" y="0"/>
              </a:cxn>
              <a:cxn ang="0">
                <a:pos x="126" y="60"/>
              </a:cxn>
              <a:cxn ang="0">
                <a:pos x="86" y="116"/>
              </a:cxn>
            </a:cxnLst>
            <a:rect l="0" t="0" r="r" b="b"/>
            <a:pathLst>
              <a:path w="126" h="116">
                <a:moveTo>
                  <a:pt x="0" y="56"/>
                </a:moveTo>
                <a:lnTo>
                  <a:pt x="42" y="0"/>
                </a:lnTo>
                <a:lnTo>
                  <a:pt x="126" y="60"/>
                </a:lnTo>
                <a:lnTo>
                  <a:pt x="86" y="116"/>
                </a:lnTo>
              </a:path>
            </a:pathLst>
          </a:custGeom>
          <a:noFill/>
          <a:ln w="12700" cap="flat" cmpd="sng">
            <a:solidFill>
              <a:schemeClr val="tx1"/>
            </a:solidFill>
            <a:prstDash val="solid"/>
            <a:round/>
            <a:headEnd/>
            <a:tailEnd/>
          </a:ln>
          <a:effectLst/>
        </p:spPr>
        <p:txBody>
          <a:bodyPr wrap="none" anchor="ctr"/>
          <a:lstStyle/>
          <a:p>
            <a:endParaRPr lang="en-US"/>
          </a:p>
        </p:txBody>
      </p:sp>
      <p:sp>
        <p:nvSpPr>
          <p:cNvPr id="71737" name="Line 57"/>
          <p:cNvSpPr>
            <a:spLocks noChangeShapeType="1"/>
          </p:cNvSpPr>
          <p:nvPr/>
        </p:nvSpPr>
        <p:spPr bwMode="auto">
          <a:xfrm>
            <a:off x="5645150" y="2216150"/>
            <a:ext cx="0" cy="1095375"/>
          </a:xfrm>
          <a:prstGeom prst="line">
            <a:avLst/>
          </a:prstGeom>
          <a:noFill/>
          <a:ln w="12700">
            <a:solidFill>
              <a:schemeClr val="tx1"/>
            </a:solidFill>
            <a:round/>
            <a:headEnd/>
            <a:tailEnd/>
          </a:ln>
          <a:effectLst/>
        </p:spPr>
        <p:txBody>
          <a:bodyPr wrap="none" anchor="ctr"/>
          <a:lstStyle/>
          <a:p>
            <a:endParaRPr lang="en-US"/>
          </a:p>
        </p:txBody>
      </p:sp>
      <p:sp>
        <p:nvSpPr>
          <p:cNvPr id="71738" name="Line 58"/>
          <p:cNvSpPr>
            <a:spLocks noChangeShapeType="1"/>
          </p:cNvSpPr>
          <p:nvPr/>
        </p:nvSpPr>
        <p:spPr bwMode="auto">
          <a:xfrm>
            <a:off x="5648325" y="2324100"/>
            <a:ext cx="184150" cy="269875"/>
          </a:xfrm>
          <a:prstGeom prst="line">
            <a:avLst/>
          </a:prstGeom>
          <a:noFill/>
          <a:ln w="12700">
            <a:solidFill>
              <a:schemeClr val="tx1"/>
            </a:solidFill>
            <a:round/>
            <a:headEnd/>
            <a:tailEnd/>
          </a:ln>
          <a:effectLst/>
        </p:spPr>
        <p:txBody>
          <a:bodyPr wrap="none" anchor="ctr"/>
          <a:lstStyle/>
          <a:p>
            <a:endParaRPr lang="en-US"/>
          </a:p>
        </p:txBody>
      </p:sp>
      <p:sp>
        <p:nvSpPr>
          <p:cNvPr id="71739" name="Freeform 59"/>
          <p:cNvSpPr>
            <a:spLocks/>
          </p:cNvSpPr>
          <p:nvPr/>
        </p:nvSpPr>
        <p:spPr bwMode="auto">
          <a:xfrm>
            <a:off x="4979988" y="1273175"/>
            <a:ext cx="422275" cy="1101725"/>
          </a:xfrm>
          <a:custGeom>
            <a:avLst/>
            <a:gdLst/>
            <a:ahLst/>
            <a:cxnLst>
              <a:cxn ang="0">
                <a:pos x="266" y="0"/>
              </a:cxn>
              <a:cxn ang="0">
                <a:pos x="0" y="694"/>
              </a:cxn>
            </a:cxnLst>
            <a:rect l="0" t="0" r="r" b="b"/>
            <a:pathLst>
              <a:path w="266" h="694">
                <a:moveTo>
                  <a:pt x="266" y="0"/>
                </a:moveTo>
                <a:lnTo>
                  <a:pt x="0" y="694"/>
                </a:lnTo>
              </a:path>
            </a:pathLst>
          </a:custGeom>
          <a:noFill/>
          <a:ln w="12700">
            <a:solidFill>
              <a:schemeClr val="tx1"/>
            </a:solidFill>
            <a:round/>
            <a:headEnd/>
            <a:tailEnd/>
          </a:ln>
          <a:effectLst/>
        </p:spPr>
        <p:txBody>
          <a:bodyPr wrap="none" anchor="ctr"/>
          <a:lstStyle/>
          <a:p>
            <a:endParaRPr lang="en-US"/>
          </a:p>
        </p:txBody>
      </p:sp>
      <p:sp>
        <p:nvSpPr>
          <p:cNvPr id="71740" name="Freeform 60"/>
          <p:cNvSpPr>
            <a:spLocks/>
          </p:cNvSpPr>
          <p:nvPr/>
        </p:nvSpPr>
        <p:spPr bwMode="auto">
          <a:xfrm>
            <a:off x="3844925" y="912813"/>
            <a:ext cx="950913" cy="936625"/>
          </a:xfrm>
          <a:custGeom>
            <a:avLst/>
            <a:gdLst/>
            <a:ahLst/>
            <a:cxnLst>
              <a:cxn ang="0">
                <a:pos x="0" y="590"/>
              </a:cxn>
              <a:cxn ang="0">
                <a:pos x="485" y="0"/>
              </a:cxn>
              <a:cxn ang="0">
                <a:pos x="599" y="0"/>
              </a:cxn>
            </a:cxnLst>
            <a:rect l="0" t="0" r="r" b="b"/>
            <a:pathLst>
              <a:path w="599" h="590">
                <a:moveTo>
                  <a:pt x="0" y="590"/>
                </a:moveTo>
                <a:lnTo>
                  <a:pt x="485" y="0"/>
                </a:lnTo>
                <a:lnTo>
                  <a:pt x="599" y="0"/>
                </a:lnTo>
              </a:path>
            </a:pathLst>
          </a:custGeom>
          <a:noFill/>
          <a:ln w="12700" cap="flat" cmpd="sng">
            <a:solidFill>
              <a:schemeClr val="tx1"/>
            </a:solidFill>
            <a:prstDash val="solid"/>
            <a:round/>
            <a:headEnd/>
            <a:tailEnd/>
          </a:ln>
          <a:effectLst/>
        </p:spPr>
        <p:txBody>
          <a:bodyPr wrap="none" anchor="ctr"/>
          <a:lstStyle/>
          <a:p>
            <a:endParaRPr lang="en-US"/>
          </a:p>
        </p:txBody>
      </p:sp>
      <p:sp>
        <p:nvSpPr>
          <p:cNvPr id="71741" name="Freeform 61"/>
          <p:cNvSpPr>
            <a:spLocks/>
          </p:cNvSpPr>
          <p:nvPr/>
        </p:nvSpPr>
        <p:spPr bwMode="auto">
          <a:xfrm>
            <a:off x="3852863" y="639763"/>
            <a:ext cx="946150" cy="1022350"/>
          </a:xfrm>
          <a:custGeom>
            <a:avLst/>
            <a:gdLst/>
            <a:ahLst/>
            <a:cxnLst>
              <a:cxn ang="0">
                <a:pos x="0" y="644"/>
              </a:cxn>
              <a:cxn ang="0">
                <a:pos x="480" y="0"/>
              </a:cxn>
              <a:cxn ang="0">
                <a:pos x="596" y="0"/>
              </a:cxn>
            </a:cxnLst>
            <a:rect l="0" t="0" r="r" b="b"/>
            <a:pathLst>
              <a:path w="596" h="644">
                <a:moveTo>
                  <a:pt x="0" y="644"/>
                </a:moveTo>
                <a:lnTo>
                  <a:pt x="480" y="0"/>
                </a:lnTo>
                <a:lnTo>
                  <a:pt x="596" y="0"/>
                </a:lnTo>
              </a:path>
            </a:pathLst>
          </a:custGeom>
          <a:noFill/>
          <a:ln w="12700" cap="flat" cmpd="sng">
            <a:solidFill>
              <a:schemeClr val="tx1"/>
            </a:solidFill>
            <a:prstDash val="solid"/>
            <a:round/>
            <a:headEnd/>
            <a:tailEnd/>
          </a:ln>
          <a:effectLst/>
        </p:spPr>
        <p:txBody>
          <a:bodyPr wrap="none" anchor="ct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6"/>
          <p:cNvSpPr>
            <a:spLocks noGrp="1" noChangeArrowheads="1"/>
          </p:cNvSpPr>
          <p:nvPr>
            <p:ph type="title"/>
          </p:nvPr>
        </p:nvSpPr>
        <p:spPr/>
        <p:txBody>
          <a:bodyPr>
            <a:normAutofit fontScale="90000"/>
          </a:bodyPr>
          <a:lstStyle/>
          <a:p>
            <a:pPr eaLnBrk="1" hangingPunct="1"/>
            <a:r>
              <a:rPr lang="en-US" smtClean="0"/>
              <a:t>Structure of a Lymph Node</a:t>
            </a:r>
          </a:p>
        </p:txBody>
      </p:sp>
      <p:sp>
        <p:nvSpPr>
          <p:cNvPr id="69636" name="Rectangle 7"/>
          <p:cNvSpPr>
            <a:spLocks noGrp="1" noChangeArrowheads="1"/>
          </p:cNvSpPr>
          <p:nvPr>
            <p:ph type="body" idx="1"/>
          </p:nvPr>
        </p:nvSpPr>
        <p:spPr/>
        <p:txBody>
          <a:bodyPr/>
          <a:lstStyle/>
          <a:p>
            <a:pPr eaLnBrk="1" hangingPunct="1"/>
            <a:r>
              <a:rPr lang="en-US" dirty="0" smtClean="0"/>
              <a:t>Cortex contains follicles with germinal centers, heavy with dividing B cells</a:t>
            </a:r>
          </a:p>
          <a:p>
            <a:pPr eaLnBrk="1" hangingPunct="1"/>
            <a:endParaRPr lang="en-US" dirty="0" smtClean="0"/>
          </a:p>
          <a:p>
            <a:pPr eaLnBrk="1" hangingPunct="1"/>
            <a:r>
              <a:rPr lang="en-US" dirty="0" err="1" smtClean="0"/>
              <a:t>Dendritic</a:t>
            </a:r>
            <a:r>
              <a:rPr lang="en-US" dirty="0" smtClean="0"/>
              <a:t> cells nearly encapsulate follicles</a:t>
            </a:r>
          </a:p>
          <a:p>
            <a:pPr eaLnBrk="1" hangingPunct="1"/>
            <a:endParaRPr lang="en-US" dirty="0" smtClean="0"/>
          </a:p>
          <a:p>
            <a:pPr eaLnBrk="1" hangingPunct="1"/>
            <a:r>
              <a:rPr lang="en-US" dirty="0" smtClean="0"/>
              <a:t>Deep cortex houses T cells in transit</a:t>
            </a:r>
          </a:p>
          <a:p>
            <a:pPr eaLnBrk="1" hangingPunct="1"/>
            <a:endParaRPr lang="en-US" dirty="0" smtClean="0"/>
          </a:p>
          <a:p>
            <a:pPr eaLnBrk="1" hangingPunct="1"/>
            <a:r>
              <a:rPr lang="en-US" dirty="0" smtClean="0"/>
              <a:t>T cells circulate continuously among blood, lymph nodes, and lymph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6"/>
          <p:cNvSpPr>
            <a:spLocks noGrp="1" noChangeArrowheads="1"/>
          </p:cNvSpPr>
          <p:nvPr>
            <p:ph type="title"/>
          </p:nvPr>
        </p:nvSpPr>
        <p:spPr>
          <a:xfrm>
            <a:off x="457200" y="274638"/>
            <a:ext cx="5181600" cy="563562"/>
          </a:xfrm>
        </p:spPr>
        <p:txBody>
          <a:bodyPr/>
          <a:lstStyle/>
          <a:p>
            <a:pPr eaLnBrk="1" hangingPunct="1"/>
            <a:r>
              <a:rPr lang="en-US" dirty="0" smtClean="0"/>
              <a:t>Structure of a Lymph Node</a:t>
            </a:r>
          </a:p>
        </p:txBody>
      </p:sp>
      <p:sp>
        <p:nvSpPr>
          <p:cNvPr id="73732" name="Rectangle 7"/>
          <p:cNvSpPr>
            <a:spLocks noGrp="1" noChangeArrowheads="1"/>
          </p:cNvSpPr>
          <p:nvPr>
            <p:ph type="body" idx="1"/>
          </p:nvPr>
        </p:nvSpPr>
        <p:spPr>
          <a:xfrm>
            <a:off x="457200" y="1219200"/>
            <a:ext cx="4114800" cy="5181600"/>
          </a:xfrm>
        </p:spPr>
        <p:txBody>
          <a:bodyPr/>
          <a:lstStyle/>
          <a:p>
            <a:pPr eaLnBrk="1" hangingPunct="1"/>
            <a:r>
              <a:rPr lang="en-US" dirty="0" err="1" smtClean="0"/>
              <a:t>Medullary</a:t>
            </a:r>
            <a:r>
              <a:rPr lang="en-US" dirty="0" smtClean="0"/>
              <a:t> cords extend inward from cortex </a:t>
            </a:r>
          </a:p>
          <a:p>
            <a:pPr lvl="1"/>
            <a:endParaRPr lang="en-US" dirty="0" smtClean="0"/>
          </a:p>
          <a:p>
            <a:pPr lvl="1"/>
            <a:r>
              <a:rPr lang="en-US" dirty="0" smtClean="0"/>
              <a:t>contain B cells, T cells, and plasma cells</a:t>
            </a:r>
          </a:p>
          <a:p>
            <a:pPr eaLnBrk="1" hangingPunct="1"/>
            <a:endParaRPr lang="en-US" b="1" dirty="0" smtClean="0"/>
          </a:p>
          <a:p>
            <a:pPr eaLnBrk="1" hangingPunct="1"/>
            <a:r>
              <a:rPr lang="en-US" b="1" dirty="0" smtClean="0"/>
              <a:t>Lymph sinuses </a:t>
            </a:r>
            <a:r>
              <a:rPr lang="en-US" dirty="0" smtClean="0"/>
              <a:t>contain macrophages</a:t>
            </a:r>
          </a:p>
        </p:txBody>
      </p:sp>
      <p:pic>
        <p:nvPicPr>
          <p:cNvPr id="6146" name="Picture 2"/>
          <p:cNvPicPr>
            <a:picLocks noChangeAspect="1" noChangeArrowheads="1"/>
          </p:cNvPicPr>
          <p:nvPr/>
        </p:nvPicPr>
        <p:blipFill>
          <a:blip r:embed="rId3" cstate="print"/>
          <a:srcRect/>
          <a:stretch>
            <a:fillRect/>
          </a:stretch>
        </p:blipFill>
        <p:spPr bwMode="auto">
          <a:xfrm>
            <a:off x="4476750" y="669883"/>
            <a:ext cx="4667250" cy="5518234"/>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6"/>
          <p:cNvSpPr>
            <a:spLocks noGrp="1" noChangeArrowheads="1"/>
          </p:cNvSpPr>
          <p:nvPr>
            <p:ph type="title"/>
          </p:nvPr>
        </p:nvSpPr>
        <p:spPr/>
        <p:txBody>
          <a:bodyPr/>
          <a:lstStyle/>
          <a:p>
            <a:pPr eaLnBrk="1" hangingPunct="1"/>
            <a:r>
              <a:rPr lang="en-US" smtClean="0"/>
              <a:t>Circulation in the Lymph Nodes</a:t>
            </a:r>
          </a:p>
        </p:txBody>
      </p:sp>
      <p:sp>
        <p:nvSpPr>
          <p:cNvPr id="77828" name="Rectangle 7"/>
          <p:cNvSpPr>
            <a:spLocks noGrp="1" noChangeArrowheads="1"/>
          </p:cNvSpPr>
          <p:nvPr>
            <p:ph type="body" idx="1"/>
          </p:nvPr>
        </p:nvSpPr>
        <p:spPr>
          <a:xfrm>
            <a:off x="457200" y="1219200"/>
            <a:ext cx="5334000" cy="5181600"/>
          </a:xfrm>
        </p:spPr>
        <p:txBody>
          <a:bodyPr>
            <a:normAutofit fontScale="92500" lnSpcReduction="20000"/>
          </a:bodyPr>
          <a:lstStyle/>
          <a:p>
            <a:pPr eaLnBrk="1" hangingPunct="1"/>
            <a:r>
              <a:rPr lang="en-US" dirty="0" smtClean="0"/>
              <a:t>Lymph</a:t>
            </a:r>
          </a:p>
          <a:p>
            <a:pPr lvl="1" eaLnBrk="1" hangingPunct="1"/>
            <a:r>
              <a:rPr lang="en-US" dirty="0" smtClean="0">
                <a:ea typeface="ＭＳ Ｐゴシック" pitchFamily="1" charset="-128"/>
              </a:rPr>
              <a:t>Enters convex side via </a:t>
            </a:r>
            <a:r>
              <a:rPr lang="en-US" b="1" dirty="0" smtClean="0">
                <a:ea typeface="ＭＳ Ｐゴシック" pitchFamily="1" charset="-128"/>
              </a:rPr>
              <a:t>afferent lymphatic vessels</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travels through large </a:t>
            </a:r>
            <a:r>
              <a:rPr lang="en-US" b="1" dirty="0" err="1" smtClean="0">
                <a:ea typeface="ＭＳ Ｐゴシック" pitchFamily="1" charset="-128"/>
              </a:rPr>
              <a:t>subcapsular</a:t>
            </a:r>
            <a:r>
              <a:rPr lang="en-US" b="1" dirty="0" smtClean="0">
                <a:ea typeface="ＭＳ Ｐゴシック" pitchFamily="1" charset="-128"/>
              </a:rPr>
              <a:t> sinus </a:t>
            </a:r>
            <a:r>
              <a:rPr lang="en-US" dirty="0" smtClean="0">
                <a:ea typeface="ＭＳ Ｐゴシック" pitchFamily="1" charset="-128"/>
              </a:rPr>
              <a:t>and smaller sinuses to </a:t>
            </a:r>
            <a:r>
              <a:rPr lang="en-US" dirty="0" err="1" smtClean="0">
                <a:ea typeface="ＭＳ Ｐゴシック" pitchFamily="1" charset="-128"/>
              </a:rPr>
              <a:t>medullary</a:t>
            </a:r>
            <a:r>
              <a:rPr lang="en-US" dirty="0" smtClean="0">
                <a:ea typeface="ＭＳ Ｐゴシック" pitchFamily="1" charset="-128"/>
              </a:rPr>
              <a:t> sinuses</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exits concave side at </a:t>
            </a:r>
            <a:r>
              <a:rPr lang="en-US" dirty="0" err="1" smtClean="0">
                <a:ea typeface="ＭＳ Ｐゴシック" pitchFamily="1" charset="-128"/>
              </a:rPr>
              <a:t>hilum</a:t>
            </a:r>
            <a:r>
              <a:rPr lang="en-US" dirty="0" smtClean="0">
                <a:ea typeface="ＭＳ Ｐゴシック" pitchFamily="1" charset="-128"/>
              </a:rPr>
              <a:t> via efferent vessels</a:t>
            </a:r>
          </a:p>
          <a:p>
            <a:pPr eaLnBrk="1" hangingPunct="1"/>
            <a:endParaRPr lang="en-US" dirty="0" smtClean="0"/>
          </a:p>
          <a:p>
            <a:pPr eaLnBrk="1" hangingPunct="1"/>
            <a:r>
              <a:rPr lang="en-US" dirty="0" smtClean="0"/>
              <a:t>Fewer efferent vessels so flow somewhat stagnates; allows lymphocytes and macrophages time to function</a:t>
            </a:r>
          </a:p>
        </p:txBody>
      </p:sp>
      <p:pic>
        <p:nvPicPr>
          <p:cNvPr id="7170" name="Picture 2"/>
          <p:cNvPicPr>
            <a:picLocks noChangeAspect="1" noChangeArrowheads="1"/>
          </p:cNvPicPr>
          <p:nvPr/>
        </p:nvPicPr>
        <p:blipFill>
          <a:blip r:embed="rId3" cstate="print"/>
          <a:srcRect/>
          <a:stretch>
            <a:fillRect/>
          </a:stretch>
        </p:blipFill>
        <p:spPr bwMode="auto">
          <a:xfrm>
            <a:off x="6014229" y="1616869"/>
            <a:ext cx="3129771" cy="3624263"/>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8"/>
          <p:cNvSpPr>
            <a:spLocks noGrp="1" noChangeArrowheads="1"/>
          </p:cNvSpPr>
          <p:nvPr>
            <p:ph type="title"/>
          </p:nvPr>
        </p:nvSpPr>
        <p:spPr/>
        <p:txBody>
          <a:bodyPr/>
          <a:lstStyle/>
          <a:p>
            <a:pPr eaLnBrk="1" hangingPunct="1"/>
            <a:r>
              <a:rPr lang="en-US" smtClean="0"/>
              <a:t>Spleen</a:t>
            </a:r>
          </a:p>
        </p:txBody>
      </p:sp>
      <p:sp>
        <p:nvSpPr>
          <p:cNvPr id="81924" name="Rectangle 9"/>
          <p:cNvSpPr>
            <a:spLocks noGrp="1" noChangeArrowheads="1"/>
          </p:cNvSpPr>
          <p:nvPr>
            <p:ph type="body" idx="1"/>
          </p:nvPr>
        </p:nvSpPr>
        <p:spPr/>
        <p:txBody>
          <a:bodyPr/>
          <a:lstStyle/>
          <a:p>
            <a:pPr eaLnBrk="1" hangingPunct="1"/>
            <a:r>
              <a:rPr lang="en-US" dirty="0" smtClean="0"/>
              <a:t>Largest lymphoid organ</a:t>
            </a:r>
          </a:p>
          <a:p>
            <a:pPr eaLnBrk="1" hangingPunct="1"/>
            <a:endParaRPr lang="en-US" dirty="0" smtClean="0"/>
          </a:p>
          <a:p>
            <a:pPr eaLnBrk="1" hangingPunct="1"/>
            <a:r>
              <a:rPr lang="en-US" dirty="0" smtClean="0"/>
              <a:t>Served by </a:t>
            </a:r>
            <a:r>
              <a:rPr lang="en-US" dirty="0" err="1" smtClean="0"/>
              <a:t>splenic</a:t>
            </a:r>
            <a:r>
              <a:rPr lang="en-US" dirty="0" smtClean="0"/>
              <a:t> artery and vein, which enter and exit at the </a:t>
            </a:r>
            <a:r>
              <a:rPr lang="en-US" dirty="0" err="1" smtClean="0"/>
              <a:t>hilum</a:t>
            </a:r>
            <a:endParaRPr lang="en-US" dirty="0" smtClean="0"/>
          </a:p>
          <a:p>
            <a:pPr eaLnBrk="1" hangingPunct="1"/>
            <a:endParaRPr lang="en-US" dirty="0" smtClean="0"/>
          </a:p>
          <a:p>
            <a:pPr eaLnBrk="1" hangingPunct="1"/>
            <a:r>
              <a:rPr lang="en-US" dirty="0" smtClean="0"/>
              <a:t>Functions</a:t>
            </a:r>
          </a:p>
          <a:p>
            <a:pPr lvl="1" eaLnBrk="1" hangingPunct="1"/>
            <a:r>
              <a:rPr lang="en-US" dirty="0" smtClean="0">
                <a:ea typeface="ＭＳ Ｐゴシック" pitchFamily="1" charset="-128"/>
              </a:rPr>
              <a:t>Site of lymphocyte proliferation and immune surveillance and response</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Cleanses blood of aged cells and platelets, macrophages remove debris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87" name="Rectangle 18"/>
          <p:cNvSpPr>
            <a:spLocks noChangeArrowheads="1"/>
          </p:cNvSpPr>
          <p:nvPr/>
        </p:nvSpPr>
        <p:spPr bwMode="auto">
          <a:xfrm>
            <a:off x="0" y="0"/>
            <a:ext cx="9144000" cy="274638"/>
          </a:xfrm>
          <a:prstGeom prst="rect">
            <a:avLst/>
          </a:prstGeom>
          <a:noFill/>
          <a:ln w="9525">
            <a:noFill/>
            <a:miter lim="800000"/>
            <a:headEnd/>
            <a:tailEnd/>
          </a:ln>
          <a:effectLst/>
        </p:spPr>
        <p:txBody>
          <a:bodyPr lIns="457200">
            <a:spAutoFit/>
          </a:bodyPr>
          <a:lstStyle/>
          <a:p>
            <a:r>
              <a:rPr lang="en-US" sz="1200" b="1">
                <a:latin typeface="Arial" charset="0"/>
                <a:cs typeface="Arial" charset="0"/>
              </a:rPr>
              <a:t>Figure 20.6c  The spleen.</a:t>
            </a:r>
          </a:p>
        </p:txBody>
      </p:sp>
      <p:pic>
        <p:nvPicPr>
          <p:cNvPr id="83988" name="Picture 20" descr="figure_20_06c_unlabeled"/>
          <p:cNvPicPr>
            <a:picLocks noChangeAspect="1" noChangeArrowheads="1"/>
          </p:cNvPicPr>
          <p:nvPr/>
        </p:nvPicPr>
        <p:blipFill>
          <a:blip r:embed="rId3" cstate="print"/>
          <a:srcRect b="2896"/>
          <a:stretch>
            <a:fillRect/>
          </a:stretch>
        </p:blipFill>
        <p:spPr bwMode="auto">
          <a:xfrm>
            <a:off x="358775" y="246063"/>
            <a:ext cx="8264525" cy="6316662"/>
          </a:xfrm>
          <a:prstGeom prst="rect">
            <a:avLst/>
          </a:prstGeom>
          <a:noFill/>
        </p:spPr>
      </p:pic>
      <p:sp>
        <p:nvSpPr>
          <p:cNvPr id="83989" name="Rectangle 21"/>
          <p:cNvSpPr>
            <a:spLocks noChangeArrowheads="1"/>
          </p:cNvSpPr>
          <p:nvPr/>
        </p:nvSpPr>
        <p:spPr bwMode="auto">
          <a:xfrm>
            <a:off x="328613" y="682625"/>
            <a:ext cx="1576387" cy="412750"/>
          </a:xfrm>
          <a:prstGeom prst="rect">
            <a:avLst/>
          </a:prstGeom>
          <a:noFill/>
          <a:ln w="9525">
            <a:noFill/>
            <a:miter lim="800000"/>
            <a:headEnd/>
            <a:tailEnd/>
          </a:ln>
          <a:effectLst/>
        </p:spPr>
        <p:txBody>
          <a:bodyPr wrap="none" anchor="ctr">
            <a:spAutoFit/>
          </a:bodyPr>
          <a:lstStyle/>
          <a:p>
            <a:pPr algn="ctr"/>
            <a:r>
              <a:rPr lang="en-US" sz="2100" b="1">
                <a:latin typeface="Arial" charset="0"/>
              </a:rPr>
              <a:t>Diaphragm</a:t>
            </a:r>
          </a:p>
        </p:txBody>
      </p:sp>
      <p:sp>
        <p:nvSpPr>
          <p:cNvPr id="83990" name="Rectangle 22"/>
          <p:cNvSpPr>
            <a:spLocks noChangeArrowheads="1"/>
          </p:cNvSpPr>
          <p:nvPr/>
        </p:nvSpPr>
        <p:spPr bwMode="auto">
          <a:xfrm>
            <a:off x="322263" y="1435100"/>
            <a:ext cx="1058862" cy="412750"/>
          </a:xfrm>
          <a:prstGeom prst="rect">
            <a:avLst/>
          </a:prstGeom>
          <a:noFill/>
          <a:ln w="9525">
            <a:noFill/>
            <a:miter lim="800000"/>
            <a:headEnd/>
            <a:tailEnd/>
          </a:ln>
          <a:effectLst/>
        </p:spPr>
        <p:txBody>
          <a:bodyPr wrap="none" anchor="ctr">
            <a:spAutoFit/>
          </a:bodyPr>
          <a:lstStyle/>
          <a:p>
            <a:pPr algn="ctr"/>
            <a:r>
              <a:rPr lang="en-US" sz="2100" b="1">
                <a:latin typeface="Arial" charset="0"/>
              </a:rPr>
              <a:t>Spleen</a:t>
            </a:r>
          </a:p>
        </p:txBody>
      </p:sp>
      <p:sp>
        <p:nvSpPr>
          <p:cNvPr id="83991" name="Rectangle 23"/>
          <p:cNvSpPr>
            <a:spLocks noChangeArrowheads="1"/>
          </p:cNvSpPr>
          <p:nvPr/>
        </p:nvSpPr>
        <p:spPr bwMode="auto">
          <a:xfrm>
            <a:off x="339725" y="2176463"/>
            <a:ext cx="1176338" cy="733425"/>
          </a:xfrm>
          <a:prstGeom prst="rect">
            <a:avLst/>
          </a:prstGeom>
          <a:noFill/>
          <a:ln w="9525">
            <a:noFill/>
            <a:miter lim="800000"/>
            <a:headEnd/>
            <a:tailEnd/>
          </a:ln>
          <a:effectLst/>
        </p:spPr>
        <p:txBody>
          <a:bodyPr wrap="none" anchor="ctr">
            <a:spAutoFit/>
          </a:bodyPr>
          <a:lstStyle/>
          <a:p>
            <a:r>
              <a:rPr lang="en-US" sz="2100" b="1">
                <a:latin typeface="Arial" charset="0"/>
              </a:rPr>
              <a:t>Adrenal</a:t>
            </a:r>
          </a:p>
          <a:p>
            <a:r>
              <a:rPr lang="en-US" sz="2100" b="1">
                <a:latin typeface="Arial" charset="0"/>
              </a:rPr>
              <a:t>gland</a:t>
            </a:r>
          </a:p>
        </p:txBody>
      </p:sp>
      <p:sp>
        <p:nvSpPr>
          <p:cNvPr id="83992" name="Rectangle 24"/>
          <p:cNvSpPr>
            <a:spLocks noChangeArrowheads="1"/>
          </p:cNvSpPr>
          <p:nvPr/>
        </p:nvSpPr>
        <p:spPr bwMode="auto">
          <a:xfrm>
            <a:off x="304800" y="3124200"/>
            <a:ext cx="1082348" cy="415498"/>
          </a:xfrm>
          <a:prstGeom prst="rect">
            <a:avLst/>
          </a:prstGeom>
          <a:noFill/>
          <a:ln w="9525">
            <a:noFill/>
            <a:miter lim="800000"/>
            <a:headEnd/>
            <a:tailEnd/>
          </a:ln>
          <a:effectLst/>
        </p:spPr>
        <p:txBody>
          <a:bodyPr wrap="none" anchor="ctr">
            <a:spAutoFit/>
          </a:bodyPr>
          <a:lstStyle/>
          <a:p>
            <a:r>
              <a:rPr lang="en-US" sz="2100" b="1" dirty="0">
                <a:latin typeface="Arial" charset="0"/>
              </a:rPr>
              <a:t>K</a:t>
            </a:r>
            <a:r>
              <a:rPr lang="en-US" sz="2100" b="1" dirty="0" smtClean="0">
                <a:latin typeface="Arial" charset="0"/>
              </a:rPr>
              <a:t>idney</a:t>
            </a:r>
            <a:endParaRPr lang="en-US" sz="2100" b="1" dirty="0">
              <a:latin typeface="Arial" charset="0"/>
            </a:endParaRPr>
          </a:p>
        </p:txBody>
      </p:sp>
      <p:sp>
        <p:nvSpPr>
          <p:cNvPr id="83993" name="Rectangle 25"/>
          <p:cNvSpPr>
            <a:spLocks noChangeArrowheads="1"/>
          </p:cNvSpPr>
          <p:nvPr/>
        </p:nvSpPr>
        <p:spPr bwMode="auto">
          <a:xfrm>
            <a:off x="336550" y="4192588"/>
            <a:ext cx="1133475" cy="765175"/>
          </a:xfrm>
          <a:prstGeom prst="rect">
            <a:avLst/>
          </a:prstGeom>
          <a:noFill/>
          <a:ln w="9525">
            <a:noFill/>
            <a:miter lim="800000"/>
            <a:headEnd/>
            <a:tailEnd/>
          </a:ln>
          <a:effectLst/>
        </p:spPr>
        <p:txBody>
          <a:bodyPr wrap="none" anchor="ctr">
            <a:spAutoFit/>
          </a:bodyPr>
          <a:lstStyle/>
          <a:p>
            <a:pPr>
              <a:lnSpc>
                <a:spcPct val="105000"/>
              </a:lnSpc>
            </a:pPr>
            <a:r>
              <a:rPr lang="en-US" sz="2100" b="1">
                <a:latin typeface="Arial" charset="0"/>
              </a:rPr>
              <a:t>Splenic</a:t>
            </a:r>
          </a:p>
          <a:p>
            <a:pPr>
              <a:lnSpc>
                <a:spcPct val="105000"/>
              </a:lnSpc>
            </a:pPr>
            <a:r>
              <a:rPr lang="en-US" sz="2100" b="1">
                <a:latin typeface="Arial" charset="0"/>
              </a:rPr>
              <a:t>artery</a:t>
            </a:r>
          </a:p>
        </p:txBody>
      </p:sp>
      <p:sp>
        <p:nvSpPr>
          <p:cNvPr id="83994" name="Rectangle 26"/>
          <p:cNvSpPr>
            <a:spLocks noChangeArrowheads="1"/>
          </p:cNvSpPr>
          <p:nvPr/>
        </p:nvSpPr>
        <p:spPr bwMode="auto">
          <a:xfrm>
            <a:off x="331788" y="5148263"/>
            <a:ext cx="1370012" cy="412750"/>
          </a:xfrm>
          <a:prstGeom prst="rect">
            <a:avLst/>
          </a:prstGeom>
          <a:noFill/>
          <a:ln w="9525">
            <a:noFill/>
            <a:miter lim="800000"/>
            <a:headEnd/>
            <a:tailEnd/>
          </a:ln>
          <a:effectLst/>
        </p:spPr>
        <p:txBody>
          <a:bodyPr wrap="none" anchor="ctr">
            <a:spAutoFit/>
          </a:bodyPr>
          <a:lstStyle/>
          <a:p>
            <a:r>
              <a:rPr lang="en-US" sz="2100" b="1">
                <a:latin typeface="Arial" charset="0"/>
              </a:rPr>
              <a:t>Pancreas</a:t>
            </a:r>
          </a:p>
        </p:txBody>
      </p:sp>
      <p:sp>
        <p:nvSpPr>
          <p:cNvPr id="83995" name="Rectangle 27"/>
          <p:cNvSpPr>
            <a:spLocks noChangeArrowheads="1"/>
          </p:cNvSpPr>
          <p:nvPr/>
        </p:nvSpPr>
        <p:spPr bwMode="auto">
          <a:xfrm>
            <a:off x="800100" y="5883275"/>
            <a:ext cx="7370763" cy="733425"/>
          </a:xfrm>
          <a:prstGeom prst="rect">
            <a:avLst/>
          </a:prstGeom>
          <a:noFill/>
          <a:ln w="9525">
            <a:noFill/>
            <a:miter lim="800000"/>
            <a:headEnd/>
            <a:tailEnd/>
          </a:ln>
          <a:effectLst/>
        </p:spPr>
        <p:txBody>
          <a:bodyPr wrap="none" anchor="ctr">
            <a:spAutoFit/>
          </a:bodyPr>
          <a:lstStyle/>
          <a:p>
            <a:r>
              <a:rPr lang="en-US" sz="2100">
                <a:latin typeface="Arial Black" pitchFamily="1" charset="0"/>
              </a:rPr>
              <a:t>Photograph of the spleen in its normal position in</a:t>
            </a:r>
          </a:p>
          <a:p>
            <a:r>
              <a:rPr lang="en-US" sz="2100">
                <a:latin typeface="Arial Black" pitchFamily="1" charset="0"/>
              </a:rPr>
              <a:t>the abdominal cavity, anterior view.</a:t>
            </a:r>
          </a:p>
        </p:txBody>
      </p:sp>
      <p:sp>
        <p:nvSpPr>
          <p:cNvPr id="83996" name="Line 28"/>
          <p:cNvSpPr>
            <a:spLocks noChangeShapeType="1"/>
          </p:cNvSpPr>
          <p:nvPr/>
        </p:nvSpPr>
        <p:spPr bwMode="auto">
          <a:xfrm>
            <a:off x="1849438" y="915988"/>
            <a:ext cx="1838325" cy="0"/>
          </a:xfrm>
          <a:prstGeom prst="line">
            <a:avLst/>
          </a:prstGeom>
          <a:noFill/>
          <a:ln w="19050">
            <a:solidFill>
              <a:schemeClr val="tx1"/>
            </a:solidFill>
            <a:round/>
            <a:headEnd/>
            <a:tailEnd/>
          </a:ln>
          <a:effectLst/>
        </p:spPr>
        <p:txBody>
          <a:bodyPr wrap="none" anchor="ctr"/>
          <a:lstStyle/>
          <a:p>
            <a:endParaRPr lang="en-US"/>
          </a:p>
        </p:txBody>
      </p:sp>
      <p:sp>
        <p:nvSpPr>
          <p:cNvPr id="83997" name="Line 29"/>
          <p:cNvSpPr>
            <a:spLocks noChangeShapeType="1"/>
          </p:cNvSpPr>
          <p:nvPr/>
        </p:nvSpPr>
        <p:spPr bwMode="auto">
          <a:xfrm>
            <a:off x="1363663" y="1655763"/>
            <a:ext cx="2860675" cy="0"/>
          </a:xfrm>
          <a:prstGeom prst="line">
            <a:avLst/>
          </a:prstGeom>
          <a:noFill/>
          <a:ln w="19050">
            <a:solidFill>
              <a:schemeClr val="tx1"/>
            </a:solidFill>
            <a:round/>
            <a:headEnd/>
            <a:tailEnd/>
          </a:ln>
          <a:effectLst/>
        </p:spPr>
        <p:txBody>
          <a:bodyPr wrap="none" anchor="ctr"/>
          <a:lstStyle/>
          <a:p>
            <a:endParaRPr lang="en-US"/>
          </a:p>
        </p:txBody>
      </p:sp>
      <p:sp>
        <p:nvSpPr>
          <p:cNvPr id="83998" name="Line 30"/>
          <p:cNvSpPr>
            <a:spLocks noChangeShapeType="1"/>
          </p:cNvSpPr>
          <p:nvPr/>
        </p:nvSpPr>
        <p:spPr bwMode="auto">
          <a:xfrm>
            <a:off x="1458913" y="2378075"/>
            <a:ext cx="1125537" cy="0"/>
          </a:xfrm>
          <a:prstGeom prst="line">
            <a:avLst/>
          </a:prstGeom>
          <a:noFill/>
          <a:ln w="19050">
            <a:solidFill>
              <a:schemeClr val="tx1"/>
            </a:solidFill>
            <a:round/>
            <a:headEnd/>
            <a:tailEnd/>
          </a:ln>
          <a:effectLst/>
        </p:spPr>
        <p:txBody>
          <a:bodyPr wrap="none" anchor="ctr"/>
          <a:lstStyle/>
          <a:p>
            <a:endParaRPr lang="en-US"/>
          </a:p>
        </p:txBody>
      </p:sp>
      <p:sp>
        <p:nvSpPr>
          <p:cNvPr id="83999" name="Freeform 31"/>
          <p:cNvSpPr>
            <a:spLocks/>
          </p:cNvSpPr>
          <p:nvPr/>
        </p:nvSpPr>
        <p:spPr bwMode="auto">
          <a:xfrm>
            <a:off x="1371600" y="3352800"/>
            <a:ext cx="2898775" cy="701675"/>
          </a:xfrm>
          <a:custGeom>
            <a:avLst/>
            <a:gdLst/>
            <a:ahLst/>
            <a:cxnLst>
              <a:cxn ang="0">
                <a:pos x="0" y="0"/>
              </a:cxn>
              <a:cxn ang="0">
                <a:pos x="291" y="0"/>
              </a:cxn>
              <a:cxn ang="0">
                <a:pos x="2134" y="400"/>
              </a:cxn>
            </a:cxnLst>
            <a:rect l="0" t="0" r="r" b="b"/>
            <a:pathLst>
              <a:path w="2134" h="400">
                <a:moveTo>
                  <a:pt x="0" y="0"/>
                </a:moveTo>
                <a:lnTo>
                  <a:pt x="291" y="0"/>
                </a:lnTo>
                <a:lnTo>
                  <a:pt x="2134" y="400"/>
                </a:lnTo>
              </a:path>
            </a:pathLst>
          </a:custGeom>
          <a:noFill/>
          <a:ln w="19050" cap="flat" cmpd="sng">
            <a:solidFill>
              <a:schemeClr val="tx1"/>
            </a:solidFill>
            <a:prstDash val="solid"/>
            <a:round/>
            <a:headEnd/>
            <a:tailEnd/>
          </a:ln>
          <a:effectLst/>
        </p:spPr>
        <p:txBody>
          <a:bodyPr wrap="none" anchor="ctr"/>
          <a:lstStyle/>
          <a:p>
            <a:endParaRPr lang="en-US"/>
          </a:p>
        </p:txBody>
      </p:sp>
      <p:sp>
        <p:nvSpPr>
          <p:cNvPr id="84000" name="Line 32"/>
          <p:cNvSpPr>
            <a:spLocks noChangeShapeType="1"/>
          </p:cNvSpPr>
          <p:nvPr/>
        </p:nvSpPr>
        <p:spPr bwMode="auto">
          <a:xfrm>
            <a:off x="1409700" y="4425950"/>
            <a:ext cx="1138238" cy="0"/>
          </a:xfrm>
          <a:prstGeom prst="line">
            <a:avLst/>
          </a:prstGeom>
          <a:noFill/>
          <a:ln w="19050">
            <a:solidFill>
              <a:schemeClr val="tx1"/>
            </a:solidFill>
            <a:round/>
            <a:headEnd/>
            <a:tailEnd/>
          </a:ln>
          <a:effectLst/>
        </p:spPr>
        <p:txBody>
          <a:bodyPr wrap="none" anchor="ctr"/>
          <a:lstStyle/>
          <a:p>
            <a:endParaRPr lang="en-US"/>
          </a:p>
        </p:txBody>
      </p:sp>
      <p:sp>
        <p:nvSpPr>
          <p:cNvPr id="84001" name="Line 33"/>
          <p:cNvSpPr>
            <a:spLocks noChangeShapeType="1"/>
          </p:cNvSpPr>
          <p:nvPr/>
        </p:nvSpPr>
        <p:spPr bwMode="auto">
          <a:xfrm>
            <a:off x="1674813" y="5362575"/>
            <a:ext cx="1677987" cy="0"/>
          </a:xfrm>
          <a:prstGeom prst="line">
            <a:avLst/>
          </a:prstGeom>
          <a:noFill/>
          <a:ln w="19050">
            <a:solidFill>
              <a:schemeClr val="tx1"/>
            </a:solidFill>
            <a:round/>
            <a:headEnd/>
            <a:tailEnd/>
          </a:ln>
          <a:effectLst/>
        </p:spPr>
        <p:txBody>
          <a:bodyPr wrap="none" anchor="ct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Rectangle 8"/>
          <p:cNvSpPr>
            <a:spLocks noGrp="1" noChangeArrowheads="1"/>
          </p:cNvSpPr>
          <p:nvPr>
            <p:ph type="title"/>
          </p:nvPr>
        </p:nvSpPr>
        <p:spPr/>
        <p:txBody>
          <a:bodyPr/>
          <a:lstStyle/>
          <a:p>
            <a:pPr eaLnBrk="1" hangingPunct="1"/>
            <a:r>
              <a:rPr lang="en-US" smtClean="0"/>
              <a:t> Spleen: Additional Functions </a:t>
            </a:r>
          </a:p>
        </p:txBody>
      </p:sp>
      <p:sp>
        <p:nvSpPr>
          <p:cNvPr id="86020" name="Rectangle 9"/>
          <p:cNvSpPr>
            <a:spLocks noGrp="1" noChangeArrowheads="1"/>
          </p:cNvSpPr>
          <p:nvPr>
            <p:ph type="body" idx="1"/>
          </p:nvPr>
        </p:nvSpPr>
        <p:spPr/>
        <p:txBody>
          <a:bodyPr>
            <a:normAutofit lnSpcReduction="10000"/>
          </a:bodyPr>
          <a:lstStyle/>
          <a:p>
            <a:pPr eaLnBrk="1" hangingPunct="1"/>
            <a:r>
              <a:rPr lang="en-US" dirty="0" smtClean="0"/>
              <a:t>Stores </a:t>
            </a:r>
          </a:p>
          <a:p>
            <a:pPr lvl="1"/>
            <a:r>
              <a:rPr lang="en-US" dirty="0" smtClean="0"/>
              <a:t>breakdown products of RBCs (e.g., iron) for later reuse</a:t>
            </a:r>
          </a:p>
          <a:p>
            <a:pPr lvl="1"/>
            <a:r>
              <a:rPr lang="en-US" dirty="0" smtClean="0"/>
              <a:t>blood platelets and </a:t>
            </a:r>
            <a:r>
              <a:rPr lang="en-US" dirty="0" err="1" smtClean="0"/>
              <a:t>monocytes</a:t>
            </a:r>
            <a:endParaRPr lang="en-US" dirty="0" smtClean="0"/>
          </a:p>
          <a:p>
            <a:pPr eaLnBrk="1" hangingPunct="1"/>
            <a:endParaRPr lang="en-US" dirty="0" smtClean="0"/>
          </a:p>
          <a:p>
            <a:pPr eaLnBrk="1" hangingPunct="1"/>
            <a:r>
              <a:rPr lang="en-US" dirty="0" smtClean="0"/>
              <a:t>site of fetal erythrocyte production </a:t>
            </a:r>
          </a:p>
          <a:p>
            <a:pPr lvl="1"/>
            <a:r>
              <a:rPr lang="en-US" dirty="0" smtClean="0"/>
              <a:t>ceases before birth</a:t>
            </a:r>
          </a:p>
          <a:p>
            <a:pPr eaLnBrk="1" hangingPunct="1"/>
            <a:endParaRPr lang="en-US" dirty="0" smtClean="0"/>
          </a:p>
          <a:p>
            <a:pPr eaLnBrk="1" hangingPunct="1"/>
            <a:r>
              <a:rPr lang="en-US" dirty="0" smtClean="0"/>
              <a:t>Encased by fibrous capsule; has </a:t>
            </a:r>
            <a:r>
              <a:rPr lang="en-US" dirty="0" err="1" smtClean="0"/>
              <a:t>trabeculae</a:t>
            </a:r>
            <a:endParaRPr lang="en-US" dirty="0" smtClean="0"/>
          </a:p>
          <a:p>
            <a:pPr eaLnBrk="1" hangingPunct="1"/>
            <a:endParaRPr lang="en-US" dirty="0" smtClean="0"/>
          </a:p>
          <a:p>
            <a:pPr eaLnBrk="1" hangingPunct="1"/>
            <a:r>
              <a:rPr lang="en-US" dirty="0" smtClean="0"/>
              <a:t>Contains lymphocytes, macrophages, and huge numbers of erythrocytes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8"/>
          <p:cNvSpPr>
            <a:spLocks noGrp="1" noChangeArrowheads="1"/>
          </p:cNvSpPr>
          <p:nvPr>
            <p:ph type="title"/>
          </p:nvPr>
        </p:nvSpPr>
        <p:spPr/>
        <p:txBody>
          <a:bodyPr>
            <a:normAutofit fontScale="90000"/>
          </a:bodyPr>
          <a:lstStyle/>
          <a:p>
            <a:pPr eaLnBrk="1" hangingPunct="1"/>
            <a:r>
              <a:rPr lang="en-US" smtClean="0"/>
              <a:t>Lymphatic System: Functions</a:t>
            </a:r>
          </a:p>
        </p:txBody>
      </p:sp>
      <p:sp>
        <p:nvSpPr>
          <p:cNvPr id="20484" name="Rectangle 9"/>
          <p:cNvSpPr>
            <a:spLocks noGrp="1" noChangeArrowheads="1"/>
          </p:cNvSpPr>
          <p:nvPr>
            <p:ph type="body" idx="1"/>
          </p:nvPr>
        </p:nvSpPr>
        <p:spPr/>
        <p:txBody>
          <a:bodyPr/>
          <a:lstStyle/>
          <a:p>
            <a:pPr eaLnBrk="1" hangingPunct="1"/>
            <a:r>
              <a:rPr lang="en-US" b="1" dirty="0" smtClean="0"/>
              <a:t>Lymphatic vessels </a:t>
            </a:r>
            <a:r>
              <a:rPr lang="en-US" dirty="0" smtClean="0"/>
              <a:t>(</a:t>
            </a:r>
            <a:r>
              <a:rPr lang="en-US" dirty="0" err="1" smtClean="0"/>
              <a:t>lymphatics</a:t>
            </a:r>
            <a:r>
              <a:rPr lang="en-US" dirty="0" smtClean="0"/>
              <a:t>)</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Return interstitial fluid and leaked plasma proteins back to blood</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Once interstitial fluid enters </a:t>
            </a:r>
            <a:r>
              <a:rPr lang="en-US" dirty="0" err="1" smtClean="0">
                <a:ea typeface="ＭＳ Ｐゴシック" pitchFamily="1" charset="-128"/>
              </a:rPr>
              <a:t>lymphatics</a:t>
            </a:r>
            <a:r>
              <a:rPr lang="en-US" dirty="0" smtClean="0">
                <a:ea typeface="ＭＳ Ｐゴシック" pitchFamily="1" charset="-128"/>
              </a:rPr>
              <a:t>, called lymph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8"/>
          <p:cNvSpPr>
            <a:spLocks noGrp="1" noChangeArrowheads="1"/>
          </p:cNvSpPr>
          <p:nvPr>
            <p:ph type="title"/>
          </p:nvPr>
        </p:nvSpPr>
        <p:spPr/>
        <p:txBody>
          <a:bodyPr/>
          <a:lstStyle/>
          <a:p>
            <a:pPr eaLnBrk="1" hangingPunct="1"/>
            <a:r>
              <a:rPr lang="en-US" smtClean="0"/>
              <a:t>Structure of the Spleen</a:t>
            </a:r>
          </a:p>
        </p:txBody>
      </p:sp>
      <p:sp>
        <p:nvSpPr>
          <p:cNvPr id="88068" name="Rectangle 9"/>
          <p:cNvSpPr>
            <a:spLocks noGrp="1" noChangeArrowheads="1"/>
          </p:cNvSpPr>
          <p:nvPr>
            <p:ph type="body" idx="1"/>
          </p:nvPr>
        </p:nvSpPr>
        <p:spPr>
          <a:xfrm>
            <a:off x="457200" y="1219200"/>
            <a:ext cx="4495800" cy="5181600"/>
          </a:xfrm>
        </p:spPr>
        <p:txBody>
          <a:bodyPr>
            <a:normAutofit lnSpcReduction="10000"/>
          </a:bodyPr>
          <a:lstStyle/>
          <a:p>
            <a:pPr eaLnBrk="1" hangingPunct="1"/>
            <a:r>
              <a:rPr lang="en-US" dirty="0" smtClean="0"/>
              <a:t>Two distinct areas</a:t>
            </a:r>
          </a:p>
          <a:p>
            <a:pPr lvl="1" eaLnBrk="1" hangingPunct="1"/>
            <a:r>
              <a:rPr lang="en-US" b="1" dirty="0" smtClean="0">
                <a:ea typeface="ＭＳ Ｐゴシック" pitchFamily="1" charset="-128"/>
              </a:rPr>
              <a:t>White pulp </a:t>
            </a:r>
            <a:r>
              <a:rPr lang="en-US" dirty="0" smtClean="0">
                <a:ea typeface="ＭＳ Ｐゴシック" pitchFamily="1" charset="-128"/>
              </a:rPr>
              <a:t>around central arteries</a:t>
            </a:r>
          </a:p>
          <a:p>
            <a:pPr lvl="2" eaLnBrk="1" hangingPunct="1"/>
            <a:r>
              <a:rPr lang="en-US" dirty="0" smtClean="0">
                <a:ea typeface="ＭＳ Ｐゴシック" pitchFamily="1" charset="-128"/>
              </a:rPr>
              <a:t>Mostly lymphocytes on reticular fibers; involved in immune functions</a:t>
            </a:r>
          </a:p>
          <a:p>
            <a:pPr lvl="1" eaLnBrk="1" hangingPunct="1"/>
            <a:endParaRPr lang="en-US" b="1" dirty="0" smtClean="0">
              <a:ea typeface="ＭＳ Ｐゴシック" pitchFamily="1" charset="-128"/>
            </a:endParaRPr>
          </a:p>
          <a:p>
            <a:pPr lvl="1" eaLnBrk="1" hangingPunct="1"/>
            <a:r>
              <a:rPr lang="en-US" b="1" dirty="0" smtClean="0">
                <a:ea typeface="ＭＳ Ｐゴシック" pitchFamily="1" charset="-128"/>
              </a:rPr>
              <a:t>Red pulp </a:t>
            </a:r>
            <a:r>
              <a:rPr lang="en-US" dirty="0" smtClean="0">
                <a:ea typeface="ＭＳ Ｐゴシック" pitchFamily="1" charset="-128"/>
              </a:rPr>
              <a:t>in venous sinuses and </a:t>
            </a:r>
            <a:r>
              <a:rPr lang="en-US" dirty="0" err="1" smtClean="0">
                <a:ea typeface="ＭＳ Ｐゴシック" pitchFamily="1" charset="-128"/>
              </a:rPr>
              <a:t>splenic</a:t>
            </a:r>
            <a:r>
              <a:rPr lang="en-US" dirty="0" smtClean="0">
                <a:ea typeface="ＭＳ Ｐゴシック" pitchFamily="1" charset="-128"/>
              </a:rPr>
              <a:t> cords</a:t>
            </a:r>
          </a:p>
          <a:p>
            <a:pPr lvl="2" eaLnBrk="1" hangingPunct="1"/>
            <a:r>
              <a:rPr lang="en-US" dirty="0" smtClean="0">
                <a:ea typeface="ＭＳ Ｐゴシック" pitchFamily="1" charset="-128"/>
              </a:rPr>
              <a:t>Rich in RBCs and macrophages </a:t>
            </a:r>
          </a:p>
          <a:p>
            <a:pPr lvl="3"/>
            <a:r>
              <a:rPr lang="en-US" dirty="0" smtClean="0">
                <a:ea typeface="ＭＳ Ｐゴシック" pitchFamily="1" charset="-128"/>
              </a:rPr>
              <a:t>for disposal of worn-out RBCs and </a:t>
            </a:r>
            <a:r>
              <a:rPr lang="en-US" dirty="0" err="1" smtClean="0">
                <a:ea typeface="ＭＳ Ｐゴシック" pitchFamily="1" charset="-128"/>
              </a:rPr>
              <a:t>bloodborne</a:t>
            </a:r>
            <a:r>
              <a:rPr lang="en-US" dirty="0" smtClean="0">
                <a:ea typeface="ＭＳ Ｐゴシック" pitchFamily="1" charset="-128"/>
              </a:rPr>
              <a:t> pathogens</a:t>
            </a:r>
          </a:p>
          <a:p>
            <a:pPr lvl="2" eaLnBrk="1" hangingPunct="1"/>
            <a:r>
              <a:rPr lang="en-US" dirty="0" smtClean="0">
                <a:ea typeface="ＭＳ Ｐゴシック" pitchFamily="1" charset="-128"/>
              </a:rPr>
              <a:t>Composed of </a:t>
            </a:r>
            <a:r>
              <a:rPr lang="en-US" b="1" dirty="0" err="1" smtClean="0">
                <a:ea typeface="ＭＳ Ｐゴシック" pitchFamily="1" charset="-128"/>
              </a:rPr>
              <a:t>splenic</a:t>
            </a:r>
            <a:r>
              <a:rPr lang="en-US" b="1" dirty="0" smtClean="0">
                <a:ea typeface="ＭＳ Ｐゴシック" pitchFamily="1" charset="-128"/>
              </a:rPr>
              <a:t> cords </a:t>
            </a:r>
            <a:r>
              <a:rPr lang="en-US" dirty="0" smtClean="0">
                <a:ea typeface="ＭＳ Ｐゴシック" pitchFamily="1" charset="-128"/>
              </a:rPr>
              <a:t>and </a:t>
            </a:r>
            <a:r>
              <a:rPr lang="en-US" b="1" dirty="0" smtClean="0">
                <a:ea typeface="ＭＳ Ｐゴシック" pitchFamily="1" charset="-128"/>
              </a:rPr>
              <a:t>sinusoids</a:t>
            </a:r>
            <a:endParaRPr lang="en-US" dirty="0" smtClean="0">
              <a:ea typeface="ＭＳ Ｐゴシック" pitchFamily="1" charset="-128"/>
            </a:endParaRPr>
          </a:p>
        </p:txBody>
      </p:sp>
      <p:pic>
        <p:nvPicPr>
          <p:cNvPr id="8194" name="Picture 2"/>
          <p:cNvPicPr>
            <a:picLocks noChangeAspect="1" noChangeArrowheads="1"/>
          </p:cNvPicPr>
          <p:nvPr/>
        </p:nvPicPr>
        <p:blipFill>
          <a:blip r:embed="rId3" cstate="print"/>
          <a:srcRect/>
          <a:stretch>
            <a:fillRect/>
          </a:stretch>
        </p:blipFill>
        <p:spPr bwMode="auto">
          <a:xfrm>
            <a:off x="5391150" y="2107844"/>
            <a:ext cx="3752850" cy="2642313"/>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Rectangle 8"/>
          <p:cNvSpPr>
            <a:spLocks noGrp="1" noChangeArrowheads="1"/>
          </p:cNvSpPr>
          <p:nvPr>
            <p:ph type="title"/>
          </p:nvPr>
        </p:nvSpPr>
        <p:spPr/>
        <p:txBody>
          <a:bodyPr/>
          <a:lstStyle/>
          <a:p>
            <a:pPr eaLnBrk="1" hangingPunct="1"/>
            <a:r>
              <a:rPr lang="en-US" dirty="0" smtClean="0"/>
              <a:t>Thymus</a:t>
            </a:r>
          </a:p>
        </p:txBody>
      </p:sp>
      <p:sp>
        <p:nvSpPr>
          <p:cNvPr id="92164" name="Rectangle 9"/>
          <p:cNvSpPr>
            <a:spLocks noGrp="1" noChangeArrowheads="1"/>
          </p:cNvSpPr>
          <p:nvPr>
            <p:ph type="body" idx="1"/>
          </p:nvPr>
        </p:nvSpPr>
        <p:spPr>
          <a:xfrm>
            <a:off x="457200" y="1219200"/>
            <a:ext cx="5791200" cy="5181600"/>
          </a:xfrm>
        </p:spPr>
        <p:txBody>
          <a:bodyPr>
            <a:normAutofit lnSpcReduction="10000"/>
          </a:bodyPr>
          <a:lstStyle/>
          <a:p>
            <a:pPr eaLnBrk="1" hangingPunct="1"/>
            <a:r>
              <a:rPr lang="en-US" dirty="0" smtClean="0"/>
              <a:t>Important functions early in life</a:t>
            </a:r>
          </a:p>
          <a:p>
            <a:pPr eaLnBrk="1" hangingPunct="1"/>
            <a:r>
              <a:rPr lang="en-US" dirty="0" smtClean="0"/>
              <a:t>Found in inferior neck</a:t>
            </a:r>
          </a:p>
          <a:p>
            <a:pPr lvl="1"/>
            <a:r>
              <a:rPr lang="en-US" dirty="0" smtClean="0"/>
              <a:t>extends into </a:t>
            </a:r>
            <a:r>
              <a:rPr lang="en-US" dirty="0" err="1" smtClean="0"/>
              <a:t>mediastinum</a:t>
            </a:r>
            <a:endParaRPr lang="en-US" dirty="0" smtClean="0"/>
          </a:p>
          <a:p>
            <a:pPr lvl="1"/>
            <a:r>
              <a:rPr lang="en-US" dirty="0" smtClean="0"/>
              <a:t>partially overlies heart</a:t>
            </a:r>
          </a:p>
          <a:p>
            <a:pPr eaLnBrk="1" hangingPunct="1"/>
            <a:endParaRPr lang="en-US" dirty="0" smtClean="0"/>
          </a:p>
          <a:p>
            <a:pPr eaLnBrk="1" hangingPunct="1"/>
            <a:r>
              <a:rPr lang="en-US" dirty="0" smtClean="0"/>
              <a:t>Increases in size and most active during childhood </a:t>
            </a:r>
          </a:p>
          <a:p>
            <a:pPr eaLnBrk="1" hangingPunct="1"/>
            <a:endParaRPr lang="en-US" dirty="0" smtClean="0"/>
          </a:p>
          <a:p>
            <a:pPr eaLnBrk="1" hangingPunct="1"/>
            <a:r>
              <a:rPr lang="en-US" dirty="0" smtClean="0"/>
              <a:t>Stops growing during adolescence, then gradually atrophies</a:t>
            </a:r>
          </a:p>
          <a:p>
            <a:pPr lvl="1" eaLnBrk="1" hangingPunct="1"/>
            <a:r>
              <a:rPr lang="en-US" dirty="0" smtClean="0">
                <a:ea typeface="ＭＳ Ｐゴシック" pitchFamily="1" charset="-128"/>
              </a:rPr>
              <a:t>Still produces </a:t>
            </a:r>
            <a:r>
              <a:rPr lang="en-US" dirty="0" err="1" smtClean="0">
                <a:ea typeface="ＭＳ Ｐゴシック" pitchFamily="1" charset="-128"/>
              </a:rPr>
              <a:t>immunocompetent</a:t>
            </a:r>
            <a:r>
              <a:rPr lang="en-US" dirty="0" smtClean="0">
                <a:ea typeface="ＭＳ Ｐゴシック" pitchFamily="1" charset="-128"/>
              </a:rPr>
              <a:t> cells, though slowly</a:t>
            </a:r>
          </a:p>
        </p:txBody>
      </p:sp>
      <p:pic>
        <p:nvPicPr>
          <p:cNvPr id="9218" name="Picture 2"/>
          <p:cNvPicPr>
            <a:picLocks noChangeAspect="1" noChangeArrowheads="1"/>
          </p:cNvPicPr>
          <p:nvPr/>
        </p:nvPicPr>
        <p:blipFill>
          <a:blip r:embed="rId3" cstate="print"/>
          <a:srcRect/>
          <a:stretch>
            <a:fillRect/>
          </a:stretch>
        </p:blipFill>
        <p:spPr bwMode="auto">
          <a:xfrm>
            <a:off x="6429375" y="1939965"/>
            <a:ext cx="2714625" cy="297807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7" name="Rectangle 9"/>
          <p:cNvSpPr>
            <a:spLocks noGrp="1" noChangeArrowheads="1"/>
          </p:cNvSpPr>
          <p:nvPr>
            <p:ph type="title" idx="4294967295"/>
          </p:nvPr>
        </p:nvSpPr>
        <p:spPr>
          <a:xfrm>
            <a:off x="457200" y="274638"/>
            <a:ext cx="4495800" cy="639762"/>
          </a:xfrm>
        </p:spPr>
        <p:txBody>
          <a:bodyPr>
            <a:normAutofit/>
          </a:bodyPr>
          <a:lstStyle/>
          <a:p>
            <a:r>
              <a:rPr lang="en-US" sz="3200" b="1" dirty="0" smtClean="0">
                <a:solidFill>
                  <a:schemeClr val="accent3">
                    <a:lumMod val="50000"/>
                  </a:schemeClr>
                </a:solidFill>
              </a:rPr>
              <a:t>Thymus</a:t>
            </a:r>
            <a:endParaRPr lang="en-US" b="1" dirty="0" smtClean="0">
              <a:solidFill>
                <a:schemeClr val="accent3">
                  <a:lumMod val="50000"/>
                </a:schemeClr>
              </a:solidFill>
            </a:endParaRPr>
          </a:p>
        </p:txBody>
      </p:sp>
      <p:sp>
        <p:nvSpPr>
          <p:cNvPr id="94218" name="Rectangle 10"/>
          <p:cNvSpPr>
            <a:spLocks noGrp="1" noChangeArrowheads="1"/>
          </p:cNvSpPr>
          <p:nvPr>
            <p:ph type="body" idx="4294967295"/>
          </p:nvPr>
        </p:nvSpPr>
        <p:spPr>
          <a:xfrm>
            <a:off x="457200" y="1524000"/>
            <a:ext cx="8229600" cy="4800600"/>
          </a:xfrm>
        </p:spPr>
        <p:txBody>
          <a:bodyPr>
            <a:normAutofit fontScale="85000" lnSpcReduction="20000"/>
          </a:bodyPr>
          <a:lstStyle/>
          <a:p>
            <a:r>
              <a:rPr lang="en-US" dirty="0" err="1" smtClean="0"/>
              <a:t>Thymic</a:t>
            </a:r>
            <a:r>
              <a:rPr lang="en-US" dirty="0" smtClean="0"/>
              <a:t> lobules contain </a:t>
            </a:r>
          </a:p>
          <a:p>
            <a:pPr lvl="1"/>
            <a:r>
              <a:rPr lang="en-US" dirty="0" smtClean="0"/>
              <a:t>outer cortex </a:t>
            </a:r>
          </a:p>
          <a:p>
            <a:pPr lvl="1"/>
            <a:r>
              <a:rPr lang="en-US" dirty="0" smtClean="0"/>
              <a:t>inner medulla</a:t>
            </a:r>
          </a:p>
          <a:p>
            <a:endParaRPr lang="en-US" dirty="0" smtClean="0"/>
          </a:p>
          <a:p>
            <a:r>
              <a:rPr lang="en-US" dirty="0" smtClean="0"/>
              <a:t>Most </a:t>
            </a:r>
            <a:r>
              <a:rPr lang="en-US" dirty="0" err="1" smtClean="0"/>
              <a:t>thymic</a:t>
            </a:r>
            <a:r>
              <a:rPr lang="en-US" dirty="0" smtClean="0"/>
              <a:t> cells are lymphocytes</a:t>
            </a:r>
          </a:p>
          <a:p>
            <a:pPr lvl="1"/>
            <a:r>
              <a:rPr lang="en-US" dirty="0" smtClean="0">
                <a:ea typeface="ＭＳ Ｐゴシック" pitchFamily="1" charset="-128"/>
              </a:rPr>
              <a:t>Cortex contains </a:t>
            </a:r>
          </a:p>
          <a:p>
            <a:pPr lvl="2"/>
            <a:r>
              <a:rPr lang="en-US" dirty="0" smtClean="0">
                <a:ea typeface="ＭＳ Ｐゴシック" pitchFamily="1" charset="-128"/>
              </a:rPr>
              <a:t>rapidly dividing lymphocytes </a:t>
            </a:r>
          </a:p>
          <a:p>
            <a:pPr lvl="2"/>
            <a:r>
              <a:rPr lang="en-US" dirty="0" smtClean="0">
                <a:ea typeface="ＭＳ Ｐゴシック" pitchFamily="1" charset="-128"/>
              </a:rPr>
              <a:t>scattered macrophages</a:t>
            </a:r>
          </a:p>
          <a:p>
            <a:endParaRPr lang="en-US" dirty="0" smtClean="0"/>
          </a:p>
          <a:p>
            <a:r>
              <a:rPr lang="en-US" dirty="0" smtClean="0"/>
              <a:t>Medulla contains fewer lymphocytes and </a:t>
            </a:r>
            <a:r>
              <a:rPr lang="en-US" b="1" dirty="0" err="1" smtClean="0"/>
              <a:t>thymic</a:t>
            </a:r>
            <a:r>
              <a:rPr lang="en-US" b="1" dirty="0" smtClean="0"/>
              <a:t> corpuscles </a:t>
            </a:r>
            <a:r>
              <a:rPr lang="en-US" dirty="0" smtClean="0"/>
              <a:t>involved in regulatory T cell development (prevent autoimmunity)</a:t>
            </a:r>
          </a:p>
        </p:txBody>
      </p:sp>
      <p:pic>
        <p:nvPicPr>
          <p:cNvPr id="10242" name="Picture 2"/>
          <p:cNvPicPr>
            <a:picLocks noChangeAspect="1" noChangeArrowheads="1"/>
          </p:cNvPicPr>
          <p:nvPr/>
        </p:nvPicPr>
        <p:blipFill>
          <a:blip r:embed="rId3" cstate="print"/>
          <a:srcRect/>
          <a:stretch>
            <a:fillRect/>
          </a:stretch>
        </p:blipFill>
        <p:spPr bwMode="auto">
          <a:xfrm>
            <a:off x="5437135" y="0"/>
            <a:ext cx="3706865" cy="2366963"/>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Rectangle 6"/>
          <p:cNvSpPr>
            <a:spLocks noGrp="1" noChangeArrowheads="1"/>
          </p:cNvSpPr>
          <p:nvPr>
            <p:ph type="title"/>
          </p:nvPr>
        </p:nvSpPr>
        <p:spPr/>
        <p:txBody>
          <a:bodyPr/>
          <a:lstStyle/>
          <a:p>
            <a:pPr eaLnBrk="1" hangingPunct="1"/>
            <a:r>
              <a:rPr lang="en-US" smtClean="0"/>
              <a:t>Thymus</a:t>
            </a:r>
          </a:p>
        </p:txBody>
      </p:sp>
      <p:sp>
        <p:nvSpPr>
          <p:cNvPr id="98308" name="Rectangle 7"/>
          <p:cNvSpPr>
            <a:spLocks noGrp="1" noChangeArrowheads="1"/>
          </p:cNvSpPr>
          <p:nvPr>
            <p:ph type="body" idx="1"/>
          </p:nvPr>
        </p:nvSpPr>
        <p:spPr/>
        <p:txBody>
          <a:bodyPr/>
          <a:lstStyle/>
          <a:p>
            <a:pPr eaLnBrk="1" hangingPunct="1"/>
            <a:r>
              <a:rPr lang="en-US" dirty="0" smtClean="0"/>
              <a:t>Differs from other lymphoid organs in important ways</a:t>
            </a:r>
          </a:p>
          <a:p>
            <a:pPr lvl="1" eaLnBrk="1" hangingPunct="1"/>
            <a:r>
              <a:rPr lang="en-US" dirty="0" smtClean="0">
                <a:ea typeface="ＭＳ Ｐゴシック" pitchFamily="1" charset="-128"/>
              </a:rPr>
              <a:t>Has no follicles because it lacks B cells</a:t>
            </a:r>
          </a:p>
          <a:p>
            <a:pPr lvl="1" eaLnBrk="1" hangingPunct="1"/>
            <a:endParaRPr lang="en-US" dirty="0" smtClean="0">
              <a:ea typeface="ＭＳ Ｐゴシック" pitchFamily="1" charset="-128"/>
            </a:endParaRPr>
          </a:p>
          <a:p>
            <a:pPr lvl="1" eaLnBrk="1" hangingPunct="1"/>
            <a:r>
              <a:rPr lang="en-US" dirty="0" smtClean="0">
                <a:ea typeface="ＭＳ Ｐゴシック" pitchFamily="1" charset="-128"/>
              </a:rPr>
              <a:t>Does not directly fight antigens</a:t>
            </a:r>
          </a:p>
          <a:p>
            <a:pPr lvl="2" eaLnBrk="1" hangingPunct="1"/>
            <a:r>
              <a:rPr lang="en-US" dirty="0" smtClean="0">
                <a:ea typeface="ＭＳ Ｐゴシック" pitchFamily="1" charset="-128"/>
              </a:rPr>
              <a:t>Functions strictly in T lymphocyte maturation</a:t>
            </a:r>
          </a:p>
          <a:p>
            <a:pPr lvl="3" eaLnBrk="1" hangingPunct="1"/>
            <a:r>
              <a:rPr lang="en-US" dirty="0" smtClean="0">
                <a:ea typeface="ＭＳ Ｐゴシック" pitchFamily="1" charset="-128"/>
              </a:rPr>
              <a:t>Keeps isolated via </a:t>
            </a:r>
            <a:r>
              <a:rPr lang="en-US" b="1" dirty="0" smtClean="0">
                <a:ea typeface="ＭＳ Ｐゴシック" pitchFamily="1" charset="-128"/>
              </a:rPr>
              <a:t>blood thymus barrier</a:t>
            </a:r>
            <a:endParaRPr lang="en-US" dirty="0" smtClean="0">
              <a:ea typeface="ＭＳ Ｐゴシック" pitchFamily="1" charset="-128"/>
            </a:endParaRPr>
          </a:p>
          <a:p>
            <a:pPr eaLnBrk="1" hangingPunct="1"/>
            <a:endParaRPr lang="en-US" b="1" dirty="0" smtClean="0"/>
          </a:p>
          <a:p>
            <a:pPr eaLnBrk="1" hangingPunct="1"/>
            <a:r>
              <a:rPr lang="en-US" b="1" dirty="0" err="1" smtClean="0"/>
              <a:t>Stroma</a:t>
            </a:r>
            <a:r>
              <a:rPr lang="en-US" b="1" dirty="0" smtClean="0"/>
              <a:t> </a:t>
            </a:r>
            <a:r>
              <a:rPr lang="en-US" dirty="0" smtClean="0"/>
              <a:t>of epithelial cells (not reticular fibers)</a:t>
            </a:r>
          </a:p>
          <a:p>
            <a:pPr lvl="1" eaLnBrk="1" hangingPunct="1"/>
            <a:r>
              <a:rPr lang="en-US" dirty="0" smtClean="0">
                <a:ea typeface="ＭＳ Ｐゴシック" pitchFamily="1" charset="-128"/>
              </a:rPr>
              <a:t>Provide environment in which T lymphocytes become </a:t>
            </a:r>
            <a:r>
              <a:rPr lang="en-US" dirty="0" err="1" smtClean="0">
                <a:ea typeface="ＭＳ Ｐゴシック" pitchFamily="1" charset="-128"/>
              </a:rPr>
              <a:t>immunocompetent</a:t>
            </a:r>
            <a:endParaRPr lang="en-US" dirty="0" smtClean="0">
              <a:ea typeface="ＭＳ Ｐゴシック" pitchFamily="1"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6"/>
          <p:cNvSpPr>
            <a:spLocks noGrp="1" noChangeArrowheads="1"/>
          </p:cNvSpPr>
          <p:nvPr>
            <p:ph type="title"/>
          </p:nvPr>
        </p:nvSpPr>
        <p:spPr>
          <a:xfrm>
            <a:off x="0" y="0"/>
            <a:ext cx="9144000" cy="1077913"/>
          </a:xfrm>
        </p:spPr>
        <p:txBody>
          <a:bodyPr>
            <a:normAutofit/>
          </a:bodyPr>
          <a:lstStyle/>
          <a:p>
            <a:pPr eaLnBrk="1" hangingPunct="1"/>
            <a:r>
              <a:rPr lang="en-US" smtClean="0"/>
              <a:t>Mucosa-associated Lymphoid Tissue (MALT)</a:t>
            </a:r>
          </a:p>
        </p:txBody>
      </p:sp>
      <p:sp>
        <p:nvSpPr>
          <p:cNvPr id="100356" name="Rectangle 7"/>
          <p:cNvSpPr>
            <a:spLocks noGrp="1" noChangeArrowheads="1"/>
          </p:cNvSpPr>
          <p:nvPr>
            <p:ph type="body" idx="1"/>
          </p:nvPr>
        </p:nvSpPr>
        <p:spPr/>
        <p:txBody>
          <a:bodyPr/>
          <a:lstStyle/>
          <a:p>
            <a:pPr eaLnBrk="1" hangingPunct="1"/>
            <a:r>
              <a:rPr lang="en-US" dirty="0" smtClean="0"/>
              <a:t>Lymphoid tissues in mucous membranes throughout body</a:t>
            </a:r>
          </a:p>
          <a:p>
            <a:pPr eaLnBrk="1" hangingPunct="1"/>
            <a:endParaRPr lang="en-US" dirty="0" smtClean="0"/>
          </a:p>
          <a:p>
            <a:pPr eaLnBrk="1" hangingPunct="1"/>
            <a:r>
              <a:rPr lang="en-US" dirty="0" smtClean="0"/>
              <a:t>Protects from pathogens trying to enter body</a:t>
            </a:r>
          </a:p>
          <a:p>
            <a:pPr eaLnBrk="1" hangingPunct="1"/>
            <a:endParaRPr lang="en-US" dirty="0" smtClean="0"/>
          </a:p>
          <a:p>
            <a:pPr eaLnBrk="1" hangingPunct="1"/>
            <a:r>
              <a:rPr lang="en-US" dirty="0" smtClean="0"/>
              <a:t>Largest collections of MALT in </a:t>
            </a:r>
            <a:r>
              <a:rPr lang="en-US" b="1" dirty="0" smtClean="0"/>
              <a:t>tonsils, </a:t>
            </a:r>
            <a:r>
              <a:rPr lang="en-US" b="1" dirty="0" err="1" smtClean="0"/>
              <a:t>Peyer's</a:t>
            </a:r>
            <a:r>
              <a:rPr lang="en-US" b="1" dirty="0" smtClean="0"/>
              <a:t> patches, appendix</a:t>
            </a:r>
            <a:endParaRPr lang="en-US" dirty="0" smtClean="0"/>
          </a:p>
          <a:p>
            <a:pPr eaLnBrk="1" hangingPunct="1"/>
            <a:endParaRPr lang="en-US" dirty="0" smtClean="0"/>
          </a:p>
          <a:p>
            <a:pPr eaLnBrk="1" hangingPunct="1"/>
            <a:r>
              <a:rPr lang="en-US" dirty="0" smtClean="0"/>
              <a:t>Also in mucosa of respiratory and genitourinary organs; rest of digestive tract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6"/>
          <p:cNvSpPr>
            <a:spLocks noGrp="1" noChangeArrowheads="1"/>
          </p:cNvSpPr>
          <p:nvPr>
            <p:ph type="title"/>
          </p:nvPr>
        </p:nvSpPr>
        <p:spPr/>
        <p:txBody>
          <a:bodyPr/>
          <a:lstStyle/>
          <a:p>
            <a:pPr eaLnBrk="1" hangingPunct="1"/>
            <a:r>
              <a:rPr lang="en-US" smtClean="0"/>
              <a:t>Tonsils</a:t>
            </a:r>
          </a:p>
        </p:txBody>
      </p:sp>
      <p:sp>
        <p:nvSpPr>
          <p:cNvPr id="102404" name="Rectangle 7"/>
          <p:cNvSpPr>
            <a:spLocks noGrp="1" noChangeArrowheads="1"/>
          </p:cNvSpPr>
          <p:nvPr>
            <p:ph type="body" idx="1"/>
          </p:nvPr>
        </p:nvSpPr>
        <p:spPr>
          <a:xfrm>
            <a:off x="457200" y="1219200"/>
            <a:ext cx="4724400" cy="5181600"/>
          </a:xfrm>
        </p:spPr>
        <p:txBody>
          <a:bodyPr>
            <a:normAutofit fontScale="92500" lnSpcReduction="20000"/>
          </a:bodyPr>
          <a:lstStyle/>
          <a:p>
            <a:pPr eaLnBrk="1" hangingPunct="1"/>
            <a:r>
              <a:rPr lang="en-US" sz="2800" dirty="0" smtClean="0"/>
              <a:t>Simplest lymphoid organs</a:t>
            </a:r>
          </a:p>
          <a:p>
            <a:pPr eaLnBrk="1" hangingPunct="1"/>
            <a:endParaRPr lang="en-US" sz="2800" dirty="0" smtClean="0"/>
          </a:p>
          <a:p>
            <a:pPr eaLnBrk="1" hangingPunct="1"/>
            <a:r>
              <a:rPr lang="en-US" sz="2800" dirty="0" smtClean="0"/>
              <a:t>Form ring of lymphatic tissue around pharynx</a:t>
            </a:r>
          </a:p>
          <a:p>
            <a:pPr lvl="1" eaLnBrk="1" hangingPunct="1"/>
            <a:r>
              <a:rPr lang="en-US" sz="2400" b="1" dirty="0" smtClean="0">
                <a:ea typeface="ＭＳ Ｐゴシック" pitchFamily="1" charset="-128"/>
              </a:rPr>
              <a:t>Palatine tonsils</a:t>
            </a:r>
            <a:endParaRPr lang="en-US" sz="2400" dirty="0" smtClean="0">
              <a:ea typeface="ＭＳ Ｐゴシック" pitchFamily="1" charset="-128"/>
            </a:endParaRPr>
          </a:p>
          <a:p>
            <a:pPr lvl="2"/>
            <a:r>
              <a:rPr lang="en-US" sz="2000" dirty="0" smtClean="0">
                <a:ea typeface="ＭＳ Ｐゴシック" pitchFamily="1" charset="-128"/>
              </a:rPr>
              <a:t>at posterior end of oral cavity</a:t>
            </a:r>
          </a:p>
          <a:p>
            <a:pPr lvl="1" eaLnBrk="1" hangingPunct="1"/>
            <a:r>
              <a:rPr lang="en-US" sz="2400" b="1" dirty="0" smtClean="0">
                <a:ea typeface="ＭＳ Ｐゴシック" pitchFamily="1" charset="-128"/>
              </a:rPr>
              <a:t>Lingual tonsil</a:t>
            </a:r>
            <a:endParaRPr lang="en-US" sz="2400" dirty="0" smtClean="0">
              <a:ea typeface="ＭＳ Ｐゴシック" pitchFamily="1" charset="-128"/>
            </a:endParaRPr>
          </a:p>
          <a:p>
            <a:pPr lvl="2"/>
            <a:r>
              <a:rPr lang="en-US" sz="2000" dirty="0" smtClean="0">
                <a:ea typeface="ＭＳ Ｐゴシック" pitchFamily="1" charset="-128"/>
              </a:rPr>
              <a:t>grouped at base of tongue</a:t>
            </a:r>
          </a:p>
          <a:p>
            <a:pPr lvl="1" eaLnBrk="1" hangingPunct="1"/>
            <a:r>
              <a:rPr lang="en-US" sz="2400" b="1" dirty="0" smtClean="0">
                <a:ea typeface="ＭＳ Ｐゴシック" pitchFamily="1" charset="-128"/>
              </a:rPr>
              <a:t>Pharyngeal tonsil</a:t>
            </a:r>
            <a:endParaRPr lang="en-US" sz="2400" dirty="0" smtClean="0">
              <a:ea typeface="ＭＳ Ｐゴシック" pitchFamily="1" charset="-128"/>
            </a:endParaRPr>
          </a:p>
          <a:p>
            <a:pPr lvl="2"/>
            <a:r>
              <a:rPr lang="en-US" sz="2000" dirty="0" smtClean="0">
                <a:ea typeface="ＭＳ Ｐゴシック" pitchFamily="1" charset="-128"/>
              </a:rPr>
              <a:t>in posterior wall of </a:t>
            </a:r>
            <a:r>
              <a:rPr lang="en-US" sz="2000" dirty="0" err="1" smtClean="0">
                <a:ea typeface="ＭＳ Ｐゴシック" pitchFamily="1" charset="-128"/>
              </a:rPr>
              <a:t>nasopharynx</a:t>
            </a:r>
            <a:endParaRPr lang="en-US" sz="2000" dirty="0" smtClean="0">
              <a:ea typeface="ＭＳ Ｐゴシック" pitchFamily="1" charset="-128"/>
            </a:endParaRPr>
          </a:p>
          <a:p>
            <a:pPr lvl="1" eaLnBrk="1" hangingPunct="1"/>
            <a:r>
              <a:rPr lang="en-US" sz="2400" b="1" dirty="0" smtClean="0">
                <a:ea typeface="ＭＳ Ｐゴシック" pitchFamily="1" charset="-128"/>
              </a:rPr>
              <a:t>Tubal tonsils</a:t>
            </a:r>
            <a:endParaRPr lang="en-US" sz="2400" dirty="0" smtClean="0">
              <a:ea typeface="ＭＳ Ｐゴシック" pitchFamily="1" charset="-128"/>
            </a:endParaRPr>
          </a:p>
          <a:p>
            <a:pPr lvl="2"/>
            <a:r>
              <a:rPr lang="en-US" sz="2000" dirty="0" smtClean="0">
                <a:ea typeface="ＭＳ Ｐゴシック" pitchFamily="1" charset="-128"/>
              </a:rPr>
              <a:t>surrounding openings of auditory tubes into pharynx</a:t>
            </a:r>
          </a:p>
          <a:p>
            <a:pPr eaLnBrk="1" hangingPunct="1"/>
            <a:r>
              <a:rPr lang="en-US" sz="2800" dirty="0" smtClean="0"/>
              <a:t>Gather and remove pathogens in food or air</a:t>
            </a:r>
          </a:p>
        </p:txBody>
      </p:sp>
      <p:pic>
        <p:nvPicPr>
          <p:cNvPr id="11266" name="Picture 2"/>
          <p:cNvPicPr>
            <a:picLocks noChangeAspect="1" noChangeArrowheads="1"/>
          </p:cNvPicPr>
          <p:nvPr/>
        </p:nvPicPr>
        <p:blipFill>
          <a:blip r:embed="rId3" cstate="print"/>
          <a:srcRect/>
          <a:stretch>
            <a:fillRect/>
          </a:stretch>
        </p:blipFill>
        <p:spPr bwMode="auto">
          <a:xfrm>
            <a:off x="5423202" y="2057400"/>
            <a:ext cx="3720798" cy="2743200"/>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Rectangle 6"/>
          <p:cNvSpPr>
            <a:spLocks noGrp="1" noChangeArrowheads="1"/>
          </p:cNvSpPr>
          <p:nvPr>
            <p:ph type="title"/>
          </p:nvPr>
        </p:nvSpPr>
        <p:spPr/>
        <p:txBody>
          <a:bodyPr/>
          <a:lstStyle/>
          <a:p>
            <a:pPr eaLnBrk="1" hangingPunct="1"/>
            <a:r>
              <a:rPr lang="en-US" smtClean="0"/>
              <a:t>Tonsils</a:t>
            </a:r>
          </a:p>
        </p:txBody>
      </p:sp>
      <p:sp>
        <p:nvSpPr>
          <p:cNvPr id="104452" name="Rectangle 7"/>
          <p:cNvSpPr>
            <a:spLocks noGrp="1" noChangeArrowheads="1"/>
          </p:cNvSpPr>
          <p:nvPr>
            <p:ph type="body" idx="1"/>
          </p:nvPr>
        </p:nvSpPr>
        <p:spPr>
          <a:xfrm>
            <a:off x="457200" y="1219200"/>
            <a:ext cx="5257800" cy="5181600"/>
          </a:xfrm>
        </p:spPr>
        <p:txBody>
          <a:bodyPr>
            <a:normAutofit/>
          </a:bodyPr>
          <a:lstStyle/>
          <a:p>
            <a:pPr eaLnBrk="1" hangingPunct="1"/>
            <a:r>
              <a:rPr lang="en-US" dirty="0" smtClean="0"/>
              <a:t>Contain follicles with germinal centers</a:t>
            </a:r>
          </a:p>
          <a:p>
            <a:pPr eaLnBrk="1" hangingPunct="1"/>
            <a:endParaRPr lang="en-US" dirty="0" smtClean="0"/>
          </a:p>
          <a:p>
            <a:pPr eaLnBrk="1" hangingPunct="1"/>
            <a:r>
              <a:rPr lang="en-US" dirty="0" smtClean="0"/>
              <a:t>Are not fully encapsulated</a:t>
            </a:r>
          </a:p>
          <a:p>
            <a:pPr eaLnBrk="1" hangingPunct="1"/>
            <a:endParaRPr lang="en-US" dirty="0" smtClean="0"/>
          </a:p>
          <a:p>
            <a:pPr eaLnBrk="1" hangingPunct="1"/>
            <a:r>
              <a:rPr lang="en-US" dirty="0" smtClean="0"/>
              <a:t>Overlying epithelium </a:t>
            </a:r>
            <a:r>
              <a:rPr lang="en-US" dirty="0" err="1" smtClean="0"/>
              <a:t>invaginates</a:t>
            </a:r>
            <a:r>
              <a:rPr lang="en-US" dirty="0" smtClean="0"/>
              <a:t> forming </a:t>
            </a:r>
            <a:r>
              <a:rPr lang="en-US" b="1" dirty="0" err="1" smtClean="0"/>
              <a:t>tonsillar</a:t>
            </a:r>
            <a:r>
              <a:rPr lang="en-US" b="1" dirty="0" smtClean="0"/>
              <a:t> crypts</a:t>
            </a:r>
            <a:endParaRPr lang="en-US" dirty="0" smtClean="0"/>
          </a:p>
          <a:p>
            <a:pPr lvl="1" eaLnBrk="1" hangingPunct="1"/>
            <a:r>
              <a:rPr lang="en-US" dirty="0" smtClean="0">
                <a:ea typeface="ＭＳ Ｐゴシック" pitchFamily="1" charset="-128"/>
              </a:rPr>
              <a:t>Trap and destroy bacteria and particulate matter </a:t>
            </a:r>
          </a:p>
          <a:p>
            <a:pPr lvl="1" eaLnBrk="1" hangingPunct="1"/>
            <a:r>
              <a:rPr lang="en-US" dirty="0" smtClean="0">
                <a:ea typeface="ＭＳ Ｐゴシック" pitchFamily="1" charset="-128"/>
              </a:rPr>
              <a:t>Allow immune cells to build memory for pathogens</a:t>
            </a:r>
          </a:p>
        </p:txBody>
      </p:sp>
      <p:pic>
        <p:nvPicPr>
          <p:cNvPr id="12290" name="Picture 2"/>
          <p:cNvPicPr>
            <a:picLocks noChangeAspect="1" noChangeArrowheads="1"/>
          </p:cNvPicPr>
          <p:nvPr/>
        </p:nvPicPr>
        <p:blipFill>
          <a:blip r:embed="rId3" cstate="print"/>
          <a:srcRect/>
          <a:stretch>
            <a:fillRect/>
          </a:stretch>
        </p:blipFill>
        <p:spPr bwMode="auto">
          <a:xfrm>
            <a:off x="5892070" y="1935957"/>
            <a:ext cx="3251930" cy="2986087"/>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6"/>
          <p:cNvSpPr>
            <a:spLocks noGrp="1" noChangeArrowheads="1"/>
          </p:cNvSpPr>
          <p:nvPr>
            <p:ph type="title"/>
          </p:nvPr>
        </p:nvSpPr>
        <p:spPr/>
        <p:txBody>
          <a:bodyPr/>
          <a:lstStyle/>
          <a:p>
            <a:pPr eaLnBrk="1" hangingPunct="1"/>
            <a:r>
              <a:rPr lang="en-US" smtClean="0"/>
              <a:t>Aggregates of Lymphoid Follicles</a:t>
            </a:r>
          </a:p>
        </p:txBody>
      </p:sp>
      <p:sp>
        <p:nvSpPr>
          <p:cNvPr id="108548" name="Rectangle 7"/>
          <p:cNvSpPr>
            <a:spLocks noGrp="1" noChangeArrowheads="1"/>
          </p:cNvSpPr>
          <p:nvPr>
            <p:ph type="body" idx="1"/>
          </p:nvPr>
        </p:nvSpPr>
        <p:spPr>
          <a:xfrm>
            <a:off x="457200" y="1219200"/>
            <a:ext cx="5410200" cy="5181600"/>
          </a:xfrm>
        </p:spPr>
        <p:txBody>
          <a:bodyPr/>
          <a:lstStyle/>
          <a:p>
            <a:pPr eaLnBrk="1" hangingPunct="1"/>
            <a:r>
              <a:rPr lang="en-US" dirty="0" err="1" smtClean="0"/>
              <a:t>Peyer's</a:t>
            </a:r>
            <a:r>
              <a:rPr lang="en-US" dirty="0" smtClean="0"/>
              <a:t> patches</a:t>
            </a:r>
          </a:p>
          <a:p>
            <a:pPr lvl="1" eaLnBrk="1" hangingPunct="1"/>
            <a:r>
              <a:rPr lang="en-US" dirty="0" smtClean="0">
                <a:ea typeface="ＭＳ Ｐゴシック" pitchFamily="1" charset="-128"/>
              </a:rPr>
              <a:t>Clusters of lymphoid follicles</a:t>
            </a:r>
          </a:p>
          <a:p>
            <a:pPr lvl="1" eaLnBrk="1" hangingPunct="1"/>
            <a:r>
              <a:rPr lang="en-US" dirty="0" smtClean="0">
                <a:ea typeface="ＭＳ Ｐゴシック" pitchFamily="1" charset="-128"/>
              </a:rPr>
              <a:t>In wall of distal portion of small intestine</a:t>
            </a:r>
          </a:p>
          <a:p>
            <a:pPr lvl="1" eaLnBrk="1" hangingPunct="1"/>
            <a:r>
              <a:rPr lang="en-US" dirty="0" smtClean="0">
                <a:ea typeface="ＭＳ Ｐゴシック" pitchFamily="1" charset="-128"/>
              </a:rPr>
              <a:t>Similar structures are also found in the appendix</a:t>
            </a:r>
          </a:p>
          <a:p>
            <a:pPr eaLnBrk="1" hangingPunct="1"/>
            <a:endParaRPr lang="en-US" dirty="0" smtClean="0"/>
          </a:p>
          <a:p>
            <a:pPr eaLnBrk="1" hangingPunct="1"/>
            <a:r>
              <a:rPr lang="en-US" dirty="0" err="1" smtClean="0"/>
              <a:t>Peyer's</a:t>
            </a:r>
            <a:r>
              <a:rPr lang="en-US" dirty="0" smtClean="0"/>
              <a:t> patches and appendix</a:t>
            </a:r>
          </a:p>
          <a:p>
            <a:pPr lvl="1" eaLnBrk="1" hangingPunct="1"/>
            <a:r>
              <a:rPr lang="en-US" dirty="0" smtClean="0">
                <a:ea typeface="ＭＳ Ｐゴシック" pitchFamily="1" charset="-128"/>
              </a:rPr>
              <a:t>Destroy bacteria, preventing them from breaching intestinal wall</a:t>
            </a:r>
          </a:p>
          <a:p>
            <a:pPr lvl="1" eaLnBrk="1" hangingPunct="1"/>
            <a:r>
              <a:rPr lang="en-US" dirty="0" smtClean="0">
                <a:ea typeface="ＭＳ Ｐゴシック" pitchFamily="1" charset="-128"/>
              </a:rPr>
              <a:t>Generate "memory" lymphocytes </a:t>
            </a:r>
          </a:p>
        </p:txBody>
      </p:sp>
      <p:pic>
        <p:nvPicPr>
          <p:cNvPr id="13314" name="Picture 2"/>
          <p:cNvPicPr>
            <a:picLocks noChangeAspect="1" noChangeArrowheads="1"/>
          </p:cNvPicPr>
          <p:nvPr/>
        </p:nvPicPr>
        <p:blipFill>
          <a:blip r:embed="rId3" cstate="print"/>
          <a:srcRect/>
          <a:stretch>
            <a:fillRect/>
          </a:stretch>
        </p:blipFill>
        <p:spPr bwMode="auto">
          <a:xfrm>
            <a:off x="6248400" y="744970"/>
            <a:ext cx="2895600" cy="5368061"/>
          </a:xfrm>
          <a:prstGeom prst="rect">
            <a:avLst/>
          </a:prstGeom>
          <a:noFill/>
          <a:ln w="9525">
            <a:noFill/>
            <a:miter lim="800000"/>
            <a:headEnd/>
            <a:tailEnd/>
          </a:ln>
        </p:spPr>
      </p:pic>
      <p:sp>
        <p:nvSpPr>
          <p:cNvPr id="8" name="Right Arrow 7"/>
          <p:cNvSpPr/>
          <p:nvPr/>
        </p:nvSpPr>
        <p:spPr>
          <a:xfrm>
            <a:off x="7315200" y="3124200"/>
            <a:ext cx="990600" cy="304800"/>
          </a:xfrm>
          <a:prstGeom prst="rightArrow">
            <a:avLst/>
          </a:prstGeom>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9" name="Right Arrow 8"/>
          <p:cNvSpPr/>
          <p:nvPr/>
        </p:nvSpPr>
        <p:spPr>
          <a:xfrm>
            <a:off x="6705600" y="4572000"/>
            <a:ext cx="990600" cy="304800"/>
          </a:xfrm>
          <a:prstGeom prst="rightArrow">
            <a:avLst/>
          </a:prstGeom>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Grp="1" noChangeArrowheads="1"/>
          </p:cNvSpPr>
          <p:nvPr>
            <p:ph type="title"/>
          </p:nvPr>
        </p:nvSpPr>
        <p:spPr/>
        <p:txBody>
          <a:bodyPr>
            <a:normAutofit fontScale="90000"/>
          </a:bodyPr>
          <a:lstStyle/>
          <a:p>
            <a:r>
              <a:rPr lang="en-US"/>
              <a:t>Immunity</a:t>
            </a:r>
          </a:p>
        </p:txBody>
      </p:sp>
      <p:sp>
        <p:nvSpPr>
          <p:cNvPr id="6149" name="Rectangle 5"/>
          <p:cNvSpPr>
            <a:spLocks noGrp="1" noChangeArrowheads="1"/>
          </p:cNvSpPr>
          <p:nvPr>
            <p:ph type="body" idx="1"/>
          </p:nvPr>
        </p:nvSpPr>
        <p:spPr/>
        <p:txBody>
          <a:bodyPr/>
          <a:lstStyle/>
          <a:p>
            <a:r>
              <a:rPr lang="en-US" dirty="0"/>
              <a:t>Resistance to disease</a:t>
            </a:r>
          </a:p>
          <a:p>
            <a:r>
              <a:rPr lang="en-US" dirty="0"/>
              <a:t>Immune system</a:t>
            </a:r>
          </a:p>
          <a:p>
            <a:pPr lvl="1"/>
            <a:r>
              <a:rPr lang="en-US" dirty="0"/>
              <a:t>Two intrinsic systems</a:t>
            </a:r>
          </a:p>
          <a:p>
            <a:pPr lvl="2"/>
            <a:endParaRPr lang="en-US" b="1" dirty="0" smtClean="0"/>
          </a:p>
          <a:p>
            <a:pPr lvl="2"/>
            <a:r>
              <a:rPr lang="en-US" b="1" dirty="0" smtClean="0"/>
              <a:t>Innate</a:t>
            </a:r>
            <a:r>
              <a:rPr lang="en-US" dirty="0" smtClean="0"/>
              <a:t> </a:t>
            </a:r>
          </a:p>
          <a:p>
            <a:pPr lvl="3"/>
            <a:r>
              <a:rPr lang="en-US" dirty="0" smtClean="0"/>
              <a:t>(</a:t>
            </a:r>
            <a:r>
              <a:rPr lang="en-US" dirty="0"/>
              <a:t>nonspecific) defense system</a:t>
            </a:r>
          </a:p>
          <a:p>
            <a:pPr lvl="2"/>
            <a:endParaRPr lang="en-US" b="1" dirty="0" smtClean="0"/>
          </a:p>
          <a:p>
            <a:pPr lvl="2"/>
            <a:r>
              <a:rPr lang="en-US" b="1" dirty="0" smtClean="0"/>
              <a:t>Adaptive</a:t>
            </a:r>
            <a:r>
              <a:rPr lang="en-US" dirty="0" smtClean="0"/>
              <a:t> </a:t>
            </a:r>
          </a:p>
          <a:p>
            <a:pPr lvl="3"/>
            <a:r>
              <a:rPr lang="en-US" dirty="0" smtClean="0"/>
              <a:t>(</a:t>
            </a:r>
            <a:r>
              <a:rPr lang="en-US" dirty="0"/>
              <a:t>specific) defense system</a:t>
            </a:r>
          </a:p>
        </p:txBody>
      </p:sp>
    </p:spTree>
    <p:extLst>
      <p:ext uri="{BB962C8B-B14F-4D97-AF65-F5344CB8AC3E}">
        <p14:creationId xmlns:p14="http://schemas.microsoft.com/office/powerpoint/2010/main" val="2067358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normAutofit fontScale="90000"/>
          </a:bodyPr>
          <a:lstStyle/>
          <a:p>
            <a:r>
              <a:rPr lang="en-US" dirty="0"/>
              <a:t>Immune System</a:t>
            </a:r>
          </a:p>
        </p:txBody>
      </p:sp>
      <p:sp>
        <p:nvSpPr>
          <p:cNvPr id="7173" name="Rectangle 5"/>
          <p:cNvSpPr>
            <a:spLocks noGrp="1" noChangeArrowheads="1"/>
          </p:cNvSpPr>
          <p:nvPr>
            <p:ph type="body" idx="1"/>
          </p:nvPr>
        </p:nvSpPr>
        <p:spPr/>
        <p:txBody>
          <a:bodyPr>
            <a:normAutofit/>
          </a:bodyPr>
          <a:lstStyle/>
          <a:p>
            <a:pPr>
              <a:lnSpc>
                <a:spcPct val="90000"/>
              </a:lnSpc>
            </a:pPr>
            <a:r>
              <a:rPr lang="en-US" dirty="0"/>
              <a:t>Functional system </a:t>
            </a:r>
            <a:endParaRPr lang="en-US" dirty="0" smtClean="0"/>
          </a:p>
          <a:p>
            <a:pPr lvl="1">
              <a:lnSpc>
                <a:spcPct val="90000"/>
              </a:lnSpc>
            </a:pPr>
            <a:r>
              <a:rPr lang="en-US" dirty="0" smtClean="0"/>
              <a:t>rather </a:t>
            </a:r>
            <a:r>
              <a:rPr lang="en-US" dirty="0"/>
              <a:t>than organ system</a:t>
            </a:r>
          </a:p>
          <a:p>
            <a:pPr>
              <a:lnSpc>
                <a:spcPct val="90000"/>
              </a:lnSpc>
            </a:pPr>
            <a:endParaRPr lang="en-US" dirty="0" smtClean="0"/>
          </a:p>
          <a:p>
            <a:pPr>
              <a:lnSpc>
                <a:spcPct val="90000"/>
              </a:lnSpc>
            </a:pPr>
            <a:r>
              <a:rPr lang="en-US" dirty="0" smtClean="0"/>
              <a:t>Innate </a:t>
            </a:r>
            <a:r>
              <a:rPr lang="en-US" dirty="0"/>
              <a:t>and adaptive defenses intertwined</a:t>
            </a:r>
          </a:p>
          <a:p>
            <a:pPr>
              <a:lnSpc>
                <a:spcPct val="90000"/>
              </a:lnSpc>
              <a:buNone/>
            </a:pPr>
            <a:endParaRPr lang="en-US" dirty="0" smtClean="0"/>
          </a:p>
          <a:p>
            <a:pPr>
              <a:lnSpc>
                <a:spcPct val="90000"/>
              </a:lnSpc>
            </a:pPr>
            <a:r>
              <a:rPr lang="en-US" dirty="0" smtClean="0"/>
              <a:t>Innate </a:t>
            </a:r>
            <a:r>
              <a:rPr lang="en-US" dirty="0"/>
              <a:t>defenses do have specific pathways for certain substances</a:t>
            </a:r>
          </a:p>
          <a:p>
            <a:pPr>
              <a:lnSpc>
                <a:spcPct val="90000"/>
              </a:lnSpc>
            </a:pPr>
            <a:endParaRPr lang="en-US" dirty="0" smtClean="0"/>
          </a:p>
          <a:p>
            <a:pPr>
              <a:lnSpc>
                <a:spcPct val="90000"/>
              </a:lnSpc>
            </a:pPr>
            <a:r>
              <a:rPr lang="en-US" dirty="0" smtClean="0"/>
              <a:t>Innate </a:t>
            </a:r>
            <a:r>
              <a:rPr lang="en-US" dirty="0"/>
              <a:t>responses release proteins that alert cells of adaptive system to foreign molecules</a:t>
            </a:r>
          </a:p>
        </p:txBody>
      </p:sp>
    </p:spTree>
    <p:extLst>
      <p:ext uri="{BB962C8B-B14F-4D97-AF65-F5344CB8AC3E}">
        <p14:creationId xmlns:p14="http://schemas.microsoft.com/office/powerpoint/2010/main" val="3460313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6"/>
          <p:cNvSpPr>
            <a:spLocks noGrp="1" noChangeArrowheads="1"/>
          </p:cNvSpPr>
          <p:nvPr>
            <p:ph type="title"/>
          </p:nvPr>
        </p:nvSpPr>
        <p:spPr>
          <a:xfrm>
            <a:off x="0" y="0"/>
            <a:ext cx="9144000" cy="1077913"/>
          </a:xfrm>
        </p:spPr>
        <p:txBody>
          <a:bodyPr>
            <a:normAutofit/>
          </a:bodyPr>
          <a:lstStyle/>
          <a:p>
            <a:pPr eaLnBrk="1" hangingPunct="1"/>
            <a:r>
              <a:rPr lang="en-US" smtClean="0"/>
              <a:t>Lymphatic Vessels: Distribution and Structure</a:t>
            </a:r>
          </a:p>
        </p:txBody>
      </p:sp>
      <p:sp>
        <p:nvSpPr>
          <p:cNvPr id="24580" name="Rectangle 7"/>
          <p:cNvSpPr>
            <a:spLocks noGrp="1" noChangeArrowheads="1"/>
          </p:cNvSpPr>
          <p:nvPr>
            <p:ph type="body" idx="1"/>
          </p:nvPr>
        </p:nvSpPr>
        <p:spPr/>
        <p:txBody>
          <a:bodyPr/>
          <a:lstStyle/>
          <a:p>
            <a:pPr eaLnBrk="1" hangingPunct="1"/>
            <a:r>
              <a:rPr lang="en-US" dirty="0" smtClean="0"/>
              <a:t>One-way system; lymph flows toward heart</a:t>
            </a:r>
          </a:p>
          <a:p>
            <a:pPr eaLnBrk="1" hangingPunct="1"/>
            <a:r>
              <a:rPr lang="en-US" dirty="0" smtClean="0"/>
              <a:t>Lymph vessels (</a:t>
            </a:r>
            <a:r>
              <a:rPr lang="en-US" dirty="0" err="1" smtClean="0"/>
              <a:t>lymphatics</a:t>
            </a:r>
            <a:r>
              <a:rPr lang="en-US" dirty="0" smtClean="0"/>
              <a:t>) include:</a:t>
            </a:r>
          </a:p>
          <a:p>
            <a:pPr lvl="1" eaLnBrk="1" hangingPunct="1"/>
            <a:endParaRPr lang="en-US" b="1" dirty="0" smtClean="0">
              <a:ea typeface="ＭＳ Ｐゴシック" pitchFamily="1" charset="-128"/>
            </a:endParaRPr>
          </a:p>
          <a:p>
            <a:pPr lvl="1" eaLnBrk="1" hangingPunct="1"/>
            <a:r>
              <a:rPr lang="en-US" b="1" dirty="0" smtClean="0">
                <a:ea typeface="ＭＳ Ｐゴシック" pitchFamily="1" charset="-128"/>
              </a:rPr>
              <a:t>Lymphatic capillaries</a:t>
            </a:r>
            <a:endParaRPr lang="en-US" dirty="0" smtClean="0">
              <a:ea typeface="ＭＳ Ｐゴシック" pitchFamily="1" charset="-128"/>
            </a:endParaRPr>
          </a:p>
          <a:p>
            <a:pPr lvl="1" eaLnBrk="1" hangingPunct="1"/>
            <a:endParaRPr lang="en-US" b="1" dirty="0" smtClean="0">
              <a:ea typeface="ＭＳ Ｐゴシック" pitchFamily="1" charset="-128"/>
            </a:endParaRPr>
          </a:p>
          <a:p>
            <a:pPr lvl="1" eaLnBrk="1" hangingPunct="1"/>
            <a:r>
              <a:rPr lang="en-US" b="1" dirty="0" smtClean="0">
                <a:ea typeface="ＭＳ Ｐゴシック" pitchFamily="1" charset="-128"/>
              </a:rPr>
              <a:t>Collecting lymphatic vessels</a:t>
            </a:r>
            <a:endParaRPr lang="en-US" dirty="0" smtClean="0">
              <a:ea typeface="ＭＳ Ｐゴシック" pitchFamily="1" charset="-128"/>
            </a:endParaRPr>
          </a:p>
          <a:p>
            <a:pPr lvl="1" eaLnBrk="1" hangingPunct="1"/>
            <a:endParaRPr lang="en-US" b="1" dirty="0" smtClean="0">
              <a:ea typeface="ＭＳ Ｐゴシック" pitchFamily="1" charset="-128"/>
            </a:endParaRPr>
          </a:p>
          <a:p>
            <a:pPr lvl="1" eaLnBrk="1" hangingPunct="1"/>
            <a:r>
              <a:rPr lang="en-US" b="1" dirty="0" smtClean="0">
                <a:ea typeface="ＭＳ Ｐゴシック" pitchFamily="1" charset="-128"/>
              </a:rPr>
              <a:t>Lymphatic trunks </a:t>
            </a:r>
            <a:r>
              <a:rPr lang="en-US" dirty="0" smtClean="0">
                <a:ea typeface="ＭＳ Ｐゴシック" pitchFamily="1" charset="-128"/>
              </a:rPr>
              <a:t>and ducts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p:txBody>
          <a:bodyPr>
            <a:normAutofit fontScale="90000"/>
          </a:bodyPr>
          <a:lstStyle/>
          <a:p>
            <a:r>
              <a:rPr lang="en-US"/>
              <a:t>Immunity </a:t>
            </a:r>
          </a:p>
        </p:txBody>
      </p:sp>
      <p:sp>
        <p:nvSpPr>
          <p:cNvPr id="8197" name="Rectangle 5"/>
          <p:cNvSpPr>
            <a:spLocks noGrp="1" noChangeArrowheads="1"/>
          </p:cNvSpPr>
          <p:nvPr>
            <p:ph type="body" idx="1"/>
          </p:nvPr>
        </p:nvSpPr>
        <p:spPr/>
        <p:txBody>
          <a:bodyPr/>
          <a:lstStyle/>
          <a:p>
            <a:r>
              <a:rPr lang="en-US" dirty="0"/>
              <a:t>Innate defense system has two lines of defense</a:t>
            </a:r>
          </a:p>
          <a:p>
            <a:pPr lvl="1"/>
            <a:r>
              <a:rPr lang="en-US" dirty="0"/>
              <a:t>First </a:t>
            </a:r>
            <a:endParaRPr lang="en-US" dirty="0" smtClean="0"/>
          </a:p>
          <a:p>
            <a:pPr lvl="2"/>
            <a:r>
              <a:rPr lang="en-US" dirty="0" smtClean="0"/>
              <a:t> </a:t>
            </a:r>
            <a:r>
              <a:rPr lang="en-US" dirty="0"/>
              <a:t>external body membranes (skin and </a:t>
            </a:r>
            <a:r>
              <a:rPr lang="en-US" dirty="0" smtClean="0"/>
              <a:t>mucosa)</a:t>
            </a:r>
            <a:endParaRPr lang="en-US" dirty="0"/>
          </a:p>
          <a:p>
            <a:pPr lvl="1"/>
            <a:endParaRPr lang="en-US" dirty="0" smtClean="0"/>
          </a:p>
          <a:p>
            <a:pPr lvl="1"/>
            <a:r>
              <a:rPr lang="en-US" dirty="0" smtClean="0"/>
              <a:t>Second </a:t>
            </a:r>
            <a:endParaRPr lang="en-US" dirty="0"/>
          </a:p>
          <a:p>
            <a:pPr lvl="2"/>
            <a:r>
              <a:rPr lang="en-US" dirty="0" smtClean="0"/>
              <a:t>antimicrobial </a:t>
            </a:r>
            <a:r>
              <a:rPr lang="en-US" dirty="0"/>
              <a:t>proteins, phagocytes, and other cells </a:t>
            </a:r>
          </a:p>
          <a:p>
            <a:pPr lvl="3"/>
            <a:r>
              <a:rPr lang="en-US" dirty="0"/>
              <a:t>Inhibit spread of invaders </a:t>
            </a:r>
          </a:p>
          <a:p>
            <a:pPr lvl="3"/>
            <a:r>
              <a:rPr lang="en-US" dirty="0"/>
              <a:t>Inflammation most important mechanism </a:t>
            </a:r>
          </a:p>
        </p:txBody>
      </p:sp>
    </p:spTree>
    <p:extLst>
      <p:ext uri="{BB962C8B-B14F-4D97-AF65-F5344CB8AC3E}">
        <p14:creationId xmlns:p14="http://schemas.microsoft.com/office/powerpoint/2010/main" val="603333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Grp="1" noChangeArrowheads="1"/>
          </p:cNvSpPr>
          <p:nvPr>
            <p:ph type="title"/>
          </p:nvPr>
        </p:nvSpPr>
        <p:spPr/>
        <p:txBody>
          <a:bodyPr>
            <a:normAutofit fontScale="90000"/>
          </a:bodyPr>
          <a:lstStyle/>
          <a:p>
            <a:r>
              <a:rPr lang="en-US"/>
              <a:t>Immunity</a:t>
            </a:r>
          </a:p>
        </p:txBody>
      </p:sp>
      <p:sp>
        <p:nvSpPr>
          <p:cNvPr id="9221" name="Rectangle 5"/>
          <p:cNvSpPr>
            <a:spLocks noGrp="1" noChangeArrowheads="1"/>
          </p:cNvSpPr>
          <p:nvPr>
            <p:ph type="body" idx="1"/>
          </p:nvPr>
        </p:nvSpPr>
        <p:spPr/>
        <p:txBody>
          <a:bodyPr/>
          <a:lstStyle/>
          <a:p>
            <a:r>
              <a:rPr lang="en-US" dirty="0"/>
              <a:t>Adaptive defense system </a:t>
            </a:r>
          </a:p>
          <a:p>
            <a:pPr lvl="1"/>
            <a:endParaRPr lang="en-US" dirty="0" smtClean="0"/>
          </a:p>
          <a:p>
            <a:pPr lvl="1"/>
            <a:r>
              <a:rPr lang="en-US" dirty="0" smtClean="0"/>
              <a:t>Third </a:t>
            </a:r>
            <a:r>
              <a:rPr lang="en-US" dirty="0"/>
              <a:t>line of defense attacks </a:t>
            </a:r>
            <a:r>
              <a:rPr lang="en-US" i="1" dirty="0"/>
              <a:t>particular</a:t>
            </a:r>
            <a:r>
              <a:rPr lang="en-US" dirty="0"/>
              <a:t> foreign substances</a:t>
            </a:r>
          </a:p>
          <a:p>
            <a:pPr lvl="2"/>
            <a:r>
              <a:rPr lang="en-US" dirty="0"/>
              <a:t>Takes longer to react than innate system</a:t>
            </a:r>
          </a:p>
        </p:txBody>
      </p:sp>
    </p:spTree>
    <p:extLst>
      <p:ext uri="{BB962C8B-B14F-4D97-AF65-F5344CB8AC3E}">
        <p14:creationId xmlns:p14="http://schemas.microsoft.com/office/powerpoint/2010/main" val="13001363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2" name="Picture 12" descr="figure_21_01_unlabeled"/>
          <p:cNvPicPr>
            <a:picLocks noChangeAspect="1" noChangeArrowheads="1"/>
          </p:cNvPicPr>
          <p:nvPr/>
        </p:nvPicPr>
        <p:blipFill>
          <a:blip r:embed="rId3" cstate="print"/>
          <a:srcRect b="3687"/>
          <a:stretch>
            <a:fillRect/>
          </a:stretch>
        </p:blipFill>
        <p:spPr bwMode="auto">
          <a:xfrm>
            <a:off x="1449388" y="168275"/>
            <a:ext cx="6243637" cy="6389688"/>
          </a:xfrm>
          <a:prstGeom prst="rect">
            <a:avLst/>
          </a:prstGeom>
          <a:noFill/>
        </p:spPr>
      </p:pic>
      <p:sp>
        <p:nvSpPr>
          <p:cNvPr id="10253" name="Rectangle 13"/>
          <p:cNvSpPr>
            <a:spLocks noChangeArrowheads="1"/>
          </p:cNvSpPr>
          <p:nvPr/>
        </p:nvSpPr>
        <p:spPr bwMode="auto">
          <a:xfrm>
            <a:off x="1835150" y="1530350"/>
            <a:ext cx="1314450" cy="587375"/>
          </a:xfrm>
          <a:prstGeom prst="rect">
            <a:avLst/>
          </a:prstGeom>
          <a:noFill/>
          <a:ln w="9525">
            <a:noFill/>
            <a:miter lim="800000"/>
            <a:headEnd/>
            <a:tailEnd/>
          </a:ln>
          <a:effectLst/>
        </p:spPr>
        <p:txBody>
          <a:bodyPr wrap="none" anchor="ctr">
            <a:spAutoFit/>
          </a:bodyPr>
          <a:lstStyle/>
          <a:p>
            <a:pPr>
              <a:lnSpc>
                <a:spcPct val="90000"/>
              </a:lnSpc>
            </a:pPr>
            <a:r>
              <a:rPr lang="en-US" sz="1800">
                <a:latin typeface="Arial Black" pitchFamily="28" charset="0"/>
              </a:rPr>
              <a:t>Innate</a:t>
            </a:r>
          </a:p>
          <a:p>
            <a:pPr>
              <a:lnSpc>
                <a:spcPct val="90000"/>
              </a:lnSpc>
            </a:pPr>
            <a:r>
              <a:rPr lang="en-US" sz="1800">
                <a:latin typeface="Arial Black" pitchFamily="28" charset="0"/>
              </a:rPr>
              <a:t>defenses</a:t>
            </a:r>
          </a:p>
        </p:txBody>
      </p:sp>
      <p:sp>
        <p:nvSpPr>
          <p:cNvPr id="10254" name="Rectangle 14"/>
          <p:cNvSpPr>
            <a:spLocks noChangeArrowheads="1"/>
          </p:cNvSpPr>
          <p:nvPr/>
        </p:nvSpPr>
        <p:spPr bwMode="auto">
          <a:xfrm>
            <a:off x="4695825" y="438150"/>
            <a:ext cx="2538413" cy="835025"/>
          </a:xfrm>
          <a:prstGeom prst="rect">
            <a:avLst/>
          </a:prstGeom>
          <a:noFill/>
          <a:ln w="9525">
            <a:noFill/>
            <a:miter lim="800000"/>
            <a:headEnd/>
            <a:tailEnd/>
          </a:ln>
          <a:effectLst/>
        </p:spPr>
        <p:txBody>
          <a:bodyPr wrap="none" anchor="ctr">
            <a:spAutoFit/>
          </a:bodyPr>
          <a:lstStyle/>
          <a:p>
            <a:pPr>
              <a:lnSpc>
                <a:spcPct val="90000"/>
              </a:lnSpc>
            </a:pPr>
            <a:r>
              <a:rPr lang="en-US" sz="1800">
                <a:latin typeface="Arial Black" pitchFamily="28" charset="0"/>
              </a:rPr>
              <a:t>Surface barriers</a:t>
            </a:r>
            <a:endParaRPr lang="en-US" sz="1800">
              <a:latin typeface="Arial" charset="0"/>
            </a:endParaRPr>
          </a:p>
          <a:p>
            <a:pPr>
              <a:lnSpc>
                <a:spcPct val="90000"/>
              </a:lnSpc>
            </a:pPr>
            <a:r>
              <a:rPr lang="en-US" sz="1800">
                <a:latin typeface="Arial" charset="0"/>
              </a:rPr>
              <a:t>• </a:t>
            </a:r>
            <a:r>
              <a:rPr lang="en-US" sz="1800" b="1">
                <a:latin typeface="Arial" charset="0"/>
              </a:rPr>
              <a:t>Skin</a:t>
            </a:r>
          </a:p>
          <a:p>
            <a:pPr>
              <a:lnSpc>
                <a:spcPct val="90000"/>
              </a:lnSpc>
            </a:pPr>
            <a:r>
              <a:rPr lang="en-US" sz="1800" b="1">
                <a:latin typeface="Arial" charset="0"/>
              </a:rPr>
              <a:t>• Mucous membranes</a:t>
            </a:r>
            <a:endParaRPr lang="en-US" sz="1800">
              <a:latin typeface="Arial" charset="0"/>
            </a:endParaRPr>
          </a:p>
        </p:txBody>
      </p:sp>
      <p:sp>
        <p:nvSpPr>
          <p:cNvPr id="10255" name="Rectangle 15"/>
          <p:cNvSpPr>
            <a:spLocks noChangeArrowheads="1"/>
          </p:cNvSpPr>
          <p:nvPr/>
        </p:nvSpPr>
        <p:spPr bwMode="auto">
          <a:xfrm>
            <a:off x="4687888" y="1755775"/>
            <a:ext cx="2754312" cy="1606550"/>
          </a:xfrm>
          <a:prstGeom prst="rect">
            <a:avLst/>
          </a:prstGeom>
          <a:noFill/>
          <a:ln w="9525">
            <a:noFill/>
            <a:miter lim="800000"/>
            <a:headEnd/>
            <a:tailEnd/>
          </a:ln>
          <a:effectLst/>
        </p:spPr>
        <p:txBody>
          <a:bodyPr wrap="none" anchor="ctr">
            <a:spAutoFit/>
          </a:bodyPr>
          <a:lstStyle/>
          <a:p>
            <a:pPr>
              <a:lnSpc>
                <a:spcPct val="92000"/>
              </a:lnSpc>
            </a:pPr>
            <a:r>
              <a:rPr lang="en-US" sz="1800">
                <a:latin typeface="Arial Black" pitchFamily="28" charset="0"/>
              </a:rPr>
              <a:t>Internal defenses</a:t>
            </a:r>
            <a:endParaRPr lang="en-US" sz="1800">
              <a:latin typeface="Arial" charset="0"/>
            </a:endParaRPr>
          </a:p>
          <a:p>
            <a:pPr>
              <a:lnSpc>
                <a:spcPct val="92000"/>
              </a:lnSpc>
            </a:pPr>
            <a:r>
              <a:rPr lang="en-US" sz="1800">
                <a:latin typeface="Arial" charset="0"/>
              </a:rPr>
              <a:t>• </a:t>
            </a:r>
            <a:r>
              <a:rPr lang="en-US" sz="1800" b="1">
                <a:latin typeface="Arial" charset="0"/>
              </a:rPr>
              <a:t>Phagocytes</a:t>
            </a:r>
          </a:p>
          <a:p>
            <a:pPr>
              <a:lnSpc>
                <a:spcPct val="92000"/>
              </a:lnSpc>
            </a:pPr>
            <a:r>
              <a:rPr lang="en-US" sz="1800" b="1">
                <a:latin typeface="Arial" charset="0"/>
              </a:rPr>
              <a:t>• Natural killer cells</a:t>
            </a:r>
          </a:p>
          <a:p>
            <a:pPr>
              <a:lnSpc>
                <a:spcPct val="92000"/>
              </a:lnSpc>
            </a:pPr>
            <a:r>
              <a:rPr lang="en-US" sz="1800" b="1">
                <a:latin typeface="Arial" charset="0"/>
              </a:rPr>
              <a:t>• Inflammation</a:t>
            </a:r>
          </a:p>
          <a:p>
            <a:pPr>
              <a:lnSpc>
                <a:spcPct val="92000"/>
              </a:lnSpc>
            </a:pPr>
            <a:r>
              <a:rPr lang="en-US" sz="1800" b="1">
                <a:latin typeface="Arial" charset="0"/>
              </a:rPr>
              <a:t>• Antimicrobial proteins</a:t>
            </a:r>
          </a:p>
          <a:p>
            <a:pPr>
              <a:lnSpc>
                <a:spcPct val="92000"/>
              </a:lnSpc>
            </a:pPr>
            <a:r>
              <a:rPr lang="en-US" sz="1800" b="1">
                <a:latin typeface="Arial" charset="0"/>
              </a:rPr>
              <a:t>• Fever</a:t>
            </a:r>
            <a:endParaRPr lang="en-US" sz="1800">
              <a:latin typeface="Arial" charset="0"/>
            </a:endParaRPr>
          </a:p>
        </p:txBody>
      </p:sp>
      <p:sp>
        <p:nvSpPr>
          <p:cNvPr id="10256" name="Rectangle 16"/>
          <p:cNvSpPr>
            <a:spLocks noChangeArrowheads="1"/>
          </p:cNvSpPr>
          <p:nvPr/>
        </p:nvSpPr>
        <p:spPr bwMode="auto">
          <a:xfrm>
            <a:off x="1812925" y="5097463"/>
            <a:ext cx="1314450" cy="612775"/>
          </a:xfrm>
          <a:prstGeom prst="rect">
            <a:avLst/>
          </a:prstGeom>
          <a:noFill/>
          <a:ln w="9525">
            <a:noFill/>
            <a:miter lim="800000"/>
            <a:headEnd/>
            <a:tailEnd/>
          </a:ln>
          <a:effectLst/>
        </p:spPr>
        <p:txBody>
          <a:bodyPr wrap="none" anchor="ctr">
            <a:spAutoFit/>
          </a:bodyPr>
          <a:lstStyle/>
          <a:p>
            <a:pPr algn="ctr">
              <a:lnSpc>
                <a:spcPct val="95000"/>
              </a:lnSpc>
            </a:pPr>
            <a:r>
              <a:rPr lang="en-US" sz="1800">
                <a:latin typeface="Arial Black" pitchFamily="28" charset="0"/>
              </a:rPr>
              <a:t>Adaptive</a:t>
            </a:r>
          </a:p>
          <a:p>
            <a:pPr algn="ctr">
              <a:lnSpc>
                <a:spcPct val="95000"/>
              </a:lnSpc>
            </a:pPr>
            <a:r>
              <a:rPr lang="en-US" sz="1800">
                <a:latin typeface="Arial Black" pitchFamily="28" charset="0"/>
              </a:rPr>
              <a:t>defenses</a:t>
            </a:r>
          </a:p>
        </p:txBody>
      </p:sp>
      <p:sp>
        <p:nvSpPr>
          <p:cNvPr id="10257" name="Rectangle 17"/>
          <p:cNvSpPr>
            <a:spLocks noChangeArrowheads="1"/>
          </p:cNvSpPr>
          <p:nvPr/>
        </p:nvSpPr>
        <p:spPr bwMode="auto">
          <a:xfrm>
            <a:off x="4683125" y="4406900"/>
            <a:ext cx="2470150" cy="612775"/>
          </a:xfrm>
          <a:prstGeom prst="rect">
            <a:avLst/>
          </a:prstGeom>
          <a:noFill/>
          <a:ln w="9525">
            <a:noFill/>
            <a:miter lim="800000"/>
            <a:headEnd/>
            <a:tailEnd/>
          </a:ln>
          <a:effectLst/>
        </p:spPr>
        <p:txBody>
          <a:bodyPr wrap="none" anchor="ctr">
            <a:spAutoFit/>
          </a:bodyPr>
          <a:lstStyle/>
          <a:p>
            <a:pPr>
              <a:lnSpc>
                <a:spcPct val="95000"/>
              </a:lnSpc>
            </a:pPr>
            <a:r>
              <a:rPr lang="en-US" sz="1800">
                <a:latin typeface="Arial Black" pitchFamily="28" charset="0"/>
              </a:rPr>
              <a:t>Humoral immunity</a:t>
            </a:r>
            <a:endParaRPr lang="en-US" sz="1800">
              <a:latin typeface="Arial" charset="0"/>
            </a:endParaRPr>
          </a:p>
          <a:p>
            <a:pPr>
              <a:lnSpc>
                <a:spcPct val="95000"/>
              </a:lnSpc>
            </a:pPr>
            <a:r>
              <a:rPr lang="en-US" sz="1800">
                <a:latin typeface="Arial" charset="0"/>
              </a:rPr>
              <a:t>• </a:t>
            </a:r>
            <a:r>
              <a:rPr lang="en-US" sz="1800" b="1">
                <a:latin typeface="Arial" charset="0"/>
              </a:rPr>
              <a:t>B cells</a:t>
            </a:r>
          </a:p>
        </p:txBody>
      </p:sp>
      <p:sp>
        <p:nvSpPr>
          <p:cNvPr id="10258" name="Rectangle 18"/>
          <p:cNvSpPr>
            <a:spLocks noChangeArrowheads="1"/>
          </p:cNvSpPr>
          <p:nvPr/>
        </p:nvSpPr>
        <p:spPr bwMode="auto">
          <a:xfrm>
            <a:off x="4676775" y="5829300"/>
            <a:ext cx="2381250" cy="587375"/>
          </a:xfrm>
          <a:prstGeom prst="rect">
            <a:avLst/>
          </a:prstGeom>
          <a:noFill/>
          <a:ln w="9525">
            <a:noFill/>
            <a:miter lim="800000"/>
            <a:headEnd/>
            <a:tailEnd/>
          </a:ln>
          <a:effectLst/>
        </p:spPr>
        <p:txBody>
          <a:bodyPr wrap="none" anchor="ctr">
            <a:spAutoFit/>
          </a:bodyPr>
          <a:lstStyle/>
          <a:p>
            <a:pPr>
              <a:lnSpc>
                <a:spcPct val="90000"/>
              </a:lnSpc>
            </a:pPr>
            <a:r>
              <a:rPr lang="en-US" sz="1800">
                <a:latin typeface="Arial Black" pitchFamily="28" charset="0"/>
              </a:rPr>
              <a:t>Cellular immunity</a:t>
            </a:r>
            <a:endParaRPr lang="en-US" sz="1800">
              <a:latin typeface="Arial" charset="0"/>
            </a:endParaRPr>
          </a:p>
          <a:p>
            <a:pPr>
              <a:lnSpc>
                <a:spcPct val="90000"/>
              </a:lnSpc>
            </a:pPr>
            <a:r>
              <a:rPr lang="en-US" sz="1800">
                <a:latin typeface="Arial" charset="0"/>
              </a:rPr>
              <a:t>• </a:t>
            </a:r>
            <a:r>
              <a:rPr lang="en-US" sz="1800" b="1">
                <a:latin typeface="Arial" charset="0"/>
              </a:rPr>
              <a:t>T cells</a:t>
            </a:r>
            <a:endParaRPr lang="en-US" sz="1800">
              <a:latin typeface="Arial" charset="0"/>
            </a:endParaRPr>
          </a:p>
        </p:txBody>
      </p:sp>
    </p:spTree>
    <p:extLst>
      <p:ext uri="{BB962C8B-B14F-4D97-AF65-F5344CB8AC3E}">
        <p14:creationId xmlns:p14="http://schemas.microsoft.com/office/powerpoint/2010/main" val="3939036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title"/>
          </p:nvPr>
        </p:nvSpPr>
        <p:spPr/>
        <p:txBody>
          <a:bodyPr>
            <a:normAutofit fontScale="90000"/>
          </a:bodyPr>
          <a:lstStyle/>
          <a:p>
            <a:r>
              <a:rPr lang="en-US"/>
              <a:t>Innate Defenses</a:t>
            </a:r>
          </a:p>
        </p:txBody>
      </p:sp>
      <p:sp>
        <p:nvSpPr>
          <p:cNvPr id="11269" name="Rectangle 5"/>
          <p:cNvSpPr>
            <a:spLocks noGrp="1" noChangeArrowheads="1"/>
          </p:cNvSpPr>
          <p:nvPr>
            <p:ph type="body" idx="1"/>
          </p:nvPr>
        </p:nvSpPr>
        <p:spPr/>
        <p:txBody>
          <a:bodyPr/>
          <a:lstStyle/>
          <a:p>
            <a:r>
              <a:rPr lang="en-US" dirty="0"/>
              <a:t>Surface barriers ward off invading pathogens</a:t>
            </a:r>
          </a:p>
          <a:p>
            <a:pPr lvl="1"/>
            <a:r>
              <a:rPr lang="en-US" dirty="0"/>
              <a:t>Skin, mucous membranes, and their secretions </a:t>
            </a:r>
          </a:p>
          <a:p>
            <a:pPr lvl="2"/>
            <a:r>
              <a:rPr lang="en-US" dirty="0"/>
              <a:t>Physical barrier to most microorganisms</a:t>
            </a:r>
          </a:p>
          <a:p>
            <a:pPr lvl="2"/>
            <a:r>
              <a:rPr lang="en-US" dirty="0"/>
              <a:t>Keratin resistant to weak acids and bases, bacterial enzymes, and </a:t>
            </a:r>
            <a:r>
              <a:rPr lang="en-US" dirty="0" smtClean="0"/>
              <a:t>toxins</a:t>
            </a:r>
            <a:endParaRPr lang="en-US" dirty="0"/>
          </a:p>
        </p:txBody>
      </p:sp>
    </p:spTree>
    <p:extLst>
      <p:ext uri="{BB962C8B-B14F-4D97-AF65-F5344CB8AC3E}">
        <p14:creationId xmlns:p14="http://schemas.microsoft.com/office/powerpoint/2010/main" val="19548648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p:txBody>
          <a:bodyPr>
            <a:normAutofit fontScale="90000"/>
          </a:bodyPr>
          <a:lstStyle/>
          <a:p>
            <a:r>
              <a:rPr lang="en-US"/>
              <a:t>Surface Barriers</a:t>
            </a:r>
          </a:p>
        </p:txBody>
      </p:sp>
      <p:sp>
        <p:nvSpPr>
          <p:cNvPr id="12293" name="Rectangle 5"/>
          <p:cNvSpPr>
            <a:spLocks noGrp="1" noChangeArrowheads="1"/>
          </p:cNvSpPr>
          <p:nvPr>
            <p:ph type="body" idx="1"/>
          </p:nvPr>
        </p:nvSpPr>
        <p:spPr/>
        <p:txBody>
          <a:bodyPr/>
          <a:lstStyle/>
          <a:p>
            <a:pPr>
              <a:lnSpc>
                <a:spcPct val="90000"/>
              </a:lnSpc>
            </a:pPr>
            <a:r>
              <a:rPr lang="en-US" sz="2800" dirty="0"/>
              <a:t>Protective chemicals inhibit or destroy microorganisms</a:t>
            </a:r>
          </a:p>
          <a:p>
            <a:pPr lvl="1">
              <a:lnSpc>
                <a:spcPct val="90000"/>
              </a:lnSpc>
            </a:pPr>
            <a:r>
              <a:rPr lang="en-US" dirty="0"/>
              <a:t>Acidity of skin and secretions </a:t>
            </a:r>
            <a:r>
              <a:rPr lang="en-US" dirty="0" smtClean="0"/>
              <a:t>inhibits </a:t>
            </a:r>
            <a:r>
              <a:rPr lang="en-US" dirty="0"/>
              <a:t>growth </a:t>
            </a:r>
          </a:p>
          <a:p>
            <a:pPr lvl="1">
              <a:lnSpc>
                <a:spcPct val="90000"/>
              </a:lnSpc>
            </a:pPr>
            <a:r>
              <a:rPr lang="en-US" dirty="0"/>
              <a:t>Enzymes </a:t>
            </a:r>
            <a:r>
              <a:rPr lang="en-US" dirty="0" smtClean="0"/>
              <a:t>have antimicrobial properties</a:t>
            </a:r>
          </a:p>
          <a:p>
            <a:pPr lvl="2">
              <a:lnSpc>
                <a:spcPct val="90000"/>
              </a:lnSpc>
            </a:pPr>
            <a:r>
              <a:rPr lang="en-US" dirty="0" err="1" smtClean="0"/>
              <a:t>lysozyme</a:t>
            </a:r>
            <a:r>
              <a:rPr lang="en-US" dirty="0" smtClean="0"/>
              <a:t> </a:t>
            </a:r>
            <a:r>
              <a:rPr lang="en-US" dirty="0"/>
              <a:t>of </a:t>
            </a:r>
            <a:r>
              <a:rPr lang="en-US" dirty="0" smtClean="0"/>
              <a:t>saliva</a:t>
            </a:r>
          </a:p>
          <a:p>
            <a:pPr lvl="2">
              <a:lnSpc>
                <a:spcPct val="90000"/>
              </a:lnSpc>
            </a:pPr>
            <a:r>
              <a:rPr lang="en-US" dirty="0" smtClean="0"/>
              <a:t>respiratory mucus</a:t>
            </a:r>
          </a:p>
          <a:p>
            <a:pPr lvl="2">
              <a:lnSpc>
                <a:spcPct val="90000"/>
              </a:lnSpc>
            </a:pPr>
            <a:r>
              <a:rPr lang="en-US" dirty="0" err="1" smtClean="0"/>
              <a:t>lacrimal</a:t>
            </a:r>
            <a:r>
              <a:rPr lang="en-US" dirty="0" smtClean="0"/>
              <a:t> fluid</a:t>
            </a:r>
            <a:endParaRPr lang="en-US" dirty="0"/>
          </a:p>
          <a:p>
            <a:pPr lvl="1">
              <a:lnSpc>
                <a:spcPct val="90000"/>
              </a:lnSpc>
            </a:pPr>
            <a:r>
              <a:rPr lang="en-US" dirty="0" err="1"/>
              <a:t>Defensins</a:t>
            </a:r>
            <a:r>
              <a:rPr lang="en-US" dirty="0"/>
              <a:t> </a:t>
            </a:r>
            <a:endParaRPr lang="en-US" dirty="0" smtClean="0"/>
          </a:p>
          <a:p>
            <a:pPr lvl="2">
              <a:lnSpc>
                <a:spcPct val="90000"/>
              </a:lnSpc>
            </a:pPr>
            <a:r>
              <a:rPr lang="en-US" dirty="0" smtClean="0"/>
              <a:t>antimicrobial </a:t>
            </a:r>
            <a:r>
              <a:rPr lang="en-US" dirty="0"/>
              <a:t>peptides – inhibit growth</a:t>
            </a:r>
          </a:p>
          <a:p>
            <a:pPr lvl="1">
              <a:lnSpc>
                <a:spcPct val="90000"/>
              </a:lnSpc>
            </a:pPr>
            <a:r>
              <a:rPr lang="en-US" dirty="0"/>
              <a:t>Other chemicals </a:t>
            </a:r>
            <a:r>
              <a:rPr lang="en-US" dirty="0" smtClean="0"/>
              <a:t>are toxic</a:t>
            </a:r>
            <a:r>
              <a:rPr lang="en-US" dirty="0" smtClean="0">
                <a:solidFill>
                  <a:srgbClr val="FF0000"/>
                </a:solidFill>
              </a:rPr>
              <a:t> </a:t>
            </a:r>
            <a:endParaRPr lang="en-US" dirty="0" smtClean="0"/>
          </a:p>
          <a:p>
            <a:pPr lvl="2">
              <a:lnSpc>
                <a:spcPct val="90000"/>
              </a:lnSpc>
            </a:pPr>
            <a:r>
              <a:rPr lang="en-US" dirty="0" smtClean="0"/>
              <a:t>lipids </a:t>
            </a:r>
            <a:r>
              <a:rPr lang="en-US" dirty="0"/>
              <a:t>in </a:t>
            </a:r>
            <a:r>
              <a:rPr lang="en-US" dirty="0" smtClean="0"/>
              <a:t>sebum</a:t>
            </a:r>
          </a:p>
          <a:p>
            <a:pPr lvl="2">
              <a:lnSpc>
                <a:spcPct val="90000"/>
              </a:lnSpc>
            </a:pPr>
            <a:r>
              <a:rPr lang="en-US" dirty="0" err="1" smtClean="0"/>
              <a:t>dermcidin</a:t>
            </a:r>
            <a:r>
              <a:rPr lang="en-US" dirty="0" smtClean="0"/>
              <a:t> </a:t>
            </a:r>
            <a:r>
              <a:rPr lang="en-US" dirty="0"/>
              <a:t>in </a:t>
            </a:r>
            <a:r>
              <a:rPr lang="en-US" dirty="0" smtClean="0"/>
              <a:t>sweat</a:t>
            </a:r>
            <a:endParaRPr lang="en-US" dirty="0">
              <a:solidFill>
                <a:srgbClr val="FF0000"/>
              </a:solidFill>
            </a:endParaRPr>
          </a:p>
          <a:p>
            <a:pPr lvl="1">
              <a:lnSpc>
                <a:spcPct val="90000"/>
              </a:lnSpc>
            </a:pPr>
            <a:endParaRPr lang="en-US" sz="2400" dirty="0"/>
          </a:p>
        </p:txBody>
      </p:sp>
    </p:spTree>
    <p:extLst>
      <p:ext uri="{BB962C8B-B14F-4D97-AF65-F5344CB8AC3E}">
        <p14:creationId xmlns:p14="http://schemas.microsoft.com/office/powerpoint/2010/main" val="11305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normAutofit fontScale="90000"/>
          </a:bodyPr>
          <a:lstStyle/>
          <a:p>
            <a:r>
              <a:rPr lang="en-US"/>
              <a:t>Surface Barriers</a:t>
            </a:r>
          </a:p>
        </p:txBody>
      </p:sp>
      <p:sp>
        <p:nvSpPr>
          <p:cNvPr id="13317" name="Rectangle 5"/>
          <p:cNvSpPr>
            <a:spLocks noGrp="1" noChangeArrowheads="1"/>
          </p:cNvSpPr>
          <p:nvPr>
            <p:ph type="body" idx="1"/>
          </p:nvPr>
        </p:nvSpPr>
        <p:spPr/>
        <p:txBody>
          <a:bodyPr/>
          <a:lstStyle/>
          <a:p>
            <a:r>
              <a:rPr lang="en-US" dirty="0"/>
              <a:t>Respiratory system modifications</a:t>
            </a:r>
          </a:p>
          <a:p>
            <a:pPr lvl="1"/>
            <a:endParaRPr lang="en-US" dirty="0" smtClean="0"/>
          </a:p>
          <a:p>
            <a:pPr lvl="1"/>
            <a:r>
              <a:rPr lang="en-US" dirty="0" smtClean="0"/>
              <a:t>Mucus-coated </a:t>
            </a:r>
            <a:r>
              <a:rPr lang="en-US" dirty="0"/>
              <a:t>hairs in nose </a:t>
            </a:r>
          </a:p>
          <a:p>
            <a:pPr lvl="1"/>
            <a:endParaRPr lang="en-US" dirty="0" smtClean="0"/>
          </a:p>
          <a:p>
            <a:pPr lvl="1"/>
            <a:r>
              <a:rPr lang="en-US" dirty="0" smtClean="0"/>
              <a:t>Cilia </a:t>
            </a:r>
            <a:r>
              <a:rPr lang="en-US" dirty="0"/>
              <a:t>of upper respiratory tract sweep </a:t>
            </a:r>
            <a:r>
              <a:rPr lang="en-US" dirty="0" smtClean="0"/>
              <a:t>dust and </a:t>
            </a:r>
            <a:r>
              <a:rPr lang="en-US" dirty="0"/>
              <a:t>bacteria-laden mucus toward mouth</a:t>
            </a:r>
          </a:p>
          <a:p>
            <a:endParaRPr lang="en-US" dirty="0" smtClean="0"/>
          </a:p>
          <a:p>
            <a:r>
              <a:rPr lang="en-US" dirty="0" smtClean="0"/>
              <a:t>Surface </a:t>
            </a:r>
            <a:r>
              <a:rPr lang="en-US" dirty="0"/>
              <a:t>barriers breached by nicks or cuts </a:t>
            </a:r>
            <a:endParaRPr lang="en-US" dirty="0" smtClean="0"/>
          </a:p>
          <a:p>
            <a:pPr lvl="1"/>
            <a:r>
              <a:rPr lang="en-US" dirty="0" smtClean="0"/>
              <a:t>second </a:t>
            </a:r>
            <a:r>
              <a:rPr lang="en-US" dirty="0"/>
              <a:t>line of defense must protect deeper tissues</a:t>
            </a:r>
          </a:p>
        </p:txBody>
      </p:sp>
    </p:spTree>
    <p:extLst>
      <p:ext uri="{BB962C8B-B14F-4D97-AF65-F5344CB8AC3E}">
        <p14:creationId xmlns:p14="http://schemas.microsoft.com/office/powerpoint/2010/main" val="8885345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r>
              <a:rPr lang="en-US"/>
              <a:t>Internal Defenses: Cells and Chemicals</a:t>
            </a:r>
          </a:p>
        </p:txBody>
      </p:sp>
      <p:sp>
        <p:nvSpPr>
          <p:cNvPr id="14341" name="Rectangle 5"/>
          <p:cNvSpPr>
            <a:spLocks noGrp="1" noChangeArrowheads="1"/>
          </p:cNvSpPr>
          <p:nvPr>
            <p:ph type="body" idx="1"/>
          </p:nvPr>
        </p:nvSpPr>
        <p:spPr/>
        <p:txBody>
          <a:bodyPr/>
          <a:lstStyle/>
          <a:p>
            <a:r>
              <a:rPr lang="en-US" dirty="0"/>
              <a:t>Necessary if microorganisms invade deeper tissues</a:t>
            </a:r>
          </a:p>
          <a:p>
            <a:pPr lvl="1"/>
            <a:r>
              <a:rPr lang="en-US" b="1" dirty="0"/>
              <a:t>Phagocytes</a:t>
            </a:r>
            <a:endParaRPr lang="en-US" dirty="0"/>
          </a:p>
          <a:p>
            <a:pPr lvl="1"/>
            <a:r>
              <a:rPr lang="en-US" b="1" dirty="0"/>
              <a:t>Natural killer</a:t>
            </a:r>
            <a:r>
              <a:rPr lang="en-US" dirty="0"/>
              <a:t> (NK) </a:t>
            </a:r>
            <a:r>
              <a:rPr lang="en-US" b="1" dirty="0"/>
              <a:t>cells</a:t>
            </a:r>
            <a:endParaRPr lang="en-US" dirty="0"/>
          </a:p>
          <a:p>
            <a:pPr lvl="1"/>
            <a:r>
              <a:rPr lang="en-US" dirty="0"/>
              <a:t>Antimicrobial proteins </a:t>
            </a:r>
            <a:endParaRPr lang="en-US" dirty="0" smtClean="0"/>
          </a:p>
          <a:p>
            <a:pPr lvl="2"/>
            <a:r>
              <a:rPr lang="en-US" dirty="0" err="1" smtClean="0"/>
              <a:t>interferons</a:t>
            </a:r>
            <a:r>
              <a:rPr lang="en-US" dirty="0" smtClean="0"/>
              <a:t> </a:t>
            </a:r>
            <a:r>
              <a:rPr lang="en-US" dirty="0"/>
              <a:t>and complement </a:t>
            </a:r>
            <a:r>
              <a:rPr lang="en-US" dirty="0" smtClean="0"/>
              <a:t>proteins</a:t>
            </a:r>
            <a:endParaRPr lang="en-US" dirty="0"/>
          </a:p>
          <a:p>
            <a:pPr lvl="1"/>
            <a:r>
              <a:rPr lang="en-US" dirty="0"/>
              <a:t>Fever</a:t>
            </a:r>
          </a:p>
          <a:p>
            <a:pPr lvl="1"/>
            <a:r>
              <a:rPr lang="en-US" b="1" dirty="0"/>
              <a:t>Inflammatory response</a:t>
            </a:r>
            <a:r>
              <a:rPr lang="en-US" dirty="0"/>
              <a:t> </a:t>
            </a:r>
            <a:endParaRPr lang="en-US" dirty="0" smtClean="0"/>
          </a:p>
          <a:p>
            <a:pPr lvl="2"/>
            <a:r>
              <a:rPr lang="en-US" dirty="0" smtClean="0"/>
              <a:t>macrophages</a:t>
            </a:r>
            <a:r>
              <a:rPr lang="en-US" dirty="0"/>
              <a:t>, mast cells, WBCs, and inflammatory </a:t>
            </a:r>
            <a:r>
              <a:rPr lang="en-US" dirty="0" smtClean="0"/>
              <a:t>chemicals </a:t>
            </a:r>
            <a:endParaRPr lang="en-US" dirty="0"/>
          </a:p>
        </p:txBody>
      </p:sp>
    </p:spTree>
    <p:extLst>
      <p:ext uri="{BB962C8B-B14F-4D97-AF65-F5344CB8AC3E}">
        <p14:creationId xmlns:p14="http://schemas.microsoft.com/office/powerpoint/2010/main" val="32516574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p:txBody>
          <a:bodyPr/>
          <a:lstStyle/>
          <a:p>
            <a:r>
              <a:rPr lang="en-US"/>
              <a:t>Phagocytes</a:t>
            </a:r>
          </a:p>
        </p:txBody>
      </p:sp>
      <p:sp>
        <p:nvSpPr>
          <p:cNvPr id="15365" name="Rectangle 5"/>
          <p:cNvSpPr>
            <a:spLocks noGrp="1" noChangeArrowheads="1"/>
          </p:cNvSpPr>
          <p:nvPr>
            <p:ph type="body" idx="1"/>
          </p:nvPr>
        </p:nvSpPr>
        <p:spPr/>
        <p:txBody>
          <a:bodyPr/>
          <a:lstStyle/>
          <a:p>
            <a:r>
              <a:rPr lang="en-US" sz="2800" b="1" dirty="0" err="1"/>
              <a:t>Neutrophils</a:t>
            </a:r>
            <a:r>
              <a:rPr lang="en-US" sz="2800" dirty="0"/>
              <a:t> most abundant but die fighting</a:t>
            </a:r>
          </a:p>
          <a:p>
            <a:pPr lvl="1"/>
            <a:r>
              <a:rPr lang="en-US" sz="2400" dirty="0"/>
              <a:t>Become </a:t>
            </a:r>
            <a:r>
              <a:rPr lang="en-US" sz="2400" dirty="0" err="1"/>
              <a:t>phagocytic</a:t>
            </a:r>
            <a:r>
              <a:rPr lang="en-US" sz="2400" dirty="0"/>
              <a:t> on exposure to infectious material</a:t>
            </a:r>
          </a:p>
          <a:p>
            <a:endParaRPr lang="en-US" b="1" dirty="0"/>
          </a:p>
          <a:p>
            <a:r>
              <a:rPr lang="en-US" sz="2800" b="1" dirty="0" smtClean="0"/>
              <a:t>Macrophages</a:t>
            </a:r>
            <a:r>
              <a:rPr lang="en-US" sz="2800" dirty="0" smtClean="0"/>
              <a:t> </a:t>
            </a:r>
            <a:r>
              <a:rPr lang="en-US" sz="2800" dirty="0"/>
              <a:t>develop from </a:t>
            </a:r>
            <a:r>
              <a:rPr lang="en-US" sz="2800" dirty="0" err="1" smtClean="0"/>
              <a:t>monocytes</a:t>
            </a:r>
            <a:endParaRPr lang="en-US" sz="2800" dirty="0"/>
          </a:p>
          <a:p>
            <a:pPr lvl="2"/>
            <a:r>
              <a:rPr lang="en-US" dirty="0"/>
              <a:t>Free macrophages </a:t>
            </a:r>
            <a:endParaRPr lang="en-US" dirty="0" smtClean="0"/>
          </a:p>
          <a:p>
            <a:pPr lvl="3"/>
            <a:r>
              <a:rPr lang="en-US" dirty="0" smtClean="0"/>
              <a:t>wander </a:t>
            </a:r>
            <a:r>
              <a:rPr lang="en-US" dirty="0"/>
              <a:t>through tissue </a:t>
            </a:r>
            <a:r>
              <a:rPr lang="en-US" dirty="0" smtClean="0"/>
              <a:t>spaces </a:t>
            </a:r>
            <a:endParaRPr lang="en-US" dirty="0"/>
          </a:p>
          <a:p>
            <a:pPr lvl="2"/>
            <a:endParaRPr lang="en-US" dirty="0" smtClean="0"/>
          </a:p>
          <a:p>
            <a:pPr lvl="2"/>
            <a:r>
              <a:rPr lang="en-US" dirty="0" smtClean="0"/>
              <a:t>Fixed </a:t>
            </a:r>
            <a:r>
              <a:rPr lang="en-US" dirty="0"/>
              <a:t>macrophages </a:t>
            </a:r>
            <a:endParaRPr lang="en-US" dirty="0" smtClean="0"/>
          </a:p>
          <a:p>
            <a:pPr lvl="3"/>
            <a:r>
              <a:rPr lang="en-US" dirty="0" smtClean="0"/>
              <a:t>permanent </a:t>
            </a:r>
            <a:r>
              <a:rPr lang="en-US" dirty="0"/>
              <a:t>residents of some </a:t>
            </a:r>
            <a:r>
              <a:rPr lang="en-US" dirty="0" smtClean="0"/>
              <a:t>organs</a:t>
            </a:r>
          </a:p>
          <a:p>
            <a:pPr lvl="4"/>
            <a:r>
              <a:rPr lang="en-US" dirty="0" err="1" smtClean="0"/>
              <a:t>Kupffer</a:t>
            </a:r>
            <a:r>
              <a:rPr lang="en-US" dirty="0" smtClean="0"/>
              <a:t> </a:t>
            </a:r>
            <a:r>
              <a:rPr lang="en-US" dirty="0"/>
              <a:t>cells (liver) </a:t>
            </a:r>
            <a:endParaRPr lang="en-US" dirty="0" smtClean="0"/>
          </a:p>
          <a:p>
            <a:pPr lvl="4"/>
            <a:r>
              <a:rPr lang="en-US" dirty="0" smtClean="0"/>
              <a:t>microglia </a:t>
            </a:r>
            <a:r>
              <a:rPr lang="en-US" dirty="0"/>
              <a:t>(brain)</a:t>
            </a:r>
          </a:p>
          <a:p>
            <a:endParaRPr lang="en-US" sz="2800" dirty="0"/>
          </a:p>
        </p:txBody>
      </p:sp>
    </p:spTree>
    <p:extLst>
      <p:ext uri="{BB962C8B-B14F-4D97-AF65-F5344CB8AC3E}">
        <p14:creationId xmlns:p14="http://schemas.microsoft.com/office/powerpoint/2010/main" val="1433681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ChangeArrowheads="1"/>
          </p:cNvSpPr>
          <p:nvPr>
            <p:ph type="title"/>
          </p:nvPr>
        </p:nvSpPr>
        <p:spPr/>
        <p:txBody>
          <a:bodyPr/>
          <a:lstStyle/>
          <a:p>
            <a:r>
              <a:rPr lang="en-US"/>
              <a:t>Mechanism of Phagocytosis</a:t>
            </a:r>
          </a:p>
        </p:txBody>
      </p:sp>
      <p:sp>
        <p:nvSpPr>
          <p:cNvPr id="16389" name="Rectangle 5"/>
          <p:cNvSpPr>
            <a:spLocks noGrp="1" noChangeArrowheads="1"/>
          </p:cNvSpPr>
          <p:nvPr>
            <p:ph type="body" idx="1"/>
          </p:nvPr>
        </p:nvSpPr>
        <p:spPr/>
        <p:txBody>
          <a:bodyPr/>
          <a:lstStyle/>
          <a:p>
            <a:r>
              <a:rPr lang="en-US" dirty="0"/>
              <a:t>Phagocyte must adhere to particle</a:t>
            </a:r>
          </a:p>
          <a:p>
            <a:pPr lvl="1"/>
            <a:endParaRPr lang="en-US" dirty="0" smtClean="0"/>
          </a:p>
          <a:p>
            <a:pPr lvl="1"/>
            <a:r>
              <a:rPr lang="en-US" dirty="0" smtClean="0"/>
              <a:t>Some </a:t>
            </a:r>
            <a:r>
              <a:rPr lang="en-US" dirty="0"/>
              <a:t>microorganisms evade adherence with capsule </a:t>
            </a:r>
          </a:p>
          <a:p>
            <a:pPr lvl="2"/>
            <a:r>
              <a:rPr lang="en-US" b="1" dirty="0" err="1"/>
              <a:t>Opsonization</a:t>
            </a:r>
            <a:r>
              <a:rPr lang="en-US" dirty="0"/>
              <a:t> marks pathogens—coating by complement proteins or antibodies</a:t>
            </a:r>
          </a:p>
          <a:p>
            <a:endParaRPr lang="en-US" dirty="0" smtClean="0"/>
          </a:p>
          <a:p>
            <a:r>
              <a:rPr lang="en-US" dirty="0" err="1" smtClean="0"/>
              <a:t>Cytoplasmic</a:t>
            </a:r>
            <a:r>
              <a:rPr lang="en-US" dirty="0" smtClean="0"/>
              <a:t> </a:t>
            </a:r>
            <a:r>
              <a:rPr lang="en-US" dirty="0"/>
              <a:t>extensions bind to and engulf particle in vesicle called </a:t>
            </a:r>
            <a:r>
              <a:rPr lang="en-US" b="1" dirty="0" err="1"/>
              <a:t>phagosome</a:t>
            </a:r>
            <a:endParaRPr lang="en-US" dirty="0"/>
          </a:p>
          <a:p>
            <a:endParaRPr lang="en-US" dirty="0" smtClean="0"/>
          </a:p>
          <a:p>
            <a:r>
              <a:rPr lang="en-US" dirty="0" err="1" smtClean="0"/>
              <a:t>Phagosome</a:t>
            </a:r>
            <a:r>
              <a:rPr lang="en-US" dirty="0" smtClean="0"/>
              <a:t> </a:t>
            </a:r>
            <a:r>
              <a:rPr lang="en-US" dirty="0"/>
              <a:t>fuses with </a:t>
            </a:r>
            <a:r>
              <a:rPr lang="en-US" dirty="0" err="1"/>
              <a:t>lysosome</a:t>
            </a:r>
            <a:r>
              <a:rPr lang="en-US" dirty="0"/>
              <a:t> </a:t>
            </a:r>
            <a:r>
              <a:rPr lang="en-US" dirty="0">
                <a:sym typeface="Wingdings" pitchFamily="28" charset="2"/>
              </a:rPr>
              <a:t> </a:t>
            </a:r>
            <a:r>
              <a:rPr lang="en-US" b="1" dirty="0" err="1">
                <a:sym typeface="Wingdings" pitchFamily="28" charset="2"/>
              </a:rPr>
              <a:t>phagolysosome</a:t>
            </a:r>
            <a:endParaRPr lang="en-US" dirty="0"/>
          </a:p>
        </p:txBody>
      </p:sp>
    </p:spTree>
    <p:extLst>
      <p:ext uri="{BB962C8B-B14F-4D97-AF65-F5344CB8AC3E}">
        <p14:creationId xmlns:p14="http://schemas.microsoft.com/office/powerpoint/2010/main" val="330083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print"/>
          <a:srcRect/>
          <a:stretch>
            <a:fillRect/>
          </a:stretch>
        </p:blipFill>
        <p:spPr bwMode="auto">
          <a:xfrm>
            <a:off x="1912938" y="0"/>
            <a:ext cx="5319712" cy="6858000"/>
          </a:xfrm>
          <a:prstGeom prst="rect">
            <a:avLst/>
          </a:prstGeom>
          <a:noFill/>
          <a:ln w="9525">
            <a:noFill/>
            <a:miter lim="800000"/>
            <a:headEnd/>
            <a:tailEnd/>
          </a:ln>
        </p:spPr>
      </p:pic>
      <p:sp>
        <p:nvSpPr>
          <p:cNvPr id="51203" name="Text Box 4"/>
          <p:cNvSpPr txBox="1">
            <a:spLocks noChangeArrowheads="1"/>
          </p:cNvSpPr>
          <p:nvPr/>
        </p:nvSpPr>
        <p:spPr bwMode="auto">
          <a:xfrm>
            <a:off x="8272463" y="200025"/>
            <a:ext cx="539750" cy="219075"/>
          </a:xfrm>
          <a:prstGeom prst="rect">
            <a:avLst/>
          </a:prstGeom>
          <a:noFill/>
          <a:ln w="9525">
            <a:noFill/>
            <a:miter lim="800000"/>
            <a:headEnd/>
            <a:tailEnd/>
          </a:ln>
        </p:spPr>
        <p:txBody>
          <a:bodyPr wrap="none" lIns="71212" tIns="35605" rIns="71212" bIns="35605">
            <a:spAutoFit/>
          </a:bodyPr>
          <a:lstStyle/>
          <a:p>
            <a:pPr defTabSz="711200" eaLnBrk="0" hangingPunct="0"/>
            <a:r>
              <a:rPr lang="en-US" sz="1000" b="1"/>
              <a:t>Slide 2</a:t>
            </a:r>
          </a:p>
        </p:txBody>
      </p:sp>
      <p:sp>
        <p:nvSpPr>
          <p:cNvPr id="51204" name="Rectangle 5"/>
          <p:cNvSpPr>
            <a:spLocks noChangeArrowheads="1"/>
          </p:cNvSpPr>
          <p:nvPr/>
        </p:nvSpPr>
        <p:spPr bwMode="auto">
          <a:xfrm>
            <a:off x="2566988" y="5878513"/>
            <a:ext cx="198437" cy="187325"/>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(b)</a:t>
            </a:r>
            <a:endParaRPr lang="en-US" sz="2100">
              <a:latin typeface="Times" charset="0"/>
            </a:endParaRPr>
          </a:p>
        </p:txBody>
      </p:sp>
      <p:sp>
        <p:nvSpPr>
          <p:cNvPr id="51205" name="Rectangle 6"/>
          <p:cNvSpPr>
            <a:spLocks noChangeArrowheads="1"/>
          </p:cNvSpPr>
          <p:nvPr/>
        </p:nvSpPr>
        <p:spPr bwMode="auto">
          <a:xfrm>
            <a:off x="3810000" y="762000"/>
            <a:ext cx="2344738" cy="188913"/>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Microbe adheres to phagocyte. </a:t>
            </a:r>
            <a:endParaRPr lang="en-US" sz="2100">
              <a:latin typeface="Times" charset="0"/>
            </a:endParaRPr>
          </a:p>
        </p:txBody>
      </p:sp>
      <p:sp>
        <p:nvSpPr>
          <p:cNvPr id="51206" name="Oval 7"/>
          <p:cNvSpPr>
            <a:spLocks noChangeArrowheads="1"/>
          </p:cNvSpPr>
          <p:nvPr/>
        </p:nvSpPr>
        <p:spPr bwMode="auto">
          <a:xfrm>
            <a:off x="3460750" y="762000"/>
            <a:ext cx="273050" cy="223838"/>
          </a:xfrm>
          <a:prstGeom prst="ellipse">
            <a:avLst/>
          </a:prstGeom>
          <a:solidFill>
            <a:schemeClr val="bg1"/>
          </a:solidFill>
          <a:ln w="12700">
            <a:solidFill>
              <a:schemeClr val="tx1"/>
            </a:solidFill>
            <a:round/>
            <a:headEnd/>
            <a:tailEnd/>
          </a:ln>
        </p:spPr>
        <p:txBody>
          <a:bodyPr wrap="none" lIns="80696" tIns="40348" rIns="80696" bIns="40348" anchor="ctr"/>
          <a:lstStyle/>
          <a:p>
            <a:pPr defTabSz="806450" eaLnBrk="0" hangingPunct="0"/>
            <a:r>
              <a:rPr lang="en-US" sz="1200" b="1">
                <a:solidFill>
                  <a:srgbClr val="000000"/>
                </a:solidFill>
              </a:rPr>
              <a:t>1</a:t>
            </a:r>
          </a:p>
        </p:txBody>
      </p:sp>
    </p:spTree>
    <p:extLst>
      <p:ext uri="{BB962C8B-B14F-4D97-AF65-F5344CB8AC3E}">
        <p14:creationId xmlns:p14="http://schemas.microsoft.com/office/powerpoint/2010/main" val="753024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264535" y="0"/>
            <a:ext cx="3879465" cy="2743200"/>
          </a:xfrm>
          <a:prstGeom prst="rect">
            <a:avLst/>
          </a:prstGeom>
          <a:noFill/>
          <a:ln w="9525">
            <a:noFill/>
            <a:miter lim="800000"/>
            <a:headEnd/>
            <a:tailEnd/>
          </a:ln>
        </p:spPr>
      </p:pic>
      <p:sp>
        <p:nvSpPr>
          <p:cNvPr id="26627" name="Rectangle 6"/>
          <p:cNvSpPr>
            <a:spLocks noGrp="1" noChangeArrowheads="1"/>
          </p:cNvSpPr>
          <p:nvPr>
            <p:ph type="title"/>
          </p:nvPr>
        </p:nvSpPr>
        <p:spPr>
          <a:xfrm>
            <a:off x="457200" y="274638"/>
            <a:ext cx="4724400" cy="1143000"/>
          </a:xfrm>
        </p:spPr>
        <p:txBody>
          <a:bodyPr>
            <a:normAutofit/>
          </a:bodyPr>
          <a:lstStyle/>
          <a:p>
            <a:pPr eaLnBrk="1" hangingPunct="1"/>
            <a:r>
              <a:rPr lang="en-US" dirty="0" smtClean="0"/>
              <a:t>Lymphatic Capillaries</a:t>
            </a:r>
          </a:p>
        </p:txBody>
      </p:sp>
      <p:sp>
        <p:nvSpPr>
          <p:cNvPr id="26628" name="Rectangle 7"/>
          <p:cNvSpPr>
            <a:spLocks noGrp="1" noChangeArrowheads="1"/>
          </p:cNvSpPr>
          <p:nvPr>
            <p:ph type="body" idx="1"/>
          </p:nvPr>
        </p:nvSpPr>
        <p:spPr>
          <a:xfrm>
            <a:off x="457200" y="1905000"/>
            <a:ext cx="8077200" cy="4343400"/>
          </a:xfrm>
        </p:spPr>
        <p:txBody>
          <a:bodyPr>
            <a:normAutofit/>
          </a:bodyPr>
          <a:lstStyle/>
          <a:p>
            <a:pPr eaLnBrk="1" hangingPunct="1"/>
            <a:r>
              <a:rPr lang="en-US" dirty="0" smtClean="0"/>
              <a:t>Similar to blood capillaries, except</a:t>
            </a:r>
          </a:p>
          <a:p>
            <a:pPr lvl="1" eaLnBrk="1" hangingPunct="1"/>
            <a:r>
              <a:rPr lang="en-US" dirty="0" smtClean="0">
                <a:ea typeface="ＭＳ Ｐゴシック" pitchFamily="1" charset="-128"/>
              </a:rPr>
              <a:t>Very permeable </a:t>
            </a:r>
          </a:p>
          <a:p>
            <a:pPr lvl="2"/>
            <a:r>
              <a:rPr lang="en-US" dirty="0" smtClean="0">
                <a:ea typeface="ＭＳ Ｐゴシック" pitchFamily="1" charset="-128"/>
              </a:rPr>
              <a:t>take up proteins</a:t>
            </a:r>
          </a:p>
          <a:p>
            <a:pPr lvl="2"/>
            <a:r>
              <a:rPr lang="en-US" dirty="0" smtClean="0">
                <a:ea typeface="ＭＳ Ｐゴシック" pitchFamily="1" charset="-128"/>
              </a:rPr>
              <a:t>cell debris</a:t>
            </a:r>
          </a:p>
          <a:p>
            <a:pPr lvl="2"/>
            <a:r>
              <a:rPr lang="en-US" dirty="0" smtClean="0">
                <a:ea typeface="ＭＳ Ｐゴシック" pitchFamily="1" charset="-128"/>
              </a:rPr>
              <a:t>Pathogens</a:t>
            </a:r>
          </a:p>
          <a:p>
            <a:pPr lvl="2"/>
            <a:r>
              <a:rPr lang="en-US" dirty="0" smtClean="0">
                <a:ea typeface="ＭＳ Ｐゴシック" pitchFamily="1" charset="-128"/>
              </a:rPr>
              <a:t>cancer cells</a:t>
            </a:r>
          </a:p>
          <a:p>
            <a:pPr lvl="1"/>
            <a:r>
              <a:rPr lang="en-US" dirty="0" smtClean="0">
                <a:ea typeface="ＭＳ Ｐゴシック" pitchFamily="1" charset="-128"/>
              </a:rPr>
              <a:t>Endothelial cells overlap loosely to form one-way </a:t>
            </a:r>
            <a:r>
              <a:rPr lang="en-US" i="1" dirty="0" err="1" smtClean="0">
                <a:ea typeface="ＭＳ Ｐゴシック" pitchFamily="1" charset="-128"/>
              </a:rPr>
              <a:t>minivalves</a:t>
            </a:r>
            <a:endParaRPr lang="en-US" dirty="0" smtClean="0">
              <a:ea typeface="ＭＳ Ｐゴシック" pitchFamily="1" charset="-128"/>
            </a:endParaRPr>
          </a:p>
          <a:p>
            <a:pPr lvl="1" eaLnBrk="1" hangingPunct="1"/>
            <a:r>
              <a:rPr lang="en-US" dirty="0" smtClean="0">
                <a:ea typeface="ＭＳ Ｐゴシック" pitchFamily="1" charset="-128"/>
              </a:rPr>
              <a:t>Pathogens travel throughout body via </a:t>
            </a:r>
            <a:r>
              <a:rPr lang="en-US" dirty="0" err="1" smtClean="0">
                <a:ea typeface="ＭＳ Ｐゴシック" pitchFamily="1" charset="-128"/>
              </a:rPr>
              <a:t>lymphatics</a:t>
            </a:r>
            <a:endParaRPr lang="en-US" dirty="0" smtClean="0">
              <a:ea typeface="ＭＳ Ｐゴシック" pitchFamily="1" charset="-128"/>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1912938" y="0"/>
            <a:ext cx="5319712" cy="6858000"/>
          </a:xfrm>
          <a:prstGeom prst="rect">
            <a:avLst/>
          </a:prstGeom>
          <a:noFill/>
          <a:ln w="9525">
            <a:noFill/>
            <a:miter lim="800000"/>
            <a:headEnd/>
            <a:tailEnd/>
          </a:ln>
        </p:spPr>
      </p:pic>
      <p:sp>
        <p:nvSpPr>
          <p:cNvPr id="52227" name="Text Box 4"/>
          <p:cNvSpPr txBox="1">
            <a:spLocks noChangeArrowheads="1"/>
          </p:cNvSpPr>
          <p:nvPr/>
        </p:nvSpPr>
        <p:spPr bwMode="auto">
          <a:xfrm>
            <a:off x="8272463" y="200025"/>
            <a:ext cx="539750" cy="219075"/>
          </a:xfrm>
          <a:prstGeom prst="rect">
            <a:avLst/>
          </a:prstGeom>
          <a:noFill/>
          <a:ln w="9525">
            <a:noFill/>
            <a:miter lim="800000"/>
            <a:headEnd/>
            <a:tailEnd/>
          </a:ln>
        </p:spPr>
        <p:txBody>
          <a:bodyPr wrap="none" lIns="71212" tIns="35605" rIns="71212" bIns="35605">
            <a:spAutoFit/>
          </a:bodyPr>
          <a:lstStyle/>
          <a:p>
            <a:pPr defTabSz="711200" eaLnBrk="0" hangingPunct="0"/>
            <a:r>
              <a:rPr lang="en-US" sz="1000" b="1"/>
              <a:t>Slide 3</a:t>
            </a:r>
          </a:p>
        </p:txBody>
      </p:sp>
      <p:sp>
        <p:nvSpPr>
          <p:cNvPr id="52228" name="Rectangle 5"/>
          <p:cNvSpPr>
            <a:spLocks noChangeArrowheads="1"/>
          </p:cNvSpPr>
          <p:nvPr/>
        </p:nvSpPr>
        <p:spPr bwMode="auto">
          <a:xfrm>
            <a:off x="2566988" y="5878513"/>
            <a:ext cx="198437" cy="187325"/>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(b)</a:t>
            </a:r>
            <a:endParaRPr lang="en-US" sz="2100">
              <a:latin typeface="Times" charset="0"/>
            </a:endParaRPr>
          </a:p>
        </p:txBody>
      </p:sp>
      <p:sp>
        <p:nvSpPr>
          <p:cNvPr id="52230" name="Rectangle 7"/>
          <p:cNvSpPr>
            <a:spLocks noChangeArrowheads="1"/>
          </p:cNvSpPr>
          <p:nvPr/>
        </p:nvSpPr>
        <p:spPr bwMode="auto">
          <a:xfrm>
            <a:off x="3886200" y="685800"/>
            <a:ext cx="2508250" cy="365125"/>
          </a:xfrm>
          <a:prstGeom prst="rect">
            <a:avLst/>
          </a:prstGeom>
          <a:noFill/>
          <a:ln w="9525">
            <a:noFill/>
            <a:miter lim="800000"/>
            <a:headEnd/>
            <a:tailEnd/>
          </a:ln>
        </p:spPr>
        <p:txBody>
          <a:bodyPr wrap="none" lIns="0" tIns="0" rIns="0" bIns="0">
            <a:spAutoFit/>
          </a:bodyPr>
          <a:lstStyle/>
          <a:p>
            <a:pPr defTabSz="806450" eaLnBrk="0" hangingPunct="0"/>
            <a:r>
              <a:rPr lang="en-US" sz="1200" b="1" dirty="0">
                <a:solidFill>
                  <a:srgbClr val="000000"/>
                </a:solidFill>
              </a:rPr>
              <a:t>Phagocyte forms </a:t>
            </a:r>
            <a:r>
              <a:rPr lang="en-US" sz="1200" b="1" dirty="0" err="1">
                <a:solidFill>
                  <a:srgbClr val="000000"/>
                </a:solidFill>
              </a:rPr>
              <a:t>pseudopods</a:t>
            </a:r>
            <a:r>
              <a:rPr lang="en-US" sz="1200" b="1" dirty="0">
                <a:solidFill>
                  <a:srgbClr val="000000"/>
                </a:solidFill>
              </a:rPr>
              <a:t> that</a:t>
            </a:r>
          </a:p>
          <a:p>
            <a:pPr defTabSz="806450" eaLnBrk="0" hangingPunct="0"/>
            <a:r>
              <a:rPr lang="en-US" sz="1200" b="1" dirty="0">
                <a:solidFill>
                  <a:srgbClr val="000000"/>
                </a:solidFill>
              </a:rPr>
              <a:t>eventually engulf the particle.</a:t>
            </a:r>
            <a:endParaRPr lang="en-US" sz="2100" dirty="0">
              <a:latin typeface="Times" charset="0"/>
            </a:endParaRPr>
          </a:p>
        </p:txBody>
      </p:sp>
      <p:sp>
        <p:nvSpPr>
          <p:cNvPr id="52231" name="Oval 8"/>
          <p:cNvSpPr>
            <a:spLocks noChangeArrowheads="1"/>
          </p:cNvSpPr>
          <p:nvPr/>
        </p:nvSpPr>
        <p:spPr bwMode="auto">
          <a:xfrm>
            <a:off x="3505200" y="685800"/>
            <a:ext cx="304800" cy="304800"/>
          </a:xfrm>
          <a:prstGeom prst="ellipse">
            <a:avLst/>
          </a:prstGeom>
          <a:solidFill>
            <a:schemeClr val="bg1"/>
          </a:solidFill>
          <a:ln w="12700">
            <a:solidFill>
              <a:schemeClr val="tx1"/>
            </a:solidFill>
            <a:round/>
            <a:headEnd/>
            <a:tailEnd/>
          </a:ln>
        </p:spPr>
        <p:txBody>
          <a:bodyPr wrap="none" lIns="80696" tIns="40348" rIns="80696" bIns="40348" anchor="ctr"/>
          <a:lstStyle/>
          <a:p>
            <a:pPr defTabSz="806450" eaLnBrk="0" hangingPunct="0"/>
            <a:r>
              <a:rPr lang="en-US" sz="1200" b="1" dirty="0">
                <a:solidFill>
                  <a:srgbClr val="000000"/>
                </a:solidFill>
              </a:rPr>
              <a:t>2</a:t>
            </a:r>
          </a:p>
        </p:txBody>
      </p:sp>
    </p:spTree>
    <p:extLst>
      <p:ext uri="{BB962C8B-B14F-4D97-AF65-F5344CB8AC3E}">
        <p14:creationId xmlns:p14="http://schemas.microsoft.com/office/powerpoint/2010/main" val="29447203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print"/>
          <a:srcRect/>
          <a:stretch>
            <a:fillRect/>
          </a:stretch>
        </p:blipFill>
        <p:spPr bwMode="auto">
          <a:xfrm>
            <a:off x="1912938" y="0"/>
            <a:ext cx="5319712" cy="6858000"/>
          </a:xfrm>
          <a:prstGeom prst="rect">
            <a:avLst/>
          </a:prstGeom>
          <a:noFill/>
          <a:ln w="9525">
            <a:noFill/>
            <a:miter lim="800000"/>
            <a:headEnd/>
            <a:tailEnd/>
          </a:ln>
        </p:spPr>
      </p:pic>
      <p:sp>
        <p:nvSpPr>
          <p:cNvPr id="53251" name="Text Box 4"/>
          <p:cNvSpPr txBox="1">
            <a:spLocks noChangeArrowheads="1"/>
          </p:cNvSpPr>
          <p:nvPr/>
        </p:nvSpPr>
        <p:spPr bwMode="auto">
          <a:xfrm>
            <a:off x="8272463" y="200025"/>
            <a:ext cx="539750" cy="219075"/>
          </a:xfrm>
          <a:prstGeom prst="rect">
            <a:avLst/>
          </a:prstGeom>
          <a:noFill/>
          <a:ln w="9525">
            <a:noFill/>
            <a:miter lim="800000"/>
            <a:headEnd/>
            <a:tailEnd/>
          </a:ln>
        </p:spPr>
        <p:txBody>
          <a:bodyPr wrap="none" lIns="71212" tIns="35605" rIns="71212" bIns="35605">
            <a:spAutoFit/>
          </a:bodyPr>
          <a:lstStyle/>
          <a:p>
            <a:pPr defTabSz="711200" eaLnBrk="0" hangingPunct="0"/>
            <a:r>
              <a:rPr lang="en-US" sz="1000" b="1"/>
              <a:t>Slide 4</a:t>
            </a:r>
          </a:p>
        </p:txBody>
      </p:sp>
      <p:sp>
        <p:nvSpPr>
          <p:cNvPr id="53252" name="Rectangle 5"/>
          <p:cNvSpPr>
            <a:spLocks noChangeArrowheads="1"/>
          </p:cNvSpPr>
          <p:nvPr/>
        </p:nvSpPr>
        <p:spPr bwMode="auto">
          <a:xfrm>
            <a:off x="2566988" y="5878513"/>
            <a:ext cx="198437" cy="187325"/>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(b)</a:t>
            </a:r>
            <a:endParaRPr lang="en-US" sz="2100">
              <a:latin typeface="Times" charset="0"/>
            </a:endParaRPr>
          </a:p>
        </p:txBody>
      </p:sp>
      <p:sp>
        <p:nvSpPr>
          <p:cNvPr id="53254" name="Freeform 7"/>
          <p:cNvSpPr>
            <a:spLocks/>
          </p:cNvSpPr>
          <p:nvPr/>
        </p:nvSpPr>
        <p:spPr bwMode="auto">
          <a:xfrm>
            <a:off x="3829050" y="1890713"/>
            <a:ext cx="295275" cy="190500"/>
          </a:xfrm>
          <a:custGeom>
            <a:avLst/>
            <a:gdLst>
              <a:gd name="T0" fmla="*/ 210 w 210"/>
              <a:gd name="T1" fmla="*/ 0 h 136"/>
              <a:gd name="T2" fmla="*/ 138 w 210"/>
              <a:gd name="T3" fmla="*/ 0 h 136"/>
              <a:gd name="T4" fmla="*/ 0 w 210"/>
              <a:gd name="T5" fmla="*/ 136 h 136"/>
              <a:gd name="T6" fmla="*/ 0 60000 65536"/>
              <a:gd name="T7" fmla="*/ 0 60000 65536"/>
              <a:gd name="T8" fmla="*/ 0 60000 65536"/>
              <a:gd name="T9" fmla="*/ 0 w 210"/>
              <a:gd name="T10" fmla="*/ 0 h 136"/>
              <a:gd name="T11" fmla="*/ 210 w 210"/>
              <a:gd name="T12" fmla="*/ 136 h 136"/>
            </a:gdLst>
            <a:ahLst/>
            <a:cxnLst>
              <a:cxn ang="T6">
                <a:pos x="T0" y="T1"/>
              </a:cxn>
              <a:cxn ang="T7">
                <a:pos x="T2" y="T3"/>
              </a:cxn>
              <a:cxn ang="T8">
                <a:pos x="T4" y="T5"/>
              </a:cxn>
            </a:cxnLst>
            <a:rect l="T9" t="T10" r="T11" b="T12"/>
            <a:pathLst>
              <a:path w="210" h="136">
                <a:moveTo>
                  <a:pt x="210" y="0"/>
                </a:moveTo>
                <a:lnTo>
                  <a:pt x="138" y="0"/>
                </a:lnTo>
                <a:lnTo>
                  <a:pt x="0" y="136"/>
                </a:lnTo>
              </a:path>
            </a:pathLst>
          </a:custGeom>
          <a:noFill/>
          <a:ln w="15875">
            <a:solidFill>
              <a:srgbClr val="000000"/>
            </a:solidFill>
            <a:prstDash val="solid"/>
            <a:round/>
            <a:headEnd/>
            <a:tailEnd/>
          </a:ln>
        </p:spPr>
        <p:txBody>
          <a:bodyPr/>
          <a:lstStyle/>
          <a:p>
            <a:endParaRPr lang="en-US"/>
          </a:p>
        </p:txBody>
      </p:sp>
      <p:sp>
        <p:nvSpPr>
          <p:cNvPr id="53255" name="Rectangle 8"/>
          <p:cNvSpPr>
            <a:spLocks noChangeArrowheads="1"/>
          </p:cNvSpPr>
          <p:nvPr/>
        </p:nvSpPr>
        <p:spPr bwMode="auto">
          <a:xfrm>
            <a:off x="2286000" y="2133600"/>
            <a:ext cx="752475" cy="182563"/>
          </a:xfrm>
          <a:prstGeom prst="rect">
            <a:avLst/>
          </a:prstGeom>
          <a:noFill/>
          <a:ln w="9525">
            <a:noFill/>
            <a:miter lim="800000"/>
            <a:headEnd/>
            <a:tailEnd/>
          </a:ln>
        </p:spPr>
        <p:txBody>
          <a:bodyPr wrap="none" lIns="0" tIns="0" rIns="0" bIns="0">
            <a:spAutoFit/>
          </a:bodyPr>
          <a:lstStyle/>
          <a:p>
            <a:pPr defTabSz="806450" eaLnBrk="0" hangingPunct="0"/>
            <a:r>
              <a:rPr lang="en-US" sz="1200" b="1" dirty="0" err="1">
                <a:solidFill>
                  <a:srgbClr val="000000"/>
                </a:solidFill>
              </a:rPr>
              <a:t>Lysosome</a:t>
            </a:r>
            <a:endParaRPr lang="en-US" sz="2100" dirty="0">
              <a:latin typeface="Times" charset="0"/>
            </a:endParaRPr>
          </a:p>
        </p:txBody>
      </p:sp>
      <p:sp>
        <p:nvSpPr>
          <p:cNvPr id="53258" name="Rectangle 11"/>
          <p:cNvSpPr>
            <a:spLocks noChangeArrowheads="1"/>
          </p:cNvSpPr>
          <p:nvPr/>
        </p:nvSpPr>
        <p:spPr bwMode="auto">
          <a:xfrm>
            <a:off x="4149725" y="1793875"/>
            <a:ext cx="1362075" cy="547688"/>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Phagocytic vesicle</a:t>
            </a:r>
          </a:p>
          <a:p>
            <a:pPr defTabSz="806450" eaLnBrk="0" hangingPunct="0"/>
            <a:r>
              <a:rPr lang="en-US" sz="1200" b="1">
                <a:solidFill>
                  <a:srgbClr val="000000"/>
                </a:solidFill>
              </a:rPr>
              <a:t>containing antigen</a:t>
            </a:r>
          </a:p>
          <a:p>
            <a:pPr defTabSz="806450" eaLnBrk="0" hangingPunct="0"/>
            <a:r>
              <a:rPr lang="en-US" sz="1200" b="1">
                <a:solidFill>
                  <a:srgbClr val="000000"/>
                </a:solidFill>
              </a:rPr>
              <a:t>(phagosome). </a:t>
            </a:r>
            <a:endParaRPr lang="en-US" sz="2100">
              <a:latin typeface="Times" charset="0"/>
            </a:endParaRPr>
          </a:p>
        </p:txBody>
      </p:sp>
    </p:spTree>
    <p:extLst>
      <p:ext uri="{BB962C8B-B14F-4D97-AF65-F5344CB8AC3E}">
        <p14:creationId xmlns:p14="http://schemas.microsoft.com/office/powerpoint/2010/main" val="115840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print"/>
          <a:srcRect/>
          <a:stretch>
            <a:fillRect/>
          </a:stretch>
        </p:blipFill>
        <p:spPr bwMode="auto">
          <a:xfrm>
            <a:off x="1912938" y="0"/>
            <a:ext cx="5319712" cy="6858000"/>
          </a:xfrm>
          <a:prstGeom prst="rect">
            <a:avLst/>
          </a:prstGeom>
          <a:noFill/>
          <a:ln w="9525">
            <a:noFill/>
            <a:miter lim="800000"/>
            <a:headEnd/>
            <a:tailEnd/>
          </a:ln>
        </p:spPr>
      </p:pic>
      <p:sp>
        <p:nvSpPr>
          <p:cNvPr id="54275" name="Text Box 4"/>
          <p:cNvSpPr txBox="1">
            <a:spLocks noChangeArrowheads="1"/>
          </p:cNvSpPr>
          <p:nvPr/>
        </p:nvSpPr>
        <p:spPr bwMode="auto">
          <a:xfrm>
            <a:off x="8272463" y="200025"/>
            <a:ext cx="539750" cy="219075"/>
          </a:xfrm>
          <a:prstGeom prst="rect">
            <a:avLst/>
          </a:prstGeom>
          <a:noFill/>
          <a:ln w="9525">
            <a:noFill/>
            <a:miter lim="800000"/>
            <a:headEnd/>
            <a:tailEnd/>
          </a:ln>
        </p:spPr>
        <p:txBody>
          <a:bodyPr wrap="none" lIns="71212" tIns="35605" rIns="71212" bIns="35605">
            <a:spAutoFit/>
          </a:bodyPr>
          <a:lstStyle/>
          <a:p>
            <a:pPr defTabSz="711200" eaLnBrk="0" hangingPunct="0"/>
            <a:r>
              <a:rPr lang="en-US" sz="1000" b="1"/>
              <a:t>Slide 5</a:t>
            </a:r>
          </a:p>
        </p:txBody>
      </p:sp>
      <p:sp>
        <p:nvSpPr>
          <p:cNvPr id="54276" name="Rectangle 5"/>
          <p:cNvSpPr>
            <a:spLocks noChangeArrowheads="1"/>
          </p:cNvSpPr>
          <p:nvPr/>
        </p:nvSpPr>
        <p:spPr bwMode="auto">
          <a:xfrm>
            <a:off x="2566988" y="5878513"/>
            <a:ext cx="198437" cy="187325"/>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(b)</a:t>
            </a:r>
            <a:endParaRPr lang="en-US" sz="2100">
              <a:latin typeface="Times" charset="0"/>
            </a:endParaRPr>
          </a:p>
        </p:txBody>
      </p:sp>
      <p:sp>
        <p:nvSpPr>
          <p:cNvPr id="54278" name="Freeform 7"/>
          <p:cNvSpPr>
            <a:spLocks/>
          </p:cNvSpPr>
          <p:nvPr/>
        </p:nvSpPr>
        <p:spPr bwMode="auto">
          <a:xfrm>
            <a:off x="3829050" y="1890713"/>
            <a:ext cx="295275" cy="190500"/>
          </a:xfrm>
          <a:custGeom>
            <a:avLst/>
            <a:gdLst>
              <a:gd name="T0" fmla="*/ 210 w 210"/>
              <a:gd name="T1" fmla="*/ 0 h 136"/>
              <a:gd name="T2" fmla="*/ 138 w 210"/>
              <a:gd name="T3" fmla="*/ 0 h 136"/>
              <a:gd name="T4" fmla="*/ 0 w 210"/>
              <a:gd name="T5" fmla="*/ 136 h 136"/>
              <a:gd name="T6" fmla="*/ 0 60000 65536"/>
              <a:gd name="T7" fmla="*/ 0 60000 65536"/>
              <a:gd name="T8" fmla="*/ 0 60000 65536"/>
              <a:gd name="T9" fmla="*/ 0 w 210"/>
              <a:gd name="T10" fmla="*/ 0 h 136"/>
              <a:gd name="T11" fmla="*/ 210 w 210"/>
              <a:gd name="T12" fmla="*/ 136 h 136"/>
            </a:gdLst>
            <a:ahLst/>
            <a:cxnLst>
              <a:cxn ang="T6">
                <a:pos x="T0" y="T1"/>
              </a:cxn>
              <a:cxn ang="T7">
                <a:pos x="T2" y="T3"/>
              </a:cxn>
              <a:cxn ang="T8">
                <a:pos x="T4" y="T5"/>
              </a:cxn>
            </a:cxnLst>
            <a:rect l="T9" t="T10" r="T11" b="T12"/>
            <a:pathLst>
              <a:path w="210" h="136">
                <a:moveTo>
                  <a:pt x="210" y="0"/>
                </a:moveTo>
                <a:lnTo>
                  <a:pt x="138" y="0"/>
                </a:lnTo>
                <a:lnTo>
                  <a:pt x="0" y="136"/>
                </a:lnTo>
              </a:path>
            </a:pathLst>
          </a:custGeom>
          <a:noFill/>
          <a:ln w="15875">
            <a:solidFill>
              <a:srgbClr val="000000"/>
            </a:solidFill>
            <a:prstDash val="solid"/>
            <a:round/>
            <a:headEnd/>
            <a:tailEnd/>
          </a:ln>
        </p:spPr>
        <p:txBody>
          <a:bodyPr/>
          <a:lstStyle/>
          <a:p>
            <a:endParaRPr lang="en-US"/>
          </a:p>
        </p:txBody>
      </p:sp>
      <p:sp>
        <p:nvSpPr>
          <p:cNvPr id="54279" name="Freeform 8"/>
          <p:cNvSpPr>
            <a:spLocks/>
          </p:cNvSpPr>
          <p:nvPr/>
        </p:nvSpPr>
        <p:spPr bwMode="auto">
          <a:xfrm flipV="1">
            <a:off x="3810001" y="3124200"/>
            <a:ext cx="457200" cy="45719"/>
          </a:xfrm>
          <a:custGeom>
            <a:avLst/>
            <a:gdLst>
              <a:gd name="T0" fmla="*/ 210 w 210"/>
              <a:gd name="T1" fmla="*/ 0 h 136"/>
              <a:gd name="T2" fmla="*/ 138 w 210"/>
              <a:gd name="T3" fmla="*/ 0 h 136"/>
              <a:gd name="T4" fmla="*/ 0 w 210"/>
              <a:gd name="T5" fmla="*/ 136 h 136"/>
              <a:gd name="T6" fmla="*/ 0 60000 65536"/>
              <a:gd name="T7" fmla="*/ 0 60000 65536"/>
              <a:gd name="T8" fmla="*/ 0 60000 65536"/>
              <a:gd name="T9" fmla="*/ 0 w 210"/>
              <a:gd name="T10" fmla="*/ 0 h 136"/>
              <a:gd name="T11" fmla="*/ 210 w 210"/>
              <a:gd name="T12" fmla="*/ 136 h 136"/>
            </a:gdLst>
            <a:ahLst/>
            <a:cxnLst>
              <a:cxn ang="T6">
                <a:pos x="T0" y="T1"/>
              </a:cxn>
              <a:cxn ang="T7">
                <a:pos x="T2" y="T3"/>
              </a:cxn>
              <a:cxn ang="T8">
                <a:pos x="T4" y="T5"/>
              </a:cxn>
            </a:cxnLst>
            <a:rect l="T9" t="T10" r="T11" b="T12"/>
            <a:pathLst>
              <a:path w="210" h="136">
                <a:moveTo>
                  <a:pt x="210" y="0"/>
                </a:moveTo>
                <a:lnTo>
                  <a:pt x="138" y="0"/>
                </a:lnTo>
                <a:lnTo>
                  <a:pt x="0" y="136"/>
                </a:lnTo>
              </a:path>
            </a:pathLst>
          </a:custGeom>
          <a:noFill/>
          <a:ln w="15875">
            <a:solidFill>
              <a:srgbClr val="000000"/>
            </a:solidFill>
            <a:prstDash val="solid"/>
            <a:round/>
            <a:headEnd/>
            <a:tailEnd/>
          </a:ln>
        </p:spPr>
        <p:txBody>
          <a:bodyPr/>
          <a:lstStyle/>
          <a:p>
            <a:endParaRPr lang="en-US"/>
          </a:p>
        </p:txBody>
      </p:sp>
      <p:sp>
        <p:nvSpPr>
          <p:cNvPr id="54284" name="Rectangle 13"/>
          <p:cNvSpPr>
            <a:spLocks noChangeArrowheads="1"/>
          </p:cNvSpPr>
          <p:nvPr/>
        </p:nvSpPr>
        <p:spPr bwMode="auto">
          <a:xfrm>
            <a:off x="4419600" y="2514600"/>
            <a:ext cx="1670050" cy="365125"/>
          </a:xfrm>
          <a:prstGeom prst="rect">
            <a:avLst/>
          </a:prstGeom>
          <a:noFill/>
          <a:ln w="9525">
            <a:noFill/>
            <a:miter lim="800000"/>
            <a:headEnd/>
            <a:tailEnd/>
          </a:ln>
        </p:spPr>
        <p:txBody>
          <a:bodyPr wrap="none" lIns="0" tIns="0" rIns="0" bIns="0">
            <a:spAutoFit/>
          </a:bodyPr>
          <a:lstStyle/>
          <a:p>
            <a:pPr defTabSz="806450" eaLnBrk="0" hangingPunct="0"/>
            <a:r>
              <a:rPr lang="en-US" sz="1200" b="1" dirty="0" err="1">
                <a:solidFill>
                  <a:srgbClr val="000000"/>
                </a:solidFill>
              </a:rPr>
              <a:t>Phagocytic</a:t>
            </a:r>
            <a:r>
              <a:rPr lang="en-US" sz="1200" b="1" dirty="0">
                <a:solidFill>
                  <a:srgbClr val="000000"/>
                </a:solidFill>
              </a:rPr>
              <a:t> vesicle is</a:t>
            </a:r>
          </a:p>
          <a:p>
            <a:pPr defTabSz="806450" eaLnBrk="0" hangingPunct="0"/>
            <a:r>
              <a:rPr lang="en-US" sz="1200" b="1" dirty="0">
                <a:solidFill>
                  <a:srgbClr val="000000"/>
                </a:solidFill>
              </a:rPr>
              <a:t>fused with a </a:t>
            </a:r>
            <a:r>
              <a:rPr lang="en-US" sz="1200" b="1" dirty="0" err="1">
                <a:solidFill>
                  <a:srgbClr val="000000"/>
                </a:solidFill>
              </a:rPr>
              <a:t>lysosome</a:t>
            </a:r>
            <a:r>
              <a:rPr lang="en-US" sz="1200" b="1" dirty="0">
                <a:solidFill>
                  <a:srgbClr val="000000"/>
                </a:solidFill>
              </a:rPr>
              <a:t>.</a:t>
            </a:r>
            <a:endParaRPr lang="en-US" sz="2100" dirty="0">
              <a:latin typeface="Times" charset="0"/>
            </a:endParaRPr>
          </a:p>
        </p:txBody>
      </p:sp>
      <p:sp>
        <p:nvSpPr>
          <p:cNvPr id="54285" name="Rectangle 14"/>
          <p:cNvSpPr>
            <a:spLocks noChangeArrowheads="1"/>
          </p:cNvSpPr>
          <p:nvPr/>
        </p:nvSpPr>
        <p:spPr bwMode="auto">
          <a:xfrm>
            <a:off x="4149725" y="1793875"/>
            <a:ext cx="1362075" cy="547688"/>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Phagocytic vesicle</a:t>
            </a:r>
          </a:p>
          <a:p>
            <a:pPr defTabSz="806450" eaLnBrk="0" hangingPunct="0"/>
            <a:r>
              <a:rPr lang="en-US" sz="1200" b="1">
                <a:solidFill>
                  <a:srgbClr val="000000"/>
                </a:solidFill>
              </a:rPr>
              <a:t>containing antigen</a:t>
            </a:r>
          </a:p>
          <a:p>
            <a:pPr defTabSz="806450" eaLnBrk="0" hangingPunct="0"/>
            <a:r>
              <a:rPr lang="en-US" sz="1200" b="1">
                <a:solidFill>
                  <a:srgbClr val="000000"/>
                </a:solidFill>
              </a:rPr>
              <a:t>(phagosome). </a:t>
            </a:r>
            <a:endParaRPr lang="en-US" sz="2100">
              <a:latin typeface="Times" charset="0"/>
            </a:endParaRPr>
          </a:p>
        </p:txBody>
      </p:sp>
      <p:sp>
        <p:nvSpPr>
          <p:cNvPr id="54287" name="Rectangle 16"/>
          <p:cNvSpPr>
            <a:spLocks noChangeArrowheads="1"/>
          </p:cNvSpPr>
          <p:nvPr/>
        </p:nvSpPr>
        <p:spPr bwMode="auto">
          <a:xfrm>
            <a:off x="4343400" y="3124200"/>
            <a:ext cx="1198563" cy="187325"/>
          </a:xfrm>
          <a:prstGeom prst="rect">
            <a:avLst/>
          </a:prstGeom>
          <a:noFill/>
          <a:ln w="9525">
            <a:noFill/>
            <a:miter lim="800000"/>
            <a:headEnd/>
            <a:tailEnd/>
          </a:ln>
        </p:spPr>
        <p:txBody>
          <a:bodyPr wrap="none" lIns="0" tIns="0" rIns="0" bIns="0">
            <a:spAutoFit/>
          </a:bodyPr>
          <a:lstStyle/>
          <a:p>
            <a:pPr defTabSz="806450" eaLnBrk="0" hangingPunct="0"/>
            <a:r>
              <a:rPr lang="en-US" sz="1200" b="1" dirty="0" err="1">
                <a:solidFill>
                  <a:srgbClr val="000000"/>
                </a:solidFill>
              </a:rPr>
              <a:t>Phagolysosome</a:t>
            </a:r>
            <a:endParaRPr lang="en-US" sz="2100" dirty="0">
              <a:latin typeface="Times" charset="0"/>
            </a:endParaRPr>
          </a:p>
        </p:txBody>
      </p:sp>
      <p:sp>
        <p:nvSpPr>
          <p:cNvPr id="54288" name="Oval 17"/>
          <p:cNvSpPr>
            <a:spLocks noChangeArrowheads="1"/>
          </p:cNvSpPr>
          <p:nvPr/>
        </p:nvSpPr>
        <p:spPr bwMode="auto">
          <a:xfrm>
            <a:off x="4035424" y="2524124"/>
            <a:ext cx="307976" cy="295276"/>
          </a:xfrm>
          <a:prstGeom prst="ellipse">
            <a:avLst/>
          </a:prstGeom>
          <a:solidFill>
            <a:schemeClr val="bg1"/>
          </a:solidFill>
          <a:ln w="12700">
            <a:solidFill>
              <a:schemeClr val="tx1"/>
            </a:solidFill>
            <a:round/>
            <a:headEnd/>
            <a:tailEnd/>
          </a:ln>
        </p:spPr>
        <p:txBody>
          <a:bodyPr wrap="none" lIns="80696" tIns="40348" rIns="80696" bIns="40348" anchor="ctr"/>
          <a:lstStyle/>
          <a:p>
            <a:pPr defTabSz="806450" eaLnBrk="0" hangingPunct="0"/>
            <a:r>
              <a:rPr lang="en-US" sz="1200" b="1" dirty="0">
                <a:solidFill>
                  <a:srgbClr val="000000"/>
                </a:solidFill>
              </a:rPr>
              <a:t>3</a:t>
            </a:r>
          </a:p>
        </p:txBody>
      </p:sp>
    </p:spTree>
    <p:extLst>
      <p:ext uri="{BB962C8B-B14F-4D97-AF65-F5344CB8AC3E}">
        <p14:creationId xmlns:p14="http://schemas.microsoft.com/office/powerpoint/2010/main" val="16718799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1912938" y="0"/>
            <a:ext cx="5319712" cy="6858000"/>
          </a:xfrm>
          <a:prstGeom prst="rect">
            <a:avLst/>
          </a:prstGeom>
          <a:noFill/>
          <a:ln w="9525">
            <a:noFill/>
            <a:miter lim="800000"/>
            <a:headEnd/>
            <a:tailEnd/>
          </a:ln>
        </p:spPr>
      </p:pic>
      <p:sp>
        <p:nvSpPr>
          <p:cNvPr id="55299" name="Text Box 4"/>
          <p:cNvSpPr txBox="1">
            <a:spLocks noChangeArrowheads="1"/>
          </p:cNvSpPr>
          <p:nvPr/>
        </p:nvSpPr>
        <p:spPr bwMode="auto">
          <a:xfrm>
            <a:off x="8272463" y="200025"/>
            <a:ext cx="539750" cy="219075"/>
          </a:xfrm>
          <a:prstGeom prst="rect">
            <a:avLst/>
          </a:prstGeom>
          <a:noFill/>
          <a:ln w="9525">
            <a:noFill/>
            <a:miter lim="800000"/>
            <a:headEnd/>
            <a:tailEnd/>
          </a:ln>
        </p:spPr>
        <p:txBody>
          <a:bodyPr wrap="none" lIns="71212" tIns="35605" rIns="71212" bIns="35605">
            <a:spAutoFit/>
          </a:bodyPr>
          <a:lstStyle/>
          <a:p>
            <a:pPr defTabSz="711200" eaLnBrk="0" hangingPunct="0"/>
            <a:r>
              <a:rPr lang="en-US" sz="1000" b="1"/>
              <a:t>Slide 6</a:t>
            </a:r>
          </a:p>
        </p:txBody>
      </p:sp>
      <p:sp>
        <p:nvSpPr>
          <p:cNvPr id="55300" name="Rectangle 5"/>
          <p:cNvSpPr>
            <a:spLocks noChangeArrowheads="1"/>
          </p:cNvSpPr>
          <p:nvPr/>
        </p:nvSpPr>
        <p:spPr bwMode="auto">
          <a:xfrm>
            <a:off x="2566988" y="5878513"/>
            <a:ext cx="198437" cy="187325"/>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(b)</a:t>
            </a:r>
            <a:endParaRPr lang="en-US" sz="2100">
              <a:latin typeface="Times" charset="0"/>
            </a:endParaRPr>
          </a:p>
        </p:txBody>
      </p:sp>
      <p:sp>
        <p:nvSpPr>
          <p:cNvPr id="55310" name="Rectangle 15"/>
          <p:cNvSpPr>
            <a:spLocks noChangeArrowheads="1"/>
          </p:cNvSpPr>
          <p:nvPr/>
        </p:nvSpPr>
        <p:spPr bwMode="auto">
          <a:xfrm>
            <a:off x="4495800" y="3200400"/>
            <a:ext cx="2286000" cy="938212"/>
          </a:xfrm>
          <a:prstGeom prst="rect">
            <a:avLst/>
          </a:prstGeom>
          <a:noFill/>
          <a:ln w="9525">
            <a:noFill/>
            <a:miter lim="800000"/>
            <a:headEnd/>
            <a:tailEnd/>
          </a:ln>
        </p:spPr>
        <p:txBody>
          <a:bodyPr wrap="square" lIns="0" tIns="0" rIns="0" bIns="0">
            <a:spAutoFit/>
          </a:bodyPr>
          <a:lstStyle/>
          <a:p>
            <a:pPr algn="ctr" defTabSz="806450" eaLnBrk="0" hangingPunct="0"/>
            <a:r>
              <a:rPr lang="en-US" sz="1200" b="1" dirty="0">
                <a:solidFill>
                  <a:srgbClr val="000000"/>
                </a:solidFill>
              </a:rPr>
              <a:t>Microbe in fused vesicle</a:t>
            </a:r>
          </a:p>
          <a:p>
            <a:pPr algn="ctr" defTabSz="806450" eaLnBrk="0" hangingPunct="0"/>
            <a:r>
              <a:rPr lang="en-US" sz="1200" b="1" dirty="0">
                <a:solidFill>
                  <a:srgbClr val="000000"/>
                </a:solidFill>
              </a:rPr>
              <a:t>is killed and digested by</a:t>
            </a:r>
          </a:p>
          <a:p>
            <a:pPr algn="ctr" defTabSz="806450" eaLnBrk="0" hangingPunct="0"/>
            <a:r>
              <a:rPr lang="en-US" sz="1200" b="1" dirty="0" err="1">
                <a:solidFill>
                  <a:srgbClr val="000000"/>
                </a:solidFill>
              </a:rPr>
              <a:t>lysosomal</a:t>
            </a:r>
            <a:r>
              <a:rPr lang="en-US" sz="1200" b="1" dirty="0">
                <a:solidFill>
                  <a:srgbClr val="000000"/>
                </a:solidFill>
              </a:rPr>
              <a:t> enzymes within</a:t>
            </a:r>
          </a:p>
          <a:p>
            <a:pPr algn="ctr" defTabSz="806450" eaLnBrk="0" hangingPunct="0"/>
            <a:r>
              <a:rPr lang="en-US" sz="1200" b="1" dirty="0">
                <a:solidFill>
                  <a:srgbClr val="000000"/>
                </a:solidFill>
              </a:rPr>
              <a:t>the </a:t>
            </a:r>
            <a:r>
              <a:rPr lang="en-US" sz="1200" b="1" dirty="0" err="1">
                <a:solidFill>
                  <a:srgbClr val="000000"/>
                </a:solidFill>
              </a:rPr>
              <a:t>phagolysosome</a:t>
            </a:r>
            <a:r>
              <a:rPr lang="en-US" sz="1200" b="1" dirty="0">
                <a:solidFill>
                  <a:srgbClr val="000000"/>
                </a:solidFill>
              </a:rPr>
              <a:t>, leaving</a:t>
            </a:r>
          </a:p>
          <a:p>
            <a:pPr algn="ctr" defTabSz="806450" eaLnBrk="0" hangingPunct="0"/>
            <a:r>
              <a:rPr lang="en-US" sz="1200" b="1" dirty="0">
                <a:solidFill>
                  <a:srgbClr val="000000"/>
                </a:solidFill>
              </a:rPr>
              <a:t>a residual body. </a:t>
            </a:r>
            <a:endParaRPr lang="en-US" sz="2100" dirty="0">
              <a:latin typeface="Times" charset="0"/>
            </a:endParaRPr>
          </a:p>
        </p:txBody>
      </p:sp>
      <p:sp>
        <p:nvSpPr>
          <p:cNvPr id="55315" name="Oval 20"/>
          <p:cNvSpPr>
            <a:spLocks noChangeArrowheads="1"/>
          </p:cNvSpPr>
          <p:nvPr/>
        </p:nvSpPr>
        <p:spPr bwMode="auto">
          <a:xfrm>
            <a:off x="4191000" y="3200400"/>
            <a:ext cx="304800" cy="304799"/>
          </a:xfrm>
          <a:prstGeom prst="ellipse">
            <a:avLst/>
          </a:prstGeom>
          <a:solidFill>
            <a:schemeClr val="bg1"/>
          </a:solidFill>
          <a:ln w="12700">
            <a:solidFill>
              <a:schemeClr val="tx1"/>
            </a:solidFill>
            <a:round/>
            <a:headEnd/>
            <a:tailEnd/>
          </a:ln>
        </p:spPr>
        <p:txBody>
          <a:bodyPr wrap="none" lIns="80696" tIns="40348" rIns="80696" bIns="40348" anchor="ctr"/>
          <a:lstStyle/>
          <a:p>
            <a:pPr defTabSz="806450" eaLnBrk="0" hangingPunct="0"/>
            <a:r>
              <a:rPr lang="en-US" sz="1200" b="1">
                <a:solidFill>
                  <a:srgbClr val="000000"/>
                </a:solidFill>
              </a:rPr>
              <a:t>4</a:t>
            </a:r>
          </a:p>
        </p:txBody>
      </p:sp>
    </p:spTree>
    <p:extLst>
      <p:ext uri="{BB962C8B-B14F-4D97-AF65-F5344CB8AC3E}">
        <p14:creationId xmlns:p14="http://schemas.microsoft.com/office/powerpoint/2010/main" val="8921302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print"/>
          <a:srcRect/>
          <a:stretch>
            <a:fillRect/>
          </a:stretch>
        </p:blipFill>
        <p:spPr bwMode="auto">
          <a:xfrm>
            <a:off x="1912938" y="0"/>
            <a:ext cx="5319712" cy="6858000"/>
          </a:xfrm>
          <a:prstGeom prst="rect">
            <a:avLst/>
          </a:prstGeom>
          <a:noFill/>
          <a:ln w="9525">
            <a:noFill/>
            <a:miter lim="800000"/>
            <a:headEnd/>
            <a:tailEnd/>
          </a:ln>
        </p:spPr>
      </p:pic>
      <p:sp>
        <p:nvSpPr>
          <p:cNvPr id="56323" name="Text Box 4"/>
          <p:cNvSpPr txBox="1">
            <a:spLocks noChangeArrowheads="1"/>
          </p:cNvSpPr>
          <p:nvPr/>
        </p:nvSpPr>
        <p:spPr bwMode="auto">
          <a:xfrm>
            <a:off x="8272463" y="200025"/>
            <a:ext cx="539750" cy="219075"/>
          </a:xfrm>
          <a:prstGeom prst="rect">
            <a:avLst/>
          </a:prstGeom>
          <a:noFill/>
          <a:ln w="9525">
            <a:noFill/>
            <a:miter lim="800000"/>
            <a:headEnd/>
            <a:tailEnd/>
          </a:ln>
        </p:spPr>
        <p:txBody>
          <a:bodyPr wrap="none" lIns="71212" tIns="35605" rIns="71212" bIns="35605">
            <a:spAutoFit/>
          </a:bodyPr>
          <a:lstStyle/>
          <a:p>
            <a:pPr defTabSz="711200" eaLnBrk="0" hangingPunct="0"/>
            <a:r>
              <a:rPr lang="en-US" sz="1000" b="1"/>
              <a:t>Slide 7</a:t>
            </a:r>
          </a:p>
        </p:txBody>
      </p:sp>
      <p:sp>
        <p:nvSpPr>
          <p:cNvPr id="56324" name="Rectangle 5"/>
          <p:cNvSpPr>
            <a:spLocks noChangeArrowheads="1"/>
          </p:cNvSpPr>
          <p:nvPr/>
        </p:nvSpPr>
        <p:spPr bwMode="auto">
          <a:xfrm>
            <a:off x="2566988" y="5878513"/>
            <a:ext cx="198437" cy="187325"/>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(b)</a:t>
            </a:r>
            <a:endParaRPr lang="en-US" sz="2100">
              <a:latin typeface="Times" charset="0"/>
            </a:endParaRPr>
          </a:p>
        </p:txBody>
      </p:sp>
      <p:sp>
        <p:nvSpPr>
          <p:cNvPr id="56329" name="Line 10"/>
          <p:cNvSpPr>
            <a:spLocks noChangeShapeType="1"/>
          </p:cNvSpPr>
          <p:nvPr/>
        </p:nvSpPr>
        <p:spPr bwMode="auto">
          <a:xfrm flipH="1">
            <a:off x="4352925" y="4321175"/>
            <a:ext cx="255588" cy="1588"/>
          </a:xfrm>
          <a:prstGeom prst="line">
            <a:avLst/>
          </a:prstGeom>
          <a:noFill/>
          <a:ln w="15875">
            <a:solidFill>
              <a:srgbClr val="000000"/>
            </a:solidFill>
            <a:round/>
            <a:headEnd/>
            <a:tailEnd/>
          </a:ln>
        </p:spPr>
        <p:txBody>
          <a:bodyPr/>
          <a:lstStyle/>
          <a:p>
            <a:endParaRPr lang="en-US"/>
          </a:p>
        </p:txBody>
      </p:sp>
      <p:sp>
        <p:nvSpPr>
          <p:cNvPr id="56335" name="Rectangle 16"/>
          <p:cNvSpPr>
            <a:spLocks noChangeArrowheads="1"/>
          </p:cNvSpPr>
          <p:nvPr/>
        </p:nvSpPr>
        <p:spPr bwMode="auto">
          <a:xfrm>
            <a:off x="4724400" y="4648200"/>
            <a:ext cx="1676400" cy="738664"/>
          </a:xfrm>
          <a:prstGeom prst="rect">
            <a:avLst/>
          </a:prstGeom>
          <a:noFill/>
          <a:ln w="9525">
            <a:noFill/>
            <a:miter lim="800000"/>
            <a:headEnd/>
            <a:tailEnd/>
          </a:ln>
        </p:spPr>
        <p:txBody>
          <a:bodyPr wrap="square" lIns="0" tIns="0" rIns="0" bIns="0">
            <a:spAutoFit/>
          </a:bodyPr>
          <a:lstStyle/>
          <a:p>
            <a:pPr algn="ctr" defTabSz="806450" eaLnBrk="0" hangingPunct="0"/>
            <a:r>
              <a:rPr lang="en-US" sz="1200" b="1" dirty="0">
                <a:solidFill>
                  <a:srgbClr val="000000"/>
                </a:solidFill>
              </a:rPr>
              <a:t>Indigestible and</a:t>
            </a:r>
          </a:p>
          <a:p>
            <a:pPr algn="ctr" defTabSz="806450" eaLnBrk="0" hangingPunct="0"/>
            <a:r>
              <a:rPr lang="en-US" sz="1200" b="1" dirty="0">
                <a:solidFill>
                  <a:srgbClr val="000000"/>
                </a:solidFill>
              </a:rPr>
              <a:t>residual material</a:t>
            </a:r>
          </a:p>
          <a:p>
            <a:pPr algn="ctr" defTabSz="806450" eaLnBrk="0" hangingPunct="0"/>
            <a:r>
              <a:rPr lang="en-US" sz="1200" b="1" dirty="0">
                <a:solidFill>
                  <a:srgbClr val="000000"/>
                </a:solidFill>
              </a:rPr>
              <a:t>is removed by</a:t>
            </a:r>
          </a:p>
          <a:p>
            <a:pPr algn="ctr" defTabSz="806450" eaLnBrk="0" hangingPunct="0"/>
            <a:r>
              <a:rPr lang="en-US" sz="1200" b="1" dirty="0" err="1">
                <a:solidFill>
                  <a:srgbClr val="000000"/>
                </a:solidFill>
              </a:rPr>
              <a:t>exocytosis</a:t>
            </a:r>
            <a:r>
              <a:rPr lang="en-US" sz="1200" b="1" dirty="0">
                <a:solidFill>
                  <a:srgbClr val="000000"/>
                </a:solidFill>
              </a:rPr>
              <a:t>.</a:t>
            </a:r>
            <a:endParaRPr lang="en-US" sz="2100" dirty="0">
              <a:latin typeface="Times" charset="0"/>
            </a:endParaRPr>
          </a:p>
        </p:txBody>
      </p:sp>
      <p:sp>
        <p:nvSpPr>
          <p:cNvPr id="56337" name="Rectangle 18"/>
          <p:cNvSpPr>
            <a:spLocks noChangeArrowheads="1"/>
          </p:cNvSpPr>
          <p:nvPr/>
        </p:nvSpPr>
        <p:spPr bwMode="auto">
          <a:xfrm>
            <a:off x="4635500" y="4225925"/>
            <a:ext cx="1066800" cy="187325"/>
          </a:xfrm>
          <a:prstGeom prst="rect">
            <a:avLst/>
          </a:prstGeom>
          <a:noFill/>
          <a:ln w="9525">
            <a:noFill/>
            <a:miter lim="800000"/>
            <a:headEnd/>
            <a:tailEnd/>
          </a:ln>
        </p:spPr>
        <p:txBody>
          <a:bodyPr wrap="none" lIns="0" tIns="0" rIns="0" bIns="0">
            <a:spAutoFit/>
          </a:bodyPr>
          <a:lstStyle/>
          <a:p>
            <a:pPr defTabSz="806450" eaLnBrk="0" hangingPunct="0"/>
            <a:r>
              <a:rPr lang="en-US" sz="1200" b="1">
                <a:solidFill>
                  <a:srgbClr val="000000"/>
                </a:solidFill>
              </a:rPr>
              <a:t>Residual body</a:t>
            </a:r>
            <a:endParaRPr lang="en-US" sz="2100">
              <a:latin typeface="Times" charset="0"/>
            </a:endParaRPr>
          </a:p>
        </p:txBody>
      </p:sp>
      <p:sp>
        <p:nvSpPr>
          <p:cNvPr id="56344" name="Oval 25"/>
          <p:cNvSpPr>
            <a:spLocks noChangeArrowheads="1"/>
          </p:cNvSpPr>
          <p:nvPr/>
        </p:nvSpPr>
        <p:spPr bwMode="auto">
          <a:xfrm>
            <a:off x="4572000" y="4724400"/>
            <a:ext cx="346075" cy="309563"/>
          </a:xfrm>
          <a:prstGeom prst="ellipse">
            <a:avLst/>
          </a:prstGeom>
          <a:solidFill>
            <a:schemeClr val="bg1"/>
          </a:solidFill>
          <a:ln w="12700">
            <a:solidFill>
              <a:schemeClr val="tx1"/>
            </a:solidFill>
            <a:round/>
            <a:headEnd/>
            <a:tailEnd/>
          </a:ln>
        </p:spPr>
        <p:txBody>
          <a:bodyPr wrap="none" lIns="80696" tIns="40348" rIns="80696" bIns="40348" anchor="ctr"/>
          <a:lstStyle/>
          <a:p>
            <a:pPr defTabSz="806450" eaLnBrk="0" hangingPunct="0"/>
            <a:r>
              <a:rPr lang="en-US" sz="1200" b="1">
                <a:solidFill>
                  <a:srgbClr val="000000"/>
                </a:solidFill>
              </a:rPr>
              <a:t>5</a:t>
            </a:r>
          </a:p>
        </p:txBody>
      </p:sp>
    </p:spTree>
    <p:extLst>
      <p:ext uri="{BB962C8B-B14F-4D97-AF65-F5344CB8AC3E}">
        <p14:creationId xmlns:p14="http://schemas.microsoft.com/office/powerpoint/2010/main" val="34723679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4" name="Rectangle 8"/>
          <p:cNvSpPr>
            <a:spLocks noGrp="1" noChangeArrowheads="1"/>
          </p:cNvSpPr>
          <p:nvPr>
            <p:ph type="title"/>
          </p:nvPr>
        </p:nvSpPr>
        <p:spPr/>
        <p:txBody>
          <a:bodyPr/>
          <a:lstStyle/>
          <a:p>
            <a:r>
              <a:rPr lang="en-US"/>
              <a:t>Mechanism of Phagocytosis </a:t>
            </a:r>
          </a:p>
        </p:txBody>
      </p:sp>
      <p:sp>
        <p:nvSpPr>
          <p:cNvPr id="19465" name="Rectangle 9"/>
          <p:cNvSpPr>
            <a:spLocks noGrp="1" noChangeArrowheads="1"/>
          </p:cNvSpPr>
          <p:nvPr>
            <p:ph type="body" idx="1"/>
          </p:nvPr>
        </p:nvSpPr>
        <p:spPr/>
        <p:txBody>
          <a:bodyPr>
            <a:normAutofit/>
          </a:bodyPr>
          <a:lstStyle/>
          <a:p>
            <a:r>
              <a:rPr lang="en-US" sz="2800" dirty="0"/>
              <a:t>Pathogens killed by acidifying and digesting with </a:t>
            </a:r>
            <a:r>
              <a:rPr lang="en-US" sz="2800" dirty="0" err="1"/>
              <a:t>lysosomal</a:t>
            </a:r>
            <a:r>
              <a:rPr lang="en-US" sz="2800" dirty="0"/>
              <a:t> enzymes</a:t>
            </a:r>
          </a:p>
          <a:p>
            <a:endParaRPr lang="en-US" sz="2800" dirty="0" smtClean="0"/>
          </a:p>
          <a:p>
            <a:r>
              <a:rPr lang="en-US" sz="2800" dirty="0" smtClean="0"/>
              <a:t>Helper </a:t>
            </a:r>
            <a:r>
              <a:rPr lang="en-US" sz="2800" dirty="0"/>
              <a:t>T cells cause release of enzymes of    </a:t>
            </a:r>
            <a:r>
              <a:rPr lang="en-US" sz="2800" b="1" dirty="0"/>
              <a:t>respiratory </a:t>
            </a:r>
            <a:r>
              <a:rPr lang="en-US" sz="2800" b="1" dirty="0" smtClean="0"/>
              <a:t>burst</a:t>
            </a:r>
            <a:endParaRPr lang="en-US" sz="2800" dirty="0" smtClean="0"/>
          </a:p>
          <a:p>
            <a:endParaRPr lang="en-US" sz="2800" dirty="0" smtClean="0"/>
          </a:p>
          <a:p>
            <a:r>
              <a:rPr lang="en-US" sz="2800" dirty="0" err="1" smtClean="0"/>
              <a:t>Defensins</a:t>
            </a:r>
            <a:r>
              <a:rPr lang="en-US" sz="2800" dirty="0" smtClean="0"/>
              <a:t> </a:t>
            </a:r>
            <a:r>
              <a:rPr lang="en-US" sz="2800" dirty="0"/>
              <a:t>(in </a:t>
            </a:r>
            <a:r>
              <a:rPr lang="en-US" sz="2800" dirty="0" err="1"/>
              <a:t>neutrophils</a:t>
            </a:r>
            <a:r>
              <a:rPr lang="en-US" sz="2800" dirty="0"/>
              <a:t>) pierce membrane</a:t>
            </a:r>
          </a:p>
        </p:txBody>
      </p:sp>
    </p:spTree>
    <p:extLst>
      <p:ext uri="{BB962C8B-B14F-4D97-AF65-F5344CB8AC3E}">
        <p14:creationId xmlns:p14="http://schemas.microsoft.com/office/powerpoint/2010/main" val="23051339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p:txBody>
          <a:bodyPr/>
          <a:lstStyle/>
          <a:p>
            <a:r>
              <a:rPr lang="en-US"/>
              <a:t>Natural Killer (NK) Cells</a:t>
            </a:r>
          </a:p>
        </p:txBody>
      </p:sp>
      <p:sp>
        <p:nvSpPr>
          <p:cNvPr id="20485" name="Rectangle 5"/>
          <p:cNvSpPr>
            <a:spLocks noGrp="1" noChangeArrowheads="1"/>
          </p:cNvSpPr>
          <p:nvPr>
            <p:ph type="body" idx="1"/>
          </p:nvPr>
        </p:nvSpPr>
        <p:spPr/>
        <p:txBody>
          <a:bodyPr/>
          <a:lstStyle/>
          <a:p>
            <a:r>
              <a:rPr lang="en-US" dirty="0" err="1"/>
              <a:t>Nonphagocytic</a:t>
            </a:r>
            <a:r>
              <a:rPr lang="en-US" dirty="0"/>
              <a:t> large granular lymphocytes </a:t>
            </a:r>
          </a:p>
          <a:p>
            <a:endParaRPr lang="en-US" dirty="0" smtClean="0"/>
          </a:p>
          <a:p>
            <a:r>
              <a:rPr lang="en-US" dirty="0" smtClean="0"/>
              <a:t>Attack </a:t>
            </a:r>
            <a:r>
              <a:rPr lang="en-US" dirty="0"/>
              <a:t>cells that lack "self" cell-surface receptors</a:t>
            </a:r>
          </a:p>
          <a:p>
            <a:pPr lvl="1"/>
            <a:r>
              <a:rPr lang="en-US" dirty="0"/>
              <a:t>Induce </a:t>
            </a:r>
            <a:r>
              <a:rPr lang="en-US" b="1" dirty="0"/>
              <a:t>apoptosis</a:t>
            </a:r>
            <a:r>
              <a:rPr lang="en-US" dirty="0"/>
              <a:t> in cancer cells and virus-infected cells </a:t>
            </a:r>
          </a:p>
          <a:p>
            <a:endParaRPr lang="en-US" dirty="0" smtClean="0"/>
          </a:p>
          <a:p>
            <a:r>
              <a:rPr lang="en-US" dirty="0" smtClean="0"/>
              <a:t>Secrete </a:t>
            </a:r>
            <a:r>
              <a:rPr lang="en-US" dirty="0"/>
              <a:t>potent chemicals that enhance inflammatory response</a:t>
            </a:r>
          </a:p>
        </p:txBody>
      </p:sp>
    </p:spTree>
    <p:extLst>
      <p:ext uri="{BB962C8B-B14F-4D97-AF65-F5344CB8AC3E}">
        <p14:creationId xmlns:p14="http://schemas.microsoft.com/office/powerpoint/2010/main" val="306235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title"/>
          </p:nvPr>
        </p:nvSpPr>
        <p:spPr/>
        <p:txBody>
          <a:bodyPr/>
          <a:lstStyle/>
          <a:p>
            <a:r>
              <a:rPr lang="en-US"/>
              <a:t>Inflammatory Response</a:t>
            </a:r>
          </a:p>
        </p:txBody>
      </p:sp>
      <p:sp>
        <p:nvSpPr>
          <p:cNvPr id="21509" name="Rectangle 5"/>
          <p:cNvSpPr>
            <a:spLocks noGrp="1" noChangeArrowheads="1"/>
          </p:cNvSpPr>
          <p:nvPr>
            <p:ph type="body" idx="1"/>
          </p:nvPr>
        </p:nvSpPr>
        <p:spPr/>
        <p:txBody>
          <a:bodyPr/>
          <a:lstStyle/>
          <a:p>
            <a:r>
              <a:rPr lang="en-US" dirty="0"/>
              <a:t>Triggered whenever body tissues injured</a:t>
            </a:r>
          </a:p>
          <a:p>
            <a:endParaRPr lang="en-US" dirty="0" smtClean="0"/>
          </a:p>
          <a:p>
            <a:r>
              <a:rPr lang="en-US" dirty="0" smtClean="0"/>
              <a:t>Prevents </a:t>
            </a:r>
            <a:r>
              <a:rPr lang="en-US" dirty="0"/>
              <a:t>spread of damaging agents</a:t>
            </a:r>
          </a:p>
          <a:p>
            <a:endParaRPr lang="en-US" dirty="0" smtClean="0"/>
          </a:p>
          <a:p>
            <a:r>
              <a:rPr lang="en-US" dirty="0" smtClean="0"/>
              <a:t>Disposes </a:t>
            </a:r>
            <a:r>
              <a:rPr lang="en-US" dirty="0"/>
              <a:t>of cell debris and pathogens</a:t>
            </a:r>
          </a:p>
          <a:p>
            <a:endParaRPr lang="en-US" dirty="0" smtClean="0"/>
          </a:p>
          <a:p>
            <a:r>
              <a:rPr lang="en-US" dirty="0" smtClean="0"/>
              <a:t>Alerts </a:t>
            </a:r>
            <a:r>
              <a:rPr lang="en-US" dirty="0"/>
              <a:t>adaptive immune system</a:t>
            </a:r>
          </a:p>
          <a:p>
            <a:endParaRPr lang="en-US" dirty="0" smtClean="0"/>
          </a:p>
          <a:p>
            <a:r>
              <a:rPr lang="en-US" dirty="0" smtClean="0"/>
              <a:t>Sets </a:t>
            </a:r>
            <a:r>
              <a:rPr lang="en-US" dirty="0"/>
              <a:t>the stage for repair </a:t>
            </a:r>
          </a:p>
        </p:txBody>
      </p:sp>
    </p:spTree>
    <p:extLst>
      <p:ext uri="{BB962C8B-B14F-4D97-AF65-F5344CB8AC3E}">
        <p14:creationId xmlns:p14="http://schemas.microsoft.com/office/powerpoint/2010/main" val="28704194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4"/>
          <p:cNvSpPr>
            <a:spLocks noGrp="1" noChangeArrowheads="1"/>
          </p:cNvSpPr>
          <p:nvPr>
            <p:ph type="title"/>
          </p:nvPr>
        </p:nvSpPr>
        <p:spPr/>
        <p:txBody>
          <a:bodyPr/>
          <a:lstStyle/>
          <a:p>
            <a:r>
              <a:rPr lang="en-US"/>
              <a:t>Inflammatory Response</a:t>
            </a:r>
          </a:p>
        </p:txBody>
      </p:sp>
      <p:sp>
        <p:nvSpPr>
          <p:cNvPr id="22533" name="Rectangle 5"/>
          <p:cNvSpPr>
            <a:spLocks noGrp="1" noChangeArrowheads="1"/>
          </p:cNvSpPr>
          <p:nvPr>
            <p:ph type="body" idx="1"/>
          </p:nvPr>
        </p:nvSpPr>
        <p:spPr/>
        <p:txBody>
          <a:bodyPr/>
          <a:lstStyle/>
          <a:p>
            <a:pPr marL="349250" indent="-349250"/>
            <a:r>
              <a:rPr lang="en-US" dirty="0"/>
              <a:t>Cardinal signs of acute inflammation:</a:t>
            </a:r>
          </a:p>
          <a:p>
            <a:pPr marL="879475" lvl="1" indent="-533400">
              <a:buFont typeface="Times" charset="0"/>
              <a:buAutoNum type="arabicPeriod"/>
            </a:pPr>
            <a:r>
              <a:rPr lang="en-US" dirty="0" smtClean="0"/>
              <a:t>Redness</a:t>
            </a:r>
          </a:p>
          <a:p>
            <a:pPr marL="1279525" lvl="2" indent="-533400"/>
            <a:r>
              <a:rPr lang="en-US" dirty="0" err="1" smtClean="0"/>
              <a:t>rubor</a:t>
            </a:r>
            <a:endParaRPr lang="en-US" dirty="0" smtClean="0"/>
          </a:p>
          <a:p>
            <a:pPr marL="879475" lvl="1" indent="-533400">
              <a:buFont typeface="Times" charset="0"/>
              <a:buAutoNum type="arabicPeriod"/>
            </a:pPr>
            <a:r>
              <a:rPr lang="en-US" dirty="0" smtClean="0"/>
              <a:t>Heat</a:t>
            </a:r>
          </a:p>
          <a:p>
            <a:pPr marL="1279525" lvl="2" indent="-533400"/>
            <a:r>
              <a:rPr lang="en-US" dirty="0" err="1" smtClean="0"/>
              <a:t>calor</a:t>
            </a:r>
            <a:endParaRPr lang="en-US" dirty="0" smtClean="0"/>
          </a:p>
          <a:p>
            <a:pPr marL="879475" lvl="1" indent="-533400">
              <a:buFont typeface="Times" charset="0"/>
              <a:buAutoNum type="arabicPeriod"/>
            </a:pPr>
            <a:r>
              <a:rPr lang="en-US" dirty="0" smtClean="0"/>
              <a:t>Swelling</a:t>
            </a:r>
          </a:p>
          <a:p>
            <a:pPr marL="1279525" lvl="2" indent="-533400"/>
            <a:r>
              <a:rPr lang="en-US" dirty="0" smtClean="0"/>
              <a:t>tumor</a:t>
            </a:r>
          </a:p>
          <a:p>
            <a:pPr marL="879475" lvl="1" indent="-533400">
              <a:buFont typeface="Times" charset="0"/>
              <a:buAutoNum type="arabicPeriod"/>
            </a:pPr>
            <a:r>
              <a:rPr lang="en-US" dirty="0" smtClean="0"/>
              <a:t>Pain</a:t>
            </a:r>
          </a:p>
          <a:p>
            <a:pPr marL="1279525" lvl="2" indent="-533400"/>
            <a:r>
              <a:rPr lang="en-US" dirty="0" smtClean="0"/>
              <a:t>Dolor</a:t>
            </a:r>
          </a:p>
          <a:p>
            <a:pPr marL="1279525" lvl="2" indent="-533400"/>
            <a:endParaRPr lang="en-US" dirty="0"/>
          </a:p>
          <a:p>
            <a:pPr marL="1279525" lvl="2" indent="-533400"/>
            <a:endParaRPr lang="en-US" dirty="0" smtClean="0"/>
          </a:p>
          <a:p>
            <a:pPr marL="920750" lvl="1" indent="-457200">
              <a:buFontTx/>
              <a:buNone/>
            </a:pPr>
            <a:r>
              <a:rPr lang="en-US" dirty="0" smtClean="0"/>
              <a:t>(</a:t>
            </a:r>
            <a:r>
              <a:rPr lang="en-US" dirty="0"/>
              <a:t>Sometimes 5. Impairment of function)</a:t>
            </a:r>
          </a:p>
        </p:txBody>
      </p:sp>
    </p:spTree>
    <p:extLst>
      <p:ext uri="{BB962C8B-B14F-4D97-AF65-F5344CB8AC3E}">
        <p14:creationId xmlns:p14="http://schemas.microsoft.com/office/powerpoint/2010/main" val="26092113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title"/>
          </p:nvPr>
        </p:nvSpPr>
        <p:spPr/>
        <p:txBody>
          <a:bodyPr/>
          <a:lstStyle/>
          <a:p>
            <a:pPr eaLnBrk="1" hangingPunct="1"/>
            <a:r>
              <a:rPr lang="en-US" smtClean="0"/>
              <a:t>Inflammatory Response</a:t>
            </a:r>
          </a:p>
        </p:txBody>
      </p:sp>
      <p:sp>
        <p:nvSpPr>
          <p:cNvPr id="55299" name="Rectangle 7"/>
          <p:cNvSpPr>
            <a:spLocks noGrp="1" noChangeArrowheads="1"/>
          </p:cNvSpPr>
          <p:nvPr>
            <p:ph type="body" idx="1"/>
          </p:nvPr>
        </p:nvSpPr>
        <p:spPr/>
        <p:txBody>
          <a:bodyPr>
            <a:normAutofit/>
          </a:bodyPr>
          <a:lstStyle/>
          <a:p>
            <a:pPr eaLnBrk="1" hangingPunct="1">
              <a:defRPr/>
            </a:pPr>
            <a:r>
              <a:rPr lang="en-US" dirty="0" smtClean="0"/>
              <a:t>Inflammatory mediators</a:t>
            </a:r>
          </a:p>
          <a:p>
            <a:pPr lvl="1" eaLnBrk="1" hangingPunct="1">
              <a:defRPr/>
            </a:pPr>
            <a:r>
              <a:rPr lang="en-US" dirty="0" smtClean="0"/>
              <a:t>Histamine </a:t>
            </a:r>
          </a:p>
          <a:p>
            <a:pPr lvl="2" eaLnBrk="1" hangingPunct="1">
              <a:defRPr/>
            </a:pPr>
            <a:r>
              <a:rPr lang="en-US" dirty="0" smtClean="0"/>
              <a:t>from mast cells</a:t>
            </a:r>
          </a:p>
          <a:p>
            <a:pPr lvl="1" eaLnBrk="1" hangingPunct="1">
              <a:defRPr/>
            </a:pPr>
            <a:endParaRPr lang="en-US" dirty="0" smtClean="0"/>
          </a:p>
          <a:p>
            <a:pPr lvl="1" eaLnBrk="1" hangingPunct="1">
              <a:defRPr/>
            </a:pPr>
            <a:r>
              <a:rPr lang="en-US" dirty="0" smtClean="0"/>
              <a:t>Blood proteins</a:t>
            </a:r>
          </a:p>
          <a:p>
            <a:pPr lvl="1" eaLnBrk="1" hangingPunct="1">
              <a:defRPr/>
            </a:pPr>
            <a:endParaRPr lang="en-US" dirty="0" smtClean="0"/>
          </a:p>
          <a:p>
            <a:pPr lvl="1" eaLnBrk="1" hangingPunct="1">
              <a:defRPr/>
            </a:pPr>
            <a:r>
              <a:rPr lang="en-US" dirty="0" err="1" smtClean="0"/>
              <a:t>Kinins</a:t>
            </a:r>
            <a:r>
              <a:rPr lang="en-US" dirty="0" smtClean="0"/>
              <a:t>, prostaglandins (PGs), </a:t>
            </a:r>
            <a:r>
              <a:rPr lang="en-US" dirty="0" err="1" smtClean="0"/>
              <a:t>leukotrienes</a:t>
            </a:r>
            <a:r>
              <a:rPr lang="en-US" dirty="0" smtClean="0"/>
              <a:t>, and complement </a:t>
            </a:r>
          </a:p>
          <a:p>
            <a:pPr lvl="2" eaLnBrk="1" hangingPunct="1">
              <a:defRPr/>
            </a:pPr>
            <a:r>
              <a:rPr lang="en-US" dirty="0" smtClean="0"/>
              <a:t>Released by injured tissue, phagocytes, lymphocytes, </a:t>
            </a:r>
            <a:r>
              <a:rPr lang="en-US" dirty="0" err="1" smtClean="0"/>
              <a:t>basophils</a:t>
            </a:r>
            <a:r>
              <a:rPr lang="en-US" dirty="0" smtClean="0"/>
              <a:t>, and mast cells</a:t>
            </a:r>
          </a:p>
        </p:txBody>
      </p:sp>
    </p:spTree>
    <p:extLst>
      <p:ext uri="{BB962C8B-B14F-4D97-AF65-F5344CB8AC3E}">
        <p14:creationId xmlns:p14="http://schemas.microsoft.com/office/powerpoint/2010/main" val="2559515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6"/>
          <p:cNvSpPr>
            <a:spLocks noGrp="1" noChangeArrowheads="1"/>
          </p:cNvSpPr>
          <p:nvPr>
            <p:ph type="title"/>
          </p:nvPr>
        </p:nvSpPr>
        <p:spPr/>
        <p:txBody>
          <a:bodyPr>
            <a:normAutofit fontScale="90000"/>
          </a:bodyPr>
          <a:lstStyle/>
          <a:p>
            <a:pPr eaLnBrk="1" hangingPunct="1"/>
            <a:r>
              <a:rPr lang="en-US" smtClean="0"/>
              <a:t>Lymphatic Capillaries</a:t>
            </a:r>
          </a:p>
        </p:txBody>
      </p:sp>
      <p:sp>
        <p:nvSpPr>
          <p:cNvPr id="28676" name="Rectangle 7"/>
          <p:cNvSpPr>
            <a:spLocks noGrp="1" noChangeArrowheads="1"/>
          </p:cNvSpPr>
          <p:nvPr>
            <p:ph type="body" idx="1"/>
          </p:nvPr>
        </p:nvSpPr>
        <p:spPr>
          <a:xfrm>
            <a:off x="457200" y="1600200"/>
            <a:ext cx="4648200" cy="4525963"/>
          </a:xfrm>
        </p:spPr>
        <p:txBody>
          <a:bodyPr>
            <a:normAutofit/>
          </a:bodyPr>
          <a:lstStyle/>
          <a:p>
            <a:pPr eaLnBrk="1" hangingPunct="1"/>
            <a:r>
              <a:rPr lang="en-US" dirty="0" smtClean="0"/>
              <a:t>Absent from bones, teeth, bone marrow, and CNS</a:t>
            </a:r>
          </a:p>
          <a:p>
            <a:pPr eaLnBrk="1" hangingPunct="1"/>
            <a:endParaRPr lang="en-US" b="1" dirty="0" smtClean="0"/>
          </a:p>
          <a:p>
            <a:pPr eaLnBrk="1" hangingPunct="1"/>
            <a:r>
              <a:rPr lang="en-US" b="1" dirty="0" smtClean="0"/>
              <a:t>Lacteals</a:t>
            </a:r>
            <a:r>
              <a:rPr lang="en-US" dirty="0" smtClean="0"/>
              <a:t>: specialized lymph capillaries present in intestinal mucosa</a:t>
            </a:r>
          </a:p>
          <a:p>
            <a:pPr lvl="1" eaLnBrk="1" hangingPunct="1"/>
            <a:r>
              <a:rPr lang="en-US" dirty="0" smtClean="0">
                <a:ea typeface="ＭＳ Ｐゴシック" pitchFamily="1" charset="-128"/>
              </a:rPr>
              <a:t>Absorb digested fat and deliver fatty lymph (</a:t>
            </a:r>
            <a:r>
              <a:rPr lang="en-US" b="1" dirty="0" err="1" smtClean="0">
                <a:ea typeface="ＭＳ Ｐゴシック" pitchFamily="1" charset="-128"/>
              </a:rPr>
              <a:t>chyle</a:t>
            </a:r>
            <a:r>
              <a:rPr lang="en-US" dirty="0" smtClean="0">
                <a:ea typeface="ＭＳ Ｐゴシック" pitchFamily="1" charset="-128"/>
              </a:rPr>
              <a:t>) to the blood</a:t>
            </a:r>
          </a:p>
        </p:txBody>
      </p:sp>
      <p:pic>
        <p:nvPicPr>
          <p:cNvPr id="3074" name="Picture 2"/>
          <p:cNvPicPr>
            <a:picLocks noChangeAspect="1" noChangeArrowheads="1"/>
          </p:cNvPicPr>
          <p:nvPr/>
        </p:nvPicPr>
        <p:blipFill>
          <a:blip r:embed="rId3" cstate="print"/>
          <a:srcRect/>
          <a:stretch>
            <a:fillRect/>
          </a:stretch>
        </p:blipFill>
        <p:spPr bwMode="auto">
          <a:xfrm>
            <a:off x="5253037" y="1676400"/>
            <a:ext cx="3890963" cy="4016225"/>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title"/>
          </p:nvPr>
        </p:nvSpPr>
        <p:spPr/>
        <p:txBody>
          <a:bodyPr/>
          <a:lstStyle/>
          <a:p>
            <a:pPr eaLnBrk="1" hangingPunct="1"/>
            <a:r>
              <a:rPr lang="en-US" smtClean="0"/>
              <a:t>Vasodilation and Increased Vascular Permeability</a:t>
            </a:r>
          </a:p>
        </p:txBody>
      </p:sp>
      <p:sp>
        <p:nvSpPr>
          <p:cNvPr id="62467" name="Rectangle 7"/>
          <p:cNvSpPr>
            <a:spLocks noGrp="1" noChangeArrowheads="1"/>
          </p:cNvSpPr>
          <p:nvPr>
            <p:ph type="body" idx="1"/>
          </p:nvPr>
        </p:nvSpPr>
        <p:spPr/>
        <p:txBody>
          <a:bodyPr/>
          <a:lstStyle/>
          <a:p>
            <a:pPr eaLnBrk="1" hangingPunct="1"/>
            <a:r>
              <a:rPr lang="en-US" dirty="0" smtClean="0"/>
              <a:t>Inflammatory chemicals cause</a:t>
            </a:r>
          </a:p>
          <a:p>
            <a:pPr lvl="1" eaLnBrk="1" hangingPunct="1"/>
            <a:r>
              <a:rPr lang="en-US" dirty="0" smtClean="0"/>
              <a:t>Dilation of arterioles, resulting in hyperemia </a:t>
            </a:r>
          </a:p>
          <a:p>
            <a:pPr lvl="1" eaLnBrk="1" hangingPunct="1"/>
            <a:endParaRPr lang="en-US" dirty="0" smtClean="0"/>
          </a:p>
          <a:p>
            <a:pPr lvl="1" eaLnBrk="1" hangingPunct="1"/>
            <a:r>
              <a:rPr lang="en-US" dirty="0" smtClean="0"/>
              <a:t>Increased permeability of local capillaries and edema </a:t>
            </a:r>
          </a:p>
          <a:p>
            <a:pPr lvl="2" eaLnBrk="1" hangingPunct="1"/>
            <a:r>
              <a:rPr lang="en-US" dirty="0" smtClean="0"/>
              <a:t>leakage of </a:t>
            </a:r>
            <a:r>
              <a:rPr lang="en-US" dirty="0" err="1" smtClean="0"/>
              <a:t>exudate</a:t>
            </a:r>
            <a:endParaRPr lang="en-US" dirty="0" smtClean="0"/>
          </a:p>
          <a:p>
            <a:pPr eaLnBrk="1" hangingPunct="1"/>
            <a:endParaRPr lang="en-US" dirty="0" smtClean="0"/>
          </a:p>
          <a:p>
            <a:pPr eaLnBrk="1" hangingPunct="1"/>
            <a:r>
              <a:rPr lang="en-US" dirty="0" err="1" smtClean="0"/>
              <a:t>Exudate</a:t>
            </a:r>
            <a:r>
              <a:rPr lang="en-US" dirty="0" smtClean="0"/>
              <a:t> contains proteins, clotting factors, and antibodies</a:t>
            </a:r>
          </a:p>
        </p:txBody>
      </p:sp>
    </p:spTree>
    <p:extLst>
      <p:ext uri="{BB962C8B-B14F-4D97-AF65-F5344CB8AC3E}">
        <p14:creationId xmlns:p14="http://schemas.microsoft.com/office/powerpoint/2010/main" val="9663203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title"/>
          </p:nvPr>
        </p:nvSpPr>
        <p:spPr/>
        <p:txBody>
          <a:bodyPr/>
          <a:lstStyle/>
          <a:p>
            <a:r>
              <a:rPr lang="en-US"/>
              <a:t>Inflammatory Response: Edema</a:t>
            </a:r>
          </a:p>
        </p:txBody>
      </p:sp>
      <p:sp>
        <p:nvSpPr>
          <p:cNvPr id="25605" name="Rectangle 5"/>
          <p:cNvSpPr>
            <a:spLocks noGrp="1" noChangeArrowheads="1"/>
          </p:cNvSpPr>
          <p:nvPr>
            <p:ph type="body" idx="1"/>
          </p:nvPr>
        </p:nvSpPr>
        <p:spPr/>
        <p:txBody>
          <a:bodyPr/>
          <a:lstStyle/>
          <a:p>
            <a:r>
              <a:rPr lang="en-US" dirty="0">
                <a:sym typeface="Wingdings" pitchFamily="28" charset="2"/>
              </a:rPr>
              <a:t> </a:t>
            </a:r>
            <a:r>
              <a:rPr lang="en-US" dirty="0"/>
              <a:t>Capillary permeability </a:t>
            </a:r>
            <a:r>
              <a:rPr lang="en-US" dirty="0">
                <a:sym typeface="Wingdings" pitchFamily="28" charset="2"/>
              </a:rPr>
              <a:t></a:t>
            </a:r>
            <a:r>
              <a:rPr lang="en-US" dirty="0"/>
              <a:t> </a:t>
            </a:r>
            <a:r>
              <a:rPr lang="en-US" b="1" dirty="0" err="1"/>
              <a:t>exudate</a:t>
            </a:r>
            <a:r>
              <a:rPr lang="en-US" dirty="0"/>
              <a:t> to tissues</a:t>
            </a:r>
          </a:p>
          <a:p>
            <a:pPr lvl="1"/>
            <a:endParaRPr lang="en-US" dirty="0" smtClean="0"/>
          </a:p>
          <a:p>
            <a:pPr lvl="1"/>
            <a:r>
              <a:rPr lang="en-US" dirty="0" smtClean="0"/>
              <a:t>Fluid </a:t>
            </a:r>
            <a:r>
              <a:rPr lang="en-US" dirty="0"/>
              <a:t>containing clotting factors and antibodies</a:t>
            </a:r>
          </a:p>
          <a:p>
            <a:pPr lvl="1"/>
            <a:endParaRPr lang="en-US" dirty="0" smtClean="0"/>
          </a:p>
          <a:p>
            <a:pPr lvl="1"/>
            <a:r>
              <a:rPr lang="en-US" dirty="0" smtClean="0"/>
              <a:t>Causes </a:t>
            </a:r>
            <a:r>
              <a:rPr lang="en-US" dirty="0"/>
              <a:t>local swelling (</a:t>
            </a:r>
            <a:r>
              <a:rPr lang="en-US" b="1" dirty="0"/>
              <a:t>edema</a:t>
            </a:r>
            <a:r>
              <a:rPr lang="en-US" dirty="0" smtClean="0"/>
              <a:t>)</a:t>
            </a:r>
          </a:p>
          <a:p>
            <a:pPr lvl="1"/>
            <a:endParaRPr lang="en-US" dirty="0"/>
          </a:p>
          <a:p>
            <a:pPr lvl="1"/>
            <a:r>
              <a:rPr lang="en-US" dirty="0"/>
              <a:t>Swelling pushes on nerve endings </a:t>
            </a:r>
            <a:r>
              <a:rPr lang="en-US" dirty="0">
                <a:sym typeface="Wingdings" pitchFamily="28" charset="2"/>
              </a:rPr>
              <a:t> pain</a:t>
            </a:r>
          </a:p>
          <a:p>
            <a:pPr lvl="1">
              <a:buNone/>
            </a:pPr>
            <a:endParaRPr lang="en-US" dirty="0" smtClean="0"/>
          </a:p>
          <a:p>
            <a:pPr lvl="1"/>
            <a:r>
              <a:rPr lang="en-US" dirty="0" smtClean="0"/>
              <a:t>Moves </a:t>
            </a:r>
            <a:r>
              <a:rPr lang="en-US" dirty="0"/>
              <a:t>foreign material into lymphatic vessels</a:t>
            </a:r>
          </a:p>
          <a:p>
            <a:pPr lvl="1"/>
            <a:endParaRPr lang="en-US" dirty="0" smtClean="0"/>
          </a:p>
        </p:txBody>
      </p:sp>
    </p:spTree>
    <p:extLst>
      <p:ext uri="{BB962C8B-B14F-4D97-AF65-F5344CB8AC3E}">
        <p14:creationId xmlns:p14="http://schemas.microsoft.com/office/powerpoint/2010/main" val="23369043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4"/>
          <p:cNvSpPr>
            <a:spLocks noGrp="1" noChangeArrowheads="1"/>
          </p:cNvSpPr>
          <p:nvPr>
            <p:ph type="title"/>
          </p:nvPr>
        </p:nvSpPr>
        <p:spPr/>
        <p:txBody>
          <a:bodyPr/>
          <a:lstStyle/>
          <a:p>
            <a:r>
              <a:rPr lang="en-US"/>
              <a:t>Phagocyte Mobilization</a:t>
            </a:r>
          </a:p>
        </p:txBody>
      </p:sp>
      <p:sp>
        <p:nvSpPr>
          <p:cNvPr id="28677" name="Rectangle 5"/>
          <p:cNvSpPr>
            <a:spLocks noGrp="1" noChangeArrowheads="1"/>
          </p:cNvSpPr>
          <p:nvPr>
            <p:ph type="body" idx="1"/>
          </p:nvPr>
        </p:nvSpPr>
        <p:spPr/>
        <p:txBody>
          <a:bodyPr/>
          <a:lstStyle/>
          <a:p>
            <a:r>
              <a:rPr lang="en-US" dirty="0" err="1"/>
              <a:t>Neutrophils</a:t>
            </a:r>
            <a:r>
              <a:rPr lang="en-US" dirty="0"/>
              <a:t> </a:t>
            </a:r>
            <a:r>
              <a:rPr lang="en-US" dirty="0" smtClean="0"/>
              <a:t>lead and then </a:t>
            </a:r>
            <a:r>
              <a:rPr lang="en-US" dirty="0"/>
              <a:t>macrophages follow</a:t>
            </a:r>
          </a:p>
          <a:p>
            <a:pPr lvl="1"/>
            <a:r>
              <a:rPr lang="en-US" dirty="0"/>
              <a:t>As attack continues, </a:t>
            </a:r>
            <a:r>
              <a:rPr lang="en-US" dirty="0" err="1"/>
              <a:t>monocytes</a:t>
            </a:r>
            <a:r>
              <a:rPr lang="en-US" dirty="0"/>
              <a:t> arrive</a:t>
            </a:r>
          </a:p>
          <a:p>
            <a:pPr lvl="2"/>
            <a:r>
              <a:rPr lang="en-US" dirty="0"/>
              <a:t>12 hours after leaving bloodstream </a:t>
            </a:r>
            <a:r>
              <a:rPr lang="en-US" dirty="0" smtClean="0">
                <a:sym typeface="Wingdings" pitchFamily="28" charset="2"/>
              </a:rPr>
              <a:t>they become </a:t>
            </a:r>
            <a:r>
              <a:rPr lang="en-US" dirty="0">
                <a:sym typeface="Wingdings" pitchFamily="28" charset="2"/>
              </a:rPr>
              <a:t>macrophages</a:t>
            </a:r>
          </a:p>
          <a:p>
            <a:pPr lvl="2"/>
            <a:r>
              <a:rPr lang="en-US" dirty="0">
                <a:sym typeface="Wingdings" pitchFamily="28" charset="2"/>
              </a:rPr>
              <a:t>These "late-arrivers" replace dying </a:t>
            </a:r>
            <a:r>
              <a:rPr lang="en-US" dirty="0" err="1">
                <a:sym typeface="Wingdings" pitchFamily="28" charset="2"/>
              </a:rPr>
              <a:t>neutrophils</a:t>
            </a:r>
            <a:r>
              <a:rPr lang="en-US" dirty="0">
                <a:sym typeface="Wingdings" pitchFamily="28" charset="2"/>
              </a:rPr>
              <a:t> and remain for clean up prior to repair</a:t>
            </a:r>
            <a:endParaRPr lang="en-US" dirty="0"/>
          </a:p>
          <a:p>
            <a:endParaRPr lang="en-US" dirty="0" smtClean="0"/>
          </a:p>
          <a:p>
            <a:r>
              <a:rPr lang="en-US" dirty="0" smtClean="0"/>
              <a:t>If </a:t>
            </a:r>
            <a:r>
              <a:rPr lang="en-US" dirty="0"/>
              <a:t>inflammation due to pathogens, complement activated; </a:t>
            </a:r>
            <a:endParaRPr lang="en-US" dirty="0" smtClean="0"/>
          </a:p>
          <a:p>
            <a:pPr lvl="1"/>
            <a:r>
              <a:rPr lang="en-US" dirty="0" smtClean="0"/>
              <a:t>adaptive </a:t>
            </a:r>
            <a:r>
              <a:rPr lang="en-US" dirty="0"/>
              <a:t>immunity elements arrive</a:t>
            </a:r>
          </a:p>
        </p:txBody>
      </p:sp>
    </p:spTree>
    <p:extLst>
      <p:ext uri="{BB962C8B-B14F-4D97-AF65-F5344CB8AC3E}">
        <p14:creationId xmlns:p14="http://schemas.microsoft.com/office/powerpoint/2010/main" val="12166627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pPr eaLnBrk="1" hangingPunct="1"/>
            <a:r>
              <a:rPr lang="en-US" smtClean="0"/>
              <a:t>Phagocyte Mobilization</a:t>
            </a:r>
          </a:p>
        </p:txBody>
      </p:sp>
      <p:sp>
        <p:nvSpPr>
          <p:cNvPr id="60419" name="Rectangle 5"/>
          <p:cNvSpPr>
            <a:spLocks noGrp="1" noChangeArrowheads="1"/>
          </p:cNvSpPr>
          <p:nvPr>
            <p:ph type="body" idx="1"/>
          </p:nvPr>
        </p:nvSpPr>
        <p:spPr/>
        <p:txBody>
          <a:bodyPr>
            <a:normAutofit/>
          </a:bodyPr>
          <a:lstStyle/>
          <a:p>
            <a:pPr marL="495300" indent="-495300" eaLnBrk="1" hangingPunct="1">
              <a:defRPr/>
            </a:pPr>
            <a:r>
              <a:rPr lang="en-US" sz="2800" dirty="0" err="1" smtClean="0"/>
              <a:t>Neutrophils</a:t>
            </a:r>
            <a:r>
              <a:rPr lang="en-US" sz="2800" dirty="0" smtClean="0"/>
              <a:t>, then other phagocytes flood to inflamed sites</a:t>
            </a:r>
          </a:p>
          <a:p>
            <a:pPr marL="879475" lvl="1" indent="-533400" eaLnBrk="1" hangingPunct="1">
              <a:buFont typeface="Times" charset="0"/>
              <a:buAutoNum type="arabicPeriod"/>
              <a:defRPr/>
            </a:pPr>
            <a:r>
              <a:rPr lang="en-US" sz="2400" dirty="0" err="1" smtClean="0"/>
              <a:t>Leukocytosis</a:t>
            </a:r>
            <a:r>
              <a:rPr lang="en-US" sz="2400" dirty="0" smtClean="0"/>
              <a:t>: </a:t>
            </a:r>
          </a:p>
          <a:p>
            <a:pPr marL="1279525" lvl="2" indent="-533400" eaLnBrk="1" hangingPunct="1">
              <a:defRPr/>
            </a:pPr>
            <a:r>
              <a:rPr lang="en-US" sz="2000" dirty="0" smtClean="0"/>
              <a:t>release of </a:t>
            </a:r>
            <a:r>
              <a:rPr lang="en-US" sz="2000" dirty="0" err="1" smtClean="0"/>
              <a:t>neutrophils</a:t>
            </a:r>
            <a:r>
              <a:rPr lang="en-US" sz="2000" dirty="0" smtClean="0"/>
              <a:t> from bone marrow in response to chemicals from injured cells</a:t>
            </a:r>
          </a:p>
          <a:p>
            <a:pPr marL="879475" lvl="1" indent="-533400" eaLnBrk="1" hangingPunct="1">
              <a:buFont typeface="Times" charset="0"/>
              <a:buAutoNum type="arabicPeriod"/>
              <a:defRPr/>
            </a:pPr>
            <a:r>
              <a:rPr lang="en-US" sz="2400" dirty="0" err="1" smtClean="0"/>
              <a:t>Margination</a:t>
            </a:r>
            <a:r>
              <a:rPr lang="en-US" sz="2400" dirty="0" smtClean="0"/>
              <a:t>: </a:t>
            </a:r>
          </a:p>
          <a:p>
            <a:pPr marL="1279525" lvl="2" indent="-533400" eaLnBrk="1" hangingPunct="1">
              <a:defRPr/>
            </a:pPr>
            <a:r>
              <a:rPr lang="en-US" sz="2000" dirty="0" err="1" smtClean="0"/>
              <a:t>neutrophils</a:t>
            </a:r>
            <a:r>
              <a:rPr lang="en-US" sz="2000" dirty="0" smtClean="0"/>
              <a:t> cling to the walls of capillaries in the inflamed area</a:t>
            </a:r>
          </a:p>
          <a:p>
            <a:pPr marL="879475" lvl="1" indent="-533400" eaLnBrk="1" hangingPunct="1">
              <a:buFont typeface="Times" charset="0"/>
              <a:buAutoNum type="arabicPeriod"/>
              <a:defRPr/>
            </a:pPr>
            <a:r>
              <a:rPr lang="en-US" sz="2400" dirty="0" err="1" smtClean="0"/>
              <a:t>Diapedesis</a:t>
            </a:r>
            <a:r>
              <a:rPr lang="en-US" sz="2400" dirty="0" smtClean="0"/>
              <a:t> of </a:t>
            </a:r>
            <a:r>
              <a:rPr lang="en-US" sz="2400" dirty="0" err="1" smtClean="0"/>
              <a:t>neutrophils</a:t>
            </a:r>
            <a:endParaRPr lang="en-US" sz="2400" dirty="0" smtClean="0"/>
          </a:p>
          <a:p>
            <a:pPr marL="1279525" lvl="2" indent="-533400" eaLnBrk="1" hangingPunct="1">
              <a:defRPr/>
            </a:pPr>
            <a:r>
              <a:rPr lang="en-US" sz="2000" dirty="0" err="1" smtClean="0"/>
              <a:t>Neutrophils</a:t>
            </a:r>
            <a:r>
              <a:rPr lang="en-US" sz="2000" dirty="0" smtClean="0"/>
              <a:t> squeeze out of the capillary walls and into the surrounding tissue</a:t>
            </a:r>
          </a:p>
          <a:p>
            <a:pPr marL="879475" lvl="1" indent="-533400" eaLnBrk="1" hangingPunct="1">
              <a:buFont typeface="Times" charset="0"/>
              <a:buAutoNum type="arabicPeriod"/>
              <a:defRPr/>
            </a:pPr>
            <a:r>
              <a:rPr lang="en-US" sz="2400" dirty="0" err="1" smtClean="0"/>
              <a:t>Chemotaxis</a:t>
            </a:r>
            <a:r>
              <a:rPr lang="en-US" sz="2400" dirty="0" smtClean="0"/>
              <a:t>: </a:t>
            </a:r>
          </a:p>
          <a:p>
            <a:pPr marL="1279525" lvl="2" indent="-533400" eaLnBrk="1" hangingPunct="1">
              <a:defRPr/>
            </a:pPr>
            <a:r>
              <a:rPr lang="en-US" sz="2000" dirty="0" smtClean="0"/>
              <a:t>inflammatory chemicals (</a:t>
            </a:r>
            <a:r>
              <a:rPr lang="en-US" sz="2000" dirty="0" err="1" smtClean="0"/>
              <a:t>chemotactic</a:t>
            </a:r>
            <a:r>
              <a:rPr lang="en-US" sz="2000" dirty="0" smtClean="0"/>
              <a:t> agent) promote positive </a:t>
            </a:r>
            <a:r>
              <a:rPr lang="en-US" sz="2000" dirty="0" err="1" smtClean="0"/>
              <a:t>chemotaxis</a:t>
            </a:r>
            <a:r>
              <a:rPr lang="en-US" sz="2000" dirty="0" smtClean="0"/>
              <a:t> of </a:t>
            </a:r>
            <a:r>
              <a:rPr lang="en-US" sz="2000" dirty="0" err="1" smtClean="0"/>
              <a:t>neutrophils</a:t>
            </a:r>
            <a:r>
              <a:rPr lang="en-US" sz="2000" dirty="0" smtClean="0"/>
              <a:t> </a:t>
            </a:r>
          </a:p>
        </p:txBody>
      </p:sp>
    </p:spTree>
    <p:extLst>
      <p:ext uri="{BB962C8B-B14F-4D97-AF65-F5344CB8AC3E}">
        <p14:creationId xmlns:p14="http://schemas.microsoft.com/office/powerpoint/2010/main" val="39465596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67" name="Picture 23" descr="figure_21_04_labeled"/>
          <p:cNvPicPr>
            <a:picLocks noChangeAspect="1" noChangeArrowheads="1"/>
          </p:cNvPicPr>
          <p:nvPr/>
        </p:nvPicPr>
        <p:blipFill>
          <a:blip r:embed="rId3" cstate="print"/>
          <a:srcRect b="3369"/>
          <a:stretch>
            <a:fillRect/>
          </a:stretch>
        </p:blipFill>
        <p:spPr bwMode="auto">
          <a:xfrm>
            <a:off x="822325" y="247650"/>
            <a:ext cx="7267575" cy="6192838"/>
          </a:xfrm>
          <a:prstGeom prst="rect">
            <a:avLst/>
          </a:prstGeom>
          <a:noFill/>
        </p:spPr>
      </p:pic>
      <p:sp>
        <p:nvSpPr>
          <p:cNvPr id="31765" name="Rectangle 21"/>
          <p:cNvSpPr>
            <a:spLocks noGrp="1" noChangeArrowheads="1"/>
          </p:cNvSpPr>
          <p:nvPr>
            <p:ph type="title"/>
          </p:nvPr>
        </p:nvSpPr>
        <p:spPr>
          <a:xfrm>
            <a:off x="0" y="0"/>
            <a:ext cx="9144000" cy="274638"/>
          </a:xfrm>
        </p:spPr>
        <p:txBody>
          <a:bodyPr/>
          <a:lstStyle/>
          <a:p>
            <a:r>
              <a:rPr lang="en-US" sz="1200">
                <a:solidFill>
                  <a:schemeClr val="tx1"/>
                </a:solidFill>
              </a:rPr>
              <a:t>Figure 21.4  Phagocyte mobilization.</a:t>
            </a:r>
            <a:endParaRPr lang="en-US" sz="1800" b="0"/>
          </a:p>
        </p:txBody>
      </p:sp>
      <p:sp>
        <p:nvSpPr>
          <p:cNvPr id="31768" name="Rectangle 24"/>
          <p:cNvSpPr>
            <a:spLocks noChangeArrowheads="1"/>
          </p:cNvSpPr>
          <p:nvPr/>
        </p:nvSpPr>
        <p:spPr bwMode="auto">
          <a:xfrm>
            <a:off x="908050" y="293688"/>
            <a:ext cx="1528763" cy="304800"/>
          </a:xfrm>
          <a:prstGeom prst="rect">
            <a:avLst/>
          </a:prstGeom>
          <a:noFill/>
          <a:ln w="9525">
            <a:noFill/>
            <a:miter lim="800000"/>
            <a:headEnd/>
            <a:tailEnd/>
          </a:ln>
          <a:effectLst/>
        </p:spPr>
        <p:txBody>
          <a:bodyPr wrap="none" anchor="ctr">
            <a:spAutoFit/>
          </a:bodyPr>
          <a:lstStyle/>
          <a:p>
            <a:pPr algn="ctr"/>
            <a:r>
              <a:rPr lang="en-US" sz="1400" b="1">
                <a:latin typeface="Arial" charset="0"/>
              </a:rPr>
              <a:t>Innate defenses</a:t>
            </a:r>
          </a:p>
        </p:txBody>
      </p:sp>
      <p:sp>
        <p:nvSpPr>
          <p:cNvPr id="31769" name="Rectangle 25"/>
          <p:cNvSpPr>
            <a:spLocks noChangeArrowheads="1"/>
          </p:cNvSpPr>
          <p:nvPr/>
        </p:nvSpPr>
        <p:spPr bwMode="auto">
          <a:xfrm>
            <a:off x="2722563" y="296863"/>
            <a:ext cx="1646237" cy="304800"/>
          </a:xfrm>
          <a:prstGeom prst="rect">
            <a:avLst/>
          </a:prstGeom>
          <a:noFill/>
          <a:ln w="9525">
            <a:noFill/>
            <a:miter lim="800000"/>
            <a:headEnd/>
            <a:tailEnd/>
          </a:ln>
          <a:effectLst/>
        </p:spPr>
        <p:txBody>
          <a:bodyPr wrap="none" anchor="ctr">
            <a:spAutoFit/>
          </a:bodyPr>
          <a:lstStyle/>
          <a:p>
            <a:pPr algn="ctr"/>
            <a:r>
              <a:rPr lang="en-US" sz="1400" b="1">
                <a:latin typeface="Arial" charset="0"/>
              </a:rPr>
              <a:t>Internal defenses</a:t>
            </a:r>
          </a:p>
        </p:txBody>
      </p:sp>
      <p:sp>
        <p:nvSpPr>
          <p:cNvPr id="31770" name="Rectangle 26"/>
          <p:cNvSpPr>
            <a:spLocks noChangeArrowheads="1"/>
          </p:cNvSpPr>
          <p:nvPr/>
        </p:nvSpPr>
        <p:spPr bwMode="auto">
          <a:xfrm>
            <a:off x="1371600" y="2514600"/>
            <a:ext cx="1658937" cy="978729"/>
          </a:xfrm>
          <a:prstGeom prst="rect">
            <a:avLst/>
          </a:prstGeom>
          <a:noFill/>
          <a:ln w="9525">
            <a:noFill/>
            <a:miter lim="800000"/>
            <a:headEnd/>
            <a:tailEnd/>
          </a:ln>
          <a:effectLst/>
        </p:spPr>
        <p:txBody>
          <a:bodyPr wrap="square" anchor="ctr">
            <a:spAutoFit/>
          </a:bodyPr>
          <a:lstStyle/>
          <a:p>
            <a:pPr>
              <a:lnSpc>
                <a:spcPct val="90000"/>
              </a:lnSpc>
            </a:pPr>
            <a:r>
              <a:rPr lang="en-US" sz="1600" b="1" dirty="0">
                <a:latin typeface="Arial" charset="0"/>
              </a:rPr>
              <a:t>Inflammatory</a:t>
            </a:r>
          </a:p>
          <a:p>
            <a:pPr>
              <a:lnSpc>
                <a:spcPct val="90000"/>
              </a:lnSpc>
            </a:pPr>
            <a:r>
              <a:rPr lang="en-US" sz="1600" b="1" dirty="0">
                <a:latin typeface="Arial" charset="0"/>
              </a:rPr>
              <a:t>chemicals </a:t>
            </a:r>
            <a:r>
              <a:rPr lang="en-US" sz="1600" b="1" dirty="0" smtClean="0">
                <a:latin typeface="Arial" charset="0"/>
              </a:rPr>
              <a:t>from tissue damage</a:t>
            </a:r>
            <a:endParaRPr lang="en-US" sz="1600" b="1" dirty="0">
              <a:latin typeface="Arial" charset="0"/>
            </a:endParaRPr>
          </a:p>
        </p:txBody>
      </p:sp>
      <p:sp>
        <p:nvSpPr>
          <p:cNvPr id="31773" name="Rectangle 29"/>
          <p:cNvSpPr>
            <a:spLocks noChangeArrowheads="1"/>
          </p:cNvSpPr>
          <p:nvPr/>
        </p:nvSpPr>
        <p:spPr bwMode="auto">
          <a:xfrm>
            <a:off x="457200" y="5867400"/>
            <a:ext cx="561975" cy="338554"/>
          </a:xfrm>
          <a:prstGeom prst="rect">
            <a:avLst/>
          </a:prstGeom>
          <a:noFill/>
          <a:ln w="9525">
            <a:noFill/>
            <a:miter lim="800000"/>
            <a:headEnd/>
            <a:tailEnd/>
          </a:ln>
          <a:effectLst/>
        </p:spPr>
        <p:txBody>
          <a:bodyPr wrap="square" anchor="ctr">
            <a:spAutoFit/>
          </a:bodyPr>
          <a:lstStyle/>
          <a:p>
            <a:pPr algn="ctr"/>
            <a:r>
              <a:rPr lang="en-US" sz="1600" dirty="0" smtClean="0">
                <a:latin typeface="Arial Black" pitchFamily="28" charset="0"/>
              </a:rPr>
              <a:t>1. </a:t>
            </a:r>
            <a:endParaRPr lang="en-US" sz="1600" dirty="0">
              <a:latin typeface="Arial Black" pitchFamily="28" charset="0"/>
            </a:endParaRPr>
          </a:p>
        </p:txBody>
      </p:sp>
      <p:sp>
        <p:nvSpPr>
          <p:cNvPr id="31775" name="Line 31"/>
          <p:cNvSpPr>
            <a:spLocks noChangeShapeType="1"/>
          </p:cNvSpPr>
          <p:nvPr/>
        </p:nvSpPr>
        <p:spPr bwMode="auto">
          <a:xfrm flipV="1">
            <a:off x="1730375" y="5029200"/>
            <a:ext cx="250825" cy="560388"/>
          </a:xfrm>
          <a:prstGeom prst="line">
            <a:avLst/>
          </a:prstGeom>
          <a:ln>
            <a:headEnd/>
            <a:tailEnd/>
          </a:ln>
        </p:spPr>
        <p:style>
          <a:lnRef idx="3">
            <a:schemeClr val="dk1"/>
          </a:lnRef>
          <a:fillRef idx="0">
            <a:schemeClr val="dk1"/>
          </a:fillRef>
          <a:effectRef idx="2">
            <a:schemeClr val="dk1"/>
          </a:effectRef>
          <a:fontRef idx="minor">
            <a:schemeClr val="tx1"/>
          </a:fontRef>
        </p:style>
        <p:txBody>
          <a:bodyPr wrap="none" anchor="ctr"/>
          <a:lstStyle/>
          <a:p>
            <a:endParaRPr lang="en-US"/>
          </a:p>
        </p:txBody>
      </p:sp>
      <p:sp>
        <p:nvSpPr>
          <p:cNvPr id="31777" name="Freeform 33"/>
          <p:cNvSpPr>
            <a:spLocks/>
          </p:cNvSpPr>
          <p:nvPr/>
        </p:nvSpPr>
        <p:spPr bwMode="auto">
          <a:xfrm>
            <a:off x="5511800" y="3962400"/>
            <a:ext cx="1117600" cy="657225"/>
          </a:xfrm>
          <a:custGeom>
            <a:avLst/>
            <a:gdLst/>
            <a:ahLst/>
            <a:cxnLst>
              <a:cxn ang="0">
                <a:pos x="0" y="306"/>
              </a:cxn>
              <a:cxn ang="0">
                <a:pos x="560" y="0"/>
              </a:cxn>
              <a:cxn ang="0">
                <a:pos x="738" y="4"/>
              </a:cxn>
            </a:cxnLst>
            <a:rect l="0" t="0" r="r" b="b"/>
            <a:pathLst>
              <a:path w="738" h="306">
                <a:moveTo>
                  <a:pt x="0" y="306"/>
                </a:moveTo>
                <a:lnTo>
                  <a:pt x="560" y="0"/>
                </a:lnTo>
                <a:lnTo>
                  <a:pt x="738" y="4"/>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31779" name="Rectangle 35"/>
          <p:cNvSpPr>
            <a:spLocks noChangeArrowheads="1"/>
          </p:cNvSpPr>
          <p:nvPr/>
        </p:nvSpPr>
        <p:spPr bwMode="auto">
          <a:xfrm>
            <a:off x="5715000" y="3810000"/>
            <a:ext cx="2621615" cy="535531"/>
          </a:xfrm>
          <a:prstGeom prst="rect">
            <a:avLst/>
          </a:prstGeom>
          <a:noFill/>
          <a:ln w="9525">
            <a:noFill/>
            <a:miter lim="800000"/>
            <a:headEnd/>
            <a:tailEnd/>
          </a:ln>
          <a:effectLst/>
        </p:spPr>
        <p:txBody>
          <a:bodyPr wrap="none" anchor="ctr">
            <a:spAutoFit/>
          </a:bodyPr>
          <a:lstStyle/>
          <a:p>
            <a:pPr>
              <a:lnSpc>
                <a:spcPct val="90000"/>
              </a:lnSpc>
            </a:pPr>
            <a:r>
              <a:rPr lang="en-US" sz="1600" dirty="0">
                <a:latin typeface="Arial Black" pitchFamily="28" charset="0"/>
              </a:rPr>
              <a:t>             Capillary wall</a:t>
            </a:r>
            <a:endParaRPr lang="en-US" sz="1600" dirty="0">
              <a:latin typeface="Arial" charset="0"/>
            </a:endParaRPr>
          </a:p>
          <a:p>
            <a:pPr>
              <a:lnSpc>
                <a:spcPct val="90000"/>
              </a:lnSpc>
            </a:pPr>
            <a:r>
              <a:rPr lang="en-US" sz="1600" dirty="0">
                <a:latin typeface="Arial" charset="0"/>
              </a:rPr>
              <a:t>	</a:t>
            </a:r>
          </a:p>
        </p:txBody>
      </p:sp>
      <p:sp>
        <p:nvSpPr>
          <p:cNvPr id="31780" name="Freeform 36"/>
          <p:cNvSpPr>
            <a:spLocks/>
          </p:cNvSpPr>
          <p:nvPr/>
        </p:nvSpPr>
        <p:spPr bwMode="auto">
          <a:xfrm>
            <a:off x="2819400" y="2666999"/>
            <a:ext cx="450850" cy="104775"/>
          </a:xfrm>
          <a:custGeom>
            <a:avLst/>
            <a:gdLst/>
            <a:ahLst/>
            <a:cxnLst>
              <a:cxn ang="0">
                <a:pos x="0" y="0"/>
              </a:cxn>
              <a:cxn ang="0">
                <a:pos x="33" y="0"/>
              </a:cxn>
              <a:cxn ang="0">
                <a:pos x="224" y="104"/>
              </a:cxn>
            </a:cxnLst>
            <a:rect l="0" t="0" r="r" b="b"/>
            <a:pathLst>
              <a:path w="224" h="104">
                <a:moveTo>
                  <a:pt x="0" y="0"/>
                </a:moveTo>
                <a:lnTo>
                  <a:pt x="33" y="0"/>
                </a:lnTo>
                <a:lnTo>
                  <a:pt x="224" y="104"/>
                </a:lnTo>
              </a:path>
            </a:pathLst>
          </a:custGeom>
          <a:ln>
            <a:headEnd type="none" w="med" len="med"/>
            <a:tailEnd type="none" w="med" len="med"/>
          </a:ln>
        </p:spPr>
        <p:style>
          <a:lnRef idx="2">
            <a:schemeClr val="dk1"/>
          </a:lnRef>
          <a:fillRef idx="0">
            <a:schemeClr val="dk1"/>
          </a:fillRef>
          <a:effectRef idx="1">
            <a:schemeClr val="dk1"/>
          </a:effectRef>
          <a:fontRef idx="minor">
            <a:schemeClr val="tx1"/>
          </a:fontRef>
        </p:style>
        <p:txBody>
          <a:bodyPr wrap="none" anchor="ctr"/>
          <a:lstStyle/>
          <a:p>
            <a:endParaRPr lang="en-US"/>
          </a:p>
        </p:txBody>
      </p:sp>
      <p:sp>
        <p:nvSpPr>
          <p:cNvPr id="31781" name="Rectangle 37"/>
          <p:cNvSpPr>
            <a:spLocks noChangeArrowheads="1"/>
          </p:cNvSpPr>
          <p:nvPr/>
        </p:nvSpPr>
        <p:spPr bwMode="auto">
          <a:xfrm>
            <a:off x="8277225" y="50800"/>
            <a:ext cx="674688" cy="274638"/>
          </a:xfrm>
          <a:prstGeom prst="rect">
            <a:avLst/>
          </a:prstGeom>
          <a:noFill/>
          <a:ln w="9525">
            <a:noFill/>
            <a:miter lim="800000"/>
            <a:headEnd/>
            <a:tailEnd/>
          </a:ln>
          <a:effectLst/>
        </p:spPr>
        <p:txBody>
          <a:bodyPr wrap="none" anchor="ctr">
            <a:spAutoFit/>
          </a:bodyPr>
          <a:lstStyle/>
          <a:p>
            <a:pPr algn="r"/>
            <a:r>
              <a:rPr lang="en-US" sz="1200" b="1">
                <a:latin typeface="Arial" charset="0"/>
              </a:rPr>
              <a:t>Slide 2</a:t>
            </a:r>
          </a:p>
        </p:txBody>
      </p:sp>
      <p:sp>
        <p:nvSpPr>
          <p:cNvPr id="31782" name="Rectangle 38"/>
          <p:cNvSpPr>
            <a:spLocks noChangeArrowheads="1"/>
          </p:cNvSpPr>
          <p:nvPr/>
        </p:nvSpPr>
        <p:spPr bwMode="auto">
          <a:xfrm>
            <a:off x="990600" y="5638800"/>
            <a:ext cx="1941557" cy="978729"/>
          </a:xfrm>
          <a:prstGeom prst="rect">
            <a:avLst/>
          </a:prstGeom>
          <a:noFill/>
          <a:ln w="9525">
            <a:noFill/>
            <a:miter lim="800000"/>
            <a:headEnd/>
            <a:tailEnd/>
          </a:ln>
          <a:effectLst/>
        </p:spPr>
        <p:txBody>
          <a:bodyPr wrap="none" anchor="ctr">
            <a:spAutoFit/>
          </a:bodyPr>
          <a:lstStyle/>
          <a:p>
            <a:pPr>
              <a:lnSpc>
                <a:spcPct val="90000"/>
              </a:lnSpc>
            </a:pPr>
            <a:r>
              <a:rPr lang="en-US" sz="1600" u="sng" dirty="0" err="1" smtClean="0">
                <a:solidFill>
                  <a:schemeClr val="accent4">
                    <a:lumMod val="50000"/>
                  </a:schemeClr>
                </a:solidFill>
                <a:latin typeface="Arial Black" pitchFamily="28" charset="0"/>
              </a:rPr>
              <a:t>Leukocytosis</a:t>
            </a:r>
            <a:endParaRPr lang="en-US" sz="1600" u="sng" dirty="0">
              <a:solidFill>
                <a:schemeClr val="accent4">
                  <a:lumMod val="50000"/>
                </a:schemeClr>
              </a:solidFill>
              <a:latin typeface="Arial" charset="0"/>
            </a:endParaRPr>
          </a:p>
          <a:p>
            <a:pPr>
              <a:lnSpc>
                <a:spcPct val="90000"/>
              </a:lnSpc>
            </a:pPr>
            <a:r>
              <a:rPr lang="en-US" sz="1600" b="1" dirty="0" err="1">
                <a:latin typeface="Arial" charset="0"/>
              </a:rPr>
              <a:t>Neutrophils</a:t>
            </a:r>
            <a:r>
              <a:rPr lang="en-US" sz="1600" b="1" dirty="0">
                <a:latin typeface="Arial" charset="0"/>
              </a:rPr>
              <a:t> enter </a:t>
            </a:r>
          </a:p>
          <a:p>
            <a:pPr>
              <a:lnSpc>
                <a:spcPct val="90000"/>
              </a:lnSpc>
            </a:pPr>
            <a:r>
              <a:rPr lang="en-US" sz="1600" b="1" dirty="0">
                <a:latin typeface="Arial" charset="0"/>
              </a:rPr>
              <a:t>blood from bone </a:t>
            </a:r>
          </a:p>
          <a:p>
            <a:pPr>
              <a:lnSpc>
                <a:spcPct val="90000"/>
              </a:lnSpc>
            </a:pPr>
            <a:r>
              <a:rPr lang="en-US" sz="1600" b="1" dirty="0">
                <a:latin typeface="Arial" charset="0"/>
              </a:rPr>
              <a:t>marrow.</a:t>
            </a:r>
            <a:endParaRPr lang="en-US" sz="1600" dirty="0">
              <a:latin typeface="Arial" charset="0"/>
            </a:endParaRPr>
          </a:p>
        </p:txBody>
      </p:sp>
    </p:spTree>
    <p:extLst>
      <p:ext uri="{BB962C8B-B14F-4D97-AF65-F5344CB8AC3E}">
        <p14:creationId xmlns:p14="http://schemas.microsoft.com/office/powerpoint/2010/main" val="168919872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94" name="Rectangle 26"/>
          <p:cNvSpPr>
            <a:spLocks noGrp="1" noChangeArrowheads="1"/>
          </p:cNvSpPr>
          <p:nvPr>
            <p:ph type="title"/>
          </p:nvPr>
        </p:nvSpPr>
        <p:spPr>
          <a:xfrm>
            <a:off x="0" y="0"/>
            <a:ext cx="9144000" cy="274638"/>
          </a:xfrm>
        </p:spPr>
        <p:txBody>
          <a:bodyPr/>
          <a:lstStyle/>
          <a:p>
            <a:r>
              <a:rPr lang="en-US" sz="1200">
                <a:solidFill>
                  <a:schemeClr val="tx1"/>
                </a:solidFill>
              </a:rPr>
              <a:t>Figure 21.4  Phagocyte mobilization.</a:t>
            </a:r>
            <a:endParaRPr lang="en-US" sz="1800" b="0"/>
          </a:p>
        </p:txBody>
      </p:sp>
      <p:pic>
        <p:nvPicPr>
          <p:cNvPr id="32821" name="Picture 53" descr="figure_21_04_labeled_02"/>
          <p:cNvPicPr>
            <a:picLocks noChangeAspect="1" noChangeArrowheads="1"/>
          </p:cNvPicPr>
          <p:nvPr/>
        </p:nvPicPr>
        <p:blipFill>
          <a:blip r:embed="rId3" cstate="print"/>
          <a:srcRect b="2814"/>
          <a:stretch>
            <a:fillRect/>
          </a:stretch>
        </p:blipFill>
        <p:spPr bwMode="auto">
          <a:xfrm>
            <a:off x="809625" y="239713"/>
            <a:ext cx="7294563" cy="6249987"/>
          </a:xfrm>
          <a:prstGeom prst="rect">
            <a:avLst/>
          </a:prstGeom>
          <a:noFill/>
        </p:spPr>
      </p:pic>
      <p:sp>
        <p:nvSpPr>
          <p:cNvPr id="32822" name="Rectangle 54"/>
          <p:cNvSpPr>
            <a:spLocks noChangeArrowheads="1"/>
          </p:cNvSpPr>
          <p:nvPr/>
        </p:nvSpPr>
        <p:spPr bwMode="auto">
          <a:xfrm>
            <a:off x="908050" y="293688"/>
            <a:ext cx="1528763" cy="304800"/>
          </a:xfrm>
          <a:prstGeom prst="rect">
            <a:avLst/>
          </a:prstGeom>
          <a:noFill/>
          <a:ln w="9525">
            <a:noFill/>
            <a:miter lim="800000"/>
            <a:headEnd/>
            <a:tailEnd/>
          </a:ln>
          <a:effectLst/>
        </p:spPr>
        <p:txBody>
          <a:bodyPr wrap="none" anchor="ctr">
            <a:spAutoFit/>
          </a:bodyPr>
          <a:lstStyle/>
          <a:p>
            <a:pPr algn="ctr"/>
            <a:r>
              <a:rPr lang="en-US" sz="1400" b="1">
                <a:latin typeface="Arial" charset="0"/>
              </a:rPr>
              <a:t>Innate defenses</a:t>
            </a:r>
          </a:p>
        </p:txBody>
      </p:sp>
      <p:sp>
        <p:nvSpPr>
          <p:cNvPr id="32823" name="Rectangle 55"/>
          <p:cNvSpPr>
            <a:spLocks noChangeArrowheads="1"/>
          </p:cNvSpPr>
          <p:nvPr/>
        </p:nvSpPr>
        <p:spPr bwMode="auto">
          <a:xfrm>
            <a:off x="2722563" y="296863"/>
            <a:ext cx="1646237" cy="304800"/>
          </a:xfrm>
          <a:prstGeom prst="rect">
            <a:avLst/>
          </a:prstGeom>
          <a:noFill/>
          <a:ln w="9525">
            <a:noFill/>
            <a:miter lim="800000"/>
            <a:headEnd/>
            <a:tailEnd/>
          </a:ln>
          <a:effectLst/>
        </p:spPr>
        <p:txBody>
          <a:bodyPr wrap="none" anchor="ctr">
            <a:spAutoFit/>
          </a:bodyPr>
          <a:lstStyle/>
          <a:p>
            <a:pPr algn="ctr"/>
            <a:r>
              <a:rPr lang="en-US" sz="1400" b="1">
                <a:latin typeface="Arial" charset="0"/>
              </a:rPr>
              <a:t>Internal defenses</a:t>
            </a:r>
          </a:p>
        </p:txBody>
      </p:sp>
      <p:sp>
        <p:nvSpPr>
          <p:cNvPr id="32827" name="Rectangle 59"/>
          <p:cNvSpPr>
            <a:spLocks noChangeArrowheads="1"/>
          </p:cNvSpPr>
          <p:nvPr/>
        </p:nvSpPr>
        <p:spPr bwMode="auto">
          <a:xfrm>
            <a:off x="2819400" y="5638800"/>
            <a:ext cx="2057400" cy="757130"/>
          </a:xfrm>
          <a:prstGeom prst="rect">
            <a:avLst/>
          </a:prstGeom>
          <a:noFill/>
          <a:ln w="9525">
            <a:noFill/>
            <a:miter lim="800000"/>
            <a:headEnd/>
            <a:tailEnd/>
          </a:ln>
          <a:effectLst/>
        </p:spPr>
        <p:txBody>
          <a:bodyPr wrap="square" anchor="ctr">
            <a:spAutoFit/>
          </a:bodyPr>
          <a:lstStyle/>
          <a:p>
            <a:pPr>
              <a:lnSpc>
                <a:spcPct val="90000"/>
              </a:lnSpc>
            </a:pPr>
            <a:r>
              <a:rPr lang="en-US" sz="1600" u="sng" dirty="0" err="1" smtClean="0">
                <a:solidFill>
                  <a:schemeClr val="accent4">
                    <a:lumMod val="50000"/>
                  </a:schemeClr>
                </a:solidFill>
                <a:latin typeface="Arial Black" pitchFamily="28" charset="0"/>
              </a:rPr>
              <a:t>Margination</a:t>
            </a:r>
            <a:r>
              <a:rPr lang="en-US" sz="1600" u="sng" dirty="0">
                <a:solidFill>
                  <a:schemeClr val="accent4">
                    <a:lumMod val="50000"/>
                  </a:schemeClr>
                </a:solidFill>
                <a:latin typeface="Arial Black" pitchFamily="28" charset="0"/>
              </a:rPr>
              <a:t>.</a:t>
            </a:r>
            <a:endParaRPr lang="en-US" sz="1600" u="sng" dirty="0">
              <a:solidFill>
                <a:schemeClr val="accent4">
                  <a:lumMod val="50000"/>
                </a:schemeClr>
              </a:solidFill>
              <a:latin typeface="Arial" charset="0"/>
            </a:endParaRPr>
          </a:p>
          <a:p>
            <a:pPr>
              <a:lnSpc>
                <a:spcPct val="90000"/>
              </a:lnSpc>
            </a:pPr>
            <a:r>
              <a:rPr lang="en-US" sz="1600" b="1" dirty="0" err="1">
                <a:latin typeface="Arial" charset="0"/>
              </a:rPr>
              <a:t>Neutrophils</a:t>
            </a:r>
            <a:r>
              <a:rPr lang="en-US" sz="1600" b="1" dirty="0">
                <a:latin typeface="Arial" charset="0"/>
              </a:rPr>
              <a:t> cling</a:t>
            </a:r>
          </a:p>
          <a:p>
            <a:pPr>
              <a:lnSpc>
                <a:spcPct val="90000"/>
              </a:lnSpc>
            </a:pPr>
            <a:r>
              <a:rPr lang="en-US" sz="1600" b="1" dirty="0">
                <a:latin typeface="Arial" charset="0"/>
              </a:rPr>
              <a:t>to capillary wall.</a:t>
            </a:r>
          </a:p>
        </p:txBody>
      </p:sp>
      <p:sp>
        <p:nvSpPr>
          <p:cNvPr id="32830" name="Rectangle 62"/>
          <p:cNvSpPr>
            <a:spLocks noChangeArrowheads="1"/>
          </p:cNvSpPr>
          <p:nvPr/>
        </p:nvSpPr>
        <p:spPr bwMode="auto">
          <a:xfrm>
            <a:off x="2438400" y="5867400"/>
            <a:ext cx="319087" cy="336550"/>
          </a:xfrm>
          <a:prstGeom prst="rect">
            <a:avLst/>
          </a:prstGeom>
          <a:noFill/>
          <a:ln w="9525">
            <a:noFill/>
            <a:miter lim="800000"/>
            <a:headEnd/>
            <a:tailEnd/>
          </a:ln>
          <a:effectLst/>
        </p:spPr>
        <p:txBody>
          <a:bodyPr wrap="none" anchor="ctr">
            <a:spAutoFit/>
          </a:bodyPr>
          <a:lstStyle/>
          <a:p>
            <a:pPr algn="ctr"/>
            <a:r>
              <a:rPr lang="en-US" sz="1600" dirty="0">
                <a:latin typeface="Arial Black" pitchFamily="28" charset="0"/>
              </a:rPr>
              <a:t>2</a:t>
            </a:r>
          </a:p>
        </p:txBody>
      </p:sp>
      <p:sp>
        <p:nvSpPr>
          <p:cNvPr id="32833" name="Line 65"/>
          <p:cNvSpPr>
            <a:spLocks noChangeShapeType="1"/>
          </p:cNvSpPr>
          <p:nvPr/>
        </p:nvSpPr>
        <p:spPr bwMode="auto">
          <a:xfrm flipV="1">
            <a:off x="3581400" y="4724400"/>
            <a:ext cx="838200" cy="914399"/>
          </a:xfrm>
          <a:prstGeom prst="line">
            <a:avLst/>
          </a:prstGeom>
          <a:ln>
            <a:headEnd/>
            <a:tailEnd/>
          </a:ln>
        </p:spPr>
        <p:style>
          <a:lnRef idx="3">
            <a:schemeClr val="dk1"/>
          </a:lnRef>
          <a:fillRef idx="0">
            <a:schemeClr val="dk1"/>
          </a:fillRef>
          <a:effectRef idx="2">
            <a:schemeClr val="dk1"/>
          </a:effectRef>
          <a:fontRef idx="minor">
            <a:schemeClr val="tx1"/>
          </a:fontRef>
        </p:style>
        <p:txBody>
          <a:bodyPr wrap="none" anchor="ctr"/>
          <a:lstStyle/>
          <a:p>
            <a:endParaRPr lang="en-US"/>
          </a:p>
        </p:txBody>
      </p:sp>
      <p:sp>
        <p:nvSpPr>
          <p:cNvPr id="32836" name="Freeform 68"/>
          <p:cNvSpPr>
            <a:spLocks/>
          </p:cNvSpPr>
          <p:nvPr/>
        </p:nvSpPr>
        <p:spPr bwMode="auto">
          <a:xfrm>
            <a:off x="5511800" y="3962400"/>
            <a:ext cx="1117600" cy="657225"/>
          </a:xfrm>
          <a:custGeom>
            <a:avLst/>
            <a:gdLst/>
            <a:ahLst/>
            <a:cxnLst>
              <a:cxn ang="0">
                <a:pos x="0" y="306"/>
              </a:cxn>
              <a:cxn ang="0">
                <a:pos x="560" y="0"/>
              </a:cxn>
              <a:cxn ang="0">
                <a:pos x="738" y="4"/>
              </a:cxn>
            </a:cxnLst>
            <a:rect l="0" t="0" r="r" b="b"/>
            <a:pathLst>
              <a:path w="738" h="306">
                <a:moveTo>
                  <a:pt x="0" y="306"/>
                </a:moveTo>
                <a:lnTo>
                  <a:pt x="560" y="0"/>
                </a:lnTo>
                <a:lnTo>
                  <a:pt x="738" y="4"/>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32839" name="Rectangle 71"/>
          <p:cNvSpPr>
            <a:spLocks noChangeArrowheads="1"/>
          </p:cNvSpPr>
          <p:nvPr/>
        </p:nvSpPr>
        <p:spPr bwMode="auto">
          <a:xfrm>
            <a:off x="8277225" y="50800"/>
            <a:ext cx="674688" cy="274638"/>
          </a:xfrm>
          <a:prstGeom prst="rect">
            <a:avLst/>
          </a:prstGeom>
          <a:noFill/>
          <a:ln w="9525">
            <a:noFill/>
            <a:miter lim="800000"/>
            <a:headEnd/>
            <a:tailEnd/>
          </a:ln>
          <a:effectLst/>
        </p:spPr>
        <p:txBody>
          <a:bodyPr wrap="none" anchor="ctr">
            <a:spAutoFit/>
          </a:bodyPr>
          <a:lstStyle/>
          <a:p>
            <a:pPr algn="r"/>
            <a:r>
              <a:rPr lang="en-US" sz="1200" b="1">
                <a:latin typeface="Arial" charset="0"/>
              </a:rPr>
              <a:t>Slide 3</a:t>
            </a:r>
          </a:p>
        </p:txBody>
      </p:sp>
      <p:sp>
        <p:nvSpPr>
          <p:cNvPr id="32840" name="Rectangle 72"/>
          <p:cNvSpPr>
            <a:spLocks noChangeArrowheads="1"/>
          </p:cNvSpPr>
          <p:nvPr/>
        </p:nvSpPr>
        <p:spPr bwMode="auto">
          <a:xfrm>
            <a:off x="6629400" y="3810000"/>
            <a:ext cx="1725537" cy="313932"/>
          </a:xfrm>
          <a:prstGeom prst="rect">
            <a:avLst/>
          </a:prstGeom>
          <a:noFill/>
          <a:ln w="9525">
            <a:noFill/>
            <a:miter lim="800000"/>
            <a:headEnd/>
            <a:tailEnd/>
          </a:ln>
          <a:effectLst/>
        </p:spPr>
        <p:txBody>
          <a:bodyPr wrap="none" anchor="ctr">
            <a:spAutoFit/>
          </a:bodyPr>
          <a:lstStyle/>
          <a:p>
            <a:pPr>
              <a:lnSpc>
                <a:spcPct val="90000"/>
              </a:lnSpc>
            </a:pPr>
            <a:r>
              <a:rPr lang="en-US" sz="1600" dirty="0">
                <a:latin typeface="Arial Black" pitchFamily="28" charset="0"/>
              </a:rPr>
              <a:t>Capillary </a:t>
            </a:r>
            <a:r>
              <a:rPr lang="en-US" sz="1600" dirty="0" smtClean="0">
                <a:latin typeface="Arial Black" pitchFamily="28" charset="0"/>
              </a:rPr>
              <a:t>wall</a:t>
            </a:r>
            <a:endParaRPr lang="en-US" sz="1600" dirty="0">
              <a:latin typeface="Arial" charset="0"/>
            </a:endParaRPr>
          </a:p>
        </p:txBody>
      </p:sp>
    </p:spTree>
    <p:extLst>
      <p:ext uri="{BB962C8B-B14F-4D97-AF65-F5344CB8AC3E}">
        <p14:creationId xmlns:p14="http://schemas.microsoft.com/office/powerpoint/2010/main" val="19427415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23" name="Rectangle 31"/>
          <p:cNvSpPr>
            <a:spLocks noGrp="1" noChangeArrowheads="1"/>
          </p:cNvSpPr>
          <p:nvPr>
            <p:ph type="title"/>
          </p:nvPr>
        </p:nvSpPr>
        <p:spPr>
          <a:xfrm>
            <a:off x="0" y="0"/>
            <a:ext cx="9144000" cy="274638"/>
          </a:xfrm>
        </p:spPr>
        <p:txBody>
          <a:bodyPr/>
          <a:lstStyle/>
          <a:p>
            <a:r>
              <a:rPr lang="en-US" sz="1200">
                <a:solidFill>
                  <a:schemeClr val="tx1"/>
                </a:solidFill>
              </a:rPr>
              <a:t>Figure 21.4  Phagocyte mobilization.</a:t>
            </a:r>
            <a:endParaRPr lang="en-US" sz="1800" b="0"/>
          </a:p>
        </p:txBody>
      </p:sp>
      <p:pic>
        <p:nvPicPr>
          <p:cNvPr id="33889" name="Picture 97" descr="figure_21_04_labeled_03"/>
          <p:cNvPicPr>
            <a:picLocks noChangeAspect="1" noChangeArrowheads="1"/>
          </p:cNvPicPr>
          <p:nvPr/>
        </p:nvPicPr>
        <p:blipFill>
          <a:blip r:embed="rId3" cstate="print"/>
          <a:srcRect b="3949"/>
          <a:stretch>
            <a:fillRect/>
          </a:stretch>
        </p:blipFill>
        <p:spPr bwMode="auto">
          <a:xfrm>
            <a:off x="809625" y="239713"/>
            <a:ext cx="7294563" cy="6176962"/>
          </a:xfrm>
          <a:prstGeom prst="rect">
            <a:avLst/>
          </a:prstGeom>
          <a:noFill/>
        </p:spPr>
      </p:pic>
      <p:sp>
        <p:nvSpPr>
          <p:cNvPr id="33890" name="Rectangle 98"/>
          <p:cNvSpPr>
            <a:spLocks noChangeArrowheads="1"/>
          </p:cNvSpPr>
          <p:nvPr/>
        </p:nvSpPr>
        <p:spPr bwMode="auto">
          <a:xfrm>
            <a:off x="908050" y="293688"/>
            <a:ext cx="1528763" cy="304800"/>
          </a:xfrm>
          <a:prstGeom prst="rect">
            <a:avLst/>
          </a:prstGeom>
          <a:noFill/>
          <a:ln w="9525">
            <a:noFill/>
            <a:miter lim="800000"/>
            <a:headEnd/>
            <a:tailEnd/>
          </a:ln>
          <a:effectLst/>
        </p:spPr>
        <p:txBody>
          <a:bodyPr wrap="none" anchor="ctr">
            <a:spAutoFit/>
          </a:bodyPr>
          <a:lstStyle/>
          <a:p>
            <a:pPr algn="ctr"/>
            <a:r>
              <a:rPr lang="en-US" sz="1400" b="1">
                <a:latin typeface="Arial" charset="0"/>
              </a:rPr>
              <a:t>Innate defenses</a:t>
            </a:r>
          </a:p>
        </p:txBody>
      </p:sp>
      <p:sp>
        <p:nvSpPr>
          <p:cNvPr id="33891" name="Rectangle 99"/>
          <p:cNvSpPr>
            <a:spLocks noChangeArrowheads="1"/>
          </p:cNvSpPr>
          <p:nvPr/>
        </p:nvSpPr>
        <p:spPr bwMode="auto">
          <a:xfrm>
            <a:off x="2722563" y="296863"/>
            <a:ext cx="1646237" cy="304800"/>
          </a:xfrm>
          <a:prstGeom prst="rect">
            <a:avLst/>
          </a:prstGeom>
          <a:noFill/>
          <a:ln w="9525">
            <a:noFill/>
            <a:miter lim="800000"/>
            <a:headEnd/>
            <a:tailEnd/>
          </a:ln>
          <a:effectLst/>
        </p:spPr>
        <p:txBody>
          <a:bodyPr wrap="none" anchor="ctr">
            <a:spAutoFit/>
          </a:bodyPr>
          <a:lstStyle/>
          <a:p>
            <a:pPr algn="ctr"/>
            <a:r>
              <a:rPr lang="en-US" sz="1400" b="1">
                <a:latin typeface="Arial" charset="0"/>
              </a:rPr>
              <a:t>Internal defenses</a:t>
            </a:r>
          </a:p>
        </p:txBody>
      </p:sp>
      <p:sp>
        <p:nvSpPr>
          <p:cNvPr id="33896" name="Rectangle 104"/>
          <p:cNvSpPr>
            <a:spLocks noChangeArrowheads="1"/>
          </p:cNvSpPr>
          <p:nvPr/>
        </p:nvSpPr>
        <p:spPr bwMode="auto">
          <a:xfrm>
            <a:off x="4852988" y="5578475"/>
            <a:ext cx="2081212" cy="974725"/>
          </a:xfrm>
          <a:prstGeom prst="rect">
            <a:avLst/>
          </a:prstGeom>
          <a:noFill/>
          <a:ln w="9525">
            <a:noFill/>
            <a:miter lim="800000"/>
            <a:headEnd/>
            <a:tailEnd/>
          </a:ln>
          <a:effectLst/>
        </p:spPr>
        <p:txBody>
          <a:bodyPr wrap="none" anchor="ctr">
            <a:spAutoFit/>
          </a:bodyPr>
          <a:lstStyle/>
          <a:p>
            <a:pPr>
              <a:lnSpc>
                <a:spcPct val="90000"/>
              </a:lnSpc>
            </a:pPr>
            <a:r>
              <a:rPr lang="en-US" sz="1600" u="sng" dirty="0" err="1" smtClean="0">
                <a:solidFill>
                  <a:schemeClr val="accent4">
                    <a:lumMod val="50000"/>
                  </a:schemeClr>
                </a:solidFill>
                <a:latin typeface="Arial Black" pitchFamily="28" charset="0"/>
              </a:rPr>
              <a:t>Diapedesis</a:t>
            </a:r>
            <a:r>
              <a:rPr lang="en-US" sz="1600" u="sng" dirty="0">
                <a:solidFill>
                  <a:schemeClr val="accent4">
                    <a:lumMod val="50000"/>
                  </a:schemeClr>
                </a:solidFill>
                <a:latin typeface="Arial Black" pitchFamily="28" charset="0"/>
              </a:rPr>
              <a:t>.</a:t>
            </a:r>
            <a:endParaRPr lang="en-US" sz="1600" u="sng" dirty="0">
              <a:solidFill>
                <a:schemeClr val="accent4">
                  <a:lumMod val="50000"/>
                </a:schemeClr>
              </a:solidFill>
              <a:latin typeface="Arial" charset="0"/>
            </a:endParaRPr>
          </a:p>
          <a:p>
            <a:pPr>
              <a:lnSpc>
                <a:spcPct val="90000"/>
              </a:lnSpc>
            </a:pPr>
            <a:r>
              <a:rPr lang="en-US" sz="1600" b="1" dirty="0" err="1">
                <a:latin typeface="Arial" charset="0"/>
              </a:rPr>
              <a:t>Neutrophils</a:t>
            </a:r>
            <a:r>
              <a:rPr lang="en-US" sz="1600" b="1" dirty="0">
                <a:latin typeface="Arial" charset="0"/>
              </a:rPr>
              <a:t> flatten</a:t>
            </a:r>
          </a:p>
          <a:p>
            <a:pPr>
              <a:lnSpc>
                <a:spcPct val="90000"/>
              </a:lnSpc>
            </a:pPr>
            <a:r>
              <a:rPr lang="en-US" sz="1600" b="1" dirty="0">
                <a:latin typeface="Arial" charset="0"/>
              </a:rPr>
              <a:t>and squeeze out of </a:t>
            </a:r>
          </a:p>
          <a:p>
            <a:pPr>
              <a:lnSpc>
                <a:spcPct val="90000"/>
              </a:lnSpc>
            </a:pPr>
            <a:r>
              <a:rPr lang="en-US" sz="1600" b="1" dirty="0">
                <a:latin typeface="Arial" charset="0"/>
              </a:rPr>
              <a:t>capillaries.</a:t>
            </a:r>
          </a:p>
        </p:txBody>
      </p:sp>
      <p:sp>
        <p:nvSpPr>
          <p:cNvPr id="33901" name="Rectangle 109"/>
          <p:cNvSpPr>
            <a:spLocks noChangeArrowheads="1"/>
          </p:cNvSpPr>
          <p:nvPr/>
        </p:nvSpPr>
        <p:spPr bwMode="auto">
          <a:xfrm>
            <a:off x="4495800" y="5867400"/>
            <a:ext cx="319088" cy="336550"/>
          </a:xfrm>
          <a:prstGeom prst="rect">
            <a:avLst/>
          </a:prstGeom>
          <a:noFill/>
          <a:ln w="9525">
            <a:noFill/>
            <a:miter lim="800000"/>
            <a:headEnd/>
            <a:tailEnd/>
          </a:ln>
          <a:effectLst/>
        </p:spPr>
        <p:txBody>
          <a:bodyPr wrap="none" anchor="ctr">
            <a:spAutoFit/>
          </a:bodyPr>
          <a:lstStyle/>
          <a:p>
            <a:pPr algn="ctr"/>
            <a:r>
              <a:rPr lang="en-US" sz="1600" dirty="0">
                <a:latin typeface="Arial Black" pitchFamily="28" charset="0"/>
              </a:rPr>
              <a:t>3</a:t>
            </a:r>
          </a:p>
        </p:txBody>
      </p:sp>
      <p:sp>
        <p:nvSpPr>
          <p:cNvPr id="33905" name="Freeform 113"/>
          <p:cNvSpPr>
            <a:spLocks/>
          </p:cNvSpPr>
          <p:nvPr/>
        </p:nvSpPr>
        <p:spPr bwMode="auto">
          <a:xfrm flipH="1">
            <a:off x="4876800" y="4837113"/>
            <a:ext cx="53975" cy="801687"/>
          </a:xfrm>
          <a:custGeom>
            <a:avLst/>
            <a:gdLst/>
            <a:ahLst/>
            <a:cxnLst>
              <a:cxn ang="0">
                <a:pos x="470" y="493"/>
              </a:cxn>
              <a:cxn ang="0">
                <a:pos x="0" y="0"/>
              </a:cxn>
            </a:cxnLst>
            <a:rect l="0" t="0" r="r" b="b"/>
            <a:pathLst>
              <a:path w="470" h="493">
                <a:moveTo>
                  <a:pt x="470" y="493"/>
                </a:moveTo>
                <a:lnTo>
                  <a:pt x="0" y="0"/>
                </a:lnTo>
              </a:path>
            </a:pathLst>
          </a:custGeom>
          <a:ln>
            <a:headEnd/>
            <a:tailEnd/>
          </a:ln>
        </p:spPr>
        <p:style>
          <a:lnRef idx="3">
            <a:schemeClr val="dk1"/>
          </a:lnRef>
          <a:fillRef idx="0">
            <a:schemeClr val="dk1"/>
          </a:fillRef>
          <a:effectRef idx="2">
            <a:schemeClr val="dk1"/>
          </a:effectRef>
          <a:fontRef idx="minor">
            <a:schemeClr val="tx1"/>
          </a:fontRef>
        </p:style>
        <p:txBody>
          <a:bodyPr wrap="none" anchor="ctr"/>
          <a:lstStyle/>
          <a:p>
            <a:endParaRPr lang="en-US"/>
          </a:p>
        </p:txBody>
      </p:sp>
      <p:sp>
        <p:nvSpPr>
          <p:cNvPr id="33909" name="Freeform 117"/>
          <p:cNvSpPr>
            <a:spLocks/>
          </p:cNvSpPr>
          <p:nvPr/>
        </p:nvSpPr>
        <p:spPr bwMode="auto">
          <a:xfrm>
            <a:off x="5511800" y="4114800"/>
            <a:ext cx="1117600" cy="504825"/>
          </a:xfrm>
          <a:custGeom>
            <a:avLst/>
            <a:gdLst/>
            <a:ahLst/>
            <a:cxnLst>
              <a:cxn ang="0">
                <a:pos x="0" y="306"/>
              </a:cxn>
              <a:cxn ang="0">
                <a:pos x="560" y="0"/>
              </a:cxn>
              <a:cxn ang="0">
                <a:pos x="738" y="4"/>
              </a:cxn>
            </a:cxnLst>
            <a:rect l="0" t="0" r="r" b="b"/>
            <a:pathLst>
              <a:path w="738" h="306">
                <a:moveTo>
                  <a:pt x="0" y="306"/>
                </a:moveTo>
                <a:lnTo>
                  <a:pt x="560" y="0"/>
                </a:lnTo>
                <a:lnTo>
                  <a:pt x="738" y="4"/>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33912" name="Rectangle 120"/>
          <p:cNvSpPr>
            <a:spLocks noChangeArrowheads="1"/>
          </p:cNvSpPr>
          <p:nvPr/>
        </p:nvSpPr>
        <p:spPr bwMode="auto">
          <a:xfrm>
            <a:off x="8277225" y="50800"/>
            <a:ext cx="674688" cy="274638"/>
          </a:xfrm>
          <a:prstGeom prst="rect">
            <a:avLst/>
          </a:prstGeom>
          <a:noFill/>
          <a:ln w="9525">
            <a:noFill/>
            <a:miter lim="800000"/>
            <a:headEnd/>
            <a:tailEnd/>
          </a:ln>
          <a:effectLst/>
        </p:spPr>
        <p:txBody>
          <a:bodyPr wrap="none" anchor="ctr">
            <a:spAutoFit/>
          </a:bodyPr>
          <a:lstStyle/>
          <a:p>
            <a:pPr algn="r"/>
            <a:r>
              <a:rPr lang="en-US" sz="1200" b="1">
                <a:latin typeface="Arial" charset="0"/>
              </a:rPr>
              <a:t>Slide 4</a:t>
            </a:r>
          </a:p>
        </p:txBody>
      </p:sp>
      <p:sp>
        <p:nvSpPr>
          <p:cNvPr id="33915" name="Rectangle 123"/>
          <p:cNvSpPr>
            <a:spLocks noChangeArrowheads="1"/>
          </p:cNvSpPr>
          <p:nvPr/>
        </p:nvSpPr>
        <p:spPr bwMode="auto">
          <a:xfrm>
            <a:off x="6629400" y="3962400"/>
            <a:ext cx="1725537" cy="313932"/>
          </a:xfrm>
          <a:prstGeom prst="rect">
            <a:avLst/>
          </a:prstGeom>
          <a:noFill/>
          <a:ln w="9525">
            <a:noFill/>
            <a:miter lim="800000"/>
            <a:headEnd/>
            <a:tailEnd/>
          </a:ln>
          <a:effectLst/>
        </p:spPr>
        <p:txBody>
          <a:bodyPr wrap="none" anchor="ctr">
            <a:spAutoFit/>
          </a:bodyPr>
          <a:lstStyle/>
          <a:p>
            <a:pPr>
              <a:lnSpc>
                <a:spcPct val="90000"/>
              </a:lnSpc>
            </a:pPr>
            <a:r>
              <a:rPr lang="en-US" sz="1600" dirty="0">
                <a:latin typeface="Arial Black" pitchFamily="28" charset="0"/>
              </a:rPr>
              <a:t>Capillary </a:t>
            </a:r>
            <a:r>
              <a:rPr lang="en-US" sz="1600" dirty="0" smtClean="0">
                <a:latin typeface="Arial Black" pitchFamily="28" charset="0"/>
              </a:rPr>
              <a:t>wall</a:t>
            </a:r>
            <a:endParaRPr lang="en-US" sz="1600" dirty="0">
              <a:latin typeface="Arial" charset="0"/>
            </a:endParaRPr>
          </a:p>
        </p:txBody>
      </p:sp>
    </p:spTree>
    <p:extLst>
      <p:ext uri="{BB962C8B-B14F-4D97-AF65-F5344CB8AC3E}">
        <p14:creationId xmlns:p14="http://schemas.microsoft.com/office/powerpoint/2010/main" val="5920728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54" name="Rectangle 38"/>
          <p:cNvSpPr>
            <a:spLocks noGrp="1" noChangeArrowheads="1"/>
          </p:cNvSpPr>
          <p:nvPr>
            <p:ph type="title"/>
          </p:nvPr>
        </p:nvSpPr>
        <p:spPr>
          <a:xfrm>
            <a:off x="0" y="0"/>
            <a:ext cx="9144000" cy="274638"/>
          </a:xfrm>
        </p:spPr>
        <p:txBody>
          <a:bodyPr/>
          <a:lstStyle/>
          <a:p>
            <a:r>
              <a:rPr lang="en-US" sz="1200">
                <a:solidFill>
                  <a:schemeClr val="tx1"/>
                </a:solidFill>
              </a:rPr>
              <a:t>Figure 21.4  Phagocyte mobilization.</a:t>
            </a:r>
            <a:endParaRPr lang="en-US" sz="1800" b="0"/>
          </a:p>
        </p:txBody>
      </p:sp>
      <p:sp>
        <p:nvSpPr>
          <p:cNvPr id="34898" name="Rectangle 82"/>
          <p:cNvSpPr>
            <a:spLocks noChangeArrowheads="1"/>
          </p:cNvSpPr>
          <p:nvPr/>
        </p:nvSpPr>
        <p:spPr bwMode="auto">
          <a:xfrm>
            <a:off x="8277225" y="50800"/>
            <a:ext cx="674688" cy="274638"/>
          </a:xfrm>
          <a:prstGeom prst="rect">
            <a:avLst/>
          </a:prstGeom>
          <a:noFill/>
          <a:ln w="9525">
            <a:noFill/>
            <a:miter lim="800000"/>
            <a:headEnd/>
            <a:tailEnd/>
          </a:ln>
          <a:effectLst/>
        </p:spPr>
        <p:txBody>
          <a:bodyPr wrap="none" anchor="ctr">
            <a:spAutoFit/>
          </a:bodyPr>
          <a:lstStyle/>
          <a:p>
            <a:pPr algn="r"/>
            <a:r>
              <a:rPr lang="en-US" sz="1200" b="1">
                <a:latin typeface="Arial" charset="0"/>
              </a:rPr>
              <a:t>Slide 5</a:t>
            </a:r>
          </a:p>
        </p:txBody>
      </p:sp>
      <p:pic>
        <p:nvPicPr>
          <p:cNvPr id="34899" name="Picture 83" descr="figure_21_04_unlabeled"/>
          <p:cNvPicPr>
            <a:picLocks noChangeAspect="1" noChangeArrowheads="1"/>
          </p:cNvPicPr>
          <p:nvPr/>
        </p:nvPicPr>
        <p:blipFill>
          <a:blip r:embed="rId3" cstate="print"/>
          <a:srcRect b="2666"/>
          <a:stretch>
            <a:fillRect/>
          </a:stretch>
        </p:blipFill>
        <p:spPr bwMode="auto">
          <a:xfrm>
            <a:off x="809625" y="239713"/>
            <a:ext cx="7294563" cy="6259512"/>
          </a:xfrm>
          <a:prstGeom prst="rect">
            <a:avLst/>
          </a:prstGeom>
          <a:noFill/>
        </p:spPr>
      </p:pic>
      <p:sp>
        <p:nvSpPr>
          <p:cNvPr id="34900" name="Rectangle 84"/>
          <p:cNvSpPr>
            <a:spLocks noChangeArrowheads="1"/>
          </p:cNvSpPr>
          <p:nvPr/>
        </p:nvSpPr>
        <p:spPr bwMode="auto">
          <a:xfrm>
            <a:off x="908050" y="293688"/>
            <a:ext cx="1528763" cy="304800"/>
          </a:xfrm>
          <a:prstGeom prst="rect">
            <a:avLst/>
          </a:prstGeom>
          <a:noFill/>
          <a:ln w="9525">
            <a:noFill/>
            <a:miter lim="800000"/>
            <a:headEnd/>
            <a:tailEnd/>
          </a:ln>
          <a:effectLst/>
        </p:spPr>
        <p:txBody>
          <a:bodyPr wrap="none" anchor="ctr">
            <a:spAutoFit/>
          </a:bodyPr>
          <a:lstStyle/>
          <a:p>
            <a:pPr algn="ctr"/>
            <a:r>
              <a:rPr lang="en-US" sz="1400" b="1">
                <a:latin typeface="Arial" charset="0"/>
              </a:rPr>
              <a:t>Innate defenses</a:t>
            </a:r>
          </a:p>
        </p:txBody>
      </p:sp>
      <p:sp>
        <p:nvSpPr>
          <p:cNvPr id="34901" name="Rectangle 85"/>
          <p:cNvSpPr>
            <a:spLocks noChangeArrowheads="1"/>
          </p:cNvSpPr>
          <p:nvPr/>
        </p:nvSpPr>
        <p:spPr bwMode="auto">
          <a:xfrm>
            <a:off x="2722563" y="296863"/>
            <a:ext cx="1646237" cy="304800"/>
          </a:xfrm>
          <a:prstGeom prst="rect">
            <a:avLst/>
          </a:prstGeom>
          <a:noFill/>
          <a:ln w="9525">
            <a:noFill/>
            <a:miter lim="800000"/>
            <a:headEnd/>
            <a:tailEnd/>
          </a:ln>
          <a:effectLst/>
        </p:spPr>
        <p:txBody>
          <a:bodyPr wrap="none" anchor="ctr">
            <a:spAutoFit/>
          </a:bodyPr>
          <a:lstStyle/>
          <a:p>
            <a:pPr algn="ctr"/>
            <a:r>
              <a:rPr lang="en-US" sz="1400" b="1">
                <a:latin typeface="Arial" charset="0"/>
              </a:rPr>
              <a:t>Internal defenses</a:t>
            </a:r>
          </a:p>
        </p:txBody>
      </p:sp>
      <p:sp>
        <p:nvSpPr>
          <p:cNvPr id="34902" name="Rectangle 86"/>
          <p:cNvSpPr>
            <a:spLocks noChangeArrowheads="1"/>
          </p:cNvSpPr>
          <p:nvPr/>
        </p:nvSpPr>
        <p:spPr bwMode="auto">
          <a:xfrm>
            <a:off x="1447800" y="2438400"/>
            <a:ext cx="1475084" cy="535531"/>
          </a:xfrm>
          <a:prstGeom prst="rect">
            <a:avLst/>
          </a:prstGeom>
          <a:noFill/>
          <a:ln w="9525">
            <a:noFill/>
            <a:miter lim="800000"/>
            <a:headEnd/>
            <a:tailEnd/>
          </a:ln>
          <a:effectLst/>
        </p:spPr>
        <p:txBody>
          <a:bodyPr wrap="none" anchor="ctr">
            <a:spAutoFit/>
          </a:bodyPr>
          <a:lstStyle/>
          <a:p>
            <a:pPr>
              <a:lnSpc>
                <a:spcPct val="90000"/>
              </a:lnSpc>
            </a:pPr>
            <a:r>
              <a:rPr lang="en-US" sz="1600" b="1" dirty="0">
                <a:latin typeface="Arial" charset="0"/>
              </a:rPr>
              <a:t>Inflammatory</a:t>
            </a:r>
          </a:p>
          <a:p>
            <a:pPr>
              <a:lnSpc>
                <a:spcPct val="90000"/>
              </a:lnSpc>
            </a:pPr>
            <a:r>
              <a:rPr lang="en-US" sz="1600" b="1" dirty="0">
                <a:latin typeface="Arial" charset="0"/>
              </a:rPr>
              <a:t>chemicals </a:t>
            </a:r>
          </a:p>
        </p:txBody>
      </p:sp>
      <p:sp>
        <p:nvSpPr>
          <p:cNvPr id="34913" name="Line 97"/>
          <p:cNvSpPr>
            <a:spLocks noChangeShapeType="1"/>
          </p:cNvSpPr>
          <p:nvPr/>
        </p:nvSpPr>
        <p:spPr bwMode="auto">
          <a:xfrm>
            <a:off x="3267075" y="3103563"/>
            <a:ext cx="3157538" cy="136525"/>
          </a:xfrm>
          <a:prstGeom prst="line">
            <a:avLst/>
          </a:prstGeom>
          <a:ln>
            <a:headEnd/>
            <a:tailEnd/>
          </a:ln>
        </p:spPr>
        <p:style>
          <a:lnRef idx="3">
            <a:schemeClr val="dk1"/>
          </a:lnRef>
          <a:fillRef idx="0">
            <a:schemeClr val="dk1"/>
          </a:fillRef>
          <a:effectRef idx="2">
            <a:schemeClr val="dk1"/>
          </a:effectRef>
          <a:fontRef idx="minor">
            <a:schemeClr val="tx1"/>
          </a:fontRef>
        </p:style>
        <p:txBody>
          <a:bodyPr wrap="none" anchor="ctr"/>
          <a:lstStyle/>
          <a:p>
            <a:endParaRPr lang="en-US"/>
          </a:p>
        </p:txBody>
      </p:sp>
      <p:sp>
        <p:nvSpPr>
          <p:cNvPr id="34914" name="Line 98"/>
          <p:cNvSpPr>
            <a:spLocks noChangeShapeType="1"/>
          </p:cNvSpPr>
          <p:nvPr/>
        </p:nvSpPr>
        <p:spPr bwMode="auto">
          <a:xfrm flipV="1">
            <a:off x="4056063" y="3235325"/>
            <a:ext cx="2373312" cy="123825"/>
          </a:xfrm>
          <a:prstGeom prst="line">
            <a:avLst/>
          </a:prstGeom>
          <a:ln>
            <a:headEnd/>
            <a:tailEnd/>
          </a:ln>
        </p:spPr>
        <p:style>
          <a:lnRef idx="3">
            <a:schemeClr val="dk1"/>
          </a:lnRef>
          <a:fillRef idx="0">
            <a:schemeClr val="dk1"/>
          </a:fillRef>
          <a:effectRef idx="2">
            <a:schemeClr val="dk1"/>
          </a:effectRef>
          <a:fontRef idx="minor">
            <a:schemeClr val="tx1"/>
          </a:fontRef>
        </p:style>
        <p:txBody>
          <a:bodyPr wrap="none" anchor="ctr"/>
          <a:lstStyle/>
          <a:p>
            <a:endParaRPr lang="en-US"/>
          </a:p>
        </p:txBody>
      </p:sp>
      <p:sp>
        <p:nvSpPr>
          <p:cNvPr id="34923" name="Freeform 107"/>
          <p:cNvSpPr>
            <a:spLocks/>
          </p:cNvSpPr>
          <p:nvPr/>
        </p:nvSpPr>
        <p:spPr bwMode="auto">
          <a:xfrm>
            <a:off x="5511800" y="4114800"/>
            <a:ext cx="1117600" cy="504825"/>
          </a:xfrm>
          <a:custGeom>
            <a:avLst/>
            <a:gdLst/>
            <a:ahLst/>
            <a:cxnLst>
              <a:cxn ang="0">
                <a:pos x="0" y="306"/>
              </a:cxn>
              <a:cxn ang="0">
                <a:pos x="560" y="0"/>
              </a:cxn>
              <a:cxn ang="0">
                <a:pos x="738" y="4"/>
              </a:cxn>
            </a:cxnLst>
            <a:rect l="0" t="0" r="r" b="b"/>
            <a:pathLst>
              <a:path w="738" h="306">
                <a:moveTo>
                  <a:pt x="0" y="306"/>
                </a:moveTo>
                <a:lnTo>
                  <a:pt x="560" y="0"/>
                </a:lnTo>
                <a:lnTo>
                  <a:pt x="738" y="4"/>
                </a:lnTo>
              </a:path>
            </a:pathLst>
          </a:custGeom>
          <a:noFill/>
          <a:ln w="12700" cap="flat" cmpd="sng">
            <a:solidFill>
              <a:schemeClr val="tx1"/>
            </a:solidFill>
            <a:prstDash val="solid"/>
            <a:round/>
            <a:headEnd type="none" w="med" len="med"/>
            <a:tailEnd type="none" w="med" len="med"/>
          </a:ln>
          <a:effectLst/>
        </p:spPr>
        <p:txBody>
          <a:bodyPr wrap="none" anchor="ctr"/>
          <a:lstStyle/>
          <a:p>
            <a:endParaRPr lang="en-US"/>
          </a:p>
        </p:txBody>
      </p:sp>
      <p:sp>
        <p:nvSpPr>
          <p:cNvPr id="34925" name="Rectangle 109"/>
          <p:cNvSpPr>
            <a:spLocks noChangeArrowheads="1"/>
          </p:cNvSpPr>
          <p:nvPr/>
        </p:nvSpPr>
        <p:spPr bwMode="auto">
          <a:xfrm>
            <a:off x="6858000" y="2971800"/>
            <a:ext cx="1981200" cy="757130"/>
          </a:xfrm>
          <a:prstGeom prst="rect">
            <a:avLst/>
          </a:prstGeom>
          <a:noFill/>
          <a:ln w="9525">
            <a:noFill/>
            <a:miter lim="800000"/>
            <a:headEnd/>
            <a:tailEnd/>
          </a:ln>
          <a:effectLst/>
        </p:spPr>
        <p:txBody>
          <a:bodyPr wrap="square" anchor="ctr">
            <a:spAutoFit/>
          </a:bodyPr>
          <a:lstStyle/>
          <a:p>
            <a:pPr>
              <a:lnSpc>
                <a:spcPct val="90000"/>
              </a:lnSpc>
            </a:pPr>
            <a:r>
              <a:rPr lang="en-US" sz="1600" u="sng" dirty="0" err="1" smtClean="0">
                <a:solidFill>
                  <a:schemeClr val="accent4">
                    <a:lumMod val="50000"/>
                  </a:schemeClr>
                </a:solidFill>
                <a:latin typeface="Arial Black" pitchFamily="28" charset="0"/>
              </a:rPr>
              <a:t>Chemotaxis</a:t>
            </a:r>
            <a:r>
              <a:rPr lang="en-US" sz="1600" b="1" u="sng" dirty="0">
                <a:solidFill>
                  <a:schemeClr val="accent4">
                    <a:lumMod val="50000"/>
                  </a:schemeClr>
                </a:solidFill>
                <a:latin typeface="Arial Black" pitchFamily="28" charset="0"/>
              </a:rPr>
              <a:t>.</a:t>
            </a:r>
            <a:endParaRPr lang="en-US" sz="1600" b="1" u="sng" dirty="0">
              <a:solidFill>
                <a:schemeClr val="accent4">
                  <a:lumMod val="50000"/>
                </a:schemeClr>
              </a:solidFill>
              <a:latin typeface="Arial" charset="0"/>
            </a:endParaRPr>
          </a:p>
          <a:p>
            <a:pPr>
              <a:lnSpc>
                <a:spcPct val="90000"/>
              </a:lnSpc>
            </a:pPr>
            <a:r>
              <a:rPr lang="en-US" sz="1600" b="1" dirty="0" err="1">
                <a:latin typeface="Arial" charset="0"/>
              </a:rPr>
              <a:t>Neutrophils</a:t>
            </a:r>
            <a:r>
              <a:rPr lang="en-US" sz="1600" b="1" dirty="0">
                <a:latin typeface="Arial" charset="0"/>
              </a:rPr>
              <a:t> follow </a:t>
            </a:r>
            <a:r>
              <a:rPr lang="en-US" sz="1600" b="1" dirty="0" smtClean="0">
                <a:latin typeface="Arial" charset="0"/>
              </a:rPr>
              <a:t>chemical </a:t>
            </a:r>
            <a:r>
              <a:rPr lang="en-US" sz="1600" b="1" dirty="0">
                <a:latin typeface="Arial" charset="0"/>
              </a:rPr>
              <a:t>trail.</a:t>
            </a:r>
          </a:p>
        </p:txBody>
      </p:sp>
      <p:sp>
        <p:nvSpPr>
          <p:cNvPr id="34926" name="Rectangle 110"/>
          <p:cNvSpPr>
            <a:spLocks noChangeArrowheads="1"/>
          </p:cNvSpPr>
          <p:nvPr/>
        </p:nvSpPr>
        <p:spPr bwMode="auto">
          <a:xfrm>
            <a:off x="6629400" y="3962400"/>
            <a:ext cx="1725537" cy="313932"/>
          </a:xfrm>
          <a:prstGeom prst="rect">
            <a:avLst/>
          </a:prstGeom>
          <a:noFill/>
          <a:ln w="9525">
            <a:noFill/>
            <a:miter lim="800000"/>
            <a:headEnd/>
            <a:tailEnd/>
          </a:ln>
          <a:effectLst/>
        </p:spPr>
        <p:txBody>
          <a:bodyPr wrap="none" anchor="ctr">
            <a:spAutoFit/>
          </a:bodyPr>
          <a:lstStyle/>
          <a:p>
            <a:pPr>
              <a:lnSpc>
                <a:spcPct val="90000"/>
              </a:lnSpc>
            </a:pPr>
            <a:r>
              <a:rPr lang="en-US" sz="1600" dirty="0">
                <a:latin typeface="Arial Black" pitchFamily="28" charset="0"/>
              </a:rPr>
              <a:t>Capillary </a:t>
            </a:r>
            <a:r>
              <a:rPr lang="en-US" sz="1600" dirty="0" smtClean="0">
                <a:latin typeface="Arial Black" pitchFamily="28" charset="0"/>
              </a:rPr>
              <a:t>wall</a:t>
            </a:r>
            <a:endParaRPr lang="en-US" sz="1600" dirty="0">
              <a:latin typeface="Arial" charset="0"/>
            </a:endParaRPr>
          </a:p>
        </p:txBody>
      </p:sp>
      <p:sp>
        <p:nvSpPr>
          <p:cNvPr id="34927" name="Freeform 111"/>
          <p:cNvSpPr>
            <a:spLocks/>
          </p:cNvSpPr>
          <p:nvPr/>
        </p:nvSpPr>
        <p:spPr bwMode="auto">
          <a:xfrm>
            <a:off x="2914650" y="2606675"/>
            <a:ext cx="355600" cy="165100"/>
          </a:xfrm>
          <a:custGeom>
            <a:avLst/>
            <a:gdLst/>
            <a:ahLst/>
            <a:cxnLst>
              <a:cxn ang="0">
                <a:pos x="0" y="0"/>
              </a:cxn>
              <a:cxn ang="0">
                <a:pos x="33" y="0"/>
              </a:cxn>
              <a:cxn ang="0">
                <a:pos x="224" y="104"/>
              </a:cxn>
            </a:cxnLst>
            <a:rect l="0" t="0" r="r" b="b"/>
            <a:pathLst>
              <a:path w="224" h="104">
                <a:moveTo>
                  <a:pt x="0" y="0"/>
                </a:moveTo>
                <a:lnTo>
                  <a:pt x="33" y="0"/>
                </a:lnTo>
                <a:lnTo>
                  <a:pt x="224" y="104"/>
                </a:lnTo>
              </a:path>
            </a:pathLst>
          </a:custGeom>
          <a:ln>
            <a:headEnd type="none" w="med" len="med"/>
            <a:tailEnd type="none" w="med" len="med"/>
          </a:ln>
        </p:spPr>
        <p:style>
          <a:lnRef idx="3">
            <a:schemeClr val="dk1"/>
          </a:lnRef>
          <a:fillRef idx="0">
            <a:schemeClr val="dk1"/>
          </a:fillRef>
          <a:effectRef idx="2">
            <a:schemeClr val="dk1"/>
          </a:effectRef>
          <a:fontRef idx="minor">
            <a:schemeClr val="tx1"/>
          </a:fontRef>
        </p:style>
        <p:txBody>
          <a:bodyPr wrap="none" anchor="ctr"/>
          <a:lstStyle/>
          <a:p>
            <a:endParaRPr lang="en-US"/>
          </a:p>
        </p:txBody>
      </p:sp>
      <p:sp>
        <p:nvSpPr>
          <p:cNvPr id="34928" name="Rectangle 112"/>
          <p:cNvSpPr>
            <a:spLocks noChangeArrowheads="1"/>
          </p:cNvSpPr>
          <p:nvPr/>
        </p:nvSpPr>
        <p:spPr bwMode="auto">
          <a:xfrm>
            <a:off x="6477000" y="3124200"/>
            <a:ext cx="319088" cy="336550"/>
          </a:xfrm>
          <a:prstGeom prst="rect">
            <a:avLst/>
          </a:prstGeom>
          <a:noFill/>
          <a:ln w="9525">
            <a:noFill/>
            <a:miter lim="800000"/>
            <a:headEnd/>
            <a:tailEnd/>
          </a:ln>
          <a:effectLst/>
        </p:spPr>
        <p:txBody>
          <a:bodyPr wrap="none" anchor="ctr">
            <a:spAutoFit/>
          </a:bodyPr>
          <a:lstStyle/>
          <a:p>
            <a:pPr algn="ctr"/>
            <a:r>
              <a:rPr lang="en-US" sz="1600" dirty="0">
                <a:latin typeface="Arial Black" pitchFamily="28" charset="0"/>
              </a:rPr>
              <a:t>4</a:t>
            </a:r>
          </a:p>
        </p:txBody>
      </p:sp>
    </p:spTree>
    <p:extLst>
      <p:ext uri="{BB962C8B-B14F-4D97-AF65-F5344CB8AC3E}">
        <p14:creationId xmlns:p14="http://schemas.microsoft.com/office/powerpoint/2010/main" val="23696159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Grp="1" noChangeArrowheads="1"/>
          </p:cNvSpPr>
          <p:nvPr>
            <p:ph type="title"/>
          </p:nvPr>
        </p:nvSpPr>
        <p:spPr/>
        <p:txBody>
          <a:bodyPr/>
          <a:lstStyle/>
          <a:p>
            <a:pPr eaLnBrk="1" hangingPunct="1"/>
            <a:r>
              <a:rPr lang="en-US" smtClean="0"/>
              <a:t>Antimicrobial Proteins</a:t>
            </a:r>
          </a:p>
        </p:txBody>
      </p:sp>
      <p:sp>
        <p:nvSpPr>
          <p:cNvPr id="68611" name="Rectangle 7"/>
          <p:cNvSpPr>
            <a:spLocks noGrp="1" noChangeArrowheads="1"/>
          </p:cNvSpPr>
          <p:nvPr>
            <p:ph type="body" idx="1"/>
          </p:nvPr>
        </p:nvSpPr>
        <p:spPr/>
        <p:txBody>
          <a:bodyPr/>
          <a:lstStyle/>
          <a:p>
            <a:pPr eaLnBrk="1" hangingPunct="1"/>
            <a:r>
              <a:rPr lang="en-US" smtClean="0"/>
              <a:t>Interferons (IFNs) and complement proteins</a:t>
            </a:r>
          </a:p>
          <a:p>
            <a:pPr lvl="1" eaLnBrk="1" hangingPunct="1"/>
            <a:endParaRPr lang="en-US" smtClean="0"/>
          </a:p>
          <a:p>
            <a:pPr lvl="1" eaLnBrk="1" hangingPunct="1"/>
            <a:r>
              <a:rPr lang="en-US" smtClean="0"/>
              <a:t>Attack microorganisms directly</a:t>
            </a:r>
          </a:p>
          <a:p>
            <a:pPr lvl="1" eaLnBrk="1" hangingPunct="1"/>
            <a:endParaRPr lang="en-US" smtClean="0"/>
          </a:p>
          <a:p>
            <a:pPr lvl="1" eaLnBrk="1" hangingPunct="1"/>
            <a:r>
              <a:rPr lang="en-US" smtClean="0"/>
              <a:t>Hinder microorganisms’ ability to reproduce</a:t>
            </a:r>
          </a:p>
        </p:txBody>
      </p:sp>
    </p:spTree>
    <p:extLst>
      <p:ext uri="{BB962C8B-B14F-4D97-AF65-F5344CB8AC3E}">
        <p14:creationId xmlns:p14="http://schemas.microsoft.com/office/powerpoint/2010/main" val="311348534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6"/>
          <p:cNvSpPr>
            <a:spLocks noGrp="1" noChangeArrowheads="1"/>
          </p:cNvSpPr>
          <p:nvPr>
            <p:ph type="title"/>
          </p:nvPr>
        </p:nvSpPr>
        <p:spPr/>
        <p:txBody>
          <a:bodyPr/>
          <a:lstStyle/>
          <a:p>
            <a:pPr eaLnBrk="1" hangingPunct="1"/>
            <a:r>
              <a:rPr lang="en-US" smtClean="0"/>
              <a:t>Interferons</a:t>
            </a:r>
          </a:p>
        </p:txBody>
      </p:sp>
      <p:sp>
        <p:nvSpPr>
          <p:cNvPr id="69635" name="Rectangle 7"/>
          <p:cNvSpPr>
            <a:spLocks noGrp="1" noChangeArrowheads="1"/>
          </p:cNvSpPr>
          <p:nvPr>
            <p:ph type="body" idx="1"/>
          </p:nvPr>
        </p:nvSpPr>
        <p:spPr/>
        <p:txBody>
          <a:bodyPr/>
          <a:lstStyle/>
          <a:p>
            <a:pPr eaLnBrk="1" hangingPunct="1"/>
            <a:r>
              <a:rPr lang="en-US" dirty="0" smtClean="0"/>
              <a:t>Viral-infected cells are activated to secrete IFNs</a:t>
            </a:r>
          </a:p>
          <a:p>
            <a:pPr eaLnBrk="1" hangingPunct="1"/>
            <a:endParaRPr lang="en-US" dirty="0" smtClean="0"/>
          </a:p>
          <a:p>
            <a:pPr eaLnBrk="1" hangingPunct="1"/>
            <a:r>
              <a:rPr lang="en-US" dirty="0" smtClean="0"/>
              <a:t>IFNs enter neighboring cells</a:t>
            </a:r>
          </a:p>
          <a:p>
            <a:pPr eaLnBrk="1" hangingPunct="1"/>
            <a:endParaRPr lang="en-US" dirty="0" smtClean="0"/>
          </a:p>
          <a:p>
            <a:pPr eaLnBrk="1" hangingPunct="1"/>
            <a:r>
              <a:rPr lang="en-US" dirty="0" smtClean="0"/>
              <a:t>Neighboring cells produce antiviral proteins that block viral reproduction </a:t>
            </a:r>
          </a:p>
        </p:txBody>
      </p:sp>
    </p:spTree>
    <p:extLst>
      <p:ext uri="{BB962C8B-B14F-4D97-AF65-F5344CB8AC3E}">
        <p14:creationId xmlns:p14="http://schemas.microsoft.com/office/powerpoint/2010/main" val="20988180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6"/>
          <p:cNvSpPr>
            <a:spLocks noGrp="1" noChangeArrowheads="1"/>
          </p:cNvSpPr>
          <p:nvPr>
            <p:ph type="title"/>
          </p:nvPr>
        </p:nvSpPr>
        <p:spPr/>
        <p:txBody>
          <a:bodyPr>
            <a:normAutofit fontScale="90000"/>
          </a:bodyPr>
          <a:lstStyle/>
          <a:p>
            <a:pPr eaLnBrk="1" hangingPunct="1"/>
            <a:r>
              <a:rPr lang="en-US" smtClean="0"/>
              <a:t>Lymphatic Collecting Vessels</a:t>
            </a:r>
          </a:p>
        </p:txBody>
      </p:sp>
      <p:sp>
        <p:nvSpPr>
          <p:cNvPr id="32772" name="Rectangle 7"/>
          <p:cNvSpPr>
            <a:spLocks noGrp="1" noChangeArrowheads="1"/>
          </p:cNvSpPr>
          <p:nvPr>
            <p:ph type="body" idx="1"/>
          </p:nvPr>
        </p:nvSpPr>
        <p:spPr>
          <a:xfrm>
            <a:off x="457200" y="1600200"/>
            <a:ext cx="8229600" cy="4648200"/>
          </a:xfrm>
        </p:spPr>
        <p:txBody>
          <a:bodyPr>
            <a:normAutofit/>
          </a:bodyPr>
          <a:lstStyle/>
          <a:p>
            <a:pPr eaLnBrk="1" hangingPunct="1"/>
            <a:r>
              <a:rPr lang="en-US" dirty="0" smtClean="0"/>
              <a:t>Similar to veins, except</a:t>
            </a:r>
          </a:p>
          <a:p>
            <a:pPr lvl="1" eaLnBrk="1" hangingPunct="1"/>
            <a:r>
              <a:rPr lang="en-US" dirty="0" smtClean="0">
                <a:ea typeface="ＭＳ Ｐゴシック" pitchFamily="1" charset="-128"/>
              </a:rPr>
              <a:t>Have thinner walls, with more internal valves</a:t>
            </a:r>
          </a:p>
          <a:p>
            <a:pPr lvl="1" eaLnBrk="1" hangingPunct="1"/>
            <a:r>
              <a:rPr lang="en-US" dirty="0" err="1" smtClean="0">
                <a:ea typeface="ＭＳ Ｐゴシック" pitchFamily="1" charset="-128"/>
              </a:rPr>
              <a:t>Anastomose</a:t>
            </a:r>
            <a:r>
              <a:rPr lang="en-US" dirty="0" smtClean="0">
                <a:ea typeface="ＭＳ Ｐゴシック" pitchFamily="1" charset="-128"/>
              </a:rPr>
              <a:t> more frequently</a:t>
            </a:r>
          </a:p>
          <a:p>
            <a:pPr eaLnBrk="1" hangingPunct="1"/>
            <a:endParaRPr lang="en-US" dirty="0" smtClean="0"/>
          </a:p>
          <a:p>
            <a:pPr eaLnBrk="1" hangingPunct="1"/>
            <a:r>
              <a:rPr lang="en-US" dirty="0" smtClean="0"/>
              <a:t>Collecting vessels in skin travel with superficial veins</a:t>
            </a:r>
          </a:p>
          <a:p>
            <a:pPr eaLnBrk="1" hangingPunct="1"/>
            <a:endParaRPr lang="en-US" dirty="0" smtClean="0"/>
          </a:p>
          <a:p>
            <a:pPr eaLnBrk="1" hangingPunct="1"/>
            <a:r>
              <a:rPr lang="en-US" dirty="0" smtClean="0"/>
              <a:t>Deep vessels travel with arteries</a:t>
            </a:r>
          </a:p>
          <a:p>
            <a:pPr eaLnBrk="1" hangingPunct="1"/>
            <a:endParaRPr lang="en-US" dirty="0" smtClean="0"/>
          </a:p>
          <a:p>
            <a:pPr eaLnBrk="1" hangingPunct="1"/>
            <a:r>
              <a:rPr lang="en-US" dirty="0" smtClean="0"/>
              <a:t>Nutrients supplied from branching </a:t>
            </a:r>
            <a:r>
              <a:rPr lang="en-US" b="1" dirty="0" err="1" smtClean="0"/>
              <a:t>vasa</a:t>
            </a:r>
            <a:r>
              <a:rPr lang="en-US" b="1" dirty="0" smtClean="0"/>
              <a:t> </a:t>
            </a:r>
            <a:r>
              <a:rPr lang="en-US" b="1" dirty="0" err="1" smtClean="0"/>
              <a:t>vasorum</a:t>
            </a:r>
            <a:endParaRPr lang="en-US" dirty="0" smtClean="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title"/>
          </p:nvPr>
        </p:nvSpPr>
        <p:spPr/>
        <p:txBody>
          <a:bodyPr/>
          <a:lstStyle/>
          <a:p>
            <a:pPr eaLnBrk="1" hangingPunct="1"/>
            <a:r>
              <a:rPr lang="en-US" smtClean="0"/>
              <a:t>Interferons</a:t>
            </a:r>
          </a:p>
        </p:txBody>
      </p:sp>
      <p:sp>
        <p:nvSpPr>
          <p:cNvPr id="70659" name="Rectangle 7"/>
          <p:cNvSpPr>
            <a:spLocks noGrp="1" noChangeArrowheads="1"/>
          </p:cNvSpPr>
          <p:nvPr>
            <p:ph type="body" idx="1"/>
          </p:nvPr>
        </p:nvSpPr>
        <p:spPr/>
        <p:txBody>
          <a:bodyPr/>
          <a:lstStyle/>
          <a:p>
            <a:pPr eaLnBrk="1" hangingPunct="1"/>
            <a:r>
              <a:rPr lang="en-US" smtClean="0"/>
              <a:t>Produced by a variety of body cells</a:t>
            </a:r>
          </a:p>
          <a:p>
            <a:pPr lvl="1" eaLnBrk="1" hangingPunct="1"/>
            <a:endParaRPr lang="en-US" smtClean="0"/>
          </a:p>
          <a:p>
            <a:pPr lvl="1" eaLnBrk="1" hangingPunct="1"/>
            <a:r>
              <a:rPr lang="en-US" smtClean="0"/>
              <a:t>Interferons also activate macrophages and mobilize NKs </a:t>
            </a:r>
          </a:p>
        </p:txBody>
      </p:sp>
    </p:spTree>
    <p:extLst>
      <p:ext uri="{BB962C8B-B14F-4D97-AF65-F5344CB8AC3E}">
        <p14:creationId xmlns:p14="http://schemas.microsoft.com/office/powerpoint/2010/main" val="21985767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title"/>
          </p:nvPr>
        </p:nvSpPr>
        <p:spPr/>
        <p:txBody>
          <a:bodyPr/>
          <a:lstStyle/>
          <a:p>
            <a:pPr eaLnBrk="1" hangingPunct="1"/>
            <a:r>
              <a:rPr lang="en-US" smtClean="0"/>
              <a:t>Interferons</a:t>
            </a:r>
          </a:p>
        </p:txBody>
      </p:sp>
      <p:sp>
        <p:nvSpPr>
          <p:cNvPr id="71683" name="Rectangle 7"/>
          <p:cNvSpPr>
            <a:spLocks noGrp="1" noChangeArrowheads="1"/>
          </p:cNvSpPr>
          <p:nvPr>
            <p:ph type="body" idx="1"/>
          </p:nvPr>
        </p:nvSpPr>
        <p:spPr/>
        <p:txBody>
          <a:bodyPr/>
          <a:lstStyle/>
          <a:p>
            <a:pPr eaLnBrk="1" hangingPunct="1">
              <a:lnSpc>
                <a:spcPct val="90000"/>
              </a:lnSpc>
            </a:pPr>
            <a:r>
              <a:rPr lang="en-US" smtClean="0"/>
              <a:t>Functions</a:t>
            </a:r>
          </a:p>
          <a:p>
            <a:pPr lvl="1" eaLnBrk="1" hangingPunct="1">
              <a:lnSpc>
                <a:spcPct val="90000"/>
              </a:lnSpc>
            </a:pPr>
            <a:r>
              <a:rPr lang="en-US" smtClean="0"/>
              <a:t>Anti-viral</a:t>
            </a:r>
          </a:p>
          <a:p>
            <a:pPr lvl="1" eaLnBrk="1" hangingPunct="1">
              <a:lnSpc>
                <a:spcPct val="90000"/>
              </a:lnSpc>
            </a:pPr>
            <a:r>
              <a:rPr lang="en-US" smtClean="0"/>
              <a:t>Reduce inflammation</a:t>
            </a:r>
          </a:p>
          <a:p>
            <a:pPr lvl="1" eaLnBrk="1" hangingPunct="1">
              <a:lnSpc>
                <a:spcPct val="90000"/>
              </a:lnSpc>
            </a:pPr>
            <a:r>
              <a:rPr lang="en-US" smtClean="0"/>
              <a:t>Activate macrophages and mobilize NK cells</a:t>
            </a:r>
          </a:p>
          <a:p>
            <a:pPr eaLnBrk="1" hangingPunct="1">
              <a:lnSpc>
                <a:spcPct val="90000"/>
              </a:lnSpc>
            </a:pPr>
            <a:endParaRPr lang="en-US" smtClean="0"/>
          </a:p>
          <a:p>
            <a:pPr eaLnBrk="1" hangingPunct="1">
              <a:lnSpc>
                <a:spcPct val="90000"/>
              </a:lnSpc>
            </a:pPr>
            <a:r>
              <a:rPr lang="en-US" smtClean="0"/>
              <a:t>Genetically engineered IFNs for</a:t>
            </a:r>
          </a:p>
          <a:p>
            <a:pPr lvl="1" eaLnBrk="1" hangingPunct="1">
              <a:lnSpc>
                <a:spcPct val="90000"/>
              </a:lnSpc>
            </a:pPr>
            <a:r>
              <a:rPr lang="en-US" smtClean="0"/>
              <a:t>Antiviral agents against hepatitis and genital warts virus</a:t>
            </a:r>
          </a:p>
          <a:p>
            <a:pPr lvl="1" eaLnBrk="1" hangingPunct="1">
              <a:lnSpc>
                <a:spcPct val="90000"/>
              </a:lnSpc>
            </a:pPr>
            <a:r>
              <a:rPr lang="en-US" smtClean="0"/>
              <a:t>Multiple sclerosis treatment</a:t>
            </a:r>
          </a:p>
        </p:txBody>
      </p:sp>
    </p:spTree>
    <p:extLst>
      <p:ext uri="{BB962C8B-B14F-4D97-AF65-F5344CB8AC3E}">
        <p14:creationId xmlns:p14="http://schemas.microsoft.com/office/powerpoint/2010/main" val="9613976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title"/>
          </p:nvPr>
        </p:nvSpPr>
        <p:spPr/>
        <p:txBody>
          <a:bodyPr/>
          <a:lstStyle/>
          <a:p>
            <a:pPr eaLnBrk="1" hangingPunct="1"/>
            <a:r>
              <a:rPr lang="en-US" smtClean="0"/>
              <a:t>Complement</a:t>
            </a:r>
          </a:p>
        </p:txBody>
      </p:sp>
      <p:sp>
        <p:nvSpPr>
          <p:cNvPr id="72707" name="Rectangle 7"/>
          <p:cNvSpPr>
            <a:spLocks noGrp="1" noChangeArrowheads="1"/>
          </p:cNvSpPr>
          <p:nvPr>
            <p:ph type="body" idx="1"/>
          </p:nvPr>
        </p:nvSpPr>
        <p:spPr/>
        <p:txBody>
          <a:bodyPr/>
          <a:lstStyle/>
          <a:p>
            <a:pPr eaLnBrk="1" hangingPunct="1"/>
            <a:r>
              <a:rPr lang="en-US" dirty="0" smtClean="0"/>
              <a:t> about 20  blood proteins that circulate in an inactive form</a:t>
            </a:r>
          </a:p>
          <a:p>
            <a:pPr eaLnBrk="1" hangingPunct="1"/>
            <a:endParaRPr lang="en-US" dirty="0" smtClean="0"/>
          </a:p>
          <a:p>
            <a:pPr eaLnBrk="1" hangingPunct="1"/>
            <a:r>
              <a:rPr lang="en-US" dirty="0" smtClean="0"/>
              <a:t>Major mechanism for destroying foreign substances </a:t>
            </a:r>
          </a:p>
        </p:txBody>
      </p:sp>
    </p:spTree>
    <p:extLst>
      <p:ext uri="{BB962C8B-B14F-4D97-AF65-F5344CB8AC3E}">
        <p14:creationId xmlns:p14="http://schemas.microsoft.com/office/powerpoint/2010/main" val="8346610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title"/>
          </p:nvPr>
        </p:nvSpPr>
        <p:spPr/>
        <p:txBody>
          <a:bodyPr/>
          <a:lstStyle/>
          <a:p>
            <a:pPr eaLnBrk="1" hangingPunct="1"/>
            <a:r>
              <a:rPr lang="en-US" smtClean="0"/>
              <a:t>Complement</a:t>
            </a:r>
          </a:p>
        </p:txBody>
      </p:sp>
      <p:sp>
        <p:nvSpPr>
          <p:cNvPr id="73731" name="Rectangle 7"/>
          <p:cNvSpPr>
            <a:spLocks noGrp="1" noChangeArrowheads="1"/>
          </p:cNvSpPr>
          <p:nvPr>
            <p:ph type="body" idx="1"/>
          </p:nvPr>
        </p:nvSpPr>
        <p:spPr/>
        <p:txBody>
          <a:bodyPr/>
          <a:lstStyle/>
          <a:p>
            <a:pPr eaLnBrk="1" hangingPunct="1"/>
            <a:r>
              <a:rPr lang="en-US" dirty="0" smtClean="0"/>
              <a:t>Amplifies all aspects of the inflammatory response</a:t>
            </a:r>
          </a:p>
          <a:p>
            <a:pPr eaLnBrk="1" hangingPunct="1"/>
            <a:endParaRPr lang="en-US" dirty="0" smtClean="0"/>
          </a:p>
          <a:p>
            <a:pPr eaLnBrk="1" hangingPunct="1"/>
            <a:r>
              <a:rPr lang="en-US" dirty="0" smtClean="0"/>
              <a:t>Kills bacteria and certain other cell types by cell </a:t>
            </a:r>
            <a:r>
              <a:rPr lang="en-US" dirty="0" err="1" smtClean="0"/>
              <a:t>lysis</a:t>
            </a:r>
            <a:endParaRPr lang="en-US" dirty="0" smtClean="0"/>
          </a:p>
          <a:p>
            <a:pPr eaLnBrk="1" hangingPunct="1"/>
            <a:endParaRPr lang="en-US" dirty="0" smtClean="0"/>
          </a:p>
          <a:p>
            <a:pPr eaLnBrk="1" hangingPunct="1"/>
            <a:r>
              <a:rPr lang="en-US" dirty="0" smtClean="0"/>
              <a:t>Enhances both nonspecific and specific defenses</a:t>
            </a:r>
          </a:p>
        </p:txBody>
      </p:sp>
    </p:spTree>
    <p:extLst>
      <p:ext uri="{BB962C8B-B14F-4D97-AF65-F5344CB8AC3E}">
        <p14:creationId xmlns:p14="http://schemas.microsoft.com/office/powerpoint/2010/main" val="24304020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title"/>
          </p:nvPr>
        </p:nvSpPr>
        <p:spPr/>
        <p:txBody>
          <a:bodyPr/>
          <a:lstStyle/>
          <a:p>
            <a:pPr eaLnBrk="1" hangingPunct="1"/>
            <a:r>
              <a:rPr lang="en-US" smtClean="0"/>
              <a:t>Complement Activation</a:t>
            </a:r>
          </a:p>
        </p:txBody>
      </p:sp>
      <p:sp>
        <p:nvSpPr>
          <p:cNvPr id="76803" name="Rectangle 7"/>
          <p:cNvSpPr>
            <a:spLocks noGrp="1" noChangeArrowheads="1"/>
          </p:cNvSpPr>
          <p:nvPr>
            <p:ph type="body" idx="1"/>
          </p:nvPr>
        </p:nvSpPr>
        <p:spPr/>
        <p:txBody>
          <a:bodyPr/>
          <a:lstStyle/>
          <a:p>
            <a:pPr eaLnBrk="1" hangingPunct="1">
              <a:lnSpc>
                <a:spcPct val="90000"/>
              </a:lnSpc>
            </a:pPr>
            <a:r>
              <a:rPr lang="en-US" sz="2600" dirty="0" smtClean="0"/>
              <a:t>Activated complement</a:t>
            </a:r>
          </a:p>
          <a:p>
            <a:pPr lvl="1" eaLnBrk="1" hangingPunct="1">
              <a:lnSpc>
                <a:spcPct val="90000"/>
              </a:lnSpc>
            </a:pPr>
            <a:endParaRPr lang="en-US" sz="2400" dirty="0" smtClean="0"/>
          </a:p>
          <a:p>
            <a:pPr lvl="1" eaLnBrk="1" hangingPunct="1">
              <a:lnSpc>
                <a:spcPct val="90000"/>
              </a:lnSpc>
            </a:pPr>
            <a:r>
              <a:rPr lang="en-US" sz="2400" dirty="0" smtClean="0"/>
              <a:t>Enhances inflammation</a:t>
            </a:r>
          </a:p>
          <a:p>
            <a:pPr lvl="1" eaLnBrk="1" hangingPunct="1">
              <a:lnSpc>
                <a:spcPct val="90000"/>
              </a:lnSpc>
            </a:pPr>
            <a:endParaRPr lang="en-US" sz="2400" dirty="0" smtClean="0"/>
          </a:p>
          <a:p>
            <a:pPr lvl="1" eaLnBrk="1" hangingPunct="1">
              <a:lnSpc>
                <a:spcPct val="90000"/>
              </a:lnSpc>
            </a:pPr>
            <a:r>
              <a:rPr lang="en-US" sz="2400" dirty="0" smtClean="0"/>
              <a:t>Promotes </a:t>
            </a:r>
            <a:r>
              <a:rPr lang="en-US" sz="2400" dirty="0" err="1" smtClean="0"/>
              <a:t>phagocytosis</a:t>
            </a:r>
            <a:endParaRPr lang="en-US" sz="2400" dirty="0" smtClean="0"/>
          </a:p>
          <a:p>
            <a:pPr lvl="1" eaLnBrk="1" hangingPunct="1">
              <a:lnSpc>
                <a:spcPct val="90000"/>
              </a:lnSpc>
            </a:pPr>
            <a:endParaRPr lang="en-US" sz="2400" dirty="0" smtClean="0"/>
          </a:p>
          <a:p>
            <a:pPr lvl="1" eaLnBrk="1" hangingPunct="1">
              <a:lnSpc>
                <a:spcPct val="90000"/>
              </a:lnSpc>
            </a:pPr>
            <a:r>
              <a:rPr lang="en-US" sz="2400" dirty="0" smtClean="0"/>
              <a:t>Causes cell </a:t>
            </a:r>
            <a:r>
              <a:rPr lang="en-US" sz="2400" dirty="0" err="1" smtClean="0"/>
              <a:t>lysis</a:t>
            </a:r>
            <a:endParaRPr lang="en-US" sz="2400" dirty="0" smtClean="0"/>
          </a:p>
        </p:txBody>
      </p:sp>
    </p:spTree>
    <p:extLst>
      <p:ext uri="{BB962C8B-B14F-4D97-AF65-F5344CB8AC3E}">
        <p14:creationId xmlns:p14="http://schemas.microsoft.com/office/powerpoint/2010/main" val="34581087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p:cNvSpPr>
            <a:spLocks noGrp="1" noChangeArrowheads="1"/>
          </p:cNvSpPr>
          <p:nvPr>
            <p:ph type="title"/>
          </p:nvPr>
        </p:nvSpPr>
        <p:spPr/>
        <p:txBody>
          <a:bodyPr/>
          <a:lstStyle/>
          <a:p>
            <a:r>
              <a:rPr lang="en-US"/>
              <a:t>Fever</a:t>
            </a:r>
          </a:p>
        </p:txBody>
      </p:sp>
      <p:sp>
        <p:nvSpPr>
          <p:cNvPr id="52229" name="Rectangle 5"/>
          <p:cNvSpPr>
            <a:spLocks noGrp="1" noChangeArrowheads="1"/>
          </p:cNvSpPr>
          <p:nvPr>
            <p:ph type="body" idx="1"/>
          </p:nvPr>
        </p:nvSpPr>
        <p:spPr/>
        <p:txBody>
          <a:bodyPr/>
          <a:lstStyle/>
          <a:p>
            <a:r>
              <a:rPr lang="en-US" dirty="0"/>
              <a:t>Abnormally high body temperature</a:t>
            </a:r>
          </a:p>
          <a:p>
            <a:endParaRPr lang="en-US" dirty="0" smtClean="0"/>
          </a:p>
          <a:p>
            <a:r>
              <a:rPr lang="en-US" dirty="0" smtClean="0"/>
              <a:t>Systemic </a:t>
            </a:r>
            <a:r>
              <a:rPr lang="en-US" dirty="0"/>
              <a:t>response to invading microorganisms</a:t>
            </a:r>
          </a:p>
          <a:p>
            <a:endParaRPr lang="en-US" dirty="0" smtClean="0"/>
          </a:p>
          <a:p>
            <a:r>
              <a:rPr lang="en-US" dirty="0" smtClean="0"/>
              <a:t>Leukocytes </a:t>
            </a:r>
            <a:r>
              <a:rPr lang="en-US" dirty="0"/>
              <a:t>and macrophages exposed to foreign substances secrete </a:t>
            </a:r>
            <a:r>
              <a:rPr lang="en-US" b="1" dirty="0" err="1"/>
              <a:t>pyrogens</a:t>
            </a:r>
            <a:endParaRPr lang="en-US" dirty="0"/>
          </a:p>
          <a:p>
            <a:endParaRPr lang="en-US" dirty="0" smtClean="0"/>
          </a:p>
          <a:p>
            <a:r>
              <a:rPr lang="en-US" dirty="0" err="1" smtClean="0"/>
              <a:t>Pyrogens</a:t>
            </a:r>
            <a:r>
              <a:rPr lang="en-US" dirty="0" smtClean="0"/>
              <a:t> </a:t>
            </a:r>
            <a:r>
              <a:rPr lang="en-US" dirty="0"/>
              <a:t>act on body's thermostat in hypothalamus, raising body temperature</a:t>
            </a:r>
          </a:p>
        </p:txBody>
      </p:sp>
    </p:spTree>
    <p:extLst>
      <p:ext uri="{BB962C8B-B14F-4D97-AF65-F5344CB8AC3E}">
        <p14:creationId xmlns:p14="http://schemas.microsoft.com/office/powerpoint/2010/main" val="517361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4"/>
          <p:cNvSpPr>
            <a:spLocks noGrp="1" noChangeArrowheads="1"/>
          </p:cNvSpPr>
          <p:nvPr>
            <p:ph type="title"/>
          </p:nvPr>
        </p:nvSpPr>
        <p:spPr/>
        <p:txBody>
          <a:bodyPr/>
          <a:lstStyle/>
          <a:p>
            <a:r>
              <a:rPr lang="en-US"/>
              <a:t>Fever</a:t>
            </a:r>
          </a:p>
        </p:txBody>
      </p:sp>
      <p:sp>
        <p:nvSpPr>
          <p:cNvPr id="53253" name="Rectangle 5"/>
          <p:cNvSpPr>
            <a:spLocks noGrp="1" noChangeArrowheads="1"/>
          </p:cNvSpPr>
          <p:nvPr>
            <p:ph type="body" idx="1"/>
          </p:nvPr>
        </p:nvSpPr>
        <p:spPr/>
        <p:txBody>
          <a:bodyPr/>
          <a:lstStyle/>
          <a:p>
            <a:r>
              <a:rPr lang="en-US" dirty="0"/>
              <a:t>Benefits of moderate fever</a:t>
            </a:r>
          </a:p>
          <a:p>
            <a:pPr lvl="1"/>
            <a:endParaRPr lang="en-US" dirty="0" smtClean="0"/>
          </a:p>
          <a:p>
            <a:pPr lvl="1"/>
            <a:r>
              <a:rPr lang="en-US" dirty="0" smtClean="0"/>
              <a:t>Causes </a:t>
            </a:r>
            <a:r>
              <a:rPr lang="en-US" dirty="0"/>
              <a:t>liver and spleen to sequester iron and zinc (needed by microorganisms)</a:t>
            </a:r>
          </a:p>
          <a:p>
            <a:pPr lvl="1"/>
            <a:endParaRPr lang="en-US" dirty="0" smtClean="0"/>
          </a:p>
          <a:p>
            <a:pPr lvl="1"/>
            <a:r>
              <a:rPr lang="en-US" dirty="0" smtClean="0"/>
              <a:t>Increases </a:t>
            </a:r>
            <a:r>
              <a:rPr lang="en-US" dirty="0"/>
              <a:t>metabolic rate </a:t>
            </a:r>
            <a:r>
              <a:rPr lang="en-US" dirty="0">
                <a:sym typeface="Wingdings" pitchFamily="28" charset="2"/>
              </a:rPr>
              <a:t> faster </a:t>
            </a:r>
            <a:r>
              <a:rPr lang="en-US" dirty="0"/>
              <a:t>repair</a:t>
            </a:r>
          </a:p>
        </p:txBody>
      </p:sp>
    </p:spTree>
    <p:extLst>
      <p:ext uri="{BB962C8B-B14F-4D97-AF65-F5344CB8AC3E}">
        <p14:creationId xmlns:p14="http://schemas.microsoft.com/office/powerpoint/2010/main" val="30591167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Grp="1" noChangeArrowheads="1"/>
          </p:cNvSpPr>
          <p:nvPr>
            <p:ph type="title"/>
          </p:nvPr>
        </p:nvSpPr>
        <p:spPr/>
        <p:txBody>
          <a:bodyPr/>
          <a:lstStyle/>
          <a:p>
            <a:r>
              <a:rPr lang="en-US"/>
              <a:t>Adaptive Defenses</a:t>
            </a:r>
          </a:p>
        </p:txBody>
      </p:sp>
      <p:sp>
        <p:nvSpPr>
          <p:cNvPr id="54277" name="Rectangle 5"/>
          <p:cNvSpPr>
            <a:spLocks noGrp="1" noChangeArrowheads="1"/>
          </p:cNvSpPr>
          <p:nvPr>
            <p:ph type="body" idx="1"/>
          </p:nvPr>
        </p:nvSpPr>
        <p:spPr/>
        <p:txBody>
          <a:bodyPr/>
          <a:lstStyle/>
          <a:p>
            <a:r>
              <a:rPr lang="en-US" dirty="0"/>
              <a:t>Adaptive immune (specific defense) system</a:t>
            </a:r>
          </a:p>
          <a:p>
            <a:pPr lvl="1"/>
            <a:endParaRPr lang="en-US" dirty="0" smtClean="0"/>
          </a:p>
          <a:p>
            <a:pPr lvl="1"/>
            <a:r>
              <a:rPr lang="en-US" dirty="0" smtClean="0"/>
              <a:t>Protects </a:t>
            </a:r>
            <a:r>
              <a:rPr lang="en-US" dirty="0"/>
              <a:t>against infectious agents and abnormal body cells </a:t>
            </a:r>
          </a:p>
          <a:p>
            <a:pPr lvl="1"/>
            <a:endParaRPr lang="en-US" dirty="0" smtClean="0"/>
          </a:p>
          <a:p>
            <a:pPr lvl="1"/>
            <a:r>
              <a:rPr lang="en-US" dirty="0" smtClean="0"/>
              <a:t>Amplifies </a:t>
            </a:r>
            <a:r>
              <a:rPr lang="en-US" dirty="0"/>
              <a:t>inflammatory response</a:t>
            </a:r>
          </a:p>
          <a:p>
            <a:pPr lvl="1"/>
            <a:endParaRPr lang="en-US" dirty="0" smtClean="0"/>
          </a:p>
          <a:p>
            <a:pPr lvl="1"/>
            <a:r>
              <a:rPr lang="en-US" dirty="0" smtClean="0"/>
              <a:t>Activates </a:t>
            </a:r>
            <a:r>
              <a:rPr lang="en-US" dirty="0"/>
              <a:t>complement</a:t>
            </a:r>
          </a:p>
          <a:p>
            <a:pPr lvl="1"/>
            <a:endParaRPr lang="en-US" dirty="0" smtClean="0"/>
          </a:p>
          <a:p>
            <a:pPr lvl="1"/>
            <a:r>
              <a:rPr lang="en-US" dirty="0" smtClean="0"/>
              <a:t>Must </a:t>
            </a:r>
            <a:r>
              <a:rPr lang="en-US" dirty="0"/>
              <a:t>be primed by initial exposure to specific foreign substance</a:t>
            </a:r>
          </a:p>
          <a:p>
            <a:pPr lvl="2"/>
            <a:r>
              <a:rPr lang="en-US" dirty="0"/>
              <a:t>Priming takes time</a:t>
            </a:r>
          </a:p>
        </p:txBody>
      </p:sp>
    </p:spTree>
    <p:extLst>
      <p:ext uri="{BB962C8B-B14F-4D97-AF65-F5344CB8AC3E}">
        <p14:creationId xmlns:p14="http://schemas.microsoft.com/office/powerpoint/2010/main" val="21358705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4"/>
          <p:cNvSpPr>
            <a:spLocks noGrp="1" noChangeArrowheads="1"/>
          </p:cNvSpPr>
          <p:nvPr>
            <p:ph type="title"/>
          </p:nvPr>
        </p:nvSpPr>
        <p:spPr/>
        <p:txBody>
          <a:bodyPr/>
          <a:lstStyle/>
          <a:p>
            <a:r>
              <a:rPr lang="en-US"/>
              <a:t>Adaptive Defenses</a:t>
            </a:r>
          </a:p>
        </p:txBody>
      </p:sp>
      <p:sp>
        <p:nvSpPr>
          <p:cNvPr id="55301" name="Rectangle 5"/>
          <p:cNvSpPr>
            <a:spLocks noGrp="1" noChangeArrowheads="1"/>
          </p:cNvSpPr>
          <p:nvPr>
            <p:ph type="body" idx="1"/>
          </p:nvPr>
        </p:nvSpPr>
        <p:spPr/>
        <p:txBody>
          <a:bodyPr/>
          <a:lstStyle/>
          <a:p>
            <a:r>
              <a:rPr lang="en-US" b="1" dirty="0"/>
              <a:t>Specific </a:t>
            </a:r>
            <a:endParaRPr lang="en-US" dirty="0" smtClean="0"/>
          </a:p>
          <a:p>
            <a:pPr lvl="1"/>
            <a:r>
              <a:rPr lang="en-US" dirty="0" smtClean="0"/>
              <a:t> </a:t>
            </a:r>
            <a:r>
              <a:rPr lang="en-US" dirty="0"/>
              <a:t>recognizes and targets specific antigens</a:t>
            </a:r>
          </a:p>
          <a:p>
            <a:r>
              <a:rPr lang="en-US" b="1" dirty="0"/>
              <a:t>Systemic</a:t>
            </a:r>
            <a:r>
              <a:rPr lang="en-US" dirty="0"/>
              <a:t> </a:t>
            </a:r>
            <a:endParaRPr lang="en-US" dirty="0" smtClean="0"/>
          </a:p>
          <a:p>
            <a:pPr lvl="1"/>
            <a:r>
              <a:rPr lang="en-US" dirty="0" smtClean="0"/>
              <a:t> </a:t>
            </a:r>
            <a:r>
              <a:rPr lang="en-US" dirty="0"/>
              <a:t>not restricted to initial site</a:t>
            </a:r>
          </a:p>
          <a:p>
            <a:r>
              <a:rPr lang="en-US" dirty="0"/>
              <a:t>Have </a:t>
            </a:r>
            <a:r>
              <a:rPr lang="en-US" b="1" dirty="0"/>
              <a:t>memory</a:t>
            </a:r>
            <a:r>
              <a:rPr lang="en-US" dirty="0"/>
              <a:t> </a:t>
            </a:r>
            <a:endParaRPr lang="en-US" dirty="0" smtClean="0"/>
          </a:p>
          <a:p>
            <a:pPr lvl="1"/>
            <a:r>
              <a:rPr lang="en-US" dirty="0" smtClean="0"/>
              <a:t> </a:t>
            </a:r>
            <a:r>
              <a:rPr lang="en-US" dirty="0"/>
              <a:t>stronger attacks to "known" antigens</a:t>
            </a:r>
          </a:p>
          <a:p>
            <a:endParaRPr lang="en-US" dirty="0" smtClean="0"/>
          </a:p>
          <a:p>
            <a:r>
              <a:rPr lang="en-US" dirty="0" smtClean="0"/>
              <a:t>Two </a:t>
            </a:r>
            <a:r>
              <a:rPr lang="en-US" dirty="0"/>
              <a:t>separate, overlapping arms</a:t>
            </a:r>
          </a:p>
          <a:p>
            <a:pPr lvl="1"/>
            <a:r>
              <a:rPr lang="en-US" dirty="0" err="1"/>
              <a:t>Humoral</a:t>
            </a:r>
            <a:r>
              <a:rPr lang="en-US" dirty="0"/>
              <a:t> (antibody-mediated) immunity</a:t>
            </a:r>
          </a:p>
          <a:p>
            <a:pPr lvl="1"/>
            <a:r>
              <a:rPr lang="en-US" dirty="0"/>
              <a:t>Cellular (cell-mediated) immunity </a:t>
            </a:r>
          </a:p>
        </p:txBody>
      </p:sp>
    </p:spTree>
    <p:extLst>
      <p:ext uri="{BB962C8B-B14F-4D97-AF65-F5344CB8AC3E}">
        <p14:creationId xmlns:p14="http://schemas.microsoft.com/office/powerpoint/2010/main" val="2125522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ChangeArrowheads="1"/>
          </p:cNvSpPr>
          <p:nvPr>
            <p:ph type="title"/>
          </p:nvPr>
        </p:nvSpPr>
        <p:spPr/>
        <p:txBody>
          <a:bodyPr/>
          <a:lstStyle/>
          <a:p>
            <a:r>
              <a:rPr lang="en-US"/>
              <a:t>Humoral Immunity</a:t>
            </a:r>
          </a:p>
        </p:txBody>
      </p:sp>
      <p:sp>
        <p:nvSpPr>
          <p:cNvPr id="56325" name="Rectangle 5"/>
          <p:cNvSpPr>
            <a:spLocks noGrp="1" noChangeArrowheads="1"/>
          </p:cNvSpPr>
          <p:nvPr>
            <p:ph type="body" idx="1"/>
          </p:nvPr>
        </p:nvSpPr>
        <p:spPr/>
        <p:txBody>
          <a:bodyPr/>
          <a:lstStyle/>
          <a:p>
            <a:r>
              <a:rPr lang="en-US" dirty="0" smtClean="0"/>
              <a:t>Antibodies</a:t>
            </a:r>
          </a:p>
          <a:p>
            <a:pPr lvl="1"/>
            <a:r>
              <a:rPr lang="en-US" dirty="0" smtClean="0"/>
              <a:t>produced </a:t>
            </a:r>
            <a:r>
              <a:rPr lang="en-US" dirty="0"/>
              <a:t>by </a:t>
            </a:r>
            <a:r>
              <a:rPr lang="en-US" dirty="0" smtClean="0"/>
              <a:t>lymphocytes circulate freely </a:t>
            </a:r>
            <a:r>
              <a:rPr lang="en-US" dirty="0"/>
              <a:t>in body fluids</a:t>
            </a:r>
          </a:p>
          <a:p>
            <a:endParaRPr lang="en-US" dirty="0" smtClean="0"/>
          </a:p>
          <a:p>
            <a:r>
              <a:rPr lang="en-US" dirty="0" smtClean="0"/>
              <a:t>Bind </a:t>
            </a:r>
            <a:r>
              <a:rPr lang="en-US" dirty="0"/>
              <a:t>temporarily to target cell</a:t>
            </a:r>
          </a:p>
          <a:p>
            <a:pPr lvl="1"/>
            <a:r>
              <a:rPr lang="en-US" dirty="0"/>
              <a:t>Temporarily inactivate</a:t>
            </a:r>
          </a:p>
          <a:p>
            <a:pPr lvl="1"/>
            <a:r>
              <a:rPr lang="en-US" dirty="0"/>
              <a:t>Mark for destruction by phagocytes or complement</a:t>
            </a:r>
          </a:p>
        </p:txBody>
      </p:sp>
    </p:spTree>
    <p:extLst>
      <p:ext uri="{BB962C8B-B14F-4D97-AF65-F5344CB8AC3E}">
        <p14:creationId xmlns:p14="http://schemas.microsoft.com/office/powerpoint/2010/main" val="1311088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6"/>
          <p:cNvSpPr>
            <a:spLocks noGrp="1" noChangeArrowheads="1"/>
          </p:cNvSpPr>
          <p:nvPr>
            <p:ph type="title"/>
          </p:nvPr>
        </p:nvSpPr>
        <p:spPr/>
        <p:txBody>
          <a:bodyPr>
            <a:normAutofit fontScale="90000"/>
          </a:bodyPr>
          <a:lstStyle/>
          <a:p>
            <a:pPr eaLnBrk="1" hangingPunct="1"/>
            <a:r>
              <a:rPr lang="en-US" smtClean="0"/>
              <a:t>Lymphatic Trunks</a:t>
            </a:r>
          </a:p>
        </p:txBody>
      </p:sp>
      <p:sp>
        <p:nvSpPr>
          <p:cNvPr id="34820" name="Rectangle 7"/>
          <p:cNvSpPr>
            <a:spLocks noGrp="1" noChangeArrowheads="1"/>
          </p:cNvSpPr>
          <p:nvPr>
            <p:ph type="body" idx="1"/>
          </p:nvPr>
        </p:nvSpPr>
        <p:spPr/>
        <p:txBody>
          <a:bodyPr/>
          <a:lstStyle/>
          <a:p>
            <a:pPr eaLnBrk="1" hangingPunct="1"/>
            <a:r>
              <a:rPr lang="en-US" smtClean="0"/>
              <a:t>Formed by union of largest collecting ducts</a:t>
            </a:r>
          </a:p>
          <a:p>
            <a:pPr lvl="1" eaLnBrk="1" hangingPunct="1"/>
            <a:r>
              <a:rPr lang="en-US" smtClean="0">
                <a:ea typeface="ＭＳ Ｐゴシック" pitchFamily="1" charset="-128"/>
              </a:rPr>
              <a:t>Paired </a:t>
            </a:r>
            <a:r>
              <a:rPr lang="en-US" b="1" smtClean="0">
                <a:ea typeface="ＭＳ Ｐゴシック" pitchFamily="1" charset="-128"/>
              </a:rPr>
              <a:t>lumbar</a:t>
            </a:r>
            <a:endParaRPr lang="en-US" smtClean="0">
              <a:ea typeface="ＭＳ Ｐゴシック" pitchFamily="1" charset="-128"/>
            </a:endParaRPr>
          </a:p>
          <a:p>
            <a:pPr lvl="1" eaLnBrk="1" hangingPunct="1"/>
            <a:r>
              <a:rPr lang="en-US" smtClean="0">
                <a:ea typeface="ＭＳ Ｐゴシック" pitchFamily="1" charset="-128"/>
              </a:rPr>
              <a:t>Paired </a:t>
            </a:r>
            <a:r>
              <a:rPr lang="en-US" b="1" smtClean="0">
                <a:ea typeface="ＭＳ Ｐゴシック" pitchFamily="1" charset="-128"/>
              </a:rPr>
              <a:t>bronchomediastinal</a:t>
            </a:r>
            <a:endParaRPr lang="en-US" smtClean="0">
              <a:ea typeface="ＭＳ Ｐゴシック" pitchFamily="1" charset="-128"/>
            </a:endParaRPr>
          </a:p>
          <a:p>
            <a:pPr lvl="1" eaLnBrk="1" hangingPunct="1"/>
            <a:r>
              <a:rPr lang="en-US" smtClean="0">
                <a:ea typeface="ＭＳ Ｐゴシック" pitchFamily="1" charset="-128"/>
              </a:rPr>
              <a:t>Paired </a:t>
            </a:r>
            <a:r>
              <a:rPr lang="en-US" b="1" smtClean="0">
                <a:ea typeface="ＭＳ Ｐゴシック" pitchFamily="1" charset="-128"/>
              </a:rPr>
              <a:t>subclavian</a:t>
            </a:r>
            <a:endParaRPr lang="en-US" smtClean="0">
              <a:ea typeface="ＭＳ Ｐゴシック" pitchFamily="1" charset="-128"/>
            </a:endParaRPr>
          </a:p>
          <a:p>
            <a:pPr lvl="1" eaLnBrk="1" hangingPunct="1"/>
            <a:r>
              <a:rPr lang="en-US" smtClean="0">
                <a:ea typeface="ＭＳ Ｐゴシック" pitchFamily="1" charset="-128"/>
              </a:rPr>
              <a:t>Paired </a:t>
            </a:r>
            <a:r>
              <a:rPr lang="en-US" b="1" smtClean="0">
                <a:ea typeface="ＭＳ Ｐゴシック" pitchFamily="1" charset="-128"/>
              </a:rPr>
              <a:t>jugular trunks</a:t>
            </a:r>
            <a:endParaRPr lang="en-US" smtClean="0">
              <a:ea typeface="ＭＳ Ｐゴシック" pitchFamily="1" charset="-128"/>
            </a:endParaRPr>
          </a:p>
          <a:p>
            <a:pPr lvl="1" eaLnBrk="1" hangingPunct="1"/>
            <a:r>
              <a:rPr lang="en-US" smtClean="0">
                <a:ea typeface="ＭＳ Ｐゴシック" pitchFamily="1" charset="-128"/>
              </a:rPr>
              <a:t>Single </a:t>
            </a:r>
            <a:r>
              <a:rPr lang="en-US" b="1" smtClean="0">
                <a:ea typeface="ＭＳ Ｐゴシック" pitchFamily="1" charset="-128"/>
              </a:rPr>
              <a:t>intestinal trunk</a:t>
            </a:r>
            <a:endParaRPr lang="en-US" smtClean="0">
              <a:ea typeface="ＭＳ Ｐゴシック" pitchFamily="1" charset="-128"/>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p:nvPr>
        </p:nvSpPr>
        <p:spPr/>
        <p:txBody>
          <a:bodyPr/>
          <a:lstStyle/>
          <a:p>
            <a:r>
              <a:rPr lang="en-US"/>
              <a:t>Cellular Immunity</a:t>
            </a:r>
          </a:p>
        </p:txBody>
      </p:sp>
      <p:sp>
        <p:nvSpPr>
          <p:cNvPr id="57349" name="Rectangle 5"/>
          <p:cNvSpPr>
            <a:spLocks noGrp="1" noChangeArrowheads="1"/>
          </p:cNvSpPr>
          <p:nvPr>
            <p:ph type="body" idx="1"/>
          </p:nvPr>
        </p:nvSpPr>
        <p:spPr/>
        <p:txBody>
          <a:bodyPr/>
          <a:lstStyle/>
          <a:p>
            <a:r>
              <a:rPr lang="en-US" dirty="0"/>
              <a:t>Lymphocytes act against target cell</a:t>
            </a:r>
          </a:p>
          <a:p>
            <a:pPr lvl="1"/>
            <a:endParaRPr lang="en-US" dirty="0" smtClean="0"/>
          </a:p>
          <a:p>
            <a:pPr lvl="1"/>
            <a:r>
              <a:rPr lang="en-US" dirty="0" smtClean="0"/>
              <a:t>Directly </a:t>
            </a:r>
          </a:p>
          <a:p>
            <a:pPr lvl="2"/>
            <a:r>
              <a:rPr lang="en-US" dirty="0" smtClean="0"/>
              <a:t> </a:t>
            </a:r>
            <a:r>
              <a:rPr lang="en-US" dirty="0"/>
              <a:t>by killing infected cells</a:t>
            </a:r>
          </a:p>
          <a:p>
            <a:pPr lvl="1"/>
            <a:endParaRPr lang="en-US" dirty="0" smtClean="0"/>
          </a:p>
          <a:p>
            <a:pPr lvl="1"/>
            <a:r>
              <a:rPr lang="en-US" dirty="0" smtClean="0"/>
              <a:t>Indirectly </a:t>
            </a:r>
          </a:p>
          <a:p>
            <a:pPr lvl="2"/>
            <a:r>
              <a:rPr lang="en-US" dirty="0" smtClean="0"/>
              <a:t>by </a:t>
            </a:r>
            <a:r>
              <a:rPr lang="en-US" dirty="0"/>
              <a:t>releasing chemicals that enhance inflammatory response; or activating other lymphocytes or macrophages</a:t>
            </a:r>
          </a:p>
          <a:p>
            <a:pPr lvl="1"/>
            <a:endParaRPr lang="en-US" dirty="0"/>
          </a:p>
        </p:txBody>
      </p:sp>
    </p:spTree>
    <p:extLst>
      <p:ext uri="{BB962C8B-B14F-4D97-AF65-F5344CB8AC3E}">
        <p14:creationId xmlns:p14="http://schemas.microsoft.com/office/powerpoint/2010/main" val="8488251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4"/>
          <p:cNvSpPr>
            <a:spLocks noGrp="1" noChangeArrowheads="1"/>
          </p:cNvSpPr>
          <p:nvPr>
            <p:ph type="title"/>
          </p:nvPr>
        </p:nvSpPr>
        <p:spPr/>
        <p:txBody>
          <a:bodyPr/>
          <a:lstStyle/>
          <a:p>
            <a:r>
              <a:rPr lang="en-US"/>
              <a:t>Antigens</a:t>
            </a:r>
          </a:p>
        </p:txBody>
      </p:sp>
      <p:sp>
        <p:nvSpPr>
          <p:cNvPr id="58373" name="Rectangle 5"/>
          <p:cNvSpPr>
            <a:spLocks noGrp="1" noChangeArrowheads="1"/>
          </p:cNvSpPr>
          <p:nvPr>
            <p:ph type="body" idx="1"/>
          </p:nvPr>
        </p:nvSpPr>
        <p:spPr/>
        <p:txBody>
          <a:bodyPr/>
          <a:lstStyle/>
          <a:p>
            <a:r>
              <a:rPr lang="en-US" dirty="0"/>
              <a:t>Substances that can mobilize adaptive defenses and provoke an immune response</a:t>
            </a:r>
          </a:p>
          <a:p>
            <a:endParaRPr lang="en-US" dirty="0" smtClean="0"/>
          </a:p>
          <a:p>
            <a:r>
              <a:rPr lang="en-US" dirty="0" smtClean="0"/>
              <a:t>Targets </a:t>
            </a:r>
            <a:r>
              <a:rPr lang="en-US" dirty="0"/>
              <a:t>of all adaptive immune responses</a:t>
            </a:r>
          </a:p>
          <a:p>
            <a:endParaRPr lang="en-US" dirty="0" smtClean="0"/>
          </a:p>
          <a:p>
            <a:r>
              <a:rPr lang="en-US" dirty="0" smtClean="0"/>
              <a:t>Most </a:t>
            </a:r>
            <a:r>
              <a:rPr lang="en-US" dirty="0"/>
              <a:t>are large, complex molecules not normally found in body (</a:t>
            </a:r>
            <a:r>
              <a:rPr lang="en-US" dirty="0" err="1"/>
              <a:t>nonself</a:t>
            </a:r>
            <a:r>
              <a:rPr lang="en-US" dirty="0"/>
              <a:t>)</a:t>
            </a:r>
          </a:p>
        </p:txBody>
      </p:sp>
    </p:spTree>
    <p:extLst>
      <p:ext uri="{BB962C8B-B14F-4D97-AF65-F5344CB8AC3E}">
        <p14:creationId xmlns:p14="http://schemas.microsoft.com/office/powerpoint/2010/main" val="36954502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6"/>
          <p:cNvSpPr>
            <a:spLocks noGrp="1" noChangeArrowheads="1"/>
          </p:cNvSpPr>
          <p:nvPr>
            <p:ph type="title"/>
          </p:nvPr>
        </p:nvSpPr>
        <p:spPr/>
        <p:txBody>
          <a:bodyPr/>
          <a:lstStyle/>
          <a:p>
            <a:pPr eaLnBrk="1" hangingPunct="1"/>
            <a:r>
              <a:rPr lang="en-US" smtClean="0"/>
              <a:t>Complete Antigens</a:t>
            </a:r>
          </a:p>
        </p:txBody>
      </p:sp>
      <p:sp>
        <p:nvSpPr>
          <p:cNvPr id="83971" name="Rectangle 7"/>
          <p:cNvSpPr>
            <a:spLocks noGrp="1" noChangeArrowheads="1"/>
          </p:cNvSpPr>
          <p:nvPr>
            <p:ph type="body" idx="1"/>
          </p:nvPr>
        </p:nvSpPr>
        <p:spPr/>
        <p:txBody>
          <a:bodyPr/>
          <a:lstStyle/>
          <a:p>
            <a:pPr eaLnBrk="1" hangingPunct="1"/>
            <a:r>
              <a:rPr lang="en-US" dirty="0" smtClean="0"/>
              <a:t>Important functional properties</a:t>
            </a:r>
          </a:p>
          <a:p>
            <a:pPr lvl="1" eaLnBrk="1" hangingPunct="1"/>
            <a:r>
              <a:rPr lang="en-US" dirty="0" smtClean="0"/>
              <a:t>Immunogenicity: </a:t>
            </a:r>
          </a:p>
          <a:p>
            <a:pPr lvl="2" eaLnBrk="1" hangingPunct="1"/>
            <a:r>
              <a:rPr lang="en-US" dirty="0" smtClean="0"/>
              <a:t>ability to stimulate proliferation of specific lymphocytes and antibodies </a:t>
            </a:r>
          </a:p>
          <a:p>
            <a:pPr lvl="1" eaLnBrk="1" hangingPunct="1"/>
            <a:endParaRPr lang="en-US" dirty="0" smtClean="0"/>
          </a:p>
          <a:p>
            <a:pPr lvl="1" eaLnBrk="1" hangingPunct="1"/>
            <a:r>
              <a:rPr lang="en-US" dirty="0" smtClean="0"/>
              <a:t>Reactivity: </a:t>
            </a:r>
          </a:p>
          <a:p>
            <a:pPr lvl="2" eaLnBrk="1" hangingPunct="1"/>
            <a:r>
              <a:rPr lang="en-US" dirty="0" smtClean="0"/>
              <a:t>ability to react with products of activated lymphocytes and antibodies released </a:t>
            </a:r>
          </a:p>
          <a:p>
            <a:pPr eaLnBrk="1" hangingPunct="1"/>
            <a:endParaRPr lang="en-US" dirty="0" smtClean="0"/>
          </a:p>
          <a:p>
            <a:pPr eaLnBrk="1" hangingPunct="1"/>
            <a:r>
              <a:rPr lang="en-US" dirty="0" smtClean="0"/>
              <a:t>Examples: foreign protein, polysaccharides, lipids, and nucleic acids</a:t>
            </a:r>
          </a:p>
        </p:txBody>
      </p:sp>
    </p:spTree>
    <p:extLst>
      <p:ext uri="{BB962C8B-B14F-4D97-AF65-F5344CB8AC3E}">
        <p14:creationId xmlns:p14="http://schemas.microsoft.com/office/powerpoint/2010/main" val="44687951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Grp="1" noChangeArrowheads="1"/>
          </p:cNvSpPr>
          <p:nvPr>
            <p:ph type="title"/>
          </p:nvPr>
        </p:nvSpPr>
        <p:spPr/>
        <p:txBody>
          <a:bodyPr/>
          <a:lstStyle/>
          <a:p>
            <a:pPr eaLnBrk="1" hangingPunct="1"/>
            <a:r>
              <a:rPr lang="en-US" smtClean="0"/>
              <a:t>Haptens (Incomplete Antigens)</a:t>
            </a:r>
          </a:p>
        </p:txBody>
      </p:sp>
      <p:sp>
        <p:nvSpPr>
          <p:cNvPr id="84995" name="Rectangle 7"/>
          <p:cNvSpPr>
            <a:spLocks noGrp="1" noChangeArrowheads="1"/>
          </p:cNvSpPr>
          <p:nvPr>
            <p:ph type="body" idx="1"/>
          </p:nvPr>
        </p:nvSpPr>
        <p:spPr/>
        <p:txBody>
          <a:bodyPr/>
          <a:lstStyle/>
          <a:p>
            <a:pPr eaLnBrk="1" hangingPunct="1">
              <a:lnSpc>
                <a:spcPct val="90000"/>
              </a:lnSpc>
            </a:pPr>
            <a:r>
              <a:rPr lang="en-US" dirty="0" smtClean="0"/>
              <a:t>Small molecules </a:t>
            </a:r>
          </a:p>
          <a:p>
            <a:pPr lvl="1" eaLnBrk="1" hangingPunct="1">
              <a:lnSpc>
                <a:spcPct val="90000"/>
              </a:lnSpc>
            </a:pPr>
            <a:r>
              <a:rPr lang="en-US" dirty="0" smtClean="0"/>
              <a:t>peptides, nucleotides, and hormones  </a:t>
            </a:r>
          </a:p>
          <a:p>
            <a:pPr eaLnBrk="1" hangingPunct="1">
              <a:lnSpc>
                <a:spcPct val="90000"/>
              </a:lnSpc>
            </a:pPr>
            <a:endParaRPr lang="en-US" dirty="0" smtClean="0"/>
          </a:p>
          <a:p>
            <a:pPr eaLnBrk="1" hangingPunct="1">
              <a:lnSpc>
                <a:spcPct val="90000"/>
              </a:lnSpc>
            </a:pPr>
            <a:r>
              <a:rPr lang="en-US" dirty="0" smtClean="0"/>
              <a:t>Not immunogenic by themselves</a:t>
            </a:r>
          </a:p>
          <a:p>
            <a:pPr lvl="1" eaLnBrk="1" hangingPunct="1">
              <a:lnSpc>
                <a:spcPct val="90000"/>
              </a:lnSpc>
            </a:pPr>
            <a:r>
              <a:rPr lang="en-US" dirty="0" smtClean="0"/>
              <a:t>become immunogenic when attached to body proteins</a:t>
            </a:r>
          </a:p>
          <a:p>
            <a:pPr lvl="1" eaLnBrk="1" hangingPunct="1">
              <a:lnSpc>
                <a:spcPct val="90000"/>
              </a:lnSpc>
            </a:pPr>
            <a:r>
              <a:rPr lang="en-US" dirty="0" smtClean="0"/>
              <a:t>Cause the immune system to mount a harmful attack </a:t>
            </a:r>
          </a:p>
          <a:p>
            <a:pPr eaLnBrk="1" hangingPunct="1">
              <a:lnSpc>
                <a:spcPct val="90000"/>
              </a:lnSpc>
            </a:pPr>
            <a:endParaRPr lang="en-US" dirty="0" smtClean="0"/>
          </a:p>
          <a:p>
            <a:pPr eaLnBrk="1" hangingPunct="1">
              <a:lnSpc>
                <a:spcPct val="90000"/>
              </a:lnSpc>
            </a:pPr>
            <a:r>
              <a:rPr lang="en-US" dirty="0" smtClean="0"/>
              <a:t>Examples: poison ivy, animal dander, detergents, and cosmetics</a:t>
            </a:r>
          </a:p>
        </p:txBody>
      </p:sp>
    </p:spTree>
    <p:extLst>
      <p:ext uri="{BB962C8B-B14F-4D97-AF65-F5344CB8AC3E}">
        <p14:creationId xmlns:p14="http://schemas.microsoft.com/office/powerpoint/2010/main" val="13470201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6"/>
          <p:cNvSpPr>
            <a:spLocks noGrp="1" noChangeArrowheads="1"/>
          </p:cNvSpPr>
          <p:nvPr>
            <p:ph type="title"/>
          </p:nvPr>
        </p:nvSpPr>
        <p:spPr/>
        <p:txBody>
          <a:bodyPr/>
          <a:lstStyle/>
          <a:p>
            <a:pPr eaLnBrk="1" hangingPunct="1"/>
            <a:r>
              <a:rPr lang="en-US" smtClean="0"/>
              <a:t>Self-Antigens: MHC Proteins</a:t>
            </a:r>
          </a:p>
        </p:txBody>
      </p:sp>
      <p:sp>
        <p:nvSpPr>
          <p:cNvPr id="88067" name="Rectangle 7"/>
          <p:cNvSpPr>
            <a:spLocks noGrp="1" noChangeArrowheads="1"/>
          </p:cNvSpPr>
          <p:nvPr>
            <p:ph type="body" idx="1"/>
          </p:nvPr>
        </p:nvSpPr>
        <p:spPr/>
        <p:txBody>
          <a:bodyPr/>
          <a:lstStyle/>
          <a:p>
            <a:pPr eaLnBrk="1" hangingPunct="1"/>
            <a:r>
              <a:rPr lang="en-US" dirty="0" smtClean="0"/>
              <a:t>Protein molecules (self-antigens) on the surface of cells</a:t>
            </a:r>
          </a:p>
          <a:p>
            <a:pPr eaLnBrk="1" hangingPunct="1"/>
            <a:endParaRPr lang="en-US" dirty="0" smtClean="0"/>
          </a:p>
          <a:p>
            <a:pPr eaLnBrk="1" hangingPunct="1"/>
            <a:r>
              <a:rPr lang="en-US" dirty="0" smtClean="0"/>
              <a:t>Antigenic to others in transfusions or grafts </a:t>
            </a:r>
          </a:p>
          <a:p>
            <a:pPr eaLnBrk="1" hangingPunct="1"/>
            <a:endParaRPr lang="en-US" dirty="0" smtClean="0"/>
          </a:p>
          <a:p>
            <a:pPr eaLnBrk="1" hangingPunct="1"/>
            <a:r>
              <a:rPr lang="en-US" dirty="0" smtClean="0"/>
              <a:t>Example: MHC proteins</a:t>
            </a:r>
          </a:p>
          <a:p>
            <a:pPr lvl="1" eaLnBrk="1" hangingPunct="1"/>
            <a:r>
              <a:rPr lang="en-US" dirty="0" smtClean="0"/>
              <a:t>Coded for by genes of the major </a:t>
            </a:r>
            <a:r>
              <a:rPr lang="en-US" dirty="0" err="1" smtClean="0"/>
              <a:t>histocompatibility</a:t>
            </a:r>
            <a:r>
              <a:rPr lang="en-US" dirty="0" smtClean="0"/>
              <a:t> complex (MHC) and are unique to an individual</a:t>
            </a:r>
          </a:p>
        </p:txBody>
      </p:sp>
    </p:spTree>
    <p:extLst>
      <p:ext uri="{BB962C8B-B14F-4D97-AF65-F5344CB8AC3E}">
        <p14:creationId xmlns:p14="http://schemas.microsoft.com/office/powerpoint/2010/main" val="368465018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6"/>
          <p:cNvSpPr>
            <a:spLocks noGrp="1" noChangeArrowheads="1"/>
          </p:cNvSpPr>
          <p:nvPr>
            <p:ph type="title"/>
          </p:nvPr>
        </p:nvSpPr>
        <p:spPr/>
        <p:txBody>
          <a:bodyPr/>
          <a:lstStyle/>
          <a:p>
            <a:pPr eaLnBrk="1" hangingPunct="1"/>
            <a:r>
              <a:rPr lang="en-US" smtClean="0"/>
              <a:t>MHC Proteins</a:t>
            </a:r>
          </a:p>
        </p:txBody>
      </p:sp>
      <p:sp>
        <p:nvSpPr>
          <p:cNvPr id="89091" name="Rectangle 7"/>
          <p:cNvSpPr>
            <a:spLocks noGrp="1" noChangeArrowheads="1"/>
          </p:cNvSpPr>
          <p:nvPr>
            <p:ph type="body" idx="1"/>
          </p:nvPr>
        </p:nvSpPr>
        <p:spPr/>
        <p:txBody>
          <a:bodyPr/>
          <a:lstStyle/>
          <a:p>
            <a:pPr eaLnBrk="1" hangingPunct="1"/>
            <a:r>
              <a:rPr lang="en-US" sz="2600" dirty="0" smtClean="0"/>
              <a:t>Classes of MHC proteins</a:t>
            </a:r>
          </a:p>
          <a:p>
            <a:pPr lvl="1" eaLnBrk="1" hangingPunct="1"/>
            <a:endParaRPr lang="en-US" sz="2400" dirty="0" smtClean="0"/>
          </a:p>
          <a:p>
            <a:pPr lvl="1" eaLnBrk="1" hangingPunct="1"/>
            <a:r>
              <a:rPr lang="en-US" sz="2400" dirty="0" smtClean="0"/>
              <a:t>Class I MHC proteins, found on virtually all body cells</a:t>
            </a:r>
          </a:p>
          <a:p>
            <a:pPr lvl="1" eaLnBrk="1" hangingPunct="1"/>
            <a:endParaRPr lang="en-US" sz="2400" dirty="0" smtClean="0"/>
          </a:p>
          <a:p>
            <a:pPr lvl="1" eaLnBrk="1" hangingPunct="1"/>
            <a:r>
              <a:rPr lang="en-US" sz="2400" dirty="0" smtClean="0"/>
              <a:t>Class II MHC proteins, found on certain cells in the immune response </a:t>
            </a:r>
          </a:p>
          <a:p>
            <a:pPr eaLnBrk="1" hangingPunct="1"/>
            <a:endParaRPr lang="en-US" sz="2600" dirty="0" smtClean="0"/>
          </a:p>
          <a:p>
            <a:pPr eaLnBrk="1" hangingPunct="1"/>
            <a:r>
              <a:rPr lang="en-US" sz="2600" dirty="0" smtClean="0"/>
              <a:t>MHC proteins display peptides (usually self-antigens)</a:t>
            </a:r>
          </a:p>
          <a:p>
            <a:pPr eaLnBrk="1" hangingPunct="1"/>
            <a:endParaRPr lang="en-US" sz="2600" dirty="0" smtClean="0"/>
          </a:p>
          <a:p>
            <a:pPr eaLnBrk="1" hangingPunct="1"/>
            <a:r>
              <a:rPr lang="en-US" sz="2600" dirty="0" smtClean="0"/>
              <a:t>In infected cells, MHC proteins display fragments of foreign antigens</a:t>
            </a:r>
          </a:p>
        </p:txBody>
      </p:sp>
    </p:spTree>
    <p:extLst>
      <p:ext uri="{BB962C8B-B14F-4D97-AF65-F5344CB8AC3E}">
        <p14:creationId xmlns:p14="http://schemas.microsoft.com/office/powerpoint/2010/main" val="32835528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4"/>
          <p:cNvSpPr>
            <a:spLocks noGrp="1" noChangeArrowheads="1"/>
          </p:cNvSpPr>
          <p:nvPr>
            <p:ph type="title"/>
          </p:nvPr>
        </p:nvSpPr>
        <p:spPr/>
        <p:txBody>
          <a:bodyPr/>
          <a:lstStyle/>
          <a:p>
            <a:r>
              <a:rPr lang="en-US"/>
              <a:t>Cells of the Adaptive Immune System</a:t>
            </a:r>
          </a:p>
        </p:txBody>
      </p:sp>
      <p:sp>
        <p:nvSpPr>
          <p:cNvPr id="65541" name="Rectangle 5"/>
          <p:cNvSpPr>
            <a:spLocks noGrp="1" noChangeArrowheads="1"/>
          </p:cNvSpPr>
          <p:nvPr>
            <p:ph type="body" idx="1"/>
          </p:nvPr>
        </p:nvSpPr>
        <p:spPr/>
        <p:txBody>
          <a:bodyPr/>
          <a:lstStyle/>
          <a:p>
            <a:r>
              <a:rPr lang="en-US" dirty="0"/>
              <a:t>Three types of cells</a:t>
            </a:r>
          </a:p>
          <a:p>
            <a:pPr lvl="1"/>
            <a:endParaRPr lang="en-US" dirty="0" smtClean="0"/>
          </a:p>
          <a:p>
            <a:pPr lvl="1"/>
            <a:r>
              <a:rPr lang="en-US" dirty="0" smtClean="0"/>
              <a:t>Two </a:t>
            </a:r>
            <a:r>
              <a:rPr lang="en-US" dirty="0"/>
              <a:t>types of lymphocytes</a:t>
            </a:r>
          </a:p>
          <a:p>
            <a:pPr lvl="2"/>
            <a:r>
              <a:rPr lang="en-US" dirty="0"/>
              <a:t>B lymphocytes (B cells</a:t>
            </a:r>
            <a:r>
              <a:rPr lang="en-US" dirty="0" smtClean="0"/>
              <a:t>) </a:t>
            </a:r>
          </a:p>
          <a:p>
            <a:pPr lvl="3"/>
            <a:r>
              <a:rPr lang="en-US" dirty="0" err="1" smtClean="0"/>
              <a:t>humoral</a:t>
            </a:r>
            <a:r>
              <a:rPr lang="en-US" dirty="0" smtClean="0"/>
              <a:t> </a:t>
            </a:r>
            <a:r>
              <a:rPr lang="en-US" dirty="0"/>
              <a:t>immunity</a:t>
            </a:r>
          </a:p>
          <a:p>
            <a:pPr lvl="2"/>
            <a:r>
              <a:rPr lang="en-US" dirty="0"/>
              <a:t>T lymphocytes (T </a:t>
            </a:r>
            <a:r>
              <a:rPr lang="en-US" dirty="0" smtClean="0"/>
              <a:t>cells)</a:t>
            </a:r>
          </a:p>
          <a:p>
            <a:pPr lvl="3"/>
            <a:r>
              <a:rPr lang="en-US" dirty="0" smtClean="0"/>
              <a:t>cell-mediated </a:t>
            </a:r>
            <a:r>
              <a:rPr lang="en-US" dirty="0"/>
              <a:t>immunity</a:t>
            </a:r>
          </a:p>
          <a:p>
            <a:pPr lvl="1"/>
            <a:endParaRPr lang="en-US" dirty="0" smtClean="0"/>
          </a:p>
          <a:p>
            <a:pPr lvl="1"/>
            <a:r>
              <a:rPr lang="en-US" dirty="0" smtClean="0"/>
              <a:t>Antigen-presenting </a:t>
            </a:r>
            <a:r>
              <a:rPr lang="en-US" dirty="0"/>
              <a:t>cells (APCs</a:t>
            </a:r>
            <a:r>
              <a:rPr lang="en-US" dirty="0" smtClean="0"/>
              <a:t>)</a:t>
            </a:r>
          </a:p>
          <a:p>
            <a:pPr lvl="2" algn="ctr">
              <a:buNone/>
            </a:pPr>
            <a:r>
              <a:rPr lang="en-US" dirty="0" smtClean="0"/>
              <a:t>**APC is not a cell </a:t>
            </a:r>
            <a:r>
              <a:rPr lang="en-US" i="1" dirty="0" smtClean="0"/>
              <a:t>name</a:t>
            </a:r>
            <a:r>
              <a:rPr lang="en-US" dirty="0" smtClean="0"/>
              <a:t>, it’s a cell’s </a:t>
            </a:r>
            <a:r>
              <a:rPr lang="en-US" i="1" dirty="0" smtClean="0"/>
              <a:t>job </a:t>
            </a:r>
            <a:r>
              <a:rPr lang="en-US" dirty="0" smtClean="0"/>
              <a:t> or </a:t>
            </a:r>
            <a:r>
              <a:rPr lang="en-US" i="1" dirty="0" smtClean="0"/>
              <a:t>ability**</a:t>
            </a:r>
            <a:endParaRPr lang="en-US" dirty="0"/>
          </a:p>
          <a:p>
            <a:pPr lvl="2"/>
            <a:r>
              <a:rPr lang="en-US" dirty="0"/>
              <a:t>Do not respond to specific antigens</a:t>
            </a:r>
          </a:p>
          <a:p>
            <a:pPr lvl="2"/>
            <a:r>
              <a:rPr lang="en-US" dirty="0"/>
              <a:t>Play essential auxiliary roles in immunity</a:t>
            </a:r>
          </a:p>
        </p:txBody>
      </p:sp>
    </p:spTree>
    <p:extLst>
      <p:ext uri="{BB962C8B-B14F-4D97-AF65-F5344CB8AC3E}">
        <p14:creationId xmlns:p14="http://schemas.microsoft.com/office/powerpoint/2010/main" val="18271179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4"/>
          <p:cNvSpPr>
            <a:spLocks noGrp="1" noChangeArrowheads="1"/>
          </p:cNvSpPr>
          <p:nvPr>
            <p:ph type="title"/>
          </p:nvPr>
        </p:nvSpPr>
        <p:spPr/>
        <p:txBody>
          <a:bodyPr/>
          <a:lstStyle/>
          <a:p>
            <a:r>
              <a:rPr lang="en-US"/>
              <a:t>Maturation</a:t>
            </a:r>
          </a:p>
        </p:txBody>
      </p:sp>
      <p:sp>
        <p:nvSpPr>
          <p:cNvPr id="67589" name="Rectangle 5"/>
          <p:cNvSpPr>
            <a:spLocks noGrp="1" noChangeArrowheads="1"/>
          </p:cNvSpPr>
          <p:nvPr>
            <p:ph type="body" idx="1"/>
          </p:nvPr>
        </p:nvSpPr>
        <p:spPr/>
        <p:txBody>
          <a:bodyPr/>
          <a:lstStyle/>
          <a:p>
            <a:r>
              <a:rPr lang="en-US" dirty="0" smtClean="0"/>
              <a:t>B </a:t>
            </a:r>
            <a:r>
              <a:rPr lang="en-US" dirty="0"/>
              <a:t>cells </a:t>
            </a:r>
            <a:r>
              <a:rPr lang="en-US" dirty="0" smtClean="0"/>
              <a:t>mature in </a:t>
            </a:r>
            <a:r>
              <a:rPr lang="en-US" dirty="0"/>
              <a:t>bone </a:t>
            </a:r>
            <a:r>
              <a:rPr lang="en-US" dirty="0" smtClean="0"/>
              <a:t>marrow</a:t>
            </a:r>
          </a:p>
          <a:p>
            <a:endParaRPr lang="en-US" dirty="0" smtClean="0"/>
          </a:p>
          <a:p>
            <a:r>
              <a:rPr lang="en-US" dirty="0" smtClean="0"/>
              <a:t>T </a:t>
            </a:r>
            <a:r>
              <a:rPr lang="en-US" dirty="0"/>
              <a:t>cells </a:t>
            </a:r>
            <a:r>
              <a:rPr lang="en-US" dirty="0" smtClean="0"/>
              <a:t>mature in thymus</a:t>
            </a:r>
            <a:endParaRPr lang="en-US" dirty="0"/>
          </a:p>
          <a:p>
            <a:pPr lvl="1"/>
            <a:endParaRPr lang="en-US" b="1" dirty="0" smtClean="0"/>
          </a:p>
          <a:p>
            <a:pPr lvl="1"/>
            <a:r>
              <a:rPr lang="en-US" b="1" dirty="0" err="1" smtClean="0"/>
              <a:t>Immunocompetence</a:t>
            </a:r>
            <a:r>
              <a:rPr lang="en-US" dirty="0" smtClean="0"/>
              <a:t> </a:t>
            </a:r>
          </a:p>
          <a:p>
            <a:pPr lvl="2"/>
            <a:r>
              <a:rPr lang="en-US" dirty="0" smtClean="0"/>
              <a:t> </a:t>
            </a:r>
            <a:r>
              <a:rPr lang="en-US" dirty="0"/>
              <a:t>lymphocyte can recognize one specific antigen by binding to it</a:t>
            </a:r>
          </a:p>
          <a:p>
            <a:pPr lvl="3"/>
            <a:r>
              <a:rPr lang="en-US" dirty="0"/>
              <a:t>B or T cells display unique receptor on surface when achieve maturity – bind only one antigen</a:t>
            </a:r>
          </a:p>
          <a:p>
            <a:pPr lvl="1"/>
            <a:endParaRPr lang="en-US" b="1" dirty="0" smtClean="0"/>
          </a:p>
          <a:p>
            <a:pPr lvl="1"/>
            <a:r>
              <a:rPr lang="en-US" b="1" dirty="0" smtClean="0"/>
              <a:t>Self-tolerance</a:t>
            </a:r>
            <a:endParaRPr lang="en-US" dirty="0"/>
          </a:p>
          <a:p>
            <a:pPr lvl="2"/>
            <a:r>
              <a:rPr lang="en-US" dirty="0"/>
              <a:t>Lymphocytes unresponsive to own antigens</a:t>
            </a:r>
          </a:p>
        </p:txBody>
      </p:sp>
    </p:spTree>
    <p:extLst>
      <p:ext uri="{BB962C8B-B14F-4D97-AF65-F5344CB8AC3E}">
        <p14:creationId xmlns:p14="http://schemas.microsoft.com/office/powerpoint/2010/main" val="8091365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p:cNvSpPr>
            <a:spLocks noGrp="1" noChangeArrowheads="1"/>
          </p:cNvSpPr>
          <p:nvPr>
            <p:ph type="title"/>
          </p:nvPr>
        </p:nvSpPr>
        <p:spPr/>
        <p:txBody>
          <a:bodyPr/>
          <a:lstStyle/>
          <a:p>
            <a:r>
              <a:rPr lang="en-US"/>
              <a:t>T cells</a:t>
            </a:r>
          </a:p>
        </p:txBody>
      </p:sp>
      <p:sp>
        <p:nvSpPr>
          <p:cNvPr id="68613" name="Rectangle 5"/>
          <p:cNvSpPr>
            <a:spLocks noGrp="1" noChangeArrowheads="1"/>
          </p:cNvSpPr>
          <p:nvPr>
            <p:ph type="body" idx="1"/>
          </p:nvPr>
        </p:nvSpPr>
        <p:spPr/>
        <p:txBody>
          <a:bodyPr/>
          <a:lstStyle/>
          <a:p>
            <a:r>
              <a:rPr lang="en-US" dirty="0"/>
              <a:t>T cells mature in thymus under negative and positive selection pressures ("tests")</a:t>
            </a:r>
          </a:p>
          <a:p>
            <a:pPr lvl="1"/>
            <a:endParaRPr lang="en-US" dirty="0" smtClean="0"/>
          </a:p>
          <a:p>
            <a:pPr lvl="1"/>
            <a:r>
              <a:rPr lang="en-US" dirty="0" smtClean="0"/>
              <a:t>Positive </a:t>
            </a:r>
            <a:r>
              <a:rPr lang="en-US" dirty="0"/>
              <a:t>selection</a:t>
            </a:r>
          </a:p>
          <a:p>
            <a:pPr lvl="2"/>
            <a:r>
              <a:rPr lang="en-US" dirty="0" smtClean="0"/>
              <a:t>Keep (positive selection) the T cells that can correctly identify MHC proteins as “self”</a:t>
            </a:r>
          </a:p>
          <a:p>
            <a:pPr lvl="3"/>
            <a:r>
              <a:rPr lang="en-US" dirty="0" smtClean="0"/>
              <a:t>Failing T cells destroyed </a:t>
            </a:r>
            <a:r>
              <a:rPr lang="en-US" dirty="0"/>
              <a:t>by apoptosis</a:t>
            </a:r>
          </a:p>
          <a:p>
            <a:pPr lvl="1"/>
            <a:endParaRPr lang="en-US" dirty="0" smtClean="0"/>
          </a:p>
          <a:p>
            <a:pPr lvl="1"/>
            <a:r>
              <a:rPr lang="en-US" dirty="0" smtClean="0"/>
              <a:t>Negative </a:t>
            </a:r>
            <a:r>
              <a:rPr lang="en-US" dirty="0"/>
              <a:t>selection</a:t>
            </a:r>
          </a:p>
          <a:p>
            <a:pPr lvl="2"/>
            <a:r>
              <a:rPr lang="en-US" dirty="0" smtClean="0"/>
              <a:t>Eliminates </a:t>
            </a:r>
            <a:r>
              <a:rPr lang="en-US" dirty="0" err="1" smtClean="0"/>
              <a:t>Tcells</a:t>
            </a:r>
            <a:r>
              <a:rPr lang="en-US" dirty="0" smtClean="0"/>
              <a:t> that </a:t>
            </a:r>
            <a:r>
              <a:rPr lang="en-US" dirty="0" err="1" smtClean="0"/>
              <a:t>destory</a:t>
            </a:r>
            <a:r>
              <a:rPr lang="en-US" dirty="0" smtClean="0"/>
              <a:t> “self” antigens</a:t>
            </a:r>
            <a:endParaRPr lang="en-US" dirty="0"/>
          </a:p>
          <a:p>
            <a:pPr lvl="3"/>
            <a:r>
              <a:rPr lang="en-US" dirty="0"/>
              <a:t>Ensures self-tolerance</a:t>
            </a:r>
          </a:p>
        </p:txBody>
      </p:sp>
    </p:spTree>
    <p:extLst>
      <p:ext uri="{BB962C8B-B14F-4D97-AF65-F5344CB8AC3E}">
        <p14:creationId xmlns:p14="http://schemas.microsoft.com/office/powerpoint/2010/main" val="8952334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p:txBody>
          <a:bodyPr/>
          <a:lstStyle/>
          <a:p>
            <a:r>
              <a:rPr lang="en-US"/>
              <a:t>B cells</a:t>
            </a:r>
          </a:p>
        </p:txBody>
      </p:sp>
      <p:sp>
        <p:nvSpPr>
          <p:cNvPr id="71685" name="Rectangle 5"/>
          <p:cNvSpPr>
            <a:spLocks noGrp="1" noChangeArrowheads="1"/>
          </p:cNvSpPr>
          <p:nvPr>
            <p:ph type="body" idx="1"/>
          </p:nvPr>
        </p:nvSpPr>
        <p:spPr/>
        <p:txBody>
          <a:bodyPr/>
          <a:lstStyle/>
          <a:p>
            <a:r>
              <a:rPr lang="en-US" dirty="0"/>
              <a:t>B cells mature in red bone marrow</a:t>
            </a:r>
          </a:p>
          <a:p>
            <a:endParaRPr lang="en-US" dirty="0" smtClean="0"/>
          </a:p>
          <a:p>
            <a:r>
              <a:rPr lang="en-US" dirty="0" smtClean="0"/>
              <a:t>Positively </a:t>
            </a:r>
            <a:r>
              <a:rPr lang="en-US" dirty="0"/>
              <a:t>selected if successfully make antigen receptors</a:t>
            </a:r>
          </a:p>
          <a:p>
            <a:endParaRPr lang="en-US" dirty="0" smtClean="0"/>
          </a:p>
          <a:p>
            <a:r>
              <a:rPr lang="en-US" dirty="0" smtClean="0"/>
              <a:t>Those </a:t>
            </a:r>
            <a:r>
              <a:rPr lang="en-US" dirty="0"/>
              <a:t>that are self-reactive </a:t>
            </a:r>
          </a:p>
          <a:p>
            <a:pPr lvl="1"/>
            <a:r>
              <a:rPr lang="en-US" dirty="0"/>
              <a:t>Eliminated by apoptosis (</a:t>
            </a:r>
            <a:r>
              <a:rPr lang="en-US" dirty="0" err="1"/>
              <a:t>clonal</a:t>
            </a:r>
            <a:r>
              <a:rPr lang="en-US" dirty="0"/>
              <a:t> deletion)</a:t>
            </a:r>
          </a:p>
        </p:txBody>
      </p:sp>
    </p:spTree>
    <p:extLst>
      <p:ext uri="{BB962C8B-B14F-4D97-AF65-F5344CB8AC3E}">
        <p14:creationId xmlns:p14="http://schemas.microsoft.com/office/powerpoint/2010/main" val="4005614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6"/>
          <p:cNvSpPr>
            <a:spLocks noGrp="1" noChangeArrowheads="1"/>
          </p:cNvSpPr>
          <p:nvPr>
            <p:ph type="title"/>
          </p:nvPr>
        </p:nvSpPr>
        <p:spPr/>
        <p:txBody>
          <a:bodyPr>
            <a:normAutofit fontScale="90000"/>
          </a:bodyPr>
          <a:lstStyle/>
          <a:p>
            <a:pPr eaLnBrk="1" hangingPunct="1"/>
            <a:r>
              <a:rPr lang="en-US" smtClean="0"/>
              <a:t>Lymphatic Ducts</a:t>
            </a:r>
          </a:p>
        </p:txBody>
      </p:sp>
      <p:sp>
        <p:nvSpPr>
          <p:cNvPr id="36868" name="Rectangle 7"/>
          <p:cNvSpPr>
            <a:spLocks noGrp="1" noChangeArrowheads="1"/>
          </p:cNvSpPr>
          <p:nvPr>
            <p:ph type="body" idx="1"/>
          </p:nvPr>
        </p:nvSpPr>
        <p:spPr/>
        <p:txBody>
          <a:bodyPr>
            <a:normAutofit/>
          </a:bodyPr>
          <a:lstStyle/>
          <a:p>
            <a:pPr eaLnBrk="1" hangingPunct="1"/>
            <a:r>
              <a:rPr lang="en-US" dirty="0" smtClean="0"/>
              <a:t>Lymph delivered into one of two large ducts</a:t>
            </a:r>
          </a:p>
          <a:p>
            <a:pPr lvl="1" eaLnBrk="1" hangingPunct="1"/>
            <a:r>
              <a:rPr lang="en-US" b="1" dirty="0" smtClean="0">
                <a:ea typeface="ＭＳ Ｐゴシック" pitchFamily="1" charset="-128"/>
              </a:rPr>
              <a:t>Right lymphatic duct </a:t>
            </a:r>
          </a:p>
          <a:p>
            <a:pPr lvl="2"/>
            <a:r>
              <a:rPr lang="en-US" dirty="0" smtClean="0">
                <a:ea typeface="ＭＳ Ｐゴシック" pitchFamily="1" charset="-128"/>
              </a:rPr>
              <a:t>drains right upper arm and right side of head and thorax</a:t>
            </a:r>
          </a:p>
          <a:p>
            <a:pPr lvl="1" eaLnBrk="1" hangingPunct="1"/>
            <a:r>
              <a:rPr lang="en-US" b="1" dirty="0" smtClean="0">
                <a:ea typeface="ＭＳ Ｐゴシック" pitchFamily="1" charset="-128"/>
              </a:rPr>
              <a:t>Thoracic duct </a:t>
            </a:r>
          </a:p>
          <a:p>
            <a:pPr lvl="2"/>
            <a:r>
              <a:rPr lang="en-US" dirty="0" smtClean="0">
                <a:ea typeface="ＭＳ Ｐゴシック" pitchFamily="1" charset="-128"/>
              </a:rPr>
              <a:t>arises as </a:t>
            </a:r>
            <a:r>
              <a:rPr lang="en-US" b="1" dirty="0" err="1" smtClean="0">
                <a:ea typeface="ＭＳ Ｐゴシック" pitchFamily="1" charset="-128"/>
              </a:rPr>
              <a:t>cisterna</a:t>
            </a:r>
            <a:r>
              <a:rPr lang="en-US" b="1" dirty="0" smtClean="0">
                <a:ea typeface="ＭＳ Ｐゴシック" pitchFamily="1" charset="-128"/>
              </a:rPr>
              <a:t> </a:t>
            </a:r>
            <a:r>
              <a:rPr lang="en-US" b="1" dirty="0" err="1" smtClean="0">
                <a:ea typeface="ＭＳ Ｐゴシック" pitchFamily="1" charset="-128"/>
              </a:rPr>
              <a:t>chyli</a:t>
            </a:r>
            <a:r>
              <a:rPr lang="en-US" b="1" dirty="0" smtClean="0">
                <a:ea typeface="ＭＳ Ｐゴシック" pitchFamily="1" charset="-128"/>
              </a:rPr>
              <a:t>;</a:t>
            </a:r>
            <a:r>
              <a:rPr lang="en-US" dirty="0" smtClean="0">
                <a:ea typeface="ＭＳ Ｐゴシック" pitchFamily="1" charset="-128"/>
              </a:rPr>
              <a:t> drains rest of body</a:t>
            </a:r>
          </a:p>
          <a:p>
            <a:pPr eaLnBrk="1" hangingPunct="1"/>
            <a:r>
              <a:rPr lang="en-US" dirty="0" smtClean="0"/>
              <a:t>Each empties lymph into venous circulation at junction of internal jugular and </a:t>
            </a:r>
            <a:r>
              <a:rPr lang="en-US" dirty="0" err="1" smtClean="0"/>
              <a:t>subclavian</a:t>
            </a:r>
            <a:r>
              <a:rPr lang="en-US" dirty="0" smtClean="0"/>
              <a:t> veins on its own side of body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p:cNvSpPr>
            <a:spLocks noGrp="1" noChangeArrowheads="1"/>
          </p:cNvSpPr>
          <p:nvPr>
            <p:ph type="title"/>
          </p:nvPr>
        </p:nvSpPr>
        <p:spPr/>
        <p:txBody>
          <a:bodyPr/>
          <a:lstStyle/>
          <a:p>
            <a:r>
              <a:rPr lang="en-US"/>
              <a:t>Antigen-presenting Cells (APCs)</a:t>
            </a:r>
          </a:p>
        </p:txBody>
      </p:sp>
      <p:sp>
        <p:nvSpPr>
          <p:cNvPr id="76805" name="Rectangle 5"/>
          <p:cNvSpPr>
            <a:spLocks noGrp="1" noChangeArrowheads="1"/>
          </p:cNvSpPr>
          <p:nvPr>
            <p:ph type="body" idx="1"/>
          </p:nvPr>
        </p:nvSpPr>
        <p:spPr/>
        <p:txBody>
          <a:bodyPr/>
          <a:lstStyle/>
          <a:p>
            <a:r>
              <a:rPr lang="en-US" dirty="0"/>
              <a:t>Engulf antigens</a:t>
            </a:r>
          </a:p>
          <a:p>
            <a:endParaRPr lang="en-US" dirty="0" smtClean="0"/>
          </a:p>
          <a:p>
            <a:r>
              <a:rPr lang="en-US" dirty="0" smtClean="0"/>
              <a:t>Present </a:t>
            </a:r>
            <a:r>
              <a:rPr lang="en-US" dirty="0"/>
              <a:t>fragments of antigens to T cells for recognition</a:t>
            </a:r>
          </a:p>
          <a:p>
            <a:endParaRPr lang="en-US" dirty="0" smtClean="0"/>
          </a:p>
          <a:p>
            <a:r>
              <a:rPr lang="en-US" dirty="0" smtClean="0"/>
              <a:t>Major </a:t>
            </a:r>
            <a:r>
              <a:rPr lang="en-US" dirty="0"/>
              <a:t>types</a:t>
            </a:r>
          </a:p>
          <a:p>
            <a:pPr lvl="1"/>
            <a:r>
              <a:rPr lang="en-US" b="1" dirty="0" err="1"/>
              <a:t>Dendritic</a:t>
            </a:r>
            <a:r>
              <a:rPr lang="en-US" b="1" dirty="0"/>
              <a:t> cells</a:t>
            </a:r>
            <a:r>
              <a:rPr lang="en-US" dirty="0"/>
              <a:t> in connective tissues and epidermis</a:t>
            </a:r>
          </a:p>
          <a:p>
            <a:pPr lvl="1"/>
            <a:r>
              <a:rPr lang="en-US" b="1" dirty="0"/>
              <a:t>Macrophages</a:t>
            </a:r>
            <a:r>
              <a:rPr lang="en-US" dirty="0"/>
              <a:t> in connective tissues and lymphoid organs</a:t>
            </a:r>
          </a:p>
          <a:p>
            <a:pPr lvl="1"/>
            <a:r>
              <a:rPr lang="en-US" b="1" dirty="0"/>
              <a:t>B cells</a:t>
            </a:r>
            <a:endParaRPr lang="en-US" dirty="0"/>
          </a:p>
        </p:txBody>
      </p:sp>
    </p:spTree>
    <p:extLst>
      <p:ext uri="{BB962C8B-B14F-4D97-AF65-F5344CB8AC3E}">
        <p14:creationId xmlns:p14="http://schemas.microsoft.com/office/powerpoint/2010/main" val="20309290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ChangeArrowheads="1"/>
          </p:cNvSpPr>
          <p:nvPr>
            <p:ph type="title"/>
          </p:nvPr>
        </p:nvSpPr>
        <p:spPr/>
        <p:txBody>
          <a:bodyPr/>
          <a:lstStyle/>
          <a:p>
            <a:r>
              <a:rPr lang="en-US"/>
              <a:t>Dendritic Cells and Macrophages</a:t>
            </a:r>
          </a:p>
        </p:txBody>
      </p:sp>
      <p:sp>
        <p:nvSpPr>
          <p:cNvPr id="77829" name="Rectangle 5"/>
          <p:cNvSpPr>
            <a:spLocks noGrp="1" noChangeArrowheads="1"/>
          </p:cNvSpPr>
          <p:nvPr>
            <p:ph type="body" idx="1"/>
          </p:nvPr>
        </p:nvSpPr>
        <p:spPr/>
        <p:txBody>
          <a:bodyPr>
            <a:normAutofit fontScale="92500" lnSpcReduction="10000"/>
          </a:bodyPr>
          <a:lstStyle/>
          <a:p>
            <a:r>
              <a:rPr lang="en-US" sz="2800" dirty="0" err="1"/>
              <a:t>Dendritic</a:t>
            </a:r>
            <a:r>
              <a:rPr lang="en-US" sz="2800" dirty="0"/>
              <a:t> cells </a:t>
            </a:r>
            <a:r>
              <a:rPr lang="en-US" sz="2800" dirty="0" err="1"/>
              <a:t>phagocytize</a:t>
            </a:r>
            <a:r>
              <a:rPr lang="en-US" sz="2800" dirty="0"/>
              <a:t> pathogens, enter </a:t>
            </a:r>
            <a:r>
              <a:rPr lang="en-US" sz="2800" dirty="0" err="1"/>
              <a:t>lymphatics</a:t>
            </a:r>
            <a:r>
              <a:rPr lang="en-US" sz="2800" dirty="0"/>
              <a:t> to present antigens to T cells in lymph node</a:t>
            </a:r>
          </a:p>
          <a:p>
            <a:pPr lvl="1"/>
            <a:r>
              <a:rPr lang="en-US" sz="2400" dirty="0"/>
              <a:t>Most effective antigen presenter known</a:t>
            </a:r>
          </a:p>
          <a:p>
            <a:pPr lvl="1"/>
            <a:r>
              <a:rPr lang="en-US" sz="2400" dirty="0"/>
              <a:t>Key link between innate and adaptive immunity</a:t>
            </a:r>
          </a:p>
          <a:p>
            <a:endParaRPr lang="en-US" sz="2800" dirty="0" smtClean="0"/>
          </a:p>
          <a:p>
            <a:r>
              <a:rPr lang="en-US" sz="2800" dirty="0" smtClean="0"/>
              <a:t>Macrophages </a:t>
            </a:r>
            <a:r>
              <a:rPr lang="en-US" sz="2800" dirty="0"/>
              <a:t>widespread in lymphoid organs and connective tissues</a:t>
            </a:r>
          </a:p>
          <a:p>
            <a:endParaRPr lang="en-US" sz="2800" dirty="0" smtClean="0"/>
          </a:p>
          <a:p>
            <a:r>
              <a:rPr lang="en-US" sz="2800" dirty="0" smtClean="0"/>
              <a:t>Can </a:t>
            </a:r>
            <a:r>
              <a:rPr lang="en-US" sz="2800" dirty="0"/>
              <a:t>activate naive T cells</a:t>
            </a:r>
          </a:p>
          <a:p>
            <a:endParaRPr lang="en-US" sz="2800" dirty="0" smtClean="0"/>
          </a:p>
          <a:p>
            <a:r>
              <a:rPr lang="en-US" sz="2800" dirty="0" smtClean="0"/>
              <a:t>Present </a:t>
            </a:r>
            <a:r>
              <a:rPr lang="en-US" sz="2800" dirty="0"/>
              <a:t>antigens to T cells to activate themselves into voracious phagocytes that secrete bactericidal chemicals</a:t>
            </a:r>
          </a:p>
        </p:txBody>
      </p:sp>
    </p:spTree>
    <p:extLst>
      <p:ext uri="{BB962C8B-B14F-4D97-AF65-F5344CB8AC3E}">
        <p14:creationId xmlns:p14="http://schemas.microsoft.com/office/powerpoint/2010/main" val="24656923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4"/>
          <p:cNvSpPr>
            <a:spLocks noGrp="1" noChangeArrowheads="1"/>
          </p:cNvSpPr>
          <p:nvPr>
            <p:ph type="title"/>
          </p:nvPr>
        </p:nvSpPr>
        <p:spPr/>
        <p:txBody>
          <a:bodyPr/>
          <a:lstStyle/>
          <a:p>
            <a:r>
              <a:rPr lang="en-US"/>
              <a:t>B lymphocytes</a:t>
            </a:r>
          </a:p>
        </p:txBody>
      </p:sp>
      <p:sp>
        <p:nvSpPr>
          <p:cNvPr id="79877" name="Rectangle 5"/>
          <p:cNvSpPr>
            <a:spLocks noGrp="1" noChangeArrowheads="1"/>
          </p:cNvSpPr>
          <p:nvPr>
            <p:ph type="body" idx="1"/>
          </p:nvPr>
        </p:nvSpPr>
        <p:spPr/>
        <p:txBody>
          <a:bodyPr/>
          <a:lstStyle/>
          <a:p>
            <a:r>
              <a:rPr lang="en-US" dirty="0"/>
              <a:t>Do not activate naive T cells</a:t>
            </a:r>
          </a:p>
          <a:p>
            <a:endParaRPr lang="en-US" dirty="0" smtClean="0"/>
          </a:p>
          <a:p>
            <a:r>
              <a:rPr lang="en-US" dirty="0" smtClean="0"/>
              <a:t>Present </a:t>
            </a:r>
            <a:r>
              <a:rPr lang="en-US" dirty="0"/>
              <a:t>antigens to helper T cell to assist own activation</a:t>
            </a:r>
          </a:p>
        </p:txBody>
      </p:sp>
    </p:spTree>
    <p:extLst>
      <p:ext uri="{BB962C8B-B14F-4D97-AF65-F5344CB8AC3E}">
        <p14:creationId xmlns:p14="http://schemas.microsoft.com/office/powerpoint/2010/main" val="339023201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ChangeArrowheads="1"/>
          </p:cNvSpPr>
          <p:nvPr>
            <p:ph type="title"/>
          </p:nvPr>
        </p:nvSpPr>
        <p:spPr/>
        <p:txBody>
          <a:bodyPr/>
          <a:lstStyle/>
          <a:p>
            <a:r>
              <a:rPr lang="en-US"/>
              <a:t>Adaptive Immunity: Summary</a:t>
            </a:r>
          </a:p>
        </p:txBody>
      </p:sp>
      <p:sp>
        <p:nvSpPr>
          <p:cNvPr id="80901" name="Rectangle 5"/>
          <p:cNvSpPr>
            <a:spLocks noGrp="1" noChangeArrowheads="1"/>
          </p:cNvSpPr>
          <p:nvPr>
            <p:ph type="body" idx="1"/>
          </p:nvPr>
        </p:nvSpPr>
        <p:spPr/>
        <p:txBody>
          <a:bodyPr/>
          <a:lstStyle/>
          <a:p>
            <a:r>
              <a:rPr lang="en-US" dirty="0"/>
              <a:t>Uses lymphocytes, APCs, and specific molecules to identify and destroy </a:t>
            </a:r>
            <a:r>
              <a:rPr lang="en-US" dirty="0" err="1"/>
              <a:t>nonself</a:t>
            </a:r>
            <a:r>
              <a:rPr lang="en-US" dirty="0"/>
              <a:t> substances</a:t>
            </a:r>
          </a:p>
          <a:p>
            <a:endParaRPr lang="en-US" dirty="0" smtClean="0"/>
          </a:p>
          <a:p>
            <a:r>
              <a:rPr lang="en-US" dirty="0" smtClean="0"/>
              <a:t>Depends </a:t>
            </a:r>
            <a:r>
              <a:rPr lang="en-US" dirty="0"/>
              <a:t>upon ability of its cells to</a:t>
            </a:r>
          </a:p>
          <a:p>
            <a:pPr lvl="1"/>
            <a:r>
              <a:rPr lang="en-US" dirty="0"/>
              <a:t>Recognize antigens by binding to them</a:t>
            </a:r>
          </a:p>
          <a:p>
            <a:pPr lvl="1"/>
            <a:r>
              <a:rPr lang="en-US" dirty="0"/>
              <a:t>Communicate with one another so that whole system mounts specific response </a:t>
            </a:r>
          </a:p>
        </p:txBody>
      </p:sp>
    </p:spTree>
    <p:extLst>
      <p:ext uri="{BB962C8B-B14F-4D97-AF65-F5344CB8AC3E}">
        <p14:creationId xmlns:p14="http://schemas.microsoft.com/office/powerpoint/2010/main" val="142508695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p:txBody>
          <a:bodyPr/>
          <a:lstStyle/>
          <a:p>
            <a:r>
              <a:rPr lang="en-US"/>
              <a:t>Activation and Differentiation of B Cells</a:t>
            </a:r>
          </a:p>
        </p:txBody>
      </p:sp>
      <p:sp>
        <p:nvSpPr>
          <p:cNvPr id="81925" name="Rectangle 5"/>
          <p:cNvSpPr>
            <a:spLocks noGrp="1" noChangeArrowheads="1"/>
          </p:cNvSpPr>
          <p:nvPr>
            <p:ph type="body" idx="1"/>
          </p:nvPr>
        </p:nvSpPr>
        <p:spPr/>
        <p:txBody>
          <a:bodyPr/>
          <a:lstStyle/>
          <a:p>
            <a:r>
              <a:rPr lang="en-US" dirty="0"/>
              <a:t>B cell activated when antigens bind to its surface receptors and cross-link them </a:t>
            </a:r>
            <a:r>
              <a:rPr lang="en-US" dirty="0">
                <a:sym typeface="Wingdings" pitchFamily="28" charset="2"/>
              </a:rPr>
              <a:t></a:t>
            </a:r>
            <a:endParaRPr lang="en-US" dirty="0"/>
          </a:p>
          <a:p>
            <a:endParaRPr lang="en-US" dirty="0" smtClean="0"/>
          </a:p>
          <a:p>
            <a:r>
              <a:rPr lang="en-US" dirty="0" smtClean="0"/>
              <a:t>Receptor-mediated </a:t>
            </a:r>
            <a:r>
              <a:rPr lang="en-US" dirty="0" err="1"/>
              <a:t>endocytosis</a:t>
            </a:r>
            <a:r>
              <a:rPr lang="en-US" dirty="0"/>
              <a:t> of cross-linked antigen-receptor complexes (</a:t>
            </a:r>
            <a:r>
              <a:rPr lang="en-US" dirty="0" err="1"/>
              <a:t>clonal</a:t>
            </a:r>
            <a:r>
              <a:rPr lang="en-US" dirty="0"/>
              <a:t> selection) </a:t>
            </a:r>
            <a:r>
              <a:rPr lang="en-US" dirty="0">
                <a:sym typeface="Wingdings" pitchFamily="28" charset="2"/>
              </a:rPr>
              <a:t></a:t>
            </a:r>
          </a:p>
          <a:p>
            <a:endParaRPr lang="en-US" dirty="0" smtClean="0">
              <a:sym typeface="Wingdings" pitchFamily="28" charset="2"/>
            </a:endParaRPr>
          </a:p>
          <a:p>
            <a:r>
              <a:rPr lang="en-US" dirty="0" smtClean="0">
                <a:sym typeface="Wingdings" pitchFamily="28" charset="2"/>
              </a:rPr>
              <a:t>Proliferation </a:t>
            </a:r>
            <a:r>
              <a:rPr lang="en-US" dirty="0">
                <a:sym typeface="Wingdings" pitchFamily="28" charset="2"/>
              </a:rPr>
              <a:t>and differentiation into </a:t>
            </a:r>
            <a:r>
              <a:rPr lang="en-US" dirty="0" err="1">
                <a:sym typeface="Wingdings" pitchFamily="28" charset="2"/>
              </a:rPr>
              <a:t>effector</a:t>
            </a:r>
            <a:r>
              <a:rPr lang="en-US" dirty="0">
                <a:sym typeface="Wingdings" pitchFamily="28" charset="2"/>
              </a:rPr>
              <a:t> cells</a:t>
            </a:r>
          </a:p>
          <a:p>
            <a:endParaRPr lang="en-US" dirty="0"/>
          </a:p>
        </p:txBody>
      </p:sp>
    </p:spTree>
    <p:extLst>
      <p:ext uri="{BB962C8B-B14F-4D97-AF65-F5344CB8AC3E}">
        <p14:creationId xmlns:p14="http://schemas.microsoft.com/office/powerpoint/2010/main" val="14642762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8" name="Rectangle 4"/>
          <p:cNvSpPr>
            <a:spLocks noGrp="1" noChangeArrowheads="1"/>
          </p:cNvSpPr>
          <p:nvPr>
            <p:ph type="title"/>
          </p:nvPr>
        </p:nvSpPr>
        <p:spPr/>
        <p:txBody>
          <a:bodyPr/>
          <a:lstStyle/>
          <a:p>
            <a:r>
              <a:rPr lang="en-US"/>
              <a:t>Fate of the Clones</a:t>
            </a:r>
          </a:p>
        </p:txBody>
      </p:sp>
      <p:sp>
        <p:nvSpPr>
          <p:cNvPr id="82949" name="Rectangle 5"/>
          <p:cNvSpPr>
            <a:spLocks noGrp="1" noChangeArrowheads="1"/>
          </p:cNvSpPr>
          <p:nvPr>
            <p:ph type="body" idx="1"/>
          </p:nvPr>
        </p:nvSpPr>
        <p:spPr/>
        <p:txBody>
          <a:bodyPr/>
          <a:lstStyle/>
          <a:p>
            <a:r>
              <a:rPr lang="en-US" dirty="0"/>
              <a:t>Most clone cells become plasma cells</a:t>
            </a:r>
          </a:p>
          <a:p>
            <a:pPr lvl="1"/>
            <a:endParaRPr lang="en-US" dirty="0" smtClean="0"/>
          </a:p>
          <a:p>
            <a:pPr lvl="1"/>
            <a:r>
              <a:rPr lang="en-US" dirty="0" smtClean="0"/>
              <a:t>Secrete </a:t>
            </a:r>
            <a:r>
              <a:rPr lang="en-US" dirty="0"/>
              <a:t>specific antibodies at rate of 2000 molecules per second for four to five days, then die</a:t>
            </a:r>
          </a:p>
          <a:p>
            <a:pPr lvl="1"/>
            <a:endParaRPr lang="en-US" dirty="0" smtClean="0"/>
          </a:p>
          <a:p>
            <a:pPr lvl="1"/>
            <a:r>
              <a:rPr lang="en-US" dirty="0" smtClean="0"/>
              <a:t>Antibodies </a:t>
            </a:r>
            <a:r>
              <a:rPr lang="en-US" dirty="0"/>
              <a:t>circulate in blood or lymph</a:t>
            </a:r>
          </a:p>
          <a:p>
            <a:pPr lvl="2"/>
            <a:r>
              <a:rPr lang="en-US" dirty="0"/>
              <a:t>Bind to free antigens and mark for destruction by innate or adaptive mechanisms</a:t>
            </a:r>
          </a:p>
        </p:txBody>
      </p:sp>
    </p:spTree>
    <p:extLst>
      <p:ext uri="{BB962C8B-B14F-4D97-AF65-F5344CB8AC3E}">
        <p14:creationId xmlns:p14="http://schemas.microsoft.com/office/powerpoint/2010/main" val="5394044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4"/>
          <p:cNvSpPr>
            <a:spLocks noGrp="1" noChangeArrowheads="1"/>
          </p:cNvSpPr>
          <p:nvPr>
            <p:ph type="title"/>
          </p:nvPr>
        </p:nvSpPr>
        <p:spPr/>
        <p:txBody>
          <a:bodyPr/>
          <a:lstStyle/>
          <a:p>
            <a:r>
              <a:rPr lang="en-US"/>
              <a:t>Fate of the Clones</a:t>
            </a:r>
          </a:p>
        </p:txBody>
      </p:sp>
      <p:sp>
        <p:nvSpPr>
          <p:cNvPr id="83973" name="Rectangle 5"/>
          <p:cNvSpPr>
            <a:spLocks noGrp="1" noChangeArrowheads="1"/>
          </p:cNvSpPr>
          <p:nvPr>
            <p:ph type="body" idx="1"/>
          </p:nvPr>
        </p:nvSpPr>
        <p:spPr/>
        <p:txBody>
          <a:bodyPr/>
          <a:lstStyle/>
          <a:p>
            <a:r>
              <a:rPr lang="en-US" dirty="0"/>
              <a:t>Clone cells that do not become plasma cells become </a:t>
            </a:r>
            <a:r>
              <a:rPr lang="en-US" b="1" dirty="0"/>
              <a:t>memory cells</a:t>
            </a:r>
            <a:endParaRPr lang="en-US" dirty="0"/>
          </a:p>
          <a:p>
            <a:pPr lvl="1"/>
            <a:endParaRPr lang="en-US" dirty="0" smtClean="0"/>
          </a:p>
          <a:p>
            <a:pPr lvl="1"/>
            <a:r>
              <a:rPr lang="en-US" dirty="0" smtClean="0"/>
              <a:t>Provide </a:t>
            </a:r>
            <a:r>
              <a:rPr lang="en-US" dirty="0"/>
              <a:t>immunological memory</a:t>
            </a:r>
          </a:p>
          <a:p>
            <a:pPr lvl="1"/>
            <a:endParaRPr lang="en-US" dirty="0" smtClean="0"/>
          </a:p>
          <a:p>
            <a:pPr lvl="1"/>
            <a:r>
              <a:rPr lang="en-US" dirty="0" smtClean="0"/>
              <a:t>Mount </a:t>
            </a:r>
            <a:r>
              <a:rPr lang="en-US" dirty="0"/>
              <a:t>an immediate response to future exposures to same antigen</a:t>
            </a:r>
          </a:p>
        </p:txBody>
      </p:sp>
    </p:spTree>
    <p:extLst>
      <p:ext uri="{BB962C8B-B14F-4D97-AF65-F5344CB8AC3E}">
        <p14:creationId xmlns:p14="http://schemas.microsoft.com/office/powerpoint/2010/main" val="231290135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11" name="Rectangle 19"/>
          <p:cNvSpPr>
            <a:spLocks noGrp="1" noChangeArrowheads="1"/>
          </p:cNvSpPr>
          <p:nvPr>
            <p:ph type="title"/>
          </p:nvPr>
        </p:nvSpPr>
        <p:spPr>
          <a:xfrm>
            <a:off x="0" y="0"/>
            <a:ext cx="9144000" cy="274638"/>
          </a:xfrm>
        </p:spPr>
        <p:txBody>
          <a:bodyPr/>
          <a:lstStyle/>
          <a:p>
            <a:r>
              <a:rPr lang="en-US" sz="1200">
                <a:solidFill>
                  <a:schemeClr val="tx1"/>
                </a:solidFill>
              </a:rPr>
              <a:t>Figure 21.11a  Clonal selection of a B cell.</a:t>
            </a:r>
            <a:endParaRPr lang="en-US" sz="1800" b="0"/>
          </a:p>
        </p:txBody>
      </p:sp>
      <p:pic>
        <p:nvPicPr>
          <p:cNvPr id="85034" name="Picture 42" descr="figure_21_11_1_unlabeled"/>
          <p:cNvPicPr>
            <a:picLocks noChangeAspect="1" noChangeArrowheads="1"/>
          </p:cNvPicPr>
          <p:nvPr/>
        </p:nvPicPr>
        <p:blipFill>
          <a:blip r:embed="rId3" cstate="print"/>
          <a:srcRect b="3481"/>
          <a:stretch>
            <a:fillRect/>
          </a:stretch>
        </p:blipFill>
        <p:spPr bwMode="auto">
          <a:xfrm>
            <a:off x="269875" y="828675"/>
            <a:ext cx="8602663" cy="5019675"/>
          </a:xfrm>
          <a:prstGeom prst="rect">
            <a:avLst/>
          </a:prstGeom>
          <a:noFill/>
        </p:spPr>
      </p:pic>
      <p:sp>
        <p:nvSpPr>
          <p:cNvPr id="85035" name="Line 43"/>
          <p:cNvSpPr>
            <a:spLocks noChangeShapeType="1"/>
          </p:cNvSpPr>
          <p:nvPr/>
        </p:nvSpPr>
        <p:spPr bwMode="auto">
          <a:xfrm>
            <a:off x="5267325" y="1631950"/>
            <a:ext cx="1222375" cy="0"/>
          </a:xfrm>
          <a:prstGeom prst="line">
            <a:avLst/>
          </a:prstGeom>
          <a:noFill/>
          <a:ln w="9525">
            <a:solidFill>
              <a:schemeClr val="tx1"/>
            </a:solidFill>
            <a:round/>
            <a:headEnd/>
            <a:tailEnd/>
          </a:ln>
          <a:effectLst/>
        </p:spPr>
        <p:txBody>
          <a:bodyPr wrap="none" anchor="ctr"/>
          <a:lstStyle/>
          <a:p>
            <a:endParaRPr lang="en-US"/>
          </a:p>
        </p:txBody>
      </p:sp>
      <p:sp>
        <p:nvSpPr>
          <p:cNvPr id="85036" name="Line 44"/>
          <p:cNvSpPr>
            <a:spLocks noChangeShapeType="1"/>
          </p:cNvSpPr>
          <p:nvPr/>
        </p:nvSpPr>
        <p:spPr bwMode="auto">
          <a:xfrm>
            <a:off x="5502275" y="1908175"/>
            <a:ext cx="993775" cy="0"/>
          </a:xfrm>
          <a:prstGeom prst="line">
            <a:avLst/>
          </a:prstGeom>
          <a:noFill/>
          <a:ln w="9525">
            <a:solidFill>
              <a:schemeClr val="tx1"/>
            </a:solidFill>
            <a:round/>
            <a:headEnd/>
            <a:tailEnd/>
          </a:ln>
          <a:effectLst/>
        </p:spPr>
        <p:txBody>
          <a:bodyPr wrap="none" anchor="ctr"/>
          <a:lstStyle/>
          <a:p>
            <a:endParaRPr lang="en-US"/>
          </a:p>
        </p:txBody>
      </p:sp>
      <p:sp>
        <p:nvSpPr>
          <p:cNvPr id="85037" name="Rectangle 45"/>
          <p:cNvSpPr>
            <a:spLocks noChangeArrowheads="1"/>
          </p:cNvSpPr>
          <p:nvPr/>
        </p:nvSpPr>
        <p:spPr bwMode="auto">
          <a:xfrm>
            <a:off x="425450" y="860425"/>
            <a:ext cx="1979613" cy="336550"/>
          </a:xfrm>
          <a:prstGeom prst="rect">
            <a:avLst/>
          </a:prstGeom>
          <a:noFill/>
          <a:ln w="9525">
            <a:noFill/>
            <a:miter lim="800000"/>
            <a:headEnd/>
            <a:tailEnd/>
          </a:ln>
          <a:effectLst/>
        </p:spPr>
        <p:txBody>
          <a:bodyPr wrap="none" anchor="ctr">
            <a:spAutoFit/>
          </a:bodyPr>
          <a:lstStyle/>
          <a:p>
            <a:pPr algn="ctr"/>
            <a:r>
              <a:rPr lang="en-US" sz="1600" b="1">
                <a:latin typeface="Arial" charset="0"/>
              </a:rPr>
              <a:t>Adaptive defenses</a:t>
            </a:r>
          </a:p>
        </p:txBody>
      </p:sp>
      <p:sp>
        <p:nvSpPr>
          <p:cNvPr id="85038" name="Rectangle 46"/>
          <p:cNvSpPr>
            <a:spLocks noChangeArrowheads="1"/>
          </p:cNvSpPr>
          <p:nvPr/>
        </p:nvSpPr>
        <p:spPr bwMode="auto">
          <a:xfrm>
            <a:off x="2552700" y="857250"/>
            <a:ext cx="1968500" cy="336550"/>
          </a:xfrm>
          <a:prstGeom prst="rect">
            <a:avLst/>
          </a:prstGeom>
          <a:noFill/>
          <a:ln w="9525">
            <a:noFill/>
            <a:miter lim="800000"/>
            <a:headEnd/>
            <a:tailEnd/>
          </a:ln>
          <a:effectLst/>
        </p:spPr>
        <p:txBody>
          <a:bodyPr wrap="none" anchor="ctr">
            <a:spAutoFit/>
          </a:bodyPr>
          <a:lstStyle/>
          <a:p>
            <a:pPr algn="ctr"/>
            <a:r>
              <a:rPr lang="en-US" sz="1600" b="1">
                <a:latin typeface="Arial" charset="0"/>
              </a:rPr>
              <a:t>Humoral immunity</a:t>
            </a:r>
          </a:p>
        </p:txBody>
      </p:sp>
      <p:sp>
        <p:nvSpPr>
          <p:cNvPr id="85039" name="Rectangle 47"/>
          <p:cNvSpPr>
            <a:spLocks noChangeArrowheads="1"/>
          </p:cNvSpPr>
          <p:nvPr/>
        </p:nvSpPr>
        <p:spPr bwMode="auto">
          <a:xfrm>
            <a:off x="1858963" y="1512888"/>
            <a:ext cx="2125662" cy="754062"/>
          </a:xfrm>
          <a:prstGeom prst="rect">
            <a:avLst/>
          </a:prstGeom>
          <a:noFill/>
          <a:ln w="9525">
            <a:noFill/>
            <a:miter lim="800000"/>
            <a:headEnd/>
            <a:tailEnd/>
          </a:ln>
          <a:effectLst/>
        </p:spPr>
        <p:txBody>
          <a:bodyPr wrap="none" anchor="ctr">
            <a:spAutoFit/>
          </a:bodyPr>
          <a:lstStyle/>
          <a:p>
            <a:pPr>
              <a:lnSpc>
                <a:spcPct val="90000"/>
              </a:lnSpc>
            </a:pPr>
            <a:r>
              <a:rPr lang="en-US" sz="1600">
                <a:latin typeface="Arial Black" pitchFamily="28" charset="0"/>
              </a:rPr>
              <a:t>Primary response</a:t>
            </a:r>
            <a:endParaRPr lang="en-US" sz="1600" b="1">
              <a:latin typeface="Arial" charset="0"/>
            </a:endParaRPr>
          </a:p>
          <a:p>
            <a:pPr>
              <a:lnSpc>
                <a:spcPct val="90000"/>
              </a:lnSpc>
            </a:pPr>
            <a:r>
              <a:rPr lang="en-US" sz="1600" b="1">
                <a:latin typeface="Arial" charset="0"/>
              </a:rPr>
              <a:t>(initial encounter</a:t>
            </a:r>
          </a:p>
          <a:p>
            <a:pPr>
              <a:lnSpc>
                <a:spcPct val="90000"/>
              </a:lnSpc>
            </a:pPr>
            <a:r>
              <a:rPr lang="en-US" sz="1600" b="1">
                <a:latin typeface="Arial" charset="0"/>
              </a:rPr>
              <a:t>with antigen)</a:t>
            </a:r>
          </a:p>
        </p:txBody>
      </p:sp>
      <p:sp>
        <p:nvSpPr>
          <p:cNvPr id="85040" name="Rectangle 48"/>
          <p:cNvSpPr>
            <a:spLocks noChangeArrowheads="1"/>
          </p:cNvSpPr>
          <p:nvPr/>
        </p:nvSpPr>
        <p:spPr bwMode="auto">
          <a:xfrm>
            <a:off x="6434138" y="1447800"/>
            <a:ext cx="939800" cy="336550"/>
          </a:xfrm>
          <a:prstGeom prst="rect">
            <a:avLst/>
          </a:prstGeom>
          <a:noFill/>
          <a:ln w="9525">
            <a:noFill/>
            <a:miter lim="800000"/>
            <a:headEnd/>
            <a:tailEnd/>
          </a:ln>
          <a:effectLst/>
        </p:spPr>
        <p:txBody>
          <a:bodyPr wrap="none" anchor="ctr">
            <a:spAutoFit/>
          </a:bodyPr>
          <a:lstStyle/>
          <a:p>
            <a:pPr algn="ctr"/>
            <a:r>
              <a:rPr lang="en-US" sz="1600" b="1">
                <a:latin typeface="Arial" charset="0"/>
              </a:rPr>
              <a:t>Antigen</a:t>
            </a:r>
          </a:p>
        </p:txBody>
      </p:sp>
      <p:sp>
        <p:nvSpPr>
          <p:cNvPr id="85041" name="Rectangle 49"/>
          <p:cNvSpPr>
            <a:spLocks noChangeArrowheads="1"/>
          </p:cNvSpPr>
          <p:nvPr/>
        </p:nvSpPr>
        <p:spPr bwMode="auto">
          <a:xfrm>
            <a:off x="6442075" y="1741488"/>
            <a:ext cx="2330450" cy="1636712"/>
          </a:xfrm>
          <a:prstGeom prst="rect">
            <a:avLst/>
          </a:prstGeom>
          <a:noFill/>
          <a:ln w="9525">
            <a:noFill/>
            <a:miter lim="800000"/>
            <a:headEnd/>
            <a:tailEnd/>
          </a:ln>
          <a:effectLst/>
        </p:spPr>
        <p:txBody>
          <a:bodyPr wrap="none" anchor="ctr">
            <a:spAutoFit/>
          </a:bodyPr>
          <a:lstStyle/>
          <a:p>
            <a:pPr>
              <a:lnSpc>
                <a:spcPct val="90000"/>
              </a:lnSpc>
            </a:pPr>
            <a:r>
              <a:rPr lang="en-US" sz="1600" b="1">
                <a:latin typeface="Arial" charset="0"/>
              </a:rPr>
              <a:t>Antigen binding</a:t>
            </a:r>
          </a:p>
          <a:p>
            <a:pPr>
              <a:lnSpc>
                <a:spcPct val="90000"/>
              </a:lnSpc>
            </a:pPr>
            <a:r>
              <a:rPr lang="en-US" sz="1600" b="1">
                <a:latin typeface="Arial" charset="0"/>
              </a:rPr>
              <a:t>to a receptor on a</a:t>
            </a:r>
          </a:p>
          <a:p>
            <a:pPr>
              <a:lnSpc>
                <a:spcPct val="90000"/>
              </a:lnSpc>
            </a:pPr>
            <a:r>
              <a:rPr lang="en-US" sz="1600" b="1">
                <a:latin typeface="Arial" charset="0"/>
              </a:rPr>
              <a:t>specific B lymphocyte</a:t>
            </a:r>
          </a:p>
          <a:p>
            <a:pPr>
              <a:lnSpc>
                <a:spcPct val="90000"/>
              </a:lnSpc>
            </a:pPr>
            <a:r>
              <a:rPr lang="en-US" sz="1600" b="1">
                <a:latin typeface="Arial" charset="0"/>
              </a:rPr>
              <a:t>(B lymphocytes with</a:t>
            </a:r>
          </a:p>
          <a:p>
            <a:pPr>
              <a:lnSpc>
                <a:spcPct val="90000"/>
              </a:lnSpc>
            </a:pPr>
            <a:r>
              <a:rPr lang="en-US" sz="1600" b="1">
                <a:latin typeface="Arial" charset="0"/>
              </a:rPr>
              <a:t>noncomplementary</a:t>
            </a:r>
          </a:p>
          <a:p>
            <a:pPr>
              <a:lnSpc>
                <a:spcPct val="90000"/>
              </a:lnSpc>
            </a:pPr>
            <a:r>
              <a:rPr lang="en-US" sz="1600" b="1">
                <a:latin typeface="Arial" charset="0"/>
              </a:rPr>
              <a:t>receptors remain</a:t>
            </a:r>
          </a:p>
          <a:p>
            <a:pPr>
              <a:lnSpc>
                <a:spcPct val="90000"/>
              </a:lnSpc>
            </a:pPr>
            <a:r>
              <a:rPr lang="en-US" sz="1600" b="1">
                <a:latin typeface="Arial" charset="0"/>
              </a:rPr>
              <a:t>inactive)</a:t>
            </a:r>
          </a:p>
        </p:txBody>
      </p:sp>
      <p:sp>
        <p:nvSpPr>
          <p:cNvPr id="85042" name="Rectangle 50"/>
          <p:cNvSpPr>
            <a:spLocks noChangeArrowheads="1"/>
          </p:cNvSpPr>
          <p:nvPr/>
        </p:nvSpPr>
        <p:spPr bwMode="auto">
          <a:xfrm>
            <a:off x="4314825" y="2701925"/>
            <a:ext cx="1628775" cy="533400"/>
          </a:xfrm>
          <a:prstGeom prst="rect">
            <a:avLst/>
          </a:prstGeom>
          <a:noFill/>
          <a:ln w="9525">
            <a:noFill/>
            <a:miter lim="800000"/>
            <a:headEnd/>
            <a:tailEnd/>
          </a:ln>
          <a:effectLst/>
        </p:spPr>
        <p:txBody>
          <a:bodyPr wrap="none" anchor="ctr">
            <a:spAutoFit/>
          </a:bodyPr>
          <a:lstStyle/>
          <a:p>
            <a:pPr algn="ctr">
              <a:lnSpc>
                <a:spcPct val="90000"/>
              </a:lnSpc>
            </a:pPr>
            <a:r>
              <a:rPr lang="en-US" sz="1600" b="1">
                <a:latin typeface="Arial" charset="0"/>
              </a:rPr>
              <a:t>Proliferation to</a:t>
            </a:r>
          </a:p>
          <a:p>
            <a:pPr algn="ctr">
              <a:lnSpc>
                <a:spcPct val="90000"/>
              </a:lnSpc>
            </a:pPr>
            <a:r>
              <a:rPr lang="en-US" sz="1600" b="1">
                <a:latin typeface="Arial" charset="0"/>
              </a:rPr>
              <a:t>form a clone</a:t>
            </a:r>
          </a:p>
        </p:txBody>
      </p:sp>
      <p:sp>
        <p:nvSpPr>
          <p:cNvPr id="85043" name="Rectangle 51"/>
          <p:cNvSpPr>
            <a:spLocks noChangeArrowheads="1"/>
          </p:cNvSpPr>
          <p:nvPr/>
        </p:nvSpPr>
        <p:spPr bwMode="auto">
          <a:xfrm>
            <a:off x="1847850" y="3006725"/>
            <a:ext cx="1809750" cy="336550"/>
          </a:xfrm>
          <a:prstGeom prst="rect">
            <a:avLst/>
          </a:prstGeom>
          <a:noFill/>
          <a:ln w="9525">
            <a:noFill/>
            <a:miter lim="800000"/>
            <a:headEnd/>
            <a:tailEnd/>
          </a:ln>
          <a:effectLst/>
        </p:spPr>
        <p:txBody>
          <a:bodyPr wrap="none" anchor="ctr">
            <a:spAutoFit/>
          </a:bodyPr>
          <a:lstStyle/>
          <a:p>
            <a:pPr algn="ctr"/>
            <a:r>
              <a:rPr lang="en-US" sz="1600" b="1">
                <a:latin typeface="Arial" charset="0"/>
              </a:rPr>
              <a:t>Activated B cells</a:t>
            </a:r>
          </a:p>
        </p:txBody>
      </p:sp>
      <p:sp>
        <p:nvSpPr>
          <p:cNvPr id="85044" name="Rectangle 52"/>
          <p:cNvSpPr>
            <a:spLocks noChangeArrowheads="1"/>
          </p:cNvSpPr>
          <p:nvPr/>
        </p:nvSpPr>
        <p:spPr bwMode="auto">
          <a:xfrm>
            <a:off x="1870075" y="4452938"/>
            <a:ext cx="1776413" cy="533400"/>
          </a:xfrm>
          <a:prstGeom prst="rect">
            <a:avLst/>
          </a:prstGeom>
          <a:noFill/>
          <a:ln w="9525">
            <a:noFill/>
            <a:miter lim="800000"/>
            <a:headEnd/>
            <a:tailEnd/>
          </a:ln>
          <a:effectLst/>
        </p:spPr>
        <p:txBody>
          <a:bodyPr wrap="none" anchor="ctr">
            <a:spAutoFit/>
          </a:bodyPr>
          <a:lstStyle/>
          <a:p>
            <a:pPr>
              <a:lnSpc>
                <a:spcPct val="90000"/>
              </a:lnSpc>
            </a:pPr>
            <a:r>
              <a:rPr lang="en-US" sz="1600" b="1">
                <a:latin typeface="Arial" charset="0"/>
              </a:rPr>
              <a:t>Plasma cells</a:t>
            </a:r>
          </a:p>
          <a:p>
            <a:pPr>
              <a:lnSpc>
                <a:spcPct val="90000"/>
              </a:lnSpc>
            </a:pPr>
            <a:r>
              <a:rPr lang="en-US" sz="1600" b="1">
                <a:latin typeface="Arial" charset="0"/>
              </a:rPr>
              <a:t>(effector B cells)</a:t>
            </a:r>
          </a:p>
        </p:txBody>
      </p:sp>
      <p:sp>
        <p:nvSpPr>
          <p:cNvPr id="85045" name="Rectangle 53"/>
          <p:cNvSpPr>
            <a:spLocks noChangeArrowheads="1"/>
          </p:cNvSpPr>
          <p:nvPr/>
        </p:nvSpPr>
        <p:spPr bwMode="auto">
          <a:xfrm>
            <a:off x="6772275" y="4516438"/>
            <a:ext cx="1968500" cy="754062"/>
          </a:xfrm>
          <a:prstGeom prst="rect">
            <a:avLst/>
          </a:prstGeom>
          <a:noFill/>
          <a:ln w="9525">
            <a:noFill/>
            <a:miter lim="800000"/>
            <a:headEnd/>
            <a:tailEnd/>
          </a:ln>
          <a:effectLst/>
        </p:spPr>
        <p:txBody>
          <a:bodyPr wrap="none" anchor="ctr">
            <a:spAutoFit/>
          </a:bodyPr>
          <a:lstStyle/>
          <a:p>
            <a:pPr>
              <a:lnSpc>
                <a:spcPct val="90000"/>
              </a:lnSpc>
            </a:pPr>
            <a:r>
              <a:rPr lang="en-US" sz="1600" b="1">
                <a:latin typeface="Arial" charset="0"/>
              </a:rPr>
              <a:t>Memory B cell—</a:t>
            </a:r>
          </a:p>
          <a:p>
            <a:pPr>
              <a:lnSpc>
                <a:spcPct val="90000"/>
              </a:lnSpc>
            </a:pPr>
            <a:r>
              <a:rPr lang="en-US" sz="1600" b="1">
                <a:latin typeface="Arial" charset="0"/>
              </a:rPr>
              <a:t>primed to respond</a:t>
            </a:r>
          </a:p>
          <a:p>
            <a:pPr>
              <a:lnSpc>
                <a:spcPct val="90000"/>
              </a:lnSpc>
            </a:pPr>
            <a:r>
              <a:rPr lang="en-US" sz="1600" b="1">
                <a:latin typeface="Arial" charset="0"/>
              </a:rPr>
              <a:t>to same antigen</a:t>
            </a:r>
          </a:p>
        </p:txBody>
      </p:sp>
      <p:sp>
        <p:nvSpPr>
          <p:cNvPr id="85046" name="Rectangle 54"/>
          <p:cNvSpPr>
            <a:spLocks noChangeArrowheads="1"/>
          </p:cNvSpPr>
          <p:nvPr/>
        </p:nvSpPr>
        <p:spPr bwMode="auto">
          <a:xfrm>
            <a:off x="1860550" y="5081588"/>
            <a:ext cx="1177925" cy="754062"/>
          </a:xfrm>
          <a:prstGeom prst="rect">
            <a:avLst/>
          </a:prstGeom>
          <a:noFill/>
          <a:ln w="9525">
            <a:noFill/>
            <a:miter lim="800000"/>
            <a:headEnd/>
            <a:tailEnd/>
          </a:ln>
          <a:effectLst/>
        </p:spPr>
        <p:txBody>
          <a:bodyPr wrap="none" anchor="ctr">
            <a:spAutoFit/>
          </a:bodyPr>
          <a:lstStyle/>
          <a:p>
            <a:pPr>
              <a:lnSpc>
                <a:spcPct val="90000"/>
              </a:lnSpc>
            </a:pPr>
            <a:r>
              <a:rPr lang="en-US" sz="1600" b="1">
                <a:latin typeface="Arial" charset="0"/>
              </a:rPr>
              <a:t>Secreted</a:t>
            </a:r>
          </a:p>
          <a:p>
            <a:pPr>
              <a:lnSpc>
                <a:spcPct val="90000"/>
              </a:lnSpc>
            </a:pPr>
            <a:r>
              <a:rPr lang="en-US" sz="1600" b="1">
                <a:latin typeface="Arial" charset="0"/>
              </a:rPr>
              <a:t>antibody</a:t>
            </a:r>
          </a:p>
          <a:p>
            <a:pPr>
              <a:lnSpc>
                <a:spcPct val="90000"/>
              </a:lnSpc>
            </a:pPr>
            <a:r>
              <a:rPr lang="en-US" sz="1600" b="1">
                <a:latin typeface="Arial" charset="0"/>
              </a:rPr>
              <a:t>molecules</a:t>
            </a:r>
          </a:p>
        </p:txBody>
      </p:sp>
      <p:sp>
        <p:nvSpPr>
          <p:cNvPr id="85047" name="Line 55"/>
          <p:cNvSpPr>
            <a:spLocks noChangeShapeType="1"/>
          </p:cNvSpPr>
          <p:nvPr/>
        </p:nvSpPr>
        <p:spPr bwMode="auto">
          <a:xfrm>
            <a:off x="5267325" y="1635125"/>
            <a:ext cx="1225550" cy="0"/>
          </a:xfrm>
          <a:prstGeom prst="line">
            <a:avLst/>
          </a:prstGeom>
          <a:noFill/>
          <a:ln w="15875">
            <a:solidFill>
              <a:schemeClr val="tx1"/>
            </a:solidFill>
            <a:round/>
            <a:headEnd/>
            <a:tailEnd/>
          </a:ln>
          <a:effectLst/>
        </p:spPr>
        <p:txBody>
          <a:bodyPr wrap="none" anchor="ctr"/>
          <a:lstStyle/>
          <a:p>
            <a:endParaRPr lang="en-US"/>
          </a:p>
        </p:txBody>
      </p:sp>
      <p:sp>
        <p:nvSpPr>
          <p:cNvPr id="85048" name="Line 56"/>
          <p:cNvSpPr>
            <a:spLocks noChangeShapeType="1"/>
          </p:cNvSpPr>
          <p:nvPr/>
        </p:nvSpPr>
        <p:spPr bwMode="auto">
          <a:xfrm>
            <a:off x="5502275" y="1905000"/>
            <a:ext cx="990600" cy="0"/>
          </a:xfrm>
          <a:prstGeom prst="line">
            <a:avLst/>
          </a:prstGeom>
          <a:noFill/>
          <a:ln w="15875">
            <a:solidFill>
              <a:schemeClr val="tx1"/>
            </a:solidFill>
            <a:round/>
            <a:headEnd/>
            <a:tailEnd/>
          </a:ln>
          <a:effectLst/>
        </p:spPr>
        <p:txBody>
          <a:bodyPr wrap="none" anchor="ctr"/>
          <a:lstStyle/>
          <a:p>
            <a:endParaRPr lang="en-US"/>
          </a:p>
        </p:txBody>
      </p:sp>
    </p:spTree>
    <p:extLst>
      <p:ext uri="{BB962C8B-B14F-4D97-AF65-F5344CB8AC3E}">
        <p14:creationId xmlns:p14="http://schemas.microsoft.com/office/powerpoint/2010/main" val="29465352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p:cNvSpPr>
            <a:spLocks noGrp="1" noChangeArrowheads="1"/>
          </p:cNvSpPr>
          <p:nvPr>
            <p:ph type="title"/>
          </p:nvPr>
        </p:nvSpPr>
        <p:spPr/>
        <p:txBody>
          <a:bodyPr/>
          <a:lstStyle/>
          <a:p>
            <a:r>
              <a:rPr lang="en-US"/>
              <a:t>Immunological Memory</a:t>
            </a:r>
          </a:p>
        </p:txBody>
      </p:sp>
      <p:sp>
        <p:nvSpPr>
          <p:cNvPr id="86021" name="Rectangle 5"/>
          <p:cNvSpPr>
            <a:spLocks noGrp="1" noChangeArrowheads="1"/>
          </p:cNvSpPr>
          <p:nvPr>
            <p:ph type="body" idx="1"/>
          </p:nvPr>
        </p:nvSpPr>
        <p:spPr/>
        <p:txBody>
          <a:bodyPr/>
          <a:lstStyle/>
          <a:p>
            <a:r>
              <a:rPr lang="en-US" b="1" dirty="0"/>
              <a:t>Primary immune response</a:t>
            </a:r>
            <a:endParaRPr lang="en-US" dirty="0"/>
          </a:p>
          <a:p>
            <a:pPr lvl="1"/>
            <a:r>
              <a:rPr lang="en-US" dirty="0"/>
              <a:t>Cell proliferation and differentiation upon first antigen exposure</a:t>
            </a:r>
          </a:p>
          <a:p>
            <a:pPr lvl="1"/>
            <a:endParaRPr lang="en-US" dirty="0" smtClean="0"/>
          </a:p>
          <a:p>
            <a:pPr lvl="1"/>
            <a:r>
              <a:rPr lang="en-US" dirty="0" smtClean="0"/>
              <a:t>Lag </a:t>
            </a:r>
            <a:r>
              <a:rPr lang="en-US" dirty="0"/>
              <a:t>period: three to six days </a:t>
            </a:r>
          </a:p>
          <a:p>
            <a:pPr lvl="1"/>
            <a:endParaRPr lang="en-US" dirty="0" smtClean="0"/>
          </a:p>
          <a:p>
            <a:pPr lvl="1"/>
            <a:r>
              <a:rPr lang="en-US" dirty="0" smtClean="0"/>
              <a:t>Peak </a:t>
            </a:r>
            <a:r>
              <a:rPr lang="en-US" dirty="0"/>
              <a:t>levels of plasma antibody are reached in 10 days</a:t>
            </a:r>
          </a:p>
          <a:p>
            <a:pPr lvl="1"/>
            <a:endParaRPr lang="en-US" dirty="0" smtClean="0"/>
          </a:p>
          <a:p>
            <a:pPr lvl="1"/>
            <a:r>
              <a:rPr lang="en-US" dirty="0" smtClean="0"/>
              <a:t>Antibody </a:t>
            </a:r>
            <a:r>
              <a:rPr lang="en-US" dirty="0"/>
              <a:t>levels then decline </a:t>
            </a:r>
          </a:p>
        </p:txBody>
      </p:sp>
    </p:spTree>
    <p:extLst>
      <p:ext uri="{BB962C8B-B14F-4D97-AF65-F5344CB8AC3E}">
        <p14:creationId xmlns:p14="http://schemas.microsoft.com/office/powerpoint/2010/main" val="40930322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Grp="1" noChangeArrowheads="1"/>
          </p:cNvSpPr>
          <p:nvPr>
            <p:ph type="title"/>
          </p:nvPr>
        </p:nvSpPr>
        <p:spPr/>
        <p:txBody>
          <a:bodyPr/>
          <a:lstStyle/>
          <a:p>
            <a:r>
              <a:rPr lang="en-US"/>
              <a:t>Immunological Memory</a:t>
            </a:r>
          </a:p>
        </p:txBody>
      </p:sp>
      <p:sp>
        <p:nvSpPr>
          <p:cNvPr id="87045" name="Rectangle 5"/>
          <p:cNvSpPr>
            <a:spLocks noGrp="1" noChangeArrowheads="1"/>
          </p:cNvSpPr>
          <p:nvPr>
            <p:ph type="body" idx="1"/>
          </p:nvPr>
        </p:nvSpPr>
        <p:spPr/>
        <p:txBody>
          <a:bodyPr/>
          <a:lstStyle/>
          <a:p>
            <a:r>
              <a:rPr lang="en-US" b="1"/>
              <a:t>Secondary immune response</a:t>
            </a:r>
            <a:endParaRPr lang="en-US"/>
          </a:p>
          <a:p>
            <a:pPr lvl="1"/>
            <a:r>
              <a:rPr lang="en-US"/>
              <a:t>Re-exposure to same antigen gives faster, more prolonged, more effective response</a:t>
            </a:r>
          </a:p>
          <a:p>
            <a:pPr lvl="2"/>
            <a:r>
              <a:rPr lang="en-US"/>
              <a:t>Sensitized memory cells respond within hours</a:t>
            </a:r>
          </a:p>
          <a:p>
            <a:pPr lvl="2"/>
            <a:r>
              <a:rPr lang="en-US"/>
              <a:t>Antibody levels peak in two to three days at much higher levels </a:t>
            </a:r>
          </a:p>
          <a:p>
            <a:pPr lvl="2"/>
            <a:r>
              <a:rPr lang="en-US"/>
              <a:t>Antibodies bind with greater affinity</a:t>
            </a:r>
          </a:p>
          <a:p>
            <a:pPr lvl="2"/>
            <a:r>
              <a:rPr lang="en-US"/>
              <a:t>Antibody level can remain high for weeks to months </a:t>
            </a:r>
          </a:p>
        </p:txBody>
      </p:sp>
    </p:spTree>
    <p:extLst>
      <p:ext uri="{BB962C8B-B14F-4D97-AF65-F5344CB8AC3E}">
        <p14:creationId xmlns:p14="http://schemas.microsoft.com/office/powerpoint/2010/main" val="36763343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Lymphatic Flash Animations\Antigenprocessing.swf"/>
</p:tagLst>
</file>

<file path=ppt/tags/tag2.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Lymphatic Flash Animations\HelperTcells.swf"/>
</p:tagLst>
</file>

<file path=ppt/tags/tag3.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Lymphatic Flash Animations\CytotoxicTcells.swf"/>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TotalTime>
  <Words>6233</Words>
  <Application>Microsoft Office PowerPoint</Application>
  <PresentationFormat>On-screen Show (4:3)</PresentationFormat>
  <Paragraphs>1673</Paragraphs>
  <Slides>165</Slides>
  <Notes>102</Notes>
  <HiddenSlides>0</HiddenSlides>
  <MMClips>0</MMClips>
  <ScaleCrop>false</ScaleCrop>
  <HeadingPairs>
    <vt:vector size="4" baseType="variant">
      <vt:variant>
        <vt:lpstr>Theme</vt:lpstr>
      </vt:variant>
      <vt:variant>
        <vt:i4>1</vt:i4>
      </vt:variant>
      <vt:variant>
        <vt:lpstr>Slide Titles</vt:lpstr>
      </vt:variant>
      <vt:variant>
        <vt:i4>165</vt:i4>
      </vt:variant>
    </vt:vector>
  </HeadingPairs>
  <TitlesOfParts>
    <vt:vector size="166" baseType="lpstr">
      <vt:lpstr>Office Theme</vt:lpstr>
      <vt:lpstr>Lymphatic System</vt:lpstr>
      <vt:lpstr>Lymphoid Organs and Tissues</vt:lpstr>
      <vt:lpstr>Lymphatic System: Functions</vt:lpstr>
      <vt:lpstr>Lymphatic Vessels: Distribution and Structure</vt:lpstr>
      <vt:lpstr>Lymphatic Capillaries</vt:lpstr>
      <vt:lpstr>Lymphatic Capillaries</vt:lpstr>
      <vt:lpstr>Lymphatic Collecting Vessels</vt:lpstr>
      <vt:lpstr>Lymphatic Trunks</vt:lpstr>
      <vt:lpstr>Lymphatic Ducts</vt:lpstr>
      <vt:lpstr>PowerPoint Presentation</vt:lpstr>
      <vt:lpstr>PowerPoint Presentation</vt:lpstr>
      <vt:lpstr>Lymph Transport</vt:lpstr>
      <vt:lpstr>Lymphoid Cells</vt:lpstr>
      <vt:lpstr>Lymphocytes</vt:lpstr>
      <vt:lpstr>Lymphocytes</vt:lpstr>
      <vt:lpstr>Other Lymphoid Cells</vt:lpstr>
      <vt:lpstr>Lymphoid Tissue</vt:lpstr>
      <vt:lpstr>Lymphoid Tissue</vt:lpstr>
      <vt:lpstr>Lymphoid Tissue</vt:lpstr>
      <vt:lpstr>Lymph Nodes</vt:lpstr>
      <vt:lpstr>Lymph Nodes</vt:lpstr>
      <vt:lpstr>Structure of a Lymph Node</vt:lpstr>
      <vt:lpstr>PowerPoint Presentation</vt:lpstr>
      <vt:lpstr>Structure of a Lymph Node</vt:lpstr>
      <vt:lpstr>Structure of a Lymph Node</vt:lpstr>
      <vt:lpstr>Circulation in the Lymph Nodes</vt:lpstr>
      <vt:lpstr>Spleen</vt:lpstr>
      <vt:lpstr>PowerPoint Presentation</vt:lpstr>
      <vt:lpstr> Spleen: Additional Functions </vt:lpstr>
      <vt:lpstr>Structure of the Spleen</vt:lpstr>
      <vt:lpstr>Thymus</vt:lpstr>
      <vt:lpstr>Thymus</vt:lpstr>
      <vt:lpstr>Thymus</vt:lpstr>
      <vt:lpstr>Mucosa-associated Lymphoid Tissue (MALT)</vt:lpstr>
      <vt:lpstr>Tonsils</vt:lpstr>
      <vt:lpstr>Tonsils</vt:lpstr>
      <vt:lpstr>Aggregates of Lymphoid Follicles</vt:lpstr>
      <vt:lpstr>Immunity</vt:lpstr>
      <vt:lpstr>Immune System</vt:lpstr>
      <vt:lpstr>Immunity </vt:lpstr>
      <vt:lpstr>Immunity</vt:lpstr>
      <vt:lpstr>PowerPoint Presentation</vt:lpstr>
      <vt:lpstr>Innate Defenses</vt:lpstr>
      <vt:lpstr>Surface Barriers</vt:lpstr>
      <vt:lpstr>Surface Barriers</vt:lpstr>
      <vt:lpstr>Internal Defenses: Cells and Chemicals</vt:lpstr>
      <vt:lpstr>Phagocytes</vt:lpstr>
      <vt:lpstr>Mechanism of Phagocytosis</vt:lpstr>
      <vt:lpstr>PowerPoint Presentation</vt:lpstr>
      <vt:lpstr>PowerPoint Presentation</vt:lpstr>
      <vt:lpstr>PowerPoint Presentation</vt:lpstr>
      <vt:lpstr>PowerPoint Presentation</vt:lpstr>
      <vt:lpstr>PowerPoint Presentation</vt:lpstr>
      <vt:lpstr>PowerPoint Presentation</vt:lpstr>
      <vt:lpstr>Mechanism of Phagocytosis </vt:lpstr>
      <vt:lpstr>Natural Killer (NK) Cells</vt:lpstr>
      <vt:lpstr>Inflammatory Response</vt:lpstr>
      <vt:lpstr>Inflammatory Response</vt:lpstr>
      <vt:lpstr>Inflammatory Response</vt:lpstr>
      <vt:lpstr>Vasodilation and Increased Vascular Permeability</vt:lpstr>
      <vt:lpstr>Inflammatory Response: Edema</vt:lpstr>
      <vt:lpstr>Phagocyte Mobilization</vt:lpstr>
      <vt:lpstr>Phagocyte Mobilization</vt:lpstr>
      <vt:lpstr>Figure 21.4  Phagocyte mobilization.</vt:lpstr>
      <vt:lpstr>Figure 21.4  Phagocyte mobilization.</vt:lpstr>
      <vt:lpstr>Figure 21.4  Phagocyte mobilization.</vt:lpstr>
      <vt:lpstr>Figure 21.4  Phagocyte mobilization.</vt:lpstr>
      <vt:lpstr>Antimicrobial Proteins</vt:lpstr>
      <vt:lpstr>Interferons</vt:lpstr>
      <vt:lpstr>Interferons</vt:lpstr>
      <vt:lpstr>Interferons</vt:lpstr>
      <vt:lpstr>Complement</vt:lpstr>
      <vt:lpstr>Complement</vt:lpstr>
      <vt:lpstr>Complement Activation</vt:lpstr>
      <vt:lpstr>Fever</vt:lpstr>
      <vt:lpstr>Fever</vt:lpstr>
      <vt:lpstr>Adaptive Defenses</vt:lpstr>
      <vt:lpstr>Adaptive Defenses</vt:lpstr>
      <vt:lpstr>Humoral Immunity</vt:lpstr>
      <vt:lpstr>Cellular Immunity</vt:lpstr>
      <vt:lpstr>Antigens</vt:lpstr>
      <vt:lpstr>Complete Antigens</vt:lpstr>
      <vt:lpstr>Haptens (Incomplete Antigens)</vt:lpstr>
      <vt:lpstr>Self-Antigens: MHC Proteins</vt:lpstr>
      <vt:lpstr>MHC Proteins</vt:lpstr>
      <vt:lpstr>Cells of the Adaptive Immune System</vt:lpstr>
      <vt:lpstr>Maturation</vt:lpstr>
      <vt:lpstr>T cells</vt:lpstr>
      <vt:lpstr>B cells</vt:lpstr>
      <vt:lpstr>Antigen-presenting Cells (APCs)</vt:lpstr>
      <vt:lpstr>Dendritic Cells and Macrophages</vt:lpstr>
      <vt:lpstr>B lymphocytes</vt:lpstr>
      <vt:lpstr>Adaptive Immunity: Summary</vt:lpstr>
      <vt:lpstr>Activation and Differentiation of B Cells</vt:lpstr>
      <vt:lpstr>Fate of the Clones</vt:lpstr>
      <vt:lpstr>Fate of the Clones</vt:lpstr>
      <vt:lpstr>Figure 21.11a  Clonal selection of a B cell.</vt:lpstr>
      <vt:lpstr>Immunological Memory</vt:lpstr>
      <vt:lpstr>Immunological Memory</vt:lpstr>
      <vt:lpstr>PowerPoint Presentation</vt:lpstr>
      <vt:lpstr>PowerPoint Presentation</vt:lpstr>
      <vt:lpstr>PowerPoint Presentation</vt:lpstr>
      <vt:lpstr>PowerPoint Presentation</vt:lpstr>
      <vt:lpstr>PowerPoint Presentation</vt:lpstr>
      <vt:lpstr>Figure 21.12  Primary and secondary humoral responses.</vt:lpstr>
      <vt:lpstr>Active Humoral Immunity</vt:lpstr>
      <vt:lpstr>Active Humoral Immunity</vt:lpstr>
      <vt:lpstr>Passive Humoral Immunity</vt:lpstr>
      <vt:lpstr>Passive Humoral Immunity</vt:lpstr>
      <vt:lpstr>Figure 21.13  Active and passive humoral immunity.</vt:lpstr>
      <vt:lpstr>Antibodies</vt:lpstr>
      <vt:lpstr>Basic Antibody Structure</vt:lpstr>
      <vt:lpstr>Basic Antibody Structure</vt:lpstr>
      <vt:lpstr>Classes of Antibodies</vt:lpstr>
      <vt:lpstr>Classes of Antibodies</vt:lpstr>
      <vt:lpstr>Classes of Antibodies</vt:lpstr>
      <vt:lpstr>Antibody Targets</vt:lpstr>
      <vt:lpstr>Precipitation</vt:lpstr>
      <vt:lpstr>Complement Fixation and Activation</vt:lpstr>
      <vt:lpstr>Complement Fixation and Activation</vt:lpstr>
      <vt:lpstr>Agglutination</vt:lpstr>
      <vt:lpstr>Neutralization</vt:lpstr>
      <vt:lpstr>Summary of Antibody Actions</vt:lpstr>
      <vt:lpstr>Cell-Mediated Immune Response</vt:lpstr>
      <vt:lpstr>Cell-Mediated Immune Response</vt:lpstr>
      <vt:lpstr>Comparison of Humoral and Cell-Mediated Response</vt:lpstr>
      <vt:lpstr>Comparison of Humoral and Cell-Mediated Response</vt:lpstr>
      <vt:lpstr>Antigen Recognition </vt:lpstr>
      <vt:lpstr>Antigen Processing</vt:lpstr>
      <vt:lpstr>MHC Proteins</vt:lpstr>
      <vt:lpstr>Class I MHC Proteins</vt:lpstr>
      <vt:lpstr>Class II MHC Proteins</vt:lpstr>
      <vt:lpstr>T cell activation:  step one</vt:lpstr>
      <vt:lpstr>T cell activation:  step two</vt:lpstr>
      <vt:lpstr>Cytokines</vt:lpstr>
      <vt:lpstr>Roles of Helper T(TH) Cells </vt:lpstr>
      <vt:lpstr>Helper T Cells</vt:lpstr>
      <vt:lpstr>Helper T Cells</vt:lpstr>
      <vt:lpstr>Roles of Cytotoxic T(TC) Cells </vt:lpstr>
      <vt:lpstr>Roles of Cytotoxic T(TC) Cells </vt:lpstr>
      <vt:lpstr>Cytotoxic T Cells</vt:lpstr>
      <vt:lpstr>Cytotoxic T Cells</vt:lpstr>
      <vt:lpstr>Cytotoxic Cells</vt:lpstr>
      <vt:lpstr>Natural Killer Cells</vt:lpstr>
      <vt:lpstr>Regulatory T (TReg) Cells</vt:lpstr>
      <vt:lpstr>Organ Transplants</vt:lpstr>
      <vt:lpstr>Prevention of Rejection</vt:lpstr>
      <vt:lpstr>Clinical Terms</vt:lpstr>
      <vt:lpstr>Hodgkin’s disease</vt:lpstr>
      <vt:lpstr>Hodgkin’s disease</vt:lpstr>
      <vt:lpstr>Non-Hodgkin’s lymphoma</vt:lpstr>
      <vt:lpstr>Lymphoma</vt:lpstr>
      <vt:lpstr>Mononucleosis</vt:lpstr>
      <vt:lpstr>Hypersensitivities</vt:lpstr>
      <vt:lpstr>Immediate Hypersensitivity</vt:lpstr>
      <vt:lpstr>Immediate Hypersensitivity</vt:lpstr>
      <vt:lpstr>Immediate Hypersensitivities</vt:lpstr>
      <vt:lpstr>Anaphylactic Shock</vt:lpstr>
      <vt:lpstr>Figure 21.21  Mechanism of an acute allergic (immediate hypersensitivity) response.</vt:lpstr>
      <vt:lpstr>Figure 21.21  Mechanism of an acute allergic (immediate hypersensitivity) response.</vt:lpstr>
      <vt:lpstr>Figure 21.21  Mechanism of an acute allergic (immediate hypersensitivity) response.</vt:lpstr>
      <vt:lpstr>Figure 21.21  Mechanism of an acute allergic (immediate hypersensitivity) response.</vt:lpstr>
      <vt:lpstr>Figure 21.21  Mechanism of an acute allergic (immediate hypersensitivity) response.</vt:lpstr>
      <vt:lpstr>Figure 21.21  Mechanism of an acute allergic (immediate hypersensitivity) response.</vt:lpstr>
      <vt:lpstr>Delayed Hypersensitivities (Type IV)</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Lymphatic System</dc:title>
  <dc:creator>Betsy</dc:creator>
  <cp:lastModifiedBy>bawargo</cp:lastModifiedBy>
  <cp:revision>10</cp:revision>
  <dcterms:created xsi:type="dcterms:W3CDTF">2013-06-13T03:45:36Z</dcterms:created>
  <dcterms:modified xsi:type="dcterms:W3CDTF">2014-02-21T17:03:36Z</dcterms:modified>
</cp:coreProperties>
</file>