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2/5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736C-01B8-4B38-80AD-85E95A075AA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FEF3B-BAE5-4060-9D21-6D437098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9260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2/5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D21E0-7116-4326-A933-975B45D62D7A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434D1-2E40-4287-92FF-2AB29FD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776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434D1-2E40-4287-92FF-2AB29FD2BBD8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One, Packet 2/5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One, Packet 2/5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434D1-2E40-4287-92FF-2AB29FD2BBD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3DD39-EEEE-4FB2-A48C-03A13A16BFC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5B1F-77B8-4BDC-9B41-9AA64E629B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hormones are controlled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certain level of a hormone will shut down production of that same hormone or a related hormone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 Control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Hypothalamus to Anterior Pituitary</a:t>
            </a:r>
          </a:p>
          <a:p>
            <a:pPr lvl="1"/>
            <a:r>
              <a:rPr lang="en-US" dirty="0"/>
              <a:t>Blood pathway</a:t>
            </a:r>
          </a:p>
          <a:p>
            <a:pPr lvl="1"/>
            <a:r>
              <a:rPr lang="en-US" dirty="0" err="1"/>
              <a:t>Hypophyseal</a:t>
            </a:r>
            <a:r>
              <a:rPr lang="en-US" dirty="0"/>
              <a:t> </a:t>
            </a:r>
            <a:r>
              <a:rPr lang="en-US" u="sng" dirty="0" smtClean="0"/>
              <a:t>_</a:t>
            </a:r>
            <a:endParaRPr lang="en-US" u="sng" dirty="0"/>
          </a:p>
          <a:p>
            <a:pPr lvl="1"/>
            <a:endParaRPr lang="en-US" u="sng" dirty="0"/>
          </a:p>
          <a:p>
            <a:r>
              <a:rPr lang="en-US" dirty="0"/>
              <a:t>Hypothalamus to Posterior Pituitary</a:t>
            </a:r>
          </a:p>
          <a:p>
            <a:pPr lvl="1"/>
            <a:r>
              <a:rPr lang="en-US" dirty="0"/>
              <a:t>Modified neurons</a:t>
            </a:r>
          </a:p>
          <a:p>
            <a:pPr lvl="1"/>
            <a:r>
              <a:rPr lang="en-US" dirty="0" smtClean="0"/>
              <a:t>Hypothalamic- _</a:t>
            </a:r>
            <a:endParaRPr lang="en-US" u="sng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Anterior/Posterior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Anterior pituitary houses five types of </a:t>
            </a:r>
            <a:r>
              <a:rPr lang="en-US" dirty="0" err="1"/>
              <a:t>secretory</a:t>
            </a:r>
            <a:r>
              <a:rPr lang="en-US" dirty="0"/>
              <a:t> cells</a:t>
            </a:r>
          </a:p>
          <a:p>
            <a:pPr lvl="1"/>
            <a:r>
              <a:rPr lang="en-US" dirty="0"/>
              <a:t>1.  </a:t>
            </a:r>
            <a:r>
              <a:rPr lang="en-US" dirty="0" err="1"/>
              <a:t>Somatotrophs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dirty="0"/>
              <a:t>.  </a:t>
            </a:r>
            <a:r>
              <a:rPr lang="en-US" dirty="0" err="1"/>
              <a:t>Lactotrophs</a:t>
            </a:r>
            <a:r>
              <a:rPr lang="en-US" dirty="0"/>
              <a:t> (</a:t>
            </a:r>
            <a:r>
              <a:rPr lang="en-US" dirty="0" err="1"/>
              <a:t>Mammatrophs</a:t>
            </a:r>
            <a:r>
              <a:rPr lang="en-US" dirty="0"/>
              <a:t>):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dirty="0"/>
              <a:t>.  </a:t>
            </a:r>
            <a:r>
              <a:rPr lang="en-US" dirty="0" err="1"/>
              <a:t>Thyrotropes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dirty="0"/>
              <a:t>.  </a:t>
            </a:r>
            <a:r>
              <a:rPr lang="en-US" dirty="0" err="1"/>
              <a:t>Corticotropes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5</a:t>
            </a:r>
            <a:r>
              <a:rPr lang="en-US" dirty="0"/>
              <a:t>.  </a:t>
            </a:r>
            <a:r>
              <a:rPr lang="en-US" dirty="0" err="1"/>
              <a:t>Gonadotropes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Anterior Pituitary Hormones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 (non steroidal)</a:t>
            </a:r>
          </a:p>
          <a:p>
            <a:endParaRPr lang="en-US" dirty="0"/>
          </a:p>
          <a:p>
            <a:r>
              <a:rPr lang="en-US" dirty="0"/>
              <a:t>Stimulates cells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Anabolic: 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Encourages use of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Hormone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65288"/>
            <a:ext cx="7772400" cy="47355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Control of GH 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Secreted from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Growth hormone releasing hormone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Stimulates secretion of GH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Growth Hormone Inhibiting Hormone = </a:t>
            </a:r>
            <a:r>
              <a:rPr lang="en-US" sz="2400" dirty="0" err="1"/>
              <a:t>Somatostatin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Secreted from hypothalamus 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(and the gut)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Inhibits secretion of GH 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(and decreases gastrointestinal secretions)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hormone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Direct and indirect stimulation</a:t>
            </a:r>
          </a:p>
          <a:p>
            <a:r>
              <a:rPr lang="en-US" sz="3200" dirty="0"/>
              <a:t>Direct:  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/>
              <a:t>Mobilizes fats and decreases glucose uptake</a:t>
            </a:r>
          </a:p>
          <a:p>
            <a:r>
              <a:rPr lang="en-US" sz="3200" dirty="0"/>
              <a:t>Indirect:  </a:t>
            </a:r>
          </a:p>
          <a:p>
            <a:pPr lvl="1"/>
            <a:r>
              <a:rPr lang="en-US" sz="2800" dirty="0"/>
              <a:t>GH </a:t>
            </a:r>
            <a:r>
              <a:rPr lang="en-US" sz="2800" dirty="0">
                <a:sym typeface="Wingdings" pitchFamily="2" charset="2"/>
              </a:rPr>
              <a:t> </a:t>
            </a:r>
          </a:p>
          <a:p>
            <a:pPr lvl="1"/>
            <a:r>
              <a:rPr lang="en-US" sz="2800" dirty="0">
                <a:sym typeface="Wingdings" pitchFamily="2" charset="2"/>
              </a:rPr>
              <a:t>liver  </a:t>
            </a:r>
          </a:p>
          <a:p>
            <a:pPr lvl="1"/>
            <a:r>
              <a:rPr lang="en-US" sz="2800" dirty="0">
                <a:sym typeface="Wingdings" pitchFamily="2" charset="2"/>
              </a:rPr>
              <a:t>produces </a:t>
            </a:r>
            <a:r>
              <a:rPr lang="en-US" sz="2800" dirty="0" smtClean="0">
                <a:sym typeface="Wingdings" pitchFamily="2" charset="2"/>
              </a:rPr>
              <a:t>____________________________________________ (</a:t>
            </a:r>
            <a:r>
              <a:rPr lang="en-US" sz="2800" dirty="0">
                <a:sym typeface="Wingdings" pitchFamily="2" charset="2"/>
              </a:rPr>
              <a:t>IGF) </a:t>
            </a:r>
          </a:p>
          <a:p>
            <a:pPr lvl="2"/>
            <a:r>
              <a:rPr lang="en-US" sz="2400" dirty="0">
                <a:sym typeface="Wingdings" pitchFamily="2" charset="2"/>
              </a:rPr>
              <a:t>Encourages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>
              <a:sym typeface="Wingdings" pitchFamily="2" charset="2"/>
            </a:endParaRPr>
          </a:p>
          <a:p>
            <a:pPr lvl="2"/>
            <a:r>
              <a:rPr lang="en-US" sz="2400" dirty="0">
                <a:sym typeface="Wingdings" pitchFamily="2" charset="2"/>
              </a:rPr>
              <a:t>encourages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hormone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181 endocrine growth horm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GH </a:t>
            </a:r>
            <a:r>
              <a:rPr lang="en-US" dirty="0" smtClean="0"/>
              <a:t>____________________________________ in </a:t>
            </a:r>
            <a:r>
              <a:rPr lang="en-US" dirty="0"/>
              <a:t>childhood: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Body proportions and mental development normal</a:t>
            </a:r>
          </a:p>
          <a:p>
            <a:pPr lvl="2"/>
            <a:r>
              <a:rPr lang="en-US" dirty="0"/>
              <a:t>Maximum growth: 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diagnosed before puberty, GH can be given </a:t>
            </a:r>
            <a:r>
              <a:rPr lang="en-US" dirty="0" err="1"/>
              <a:t>supplementally</a:t>
            </a:r>
            <a:endParaRPr lang="en-US" dirty="0"/>
          </a:p>
          <a:p>
            <a:endParaRPr lang="en-US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GH hyposecretion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65288"/>
            <a:ext cx="7226300" cy="4583112"/>
          </a:xfrm>
        </p:spPr>
        <p:txBody>
          <a:bodyPr/>
          <a:lstStyle/>
          <a:p>
            <a:r>
              <a:rPr lang="en-US" dirty="0"/>
              <a:t>GH </a:t>
            </a:r>
            <a:r>
              <a:rPr lang="en-US" dirty="0" err="1"/>
              <a:t>oversecretion</a:t>
            </a:r>
            <a:endParaRPr lang="en-US" dirty="0"/>
          </a:p>
          <a:p>
            <a:pPr lvl="1"/>
            <a:r>
              <a:rPr lang="en-US" dirty="0"/>
              <a:t>In childhood: 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May reach heights exceeding 8 feet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Typically from </a:t>
            </a:r>
            <a:r>
              <a:rPr lang="en-US" dirty="0" smtClean="0"/>
              <a:t>____________________________ of </a:t>
            </a:r>
            <a:r>
              <a:rPr lang="en-US" dirty="0"/>
              <a:t>pituitary gland</a:t>
            </a:r>
          </a:p>
          <a:p>
            <a:pPr lvl="2"/>
            <a:r>
              <a:rPr lang="en-US" dirty="0" err="1"/>
              <a:t>Epiphyseal</a:t>
            </a:r>
            <a:r>
              <a:rPr lang="en-US" dirty="0"/>
              <a:t> plates open in long bones </a:t>
            </a:r>
          </a:p>
          <a:p>
            <a:pPr lvl="2"/>
            <a:r>
              <a:rPr lang="en-US" dirty="0"/>
              <a:t>Stimulation results in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6473825" cy="1219200"/>
          </a:xfrm>
        </p:spPr>
        <p:txBody>
          <a:bodyPr/>
          <a:lstStyle/>
          <a:p>
            <a:r>
              <a:rPr lang="en-US"/>
              <a:t>GH hypersecretions</a:t>
            </a:r>
          </a:p>
        </p:txBody>
      </p:sp>
      <p:pic>
        <p:nvPicPr>
          <p:cNvPr id="74756" name="Picture 4" descr="181 endocrine gigantis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02475" y="0"/>
            <a:ext cx="2041525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 adults: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__________________________________________________, </a:t>
            </a:r>
            <a:r>
              <a:rPr lang="en-US" dirty="0"/>
              <a:t>GH released, </a:t>
            </a:r>
            <a:br>
              <a:rPr lang="en-US" dirty="0"/>
            </a:br>
            <a:r>
              <a:rPr lang="en-US" dirty="0"/>
              <a:t>body can not grow taller, tends to </a:t>
            </a:r>
            <a:r>
              <a:rPr lang="en-US" dirty="0" smtClean="0"/>
              <a:t>_________________________________________________</a:t>
            </a:r>
            <a:endParaRPr lang="en-US" dirty="0"/>
          </a:p>
          <a:p>
            <a:pPr lvl="1"/>
            <a:r>
              <a:rPr lang="en-US" dirty="0"/>
              <a:t>Also associated with pituitary tumor</a:t>
            </a:r>
          </a:p>
          <a:p>
            <a:endParaRPr lang="en-US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GH hypersecretions</a:t>
            </a:r>
          </a:p>
        </p:txBody>
      </p:sp>
      <p:pic>
        <p:nvPicPr>
          <p:cNvPr id="75782" name="Picture 6" descr="pit surg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0"/>
            <a:ext cx="2819400" cy="2093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181 endocrine prolact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124200"/>
            <a:ext cx="6019800" cy="3221995"/>
          </a:xfrm>
          <a:prstGeom prst="rect">
            <a:avLst/>
          </a:prstGeom>
          <a:noFill/>
        </p:spPr>
      </p:pic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0265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PRL: 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Pro:  for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Lact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______________________________________________ in </a:t>
            </a:r>
            <a:r>
              <a:rPr lang="en-US" dirty="0"/>
              <a:t>females</a:t>
            </a:r>
          </a:p>
          <a:p>
            <a:pPr>
              <a:lnSpc>
                <a:spcPct val="90000"/>
              </a:lnSpc>
            </a:pPr>
            <a:r>
              <a:rPr lang="en-US" dirty="0"/>
              <a:t>Excess may </a:t>
            </a:r>
            <a:br>
              <a:rPr lang="en-US" dirty="0"/>
            </a:br>
            <a:r>
              <a:rPr lang="en-US" dirty="0"/>
              <a:t>cause </a:t>
            </a:r>
            <a:r>
              <a:rPr lang="en-US" dirty="0" smtClean="0"/>
              <a:t>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Prolactin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types of stimuli for endocrine glands</a:t>
            </a:r>
          </a:p>
          <a:p>
            <a:pPr lvl="1"/>
            <a:r>
              <a:rPr lang="en-US" dirty="0"/>
              <a:t>1.  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“Humor” used to refer to </a:t>
            </a:r>
            <a:r>
              <a:rPr lang="en-US" dirty="0" smtClean="0"/>
              <a:t>__________</a:t>
            </a:r>
            <a:endParaRPr lang="en-US" dirty="0"/>
          </a:p>
          <a:p>
            <a:pPr lvl="2"/>
            <a:r>
              <a:rPr lang="en-US" dirty="0" err="1"/>
              <a:t>Humoral</a:t>
            </a:r>
            <a:r>
              <a:rPr lang="en-US" dirty="0"/>
              <a:t> stimuli refers to blood levels of ions and nutrients</a:t>
            </a:r>
          </a:p>
          <a:p>
            <a:pPr lvl="3"/>
            <a:r>
              <a:rPr lang="en-US" dirty="0"/>
              <a:t>Ex:  </a:t>
            </a:r>
            <a:r>
              <a:rPr lang="en-US" dirty="0" smtClean="0"/>
              <a:t>__________________________________________________ act </a:t>
            </a:r>
            <a:r>
              <a:rPr lang="en-US" dirty="0"/>
              <a:t>as a control for Parathyroid hormone release</a:t>
            </a:r>
          </a:p>
          <a:p>
            <a:pPr lvl="3"/>
            <a:r>
              <a:rPr lang="en-US" dirty="0"/>
              <a:t>Low blood calcium stimulates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 Gland Stimulation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_______________________________________ regulates </a:t>
            </a:r>
            <a:r>
              <a:rPr lang="en-US" sz="3200" dirty="0" err="1"/>
              <a:t>prolactin</a:t>
            </a:r>
            <a:r>
              <a:rPr lang="en-US" sz="3200" dirty="0"/>
              <a:t> secretion</a:t>
            </a:r>
          </a:p>
          <a:p>
            <a:pPr lvl="1"/>
            <a:endParaRPr lang="en-US" sz="2800" dirty="0"/>
          </a:p>
          <a:p>
            <a:r>
              <a:rPr lang="en-US" sz="3200" dirty="0"/>
              <a:t>PIH:  </a:t>
            </a:r>
            <a:r>
              <a:rPr lang="en-US" sz="3200" dirty="0" err="1"/>
              <a:t>prolactin</a:t>
            </a:r>
            <a:r>
              <a:rPr lang="en-US" sz="3200" dirty="0"/>
              <a:t> release inhibiting hormone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/>
              <a:t>Reduces secretion of </a:t>
            </a:r>
            <a:r>
              <a:rPr lang="en-US" sz="2800" dirty="0" err="1"/>
              <a:t>prolactin</a:t>
            </a:r>
            <a:endParaRPr lang="en-US" sz="2800" dirty="0"/>
          </a:p>
          <a:p>
            <a:endParaRPr lang="en-US" sz="3200" dirty="0"/>
          </a:p>
          <a:p>
            <a:r>
              <a:rPr lang="en-US" sz="3200" dirty="0"/>
              <a:t>PRF:  </a:t>
            </a:r>
            <a:r>
              <a:rPr lang="en-US" sz="3200" dirty="0" err="1"/>
              <a:t>Prolactin</a:t>
            </a:r>
            <a:r>
              <a:rPr lang="en-US" sz="3200" dirty="0"/>
              <a:t> releasing factor</a:t>
            </a:r>
          </a:p>
          <a:p>
            <a:pPr lvl="1"/>
            <a:r>
              <a:rPr lang="en-US" sz="2800" dirty="0"/>
              <a:t>Thought to stimulate PRL, but not yet been identified in the body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Prolactin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50673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Called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Glycoprotein</a:t>
            </a:r>
          </a:p>
          <a:p>
            <a:r>
              <a:rPr lang="en-US" dirty="0"/>
              <a:t>Controls secretions of hormones from thyroid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/>
              <a:t>TSH: 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Stimulating Hormone</a:t>
            </a:r>
          </a:p>
        </p:txBody>
      </p:sp>
      <p:pic>
        <p:nvPicPr>
          <p:cNvPr id="78852" name="Picture 4" descr="181 endocrine thyroid stimulating horm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752600"/>
            <a:ext cx="3703638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 of Goiter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Hyperthyroidism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Hypothyroidism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HCG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6192838" cy="1219200"/>
          </a:xfrm>
        </p:spPr>
        <p:txBody>
          <a:bodyPr/>
          <a:lstStyle/>
          <a:p>
            <a:r>
              <a:rPr lang="en-US"/>
              <a:t>Goiter</a:t>
            </a:r>
          </a:p>
        </p:txBody>
      </p:sp>
      <p:pic>
        <p:nvPicPr>
          <p:cNvPr id="79876" name="Picture 4" descr="goit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6400" y="0"/>
            <a:ext cx="3657600" cy="2546350"/>
          </a:xfrm>
          <a:prstGeom prst="rect">
            <a:avLst/>
          </a:prstGeom>
          <a:noFill/>
        </p:spPr>
      </p:pic>
      <p:pic>
        <p:nvPicPr>
          <p:cNvPr id="79877" name="Picture 5" descr="goi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10000"/>
            <a:ext cx="4648200" cy="275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TRH:  </a:t>
            </a:r>
            <a:r>
              <a:rPr lang="en-US" dirty="0" err="1"/>
              <a:t>thyrotropin</a:t>
            </a:r>
            <a:r>
              <a:rPr lang="en-US" dirty="0"/>
              <a:t>-releasing Hormone</a:t>
            </a:r>
          </a:p>
          <a:p>
            <a:r>
              <a:rPr lang="en-US" dirty="0"/>
              <a:t>Presence of thyroid hormones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Inhibits </a:t>
            </a:r>
            <a:r>
              <a:rPr lang="en-US" dirty="0"/>
              <a:t>release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thyroid hormones increase </a:t>
            </a:r>
            <a:r>
              <a:rPr lang="en-US" dirty="0">
                <a:sym typeface="Wingdings" pitchFamily="2" charset="2"/>
              </a:rPr>
              <a:t> TSH and TRH decrease</a:t>
            </a:r>
            <a:endParaRPr lang="en-US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TSH regulation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Peptide</a:t>
            </a:r>
          </a:p>
          <a:p>
            <a:pPr>
              <a:lnSpc>
                <a:spcPct val="90000"/>
              </a:lnSpc>
            </a:pPr>
            <a:r>
              <a:rPr lang="en-US" dirty="0"/>
              <a:t>Controls other hormones that are released from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Adrenal hormones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Regulation: 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Released </a:t>
            </a:r>
            <a:r>
              <a:rPr lang="en-US" dirty="0"/>
              <a:t>from hypothalamus cortical hormones are low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daily rhythm:  increased levels in morning before waking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ACTH:  </a:t>
            </a:r>
            <a:r>
              <a:rPr lang="en-US" dirty="0" err="1"/>
              <a:t>Adrenocorticotropic</a:t>
            </a:r>
            <a:r>
              <a:rPr lang="en-US" dirty="0"/>
              <a:t> Hormone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Glycoprotein</a:t>
            </a:r>
          </a:p>
          <a:p>
            <a:r>
              <a:rPr lang="en-US" dirty="0" err="1"/>
              <a:t>Gonadotropins</a:t>
            </a:r>
            <a:r>
              <a:rPr lang="en-US" dirty="0"/>
              <a:t>:  target the gonads</a:t>
            </a:r>
          </a:p>
          <a:p>
            <a:endParaRPr lang="en-US" dirty="0" smtClean="0"/>
          </a:p>
          <a:p>
            <a:r>
              <a:rPr lang="en-US" dirty="0" smtClean="0"/>
              <a:t>Follicle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FSH:  Follicle stimulating hormone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FSH: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stimulates </a:t>
            </a:r>
            <a:r>
              <a:rPr lang="en-US" dirty="0" smtClean="0"/>
              <a:t>_______________________________________ to </a:t>
            </a:r>
            <a:r>
              <a:rPr lang="en-US" dirty="0"/>
              <a:t>mature egg</a:t>
            </a:r>
          </a:p>
          <a:p>
            <a:pPr lvl="1"/>
            <a:r>
              <a:rPr lang="en-US" dirty="0"/>
              <a:t>Stimulates follicular cells to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FSH: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Stimulates production of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Glycoprotein</a:t>
            </a:r>
          </a:p>
          <a:p>
            <a:r>
              <a:rPr lang="en-US" dirty="0" smtClean="0"/>
              <a:t>Promotes _____________________________________ </a:t>
            </a:r>
            <a:r>
              <a:rPr lang="en-US" dirty="0" smtClean="0"/>
              <a:t>in </a:t>
            </a:r>
            <a:r>
              <a:rPr lang="en-US" dirty="0"/>
              <a:t>both male and female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_____________________________________:  </a:t>
            </a:r>
            <a:r>
              <a:rPr lang="en-US" dirty="0"/>
              <a:t>essential for release of egg:  ovulation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LH:  Luteinizing hormone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Regulation</a:t>
            </a:r>
          </a:p>
          <a:p>
            <a:endParaRPr lang="en-US" dirty="0"/>
          </a:p>
          <a:p>
            <a:r>
              <a:rPr lang="en-US" dirty="0"/>
              <a:t>Controlled by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err="1"/>
              <a:t>Gonadotropin</a:t>
            </a:r>
            <a:r>
              <a:rPr lang="en-US" dirty="0"/>
              <a:t> releasing Hormone</a:t>
            </a:r>
          </a:p>
          <a:p>
            <a:r>
              <a:rPr lang="en-US" dirty="0"/>
              <a:t>Secreted from the hypothalamus</a:t>
            </a:r>
          </a:p>
          <a:p>
            <a:r>
              <a:rPr lang="en-US" dirty="0" err="1"/>
              <a:t>GnRH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FSH and LH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Composed of nerve fibers and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Neurosecretory</a:t>
            </a:r>
            <a:r>
              <a:rPr lang="en-US" dirty="0"/>
              <a:t> cells:  secretions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Hormones</a:t>
            </a:r>
            <a:r>
              <a:rPr lang="en-US" dirty="0"/>
              <a:t>: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ADH </a:t>
            </a:r>
            <a:r>
              <a:rPr lang="en-US" dirty="0" err="1"/>
              <a:t>antidiuretic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OT:  </a:t>
            </a:r>
            <a:r>
              <a:rPr lang="en-US" dirty="0" err="1"/>
              <a:t>oxytocin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Posterior pituitary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 Neural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With stress, sympathetic nerve fibers cause the release of  </a:t>
            </a:r>
            <a:r>
              <a:rPr lang="en-US" dirty="0" err="1"/>
              <a:t>norepinephrine</a:t>
            </a:r>
            <a:r>
              <a:rPr lang="en-US" dirty="0"/>
              <a:t> and epinephrine from the adrenal medulla</a:t>
            </a:r>
          </a:p>
          <a:p>
            <a:pPr lvl="1"/>
            <a:endParaRPr lang="en-US" dirty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 Stimulation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Neurons in hypothalamus produce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Hormones </a:t>
            </a:r>
            <a:r>
              <a:rPr lang="en-US" dirty="0"/>
              <a:t>travel down axons</a:t>
            </a:r>
          </a:p>
          <a:p>
            <a:pPr>
              <a:lnSpc>
                <a:spcPct val="90000"/>
              </a:lnSpc>
            </a:pPr>
            <a:r>
              <a:rPr lang="en-US" dirty="0"/>
              <a:t>From hypothalamus </a:t>
            </a:r>
            <a:r>
              <a:rPr lang="en-US" dirty="0">
                <a:sym typeface="Wingdings" pitchFamily="2" charset="2"/>
              </a:rPr>
              <a:t> pituitary stalk  posterior pituitary  stored in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Released </a:t>
            </a:r>
            <a:r>
              <a:rPr lang="en-US" dirty="0">
                <a:sym typeface="Wingdings" pitchFamily="2" charset="2"/>
              </a:rPr>
              <a:t>when </a:t>
            </a:r>
            <a:r>
              <a:rPr lang="en-US" dirty="0" smtClean="0">
                <a:sym typeface="Wingdings" pitchFamily="2" charset="2"/>
              </a:rPr>
              <a:t>_____________________________ passes </a:t>
            </a:r>
            <a:r>
              <a:rPr lang="en-US" dirty="0">
                <a:sym typeface="Wingdings" pitchFamily="2" charset="2"/>
              </a:rPr>
              <a:t>through axon</a:t>
            </a:r>
            <a:endParaRPr lang="en-US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Posterior pituitary hormones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64008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Short polypeptide</a:t>
            </a:r>
          </a:p>
          <a:p>
            <a:r>
              <a:rPr lang="en-US" dirty="0" smtClean="0"/>
              <a:t>____________________________:  </a:t>
            </a:r>
            <a:r>
              <a:rPr lang="en-US" dirty="0"/>
              <a:t>increases urine production</a:t>
            </a:r>
          </a:p>
          <a:p>
            <a:endParaRPr lang="en-US" dirty="0" smtClean="0"/>
          </a:p>
          <a:p>
            <a:r>
              <a:rPr lang="en-US" dirty="0" err="1" smtClean="0"/>
              <a:t>Antidiuretic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ADH </a:t>
            </a:r>
            <a:r>
              <a:rPr lang="en-US" dirty="0"/>
              <a:t>causes kidneys to </a:t>
            </a:r>
            <a:r>
              <a:rPr lang="en-US" dirty="0" smtClean="0"/>
              <a:t>___________________________ </a:t>
            </a:r>
            <a:r>
              <a:rPr lang="en-US" dirty="0"/>
              <a:t>excreted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ADH</a:t>
            </a:r>
          </a:p>
        </p:txBody>
      </p:sp>
      <p:pic>
        <p:nvPicPr>
          <p:cNvPr id="89092" name="Picture 4" descr="181 endocrine AD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6025" y="304800"/>
            <a:ext cx="2562225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Alcohol consumption </a:t>
            </a:r>
            <a:r>
              <a:rPr lang="en-US" dirty="0" smtClean="0"/>
              <a:t>_____________________________________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Increased </a:t>
            </a:r>
            <a:r>
              <a:rPr lang="en-US" dirty="0"/>
              <a:t>alcohol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_____________________________________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more water moved through kidneys 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Excess alcohol consumption can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ADH and alcohol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Also called </a:t>
            </a:r>
            <a:r>
              <a:rPr lang="en-US" dirty="0" smtClean="0"/>
              <a:t>_______________________________  </a:t>
            </a:r>
            <a:r>
              <a:rPr lang="en-US" dirty="0"/>
              <a:t>for its effects on </a:t>
            </a:r>
            <a:r>
              <a:rPr lang="en-US" dirty="0" smtClean="0"/>
              <a:t>_____________________________________ in </a:t>
            </a:r>
            <a:r>
              <a:rPr lang="en-US" dirty="0"/>
              <a:t>blood vessels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Can increase vascular resistance </a:t>
            </a:r>
            <a:r>
              <a:rPr lang="en-US" dirty="0">
                <a:sym typeface="Wingdings" pitchFamily="2" charset="2"/>
              </a:rPr>
              <a:t> increase blood pressure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Secretion increases following </a:t>
            </a:r>
            <a:r>
              <a:rPr lang="en-US" dirty="0" smtClean="0">
                <a:sym typeface="Wingdings" pitchFamily="2" charset="2"/>
              </a:rPr>
              <a:t>severe </a:t>
            </a:r>
            <a:r>
              <a:rPr lang="en-US" dirty="0">
                <a:sym typeface="Wingdings" pitchFamily="2" charset="2"/>
              </a:rPr>
              <a:t>blood loss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Helps to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Regulation</a:t>
            </a:r>
          </a:p>
          <a:p>
            <a:pPr>
              <a:lnSpc>
                <a:spcPct val="90000"/>
              </a:lnSpc>
            </a:pPr>
            <a:r>
              <a:rPr lang="en-US" dirty="0"/>
              <a:t>Hypothalamus has </a:t>
            </a:r>
            <a:r>
              <a:rPr lang="en-US" dirty="0" smtClean="0"/>
              <a:t>________________________________________ </a:t>
            </a:r>
            <a:r>
              <a:rPr lang="en-US" dirty="0"/>
              <a:t>that sense changes in body fluid concentrations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______________________________________:  </a:t>
            </a:r>
            <a:r>
              <a:rPr lang="en-US" dirty="0"/>
              <a:t>solutes in blood more concentrated </a:t>
            </a:r>
            <a:r>
              <a:rPr lang="en-US" dirty="0">
                <a:sym typeface="Wingdings" pitchFamily="2" charset="2"/>
              </a:rPr>
              <a:t> sensed by </a:t>
            </a:r>
            <a:r>
              <a:rPr lang="en-US" dirty="0" err="1">
                <a:sym typeface="Wingdings" pitchFamily="2" charset="2"/>
              </a:rPr>
              <a:t>osmoreceptors</a:t>
            </a:r>
            <a:r>
              <a:rPr lang="en-US" dirty="0">
                <a:sym typeface="Wingdings" pitchFamily="2" charset="2"/>
              </a:rPr>
              <a:t> posterior pituitary will release ADH  kidneys retain water  solutes in blood become less concentrated</a:t>
            </a:r>
            <a:endParaRPr lang="en-US" dirty="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ADH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Also has </a:t>
            </a:r>
            <a:r>
              <a:rPr lang="en-US" dirty="0" smtClean="0"/>
              <a:t>___________________________________, </a:t>
            </a:r>
            <a:r>
              <a:rPr lang="en-US" dirty="0"/>
              <a:t>but not as strong as ADH</a:t>
            </a:r>
          </a:p>
          <a:p>
            <a:r>
              <a:rPr lang="en-US" dirty="0"/>
              <a:t>Causes </a:t>
            </a:r>
            <a:r>
              <a:rPr lang="en-US" dirty="0" smtClean="0"/>
              <a:t>___________________________________:</a:t>
            </a:r>
            <a:endParaRPr lang="en-US" dirty="0"/>
          </a:p>
          <a:p>
            <a:pPr lvl="1"/>
            <a:r>
              <a:rPr lang="en-US" dirty="0"/>
              <a:t>Uterine wall:  childbirth</a:t>
            </a:r>
          </a:p>
          <a:p>
            <a:pPr lvl="1"/>
            <a:r>
              <a:rPr lang="en-US" dirty="0"/>
              <a:t>One of the few </a:t>
            </a:r>
            <a:r>
              <a:rPr lang="en-US" dirty="0" smtClean="0"/>
              <a:t>_______________________________________________  </a:t>
            </a:r>
            <a:r>
              <a:rPr lang="en-US" dirty="0" smtClean="0"/>
              <a:t>systems</a:t>
            </a:r>
            <a:r>
              <a:rPr lang="en-US" dirty="0"/>
              <a:t>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uterus </a:t>
            </a:r>
            <a:r>
              <a:rPr lang="en-US" dirty="0"/>
              <a:t>stretches </a:t>
            </a:r>
            <a:r>
              <a:rPr lang="en-US" dirty="0">
                <a:sym typeface="Wingdings" pitchFamily="2" charset="2"/>
              </a:rPr>
              <a:t> signals hypothalamus to release </a:t>
            </a:r>
            <a:r>
              <a:rPr lang="en-US" dirty="0" err="1">
                <a:sym typeface="Wingdings" pitchFamily="2" charset="2"/>
              </a:rPr>
              <a:t>Oxytocin</a:t>
            </a:r>
            <a:r>
              <a:rPr lang="en-US" dirty="0">
                <a:sym typeface="Wingdings" pitchFamily="2" charset="2"/>
              </a:rPr>
              <a:t>  causes uterine contraction</a:t>
            </a:r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Oxytocin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Breasts</a:t>
            </a:r>
          </a:p>
          <a:p>
            <a:pPr lvl="1"/>
            <a:r>
              <a:rPr lang="en-US" dirty="0"/>
              <a:t>OT contracts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Forces </a:t>
            </a:r>
            <a:r>
              <a:rPr lang="en-US" dirty="0"/>
              <a:t>milk from glands 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Suckling</a:t>
            </a:r>
            <a:r>
              <a:rPr lang="en-US" dirty="0"/>
              <a:t>:  mechanical stimulation </a:t>
            </a:r>
            <a:r>
              <a:rPr lang="en-US" dirty="0">
                <a:sym typeface="Wingdings" pitchFamily="2" charset="2"/>
              </a:rPr>
              <a:t> stimulates hypothalamus  release of </a:t>
            </a:r>
            <a:r>
              <a:rPr lang="en-US" dirty="0" err="1">
                <a:sym typeface="Wingdings" pitchFamily="2" charset="2"/>
              </a:rPr>
              <a:t>Oxytocin</a:t>
            </a:r>
            <a:r>
              <a:rPr lang="en-US" dirty="0">
                <a:sym typeface="Wingdings" pitchFamily="2" charset="2"/>
              </a:rPr>
              <a:t>  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Oxytocin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Males</a:t>
            </a:r>
          </a:p>
          <a:p>
            <a:pPr lvl="1"/>
            <a:r>
              <a:rPr lang="en-US" dirty="0"/>
              <a:t>May play a role in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Your </a:t>
            </a:r>
            <a:r>
              <a:rPr lang="en-US" dirty="0"/>
              <a:t>textbook refers to it as a “Cuddle Hormone” in non-sexual relationships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Present in posterior pituitary.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Oxytocin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Hormonal</a:t>
            </a:r>
          </a:p>
          <a:p>
            <a:pPr lvl="1"/>
            <a:r>
              <a:rPr lang="en-US" dirty="0"/>
              <a:t>One type of hormone will act as a </a:t>
            </a:r>
            <a:r>
              <a:rPr lang="en-US" dirty="0" smtClean="0"/>
              <a:t>__________________________________________________ on </a:t>
            </a:r>
            <a:r>
              <a:rPr lang="en-US" dirty="0"/>
              <a:t>another hormone</a:t>
            </a:r>
          </a:p>
          <a:p>
            <a:pPr lvl="1"/>
            <a:r>
              <a:rPr lang="en-US" dirty="0"/>
              <a:t>Hypothalamus releases “Releasing Hormones” to stimulate cells in the anterior pituitary</a:t>
            </a:r>
          </a:p>
          <a:p>
            <a:pPr lvl="2"/>
            <a:r>
              <a:rPr lang="en-US" dirty="0"/>
              <a:t>Also releases Inhibiting Hormones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 Stimulation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4538"/>
            <a:ext cx="8331200" cy="41576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3200" dirty="0"/>
          </a:p>
          <a:p>
            <a:pPr>
              <a:lnSpc>
                <a:spcPct val="80000"/>
              </a:lnSpc>
            </a:pP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2400" dirty="0"/>
              <a:t>Also called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Hypo:  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Physis</a:t>
            </a:r>
            <a:r>
              <a:rPr lang="en-US" sz="2400" dirty="0"/>
              <a:t>:  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Hypophysis</a:t>
            </a:r>
            <a:r>
              <a:rPr lang="en-US" sz="2400" dirty="0"/>
              <a:t>:  “to grow under”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Located at </a:t>
            </a:r>
            <a:r>
              <a:rPr lang="en-US" sz="2400" dirty="0" smtClean="0"/>
              <a:t>_____________________________________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Attached to hypothalamus by pituitary </a:t>
            </a:r>
            <a:r>
              <a:rPr lang="en-US" sz="2400" dirty="0" smtClean="0"/>
              <a:t>stalk_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Like </a:t>
            </a:r>
            <a:r>
              <a:rPr lang="en-US" sz="2400" dirty="0"/>
              <a:t>a pea on a stalk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0838"/>
            <a:ext cx="3276600" cy="1706562"/>
          </a:xfrm>
        </p:spPr>
        <p:txBody>
          <a:bodyPr/>
          <a:lstStyle/>
          <a:p>
            <a:r>
              <a:rPr lang="en-US"/>
              <a:t>Pituitary gland</a:t>
            </a:r>
          </a:p>
        </p:txBody>
      </p:sp>
      <p:pic>
        <p:nvPicPr>
          <p:cNvPr id="62468" name="Picture 4" descr="181 endocrine pituitary g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0"/>
            <a:ext cx="5257800" cy="2654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Adenohypophysis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Pituitary gland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181 endocrine anterior pituitary hormo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Neurohypophysis</a:t>
            </a:r>
            <a:endParaRPr lang="en-US" dirty="0"/>
          </a:p>
          <a:p>
            <a:pPr lvl="1"/>
            <a:r>
              <a:rPr lang="en-US" dirty="0"/>
              <a:t>Does not </a:t>
            </a:r>
            <a:r>
              <a:rPr lang="en-US" dirty="0" smtClean="0"/>
              <a:t>_______________________________________ </a:t>
            </a:r>
            <a:r>
              <a:rPr lang="en-US" dirty="0"/>
              <a:t>hormones</a:t>
            </a:r>
          </a:p>
          <a:p>
            <a:pPr lvl="1"/>
            <a:r>
              <a:rPr lang="en-US" dirty="0" err="1"/>
              <a:t>Neurosecretory</a:t>
            </a:r>
            <a:r>
              <a:rPr lang="en-US" dirty="0"/>
              <a:t> cells </a:t>
            </a:r>
            <a:r>
              <a:rPr lang="en-US" dirty="0" smtClean="0"/>
              <a:t>________________________________  </a:t>
            </a:r>
            <a:r>
              <a:rPr lang="en-US" dirty="0"/>
              <a:t>ADH and OT</a:t>
            </a:r>
          </a:p>
          <a:p>
            <a:pPr lvl="1"/>
            <a:r>
              <a:rPr lang="en-US" dirty="0"/>
              <a:t>Cell bodies of </a:t>
            </a:r>
            <a:r>
              <a:rPr lang="en-US" dirty="0" err="1"/>
              <a:t>neurosecretory</a:t>
            </a:r>
            <a:r>
              <a:rPr lang="en-US" dirty="0"/>
              <a:t> cells are located within the hypothalamus</a:t>
            </a:r>
          </a:p>
          <a:p>
            <a:pPr lvl="1"/>
            <a:r>
              <a:rPr lang="en-US" dirty="0"/>
              <a:t>Hormones release into bloodstream based on input from hypothalamus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Pituitary gland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4267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Causes release of hormones in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Hypothalamus </a:t>
            </a:r>
            <a:r>
              <a:rPr lang="en-US" dirty="0"/>
              <a:t>produces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rH</a:t>
            </a:r>
            <a:r>
              <a:rPr lang="en-US" dirty="0" smtClean="0"/>
              <a:t> </a:t>
            </a:r>
            <a:r>
              <a:rPr lang="en-US" dirty="0"/>
              <a:t>carried through capillaries into anterior pituitary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3832225" cy="1219200"/>
          </a:xfrm>
        </p:spPr>
        <p:txBody>
          <a:bodyPr>
            <a:normAutofit fontScale="90000"/>
          </a:bodyPr>
          <a:lstStyle/>
          <a:p>
            <a:r>
              <a:rPr lang="en-US"/>
              <a:t>Hypophyseal portal</a:t>
            </a:r>
          </a:p>
        </p:txBody>
      </p:sp>
      <p:pic>
        <p:nvPicPr>
          <p:cNvPr id="66564" name="Picture 4" descr="181 endocrine ant pit por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0"/>
            <a:ext cx="497363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886</Words>
  <Application>Microsoft Office PowerPoint</Application>
  <PresentationFormat>On-screen Show (4:3)</PresentationFormat>
  <Paragraphs>263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Hormone Control</vt:lpstr>
      <vt:lpstr>Endocrine Gland Stimulation</vt:lpstr>
      <vt:lpstr>Endocrine Stimulation</vt:lpstr>
      <vt:lpstr>Endocrine Stimulation</vt:lpstr>
      <vt:lpstr>Pituitary gland</vt:lpstr>
      <vt:lpstr>Pituitary gland</vt:lpstr>
      <vt:lpstr>PowerPoint Presentation</vt:lpstr>
      <vt:lpstr>Pituitary gland</vt:lpstr>
      <vt:lpstr>Hypophyseal portal</vt:lpstr>
      <vt:lpstr>Anterior/Posterior</vt:lpstr>
      <vt:lpstr>Anterior Pituitary Hormones</vt:lpstr>
      <vt:lpstr>Growth Hormone</vt:lpstr>
      <vt:lpstr>Growth hormone</vt:lpstr>
      <vt:lpstr>Growth hormone</vt:lpstr>
      <vt:lpstr>PowerPoint Presentation</vt:lpstr>
      <vt:lpstr>GH hyposecretion</vt:lpstr>
      <vt:lpstr>GH hypersecretions</vt:lpstr>
      <vt:lpstr>GH hypersecretions</vt:lpstr>
      <vt:lpstr>Prolactin</vt:lpstr>
      <vt:lpstr>Prolactin</vt:lpstr>
      <vt:lpstr>Thyroid Stimulating Hormone</vt:lpstr>
      <vt:lpstr>Goiter</vt:lpstr>
      <vt:lpstr>TSH regulation</vt:lpstr>
      <vt:lpstr>ACTH:  Adrenocorticotropic Hormone</vt:lpstr>
      <vt:lpstr>FSH:  Follicle stimulating hormone</vt:lpstr>
      <vt:lpstr>FSH</vt:lpstr>
      <vt:lpstr>LH:  Luteinizing hormone</vt:lpstr>
      <vt:lpstr>FSH and LH</vt:lpstr>
      <vt:lpstr>Posterior pituitary</vt:lpstr>
      <vt:lpstr>Posterior pituitary hormones</vt:lpstr>
      <vt:lpstr>ADH</vt:lpstr>
      <vt:lpstr>ADH and alcohol</vt:lpstr>
      <vt:lpstr>ADH</vt:lpstr>
      <vt:lpstr>ADH </vt:lpstr>
      <vt:lpstr>Oxytocin</vt:lpstr>
      <vt:lpstr>Oxytocin</vt:lpstr>
      <vt:lpstr>Oxytocin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 Control</dc:title>
  <dc:creator>bawargo</dc:creator>
  <cp:lastModifiedBy>bawargo</cp:lastModifiedBy>
  <cp:revision>2</cp:revision>
  <dcterms:created xsi:type="dcterms:W3CDTF">2011-01-05T19:26:19Z</dcterms:created>
  <dcterms:modified xsi:type="dcterms:W3CDTF">2012-01-13T18:26:11Z</dcterms:modified>
</cp:coreProperties>
</file>