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3/5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2A886-AB5C-449B-91AA-603CBC8227BA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A7314-C53D-4A04-B15C-E06AB6BEF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826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3/5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673CC-8C93-4DD3-B723-26686AD3A76D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46338-A370-415E-A7A0-220107DE7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627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6338-A370-415E-A7A0-220107DE788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One, Packet 3/5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Exam One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F61BF9-F9A7-43F5-A096-9F4830A1D8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Exam One, Packet 3/5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7649-BAB9-4776-B432-DB2A4C4F502F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8491-DF2D-45B7-8AB9-C32C1277A4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lateral lobes</a:t>
            </a:r>
          </a:p>
          <a:p>
            <a:r>
              <a:rPr lang="en-US" dirty="0"/>
              <a:t>Connected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Composed </a:t>
            </a:r>
            <a:r>
              <a:rPr lang="en-US" dirty="0"/>
              <a:t>of </a:t>
            </a:r>
            <a:r>
              <a:rPr lang="en-US" dirty="0" err="1"/>
              <a:t>secretory</a:t>
            </a:r>
            <a:r>
              <a:rPr lang="en-US" dirty="0"/>
              <a:t> parts called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Follicular </a:t>
            </a:r>
            <a:r>
              <a:rPr lang="en-US" dirty="0"/>
              <a:t>cells produce and secrete hormones that can be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____________________________________________:  </a:t>
            </a:r>
            <a:r>
              <a:rPr lang="en-US" dirty="0"/>
              <a:t>located outside of follicles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876925" cy="1219200"/>
          </a:xfrm>
        </p:spPr>
        <p:txBody>
          <a:bodyPr/>
          <a:lstStyle/>
          <a:p>
            <a:r>
              <a:rPr lang="en-US"/>
              <a:t>Thyroid gland</a:t>
            </a:r>
          </a:p>
        </p:txBody>
      </p:sp>
      <p:pic>
        <p:nvPicPr>
          <p:cNvPr id="96260" name="Picture 4" descr="181 endocrine thyroid glan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62725" y="0"/>
            <a:ext cx="258127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 stimulates </a:t>
            </a:r>
            <a:r>
              <a:rPr lang="en-US" dirty="0"/>
              <a:t>absorption of calcium ions from intestine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Increased PTH </a:t>
            </a:r>
            <a:r>
              <a:rPr lang="en-US" dirty="0">
                <a:sym typeface="Wingdings" pitchFamily="2" charset="2"/>
              </a:rPr>
              <a:t>Increased Vitamin D  more calcium absorbed in intestines 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Calcitonin</a:t>
            </a:r>
            <a:r>
              <a:rPr lang="en-US" dirty="0"/>
              <a:t> (thyroid) and PTH (parathyroid)</a:t>
            </a:r>
          </a:p>
          <a:p>
            <a:r>
              <a:rPr lang="en-US" dirty="0"/>
              <a:t>Have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 _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Calcitonin and PTH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7924800" cy="4525963"/>
          </a:xfrm>
        </p:spPr>
        <p:txBody>
          <a:bodyPr/>
          <a:lstStyle/>
          <a:p>
            <a:r>
              <a:rPr lang="en-US" dirty="0"/>
              <a:t>Associated with the _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portions</a:t>
            </a:r>
          </a:p>
          <a:p>
            <a:pPr lvl="1"/>
            <a:r>
              <a:rPr lang="en-US" dirty="0"/>
              <a:t>Adrenal medulla: 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_________________________:  </a:t>
            </a:r>
            <a:r>
              <a:rPr lang="en-US" dirty="0"/>
              <a:t>outer portion</a:t>
            </a:r>
          </a:p>
          <a:p>
            <a:pPr lvl="1"/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705475" cy="1219200"/>
          </a:xfrm>
        </p:spPr>
        <p:txBody>
          <a:bodyPr/>
          <a:lstStyle/>
          <a:p>
            <a:r>
              <a:rPr lang="en-US"/>
              <a:t>Adrenal Glands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Closely associated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Adrenal </a:t>
            </a:r>
            <a:r>
              <a:rPr lang="en-US" dirty="0" err="1"/>
              <a:t>medullary</a:t>
            </a:r>
            <a:r>
              <a:rPr lang="en-US" dirty="0"/>
              <a:t> cells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Central nervous system </a:t>
            </a:r>
            <a:r>
              <a:rPr lang="en-US" dirty="0">
                <a:sym typeface="Wingdings" pitchFamily="2" charset="2"/>
              </a:rPr>
              <a:t> sympathetic nervous system:  </a:t>
            </a:r>
            <a:r>
              <a:rPr lang="en-US" dirty="0" err="1">
                <a:sym typeface="Wingdings" pitchFamily="2" charset="2"/>
              </a:rPr>
              <a:t>preganglionic</a:t>
            </a:r>
            <a:r>
              <a:rPr lang="en-US" dirty="0">
                <a:sym typeface="Wingdings" pitchFamily="2" charset="2"/>
              </a:rPr>
              <a:t> fiber  postganglionic fiber:   in this case adrenal medulla</a:t>
            </a:r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medulla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Adrenal medulla cells: 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 </a:t>
            </a:r>
            <a:r>
              <a:rPr lang="en-US" dirty="0"/>
              <a:t>epinephrine and </a:t>
            </a:r>
            <a:r>
              <a:rPr lang="en-US" dirty="0" err="1"/>
              <a:t>norepinephrine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Epinephrine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Hormones of Adrenal Medulla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Effects of epinephrine and </a:t>
            </a:r>
            <a:r>
              <a:rPr lang="en-US" dirty="0" err="1"/>
              <a:t>norepinephrine</a:t>
            </a:r>
            <a:r>
              <a:rPr lang="en-US" dirty="0"/>
              <a:t> are similar to sympathetic nerve stimulation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Increased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Increased breath rate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  </a:t>
            </a:r>
            <a:r>
              <a:rPr lang="en-US" dirty="0"/>
              <a:t>activity of digestive system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Duration</a:t>
            </a:r>
            <a:r>
              <a:rPr lang="en-US" dirty="0"/>
              <a:t>:  up to 10 X longer than neurotransmitter effects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Removed </a:t>
            </a:r>
            <a:r>
              <a:rPr lang="en-US" dirty="0"/>
              <a:t>from the tissues slowly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Medulla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Makes up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Divided into </a:t>
            </a:r>
            <a:r>
              <a:rPr lang="en-US" dirty="0" smtClean="0"/>
              <a:t>_____________________________ of </a:t>
            </a:r>
            <a:r>
              <a:rPr lang="en-US" dirty="0"/>
              <a:t>epithelial layers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Mineralocorticoids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Balance minerals </a:t>
            </a:r>
            <a:br>
              <a:rPr lang="en-US" dirty="0"/>
            </a:br>
            <a:r>
              <a:rPr lang="en-US" dirty="0"/>
              <a:t>and water in blood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glucocorticoids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Sex hormones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cortex</a:t>
            </a:r>
          </a:p>
        </p:txBody>
      </p:sp>
      <p:pic>
        <p:nvPicPr>
          <p:cNvPr id="111620" name="Picture 4" descr="adrenalAn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752850" cy="257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/>
              <a:t>Mineralocorticoid</a:t>
            </a:r>
            <a:endParaRPr lang="en-US" sz="32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3200" dirty="0" err="1"/>
              <a:t>Glucocorticoids</a:t>
            </a:r>
            <a:endParaRPr lang="en-US" sz="3200" dirty="0"/>
          </a:p>
          <a:p>
            <a:pPr lvl="1"/>
            <a:r>
              <a:rPr lang="en-US" sz="2800" dirty="0"/>
              <a:t>Help to maintain blood glucose and blood pressure</a:t>
            </a:r>
          </a:p>
          <a:p>
            <a:pPr lvl="2"/>
            <a:r>
              <a:rPr lang="en-US" sz="2400" dirty="0" smtClean="0"/>
              <a:t> </a:t>
            </a:r>
            <a:endParaRPr lang="en-US" sz="2400" dirty="0"/>
          </a:p>
          <a:p>
            <a:pPr lvl="3"/>
            <a:r>
              <a:rPr lang="en-US" sz="2000" dirty="0" err="1"/>
              <a:t>Gluconeogenesis</a:t>
            </a:r>
            <a:r>
              <a:rPr lang="en-US" sz="2000" dirty="0"/>
              <a:t>:  formation of glucose from fats and proteins</a:t>
            </a:r>
          </a:p>
          <a:p>
            <a:r>
              <a:rPr lang="en-US" sz="3200" dirty="0"/>
              <a:t>Sex hormones</a:t>
            </a:r>
          </a:p>
          <a:p>
            <a:pPr lvl="1"/>
            <a:r>
              <a:rPr lang="en-US" sz="2800" dirty="0"/>
              <a:t>Adrenal testosterone influences female sex drive</a:t>
            </a:r>
          </a:p>
          <a:p>
            <a:endParaRPr lang="en-US" sz="3200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Adrenal cortex hormones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Regulation:  </a:t>
            </a:r>
          </a:p>
          <a:p>
            <a:r>
              <a:rPr lang="en-US" dirty="0"/>
              <a:t>Hypothalamus:  </a:t>
            </a:r>
          </a:p>
          <a:p>
            <a:pPr lvl="1"/>
            <a:r>
              <a:rPr lang="en-US" dirty="0"/>
              <a:t>releases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Anterior pituitary:  </a:t>
            </a:r>
          </a:p>
          <a:p>
            <a:pPr lvl="1"/>
            <a:r>
              <a:rPr lang="en-US" dirty="0"/>
              <a:t>ACTH  </a:t>
            </a:r>
            <a:r>
              <a:rPr lang="en-US" dirty="0" err="1"/>
              <a:t>Adrenocorticotrophic</a:t>
            </a:r>
            <a:r>
              <a:rPr lang="en-US" dirty="0"/>
              <a:t> hormone</a:t>
            </a:r>
          </a:p>
          <a:p>
            <a:endParaRPr lang="en-US" dirty="0" smtClean="0"/>
          </a:p>
          <a:p>
            <a:r>
              <a:rPr lang="en-US" dirty="0" smtClean="0"/>
              <a:t>adrenal </a:t>
            </a:r>
            <a:r>
              <a:rPr lang="en-US" dirty="0"/>
              <a:t>cortex produces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/>
              <a:t>inhibits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Cortisol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7848600" cy="5029200"/>
          </a:xfrm>
        </p:spPr>
        <p:txBody>
          <a:bodyPr/>
          <a:lstStyle/>
          <a:p>
            <a:r>
              <a:rPr lang="en-US" dirty="0"/>
              <a:t>Two types of tissues for secretion</a:t>
            </a:r>
          </a:p>
          <a:p>
            <a:pPr lvl="1"/>
            <a:r>
              <a:rPr lang="en-US" dirty="0" smtClean="0"/>
              <a:t>______________________________________:  </a:t>
            </a:r>
            <a:r>
              <a:rPr lang="en-US" dirty="0"/>
              <a:t>digestive juices deposited into the duodenum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______________________________________:  </a:t>
            </a:r>
            <a:r>
              <a:rPr lang="en-US" dirty="0"/>
              <a:t>releases hormones:  insulin, glucagon, and </a:t>
            </a:r>
            <a:r>
              <a:rPr lang="en-US" dirty="0" err="1"/>
              <a:t>somatostatin</a:t>
            </a:r>
            <a:endParaRPr 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Produces three hormones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err="1"/>
              <a:t>Thyroxine</a:t>
            </a:r>
            <a:r>
              <a:rPr lang="en-US" dirty="0"/>
              <a:t> T4</a:t>
            </a:r>
          </a:p>
          <a:p>
            <a:pPr lvl="2"/>
            <a:r>
              <a:rPr lang="en-US" dirty="0" err="1"/>
              <a:t>Triiodothyronine</a:t>
            </a:r>
            <a:r>
              <a:rPr lang="en-US" dirty="0"/>
              <a:t> T3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________________________________________________ (</a:t>
            </a:r>
            <a:r>
              <a:rPr lang="en-US" dirty="0" err="1"/>
              <a:t>extrafollicular</a:t>
            </a:r>
            <a:r>
              <a:rPr lang="en-US" dirty="0"/>
              <a:t>) cells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polypeptide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Stimulates liver to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Glycogenolysis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Converts </a:t>
            </a:r>
            <a:r>
              <a:rPr lang="en-US" dirty="0"/>
              <a:t>non-</a:t>
            </a:r>
            <a:r>
              <a:rPr lang="en-US" dirty="0" err="1"/>
              <a:t>carbs</a:t>
            </a:r>
            <a:r>
              <a:rPr lang="en-US" dirty="0"/>
              <a:t> into glucose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Stimulates </a:t>
            </a:r>
            <a:r>
              <a:rPr lang="en-US" dirty="0"/>
              <a:t>breakdown of fats into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 blood sugar </a:t>
            </a:r>
            <a:r>
              <a:rPr lang="en-US" dirty="0">
                <a:sym typeface="Wingdings" pitchFamily="2" charset="2"/>
              </a:rPr>
              <a:t>  release of glucagon from </a:t>
            </a:r>
            <a:r>
              <a:rPr lang="en-US" dirty="0" smtClean="0">
                <a:sym typeface="Wingdings" pitchFamily="2" charset="2"/>
              </a:rPr>
              <a:t>_____________________________________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Glycogen broken into glucose</a:t>
            </a:r>
          </a:p>
          <a:p>
            <a:pPr lvl="1"/>
            <a:r>
              <a:rPr lang="en-US" dirty="0" err="1">
                <a:sym typeface="Wingdings" pitchFamily="2" charset="2"/>
              </a:rPr>
              <a:t>Gluconeogenesis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_________________________________________ </a:t>
            </a:r>
            <a:r>
              <a:rPr lang="en-US" dirty="0" smtClean="0">
                <a:sym typeface="Wingdings" pitchFamily="2" charset="2"/>
              </a:rPr>
              <a:t>to </a:t>
            </a:r>
            <a:r>
              <a:rPr lang="en-US" dirty="0">
                <a:sym typeface="Wingdings" pitchFamily="2" charset="2"/>
              </a:rPr>
              <a:t>blood stream</a:t>
            </a:r>
          </a:p>
          <a:p>
            <a:pPr lvl="1"/>
            <a:r>
              <a:rPr lang="en-US" dirty="0">
                <a:sym typeface="Wingdings" pitchFamily="2" charset="2"/>
              </a:rPr>
              <a:t>Blood glucose returns to normal and glucagon release inhibited  </a:t>
            </a:r>
            <a:endParaRPr 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Insulin</a:t>
            </a:r>
          </a:p>
          <a:p>
            <a:pPr lvl="1"/>
            <a:r>
              <a:rPr lang="en-US" dirty="0"/>
              <a:t>Protein</a:t>
            </a:r>
          </a:p>
          <a:p>
            <a:pPr lvl="1"/>
            <a:r>
              <a:rPr lang="en-US" dirty="0"/>
              <a:t>Effect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Stimulates liver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Inhibits </a:t>
            </a:r>
            <a:r>
              <a:rPr lang="en-US" dirty="0"/>
              <a:t>conversion of non </a:t>
            </a:r>
            <a:r>
              <a:rPr lang="en-US" dirty="0" err="1"/>
              <a:t>carbs</a:t>
            </a:r>
            <a:r>
              <a:rPr lang="en-US" dirty="0"/>
              <a:t> into glucose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Moves </a:t>
            </a:r>
            <a:r>
              <a:rPr lang="en-US" dirty="0"/>
              <a:t>glucose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Decreases </a:t>
            </a:r>
            <a:r>
              <a:rPr lang="en-US" dirty="0"/>
              <a:t>the concentration of blood glucose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Insulin</a:t>
            </a:r>
          </a:p>
          <a:p>
            <a:r>
              <a:rPr lang="en-US" dirty="0"/>
              <a:t>Blood glucose high following a meal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______________________________ release </a:t>
            </a:r>
            <a:r>
              <a:rPr lang="en-US" dirty="0">
                <a:sym typeface="Wingdings" pitchFamily="2" charset="2"/>
              </a:rPr>
              <a:t>insulin   </a:t>
            </a:r>
          </a:p>
          <a:p>
            <a:pPr lvl="1"/>
            <a:r>
              <a:rPr lang="en-US" dirty="0"/>
              <a:t>Promotes glycogen formation</a:t>
            </a:r>
          </a:p>
          <a:p>
            <a:pPr lvl="1"/>
            <a:r>
              <a:rPr lang="en-US" dirty="0"/>
              <a:t>Moves glucose into cells</a:t>
            </a:r>
          </a:p>
          <a:p>
            <a:r>
              <a:rPr lang="en-US" dirty="0"/>
              <a:t>Blood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416925" cy="5029200"/>
          </a:xfrm>
        </p:spPr>
        <p:txBody>
          <a:bodyPr/>
          <a:lstStyle/>
          <a:p>
            <a:r>
              <a:rPr lang="en-US" dirty="0"/>
              <a:t>Small and oval</a:t>
            </a:r>
          </a:p>
          <a:p>
            <a:r>
              <a:rPr lang="en-US" dirty="0"/>
              <a:t>Located between </a:t>
            </a:r>
            <a:br>
              <a:rPr lang="en-US" dirty="0"/>
            </a:br>
            <a:r>
              <a:rPr lang="en-US" dirty="0"/>
              <a:t>cerebral hemispheres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Near third ventricle</a:t>
            </a:r>
          </a:p>
          <a:p>
            <a:r>
              <a:rPr lang="en-US" dirty="0"/>
              <a:t>Consists of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94300" cy="1219200"/>
          </a:xfrm>
        </p:spPr>
        <p:txBody>
          <a:bodyPr/>
          <a:lstStyle/>
          <a:p>
            <a:r>
              <a:rPr lang="en-US"/>
              <a:t>Pineal gland</a:t>
            </a:r>
          </a:p>
        </p:txBody>
      </p:sp>
      <p:pic>
        <p:nvPicPr>
          <p:cNvPr id="119812" name="Picture 4" descr="181 endocrine pineal gla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0"/>
            <a:ext cx="3276600" cy="3163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Synthesized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Controlled </a:t>
            </a:r>
            <a:r>
              <a:rPr lang="en-US" dirty="0"/>
              <a:t>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</a:t>
            </a:r>
            <a:r>
              <a:rPr lang="en-US" dirty="0">
                <a:sym typeface="Wingdings" pitchFamily="2" charset="2"/>
              </a:rPr>
              <a:t> nerve impulses from retina  hypothalamus spinal cord  join sympathetic nerve fibers back to brain and pineal gland 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Pineal gland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Dark </a:t>
            </a:r>
            <a:r>
              <a:rPr lang="en-US" dirty="0">
                <a:sym typeface="Wingdings" pitchFamily="2" charset="2"/>
              </a:rPr>
              <a:t> impulses from retina </a:t>
            </a:r>
            <a:r>
              <a:rPr lang="en-US" dirty="0" smtClean="0">
                <a:sym typeface="Wingdings" pitchFamily="2" charset="2"/>
              </a:rPr>
              <a:t>_____________________________ </a:t>
            </a:r>
            <a:r>
              <a:rPr lang="en-US" dirty="0">
                <a:sym typeface="Wingdings" pitchFamily="2" charset="2"/>
              </a:rPr>
              <a:t>  melatonin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 </a:t>
            </a:r>
            <a:r>
              <a:rPr lang="en-US" dirty="0"/>
              <a:t>of circadian rhythm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Fertility </a:t>
            </a:r>
            <a:r>
              <a:rPr lang="en-US" dirty="0"/>
              <a:t>cycles in some mammals</a:t>
            </a:r>
          </a:p>
          <a:p>
            <a:pPr lvl="1"/>
            <a:endParaRPr lang="en-US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Pineal gland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Melatonin can bind to receptors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Melatonin _______________________________ _____________________ from </a:t>
            </a:r>
            <a:r>
              <a:rPr lang="en-US" dirty="0"/>
              <a:t>anterior pituitary</a:t>
            </a:r>
          </a:p>
          <a:p>
            <a:pPr lvl="1"/>
            <a:r>
              <a:rPr lang="en-US" dirty="0"/>
              <a:t>Helps to regulate female reproductive cycle</a:t>
            </a:r>
          </a:p>
          <a:p>
            <a:pPr lvl="1"/>
            <a:r>
              <a:rPr lang="en-US" dirty="0"/>
              <a:t>May also control onset of puberty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Pineal gland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3312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Lies in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Large in children</a:t>
            </a:r>
          </a:p>
          <a:p>
            <a:r>
              <a:rPr lang="en-US" dirty="0"/>
              <a:t>Diminishes with age</a:t>
            </a:r>
          </a:p>
          <a:p>
            <a:endParaRPr lang="en-US" dirty="0" smtClean="0"/>
          </a:p>
          <a:p>
            <a:r>
              <a:rPr lang="en-US" dirty="0" smtClean="0"/>
              <a:t>Secretes _______________________:  </a:t>
            </a:r>
            <a:r>
              <a:rPr lang="en-US" dirty="0"/>
              <a:t>hormones that affect production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Plays </a:t>
            </a:r>
            <a:r>
              <a:rPr lang="en-US" dirty="0"/>
              <a:t>role in immune system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537200" cy="1219200"/>
          </a:xfrm>
        </p:spPr>
        <p:txBody>
          <a:bodyPr/>
          <a:lstStyle/>
          <a:p>
            <a:r>
              <a:rPr lang="en-US"/>
              <a:t>Thymus</a:t>
            </a:r>
          </a:p>
        </p:txBody>
      </p:sp>
      <p:pic>
        <p:nvPicPr>
          <p:cNvPr id="123908" name="Picture 4" descr="thymus 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"/>
            <a:ext cx="3505200" cy="271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Heart</a:t>
            </a:r>
          </a:p>
          <a:p>
            <a:pPr lvl="1"/>
            <a:r>
              <a:rPr lang="en-US" sz="2800" dirty="0"/>
              <a:t>ANP:  </a:t>
            </a:r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Volume of blood increases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_________________________________________________  </a:t>
            </a:r>
            <a:r>
              <a:rPr lang="en-US" sz="2400" dirty="0">
                <a:sym typeface="Wingdings" pitchFamily="2" charset="2"/>
              </a:rPr>
              <a:t>ANP released  sodium lost in kidneys  water lost in kidneys  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>
              <a:sym typeface="Wingdings" pitchFamily="2" charset="2"/>
            </a:endParaRPr>
          </a:p>
          <a:p>
            <a:r>
              <a:rPr lang="en-US" sz="3200" dirty="0"/>
              <a:t>Gastrointestinal tract</a:t>
            </a:r>
          </a:p>
          <a:p>
            <a:pPr lvl="1"/>
            <a:r>
              <a:rPr lang="en-US" sz="2800" dirty="0"/>
              <a:t>Along the mucosa of the GI tract</a:t>
            </a:r>
          </a:p>
          <a:p>
            <a:pPr lvl="2"/>
            <a:r>
              <a:rPr lang="en-US" sz="2400" dirty="0"/>
              <a:t>Many have </a:t>
            </a:r>
            <a:r>
              <a:rPr lang="en-US" sz="2400" dirty="0" smtClean="0"/>
              <a:t>_</a:t>
            </a:r>
            <a:endParaRPr lang="en-US" sz="2400" dirty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Estrogen, </a:t>
            </a:r>
            <a:r>
              <a:rPr lang="en-US" sz="2800" dirty="0" smtClean="0"/>
              <a:t>progesterone</a:t>
            </a:r>
            <a:r>
              <a:rPr lang="en-US" sz="2800" dirty="0"/>
              <a:t>, </a:t>
            </a:r>
            <a:r>
              <a:rPr lang="en-US" sz="2800" dirty="0" err="1"/>
              <a:t>hCG</a:t>
            </a:r>
            <a:endParaRPr lang="en-US" sz="2800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Structures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T3 and T4 </a:t>
            </a:r>
          </a:p>
          <a:p>
            <a:pPr lvl="1"/>
            <a:r>
              <a:rPr lang="en-US" dirty="0"/>
              <a:t>Regulate metabolism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Determine </a:t>
            </a:r>
            <a:r>
              <a:rPr lang="en-US" dirty="0"/>
              <a:t>how many calories body needs for Basal Metabolic Rate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Maturation </a:t>
            </a:r>
            <a:r>
              <a:rPr lang="en-US" dirty="0"/>
              <a:t>of nervous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Controlled </a:t>
            </a:r>
            <a:r>
              <a:rPr lang="en-US" dirty="0"/>
              <a:t>by </a:t>
            </a:r>
            <a:r>
              <a:rPr lang="en-US" dirty="0" smtClean="0"/>
              <a:t>_____________from _</a:t>
            </a:r>
            <a:endParaRPr lang="en-US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Erythropoetin</a:t>
            </a:r>
            <a:r>
              <a:rPr lang="en-US" sz="2400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Eryth</a:t>
            </a:r>
            <a:r>
              <a:rPr lang="en-US" sz="2000" dirty="0"/>
              <a:t>:  red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Renin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Skin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Cholecalciferol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Adipose tissue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Functions in CNS for appetite control:  satiety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Insulin antagonist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Structures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Eryth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Leuko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Hem a/</a:t>
            </a:r>
            <a:r>
              <a:rPr lang="en-US" sz="2400" dirty="0" err="1"/>
              <a:t>ato</a:t>
            </a:r>
            <a:r>
              <a:rPr lang="en-US" sz="2400" dirty="0"/>
              <a:t>/o:   blood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Ferr</a:t>
            </a:r>
            <a:r>
              <a:rPr lang="en-US" sz="2400" dirty="0"/>
              <a:t>:  iron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Cytes</a:t>
            </a:r>
            <a:r>
              <a:rPr lang="en-US" sz="2400" dirty="0"/>
              <a:t>:  cell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Poeisis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Baso</a:t>
            </a:r>
            <a:r>
              <a:rPr lang="en-US" sz="2400" dirty="0"/>
              <a:t>:  base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Eosino</a:t>
            </a:r>
            <a:r>
              <a:rPr lang="en-US" sz="2400" dirty="0"/>
              <a:t>:  red acidic dye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Retic</a:t>
            </a:r>
            <a:r>
              <a:rPr lang="en-US" sz="2400" dirty="0"/>
              <a:t>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Blast: 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a/an: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Terms:  Ch 17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229600" cy="220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Info from blood can be clinically valuable</a:t>
            </a:r>
          </a:p>
          <a:p>
            <a:r>
              <a:rPr lang="en-US" dirty="0"/>
              <a:t>Blood sample is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Hematocrit</a:t>
            </a:r>
            <a:r>
              <a:rPr lang="en-US" dirty="0"/>
              <a:t>:  HCT:  is the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  <p:pic>
        <p:nvPicPr>
          <p:cNvPr id="7" name="Picture 21" descr="17-01MajorBlood_L.jpg                                          0028FBBCHAP7_01-19_jpegs               BF9AD7B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3733800"/>
            <a:ext cx="8686800" cy="2954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Men:  	47 +/-  5 ml/100 ml</a:t>
            </a:r>
          </a:p>
          <a:p>
            <a:endParaRPr lang="en-US"/>
          </a:p>
          <a:p>
            <a:r>
              <a:rPr lang="en-US"/>
              <a:t>Women 	42 +/- 5 ml/100 ml</a:t>
            </a:r>
          </a:p>
          <a:p>
            <a:endParaRPr lang="en-US"/>
          </a:p>
          <a:p>
            <a:r>
              <a:rPr lang="en-US"/>
              <a:t>Children 35-49 ml/100 ml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Hematocrit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Plasma:  the remaining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55</a:t>
            </a:r>
            <a:r>
              <a:rPr lang="en-US" dirty="0"/>
              <a:t>% by volume</a:t>
            </a:r>
          </a:p>
          <a:p>
            <a:endParaRPr lang="en-US" dirty="0"/>
          </a:p>
          <a:p>
            <a:r>
              <a:rPr lang="en-US" dirty="0"/>
              <a:t>Includes water, amino acids, proteins, carbohydrates, lipids, vitamins, hormones, electrolytes and cellular wastes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Distribution</a:t>
            </a:r>
          </a:p>
          <a:p>
            <a:pPr lvl="1"/>
            <a:r>
              <a:rPr lang="en-US" dirty="0" smtClean="0"/>
              <a:t>______________________________________ from </a:t>
            </a:r>
            <a:r>
              <a:rPr lang="en-US" dirty="0"/>
              <a:t>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Nutrients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 </a:t>
            </a:r>
            <a:r>
              <a:rPr lang="en-US" dirty="0" smtClean="0"/>
              <a:t>from </a:t>
            </a:r>
            <a:r>
              <a:rPr lang="en-US" dirty="0"/>
              <a:t>cells to lungs or kidney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Hormones </a:t>
            </a:r>
            <a:endParaRPr lang="en-US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Regulation</a:t>
            </a:r>
          </a:p>
          <a:p>
            <a:pPr lvl="1"/>
            <a:r>
              <a:rPr lang="en-US" dirty="0"/>
              <a:t>Maintains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Carries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Maintains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Maintains </a:t>
            </a:r>
            <a:r>
              <a:rPr lang="en-US" dirty="0"/>
              <a:t>fluid volume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</a:t>
            </a:r>
          </a:p>
          <a:p>
            <a:pPr lvl="1"/>
            <a:r>
              <a:rPr lang="en-US" dirty="0"/>
              <a:t>Prevention of blood loss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Antibodies, complement proteins, White Blood Cells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Follicular cells require </a:t>
            </a:r>
            <a:r>
              <a:rPr lang="en-US" dirty="0" smtClean="0"/>
              <a:t>_______________________________________ to </a:t>
            </a:r>
            <a:r>
              <a:rPr lang="en-US" dirty="0"/>
              <a:t>produce T3 and T4</a:t>
            </a:r>
          </a:p>
          <a:p>
            <a:r>
              <a:rPr lang="en-US" dirty="0"/>
              <a:t>Iodine absorbed from intestine carried to thyroid gland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moves </a:t>
            </a:r>
            <a:r>
              <a:rPr lang="en-US" dirty="0"/>
              <a:t>it into follicular cells</a:t>
            </a:r>
          </a:p>
          <a:p>
            <a:pPr lvl="1"/>
            <a:r>
              <a:rPr lang="en-US" dirty="0"/>
              <a:t>Iodine and </a:t>
            </a:r>
            <a:r>
              <a:rPr lang="en-US" dirty="0" smtClean="0"/>
              <a:t>_________________________________  </a:t>
            </a:r>
            <a:r>
              <a:rPr lang="en-US" dirty="0"/>
              <a:t>used to synthesize thyroid hormones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Thyroid hormones enter blood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Transported </a:t>
            </a:r>
            <a:r>
              <a:rPr lang="en-US" dirty="0"/>
              <a:t>to body cells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Parafollicular</a:t>
            </a:r>
            <a:r>
              <a:rPr lang="en-US" dirty="0"/>
              <a:t> (</a:t>
            </a:r>
            <a:r>
              <a:rPr lang="en-US" dirty="0" err="1"/>
              <a:t>Extrafollicular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Role in blood calcium and phosphate ion concentrations</a:t>
            </a:r>
          </a:p>
          <a:p>
            <a:pPr lvl="1"/>
            <a:r>
              <a:rPr lang="en-US" dirty="0" smtClean="0"/>
              <a:t>_________________________________________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less bone minerals put into bloodstream  </a:t>
            </a:r>
            <a:r>
              <a:rPr lang="en-US" dirty="0" smtClean="0">
                <a:sym typeface="Wingdings" pitchFamily="2" charset="2"/>
              </a:rPr>
              <a:t>_________________________________________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>
                <a:sym typeface="Wingdings" pitchFamily="2" charset="2"/>
              </a:rPr>
              <a:t>phosphate concentration in blood</a:t>
            </a:r>
            <a:endParaRPr lang="en-US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Thyroid hormones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Calcitonin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Seen </a:t>
            </a:r>
            <a:r>
              <a:rPr lang="en-US" dirty="0"/>
              <a:t>following meals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May protect bones of mother from </a:t>
            </a:r>
            <a:r>
              <a:rPr lang="en-US" dirty="0" err="1"/>
              <a:t>resorption</a:t>
            </a:r>
            <a:r>
              <a:rPr lang="en-US" dirty="0"/>
              <a:t> during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Make </a:t>
            </a:r>
            <a:r>
              <a:rPr lang="en-US" dirty="0"/>
              <a:t>sure that the fetal need are not met by robbing the mother’s bones of calcium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Calcitonin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Located on </a:t>
            </a:r>
            <a:r>
              <a:rPr lang="en-US" sz="2800" dirty="0" smtClean="0"/>
              <a:t>___________________________________  of </a:t>
            </a:r>
            <a:r>
              <a:rPr lang="en-US" sz="2800" dirty="0"/>
              <a:t>thyroid gland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Discovered accidentally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Patients with thyroid surgery in which the thyroid was completely removed would have </a:t>
            </a:r>
            <a:r>
              <a:rPr lang="en-US" sz="2000" dirty="0" smtClean="0"/>
              <a:t>__________________________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__________________________________________________________  </a:t>
            </a:r>
            <a:r>
              <a:rPr lang="en-US" sz="2000" dirty="0"/>
              <a:t>They eventually realized there was more than just the Thyroid gland.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Four: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 superior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 inferior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Produces: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parathyroid hormone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Parathyroid</a:t>
            </a:r>
          </a:p>
        </p:txBody>
      </p:sp>
      <p:pic>
        <p:nvPicPr>
          <p:cNvPr id="103428" name="Picture 4" descr="181 endocrine parathyro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67199"/>
            <a:ext cx="2819400" cy="2380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hormone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Decreased blood phosphate ion concentration</a:t>
            </a:r>
          </a:p>
          <a:p>
            <a:r>
              <a:rPr lang="en-US" dirty="0"/>
              <a:t>PTH stimulates bone </a:t>
            </a:r>
            <a:r>
              <a:rPr lang="en-US" dirty="0" err="1"/>
              <a:t>resorption</a:t>
            </a:r>
            <a:r>
              <a:rPr lang="en-US" dirty="0"/>
              <a:t> by </a:t>
            </a:r>
            <a:r>
              <a:rPr lang="en-US" dirty="0" err="1"/>
              <a:t>osteoclasts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877</Words>
  <Application>Microsoft Office PowerPoint</Application>
  <PresentationFormat>On-screen Show (4:3)</PresentationFormat>
  <Paragraphs>306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Thyroid gland</vt:lpstr>
      <vt:lpstr>Thyroid</vt:lpstr>
      <vt:lpstr>Thyroid hormones</vt:lpstr>
      <vt:lpstr>Thyroid hormones</vt:lpstr>
      <vt:lpstr>Thyroid hormones</vt:lpstr>
      <vt:lpstr>Thyroid hormones</vt:lpstr>
      <vt:lpstr>Calcitonin</vt:lpstr>
      <vt:lpstr>Parathyroid</vt:lpstr>
      <vt:lpstr>PTH</vt:lpstr>
      <vt:lpstr>PTH</vt:lpstr>
      <vt:lpstr>Calcitonin and PTH</vt:lpstr>
      <vt:lpstr>Adrenal Glands</vt:lpstr>
      <vt:lpstr>Adrenal medulla</vt:lpstr>
      <vt:lpstr>Hormones of Adrenal Medulla</vt:lpstr>
      <vt:lpstr>Adrenal Medulla</vt:lpstr>
      <vt:lpstr>Adrenal cortex</vt:lpstr>
      <vt:lpstr>Adrenal cortex hormones</vt:lpstr>
      <vt:lpstr>Cortisol </vt:lpstr>
      <vt:lpstr>Pancreas</vt:lpstr>
      <vt:lpstr>Pancreas</vt:lpstr>
      <vt:lpstr>Pancreas</vt:lpstr>
      <vt:lpstr>Pancreas</vt:lpstr>
      <vt:lpstr>Pancreas</vt:lpstr>
      <vt:lpstr>Pineal gland</vt:lpstr>
      <vt:lpstr>Pineal gland</vt:lpstr>
      <vt:lpstr>Pineal gland</vt:lpstr>
      <vt:lpstr>Pineal gland</vt:lpstr>
      <vt:lpstr>Thymus</vt:lpstr>
      <vt:lpstr>Other Structures</vt:lpstr>
      <vt:lpstr>Other Structures</vt:lpstr>
      <vt:lpstr>Terms:  Ch 17</vt:lpstr>
      <vt:lpstr>Blood</vt:lpstr>
      <vt:lpstr>Hematocrit</vt:lpstr>
      <vt:lpstr>Blood</vt:lpstr>
      <vt:lpstr>Functions</vt:lpstr>
      <vt:lpstr>Functions</vt:lpstr>
      <vt:lpstr>Functions</vt:lpstr>
      <vt:lpstr>Functions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gland</dc:title>
  <dc:creator>bawargo</dc:creator>
  <cp:lastModifiedBy>bawargo</cp:lastModifiedBy>
  <cp:revision>2</cp:revision>
  <dcterms:created xsi:type="dcterms:W3CDTF">2011-01-05T19:27:32Z</dcterms:created>
  <dcterms:modified xsi:type="dcterms:W3CDTF">2012-01-13T18:27:45Z</dcterms:modified>
</cp:coreProperties>
</file>