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4/5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10004-6172-46F0-B80D-9BE4A7B6C82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35161-22EC-4CB3-9970-20B470E6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619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4/5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8714-6956-42C7-BD95-F5C6AEC56D41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0BEBB-6958-4A03-9AAB-F53E0EC9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192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0BEBB-6958-4A03-9AAB-F53E0EC9DEC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One, packet 4/5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DB38-155C-4DAA-ACA7-E05526115BAC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1930D-7804-49EB-8294-2131FEC4B5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water that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Nutrients</a:t>
            </a:r>
            <a:r>
              <a:rPr lang="en-US" dirty="0"/>
              <a:t>, gas, hormone, wastes, ions, proteins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abundant solutes are the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Plasma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by definition have a nucleus.</a:t>
            </a:r>
          </a:p>
          <a:p>
            <a:r>
              <a:rPr lang="en-US" dirty="0"/>
              <a:t>RBCs when mature, </a:t>
            </a:r>
          </a:p>
          <a:p>
            <a:pPr lvl="1"/>
            <a:r>
              <a:rPr lang="en-US" dirty="0"/>
              <a:t>have no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Have no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More appropriately called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Provides more space for </a:t>
            </a:r>
            <a:r>
              <a:rPr lang="en-US" dirty="0" err="1"/>
              <a:t>Hb</a:t>
            </a:r>
            <a:endParaRPr lang="en-US" dirty="0"/>
          </a:p>
          <a:p>
            <a:pPr lvl="1"/>
            <a:r>
              <a:rPr lang="en-US" dirty="0"/>
              <a:t>Doesn’t consume the Oxygen it’s carrying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 Blood </a:t>
            </a:r>
            <a:r>
              <a:rPr lang="en-US" i="1"/>
              <a:t>Cells?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Effect of having no nucleus:</a:t>
            </a:r>
          </a:p>
          <a:p>
            <a:r>
              <a:rPr lang="en-US" dirty="0"/>
              <a:t>Can not </a:t>
            </a:r>
            <a:r>
              <a:rPr lang="en-US" dirty="0" smtClean="0"/>
              <a:t>_____________________________________ </a:t>
            </a:r>
            <a:r>
              <a:rPr lang="en-US" dirty="0" smtClean="0"/>
              <a:t>(</a:t>
            </a:r>
            <a:r>
              <a:rPr lang="en-US" dirty="0"/>
              <a:t>no DNA to base it on…)</a:t>
            </a:r>
          </a:p>
          <a:p>
            <a:pPr lvl="1"/>
            <a:r>
              <a:rPr lang="en-US" dirty="0"/>
              <a:t>Therefore, they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Life </a:t>
            </a:r>
            <a:r>
              <a:rPr lang="en-US" dirty="0"/>
              <a:t>span of a RBC is about 120 days</a:t>
            </a:r>
          </a:p>
          <a:p>
            <a:pPr lvl="1"/>
            <a:endParaRPr lang="en-US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be  flexible to navigate vessels</a:t>
            </a:r>
          </a:p>
          <a:p>
            <a:r>
              <a:rPr lang="en-US" dirty="0"/>
              <a:t>Can’t repair themselves</a:t>
            </a:r>
          </a:p>
          <a:p>
            <a:r>
              <a:rPr lang="en-US" dirty="0"/>
              <a:t>Become worn and damaged with use</a:t>
            </a:r>
          </a:p>
          <a:p>
            <a:r>
              <a:rPr lang="en-US" dirty="0"/>
              <a:t>Pass through the </a:t>
            </a:r>
            <a:r>
              <a:rPr lang="en-US" dirty="0" smtClean="0"/>
              <a:t>_____________________________________ </a:t>
            </a:r>
            <a:r>
              <a:rPr lang="en-US" dirty="0" smtClean="0"/>
              <a:t>where </a:t>
            </a:r>
            <a:r>
              <a:rPr lang="en-US" dirty="0"/>
              <a:t>damaged cells are filtered and removed from the circulation.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RBCs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RBC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Hb</a:t>
            </a:r>
            <a:r>
              <a:rPr lang="en-US" dirty="0"/>
              <a:t> becomes exposed and break down</a:t>
            </a:r>
          </a:p>
          <a:p>
            <a:pPr lvl="1"/>
            <a:r>
              <a:rPr lang="en-US" dirty="0"/>
              <a:t>Composed of </a:t>
            </a:r>
            <a:r>
              <a:rPr lang="en-US" dirty="0" err="1"/>
              <a:t>globin</a:t>
            </a:r>
            <a:r>
              <a:rPr lang="en-US" dirty="0"/>
              <a:t> chains surrounding a </a:t>
            </a:r>
            <a:r>
              <a:rPr lang="en-US" dirty="0" err="1"/>
              <a:t>heme</a:t>
            </a:r>
            <a:r>
              <a:rPr lang="en-US" dirty="0"/>
              <a:t> group (Iron)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/>
              <a:t>group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Biliverdin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Damaged RBCs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Biliverdin</a:t>
            </a:r>
            <a:r>
              <a:rPr lang="en-US" dirty="0"/>
              <a:t> is eventually decomposed into </a:t>
            </a:r>
          </a:p>
          <a:p>
            <a:endParaRPr lang="en-US" dirty="0"/>
          </a:p>
          <a:p>
            <a:r>
              <a:rPr lang="en-US" dirty="0" err="1"/>
              <a:t>Bilirubin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of a bruise.  Consider the color changes it goes through as it heals.  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Biliverdin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</a:t>
            </a:r>
            <a:r>
              <a:rPr lang="en-US" dirty="0" err="1"/>
              <a:t>biliverdin</a:t>
            </a:r>
            <a:r>
              <a:rPr lang="en-US" dirty="0"/>
              <a:t> and </a:t>
            </a:r>
            <a:r>
              <a:rPr lang="en-US" dirty="0" err="1"/>
              <a:t>bilirubin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Bilirubin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blood cell formation begins in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hematopoeisis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After birth, RBC formation takes place in the red bone marrow</a:t>
            </a:r>
          </a:p>
          <a:p>
            <a:pPr>
              <a:lnSpc>
                <a:spcPct val="90000"/>
              </a:lnSpc>
            </a:pPr>
            <a:r>
              <a:rPr lang="en-US" sz="2400" b="1" dirty="0" err="1"/>
              <a:t>Hemocytoblasts</a:t>
            </a:r>
            <a:r>
              <a:rPr lang="en-US" sz="2400" dirty="0"/>
              <a:t>: hematopoietic stem cell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Hemocytoblast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______________________________________________ </a:t>
            </a:r>
            <a:r>
              <a:rPr lang="en-US" sz="2000" dirty="0" err="1">
                <a:sym typeface="Wingdings" pitchFamily="2" charset="2"/>
              </a:rPr>
              <a:t>proerythroblast</a:t>
            </a:r>
            <a:r>
              <a:rPr lang="en-US" sz="2000" dirty="0">
                <a:sym typeface="Wingdings" pitchFamily="2" charset="2"/>
              </a:rPr>
              <a:t>  early erythroblasts (produce lots of </a:t>
            </a:r>
            <a:r>
              <a:rPr lang="en-US" sz="2000" dirty="0" err="1">
                <a:sym typeface="Wingdings" pitchFamily="2" charset="2"/>
              </a:rPr>
              <a:t>ribosomes</a:t>
            </a:r>
            <a:r>
              <a:rPr lang="en-US" sz="2000" dirty="0">
                <a:sym typeface="Wingdings" pitchFamily="2" charset="2"/>
              </a:rPr>
              <a:t>)  late erythroblast </a:t>
            </a:r>
            <a:r>
              <a:rPr lang="en-US" sz="2000" dirty="0" smtClean="0">
                <a:sym typeface="Wingdings" pitchFamily="2" charset="2"/>
              </a:rPr>
              <a:t>_________________________________________________ (</a:t>
            </a:r>
            <a:r>
              <a:rPr lang="en-US" sz="2000" dirty="0">
                <a:sym typeface="Wingdings" pitchFamily="2" charset="2"/>
              </a:rPr>
              <a:t>this is the stage where organelles and nucleus are lost)  </a:t>
            </a:r>
            <a:r>
              <a:rPr lang="en-US" sz="2000" dirty="0" smtClean="0">
                <a:sym typeface="Wingdings" pitchFamily="2" charset="2"/>
              </a:rPr>
              <a:t>____________________________________________ </a:t>
            </a:r>
            <a:r>
              <a:rPr lang="en-US" sz="2000" dirty="0">
                <a:sym typeface="Wingdings" pitchFamily="2" charset="2"/>
              </a:rPr>
              <a:t>released into blood stream and mature in two days to erythrocytes</a:t>
            </a:r>
            <a:endParaRPr lang="en-US" sz="2000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Hematopoeisis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Erythropoeitin</a:t>
            </a:r>
            <a:r>
              <a:rPr lang="en-US" dirty="0"/>
              <a:t>:  hormone that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Small </a:t>
            </a:r>
            <a:r>
              <a:rPr lang="en-US" dirty="0"/>
              <a:t>amount produced by </a:t>
            </a:r>
            <a:r>
              <a:rPr lang="en-US" dirty="0" smtClean="0"/>
              <a:t>__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comes from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_____________________________________________</a:t>
            </a:r>
            <a:r>
              <a:rPr lang="en-US" dirty="0" smtClean="0"/>
              <a:t>stimulates </a:t>
            </a:r>
            <a:r>
              <a:rPr lang="en-US" dirty="0"/>
              <a:t>release of erythropoietin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Erythropoeitin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 descr="17-06ErythrRegulat.jpg                                         000077CDSeagate                        BEAF77EE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5425" y="636588"/>
            <a:ext cx="8691563" cy="5584825"/>
          </a:xfrm>
          <a:prstGeom prst="rect">
            <a:avLst/>
          </a:prstGeom>
          <a:noFill/>
        </p:spPr>
      </p:pic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6273800" y="1744663"/>
            <a:ext cx="1955800" cy="981075"/>
          </a:xfrm>
          <a:prstGeom prst="rect">
            <a:avLst/>
          </a:prstGeom>
          <a:solidFill>
            <a:srgbClr val="CCECF4"/>
          </a:solidFill>
          <a:ln w="19050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2747963" y="1697038"/>
            <a:ext cx="28082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Homeostasis: Normal blood oxygen levels</a:t>
            </a:r>
            <a:endParaRPr lang="en-US" sz="1100" b="1">
              <a:latin typeface="Arial" pitchFamily="34" charset="0"/>
            </a:endParaRPr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1525588" y="2684463"/>
            <a:ext cx="99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Increases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-carrying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ability of blood</a:t>
            </a:r>
            <a:endParaRPr lang="en-US" sz="1100">
              <a:latin typeface="Times" charset="0"/>
            </a:endParaRPr>
          </a:p>
        </p:txBody>
      </p:sp>
      <p:sp>
        <p:nvSpPr>
          <p:cNvPr id="337926" name="Rectangle 6"/>
          <p:cNvSpPr>
            <a:spLocks noChangeArrowheads="1"/>
          </p:cNvSpPr>
          <p:nvPr/>
        </p:nvSpPr>
        <p:spPr bwMode="auto">
          <a:xfrm>
            <a:off x="3517900" y="5072063"/>
            <a:ext cx="9540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Erythropoietin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stimulates red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bone marrow</a:t>
            </a:r>
            <a:endParaRPr lang="en-US" sz="2100">
              <a:latin typeface="Times" charset="0"/>
            </a:endParaRPr>
          </a:p>
        </p:txBody>
      </p:sp>
      <p:sp>
        <p:nvSpPr>
          <p:cNvPr id="337927" name="Rectangle 7"/>
          <p:cNvSpPr>
            <a:spLocks noChangeArrowheads="1"/>
          </p:cNvSpPr>
          <p:nvPr/>
        </p:nvSpPr>
        <p:spPr bwMode="auto">
          <a:xfrm>
            <a:off x="5110163" y="3592513"/>
            <a:ext cx="1204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Reduces O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 levels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 blood</a:t>
            </a:r>
            <a:endParaRPr lang="en-US" sz="1100">
              <a:latin typeface="Times" charset="0"/>
            </a:endParaRPr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6654800" y="4864100"/>
            <a:ext cx="203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Kidney (and liver to a smaller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extent) releases erythropoietin</a:t>
            </a:r>
            <a:endParaRPr lang="en-US" sz="2100">
              <a:latin typeface="Times" charset="0"/>
            </a:endParaRPr>
          </a:p>
        </p:txBody>
      </p:sp>
      <p:sp>
        <p:nvSpPr>
          <p:cNvPr id="337929" name="Rectangle 9"/>
          <p:cNvSpPr>
            <a:spLocks noChangeArrowheads="1"/>
          </p:cNvSpPr>
          <p:nvPr/>
        </p:nvSpPr>
        <p:spPr bwMode="auto">
          <a:xfrm>
            <a:off x="639763" y="4889500"/>
            <a:ext cx="9620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Enhanced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erythropoiesis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increases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RBC count</a:t>
            </a:r>
            <a:endParaRPr lang="en-US" sz="2100">
              <a:latin typeface="Times" charset="0"/>
            </a:endParaRPr>
          </a:p>
        </p:txBody>
      </p:sp>
      <p:sp>
        <p:nvSpPr>
          <p:cNvPr id="337930" name="Rectangle 10"/>
          <p:cNvSpPr>
            <a:spLocks noChangeArrowheads="1"/>
          </p:cNvSpPr>
          <p:nvPr/>
        </p:nvSpPr>
        <p:spPr bwMode="auto">
          <a:xfrm>
            <a:off x="6345238" y="1830388"/>
            <a:ext cx="1776412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Stimulus: Hypoxia due to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decreased RBC count,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decreased amount of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hemoglobin, or decreased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availability of O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100">
              <a:latin typeface="Times" charset="0"/>
            </a:endParaRPr>
          </a:p>
        </p:txBody>
      </p:sp>
      <p:sp>
        <p:nvSpPr>
          <p:cNvPr id="337931" name="Rectangle 11"/>
          <p:cNvSpPr>
            <a:spLocks noChangeArrowheads="1"/>
          </p:cNvSpPr>
          <p:nvPr/>
        </p:nvSpPr>
        <p:spPr bwMode="auto">
          <a:xfrm>
            <a:off x="7054850" y="1497013"/>
            <a:ext cx="3175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Start</a:t>
            </a:r>
            <a:endParaRPr lang="en-US" sz="2100">
              <a:latin typeface="Times" charset="0"/>
            </a:endParaRP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 rot="1481041">
            <a:off x="2644775" y="1103313"/>
            <a:ext cx="844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696" tIns="40348" rIns="80696" bIns="40348">
            <a:spAutoFit/>
          </a:bodyPr>
          <a:lstStyle/>
          <a:p>
            <a:pPr defTabSz="806450"/>
            <a:r>
              <a:rPr lang="en-US" sz="1100" b="1">
                <a:latin typeface="Arial" pitchFamily="34" charset="0"/>
              </a:rPr>
              <a:t>Imbalance</a:t>
            </a:r>
          </a:p>
        </p:txBody>
      </p:sp>
      <p:sp>
        <p:nvSpPr>
          <p:cNvPr id="337935" name="Text Box 15"/>
          <p:cNvSpPr txBox="1">
            <a:spLocks noChangeArrowheads="1"/>
          </p:cNvSpPr>
          <p:nvPr/>
        </p:nvSpPr>
        <p:spPr bwMode="auto">
          <a:xfrm rot="1481041">
            <a:off x="4786313" y="2098675"/>
            <a:ext cx="844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696" tIns="40348" rIns="80696" bIns="40348">
            <a:spAutoFit/>
          </a:bodyPr>
          <a:lstStyle/>
          <a:p>
            <a:pPr defTabSz="806450"/>
            <a:r>
              <a:rPr lang="en-US" sz="1100" b="1">
                <a:latin typeface="Arial" pitchFamily="34" charset="0"/>
              </a:rPr>
              <a:t>Imbalance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17.6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exceptions:  hormones and gamma globulins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proteins that are </a:t>
            </a:r>
            <a:r>
              <a:rPr lang="en-US" dirty="0" smtClean="0"/>
              <a:t>_____________________________________ </a:t>
            </a:r>
            <a:r>
              <a:rPr lang="en-US" dirty="0" smtClean="0"/>
              <a:t>or </a:t>
            </a:r>
            <a:r>
              <a:rPr lang="en-US" dirty="0"/>
              <a:t>nutrients by the body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Plasma proteins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Anemia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blood </a:t>
            </a:r>
            <a:r>
              <a:rPr lang="en-US" dirty="0">
                <a:solidFill>
                  <a:srgbClr val="000000"/>
                </a:solidFill>
              </a:rPr>
              <a:t>has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is a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 rather </a:t>
            </a:r>
            <a:r>
              <a:rPr lang="en-US" dirty="0">
                <a:solidFill>
                  <a:srgbClr val="000000"/>
                </a:solidFill>
              </a:rPr>
              <a:t>than a disease itself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Blood oxygen levels cannot support normal metabolism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Signs/symptoms </a:t>
            </a:r>
            <a:r>
              <a:rPr lang="en-US" dirty="0"/>
              <a:t>include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Erythrocyte Disorders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Anemia: Insufficient Erythrocytes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Hemorrhagic anemia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Hemolytic </a:t>
            </a:r>
            <a:r>
              <a:rPr lang="en-US" dirty="0"/>
              <a:t>anemia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destruction </a:t>
            </a:r>
            <a:r>
              <a:rPr lang="en-US" dirty="0"/>
              <a:t>or inhibition of red bone marrow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Iron-deficiency anemia results from: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secondary result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enough ___________________in the diet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Impaired iron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Pernicious </a:t>
            </a:r>
            <a:r>
              <a:rPr lang="en-US" dirty="0">
                <a:solidFill>
                  <a:srgbClr val="000000"/>
                </a:solidFill>
              </a:rPr>
              <a:t>anemia results from: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Deficiency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Lack of </a:t>
            </a:r>
            <a:r>
              <a:rPr lang="en-US" dirty="0" smtClean="0"/>
              <a:t>__________________________________________ needed </a:t>
            </a:r>
            <a:r>
              <a:rPr lang="en-US" dirty="0"/>
              <a:t>for absorption of B</a:t>
            </a:r>
            <a:r>
              <a:rPr lang="en-US" baseline="-25000" dirty="0"/>
              <a:t>12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Anemia: Decreased Hemoglobin Content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Anemia: Abnormal Hemoglobin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Thalassemias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absent </a:t>
            </a:r>
            <a:r>
              <a:rPr lang="en-US" dirty="0"/>
              <a:t>or faulty </a:t>
            </a:r>
            <a:r>
              <a:rPr lang="en-US" dirty="0" err="1"/>
              <a:t>globin</a:t>
            </a:r>
            <a:r>
              <a:rPr lang="en-US" dirty="0"/>
              <a:t> chain in </a:t>
            </a:r>
            <a:r>
              <a:rPr lang="en-US" dirty="0" err="1"/>
              <a:t>Hb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RBCs </a:t>
            </a:r>
            <a:r>
              <a:rPr lang="en-US" dirty="0"/>
              <a:t>are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Sickle-cell </a:t>
            </a:r>
            <a:r>
              <a:rPr lang="en-US" dirty="0"/>
              <a:t>anemia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results </a:t>
            </a:r>
            <a:r>
              <a:rPr lang="en-US" dirty="0"/>
              <a:t>from </a:t>
            </a:r>
            <a:r>
              <a:rPr lang="en-US" dirty="0" smtClean="0"/>
              <a:t>an </a:t>
            </a:r>
            <a:r>
              <a:rPr lang="en-US" dirty="0"/>
              <a:t>abnormal </a:t>
            </a:r>
            <a:r>
              <a:rPr lang="en-US" dirty="0" err="1" smtClean="0"/>
              <a:t>Hb</a:t>
            </a:r>
            <a:r>
              <a:rPr lang="en-US" dirty="0" smtClean="0"/>
              <a:t> called </a:t>
            </a:r>
            <a:r>
              <a:rPr lang="en-US" dirty="0" err="1" smtClean="0"/>
              <a:t>HbS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HbS</a:t>
            </a:r>
            <a:r>
              <a:rPr lang="en-US" dirty="0"/>
              <a:t> </a:t>
            </a:r>
            <a:r>
              <a:rPr lang="en-US" dirty="0" smtClean="0"/>
              <a:t>differs from </a:t>
            </a:r>
            <a:r>
              <a:rPr lang="en-US" dirty="0" err="1" smtClean="0"/>
              <a:t>Hb</a:t>
            </a:r>
            <a:r>
              <a:rPr lang="en-US" dirty="0" smtClean="0"/>
              <a:t> by 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/>
              <a:t>defect causes RBCs to become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Polycythemia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Polycythemia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Increases _</a:t>
            </a:r>
          </a:p>
          <a:p>
            <a:pPr lvl="1"/>
            <a:r>
              <a:rPr lang="en-US" dirty="0" smtClean="0"/>
              <a:t>HCT can reach _</a:t>
            </a:r>
          </a:p>
          <a:p>
            <a:endParaRPr lang="en-US" dirty="0"/>
          </a:p>
          <a:p>
            <a:r>
              <a:rPr lang="en-US" dirty="0"/>
              <a:t>Three main </a:t>
            </a:r>
            <a:r>
              <a:rPr lang="en-US" dirty="0" err="1"/>
              <a:t>polycythemias</a:t>
            </a:r>
            <a:r>
              <a:rPr lang="en-US" dirty="0"/>
              <a:t> are:</a:t>
            </a:r>
          </a:p>
          <a:p>
            <a:pPr lvl="1"/>
            <a:r>
              <a:rPr lang="en-US" dirty="0" err="1"/>
              <a:t>Polycythemia</a:t>
            </a:r>
            <a:r>
              <a:rPr lang="en-US" dirty="0"/>
              <a:t> </a:t>
            </a:r>
            <a:r>
              <a:rPr lang="en-US" dirty="0" err="1"/>
              <a:t>vera</a:t>
            </a:r>
            <a:endParaRPr lang="en-US" dirty="0"/>
          </a:p>
          <a:p>
            <a:pPr lvl="1"/>
            <a:r>
              <a:rPr lang="en-US" dirty="0"/>
              <a:t>Secondary </a:t>
            </a:r>
            <a:r>
              <a:rPr lang="en-US" dirty="0" err="1"/>
              <a:t>polycythemia</a:t>
            </a:r>
            <a:endParaRPr lang="en-US" dirty="0"/>
          </a:p>
          <a:p>
            <a:pPr lvl="1"/>
            <a:r>
              <a:rPr lang="en-US" dirty="0"/>
              <a:t>Blood doping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Leuko</a:t>
            </a:r>
            <a:r>
              <a:rPr lang="en-US" dirty="0"/>
              <a:t>:  </a:t>
            </a:r>
            <a:r>
              <a:rPr lang="en-US" dirty="0" smtClean="0"/>
              <a:t>__________________    </a:t>
            </a:r>
            <a:r>
              <a:rPr lang="en-US" dirty="0" err="1" smtClean="0"/>
              <a:t>Cytes</a:t>
            </a:r>
            <a:r>
              <a:rPr lang="en-US" dirty="0" smtClean="0"/>
              <a:t>___________</a:t>
            </a:r>
            <a:endParaRPr lang="en-US" dirty="0"/>
          </a:p>
          <a:p>
            <a:r>
              <a:rPr lang="en-US" dirty="0"/>
              <a:t>Distinguishing characteristics: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Cytoplasm </a:t>
            </a:r>
            <a:r>
              <a:rPr lang="en-US" dirty="0"/>
              <a:t>(granulocytes and </a:t>
            </a:r>
            <a:r>
              <a:rPr lang="en-US" dirty="0" err="1"/>
              <a:t>agranulocytes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Staining </a:t>
            </a:r>
            <a:r>
              <a:rPr lang="en-US" dirty="0"/>
              <a:t>of the cytoplasm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Leukocytes can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Entering or leaving circulatory system</a:t>
            </a:r>
          </a:p>
          <a:p>
            <a:pPr lvl="1"/>
            <a:r>
              <a:rPr lang="en-US" dirty="0"/>
              <a:t>Will move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move by amoeboid motion</a:t>
            </a:r>
          </a:p>
          <a:p>
            <a:pPr lvl="2"/>
            <a:r>
              <a:rPr lang="en-US" dirty="0" err="1"/>
              <a:t>Cytoplasmic</a:t>
            </a:r>
            <a:r>
              <a:rPr lang="en-US" dirty="0"/>
              <a:t> extensions</a:t>
            </a:r>
          </a:p>
          <a:p>
            <a:pPr lvl="2"/>
            <a:r>
              <a:rPr lang="en-US" dirty="0"/>
              <a:t>Follow a chemical trail</a:t>
            </a:r>
          </a:p>
          <a:p>
            <a:pPr lvl="3"/>
            <a:r>
              <a:rPr lang="en-US" dirty="0" smtClean="0"/>
              <a:t> </a:t>
            </a:r>
            <a:endParaRPr lang="en-US" dirty="0"/>
          </a:p>
          <a:p>
            <a:pPr lvl="3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Diapedesis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collection of white blood cells whose cytoplasm has a </a:t>
            </a:r>
            <a:r>
              <a:rPr lang="en-US" dirty="0" smtClean="0"/>
              <a:t>_____________________________________ </a:t>
            </a:r>
            <a:r>
              <a:rPr lang="en-US" dirty="0" smtClean="0"/>
              <a:t>when </a:t>
            </a:r>
            <a:r>
              <a:rPr lang="en-US" dirty="0"/>
              <a:t>viewed under a microscope</a:t>
            </a:r>
          </a:p>
          <a:p>
            <a:r>
              <a:rPr lang="en-US" dirty="0"/>
              <a:t>Function:  </a:t>
            </a:r>
            <a:r>
              <a:rPr lang="en-US" dirty="0" smtClean="0"/>
              <a:t>generally _</a:t>
            </a:r>
            <a:endParaRPr lang="en-US" dirty="0"/>
          </a:p>
          <a:p>
            <a:r>
              <a:rPr lang="en-US" dirty="0"/>
              <a:t>Generated in red bone marrow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Granulocytes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Neutrophils</a:t>
            </a:r>
            <a:endParaRPr lang="en-US" sz="3200" dirty="0"/>
          </a:p>
          <a:p>
            <a:r>
              <a:rPr lang="en-US" sz="3200" dirty="0"/>
              <a:t>Appearance: </a:t>
            </a:r>
          </a:p>
          <a:p>
            <a:pPr lvl="1"/>
            <a:r>
              <a:rPr lang="en-US" sz="2800" dirty="0"/>
              <a:t>Very fine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/>
              <a:t>Multi-lobed nucleus</a:t>
            </a:r>
          </a:p>
          <a:p>
            <a:pPr lvl="2"/>
            <a:r>
              <a:rPr lang="en-US" sz="2400" dirty="0"/>
              <a:t>Aka:  PML:  </a:t>
            </a:r>
            <a:r>
              <a:rPr lang="en-US" sz="2400" dirty="0" err="1"/>
              <a:t>Polymorphonuclear</a:t>
            </a:r>
            <a:r>
              <a:rPr lang="en-US" sz="2400" dirty="0"/>
              <a:t> Leukocytes</a:t>
            </a:r>
          </a:p>
          <a:p>
            <a:r>
              <a:rPr lang="en-US" sz="3200" dirty="0"/>
              <a:t>Function</a:t>
            </a:r>
          </a:p>
          <a:p>
            <a:pPr lvl="1"/>
            <a:r>
              <a:rPr lang="en-US" sz="2800" dirty="0"/>
              <a:t>First WBCs to arrive at the infection site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err="1"/>
              <a:t>Phagocytize</a:t>
            </a:r>
            <a:r>
              <a:rPr lang="en-US" sz="2800" dirty="0"/>
              <a:t> bacteria and fungus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791200" cy="1219200"/>
          </a:xfrm>
        </p:spPr>
        <p:txBody>
          <a:bodyPr/>
          <a:lstStyle/>
          <a:p>
            <a:r>
              <a:rPr lang="en-US"/>
              <a:t>Granulocytes</a:t>
            </a:r>
          </a:p>
        </p:txBody>
      </p:sp>
      <p:pic>
        <p:nvPicPr>
          <p:cNvPr id="161796" name="Picture 4" descr="blood cell neutrophi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0"/>
            <a:ext cx="2286000" cy="2498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Kill bacteria by process called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Oxygen </a:t>
            </a:r>
            <a:r>
              <a:rPr lang="en-US" dirty="0"/>
              <a:t>is metabolized to form </a:t>
            </a:r>
            <a:r>
              <a:rPr lang="en-US" dirty="0" smtClean="0"/>
              <a:t>_________________________________________ </a:t>
            </a:r>
            <a:r>
              <a:rPr lang="en-US" dirty="0" smtClean="0"/>
              <a:t>by </a:t>
            </a:r>
            <a:r>
              <a:rPr lang="en-US" dirty="0"/>
              <a:t>the neutrophil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Able to </a:t>
            </a:r>
            <a:r>
              <a:rPr lang="en-US" dirty="0" smtClean="0"/>
              <a:t>________________________________ offending </a:t>
            </a:r>
            <a:r>
              <a:rPr lang="en-US" dirty="0"/>
              <a:t>bacteria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Neutrophils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Plasma Proteins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Eosinophils</a:t>
            </a:r>
            <a:endParaRPr lang="en-US" sz="3200" dirty="0"/>
          </a:p>
          <a:p>
            <a:pPr lvl="2"/>
            <a:r>
              <a:rPr lang="en-US" sz="2400" dirty="0"/>
              <a:t>Eosin:  </a:t>
            </a:r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400" dirty="0"/>
              <a:t>Phil:  loving </a:t>
            </a:r>
          </a:p>
          <a:p>
            <a:endParaRPr lang="en-US" sz="3200" dirty="0"/>
          </a:p>
          <a:p>
            <a:r>
              <a:rPr lang="en-US" sz="3200" dirty="0"/>
              <a:t>Appearance: 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Granulocytes</a:t>
            </a:r>
          </a:p>
        </p:txBody>
      </p:sp>
      <p:pic>
        <p:nvPicPr>
          <p:cNvPr id="163844" name="Picture 4" descr="blood cell eosinoph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412" y="1676400"/>
            <a:ext cx="254298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 err="1"/>
              <a:t>Lysosome</a:t>
            </a:r>
            <a:r>
              <a:rPr lang="en-US" dirty="0"/>
              <a:t>-like:  filled with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tapeworms, flukes, pinworms, hookworms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Eosinophils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Basophils</a:t>
            </a: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2400" dirty="0" err="1"/>
              <a:t>Baso</a:t>
            </a:r>
            <a:r>
              <a:rPr lang="en-US" sz="2400" dirty="0"/>
              <a:t>:  basic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Phils</a:t>
            </a:r>
            <a:r>
              <a:rPr lang="en-US" sz="2400" dirty="0"/>
              <a:t>:  loving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Appearance: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Bi-lobed nucleus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Fewer, but larger granules</a:t>
            </a:r>
            <a:r>
              <a:rPr lang="en-US" sz="2800" dirty="0" smtClean="0"/>
              <a:t>… 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/>
              <a:t>Function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Promotes inflammation:  histamines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227638" cy="1219200"/>
          </a:xfrm>
        </p:spPr>
        <p:txBody>
          <a:bodyPr/>
          <a:lstStyle/>
          <a:p>
            <a:r>
              <a:rPr lang="en-US"/>
              <a:t>Granulocytes</a:t>
            </a:r>
          </a:p>
        </p:txBody>
      </p:sp>
      <p:pic>
        <p:nvPicPr>
          <p:cNvPr id="165892" name="Picture 4" descr="blood cell basoph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0"/>
            <a:ext cx="3733800" cy="3559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5549900" cy="5029200"/>
          </a:xfrm>
        </p:spPr>
        <p:txBody>
          <a:bodyPr/>
          <a:lstStyle/>
          <a:p>
            <a:r>
              <a:rPr lang="en-US" sz="3200" dirty="0" smtClean="0"/>
              <a:t>________________________develop </a:t>
            </a:r>
            <a:r>
              <a:rPr lang="en-US" sz="3200" dirty="0"/>
              <a:t>in the bone marrow</a:t>
            </a:r>
          </a:p>
          <a:p>
            <a:r>
              <a:rPr lang="en-US" sz="3200" dirty="0"/>
              <a:t>Appearance:</a:t>
            </a:r>
          </a:p>
          <a:p>
            <a:pPr lvl="1"/>
            <a:r>
              <a:rPr lang="en-US" sz="2800" dirty="0" smtClean="0"/>
              <a:t>__________________________. </a:t>
            </a:r>
            <a:r>
              <a:rPr lang="en-US" sz="2800" dirty="0"/>
              <a:t>(2-3 times larger than RBC)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Nuclei is large and </a:t>
            </a:r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Agranulocytes</a:t>
            </a:r>
          </a:p>
        </p:txBody>
      </p:sp>
      <p:pic>
        <p:nvPicPr>
          <p:cNvPr id="166916" name="Picture 4" descr="blood cell monocy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27780"/>
            <a:ext cx="2655888" cy="2982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Monocytes</a:t>
            </a:r>
            <a:endParaRPr lang="en-US" dirty="0"/>
          </a:p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Become </a:t>
            </a:r>
            <a:r>
              <a:rPr lang="en-US" dirty="0" smtClean="0"/>
              <a:t>________________________________________ </a:t>
            </a:r>
            <a:r>
              <a:rPr lang="en-US" dirty="0"/>
              <a:t>as they leave the blood stream</a:t>
            </a:r>
          </a:p>
          <a:p>
            <a:pPr lvl="1"/>
            <a:r>
              <a:rPr lang="en-US" dirty="0"/>
              <a:t>Highly mobile,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 err="1"/>
              <a:t>Phagocytize</a:t>
            </a:r>
            <a:r>
              <a:rPr lang="en-US" dirty="0"/>
              <a:t> bacteria, viruses, cellular debris</a:t>
            </a:r>
          </a:p>
          <a:p>
            <a:endParaRPr lang="en-US" dirty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Agranulocytes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60960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Lymphocytes ___________________________as </a:t>
            </a:r>
            <a:r>
              <a:rPr lang="en-US" sz="3200" dirty="0"/>
              <a:t>well as lymph tissues</a:t>
            </a:r>
          </a:p>
          <a:p>
            <a:r>
              <a:rPr lang="en-US" sz="3200" dirty="0"/>
              <a:t>Appearance</a:t>
            </a:r>
          </a:p>
          <a:p>
            <a:pPr lvl="1"/>
            <a:r>
              <a:rPr lang="en-US" sz="2800" dirty="0"/>
              <a:t>About the same </a:t>
            </a:r>
            <a:r>
              <a:rPr lang="en-US" sz="2800" dirty="0" smtClean="0"/>
              <a:t>_____________________________</a:t>
            </a:r>
            <a:endParaRPr lang="en-US" sz="2800" dirty="0"/>
          </a:p>
          <a:p>
            <a:pPr lvl="1"/>
            <a:r>
              <a:rPr lang="en-US" sz="2800" dirty="0"/>
              <a:t>Mostly nucleus.  Thin crescent of cytoplasm</a:t>
            </a:r>
          </a:p>
          <a:p>
            <a:endParaRPr lang="en-US" sz="3200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Agranulocytes</a:t>
            </a:r>
          </a:p>
        </p:txBody>
      </p:sp>
      <p:pic>
        <p:nvPicPr>
          <p:cNvPr id="168964" name="Picture 4" descr="blood cell lymphocy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3708" y="1905000"/>
            <a:ext cx="2840292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Function:  </a:t>
            </a:r>
          </a:p>
          <a:p>
            <a:pPr lvl="1"/>
            <a:r>
              <a:rPr lang="en-US" dirty="0" smtClean="0"/>
              <a:t>_____________________________:  </a:t>
            </a:r>
            <a:r>
              <a:rPr lang="en-US" dirty="0"/>
              <a:t>cell mediated responses against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______________________________:  </a:t>
            </a:r>
            <a:r>
              <a:rPr lang="en-US" dirty="0"/>
              <a:t>change into plasma cells which release antibodies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Neutrophils</a:t>
            </a:r>
            <a:r>
              <a:rPr lang="en-US" dirty="0"/>
              <a:t>		54-62%</a:t>
            </a:r>
          </a:p>
          <a:p>
            <a:r>
              <a:rPr lang="en-US" dirty="0" err="1"/>
              <a:t>Eosinophils</a:t>
            </a:r>
            <a:r>
              <a:rPr lang="en-US" dirty="0"/>
              <a:t>		1-3 %</a:t>
            </a:r>
          </a:p>
          <a:p>
            <a:r>
              <a:rPr lang="en-US" dirty="0" err="1"/>
              <a:t>Basophils</a:t>
            </a:r>
            <a:r>
              <a:rPr lang="en-US" dirty="0"/>
              <a:t>		1%</a:t>
            </a:r>
          </a:p>
          <a:p>
            <a:r>
              <a:rPr lang="en-US" dirty="0" err="1"/>
              <a:t>Monocytes</a:t>
            </a:r>
            <a:r>
              <a:rPr lang="en-US" dirty="0"/>
              <a:t>		3-9%</a:t>
            </a:r>
          </a:p>
          <a:p>
            <a:r>
              <a:rPr lang="en-US" dirty="0"/>
              <a:t>Lymphocytes	</a:t>
            </a:r>
            <a:r>
              <a:rPr lang="en-US" dirty="0" smtClean="0"/>
              <a:t>	25-33</a:t>
            </a:r>
            <a:r>
              <a:rPr lang="en-US" dirty="0"/>
              <a:t>%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Albumin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Aid </a:t>
            </a:r>
            <a:r>
              <a:rPr lang="en-US" dirty="0"/>
              <a:t>in determining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Regulates </a:t>
            </a:r>
            <a:r>
              <a:rPr lang="en-US" dirty="0"/>
              <a:t>water movement between blood and tissues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Affects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Transports </a:t>
            </a:r>
            <a:r>
              <a:rPr lang="en-US" dirty="0" err="1"/>
              <a:t>bilirubin</a:t>
            </a:r>
            <a:r>
              <a:rPr lang="en-US" dirty="0"/>
              <a:t> and free fatty acids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Plasma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Globulins</a:t>
            </a:r>
          </a:p>
          <a:p>
            <a:r>
              <a:rPr lang="en-US" dirty="0"/>
              <a:t>Subdivided into </a:t>
            </a:r>
          </a:p>
          <a:p>
            <a:pPr lvl="1"/>
            <a:r>
              <a:rPr lang="en-US" dirty="0"/>
              <a:t>Alpha globulin</a:t>
            </a:r>
          </a:p>
          <a:p>
            <a:pPr lvl="1"/>
            <a:r>
              <a:rPr lang="en-US" dirty="0"/>
              <a:t>Beta globulin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Transports _</a:t>
            </a:r>
            <a:endParaRPr lang="en-US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Dissolved plasma proteins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Fibrinogen</a:t>
            </a:r>
          </a:p>
          <a:p>
            <a:pPr lvl="1"/>
            <a:r>
              <a:rPr lang="en-US" dirty="0"/>
              <a:t>Primary role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Synthesized in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 plasma </a:t>
            </a:r>
            <a:r>
              <a:rPr lang="en-US" dirty="0"/>
              <a:t>protein in terms of size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Dissolved Plasma Proteins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cells originate in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Hemocytoblasts</a:t>
            </a:r>
            <a:r>
              <a:rPr lang="en-US" dirty="0"/>
              <a:t>:  a type of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 of Blood cells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51054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Shape effective for transporting gasses (oxygen, carbon dioxide)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Cell </a:t>
            </a:r>
            <a:r>
              <a:rPr lang="en-US" dirty="0"/>
              <a:t>membrane is closer to the hemoglobin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Great for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Greater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Erythrocytes	</a:t>
            </a:r>
          </a:p>
        </p:txBody>
      </p:sp>
      <p:pic>
        <p:nvPicPr>
          <p:cNvPr id="7" name="Picture 6" descr="17-03Erythrocytes_L.jpg                                        0028FBBCHAP7_01-19_jpegs               BF9AD7B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0483" y="1295400"/>
            <a:ext cx="3533517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RBC the </a:t>
            </a:r>
            <a:r>
              <a:rPr lang="en-US" dirty="0" err="1"/>
              <a:t>Hb</a:t>
            </a:r>
            <a:r>
              <a:rPr lang="en-US" dirty="0"/>
              <a:t> transports the </a:t>
            </a:r>
            <a:r>
              <a:rPr lang="en-US" dirty="0" smtClean="0"/>
              <a:t>oxygen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>
                <a:solidFill>
                  <a:srgbClr val="000000"/>
                </a:solidFill>
              </a:rPr>
              <a:t>Erythrocytes are more than _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When </a:t>
            </a:r>
            <a:r>
              <a:rPr lang="en-US" dirty="0" err="1"/>
              <a:t>Hb</a:t>
            </a:r>
            <a:r>
              <a:rPr lang="en-US" dirty="0"/>
              <a:t> combines with Oxygen it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turns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896</Words>
  <Application>Microsoft Office PowerPoint</Application>
  <PresentationFormat>On-screen Show (4:3)</PresentationFormat>
  <Paragraphs>307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Blood Plasma</vt:lpstr>
      <vt:lpstr>Plasma proteins</vt:lpstr>
      <vt:lpstr>Plasma Proteins</vt:lpstr>
      <vt:lpstr>Blood Plasma</vt:lpstr>
      <vt:lpstr>Dissolved plasma proteins</vt:lpstr>
      <vt:lpstr>Dissolved Plasma Proteins</vt:lpstr>
      <vt:lpstr>Origin of Blood cells</vt:lpstr>
      <vt:lpstr>Erythrocytes </vt:lpstr>
      <vt:lpstr>Hemoglobin</vt:lpstr>
      <vt:lpstr>Red Blood Cells?</vt:lpstr>
      <vt:lpstr>RBCs</vt:lpstr>
      <vt:lpstr>RBCs </vt:lpstr>
      <vt:lpstr>Damaged RBCs</vt:lpstr>
      <vt:lpstr>Biliverdin</vt:lpstr>
      <vt:lpstr>Bilirubin</vt:lpstr>
      <vt:lpstr>Embryonic hematopoeisis</vt:lpstr>
      <vt:lpstr>Hematopoeisis</vt:lpstr>
      <vt:lpstr>Erythropoeitin</vt:lpstr>
      <vt:lpstr>PowerPoint Presentation</vt:lpstr>
      <vt:lpstr>Erythrocyte Disorders</vt:lpstr>
      <vt:lpstr>Anemia: Insufficient Erythrocytes</vt:lpstr>
      <vt:lpstr>Anemia: Decreased Hemoglobin Content</vt:lpstr>
      <vt:lpstr>Anemia: Abnormal Hemoglobin</vt:lpstr>
      <vt:lpstr>Polycythemia</vt:lpstr>
      <vt:lpstr>White Blood Cells</vt:lpstr>
      <vt:lpstr>Diapedesis</vt:lpstr>
      <vt:lpstr>Granulocytes</vt:lpstr>
      <vt:lpstr>Granulocytes</vt:lpstr>
      <vt:lpstr>Neutrophils</vt:lpstr>
      <vt:lpstr>Granulocytes</vt:lpstr>
      <vt:lpstr>Eosinophils</vt:lpstr>
      <vt:lpstr>Granulocytes</vt:lpstr>
      <vt:lpstr>Agranulocytes</vt:lpstr>
      <vt:lpstr>Agranulocytes</vt:lpstr>
      <vt:lpstr>Agranulocytes</vt:lpstr>
      <vt:lpstr>Lymphocytes</vt:lpstr>
      <vt:lpstr>White Blood Cells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Plasma</dc:title>
  <dc:creator>bawargo</dc:creator>
  <cp:lastModifiedBy>bawargo</cp:lastModifiedBy>
  <cp:revision>2</cp:revision>
  <dcterms:created xsi:type="dcterms:W3CDTF">2011-01-05T19:28:53Z</dcterms:created>
  <dcterms:modified xsi:type="dcterms:W3CDTF">2012-01-13T18:29:27Z</dcterms:modified>
</cp:coreProperties>
</file>