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5/5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DD6A4-9D39-4EA8-8531-505B463E5BE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64A84-2CE4-4952-AF82-76DD1024F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976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5/5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E46EC-4C5B-461E-B985-DAFD1918132A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5229A-627A-4492-BB0C-194794C5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5537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5229A-627A-4492-BB0C-194794C5471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One, packet 5/5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1BF9-F9A7-43F5-A096-9F4830A1D88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Exam One Material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Exam One, packet 5/5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2718-91B0-4539-B26A-811D3DCE50E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D457B-CE6E-49B9-89D7-68070B63B6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___________________________________:  </a:t>
            </a:r>
            <a:r>
              <a:rPr lang="en-US" dirty="0"/>
              <a:t>production of white blood cells</a:t>
            </a:r>
          </a:p>
          <a:p>
            <a:pPr lvl="1"/>
            <a:r>
              <a:rPr lang="en-US" dirty="0"/>
              <a:t>Stimulated by chemical messengers</a:t>
            </a:r>
          </a:p>
          <a:p>
            <a:pPr lvl="1"/>
            <a:r>
              <a:rPr lang="en-US" dirty="0"/>
              <a:t>Two types of </a:t>
            </a:r>
            <a:r>
              <a:rPr lang="en-US" dirty="0" err="1"/>
              <a:t>glycoproteins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Colony </a:t>
            </a:r>
            <a:r>
              <a:rPr lang="en-US" dirty="0"/>
              <a:t>Stimulating Factors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Leukopoeisis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fragments</a:t>
            </a:r>
          </a:p>
          <a:p>
            <a:endParaRPr lang="en-US" dirty="0" smtClean="0"/>
          </a:p>
          <a:p>
            <a:r>
              <a:rPr lang="en-US" dirty="0" err="1" smtClean="0"/>
              <a:t>Hemocytoblast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________________________________________ </a:t>
            </a:r>
            <a:r>
              <a:rPr lang="en-US" dirty="0">
                <a:sym typeface="Wingdings" pitchFamily="2" charset="2"/>
              </a:rPr>
              <a:t> 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_________________________________________ </a:t>
            </a:r>
            <a:r>
              <a:rPr lang="en-US" dirty="0">
                <a:sym typeface="Wingdings" pitchFamily="2" charset="2"/>
              </a:rPr>
              <a:t> 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megakaryocyte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  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424363" cy="1219200"/>
          </a:xfrm>
        </p:spPr>
        <p:txBody>
          <a:bodyPr/>
          <a:lstStyle/>
          <a:p>
            <a:r>
              <a:rPr lang="en-US"/>
              <a:t>Platelets</a:t>
            </a:r>
          </a:p>
        </p:txBody>
      </p:sp>
      <p:pic>
        <p:nvPicPr>
          <p:cNvPr id="1812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49530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Heme</a:t>
            </a:r>
            <a:r>
              <a:rPr lang="en-US" dirty="0"/>
              <a:t>:  blood      stasis:  stopping</a:t>
            </a:r>
          </a:p>
          <a:p>
            <a:r>
              <a:rPr lang="en-US" dirty="0"/>
              <a:t>Process is fast, localized and controlled</a:t>
            </a:r>
          </a:p>
          <a:p>
            <a:endParaRPr lang="en-US" dirty="0"/>
          </a:p>
          <a:p>
            <a:r>
              <a:rPr lang="en-US" dirty="0" err="1"/>
              <a:t>Hemostasis</a:t>
            </a:r>
            <a:r>
              <a:rPr lang="en-US" dirty="0"/>
              <a:t> causes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Hemostasis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Damage to blood vessel</a:t>
            </a:r>
            <a:r>
              <a:rPr lang="en-US" dirty="0">
                <a:sym typeface="Wingdings" pitchFamily="2" charset="2"/>
              </a:rPr>
              <a:t> stimulates </a:t>
            </a:r>
            <a:r>
              <a:rPr lang="en-US" dirty="0" smtClean="0">
                <a:sym typeface="Wingdings" pitchFamily="2" charset="2"/>
              </a:rPr>
              <a:t>________________________________________  </a:t>
            </a:r>
            <a:r>
              <a:rPr lang="en-US" dirty="0">
                <a:sym typeface="Wingdings" pitchFamily="2" charset="2"/>
              </a:rPr>
              <a:t>results in less blood loss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Allows for formation of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Platelets </a:t>
            </a:r>
            <a:r>
              <a:rPr lang="en-US" dirty="0"/>
              <a:t>release </a:t>
            </a:r>
            <a:r>
              <a:rPr lang="en-US" dirty="0" smtClean="0"/>
              <a:t>_______________________________ which </a:t>
            </a:r>
            <a:r>
              <a:rPr lang="en-US" dirty="0"/>
              <a:t>further constricts the smooth muscle in the vessel wall. 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Vascular Spasm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Platelets adhere to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Particularly the </a:t>
            </a:r>
            <a:r>
              <a:rPr lang="en-US" dirty="0" smtClean="0"/>
              <a:t>__________________________________ in </a:t>
            </a:r>
            <a:r>
              <a:rPr lang="en-US" dirty="0"/>
              <a:t>the connective tissue</a:t>
            </a:r>
          </a:p>
          <a:p>
            <a:pPr>
              <a:lnSpc>
                <a:spcPct val="90000"/>
              </a:lnSpc>
            </a:pPr>
            <a:r>
              <a:rPr lang="en-US" dirty="0"/>
              <a:t> Platelets + collagen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change in shape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Becomes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Effective </a:t>
            </a:r>
            <a:r>
              <a:rPr lang="en-US" dirty="0"/>
              <a:t>for </a:t>
            </a:r>
            <a:r>
              <a:rPr lang="en-US" dirty="0" smtClean="0"/>
              <a:t>______________________________ but </a:t>
            </a:r>
            <a:r>
              <a:rPr lang="en-US" dirty="0"/>
              <a:t>not large ones</a:t>
            </a: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Platelet Plug Formation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A set of reactions in which blood is transformed _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Coagulation follows _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Coagulation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coagulation is dependent on balance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________________________________ of </a:t>
            </a:r>
            <a:r>
              <a:rPr lang="en-US" dirty="0"/>
              <a:t>pro-coagulants and </a:t>
            </a:r>
            <a:r>
              <a:rPr lang="en-US" dirty="0" smtClean="0"/>
              <a:t>anti-coagulants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Inability to synthesize </a:t>
            </a:r>
            <a:r>
              <a:rPr lang="en-US" dirty="0" err="1" smtClean="0">
                <a:solidFill>
                  <a:srgbClr val="000000"/>
                </a:solidFill>
              </a:rPr>
              <a:t>procoagulants</a:t>
            </a:r>
            <a:r>
              <a:rPr lang="en-US" dirty="0" smtClean="0">
                <a:solidFill>
                  <a:srgbClr val="000000"/>
                </a:solidFill>
              </a:rPr>
              <a:t> by the ______________________________________ results in severe bleeding disorders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coagulation 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______________________________ of </a:t>
            </a:r>
            <a:r>
              <a:rPr lang="en-US" dirty="0"/>
              <a:t>the plasma protein </a:t>
            </a:r>
            <a:r>
              <a:rPr lang="en-US" b="1" dirty="0" smtClean="0"/>
              <a:t>_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Fibrin </a:t>
            </a:r>
            <a:r>
              <a:rPr lang="en-US" dirty="0"/>
              <a:t>is composed of insoluble threads</a:t>
            </a: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event of coagulation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Triggered when contacts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Any </a:t>
            </a:r>
            <a:r>
              <a:rPr lang="en-US" dirty="0" smtClean="0"/>
              <a:t>_______________________________ outside </a:t>
            </a:r>
            <a:r>
              <a:rPr lang="en-US" dirty="0"/>
              <a:t>the blood vessels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Clotting Factors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Damaged tissues release </a:t>
            </a:r>
            <a:r>
              <a:rPr lang="en-US" dirty="0" err="1"/>
              <a:t>thromboplastin</a:t>
            </a:r>
            <a:r>
              <a:rPr lang="en-US" dirty="0"/>
              <a:t> also called Factor III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Depends also on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Clotting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End result:  Fibrinogen pieces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Before:  soluble</a:t>
            </a:r>
          </a:p>
          <a:p>
            <a:pPr>
              <a:lnSpc>
                <a:spcPct val="90000"/>
              </a:lnSpc>
            </a:pPr>
            <a:r>
              <a:rPr lang="en-US" dirty="0"/>
              <a:t>After:  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Fibrin sticks to exposed surfaces, </a:t>
            </a:r>
            <a:r>
              <a:rPr lang="en-US" dirty="0" smtClean="0"/>
              <a:t>_____________________________________, </a:t>
            </a:r>
            <a:r>
              <a:rPr lang="en-US" dirty="0"/>
              <a:t>and prevents blood loss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Clotting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28781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Hemocytoblast</a:t>
            </a:r>
            <a:r>
              <a:rPr lang="en-US" sz="3200" dirty="0"/>
              <a:t> </a:t>
            </a:r>
            <a:r>
              <a:rPr lang="en-US" sz="3200" dirty="0">
                <a:sym typeface="Wingdings" pitchFamily="2" charset="2"/>
              </a:rPr>
              <a:t>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Will give rise to </a:t>
            </a:r>
            <a:r>
              <a:rPr lang="en-US" sz="2400" dirty="0" err="1"/>
              <a:t>basophils</a:t>
            </a:r>
            <a:r>
              <a:rPr lang="en-US" sz="2400" dirty="0"/>
              <a:t>, </a:t>
            </a:r>
            <a:r>
              <a:rPr lang="en-US" sz="2400" dirty="0" err="1"/>
              <a:t>eosinophils</a:t>
            </a:r>
            <a:r>
              <a:rPr lang="en-US" sz="2400" dirty="0"/>
              <a:t>, </a:t>
            </a:r>
            <a:r>
              <a:rPr lang="en-US" sz="2400" dirty="0" err="1"/>
              <a:t>neutrophils</a:t>
            </a:r>
            <a:r>
              <a:rPr lang="en-US" sz="2400" dirty="0"/>
              <a:t>, and </a:t>
            </a:r>
            <a:r>
              <a:rPr lang="en-US" sz="2400" dirty="0" err="1"/>
              <a:t>monocytes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Will give rise to </a:t>
            </a:r>
            <a:r>
              <a:rPr lang="en-US" sz="2400" dirty="0" smtClean="0"/>
              <a:t>_</a:t>
            </a:r>
            <a:endParaRPr lang="en-US" sz="2400" dirty="0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Leukopoiesis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Initiated by Factor VII aka Hageman Factor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Due to </a:t>
            </a:r>
            <a:r>
              <a:rPr lang="en-US" dirty="0" smtClean="0"/>
              <a:t>_________________________________ in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Foreign </a:t>
            </a:r>
            <a:r>
              <a:rPr lang="en-US" dirty="0"/>
              <a:t>substances in the blood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Blood </a:t>
            </a:r>
            <a:r>
              <a:rPr lang="en-US" dirty="0"/>
              <a:t>stored in </a:t>
            </a:r>
            <a:r>
              <a:rPr lang="en-US" dirty="0" smtClean="0"/>
              <a:t>_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Intrinsic Clotting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Fibrin prevents blood loss by forming clots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err="1"/>
              <a:t>Plasminogen</a:t>
            </a:r>
            <a:r>
              <a:rPr lang="en-US" dirty="0"/>
              <a:t> converted to </a:t>
            </a:r>
            <a:r>
              <a:rPr lang="en-US" dirty="0" err="1"/>
              <a:t>Plasmin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 err="1"/>
              <a:t>Plasmin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Thrombus: 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DVT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Deep Vein Thrombosis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Embolus:  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a thrombus fragments or breaks loose and travels through the blood stream, it becomes an embolus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Embolism:  the traveling embolus becomes lodged at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</a:t>
            </a:r>
            <a:r>
              <a:rPr lang="en-US" dirty="0"/>
              <a:t>embolism:  blood clot gets lodged in lung vessels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Disseminated Intravascular Coagulation (DIC):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Residual </a:t>
            </a:r>
            <a:r>
              <a:rPr lang="en-US" dirty="0"/>
              <a:t>blood cannot clot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Most common as: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 complication of pregnancy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result of </a:t>
            </a:r>
            <a:r>
              <a:rPr lang="en-US" dirty="0" smtClean="0"/>
              <a:t>___________________________________________ or </a:t>
            </a:r>
            <a:r>
              <a:rPr lang="en-US" dirty="0"/>
              <a:t>incompatible blood transfusions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Hemostasis Disorders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Thrombocytopenia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condition </a:t>
            </a:r>
            <a:r>
              <a:rPr lang="en-US" dirty="0">
                <a:solidFill>
                  <a:srgbClr val="000000"/>
                </a:solidFill>
              </a:rPr>
              <a:t>where the number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Patients </a:t>
            </a:r>
            <a:r>
              <a:rPr lang="en-US" dirty="0">
                <a:solidFill>
                  <a:srgbClr val="000000"/>
                </a:solidFill>
              </a:rPr>
              <a:t>show </a:t>
            </a:r>
            <a:r>
              <a:rPr lang="en-US" dirty="0" err="1">
                <a:solidFill>
                  <a:srgbClr val="000000"/>
                </a:solidFill>
              </a:rPr>
              <a:t>petechiae</a:t>
            </a:r>
            <a:r>
              <a:rPr lang="en-US" dirty="0">
                <a:solidFill>
                  <a:srgbClr val="000000"/>
                </a:solidFill>
              </a:rPr>
              <a:t> due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Caused </a:t>
            </a:r>
            <a:r>
              <a:rPr lang="en-US" dirty="0">
                <a:solidFill>
                  <a:srgbClr val="000000"/>
                </a:solidFill>
              </a:rPr>
              <a:t>by suppression or destruction of bone marrow (e.g., malignancy, radiation)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Platelet counts less than 50,000/mm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 is diagnostic for this condition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Treated with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Hemostasis Disorders: Bleeding Disorders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Hemophilias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hereditary </a:t>
            </a:r>
            <a:r>
              <a:rPr lang="en-US" dirty="0">
                <a:solidFill>
                  <a:srgbClr val="000000"/>
                </a:solidFill>
              </a:rPr>
              <a:t>bleeding disorders caused by lack of clotting </a:t>
            </a:r>
            <a:r>
              <a:rPr lang="en-US" dirty="0" smtClean="0">
                <a:solidFill>
                  <a:srgbClr val="000000"/>
                </a:solidFill>
              </a:rPr>
              <a:t>factors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include _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Hemostasis Disorders: Bleeding Disorders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Hemostasis Disorders: Bleeding Disorders</a:t>
            </a:r>
          </a:p>
        </p:txBody>
      </p:sp>
      <p:sp>
        <p:nvSpPr>
          <p:cNvPr id="315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Hemophilia A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____________________________________________ </a:t>
            </a:r>
            <a:r>
              <a:rPr lang="en-US" dirty="0" smtClean="0">
                <a:solidFill>
                  <a:srgbClr val="000000"/>
                </a:solidFill>
              </a:rPr>
              <a:t>due to a deficiency of factor VIII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Hemophilia B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due to a deficiency of _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Hemophilia C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___________________________________________, </a:t>
            </a:r>
            <a:r>
              <a:rPr lang="en-US" dirty="0" smtClean="0">
                <a:solidFill>
                  <a:srgbClr val="000000"/>
                </a:solidFill>
              </a:rPr>
              <a:t>due to a deficiency of factor XI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blood transfusions</a:t>
            </a:r>
          </a:p>
          <a:p>
            <a:pPr lvl="1"/>
            <a:r>
              <a:rPr lang="en-US" dirty="0"/>
              <a:t>Used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Rapid and voluminous blood loss</a:t>
            </a:r>
          </a:p>
          <a:p>
            <a:pPr lvl="1"/>
            <a:endParaRPr lang="en-US" dirty="0"/>
          </a:p>
          <a:p>
            <a:r>
              <a:rPr lang="en-US" dirty="0"/>
              <a:t>Infusions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_________________________________________ </a:t>
            </a:r>
            <a:r>
              <a:rPr lang="en-US" dirty="0" smtClean="0"/>
              <a:t>are </a:t>
            </a:r>
            <a:r>
              <a:rPr lang="en-US" dirty="0"/>
              <a:t>transferred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Transfusions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Agglutination is caused by the interaction of </a:t>
            </a:r>
            <a:r>
              <a:rPr lang="en-US" dirty="0" smtClean="0"/>
              <a:t>_____________________________________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Antigens and Antibodies </a:t>
            </a:r>
          </a:p>
        </p:txBody>
      </p:sp>
      <p:pic>
        <p:nvPicPr>
          <p:cNvPr id="197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080587"/>
            <a:ext cx="3886200" cy="252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391400" cy="4525963"/>
          </a:xfrm>
        </p:spPr>
        <p:txBody>
          <a:bodyPr/>
          <a:lstStyle/>
          <a:p>
            <a:r>
              <a:rPr lang="en-US" dirty="0"/>
              <a:t>Myeloid cells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______________________________________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promyelocytes</a:t>
            </a:r>
            <a:r>
              <a:rPr lang="en-US" dirty="0">
                <a:sym typeface="Wingdings" pitchFamily="2" charset="2"/>
              </a:rPr>
              <a:t> </a:t>
            </a:r>
          </a:p>
          <a:p>
            <a:pPr lvl="1"/>
            <a:r>
              <a:rPr lang="en-US" dirty="0" smtClean="0"/>
              <a:t>_________________________________ </a:t>
            </a:r>
            <a:r>
              <a:rPr lang="en-US" dirty="0" err="1" smtClean="0"/>
              <a:t>myelocytye</a:t>
            </a:r>
            <a:endParaRPr lang="en-US" dirty="0"/>
          </a:p>
          <a:p>
            <a:pPr lvl="1"/>
            <a:r>
              <a:rPr lang="en-US" dirty="0" smtClean="0"/>
              <a:t>_________________________________ </a:t>
            </a:r>
            <a:r>
              <a:rPr lang="en-US" dirty="0" err="1"/>
              <a:t>myelocyte</a:t>
            </a:r>
            <a:endParaRPr lang="en-US" dirty="0"/>
          </a:p>
          <a:p>
            <a:pPr lvl="1"/>
            <a:r>
              <a:rPr lang="en-US" dirty="0" smtClean="0"/>
              <a:t>_________________________________ </a:t>
            </a:r>
            <a:r>
              <a:rPr lang="en-US" dirty="0" err="1"/>
              <a:t>myelocyte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Leukopoiesis:  granulocytes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A Blood:  Has </a:t>
            </a:r>
            <a:r>
              <a:rPr lang="en-US" dirty="0" smtClean="0"/>
              <a:t>_________________________________  </a:t>
            </a:r>
            <a:r>
              <a:rPr lang="en-US" dirty="0"/>
              <a:t>on surface</a:t>
            </a:r>
          </a:p>
          <a:p>
            <a:pPr lvl="1"/>
            <a:r>
              <a:rPr lang="en-US" dirty="0" smtClean="0"/>
              <a:t>Has _____________________________________ </a:t>
            </a:r>
            <a:r>
              <a:rPr lang="en-US" dirty="0"/>
              <a:t>in blood plasma, Anti-B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agglutinate when exposed to Anti-A 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B Blood:  </a:t>
            </a:r>
            <a:r>
              <a:rPr lang="en-US" dirty="0" smtClean="0"/>
              <a:t>Has ______________________   </a:t>
            </a:r>
            <a:r>
              <a:rPr lang="en-US" dirty="0"/>
              <a:t>on surface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Has </a:t>
            </a:r>
            <a:r>
              <a:rPr lang="en-US" dirty="0"/>
              <a:t>Antibody A in blood plasma:  Anti-A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_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r>
              <a:rPr lang="en-US" dirty="0"/>
              <a:t>Type AB Blood:  Has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Has </a:t>
            </a:r>
            <a:r>
              <a:rPr lang="en-US" b="1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agglutinate when exposed to either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 Blood groups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O Blood:  Has neither antigen on the surface</a:t>
            </a:r>
          </a:p>
          <a:p>
            <a:pPr lvl="1"/>
            <a:r>
              <a:rPr lang="en-US" dirty="0"/>
              <a:t>Has both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 Blood Groups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Named after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Antigen originally found in the monkey, later found in humans as Antigen D</a:t>
            </a:r>
          </a:p>
          <a:p>
            <a:r>
              <a:rPr lang="en-US" dirty="0"/>
              <a:t>If any of the rhesus antigens are </a:t>
            </a:r>
            <a:r>
              <a:rPr lang="en-US" dirty="0" smtClean="0"/>
              <a:t>present_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Antigen </a:t>
            </a:r>
            <a:r>
              <a:rPr lang="en-US" dirty="0"/>
              <a:t>D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 Factor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</a:t>
            </a:r>
            <a:r>
              <a:rPr lang="en-US" dirty="0" err="1"/>
              <a:t>Rh</a:t>
            </a:r>
            <a:r>
              <a:rPr lang="en-US" dirty="0"/>
              <a:t> – person is exposed to </a:t>
            </a:r>
            <a:r>
              <a:rPr lang="en-US" dirty="0" err="1"/>
              <a:t>Rh</a:t>
            </a:r>
            <a:r>
              <a:rPr lang="en-US" dirty="0"/>
              <a:t> antigens, </a:t>
            </a:r>
            <a:r>
              <a:rPr lang="en-US" dirty="0" smtClean="0"/>
              <a:t>_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complications following first exposure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 –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 err="1"/>
              <a:t>Rh</a:t>
            </a:r>
            <a:r>
              <a:rPr lang="en-US" dirty="0"/>
              <a:t>- person again exposed to </a:t>
            </a:r>
            <a:r>
              <a:rPr lang="en-US" dirty="0" err="1"/>
              <a:t>Rh</a:t>
            </a:r>
            <a:r>
              <a:rPr lang="en-US" dirty="0"/>
              <a:t> antigens,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Erythroblastosis</a:t>
            </a:r>
            <a:r>
              <a:rPr lang="en-US" dirty="0" smtClean="0"/>
              <a:t> </a:t>
            </a:r>
            <a:r>
              <a:rPr lang="en-US" dirty="0" err="1"/>
              <a:t>fetalis</a:t>
            </a:r>
            <a:r>
              <a:rPr lang="en-US" dirty="0"/>
              <a:t>:  hemolytic disease of newborn.  Mother’s antibodies can cross placental barrier and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Rh-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About 50 questions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Yes, if it’s in the notes, it’s fair game for the exam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But, do I have to know…?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Yes.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Bring a pencil </a:t>
            </a:r>
            <a:r>
              <a:rPr lang="en-US" sz="2800" dirty="0" smtClean="0"/>
              <a:t>and eraser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About 90% will be multiple choice questions with only one correct answer.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About 10% will ask you to find a series of correct responses.  </a:t>
            </a:r>
            <a:endParaRPr lang="en-US" sz="2000" dirty="0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 Format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Hemocytoblast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myeloid stem cell  </a:t>
            </a:r>
            <a:r>
              <a:rPr lang="en-US" dirty="0" err="1">
                <a:sym typeface="Wingdings" pitchFamily="2" charset="2"/>
              </a:rPr>
              <a:t>myeloblast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/>
              <a:t>Up to this point, no changes from the granular leukocytes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___________________________________________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monocyte</a:t>
            </a:r>
            <a:endParaRPr lang="en-US" dirty="0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Leukopoiesis:  monocyte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Hemocytoblast</a:t>
            </a:r>
            <a:r>
              <a:rPr lang="en-US" sz="3200" dirty="0"/>
              <a:t> </a:t>
            </a:r>
            <a:r>
              <a:rPr lang="en-US" sz="3200" dirty="0">
                <a:sym typeface="Wingdings" pitchFamily="2" charset="2"/>
              </a:rPr>
              <a:t>  </a:t>
            </a:r>
          </a:p>
          <a:p>
            <a:pPr>
              <a:lnSpc>
                <a:spcPct val="90000"/>
              </a:lnSpc>
            </a:pP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ym typeface="Wingdings" pitchFamily="2" charset="2"/>
              </a:rPr>
              <a:t>__________________________________  </a:t>
            </a: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Lymphoblast   </a:t>
            </a:r>
          </a:p>
          <a:p>
            <a:pPr>
              <a:lnSpc>
                <a:spcPct val="90000"/>
              </a:lnSpc>
            </a:pP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ym typeface="Wingdings" pitchFamily="2" charset="2"/>
              </a:rPr>
              <a:t>__________________________________ </a:t>
            </a:r>
            <a:r>
              <a:rPr lang="en-US" sz="3200" dirty="0">
                <a:sym typeface="Wingdings" pitchFamily="2" charset="2"/>
              </a:rPr>
              <a:t> </a:t>
            </a:r>
          </a:p>
          <a:p>
            <a:pPr>
              <a:lnSpc>
                <a:spcPct val="90000"/>
              </a:lnSpc>
            </a:pPr>
            <a:endParaRPr lang="en-US" sz="32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Lymphocyte</a:t>
            </a:r>
            <a:endParaRPr lang="en-US" sz="3200" dirty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Leukopoiesis:  Lymphocyte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Percentages of the WBCs are of clinical value</a:t>
            </a:r>
          </a:p>
          <a:p>
            <a:endParaRPr lang="en-US" dirty="0"/>
          </a:p>
          <a:p>
            <a:r>
              <a:rPr lang="en-US" dirty="0"/>
              <a:t>Increased leukocytes (overall)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May indicate infection, exercise, strong emotions or loss of body fluids</a:t>
            </a:r>
          </a:p>
          <a:p>
            <a:pPr lvl="2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Blood Cell Counts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Decreased Leukocytes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err="1"/>
              <a:t>Penia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Flu, measles, mumps, chicken pox, AIDS, polio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___________________________________________, </a:t>
            </a:r>
            <a:r>
              <a:rPr lang="en-US" dirty="0"/>
              <a:t>lead, arsenic or mercury poisoning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Blood Cell counts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Group of cancerous conditions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Increased _</a:t>
            </a:r>
            <a:endParaRPr lang="en-US" dirty="0"/>
          </a:p>
          <a:p>
            <a:pPr lvl="1"/>
            <a:r>
              <a:rPr lang="en-US" dirty="0"/>
              <a:t>Impairs bone marrow function</a:t>
            </a:r>
          </a:p>
          <a:p>
            <a:pPr lvl="2"/>
            <a:r>
              <a:rPr lang="en-US" dirty="0"/>
              <a:t>Severe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Named </a:t>
            </a:r>
            <a:r>
              <a:rPr lang="en-US" dirty="0"/>
              <a:t>according to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err="1"/>
              <a:t>Myelocytic</a:t>
            </a:r>
            <a:r>
              <a:rPr lang="en-US" dirty="0"/>
              <a:t>:  </a:t>
            </a:r>
            <a:r>
              <a:rPr lang="en-US" dirty="0" err="1"/>
              <a:t>myeloblast</a:t>
            </a:r>
            <a:r>
              <a:rPr lang="en-US" dirty="0"/>
              <a:t> descendants:  granulocytes and </a:t>
            </a:r>
            <a:r>
              <a:rPr lang="en-US" dirty="0" err="1"/>
              <a:t>monocytes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Lymphocytic</a:t>
            </a:r>
            <a:r>
              <a:rPr lang="en-US" dirty="0"/>
              <a:t>:  lymphocytes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Leukemia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 advancing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Seen in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Seen more in children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_______________________________________ advancing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Seen in later cells stages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Seen more in elderly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Leukemias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889</Words>
  <Application>Microsoft Office PowerPoint</Application>
  <PresentationFormat>On-screen Show (4:3)</PresentationFormat>
  <Paragraphs>267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Leukopoeisis</vt:lpstr>
      <vt:lpstr>Leukopoiesis</vt:lpstr>
      <vt:lpstr>Leukopoiesis:  granulocytes</vt:lpstr>
      <vt:lpstr>Leukopoiesis:  monocyte</vt:lpstr>
      <vt:lpstr>Leukopoiesis:  Lymphocyte</vt:lpstr>
      <vt:lpstr>White Blood Cell Counts</vt:lpstr>
      <vt:lpstr>White Blood Cell counts</vt:lpstr>
      <vt:lpstr>Leukemia</vt:lpstr>
      <vt:lpstr>Leukemias</vt:lpstr>
      <vt:lpstr>Platelets</vt:lpstr>
      <vt:lpstr>Hemostasis</vt:lpstr>
      <vt:lpstr>Vascular Spasm</vt:lpstr>
      <vt:lpstr>Platelet Plug Formation </vt:lpstr>
      <vt:lpstr>Blood Coagulation</vt:lpstr>
      <vt:lpstr>Blood coagulation  </vt:lpstr>
      <vt:lpstr>Major event of coagulation</vt:lpstr>
      <vt:lpstr>Extrinsic Clotting Factors</vt:lpstr>
      <vt:lpstr>Extrinsic Clotting</vt:lpstr>
      <vt:lpstr>Extrinsic Clotting</vt:lpstr>
      <vt:lpstr>Intrinsic Clotting</vt:lpstr>
      <vt:lpstr>Clots</vt:lpstr>
      <vt:lpstr>Clots</vt:lpstr>
      <vt:lpstr>Clots</vt:lpstr>
      <vt:lpstr>Hemostasis Disorders</vt:lpstr>
      <vt:lpstr>Hemostasis Disorders: Bleeding Disorders</vt:lpstr>
      <vt:lpstr>Hemostasis Disorders: Bleeding Disorders</vt:lpstr>
      <vt:lpstr>Hemostasis Disorders: Bleeding Disorders</vt:lpstr>
      <vt:lpstr>Transfusions</vt:lpstr>
      <vt:lpstr>Antigens and Antibodies </vt:lpstr>
      <vt:lpstr>ABO</vt:lpstr>
      <vt:lpstr>ABO</vt:lpstr>
      <vt:lpstr>ABO Blood groups</vt:lpstr>
      <vt:lpstr>ABO Blood Groups</vt:lpstr>
      <vt:lpstr>Rh Factor</vt:lpstr>
      <vt:lpstr>Rh –</vt:lpstr>
      <vt:lpstr>Rh-</vt:lpstr>
      <vt:lpstr>Exam Format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Leukopoeisis</dc:title>
  <dc:creator>bawargo</dc:creator>
  <cp:lastModifiedBy>bawargo</cp:lastModifiedBy>
  <cp:revision>2</cp:revision>
  <dcterms:created xsi:type="dcterms:W3CDTF">2011-01-05T19:30:10Z</dcterms:created>
  <dcterms:modified xsi:type="dcterms:W3CDTF">2012-01-13T18:32:52Z</dcterms:modified>
</cp:coreProperties>
</file>