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96" r:id="rId13"/>
    <p:sldId id="29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one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61F65-C126-4968-8C50-6E45B4B296EE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0AF74-7D93-48D7-8EB3-57C4B2622C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one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7C90A-7F06-4DD6-91EC-FBC27A255F22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43796-3521-4899-A010-7ECB95765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43796-3521-4899-A010-7ECB9576534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One Material, packet one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780-0B41-4730-9211-CA6D06229CFF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08B4-F4DC-4646-888A-B8009010B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780-0B41-4730-9211-CA6D06229CFF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08B4-F4DC-4646-888A-B8009010B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780-0B41-4730-9211-CA6D06229CFF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08B4-F4DC-4646-888A-B8009010B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780-0B41-4730-9211-CA6D06229CFF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08B4-F4DC-4646-888A-B8009010B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780-0B41-4730-9211-CA6D06229CFF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08B4-F4DC-4646-888A-B8009010B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780-0B41-4730-9211-CA6D06229CFF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08B4-F4DC-4646-888A-B8009010B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780-0B41-4730-9211-CA6D06229CFF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08B4-F4DC-4646-888A-B8009010B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780-0B41-4730-9211-CA6D06229CFF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08B4-F4DC-4646-888A-B8009010B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780-0B41-4730-9211-CA6D06229CFF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08B4-F4DC-4646-888A-B8009010B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780-0B41-4730-9211-CA6D06229CFF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08B4-F4DC-4646-888A-B8009010B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6780-0B41-4730-9211-CA6D06229CFF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808B4-F4DC-4646-888A-B8009010B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C6780-0B41-4730-9211-CA6D06229CFF}" type="datetimeFigureOut">
              <a:rPr lang="en-US" smtClean="0"/>
              <a:pPr/>
              <a:t>8/20/2010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808B4-F4DC-4646-888A-B8009010B4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awargo@ilstu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/>
              <a:t>BSC 182</a:t>
            </a:r>
            <a:br>
              <a:rPr lang="en-US" sz="4400"/>
            </a:br>
            <a:r>
              <a:rPr lang="en-US" sz="4400"/>
              <a:t>Human Physiology &amp; Anatomy II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Dr. Betsy A. Wargo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686800" cy="1219200"/>
          </a:xfrm>
        </p:spPr>
        <p:txBody>
          <a:bodyPr/>
          <a:lstStyle/>
          <a:p>
            <a:r>
              <a:rPr lang="en-US" sz="6000" dirty="0"/>
              <a:t>Ready</a:t>
            </a:r>
            <a:r>
              <a:rPr lang="en-US" dirty="0"/>
              <a:t>?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04800" y="2209800"/>
            <a:ext cx="8686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kumimoji="1" lang="en-US" sz="4000" b="1" dirty="0"/>
              <a:t>Before we begin, take a moment to introduce yourself to your neighbors</a:t>
            </a:r>
            <a:br>
              <a:rPr kumimoji="1" lang="en-US" sz="4000" b="1" dirty="0"/>
            </a:br>
            <a:r>
              <a:rPr kumimoji="1" lang="en-US" sz="4000" b="1" dirty="0"/>
              <a:t/>
            </a:r>
            <a:br>
              <a:rPr kumimoji="1" lang="en-US" sz="4000" b="1" dirty="0"/>
            </a:br>
            <a:r>
              <a:rPr kumimoji="1" lang="en-US" sz="4000" b="1" dirty="0"/>
              <a:t>	</a:t>
            </a:r>
            <a:br>
              <a:rPr kumimoji="1" lang="en-US" sz="4000" b="1" dirty="0"/>
            </a:br>
            <a:r>
              <a:rPr kumimoji="1" lang="en-US" sz="3200" b="1" dirty="0"/>
              <a:t>make sure you have contact information from a classmate should you need to get a copy of the notes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81328"/>
            <a:ext cx="71628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err="1"/>
              <a:t>Vocab</a:t>
            </a:r>
            <a:r>
              <a:rPr lang="en-US" sz="3200" dirty="0"/>
              <a:t>:</a:t>
            </a:r>
          </a:p>
          <a:p>
            <a:pPr>
              <a:lnSpc>
                <a:spcPct val="90000"/>
              </a:lnSpc>
            </a:pPr>
            <a:r>
              <a:rPr lang="en-US" dirty="0"/>
              <a:t>Auto:  </a:t>
            </a:r>
            <a:r>
              <a:rPr lang="en-US" dirty="0" smtClean="0"/>
              <a:t> 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Endo:  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/>
              <a:t>Exo</a:t>
            </a:r>
            <a:r>
              <a:rPr lang="en-US" dirty="0"/>
              <a:t>:  </a:t>
            </a: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Para: beside, near 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Neuro</a:t>
            </a:r>
            <a:r>
              <a:rPr lang="en-US" dirty="0"/>
              <a:t>:  nerve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Hormon</a:t>
            </a:r>
            <a:r>
              <a:rPr lang="en-US" dirty="0"/>
              <a:t>: to excite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Adeno</a:t>
            </a:r>
            <a:r>
              <a:rPr lang="en-US" dirty="0"/>
              <a:t>:  gland, gland-shaped</a:t>
            </a:r>
          </a:p>
          <a:p>
            <a:pPr>
              <a:lnSpc>
                <a:spcPct val="90000"/>
              </a:lnSpc>
            </a:pPr>
            <a:r>
              <a:rPr lang="en-US" dirty="0"/>
              <a:t>Hypo: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16:  Endocrine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Autocrine &amp; Paracrine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err="1" smtClean="0"/>
              <a:t>Autocrine</a:t>
            </a:r>
            <a:r>
              <a:rPr lang="en-US" u="sng" dirty="0" smtClean="0"/>
              <a:t> function-</a:t>
            </a:r>
            <a:r>
              <a:rPr lang="en-US" dirty="0" smtClean="0"/>
              <a:t> the hormone released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u="sng" dirty="0" smtClean="0"/>
          </a:p>
          <a:p>
            <a:r>
              <a:rPr lang="en-US" u="sng" dirty="0" smtClean="0"/>
              <a:t>______________________________ </a:t>
            </a:r>
            <a:r>
              <a:rPr lang="en-US" u="sng" dirty="0" smtClean="0"/>
              <a:t>function-</a:t>
            </a:r>
            <a:r>
              <a:rPr lang="en-US" dirty="0" smtClean="0"/>
              <a:t> hormone is carried a short distance via interstitial fluid.  </a:t>
            </a:r>
          </a:p>
          <a:p>
            <a:endParaRPr lang="en-US" dirty="0" smtClean="0"/>
          </a:p>
          <a:p>
            <a:r>
              <a:rPr lang="en-US" dirty="0" err="1" smtClean="0"/>
              <a:t>Autocrines</a:t>
            </a:r>
            <a:r>
              <a:rPr lang="en-US" dirty="0" smtClean="0"/>
              <a:t> and </a:t>
            </a:r>
            <a:r>
              <a:rPr lang="en-US" dirty="0" err="1" smtClean="0"/>
              <a:t>paracrines</a:t>
            </a:r>
            <a:r>
              <a:rPr lang="en-US" dirty="0" smtClean="0"/>
              <a:t> are </a:t>
            </a:r>
            <a:r>
              <a:rPr lang="en-US" dirty="0" smtClean="0"/>
              <a:t>__________________________________ chemical </a:t>
            </a:r>
            <a:r>
              <a:rPr lang="en-US" dirty="0" smtClean="0"/>
              <a:t>messengers and will not be considered part of the endocrine system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                                                 function-</a:t>
            </a:r>
            <a:r>
              <a:rPr lang="en-US" dirty="0" smtClean="0"/>
              <a:t> </a:t>
            </a:r>
            <a:r>
              <a:rPr lang="en-US" dirty="0"/>
              <a:t>hormone is carried to </a:t>
            </a:r>
            <a:r>
              <a:rPr lang="en-US" dirty="0" smtClean="0"/>
              <a:t>_</a:t>
            </a:r>
            <a:endParaRPr lang="en-US" dirty="0"/>
          </a:p>
          <a:p>
            <a:endParaRPr lang="en-US" u="sng" dirty="0"/>
          </a:p>
          <a:p>
            <a:endParaRPr lang="en-US" u="sng" dirty="0" smtClean="0"/>
          </a:p>
          <a:p>
            <a:r>
              <a:rPr lang="en-US" u="sng" dirty="0" smtClean="0"/>
              <a:t>                                                  function-</a:t>
            </a:r>
            <a:r>
              <a:rPr lang="en-US" dirty="0" smtClean="0"/>
              <a:t> hormone</a:t>
            </a:r>
            <a:r>
              <a:rPr lang="en-US" u="sng" dirty="0" smtClean="0"/>
              <a:t>                                                 </a:t>
            </a:r>
            <a:r>
              <a:rPr lang="en-US" dirty="0" smtClean="0"/>
              <a:t>and </a:t>
            </a:r>
            <a:r>
              <a:rPr lang="en-US" dirty="0"/>
              <a:t>is then carried by bloodstream.</a:t>
            </a:r>
          </a:p>
          <a:p>
            <a:endParaRPr lang="en-US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Comparing Endocrine </a:t>
            </a:r>
            <a:r>
              <a:rPr lang="en-US" sz="3600" dirty="0"/>
              <a:t>&amp; </a:t>
            </a:r>
            <a:r>
              <a:rPr lang="en-US" sz="3600" dirty="0" err="1"/>
              <a:t>Neurocrine</a:t>
            </a: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Secretions into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Leads to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Stomach acid</a:t>
            </a:r>
          </a:p>
          <a:p>
            <a:pPr lvl="1"/>
            <a:r>
              <a:rPr lang="en-US" dirty="0"/>
              <a:t>Sweat glands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Exocrine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665288"/>
            <a:ext cx="7772400" cy="43545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Based on secretion of hormones that act on target cells</a:t>
            </a:r>
          </a:p>
          <a:p>
            <a:r>
              <a:rPr lang="en-US" dirty="0"/>
              <a:t>Nervous system: 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Endocrine</a:t>
            </a:r>
            <a:endParaRPr lang="en-US" dirty="0"/>
          </a:p>
          <a:p>
            <a:pPr lvl="1"/>
            <a:r>
              <a:rPr lang="en-US" dirty="0"/>
              <a:t>Signals sent through blood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Endocrine system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Based on chemical signals that bind to receptor molecules</a:t>
            </a:r>
          </a:p>
          <a:p>
            <a:pPr lvl="1"/>
            <a:r>
              <a:rPr lang="en-US" sz="2800" dirty="0"/>
              <a:t>Help regulate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/>
            <a:r>
              <a:rPr lang="en-US" sz="2800" dirty="0"/>
              <a:t>Control rates of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/>
            <a:r>
              <a:rPr lang="en-US" sz="2800" dirty="0" smtClean="0"/>
              <a:t>___________________________________ through </a:t>
            </a:r>
            <a:r>
              <a:rPr lang="en-US" sz="2800" dirty="0"/>
              <a:t>membranes</a:t>
            </a:r>
          </a:p>
          <a:p>
            <a:pPr lvl="1"/>
            <a:r>
              <a:rPr lang="en-US" sz="2800" dirty="0"/>
              <a:t>Regulate balances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800" dirty="0"/>
              <a:t>Reproduction</a:t>
            </a:r>
          </a:p>
          <a:p>
            <a:pPr lvl="1"/>
            <a:r>
              <a:rPr lang="en-US" sz="2800" dirty="0"/>
              <a:t>growth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Endocrine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Released from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Diffuse </a:t>
            </a:r>
            <a:r>
              <a:rPr lang="en-US" dirty="0"/>
              <a:t>into bloodstream</a:t>
            </a:r>
          </a:p>
          <a:p>
            <a:endParaRPr lang="en-US" dirty="0" smtClean="0"/>
          </a:p>
          <a:p>
            <a:r>
              <a:rPr lang="en-US" dirty="0" smtClean="0"/>
              <a:t>Carried </a:t>
            </a:r>
            <a:r>
              <a:rPr lang="en-US" dirty="0"/>
              <a:t>to all parts of body</a:t>
            </a:r>
          </a:p>
          <a:p>
            <a:endParaRPr lang="en-US" dirty="0" smtClean="0"/>
          </a:p>
          <a:p>
            <a:r>
              <a:rPr lang="en-US" dirty="0" smtClean="0"/>
              <a:t>Affect </a:t>
            </a:r>
            <a:r>
              <a:rPr lang="en-US" b="1" dirty="0" smtClean="0"/>
              <a:t>_</a:t>
            </a:r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Hormones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Target Cell Specificity</a:t>
            </a: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Hormones circulate to all tissues but only activate cells referred to as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Target </a:t>
            </a:r>
            <a:r>
              <a:rPr lang="en-US" dirty="0"/>
              <a:t>cells must have </a:t>
            </a:r>
            <a:r>
              <a:rPr lang="en-US" dirty="0" smtClean="0"/>
              <a:t>__________________________________________ to </a:t>
            </a:r>
            <a:r>
              <a:rPr lang="en-US" dirty="0"/>
              <a:t>which the hormone binds</a:t>
            </a:r>
          </a:p>
          <a:p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receptors may be </a:t>
            </a:r>
            <a:r>
              <a:rPr lang="en-US" dirty="0" smtClean="0"/>
              <a:t>_____________________________________  </a:t>
            </a:r>
            <a:r>
              <a:rPr lang="en-US" dirty="0"/>
              <a:t>or located on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Target Cell Specificity</a:t>
            </a:r>
          </a:p>
        </p:txBody>
      </p:sp>
      <p:sp>
        <p:nvSpPr>
          <p:cNvPr id="2857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 of hormone activity</a:t>
            </a:r>
          </a:p>
          <a:p>
            <a:pPr lvl="1"/>
            <a:r>
              <a:rPr lang="en-US" dirty="0" smtClean="0"/>
              <a:t>_________________________ receptors </a:t>
            </a:r>
            <a:r>
              <a:rPr lang="en-US" dirty="0"/>
              <a:t>are only found on certain cells of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 receptors </a:t>
            </a:r>
            <a:r>
              <a:rPr lang="en-US" dirty="0"/>
              <a:t>are found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Dr. </a:t>
            </a:r>
            <a:r>
              <a:rPr lang="en-US" dirty="0" err="1"/>
              <a:t>Wargo</a:t>
            </a:r>
            <a:endParaRPr lang="en-US" dirty="0"/>
          </a:p>
          <a:p>
            <a:pPr lvl="2"/>
            <a:r>
              <a:rPr lang="en-US" dirty="0">
                <a:solidFill>
                  <a:schemeClr val="tx2"/>
                </a:solidFill>
                <a:hlinkClick r:id="rId2"/>
              </a:rPr>
              <a:t>bawargo@ilstu.edu</a:t>
            </a:r>
            <a:endParaRPr lang="en-US" dirty="0">
              <a:solidFill>
                <a:schemeClr val="tx2"/>
              </a:solidFill>
            </a:endParaRPr>
          </a:p>
          <a:p>
            <a:pPr lvl="2"/>
            <a:r>
              <a:rPr lang="en-US" dirty="0"/>
              <a:t>Office hours:  </a:t>
            </a:r>
            <a:r>
              <a:rPr lang="en-US" dirty="0" smtClean="0"/>
              <a:t>11:00 – 1:30, Tuesday &amp; Thursday, </a:t>
            </a:r>
            <a:r>
              <a:rPr lang="en-US" dirty="0"/>
              <a:t>by appointment please</a:t>
            </a:r>
          </a:p>
          <a:p>
            <a:pPr lvl="2"/>
            <a:r>
              <a:rPr lang="en-US" dirty="0"/>
              <a:t>Background</a:t>
            </a:r>
          </a:p>
          <a:p>
            <a:pPr lvl="3"/>
            <a:r>
              <a:rPr lang="en-US" dirty="0"/>
              <a:t>Graduated from ISU 1994</a:t>
            </a:r>
          </a:p>
          <a:p>
            <a:pPr lvl="4"/>
            <a:r>
              <a:rPr lang="en-US" dirty="0"/>
              <a:t>Major:  Biology</a:t>
            </a:r>
          </a:p>
          <a:p>
            <a:pPr lvl="3"/>
            <a:r>
              <a:rPr lang="en-US" dirty="0"/>
              <a:t>Graduated from National College of Chiropractic 1997</a:t>
            </a:r>
          </a:p>
          <a:p>
            <a:pPr lvl="4"/>
            <a:r>
              <a:rPr lang="en-US" dirty="0"/>
              <a:t>B.S. in Human Biology</a:t>
            </a:r>
          </a:p>
          <a:p>
            <a:pPr lvl="4"/>
            <a:r>
              <a:rPr lang="en-US" dirty="0"/>
              <a:t>Doctorate for Chiropractic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Target Cell Activation</a:t>
            </a:r>
          </a:p>
        </p:txBody>
      </p:sp>
      <p:sp>
        <p:nvSpPr>
          <p:cNvPr id="2867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Target cell activation depends on three factors</a:t>
            </a:r>
          </a:p>
          <a:p>
            <a:pPr lvl="1"/>
            <a:r>
              <a:rPr lang="en-US" dirty="0" smtClean="0"/>
              <a:t>___________________________________of </a:t>
            </a:r>
            <a:r>
              <a:rPr lang="en-US" dirty="0"/>
              <a:t>the hormone</a:t>
            </a:r>
          </a:p>
          <a:p>
            <a:pPr lvl="1"/>
            <a:r>
              <a:rPr lang="en-US" dirty="0"/>
              <a:t>Relative </a:t>
            </a:r>
            <a:r>
              <a:rPr lang="en-US" dirty="0" smtClean="0"/>
              <a:t>____________________________________________ on </a:t>
            </a:r>
            <a:r>
              <a:rPr lang="en-US" dirty="0"/>
              <a:t>the target cell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______________________________________  </a:t>
            </a:r>
            <a:r>
              <a:rPr lang="en-US" dirty="0"/>
              <a:t>of those receptors for the hormone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target </a:t>
            </a:r>
            <a:r>
              <a:rPr lang="en-US" dirty="0"/>
              <a:t>cells form more receptors in response to the hormone</a:t>
            </a:r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target </a:t>
            </a:r>
            <a:r>
              <a:rPr lang="en-US" dirty="0"/>
              <a:t>cells lose receptors in response to the hormone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Steroid hormones </a:t>
            </a:r>
            <a:endParaRPr lang="en-US" dirty="0"/>
          </a:p>
          <a:p>
            <a:pPr lvl="1"/>
            <a:r>
              <a:rPr lang="en-US" dirty="0"/>
              <a:t>Synthesized from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non-steroid hormones:  </a:t>
            </a:r>
            <a:r>
              <a:rPr lang="en-US" dirty="0"/>
              <a:t>Amines, peptides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Synthesized from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534400" cy="1219200"/>
          </a:xfrm>
        </p:spPr>
        <p:txBody>
          <a:bodyPr/>
          <a:lstStyle/>
          <a:p>
            <a:r>
              <a:rPr lang="en-US"/>
              <a:t>Chemistry of Hormones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Derived from cholesterol</a:t>
            </a:r>
          </a:p>
          <a:p>
            <a:endParaRPr lang="en-US" dirty="0" smtClean="0"/>
          </a:p>
          <a:p>
            <a:r>
              <a:rPr lang="en-US" dirty="0" smtClean="0"/>
              <a:t>Differ </a:t>
            </a:r>
            <a:r>
              <a:rPr lang="en-US" dirty="0"/>
              <a:t>by the types and numbers of atoms attached to complex rings and the way they are joined	</a:t>
            </a:r>
          </a:p>
          <a:p>
            <a:pPr lvl="1"/>
            <a:r>
              <a:rPr lang="en-US" dirty="0" smtClean="0"/>
              <a:t>_________________________________, </a:t>
            </a:r>
            <a:r>
              <a:rPr lang="en-US" dirty="0"/>
              <a:t>estrogen, </a:t>
            </a:r>
            <a:r>
              <a:rPr lang="en-US" dirty="0" err="1"/>
              <a:t>cortisol</a:t>
            </a:r>
            <a:r>
              <a:rPr lang="en-US" dirty="0"/>
              <a:t>, Vitamin D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181600" cy="1219200"/>
          </a:xfrm>
        </p:spPr>
        <p:txBody>
          <a:bodyPr/>
          <a:lstStyle/>
          <a:p>
            <a:r>
              <a:rPr lang="en-US"/>
              <a:t>Steroid hormones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81600" y="0"/>
            <a:ext cx="3962400" cy="21669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Carried </a:t>
            </a:r>
            <a:r>
              <a:rPr lang="en-US" dirty="0"/>
              <a:t>bloodstream </a:t>
            </a:r>
            <a:r>
              <a:rPr lang="en-US" dirty="0" smtClean="0"/>
              <a:t>_______________________________________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Soluble </a:t>
            </a:r>
            <a:r>
              <a:rPr lang="en-US" dirty="0"/>
              <a:t>in </a:t>
            </a:r>
            <a:r>
              <a:rPr lang="en-US" dirty="0" smtClean="0"/>
              <a:t>________________________________ </a:t>
            </a:r>
            <a:r>
              <a:rPr lang="en-US" dirty="0"/>
              <a:t>that make up cell membranes</a:t>
            </a:r>
          </a:p>
          <a:p>
            <a:endParaRPr lang="en-US" dirty="0" smtClean="0"/>
          </a:p>
          <a:p>
            <a:r>
              <a:rPr lang="en-US" dirty="0" smtClean="0"/>
              <a:t>Can _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Steroid Hormone actions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inside target cells, combine with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Hormone </a:t>
            </a:r>
            <a:r>
              <a:rPr lang="en-US" dirty="0"/>
              <a:t>receptor complex binds with DNA and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Synthesize new proteins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Turns </a:t>
            </a:r>
            <a:r>
              <a:rPr lang="en-US" dirty="0"/>
              <a:t>off gene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Steroid hormone actions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22" name="Picture 2" descr="16-04DirectGene10.jpg                                          0000451DSeagate                        BEAF77EE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19425" y="477838"/>
            <a:ext cx="3105150" cy="5900737"/>
          </a:xfrm>
          <a:prstGeom prst="rect">
            <a:avLst/>
          </a:prstGeom>
          <a:noFill/>
        </p:spPr>
      </p:pic>
      <p:sp>
        <p:nvSpPr>
          <p:cNvPr id="389125" name="Line 5"/>
          <p:cNvSpPr>
            <a:spLocks noChangeShapeType="1"/>
          </p:cNvSpPr>
          <p:nvPr/>
        </p:nvSpPr>
        <p:spPr bwMode="auto">
          <a:xfrm flipH="1">
            <a:off x="3330575" y="5699125"/>
            <a:ext cx="142875" cy="984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26" name="Line 6"/>
          <p:cNvSpPr>
            <a:spLocks noChangeShapeType="1"/>
          </p:cNvSpPr>
          <p:nvPr/>
        </p:nvSpPr>
        <p:spPr bwMode="auto">
          <a:xfrm>
            <a:off x="4992688" y="1381125"/>
            <a:ext cx="87312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27" name="Line 7"/>
          <p:cNvSpPr>
            <a:spLocks noChangeShapeType="1"/>
          </p:cNvSpPr>
          <p:nvPr/>
        </p:nvSpPr>
        <p:spPr bwMode="auto">
          <a:xfrm>
            <a:off x="5424488" y="1655763"/>
            <a:ext cx="85725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28" name="Line 8"/>
          <p:cNvSpPr>
            <a:spLocks noChangeShapeType="1"/>
          </p:cNvSpPr>
          <p:nvPr/>
        </p:nvSpPr>
        <p:spPr bwMode="auto">
          <a:xfrm>
            <a:off x="5230813" y="3471863"/>
            <a:ext cx="87312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29" name="Line 9"/>
          <p:cNvSpPr>
            <a:spLocks noChangeShapeType="1"/>
          </p:cNvSpPr>
          <p:nvPr/>
        </p:nvSpPr>
        <p:spPr bwMode="auto">
          <a:xfrm>
            <a:off x="5516563" y="4259263"/>
            <a:ext cx="36512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30" name="Line 10"/>
          <p:cNvSpPr>
            <a:spLocks noChangeShapeType="1"/>
          </p:cNvSpPr>
          <p:nvPr/>
        </p:nvSpPr>
        <p:spPr bwMode="auto">
          <a:xfrm>
            <a:off x="3517900" y="736600"/>
            <a:ext cx="1588" cy="10636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31" name="Line 11"/>
          <p:cNvSpPr>
            <a:spLocks noChangeShapeType="1"/>
          </p:cNvSpPr>
          <p:nvPr/>
        </p:nvSpPr>
        <p:spPr bwMode="auto">
          <a:xfrm flipH="1">
            <a:off x="4725988" y="1384300"/>
            <a:ext cx="269875" cy="24606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32" name="Line 12"/>
          <p:cNvSpPr>
            <a:spLocks noChangeShapeType="1"/>
          </p:cNvSpPr>
          <p:nvPr/>
        </p:nvSpPr>
        <p:spPr bwMode="auto">
          <a:xfrm flipH="1">
            <a:off x="5233988" y="1655763"/>
            <a:ext cx="195262" cy="296862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33" name="Line 13"/>
          <p:cNvSpPr>
            <a:spLocks noChangeShapeType="1"/>
          </p:cNvSpPr>
          <p:nvPr/>
        </p:nvSpPr>
        <p:spPr bwMode="auto">
          <a:xfrm>
            <a:off x="5784850" y="2557463"/>
            <a:ext cx="1588" cy="3365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34" name="Line 14"/>
          <p:cNvSpPr>
            <a:spLocks noChangeShapeType="1"/>
          </p:cNvSpPr>
          <p:nvPr/>
        </p:nvSpPr>
        <p:spPr bwMode="auto">
          <a:xfrm flipH="1">
            <a:off x="5067300" y="3470275"/>
            <a:ext cx="166688" cy="46196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35" name="Line 15"/>
          <p:cNvSpPr>
            <a:spLocks noChangeShapeType="1"/>
          </p:cNvSpPr>
          <p:nvPr/>
        </p:nvSpPr>
        <p:spPr bwMode="auto">
          <a:xfrm flipH="1">
            <a:off x="4802188" y="3470275"/>
            <a:ext cx="431800" cy="341313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36" name="Line 16"/>
          <p:cNvSpPr>
            <a:spLocks noChangeShapeType="1"/>
          </p:cNvSpPr>
          <p:nvPr/>
        </p:nvSpPr>
        <p:spPr bwMode="auto">
          <a:xfrm>
            <a:off x="5510213" y="4133850"/>
            <a:ext cx="11112" cy="128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37" name="Line 17"/>
          <p:cNvSpPr>
            <a:spLocks noChangeShapeType="1"/>
          </p:cNvSpPr>
          <p:nvPr/>
        </p:nvSpPr>
        <p:spPr bwMode="auto">
          <a:xfrm>
            <a:off x="5146675" y="6043613"/>
            <a:ext cx="285750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38" name="Line 18"/>
          <p:cNvSpPr>
            <a:spLocks noChangeShapeType="1"/>
          </p:cNvSpPr>
          <p:nvPr/>
        </p:nvSpPr>
        <p:spPr bwMode="auto">
          <a:xfrm flipV="1">
            <a:off x="3348038" y="4948238"/>
            <a:ext cx="0" cy="1524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39" name="Freeform 19"/>
          <p:cNvSpPr>
            <a:spLocks/>
          </p:cNvSpPr>
          <p:nvPr/>
        </p:nvSpPr>
        <p:spPr bwMode="auto">
          <a:xfrm>
            <a:off x="4860925" y="2543175"/>
            <a:ext cx="277813" cy="465138"/>
          </a:xfrm>
          <a:custGeom>
            <a:avLst/>
            <a:gdLst/>
            <a:ahLst/>
            <a:cxnLst>
              <a:cxn ang="0">
                <a:pos x="198" y="22"/>
              </a:cxn>
              <a:cxn ang="0">
                <a:pos x="150" y="0"/>
              </a:cxn>
              <a:cxn ang="0">
                <a:pos x="0" y="308"/>
              </a:cxn>
              <a:cxn ang="0">
                <a:pos x="50" y="332"/>
              </a:cxn>
            </a:cxnLst>
            <a:rect l="0" t="0" r="r" b="b"/>
            <a:pathLst>
              <a:path w="198" h="332">
                <a:moveTo>
                  <a:pt x="198" y="22"/>
                </a:moveTo>
                <a:lnTo>
                  <a:pt x="150" y="0"/>
                </a:lnTo>
                <a:lnTo>
                  <a:pt x="0" y="308"/>
                </a:lnTo>
                <a:lnTo>
                  <a:pt x="50" y="332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40" name="Line 20"/>
          <p:cNvSpPr>
            <a:spLocks noChangeShapeType="1"/>
          </p:cNvSpPr>
          <p:nvPr/>
        </p:nvSpPr>
        <p:spPr bwMode="auto">
          <a:xfrm flipH="1" flipV="1">
            <a:off x="4897438" y="2722563"/>
            <a:ext cx="69850" cy="317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41" name="Rectangle 21"/>
          <p:cNvSpPr>
            <a:spLocks noChangeArrowheads="1"/>
          </p:cNvSpPr>
          <p:nvPr/>
        </p:nvSpPr>
        <p:spPr bwMode="auto">
          <a:xfrm>
            <a:off x="3325813" y="496888"/>
            <a:ext cx="434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Steroid</a:t>
            </a:r>
          </a:p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hormone</a:t>
            </a:r>
            <a:endParaRPr lang="en-US" sz="2100">
              <a:latin typeface="Times" charset="0"/>
            </a:endParaRPr>
          </a:p>
        </p:txBody>
      </p:sp>
      <p:sp>
        <p:nvSpPr>
          <p:cNvPr id="389142" name="Rectangle 22"/>
          <p:cNvSpPr>
            <a:spLocks noChangeArrowheads="1"/>
          </p:cNvSpPr>
          <p:nvPr/>
        </p:nvSpPr>
        <p:spPr bwMode="auto">
          <a:xfrm>
            <a:off x="5100638" y="1328738"/>
            <a:ext cx="434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Steroid</a:t>
            </a:r>
          </a:p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hormone</a:t>
            </a:r>
            <a:endParaRPr lang="en-US" sz="2100">
              <a:latin typeface="Times" charset="0"/>
            </a:endParaRPr>
          </a:p>
        </p:txBody>
      </p:sp>
      <p:sp>
        <p:nvSpPr>
          <p:cNvPr id="389143" name="Rectangle 23"/>
          <p:cNvSpPr>
            <a:spLocks noChangeArrowheads="1"/>
          </p:cNvSpPr>
          <p:nvPr/>
        </p:nvSpPr>
        <p:spPr bwMode="auto">
          <a:xfrm>
            <a:off x="5537200" y="684213"/>
            <a:ext cx="5207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 i="1">
                <a:solidFill>
                  <a:srgbClr val="000000"/>
                </a:solidFill>
                <a:latin typeface="Arial" charset="0"/>
              </a:rPr>
              <a:t>Cytoplasm</a:t>
            </a:r>
            <a:endParaRPr lang="en-US" sz="2100">
              <a:latin typeface="Times" charset="0"/>
            </a:endParaRPr>
          </a:p>
        </p:txBody>
      </p:sp>
      <p:sp>
        <p:nvSpPr>
          <p:cNvPr id="389144" name="Rectangle 24"/>
          <p:cNvSpPr>
            <a:spLocks noChangeArrowheads="1"/>
          </p:cNvSpPr>
          <p:nvPr/>
        </p:nvSpPr>
        <p:spPr bwMode="auto">
          <a:xfrm>
            <a:off x="5532438" y="1601788"/>
            <a:ext cx="549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Receptor-</a:t>
            </a:r>
          </a:p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chaperonin</a:t>
            </a:r>
          </a:p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complex</a:t>
            </a:r>
            <a:endParaRPr lang="en-US" sz="2100">
              <a:latin typeface="Times" charset="0"/>
            </a:endParaRPr>
          </a:p>
        </p:txBody>
      </p:sp>
      <p:sp>
        <p:nvSpPr>
          <p:cNvPr id="389145" name="Rectangle 25"/>
          <p:cNvSpPr>
            <a:spLocks noChangeArrowheads="1"/>
          </p:cNvSpPr>
          <p:nvPr/>
        </p:nvSpPr>
        <p:spPr bwMode="auto">
          <a:xfrm>
            <a:off x="5503863" y="2903538"/>
            <a:ext cx="573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Molecular</a:t>
            </a:r>
          </a:p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chaperones</a:t>
            </a:r>
            <a:endParaRPr lang="en-US" sz="2100">
              <a:latin typeface="Times" charset="0"/>
            </a:endParaRPr>
          </a:p>
        </p:txBody>
      </p:sp>
      <p:sp>
        <p:nvSpPr>
          <p:cNvPr id="389146" name="Rectangle 26"/>
          <p:cNvSpPr>
            <a:spLocks noChangeArrowheads="1"/>
          </p:cNvSpPr>
          <p:nvPr/>
        </p:nvSpPr>
        <p:spPr bwMode="auto">
          <a:xfrm>
            <a:off x="3965575" y="2646363"/>
            <a:ext cx="9096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Receptor-hormone</a:t>
            </a:r>
          </a:p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complex</a:t>
            </a:r>
            <a:endParaRPr lang="en-US" sz="2100">
              <a:latin typeface="Times" charset="0"/>
            </a:endParaRPr>
          </a:p>
        </p:txBody>
      </p:sp>
      <p:sp>
        <p:nvSpPr>
          <p:cNvPr id="389147" name="Rectangle 27"/>
          <p:cNvSpPr>
            <a:spLocks noChangeArrowheads="1"/>
          </p:cNvSpPr>
          <p:nvPr/>
        </p:nvSpPr>
        <p:spPr bwMode="auto">
          <a:xfrm>
            <a:off x="5338763" y="3416300"/>
            <a:ext cx="454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Hormone</a:t>
            </a:r>
          </a:p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response</a:t>
            </a:r>
          </a:p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elements</a:t>
            </a:r>
            <a:endParaRPr lang="en-US" sz="2100">
              <a:latin typeface="Times" charset="0"/>
            </a:endParaRPr>
          </a:p>
        </p:txBody>
      </p:sp>
      <p:sp>
        <p:nvSpPr>
          <p:cNvPr id="389148" name="Rectangle 28"/>
          <p:cNvSpPr>
            <a:spLocks noChangeArrowheads="1"/>
          </p:cNvSpPr>
          <p:nvPr/>
        </p:nvSpPr>
        <p:spPr bwMode="auto">
          <a:xfrm>
            <a:off x="4233863" y="3444875"/>
            <a:ext cx="3778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Binding</a:t>
            </a:r>
            <a:endParaRPr lang="en-US" sz="2100">
              <a:latin typeface="Times" charset="0"/>
            </a:endParaRPr>
          </a:p>
        </p:txBody>
      </p:sp>
      <p:sp>
        <p:nvSpPr>
          <p:cNvPr id="389149" name="Rectangle 29"/>
          <p:cNvSpPr>
            <a:spLocks noChangeArrowheads="1"/>
          </p:cNvSpPr>
          <p:nvPr/>
        </p:nvSpPr>
        <p:spPr bwMode="auto">
          <a:xfrm>
            <a:off x="4921250" y="4368800"/>
            <a:ext cx="6508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Transcription</a:t>
            </a:r>
            <a:endParaRPr lang="en-US" sz="2100">
              <a:latin typeface="Times" charset="0"/>
            </a:endParaRPr>
          </a:p>
        </p:txBody>
      </p:sp>
      <p:sp>
        <p:nvSpPr>
          <p:cNvPr id="389150" name="Rectangle 30"/>
          <p:cNvSpPr>
            <a:spLocks noChangeArrowheads="1"/>
          </p:cNvSpPr>
          <p:nvPr/>
        </p:nvSpPr>
        <p:spPr bwMode="auto">
          <a:xfrm>
            <a:off x="5576888" y="4206875"/>
            <a:ext cx="5080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Chromatin</a:t>
            </a:r>
            <a:endParaRPr lang="en-US" sz="2100">
              <a:latin typeface="Times" charset="0"/>
            </a:endParaRPr>
          </a:p>
        </p:txBody>
      </p:sp>
      <p:sp>
        <p:nvSpPr>
          <p:cNvPr id="389151" name="Rectangle 31"/>
          <p:cNvSpPr>
            <a:spLocks noChangeArrowheads="1"/>
          </p:cNvSpPr>
          <p:nvPr/>
        </p:nvSpPr>
        <p:spPr bwMode="auto">
          <a:xfrm>
            <a:off x="5635625" y="4946650"/>
            <a:ext cx="3095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mRNA</a:t>
            </a:r>
            <a:endParaRPr lang="en-US" sz="2100">
              <a:latin typeface="Times" charset="0"/>
            </a:endParaRPr>
          </a:p>
        </p:txBody>
      </p:sp>
      <p:sp>
        <p:nvSpPr>
          <p:cNvPr id="389152" name="Rectangle 32"/>
          <p:cNvSpPr>
            <a:spLocks noChangeArrowheads="1"/>
          </p:cNvSpPr>
          <p:nvPr/>
        </p:nvSpPr>
        <p:spPr bwMode="auto">
          <a:xfrm>
            <a:off x="5665788" y="5411788"/>
            <a:ext cx="3968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 i="1">
                <a:solidFill>
                  <a:srgbClr val="000000"/>
                </a:solidFill>
                <a:latin typeface="Arial" charset="0"/>
              </a:rPr>
              <a:t>Nucleus</a:t>
            </a:r>
            <a:endParaRPr lang="en-US" sz="2100">
              <a:latin typeface="Times" charset="0"/>
            </a:endParaRPr>
          </a:p>
        </p:txBody>
      </p:sp>
      <p:sp>
        <p:nvSpPr>
          <p:cNvPr id="389153" name="Rectangle 33"/>
          <p:cNvSpPr>
            <a:spLocks noChangeArrowheads="1"/>
          </p:cNvSpPr>
          <p:nvPr/>
        </p:nvSpPr>
        <p:spPr bwMode="auto">
          <a:xfrm>
            <a:off x="5453063" y="5988050"/>
            <a:ext cx="582612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New protein</a:t>
            </a:r>
            <a:endParaRPr lang="en-US" sz="2100">
              <a:latin typeface="Times" charset="0"/>
            </a:endParaRPr>
          </a:p>
        </p:txBody>
      </p:sp>
      <p:sp>
        <p:nvSpPr>
          <p:cNvPr id="389154" name="Rectangle 34"/>
          <p:cNvSpPr>
            <a:spLocks noChangeArrowheads="1"/>
          </p:cNvSpPr>
          <p:nvPr/>
        </p:nvSpPr>
        <p:spPr bwMode="auto">
          <a:xfrm>
            <a:off x="4032250" y="6075363"/>
            <a:ext cx="5492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Translation</a:t>
            </a:r>
            <a:endParaRPr lang="en-US" sz="2100">
              <a:latin typeface="Times" charset="0"/>
            </a:endParaRPr>
          </a:p>
        </p:txBody>
      </p:sp>
      <p:sp>
        <p:nvSpPr>
          <p:cNvPr id="389155" name="Rectangle 35"/>
          <p:cNvSpPr>
            <a:spLocks noChangeArrowheads="1"/>
          </p:cNvSpPr>
          <p:nvPr/>
        </p:nvSpPr>
        <p:spPr bwMode="auto">
          <a:xfrm>
            <a:off x="3109913" y="5889625"/>
            <a:ext cx="4921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Ribosome</a:t>
            </a:r>
            <a:endParaRPr lang="en-US" sz="2100">
              <a:latin typeface="Times" charset="0"/>
            </a:endParaRPr>
          </a:p>
        </p:txBody>
      </p:sp>
      <p:sp>
        <p:nvSpPr>
          <p:cNvPr id="389156" name="Rectangle 36"/>
          <p:cNvSpPr>
            <a:spLocks noChangeArrowheads="1"/>
          </p:cNvSpPr>
          <p:nvPr/>
        </p:nvSpPr>
        <p:spPr bwMode="auto">
          <a:xfrm>
            <a:off x="3189288" y="4827588"/>
            <a:ext cx="30956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800" b="1">
                <a:solidFill>
                  <a:srgbClr val="000000"/>
                </a:solidFill>
                <a:latin typeface="Arial" charset="0"/>
              </a:rPr>
              <a:t>mRNA</a:t>
            </a:r>
            <a:endParaRPr lang="en-US" sz="2100">
              <a:latin typeface="Times" charset="0"/>
            </a:endParaRPr>
          </a:p>
        </p:txBody>
      </p:sp>
      <p:sp>
        <p:nvSpPr>
          <p:cNvPr id="389157" name="Line 37"/>
          <p:cNvSpPr>
            <a:spLocks noChangeShapeType="1"/>
          </p:cNvSpPr>
          <p:nvPr/>
        </p:nvSpPr>
        <p:spPr bwMode="auto">
          <a:xfrm>
            <a:off x="3325813" y="5792788"/>
            <a:ext cx="0" cy="825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59" name="Text Box 39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b="1">
                <a:solidFill>
                  <a:schemeClr val="accent2"/>
                </a:solidFill>
                <a:latin typeface="Arial" charset="0"/>
              </a:rPr>
              <a:t>Figure 16.4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Amines</a:t>
            </a:r>
          </a:p>
          <a:p>
            <a:pPr lvl="1"/>
            <a:r>
              <a:rPr lang="en-US" dirty="0" err="1"/>
              <a:t>Norepinephrine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Epinephrine</a:t>
            </a:r>
          </a:p>
          <a:p>
            <a:pPr lvl="1"/>
            <a:r>
              <a:rPr lang="en-US" dirty="0"/>
              <a:t>Derived from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Synthesized in the </a:t>
            </a:r>
            <a:r>
              <a:rPr lang="en-US" dirty="0" smtClean="0"/>
              <a:t>__________________________________________ from </a:t>
            </a:r>
            <a:r>
              <a:rPr lang="en-US" dirty="0"/>
              <a:t>the amino acid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 steroid hormones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Protein hormones</a:t>
            </a:r>
          </a:p>
          <a:p>
            <a:pPr lvl="1"/>
            <a:r>
              <a:rPr lang="en-US" dirty="0"/>
              <a:t>Composed of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From parathyroid gland, </a:t>
            </a:r>
          </a:p>
          <a:p>
            <a:pPr lvl="2"/>
            <a:r>
              <a:rPr lang="en-US" dirty="0"/>
              <a:t>Some secreted by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err="1"/>
              <a:t>Glycoproteins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Anterior </a:t>
            </a:r>
            <a:r>
              <a:rPr lang="en-US" dirty="0"/>
              <a:t>pituitary hormone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 steroid hormones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Peptide hormones</a:t>
            </a:r>
          </a:p>
          <a:p>
            <a:r>
              <a:rPr lang="en-US" sz="3200" dirty="0" smtClean="0"/>
              <a:t> </a:t>
            </a:r>
            <a:endParaRPr lang="en-US" sz="3200" dirty="0"/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Associated </a:t>
            </a:r>
            <a:r>
              <a:rPr lang="en-US" sz="2800" dirty="0"/>
              <a:t>with posterior pituitary gland</a:t>
            </a:r>
          </a:p>
          <a:p>
            <a:pPr lvl="1"/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 steroid hormones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65288"/>
            <a:ext cx="8763000" cy="4583112"/>
          </a:xfrm>
        </p:spPr>
        <p:txBody>
          <a:bodyPr/>
          <a:lstStyle/>
          <a:p>
            <a:pPr lvl="1"/>
            <a:r>
              <a:rPr lang="en-US" dirty="0"/>
              <a:t>Not able to diffuse through plasma membrane</a:t>
            </a:r>
          </a:p>
          <a:p>
            <a:pPr lvl="1"/>
            <a:r>
              <a:rPr lang="en-US" dirty="0"/>
              <a:t>Combines with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 steroid hormones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Syllabus</a:t>
            </a:r>
          </a:p>
          <a:p>
            <a:r>
              <a:rPr lang="en-US" dirty="0"/>
              <a:t>Exams</a:t>
            </a:r>
          </a:p>
          <a:p>
            <a:pPr lvl="1"/>
            <a:r>
              <a:rPr lang="en-US" dirty="0"/>
              <a:t>Six semester exams worth 100 points</a:t>
            </a:r>
          </a:p>
          <a:p>
            <a:pPr lvl="2"/>
            <a:r>
              <a:rPr lang="en-US" dirty="0"/>
              <a:t>Lowest exam </a:t>
            </a:r>
            <a:r>
              <a:rPr lang="en-US" dirty="0" smtClean="0"/>
              <a:t>from exams 1 – 5 automatically </a:t>
            </a:r>
            <a:r>
              <a:rPr lang="en-US" dirty="0"/>
              <a:t>dropped when calculating grades</a:t>
            </a:r>
          </a:p>
          <a:p>
            <a:pPr lvl="2"/>
            <a:r>
              <a:rPr lang="en-US" dirty="0"/>
              <a:t>No make up exams</a:t>
            </a:r>
          </a:p>
          <a:p>
            <a:r>
              <a:rPr lang="en-US" dirty="0"/>
              <a:t>Grading</a:t>
            </a:r>
          </a:p>
          <a:p>
            <a:pPr lvl="1"/>
            <a:r>
              <a:rPr lang="en-US" dirty="0"/>
              <a:t>Standard 90% A; 80% B etc</a:t>
            </a:r>
          </a:p>
          <a:p>
            <a:pPr lvl="1"/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________________________________________:  </a:t>
            </a:r>
            <a:r>
              <a:rPr lang="en-US" dirty="0"/>
              <a:t>the initial hormone that causes the reaction</a:t>
            </a:r>
          </a:p>
          <a:p>
            <a:endParaRPr lang="en-US" dirty="0"/>
          </a:p>
          <a:p>
            <a:r>
              <a:rPr lang="en-US" dirty="0" smtClean="0"/>
              <a:t>_______________________________________:  </a:t>
            </a:r>
            <a:r>
              <a:rPr lang="en-US" dirty="0"/>
              <a:t>the </a:t>
            </a:r>
            <a:r>
              <a:rPr lang="en-US" dirty="0" err="1"/>
              <a:t>biochemicals</a:t>
            </a:r>
            <a:r>
              <a:rPr lang="en-US" dirty="0"/>
              <a:t> </a:t>
            </a:r>
            <a:r>
              <a:rPr lang="en-US" dirty="0" smtClean="0"/>
              <a:t>produced </a:t>
            </a:r>
            <a:r>
              <a:rPr lang="en-US" dirty="0"/>
              <a:t>as a result of the action of the first hormone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 steroid hormones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Second messenger:  </a:t>
            </a:r>
          </a:p>
          <a:p>
            <a:pPr lvl="1"/>
            <a:r>
              <a:rPr lang="en-US" b="1" dirty="0"/>
              <a:t>cyclic adenosine </a:t>
            </a:r>
            <a:r>
              <a:rPr lang="en-US" b="1" dirty="0" err="1"/>
              <a:t>monophosphate</a:t>
            </a:r>
            <a:r>
              <a:rPr lang="en-US" b="1" dirty="0"/>
              <a:t>:  </a:t>
            </a:r>
            <a:r>
              <a:rPr lang="en-US" b="1" dirty="0" smtClean="0"/>
              <a:t>_____________</a:t>
            </a:r>
            <a:endParaRPr lang="en-US" b="1" dirty="0"/>
          </a:p>
          <a:p>
            <a:pPr lvl="1"/>
            <a:r>
              <a:rPr lang="en-US" dirty="0"/>
              <a:t>Hormone/receptor </a:t>
            </a:r>
            <a:r>
              <a:rPr lang="en-US" dirty="0">
                <a:sym typeface="Wingdings" pitchFamily="2" charset="2"/>
              </a:rPr>
              <a:t> </a:t>
            </a:r>
          </a:p>
          <a:p>
            <a:pPr lvl="1"/>
            <a:r>
              <a:rPr lang="en-US" dirty="0">
                <a:sym typeface="Wingdings" pitchFamily="2" charset="2"/>
              </a:rPr>
              <a:t>activates G protein  </a:t>
            </a:r>
          </a:p>
          <a:p>
            <a:pPr lvl="1"/>
            <a:r>
              <a:rPr lang="en-US" dirty="0">
                <a:sym typeface="Wingdings" pitchFamily="2" charset="2"/>
              </a:rPr>
              <a:t>activates </a:t>
            </a:r>
            <a:r>
              <a:rPr lang="en-US" dirty="0" err="1">
                <a:sym typeface="Wingdings" pitchFamily="2" charset="2"/>
              </a:rPr>
              <a:t>adenylate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cyclase</a:t>
            </a:r>
            <a:r>
              <a:rPr lang="en-US" dirty="0">
                <a:sym typeface="Wingdings" pitchFamily="2" charset="2"/>
              </a:rPr>
              <a:t>   </a:t>
            </a:r>
          </a:p>
          <a:p>
            <a:pPr lvl="1"/>
            <a:r>
              <a:rPr lang="en-US" dirty="0">
                <a:sym typeface="Wingdings" pitchFamily="2" charset="2"/>
              </a:rPr>
              <a:t>removes two phosphates from ATP  </a:t>
            </a:r>
          </a:p>
          <a:p>
            <a:pPr lvl="1"/>
            <a:r>
              <a:rPr lang="en-US" dirty="0">
                <a:sym typeface="Wingdings" pitchFamily="2" charset="2"/>
              </a:rPr>
              <a:t>forms </a:t>
            </a:r>
            <a:r>
              <a:rPr lang="en-US" dirty="0" err="1">
                <a:sym typeface="Wingdings" pitchFamily="2" charset="2"/>
              </a:rPr>
              <a:t>cAMP</a:t>
            </a:r>
            <a:endParaRPr lang="en-US" dirty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 steroid hormones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cAMP</a:t>
            </a:r>
            <a:r>
              <a:rPr lang="en-US" dirty="0"/>
              <a:t> activates more enzymes</a:t>
            </a:r>
          </a:p>
          <a:p>
            <a:r>
              <a:rPr lang="en-US" dirty="0" err="1"/>
              <a:t>cAMP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activates </a:t>
            </a:r>
            <a:r>
              <a:rPr lang="en-US" dirty="0" smtClean="0">
                <a:sym typeface="Wingdings" pitchFamily="2" charset="2"/>
              </a:rPr>
              <a:t>_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/>
              <a:t>Protein </a:t>
            </a:r>
            <a:r>
              <a:rPr lang="en-US" dirty="0" err="1"/>
              <a:t>kinases</a:t>
            </a:r>
            <a:r>
              <a:rPr lang="en-US" dirty="0"/>
              <a:t> </a:t>
            </a:r>
            <a:r>
              <a:rPr lang="en-US" dirty="0" smtClean="0"/>
              <a:t>_______________________________________________ from </a:t>
            </a:r>
            <a:r>
              <a:rPr lang="en-US" dirty="0"/>
              <a:t>ATP to molecules</a:t>
            </a:r>
          </a:p>
          <a:p>
            <a:pPr lvl="1"/>
            <a:r>
              <a:rPr lang="en-US" dirty="0"/>
              <a:t>Adding Phosphates to other molecules changes their shapes from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 steroid hormones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Inactivation of </a:t>
            </a:r>
            <a:r>
              <a:rPr lang="en-US" dirty="0" err="1"/>
              <a:t>cAMP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Phosphodiesterase</a:t>
            </a:r>
            <a:r>
              <a:rPr lang="en-US" dirty="0"/>
              <a:t>: 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 steroid hormones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 err="1"/>
              <a:t>Inositol</a:t>
            </a:r>
            <a:r>
              <a:rPr lang="en-US" dirty="0"/>
              <a:t> </a:t>
            </a:r>
            <a:r>
              <a:rPr lang="en-US" dirty="0" err="1"/>
              <a:t>triphosphate</a:t>
            </a:r>
            <a:r>
              <a:rPr lang="en-US" dirty="0"/>
              <a:t> </a:t>
            </a:r>
            <a:r>
              <a:rPr lang="en-US" dirty="0" smtClean="0"/>
              <a:t>____________</a:t>
            </a:r>
            <a:endParaRPr lang="en-US" dirty="0"/>
          </a:p>
          <a:p>
            <a:r>
              <a:rPr lang="en-US" dirty="0" smtClean="0"/>
              <a:t>_________________:  </a:t>
            </a:r>
            <a:r>
              <a:rPr lang="en-US" dirty="0"/>
              <a:t>cyclic </a:t>
            </a:r>
            <a:r>
              <a:rPr lang="en-US" dirty="0" err="1"/>
              <a:t>Guanosine</a:t>
            </a:r>
            <a:r>
              <a:rPr lang="en-US" dirty="0"/>
              <a:t> </a:t>
            </a:r>
            <a:r>
              <a:rPr lang="en-US" dirty="0" err="1"/>
              <a:t>Monophosphate</a:t>
            </a:r>
            <a:endParaRPr lang="en-US" dirty="0"/>
          </a:p>
          <a:p>
            <a:pPr lvl="1"/>
            <a:r>
              <a:rPr lang="en-US" dirty="0"/>
              <a:t>Derived from nucleotide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Second Messengers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618" name="Picture 2" descr="16-02CyclicAMP1.jpg                                            0000451DSeagate                        BEAF77EE: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1266825"/>
            <a:ext cx="8351837" cy="4324350"/>
          </a:xfrm>
          <a:prstGeom prst="rect">
            <a:avLst/>
          </a:prstGeom>
          <a:noFill/>
        </p:spPr>
      </p:pic>
      <p:sp>
        <p:nvSpPr>
          <p:cNvPr id="367621" name="Freeform 5"/>
          <p:cNvSpPr>
            <a:spLocks/>
          </p:cNvSpPr>
          <p:nvPr/>
        </p:nvSpPr>
        <p:spPr bwMode="auto">
          <a:xfrm>
            <a:off x="598488" y="3632200"/>
            <a:ext cx="1160462" cy="1477963"/>
          </a:xfrm>
          <a:custGeom>
            <a:avLst/>
            <a:gdLst/>
            <a:ahLst/>
            <a:cxnLst>
              <a:cxn ang="0">
                <a:pos x="828" y="968"/>
              </a:cxn>
              <a:cxn ang="0">
                <a:pos x="2" y="968"/>
              </a:cxn>
              <a:cxn ang="0">
                <a:pos x="0" y="0"/>
              </a:cxn>
              <a:cxn ang="0">
                <a:pos x="828" y="0"/>
              </a:cxn>
              <a:cxn ang="0">
                <a:pos x="828" y="968"/>
              </a:cxn>
            </a:cxnLst>
            <a:rect l="0" t="0" r="r" b="b"/>
            <a:pathLst>
              <a:path w="828" h="968">
                <a:moveTo>
                  <a:pt x="828" y="968"/>
                </a:moveTo>
                <a:lnTo>
                  <a:pt x="2" y="968"/>
                </a:lnTo>
                <a:lnTo>
                  <a:pt x="0" y="0"/>
                </a:lnTo>
                <a:lnTo>
                  <a:pt x="828" y="0"/>
                </a:lnTo>
                <a:lnTo>
                  <a:pt x="828" y="968"/>
                </a:lnTo>
                <a:close/>
              </a:path>
            </a:pathLst>
          </a:custGeom>
          <a:solidFill>
            <a:srgbClr val="FB6747"/>
          </a:solidFill>
          <a:ln w="19050">
            <a:solidFill>
              <a:srgbClr val="CB000A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7622" name="Freeform 6"/>
          <p:cNvSpPr>
            <a:spLocks/>
          </p:cNvSpPr>
          <p:nvPr/>
        </p:nvSpPr>
        <p:spPr bwMode="auto">
          <a:xfrm>
            <a:off x="6694488" y="3962400"/>
            <a:ext cx="1981200" cy="946150"/>
          </a:xfrm>
          <a:custGeom>
            <a:avLst/>
            <a:gdLst/>
            <a:ahLst/>
            <a:cxnLst>
              <a:cxn ang="0">
                <a:pos x="1362" y="646"/>
              </a:cxn>
              <a:cxn ang="0">
                <a:pos x="2" y="646"/>
              </a:cxn>
              <a:cxn ang="0">
                <a:pos x="0" y="0"/>
              </a:cxn>
              <a:cxn ang="0">
                <a:pos x="1360" y="0"/>
              </a:cxn>
              <a:cxn ang="0">
                <a:pos x="1362" y="646"/>
              </a:cxn>
            </a:cxnLst>
            <a:rect l="0" t="0" r="r" b="b"/>
            <a:pathLst>
              <a:path w="1362" h="646">
                <a:moveTo>
                  <a:pt x="1362" y="646"/>
                </a:moveTo>
                <a:lnTo>
                  <a:pt x="2" y="646"/>
                </a:lnTo>
                <a:lnTo>
                  <a:pt x="0" y="0"/>
                </a:lnTo>
                <a:lnTo>
                  <a:pt x="1360" y="0"/>
                </a:lnTo>
                <a:lnTo>
                  <a:pt x="1362" y="646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E655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7623" name="Line 7"/>
          <p:cNvSpPr>
            <a:spLocks noChangeShapeType="1"/>
          </p:cNvSpPr>
          <p:nvPr/>
        </p:nvSpPr>
        <p:spPr bwMode="auto">
          <a:xfrm flipV="1">
            <a:off x="817563" y="3089275"/>
            <a:ext cx="0" cy="190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7624" name="Line 8"/>
          <p:cNvSpPr>
            <a:spLocks noChangeShapeType="1"/>
          </p:cNvSpPr>
          <p:nvPr/>
        </p:nvSpPr>
        <p:spPr bwMode="auto">
          <a:xfrm flipV="1">
            <a:off x="1346200" y="3094038"/>
            <a:ext cx="1588" cy="185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7625" name="Line 9"/>
          <p:cNvSpPr>
            <a:spLocks noChangeShapeType="1"/>
          </p:cNvSpPr>
          <p:nvPr/>
        </p:nvSpPr>
        <p:spPr bwMode="auto">
          <a:xfrm flipV="1">
            <a:off x="8313738" y="3086100"/>
            <a:ext cx="1587" cy="193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7626" name="Line 10"/>
          <p:cNvSpPr>
            <a:spLocks noChangeShapeType="1"/>
          </p:cNvSpPr>
          <p:nvPr/>
        </p:nvSpPr>
        <p:spPr bwMode="auto">
          <a:xfrm flipV="1">
            <a:off x="7751763" y="3094038"/>
            <a:ext cx="1587" cy="1857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7627" name="Line 11"/>
          <p:cNvSpPr>
            <a:spLocks noChangeShapeType="1"/>
          </p:cNvSpPr>
          <p:nvPr/>
        </p:nvSpPr>
        <p:spPr bwMode="auto">
          <a:xfrm flipH="1">
            <a:off x="4767263" y="1816100"/>
            <a:ext cx="198437" cy="3032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7628" name="Line 12"/>
          <p:cNvSpPr>
            <a:spLocks noChangeShapeType="1"/>
          </p:cNvSpPr>
          <p:nvPr/>
        </p:nvSpPr>
        <p:spPr bwMode="auto">
          <a:xfrm>
            <a:off x="7969250" y="1808163"/>
            <a:ext cx="2381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7629" name="Line 13"/>
          <p:cNvSpPr>
            <a:spLocks noChangeShapeType="1"/>
          </p:cNvSpPr>
          <p:nvPr/>
        </p:nvSpPr>
        <p:spPr bwMode="auto">
          <a:xfrm>
            <a:off x="4962525" y="1819275"/>
            <a:ext cx="5715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7630" name="Rectangle 14"/>
          <p:cNvSpPr>
            <a:spLocks noChangeArrowheads="1"/>
          </p:cNvSpPr>
          <p:nvPr/>
        </p:nvSpPr>
        <p:spPr bwMode="auto">
          <a:xfrm>
            <a:off x="8048625" y="3286125"/>
            <a:ext cx="6064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Receptor</a:t>
            </a:r>
            <a:endParaRPr lang="en-US" sz="2100">
              <a:latin typeface="Times" charset="0"/>
            </a:endParaRPr>
          </a:p>
        </p:txBody>
      </p:sp>
      <p:sp>
        <p:nvSpPr>
          <p:cNvPr id="367631" name="Rectangle 15"/>
          <p:cNvSpPr>
            <a:spLocks noChangeArrowheads="1"/>
          </p:cNvSpPr>
          <p:nvPr/>
        </p:nvSpPr>
        <p:spPr bwMode="auto">
          <a:xfrm>
            <a:off x="1084263" y="1739900"/>
            <a:ext cx="7540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Hormone A</a:t>
            </a:r>
            <a:endParaRPr lang="en-US" sz="2100">
              <a:latin typeface="Times" charset="0"/>
            </a:endParaRPr>
          </a:p>
        </p:txBody>
      </p:sp>
      <p:sp>
        <p:nvSpPr>
          <p:cNvPr id="367632" name="Rectangle 16"/>
          <p:cNvSpPr>
            <a:spLocks noChangeArrowheads="1"/>
          </p:cNvSpPr>
          <p:nvPr/>
        </p:nvSpPr>
        <p:spPr bwMode="auto">
          <a:xfrm>
            <a:off x="549275" y="3289300"/>
            <a:ext cx="6064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Receptor</a:t>
            </a:r>
            <a:endParaRPr lang="en-US" sz="2100">
              <a:latin typeface="Times" charset="0"/>
            </a:endParaRPr>
          </a:p>
        </p:txBody>
      </p:sp>
      <p:sp>
        <p:nvSpPr>
          <p:cNvPr id="367633" name="Rectangle 17"/>
          <p:cNvSpPr>
            <a:spLocks noChangeArrowheads="1"/>
          </p:cNvSpPr>
          <p:nvPr/>
        </p:nvSpPr>
        <p:spPr bwMode="auto">
          <a:xfrm>
            <a:off x="2205038" y="3468688"/>
            <a:ext cx="2349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900" b="1">
                <a:solidFill>
                  <a:srgbClr val="000000"/>
                </a:solidFill>
                <a:latin typeface="Arial" pitchFamily="34" charset="0"/>
              </a:rPr>
              <a:t>GTP</a:t>
            </a:r>
            <a:endParaRPr lang="en-US" sz="2100">
              <a:latin typeface="Times" charset="0"/>
            </a:endParaRPr>
          </a:p>
        </p:txBody>
      </p:sp>
      <p:sp>
        <p:nvSpPr>
          <p:cNvPr id="367634" name="Rectangle 18"/>
          <p:cNvSpPr>
            <a:spLocks noChangeArrowheads="1"/>
          </p:cNvSpPr>
          <p:nvPr/>
        </p:nvSpPr>
        <p:spPr bwMode="auto">
          <a:xfrm>
            <a:off x="6616700" y="3468688"/>
            <a:ext cx="2349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900" b="1">
                <a:solidFill>
                  <a:srgbClr val="000000"/>
                </a:solidFill>
                <a:latin typeface="Arial" pitchFamily="34" charset="0"/>
              </a:rPr>
              <a:t>GTP</a:t>
            </a:r>
            <a:endParaRPr lang="en-US" sz="2100">
              <a:latin typeface="Times" charset="0"/>
            </a:endParaRPr>
          </a:p>
        </p:txBody>
      </p:sp>
      <p:sp>
        <p:nvSpPr>
          <p:cNvPr id="367635" name="Rectangle 19"/>
          <p:cNvSpPr>
            <a:spLocks noChangeArrowheads="1"/>
          </p:cNvSpPr>
          <p:nvPr/>
        </p:nvSpPr>
        <p:spPr bwMode="auto">
          <a:xfrm>
            <a:off x="3155950" y="3059113"/>
            <a:ext cx="2349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900" b="1">
                <a:solidFill>
                  <a:srgbClr val="000000"/>
                </a:solidFill>
                <a:latin typeface="Arial" pitchFamily="34" charset="0"/>
              </a:rPr>
              <a:t>GTP</a:t>
            </a:r>
            <a:endParaRPr lang="en-US" sz="2100">
              <a:latin typeface="Times" charset="0"/>
            </a:endParaRPr>
          </a:p>
        </p:txBody>
      </p:sp>
      <p:sp>
        <p:nvSpPr>
          <p:cNvPr id="367636" name="Rectangle 20"/>
          <p:cNvSpPr>
            <a:spLocks noChangeArrowheads="1"/>
          </p:cNvSpPr>
          <p:nvPr/>
        </p:nvSpPr>
        <p:spPr bwMode="auto">
          <a:xfrm>
            <a:off x="3943350" y="3059113"/>
            <a:ext cx="2349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900" b="1">
                <a:solidFill>
                  <a:srgbClr val="000000"/>
                </a:solidFill>
                <a:latin typeface="Arial" pitchFamily="34" charset="0"/>
              </a:rPr>
              <a:t>GTP</a:t>
            </a:r>
            <a:endParaRPr lang="en-US" sz="2100">
              <a:latin typeface="Times" charset="0"/>
            </a:endParaRPr>
          </a:p>
        </p:txBody>
      </p:sp>
      <p:sp>
        <p:nvSpPr>
          <p:cNvPr id="367637" name="Rectangle 21"/>
          <p:cNvSpPr>
            <a:spLocks noChangeArrowheads="1"/>
          </p:cNvSpPr>
          <p:nvPr/>
        </p:nvSpPr>
        <p:spPr bwMode="auto">
          <a:xfrm>
            <a:off x="4903788" y="3059113"/>
            <a:ext cx="2349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900" b="1">
                <a:solidFill>
                  <a:srgbClr val="000000"/>
                </a:solidFill>
                <a:latin typeface="Arial" pitchFamily="34" charset="0"/>
              </a:rPr>
              <a:t>GTP</a:t>
            </a:r>
            <a:endParaRPr lang="en-US" sz="2100">
              <a:latin typeface="Times" charset="0"/>
            </a:endParaRPr>
          </a:p>
        </p:txBody>
      </p:sp>
      <p:sp>
        <p:nvSpPr>
          <p:cNvPr id="367638" name="Rectangle 22"/>
          <p:cNvSpPr>
            <a:spLocks noChangeArrowheads="1"/>
          </p:cNvSpPr>
          <p:nvPr/>
        </p:nvSpPr>
        <p:spPr bwMode="auto">
          <a:xfrm>
            <a:off x="5668963" y="3059113"/>
            <a:ext cx="2349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900" b="1">
                <a:solidFill>
                  <a:srgbClr val="000000"/>
                </a:solidFill>
                <a:latin typeface="Arial" pitchFamily="34" charset="0"/>
              </a:rPr>
              <a:t>GTP</a:t>
            </a:r>
            <a:endParaRPr lang="en-US" sz="2100">
              <a:latin typeface="Times" charset="0"/>
            </a:endParaRPr>
          </a:p>
        </p:txBody>
      </p:sp>
      <p:sp>
        <p:nvSpPr>
          <p:cNvPr id="367639" name="Rectangle 23"/>
          <p:cNvSpPr>
            <a:spLocks noChangeArrowheads="1"/>
          </p:cNvSpPr>
          <p:nvPr/>
        </p:nvSpPr>
        <p:spPr bwMode="auto">
          <a:xfrm>
            <a:off x="4010025" y="3600450"/>
            <a:ext cx="228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900" b="1">
                <a:solidFill>
                  <a:srgbClr val="000000"/>
                </a:solidFill>
                <a:latin typeface="Arial" pitchFamily="34" charset="0"/>
              </a:rPr>
              <a:t>ATP</a:t>
            </a:r>
            <a:endParaRPr lang="en-US" sz="2100">
              <a:latin typeface="Times" charset="0"/>
            </a:endParaRPr>
          </a:p>
        </p:txBody>
      </p:sp>
      <p:sp>
        <p:nvSpPr>
          <p:cNvPr id="367640" name="Rectangle 24"/>
          <p:cNvSpPr>
            <a:spLocks noChangeArrowheads="1"/>
          </p:cNvSpPr>
          <p:nvPr/>
        </p:nvSpPr>
        <p:spPr bwMode="auto">
          <a:xfrm>
            <a:off x="4705350" y="3648075"/>
            <a:ext cx="3889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cAMP</a:t>
            </a:r>
            <a:endParaRPr lang="en-US" sz="2100">
              <a:latin typeface="Times" charset="0"/>
            </a:endParaRPr>
          </a:p>
        </p:txBody>
      </p:sp>
      <p:sp>
        <p:nvSpPr>
          <p:cNvPr id="367641" name="Rectangle 25"/>
          <p:cNvSpPr>
            <a:spLocks noChangeArrowheads="1"/>
          </p:cNvSpPr>
          <p:nvPr/>
        </p:nvSpPr>
        <p:spPr bwMode="auto">
          <a:xfrm>
            <a:off x="4672013" y="4721225"/>
            <a:ext cx="5746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Inactive 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protein 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kinase A</a:t>
            </a:r>
            <a:endParaRPr lang="en-US" sz="2100">
              <a:latin typeface="Times" charset="0"/>
            </a:endParaRPr>
          </a:p>
        </p:txBody>
      </p:sp>
      <p:sp>
        <p:nvSpPr>
          <p:cNvPr id="367642" name="Rectangle 26"/>
          <p:cNvSpPr>
            <a:spLocks noChangeArrowheads="1"/>
          </p:cNvSpPr>
          <p:nvPr/>
        </p:nvSpPr>
        <p:spPr bwMode="auto">
          <a:xfrm>
            <a:off x="5748338" y="4721225"/>
            <a:ext cx="5746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Active 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protein 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kinase A</a:t>
            </a:r>
            <a:endParaRPr lang="en-US" sz="2100">
              <a:latin typeface="Times" charset="0"/>
            </a:endParaRPr>
          </a:p>
        </p:txBody>
      </p:sp>
      <p:sp>
        <p:nvSpPr>
          <p:cNvPr id="367643" name="Rectangle 27"/>
          <p:cNvSpPr>
            <a:spLocks noChangeArrowheads="1"/>
          </p:cNvSpPr>
          <p:nvPr/>
        </p:nvSpPr>
        <p:spPr bwMode="auto">
          <a:xfrm>
            <a:off x="685800" y="3722688"/>
            <a:ext cx="1071563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Catecholamines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ACTH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FSH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LH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Glucagon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PTH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TSH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Calcitonin</a:t>
            </a:r>
            <a:endParaRPr lang="en-US" sz="2100">
              <a:latin typeface="Times" charset="0"/>
            </a:endParaRPr>
          </a:p>
        </p:txBody>
      </p:sp>
      <p:sp>
        <p:nvSpPr>
          <p:cNvPr id="367644" name="Rectangle 28"/>
          <p:cNvSpPr>
            <a:spLocks noChangeArrowheads="1"/>
          </p:cNvSpPr>
          <p:nvPr/>
        </p:nvSpPr>
        <p:spPr bwMode="auto">
          <a:xfrm>
            <a:off x="6767513" y="4044950"/>
            <a:ext cx="18923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Triggers responses of target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cell (activates enzymes,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stimulates cellular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secretion, opens ion</a:t>
            </a:r>
          </a:p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channels, etc.)</a:t>
            </a:r>
            <a:endParaRPr lang="en-US" sz="2100">
              <a:latin typeface="Times" charset="0"/>
            </a:endParaRPr>
          </a:p>
        </p:txBody>
      </p:sp>
      <p:sp>
        <p:nvSpPr>
          <p:cNvPr id="367645" name="Rectangle 29"/>
          <p:cNvSpPr>
            <a:spLocks noChangeArrowheads="1"/>
          </p:cNvSpPr>
          <p:nvPr/>
        </p:nvSpPr>
        <p:spPr bwMode="auto">
          <a:xfrm>
            <a:off x="5049838" y="1739900"/>
            <a:ext cx="12112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Adenylate cyclase</a:t>
            </a:r>
            <a:endParaRPr lang="en-US" sz="2100">
              <a:latin typeface="Times" charset="0"/>
            </a:endParaRPr>
          </a:p>
        </p:txBody>
      </p:sp>
      <p:sp>
        <p:nvSpPr>
          <p:cNvPr id="367646" name="Rectangle 30"/>
          <p:cNvSpPr>
            <a:spLocks noChangeArrowheads="1"/>
          </p:cNvSpPr>
          <p:nvPr/>
        </p:nvSpPr>
        <p:spPr bwMode="auto">
          <a:xfrm>
            <a:off x="7239000" y="1739900"/>
            <a:ext cx="7540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Hormone B</a:t>
            </a:r>
            <a:endParaRPr lang="en-US" sz="2100">
              <a:latin typeface="Times" charset="0"/>
            </a:endParaRPr>
          </a:p>
        </p:txBody>
      </p:sp>
      <p:sp>
        <p:nvSpPr>
          <p:cNvPr id="367647" name="Rectangle 31"/>
          <p:cNvSpPr>
            <a:spLocks noChangeArrowheads="1"/>
          </p:cNvSpPr>
          <p:nvPr/>
        </p:nvSpPr>
        <p:spPr bwMode="auto">
          <a:xfrm>
            <a:off x="6049963" y="3451225"/>
            <a:ext cx="3032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GDP</a:t>
            </a:r>
            <a:endParaRPr lang="en-US" sz="2100">
              <a:latin typeface="Times" charset="0"/>
            </a:endParaRPr>
          </a:p>
        </p:txBody>
      </p:sp>
      <p:sp>
        <p:nvSpPr>
          <p:cNvPr id="367648" name="Rectangle 32"/>
          <p:cNvSpPr>
            <a:spLocks noChangeArrowheads="1"/>
          </p:cNvSpPr>
          <p:nvPr/>
        </p:nvSpPr>
        <p:spPr bwMode="auto">
          <a:xfrm>
            <a:off x="2743200" y="3451225"/>
            <a:ext cx="3032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GDP</a:t>
            </a:r>
            <a:endParaRPr lang="en-US" sz="2100">
              <a:latin typeface="Times" charset="0"/>
            </a:endParaRPr>
          </a:p>
        </p:txBody>
      </p:sp>
      <p:sp>
        <p:nvSpPr>
          <p:cNvPr id="367649" name="Rectangle 33"/>
          <p:cNvSpPr>
            <a:spLocks noChangeArrowheads="1"/>
          </p:cNvSpPr>
          <p:nvPr/>
        </p:nvSpPr>
        <p:spPr bwMode="auto">
          <a:xfrm>
            <a:off x="549275" y="1400175"/>
            <a:ext cx="11684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 i="1">
                <a:solidFill>
                  <a:srgbClr val="000000"/>
                </a:solidFill>
                <a:latin typeface="Arial" pitchFamily="34" charset="0"/>
              </a:rPr>
              <a:t>Extracellular fluid</a:t>
            </a:r>
            <a:endParaRPr lang="en-US" sz="2100">
              <a:latin typeface="Times" charset="0"/>
            </a:endParaRPr>
          </a:p>
        </p:txBody>
      </p:sp>
      <p:sp>
        <p:nvSpPr>
          <p:cNvPr id="367650" name="Rectangle 34"/>
          <p:cNvSpPr>
            <a:spLocks noChangeArrowheads="1"/>
          </p:cNvSpPr>
          <p:nvPr/>
        </p:nvSpPr>
        <p:spPr bwMode="auto">
          <a:xfrm>
            <a:off x="549275" y="5326063"/>
            <a:ext cx="714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 i="1">
                <a:solidFill>
                  <a:srgbClr val="000000"/>
                </a:solidFill>
                <a:latin typeface="Arial" pitchFamily="34" charset="0"/>
              </a:rPr>
              <a:t>Cytoplasm</a:t>
            </a:r>
            <a:endParaRPr lang="en-US" sz="2100">
              <a:latin typeface="Times" charset="0"/>
            </a:endParaRPr>
          </a:p>
        </p:txBody>
      </p:sp>
      <p:sp>
        <p:nvSpPr>
          <p:cNvPr id="367651" name="Rectangle 35"/>
          <p:cNvSpPr>
            <a:spLocks noChangeArrowheads="1"/>
          </p:cNvSpPr>
          <p:nvPr/>
        </p:nvSpPr>
        <p:spPr bwMode="auto">
          <a:xfrm>
            <a:off x="1260475" y="3289300"/>
            <a:ext cx="1571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G</a:t>
            </a:r>
            <a:r>
              <a:rPr lang="en-US" sz="1100" b="1" baseline="-25000">
                <a:solidFill>
                  <a:srgbClr val="000000"/>
                </a:solidFill>
                <a:latin typeface="Arial" pitchFamily="34" charset="0"/>
              </a:rPr>
              <a:t>s</a:t>
            </a:r>
            <a:endParaRPr lang="en-US" sz="1100">
              <a:latin typeface="Times" charset="0"/>
            </a:endParaRPr>
          </a:p>
        </p:txBody>
      </p:sp>
      <p:sp>
        <p:nvSpPr>
          <p:cNvPr id="367652" name="Rectangle 36"/>
          <p:cNvSpPr>
            <a:spLocks noChangeArrowheads="1"/>
          </p:cNvSpPr>
          <p:nvPr/>
        </p:nvSpPr>
        <p:spPr bwMode="auto">
          <a:xfrm>
            <a:off x="7672388" y="3289300"/>
            <a:ext cx="1333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/>
            <a:r>
              <a:rPr lang="en-US" sz="1100" b="1">
                <a:solidFill>
                  <a:srgbClr val="000000"/>
                </a:solidFill>
                <a:latin typeface="Arial" pitchFamily="34" charset="0"/>
              </a:rPr>
              <a:t>G</a:t>
            </a:r>
            <a:r>
              <a:rPr lang="en-US" sz="1100" b="1" baseline="-25000">
                <a:solidFill>
                  <a:srgbClr val="000000"/>
                </a:solidFill>
                <a:latin typeface="Arial" pitchFamily="34" charset="0"/>
              </a:rPr>
              <a:t>i</a:t>
            </a:r>
            <a:endParaRPr lang="en-US" sz="1100">
              <a:latin typeface="Times" charset="0"/>
            </a:endParaRPr>
          </a:p>
        </p:txBody>
      </p:sp>
      <p:sp>
        <p:nvSpPr>
          <p:cNvPr id="367653" name="Oval 37"/>
          <p:cNvSpPr>
            <a:spLocks noChangeArrowheads="1"/>
          </p:cNvSpPr>
          <p:nvPr/>
        </p:nvSpPr>
        <p:spPr bwMode="auto">
          <a:xfrm>
            <a:off x="1454150" y="2000250"/>
            <a:ext cx="161925" cy="1603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/>
            <a:r>
              <a:rPr lang="en-US" sz="1100" b="1">
                <a:latin typeface="Arial" pitchFamily="34" charset="0"/>
              </a:rPr>
              <a:t>1</a:t>
            </a:r>
          </a:p>
        </p:txBody>
      </p:sp>
      <p:sp>
        <p:nvSpPr>
          <p:cNvPr id="367654" name="Oval 38"/>
          <p:cNvSpPr>
            <a:spLocks noChangeArrowheads="1"/>
          </p:cNvSpPr>
          <p:nvPr/>
        </p:nvSpPr>
        <p:spPr bwMode="auto">
          <a:xfrm>
            <a:off x="2887663" y="3021013"/>
            <a:ext cx="161925" cy="161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/>
            <a:r>
              <a:rPr lang="en-US" sz="1100" b="1">
                <a:latin typeface="Arial" pitchFamily="34" charset="0"/>
              </a:rPr>
              <a:t>2</a:t>
            </a:r>
          </a:p>
        </p:txBody>
      </p:sp>
      <p:sp>
        <p:nvSpPr>
          <p:cNvPr id="367655" name="Oval 39"/>
          <p:cNvSpPr>
            <a:spLocks noChangeArrowheads="1"/>
          </p:cNvSpPr>
          <p:nvPr/>
        </p:nvSpPr>
        <p:spPr bwMode="auto">
          <a:xfrm>
            <a:off x="3670300" y="3025775"/>
            <a:ext cx="160338" cy="1603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/>
            <a:r>
              <a:rPr lang="en-US" sz="1100" b="1">
                <a:latin typeface="Arial" pitchFamily="34" charset="0"/>
              </a:rPr>
              <a:t>3</a:t>
            </a:r>
          </a:p>
        </p:txBody>
      </p:sp>
      <p:sp>
        <p:nvSpPr>
          <p:cNvPr id="367656" name="Oval 40"/>
          <p:cNvSpPr>
            <a:spLocks noChangeArrowheads="1"/>
          </p:cNvSpPr>
          <p:nvPr/>
        </p:nvSpPr>
        <p:spPr bwMode="auto">
          <a:xfrm>
            <a:off x="4441825" y="3184525"/>
            <a:ext cx="160338" cy="161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/>
            <a:r>
              <a:rPr lang="en-US" sz="1100" b="1">
                <a:latin typeface="Arial" pitchFamily="34" charset="0"/>
              </a:rPr>
              <a:t>4</a:t>
            </a:r>
          </a:p>
        </p:txBody>
      </p:sp>
      <p:sp>
        <p:nvSpPr>
          <p:cNvPr id="367657" name="Oval 41"/>
          <p:cNvSpPr>
            <a:spLocks noChangeArrowheads="1"/>
          </p:cNvSpPr>
          <p:nvPr/>
        </p:nvSpPr>
        <p:spPr bwMode="auto">
          <a:xfrm>
            <a:off x="5246688" y="3038475"/>
            <a:ext cx="160337" cy="1603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/>
            <a:r>
              <a:rPr lang="en-US" sz="1100" b="1">
                <a:latin typeface="Arial" pitchFamily="34" charset="0"/>
              </a:rPr>
              <a:t>3</a:t>
            </a:r>
          </a:p>
        </p:txBody>
      </p:sp>
      <p:sp>
        <p:nvSpPr>
          <p:cNvPr id="367658" name="Oval 42"/>
          <p:cNvSpPr>
            <a:spLocks noChangeArrowheads="1"/>
          </p:cNvSpPr>
          <p:nvPr/>
        </p:nvSpPr>
        <p:spPr bwMode="auto">
          <a:xfrm>
            <a:off x="6032500" y="3038475"/>
            <a:ext cx="160338" cy="1603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/>
            <a:r>
              <a:rPr lang="en-US" sz="1100" b="1">
                <a:latin typeface="Arial" pitchFamily="34" charset="0"/>
              </a:rPr>
              <a:t>2</a:t>
            </a:r>
          </a:p>
        </p:txBody>
      </p:sp>
      <p:sp>
        <p:nvSpPr>
          <p:cNvPr id="367659" name="Oval 43"/>
          <p:cNvSpPr>
            <a:spLocks noChangeArrowheads="1"/>
          </p:cNvSpPr>
          <p:nvPr/>
        </p:nvSpPr>
        <p:spPr bwMode="auto">
          <a:xfrm>
            <a:off x="7464425" y="2011363"/>
            <a:ext cx="160338" cy="161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/>
            <a:r>
              <a:rPr lang="en-US" sz="1100" b="1">
                <a:latin typeface="Arial" pitchFamily="34" charset="0"/>
              </a:rPr>
              <a:t>1</a:t>
            </a:r>
          </a:p>
        </p:txBody>
      </p:sp>
      <p:sp>
        <p:nvSpPr>
          <p:cNvPr id="367660" name="Oval 44"/>
          <p:cNvSpPr>
            <a:spLocks noChangeArrowheads="1"/>
          </p:cNvSpPr>
          <p:nvPr/>
        </p:nvSpPr>
        <p:spPr bwMode="auto">
          <a:xfrm>
            <a:off x="4922838" y="3887788"/>
            <a:ext cx="160337" cy="1603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/>
            <a:r>
              <a:rPr lang="en-US" sz="1100" b="1">
                <a:latin typeface="Arial" pitchFamily="34" charset="0"/>
              </a:rPr>
              <a:t>5</a:t>
            </a:r>
          </a:p>
        </p:txBody>
      </p:sp>
      <p:sp>
        <p:nvSpPr>
          <p:cNvPr id="367704" name="Text Box 88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b="1">
                <a:solidFill>
                  <a:schemeClr val="accent2"/>
                </a:solidFill>
                <a:latin typeface="Arial" pitchFamily="34" charset="0"/>
              </a:rPr>
              <a:t>Figure 16.2</a:t>
            </a:r>
          </a:p>
        </p:txBody>
      </p:sp>
      <p:sp>
        <p:nvSpPr>
          <p:cNvPr id="367705" name="Rectangle 8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Amino Acid-Based Hormone Action: </a:t>
            </a:r>
            <a:r>
              <a:rPr lang="en-US" dirty="0" err="1"/>
              <a:t>cAMP</a:t>
            </a:r>
            <a:r>
              <a:rPr lang="en-US" dirty="0"/>
              <a:t> Second Messenger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hormones are controlled by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certain level of a hormone will shut down production of that same hormone or a related hormone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Hormone Control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main types of stimuli for endocrine glands</a:t>
            </a:r>
          </a:p>
          <a:p>
            <a:pPr lvl="1"/>
            <a:r>
              <a:rPr lang="en-US" dirty="0"/>
              <a:t>1.  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“Humor” used to refer to </a:t>
            </a:r>
            <a:r>
              <a:rPr lang="en-US" dirty="0" smtClean="0"/>
              <a:t>__________</a:t>
            </a:r>
            <a:endParaRPr lang="en-US" dirty="0"/>
          </a:p>
          <a:p>
            <a:pPr lvl="2"/>
            <a:r>
              <a:rPr lang="en-US" dirty="0" err="1"/>
              <a:t>Humoral</a:t>
            </a:r>
            <a:r>
              <a:rPr lang="en-US" dirty="0"/>
              <a:t> stimuli refers to blood levels of ions and nutrients</a:t>
            </a:r>
          </a:p>
          <a:p>
            <a:pPr lvl="3"/>
            <a:r>
              <a:rPr lang="en-US" dirty="0"/>
              <a:t>Ex:  </a:t>
            </a:r>
            <a:r>
              <a:rPr lang="en-US" dirty="0" smtClean="0"/>
              <a:t>__________________________________________________ act </a:t>
            </a:r>
            <a:r>
              <a:rPr lang="en-US" dirty="0"/>
              <a:t>as a control for Parathyroid hormone release</a:t>
            </a:r>
          </a:p>
          <a:p>
            <a:pPr lvl="3"/>
            <a:r>
              <a:rPr lang="en-US" dirty="0"/>
              <a:t>Low blood calcium stimulates 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Endocrine Gland Stimulation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 Neural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With stress, sympathetic nerve fibers cause the release of  </a:t>
            </a:r>
            <a:r>
              <a:rPr lang="en-US" dirty="0" err="1"/>
              <a:t>norepinephrine</a:t>
            </a:r>
            <a:r>
              <a:rPr lang="en-US" dirty="0"/>
              <a:t> and epinephrine from the adrenal medulla</a:t>
            </a:r>
          </a:p>
          <a:p>
            <a:pPr lvl="1"/>
            <a:endParaRPr lang="en-US" dirty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Endocrine Stimulation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 Hormonal</a:t>
            </a:r>
          </a:p>
          <a:p>
            <a:pPr lvl="1"/>
            <a:r>
              <a:rPr lang="en-US" dirty="0"/>
              <a:t>One type of hormone will act as a </a:t>
            </a:r>
            <a:r>
              <a:rPr lang="en-US" dirty="0" smtClean="0"/>
              <a:t>__________________________________________________ on </a:t>
            </a:r>
            <a:r>
              <a:rPr lang="en-US" dirty="0"/>
              <a:t>another hormone</a:t>
            </a:r>
          </a:p>
          <a:p>
            <a:pPr lvl="1"/>
            <a:r>
              <a:rPr lang="en-US" dirty="0"/>
              <a:t>Hypothalamus releases “Releasing Hormones” to stimulate cells in the anterior pituitary</a:t>
            </a:r>
          </a:p>
          <a:p>
            <a:pPr lvl="2"/>
            <a:r>
              <a:rPr lang="en-US" dirty="0"/>
              <a:t>Also releases Inhibiting Hormones</a:t>
            </a: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Endocrine Stimulation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/>
              <a:t>Assignments</a:t>
            </a:r>
          </a:p>
          <a:p>
            <a:pPr lvl="1"/>
            <a:r>
              <a:rPr lang="en-US" sz="2800"/>
              <a:t>Encourage one type of Active Study</a:t>
            </a:r>
          </a:p>
          <a:p>
            <a:pPr lvl="1"/>
            <a:r>
              <a:rPr lang="en-US" sz="2800"/>
              <a:t>Ten high-quality quiz questions</a:t>
            </a:r>
          </a:p>
          <a:p>
            <a:pPr lvl="2"/>
            <a:r>
              <a:rPr lang="en-US" sz="2400"/>
              <a:t>Eight multiple choice questions that include at least four options.  Indicate the correct response.</a:t>
            </a:r>
          </a:p>
          <a:p>
            <a:pPr lvl="2"/>
            <a:r>
              <a:rPr lang="en-US" sz="2400"/>
              <a:t>Two short answer questions.  Asked and answered correctly</a:t>
            </a:r>
          </a:p>
          <a:p>
            <a:pPr lvl="1"/>
            <a:r>
              <a:rPr lang="en-US" sz="2800"/>
              <a:t>Assignment should be typed and submitted by the beginning of class on the date of the exam. Emailed assignments will not be returned. </a:t>
            </a:r>
          </a:p>
          <a:p>
            <a:pPr lvl="1"/>
            <a:r>
              <a:rPr lang="en-US" sz="2800"/>
              <a:t>No late assignments will be accepted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Format</a:t>
            </a:r>
          </a:p>
          <a:p>
            <a:pPr lvl="1">
              <a:lnSpc>
                <a:spcPct val="90000"/>
              </a:lnSpc>
            </a:pPr>
            <a:r>
              <a:rPr lang="en-US"/>
              <a:t>Class will consist of PowerPoint lecture based on the information from your text book.  </a:t>
            </a:r>
          </a:p>
          <a:p>
            <a:pPr lvl="2">
              <a:lnSpc>
                <a:spcPct val="90000"/>
              </a:lnSpc>
            </a:pPr>
            <a:r>
              <a:rPr lang="en-US"/>
              <a:t>Lectures are intended to help you digest and comprehend the material from your book, not replace it.  </a:t>
            </a:r>
          </a:p>
          <a:p>
            <a:pPr lvl="2">
              <a:lnSpc>
                <a:spcPct val="90000"/>
              </a:lnSpc>
            </a:pPr>
            <a:r>
              <a:rPr lang="en-US"/>
              <a:t>Templates for the lectures will be available online for you to download and print.</a:t>
            </a:r>
          </a:p>
          <a:p>
            <a:pPr lvl="2">
              <a:lnSpc>
                <a:spcPct val="90000"/>
              </a:lnSpc>
            </a:pPr>
            <a:r>
              <a:rPr lang="en-US"/>
              <a:t>A picture is worth a thousand words…</a:t>
            </a:r>
          </a:p>
          <a:p>
            <a:pPr lvl="3">
              <a:lnSpc>
                <a:spcPct val="90000"/>
              </a:lnSpc>
            </a:pPr>
            <a:r>
              <a:rPr lang="en-US"/>
              <a:t>Generally, if I draw it on the board, make sure it gets into your notes. 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85800" indent="-685800"/>
            <a:r>
              <a:rPr lang="en-US"/>
              <a:t>Studying</a:t>
            </a:r>
          </a:p>
          <a:p>
            <a:pPr marL="1066800" lvl="1" indent="-609600"/>
            <a:r>
              <a:rPr lang="en-US"/>
              <a:t>Read </a:t>
            </a:r>
            <a:r>
              <a:rPr lang="en-US" i="1"/>
              <a:t>before</a:t>
            </a:r>
            <a:r>
              <a:rPr lang="en-US"/>
              <a:t> you come in.</a:t>
            </a:r>
          </a:p>
          <a:p>
            <a:pPr marL="1066800" lvl="1" indent="-609600"/>
            <a:r>
              <a:rPr lang="en-US"/>
              <a:t>Don’t leave confused.</a:t>
            </a:r>
          </a:p>
          <a:p>
            <a:pPr marL="1066800" lvl="1" indent="-609600"/>
            <a:r>
              <a:rPr lang="en-US"/>
              <a:t>Study as soon after class as possible.</a:t>
            </a:r>
          </a:p>
          <a:p>
            <a:pPr marL="1066800" lvl="1" indent="-609600"/>
            <a:r>
              <a:rPr lang="en-US"/>
              <a:t>Spread study time out.</a:t>
            </a:r>
          </a:p>
          <a:p>
            <a:pPr marL="1066800" lvl="1" indent="-609600"/>
            <a:r>
              <a:rPr lang="en-US"/>
              <a:t>Ask for help when you don’t understand.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Active versus Passive Studying</a:t>
            </a:r>
          </a:p>
          <a:p>
            <a:pPr lvl="1"/>
            <a:r>
              <a:rPr lang="en-US"/>
              <a:t>Passive:  </a:t>
            </a:r>
          </a:p>
          <a:p>
            <a:pPr lvl="2"/>
            <a:r>
              <a:rPr lang="en-US"/>
              <a:t>reading or re-reading notes, listening to taped lectures</a:t>
            </a:r>
          </a:p>
          <a:p>
            <a:pPr lvl="2"/>
            <a:r>
              <a:rPr lang="en-US"/>
              <a:t>Low energy requirements</a:t>
            </a:r>
          </a:p>
          <a:p>
            <a:pPr lvl="2"/>
            <a:r>
              <a:rPr lang="en-US"/>
              <a:t>Begin to understand material</a:t>
            </a:r>
          </a:p>
          <a:p>
            <a:pPr lvl="2">
              <a:buFont typeface="Wingdings" pitchFamily="2" charset="2"/>
              <a:buNone/>
            </a:pPr>
            <a:endParaRPr lang="en-US"/>
          </a:p>
          <a:p>
            <a:pPr lvl="2"/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2800"/>
              <a:t>Active Studying</a:t>
            </a:r>
          </a:p>
          <a:p>
            <a:pPr lvl="2"/>
            <a:r>
              <a:rPr lang="en-US" sz="2000"/>
              <a:t>Developing </a:t>
            </a:r>
            <a:r>
              <a:rPr lang="en-US" sz="2000" i="1"/>
              <a:t>comprehension</a:t>
            </a:r>
          </a:p>
          <a:p>
            <a:pPr lvl="2"/>
            <a:r>
              <a:rPr lang="en-US" sz="2000"/>
              <a:t>Re-writing sections you don’t understand</a:t>
            </a:r>
          </a:p>
          <a:p>
            <a:pPr lvl="3"/>
            <a:r>
              <a:rPr lang="en-US" sz="1800"/>
              <a:t>Study efficiently!</a:t>
            </a:r>
          </a:p>
          <a:p>
            <a:pPr lvl="2"/>
            <a:r>
              <a:rPr lang="en-US" sz="2000"/>
              <a:t>Note-cards</a:t>
            </a:r>
          </a:p>
          <a:p>
            <a:pPr lvl="2"/>
            <a:r>
              <a:rPr lang="en-US" sz="2000"/>
              <a:t>Study groups</a:t>
            </a:r>
          </a:p>
          <a:p>
            <a:pPr lvl="3"/>
            <a:r>
              <a:rPr lang="en-US" sz="1800"/>
              <a:t>Discussing pathways or processes</a:t>
            </a:r>
          </a:p>
          <a:p>
            <a:pPr lvl="3"/>
            <a:r>
              <a:rPr lang="en-US" sz="1800"/>
              <a:t>Explaining to those who don’t get it yet</a:t>
            </a:r>
          </a:p>
          <a:p>
            <a:pPr lvl="3"/>
            <a:r>
              <a:rPr lang="en-US" sz="1800"/>
              <a:t>Forcing verbal recall of written material</a:t>
            </a:r>
          </a:p>
          <a:p>
            <a:pPr lvl="2"/>
            <a:r>
              <a:rPr lang="en-US" sz="2000"/>
              <a:t>Making exam questions</a:t>
            </a:r>
          </a:p>
          <a:p>
            <a:pPr lvl="3"/>
            <a:r>
              <a:rPr lang="en-US" sz="1800"/>
              <a:t>Answering exam questions correctly</a:t>
            </a:r>
          </a:p>
          <a:p>
            <a:pPr lvl="3"/>
            <a:r>
              <a:rPr lang="en-US" sz="1800"/>
              <a:t>Exchanging and reviewing assignments.  </a:t>
            </a:r>
            <a:br>
              <a:rPr lang="en-US" sz="1800"/>
            </a:br>
            <a:r>
              <a:rPr lang="en-US" sz="1800"/>
              <a:t>This then becomes a study guide for class material.  </a:t>
            </a:r>
          </a:p>
          <a:p>
            <a:pPr lvl="2"/>
            <a:r>
              <a:rPr lang="en-US" sz="2000"/>
              <a:t>Using supplemental study sites for practice quizzes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Exam Format</a:t>
            </a:r>
          </a:p>
          <a:p>
            <a:pPr lvl="1"/>
            <a:r>
              <a:rPr lang="en-US" sz="2800" dirty="0"/>
              <a:t>Exams will be created mostly from material presented in lecture</a:t>
            </a:r>
          </a:p>
          <a:p>
            <a:pPr lvl="1"/>
            <a:r>
              <a:rPr lang="en-US" sz="2800" dirty="0"/>
              <a:t>You may be responsible for diagrams (Anatomy)</a:t>
            </a:r>
          </a:p>
          <a:p>
            <a:pPr lvl="1"/>
            <a:r>
              <a:rPr lang="en-US" sz="2800" dirty="0"/>
              <a:t>Multiple choice options will have one correct response unless otherwise noted. </a:t>
            </a:r>
          </a:p>
          <a:p>
            <a:pPr lvl="2"/>
            <a:r>
              <a:rPr lang="en-US" sz="2400" dirty="0"/>
              <a:t>Indicate all that are correct</a:t>
            </a:r>
          </a:p>
          <a:p>
            <a:pPr lvl="1"/>
            <a:r>
              <a:rPr lang="en-US" sz="2800" dirty="0"/>
              <a:t>Short answer (not essay) questions will allow you to demonstrate your comprehension in your own words.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1169</Words>
  <Application>Microsoft Office PowerPoint</Application>
  <PresentationFormat>On-screen Show (4:3)</PresentationFormat>
  <Paragraphs>323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BSC 182 Human Physiology &amp; Anatomy II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Ready?</vt:lpstr>
      <vt:lpstr>Chapter 16:  Endocrine</vt:lpstr>
      <vt:lpstr>Autocrine &amp; Paracrine</vt:lpstr>
      <vt:lpstr>Comparing Endocrine &amp; Neurocrine</vt:lpstr>
      <vt:lpstr>Exocrine</vt:lpstr>
      <vt:lpstr>Endocrine system</vt:lpstr>
      <vt:lpstr>Endocrine</vt:lpstr>
      <vt:lpstr>Hormones</vt:lpstr>
      <vt:lpstr>Target Cell Specificity</vt:lpstr>
      <vt:lpstr>Target Cell Specificity</vt:lpstr>
      <vt:lpstr>Target Cell Activation</vt:lpstr>
      <vt:lpstr>Chemistry of Hormones</vt:lpstr>
      <vt:lpstr>Steroid hormones</vt:lpstr>
      <vt:lpstr>Steroid Hormone actions</vt:lpstr>
      <vt:lpstr>Steroid hormone actions</vt:lpstr>
      <vt:lpstr>Slide 25</vt:lpstr>
      <vt:lpstr>Non steroid hormones</vt:lpstr>
      <vt:lpstr>Non steroid hormones</vt:lpstr>
      <vt:lpstr>Non steroid hormones</vt:lpstr>
      <vt:lpstr>Non steroid hormones</vt:lpstr>
      <vt:lpstr>Non steroid hormones</vt:lpstr>
      <vt:lpstr>Non steroid hormones</vt:lpstr>
      <vt:lpstr>Non steroid hormones</vt:lpstr>
      <vt:lpstr>Non steroid hormones</vt:lpstr>
      <vt:lpstr>Second Messengers</vt:lpstr>
      <vt:lpstr>Amino Acid-Based Hormone Action: cAMP Second Messenger</vt:lpstr>
      <vt:lpstr>Hormone Control</vt:lpstr>
      <vt:lpstr>Endocrine Gland Stimulation</vt:lpstr>
      <vt:lpstr>Endocrine Stimulation</vt:lpstr>
      <vt:lpstr>Endocrine Stimulation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BSC 182 Human Physiology &amp; Anatomy II</dc:title>
  <dc:creator>bawargo</dc:creator>
  <cp:lastModifiedBy>bawargo</cp:lastModifiedBy>
  <cp:revision>4</cp:revision>
  <dcterms:created xsi:type="dcterms:W3CDTF">2009-08-12T18:48:33Z</dcterms:created>
  <dcterms:modified xsi:type="dcterms:W3CDTF">2010-08-20T16:05:48Z</dcterms:modified>
</cp:coreProperties>
</file>