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B5D09-41A2-4C10-BC33-A1DBC3F3555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59F39-1491-454B-AC68-3DA765632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16953-B12D-4291-8A76-EBB5AE64F6C1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D332B-0FE6-4DB7-829C-439A34F49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D332B-0FE6-4DB7-829C-439A34F49EF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4686-C085-4905-81A6-57F908CC8A7F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AF85-F570-4255-9D54-5FCA31EE4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4538"/>
            <a:ext cx="8331200" cy="41576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2400" dirty="0"/>
              <a:t>Also called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Hypo: 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Physis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Hypophysis</a:t>
            </a:r>
            <a:r>
              <a:rPr lang="en-US" sz="2400" dirty="0"/>
              <a:t>:  “to grow under”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Located at </a:t>
            </a:r>
            <a:r>
              <a:rPr lang="en-US" sz="2400" dirty="0" smtClean="0"/>
              <a:t>_____________________________________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Attached to hypothalamus by pituitary </a:t>
            </a:r>
            <a:r>
              <a:rPr lang="en-US" sz="2400" dirty="0" smtClean="0"/>
              <a:t>stalk_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Like </a:t>
            </a:r>
            <a:r>
              <a:rPr lang="en-US" sz="2400" dirty="0"/>
              <a:t>a pea on a stalk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0838"/>
            <a:ext cx="3276600" cy="1706562"/>
          </a:xfrm>
        </p:spPr>
        <p:txBody>
          <a:bodyPr/>
          <a:lstStyle/>
          <a:p>
            <a:r>
              <a:rPr lang="en-US"/>
              <a:t>Pituitary gland</a:t>
            </a:r>
          </a:p>
        </p:txBody>
      </p:sp>
      <p:pic>
        <p:nvPicPr>
          <p:cNvPr id="62468" name="Picture 4" descr="181 endocrine pituitary g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0"/>
            <a:ext cx="5257800" cy="265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Direct and indirect stimulation</a:t>
            </a:r>
          </a:p>
          <a:p>
            <a:r>
              <a:rPr lang="en-US" sz="3200" dirty="0"/>
              <a:t>Direct: 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Mobilizes fats and decreases glucose uptake</a:t>
            </a:r>
          </a:p>
          <a:p>
            <a:r>
              <a:rPr lang="en-US" sz="3200" dirty="0"/>
              <a:t>Indirect:  </a:t>
            </a:r>
          </a:p>
          <a:p>
            <a:pPr lvl="1"/>
            <a:r>
              <a:rPr lang="en-US" sz="2800" dirty="0"/>
              <a:t>GH </a:t>
            </a:r>
            <a:r>
              <a:rPr lang="en-US" sz="2800" dirty="0">
                <a:sym typeface="Wingdings" pitchFamily="2" charset="2"/>
              </a:rPr>
              <a:t> </a:t>
            </a:r>
          </a:p>
          <a:p>
            <a:pPr lvl="1"/>
            <a:r>
              <a:rPr lang="en-US" sz="2800" dirty="0">
                <a:sym typeface="Wingdings" pitchFamily="2" charset="2"/>
              </a:rPr>
              <a:t>liver  </a:t>
            </a:r>
          </a:p>
          <a:p>
            <a:pPr lvl="1"/>
            <a:r>
              <a:rPr lang="en-US" sz="2800" dirty="0">
                <a:sym typeface="Wingdings" pitchFamily="2" charset="2"/>
              </a:rPr>
              <a:t>produces </a:t>
            </a:r>
            <a:r>
              <a:rPr lang="en-US" sz="2800" dirty="0" smtClean="0">
                <a:sym typeface="Wingdings" pitchFamily="2" charset="2"/>
              </a:rPr>
              <a:t>____________________________________________ (</a:t>
            </a:r>
            <a:r>
              <a:rPr lang="en-US" sz="2800" dirty="0">
                <a:sym typeface="Wingdings" pitchFamily="2" charset="2"/>
              </a:rPr>
              <a:t>IGF) </a:t>
            </a:r>
          </a:p>
          <a:p>
            <a:pPr lvl="2"/>
            <a:r>
              <a:rPr lang="en-US" sz="2400" dirty="0">
                <a:sym typeface="Wingdings" pitchFamily="2" charset="2"/>
              </a:rPr>
              <a:t>Encourages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>
              <a:sym typeface="Wingdings" pitchFamily="2" charset="2"/>
            </a:endParaRPr>
          </a:p>
          <a:p>
            <a:pPr lvl="2"/>
            <a:r>
              <a:rPr lang="en-US" sz="2400" dirty="0">
                <a:sym typeface="Wingdings" pitchFamily="2" charset="2"/>
              </a:rPr>
              <a:t>encourages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hormone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181 endocrine growth horm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GH </a:t>
            </a:r>
            <a:r>
              <a:rPr lang="en-US" dirty="0" smtClean="0"/>
              <a:t>____________________________________ in </a:t>
            </a:r>
            <a:r>
              <a:rPr lang="en-US" dirty="0"/>
              <a:t>childhood: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Body proportions and mental development normal</a:t>
            </a:r>
          </a:p>
          <a:p>
            <a:pPr lvl="2"/>
            <a:r>
              <a:rPr lang="en-US" dirty="0"/>
              <a:t>Maximum growth: 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diagnosed before puberty, GH can be given </a:t>
            </a:r>
            <a:r>
              <a:rPr lang="en-US" dirty="0" err="1"/>
              <a:t>supplementally</a:t>
            </a:r>
            <a:endParaRPr lang="en-US" dirty="0"/>
          </a:p>
          <a:p>
            <a:endParaRPr lang="en-US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 hyposecretion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226300" cy="4583112"/>
          </a:xfrm>
        </p:spPr>
        <p:txBody>
          <a:bodyPr/>
          <a:lstStyle/>
          <a:p>
            <a:r>
              <a:rPr lang="en-US" dirty="0"/>
              <a:t>GH </a:t>
            </a:r>
            <a:r>
              <a:rPr lang="en-US" dirty="0" err="1"/>
              <a:t>oversecretion</a:t>
            </a:r>
            <a:endParaRPr lang="en-US" dirty="0"/>
          </a:p>
          <a:p>
            <a:pPr lvl="1"/>
            <a:r>
              <a:rPr lang="en-US" dirty="0"/>
              <a:t>In childhood: 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May reach heights exceeding 8 feet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Typically from </a:t>
            </a:r>
            <a:r>
              <a:rPr lang="en-US" dirty="0" smtClean="0"/>
              <a:t>____________________________ of </a:t>
            </a:r>
            <a:r>
              <a:rPr lang="en-US" dirty="0"/>
              <a:t>pituitary gland</a:t>
            </a:r>
          </a:p>
          <a:p>
            <a:pPr lvl="2"/>
            <a:r>
              <a:rPr lang="en-US" dirty="0" err="1"/>
              <a:t>Epiphyseal</a:t>
            </a:r>
            <a:r>
              <a:rPr lang="en-US" dirty="0"/>
              <a:t> plates open in long bones </a:t>
            </a:r>
          </a:p>
          <a:p>
            <a:pPr lvl="2"/>
            <a:r>
              <a:rPr lang="en-US" dirty="0"/>
              <a:t>Stimulation results in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473825" cy="1219200"/>
          </a:xfrm>
        </p:spPr>
        <p:txBody>
          <a:bodyPr/>
          <a:lstStyle/>
          <a:p>
            <a:r>
              <a:rPr lang="en-US"/>
              <a:t>GH hypersecretions</a:t>
            </a:r>
          </a:p>
        </p:txBody>
      </p:sp>
      <p:pic>
        <p:nvPicPr>
          <p:cNvPr id="74756" name="Picture 4" descr="181 endocrine gigantis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02475" y="0"/>
            <a:ext cx="204152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 adults: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__________________________________________________, </a:t>
            </a:r>
            <a:r>
              <a:rPr lang="en-US" dirty="0"/>
              <a:t>GH released, </a:t>
            </a:r>
            <a:br>
              <a:rPr lang="en-US" dirty="0"/>
            </a:br>
            <a:r>
              <a:rPr lang="en-US" dirty="0"/>
              <a:t>body can not grow taller, tends to </a:t>
            </a:r>
            <a:r>
              <a:rPr lang="en-US" dirty="0" smtClean="0"/>
              <a:t>_________________________________________________</a:t>
            </a:r>
            <a:endParaRPr lang="en-US" dirty="0"/>
          </a:p>
          <a:p>
            <a:pPr lvl="1"/>
            <a:r>
              <a:rPr lang="en-US" dirty="0"/>
              <a:t>Also associated with pituitary tumor</a:t>
            </a:r>
          </a:p>
          <a:p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 hypersecretions</a:t>
            </a:r>
          </a:p>
        </p:txBody>
      </p:sp>
      <p:pic>
        <p:nvPicPr>
          <p:cNvPr id="75782" name="Picture 6" descr="pit surg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2819400" cy="2093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181 endocrine prolact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124200"/>
            <a:ext cx="6019800" cy="3221995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0265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PRL: 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Pro:  for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Lact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______________________________________________ in </a:t>
            </a:r>
            <a:r>
              <a:rPr lang="en-US" dirty="0"/>
              <a:t>females</a:t>
            </a:r>
          </a:p>
          <a:p>
            <a:pPr>
              <a:lnSpc>
                <a:spcPct val="90000"/>
              </a:lnSpc>
            </a:pPr>
            <a:r>
              <a:rPr lang="en-US" dirty="0"/>
              <a:t>Excess may </a:t>
            </a:r>
            <a:br>
              <a:rPr lang="en-US" dirty="0"/>
            </a:br>
            <a:r>
              <a:rPr lang="en-US" dirty="0"/>
              <a:t>cause </a:t>
            </a:r>
            <a:r>
              <a:rPr lang="en-US" dirty="0" smtClean="0"/>
              <a:t>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Prolactin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_______________________________________ regulates </a:t>
            </a:r>
            <a:r>
              <a:rPr lang="en-US" sz="3200" dirty="0" err="1"/>
              <a:t>prolactin</a:t>
            </a:r>
            <a:r>
              <a:rPr lang="en-US" sz="3200" dirty="0"/>
              <a:t> secretion</a:t>
            </a:r>
          </a:p>
          <a:p>
            <a:pPr lvl="1"/>
            <a:endParaRPr lang="en-US" sz="2800" dirty="0"/>
          </a:p>
          <a:p>
            <a:r>
              <a:rPr lang="en-US" sz="3200" dirty="0"/>
              <a:t>PIH:  </a:t>
            </a:r>
            <a:r>
              <a:rPr lang="en-US" sz="3200" dirty="0" err="1"/>
              <a:t>prolactin</a:t>
            </a:r>
            <a:r>
              <a:rPr lang="en-US" sz="3200" dirty="0"/>
              <a:t> release inhibiting hormone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Reduces secretion of </a:t>
            </a:r>
            <a:r>
              <a:rPr lang="en-US" sz="2800" dirty="0" err="1"/>
              <a:t>prolactin</a:t>
            </a:r>
            <a:endParaRPr lang="en-US" sz="2800" dirty="0"/>
          </a:p>
          <a:p>
            <a:endParaRPr lang="en-US" sz="3200" dirty="0"/>
          </a:p>
          <a:p>
            <a:r>
              <a:rPr lang="en-US" sz="3200" dirty="0"/>
              <a:t>PRF:  </a:t>
            </a:r>
            <a:r>
              <a:rPr lang="en-US" sz="3200" dirty="0" err="1"/>
              <a:t>Prolactin</a:t>
            </a:r>
            <a:r>
              <a:rPr lang="en-US" sz="3200" dirty="0"/>
              <a:t> releasing factor</a:t>
            </a:r>
          </a:p>
          <a:p>
            <a:pPr lvl="1"/>
            <a:r>
              <a:rPr lang="en-US" sz="2800" dirty="0"/>
              <a:t>Thought to stimulate PRL, but not yet been identified in the body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Prolactin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50673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Called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Glycoprotein</a:t>
            </a:r>
          </a:p>
          <a:p>
            <a:r>
              <a:rPr lang="en-US" dirty="0"/>
              <a:t>Controls secretions of hormones from thyroid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TSH: 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Stimulating Hormone</a:t>
            </a:r>
          </a:p>
        </p:txBody>
      </p:sp>
      <p:pic>
        <p:nvPicPr>
          <p:cNvPr id="78852" name="Picture 4" descr="181 endocrine thyroid stimulating horm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52600"/>
            <a:ext cx="3703638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of Goiter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Hyperthyroidism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Hypothyroidism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HCG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192838" cy="1219200"/>
          </a:xfrm>
        </p:spPr>
        <p:txBody>
          <a:bodyPr/>
          <a:lstStyle/>
          <a:p>
            <a:r>
              <a:rPr lang="en-US"/>
              <a:t>Goiter</a:t>
            </a:r>
          </a:p>
        </p:txBody>
      </p:sp>
      <p:pic>
        <p:nvPicPr>
          <p:cNvPr id="79876" name="Picture 4" descr="goi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6400" y="0"/>
            <a:ext cx="3657600" cy="2546350"/>
          </a:xfrm>
          <a:prstGeom prst="rect">
            <a:avLst/>
          </a:prstGeom>
          <a:noFill/>
        </p:spPr>
      </p:pic>
      <p:pic>
        <p:nvPicPr>
          <p:cNvPr id="79877" name="Picture 5" descr="goi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0"/>
            <a:ext cx="4648200" cy="275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TRH:  </a:t>
            </a:r>
            <a:r>
              <a:rPr lang="en-US" dirty="0" err="1"/>
              <a:t>thyrotropin</a:t>
            </a:r>
            <a:r>
              <a:rPr lang="en-US" dirty="0"/>
              <a:t>-releasing Hormone</a:t>
            </a:r>
          </a:p>
          <a:p>
            <a:r>
              <a:rPr lang="en-US" dirty="0"/>
              <a:t>Presence of thyroid hormones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Inhibits </a:t>
            </a:r>
            <a:r>
              <a:rPr lang="en-US" dirty="0"/>
              <a:t>release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thyroid hormones increase </a:t>
            </a:r>
            <a:r>
              <a:rPr lang="en-US" dirty="0">
                <a:sym typeface="Wingdings" pitchFamily="2" charset="2"/>
              </a:rPr>
              <a:t> TSH and TRH decrease</a:t>
            </a:r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TSH regulation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Adenohypophysis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Pituitary gland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Peptide</a:t>
            </a:r>
          </a:p>
          <a:p>
            <a:pPr>
              <a:lnSpc>
                <a:spcPct val="90000"/>
              </a:lnSpc>
            </a:pPr>
            <a:r>
              <a:rPr lang="en-US" dirty="0"/>
              <a:t>Controls other hormones that are released from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Adrenal hormones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Regulation: 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Released </a:t>
            </a:r>
            <a:r>
              <a:rPr lang="en-US" dirty="0"/>
              <a:t>from hypothalamus cortical hormones are low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daily rhythm:  increased levels in morning before waking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ACTH:  </a:t>
            </a:r>
            <a:r>
              <a:rPr lang="en-US" dirty="0" err="1"/>
              <a:t>Adrenocorticotropic</a:t>
            </a:r>
            <a:r>
              <a:rPr lang="en-US" dirty="0"/>
              <a:t> Hormone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Glycoprotein</a:t>
            </a:r>
          </a:p>
          <a:p>
            <a:r>
              <a:rPr lang="en-US" dirty="0" err="1"/>
              <a:t>Gonadotropins</a:t>
            </a:r>
            <a:r>
              <a:rPr lang="en-US" dirty="0"/>
              <a:t>:  target the gonads</a:t>
            </a:r>
          </a:p>
          <a:p>
            <a:endParaRPr lang="en-US" dirty="0" smtClean="0"/>
          </a:p>
          <a:p>
            <a:r>
              <a:rPr lang="en-US" dirty="0" smtClean="0"/>
              <a:t>Follicle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FSH:  Follicle stimulating hormone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FSH: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stimulates </a:t>
            </a:r>
            <a:r>
              <a:rPr lang="en-US" dirty="0" smtClean="0"/>
              <a:t>_______________________________________ to </a:t>
            </a:r>
            <a:r>
              <a:rPr lang="en-US" dirty="0"/>
              <a:t>mature egg</a:t>
            </a:r>
          </a:p>
          <a:p>
            <a:pPr lvl="1"/>
            <a:r>
              <a:rPr lang="en-US" dirty="0"/>
              <a:t>Stimulates follicular cells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FSH: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Stimulates production of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Glycoprotein</a:t>
            </a:r>
          </a:p>
          <a:p>
            <a:r>
              <a:rPr lang="en-US" dirty="0"/>
              <a:t>Promotes </a:t>
            </a:r>
            <a:r>
              <a:rPr lang="en-US" dirty="0" smtClean="0"/>
              <a:t>___________________________________________ in </a:t>
            </a:r>
            <a:r>
              <a:rPr lang="en-US" dirty="0"/>
              <a:t>both male and female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______________________________________:  </a:t>
            </a:r>
            <a:r>
              <a:rPr lang="en-US" dirty="0"/>
              <a:t>essential for release of egg:  ovulation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LH:  Luteinizing hormone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Regulation</a:t>
            </a:r>
          </a:p>
          <a:p>
            <a:endParaRPr lang="en-US" dirty="0"/>
          </a:p>
          <a:p>
            <a:r>
              <a:rPr lang="en-US" dirty="0"/>
              <a:t>Controlled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Gonadotropin</a:t>
            </a:r>
            <a:r>
              <a:rPr lang="en-US" dirty="0"/>
              <a:t> releasing Hormone</a:t>
            </a:r>
          </a:p>
          <a:p>
            <a:r>
              <a:rPr lang="en-US" dirty="0"/>
              <a:t>Secreted from the hypothalamus</a:t>
            </a:r>
          </a:p>
          <a:p>
            <a:r>
              <a:rPr lang="en-US" dirty="0" err="1"/>
              <a:t>GnRH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FSH and LH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Composed of nerve fibers and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Neurosecretory</a:t>
            </a:r>
            <a:r>
              <a:rPr lang="en-US" dirty="0"/>
              <a:t> cells:  secretions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Hormones</a:t>
            </a:r>
            <a:r>
              <a:rPr lang="en-US" dirty="0"/>
              <a:t>: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ADH </a:t>
            </a:r>
            <a:r>
              <a:rPr lang="en-US" dirty="0" err="1"/>
              <a:t>antidiuretic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OT:  </a:t>
            </a:r>
            <a:r>
              <a:rPr lang="en-US" dirty="0" err="1"/>
              <a:t>oxytocin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Posterior pituitary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Neurons in hypothalamus produce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Hormones </a:t>
            </a:r>
            <a:r>
              <a:rPr lang="en-US" dirty="0"/>
              <a:t>travel down axons</a:t>
            </a:r>
          </a:p>
          <a:p>
            <a:pPr>
              <a:lnSpc>
                <a:spcPct val="90000"/>
              </a:lnSpc>
            </a:pPr>
            <a:r>
              <a:rPr lang="en-US" dirty="0"/>
              <a:t>From hypothalamus </a:t>
            </a:r>
            <a:r>
              <a:rPr lang="en-US" dirty="0">
                <a:sym typeface="Wingdings" pitchFamily="2" charset="2"/>
              </a:rPr>
              <a:t> pituitary stalk  posterior pituitary  stored in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Released </a:t>
            </a:r>
            <a:r>
              <a:rPr lang="en-US" dirty="0">
                <a:sym typeface="Wingdings" pitchFamily="2" charset="2"/>
              </a:rPr>
              <a:t>when </a:t>
            </a:r>
            <a:r>
              <a:rPr lang="en-US" dirty="0" smtClean="0">
                <a:sym typeface="Wingdings" pitchFamily="2" charset="2"/>
              </a:rPr>
              <a:t>_____________________________ passes </a:t>
            </a:r>
            <a:r>
              <a:rPr lang="en-US" dirty="0">
                <a:sym typeface="Wingdings" pitchFamily="2" charset="2"/>
              </a:rPr>
              <a:t>through axon</a:t>
            </a:r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Posterior pituitary hormones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6192838" cy="5029200"/>
          </a:xfrm>
        </p:spPr>
        <p:txBody>
          <a:bodyPr/>
          <a:lstStyle/>
          <a:p>
            <a:r>
              <a:rPr lang="en-US" dirty="0"/>
              <a:t>Short polypeptide</a:t>
            </a:r>
          </a:p>
          <a:p>
            <a:r>
              <a:rPr lang="en-US" dirty="0" smtClean="0"/>
              <a:t>_______________________________:  </a:t>
            </a:r>
            <a:r>
              <a:rPr lang="en-US" dirty="0"/>
              <a:t>increases urine production</a:t>
            </a:r>
          </a:p>
          <a:p>
            <a:endParaRPr lang="en-US" dirty="0" smtClean="0"/>
          </a:p>
          <a:p>
            <a:r>
              <a:rPr lang="en-US" dirty="0" err="1" smtClean="0"/>
              <a:t>Antidiuretic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ADH </a:t>
            </a:r>
            <a:r>
              <a:rPr lang="en-US" dirty="0"/>
              <a:t>causes kidneys to </a:t>
            </a:r>
            <a:r>
              <a:rPr lang="en-US" dirty="0" smtClean="0"/>
              <a:t>________________________________ </a:t>
            </a:r>
            <a:r>
              <a:rPr lang="en-US" dirty="0"/>
              <a:t>excreted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</a:t>
            </a:r>
          </a:p>
        </p:txBody>
      </p:sp>
      <p:pic>
        <p:nvPicPr>
          <p:cNvPr id="89092" name="Picture 4" descr="181 endocrine AD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6025" y="304800"/>
            <a:ext cx="256222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Alcohol consumption </a:t>
            </a:r>
            <a:r>
              <a:rPr lang="en-US" dirty="0" smtClean="0"/>
              <a:t>____________________________________________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Increased </a:t>
            </a:r>
            <a:r>
              <a:rPr lang="en-US" dirty="0"/>
              <a:t>alcohol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__________________________________________  </a:t>
            </a:r>
            <a:r>
              <a:rPr lang="en-US" dirty="0">
                <a:sym typeface="Wingdings" pitchFamily="2" charset="2"/>
              </a:rPr>
              <a:t>more water moved through kidneys 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Excess alcohol consumption can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 and alcohol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Also called </a:t>
            </a:r>
            <a:r>
              <a:rPr lang="en-US" dirty="0" smtClean="0"/>
              <a:t>_______________________________  </a:t>
            </a:r>
            <a:r>
              <a:rPr lang="en-US" dirty="0"/>
              <a:t>for its effects on </a:t>
            </a:r>
            <a:r>
              <a:rPr lang="en-US" dirty="0" smtClean="0"/>
              <a:t>_____________________________________ in </a:t>
            </a:r>
            <a:r>
              <a:rPr lang="en-US" dirty="0"/>
              <a:t>blood vessels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increase vascular resistance </a:t>
            </a:r>
            <a:r>
              <a:rPr lang="en-US" dirty="0">
                <a:sym typeface="Wingdings" pitchFamily="2" charset="2"/>
              </a:rPr>
              <a:t> increase blood pressure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Secretion increases following </a:t>
            </a:r>
            <a:r>
              <a:rPr lang="en-US" dirty="0" smtClean="0">
                <a:sym typeface="Wingdings" pitchFamily="2" charset="2"/>
              </a:rPr>
              <a:t>severe </a:t>
            </a:r>
            <a:r>
              <a:rPr lang="en-US" dirty="0">
                <a:sym typeface="Wingdings" pitchFamily="2" charset="2"/>
              </a:rPr>
              <a:t>blood loss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Helps to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181 endocrine anterior pituitary horm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Regulation</a:t>
            </a:r>
          </a:p>
          <a:p>
            <a:pPr>
              <a:lnSpc>
                <a:spcPct val="90000"/>
              </a:lnSpc>
            </a:pPr>
            <a:r>
              <a:rPr lang="en-US" dirty="0"/>
              <a:t>Hypothalamus has </a:t>
            </a:r>
            <a:r>
              <a:rPr lang="en-US" dirty="0" smtClean="0"/>
              <a:t>________________________________________ </a:t>
            </a:r>
            <a:r>
              <a:rPr lang="en-US" dirty="0"/>
              <a:t>that sense changes in body fluid concentrations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______________________________________:  </a:t>
            </a:r>
            <a:r>
              <a:rPr lang="en-US" dirty="0"/>
              <a:t>solutes in blood more concentrated </a:t>
            </a:r>
            <a:r>
              <a:rPr lang="en-US" dirty="0">
                <a:sym typeface="Wingdings" pitchFamily="2" charset="2"/>
              </a:rPr>
              <a:t> sensed by </a:t>
            </a:r>
            <a:r>
              <a:rPr lang="en-US" dirty="0" err="1">
                <a:sym typeface="Wingdings" pitchFamily="2" charset="2"/>
              </a:rPr>
              <a:t>osmoreceptors</a:t>
            </a:r>
            <a:r>
              <a:rPr lang="en-US" dirty="0">
                <a:sym typeface="Wingdings" pitchFamily="2" charset="2"/>
              </a:rPr>
              <a:t> posterior pituitary will release ADH  kidneys retain water  solutes in blood become less concentrated</a:t>
            </a:r>
            <a:endParaRPr lang="en-US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Also has </a:t>
            </a:r>
            <a:r>
              <a:rPr lang="en-US" dirty="0" smtClean="0"/>
              <a:t>___________________________________, </a:t>
            </a:r>
            <a:r>
              <a:rPr lang="en-US" dirty="0"/>
              <a:t>but not as strong as ADH</a:t>
            </a:r>
          </a:p>
          <a:p>
            <a:r>
              <a:rPr lang="en-US" dirty="0"/>
              <a:t>Causes </a:t>
            </a:r>
            <a:r>
              <a:rPr lang="en-US" dirty="0" smtClean="0"/>
              <a:t>___________________________________:</a:t>
            </a:r>
            <a:endParaRPr lang="en-US" dirty="0"/>
          </a:p>
          <a:p>
            <a:pPr lvl="1"/>
            <a:r>
              <a:rPr lang="en-US" dirty="0"/>
              <a:t>Uterine wall:  childbirth</a:t>
            </a:r>
          </a:p>
          <a:p>
            <a:pPr lvl="1"/>
            <a:r>
              <a:rPr lang="en-US" dirty="0"/>
              <a:t>One of the few </a:t>
            </a:r>
            <a:r>
              <a:rPr lang="en-US" dirty="0" smtClean="0"/>
              <a:t>__________________________________________________  systems</a:t>
            </a:r>
            <a:r>
              <a:rPr lang="en-US" dirty="0"/>
              <a:t>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uterus </a:t>
            </a:r>
            <a:r>
              <a:rPr lang="en-US" dirty="0"/>
              <a:t>stretches </a:t>
            </a:r>
            <a:r>
              <a:rPr lang="en-US" dirty="0">
                <a:sym typeface="Wingdings" pitchFamily="2" charset="2"/>
              </a:rPr>
              <a:t> signals hypothalamus to release </a:t>
            </a:r>
            <a:r>
              <a:rPr lang="en-US" dirty="0" err="1">
                <a:sym typeface="Wingdings" pitchFamily="2" charset="2"/>
              </a:rPr>
              <a:t>Oxytocin</a:t>
            </a:r>
            <a:r>
              <a:rPr lang="en-US" dirty="0">
                <a:sym typeface="Wingdings" pitchFamily="2" charset="2"/>
              </a:rPr>
              <a:t>  causes uterine contraction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Oxytocin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Breasts</a:t>
            </a:r>
          </a:p>
          <a:p>
            <a:pPr lvl="1"/>
            <a:r>
              <a:rPr lang="en-US" dirty="0"/>
              <a:t>OT contracts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Forces </a:t>
            </a:r>
            <a:r>
              <a:rPr lang="en-US" dirty="0"/>
              <a:t>milk from glands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Suckling</a:t>
            </a:r>
            <a:r>
              <a:rPr lang="en-US" dirty="0"/>
              <a:t>:  mechanical stimulation </a:t>
            </a:r>
            <a:r>
              <a:rPr lang="en-US" dirty="0">
                <a:sym typeface="Wingdings" pitchFamily="2" charset="2"/>
              </a:rPr>
              <a:t> stimulates hypothalamus  release of </a:t>
            </a:r>
            <a:r>
              <a:rPr lang="en-US" dirty="0" err="1">
                <a:sym typeface="Wingdings" pitchFamily="2" charset="2"/>
              </a:rPr>
              <a:t>Oxytocin</a:t>
            </a:r>
            <a:r>
              <a:rPr lang="en-US" dirty="0">
                <a:sym typeface="Wingdings" pitchFamily="2" charset="2"/>
              </a:rPr>
              <a:t>  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Oxytocin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Males</a:t>
            </a:r>
          </a:p>
          <a:p>
            <a:pPr lvl="1"/>
            <a:r>
              <a:rPr lang="en-US" dirty="0"/>
              <a:t>May play a role 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textbook refers to it as a “Cuddle Hormone” in non-sexual relationships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Present in posterior pituitary.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Oxytocin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lateral lobes</a:t>
            </a:r>
          </a:p>
          <a:p>
            <a:r>
              <a:rPr lang="en-US" dirty="0"/>
              <a:t>Connected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Composed </a:t>
            </a:r>
            <a:r>
              <a:rPr lang="en-US" dirty="0"/>
              <a:t>of </a:t>
            </a:r>
            <a:r>
              <a:rPr lang="en-US" dirty="0" err="1"/>
              <a:t>secretory</a:t>
            </a:r>
            <a:r>
              <a:rPr lang="en-US" dirty="0"/>
              <a:t> parts called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Follicular </a:t>
            </a:r>
            <a:r>
              <a:rPr lang="en-US" dirty="0"/>
              <a:t>cells produce and secrete hormones that can be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____________________________________________:  </a:t>
            </a:r>
            <a:r>
              <a:rPr lang="en-US" dirty="0"/>
              <a:t>located outside of follicles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876925" cy="1219200"/>
          </a:xfrm>
        </p:spPr>
        <p:txBody>
          <a:bodyPr/>
          <a:lstStyle/>
          <a:p>
            <a:r>
              <a:rPr lang="en-US"/>
              <a:t>Thyroid gland</a:t>
            </a:r>
          </a:p>
        </p:txBody>
      </p:sp>
      <p:pic>
        <p:nvPicPr>
          <p:cNvPr id="96260" name="Picture 4" descr="181 endocrine thyroid gla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62725" y="0"/>
            <a:ext cx="258127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Produces three hormones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/>
              <a:t>Thyroxine</a:t>
            </a:r>
            <a:r>
              <a:rPr lang="en-US" dirty="0"/>
              <a:t> T4</a:t>
            </a:r>
          </a:p>
          <a:p>
            <a:pPr lvl="2"/>
            <a:r>
              <a:rPr lang="en-US" dirty="0" err="1"/>
              <a:t>Triiodothyronine</a:t>
            </a:r>
            <a:r>
              <a:rPr lang="en-US" dirty="0"/>
              <a:t> T3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________________________________________________ (</a:t>
            </a:r>
            <a:r>
              <a:rPr lang="en-US" dirty="0" err="1"/>
              <a:t>extrafollicular</a:t>
            </a:r>
            <a:r>
              <a:rPr lang="en-US" dirty="0"/>
              <a:t>) cells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T3 and T4 </a:t>
            </a:r>
          </a:p>
          <a:p>
            <a:pPr lvl="1"/>
            <a:r>
              <a:rPr lang="en-US" dirty="0"/>
              <a:t>Regulate metabolism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how many calories body needs for Basal Metabolic Rate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Maturation </a:t>
            </a:r>
            <a:r>
              <a:rPr lang="en-US" dirty="0"/>
              <a:t>of nervous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Controlled </a:t>
            </a:r>
            <a:r>
              <a:rPr lang="en-US" dirty="0"/>
              <a:t>by </a:t>
            </a:r>
            <a:r>
              <a:rPr lang="en-US" dirty="0" smtClean="0"/>
              <a:t>_____________from _</a:t>
            </a:r>
            <a:endParaRPr lang="en-US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Follicular cells require </a:t>
            </a:r>
            <a:r>
              <a:rPr lang="en-US" dirty="0" smtClean="0"/>
              <a:t>_______________________________________ to </a:t>
            </a:r>
            <a:r>
              <a:rPr lang="en-US" dirty="0"/>
              <a:t>produce T3 and T4</a:t>
            </a:r>
          </a:p>
          <a:p>
            <a:r>
              <a:rPr lang="en-US" dirty="0"/>
              <a:t>Iodine absorbed from intestine carried to thyroid gland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moves </a:t>
            </a:r>
            <a:r>
              <a:rPr lang="en-US" dirty="0"/>
              <a:t>it into follicular cells</a:t>
            </a:r>
          </a:p>
          <a:p>
            <a:pPr lvl="1"/>
            <a:r>
              <a:rPr lang="en-US" dirty="0"/>
              <a:t>Iodine and </a:t>
            </a:r>
            <a:r>
              <a:rPr lang="en-US" dirty="0" smtClean="0"/>
              <a:t>_________________________________  </a:t>
            </a:r>
            <a:r>
              <a:rPr lang="en-US" dirty="0"/>
              <a:t>used to synthesize thyroid hormones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Thyroid hormones enter blood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Transported </a:t>
            </a:r>
            <a:r>
              <a:rPr lang="en-US" dirty="0"/>
              <a:t>to body cells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Parafollicular</a:t>
            </a:r>
            <a:r>
              <a:rPr lang="en-US" dirty="0"/>
              <a:t> (</a:t>
            </a:r>
            <a:r>
              <a:rPr lang="en-US" dirty="0" err="1"/>
              <a:t>Extrafollicular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Role in blood calcium and phosphate ion concentrations</a:t>
            </a:r>
          </a:p>
          <a:p>
            <a:pPr lvl="1"/>
            <a:r>
              <a:rPr lang="en-US" dirty="0" smtClean="0"/>
              <a:t>______________________________________________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less bone minerals put into bloodstream  </a:t>
            </a:r>
            <a:r>
              <a:rPr lang="en-US" dirty="0" smtClean="0">
                <a:sym typeface="Wingdings" pitchFamily="2" charset="2"/>
              </a:rPr>
              <a:t>_____________________________________________ and </a:t>
            </a:r>
            <a:r>
              <a:rPr lang="en-US" dirty="0">
                <a:sym typeface="Wingdings" pitchFamily="2" charset="2"/>
              </a:rPr>
              <a:t>phosphate concentration in blood</a:t>
            </a:r>
            <a:endParaRPr lang="en-US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Neurohypophysis</a:t>
            </a:r>
            <a:endParaRPr lang="en-US" dirty="0"/>
          </a:p>
          <a:p>
            <a:pPr lvl="1"/>
            <a:r>
              <a:rPr lang="en-US" dirty="0"/>
              <a:t>Does not </a:t>
            </a:r>
            <a:r>
              <a:rPr lang="en-US" dirty="0" smtClean="0"/>
              <a:t>_______________________________________ </a:t>
            </a:r>
            <a:r>
              <a:rPr lang="en-US" dirty="0"/>
              <a:t>hormones</a:t>
            </a:r>
          </a:p>
          <a:p>
            <a:pPr lvl="1"/>
            <a:r>
              <a:rPr lang="en-US" dirty="0" err="1"/>
              <a:t>Neurosecretory</a:t>
            </a:r>
            <a:r>
              <a:rPr lang="en-US" dirty="0"/>
              <a:t> cells </a:t>
            </a:r>
            <a:r>
              <a:rPr lang="en-US" dirty="0" smtClean="0"/>
              <a:t>________________________________  </a:t>
            </a:r>
            <a:r>
              <a:rPr lang="en-US" dirty="0"/>
              <a:t>ADH and OT</a:t>
            </a:r>
          </a:p>
          <a:p>
            <a:pPr lvl="1"/>
            <a:r>
              <a:rPr lang="en-US" dirty="0"/>
              <a:t>Cell bodies of </a:t>
            </a:r>
            <a:r>
              <a:rPr lang="en-US" dirty="0" err="1"/>
              <a:t>neurosecretory</a:t>
            </a:r>
            <a:r>
              <a:rPr lang="en-US" dirty="0"/>
              <a:t> cells are located within the hypothalamus</a:t>
            </a:r>
          </a:p>
          <a:p>
            <a:pPr lvl="1"/>
            <a:r>
              <a:rPr lang="en-US" dirty="0"/>
              <a:t>Hormones release into bloodstream based on input from hypothalamus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Pituitary gland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Calcitonin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Seen </a:t>
            </a:r>
            <a:r>
              <a:rPr lang="en-US" dirty="0"/>
              <a:t>following meals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May protect bones of mother from </a:t>
            </a:r>
            <a:r>
              <a:rPr lang="en-US" dirty="0" err="1"/>
              <a:t>resorption</a:t>
            </a:r>
            <a:r>
              <a:rPr lang="en-US" dirty="0"/>
              <a:t> during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Make </a:t>
            </a:r>
            <a:r>
              <a:rPr lang="en-US" dirty="0"/>
              <a:t>sure that the fetal need are not met by robbing the mother’s bones of calcium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Calcitonin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Located on </a:t>
            </a:r>
            <a:r>
              <a:rPr lang="en-US" sz="2800" dirty="0" smtClean="0"/>
              <a:t>___________________________________  of </a:t>
            </a:r>
            <a:r>
              <a:rPr lang="en-US" sz="2800" dirty="0"/>
              <a:t>thyroid gland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Discovered accidentally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Patients with thyroid surgery in which the thyroid was completely removed would have </a:t>
            </a:r>
            <a:r>
              <a:rPr lang="en-US" sz="2000" dirty="0" smtClean="0"/>
              <a:t>__________________________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__________________________________________________________  </a:t>
            </a:r>
            <a:r>
              <a:rPr lang="en-US" sz="2000" dirty="0"/>
              <a:t>They eventually realized there was more than just the Thyroid gland.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Four: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 superior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 inferior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Produces: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parathyroid hormone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Parathyroid</a:t>
            </a:r>
          </a:p>
        </p:txBody>
      </p:sp>
      <p:pic>
        <p:nvPicPr>
          <p:cNvPr id="103428" name="Picture 4" descr="181 endocrine parathyro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67199"/>
            <a:ext cx="2819400" cy="2380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hormone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Decreased blood phosphate ion concentration</a:t>
            </a:r>
          </a:p>
          <a:p>
            <a:r>
              <a:rPr lang="en-US" dirty="0"/>
              <a:t>PTH stimulates bone </a:t>
            </a:r>
            <a:r>
              <a:rPr lang="en-US" dirty="0" err="1"/>
              <a:t>resorption</a:t>
            </a:r>
            <a:r>
              <a:rPr lang="en-US" dirty="0"/>
              <a:t> by </a:t>
            </a:r>
            <a:r>
              <a:rPr lang="en-US" dirty="0" err="1"/>
              <a:t>osteoclasts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 stimulates </a:t>
            </a:r>
            <a:r>
              <a:rPr lang="en-US" dirty="0"/>
              <a:t>absorption of calcium ions from intestine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Increased PTH </a:t>
            </a:r>
            <a:r>
              <a:rPr lang="en-US" dirty="0">
                <a:sym typeface="Wingdings" pitchFamily="2" charset="2"/>
              </a:rPr>
              <a:t>Increased Vitamin D  more calcium absorbed in intestines 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Calcitonin</a:t>
            </a:r>
            <a:r>
              <a:rPr lang="en-US" dirty="0"/>
              <a:t> (thyroid) and PTH (parathyroid)</a:t>
            </a:r>
          </a:p>
          <a:p>
            <a:r>
              <a:rPr lang="en-US" dirty="0"/>
              <a:t>Have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 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Calcitonin and PTH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4648200" cy="4525963"/>
          </a:xfrm>
        </p:spPr>
        <p:txBody>
          <a:bodyPr/>
          <a:lstStyle/>
          <a:p>
            <a:r>
              <a:rPr lang="en-US" dirty="0"/>
              <a:t>Associated with the _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portions</a:t>
            </a:r>
          </a:p>
          <a:p>
            <a:pPr lvl="1"/>
            <a:r>
              <a:rPr lang="en-US" dirty="0"/>
              <a:t>Adrenal medulla: 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_________________________:  </a:t>
            </a:r>
            <a:r>
              <a:rPr lang="en-US" dirty="0"/>
              <a:t>outer portion</a:t>
            </a:r>
          </a:p>
          <a:p>
            <a:pPr lvl="1"/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705475" cy="1219200"/>
          </a:xfrm>
        </p:spPr>
        <p:txBody>
          <a:bodyPr/>
          <a:lstStyle/>
          <a:p>
            <a:r>
              <a:rPr lang="en-US"/>
              <a:t>Adrenal Glands</a:t>
            </a:r>
          </a:p>
        </p:txBody>
      </p:sp>
      <p:pic>
        <p:nvPicPr>
          <p:cNvPr id="107524" name="Picture 4" descr="181 endocrine adrenal gland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2133600"/>
            <a:ext cx="3657600" cy="2925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Closely associated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Adrenal </a:t>
            </a:r>
            <a:r>
              <a:rPr lang="en-US" dirty="0" err="1"/>
              <a:t>medullary</a:t>
            </a:r>
            <a:r>
              <a:rPr lang="en-US" dirty="0"/>
              <a:t> cells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Central nervous system </a:t>
            </a:r>
            <a:r>
              <a:rPr lang="en-US" dirty="0">
                <a:sym typeface="Wingdings" pitchFamily="2" charset="2"/>
              </a:rPr>
              <a:t> sympathetic nervous system:  </a:t>
            </a:r>
            <a:r>
              <a:rPr lang="en-US" dirty="0" err="1">
                <a:sym typeface="Wingdings" pitchFamily="2" charset="2"/>
              </a:rPr>
              <a:t>preganglionic</a:t>
            </a:r>
            <a:r>
              <a:rPr lang="en-US" dirty="0">
                <a:sym typeface="Wingdings" pitchFamily="2" charset="2"/>
              </a:rPr>
              <a:t> fiber  postganglionic fiber:   in this case adrenal medulla</a:t>
            </a:r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medulla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Adrenal medulla cells: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 </a:t>
            </a:r>
            <a:r>
              <a:rPr lang="en-US" dirty="0"/>
              <a:t>epinephrine and </a:t>
            </a:r>
            <a:r>
              <a:rPr lang="en-US" dirty="0" err="1"/>
              <a:t>norepinephrine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Epinephrine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Hormones of Adrenal Medulla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Effects of epinephrine and </a:t>
            </a:r>
            <a:r>
              <a:rPr lang="en-US" dirty="0" err="1"/>
              <a:t>norepinephrine</a:t>
            </a:r>
            <a:r>
              <a:rPr lang="en-US" dirty="0"/>
              <a:t> are similar to sympathetic nerve stimulation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Increased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Increased breath rate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  </a:t>
            </a:r>
            <a:r>
              <a:rPr lang="en-US" dirty="0"/>
              <a:t>activity of digestive system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Duration</a:t>
            </a:r>
            <a:r>
              <a:rPr lang="en-US" dirty="0"/>
              <a:t>:  up to 10 X longer than neurotransmitter effects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Removed </a:t>
            </a:r>
            <a:r>
              <a:rPr lang="en-US" dirty="0"/>
              <a:t>from the tissues slowly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Medulla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Makes up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Divided into </a:t>
            </a:r>
            <a:r>
              <a:rPr lang="en-US" dirty="0" smtClean="0"/>
              <a:t>_____________________________ of </a:t>
            </a:r>
            <a:r>
              <a:rPr lang="en-US" dirty="0"/>
              <a:t>epithelial layers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Mineralocorticoids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Balance minerals </a:t>
            </a:r>
            <a:br>
              <a:rPr lang="en-US" dirty="0"/>
            </a:br>
            <a:r>
              <a:rPr lang="en-US" dirty="0"/>
              <a:t>and water in blood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glucocorticoids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Sex hormones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cortex</a:t>
            </a:r>
          </a:p>
        </p:txBody>
      </p:sp>
      <p:pic>
        <p:nvPicPr>
          <p:cNvPr id="111620" name="Picture 4" descr="adrenalAn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752850" cy="257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267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Causes release of hormones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Hypothalamus </a:t>
            </a:r>
            <a:r>
              <a:rPr lang="en-US" dirty="0"/>
              <a:t>produces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rH</a:t>
            </a:r>
            <a:r>
              <a:rPr lang="en-US" dirty="0" smtClean="0"/>
              <a:t> </a:t>
            </a:r>
            <a:r>
              <a:rPr lang="en-US" dirty="0"/>
              <a:t>carried through capillaries into anterior pituitary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3832225" cy="1219200"/>
          </a:xfrm>
        </p:spPr>
        <p:txBody>
          <a:bodyPr>
            <a:normAutofit fontScale="90000"/>
          </a:bodyPr>
          <a:lstStyle/>
          <a:p>
            <a:r>
              <a:rPr lang="en-US"/>
              <a:t>Hypophyseal portal</a:t>
            </a:r>
          </a:p>
        </p:txBody>
      </p:sp>
      <p:pic>
        <p:nvPicPr>
          <p:cNvPr id="66564" name="Picture 4" descr="181 endocrine ant pit por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0"/>
            <a:ext cx="497363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/>
              <a:t>Mineralocorticoid</a:t>
            </a:r>
            <a:endParaRPr lang="en-US" sz="32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3200" dirty="0" err="1"/>
              <a:t>Glucocorticoids</a:t>
            </a:r>
            <a:endParaRPr lang="en-US" sz="3200" dirty="0"/>
          </a:p>
          <a:p>
            <a:pPr lvl="1"/>
            <a:r>
              <a:rPr lang="en-US" sz="2800" dirty="0"/>
              <a:t>Help to maintain blood glucose and blood pressure</a:t>
            </a:r>
          </a:p>
          <a:p>
            <a:pPr lvl="2"/>
            <a:r>
              <a:rPr lang="en-US" sz="2400" dirty="0" smtClean="0"/>
              <a:t> </a:t>
            </a:r>
            <a:endParaRPr lang="en-US" sz="2400" dirty="0"/>
          </a:p>
          <a:p>
            <a:pPr lvl="3"/>
            <a:r>
              <a:rPr lang="en-US" sz="2000" dirty="0" err="1"/>
              <a:t>Gluconeogenesis</a:t>
            </a:r>
            <a:r>
              <a:rPr lang="en-US" sz="2000" dirty="0"/>
              <a:t>:  formation of glucose from fats and proteins</a:t>
            </a:r>
          </a:p>
          <a:p>
            <a:r>
              <a:rPr lang="en-US" sz="3200" dirty="0"/>
              <a:t>Sex hormones</a:t>
            </a:r>
          </a:p>
          <a:p>
            <a:pPr lvl="1"/>
            <a:r>
              <a:rPr lang="en-US" sz="2800" dirty="0"/>
              <a:t>Adrenal testosterone influences female sex drive</a:t>
            </a:r>
          </a:p>
          <a:p>
            <a:endParaRPr lang="en-US" sz="3200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cortex hormones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Regulation:  </a:t>
            </a:r>
          </a:p>
          <a:p>
            <a:r>
              <a:rPr lang="en-US" dirty="0"/>
              <a:t>Hypothalamus:  </a:t>
            </a:r>
          </a:p>
          <a:p>
            <a:pPr lvl="1"/>
            <a:r>
              <a:rPr lang="en-US" dirty="0"/>
              <a:t>releases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Anterior pituitary:  </a:t>
            </a:r>
          </a:p>
          <a:p>
            <a:pPr lvl="1"/>
            <a:r>
              <a:rPr lang="en-US" dirty="0"/>
              <a:t>ACTH  </a:t>
            </a:r>
            <a:r>
              <a:rPr lang="en-US" dirty="0" err="1"/>
              <a:t>Adrenocorticotrophic</a:t>
            </a:r>
            <a:r>
              <a:rPr lang="en-US" dirty="0"/>
              <a:t> hormone</a:t>
            </a:r>
          </a:p>
          <a:p>
            <a:endParaRPr lang="en-US" dirty="0" smtClean="0"/>
          </a:p>
          <a:p>
            <a:r>
              <a:rPr lang="en-US" dirty="0" smtClean="0"/>
              <a:t>adrenal </a:t>
            </a:r>
            <a:r>
              <a:rPr lang="en-US" dirty="0"/>
              <a:t>cortex produces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/>
              <a:t>inhibits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Cortisol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Hypothalamus to Anterior Pituitary</a:t>
            </a:r>
          </a:p>
          <a:p>
            <a:pPr lvl="1"/>
            <a:r>
              <a:rPr lang="en-US" dirty="0"/>
              <a:t>Blood pathway</a:t>
            </a:r>
          </a:p>
          <a:p>
            <a:pPr lvl="1"/>
            <a:r>
              <a:rPr lang="en-US" dirty="0" err="1"/>
              <a:t>Hypophyseal</a:t>
            </a:r>
            <a:r>
              <a:rPr lang="en-US" dirty="0"/>
              <a:t> </a:t>
            </a:r>
            <a:r>
              <a:rPr lang="en-US" u="sng" dirty="0" smtClean="0"/>
              <a:t>_</a:t>
            </a:r>
            <a:endParaRPr lang="en-US" u="sng" dirty="0"/>
          </a:p>
          <a:p>
            <a:pPr lvl="1"/>
            <a:endParaRPr lang="en-US" u="sng" dirty="0"/>
          </a:p>
          <a:p>
            <a:r>
              <a:rPr lang="en-US" dirty="0"/>
              <a:t>Hypothalamus to Posterior Pituitary</a:t>
            </a:r>
          </a:p>
          <a:p>
            <a:pPr lvl="1"/>
            <a:r>
              <a:rPr lang="en-US" dirty="0"/>
              <a:t>Modified neurons</a:t>
            </a:r>
          </a:p>
          <a:p>
            <a:pPr lvl="1"/>
            <a:r>
              <a:rPr lang="en-US" dirty="0" smtClean="0"/>
              <a:t>Hypothalamic- _</a:t>
            </a:r>
            <a:endParaRPr lang="en-US" u="sng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Anterior/Posterior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Anterior pituitary houses five types of </a:t>
            </a:r>
            <a:r>
              <a:rPr lang="en-US" dirty="0" err="1"/>
              <a:t>secretory</a:t>
            </a:r>
            <a:r>
              <a:rPr lang="en-US" dirty="0"/>
              <a:t> cells</a:t>
            </a:r>
          </a:p>
          <a:p>
            <a:pPr lvl="1"/>
            <a:r>
              <a:rPr lang="en-US" dirty="0"/>
              <a:t>1.  </a:t>
            </a:r>
            <a:r>
              <a:rPr lang="en-US" dirty="0" err="1"/>
              <a:t>Somatotrophs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.  </a:t>
            </a:r>
            <a:r>
              <a:rPr lang="en-US" dirty="0" err="1"/>
              <a:t>Lactotrophs</a:t>
            </a:r>
            <a:r>
              <a:rPr lang="en-US" dirty="0"/>
              <a:t> (</a:t>
            </a:r>
            <a:r>
              <a:rPr lang="en-US" dirty="0" err="1"/>
              <a:t>Mammatrophs</a:t>
            </a:r>
            <a:r>
              <a:rPr lang="en-US" dirty="0"/>
              <a:t>):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.  </a:t>
            </a:r>
            <a:r>
              <a:rPr lang="en-US" dirty="0" err="1"/>
              <a:t>Thyrotropes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dirty="0"/>
              <a:t>.  </a:t>
            </a:r>
            <a:r>
              <a:rPr lang="en-US" dirty="0" err="1"/>
              <a:t>Corticotropes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dirty="0"/>
              <a:t>.  </a:t>
            </a:r>
            <a:r>
              <a:rPr lang="en-US" dirty="0" err="1"/>
              <a:t>Gonadotropes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 Pituitary Hormones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(non steroidal)</a:t>
            </a:r>
          </a:p>
          <a:p>
            <a:endParaRPr lang="en-US" dirty="0"/>
          </a:p>
          <a:p>
            <a:r>
              <a:rPr lang="en-US" dirty="0"/>
              <a:t>Stimulates cells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Anabolic: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Encourages use of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Hormone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772400" cy="4735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Control of GH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Secreted from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Growth hormone releasing hormone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Stimulates secretion of GH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Growth Hormone Inhibiting Hormone = </a:t>
            </a:r>
            <a:r>
              <a:rPr lang="en-US" sz="2400" dirty="0" err="1"/>
              <a:t>Somatostatin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Secreted from hypothalamus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(and the gut)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Inhibits secretion of GH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(and decreases gastrointestinal secretions)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hormone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1179</Words>
  <Application>Microsoft Office PowerPoint</Application>
  <PresentationFormat>On-screen Show (4:3)</PresentationFormat>
  <Paragraphs>375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Pituitary gland</vt:lpstr>
      <vt:lpstr>Pituitary gland</vt:lpstr>
      <vt:lpstr>Slide 3</vt:lpstr>
      <vt:lpstr>Pituitary gland</vt:lpstr>
      <vt:lpstr>Hypophyseal portal</vt:lpstr>
      <vt:lpstr>Anterior/Posterior</vt:lpstr>
      <vt:lpstr>Anterior Pituitary Hormones</vt:lpstr>
      <vt:lpstr>Growth Hormone</vt:lpstr>
      <vt:lpstr>Growth hormone</vt:lpstr>
      <vt:lpstr>Growth hormone</vt:lpstr>
      <vt:lpstr>Slide 11</vt:lpstr>
      <vt:lpstr>GH hyposecretion</vt:lpstr>
      <vt:lpstr>GH hypersecretions</vt:lpstr>
      <vt:lpstr>GH hypersecretions</vt:lpstr>
      <vt:lpstr>Prolactin</vt:lpstr>
      <vt:lpstr>Prolactin</vt:lpstr>
      <vt:lpstr>Thyroid Stimulating Hormone</vt:lpstr>
      <vt:lpstr>Goiter</vt:lpstr>
      <vt:lpstr>TSH regulation</vt:lpstr>
      <vt:lpstr>ACTH:  Adrenocorticotropic Hormone</vt:lpstr>
      <vt:lpstr>FSH:  Follicle stimulating hormone</vt:lpstr>
      <vt:lpstr>FSH</vt:lpstr>
      <vt:lpstr>LH:  Luteinizing hormone</vt:lpstr>
      <vt:lpstr>FSH and LH</vt:lpstr>
      <vt:lpstr>Posterior pituitary</vt:lpstr>
      <vt:lpstr>Posterior pituitary hormones</vt:lpstr>
      <vt:lpstr>ADH</vt:lpstr>
      <vt:lpstr>ADH and alcohol</vt:lpstr>
      <vt:lpstr>ADH</vt:lpstr>
      <vt:lpstr>ADH </vt:lpstr>
      <vt:lpstr>Oxytocin</vt:lpstr>
      <vt:lpstr>Oxytocin</vt:lpstr>
      <vt:lpstr>Oxytocin</vt:lpstr>
      <vt:lpstr>Thyroid gland</vt:lpstr>
      <vt:lpstr>Thyroid</vt:lpstr>
      <vt:lpstr>Thyroid hormones</vt:lpstr>
      <vt:lpstr>Thyroid hormones</vt:lpstr>
      <vt:lpstr>Thyroid hormones</vt:lpstr>
      <vt:lpstr>Thyroid hormones</vt:lpstr>
      <vt:lpstr>Calcitonin</vt:lpstr>
      <vt:lpstr>Parathyroid</vt:lpstr>
      <vt:lpstr>PTH</vt:lpstr>
      <vt:lpstr>PTH</vt:lpstr>
      <vt:lpstr>Calcitonin and PTH</vt:lpstr>
      <vt:lpstr>Adrenal Glands</vt:lpstr>
      <vt:lpstr>Adrenal medulla</vt:lpstr>
      <vt:lpstr>Hormones of Adrenal Medulla</vt:lpstr>
      <vt:lpstr>Adrenal Medulla</vt:lpstr>
      <vt:lpstr>Adrenal cortex</vt:lpstr>
      <vt:lpstr>Adrenal cortex hormones</vt:lpstr>
      <vt:lpstr>Cortisol 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Pituitary gland</dc:title>
  <dc:creator>bawargo</dc:creator>
  <cp:lastModifiedBy>Wargo, Betsy</cp:lastModifiedBy>
  <cp:revision>2</cp:revision>
  <dcterms:created xsi:type="dcterms:W3CDTF">2009-08-12T18:54:30Z</dcterms:created>
  <dcterms:modified xsi:type="dcterms:W3CDTF">2009-09-01T14:02:49Z</dcterms:modified>
</cp:coreProperties>
</file>