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 Material, packet three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D3BF1-AE6C-4D63-A4CC-96A111BE49DB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22329-DB72-40BC-9187-72A9CDD1E7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 Material, packet three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3C8BE-698B-4E82-B395-FC160131F97A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23D87-46DE-4BA0-9EDE-9E3E52FDE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23D87-46DE-4BA0-9EDE-9E3E52FDEED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One Material, packet three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Exam One Material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F61BF9-F9A7-43F5-A096-9F4830A1D88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Exam One Material, packet three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5D6E-657E-479F-845D-7E5C95DD1D20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8511-18EC-49DC-84D2-132A328CC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5D6E-657E-479F-845D-7E5C95DD1D20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8511-18EC-49DC-84D2-132A328CC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5D6E-657E-479F-845D-7E5C95DD1D20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8511-18EC-49DC-84D2-132A328CC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5D6E-657E-479F-845D-7E5C95DD1D20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8511-18EC-49DC-84D2-132A328CC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5D6E-657E-479F-845D-7E5C95DD1D20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8511-18EC-49DC-84D2-132A328CC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5D6E-657E-479F-845D-7E5C95DD1D20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8511-18EC-49DC-84D2-132A328CC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5D6E-657E-479F-845D-7E5C95DD1D20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8511-18EC-49DC-84D2-132A328CC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5D6E-657E-479F-845D-7E5C95DD1D20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8511-18EC-49DC-84D2-132A328CC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5D6E-657E-479F-845D-7E5C95DD1D20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8511-18EC-49DC-84D2-132A328CC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5D6E-657E-479F-845D-7E5C95DD1D20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8511-18EC-49DC-84D2-132A328CC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5D6E-657E-479F-845D-7E5C95DD1D20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8511-18EC-49DC-84D2-132A328CC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C5D6E-657E-479F-845D-7E5C95DD1D20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08511-18EC-49DC-84D2-132A328CC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7848600" cy="5029200"/>
          </a:xfrm>
        </p:spPr>
        <p:txBody>
          <a:bodyPr/>
          <a:lstStyle/>
          <a:p>
            <a:r>
              <a:rPr lang="en-US" dirty="0"/>
              <a:t>Two types of tissues for secretion</a:t>
            </a:r>
          </a:p>
          <a:p>
            <a:pPr lvl="1"/>
            <a:r>
              <a:rPr lang="en-US" dirty="0" smtClean="0"/>
              <a:t>__________________________________________:  </a:t>
            </a:r>
            <a:r>
              <a:rPr lang="en-US" dirty="0"/>
              <a:t>digestive juices deposited into the duodenum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__________________________________________:  </a:t>
            </a:r>
            <a:r>
              <a:rPr lang="en-US" dirty="0"/>
              <a:t>releases hormones:  insulin, glucagon, and </a:t>
            </a:r>
            <a:r>
              <a:rPr lang="en-US" dirty="0" err="1"/>
              <a:t>somatostatin</a:t>
            </a:r>
            <a:endParaRPr lang="en-US" dirty="0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Pancreas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331200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Lies in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Large in children</a:t>
            </a:r>
          </a:p>
          <a:p>
            <a:r>
              <a:rPr lang="en-US" dirty="0"/>
              <a:t>Diminishes with age</a:t>
            </a:r>
          </a:p>
          <a:p>
            <a:endParaRPr lang="en-US" dirty="0" smtClean="0"/>
          </a:p>
          <a:p>
            <a:r>
              <a:rPr lang="en-US" dirty="0" smtClean="0"/>
              <a:t>Secretes _______________________:  </a:t>
            </a:r>
            <a:r>
              <a:rPr lang="en-US" dirty="0"/>
              <a:t>hormones that affect production and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Plays </a:t>
            </a:r>
            <a:r>
              <a:rPr lang="en-US" dirty="0"/>
              <a:t>role in immune system</a:t>
            </a:r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5537200" cy="1219200"/>
          </a:xfrm>
        </p:spPr>
        <p:txBody>
          <a:bodyPr/>
          <a:lstStyle/>
          <a:p>
            <a:r>
              <a:rPr lang="en-US"/>
              <a:t>Thymus</a:t>
            </a:r>
          </a:p>
        </p:txBody>
      </p:sp>
      <p:pic>
        <p:nvPicPr>
          <p:cNvPr id="123908" name="Picture 4" descr="thymus illustr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"/>
            <a:ext cx="3505200" cy="271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Heart</a:t>
            </a:r>
          </a:p>
          <a:p>
            <a:pPr lvl="1"/>
            <a:r>
              <a:rPr lang="en-US" sz="2800" dirty="0"/>
              <a:t>ANP:  </a:t>
            </a:r>
            <a:r>
              <a:rPr lang="en-US" sz="2800" dirty="0" smtClean="0"/>
              <a:t> </a:t>
            </a:r>
            <a:endParaRPr lang="en-US" sz="2800" dirty="0"/>
          </a:p>
          <a:p>
            <a:pPr lvl="2"/>
            <a:r>
              <a:rPr lang="en-US" sz="2400" dirty="0"/>
              <a:t>Volume of blood increases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smtClean="0">
                <a:sym typeface="Wingdings" pitchFamily="2" charset="2"/>
              </a:rPr>
              <a:t>_________________________________________________  </a:t>
            </a:r>
            <a:r>
              <a:rPr lang="en-US" sz="2400" dirty="0">
                <a:sym typeface="Wingdings" pitchFamily="2" charset="2"/>
              </a:rPr>
              <a:t>ANP released  sodium lost in kidneys  water lost in kidneys   </a:t>
            </a:r>
            <a:r>
              <a:rPr lang="en-US" sz="2400" dirty="0" smtClean="0">
                <a:sym typeface="Wingdings" pitchFamily="2" charset="2"/>
              </a:rPr>
              <a:t>_</a:t>
            </a:r>
            <a:endParaRPr lang="en-US" sz="2400" dirty="0">
              <a:sym typeface="Wingdings" pitchFamily="2" charset="2"/>
            </a:endParaRPr>
          </a:p>
          <a:p>
            <a:r>
              <a:rPr lang="en-US" sz="3200" dirty="0"/>
              <a:t>Gastrointestinal tract</a:t>
            </a:r>
          </a:p>
          <a:p>
            <a:pPr lvl="1"/>
            <a:r>
              <a:rPr lang="en-US" sz="2800" dirty="0"/>
              <a:t>Along the mucosa of the GI tract</a:t>
            </a:r>
          </a:p>
          <a:p>
            <a:pPr lvl="2"/>
            <a:r>
              <a:rPr lang="en-US" sz="2400" dirty="0"/>
              <a:t>Many have </a:t>
            </a:r>
            <a:r>
              <a:rPr lang="en-US" sz="2400" dirty="0" smtClean="0"/>
              <a:t>_</a:t>
            </a:r>
            <a:endParaRPr lang="en-US" sz="2400" dirty="0"/>
          </a:p>
          <a:p>
            <a:r>
              <a:rPr lang="en-US" sz="3200" dirty="0" smtClean="0"/>
              <a:t> </a:t>
            </a:r>
            <a:endParaRPr lang="en-US" sz="3200" dirty="0"/>
          </a:p>
          <a:p>
            <a:pPr lvl="1"/>
            <a:r>
              <a:rPr lang="en-US" sz="2800" dirty="0"/>
              <a:t>Estrogen, </a:t>
            </a:r>
            <a:r>
              <a:rPr lang="en-US" sz="2800" dirty="0" smtClean="0"/>
              <a:t>progesterone</a:t>
            </a:r>
            <a:r>
              <a:rPr lang="en-US" sz="2800" dirty="0"/>
              <a:t>, </a:t>
            </a:r>
            <a:r>
              <a:rPr lang="en-US" sz="2800" dirty="0" err="1"/>
              <a:t>hCG</a:t>
            </a:r>
            <a:endParaRPr lang="en-US" sz="2800" dirty="0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Structures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 err="1"/>
              <a:t>Erythropoetin</a:t>
            </a:r>
            <a:r>
              <a:rPr lang="en-US" sz="2400" dirty="0"/>
              <a:t> </a:t>
            </a:r>
          </a:p>
          <a:p>
            <a:pPr lvl="2">
              <a:lnSpc>
                <a:spcPct val="90000"/>
              </a:lnSpc>
            </a:pPr>
            <a:r>
              <a:rPr lang="en-US" sz="2000" dirty="0" err="1"/>
              <a:t>Eryth</a:t>
            </a:r>
            <a:r>
              <a:rPr lang="en-US" sz="2000" dirty="0"/>
              <a:t>:  red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 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400" dirty="0" err="1"/>
              <a:t>Renin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Skin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Cholecalciferol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000" dirty="0" smtClean="0"/>
              <a:t> 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800" dirty="0"/>
              <a:t>Adipose tissue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Functions in CNS for appetite control:  satiety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Insulin antagonist</a:t>
            </a: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Structures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57400"/>
            <a:ext cx="79248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err="1" smtClean="0"/>
              <a:t>Eryth</a:t>
            </a:r>
            <a:r>
              <a:rPr lang="en-US" sz="2400" dirty="0" smtClean="0"/>
              <a:t> 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err="1"/>
              <a:t>Leuko</a:t>
            </a:r>
            <a:r>
              <a:rPr lang="en-US" sz="2400" dirty="0"/>
              <a:t>:  </a:t>
            </a:r>
            <a:r>
              <a:rPr lang="en-US" sz="2400" dirty="0" smtClean="0"/>
              <a:t> 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Hem a/</a:t>
            </a:r>
            <a:r>
              <a:rPr lang="en-US" sz="2400" dirty="0" err="1"/>
              <a:t>ato</a:t>
            </a:r>
            <a:r>
              <a:rPr lang="en-US" sz="2400" dirty="0"/>
              <a:t>/o:   blood </a:t>
            </a:r>
          </a:p>
          <a:p>
            <a:pPr>
              <a:lnSpc>
                <a:spcPct val="80000"/>
              </a:lnSpc>
            </a:pPr>
            <a:r>
              <a:rPr lang="en-US" sz="2400" dirty="0" err="1"/>
              <a:t>Ferr</a:t>
            </a:r>
            <a:r>
              <a:rPr lang="en-US" sz="2400" dirty="0"/>
              <a:t>:  iron</a:t>
            </a:r>
          </a:p>
          <a:p>
            <a:pPr>
              <a:lnSpc>
                <a:spcPct val="80000"/>
              </a:lnSpc>
            </a:pPr>
            <a:r>
              <a:rPr lang="en-US" sz="2400" dirty="0" err="1"/>
              <a:t>Cytes</a:t>
            </a:r>
            <a:r>
              <a:rPr lang="en-US" sz="2400" dirty="0"/>
              <a:t>:  cell</a:t>
            </a:r>
          </a:p>
          <a:p>
            <a:pPr>
              <a:lnSpc>
                <a:spcPct val="80000"/>
              </a:lnSpc>
            </a:pPr>
            <a:r>
              <a:rPr lang="en-US" sz="2400" dirty="0" err="1"/>
              <a:t>Poeisis</a:t>
            </a:r>
            <a:r>
              <a:rPr lang="en-US" sz="2400" dirty="0"/>
              <a:t>:  </a:t>
            </a:r>
            <a:r>
              <a:rPr lang="en-US" sz="2400" dirty="0" smtClean="0"/>
              <a:t> 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err="1"/>
              <a:t>Baso</a:t>
            </a:r>
            <a:r>
              <a:rPr lang="en-US" sz="2400" dirty="0"/>
              <a:t>:  base</a:t>
            </a:r>
          </a:p>
          <a:p>
            <a:pPr>
              <a:lnSpc>
                <a:spcPct val="80000"/>
              </a:lnSpc>
            </a:pPr>
            <a:r>
              <a:rPr lang="en-US" sz="2400" dirty="0" err="1"/>
              <a:t>Eosino</a:t>
            </a:r>
            <a:r>
              <a:rPr lang="en-US" sz="2400" dirty="0"/>
              <a:t>:  red acidic dye</a:t>
            </a:r>
          </a:p>
          <a:p>
            <a:pPr>
              <a:lnSpc>
                <a:spcPct val="80000"/>
              </a:lnSpc>
            </a:pPr>
            <a:r>
              <a:rPr lang="en-US" sz="2400" dirty="0" err="1"/>
              <a:t>Retic</a:t>
            </a:r>
            <a:r>
              <a:rPr lang="en-US" sz="2400" dirty="0"/>
              <a:t>:  </a:t>
            </a:r>
            <a:r>
              <a:rPr lang="en-US" sz="2400" dirty="0" smtClean="0"/>
              <a:t> 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Blast:  </a:t>
            </a:r>
            <a:r>
              <a:rPr lang="en-US" sz="2400" dirty="0" smtClean="0"/>
              <a:t> 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a/an:  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Terms:  Ch 17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229600" cy="2209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Info from blood can be clinically valuable</a:t>
            </a:r>
          </a:p>
          <a:p>
            <a:r>
              <a:rPr lang="en-US" dirty="0"/>
              <a:t>Blood sample is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Hematocrit</a:t>
            </a:r>
            <a:r>
              <a:rPr lang="en-US" dirty="0"/>
              <a:t>:  HCT:  is the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</a:t>
            </a:r>
          </a:p>
        </p:txBody>
      </p:sp>
      <p:pic>
        <p:nvPicPr>
          <p:cNvPr id="7" name="Picture 21" descr="17-01MajorBlood_L.jpg                                          0028FBBCHAP7_01-19_jpegs               BF9AD7B0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4800" y="3733800"/>
            <a:ext cx="8686800" cy="29546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Men:  	47 +/-  5 ml/100 ml</a:t>
            </a:r>
          </a:p>
          <a:p>
            <a:endParaRPr lang="en-US"/>
          </a:p>
          <a:p>
            <a:r>
              <a:rPr lang="en-US"/>
              <a:t>Women 	42 +/- 5 ml/100 ml</a:t>
            </a:r>
          </a:p>
          <a:p>
            <a:endParaRPr lang="en-US"/>
          </a:p>
          <a:p>
            <a:r>
              <a:rPr lang="en-US"/>
              <a:t>Children 35-49 ml/100 ml</a:t>
            </a: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Hematocrit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Plasma:  the remaining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55</a:t>
            </a:r>
            <a:r>
              <a:rPr lang="en-US" dirty="0"/>
              <a:t>% by volume</a:t>
            </a:r>
          </a:p>
          <a:p>
            <a:endParaRPr lang="en-US" dirty="0"/>
          </a:p>
          <a:p>
            <a:r>
              <a:rPr lang="en-US" dirty="0"/>
              <a:t>Includes water, amino acids, proteins, carbohydrates, lipids, vitamins, hormones, electrolytes and cellular wastes</a:t>
            </a: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Distribution</a:t>
            </a:r>
          </a:p>
          <a:p>
            <a:pPr lvl="1"/>
            <a:r>
              <a:rPr lang="en-US" dirty="0" smtClean="0"/>
              <a:t>______________________________________ from </a:t>
            </a:r>
            <a:r>
              <a:rPr lang="en-US" dirty="0"/>
              <a:t>lungs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Nutrients 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______________________________________________ from </a:t>
            </a:r>
            <a:r>
              <a:rPr lang="en-US" dirty="0"/>
              <a:t>cells to lungs or kidney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Hormones </a:t>
            </a:r>
            <a:endParaRPr lang="en-US" dirty="0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Regulation</a:t>
            </a:r>
          </a:p>
          <a:p>
            <a:pPr lvl="1"/>
            <a:r>
              <a:rPr lang="en-US" dirty="0"/>
              <a:t>Maintains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Carries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Maintains 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Maintains </a:t>
            </a:r>
            <a:r>
              <a:rPr lang="en-US" dirty="0"/>
              <a:t>fluid volume</a:t>
            </a: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polypeptide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Stimulates liver to </a:t>
            </a:r>
            <a:r>
              <a:rPr lang="en-US" dirty="0" smtClean="0"/>
              <a:t>_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 err="1"/>
              <a:t>Glycogenolysis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Converts </a:t>
            </a:r>
            <a:r>
              <a:rPr lang="en-US" dirty="0"/>
              <a:t>non-</a:t>
            </a:r>
            <a:r>
              <a:rPr lang="en-US" dirty="0" err="1"/>
              <a:t>carbs</a:t>
            </a:r>
            <a:r>
              <a:rPr lang="en-US" dirty="0"/>
              <a:t> into glucose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Stimulates </a:t>
            </a:r>
            <a:r>
              <a:rPr lang="en-US" dirty="0"/>
              <a:t>breakdown of fats into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Pancreas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Protection</a:t>
            </a:r>
          </a:p>
          <a:p>
            <a:pPr lvl="1"/>
            <a:r>
              <a:rPr lang="en-US" dirty="0"/>
              <a:t>Prevention of blood loss</a:t>
            </a:r>
          </a:p>
          <a:p>
            <a:pPr lvl="2"/>
            <a:r>
              <a:rPr lang="en-US" dirty="0" smtClean="0"/>
              <a:t> </a:t>
            </a:r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Antibodies, complement proteins, White Blood Cells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Mostly water that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Nutrients</a:t>
            </a:r>
            <a:r>
              <a:rPr lang="en-US" dirty="0"/>
              <a:t>, gas, hormone, wastes, ions, proteins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Most </a:t>
            </a:r>
            <a:r>
              <a:rPr lang="en-US" dirty="0"/>
              <a:t>abundant solutes are the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 Plasma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are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exceptions:  hormones and gamma globulins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Are </a:t>
            </a:r>
            <a:r>
              <a:rPr lang="en-US" dirty="0"/>
              <a:t>proteins that are </a:t>
            </a:r>
            <a:r>
              <a:rPr lang="en-US" dirty="0" smtClean="0"/>
              <a:t>___________________________________________ or </a:t>
            </a:r>
            <a:r>
              <a:rPr lang="en-US" dirty="0"/>
              <a:t>nutrients by the body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Plasma proteins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Plasma Proteins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Albumin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Aid </a:t>
            </a:r>
            <a:r>
              <a:rPr lang="en-US" dirty="0"/>
              <a:t>in determining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Regulates </a:t>
            </a:r>
            <a:r>
              <a:rPr lang="en-US" dirty="0"/>
              <a:t>water movement between blood and tissues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Affects 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Transports </a:t>
            </a:r>
            <a:r>
              <a:rPr lang="en-US" dirty="0" err="1"/>
              <a:t>bilirubin</a:t>
            </a:r>
            <a:r>
              <a:rPr lang="en-US" dirty="0"/>
              <a:t> and free fatty acids</a:t>
            </a: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 Plasma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Globulins</a:t>
            </a:r>
          </a:p>
          <a:p>
            <a:r>
              <a:rPr lang="en-US" dirty="0"/>
              <a:t>Subdivided into </a:t>
            </a:r>
          </a:p>
          <a:p>
            <a:pPr lvl="1"/>
            <a:r>
              <a:rPr lang="en-US" dirty="0"/>
              <a:t>Alpha globulin</a:t>
            </a:r>
          </a:p>
          <a:p>
            <a:pPr lvl="1"/>
            <a:r>
              <a:rPr lang="en-US" dirty="0"/>
              <a:t>Beta globulin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Transports _</a:t>
            </a:r>
            <a:endParaRPr lang="en-US" dirty="0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Dissolved plasma proteins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Fibrinogen</a:t>
            </a:r>
          </a:p>
          <a:p>
            <a:pPr lvl="1"/>
            <a:r>
              <a:rPr lang="en-US" dirty="0"/>
              <a:t>Primary role is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Synthesized in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smtClean="0"/>
              <a:t>_____________________________________ plasma </a:t>
            </a:r>
            <a:r>
              <a:rPr lang="en-US" dirty="0"/>
              <a:t>protein in terms of size</a:t>
            </a:r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Dissolved Plasma Proteins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Blood cells originate in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Hemocytoblasts</a:t>
            </a:r>
            <a:r>
              <a:rPr lang="en-US" dirty="0"/>
              <a:t>:  a type of </a:t>
            </a:r>
            <a:r>
              <a:rPr lang="en-US" dirty="0" smtClean="0"/>
              <a:t>_</a:t>
            </a:r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Origin of Blood cells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51054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 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Shape effective for transporting gasses (oxygen, carbon dioxide)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Cell </a:t>
            </a:r>
            <a:r>
              <a:rPr lang="en-US" dirty="0"/>
              <a:t>membrane is closer to the hemoglobin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Great for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Greater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Erythrocytes	</a:t>
            </a:r>
          </a:p>
        </p:txBody>
      </p:sp>
      <p:pic>
        <p:nvPicPr>
          <p:cNvPr id="7" name="Picture 6" descr="17-03Erythrocytes_L.jpg                                        0028FBBCHAP7_01-19_jpegs               BF9AD7B0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10483" y="1295400"/>
            <a:ext cx="3533517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Within the RBC the </a:t>
            </a:r>
            <a:r>
              <a:rPr lang="en-US" dirty="0" err="1"/>
              <a:t>Hb</a:t>
            </a:r>
            <a:r>
              <a:rPr lang="en-US" dirty="0"/>
              <a:t> transports the </a:t>
            </a:r>
            <a:r>
              <a:rPr lang="en-US" dirty="0" smtClean="0"/>
              <a:t>oxygen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>
                <a:solidFill>
                  <a:srgbClr val="000000"/>
                </a:solidFill>
              </a:rPr>
              <a:t>Erythrocytes are more than _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When </a:t>
            </a:r>
            <a:r>
              <a:rPr lang="en-US" dirty="0" err="1"/>
              <a:t>Hb</a:t>
            </a:r>
            <a:r>
              <a:rPr lang="en-US" dirty="0"/>
              <a:t> combines with Oxygen it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turns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Hemoglobin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Low blood sugar </a:t>
            </a:r>
            <a:r>
              <a:rPr lang="en-US" dirty="0">
                <a:sym typeface="Wingdings" pitchFamily="2" charset="2"/>
              </a:rPr>
              <a:t>  release of glucagon from </a:t>
            </a:r>
            <a:r>
              <a:rPr lang="en-US" dirty="0" smtClean="0">
                <a:sym typeface="Wingdings" pitchFamily="2" charset="2"/>
              </a:rPr>
              <a:t>______________________________________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>
                <a:sym typeface="Wingdings" pitchFamily="2" charset="2"/>
              </a:rPr>
              <a:t>Glycogen broken into glucose</a:t>
            </a:r>
          </a:p>
          <a:p>
            <a:pPr lvl="1"/>
            <a:r>
              <a:rPr lang="en-US" dirty="0" err="1">
                <a:sym typeface="Wingdings" pitchFamily="2" charset="2"/>
              </a:rPr>
              <a:t>Gluconeogenesis</a:t>
            </a:r>
            <a:endParaRPr lang="en-US" dirty="0">
              <a:sym typeface="Wingdings" pitchFamily="2" charset="2"/>
            </a:endParaRPr>
          </a:p>
          <a:p>
            <a:pPr lvl="1"/>
            <a:endParaRPr lang="en-US" dirty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________________________________________________ to </a:t>
            </a:r>
            <a:r>
              <a:rPr lang="en-US" dirty="0">
                <a:sym typeface="Wingdings" pitchFamily="2" charset="2"/>
              </a:rPr>
              <a:t>blood stream</a:t>
            </a:r>
          </a:p>
          <a:p>
            <a:pPr lvl="1"/>
            <a:r>
              <a:rPr lang="en-US" dirty="0">
                <a:sym typeface="Wingdings" pitchFamily="2" charset="2"/>
              </a:rPr>
              <a:t>Blood glucose returns to normal and glucagon release inhibited  </a:t>
            </a:r>
            <a:endParaRPr lang="en-US" dirty="0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Pancreas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Cells by definition have a nucleus.</a:t>
            </a:r>
          </a:p>
          <a:p>
            <a:r>
              <a:rPr lang="en-US" dirty="0"/>
              <a:t>RBCs when mature, </a:t>
            </a:r>
          </a:p>
          <a:p>
            <a:pPr lvl="1"/>
            <a:r>
              <a:rPr lang="en-US" dirty="0"/>
              <a:t>have no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Have no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More appropriately called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Provides more space for </a:t>
            </a:r>
            <a:r>
              <a:rPr lang="en-US" dirty="0" err="1"/>
              <a:t>Hb</a:t>
            </a:r>
            <a:endParaRPr lang="en-US" dirty="0"/>
          </a:p>
          <a:p>
            <a:pPr lvl="1"/>
            <a:r>
              <a:rPr lang="en-US" dirty="0"/>
              <a:t>Doesn’t consume the Oxygen it’s carrying</a:t>
            </a:r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 Blood </a:t>
            </a:r>
            <a:r>
              <a:rPr lang="en-US" i="1"/>
              <a:t>Cells?</a:t>
            </a: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Effect of having no nucleus:</a:t>
            </a:r>
          </a:p>
          <a:p>
            <a:r>
              <a:rPr lang="en-US" dirty="0"/>
              <a:t>Can not </a:t>
            </a:r>
            <a:r>
              <a:rPr lang="en-US" dirty="0" smtClean="0"/>
              <a:t>____________________________________________ (</a:t>
            </a:r>
            <a:r>
              <a:rPr lang="en-US" dirty="0"/>
              <a:t>no DNA to base it on…)</a:t>
            </a:r>
          </a:p>
          <a:p>
            <a:pPr lvl="1"/>
            <a:r>
              <a:rPr lang="en-US" dirty="0"/>
              <a:t>Therefore, they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Life </a:t>
            </a:r>
            <a:r>
              <a:rPr lang="en-US" dirty="0"/>
              <a:t>span of a RBC is about 120 days</a:t>
            </a:r>
          </a:p>
          <a:p>
            <a:pPr lvl="1"/>
            <a:endParaRPr lang="en-US" dirty="0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RBCs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to be  flexible to navigate vessels</a:t>
            </a:r>
          </a:p>
          <a:p>
            <a:r>
              <a:rPr lang="en-US" dirty="0"/>
              <a:t>Can’t repair themselves</a:t>
            </a:r>
          </a:p>
          <a:p>
            <a:r>
              <a:rPr lang="en-US" dirty="0"/>
              <a:t>Become worn and damaged with use</a:t>
            </a:r>
          </a:p>
          <a:p>
            <a:r>
              <a:rPr lang="en-US" dirty="0"/>
              <a:t>Pass through the </a:t>
            </a:r>
            <a:r>
              <a:rPr lang="en-US" dirty="0" smtClean="0"/>
              <a:t>_________________________________________ where </a:t>
            </a:r>
            <a:r>
              <a:rPr lang="en-US" dirty="0"/>
              <a:t>damaged cells are filtered and removed from the circulation.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RBCs	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RBC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 err="1"/>
              <a:t>Hb</a:t>
            </a:r>
            <a:r>
              <a:rPr lang="en-US" dirty="0"/>
              <a:t> becomes exposed and break down</a:t>
            </a:r>
          </a:p>
          <a:p>
            <a:pPr lvl="1"/>
            <a:r>
              <a:rPr lang="en-US" dirty="0"/>
              <a:t>Composed of </a:t>
            </a:r>
            <a:r>
              <a:rPr lang="en-US" dirty="0" err="1"/>
              <a:t>globin</a:t>
            </a:r>
            <a:r>
              <a:rPr lang="en-US" dirty="0"/>
              <a:t> chains surrounding a </a:t>
            </a:r>
            <a:r>
              <a:rPr lang="en-US" dirty="0" err="1"/>
              <a:t>heme</a:t>
            </a:r>
            <a:r>
              <a:rPr lang="en-US" dirty="0"/>
              <a:t> group (Iron)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Heme</a:t>
            </a:r>
            <a:r>
              <a:rPr lang="en-US" dirty="0" smtClean="0"/>
              <a:t> </a:t>
            </a:r>
            <a:r>
              <a:rPr lang="en-US" dirty="0"/>
              <a:t>group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Biliverdin</a:t>
            </a:r>
            <a:r>
              <a:rPr lang="en-US" dirty="0"/>
              <a:t>: 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Damaged RBCs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Biliverdin</a:t>
            </a:r>
            <a:r>
              <a:rPr lang="en-US" dirty="0"/>
              <a:t> is eventually decomposed into </a:t>
            </a:r>
          </a:p>
          <a:p>
            <a:endParaRPr lang="en-US" dirty="0"/>
          </a:p>
          <a:p>
            <a:r>
              <a:rPr lang="en-US" dirty="0" err="1"/>
              <a:t>Bilirubin</a:t>
            </a:r>
            <a:r>
              <a:rPr lang="en-US" dirty="0"/>
              <a:t>:  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Think </a:t>
            </a:r>
            <a:r>
              <a:rPr lang="en-US" dirty="0"/>
              <a:t>of a bruise.  Consider the color changes it goes through as it heals.  </a:t>
            </a:r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Biliverdin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</a:t>
            </a:r>
            <a:r>
              <a:rPr lang="en-US" dirty="0" err="1"/>
              <a:t>biliverdin</a:t>
            </a:r>
            <a:r>
              <a:rPr lang="en-US" dirty="0"/>
              <a:t> and </a:t>
            </a:r>
            <a:r>
              <a:rPr lang="en-US" dirty="0" err="1"/>
              <a:t>bilirubin</a:t>
            </a:r>
            <a:r>
              <a:rPr lang="en-US" dirty="0"/>
              <a:t>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Bilirubin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 blood cell formation begins in the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Embryonic hematopoeisis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924800" cy="4572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After birth, RBC formation takes place in the red bone marrow</a:t>
            </a:r>
          </a:p>
          <a:p>
            <a:pPr>
              <a:lnSpc>
                <a:spcPct val="90000"/>
              </a:lnSpc>
            </a:pPr>
            <a:r>
              <a:rPr lang="en-US" sz="2400" b="1" dirty="0" err="1"/>
              <a:t>Hemocytoblasts</a:t>
            </a:r>
            <a:r>
              <a:rPr lang="en-US" sz="2400" dirty="0"/>
              <a:t>: hematopoietic stem cell</a:t>
            </a:r>
          </a:p>
          <a:p>
            <a:pPr lvl="1">
              <a:lnSpc>
                <a:spcPct val="90000"/>
              </a:lnSpc>
            </a:pPr>
            <a:r>
              <a:rPr lang="en-US" sz="2000" dirty="0" err="1"/>
              <a:t>Hemocytoblast</a:t>
            </a:r>
            <a:r>
              <a:rPr lang="en-US" sz="2000" dirty="0"/>
              <a:t> </a:t>
            </a:r>
            <a:r>
              <a:rPr lang="en-US" sz="2000" dirty="0">
                <a:sym typeface="Wingdings" pitchFamily="2" charset="2"/>
              </a:rPr>
              <a:t> </a:t>
            </a:r>
            <a:r>
              <a:rPr lang="en-US" sz="2000" dirty="0" smtClean="0">
                <a:sym typeface="Wingdings" pitchFamily="2" charset="2"/>
              </a:rPr>
              <a:t>______________________________________________ </a:t>
            </a:r>
            <a:r>
              <a:rPr lang="en-US" sz="2000" dirty="0" err="1">
                <a:sym typeface="Wingdings" pitchFamily="2" charset="2"/>
              </a:rPr>
              <a:t>proerythroblast</a:t>
            </a:r>
            <a:r>
              <a:rPr lang="en-US" sz="2000" dirty="0">
                <a:sym typeface="Wingdings" pitchFamily="2" charset="2"/>
              </a:rPr>
              <a:t>  early erythroblasts (produce lots of </a:t>
            </a:r>
            <a:r>
              <a:rPr lang="en-US" sz="2000" dirty="0" err="1">
                <a:sym typeface="Wingdings" pitchFamily="2" charset="2"/>
              </a:rPr>
              <a:t>ribosomes</a:t>
            </a:r>
            <a:r>
              <a:rPr lang="en-US" sz="2000" dirty="0">
                <a:sym typeface="Wingdings" pitchFamily="2" charset="2"/>
              </a:rPr>
              <a:t>)  late erythroblast </a:t>
            </a:r>
            <a:r>
              <a:rPr lang="en-US" sz="2000" dirty="0" smtClean="0">
                <a:sym typeface="Wingdings" pitchFamily="2" charset="2"/>
              </a:rPr>
              <a:t>_________________________________________________ (</a:t>
            </a:r>
            <a:r>
              <a:rPr lang="en-US" sz="2000" dirty="0">
                <a:sym typeface="Wingdings" pitchFamily="2" charset="2"/>
              </a:rPr>
              <a:t>this is the stage where organelles and nucleus are lost)  </a:t>
            </a:r>
            <a:r>
              <a:rPr lang="en-US" sz="2000" dirty="0" smtClean="0">
                <a:sym typeface="Wingdings" pitchFamily="2" charset="2"/>
              </a:rPr>
              <a:t>____________________________________________ </a:t>
            </a:r>
            <a:r>
              <a:rPr lang="en-US" sz="2000" dirty="0">
                <a:sym typeface="Wingdings" pitchFamily="2" charset="2"/>
              </a:rPr>
              <a:t>released into blood stream and mature in two days to erythrocytes</a:t>
            </a:r>
            <a:endParaRPr lang="en-US" sz="2000" dirty="0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Hematopoeisis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Erythropoeitin</a:t>
            </a:r>
            <a:r>
              <a:rPr lang="en-US" dirty="0"/>
              <a:t>:  hormone that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Small </a:t>
            </a:r>
            <a:r>
              <a:rPr lang="en-US" dirty="0"/>
              <a:t>amount produced by </a:t>
            </a:r>
            <a:r>
              <a:rPr lang="en-US" dirty="0" smtClean="0"/>
              <a:t>__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Most </a:t>
            </a:r>
            <a:r>
              <a:rPr lang="en-US" dirty="0"/>
              <a:t>comes from </a:t>
            </a:r>
            <a:r>
              <a:rPr lang="en-US" dirty="0" smtClean="0"/>
              <a:t>_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_____________________________________________________stimulates </a:t>
            </a:r>
            <a:r>
              <a:rPr lang="en-US" dirty="0"/>
              <a:t>release of erythropoietin</a:t>
            </a: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Erythropoeitin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22" name="Picture 2" descr="17-06ErythrRegulat.jpg                                         000077CDSeagate                        BEAF77EE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5425" y="636588"/>
            <a:ext cx="8691563" cy="5584825"/>
          </a:xfrm>
          <a:prstGeom prst="rect">
            <a:avLst/>
          </a:prstGeom>
          <a:noFill/>
        </p:spPr>
      </p:pic>
      <p:sp>
        <p:nvSpPr>
          <p:cNvPr id="337923" name="Rectangle 3"/>
          <p:cNvSpPr>
            <a:spLocks noChangeArrowheads="1"/>
          </p:cNvSpPr>
          <p:nvPr/>
        </p:nvSpPr>
        <p:spPr bwMode="auto">
          <a:xfrm>
            <a:off x="6273800" y="1744663"/>
            <a:ext cx="1955800" cy="981075"/>
          </a:xfrm>
          <a:prstGeom prst="rect">
            <a:avLst/>
          </a:prstGeom>
          <a:solidFill>
            <a:srgbClr val="CCECF4"/>
          </a:solidFill>
          <a:ln w="19050">
            <a:solidFill>
              <a:srgbClr val="00A0C6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24" name="Rectangle 4"/>
          <p:cNvSpPr>
            <a:spLocks noChangeArrowheads="1"/>
          </p:cNvSpPr>
          <p:nvPr/>
        </p:nvSpPr>
        <p:spPr bwMode="auto">
          <a:xfrm>
            <a:off x="2747963" y="1697038"/>
            <a:ext cx="28082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Homeostasis: Normal blood oxygen levels</a:t>
            </a:r>
            <a:endParaRPr lang="en-US" sz="1100" b="1">
              <a:latin typeface="Arial" pitchFamily="34" charset="0"/>
            </a:endParaRPr>
          </a:p>
        </p:txBody>
      </p:sp>
      <p:sp>
        <p:nvSpPr>
          <p:cNvPr id="337925" name="Rectangle 5"/>
          <p:cNvSpPr>
            <a:spLocks noChangeArrowheads="1"/>
          </p:cNvSpPr>
          <p:nvPr/>
        </p:nvSpPr>
        <p:spPr bwMode="auto">
          <a:xfrm>
            <a:off x="1525588" y="2684463"/>
            <a:ext cx="990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Increases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O</a:t>
            </a:r>
            <a:r>
              <a:rPr lang="en-US" sz="1100" b="1" baseline="-25000">
                <a:solidFill>
                  <a:srgbClr val="000000"/>
                </a:solidFill>
                <a:latin typeface="Arial" pitchFamily="34" charset="0"/>
              </a:rPr>
              <a:t>2</a:t>
            </a:r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-carrying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ability of blood</a:t>
            </a:r>
            <a:endParaRPr lang="en-US" sz="1100">
              <a:latin typeface="Times" charset="0"/>
            </a:endParaRPr>
          </a:p>
        </p:txBody>
      </p:sp>
      <p:sp>
        <p:nvSpPr>
          <p:cNvPr id="337926" name="Rectangle 6"/>
          <p:cNvSpPr>
            <a:spLocks noChangeArrowheads="1"/>
          </p:cNvSpPr>
          <p:nvPr/>
        </p:nvSpPr>
        <p:spPr bwMode="auto">
          <a:xfrm>
            <a:off x="3517900" y="5072063"/>
            <a:ext cx="9540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Erythropoietin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stimulates red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bone marrow</a:t>
            </a:r>
            <a:endParaRPr lang="en-US" sz="2100">
              <a:latin typeface="Times" charset="0"/>
            </a:endParaRPr>
          </a:p>
        </p:txBody>
      </p:sp>
      <p:sp>
        <p:nvSpPr>
          <p:cNvPr id="337927" name="Rectangle 7"/>
          <p:cNvSpPr>
            <a:spLocks noChangeArrowheads="1"/>
          </p:cNvSpPr>
          <p:nvPr/>
        </p:nvSpPr>
        <p:spPr bwMode="auto">
          <a:xfrm>
            <a:off x="5110163" y="3592513"/>
            <a:ext cx="12049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Reduces O</a:t>
            </a:r>
            <a:r>
              <a:rPr lang="en-US" sz="1100" b="1" baseline="-25000">
                <a:solidFill>
                  <a:srgbClr val="000000"/>
                </a:solidFill>
                <a:latin typeface="Arial" pitchFamily="34" charset="0"/>
              </a:rPr>
              <a:t>2</a:t>
            </a:r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 levels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in blood</a:t>
            </a:r>
            <a:endParaRPr lang="en-US" sz="1100">
              <a:latin typeface="Times" charset="0"/>
            </a:endParaRPr>
          </a:p>
        </p:txBody>
      </p:sp>
      <p:sp>
        <p:nvSpPr>
          <p:cNvPr id="337928" name="Rectangle 8"/>
          <p:cNvSpPr>
            <a:spLocks noChangeArrowheads="1"/>
          </p:cNvSpPr>
          <p:nvPr/>
        </p:nvSpPr>
        <p:spPr bwMode="auto">
          <a:xfrm>
            <a:off x="6654800" y="4864100"/>
            <a:ext cx="2030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Kidney (and liver to a smaller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extent) releases erythropoietin</a:t>
            </a:r>
            <a:endParaRPr lang="en-US" sz="2100">
              <a:latin typeface="Times" charset="0"/>
            </a:endParaRPr>
          </a:p>
        </p:txBody>
      </p:sp>
      <p:sp>
        <p:nvSpPr>
          <p:cNvPr id="337929" name="Rectangle 9"/>
          <p:cNvSpPr>
            <a:spLocks noChangeArrowheads="1"/>
          </p:cNvSpPr>
          <p:nvPr/>
        </p:nvSpPr>
        <p:spPr bwMode="auto">
          <a:xfrm>
            <a:off x="639763" y="4889500"/>
            <a:ext cx="96202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Enhanced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erythropoiesis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increases 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RBC count</a:t>
            </a:r>
            <a:endParaRPr lang="en-US" sz="2100">
              <a:latin typeface="Times" charset="0"/>
            </a:endParaRPr>
          </a:p>
        </p:txBody>
      </p:sp>
      <p:sp>
        <p:nvSpPr>
          <p:cNvPr id="337930" name="Rectangle 10"/>
          <p:cNvSpPr>
            <a:spLocks noChangeArrowheads="1"/>
          </p:cNvSpPr>
          <p:nvPr/>
        </p:nvSpPr>
        <p:spPr bwMode="auto">
          <a:xfrm>
            <a:off x="6345238" y="1830388"/>
            <a:ext cx="1776412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Stimulus: Hypoxia due to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decreased RBC count,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decreased amount of 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hemoglobin, or decreased 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availability of O</a:t>
            </a:r>
            <a:r>
              <a:rPr lang="en-US" sz="1100" b="1" baseline="-25000">
                <a:solidFill>
                  <a:srgbClr val="000000"/>
                </a:solidFill>
                <a:latin typeface="Arial" pitchFamily="34" charset="0"/>
              </a:rPr>
              <a:t>2</a:t>
            </a:r>
            <a:endParaRPr lang="en-US" sz="1100">
              <a:latin typeface="Times" charset="0"/>
            </a:endParaRPr>
          </a:p>
        </p:txBody>
      </p:sp>
      <p:sp>
        <p:nvSpPr>
          <p:cNvPr id="337931" name="Rectangle 11"/>
          <p:cNvSpPr>
            <a:spLocks noChangeArrowheads="1"/>
          </p:cNvSpPr>
          <p:nvPr/>
        </p:nvSpPr>
        <p:spPr bwMode="auto">
          <a:xfrm>
            <a:off x="7054850" y="1497013"/>
            <a:ext cx="3175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Start</a:t>
            </a:r>
            <a:endParaRPr lang="en-US" sz="2100">
              <a:latin typeface="Times" charset="0"/>
            </a:endParaRPr>
          </a:p>
        </p:txBody>
      </p:sp>
      <p:sp>
        <p:nvSpPr>
          <p:cNvPr id="337934" name="Text Box 14"/>
          <p:cNvSpPr txBox="1">
            <a:spLocks noChangeArrowheads="1"/>
          </p:cNvSpPr>
          <p:nvPr/>
        </p:nvSpPr>
        <p:spPr bwMode="auto">
          <a:xfrm rot="1481041">
            <a:off x="2644775" y="1103313"/>
            <a:ext cx="8445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0696" tIns="40348" rIns="80696" bIns="40348">
            <a:spAutoFit/>
          </a:bodyPr>
          <a:lstStyle/>
          <a:p>
            <a:pPr defTabSz="806450"/>
            <a:r>
              <a:rPr lang="en-US" sz="1100" b="1">
                <a:latin typeface="Arial" pitchFamily="34" charset="0"/>
              </a:rPr>
              <a:t>Imbalance</a:t>
            </a:r>
          </a:p>
        </p:txBody>
      </p:sp>
      <p:sp>
        <p:nvSpPr>
          <p:cNvPr id="337935" name="Text Box 15"/>
          <p:cNvSpPr txBox="1">
            <a:spLocks noChangeArrowheads="1"/>
          </p:cNvSpPr>
          <p:nvPr/>
        </p:nvSpPr>
        <p:spPr bwMode="auto">
          <a:xfrm rot="1481041">
            <a:off x="4786313" y="2098675"/>
            <a:ext cx="8445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0696" tIns="40348" rIns="80696" bIns="40348">
            <a:spAutoFit/>
          </a:bodyPr>
          <a:lstStyle/>
          <a:p>
            <a:pPr defTabSz="806450"/>
            <a:r>
              <a:rPr lang="en-US" sz="1100" b="1">
                <a:latin typeface="Arial" pitchFamily="34" charset="0"/>
              </a:rPr>
              <a:t>Imbalance</a:t>
            </a:r>
          </a:p>
        </p:txBody>
      </p:sp>
      <p:sp>
        <p:nvSpPr>
          <p:cNvPr id="337939" name="Text Box 19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 b="1">
                <a:solidFill>
                  <a:schemeClr val="accent2"/>
                </a:solidFill>
                <a:latin typeface="Arial" pitchFamily="34" charset="0"/>
              </a:rPr>
              <a:t>Figure 17.6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Insulin</a:t>
            </a:r>
          </a:p>
          <a:p>
            <a:pPr lvl="1"/>
            <a:r>
              <a:rPr lang="en-US" dirty="0"/>
              <a:t>Protein</a:t>
            </a:r>
          </a:p>
          <a:p>
            <a:pPr lvl="1"/>
            <a:r>
              <a:rPr lang="en-US" dirty="0"/>
              <a:t>Effect is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Stimulates liver to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Inhibits </a:t>
            </a:r>
            <a:r>
              <a:rPr lang="en-US" dirty="0"/>
              <a:t>conversion of non </a:t>
            </a:r>
            <a:r>
              <a:rPr lang="en-US" dirty="0" err="1"/>
              <a:t>carbs</a:t>
            </a:r>
            <a:r>
              <a:rPr lang="en-US" dirty="0"/>
              <a:t> into glucose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Moves </a:t>
            </a:r>
            <a:r>
              <a:rPr lang="en-US" dirty="0"/>
              <a:t>glucose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Decreases </a:t>
            </a:r>
            <a:r>
              <a:rPr lang="en-US" dirty="0"/>
              <a:t>the concentration of blood glucose</a:t>
            </a:r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Pancreas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Anemia 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blood </a:t>
            </a:r>
            <a:r>
              <a:rPr lang="en-US" dirty="0">
                <a:solidFill>
                  <a:srgbClr val="000000"/>
                </a:solidFill>
              </a:rPr>
              <a:t>has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It </a:t>
            </a:r>
            <a:r>
              <a:rPr lang="en-US" dirty="0">
                <a:solidFill>
                  <a:srgbClr val="000000"/>
                </a:solidFill>
              </a:rPr>
              <a:t>is a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_________________________________________ rather </a:t>
            </a:r>
            <a:r>
              <a:rPr lang="en-US" dirty="0">
                <a:solidFill>
                  <a:srgbClr val="000000"/>
                </a:solidFill>
              </a:rPr>
              <a:t>than a disease itself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Blood oxygen levels cannot support normal metabolism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Signs/symptoms </a:t>
            </a:r>
            <a:r>
              <a:rPr lang="en-US" dirty="0"/>
              <a:t>include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Erythrocyte Disorders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Anemia: Insufficient Erythrocytes</a:t>
            </a:r>
          </a:p>
        </p:txBody>
      </p:sp>
      <p:sp>
        <p:nvSpPr>
          <p:cNvPr id="2734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Hemorrhagic anemia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Hemolytic </a:t>
            </a:r>
            <a:r>
              <a:rPr lang="en-US" dirty="0"/>
              <a:t>anemia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destruction </a:t>
            </a:r>
            <a:r>
              <a:rPr lang="en-US" dirty="0"/>
              <a:t>or inhibition of red bone marrow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0600" cy="51054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Iron-deficiency anemia results from: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 secondary result of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Not enough ___________________in the diet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Impaired iron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Pernicious </a:t>
            </a:r>
            <a:r>
              <a:rPr lang="en-US" dirty="0">
                <a:solidFill>
                  <a:srgbClr val="000000"/>
                </a:solidFill>
              </a:rPr>
              <a:t>anemia results from: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Deficiency of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/>
              <a:t>Lack of </a:t>
            </a:r>
            <a:r>
              <a:rPr lang="en-US" dirty="0" smtClean="0"/>
              <a:t>__________________________________________ needed </a:t>
            </a:r>
            <a:r>
              <a:rPr lang="en-US" dirty="0"/>
              <a:t>for absorption of B</a:t>
            </a:r>
            <a:r>
              <a:rPr lang="en-US" baseline="-25000" dirty="0"/>
              <a:t>12</a:t>
            </a:r>
            <a:endParaRPr lang="en-US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dirty="0"/>
              <a:t>Anemia: Decreased Hemoglobin Content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Anemia: Abnormal Hemoglobin</a:t>
            </a:r>
          </a:p>
        </p:txBody>
      </p:sp>
      <p:sp>
        <p:nvSpPr>
          <p:cNvPr id="275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err="1"/>
              <a:t>Thalassemias</a:t>
            </a:r>
            <a:r>
              <a:rPr lang="en-US" dirty="0"/>
              <a:t>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absent </a:t>
            </a:r>
            <a:r>
              <a:rPr lang="en-US" dirty="0"/>
              <a:t>or faulty </a:t>
            </a:r>
            <a:r>
              <a:rPr lang="en-US" dirty="0" err="1"/>
              <a:t>globin</a:t>
            </a:r>
            <a:r>
              <a:rPr lang="en-US" dirty="0"/>
              <a:t> chain in </a:t>
            </a:r>
            <a:r>
              <a:rPr lang="en-US" dirty="0" err="1"/>
              <a:t>Hb</a:t>
            </a: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RBCs </a:t>
            </a:r>
            <a:r>
              <a:rPr lang="en-US" dirty="0"/>
              <a:t>are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Sickle-cell </a:t>
            </a:r>
            <a:r>
              <a:rPr lang="en-US" dirty="0"/>
              <a:t>anemia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results </a:t>
            </a:r>
            <a:r>
              <a:rPr lang="en-US" dirty="0"/>
              <a:t>from </a:t>
            </a:r>
            <a:r>
              <a:rPr lang="en-US" dirty="0" smtClean="0"/>
              <a:t>an </a:t>
            </a:r>
            <a:r>
              <a:rPr lang="en-US" dirty="0"/>
              <a:t>abnormal </a:t>
            </a:r>
            <a:r>
              <a:rPr lang="en-US" dirty="0" err="1" smtClean="0"/>
              <a:t>Hb</a:t>
            </a:r>
            <a:r>
              <a:rPr lang="en-US" dirty="0" smtClean="0"/>
              <a:t> called </a:t>
            </a:r>
            <a:r>
              <a:rPr lang="en-US" dirty="0" err="1" smtClean="0"/>
              <a:t>HbS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err="1"/>
              <a:t>HbS</a:t>
            </a:r>
            <a:r>
              <a:rPr lang="en-US" dirty="0"/>
              <a:t> </a:t>
            </a:r>
            <a:r>
              <a:rPr lang="en-US" dirty="0" smtClean="0"/>
              <a:t>differs from </a:t>
            </a:r>
            <a:r>
              <a:rPr lang="en-US" dirty="0" err="1" smtClean="0"/>
              <a:t>Hb</a:t>
            </a:r>
            <a:r>
              <a:rPr lang="en-US" dirty="0" smtClean="0"/>
              <a:t> by _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This </a:t>
            </a:r>
            <a:r>
              <a:rPr lang="en-US" dirty="0"/>
              <a:t>defect causes RBCs to become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Polycythemia</a:t>
            </a:r>
          </a:p>
        </p:txBody>
      </p:sp>
      <p:sp>
        <p:nvSpPr>
          <p:cNvPr id="2764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Polycythemia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Increases _</a:t>
            </a:r>
          </a:p>
          <a:p>
            <a:pPr lvl="1"/>
            <a:r>
              <a:rPr lang="en-US" dirty="0" smtClean="0"/>
              <a:t>HCT can reach _</a:t>
            </a:r>
          </a:p>
          <a:p>
            <a:endParaRPr lang="en-US" dirty="0"/>
          </a:p>
          <a:p>
            <a:r>
              <a:rPr lang="en-US" dirty="0"/>
              <a:t>Three main </a:t>
            </a:r>
            <a:r>
              <a:rPr lang="en-US" dirty="0" err="1"/>
              <a:t>polycythemias</a:t>
            </a:r>
            <a:r>
              <a:rPr lang="en-US" dirty="0"/>
              <a:t> are:</a:t>
            </a:r>
          </a:p>
          <a:p>
            <a:pPr lvl="1"/>
            <a:r>
              <a:rPr lang="en-US" dirty="0" err="1"/>
              <a:t>Polycythemia</a:t>
            </a:r>
            <a:r>
              <a:rPr lang="en-US" dirty="0"/>
              <a:t> </a:t>
            </a:r>
            <a:r>
              <a:rPr lang="en-US" dirty="0" err="1"/>
              <a:t>vera</a:t>
            </a:r>
            <a:endParaRPr lang="en-US" dirty="0"/>
          </a:p>
          <a:p>
            <a:pPr lvl="1"/>
            <a:r>
              <a:rPr lang="en-US" dirty="0"/>
              <a:t>Secondary </a:t>
            </a:r>
            <a:r>
              <a:rPr lang="en-US" dirty="0" err="1"/>
              <a:t>polycythemia</a:t>
            </a:r>
            <a:endParaRPr lang="en-US" dirty="0"/>
          </a:p>
          <a:p>
            <a:pPr lvl="1"/>
            <a:r>
              <a:rPr lang="en-US" dirty="0"/>
              <a:t>Blood doping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Leuko</a:t>
            </a:r>
            <a:r>
              <a:rPr lang="en-US" dirty="0"/>
              <a:t>:  </a:t>
            </a:r>
            <a:r>
              <a:rPr lang="en-US" dirty="0" smtClean="0"/>
              <a:t>__________________    </a:t>
            </a:r>
            <a:r>
              <a:rPr lang="en-US" dirty="0" err="1" smtClean="0"/>
              <a:t>Cytes</a:t>
            </a:r>
            <a:r>
              <a:rPr lang="en-US" dirty="0" smtClean="0"/>
              <a:t>___________</a:t>
            </a:r>
            <a:endParaRPr lang="en-US" dirty="0"/>
          </a:p>
          <a:p>
            <a:r>
              <a:rPr lang="en-US" dirty="0"/>
              <a:t>Distinguishing characteristics: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Cytoplasm </a:t>
            </a:r>
            <a:r>
              <a:rPr lang="en-US" dirty="0"/>
              <a:t>(granulocytes and </a:t>
            </a:r>
            <a:r>
              <a:rPr lang="en-US" dirty="0" err="1"/>
              <a:t>agranulocytes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 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Staining </a:t>
            </a:r>
            <a:r>
              <a:rPr lang="en-US" dirty="0"/>
              <a:t>of the cytoplasm</a:t>
            </a:r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White Blood Cells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Leukocytes can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Entering or leaving circulatory system</a:t>
            </a:r>
          </a:p>
          <a:p>
            <a:pPr lvl="1"/>
            <a:r>
              <a:rPr lang="en-US" dirty="0"/>
              <a:t>Will move to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Will </a:t>
            </a:r>
            <a:r>
              <a:rPr lang="en-US" dirty="0"/>
              <a:t>move by amoeboid motion</a:t>
            </a:r>
          </a:p>
          <a:p>
            <a:pPr lvl="2"/>
            <a:r>
              <a:rPr lang="en-US" dirty="0" err="1"/>
              <a:t>Cytoplasmic</a:t>
            </a:r>
            <a:r>
              <a:rPr lang="en-US" dirty="0"/>
              <a:t> extensions</a:t>
            </a:r>
          </a:p>
          <a:p>
            <a:pPr lvl="2"/>
            <a:r>
              <a:rPr lang="en-US" dirty="0"/>
              <a:t>Follow a chemical trail</a:t>
            </a:r>
          </a:p>
          <a:p>
            <a:pPr lvl="3"/>
            <a:r>
              <a:rPr lang="en-US" dirty="0" smtClean="0"/>
              <a:t> </a:t>
            </a:r>
            <a:endParaRPr lang="en-US" dirty="0"/>
          </a:p>
          <a:p>
            <a:pPr lvl="3"/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Diapedesis</a:t>
            </a:r>
          </a:p>
        </p:txBody>
      </p:sp>
      <p:pic>
        <p:nvPicPr>
          <p:cNvPr id="1597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8347" y="3962400"/>
            <a:ext cx="421565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Insulin</a:t>
            </a:r>
          </a:p>
          <a:p>
            <a:r>
              <a:rPr lang="en-US" dirty="0"/>
              <a:t>Blood glucose high following a meal </a:t>
            </a:r>
            <a:r>
              <a:rPr lang="en-US" dirty="0">
                <a:sym typeface="Wingdings" pitchFamily="2" charset="2"/>
              </a:rPr>
              <a:t>  </a:t>
            </a:r>
            <a:r>
              <a:rPr lang="en-US" dirty="0" smtClean="0">
                <a:sym typeface="Wingdings" pitchFamily="2" charset="2"/>
              </a:rPr>
              <a:t>______________________________ release </a:t>
            </a:r>
            <a:r>
              <a:rPr lang="en-US" dirty="0">
                <a:sym typeface="Wingdings" pitchFamily="2" charset="2"/>
              </a:rPr>
              <a:t>insulin   </a:t>
            </a:r>
          </a:p>
          <a:p>
            <a:pPr lvl="1"/>
            <a:r>
              <a:rPr lang="en-US" dirty="0"/>
              <a:t>Promotes glycogen formation</a:t>
            </a:r>
          </a:p>
          <a:p>
            <a:pPr lvl="1"/>
            <a:r>
              <a:rPr lang="en-US" dirty="0"/>
              <a:t>Moves glucose into cells</a:t>
            </a:r>
          </a:p>
          <a:p>
            <a:r>
              <a:rPr lang="en-US" dirty="0"/>
              <a:t>Blood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Pancreas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416925" cy="5029200"/>
          </a:xfrm>
        </p:spPr>
        <p:txBody>
          <a:bodyPr/>
          <a:lstStyle/>
          <a:p>
            <a:r>
              <a:rPr lang="en-US" dirty="0"/>
              <a:t>Small and oval</a:t>
            </a:r>
          </a:p>
          <a:p>
            <a:r>
              <a:rPr lang="en-US" dirty="0"/>
              <a:t>Located between </a:t>
            </a:r>
            <a:br>
              <a:rPr lang="en-US" dirty="0"/>
            </a:br>
            <a:r>
              <a:rPr lang="en-US" dirty="0"/>
              <a:t>cerebral hemispheres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Near third ventricle</a:t>
            </a:r>
          </a:p>
          <a:p>
            <a:r>
              <a:rPr lang="en-US" dirty="0"/>
              <a:t>Consists of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5194300" cy="1219200"/>
          </a:xfrm>
        </p:spPr>
        <p:txBody>
          <a:bodyPr/>
          <a:lstStyle/>
          <a:p>
            <a:r>
              <a:rPr lang="en-US"/>
              <a:t>Pineal gland</a:t>
            </a:r>
          </a:p>
        </p:txBody>
      </p:sp>
      <p:pic>
        <p:nvPicPr>
          <p:cNvPr id="119812" name="Picture 4" descr="181 endocrine pineal gland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67400" y="0"/>
            <a:ext cx="3276600" cy="31636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Hormone:  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Synthesized from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Controlled </a:t>
            </a:r>
            <a:r>
              <a:rPr lang="en-US" dirty="0"/>
              <a:t>by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_____________________________________________ </a:t>
            </a:r>
            <a:r>
              <a:rPr lang="en-US" dirty="0">
                <a:sym typeface="Wingdings" pitchFamily="2" charset="2"/>
              </a:rPr>
              <a:t> nerve impulses from retina  hypothalamus spinal cord  join sympathetic nerve fibers back to brain and pineal gland  </a:t>
            </a:r>
            <a:r>
              <a:rPr lang="en-US" dirty="0" smtClean="0">
                <a:sym typeface="Wingdings" pitchFamily="2" charset="2"/>
              </a:rPr>
              <a:t>_</a:t>
            </a:r>
            <a:endParaRPr lang="en-US" dirty="0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Pineal gland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Dark </a:t>
            </a:r>
            <a:r>
              <a:rPr lang="en-US" dirty="0">
                <a:sym typeface="Wingdings" pitchFamily="2" charset="2"/>
              </a:rPr>
              <a:t> impulses from retina </a:t>
            </a:r>
            <a:r>
              <a:rPr lang="en-US" dirty="0" smtClean="0">
                <a:sym typeface="Wingdings" pitchFamily="2" charset="2"/>
              </a:rPr>
              <a:t>_____________________________ </a:t>
            </a:r>
            <a:r>
              <a:rPr lang="en-US" dirty="0">
                <a:sym typeface="Wingdings" pitchFamily="2" charset="2"/>
              </a:rPr>
              <a:t>  melatonin </a:t>
            </a:r>
            <a:r>
              <a:rPr lang="en-US" dirty="0" smtClean="0">
                <a:sym typeface="Wingdings" pitchFamily="2" charset="2"/>
              </a:rPr>
              <a:t>_</a:t>
            </a:r>
            <a:endParaRPr lang="en-US" dirty="0">
              <a:sym typeface="Wingdings" pitchFamily="2" charset="2"/>
            </a:endParaRP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Part </a:t>
            </a:r>
            <a:r>
              <a:rPr lang="en-US" dirty="0"/>
              <a:t>of circadian rhythm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Fertility </a:t>
            </a:r>
            <a:r>
              <a:rPr lang="en-US" dirty="0"/>
              <a:t>cycles in some mammals</a:t>
            </a:r>
          </a:p>
          <a:p>
            <a:pPr lvl="1"/>
            <a:endParaRPr lang="en-US" dirty="0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Pineal gland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Melatonin can bind to receptors and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Melatonin _______________________________ _____________________ from </a:t>
            </a:r>
            <a:r>
              <a:rPr lang="en-US" dirty="0"/>
              <a:t>anterior pituitary</a:t>
            </a:r>
          </a:p>
          <a:p>
            <a:pPr lvl="1"/>
            <a:r>
              <a:rPr lang="en-US" dirty="0"/>
              <a:t>Helps to regulate female reproductive cycle</a:t>
            </a:r>
          </a:p>
          <a:p>
            <a:pPr lvl="1"/>
            <a:r>
              <a:rPr lang="en-US" dirty="0"/>
              <a:t>May also control onset of puberty</a:t>
            </a:r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Pineal gland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1120</Words>
  <Application>Microsoft Office PowerPoint</Application>
  <PresentationFormat>On-screen Show (4:3)</PresentationFormat>
  <Paragraphs>391</Paragraphs>
  <Slides>46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Pancreas</vt:lpstr>
      <vt:lpstr>Pancreas</vt:lpstr>
      <vt:lpstr>Pancreas</vt:lpstr>
      <vt:lpstr>Pancreas</vt:lpstr>
      <vt:lpstr>Pancreas</vt:lpstr>
      <vt:lpstr>Pineal gland</vt:lpstr>
      <vt:lpstr>Pineal gland</vt:lpstr>
      <vt:lpstr>Pineal gland</vt:lpstr>
      <vt:lpstr>Pineal gland</vt:lpstr>
      <vt:lpstr>Thymus</vt:lpstr>
      <vt:lpstr>Other Structures</vt:lpstr>
      <vt:lpstr>Other Structures</vt:lpstr>
      <vt:lpstr>Terms:  Ch 17</vt:lpstr>
      <vt:lpstr>Blood</vt:lpstr>
      <vt:lpstr>Hematocrit</vt:lpstr>
      <vt:lpstr>Blood</vt:lpstr>
      <vt:lpstr>Functions</vt:lpstr>
      <vt:lpstr>Functions</vt:lpstr>
      <vt:lpstr>Functions</vt:lpstr>
      <vt:lpstr>Functions</vt:lpstr>
      <vt:lpstr>Blood Plasma</vt:lpstr>
      <vt:lpstr>Plasma proteins</vt:lpstr>
      <vt:lpstr>Plasma Proteins</vt:lpstr>
      <vt:lpstr>Blood Plasma</vt:lpstr>
      <vt:lpstr>Dissolved plasma proteins</vt:lpstr>
      <vt:lpstr>Dissolved Plasma Proteins</vt:lpstr>
      <vt:lpstr>Origin of Blood cells</vt:lpstr>
      <vt:lpstr>Erythrocytes </vt:lpstr>
      <vt:lpstr>Hemoglobin</vt:lpstr>
      <vt:lpstr>Red Blood Cells?</vt:lpstr>
      <vt:lpstr>RBCs</vt:lpstr>
      <vt:lpstr>RBCs </vt:lpstr>
      <vt:lpstr>Damaged RBCs</vt:lpstr>
      <vt:lpstr>Biliverdin</vt:lpstr>
      <vt:lpstr>Bilirubin</vt:lpstr>
      <vt:lpstr>Embryonic hematopoeisis</vt:lpstr>
      <vt:lpstr>Hematopoeisis</vt:lpstr>
      <vt:lpstr>Erythropoeitin</vt:lpstr>
      <vt:lpstr>Slide 39</vt:lpstr>
      <vt:lpstr>Erythrocyte Disorders</vt:lpstr>
      <vt:lpstr>Anemia: Insufficient Erythrocytes</vt:lpstr>
      <vt:lpstr>Anemia: Decreased Hemoglobin Content</vt:lpstr>
      <vt:lpstr>Anemia: Abnormal Hemoglobin</vt:lpstr>
      <vt:lpstr>Polycythemia</vt:lpstr>
      <vt:lpstr>White Blood Cells</vt:lpstr>
      <vt:lpstr>Diapedesis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Pancreas</dc:title>
  <dc:creator>bawargo</dc:creator>
  <cp:lastModifiedBy>Wargo, Betsy</cp:lastModifiedBy>
  <cp:revision>2</cp:revision>
  <dcterms:created xsi:type="dcterms:W3CDTF">2009-08-12T18:55:55Z</dcterms:created>
  <dcterms:modified xsi:type="dcterms:W3CDTF">2009-09-01T14:03:40Z</dcterms:modified>
</cp:coreProperties>
</file>