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72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185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189"/>
  </p:notesMasterIdLst>
  <p:handoutMasterIdLst>
    <p:handoutMasterId r:id="rId190"/>
  </p:handoutMasterIdLst>
  <p:sldIdLst>
    <p:sldId id="512" r:id="rId3"/>
    <p:sldId id="513" r:id="rId4"/>
    <p:sldId id="514" r:id="rId5"/>
    <p:sldId id="515" r:id="rId6"/>
    <p:sldId id="516" r:id="rId7"/>
    <p:sldId id="517" r:id="rId8"/>
    <p:sldId id="518" r:id="rId9"/>
    <p:sldId id="519" r:id="rId10"/>
    <p:sldId id="520" r:id="rId11"/>
    <p:sldId id="521" r:id="rId12"/>
    <p:sldId id="522" r:id="rId13"/>
    <p:sldId id="267" r:id="rId14"/>
    <p:sldId id="523" r:id="rId15"/>
    <p:sldId id="269" r:id="rId16"/>
    <p:sldId id="271" r:id="rId17"/>
    <p:sldId id="272" r:id="rId18"/>
    <p:sldId id="273" r:id="rId19"/>
    <p:sldId id="275" r:id="rId20"/>
    <p:sldId id="447" r:id="rId21"/>
    <p:sldId id="448" r:id="rId22"/>
    <p:sldId id="449" r:id="rId23"/>
    <p:sldId id="276" r:id="rId24"/>
    <p:sldId id="277" r:id="rId25"/>
    <p:sldId id="283" r:id="rId26"/>
    <p:sldId id="284" r:id="rId27"/>
    <p:sldId id="438" r:id="rId28"/>
    <p:sldId id="278" r:id="rId29"/>
    <p:sldId id="279" r:id="rId30"/>
    <p:sldId id="281" r:id="rId31"/>
    <p:sldId id="285" r:id="rId32"/>
    <p:sldId id="286" r:id="rId33"/>
    <p:sldId id="287" r:id="rId34"/>
    <p:sldId id="288" r:id="rId35"/>
    <p:sldId id="289" r:id="rId36"/>
    <p:sldId id="290" r:id="rId37"/>
    <p:sldId id="450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480" r:id="rId67"/>
    <p:sldId id="481" r:id="rId68"/>
    <p:sldId id="482" r:id="rId69"/>
    <p:sldId id="483" r:id="rId70"/>
    <p:sldId id="484" r:id="rId71"/>
    <p:sldId id="485" r:id="rId72"/>
    <p:sldId id="486" r:id="rId73"/>
    <p:sldId id="487" r:id="rId74"/>
    <p:sldId id="488" r:id="rId75"/>
    <p:sldId id="489" r:id="rId76"/>
    <p:sldId id="490" r:id="rId77"/>
    <p:sldId id="491" r:id="rId78"/>
    <p:sldId id="492" r:id="rId79"/>
    <p:sldId id="493" r:id="rId80"/>
    <p:sldId id="494" r:id="rId81"/>
    <p:sldId id="495" r:id="rId82"/>
    <p:sldId id="496" r:id="rId83"/>
    <p:sldId id="497" r:id="rId84"/>
    <p:sldId id="498" r:id="rId85"/>
    <p:sldId id="499" r:id="rId86"/>
    <p:sldId id="500" r:id="rId87"/>
    <p:sldId id="501" r:id="rId88"/>
    <p:sldId id="502" r:id="rId89"/>
    <p:sldId id="503" r:id="rId90"/>
    <p:sldId id="504" r:id="rId91"/>
    <p:sldId id="505" r:id="rId92"/>
    <p:sldId id="506" r:id="rId93"/>
    <p:sldId id="507" r:id="rId94"/>
    <p:sldId id="508" r:id="rId95"/>
    <p:sldId id="509" r:id="rId96"/>
    <p:sldId id="510" r:id="rId97"/>
    <p:sldId id="511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7" r:id="rId122"/>
    <p:sldId id="378" r:id="rId123"/>
    <p:sldId id="379" r:id="rId124"/>
    <p:sldId id="380" r:id="rId125"/>
    <p:sldId id="381" r:id="rId126"/>
    <p:sldId id="382" r:id="rId127"/>
    <p:sldId id="383" r:id="rId128"/>
    <p:sldId id="384" r:id="rId129"/>
    <p:sldId id="385" r:id="rId130"/>
    <p:sldId id="387" r:id="rId131"/>
    <p:sldId id="462" r:id="rId132"/>
    <p:sldId id="470" r:id="rId133"/>
    <p:sldId id="471" r:id="rId134"/>
    <p:sldId id="472" r:id="rId135"/>
    <p:sldId id="473" r:id="rId136"/>
    <p:sldId id="474" r:id="rId137"/>
    <p:sldId id="391" r:id="rId138"/>
    <p:sldId id="392" r:id="rId139"/>
    <p:sldId id="393" r:id="rId140"/>
    <p:sldId id="394" r:id="rId141"/>
    <p:sldId id="395" r:id="rId142"/>
    <p:sldId id="396" r:id="rId143"/>
    <p:sldId id="397" r:id="rId144"/>
    <p:sldId id="398" r:id="rId145"/>
    <p:sldId id="399" r:id="rId146"/>
    <p:sldId id="400" r:id="rId147"/>
    <p:sldId id="401" r:id="rId148"/>
    <p:sldId id="402" r:id="rId149"/>
    <p:sldId id="403" r:id="rId150"/>
    <p:sldId id="404" r:id="rId151"/>
    <p:sldId id="405" r:id="rId152"/>
    <p:sldId id="406" r:id="rId153"/>
    <p:sldId id="407" r:id="rId154"/>
    <p:sldId id="408" r:id="rId155"/>
    <p:sldId id="409" r:id="rId156"/>
    <p:sldId id="410" r:id="rId157"/>
    <p:sldId id="411" r:id="rId158"/>
    <p:sldId id="412" r:id="rId159"/>
    <p:sldId id="413" r:id="rId160"/>
    <p:sldId id="414" r:id="rId161"/>
    <p:sldId id="415" r:id="rId162"/>
    <p:sldId id="416" r:id="rId163"/>
    <p:sldId id="417" r:id="rId164"/>
    <p:sldId id="418" r:id="rId165"/>
    <p:sldId id="419" r:id="rId166"/>
    <p:sldId id="420" r:id="rId167"/>
    <p:sldId id="421" r:id="rId168"/>
    <p:sldId id="422" r:id="rId169"/>
    <p:sldId id="423" r:id="rId170"/>
    <p:sldId id="424" r:id="rId171"/>
    <p:sldId id="425" r:id="rId172"/>
    <p:sldId id="426" r:id="rId173"/>
    <p:sldId id="427" r:id="rId174"/>
    <p:sldId id="475" r:id="rId175"/>
    <p:sldId id="476" r:id="rId176"/>
    <p:sldId id="478" r:id="rId177"/>
    <p:sldId id="479" r:id="rId178"/>
    <p:sldId id="428" r:id="rId179"/>
    <p:sldId id="429" r:id="rId180"/>
    <p:sldId id="430" r:id="rId181"/>
    <p:sldId id="431" r:id="rId182"/>
    <p:sldId id="432" r:id="rId183"/>
    <p:sldId id="433" r:id="rId184"/>
    <p:sldId id="434" r:id="rId185"/>
    <p:sldId id="435" r:id="rId186"/>
    <p:sldId id="436" r:id="rId187"/>
    <p:sldId id="437" r:id="rId18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3502" autoAdjust="0"/>
    <p:restoredTop sz="94660"/>
  </p:normalViewPr>
  <p:slideViewPr>
    <p:cSldViewPr>
      <p:cViewPr varScale="1">
        <p:scale>
          <a:sx n="83" d="100"/>
          <a:sy n="83" d="100"/>
        </p:scale>
        <p:origin x="-8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54" Type="http://schemas.openxmlformats.org/officeDocument/2006/relationships/slide" Target="slides/slide152.xml"/><Relationship Id="rId159" Type="http://schemas.openxmlformats.org/officeDocument/2006/relationships/slide" Target="slides/slide157.xml"/><Relationship Id="rId175" Type="http://schemas.openxmlformats.org/officeDocument/2006/relationships/slide" Target="slides/slide173.xml"/><Relationship Id="rId170" Type="http://schemas.openxmlformats.org/officeDocument/2006/relationships/slide" Target="slides/slide168.xml"/><Relationship Id="rId191" Type="http://schemas.openxmlformats.org/officeDocument/2006/relationships/presProps" Target="presProp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slide" Target="slides/slide142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165" Type="http://schemas.openxmlformats.org/officeDocument/2006/relationships/slide" Target="slides/slide163.xml"/><Relationship Id="rId181" Type="http://schemas.openxmlformats.org/officeDocument/2006/relationships/slide" Target="slides/slide179.xml"/><Relationship Id="rId186" Type="http://schemas.openxmlformats.org/officeDocument/2006/relationships/slide" Target="slides/slide184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55" Type="http://schemas.openxmlformats.org/officeDocument/2006/relationships/slide" Target="slides/slide153.xml"/><Relationship Id="rId171" Type="http://schemas.openxmlformats.org/officeDocument/2006/relationships/slide" Target="slides/slide169.xml"/><Relationship Id="rId176" Type="http://schemas.openxmlformats.org/officeDocument/2006/relationships/slide" Target="slides/slide174.xml"/><Relationship Id="rId192" Type="http://schemas.openxmlformats.org/officeDocument/2006/relationships/viewProps" Target="viewProps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61" Type="http://schemas.openxmlformats.org/officeDocument/2006/relationships/slide" Target="slides/slide159.xml"/><Relationship Id="rId166" Type="http://schemas.openxmlformats.org/officeDocument/2006/relationships/slide" Target="slides/slide164.xml"/><Relationship Id="rId182" Type="http://schemas.openxmlformats.org/officeDocument/2006/relationships/slide" Target="slides/slide180.xml"/><Relationship Id="rId187" Type="http://schemas.openxmlformats.org/officeDocument/2006/relationships/slide" Target="slides/slide18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51" Type="http://schemas.openxmlformats.org/officeDocument/2006/relationships/slide" Target="slides/slide149.xml"/><Relationship Id="rId156" Type="http://schemas.openxmlformats.org/officeDocument/2006/relationships/slide" Target="slides/slide154.xml"/><Relationship Id="rId177" Type="http://schemas.openxmlformats.org/officeDocument/2006/relationships/slide" Target="slides/slide175.xml"/><Relationship Id="rId172" Type="http://schemas.openxmlformats.org/officeDocument/2006/relationships/slide" Target="slides/slide170.xml"/><Relationship Id="rId193" Type="http://schemas.openxmlformats.org/officeDocument/2006/relationships/theme" Target="theme/theme1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188" Type="http://schemas.openxmlformats.org/officeDocument/2006/relationships/slide" Target="slides/slide186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162" Type="http://schemas.openxmlformats.org/officeDocument/2006/relationships/slide" Target="slides/slide160.xml"/><Relationship Id="rId183" Type="http://schemas.openxmlformats.org/officeDocument/2006/relationships/slide" Target="slides/slide18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178" Type="http://schemas.openxmlformats.org/officeDocument/2006/relationships/slide" Target="slides/slide176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73" Type="http://schemas.openxmlformats.org/officeDocument/2006/relationships/slide" Target="slides/slide171.xml"/><Relationship Id="rId194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184" Type="http://schemas.openxmlformats.org/officeDocument/2006/relationships/slide" Target="slides/slide182.xml"/><Relationship Id="rId18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slide" Target="slides/slide172.xml"/><Relationship Id="rId179" Type="http://schemas.openxmlformats.org/officeDocument/2006/relationships/slide" Target="slides/slide177.xml"/><Relationship Id="rId190" Type="http://schemas.openxmlformats.org/officeDocument/2006/relationships/handoutMaster" Target="handoutMasters/handoutMaster1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64" Type="http://schemas.openxmlformats.org/officeDocument/2006/relationships/slide" Target="slides/slide162.xml"/><Relationship Id="rId169" Type="http://schemas.openxmlformats.org/officeDocument/2006/relationships/slide" Target="slides/slide167.xml"/><Relationship Id="rId185" Type="http://schemas.openxmlformats.org/officeDocument/2006/relationships/slide" Target="slides/slide18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80" Type="http://schemas.openxmlformats.org/officeDocument/2006/relationships/slide" Target="slides/slide178.xml"/><Relationship Id="rId26" Type="http://schemas.openxmlformats.org/officeDocument/2006/relationships/slide" Target="slides/slide2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FDA98-C6BE-4141-97F9-11CBBCA79809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Exam One Material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443B8-4558-4474-9304-ED1CDAACC0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FDFCD-6164-417A-8393-04A748778A5D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Exam One Material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61BF9-F9A7-43F5-A096-9F4830A1D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Exam One Material 1/5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61BF9-F9A7-43F5-A096-9F4830A1D88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Exam One Material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61BF9-F9A7-43F5-A096-9F4830A1D88F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61BF9-F9A7-43F5-A096-9F4830A1D88F}" type="slidenum">
              <a:rPr lang="en-US" smtClean="0"/>
              <a:pPr/>
              <a:t>180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One Material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F8465F5-8FF9-4FD0-BA3E-F5F139B48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927A4A-5FEC-4B4B-87DF-2E6A923DC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96B29E-1E41-4EB8-93FD-5F316F15B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65F5-8FF9-4FD0-BA3E-F5F139B48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2829-8510-43FE-A410-6F0C1E367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3A04-981B-4EBD-AB88-45EF66F1E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FCD5-DC2C-4452-A23B-E2B94D35A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71A55-5BD2-4978-9704-0067E639A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2A6D-53E3-4498-A07A-56C1A6DE45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F62D-1682-4F3E-9D30-6109114E2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9595-29C8-4AF1-993F-11D6236EB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422829-8510-43FE-A410-6F0C1E367F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E172-EF37-453A-BA67-F516226B3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7A4A-5FEC-4B4B-87DF-2E6A923DC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B29E-1E41-4EB8-93FD-5F316F15B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5F3A04-981B-4EBD-AB88-45EF66F1E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BFFCD5-DC2C-4452-A23B-E2B94D35A7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171A55-5BD2-4978-9704-0067E639A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4F2A6D-53E3-4498-A07A-56C1A6DE45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2DF62D-1682-4F3E-9D30-6109114E2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E69595-29C8-4AF1-993F-11D6236EB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9AE172-EF37-453A-BA67-F516226B3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817880E-95E3-4D57-8424-C8D42F250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880E-95E3-4D57-8424-C8D42F250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bawargo@ilstu.edu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BSC 182</a:t>
            </a:r>
            <a:br>
              <a:rPr lang="en-US" sz="4400" dirty="0"/>
            </a:br>
            <a:r>
              <a:rPr lang="en-US" sz="4400" dirty="0"/>
              <a:t>Human Physiology &amp; Anatomy II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Dr. Betsy A. Wargo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will be lab this week</a:t>
            </a:r>
          </a:p>
          <a:p>
            <a:pPr lvl="1"/>
            <a:r>
              <a:rPr lang="en-US" dirty="0" smtClean="0"/>
              <a:t>Please be sure to bring the BSC 182 lab manual with you to lab</a:t>
            </a:r>
          </a:p>
          <a:p>
            <a:pPr lvl="1"/>
            <a:r>
              <a:rPr lang="en-US" dirty="0" smtClean="0"/>
              <a:t>Lab manuals can be purchased at the Phi Sigma bookstore (</a:t>
            </a:r>
            <a:r>
              <a:rPr lang="en-US" dirty="0" err="1" smtClean="0"/>
              <a:t>Felmley</a:t>
            </a:r>
            <a:r>
              <a:rPr lang="en-US" dirty="0" smtClean="0"/>
              <a:t> 101A) this week and next</a:t>
            </a:r>
          </a:p>
          <a:p>
            <a:pPr lvl="1"/>
            <a:r>
              <a:rPr lang="en-US" dirty="0" smtClean="0"/>
              <a:t>Lab format</a:t>
            </a:r>
          </a:p>
          <a:p>
            <a:pPr lvl="2"/>
            <a:r>
              <a:rPr lang="en-US" dirty="0" smtClean="0"/>
              <a:t>There will be four lab practicals this semester</a:t>
            </a:r>
          </a:p>
          <a:p>
            <a:pPr lvl="2"/>
            <a:r>
              <a:rPr lang="en-US" dirty="0" smtClean="0"/>
              <a:t>Lab assignments (case studies or article summaries) may be assigned throughout the semester.  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Melatonin can bind to receptors and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Melatonin _______________________________ _____________________ from </a:t>
            </a:r>
            <a:r>
              <a:rPr lang="en-US" dirty="0"/>
              <a:t>anterior pituitary</a:t>
            </a:r>
          </a:p>
          <a:p>
            <a:pPr lvl="1"/>
            <a:r>
              <a:rPr lang="en-US" dirty="0"/>
              <a:t>Helps to regulate female reproductive cycle</a:t>
            </a:r>
          </a:p>
          <a:p>
            <a:pPr lvl="1"/>
            <a:r>
              <a:rPr lang="en-US" dirty="0"/>
              <a:t>May also control onset of puberty</a:t>
            </a:r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Pineal gland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331200" cy="5029200"/>
          </a:xfrm>
        </p:spPr>
        <p:txBody>
          <a:bodyPr/>
          <a:lstStyle/>
          <a:p>
            <a:r>
              <a:rPr lang="en-US" dirty="0"/>
              <a:t>Lies in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/>
              <a:t>Large in children</a:t>
            </a:r>
          </a:p>
          <a:p>
            <a:r>
              <a:rPr lang="en-US" dirty="0"/>
              <a:t>Diminishes with age</a:t>
            </a:r>
          </a:p>
          <a:p>
            <a:endParaRPr lang="en-US" dirty="0" smtClean="0"/>
          </a:p>
          <a:p>
            <a:r>
              <a:rPr lang="en-US" dirty="0" smtClean="0"/>
              <a:t>Secretes _______________________:  </a:t>
            </a:r>
            <a:r>
              <a:rPr lang="en-US" dirty="0"/>
              <a:t>hormones that affect production and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Plays </a:t>
            </a:r>
            <a:r>
              <a:rPr lang="en-US" dirty="0"/>
              <a:t>role in immune system</a:t>
            </a:r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5537200" cy="1219200"/>
          </a:xfrm>
        </p:spPr>
        <p:txBody>
          <a:bodyPr/>
          <a:lstStyle/>
          <a:p>
            <a:r>
              <a:rPr lang="en-US"/>
              <a:t>Thymus</a:t>
            </a:r>
          </a:p>
        </p:txBody>
      </p:sp>
      <p:pic>
        <p:nvPicPr>
          <p:cNvPr id="123908" name="Picture 4" descr="thymus illust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"/>
            <a:ext cx="3505200" cy="271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Heart</a:t>
            </a:r>
          </a:p>
          <a:p>
            <a:pPr lvl="1"/>
            <a:r>
              <a:rPr lang="en-US" sz="2800" dirty="0"/>
              <a:t>ANP:  </a:t>
            </a:r>
            <a:r>
              <a:rPr lang="en-US" sz="2800" dirty="0" smtClean="0"/>
              <a:t> </a:t>
            </a:r>
            <a:endParaRPr lang="en-US" sz="2800" dirty="0"/>
          </a:p>
          <a:p>
            <a:pPr lvl="2"/>
            <a:r>
              <a:rPr lang="en-US" sz="2400" dirty="0"/>
              <a:t>Volume of blood increases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smtClean="0">
                <a:sym typeface="Wingdings" pitchFamily="2" charset="2"/>
              </a:rPr>
              <a:t>_________________________________________________  </a:t>
            </a:r>
            <a:r>
              <a:rPr lang="en-US" sz="2400" dirty="0">
                <a:sym typeface="Wingdings" pitchFamily="2" charset="2"/>
              </a:rPr>
              <a:t>ANP released  sodium lost in kidneys  water lost in kidneys   </a:t>
            </a:r>
            <a:r>
              <a:rPr lang="en-US" sz="2400" dirty="0" smtClean="0">
                <a:sym typeface="Wingdings" pitchFamily="2" charset="2"/>
              </a:rPr>
              <a:t>_</a:t>
            </a:r>
            <a:endParaRPr lang="en-US" sz="2400" dirty="0">
              <a:sym typeface="Wingdings" pitchFamily="2" charset="2"/>
            </a:endParaRPr>
          </a:p>
          <a:p>
            <a:r>
              <a:rPr lang="en-US" sz="3200" dirty="0"/>
              <a:t>Gastrointestinal tract</a:t>
            </a:r>
          </a:p>
          <a:p>
            <a:pPr lvl="1"/>
            <a:r>
              <a:rPr lang="en-US" sz="2800" dirty="0"/>
              <a:t>Along the mucosa of the GI tract</a:t>
            </a:r>
          </a:p>
          <a:p>
            <a:pPr lvl="2"/>
            <a:r>
              <a:rPr lang="en-US" sz="2400" dirty="0"/>
              <a:t>Many have </a:t>
            </a:r>
            <a:r>
              <a:rPr lang="en-US" sz="2400" dirty="0" smtClean="0"/>
              <a:t>_</a:t>
            </a:r>
            <a:endParaRPr lang="en-US" sz="2400" dirty="0"/>
          </a:p>
          <a:p>
            <a:r>
              <a:rPr lang="en-US" sz="3200" dirty="0" smtClean="0"/>
              <a:t> </a:t>
            </a:r>
            <a:endParaRPr lang="en-US" sz="3200" dirty="0"/>
          </a:p>
          <a:p>
            <a:pPr lvl="1"/>
            <a:r>
              <a:rPr lang="en-US" sz="2800" dirty="0"/>
              <a:t>Estrogen, </a:t>
            </a:r>
            <a:r>
              <a:rPr lang="en-US" sz="2800" dirty="0" smtClean="0"/>
              <a:t>progesterone</a:t>
            </a:r>
            <a:r>
              <a:rPr lang="en-US" sz="2800" dirty="0"/>
              <a:t>, </a:t>
            </a:r>
            <a:r>
              <a:rPr lang="en-US" sz="2800" dirty="0" err="1"/>
              <a:t>hCG</a:t>
            </a:r>
            <a:endParaRPr lang="en-US" sz="2800" dirty="0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Structures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 err="1"/>
              <a:t>Erythropoetin</a:t>
            </a:r>
            <a:r>
              <a:rPr lang="en-US" sz="2400" dirty="0"/>
              <a:t> </a:t>
            </a:r>
          </a:p>
          <a:p>
            <a:pPr lvl="2">
              <a:lnSpc>
                <a:spcPct val="90000"/>
              </a:lnSpc>
            </a:pPr>
            <a:r>
              <a:rPr lang="en-US" sz="2000" dirty="0" err="1"/>
              <a:t>Eryth</a:t>
            </a:r>
            <a:r>
              <a:rPr lang="en-US" sz="2000" dirty="0"/>
              <a:t>:  red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 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400" dirty="0" err="1"/>
              <a:t>Renin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Skin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Cholecalciferol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 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800" dirty="0"/>
              <a:t>Adipose tissue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Functions in CNS for appetite control:  satiety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Insulin antagonist</a:t>
            </a: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Structures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79248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err="1" smtClean="0"/>
              <a:t>Eryth</a:t>
            </a:r>
            <a:r>
              <a:rPr lang="en-US" sz="2400" dirty="0" smtClean="0"/>
              <a:t> 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Leuko</a:t>
            </a:r>
            <a:r>
              <a:rPr lang="en-US" sz="2400" dirty="0"/>
              <a:t>:  </a:t>
            </a:r>
            <a:r>
              <a:rPr lang="en-US" sz="2400" dirty="0" smtClean="0"/>
              <a:t> 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Hem a/</a:t>
            </a:r>
            <a:r>
              <a:rPr lang="en-US" sz="2400" dirty="0" err="1"/>
              <a:t>ato</a:t>
            </a:r>
            <a:r>
              <a:rPr lang="en-US" sz="2400" dirty="0"/>
              <a:t>/o:   blood 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Ferr</a:t>
            </a:r>
            <a:r>
              <a:rPr lang="en-US" sz="2400" dirty="0"/>
              <a:t>:  iron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Cytes</a:t>
            </a:r>
            <a:r>
              <a:rPr lang="en-US" sz="2400" dirty="0"/>
              <a:t>:  cell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Poeisis</a:t>
            </a:r>
            <a:r>
              <a:rPr lang="en-US" sz="2400" dirty="0"/>
              <a:t>:  </a:t>
            </a:r>
            <a:r>
              <a:rPr lang="en-US" sz="2400" dirty="0" smtClean="0"/>
              <a:t> 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Baso</a:t>
            </a:r>
            <a:r>
              <a:rPr lang="en-US" sz="2400" dirty="0"/>
              <a:t>:  base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Eosino</a:t>
            </a:r>
            <a:r>
              <a:rPr lang="en-US" sz="2400" dirty="0"/>
              <a:t>:  red acidic dye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Retic</a:t>
            </a:r>
            <a:r>
              <a:rPr lang="en-US" sz="2400" dirty="0"/>
              <a:t>:  </a:t>
            </a:r>
            <a:r>
              <a:rPr lang="en-US" sz="2400" dirty="0" smtClean="0"/>
              <a:t> 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Blast:  </a:t>
            </a:r>
            <a:r>
              <a:rPr lang="en-US" sz="2400" dirty="0" smtClean="0"/>
              <a:t> 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a/an: 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Terms:  Ch 17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229600" cy="2209800"/>
          </a:xfrm>
        </p:spPr>
        <p:txBody>
          <a:bodyPr/>
          <a:lstStyle/>
          <a:p>
            <a:r>
              <a:rPr lang="en-US" dirty="0"/>
              <a:t>Info from blood can be clinically valuable</a:t>
            </a:r>
          </a:p>
          <a:p>
            <a:r>
              <a:rPr lang="en-US" dirty="0"/>
              <a:t>Blood sample is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Hematocrit</a:t>
            </a:r>
            <a:r>
              <a:rPr lang="en-US" dirty="0"/>
              <a:t>:  HCT:  is the </a:t>
            </a: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</a:t>
            </a:r>
          </a:p>
        </p:txBody>
      </p:sp>
      <p:pic>
        <p:nvPicPr>
          <p:cNvPr id="7" name="Picture 21" descr="17-01MajorBlood_L.jpg                                          0028FBBCHAP7_01-19_jpegs               BF9AD7B0: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3733800"/>
            <a:ext cx="8686800" cy="2954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Men:  	47 +/-  5 ml/100 ml</a:t>
            </a:r>
          </a:p>
          <a:p>
            <a:endParaRPr lang="en-US"/>
          </a:p>
          <a:p>
            <a:r>
              <a:rPr lang="en-US"/>
              <a:t>Women 	42 +/- 5 ml/100 ml</a:t>
            </a:r>
          </a:p>
          <a:p>
            <a:endParaRPr lang="en-US"/>
          </a:p>
          <a:p>
            <a:r>
              <a:rPr lang="en-US"/>
              <a:t>Children 35-49 ml/100 ml</a:t>
            </a: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Hematocrit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Plasma:  the remaining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55</a:t>
            </a:r>
            <a:r>
              <a:rPr lang="en-US" dirty="0"/>
              <a:t>% by volume</a:t>
            </a:r>
          </a:p>
          <a:p>
            <a:endParaRPr lang="en-US" dirty="0"/>
          </a:p>
          <a:p>
            <a:r>
              <a:rPr lang="en-US" dirty="0"/>
              <a:t>Includes water, amino acids, proteins, carbohydrates, lipids, vitamins, hormones, electrolytes and cellular wastes</a:t>
            </a: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Functions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Distribution</a:t>
            </a:r>
          </a:p>
          <a:p>
            <a:pPr lvl="1"/>
            <a:r>
              <a:rPr lang="en-US" dirty="0" smtClean="0"/>
              <a:t>______________________________________ from </a:t>
            </a:r>
            <a:r>
              <a:rPr lang="en-US" dirty="0"/>
              <a:t>lungs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Nutrients 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______________________________________________ from </a:t>
            </a:r>
            <a:r>
              <a:rPr lang="en-US" dirty="0"/>
              <a:t>cells to lungs or kidney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Hormones </a:t>
            </a:r>
            <a:endParaRPr lang="en-US" dirty="0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686800" cy="1219200"/>
          </a:xfrm>
        </p:spPr>
        <p:txBody>
          <a:bodyPr/>
          <a:lstStyle/>
          <a:p>
            <a:r>
              <a:rPr lang="en-US" sz="6000" dirty="0"/>
              <a:t>Ready</a:t>
            </a:r>
            <a:r>
              <a:rPr lang="en-US" dirty="0"/>
              <a:t>?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04800" y="2209800"/>
            <a:ext cx="8686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1" lang="en-US" sz="4000" b="1" dirty="0"/>
              <a:t>Before we begin, take a moment to introduce yourself to your neighbors</a:t>
            </a:r>
            <a:br>
              <a:rPr kumimoji="1" lang="en-US" sz="4000" b="1" dirty="0"/>
            </a:br>
            <a:r>
              <a:rPr kumimoji="1" lang="en-US" sz="4000" b="1" dirty="0"/>
              <a:t/>
            </a:r>
            <a:br>
              <a:rPr kumimoji="1" lang="en-US" sz="4000" b="1" dirty="0"/>
            </a:br>
            <a:r>
              <a:rPr kumimoji="1" lang="en-US" sz="4000" b="1" dirty="0"/>
              <a:t>	</a:t>
            </a:r>
            <a:br>
              <a:rPr kumimoji="1" lang="en-US" sz="4000" b="1" dirty="0"/>
            </a:br>
            <a:r>
              <a:rPr kumimoji="1" lang="en-US" sz="3200" b="1" dirty="0"/>
              <a:t>make sure you have contact information from a classmate should you need to get a copy of the notes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Regulation</a:t>
            </a:r>
          </a:p>
          <a:p>
            <a:pPr lvl="1"/>
            <a:r>
              <a:rPr lang="en-US" dirty="0"/>
              <a:t>Maintains </a:t>
            </a:r>
            <a:r>
              <a:rPr lang="en-US" dirty="0" smtClean="0"/>
              <a:t>_</a:t>
            </a:r>
            <a:endParaRPr lang="en-US" dirty="0"/>
          </a:p>
          <a:p>
            <a:pPr lvl="2"/>
            <a:r>
              <a:rPr lang="en-US" dirty="0"/>
              <a:t>Carries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Maintains 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Maintains </a:t>
            </a:r>
            <a:r>
              <a:rPr lang="en-US" dirty="0"/>
              <a:t>fluid volume</a:t>
            </a:r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Functions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Protection</a:t>
            </a:r>
          </a:p>
          <a:p>
            <a:pPr lvl="1"/>
            <a:r>
              <a:rPr lang="en-US" dirty="0"/>
              <a:t>Prevention of blood loss</a:t>
            </a:r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Antibodies, complement proteins, White Blood Cells</a:t>
            </a:r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Functions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Mostly water that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Nutrients</a:t>
            </a:r>
            <a:r>
              <a:rPr lang="en-US" dirty="0"/>
              <a:t>, gas, hormone, wastes, ions, proteins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Most </a:t>
            </a:r>
            <a:r>
              <a:rPr lang="en-US" dirty="0"/>
              <a:t>abundant solutes are the </a:t>
            </a: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 Plasma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are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exceptions:  hormones and gamma globulins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Are </a:t>
            </a:r>
            <a:r>
              <a:rPr lang="en-US" dirty="0"/>
              <a:t>proteins that are </a:t>
            </a:r>
            <a:r>
              <a:rPr lang="en-US" dirty="0" smtClean="0"/>
              <a:t>___________________________________________ or </a:t>
            </a:r>
            <a:r>
              <a:rPr lang="en-US" dirty="0"/>
              <a:t>nutrients by the body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Plasma proteins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Plasma Proteins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Albumin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Aid </a:t>
            </a:r>
            <a:r>
              <a:rPr lang="en-US" dirty="0"/>
              <a:t>in determining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Regulates </a:t>
            </a:r>
            <a:r>
              <a:rPr lang="en-US" dirty="0"/>
              <a:t>water movement between blood and tissues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Affects 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Transports </a:t>
            </a:r>
            <a:r>
              <a:rPr lang="en-US" dirty="0" err="1"/>
              <a:t>bilirubin</a:t>
            </a:r>
            <a:r>
              <a:rPr lang="en-US" dirty="0"/>
              <a:t> and free fatty acids</a:t>
            </a: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 Plasma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Globulins</a:t>
            </a:r>
          </a:p>
          <a:p>
            <a:r>
              <a:rPr lang="en-US" dirty="0"/>
              <a:t>Subdivided into </a:t>
            </a:r>
          </a:p>
          <a:p>
            <a:pPr lvl="1"/>
            <a:r>
              <a:rPr lang="en-US" dirty="0"/>
              <a:t>Alpha globulin</a:t>
            </a:r>
          </a:p>
          <a:p>
            <a:pPr lvl="1"/>
            <a:r>
              <a:rPr lang="en-US" dirty="0"/>
              <a:t>Beta globulin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Transports _</a:t>
            </a:r>
            <a:endParaRPr lang="en-US" dirty="0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Dissolved plasma proteins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Fibrinogen</a:t>
            </a:r>
          </a:p>
          <a:p>
            <a:pPr lvl="1"/>
            <a:r>
              <a:rPr lang="en-US" dirty="0"/>
              <a:t>Primary role is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Synthesized in the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_____________________________________ plasma </a:t>
            </a:r>
            <a:r>
              <a:rPr lang="en-US" dirty="0"/>
              <a:t>protein in terms of size</a:t>
            </a: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Dissolved Plasma Proteins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Blood cells originate in the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Hemocytoblasts</a:t>
            </a:r>
            <a:r>
              <a:rPr lang="en-US" dirty="0"/>
              <a:t>:  a type of </a:t>
            </a:r>
            <a:r>
              <a:rPr lang="en-US" dirty="0" smtClean="0"/>
              <a:t>_</a:t>
            </a:r>
            <a:endParaRPr lang="en-US" dirty="0"/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pPr lvl="1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Origin of Blood cells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8"/>
            <a:ext cx="5105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 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Shape effective for transporting gasses (oxygen, carbon dioxide)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Cell </a:t>
            </a:r>
            <a:r>
              <a:rPr lang="en-US" dirty="0"/>
              <a:t>membrane is closer to the hemoglobin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Great for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Greater </a:t>
            </a: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Erythrocytes	</a:t>
            </a:r>
          </a:p>
        </p:txBody>
      </p:sp>
      <p:pic>
        <p:nvPicPr>
          <p:cNvPr id="7" name="Picture 6" descr="17-03Erythrocytes_L.jpg                                        0028FBBCHAP7_01-19_jpegs               BF9AD7B0: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10483" y="1295400"/>
            <a:ext cx="3533517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481328"/>
            <a:ext cx="71628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err="1">
                <a:solidFill>
                  <a:schemeClr val="bg1"/>
                </a:solidFill>
              </a:rPr>
              <a:t>Vocab</a:t>
            </a:r>
            <a:r>
              <a:rPr lang="en-US" sz="3200" dirty="0">
                <a:solidFill>
                  <a:schemeClr val="bg1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Auto:  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Endo: 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chemeClr val="bg1"/>
                </a:solidFill>
              </a:rPr>
              <a:t>Exo</a:t>
            </a:r>
            <a:r>
              <a:rPr lang="en-US" dirty="0">
                <a:solidFill>
                  <a:schemeClr val="bg1"/>
                </a:solidFill>
              </a:rPr>
              <a:t>: 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Para: beside, near </a:t>
            </a: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chemeClr val="bg1"/>
                </a:solidFill>
              </a:rPr>
              <a:t>Neuro</a:t>
            </a:r>
            <a:r>
              <a:rPr lang="en-US" dirty="0">
                <a:solidFill>
                  <a:schemeClr val="bg1"/>
                </a:solidFill>
              </a:rPr>
              <a:t>:  nerve</a:t>
            </a: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chemeClr val="bg1"/>
                </a:solidFill>
              </a:rPr>
              <a:t>Hormon</a:t>
            </a:r>
            <a:r>
              <a:rPr lang="en-US" dirty="0">
                <a:solidFill>
                  <a:schemeClr val="bg1"/>
                </a:solidFill>
              </a:rPr>
              <a:t>: to excite</a:t>
            </a: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chemeClr val="bg1"/>
                </a:solidFill>
              </a:rPr>
              <a:t>Adeno</a:t>
            </a:r>
            <a:r>
              <a:rPr lang="en-US" dirty="0">
                <a:solidFill>
                  <a:schemeClr val="bg1"/>
                </a:solidFill>
              </a:rPr>
              <a:t>:  gland, gland-shaped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Hypo: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Chapter 16:  Endocrine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Within the RBC the </a:t>
            </a:r>
            <a:r>
              <a:rPr lang="en-US" dirty="0" err="1"/>
              <a:t>Hb</a:t>
            </a:r>
            <a:r>
              <a:rPr lang="en-US" dirty="0"/>
              <a:t> transports the </a:t>
            </a:r>
            <a:r>
              <a:rPr lang="en-US" dirty="0" smtClean="0"/>
              <a:t>oxygen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dirty="0" smtClean="0">
                <a:solidFill>
                  <a:srgbClr val="000000"/>
                </a:solidFill>
              </a:rPr>
              <a:t>Erythrocytes are more than _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When </a:t>
            </a:r>
            <a:r>
              <a:rPr lang="en-US" dirty="0" err="1"/>
              <a:t>Hb</a:t>
            </a:r>
            <a:r>
              <a:rPr lang="en-US" dirty="0"/>
              <a:t> combines with Oxygen it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/>
              <a:t>turns </a:t>
            </a: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Hemoglobin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Cells by definition have a nucleus.</a:t>
            </a:r>
          </a:p>
          <a:p>
            <a:r>
              <a:rPr lang="en-US" dirty="0"/>
              <a:t>RBCs when mature, </a:t>
            </a:r>
          </a:p>
          <a:p>
            <a:pPr lvl="1"/>
            <a:r>
              <a:rPr lang="en-US" dirty="0"/>
              <a:t>have no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Have no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/>
              <a:t>More appropriately called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Provides more space for </a:t>
            </a:r>
            <a:r>
              <a:rPr lang="en-US" dirty="0" err="1"/>
              <a:t>Hb</a:t>
            </a:r>
            <a:endParaRPr lang="en-US" dirty="0"/>
          </a:p>
          <a:p>
            <a:pPr lvl="1"/>
            <a:r>
              <a:rPr lang="en-US" dirty="0"/>
              <a:t>Doesn’t consume the Oxygen it’s carrying</a:t>
            </a: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 Blood </a:t>
            </a:r>
            <a:r>
              <a:rPr lang="en-US" i="1"/>
              <a:t>Cells?</a:t>
            </a:r>
            <a:endParaRPr lang="en-US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Effect of having no nucleus:</a:t>
            </a:r>
          </a:p>
          <a:p>
            <a:r>
              <a:rPr lang="en-US" dirty="0"/>
              <a:t>Can not </a:t>
            </a:r>
            <a:r>
              <a:rPr lang="en-US" dirty="0" smtClean="0"/>
              <a:t>____________________________________________ (</a:t>
            </a:r>
            <a:r>
              <a:rPr lang="en-US" dirty="0"/>
              <a:t>no DNA to base it on…)</a:t>
            </a:r>
          </a:p>
          <a:p>
            <a:pPr lvl="1"/>
            <a:r>
              <a:rPr lang="en-US" dirty="0"/>
              <a:t>Therefore, they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Life </a:t>
            </a:r>
            <a:r>
              <a:rPr lang="en-US" dirty="0"/>
              <a:t>span of a RBC is about 120 days</a:t>
            </a:r>
          </a:p>
          <a:p>
            <a:pPr lvl="1"/>
            <a:endParaRPr lang="en-US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RBCs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be  flexible to navigate vessels</a:t>
            </a:r>
          </a:p>
          <a:p>
            <a:r>
              <a:rPr lang="en-US" dirty="0"/>
              <a:t>Can’t repair themselves</a:t>
            </a:r>
          </a:p>
          <a:p>
            <a:r>
              <a:rPr lang="en-US" dirty="0"/>
              <a:t>Become worn and damaged with use</a:t>
            </a:r>
          </a:p>
          <a:p>
            <a:r>
              <a:rPr lang="en-US" dirty="0"/>
              <a:t>Pass through the </a:t>
            </a:r>
            <a:r>
              <a:rPr lang="en-US" dirty="0" smtClean="0"/>
              <a:t>_________________________________________ where </a:t>
            </a:r>
            <a:r>
              <a:rPr lang="en-US" dirty="0"/>
              <a:t>damaged cells are filtered and removed from the circulation.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RBCs	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RBC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 err="1"/>
              <a:t>Hb</a:t>
            </a:r>
            <a:r>
              <a:rPr lang="en-US" dirty="0"/>
              <a:t> becomes exposed and break down</a:t>
            </a:r>
          </a:p>
          <a:p>
            <a:pPr lvl="1"/>
            <a:r>
              <a:rPr lang="en-US" dirty="0"/>
              <a:t>Composed of </a:t>
            </a:r>
            <a:r>
              <a:rPr lang="en-US" dirty="0" err="1"/>
              <a:t>globin</a:t>
            </a:r>
            <a:r>
              <a:rPr lang="en-US" dirty="0"/>
              <a:t> chains surrounding a </a:t>
            </a:r>
            <a:r>
              <a:rPr lang="en-US" dirty="0" err="1"/>
              <a:t>heme</a:t>
            </a:r>
            <a:r>
              <a:rPr lang="en-US" dirty="0"/>
              <a:t> group (Iron)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Heme</a:t>
            </a:r>
            <a:r>
              <a:rPr lang="en-US" dirty="0" smtClean="0"/>
              <a:t> </a:t>
            </a:r>
            <a:r>
              <a:rPr lang="en-US" dirty="0"/>
              <a:t>group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Biliverdin</a:t>
            </a:r>
            <a:r>
              <a:rPr lang="en-US" dirty="0"/>
              <a:t>:  </a:t>
            </a: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Damaged RBCs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Biliverdin</a:t>
            </a:r>
            <a:r>
              <a:rPr lang="en-US" dirty="0"/>
              <a:t> is eventually decomposed into </a:t>
            </a:r>
          </a:p>
          <a:p>
            <a:endParaRPr lang="en-US" dirty="0"/>
          </a:p>
          <a:p>
            <a:r>
              <a:rPr lang="en-US" dirty="0" err="1"/>
              <a:t>Bilirubin</a:t>
            </a:r>
            <a:r>
              <a:rPr lang="en-US" dirty="0"/>
              <a:t>: 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Think </a:t>
            </a:r>
            <a:r>
              <a:rPr lang="en-US" dirty="0"/>
              <a:t>of a bruise.  Consider the color changes it goes through as it heals.  </a:t>
            </a: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Biliverdin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</a:t>
            </a:r>
            <a:r>
              <a:rPr lang="en-US" dirty="0" err="1"/>
              <a:t>biliverdin</a:t>
            </a:r>
            <a:r>
              <a:rPr lang="en-US" dirty="0"/>
              <a:t> and </a:t>
            </a:r>
            <a:r>
              <a:rPr lang="en-US" dirty="0" err="1"/>
              <a:t>bilirubin</a:t>
            </a:r>
            <a:r>
              <a:rPr lang="en-US" dirty="0"/>
              <a:t>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Bilirubin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 blood cell formation begins in the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Embryonic hematopoeisis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79248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After birth, RBC formation takes place in the red bone marrow</a:t>
            </a:r>
          </a:p>
          <a:p>
            <a:pPr>
              <a:lnSpc>
                <a:spcPct val="90000"/>
              </a:lnSpc>
            </a:pPr>
            <a:r>
              <a:rPr lang="en-US" sz="2400" b="1" dirty="0" err="1"/>
              <a:t>Hemocytoblasts</a:t>
            </a:r>
            <a:r>
              <a:rPr lang="en-US" sz="2400" dirty="0"/>
              <a:t>: hematopoietic stem cell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Hemocytoblast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smtClean="0">
                <a:sym typeface="Wingdings" pitchFamily="2" charset="2"/>
              </a:rPr>
              <a:t>______________________________________________ </a:t>
            </a:r>
            <a:r>
              <a:rPr lang="en-US" sz="2000" dirty="0" err="1">
                <a:sym typeface="Wingdings" pitchFamily="2" charset="2"/>
              </a:rPr>
              <a:t>proerythroblast</a:t>
            </a:r>
            <a:r>
              <a:rPr lang="en-US" sz="2000" dirty="0">
                <a:sym typeface="Wingdings" pitchFamily="2" charset="2"/>
              </a:rPr>
              <a:t>  early erythroblasts (produce lots of </a:t>
            </a:r>
            <a:r>
              <a:rPr lang="en-US" sz="2000" dirty="0" err="1">
                <a:sym typeface="Wingdings" pitchFamily="2" charset="2"/>
              </a:rPr>
              <a:t>ribosomes</a:t>
            </a:r>
            <a:r>
              <a:rPr lang="en-US" sz="2000" dirty="0">
                <a:sym typeface="Wingdings" pitchFamily="2" charset="2"/>
              </a:rPr>
              <a:t>)  late erythroblast </a:t>
            </a:r>
            <a:r>
              <a:rPr lang="en-US" sz="2000" dirty="0" smtClean="0">
                <a:sym typeface="Wingdings" pitchFamily="2" charset="2"/>
              </a:rPr>
              <a:t>_________________________________________________ (</a:t>
            </a:r>
            <a:r>
              <a:rPr lang="en-US" sz="2000" dirty="0">
                <a:sym typeface="Wingdings" pitchFamily="2" charset="2"/>
              </a:rPr>
              <a:t>this is the stage where organelles and nucleus are lost)  </a:t>
            </a:r>
            <a:r>
              <a:rPr lang="en-US" sz="2000" dirty="0" smtClean="0">
                <a:sym typeface="Wingdings" pitchFamily="2" charset="2"/>
              </a:rPr>
              <a:t>____________________________________________ </a:t>
            </a:r>
            <a:r>
              <a:rPr lang="en-US" sz="2000" dirty="0">
                <a:sym typeface="Wingdings" pitchFamily="2" charset="2"/>
              </a:rPr>
              <a:t>released into blood stream and mature in two days to erythrocytes</a:t>
            </a:r>
            <a:endParaRPr lang="en-US" sz="2000" dirty="0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Hematopoeisis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Erythropoeitin</a:t>
            </a:r>
            <a:r>
              <a:rPr lang="en-US" dirty="0"/>
              <a:t>:  hormone that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Small </a:t>
            </a:r>
            <a:r>
              <a:rPr lang="en-US" dirty="0"/>
              <a:t>amount produced by </a:t>
            </a:r>
            <a:r>
              <a:rPr lang="en-US" dirty="0" smtClean="0"/>
              <a:t>__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Most </a:t>
            </a:r>
            <a:r>
              <a:rPr lang="en-US" dirty="0"/>
              <a:t>comes from </a:t>
            </a:r>
            <a:r>
              <a:rPr lang="en-US" dirty="0" smtClean="0"/>
              <a:t>_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_____________________________________________________stimulates </a:t>
            </a:r>
            <a:r>
              <a:rPr lang="en-US" dirty="0"/>
              <a:t>release of erythropoietin</a:t>
            </a:r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Erythropoeitin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Autocrine &amp; Paracrine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 smtClean="0"/>
              <a:t>Autocrine</a:t>
            </a:r>
            <a:r>
              <a:rPr lang="en-US" u="sng" dirty="0" smtClean="0"/>
              <a:t> function-</a:t>
            </a:r>
            <a:r>
              <a:rPr lang="en-US" dirty="0" smtClean="0"/>
              <a:t> the hormone released </a:t>
            </a:r>
            <a:r>
              <a:rPr lang="en-US" dirty="0" smtClean="0"/>
              <a:t>_</a:t>
            </a:r>
            <a:endParaRPr lang="en-US" dirty="0" smtClean="0"/>
          </a:p>
          <a:p>
            <a:endParaRPr lang="en-US" u="sng" dirty="0" smtClean="0"/>
          </a:p>
          <a:p>
            <a:r>
              <a:rPr lang="en-US" u="sng" dirty="0" smtClean="0"/>
              <a:t>______________________________ </a:t>
            </a:r>
            <a:r>
              <a:rPr lang="en-US" u="sng" dirty="0" smtClean="0"/>
              <a:t>function-</a:t>
            </a:r>
            <a:r>
              <a:rPr lang="en-US" dirty="0" smtClean="0"/>
              <a:t> hormone is carried a short distance via interstitial fluid.  </a:t>
            </a:r>
          </a:p>
          <a:p>
            <a:endParaRPr lang="en-US" dirty="0" smtClean="0"/>
          </a:p>
          <a:p>
            <a:r>
              <a:rPr lang="en-US" dirty="0" err="1" smtClean="0"/>
              <a:t>Autocrines</a:t>
            </a:r>
            <a:r>
              <a:rPr lang="en-US" dirty="0" smtClean="0"/>
              <a:t> and </a:t>
            </a:r>
            <a:r>
              <a:rPr lang="en-US" dirty="0" err="1" smtClean="0"/>
              <a:t>paracrines</a:t>
            </a:r>
            <a:r>
              <a:rPr lang="en-US" dirty="0" smtClean="0"/>
              <a:t> are </a:t>
            </a:r>
            <a:r>
              <a:rPr lang="en-US" dirty="0" smtClean="0"/>
              <a:t>__________________________________ chemical </a:t>
            </a:r>
            <a:r>
              <a:rPr lang="en-US" dirty="0" smtClean="0"/>
              <a:t>messengers and will not be considered part of the endocrine system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2" name="Picture 2" descr="17-06ErythrRegulat.jpg                                         000077CDSeagate                        BEAF77EE: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5425" y="636588"/>
            <a:ext cx="8691563" cy="5584825"/>
          </a:xfrm>
          <a:prstGeom prst="rect">
            <a:avLst/>
          </a:prstGeom>
          <a:noFill/>
        </p:spPr>
      </p:pic>
      <p:sp>
        <p:nvSpPr>
          <p:cNvPr id="337923" name="Rectangle 3"/>
          <p:cNvSpPr>
            <a:spLocks noChangeArrowheads="1"/>
          </p:cNvSpPr>
          <p:nvPr/>
        </p:nvSpPr>
        <p:spPr bwMode="auto">
          <a:xfrm>
            <a:off x="6273800" y="1744663"/>
            <a:ext cx="1955800" cy="981075"/>
          </a:xfrm>
          <a:prstGeom prst="rect">
            <a:avLst/>
          </a:prstGeom>
          <a:solidFill>
            <a:srgbClr val="CCECF4"/>
          </a:solidFill>
          <a:ln w="19050">
            <a:solidFill>
              <a:srgbClr val="00A0C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24" name="Rectangle 4"/>
          <p:cNvSpPr>
            <a:spLocks noChangeArrowheads="1"/>
          </p:cNvSpPr>
          <p:nvPr/>
        </p:nvSpPr>
        <p:spPr bwMode="auto">
          <a:xfrm>
            <a:off x="2747963" y="1697038"/>
            <a:ext cx="28082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Homeostasis: Normal blood oxygen levels</a:t>
            </a:r>
            <a:endParaRPr lang="en-US" sz="1100" b="1">
              <a:latin typeface="Arial" pitchFamily="34" charset="0"/>
            </a:endParaRPr>
          </a:p>
        </p:txBody>
      </p:sp>
      <p:sp>
        <p:nvSpPr>
          <p:cNvPr id="337925" name="Rectangle 5"/>
          <p:cNvSpPr>
            <a:spLocks noChangeArrowheads="1"/>
          </p:cNvSpPr>
          <p:nvPr/>
        </p:nvSpPr>
        <p:spPr bwMode="auto">
          <a:xfrm>
            <a:off x="1525588" y="2684463"/>
            <a:ext cx="990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Increases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O</a:t>
            </a:r>
            <a:r>
              <a:rPr lang="en-US" sz="1100" b="1" baseline="-2500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-carrying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ability of blood</a:t>
            </a:r>
            <a:endParaRPr lang="en-US" sz="1100">
              <a:latin typeface="Times" charset="0"/>
            </a:endParaRPr>
          </a:p>
        </p:txBody>
      </p:sp>
      <p:sp>
        <p:nvSpPr>
          <p:cNvPr id="337926" name="Rectangle 6"/>
          <p:cNvSpPr>
            <a:spLocks noChangeArrowheads="1"/>
          </p:cNvSpPr>
          <p:nvPr/>
        </p:nvSpPr>
        <p:spPr bwMode="auto">
          <a:xfrm>
            <a:off x="3517900" y="5072063"/>
            <a:ext cx="9540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Erythropoietin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stimulates red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bone marrow</a:t>
            </a:r>
            <a:endParaRPr lang="en-US" sz="2100">
              <a:latin typeface="Times" charset="0"/>
            </a:endParaRPr>
          </a:p>
        </p:txBody>
      </p:sp>
      <p:sp>
        <p:nvSpPr>
          <p:cNvPr id="337927" name="Rectangle 7"/>
          <p:cNvSpPr>
            <a:spLocks noChangeArrowheads="1"/>
          </p:cNvSpPr>
          <p:nvPr/>
        </p:nvSpPr>
        <p:spPr bwMode="auto">
          <a:xfrm>
            <a:off x="5110163" y="3592513"/>
            <a:ext cx="1204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Reduces O</a:t>
            </a:r>
            <a:r>
              <a:rPr lang="en-US" sz="1100" b="1" baseline="-2500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 levels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in blood</a:t>
            </a:r>
            <a:endParaRPr lang="en-US" sz="1100">
              <a:latin typeface="Times" charset="0"/>
            </a:endParaRPr>
          </a:p>
        </p:txBody>
      </p:sp>
      <p:sp>
        <p:nvSpPr>
          <p:cNvPr id="337928" name="Rectangle 8"/>
          <p:cNvSpPr>
            <a:spLocks noChangeArrowheads="1"/>
          </p:cNvSpPr>
          <p:nvPr/>
        </p:nvSpPr>
        <p:spPr bwMode="auto">
          <a:xfrm>
            <a:off x="6654800" y="4864100"/>
            <a:ext cx="2030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Kidney (and liver to a smaller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extent) releases erythropoietin</a:t>
            </a:r>
            <a:endParaRPr lang="en-US" sz="2100">
              <a:latin typeface="Times" charset="0"/>
            </a:endParaRPr>
          </a:p>
        </p:txBody>
      </p:sp>
      <p:sp>
        <p:nvSpPr>
          <p:cNvPr id="337929" name="Rectangle 9"/>
          <p:cNvSpPr>
            <a:spLocks noChangeArrowheads="1"/>
          </p:cNvSpPr>
          <p:nvPr/>
        </p:nvSpPr>
        <p:spPr bwMode="auto">
          <a:xfrm>
            <a:off x="639763" y="4889500"/>
            <a:ext cx="96202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Enhanced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erythropoiesis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increases 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RBC count</a:t>
            </a:r>
            <a:endParaRPr lang="en-US" sz="2100">
              <a:latin typeface="Times" charset="0"/>
            </a:endParaRPr>
          </a:p>
        </p:txBody>
      </p:sp>
      <p:sp>
        <p:nvSpPr>
          <p:cNvPr id="337930" name="Rectangle 10"/>
          <p:cNvSpPr>
            <a:spLocks noChangeArrowheads="1"/>
          </p:cNvSpPr>
          <p:nvPr/>
        </p:nvSpPr>
        <p:spPr bwMode="auto">
          <a:xfrm>
            <a:off x="6345238" y="1830388"/>
            <a:ext cx="1776412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Stimulus: Hypoxia due to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decreased RBC count,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decreased amount of 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hemoglobin, or decreased 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availability of O</a:t>
            </a:r>
            <a:r>
              <a:rPr lang="en-US" sz="1100" b="1" baseline="-2500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en-US" sz="1100">
              <a:latin typeface="Times" charset="0"/>
            </a:endParaRPr>
          </a:p>
        </p:txBody>
      </p:sp>
      <p:sp>
        <p:nvSpPr>
          <p:cNvPr id="337931" name="Rectangle 11"/>
          <p:cNvSpPr>
            <a:spLocks noChangeArrowheads="1"/>
          </p:cNvSpPr>
          <p:nvPr/>
        </p:nvSpPr>
        <p:spPr bwMode="auto">
          <a:xfrm>
            <a:off x="7054850" y="1497013"/>
            <a:ext cx="3175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Start</a:t>
            </a:r>
            <a:endParaRPr lang="en-US" sz="2100">
              <a:latin typeface="Times" charset="0"/>
            </a:endParaRPr>
          </a:p>
        </p:txBody>
      </p:sp>
      <p:sp>
        <p:nvSpPr>
          <p:cNvPr id="337934" name="Text Box 14"/>
          <p:cNvSpPr txBox="1">
            <a:spLocks noChangeArrowheads="1"/>
          </p:cNvSpPr>
          <p:nvPr/>
        </p:nvSpPr>
        <p:spPr bwMode="auto">
          <a:xfrm rot="1481041">
            <a:off x="2644775" y="1103313"/>
            <a:ext cx="8445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0696" tIns="40348" rIns="80696" bIns="40348">
            <a:spAutoFit/>
          </a:bodyPr>
          <a:lstStyle/>
          <a:p>
            <a:pPr defTabSz="806450"/>
            <a:r>
              <a:rPr lang="en-US" sz="1100" b="1">
                <a:latin typeface="Arial" pitchFamily="34" charset="0"/>
              </a:rPr>
              <a:t>Imbalance</a:t>
            </a:r>
          </a:p>
        </p:txBody>
      </p:sp>
      <p:sp>
        <p:nvSpPr>
          <p:cNvPr id="337935" name="Text Box 15"/>
          <p:cNvSpPr txBox="1">
            <a:spLocks noChangeArrowheads="1"/>
          </p:cNvSpPr>
          <p:nvPr/>
        </p:nvSpPr>
        <p:spPr bwMode="auto">
          <a:xfrm rot="1481041">
            <a:off x="4786313" y="2098675"/>
            <a:ext cx="8445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0696" tIns="40348" rIns="80696" bIns="40348">
            <a:spAutoFit/>
          </a:bodyPr>
          <a:lstStyle/>
          <a:p>
            <a:pPr defTabSz="806450"/>
            <a:r>
              <a:rPr lang="en-US" sz="1100" b="1">
                <a:latin typeface="Arial" pitchFamily="34" charset="0"/>
              </a:rPr>
              <a:t>Imbalance</a:t>
            </a:r>
          </a:p>
        </p:txBody>
      </p:sp>
      <p:sp>
        <p:nvSpPr>
          <p:cNvPr id="337939" name="Text Box 19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pitchFamily="34" charset="0"/>
              </a:rPr>
              <a:t>Figure 17.6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Anemia 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blood </a:t>
            </a:r>
            <a:r>
              <a:rPr lang="en-US" dirty="0">
                <a:solidFill>
                  <a:srgbClr val="000000"/>
                </a:solidFill>
              </a:rPr>
              <a:t>has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It </a:t>
            </a:r>
            <a:r>
              <a:rPr lang="en-US" dirty="0">
                <a:solidFill>
                  <a:srgbClr val="000000"/>
                </a:solidFill>
              </a:rPr>
              <a:t>is a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_________________________________________ rather </a:t>
            </a:r>
            <a:r>
              <a:rPr lang="en-US" dirty="0">
                <a:solidFill>
                  <a:srgbClr val="000000"/>
                </a:solidFill>
              </a:rPr>
              <a:t>than a disease itself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Blood oxygen levels cannot support normal metabolism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Signs/symptoms </a:t>
            </a:r>
            <a:r>
              <a:rPr lang="en-US" dirty="0"/>
              <a:t>include </a:t>
            </a: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Erythrocyte Disorders</a:t>
            </a:r>
          </a:p>
        </p:txBody>
      </p:sp>
    </p:spTree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Anemia: Insufficient Erythrocytes</a:t>
            </a:r>
          </a:p>
        </p:txBody>
      </p:sp>
      <p:sp>
        <p:nvSpPr>
          <p:cNvPr id="2734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Hemorrhagic anemia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Hemolytic </a:t>
            </a:r>
            <a:r>
              <a:rPr lang="en-US" dirty="0"/>
              <a:t>anemia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destruction </a:t>
            </a:r>
            <a:r>
              <a:rPr lang="en-US" dirty="0"/>
              <a:t>or inhibition of red bone marrow</a:t>
            </a:r>
          </a:p>
        </p:txBody>
      </p:sp>
    </p:spTree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51054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Iron-deficiency anemia results from: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 secondary result of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Not enough ___________________in the diet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Impaired iron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Pernicious </a:t>
            </a:r>
            <a:r>
              <a:rPr lang="en-US" dirty="0">
                <a:solidFill>
                  <a:srgbClr val="000000"/>
                </a:solidFill>
              </a:rPr>
              <a:t>anemia results from: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Deficiency of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/>
              <a:t>Lack of </a:t>
            </a:r>
            <a:r>
              <a:rPr lang="en-US" dirty="0" smtClean="0"/>
              <a:t>__________________________________________ needed </a:t>
            </a:r>
            <a:r>
              <a:rPr lang="en-US" dirty="0"/>
              <a:t>for absorption of B</a:t>
            </a:r>
            <a:r>
              <a:rPr lang="en-US" baseline="-25000" dirty="0"/>
              <a:t>12</a:t>
            </a:r>
            <a:endParaRPr lang="en-US" dirty="0"/>
          </a:p>
          <a:p>
            <a:pPr>
              <a:buNone/>
            </a:pPr>
            <a:endParaRPr lang="en-US" dirty="0" smtClean="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/>
              <a:t>Anemia: Decreased Hemoglobin Content</a:t>
            </a:r>
          </a:p>
        </p:txBody>
      </p:sp>
    </p:spTree>
  </p:cSld>
  <p:clrMapOvr>
    <a:masterClrMapping/>
  </p:clrMapOvr>
  <p:transition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Anemia: Abnormal Hemoglobin</a:t>
            </a:r>
          </a:p>
        </p:txBody>
      </p:sp>
      <p:sp>
        <p:nvSpPr>
          <p:cNvPr id="2754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/>
              <a:t>Thalassemias</a:t>
            </a:r>
            <a:r>
              <a:rPr lang="en-US" dirty="0"/>
              <a:t>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absent </a:t>
            </a:r>
            <a:r>
              <a:rPr lang="en-US" dirty="0"/>
              <a:t>or faulty </a:t>
            </a:r>
            <a:r>
              <a:rPr lang="en-US" dirty="0" err="1"/>
              <a:t>globin</a:t>
            </a:r>
            <a:r>
              <a:rPr lang="en-US" dirty="0"/>
              <a:t> chain in </a:t>
            </a:r>
            <a:r>
              <a:rPr lang="en-US" dirty="0" err="1"/>
              <a:t>Hb</a:t>
            </a: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RBCs </a:t>
            </a:r>
            <a:r>
              <a:rPr lang="en-US" dirty="0"/>
              <a:t>are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Sickle-cell </a:t>
            </a:r>
            <a:r>
              <a:rPr lang="en-US" dirty="0"/>
              <a:t>anemia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results </a:t>
            </a:r>
            <a:r>
              <a:rPr lang="en-US" dirty="0"/>
              <a:t>from </a:t>
            </a:r>
            <a:r>
              <a:rPr lang="en-US" dirty="0" smtClean="0"/>
              <a:t>an </a:t>
            </a:r>
            <a:r>
              <a:rPr lang="en-US" dirty="0"/>
              <a:t>abnormal </a:t>
            </a:r>
            <a:r>
              <a:rPr lang="en-US" dirty="0" err="1" smtClean="0"/>
              <a:t>Hb</a:t>
            </a:r>
            <a:r>
              <a:rPr lang="en-US" dirty="0" smtClean="0"/>
              <a:t> called </a:t>
            </a:r>
            <a:r>
              <a:rPr lang="en-US" dirty="0" err="1" smtClean="0"/>
              <a:t>HbS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err="1"/>
              <a:t>HbS</a:t>
            </a:r>
            <a:r>
              <a:rPr lang="en-US" dirty="0"/>
              <a:t> </a:t>
            </a:r>
            <a:r>
              <a:rPr lang="en-US" dirty="0" smtClean="0"/>
              <a:t>differs from </a:t>
            </a:r>
            <a:r>
              <a:rPr lang="en-US" dirty="0" err="1" smtClean="0"/>
              <a:t>Hb</a:t>
            </a:r>
            <a:r>
              <a:rPr lang="en-US" dirty="0" smtClean="0"/>
              <a:t> by _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This </a:t>
            </a:r>
            <a:r>
              <a:rPr lang="en-US" dirty="0"/>
              <a:t>defect causes RBCs to become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Polycythemia</a:t>
            </a:r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Polycythemia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Increases _</a:t>
            </a:r>
          </a:p>
          <a:p>
            <a:pPr lvl="1"/>
            <a:r>
              <a:rPr lang="en-US" dirty="0" smtClean="0"/>
              <a:t>HCT can reach _</a:t>
            </a:r>
          </a:p>
          <a:p>
            <a:endParaRPr lang="en-US" dirty="0"/>
          </a:p>
          <a:p>
            <a:r>
              <a:rPr lang="en-US" dirty="0"/>
              <a:t>Three main </a:t>
            </a:r>
            <a:r>
              <a:rPr lang="en-US" dirty="0" err="1"/>
              <a:t>polycythemias</a:t>
            </a:r>
            <a:r>
              <a:rPr lang="en-US" dirty="0"/>
              <a:t> are:</a:t>
            </a:r>
          </a:p>
          <a:p>
            <a:pPr lvl="1"/>
            <a:r>
              <a:rPr lang="en-US" dirty="0" err="1"/>
              <a:t>Polycythemia</a:t>
            </a:r>
            <a:r>
              <a:rPr lang="en-US" dirty="0"/>
              <a:t> </a:t>
            </a:r>
            <a:r>
              <a:rPr lang="en-US" dirty="0" err="1"/>
              <a:t>vera</a:t>
            </a:r>
            <a:endParaRPr lang="en-US" dirty="0"/>
          </a:p>
          <a:p>
            <a:pPr lvl="1"/>
            <a:r>
              <a:rPr lang="en-US" dirty="0"/>
              <a:t>Secondary </a:t>
            </a:r>
            <a:r>
              <a:rPr lang="en-US" dirty="0" err="1"/>
              <a:t>polycythemia</a:t>
            </a:r>
            <a:endParaRPr lang="en-US" dirty="0"/>
          </a:p>
          <a:p>
            <a:pPr lvl="1"/>
            <a:r>
              <a:rPr lang="en-US" dirty="0"/>
              <a:t>Blood doping</a:t>
            </a:r>
          </a:p>
        </p:txBody>
      </p:sp>
    </p:spTree>
  </p:cSld>
  <p:clrMapOvr>
    <a:masterClrMapping/>
  </p:clrMapOvr>
  <p:transition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Leuko</a:t>
            </a:r>
            <a:r>
              <a:rPr lang="en-US" dirty="0"/>
              <a:t>:  </a:t>
            </a:r>
            <a:r>
              <a:rPr lang="en-US" dirty="0" smtClean="0"/>
              <a:t>__________________    </a:t>
            </a:r>
            <a:r>
              <a:rPr lang="en-US" dirty="0" err="1" smtClean="0"/>
              <a:t>Cytes</a:t>
            </a:r>
            <a:r>
              <a:rPr lang="en-US" dirty="0" smtClean="0"/>
              <a:t>___________</a:t>
            </a:r>
            <a:endParaRPr lang="en-US" dirty="0"/>
          </a:p>
          <a:p>
            <a:r>
              <a:rPr lang="en-US" dirty="0"/>
              <a:t>Distinguishing characteristics: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Cytoplasm </a:t>
            </a:r>
            <a:r>
              <a:rPr lang="en-US" dirty="0"/>
              <a:t>(granulocytes and </a:t>
            </a:r>
            <a:r>
              <a:rPr lang="en-US" dirty="0" err="1"/>
              <a:t>agranulocytes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 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Staining </a:t>
            </a:r>
            <a:r>
              <a:rPr lang="en-US" dirty="0"/>
              <a:t>of the cytoplasm</a:t>
            </a:r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White Blood Cells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Leukocytes can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Entering or leaving circulatory system</a:t>
            </a:r>
          </a:p>
          <a:p>
            <a:pPr lvl="1"/>
            <a:r>
              <a:rPr lang="en-US" dirty="0"/>
              <a:t>Will move to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Will </a:t>
            </a:r>
            <a:r>
              <a:rPr lang="en-US" dirty="0"/>
              <a:t>move by amoeboid motion</a:t>
            </a:r>
          </a:p>
          <a:p>
            <a:pPr lvl="2"/>
            <a:r>
              <a:rPr lang="en-US" dirty="0" err="1"/>
              <a:t>Cytoplasmic</a:t>
            </a:r>
            <a:r>
              <a:rPr lang="en-US" dirty="0"/>
              <a:t> extensions</a:t>
            </a:r>
          </a:p>
          <a:p>
            <a:pPr lvl="2"/>
            <a:r>
              <a:rPr lang="en-US" dirty="0"/>
              <a:t>Follow a chemical trail</a:t>
            </a:r>
          </a:p>
          <a:p>
            <a:pPr lvl="3"/>
            <a:r>
              <a:rPr lang="en-US" dirty="0" smtClean="0"/>
              <a:t> </a:t>
            </a:r>
            <a:endParaRPr lang="en-US" dirty="0"/>
          </a:p>
          <a:p>
            <a:pPr lvl="3"/>
            <a:endParaRPr lang="en-US" dirty="0"/>
          </a:p>
          <a:p>
            <a:pPr lvl="1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Diapedesis</a:t>
            </a:r>
          </a:p>
        </p:txBody>
      </p:sp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8347" y="3962400"/>
            <a:ext cx="421565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collection of white blood cells whose cytoplasm has a </a:t>
            </a:r>
            <a:r>
              <a:rPr lang="en-US" dirty="0" smtClean="0"/>
              <a:t>_________________________________________ when </a:t>
            </a:r>
            <a:r>
              <a:rPr lang="en-US" dirty="0"/>
              <a:t>viewed under a microscope</a:t>
            </a:r>
          </a:p>
          <a:p>
            <a:r>
              <a:rPr lang="en-US" dirty="0"/>
              <a:t>Function:  </a:t>
            </a:r>
            <a:r>
              <a:rPr lang="en-US" dirty="0" smtClean="0"/>
              <a:t>generally _</a:t>
            </a:r>
            <a:endParaRPr lang="en-US" dirty="0"/>
          </a:p>
          <a:p>
            <a:r>
              <a:rPr lang="en-US" dirty="0"/>
              <a:t>Generated in red bone marrow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pPr lvl="1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Granulocytes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Neutrophils</a:t>
            </a:r>
            <a:endParaRPr lang="en-US" sz="3200" dirty="0"/>
          </a:p>
          <a:p>
            <a:r>
              <a:rPr lang="en-US" sz="3200" dirty="0"/>
              <a:t>Appearance: </a:t>
            </a:r>
          </a:p>
          <a:p>
            <a:pPr lvl="1"/>
            <a:r>
              <a:rPr lang="en-US" sz="2800" dirty="0"/>
              <a:t>Very fine </a:t>
            </a:r>
            <a:r>
              <a:rPr lang="en-US" sz="2800" dirty="0" smtClean="0"/>
              <a:t>_</a:t>
            </a:r>
            <a:endParaRPr lang="en-US" sz="2800" dirty="0"/>
          </a:p>
          <a:p>
            <a:pPr lvl="1"/>
            <a:r>
              <a:rPr lang="en-US" sz="2800" dirty="0"/>
              <a:t>Multi-lobed nucleus</a:t>
            </a:r>
          </a:p>
          <a:p>
            <a:pPr lvl="2"/>
            <a:r>
              <a:rPr lang="en-US" sz="2400" dirty="0"/>
              <a:t>Aka:  PML:  </a:t>
            </a:r>
            <a:r>
              <a:rPr lang="en-US" sz="2400" dirty="0" err="1"/>
              <a:t>Polymorphonuclear</a:t>
            </a:r>
            <a:r>
              <a:rPr lang="en-US" sz="2400" dirty="0"/>
              <a:t> Leukocytes</a:t>
            </a:r>
          </a:p>
          <a:p>
            <a:r>
              <a:rPr lang="en-US" sz="3200" dirty="0"/>
              <a:t>Function</a:t>
            </a:r>
          </a:p>
          <a:p>
            <a:pPr lvl="1"/>
            <a:r>
              <a:rPr lang="en-US" sz="2800" dirty="0"/>
              <a:t>First WBCs to arrive at the infection site</a:t>
            </a:r>
          </a:p>
          <a:p>
            <a:pPr lvl="1"/>
            <a:r>
              <a:rPr lang="en-US" sz="2800" dirty="0" smtClean="0"/>
              <a:t> </a:t>
            </a:r>
            <a:endParaRPr lang="en-US" sz="2800" dirty="0"/>
          </a:p>
          <a:p>
            <a:pPr lvl="1"/>
            <a:r>
              <a:rPr lang="en-US" sz="2800" dirty="0" err="1"/>
              <a:t>Phagocytize</a:t>
            </a:r>
            <a:r>
              <a:rPr lang="en-US" sz="2800" dirty="0"/>
              <a:t> bacteria and fungus</a:t>
            </a:r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5791200" cy="1219200"/>
          </a:xfrm>
        </p:spPr>
        <p:txBody>
          <a:bodyPr/>
          <a:lstStyle/>
          <a:p>
            <a:r>
              <a:rPr lang="en-US"/>
              <a:t>Granulocytes</a:t>
            </a:r>
          </a:p>
        </p:txBody>
      </p:sp>
      <p:pic>
        <p:nvPicPr>
          <p:cNvPr id="161796" name="Picture 4" descr="blood cell neutroph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0" y="0"/>
            <a:ext cx="2286000" cy="2498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                                                 function-</a:t>
            </a:r>
            <a:r>
              <a:rPr lang="en-US" dirty="0" smtClean="0"/>
              <a:t> </a:t>
            </a:r>
            <a:r>
              <a:rPr lang="en-US" dirty="0"/>
              <a:t>hormone is carried to </a:t>
            </a:r>
            <a:r>
              <a:rPr lang="en-US" dirty="0" smtClean="0"/>
              <a:t>_</a:t>
            </a:r>
            <a:endParaRPr lang="en-US" dirty="0"/>
          </a:p>
          <a:p>
            <a:endParaRPr lang="en-US" u="sng" dirty="0"/>
          </a:p>
          <a:p>
            <a:endParaRPr lang="en-US" u="sng" dirty="0" smtClean="0"/>
          </a:p>
          <a:p>
            <a:r>
              <a:rPr lang="en-US" u="sng" dirty="0" smtClean="0"/>
              <a:t>                                                  function-</a:t>
            </a:r>
            <a:r>
              <a:rPr lang="en-US" dirty="0" smtClean="0"/>
              <a:t> hormone</a:t>
            </a:r>
            <a:r>
              <a:rPr lang="en-US" u="sng" dirty="0" smtClean="0"/>
              <a:t>                                                 </a:t>
            </a:r>
            <a:r>
              <a:rPr lang="en-US" dirty="0" smtClean="0"/>
              <a:t>and </a:t>
            </a:r>
            <a:r>
              <a:rPr lang="en-US" dirty="0"/>
              <a:t>is then carried by bloodstream.</a:t>
            </a:r>
          </a:p>
          <a:p>
            <a:endParaRPr lang="en-US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Comparing Endocrine </a:t>
            </a:r>
            <a:r>
              <a:rPr lang="en-US" sz="3600" dirty="0"/>
              <a:t>&amp; </a:t>
            </a:r>
            <a:r>
              <a:rPr lang="en-US" sz="3600" dirty="0" err="1"/>
              <a:t>Neurocrine</a:t>
            </a:r>
            <a:endParaRPr lang="en-US" sz="3600" dirty="0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Kill bacteria by process called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Oxygen </a:t>
            </a:r>
            <a:r>
              <a:rPr lang="en-US" dirty="0"/>
              <a:t>is metabolized to form </a:t>
            </a:r>
            <a:r>
              <a:rPr lang="en-US" dirty="0" smtClean="0"/>
              <a:t>_________________________________________________ by </a:t>
            </a:r>
            <a:r>
              <a:rPr lang="en-US" dirty="0"/>
              <a:t>the </a:t>
            </a:r>
            <a:r>
              <a:rPr lang="en-US" dirty="0" err="1"/>
              <a:t>neutrophil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Able to </a:t>
            </a:r>
            <a:r>
              <a:rPr lang="en-US" dirty="0" smtClean="0"/>
              <a:t>________________________________ offending </a:t>
            </a:r>
            <a:r>
              <a:rPr lang="en-US" dirty="0"/>
              <a:t>bacteria</a:t>
            </a:r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Neutrophils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/>
              <a:t>Eosinophils</a:t>
            </a:r>
            <a:endParaRPr lang="en-US" sz="3200" dirty="0"/>
          </a:p>
          <a:p>
            <a:pPr lvl="2"/>
            <a:r>
              <a:rPr lang="en-US" sz="2400" dirty="0"/>
              <a:t>Eosin:  </a:t>
            </a:r>
            <a:r>
              <a:rPr lang="en-US" sz="2400" dirty="0" smtClean="0"/>
              <a:t> </a:t>
            </a:r>
            <a:endParaRPr lang="en-US" sz="2400" dirty="0"/>
          </a:p>
          <a:p>
            <a:pPr lvl="2"/>
            <a:r>
              <a:rPr lang="en-US" sz="2400" dirty="0"/>
              <a:t>Phil:  loving </a:t>
            </a:r>
          </a:p>
          <a:p>
            <a:endParaRPr lang="en-US" sz="3200" dirty="0"/>
          </a:p>
          <a:p>
            <a:r>
              <a:rPr lang="en-US" sz="3200" dirty="0"/>
              <a:t>Appearance:  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 smtClean="0"/>
              <a:t> </a:t>
            </a:r>
            <a:endParaRPr lang="en-US" sz="2800" dirty="0"/>
          </a:p>
          <a:p>
            <a:pPr lvl="1"/>
            <a:endParaRPr lang="en-US" sz="2800" dirty="0"/>
          </a:p>
          <a:p>
            <a:pPr lvl="1"/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Granulocytes</a:t>
            </a:r>
          </a:p>
        </p:txBody>
      </p:sp>
      <p:pic>
        <p:nvPicPr>
          <p:cNvPr id="163844" name="Picture 4" descr="blood cell eosinoph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412" y="1676400"/>
            <a:ext cx="2542988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Function:</a:t>
            </a:r>
          </a:p>
          <a:p>
            <a:pPr lvl="1"/>
            <a:r>
              <a:rPr lang="en-US" dirty="0" err="1"/>
              <a:t>Lysosome</a:t>
            </a:r>
            <a:r>
              <a:rPr lang="en-US" dirty="0"/>
              <a:t>-like:  filled with </a:t>
            </a:r>
            <a:r>
              <a:rPr lang="en-US" dirty="0" smtClean="0"/>
              <a:t>_</a:t>
            </a:r>
            <a:endParaRPr lang="en-US" dirty="0"/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tapeworms, flukes, pinworms, hookworms</a:t>
            </a: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Eosinophils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err="1"/>
              <a:t>Basophils</a:t>
            </a:r>
            <a:endParaRPr lang="en-US" sz="3200" dirty="0"/>
          </a:p>
          <a:p>
            <a:pPr lvl="2">
              <a:lnSpc>
                <a:spcPct val="90000"/>
              </a:lnSpc>
            </a:pPr>
            <a:r>
              <a:rPr lang="en-US" sz="2400" dirty="0" err="1"/>
              <a:t>Baso</a:t>
            </a:r>
            <a:r>
              <a:rPr lang="en-US" sz="2400" dirty="0"/>
              <a:t>:  basic</a:t>
            </a:r>
          </a:p>
          <a:p>
            <a:pPr lvl="2">
              <a:lnSpc>
                <a:spcPct val="90000"/>
              </a:lnSpc>
            </a:pPr>
            <a:r>
              <a:rPr lang="en-US" sz="2400" dirty="0" err="1"/>
              <a:t>Phils</a:t>
            </a:r>
            <a:r>
              <a:rPr lang="en-US" sz="2400" dirty="0"/>
              <a:t>:  loving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 </a:t>
            </a: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Appearance: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Bi-lobed nucleus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Fewer, but larger granules</a:t>
            </a:r>
            <a:r>
              <a:rPr lang="en-US" sz="2800" dirty="0" smtClean="0"/>
              <a:t>… _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3200" dirty="0"/>
              <a:t>Function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Promotes inflammation:  histamines</a:t>
            </a:r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5227638" cy="1219200"/>
          </a:xfrm>
        </p:spPr>
        <p:txBody>
          <a:bodyPr/>
          <a:lstStyle/>
          <a:p>
            <a:r>
              <a:rPr lang="en-US"/>
              <a:t>Granulocytes</a:t>
            </a:r>
          </a:p>
        </p:txBody>
      </p:sp>
      <p:pic>
        <p:nvPicPr>
          <p:cNvPr id="165892" name="Picture 4" descr="blood cell basoph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0"/>
            <a:ext cx="3733800" cy="3559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5549900" cy="5029200"/>
          </a:xfrm>
        </p:spPr>
        <p:txBody>
          <a:bodyPr/>
          <a:lstStyle/>
          <a:p>
            <a:r>
              <a:rPr lang="en-US" sz="3200" dirty="0" smtClean="0"/>
              <a:t>________________________develop </a:t>
            </a:r>
            <a:r>
              <a:rPr lang="en-US" sz="3200" dirty="0"/>
              <a:t>in the bone marrow</a:t>
            </a:r>
          </a:p>
          <a:p>
            <a:r>
              <a:rPr lang="en-US" sz="3200" dirty="0"/>
              <a:t>Appearance:</a:t>
            </a:r>
          </a:p>
          <a:p>
            <a:pPr lvl="1"/>
            <a:r>
              <a:rPr lang="en-US" sz="2800" dirty="0" smtClean="0"/>
              <a:t>__________________________. </a:t>
            </a:r>
            <a:r>
              <a:rPr lang="en-US" sz="2800" dirty="0"/>
              <a:t>(2-3 times larger than RBC)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Nuclei is large and </a:t>
            </a:r>
            <a:r>
              <a:rPr lang="en-US" sz="2800" dirty="0" smtClean="0"/>
              <a:t>_</a:t>
            </a:r>
            <a:endParaRPr lang="en-US" sz="2800" dirty="0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Agranulocytes</a:t>
            </a:r>
          </a:p>
        </p:txBody>
      </p:sp>
      <p:pic>
        <p:nvPicPr>
          <p:cNvPr id="166916" name="Picture 4" descr="blood cell monocy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828800"/>
            <a:ext cx="3189288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Monocytes</a:t>
            </a:r>
            <a:endParaRPr lang="en-US" dirty="0"/>
          </a:p>
          <a:p>
            <a:r>
              <a:rPr lang="en-US" dirty="0"/>
              <a:t>Function:</a:t>
            </a:r>
          </a:p>
          <a:p>
            <a:pPr lvl="1"/>
            <a:r>
              <a:rPr lang="en-US" dirty="0"/>
              <a:t>Become </a:t>
            </a:r>
            <a:r>
              <a:rPr lang="en-US" dirty="0" smtClean="0"/>
              <a:t>________________________________________ </a:t>
            </a:r>
            <a:r>
              <a:rPr lang="en-US" dirty="0"/>
              <a:t>as they leave the blood stream</a:t>
            </a:r>
          </a:p>
          <a:p>
            <a:pPr lvl="1"/>
            <a:r>
              <a:rPr lang="en-US" dirty="0"/>
              <a:t>Highly mobile, </a:t>
            </a:r>
            <a:r>
              <a:rPr lang="en-US" dirty="0" smtClean="0"/>
              <a:t>_</a:t>
            </a:r>
            <a:endParaRPr lang="en-US" dirty="0"/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pPr lvl="1"/>
            <a:r>
              <a:rPr lang="en-US" dirty="0" err="1"/>
              <a:t>Phagocytize</a:t>
            </a:r>
            <a:r>
              <a:rPr lang="en-US" dirty="0"/>
              <a:t> bacteria, viruses, cellular debris</a:t>
            </a:r>
          </a:p>
          <a:p>
            <a:endParaRPr lang="en-US" dirty="0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Agranulocytes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6096000" cy="4267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Lymphocytes ___________________________as </a:t>
            </a:r>
            <a:r>
              <a:rPr lang="en-US" sz="3200" dirty="0"/>
              <a:t>well as lymph tissues</a:t>
            </a:r>
          </a:p>
          <a:p>
            <a:r>
              <a:rPr lang="en-US" sz="3200" dirty="0"/>
              <a:t>Appearance</a:t>
            </a:r>
          </a:p>
          <a:p>
            <a:pPr lvl="1"/>
            <a:r>
              <a:rPr lang="en-US" sz="2800" dirty="0"/>
              <a:t>About the same </a:t>
            </a:r>
            <a:r>
              <a:rPr lang="en-US" sz="2800" dirty="0" smtClean="0"/>
              <a:t>_____________________________</a:t>
            </a:r>
            <a:endParaRPr lang="en-US" sz="2800" dirty="0"/>
          </a:p>
          <a:p>
            <a:pPr lvl="1"/>
            <a:r>
              <a:rPr lang="en-US" sz="2800" dirty="0"/>
              <a:t>Mostly nucleus.  Thin crescent of cytoplasm</a:t>
            </a:r>
          </a:p>
          <a:p>
            <a:endParaRPr lang="en-US" sz="3200" dirty="0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Agranulocytes</a:t>
            </a:r>
          </a:p>
        </p:txBody>
      </p:sp>
      <p:pic>
        <p:nvPicPr>
          <p:cNvPr id="168964" name="Picture 4" descr="blood cell lymphocyt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3708" y="1905000"/>
            <a:ext cx="2840292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Function:  </a:t>
            </a:r>
          </a:p>
          <a:p>
            <a:pPr lvl="1"/>
            <a:r>
              <a:rPr lang="en-US" dirty="0" smtClean="0"/>
              <a:t>_____________________________:  </a:t>
            </a:r>
            <a:r>
              <a:rPr lang="en-US" dirty="0"/>
              <a:t>cell mediated responses against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______________________________:  </a:t>
            </a:r>
            <a:r>
              <a:rPr lang="en-US" dirty="0"/>
              <a:t>change into plasma cells which release antibodies</a:t>
            </a:r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Lymphocytes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Distribution: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 err="1"/>
              <a:t>Neutrophils</a:t>
            </a:r>
            <a:r>
              <a:rPr lang="en-US" dirty="0"/>
              <a:t>		54-62%</a:t>
            </a:r>
          </a:p>
          <a:p>
            <a:r>
              <a:rPr lang="en-US" dirty="0" err="1"/>
              <a:t>Eosinophils</a:t>
            </a:r>
            <a:r>
              <a:rPr lang="en-US" dirty="0"/>
              <a:t>		1-3 %</a:t>
            </a:r>
          </a:p>
          <a:p>
            <a:r>
              <a:rPr lang="en-US" dirty="0" err="1"/>
              <a:t>Basophils</a:t>
            </a:r>
            <a:r>
              <a:rPr lang="en-US" dirty="0"/>
              <a:t>		1%</a:t>
            </a:r>
          </a:p>
          <a:p>
            <a:r>
              <a:rPr lang="en-US" dirty="0" err="1"/>
              <a:t>Monocytes</a:t>
            </a:r>
            <a:r>
              <a:rPr lang="en-US" dirty="0"/>
              <a:t>		3-9%</a:t>
            </a:r>
          </a:p>
          <a:p>
            <a:r>
              <a:rPr lang="en-US" dirty="0"/>
              <a:t>Lymphocytes	</a:t>
            </a:r>
            <a:r>
              <a:rPr lang="en-US" dirty="0" smtClean="0"/>
              <a:t>	25-33</a:t>
            </a:r>
            <a:r>
              <a:rPr lang="en-US" dirty="0"/>
              <a:t>%</a:t>
            </a: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White Blood Cells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___________________________________:  </a:t>
            </a:r>
            <a:r>
              <a:rPr lang="en-US" dirty="0"/>
              <a:t>production of white blood cells</a:t>
            </a:r>
          </a:p>
          <a:p>
            <a:pPr lvl="1"/>
            <a:r>
              <a:rPr lang="en-US" dirty="0"/>
              <a:t>Stimulated by chemical messengers</a:t>
            </a:r>
          </a:p>
          <a:p>
            <a:pPr lvl="1"/>
            <a:r>
              <a:rPr lang="en-US" dirty="0"/>
              <a:t>Two types of </a:t>
            </a:r>
            <a:r>
              <a:rPr lang="en-US" dirty="0" err="1"/>
              <a:t>glycoproteins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Colony </a:t>
            </a:r>
            <a:r>
              <a:rPr lang="en-US" dirty="0"/>
              <a:t>Stimulating Factors</a:t>
            </a:r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Leukopoeisis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Secretions into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  <a:p>
            <a:r>
              <a:rPr lang="en-US" dirty="0"/>
              <a:t>Leads to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Stomach acid</a:t>
            </a:r>
          </a:p>
          <a:p>
            <a:pPr lvl="1"/>
            <a:r>
              <a:rPr lang="en-US" dirty="0"/>
              <a:t>Sweat glands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Exocrine</a:t>
            </a: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86800" cy="2878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err="1"/>
              <a:t>Hemocytoblast</a:t>
            </a:r>
            <a:r>
              <a:rPr lang="en-US" sz="3200" dirty="0"/>
              <a:t> </a:t>
            </a:r>
            <a:r>
              <a:rPr lang="en-US" sz="3200" dirty="0">
                <a:sym typeface="Wingdings" pitchFamily="2" charset="2"/>
              </a:rPr>
              <a:t>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2">
              <a:lnSpc>
                <a:spcPct val="90000"/>
              </a:lnSpc>
            </a:pPr>
            <a:r>
              <a:rPr lang="en-US" sz="2400" dirty="0"/>
              <a:t>Will give rise to </a:t>
            </a:r>
            <a:r>
              <a:rPr lang="en-US" sz="2400" dirty="0" err="1"/>
              <a:t>basophils</a:t>
            </a:r>
            <a:r>
              <a:rPr lang="en-US" sz="2400" dirty="0"/>
              <a:t>, </a:t>
            </a:r>
            <a:r>
              <a:rPr lang="en-US" sz="2400" dirty="0" err="1"/>
              <a:t>eosinophils</a:t>
            </a:r>
            <a:r>
              <a:rPr lang="en-US" sz="2400" dirty="0"/>
              <a:t>, </a:t>
            </a:r>
            <a:r>
              <a:rPr lang="en-US" sz="2400" dirty="0" err="1"/>
              <a:t>neutrophils</a:t>
            </a:r>
            <a:r>
              <a:rPr lang="en-US" sz="2400" dirty="0"/>
              <a:t>, and </a:t>
            </a:r>
            <a:r>
              <a:rPr lang="en-US" sz="2400" dirty="0" err="1"/>
              <a:t>monocytes</a:t>
            </a:r>
            <a:endParaRPr lang="en-US" sz="2400" dirty="0"/>
          </a:p>
          <a:p>
            <a:pPr lvl="2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2">
              <a:lnSpc>
                <a:spcPct val="90000"/>
              </a:lnSpc>
            </a:pPr>
            <a:r>
              <a:rPr lang="en-US" sz="2400" dirty="0"/>
              <a:t>Will give rise to </a:t>
            </a:r>
            <a:r>
              <a:rPr lang="en-US" sz="2400" dirty="0" smtClean="0"/>
              <a:t>_</a:t>
            </a:r>
            <a:endParaRPr lang="en-US" sz="2400" dirty="0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Leukopoiesis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7391400" cy="4525963"/>
          </a:xfrm>
        </p:spPr>
        <p:txBody>
          <a:bodyPr/>
          <a:lstStyle/>
          <a:p>
            <a:r>
              <a:rPr lang="en-US" dirty="0"/>
              <a:t>Myeloid cells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______________________________________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promyelocytes</a:t>
            </a:r>
            <a:r>
              <a:rPr lang="en-US" dirty="0">
                <a:sym typeface="Wingdings" pitchFamily="2" charset="2"/>
              </a:rPr>
              <a:t> </a:t>
            </a:r>
          </a:p>
          <a:p>
            <a:pPr lvl="1"/>
            <a:r>
              <a:rPr lang="en-US" dirty="0" smtClean="0"/>
              <a:t>_________________________________ </a:t>
            </a:r>
            <a:r>
              <a:rPr lang="en-US" dirty="0" err="1" smtClean="0"/>
              <a:t>myelocytye</a:t>
            </a:r>
            <a:endParaRPr lang="en-US" dirty="0"/>
          </a:p>
          <a:p>
            <a:pPr lvl="1"/>
            <a:r>
              <a:rPr lang="en-US" dirty="0" smtClean="0"/>
              <a:t>_________________________________ </a:t>
            </a:r>
            <a:r>
              <a:rPr lang="en-US" dirty="0" err="1"/>
              <a:t>myelocyte</a:t>
            </a:r>
            <a:endParaRPr lang="en-US" dirty="0"/>
          </a:p>
          <a:p>
            <a:pPr lvl="1"/>
            <a:r>
              <a:rPr lang="en-US" dirty="0" smtClean="0"/>
              <a:t>_________________________________ </a:t>
            </a:r>
            <a:r>
              <a:rPr lang="en-US" dirty="0" err="1"/>
              <a:t>myelocyte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Leukopoiesis:  granulocytes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Hemocytoblast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myeloid stem cell  </a:t>
            </a:r>
            <a:r>
              <a:rPr lang="en-US" dirty="0" err="1">
                <a:sym typeface="Wingdings" pitchFamily="2" charset="2"/>
              </a:rPr>
              <a:t>myeloblast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/>
              <a:t>Up to this point, no changes from the granular leukocytes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___________________________________________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monocyte</a:t>
            </a:r>
            <a:endParaRPr lang="en-US" dirty="0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Leukopoiesis:  monocyte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err="1"/>
              <a:t>Hemocytoblast</a:t>
            </a:r>
            <a:r>
              <a:rPr lang="en-US" sz="3200" dirty="0"/>
              <a:t> </a:t>
            </a:r>
            <a:r>
              <a:rPr lang="en-US" sz="3200" dirty="0">
                <a:sym typeface="Wingdings" pitchFamily="2" charset="2"/>
              </a:rPr>
              <a:t>  </a:t>
            </a:r>
          </a:p>
          <a:p>
            <a:pPr>
              <a:lnSpc>
                <a:spcPct val="90000"/>
              </a:lnSpc>
            </a:pPr>
            <a:endParaRPr lang="en-US" sz="32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sym typeface="Wingdings" pitchFamily="2" charset="2"/>
              </a:rPr>
              <a:t>__________________________________  </a:t>
            </a:r>
            <a:endParaRPr lang="en-US" sz="32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US" sz="32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sym typeface="Wingdings" pitchFamily="2" charset="2"/>
              </a:rPr>
              <a:t>Lymphoblast   </a:t>
            </a:r>
          </a:p>
          <a:p>
            <a:pPr>
              <a:lnSpc>
                <a:spcPct val="90000"/>
              </a:lnSpc>
            </a:pPr>
            <a:endParaRPr lang="en-US" sz="32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sym typeface="Wingdings" pitchFamily="2" charset="2"/>
              </a:rPr>
              <a:t>__________________________________ </a:t>
            </a:r>
            <a:r>
              <a:rPr lang="en-US" sz="3200" dirty="0">
                <a:sym typeface="Wingdings" pitchFamily="2" charset="2"/>
              </a:rPr>
              <a:t> </a:t>
            </a:r>
          </a:p>
          <a:p>
            <a:pPr>
              <a:lnSpc>
                <a:spcPct val="90000"/>
              </a:lnSpc>
            </a:pPr>
            <a:endParaRPr lang="en-US" sz="32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sym typeface="Wingdings" pitchFamily="2" charset="2"/>
              </a:rPr>
              <a:t>Lymphocyte</a:t>
            </a:r>
            <a:endParaRPr lang="en-US" sz="3200" dirty="0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Leukopoiesis:  Lymphocyte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Percentages of the WBCs are of clinical value</a:t>
            </a:r>
          </a:p>
          <a:p>
            <a:endParaRPr lang="en-US" dirty="0"/>
          </a:p>
          <a:p>
            <a:r>
              <a:rPr lang="en-US" dirty="0"/>
              <a:t>Increased leukocytes (overall)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May indicate infection, exercise, strong emotions or loss of body fluids</a:t>
            </a:r>
          </a:p>
          <a:p>
            <a:pPr lvl="2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White Blood Cell Counts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Decreased Leukocytes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 err="1"/>
              <a:t>Penia</a:t>
            </a:r>
            <a:r>
              <a:rPr lang="en-US" dirty="0"/>
              <a:t>:  </a:t>
            </a:r>
            <a:r>
              <a:rPr lang="en-US" dirty="0" smtClean="0"/>
              <a:t>_</a:t>
            </a:r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Flu, measles, mumps, chicken pox, AIDS, polio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___________________________________________, </a:t>
            </a:r>
            <a:r>
              <a:rPr lang="en-US" dirty="0"/>
              <a:t>lead, arsenic or mercury poisoning</a:t>
            </a:r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White Blood Cell counts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of cancerous conditions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Increased _</a:t>
            </a:r>
            <a:endParaRPr lang="en-US" dirty="0"/>
          </a:p>
          <a:p>
            <a:pPr lvl="1"/>
            <a:r>
              <a:rPr lang="en-US" dirty="0"/>
              <a:t>Impairs bone marrow function</a:t>
            </a:r>
          </a:p>
          <a:p>
            <a:pPr lvl="2"/>
            <a:r>
              <a:rPr lang="en-US" dirty="0"/>
              <a:t>Severe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Named </a:t>
            </a:r>
            <a:r>
              <a:rPr lang="en-US" dirty="0"/>
              <a:t>according to the </a:t>
            </a:r>
            <a:r>
              <a:rPr lang="en-US" dirty="0" smtClean="0"/>
              <a:t>_</a:t>
            </a:r>
            <a:endParaRPr lang="en-US" dirty="0"/>
          </a:p>
          <a:p>
            <a:pPr lvl="2"/>
            <a:r>
              <a:rPr lang="en-US" dirty="0" err="1"/>
              <a:t>Myelocytic</a:t>
            </a:r>
            <a:r>
              <a:rPr lang="en-US" dirty="0"/>
              <a:t>:  </a:t>
            </a:r>
            <a:r>
              <a:rPr lang="en-US" dirty="0" err="1"/>
              <a:t>myeloblast</a:t>
            </a:r>
            <a:r>
              <a:rPr lang="en-US" dirty="0"/>
              <a:t> descendants:  granulocytes and </a:t>
            </a:r>
            <a:r>
              <a:rPr lang="en-US" dirty="0" err="1"/>
              <a:t>monocytes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Lymphocytic</a:t>
            </a:r>
            <a:r>
              <a:rPr lang="en-US" dirty="0"/>
              <a:t>:  lymphocytes</a:t>
            </a:r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Leukemia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_______________________________________ advancing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Seen in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Seen more in children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 _______________________________________ advancing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Seen in later cells stages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Seen more in elderly</a:t>
            </a:r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Leukemias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fragments</a:t>
            </a:r>
          </a:p>
          <a:p>
            <a:endParaRPr lang="en-US" dirty="0" smtClean="0"/>
          </a:p>
          <a:p>
            <a:r>
              <a:rPr lang="en-US" dirty="0" err="1" smtClean="0"/>
              <a:t>Hemocytoblast</a:t>
            </a:r>
            <a:r>
              <a:rPr lang="en-US" dirty="0">
                <a:sym typeface="Wingdings" pitchFamily="2" charset="2"/>
              </a:rPr>
              <a:t> 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________________________________________ </a:t>
            </a:r>
            <a:r>
              <a:rPr lang="en-US" dirty="0">
                <a:sym typeface="Wingdings" pitchFamily="2" charset="2"/>
              </a:rPr>
              <a:t>  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_________________________________________ </a:t>
            </a:r>
            <a:r>
              <a:rPr lang="en-US" dirty="0">
                <a:sym typeface="Wingdings" pitchFamily="2" charset="2"/>
              </a:rPr>
              <a:t>  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megakaryocyte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  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4424363" cy="1219200"/>
          </a:xfrm>
        </p:spPr>
        <p:txBody>
          <a:bodyPr/>
          <a:lstStyle/>
          <a:p>
            <a:r>
              <a:rPr lang="en-US"/>
              <a:t>Platelets</a:t>
            </a:r>
          </a:p>
        </p:txBody>
      </p:sp>
      <p:pic>
        <p:nvPicPr>
          <p:cNvPr id="181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0"/>
            <a:ext cx="49530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Heme</a:t>
            </a:r>
            <a:r>
              <a:rPr lang="en-US" dirty="0"/>
              <a:t>:  blood      stasis:  stopping</a:t>
            </a:r>
          </a:p>
          <a:p>
            <a:r>
              <a:rPr lang="en-US" dirty="0"/>
              <a:t>Process is fast, localized and controlled</a:t>
            </a:r>
          </a:p>
          <a:p>
            <a:endParaRPr lang="en-US" dirty="0"/>
          </a:p>
          <a:p>
            <a:r>
              <a:rPr lang="en-US" dirty="0" err="1"/>
              <a:t>Hemostasis</a:t>
            </a:r>
            <a:r>
              <a:rPr lang="en-US" dirty="0"/>
              <a:t> causes 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Hemostasis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98500" y="1665288"/>
            <a:ext cx="7772400" cy="4354512"/>
          </a:xfrm>
        </p:spPr>
        <p:txBody>
          <a:bodyPr/>
          <a:lstStyle/>
          <a:p>
            <a:r>
              <a:rPr lang="en-US" dirty="0"/>
              <a:t>Based on secretion of hormones that act on target cells</a:t>
            </a:r>
          </a:p>
          <a:p>
            <a:r>
              <a:rPr lang="en-US" dirty="0"/>
              <a:t>Nervous system: 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Endocrine</a:t>
            </a:r>
            <a:endParaRPr lang="en-US" dirty="0"/>
          </a:p>
          <a:p>
            <a:pPr lvl="1"/>
            <a:r>
              <a:rPr lang="en-US" dirty="0"/>
              <a:t>Signals sent through blood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Endocrine system</a:t>
            </a: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Damage to blood vessel</a:t>
            </a:r>
            <a:r>
              <a:rPr lang="en-US" dirty="0">
                <a:sym typeface="Wingdings" pitchFamily="2" charset="2"/>
              </a:rPr>
              <a:t> stimulates </a:t>
            </a:r>
            <a:r>
              <a:rPr lang="en-US" dirty="0" smtClean="0">
                <a:sym typeface="Wingdings" pitchFamily="2" charset="2"/>
              </a:rPr>
              <a:t>________________________________________  </a:t>
            </a:r>
            <a:r>
              <a:rPr lang="en-US" dirty="0">
                <a:sym typeface="Wingdings" pitchFamily="2" charset="2"/>
              </a:rPr>
              <a:t>results in less blood loss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Allows for formation of </a:t>
            </a:r>
            <a:r>
              <a:rPr lang="en-US" dirty="0" smtClean="0">
                <a:sym typeface="Wingdings" pitchFamily="2" charset="2"/>
              </a:rPr>
              <a:t>_</a:t>
            </a:r>
            <a:endParaRPr lang="en-US" dirty="0">
              <a:sym typeface="Wingdings" pitchFamily="2" charset="2"/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Platelets </a:t>
            </a:r>
            <a:r>
              <a:rPr lang="en-US" dirty="0"/>
              <a:t>release </a:t>
            </a:r>
            <a:r>
              <a:rPr lang="en-US" dirty="0" smtClean="0"/>
              <a:t>_______________________________ which </a:t>
            </a:r>
            <a:r>
              <a:rPr lang="en-US" dirty="0"/>
              <a:t>further constricts the smooth muscle in the vessel wall. </a:t>
            </a:r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Vascular Spasm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Platelets adhere to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Particularly the </a:t>
            </a:r>
            <a:r>
              <a:rPr lang="en-US" dirty="0" smtClean="0"/>
              <a:t>__________________________________ in </a:t>
            </a:r>
            <a:r>
              <a:rPr lang="en-US" dirty="0"/>
              <a:t>the connective tissue</a:t>
            </a:r>
          </a:p>
          <a:p>
            <a:pPr>
              <a:lnSpc>
                <a:spcPct val="90000"/>
              </a:lnSpc>
            </a:pPr>
            <a:r>
              <a:rPr lang="en-US" dirty="0"/>
              <a:t> Platelets + collagen</a:t>
            </a:r>
            <a:r>
              <a:rPr lang="en-US" dirty="0">
                <a:sym typeface="Wingdings" pitchFamily="2" charset="2"/>
              </a:rPr>
              <a:t>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change in shape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Becomes </a:t>
            </a:r>
            <a:r>
              <a:rPr lang="en-US" dirty="0" smtClean="0">
                <a:sym typeface="Wingdings" pitchFamily="2" charset="2"/>
              </a:rPr>
              <a:t>_</a:t>
            </a: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/>
              <a:t>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Effective </a:t>
            </a:r>
            <a:r>
              <a:rPr lang="en-US" dirty="0"/>
              <a:t>for </a:t>
            </a:r>
            <a:r>
              <a:rPr lang="en-US" dirty="0" smtClean="0"/>
              <a:t>______________________________ but </a:t>
            </a:r>
            <a:r>
              <a:rPr lang="en-US" dirty="0"/>
              <a:t>not large ones</a:t>
            </a:r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Platelet Plug Formation	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A set of reactions in which blood is transformed _</a:t>
            </a:r>
          </a:p>
          <a:p>
            <a:pPr>
              <a:lnSpc>
                <a:spcPct val="90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Coagulation follows _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 Coagulation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Blood coagulation is dependent on balance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smtClean="0"/>
              <a:t>____________ ______________________of </a:t>
            </a:r>
            <a:r>
              <a:rPr lang="en-US" dirty="0"/>
              <a:t>pro-coagulants and </a:t>
            </a:r>
            <a:r>
              <a:rPr lang="en-US" dirty="0" smtClean="0"/>
              <a:t>anti-coagulants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Inability to synthesize </a:t>
            </a:r>
            <a:r>
              <a:rPr lang="en-US" dirty="0" err="1" smtClean="0">
                <a:solidFill>
                  <a:srgbClr val="000000"/>
                </a:solidFill>
              </a:rPr>
              <a:t>procoagulants</a:t>
            </a:r>
            <a:r>
              <a:rPr lang="en-US" dirty="0" smtClean="0">
                <a:solidFill>
                  <a:srgbClr val="000000"/>
                </a:solidFill>
              </a:rPr>
              <a:t> by the ______________________________________ results in severe bleeding disorders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 coagulation 	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______________________________ of </a:t>
            </a:r>
            <a:r>
              <a:rPr lang="en-US" dirty="0"/>
              <a:t>the plasma protein </a:t>
            </a:r>
            <a:r>
              <a:rPr lang="en-US" b="1" dirty="0" smtClean="0"/>
              <a:t>_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Fibrin </a:t>
            </a:r>
            <a:r>
              <a:rPr lang="en-US" dirty="0"/>
              <a:t>is composed of insoluble threads</a:t>
            </a:r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Major event of coagulation</a:t>
            </a: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Triggered when contacts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Any </a:t>
            </a:r>
            <a:r>
              <a:rPr lang="en-US" dirty="0" smtClean="0"/>
              <a:t>_______________________________ outside </a:t>
            </a:r>
            <a:r>
              <a:rPr lang="en-US" dirty="0"/>
              <a:t>the blood vessels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pPr lvl="1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Extrinsic Clotting Factors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Damaged tissues release </a:t>
            </a:r>
            <a:r>
              <a:rPr lang="en-US" dirty="0" err="1"/>
              <a:t>thromboplastin</a:t>
            </a:r>
            <a:r>
              <a:rPr lang="en-US" dirty="0"/>
              <a:t> also called Factor III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Depends also on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Extrinsic Clotting</a:t>
            </a: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End result:  Fibrinogen pieces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Before:  soluble</a:t>
            </a:r>
          </a:p>
          <a:p>
            <a:pPr>
              <a:lnSpc>
                <a:spcPct val="90000"/>
              </a:lnSpc>
            </a:pPr>
            <a:r>
              <a:rPr lang="en-US" dirty="0"/>
              <a:t>After:  </a:t>
            </a: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Fibrin sticks to exposed surfaces, </a:t>
            </a:r>
            <a:r>
              <a:rPr lang="en-US" dirty="0" smtClean="0"/>
              <a:t>____________________________________________, </a:t>
            </a:r>
            <a:r>
              <a:rPr lang="en-US" dirty="0"/>
              <a:t>and prevents blood loss</a:t>
            </a:r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Extrinsic Clotting</a:t>
            </a: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Initiated by Factor VII aka Hageman Factor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Due to </a:t>
            </a:r>
            <a:r>
              <a:rPr lang="en-US" dirty="0" smtClean="0"/>
              <a:t>_________________________________ in </a:t>
            </a:r>
            <a:r>
              <a:rPr lang="en-US" dirty="0"/>
              <a:t>the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Foreign </a:t>
            </a:r>
            <a:r>
              <a:rPr lang="en-US" dirty="0"/>
              <a:t>substances in the blood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Blood </a:t>
            </a:r>
            <a:r>
              <a:rPr lang="en-US" dirty="0"/>
              <a:t>stored in </a:t>
            </a:r>
            <a:r>
              <a:rPr lang="en-US" dirty="0" smtClean="0"/>
              <a:t>_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Intrinsic Clotting</a:t>
            </a: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clotting casca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Based on chemical signals that bind to receptor molecules</a:t>
            </a:r>
          </a:p>
          <a:p>
            <a:pPr lvl="1"/>
            <a:r>
              <a:rPr lang="en-US" sz="2800" dirty="0"/>
              <a:t>Help regulate </a:t>
            </a:r>
            <a:r>
              <a:rPr lang="en-US" sz="2800" dirty="0" smtClean="0"/>
              <a:t>_</a:t>
            </a:r>
            <a:endParaRPr lang="en-US" sz="2800" dirty="0"/>
          </a:p>
          <a:p>
            <a:pPr lvl="1"/>
            <a:r>
              <a:rPr lang="en-US" sz="2800" dirty="0"/>
              <a:t>Control rates of </a:t>
            </a:r>
            <a:r>
              <a:rPr lang="en-US" sz="2800" dirty="0" smtClean="0"/>
              <a:t>_</a:t>
            </a:r>
            <a:endParaRPr lang="en-US" sz="2800" dirty="0"/>
          </a:p>
          <a:p>
            <a:pPr lvl="1"/>
            <a:r>
              <a:rPr lang="en-US" sz="2800" dirty="0" smtClean="0"/>
              <a:t>___________________________________ through </a:t>
            </a:r>
            <a:r>
              <a:rPr lang="en-US" sz="2800" dirty="0"/>
              <a:t>membranes</a:t>
            </a:r>
          </a:p>
          <a:p>
            <a:pPr lvl="1"/>
            <a:r>
              <a:rPr lang="en-US" sz="2800" dirty="0"/>
              <a:t>Regulate balances</a:t>
            </a:r>
          </a:p>
          <a:p>
            <a:pPr lvl="1"/>
            <a:r>
              <a:rPr lang="en-US" sz="2800" dirty="0" smtClean="0"/>
              <a:t> </a:t>
            </a:r>
            <a:endParaRPr lang="en-US" sz="2800" dirty="0"/>
          </a:p>
          <a:p>
            <a:pPr lvl="1"/>
            <a:r>
              <a:rPr lang="en-US" sz="2800" dirty="0"/>
              <a:t>Reproduction</a:t>
            </a:r>
          </a:p>
          <a:p>
            <a:pPr lvl="1"/>
            <a:r>
              <a:rPr lang="en-US" sz="2800" dirty="0"/>
              <a:t>growth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Endocrine</a:t>
            </a: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Fibrin prevents blood loss by forming clots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 smtClean="0"/>
              <a:t>  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 err="1"/>
              <a:t>Plasminogen</a:t>
            </a:r>
            <a:r>
              <a:rPr lang="en-US" dirty="0"/>
              <a:t> converted to </a:t>
            </a:r>
            <a:r>
              <a:rPr lang="en-US" dirty="0" err="1"/>
              <a:t>Plasmin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 err="1"/>
              <a:t>Plasmin</a:t>
            </a:r>
            <a:r>
              <a:rPr lang="en-US" dirty="0"/>
              <a:t> </a:t>
            </a: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Clots</a:t>
            </a: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Thrombus: 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DVT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Deep Vein Thrombosis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Embolus:  </a:t>
            </a: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if a thrombus fragments or breaks loose and travels through the blood stream, it becomes an embolus</a:t>
            </a:r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Clots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Embolism:  the traveling embolus becomes lodged at a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Pulmonary </a:t>
            </a:r>
            <a:r>
              <a:rPr lang="en-US" dirty="0"/>
              <a:t>embolism:  blood clot gets lodged in lung vessels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Clots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Disseminated Intravascular Coagulation (DIC):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Residual </a:t>
            </a:r>
            <a:r>
              <a:rPr lang="en-US" dirty="0"/>
              <a:t>blood cannot clot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Most common as: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A complication of pregnancy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result of </a:t>
            </a:r>
            <a:r>
              <a:rPr lang="en-US" dirty="0" smtClean="0"/>
              <a:t>___________________________________________ or </a:t>
            </a:r>
            <a:r>
              <a:rPr lang="en-US" dirty="0"/>
              <a:t>incompatible blood transfusions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Hemostasis Disorders</a:t>
            </a:r>
          </a:p>
        </p:txBody>
      </p:sp>
    </p:spTree>
  </p:cSld>
  <p:clrMapOvr>
    <a:masterClrMapping/>
  </p:clrMapOvr>
  <p:transition/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Thrombocytopenia 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condition </a:t>
            </a:r>
            <a:r>
              <a:rPr lang="en-US" dirty="0">
                <a:solidFill>
                  <a:srgbClr val="000000"/>
                </a:solidFill>
              </a:rPr>
              <a:t>where the number of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Patients </a:t>
            </a:r>
            <a:r>
              <a:rPr lang="en-US" dirty="0">
                <a:solidFill>
                  <a:srgbClr val="000000"/>
                </a:solidFill>
              </a:rPr>
              <a:t>show </a:t>
            </a:r>
            <a:r>
              <a:rPr lang="en-US" dirty="0" err="1">
                <a:solidFill>
                  <a:srgbClr val="000000"/>
                </a:solidFill>
              </a:rPr>
              <a:t>petechiae</a:t>
            </a:r>
            <a:r>
              <a:rPr lang="en-US" dirty="0">
                <a:solidFill>
                  <a:srgbClr val="000000"/>
                </a:solidFill>
              </a:rPr>
              <a:t> due to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Caused </a:t>
            </a:r>
            <a:r>
              <a:rPr lang="en-US" dirty="0">
                <a:solidFill>
                  <a:srgbClr val="000000"/>
                </a:solidFill>
              </a:rPr>
              <a:t>by suppression or destruction of bone marrow (e.g., malignancy, radiation)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Platelet counts less than 50,000/mm</a:t>
            </a:r>
            <a:r>
              <a:rPr lang="en-US" baseline="30000" dirty="0">
                <a:solidFill>
                  <a:srgbClr val="000000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 is diagnostic for this condition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Treated with </a:t>
            </a: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/>
              <a:t>Hemostasis Disorders: Bleeding Disorders</a:t>
            </a:r>
          </a:p>
        </p:txBody>
      </p:sp>
    </p:spTree>
  </p:cSld>
  <p:clrMapOvr>
    <a:masterClrMapping/>
  </p:clrMapOvr>
  <p:transition/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Hemophilias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hereditary </a:t>
            </a:r>
            <a:r>
              <a:rPr lang="en-US" dirty="0">
                <a:solidFill>
                  <a:srgbClr val="000000"/>
                </a:solidFill>
              </a:rPr>
              <a:t>bleeding disorders caused by lack of clotting </a:t>
            </a:r>
            <a:r>
              <a:rPr lang="en-US" dirty="0" smtClean="0">
                <a:solidFill>
                  <a:srgbClr val="000000"/>
                </a:solidFill>
              </a:rPr>
              <a:t>factors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Symptoms include _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/>
              <a:t>Hemostasis Disorders: Bleeding Disorders</a:t>
            </a:r>
          </a:p>
        </p:txBody>
      </p:sp>
    </p:spTree>
  </p:cSld>
  <p:clrMapOvr>
    <a:masterClrMapping/>
  </p:clrMapOvr>
  <p:transition/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Hemostasis Disorders: Bleeding Disorders</a:t>
            </a:r>
          </a:p>
        </p:txBody>
      </p:sp>
      <p:sp>
        <p:nvSpPr>
          <p:cNvPr id="3153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Hemophilia A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________________________________________________ due to a deficiency of factor VIII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Hemophilia B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due to a deficiency of _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Hemophilia C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______________________________________________, due to a deficiency of factor XI</a:t>
            </a:r>
            <a:endParaRPr lang="en-US" dirty="0"/>
          </a:p>
        </p:txBody>
      </p:sp>
    </p:spTree>
  </p:cSld>
  <p:clrMapOvr>
    <a:masterClrMapping/>
  </p:clrMapOvr>
  <p:transition/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Whole blood transfusions</a:t>
            </a:r>
          </a:p>
          <a:p>
            <a:pPr lvl="1"/>
            <a:r>
              <a:rPr lang="en-US" dirty="0"/>
              <a:t>Used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Rapid and voluminous blood loss</a:t>
            </a:r>
          </a:p>
          <a:p>
            <a:pPr lvl="1"/>
            <a:endParaRPr lang="en-US" dirty="0"/>
          </a:p>
          <a:p>
            <a:r>
              <a:rPr lang="en-US" dirty="0"/>
              <a:t>Infusions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_____________________________________________ are </a:t>
            </a:r>
            <a:r>
              <a:rPr lang="en-US" dirty="0"/>
              <a:t>transferred</a:t>
            </a:r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Transfusions</a:t>
            </a: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Agglutination is caused by the interaction of </a:t>
            </a:r>
            <a:r>
              <a:rPr lang="en-US" dirty="0" smtClean="0"/>
              <a:t>___________________________________________ and </a:t>
            </a:r>
            <a:r>
              <a:rPr lang="en-US" dirty="0"/>
              <a:t>the </a:t>
            </a: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Antigens and Antibodies </a:t>
            </a:r>
          </a:p>
        </p:txBody>
      </p:sp>
      <p:pic>
        <p:nvPicPr>
          <p:cNvPr id="1976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984625"/>
            <a:ext cx="44196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A Blood:  Has </a:t>
            </a:r>
            <a:r>
              <a:rPr lang="en-US" dirty="0" smtClean="0"/>
              <a:t>_________________________________  </a:t>
            </a:r>
            <a:r>
              <a:rPr lang="en-US" dirty="0"/>
              <a:t>on surface</a:t>
            </a:r>
          </a:p>
          <a:p>
            <a:pPr lvl="1"/>
            <a:r>
              <a:rPr lang="en-US" dirty="0"/>
              <a:t>Has </a:t>
            </a:r>
            <a:r>
              <a:rPr lang="en-US" dirty="0" smtClean="0"/>
              <a:t>______________________________________ </a:t>
            </a:r>
            <a:r>
              <a:rPr lang="en-US" dirty="0"/>
              <a:t>in blood plasma, Anti-B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Will </a:t>
            </a:r>
            <a:r>
              <a:rPr lang="en-US" dirty="0"/>
              <a:t>agglutinate when exposed to Anti-A </a:t>
            </a:r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Released from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Diffuse </a:t>
            </a:r>
            <a:r>
              <a:rPr lang="en-US" dirty="0"/>
              <a:t>into bloodstream</a:t>
            </a:r>
          </a:p>
          <a:p>
            <a:endParaRPr lang="en-US" dirty="0" smtClean="0"/>
          </a:p>
          <a:p>
            <a:r>
              <a:rPr lang="en-US" dirty="0" smtClean="0"/>
              <a:t>Carried </a:t>
            </a:r>
            <a:r>
              <a:rPr lang="en-US" dirty="0"/>
              <a:t>to all parts of body</a:t>
            </a:r>
          </a:p>
          <a:p>
            <a:endParaRPr lang="en-US" dirty="0" smtClean="0"/>
          </a:p>
          <a:p>
            <a:r>
              <a:rPr lang="en-US" dirty="0" smtClean="0"/>
              <a:t>Affect </a:t>
            </a:r>
            <a:r>
              <a:rPr lang="en-US" b="1" dirty="0" smtClean="0"/>
              <a:t>_</a:t>
            </a:r>
            <a:endParaRPr lang="en-US" dirty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Hormones</a:t>
            </a: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B Blood:  Has </a:t>
            </a:r>
            <a:r>
              <a:rPr lang="en-US" dirty="0" smtClean="0"/>
              <a:t>__________________________  </a:t>
            </a:r>
            <a:r>
              <a:rPr lang="en-US" dirty="0"/>
              <a:t>on surface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Has </a:t>
            </a:r>
            <a:r>
              <a:rPr lang="en-US" dirty="0"/>
              <a:t>Antibody A in blood plasma:  Anti-A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Will _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ABO</a:t>
            </a: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382000" cy="4495800"/>
          </a:xfrm>
        </p:spPr>
        <p:txBody>
          <a:bodyPr/>
          <a:lstStyle/>
          <a:p>
            <a:r>
              <a:rPr lang="en-US" dirty="0"/>
              <a:t>Type AB Blood:  Has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Has </a:t>
            </a:r>
            <a:r>
              <a:rPr lang="en-US" b="1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Will </a:t>
            </a:r>
            <a:r>
              <a:rPr lang="en-US" dirty="0"/>
              <a:t>agglutinate when exposed to either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ABO Blood groups</a:t>
            </a: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O Blood:  Has neither antigen on the surface</a:t>
            </a:r>
          </a:p>
          <a:p>
            <a:pPr lvl="1"/>
            <a:r>
              <a:rPr lang="en-US" dirty="0"/>
              <a:t>Has both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ABO Blood Groups</a:t>
            </a: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Named after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Antigen originally found in the monkey, later found in humans as Antigen D</a:t>
            </a:r>
          </a:p>
          <a:p>
            <a:r>
              <a:rPr lang="en-US" dirty="0"/>
              <a:t>If any of the rhesus antigens are </a:t>
            </a:r>
            <a:r>
              <a:rPr lang="en-US" dirty="0" smtClean="0"/>
              <a:t>present_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Antigen </a:t>
            </a:r>
            <a:r>
              <a:rPr lang="en-US" dirty="0"/>
              <a:t>D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Rh Factor</a:t>
            </a: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an </a:t>
            </a:r>
            <a:r>
              <a:rPr lang="en-US" dirty="0" err="1"/>
              <a:t>Rh</a:t>
            </a:r>
            <a:r>
              <a:rPr lang="en-US" dirty="0"/>
              <a:t> – person is exposed to </a:t>
            </a:r>
            <a:r>
              <a:rPr lang="en-US" dirty="0" err="1"/>
              <a:t>Rh</a:t>
            </a:r>
            <a:r>
              <a:rPr lang="en-US" dirty="0"/>
              <a:t> antigens, </a:t>
            </a:r>
            <a:r>
              <a:rPr lang="en-US" dirty="0" smtClean="0"/>
              <a:t>_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/>
              <a:t>complications following first exposure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Rh –</a:t>
            </a: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If </a:t>
            </a:r>
            <a:r>
              <a:rPr lang="en-US" dirty="0" err="1"/>
              <a:t>Rh</a:t>
            </a:r>
            <a:r>
              <a:rPr lang="en-US" dirty="0"/>
              <a:t>- person again exposed to </a:t>
            </a:r>
            <a:r>
              <a:rPr lang="en-US" dirty="0" err="1"/>
              <a:t>Rh</a:t>
            </a:r>
            <a:r>
              <a:rPr lang="en-US" dirty="0"/>
              <a:t> antigens,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Erythroblastosis</a:t>
            </a:r>
            <a:r>
              <a:rPr lang="en-US" dirty="0" smtClean="0"/>
              <a:t> </a:t>
            </a:r>
            <a:r>
              <a:rPr lang="en-US" dirty="0" err="1"/>
              <a:t>fetalis</a:t>
            </a:r>
            <a:r>
              <a:rPr lang="en-US" dirty="0"/>
              <a:t>:  hemolytic disease of newborn.  Mother’s antibodies can cross placental barrier and </a:t>
            </a: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Rh-</a:t>
            </a: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About 50 questions</a:t>
            </a:r>
            <a:r>
              <a:rPr lang="en-US" sz="2800" dirty="0" smtClean="0"/>
              <a:t>: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Yes, if it’s in the notes, it’s fair game for the exam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But, do I have to know…?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Yes.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Bring a pencil </a:t>
            </a:r>
            <a:r>
              <a:rPr lang="en-US" sz="2800" dirty="0" smtClean="0"/>
              <a:t>and eraser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About 90% will be multiple choice questions with only one correct answer.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About 10% will ask you to find a series of correct responses.  </a:t>
            </a:r>
            <a:endParaRPr lang="en-US" sz="2000" dirty="0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 Format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Target Cell Specificity</a:t>
            </a:r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Hormones circulate to all tissues but only activate cells referred to as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Target </a:t>
            </a:r>
            <a:r>
              <a:rPr lang="en-US" dirty="0"/>
              <a:t>cells must have </a:t>
            </a:r>
            <a:r>
              <a:rPr lang="en-US" dirty="0" smtClean="0"/>
              <a:t>__________________________________________ to </a:t>
            </a:r>
            <a:r>
              <a:rPr lang="en-US" dirty="0"/>
              <a:t>which the hormone binds</a:t>
            </a:r>
          </a:p>
          <a:p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receptors may be </a:t>
            </a:r>
            <a:r>
              <a:rPr lang="en-US" dirty="0" smtClean="0"/>
              <a:t>_____________________________________  </a:t>
            </a:r>
            <a:r>
              <a:rPr lang="en-US" dirty="0"/>
              <a:t>or located on the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Wargo</a:t>
            </a:r>
            <a:endParaRPr lang="en-US" dirty="0"/>
          </a:p>
          <a:p>
            <a:pPr lvl="2"/>
            <a:r>
              <a:rPr lang="en-US" dirty="0">
                <a:solidFill>
                  <a:schemeClr val="tx2"/>
                </a:solidFill>
                <a:hlinkClick r:id="rId2"/>
              </a:rPr>
              <a:t>bawargo@ilstu.edu</a:t>
            </a:r>
            <a:endParaRPr lang="en-US" dirty="0">
              <a:solidFill>
                <a:schemeClr val="tx2"/>
              </a:solidFill>
            </a:endParaRPr>
          </a:p>
          <a:p>
            <a:pPr lvl="2"/>
            <a:r>
              <a:rPr lang="en-US" dirty="0"/>
              <a:t>Office </a:t>
            </a:r>
            <a:r>
              <a:rPr lang="en-US" dirty="0" smtClean="0"/>
              <a:t>hours:  MWF, </a:t>
            </a:r>
            <a:r>
              <a:rPr lang="en-US" dirty="0"/>
              <a:t>by appointment please</a:t>
            </a:r>
          </a:p>
          <a:p>
            <a:pPr lvl="2"/>
            <a:r>
              <a:rPr lang="en-US" dirty="0"/>
              <a:t>Background</a:t>
            </a:r>
          </a:p>
          <a:p>
            <a:pPr lvl="3"/>
            <a:r>
              <a:rPr lang="en-US" dirty="0"/>
              <a:t>Graduated from ISU 1994</a:t>
            </a:r>
          </a:p>
          <a:p>
            <a:pPr lvl="4"/>
            <a:r>
              <a:rPr lang="en-US" dirty="0"/>
              <a:t>Major:  Biology</a:t>
            </a:r>
          </a:p>
          <a:p>
            <a:pPr lvl="3"/>
            <a:r>
              <a:rPr lang="en-US" dirty="0"/>
              <a:t>Graduated from National College of Chiropractic 1997</a:t>
            </a:r>
          </a:p>
          <a:p>
            <a:pPr lvl="4"/>
            <a:r>
              <a:rPr lang="en-US" dirty="0"/>
              <a:t>B.S. in Human Biology</a:t>
            </a:r>
          </a:p>
          <a:p>
            <a:pPr lvl="4"/>
            <a:r>
              <a:rPr lang="en-US" dirty="0"/>
              <a:t>Doctorate for Chiropractic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Target Cell Specificity</a:t>
            </a:r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of hormone activity</a:t>
            </a:r>
          </a:p>
          <a:p>
            <a:pPr lvl="1"/>
            <a:r>
              <a:rPr lang="en-US" dirty="0" smtClean="0"/>
              <a:t>_________________________ receptors </a:t>
            </a:r>
            <a:r>
              <a:rPr lang="en-US" dirty="0"/>
              <a:t>are only found on certain cells of the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_________________________ receptors </a:t>
            </a:r>
            <a:r>
              <a:rPr lang="en-US" dirty="0"/>
              <a:t>are found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Target Cell Activation</a:t>
            </a:r>
          </a:p>
        </p:txBody>
      </p:sp>
      <p:sp>
        <p:nvSpPr>
          <p:cNvPr id="2867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Target cell activation depends on three factors</a:t>
            </a:r>
          </a:p>
          <a:p>
            <a:pPr lvl="1"/>
            <a:r>
              <a:rPr lang="en-US" dirty="0" smtClean="0"/>
              <a:t>___________________________________of </a:t>
            </a:r>
            <a:r>
              <a:rPr lang="en-US" dirty="0"/>
              <a:t>the hormone</a:t>
            </a:r>
          </a:p>
          <a:p>
            <a:pPr lvl="1"/>
            <a:r>
              <a:rPr lang="en-US" dirty="0"/>
              <a:t>Relative </a:t>
            </a:r>
            <a:r>
              <a:rPr lang="en-US" dirty="0" smtClean="0"/>
              <a:t>____________________________________________ on </a:t>
            </a:r>
            <a:r>
              <a:rPr lang="en-US" dirty="0"/>
              <a:t>the target cell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______________________________________  </a:t>
            </a:r>
            <a:r>
              <a:rPr lang="en-US" dirty="0"/>
              <a:t>of those receptors for the hormone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target </a:t>
            </a:r>
            <a:r>
              <a:rPr lang="en-US" dirty="0"/>
              <a:t>cells form more receptors in response to the hormone</a:t>
            </a:r>
          </a:p>
          <a:p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target </a:t>
            </a:r>
            <a:r>
              <a:rPr lang="en-US" dirty="0"/>
              <a:t>cells lose receptors in response to the hormone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Steroid hormones </a:t>
            </a:r>
            <a:endParaRPr lang="en-US" dirty="0"/>
          </a:p>
          <a:p>
            <a:pPr lvl="1"/>
            <a:r>
              <a:rPr lang="en-US" dirty="0"/>
              <a:t>Synthesized from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non-steroid hormones:  </a:t>
            </a:r>
            <a:r>
              <a:rPr lang="en-US" dirty="0"/>
              <a:t>Amines, peptides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Synthesized from </a:t>
            </a: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34400" cy="1219200"/>
          </a:xfrm>
        </p:spPr>
        <p:txBody>
          <a:bodyPr/>
          <a:lstStyle/>
          <a:p>
            <a:r>
              <a:rPr lang="en-US"/>
              <a:t>Chemistry of Hormones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Derived from cholesterol</a:t>
            </a:r>
          </a:p>
          <a:p>
            <a:endParaRPr lang="en-US" dirty="0" smtClean="0"/>
          </a:p>
          <a:p>
            <a:r>
              <a:rPr lang="en-US" dirty="0" smtClean="0"/>
              <a:t>Differ </a:t>
            </a:r>
            <a:r>
              <a:rPr lang="en-US" dirty="0"/>
              <a:t>by the types and numbers of atoms attached to complex rings and the way they are joined	</a:t>
            </a:r>
          </a:p>
          <a:p>
            <a:pPr lvl="1"/>
            <a:r>
              <a:rPr lang="en-US" dirty="0" smtClean="0"/>
              <a:t>_________________________________, </a:t>
            </a:r>
            <a:r>
              <a:rPr lang="en-US" dirty="0"/>
              <a:t>estrogen, </a:t>
            </a:r>
            <a:r>
              <a:rPr lang="en-US" dirty="0" err="1"/>
              <a:t>cortisol</a:t>
            </a:r>
            <a:r>
              <a:rPr lang="en-US" dirty="0"/>
              <a:t>, Vitamin D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5181600" cy="1219200"/>
          </a:xfrm>
        </p:spPr>
        <p:txBody>
          <a:bodyPr/>
          <a:lstStyle/>
          <a:p>
            <a:r>
              <a:rPr lang="en-US"/>
              <a:t>Steroid hormones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81600" y="0"/>
            <a:ext cx="3962400" cy="21669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Carried </a:t>
            </a:r>
            <a:r>
              <a:rPr lang="en-US" dirty="0"/>
              <a:t>bloodstream </a:t>
            </a:r>
            <a:r>
              <a:rPr lang="en-US" dirty="0" smtClean="0"/>
              <a:t>_______________________________________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Soluble </a:t>
            </a:r>
            <a:r>
              <a:rPr lang="en-US" dirty="0"/>
              <a:t>in </a:t>
            </a:r>
            <a:r>
              <a:rPr lang="en-US" dirty="0" smtClean="0"/>
              <a:t>________________________________ </a:t>
            </a:r>
            <a:r>
              <a:rPr lang="en-US" dirty="0"/>
              <a:t>that make up cell membranes</a:t>
            </a:r>
          </a:p>
          <a:p>
            <a:endParaRPr lang="en-US" dirty="0" smtClean="0"/>
          </a:p>
          <a:p>
            <a:r>
              <a:rPr lang="en-US" dirty="0" smtClean="0"/>
              <a:t>Can _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 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Steroid Hormone actions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inside target cells, combine with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Hormone </a:t>
            </a:r>
            <a:r>
              <a:rPr lang="en-US" dirty="0"/>
              <a:t>receptor complex binds with DNA and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Synthesize new proteins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Turns </a:t>
            </a:r>
            <a:r>
              <a:rPr lang="en-US" dirty="0"/>
              <a:t>off gene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Steroid hormone actions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22" name="Picture 2" descr="16-04DirectGene10.jpg                                          0000451DSeagate                        BEAF77EE: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19425" y="477838"/>
            <a:ext cx="3105150" cy="5900737"/>
          </a:xfrm>
          <a:prstGeom prst="rect">
            <a:avLst/>
          </a:prstGeom>
          <a:noFill/>
        </p:spPr>
      </p:pic>
      <p:sp>
        <p:nvSpPr>
          <p:cNvPr id="389125" name="Line 5"/>
          <p:cNvSpPr>
            <a:spLocks noChangeShapeType="1"/>
          </p:cNvSpPr>
          <p:nvPr/>
        </p:nvSpPr>
        <p:spPr bwMode="auto">
          <a:xfrm flipH="1">
            <a:off x="3330575" y="5699125"/>
            <a:ext cx="142875" cy="984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26" name="Line 6"/>
          <p:cNvSpPr>
            <a:spLocks noChangeShapeType="1"/>
          </p:cNvSpPr>
          <p:nvPr/>
        </p:nvSpPr>
        <p:spPr bwMode="auto">
          <a:xfrm>
            <a:off x="4992688" y="1381125"/>
            <a:ext cx="8731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27" name="Line 7"/>
          <p:cNvSpPr>
            <a:spLocks noChangeShapeType="1"/>
          </p:cNvSpPr>
          <p:nvPr/>
        </p:nvSpPr>
        <p:spPr bwMode="auto">
          <a:xfrm>
            <a:off x="5424488" y="1655763"/>
            <a:ext cx="85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28" name="Line 8"/>
          <p:cNvSpPr>
            <a:spLocks noChangeShapeType="1"/>
          </p:cNvSpPr>
          <p:nvPr/>
        </p:nvSpPr>
        <p:spPr bwMode="auto">
          <a:xfrm>
            <a:off x="5230813" y="3471863"/>
            <a:ext cx="8731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29" name="Line 9"/>
          <p:cNvSpPr>
            <a:spLocks noChangeShapeType="1"/>
          </p:cNvSpPr>
          <p:nvPr/>
        </p:nvSpPr>
        <p:spPr bwMode="auto">
          <a:xfrm>
            <a:off x="5516563" y="4259263"/>
            <a:ext cx="3651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30" name="Line 10"/>
          <p:cNvSpPr>
            <a:spLocks noChangeShapeType="1"/>
          </p:cNvSpPr>
          <p:nvPr/>
        </p:nvSpPr>
        <p:spPr bwMode="auto">
          <a:xfrm>
            <a:off x="3517900" y="736600"/>
            <a:ext cx="1588" cy="1063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31" name="Line 11"/>
          <p:cNvSpPr>
            <a:spLocks noChangeShapeType="1"/>
          </p:cNvSpPr>
          <p:nvPr/>
        </p:nvSpPr>
        <p:spPr bwMode="auto">
          <a:xfrm flipH="1">
            <a:off x="4725988" y="1384300"/>
            <a:ext cx="269875" cy="2460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32" name="Line 12"/>
          <p:cNvSpPr>
            <a:spLocks noChangeShapeType="1"/>
          </p:cNvSpPr>
          <p:nvPr/>
        </p:nvSpPr>
        <p:spPr bwMode="auto">
          <a:xfrm flipH="1">
            <a:off x="5233988" y="1655763"/>
            <a:ext cx="195262" cy="2968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33" name="Line 13"/>
          <p:cNvSpPr>
            <a:spLocks noChangeShapeType="1"/>
          </p:cNvSpPr>
          <p:nvPr/>
        </p:nvSpPr>
        <p:spPr bwMode="auto">
          <a:xfrm>
            <a:off x="5784850" y="2557463"/>
            <a:ext cx="1588" cy="3365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34" name="Line 14"/>
          <p:cNvSpPr>
            <a:spLocks noChangeShapeType="1"/>
          </p:cNvSpPr>
          <p:nvPr/>
        </p:nvSpPr>
        <p:spPr bwMode="auto">
          <a:xfrm flipH="1">
            <a:off x="5067300" y="3470275"/>
            <a:ext cx="166688" cy="4619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35" name="Line 15"/>
          <p:cNvSpPr>
            <a:spLocks noChangeShapeType="1"/>
          </p:cNvSpPr>
          <p:nvPr/>
        </p:nvSpPr>
        <p:spPr bwMode="auto">
          <a:xfrm flipH="1">
            <a:off x="4802188" y="3470275"/>
            <a:ext cx="431800" cy="3413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36" name="Line 16"/>
          <p:cNvSpPr>
            <a:spLocks noChangeShapeType="1"/>
          </p:cNvSpPr>
          <p:nvPr/>
        </p:nvSpPr>
        <p:spPr bwMode="auto">
          <a:xfrm>
            <a:off x="5510213" y="4133850"/>
            <a:ext cx="11112" cy="128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37" name="Line 17"/>
          <p:cNvSpPr>
            <a:spLocks noChangeShapeType="1"/>
          </p:cNvSpPr>
          <p:nvPr/>
        </p:nvSpPr>
        <p:spPr bwMode="auto">
          <a:xfrm>
            <a:off x="5146675" y="6043613"/>
            <a:ext cx="2857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38" name="Line 18"/>
          <p:cNvSpPr>
            <a:spLocks noChangeShapeType="1"/>
          </p:cNvSpPr>
          <p:nvPr/>
        </p:nvSpPr>
        <p:spPr bwMode="auto">
          <a:xfrm flipV="1">
            <a:off x="3348038" y="4948238"/>
            <a:ext cx="0" cy="152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39" name="Freeform 19"/>
          <p:cNvSpPr>
            <a:spLocks/>
          </p:cNvSpPr>
          <p:nvPr/>
        </p:nvSpPr>
        <p:spPr bwMode="auto">
          <a:xfrm>
            <a:off x="4860925" y="2543175"/>
            <a:ext cx="277813" cy="465138"/>
          </a:xfrm>
          <a:custGeom>
            <a:avLst/>
            <a:gdLst/>
            <a:ahLst/>
            <a:cxnLst>
              <a:cxn ang="0">
                <a:pos x="198" y="22"/>
              </a:cxn>
              <a:cxn ang="0">
                <a:pos x="150" y="0"/>
              </a:cxn>
              <a:cxn ang="0">
                <a:pos x="0" y="308"/>
              </a:cxn>
              <a:cxn ang="0">
                <a:pos x="50" y="332"/>
              </a:cxn>
            </a:cxnLst>
            <a:rect l="0" t="0" r="r" b="b"/>
            <a:pathLst>
              <a:path w="198" h="332">
                <a:moveTo>
                  <a:pt x="198" y="22"/>
                </a:moveTo>
                <a:lnTo>
                  <a:pt x="150" y="0"/>
                </a:lnTo>
                <a:lnTo>
                  <a:pt x="0" y="308"/>
                </a:lnTo>
                <a:lnTo>
                  <a:pt x="50" y="332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40" name="Line 20"/>
          <p:cNvSpPr>
            <a:spLocks noChangeShapeType="1"/>
          </p:cNvSpPr>
          <p:nvPr/>
        </p:nvSpPr>
        <p:spPr bwMode="auto">
          <a:xfrm flipH="1" flipV="1">
            <a:off x="4897438" y="2722563"/>
            <a:ext cx="69850" cy="317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41" name="Rectangle 21"/>
          <p:cNvSpPr>
            <a:spLocks noChangeArrowheads="1"/>
          </p:cNvSpPr>
          <p:nvPr/>
        </p:nvSpPr>
        <p:spPr bwMode="auto">
          <a:xfrm>
            <a:off x="3325813" y="496888"/>
            <a:ext cx="434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800" b="1">
                <a:solidFill>
                  <a:srgbClr val="000000"/>
                </a:solidFill>
                <a:latin typeface="Arial" charset="0"/>
              </a:rPr>
              <a:t>Steroid</a:t>
            </a:r>
          </a:p>
          <a:p>
            <a:pPr defTabSz="806450"/>
            <a:r>
              <a:rPr lang="en-US" sz="800" b="1">
                <a:solidFill>
                  <a:srgbClr val="000000"/>
                </a:solidFill>
                <a:latin typeface="Arial" charset="0"/>
              </a:rPr>
              <a:t>hormone</a:t>
            </a:r>
            <a:endParaRPr lang="en-US" sz="2100">
              <a:latin typeface="Times" charset="0"/>
            </a:endParaRPr>
          </a:p>
        </p:txBody>
      </p:sp>
      <p:sp>
        <p:nvSpPr>
          <p:cNvPr id="389142" name="Rectangle 22"/>
          <p:cNvSpPr>
            <a:spLocks noChangeArrowheads="1"/>
          </p:cNvSpPr>
          <p:nvPr/>
        </p:nvSpPr>
        <p:spPr bwMode="auto">
          <a:xfrm>
            <a:off x="5100638" y="1328738"/>
            <a:ext cx="434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800" b="1">
                <a:solidFill>
                  <a:srgbClr val="000000"/>
                </a:solidFill>
                <a:latin typeface="Arial" charset="0"/>
              </a:rPr>
              <a:t>Steroid</a:t>
            </a:r>
          </a:p>
          <a:p>
            <a:pPr defTabSz="806450"/>
            <a:r>
              <a:rPr lang="en-US" sz="800" b="1">
                <a:solidFill>
                  <a:srgbClr val="000000"/>
                </a:solidFill>
                <a:latin typeface="Arial" charset="0"/>
              </a:rPr>
              <a:t>hormone</a:t>
            </a:r>
            <a:endParaRPr lang="en-US" sz="2100">
              <a:latin typeface="Times" charset="0"/>
            </a:endParaRPr>
          </a:p>
        </p:txBody>
      </p:sp>
      <p:sp>
        <p:nvSpPr>
          <p:cNvPr id="389143" name="Rectangle 23"/>
          <p:cNvSpPr>
            <a:spLocks noChangeArrowheads="1"/>
          </p:cNvSpPr>
          <p:nvPr/>
        </p:nvSpPr>
        <p:spPr bwMode="auto">
          <a:xfrm>
            <a:off x="5537200" y="684213"/>
            <a:ext cx="5207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800" b="1" i="1">
                <a:solidFill>
                  <a:srgbClr val="000000"/>
                </a:solidFill>
                <a:latin typeface="Arial" charset="0"/>
              </a:rPr>
              <a:t>Cytoplasm</a:t>
            </a:r>
            <a:endParaRPr lang="en-US" sz="2100">
              <a:latin typeface="Times" charset="0"/>
            </a:endParaRPr>
          </a:p>
        </p:txBody>
      </p:sp>
      <p:sp>
        <p:nvSpPr>
          <p:cNvPr id="389144" name="Rectangle 24"/>
          <p:cNvSpPr>
            <a:spLocks noChangeArrowheads="1"/>
          </p:cNvSpPr>
          <p:nvPr/>
        </p:nvSpPr>
        <p:spPr bwMode="auto">
          <a:xfrm>
            <a:off x="5532438" y="1601788"/>
            <a:ext cx="549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800" b="1">
                <a:solidFill>
                  <a:srgbClr val="000000"/>
                </a:solidFill>
                <a:latin typeface="Arial" charset="0"/>
              </a:rPr>
              <a:t>Receptor-</a:t>
            </a:r>
          </a:p>
          <a:p>
            <a:pPr defTabSz="806450"/>
            <a:r>
              <a:rPr lang="en-US" sz="800" b="1">
                <a:solidFill>
                  <a:srgbClr val="000000"/>
                </a:solidFill>
                <a:latin typeface="Arial" charset="0"/>
              </a:rPr>
              <a:t>chaperonin</a:t>
            </a:r>
          </a:p>
          <a:p>
            <a:pPr defTabSz="806450"/>
            <a:r>
              <a:rPr lang="en-US" sz="800" b="1">
                <a:solidFill>
                  <a:srgbClr val="000000"/>
                </a:solidFill>
                <a:latin typeface="Arial" charset="0"/>
              </a:rPr>
              <a:t>complex</a:t>
            </a:r>
            <a:endParaRPr lang="en-US" sz="2100">
              <a:latin typeface="Times" charset="0"/>
            </a:endParaRPr>
          </a:p>
        </p:txBody>
      </p:sp>
      <p:sp>
        <p:nvSpPr>
          <p:cNvPr id="389145" name="Rectangle 25"/>
          <p:cNvSpPr>
            <a:spLocks noChangeArrowheads="1"/>
          </p:cNvSpPr>
          <p:nvPr/>
        </p:nvSpPr>
        <p:spPr bwMode="auto">
          <a:xfrm>
            <a:off x="5503863" y="2903538"/>
            <a:ext cx="573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800" b="1">
                <a:solidFill>
                  <a:srgbClr val="000000"/>
                </a:solidFill>
                <a:latin typeface="Arial" charset="0"/>
              </a:rPr>
              <a:t>Molecular</a:t>
            </a:r>
          </a:p>
          <a:p>
            <a:pPr defTabSz="806450"/>
            <a:r>
              <a:rPr lang="en-US" sz="800" b="1">
                <a:solidFill>
                  <a:srgbClr val="000000"/>
                </a:solidFill>
                <a:latin typeface="Arial" charset="0"/>
              </a:rPr>
              <a:t>chaperones</a:t>
            </a:r>
            <a:endParaRPr lang="en-US" sz="2100">
              <a:latin typeface="Times" charset="0"/>
            </a:endParaRPr>
          </a:p>
        </p:txBody>
      </p:sp>
      <p:sp>
        <p:nvSpPr>
          <p:cNvPr id="389146" name="Rectangle 26"/>
          <p:cNvSpPr>
            <a:spLocks noChangeArrowheads="1"/>
          </p:cNvSpPr>
          <p:nvPr/>
        </p:nvSpPr>
        <p:spPr bwMode="auto">
          <a:xfrm>
            <a:off x="3965575" y="2646363"/>
            <a:ext cx="909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800" b="1">
                <a:solidFill>
                  <a:srgbClr val="000000"/>
                </a:solidFill>
                <a:latin typeface="Arial" charset="0"/>
              </a:rPr>
              <a:t>Receptor-hormone</a:t>
            </a:r>
          </a:p>
          <a:p>
            <a:pPr defTabSz="806450"/>
            <a:r>
              <a:rPr lang="en-US" sz="800" b="1">
                <a:solidFill>
                  <a:srgbClr val="000000"/>
                </a:solidFill>
                <a:latin typeface="Arial" charset="0"/>
              </a:rPr>
              <a:t>complex</a:t>
            </a:r>
            <a:endParaRPr lang="en-US" sz="2100">
              <a:latin typeface="Times" charset="0"/>
            </a:endParaRPr>
          </a:p>
        </p:txBody>
      </p:sp>
      <p:sp>
        <p:nvSpPr>
          <p:cNvPr id="389147" name="Rectangle 27"/>
          <p:cNvSpPr>
            <a:spLocks noChangeArrowheads="1"/>
          </p:cNvSpPr>
          <p:nvPr/>
        </p:nvSpPr>
        <p:spPr bwMode="auto">
          <a:xfrm>
            <a:off x="5338763" y="3416300"/>
            <a:ext cx="454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800" b="1">
                <a:solidFill>
                  <a:srgbClr val="000000"/>
                </a:solidFill>
                <a:latin typeface="Arial" charset="0"/>
              </a:rPr>
              <a:t>Hormone</a:t>
            </a:r>
          </a:p>
          <a:p>
            <a:pPr defTabSz="806450"/>
            <a:r>
              <a:rPr lang="en-US" sz="800" b="1">
                <a:solidFill>
                  <a:srgbClr val="000000"/>
                </a:solidFill>
                <a:latin typeface="Arial" charset="0"/>
              </a:rPr>
              <a:t>response</a:t>
            </a:r>
          </a:p>
          <a:p>
            <a:pPr defTabSz="806450"/>
            <a:r>
              <a:rPr lang="en-US" sz="800" b="1">
                <a:solidFill>
                  <a:srgbClr val="000000"/>
                </a:solidFill>
                <a:latin typeface="Arial" charset="0"/>
              </a:rPr>
              <a:t>elements</a:t>
            </a:r>
            <a:endParaRPr lang="en-US" sz="2100">
              <a:latin typeface="Times" charset="0"/>
            </a:endParaRPr>
          </a:p>
        </p:txBody>
      </p:sp>
      <p:sp>
        <p:nvSpPr>
          <p:cNvPr id="389148" name="Rectangle 28"/>
          <p:cNvSpPr>
            <a:spLocks noChangeArrowheads="1"/>
          </p:cNvSpPr>
          <p:nvPr/>
        </p:nvSpPr>
        <p:spPr bwMode="auto">
          <a:xfrm>
            <a:off x="4233863" y="3444875"/>
            <a:ext cx="3778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800" b="1">
                <a:solidFill>
                  <a:srgbClr val="000000"/>
                </a:solidFill>
                <a:latin typeface="Arial" charset="0"/>
              </a:rPr>
              <a:t>Binding</a:t>
            </a:r>
            <a:endParaRPr lang="en-US" sz="2100">
              <a:latin typeface="Times" charset="0"/>
            </a:endParaRPr>
          </a:p>
        </p:txBody>
      </p:sp>
      <p:sp>
        <p:nvSpPr>
          <p:cNvPr id="389149" name="Rectangle 29"/>
          <p:cNvSpPr>
            <a:spLocks noChangeArrowheads="1"/>
          </p:cNvSpPr>
          <p:nvPr/>
        </p:nvSpPr>
        <p:spPr bwMode="auto">
          <a:xfrm>
            <a:off x="4921250" y="4368800"/>
            <a:ext cx="6508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800" b="1">
                <a:solidFill>
                  <a:srgbClr val="000000"/>
                </a:solidFill>
                <a:latin typeface="Arial" charset="0"/>
              </a:rPr>
              <a:t>Transcription</a:t>
            </a:r>
            <a:endParaRPr lang="en-US" sz="2100">
              <a:latin typeface="Times" charset="0"/>
            </a:endParaRPr>
          </a:p>
        </p:txBody>
      </p:sp>
      <p:sp>
        <p:nvSpPr>
          <p:cNvPr id="389150" name="Rectangle 30"/>
          <p:cNvSpPr>
            <a:spLocks noChangeArrowheads="1"/>
          </p:cNvSpPr>
          <p:nvPr/>
        </p:nvSpPr>
        <p:spPr bwMode="auto">
          <a:xfrm>
            <a:off x="5576888" y="4206875"/>
            <a:ext cx="5080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800" b="1">
                <a:solidFill>
                  <a:srgbClr val="000000"/>
                </a:solidFill>
                <a:latin typeface="Arial" charset="0"/>
              </a:rPr>
              <a:t>Chromatin</a:t>
            </a:r>
            <a:endParaRPr lang="en-US" sz="2100">
              <a:latin typeface="Times" charset="0"/>
            </a:endParaRPr>
          </a:p>
        </p:txBody>
      </p:sp>
      <p:sp>
        <p:nvSpPr>
          <p:cNvPr id="389151" name="Rectangle 31"/>
          <p:cNvSpPr>
            <a:spLocks noChangeArrowheads="1"/>
          </p:cNvSpPr>
          <p:nvPr/>
        </p:nvSpPr>
        <p:spPr bwMode="auto">
          <a:xfrm>
            <a:off x="5635625" y="4946650"/>
            <a:ext cx="3095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800" b="1">
                <a:solidFill>
                  <a:srgbClr val="000000"/>
                </a:solidFill>
                <a:latin typeface="Arial" charset="0"/>
              </a:rPr>
              <a:t>mRNA</a:t>
            </a:r>
            <a:endParaRPr lang="en-US" sz="2100">
              <a:latin typeface="Times" charset="0"/>
            </a:endParaRPr>
          </a:p>
        </p:txBody>
      </p:sp>
      <p:sp>
        <p:nvSpPr>
          <p:cNvPr id="389152" name="Rectangle 32"/>
          <p:cNvSpPr>
            <a:spLocks noChangeArrowheads="1"/>
          </p:cNvSpPr>
          <p:nvPr/>
        </p:nvSpPr>
        <p:spPr bwMode="auto">
          <a:xfrm>
            <a:off x="5665788" y="5411788"/>
            <a:ext cx="3968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800" b="1" i="1">
                <a:solidFill>
                  <a:srgbClr val="000000"/>
                </a:solidFill>
                <a:latin typeface="Arial" charset="0"/>
              </a:rPr>
              <a:t>Nucleus</a:t>
            </a:r>
            <a:endParaRPr lang="en-US" sz="2100">
              <a:latin typeface="Times" charset="0"/>
            </a:endParaRPr>
          </a:p>
        </p:txBody>
      </p:sp>
      <p:sp>
        <p:nvSpPr>
          <p:cNvPr id="389153" name="Rectangle 33"/>
          <p:cNvSpPr>
            <a:spLocks noChangeArrowheads="1"/>
          </p:cNvSpPr>
          <p:nvPr/>
        </p:nvSpPr>
        <p:spPr bwMode="auto">
          <a:xfrm>
            <a:off x="5453063" y="5988050"/>
            <a:ext cx="58261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800" b="1">
                <a:solidFill>
                  <a:srgbClr val="000000"/>
                </a:solidFill>
                <a:latin typeface="Arial" charset="0"/>
              </a:rPr>
              <a:t>New protein</a:t>
            </a:r>
            <a:endParaRPr lang="en-US" sz="2100">
              <a:latin typeface="Times" charset="0"/>
            </a:endParaRPr>
          </a:p>
        </p:txBody>
      </p:sp>
      <p:sp>
        <p:nvSpPr>
          <p:cNvPr id="389154" name="Rectangle 34"/>
          <p:cNvSpPr>
            <a:spLocks noChangeArrowheads="1"/>
          </p:cNvSpPr>
          <p:nvPr/>
        </p:nvSpPr>
        <p:spPr bwMode="auto">
          <a:xfrm>
            <a:off x="4032250" y="6075363"/>
            <a:ext cx="5492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800" b="1">
                <a:solidFill>
                  <a:srgbClr val="000000"/>
                </a:solidFill>
                <a:latin typeface="Arial" charset="0"/>
              </a:rPr>
              <a:t>Translation</a:t>
            </a:r>
            <a:endParaRPr lang="en-US" sz="2100">
              <a:latin typeface="Times" charset="0"/>
            </a:endParaRPr>
          </a:p>
        </p:txBody>
      </p:sp>
      <p:sp>
        <p:nvSpPr>
          <p:cNvPr id="389155" name="Rectangle 35"/>
          <p:cNvSpPr>
            <a:spLocks noChangeArrowheads="1"/>
          </p:cNvSpPr>
          <p:nvPr/>
        </p:nvSpPr>
        <p:spPr bwMode="auto">
          <a:xfrm>
            <a:off x="3109913" y="5889625"/>
            <a:ext cx="4921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800" b="1">
                <a:solidFill>
                  <a:srgbClr val="000000"/>
                </a:solidFill>
                <a:latin typeface="Arial" charset="0"/>
              </a:rPr>
              <a:t>Ribosome</a:t>
            </a:r>
            <a:endParaRPr lang="en-US" sz="2100">
              <a:latin typeface="Times" charset="0"/>
            </a:endParaRPr>
          </a:p>
        </p:txBody>
      </p:sp>
      <p:sp>
        <p:nvSpPr>
          <p:cNvPr id="389156" name="Rectangle 36"/>
          <p:cNvSpPr>
            <a:spLocks noChangeArrowheads="1"/>
          </p:cNvSpPr>
          <p:nvPr/>
        </p:nvSpPr>
        <p:spPr bwMode="auto">
          <a:xfrm>
            <a:off x="3189288" y="4827588"/>
            <a:ext cx="3095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800" b="1">
                <a:solidFill>
                  <a:srgbClr val="000000"/>
                </a:solidFill>
                <a:latin typeface="Arial" charset="0"/>
              </a:rPr>
              <a:t>mRNA</a:t>
            </a:r>
            <a:endParaRPr lang="en-US" sz="2100">
              <a:latin typeface="Times" charset="0"/>
            </a:endParaRPr>
          </a:p>
        </p:txBody>
      </p:sp>
      <p:sp>
        <p:nvSpPr>
          <p:cNvPr id="389157" name="Line 37"/>
          <p:cNvSpPr>
            <a:spLocks noChangeShapeType="1"/>
          </p:cNvSpPr>
          <p:nvPr/>
        </p:nvSpPr>
        <p:spPr bwMode="auto">
          <a:xfrm>
            <a:off x="3325813" y="5792788"/>
            <a:ext cx="0" cy="825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59" name="Text Box 39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16.4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Amines</a:t>
            </a:r>
          </a:p>
          <a:p>
            <a:pPr lvl="1"/>
            <a:r>
              <a:rPr lang="en-US" dirty="0" err="1"/>
              <a:t>Norepinephrine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Epinephrine</a:t>
            </a:r>
          </a:p>
          <a:p>
            <a:pPr lvl="1"/>
            <a:r>
              <a:rPr lang="en-US" dirty="0"/>
              <a:t>Derived from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Synthesized in the </a:t>
            </a:r>
            <a:r>
              <a:rPr lang="en-US" dirty="0" smtClean="0"/>
              <a:t>__________________________________________ from </a:t>
            </a:r>
            <a:r>
              <a:rPr lang="en-US" dirty="0"/>
              <a:t>the amino acid </a:t>
            </a: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 steroid hormones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Protein hormones</a:t>
            </a:r>
          </a:p>
          <a:p>
            <a:pPr lvl="1"/>
            <a:r>
              <a:rPr lang="en-US" dirty="0"/>
              <a:t>Composed of </a:t>
            </a:r>
            <a:r>
              <a:rPr lang="en-US" dirty="0" smtClean="0"/>
              <a:t>_</a:t>
            </a:r>
            <a:endParaRPr lang="en-US" dirty="0"/>
          </a:p>
          <a:p>
            <a:pPr lvl="2"/>
            <a:r>
              <a:rPr lang="en-US" dirty="0"/>
              <a:t>From parathyroid gland, </a:t>
            </a:r>
          </a:p>
          <a:p>
            <a:pPr lvl="2"/>
            <a:r>
              <a:rPr lang="en-US" dirty="0"/>
              <a:t>Some secreted by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 err="1"/>
              <a:t>Glycoproteins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Anterior </a:t>
            </a:r>
            <a:r>
              <a:rPr lang="en-US" dirty="0"/>
              <a:t>pituitary hormone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 steroid hormones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Peptide hormones</a:t>
            </a:r>
          </a:p>
          <a:p>
            <a:r>
              <a:rPr lang="en-US" sz="3200" dirty="0" smtClean="0"/>
              <a:t> </a:t>
            </a:r>
            <a:endParaRPr lang="en-US" sz="3200" dirty="0"/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Associated </a:t>
            </a:r>
            <a:r>
              <a:rPr lang="en-US" sz="2800" dirty="0"/>
              <a:t>with posterior pituitary gland</a:t>
            </a:r>
          </a:p>
          <a:p>
            <a:pPr lvl="1"/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 steroid hormones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  <a:p>
            <a:r>
              <a:rPr lang="en-US" dirty="0"/>
              <a:t>Exams</a:t>
            </a:r>
          </a:p>
          <a:p>
            <a:pPr lvl="1"/>
            <a:r>
              <a:rPr lang="en-US" dirty="0"/>
              <a:t>Six semester exams worth 100 points</a:t>
            </a:r>
          </a:p>
          <a:p>
            <a:pPr lvl="2"/>
            <a:r>
              <a:rPr lang="en-US" dirty="0"/>
              <a:t>Lowest exam automatically dropped when calculating grades</a:t>
            </a:r>
          </a:p>
          <a:p>
            <a:pPr lvl="2"/>
            <a:r>
              <a:rPr lang="en-US" dirty="0"/>
              <a:t>No make up exams</a:t>
            </a:r>
          </a:p>
          <a:p>
            <a:r>
              <a:rPr lang="en-US" dirty="0"/>
              <a:t>Grading</a:t>
            </a:r>
          </a:p>
          <a:p>
            <a:pPr lvl="1"/>
            <a:r>
              <a:rPr lang="en-US" dirty="0" smtClean="0"/>
              <a:t>90</a:t>
            </a:r>
            <a:r>
              <a:rPr lang="en-US" dirty="0"/>
              <a:t>% A; 80% B etc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65288"/>
            <a:ext cx="8763000" cy="4583112"/>
          </a:xfrm>
        </p:spPr>
        <p:txBody>
          <a:bodyPr/>
          <a:lstStyle/>
          <a:p>
            <a:pPr lvl="1"/>
            <a:r>
              <a:rPr lang="en-US" dirty="0"/>
              <a:t>Not able to diffuse through plasma membrane</a:t>
            </a:r>
          </a:p>
          <a:p>
            <a:pPr lvl="1"/>
            <a:r>
              <a:rPr lang="en-US" dirty="0"/>
              <a:t>Combines with </a:t>
            </a: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 steroid hormones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________________________________________:  </a:t>
            </a:r>
            <a:r>
              <a:rPr lang="en-US" dirty="0"/>
              <a:t>the initial hormone that causes the reaction</a:t>
            </a:r>
          </a:p>
          <a:p>
            <a:endParaRPr lang="en-US" dirty="0"/>
          </a:p>
          <a:p>
            <a:r>
              <a:rPr lang="en-US" dirty="0" smtClean="0"/>
              <a:t>_______________________________________:  </a:t>
            </a:r>
            <a:r>
              <a:rPr lang="en-US" dirty="0"/>
              <a:t>the </a:t>
            </a:r>
            <a:r>
              <a:rPr lang="en-US" dirty="0" err="1"/>
              <a:t>biochemicals</a:t>
            </a:r>
            <a:r>
              <a:rPr lang="en-US" dirty="0"/>
              <a:t> </a:t>
            </a:r>
            <a:r>
              <a:rPr lang="en-US" dirty="0" smtClean="0"/>
              <a:t>produced </a:t>
            </a:r>
            <a:r>
              <a:rPr lang="en-US" dirty="0"/>
              <a:t>as a result of the action of the first hormone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 steroid hormones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Second messenger:  </a:t>
            </a:r>
          </a:p>
          <a:p>
            <a:pPr lvl="1"/>
            <a:r>
              <a:rPr lang="en-US" b="1" dirty="0"/>
              <a:t>cyclic adenosine </a:t>
            </a:r>
            <a:r>
              <a:rPr lang="en-US" b="1" dirty="0" err="1"/>
              <a:t>monophosphate</a:t>
            </a:r>
            <a:r>
              <a:rPr lang="en-US" b="1" dirty="0"/>
              <a:t>:  </a:t>
            </a:r>
            <a:r>
              <a:rPr lang="en-US" b="1" dirty="0" smtClean="0"/>
              <a:t>_____________</a:t>
            </a:r>
            <a:endParaRPr lang="en-US" b="1" dirty="0"/>
          </a:p>
          <a:p>
            <a:pPr lvl="1"/>
            <a:r>
              <a:rPr lang="en-US" dirty="0"/>
              <a:t>Hormone/receptor </a:t>
            </a:r>
            <a:r>
              <a:rPr lang="en-US" dirty="0">
                <a:sym typeface="Wingdings" pitchFamily="2" charset="2"/>
              </a:rPr>
              <a:t> </a:t>
            </a:r>
          </a:p>
          <a:p>
            <a:pPr lvl="1"/>
            <a:r>
              <a:rPr lang="en-US" dirty="0">
                <a:sym typeface="Wingdings" pitchFamily="2" charset="2"/>
              </a:rPr>
              <a:t>activates G protein  </a:t>
            </a:r>
          </a:p>
          <a:p>
            <a:pPr lvl="1"/>
            <a:r>
              <a:rPr lang="en-US" dirty="0">
                <a:sym typeface="Wingdings" pitchFamily="2" charset="2"/>
              </a:rPr>
              <a:t>activates </a:t>
            </a:r>
            <a:r>
              <a:rPr lang="en-US" dirty="0" err="1">
                <a:sym typeface="Wingdings" pitchFamily="2" charset="2"/>
              </a:rPr>
              <a:t>adenylate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cyclase</a:t>
            </a:r>
            <a:r>
              <a:rPr lang="en-US" dirty="0">
                <a:sym typeface="Wingdings" pitchFamily="2" charset="2"/>
              </a:rPr>
              <a:t>   </a:t>
            </a:r>
          </a:p>
          <a:p>
            <a:pPr lvl="1"/>
            <a:r>
              <a:rPr lang="en-US" dirty="0">
                <a:sym typeface="Wingdings" pitchFamily="2" charset="2"/>
              </a:rPr>
              <a:t>removes two phosphates from ATP  </a:t>
            </a:r>
          </a:p>
          <a:p>
            <a:pPr lvl="1"/>
            <a:r>
              <a:rPr lang="en-US" dirty="0">
                <a:sym typeface="Wingdings" pitchFamily="2" charset="2"/>
              </a:rPr>
              <a:t>forms </a:t>
            </a:r>
            <a:r>
              <a:rPr lang="en-US" dirty="0" err="1">
                <a:sym typeface="Wingdings" pitchFamily="2" charset="2"/>
              </a:rPr>
              <a:t>cAMP</a:t>
            </a:r>
            <a:endParaRPr lang="en-US" dirty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 steroid hormones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cAMP</a:t>
            </a:r>
            <a:r>
              <a:rPr lang="en-US" dirty="0"/>
              <a:t> activates more enzymes</a:t>
            </a:r>
          </a:p>
          <a:p>
            <a:r>
              <a:rPr lang="en-US" dirty="0" err="1"/>
              <a:t>cAMP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activates </a:t>
            </a:r>
            <a:r>
              <a:rPr lang="en-US" dirty="0" smtClean="0">
                <a:sym typeface="Wingdings" pitchFamily="2" charset="2"/>
              </a:rPr>
              <a:t>_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/>
              <a:t>Protein </a:t>
            </a:r>
            <a:r>
              <a:rPr lang="en-US" dirty="0" err="1"/>
              <a:t>kinases</a:t>
            </a:r>
            <a:r>
              <a:rPr lang="en-US" dirty="0"/>
              <a:t> </a:t>
            </a:r>
            <a:r>
              <a:rPr lang="en-US" dirty="0" smtClean="0"/>
              <a:t>_______________________________________________ from </a:t>
            </a:r>
            <a:r>
              <a:rPr lang="en-US" dirty="0"/>
              <a:t>ATP to molecules</a:t>
            </a:r>
          </a:p>
          <a:p>
            <a:pPr lvl="1"/>
            <a:r>
              <a:rPr lang="en-US" dirty="0"/>
              <a:t>Adding Phosphates to other molecules changes their shapes from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 steroid hormones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Inactivation of </a:t>
            </a:r>
            <a:r>
              <a:rPr lang="en-US" dirty="0" err="1"/>
              <a:t>cAMP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Phosphodiesterase</a:t>
            </a:r>
            <a:r>
              <a:rPr lang="en-US" dirty="0"/>
              <a:t>: 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 steroid hormones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 err="1"/>
              <a:t>Inositol</a:t>
            </a:r>
            <a:r>
              <a:rPr lang="en-US" dirty="0"/>
              <a:t> </a:t>
            </a:r>
            <a:r>
              <a:rPr lang="en-US" dirty="0" err="1"/>
              <a:t>triphosphate</a:t>
            </a:r>
            <a:r>
              <a:rPr lang="en-US" dirty="0"/>
              <a:t> </a:t>
            </a:r>
            <a:r>
              <a:rPr lang="en-US" dirty="0" smtClean="0"/>
              <a:t>____________</a:t>
            </a:r>
            <a:endParaRPr lang="en-US" dirty="0"/>
          </a:p>
          <a:p>
            <a:r>
              <a:rPr lang="en-US" dirty="0" smtClean="0"/>
              <a:t>_________________:  </a:t>
            </a:r>
            <a:r>
              <a:rPr lang="en-US" dirty="0"/>
              <a:t>cyclic </a:t>
            </a:r>
            <a:r>
              <a:rPr lang="en-US" dirty="0" err="1"/>
              <a:t>Guanosine</a:t>
            </a:r>
            <a:r>
              <a:rPr lang="en-US" dirty="0"/>
              <a:t> </a:t>
            </a:r>
            <a:r>
              <a:rPr lang="en-US" dirty="0" err="1"/>
              <a:t>Monophosphate</a:t>
            </a:r>
            <a:endParaRPr lang="en-US" dirty="0"/>
          </a:p>
          <a:p>
            <a:pPr lvl="1"/>
            <a:r>
              <a:rPr lang="en-US" dirty="0"/>
              <a:t>Derived from nucleotide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 Messengers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18" name="Picture 2" descr="16-02CyclicAMP1.jpg                                            0000451DSeagate                        BEAF77EE: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266825"/>
            <a:ext cx="8351837" cy="4324350"/>
          </a:xfrm>
          <a:prstGeom prst="rect">
            <a:avLst/>
          </a:prstGeom>
          <a:noFill/>
        </p:spPr>
      </p:pic>
      <p:sp>
        <p:nvSpPr>
          <p:cNvPr id="367621" name="Freeform 5"/>
          <p:cNvSpPr>
            <a:spLocks/>
          </p:cNvSpPr>
          <p:nvPr/>
        </p:nvSpPr>
        <p:spPr bwMode="auto">
          <a:xfrm>
            <a:off x="598488" y="3632200"/>
            <a:ext cx="1160462" cy="1477963"/>
          </a:xfrm>
          <a:custGeom>
            <a:avLst/>
            <a:gdLst/>
            <a:ahLst/>
            <a:cxnLst>
              <a:cxn ang="0">
                <a:pos x="828" y="968"/>
              </a:cxn>
              <a:cxn ang="0">
                <a:pos x="2" y="968"/>
              </a:cxn>
              <a:cxn ang="0">
                <a:pos x="0" y="0"/>
              </a:cxn>
              <a:cxn ang="0">
                <a:pos x="828" y="0"/>
              </a:cxn>
              <a:cxn ang="0">
                <a:pos x="828" y="968"/>
              </a:cxn>
            </a:cxnLst>
            <a:rect l="0" t="0" r="r" b="b"/>
            <a:pathLst>
              <a:path w="828" h="968">
                <a:moveTo>
                  <a:pt x="828" y="968"/>
                </a:moveTo>
                <a:lnTo>
                  <a:pt x="2" y="968"/>
                </a:lnTo>
                <a:lnTo>
                  <a:pt x="0" y="0"/>
                </a:lnTo>
                <a:lnTo>
                  <a:pt x="828" y="0"/>
                </a:lnTo>
                <a:lnTo>
                  <a:pt x="828" y="968"/>
                </a:lnTo>
                <a:close/>
              </a:path>
            </a:pathLst>
          </a:custGeom>
          <a:solidFill>
            <a:srgbClr val="FB6747"/>
          </a:solidFill>
          <a:ln w="19050">
            <a:solidFill>
              <a:srgbClr val="CB000A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7622" name="Freeform 6"/>
          <p:cNvSpPr>
            <a:spLocks/>
          </p:cNvSpPr>
          <p:nvPr/>
        </p:nvSpPr>
        <p:spPr bwMode="auto">
          <a:xfrm>
            <a:off x="6694488" y="3962400"/>
            <a:ext cx="1981200" cy="946150"/>
          </a:xfrm>
          <a:custGeom>
            <a:avLst/>
            <a:gdLst/>
            <a:ahLst/>
            <a:cxnLst>
              <a:cxn ang="0">
                <a:pos x="1362" y="646"/>
              </a:cxn>
              <a:cxn ang="0">
                <a:pos x="2" y="646"/>
              </a:cxn>
              <a:cxn ang="0">
                <a:pos x="0" y="0"/>
              </a:cxn>
              <a:cxn ang="0">
                <a:pos x="1360" y="0"/>
              </a:cxn>
              <a:cxn ang="0">
                <a:pos x="1362" y="646"/>
              </a:cxn>
            </a:cxnLst>
            <a:rect l="0" t="0" r="r" b="b"/>
            <a:pathLst>
              <a:path w="1362" h="646">
                <a:moveTo>
                  <a:pt x="1362" y="646"/>
                </a:moveTo>
                <a:lnTo>
                  <a:pt x="2" y="646"/>
                </a:lnTo>
                <a:lnTo>
                  <a:pt x="0" y="0"/>
                </a:lnTo>
                <a:lnTo>
                  <a:pt x="1360" y="0"/>
                </a:lnTo>
                <a:lnTo>
                  <a:pt x="1362" y="64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E655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7623" name="Line 7"/>
          <p:cNvSpPr>
            <a:spLocks noChangeShapeType="1"/>
          </p:cNvSpPr>
          <p:nvPr/>
        </p:nvSpPr>
        <p:spPr bwMode="auto">
          <a:xfrm flipV="1">
            <a:off x="817563" y="3089275"/>
            <a:ext cx="0" cy="190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7624" name="Line 8"/>
          <p:cNvSpPr>
            <a:spLocks noChangeShapeType="1"/>
          </p:cNvSpPr>
          <p:nvPr/>
        </p:nvSpPr>
        <p:spPr bwMode="auto">
          <a:xfrm flipV="1">
            <a:off x="1346200" y="3094038"/>
            <a:ext cx="1588" cy="1857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7625" name="Line 9"/>
          <p:cNvSpPr>
            <a:spLocks noChangeShapeType="1"/>
          </p:cNvSpPr>
          <p:nvPr/>
        </p:nvSpPr>
        <p:spPr bwMode="auto">
          <a:xfrm flipV="1">
            <a:off x="8313738" y="3086100"/>
            <a:ext cx="1587" cy="193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7626" name="Line 10"/>
          <p:cNvSpPr>
            <a:spLocks noChangeShapeType="1"/>
          </p:cNvSpPr>
          <p:nvPr/>
        </p:nvSpPr>
        <p:spPr bwMode="auto">
          <a:xfrm flipV="1">
            <a:off x="7751763" y="3094038"/>
            <a:ext cx="1587" cy="1857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7627" name="Line 11"/>
          <p:cNvSpPr>
            <a:spLocks noChangeShapeType="1"/>
          </p:cNvSpPr>
          <p:nvPr/>
        </p:nvSpPr>
        <p:spPr bwMode="auto">
          <a:xfrm flipH="1">
            <a:off x="4767263" y="1816100"/>
            <a:ext cx="198437" cy="3032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7628" name="Line 12"/>
          <p:cNvSpPr>
            <a:spLocks noChangeShapeType="1"/>
          </p:cNvSpPr>
          <p:nvPr/>
        </p:nvSpPr>
        <p:spPr bwMode="auto">
          <a:xfrm>
            <a:off x="7969250" y="1808163"/>
            <a:ext cx="2381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7629" name="Line 13"/>
          <p:cNvSpPr>
            <a:spLocks noChangeShapeType="1"/>
          </p:cNvSpPr>
          <p:nvPr/>
        </p:nvSpPr>
        <p:spPr bwMode="auto">
          <a:xfrm>
            <a:off x="4962525" y="1819275"/>
            <a:ext cx="571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7630" name="Rectangle 14"/>
          <p:cNvSpPr>
            <a:spLocks noChangeArrowheads="1"/>
          </p:cNvSpPr>
          <p:nvPr/>
        </p:nvSpPr>
        <p:spPr bwMode="auto">
          <a:xfrm>
            <a:off x="8048625" y="3286125"/>
            <a:ext cx="6064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Receptor</a:t>
            </a:r>
            <a:endParaRPr lang="en-US" sz="2100">
              <a:latin typeface="Times" charset="0"/>
            </a:endParaRPr>
          </a:p>
        </p:txBody>
      </p:sp>
      <p:sp>
        <p:nvSpPr>
          <p:cNvPr id="367631" name="Rectangle 15"/>
          <p:cNvSpPr>
            <a:spLocks noChangeArrowheads="1"/>
          </p:cNvSpPr>
          <p:nvPr/>
        </p:nvSpPr>
        <p:spPr bwMode="auto">
          <a:xfrm>
            <a:off x="1084263" y="1739900"/>
            <a:ext cx="7540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Hormone A</a:t>
            </a:r>
            <a:endParaRPr lang="en-US" sz="2100">
              <a:latin typeface="Times" charset="0"/>
            </a:endParaRPr>
          </a:p>
        </p:txBody>
      </p:sp>
      <p:sp>
        <p:nvSpPr>
          <p:cNvPr id="367632" name="Rectangle 16"/>
          <p:cNvSpPr>
            <a:spLocks noChangeArrowheads="1"/>
          </p:cNvSpPr>
          <p:nvPr/>
        </p:nvSpPr>
        <p:spPr bwMode="auto">
          <a:xfrm>
            <a:off x="549275" y="3289300"/>
            <a:ext cx="6064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Receptor</a:t>
            </a:r>
            <a:endParaRPr lang="en-US" sz="2100">
              <a:latin typeface="Times" charset="0"/>
            </a:endParaRPr>
          </a:p>
        </p:txBody>
      </p:sp>
      <p:sp>
        <p:nvSpPr>
          <p:cNvPr id="367633" name="Rectangle 17"/>
          <p:cNvSpPr>
            <a:spLocks noChangeArrowheads="1"/>
          </p:cNvSpPr>
          <p:nvPr/>
        </p:nvSpPr>
        <p:spPr bwMode="auto">
          <a:xfrm>
            <a:off x="2205038" y="3468688"/>
            <a:ext cx="234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900" b="1">
                <a:solidFill>
                  <a:srgbClr val="000000"/>
                </a:solidFill>
                <a:latin typeface="Arial" pitchFamily="34" charset="0"/>
              </a:rPr>
              <a:t>GTP</a:t>
            </a:r>
            <a:endParaRPr lang="en-US" sz="2100">
              <a:latin typeface="Times" charset="0"/>
            </a:endParaRPr>
          </a:p>
        </p:txBody>
      </p:sp>
      <p:sp>
        <p:nvSpPr>
          <p:cNvPr id="367634" name="Rectangle 18"/>
          <p:cNvSpPr>
            <a:spLocks noChangeArrowheads="1"/>
          </p:cNvSpPr>
          <p:nvPr/>
        </p:nvSpPr>
        <p:spPr bwMode="auto">
          <a:xfrm>
            <a:off x="6616700" y="3468688"/>
            <a:ext cx="234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900" b="1">
                <a:solidFill>
                  <a:srgbClr val="000000"/>
                </a:solidFill>
                <a:latin typeface="Arial" pitchFamily="34" charset="0"/>
              </a:rPr>
              <a:t>GTP</a:t>
            </a:r>
            <a:endParaRPr lang="en-US" sz="2100">
              <a:latin typeface="Times" charset="0"/>
            </a:endParaRPr>
          </a:p>
        </p:txBody>
      </p:sp>
      <p:sp>
        <p:nvSpPr>
          <p:cNvPr id="367635" name="Rectangle 19"/>
          <p:cNvSpPr>
            <a:spLocks noChangeArrowheads="1"/>
          </p:cNvSpPr>
          <p:nvPr/>
        </p:nvSpPr>
        <p:spPr bwMode="auto">
          <a:xfrm>
            <a:off x="3155950" y="3059113"/>
            <a:ext cx="234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900" b="1">
                <a:solidFill>
                  <a:srgbClr val="000000"/>
                </a:solidFill>
                <a:latin typeface="Arial" pitchFamily="34" charset="0"/>
              </a:rPr>
              <a:t>GTP</a:t>
            </a:r>
            <a:endParaRPr lang="en-US" sz="2100">
              <a:latin typeface="Times" charset="0"/>
            </a:endParaRPr>
          </a:p>
        </p:txBody>
      </p:sp>
      <p:sp>
        <p:nvSpPr>
          <p:cNvPr id="367636" name="Rectangle 20"/>
          <p:cNvSpPr>
            <a:spLocks noChangeArrowheads="1"/>
          </p:cNvSpPr>
          <p:nvPr/>
        </p:nvSpPr>
        <p:spPr bwMode="auto">
          <a:xfrm>
            <a:off x="3943350" y="3059113"/>
            <a:ext cx="234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900" b="1">
                <a:solidFill>
                  <a:srgbClr val="000000"/>
                </a:solidFill>
                <a:latin typeface="Arial" pitchFamily="34" charset="0"/>
              </a:rPr>
              <a:t>GTP</a:t>
            </a:r>
            <a:endParaRPr lang="en-US" sz="2100">
              <a:latin typeface="Times" charset="0"/>
            </a:endParaRPr>
          </a:p>
        </p:txBody>
      </p:sp>
      <p:sp>
        <p:nvSpPr>
          <p:cNvPr id="367637" name="Rectangle 21"/>
          <p:cNvSpPr>
            <a:spLocks noChangeArrowheads="1"/>
          </p:cNvSpPr>
          <p:nvPr/>
        </p:nvSpPr>
        <p:spPr bwMode="auto">
          <a:xfrm>
            <a:off x="4903788" y="3059113"/>
            <a:ext cx="234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900" b="1">
                <a:solidFill>
                  <a:srgbClr val="000000"/>
                </a:solidFill>
                <a:latin typeface="Arial" pitchFamily="34" charset="0"/>
              </a:rPr>
              <a:t>GTP</a:t>
            </a:r>
            <a:endParaRPr lang="en-US" sz="2100">
              <a:latin typeface="Times" charset="0"/>
            </a:endParaRPr>
          </a:p>
        </p:txBody>
      </p:sp>
      <p:sp>
        <p:nvSpPr>
          <p:cNvPr id="367638" name="Rectangle 22"/>
          <p:cNvSpPr>
            <a:spLocks noChangeArrowheads="1"/>
          </p:cNvSpPr>
          <p:nvPr/>
        </p:nvSpPr>
        <p:spPr bwMode="auto">
          <a:xfrm>
            <a:off x="5668963" y="3059113"/>
            <a:ext cx="234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900" b="1">
                <a:solidFill>
                  <a:srgbClr val="000000"/>
                </a:solidFill>
                <a:latin typeface="Arial" pitchFamily="34" charset="0"/>
              </a:rPr>
              <a:t>GTP</a:t>
            </a:r>
            <a:endParaRPr lang="en-US" sz="2100">
              <a:latin typeface="Times" charset="0"/>
            </a:endParaRPr>
          </a:p>
        </p:txBody>
      </p:sp>
      <p:sp>
        <p:nvSpPr>
          <p:cNvPr id="367639" name="Rectangle 23"/>
          <p:cNvSpPr>
            <a:spLocks noChangeArrowheads="1"/>
          </p:cNvSpPr>
          <p:nvPr/>
        </p:nvSpPr>
        <p:spPr bwMode="auto">
          <a:xfrm>
            <a:off x="4010025" y="3600450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900" b="1">
                <a:solidFill>
                  <a:srgbClr val="000000"/>
                </a:solidFill>
                <a:latin typeface="Arial" pitchFamily="34" charset="0"/>
              </a:rPr>
              <a:t>ATP</a:t>
            </a:r>
            <a:endParaRPr lang="en-US" sz="2100">
              <a:latin typeface="Times" charset="0"/>
            </a:endParaRPr>
          </a:p>
        </p:txBody>
      </p:sp>
      <p:sp>
        <p:nvSpPr>
          <p:cNvPr id="367640" name="Rectangle 24"/>
          <p:cNvSpPr>
            <a:spLocks noChangeArrowheads="1"/>
          </p:cNvSpPr>
          <p:nvPr/>
        </p:nvSpPr>
        <p:spPr bwMode="auto">
          <a:xfrm>
            <a:off x="4705350" y="3648075"/>
            <a:ext cx="3889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cAMP</a:t>
            </a:r>
            <a:endParaRPr lang="en-US" sz="2100">
              <a:latin typeface="Times" charset="0"/>
            </a:endParaRPr>
          </a:p>
        </p:txBody>
      </p:sp>
      <p:sp>
        <p:nvSpPr>
          <p:cNvPr id="367641" name="Rectangle 25"/>
          <p:cNvSpPr>
            <a:spLocks noChangeArrowheads="1"/>
          </p:cNvSpPr>
          <p:nvPr/>
        </p:nvSpPr>
        <p:spPr bwMode="auto">
          <a:xfrm>
            <a:off x="4672013" y="4721225"/>
            <a:ext cx="5746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Inactive 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protein 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kinase A</a:t>
            </a:r>
            <a:endParaRPr lang="en-US" sz="2100">
              <a:latin typeface="Times" charset="0"/>
            </a:endParaRPr>
          </a:p>
        </p:txBody>
      </p:sp>
      <p:sp>
        <p:nvSpPr>
          <p:cNvPr id="367642" name="Rectangle 26"/>
          <p:cNvSpPr>
            <a:spLocks noChangeArrowheads="1"/>
          </p:cNvSpPr>
          <p:nvPr/>
        </p:nvSpPr>
        <p:spPr bwMode="auto">
          <a:xfrm>
            <a:off x="5748338" y="4721225"/>
            <a:ext cx="5746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Active 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protein 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kinase A</a:t>
            </a:r>
            <a:endParaRPr lang="en-US" sz="2100">
              <a:latin typeface="Times" charset="0"/>
            </a:endParaRPr>
          </a:p>
        </p:txBody>
      </p:sp>
      <p:sp>
        <p:nvSpPr>
          <p:cNvPr id="367643" name="Rectangle 27"/>
          <p:cNvSpPr>
            <a:spLocks noChangeArrowheads="1"/>
          </p:cNvSpPr>
          <p:nvPr/>
        </p:nvSpPr>
        <p:spPr bwMode="auto">
          <a:xfrm>
            <a:off x="685800" y="3722688"/>
            <a:ext cx="1071563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Catecholamines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ACTH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FSH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LH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Glucagon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PTH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TSH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Calcitonin</a:t>
            </a:r>
            <a:endParaRPr lang="en-US" sz="2100">
              <a:latin typeface="Times" charset="0"/>
            </a:endParaRPr>
          </a:p>
        </p:txBody>
      </p:sp>
      <p:sp>
        <p:nvSpPr>
          <p:cNvPr id="367644" name="Rectangle 28"/>
          <p:cNvSpPr>
            <a:spLocks noChangeArrowheads="1"/>
          </p:cNvSpPr>
          <p:nvPr/>
        </p:nvSpPr>
        <p:spPr bwMode="auto">
          <a:xfrm>
            <a:off x="6767513" y="4044950"/>
            <a:ext cx="18923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Triggers responses of target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cell (activates enzymes,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stimulates cellular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secretion, opens ion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channels, etc.)</a:t>
            </a:r>
            <a:endParaRPr lang="en-US" sz="2100">
              <a:latin typeface="Times" charset="0"/>
            </a:endParaRPr>
          </a:p>
        </p:txBody>
      </p:sp>
      <p:sp>
        <p:nvSpPr>
          <p:cNvPr id="367645" name="Rectangle 29"/>
          <p:cNvSpPr>
            <a:spLocks noChangeArrowheads="1"/>
          </p:cNvSpPr>
          <p:nvPr/>
        </p:nvSpPr>
        <p:spPr bwMode="auto">
          <a:xfrm>
            <a:off x="5049838" y="1739900"/>
            <a:ext cx="12112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Adenylate cyclase</a:t>
            </a:r>
            <a:endParaRPr lang="en-US" sz="2100">
              <a:latin typeface="Times" charset="0"/>
            </a:endParaRPr>
          </a:p>
        </p:txBody>
      </p:sp>
      <p:sp>
        <p:nvSpPr>
          <p:cNvPr id="367646" name="Rectangle 30"/>
          <p:cNvSpPr>
            <a:spLocks noChangeArrowheads="1"/>
          </p:cNvSpPr>
          <p:nvPr/>
        </p:nvSpPr>
        <p:spPr bwMode="auto">
          <a:xfrm>
            <a:off x="7239000" y="1739900"/>
            <a:ext cx="7540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Hormone B</a:t>
            </a:r>
            <a:endParaRPr lang="en-US" sz="2100">
              <a:latin typeface="Times" charset="0"/>
            </a:endParaRPr>
          </a:p>
        </p:txBody>
      </p:sp>
      <p:sp>
        <p:nvSpPr>
          <p:cNvPr id="367647" name="Rectangle 31"/>
          <p:cNvSpPr>
            <a:spLocks noChangeArrowheads="1"/>
          </p:cNvSpPr>
          <p:nvPr/>
        </p:nvSpPr>
        <p:spPr bwMode="auto">
          <a:xfrm>
            <a:off x="6049963" y="3451225"/>
            <a:ext cx="3032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GDP</a:t>
            </a:r>
            <a:endParaRPr lang="en-US" sz="2100">
              <a:latin typeface="Times" charset="0"/>
            </a:endParaRPr>
          </a:p>
        </p:txBody>
      </p:sp>
      <p:sp>
        <p:nvSpPr>
          <p:cNvPr id="367648" name="Rectangle 32"/>
          <p:cNvSpPr>
            <a:spLocks noChangeArrowheads="1"/>
          </p:cNvSpPr>
          <p:nvPr/>
        </p:nvSpPr>
        <p:spPr bwMode="auto">
          <a:xfrm>
            <a:off x="2743200" y="3451225"/>
            <a:ext cx="3032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GDP</a:t>
            </a:r>
            <a:endParaRPr lang="en-US" sz="2100">
              <a:latin typeface="Times" charset="0"/>
            </a:endParaRPr>
          </a:p>
        </p:txBody>
      </p:sp>
      <p:sp>
        <p:nvSpPr>
          <p:cNvPr id="367649" name="Rectangle 33"/>
          <p:cNvSpPr>
            <a:spLocks noChangeArrowheads="1"/>
          </p:cNvSpPr>
          <p:nvPr/>
        </p:nvSpPr>
        <p:spPr bwMode="auto">
          <a:xfrm>
            <a:off x="549275" y="1400175"/>
            <a:ext cx="11684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 i="1">
                <a:solidFill>
                  <a:srgbClr val="000000"/>
                </a:solidFill>
                <a:latin typeface="Arial" pitchFamily="34" charset="0"/>
              </a:rPr>
              <a:t>Extracellular fluid</a:t>
            </a:r>
            <a:endParaRPr lang="en-US" sz="2100">
              <a:latin typeface="Times" charset="0"/>
            </a:endParaRPr>
          </a:p>
        </p:txBody>
      </p:sp>
      <p:sp>
        <p:nvSpPr>
          <p:cNvPr id="367650" name="Rectangle 34"/>
          <p:cNvSpPr>
            <a:spLocks noChangeArrowheads="1"/>
          </p:cNvSpPr>
          <p:nvPr/>
        </p:nvSpPr>
        <p:spPr bwMode="auto">
          <a:xfrm>
            <a:off x="549275" y="5326063"/>
            <a:ext cx="7143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 i="1">
                <a:solidFill>
                  <a:srgbClr val="000000"/>
                </a:solidFill>
                <a:latin typeface="Arial" pitchFamily="34" charset="0"/>
              </a:rPr>
              <a:t>Cytoplasm</a:t>
            </a:r>
            <a:endParaRPr lang="en-US" sz="2100">
              <a:latin typeface="Times" charset="0"/>
            </a:endParaRPr>
          </a:p>
        </p:txBody>
      </p:sp>
      <p:sp>
        <p:nvSpPr>
          <p:cNvPr id="367651" name="Rectangle 35"/>
          <p:cNvSpPr>
            <a:spLocks noChangeArrowheads="1"/>
          </p:cNvSpPr>
          <p:nvPr/>
        </p:nvSpPr>
        <p:spPr bwMode="auto">
          <a:xfrm>
            <a:off x="1260475" y="3289300"/>
            <a:ext cx="157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G</a:t>
            </a:r>
            <a:r>
              <a:rPr lang="en-US" sz="1100" b="1" baseline="-25000">
                <a:solidFill>
                  <a:srgbClr val="000000"/>
                </a:solidFill>
                <a:latin typeface="Arial" pitchFamily="34" charset="0"/>
              </a:rPr>
              <a:t>s</a:t>
            </a:r>
            <a:endParaRPr lang="en-US" sz="1100">
              <a:latin typeface="Times" charset="0"/>
            </a:endParaRPr>
          </a:p>
        </p:txBody>
      </p:sp>
      <p:sp>
        <p:nvSpPr>
          <p:cNvPr id="367652" name="Rectangle 36"/>
          <p:cNvSpPr>
            <a:spLocks noChangeArrowheads="1"/>
          </p:cNvSpPr>
          <p:nvPr/>
        </p:nvSpPr>
        <p:spPr bwMode="auto">
          <a:xfrm>
            <a:off x="7672388" y="3289300"/>
            <a:ext cx="1333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G</a:t>
            </a:r>
            <a:r>
              <a:rPr lang="en-US" sz="1100" b="1" baseline="-25000">
                <a:solidFill>
                  <a:srgbClr val="000000"/>
                </a:solidFill>
                <a:latin typeface="Arial" pitchFamily="34" charset="0"/>
              </a:rPr>
              <a:t>i</a:t>
            </a:r>
            <a:endParaRPr lang="en-US" sz="1100">
              <a:latin typeface="Times" charset="0"/>
            </a:endParaRPr>
          </a:p>
        </p:txBody>
      </p:sp>
      <p:sp>
        <p:nvSpPr>
          <p:cNvPr id="367653" name="Oval 37"/>
          <p:cNvSpPr>
            <a:spLocks noChangeArrowheads="1"/>
          </p:cNvSpPr>
          <p:nvPr/>
        </p:nvSpPr>
        <p:spPr bwMode="auto">
          <a:xfrm>
            <a:off x="1454150" y="2000250"/>
            <a:ext cx="161925" cy="1603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/>
            <a:r>
              <a:rPr lang="en-US" sz="1100" b="1">
                <a:latin typeface="Arial" pitchFamily="34" charset="0"/>
              </a:rPr>
              <a:t>1</a:t>
            </a:r>
          </a:p>
        </p:txBody>
      </p:sp>
      <p:sp>
        <p:nvSpPr>
          <p:cNvPr id="367654" name="Oval 38"/>
          <p:cNvSpPr>
            <a:spLocks noChangeArrowheads="1"/>
          </p:cNvSpPr>
          <p:nvPr/>
        </p:nvSpPr>
        <p:spPr bwMode="auto">
          <a:xfrm>
            <a:off x="2887663" y="3021013"/>
            <a:ext cx="161925" cy="1619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/>
            <a:r>
              <a:rPr lang="en-US" sz="1100" b="1">
                <a:latin typeface="Arial" pitchFamily="34" charset="0"/>
              </a:rPr>
              <a:t>2</a:t>
            </a:r>
          </a:p>
        </p:txBody>
      </p:sp>
      <p:sp>
        <p:nvSpPr>
          <p:cNvPr id="367655" name="Oval 39"/>
          <p:cNvSpPr>
            <a:spLocks noChangeArrowheads="1"/>
          </p:cNvSpPr>
          <p:nvPr/>
        </p:nvSpPr>
        <p:spPr bwMode="auto">
          <a:xfrm>
            <a:off x="3670300" y="3025775"/>
            <a:ext cx="160338" cy="1603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/>
            <a:r>
              <a:rPr lang="en-US" sz="1100" b="1">
                <a:latin typeface="Arial" pitchFamily="34" charset="0"/>
              </a:rPr>
              <a:t>3</a:t>
            </a:r>
          </a:p>
        </p:txBody>
      </p:sp>
      <p:sp>
        <p:nvSpPr>
          <p:cNvPr id="367656" name="Oval 40"/>
          <p:cNvSpPr>
            <a:spLocks noChangeArrowheads="1"/>
          </p:cNvSpPr>
          <p:nvPr/>
        </p:nvSpPr>
        <p:spPr bwMode="auto">
          <a:xfrm>
            <a:off x="4441825" y="3184525"/>
            <a:ext cx="160338" cy="1619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/>
            <a:r>
              <a:rPr lang="en-US" sz="1100" b="1">
                <a:latin typeface="Arial" pitchFamily="34" charset="0"/>
              </a:rPr>
              <a:t>4</a:t>
            </a:r>
          </a:p>
        </p:txBody>
      </p:sp>
      <p:sp>
        <p:nvSpPr>
          <p:cNvPr id="367657" name="Oval 41"/>
          <p:cNvSpPr>
            <a:spLocks noChangeArrowheads="1"/>
          </p:cNvSpPr>
          <p:nvPr/>
        </p:nvSpPr>
        <p:spPr bwMode="auto">
          <a:xfrm>
            <a:off x="5246688" y="3038475"/>
            <a:ext cx="160337" cy="1603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/>
            <a:r>
              <a:rPr lang="en-US" sz="1100" b="1">
                <a:latin typeface="Arial" pitchFamily="34" charset="0"/>
              </a:rPr>
              <a:t>3</a:t>
            </a:r>
          </a:p>
        </p:txBody>
      </p:sp>
      <p:sp>
        <p:nvSpPr>
          <p:cNvPr id="367658" name="Oval 42"/>
          <p:cNvSpPr>
            <a:spLocks noChangeArrowheads="1"/>
          </p:cNvSpPr>
          <p:nvPr/>
        </p:nvSpPr>
        <p:spPr bwMode="auto">
          <a:xfrm>
            <a:off x="6032500" y="3038475"/>
            <a:ext cx="160338" cy="1603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/>
            <a:r>
              <a:rPr lang="en-US" sz="1100" b="1">
                <a:latin typeface="Arial" pitchFamily="34" charset="0"/>
              </a:rPr>
              <a:t>2</a:t>
            </a:r>
          </a:p>
        </p:txBody>
      </p:sp>
      <p:sp>
        <p:nvSpPr>
          <p:cNvPr id="367659" name="Oval 43"/>
          <p:cNvSpPr>
            <a:spLocks noChangeArrowheads="1"/>
          </p:cNvSpPr>
          <p:nvPr/>
        </p:nvSpPr>
        <p:spPr bwMode="auto">
          <a:xfrm>
            <a:off x="7464425" y="2011363"/>
            <a:ext cx="160338" cy="1619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/>
            <a:r>
              <a:rPr lang="en-US" sz="1100" b="1">
                <a:latin typeface="Arial" pitchFamily="34" charset="0"/>
              </a:rPr>
              <a:t>1</a:t>
            </a:r>
          </a:p>
        </p:txBody>
      </p:sp>
      <p:sp>
        <p:nvSpPr>
          <p:cNvPr id="367660" name="Oval 44"/>
          <p:cNvSpPr>
            <a:spLocks noChangeArrowheads="1"/>
          </p:cNvSpPr>
          <p:nvPr/>
        </p:nvSpPr>
        <p:spPr bwMode="auto">
          <a:xfrm>
            <a:off x="4922838" y="3887788"/>
            <a:ext cx="160337" cy="1603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/>
            <a:r>
              <a:rPr lang="en-US" sz="1100" b="1">
                <a:latin typeface="Arial" pitchFamily="34" charset="0"/>
              </a:rPr>
              <a:t>5</a:t>
            </a:r>
          </a:p>
        </p:txBody>
      </p:sp>
      <p:sp>
        <p:nvSpPr>
          <p:cNvPr id="367704" name="Text Box 88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pitchFamily="34" charset="0"/>
              </a:rPr>
              <a:t>Figure 16.2</a:t>
            </a:r>
          </a:p>
        </p:txBody>
      </p:sp>
      <p:sp>
        <p:nvSpPr>
          <p:cNvPr id="367705" name="Rectangle 8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Amino Acid-Based Hormone Action: </a:t>
            </a:r>
            <a:r>
              <a:rPr lang="en-US" dirty="0" err="1">
                <a:solidFill>
                  <a:schemeClr val="bg1"/>
                </a:solidFill>
              </a:rPr>
              <a:t>cAMP</a:t>
            </a:r>
            <a:r>
              <a:rPr lang="en-US" dirty="0">
                <a:solidFill>
                  <a:schemeClr val="bg1"/>
                </a:solidFill>
              </a:rPr>
              <a:t> Second Messenger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hormones are controlled by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certain level of a hormone will shut down production of that same hormone or a related hormone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Hormone Control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main types of stimuli for endocrine glands</a:t>
            </a:r>
          </a:p>
          <a:p>
            <a:pPr lvl="1"/>
            <a:r>
              <a:rPr lang="en-US" dirty="0"/>
              <a:t>1.  </a:t>
            </a:r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“Humor” used to refer to </a:t>
            </a:r>
            <a:r>
              <a:rPr lang="en-US" dirty="0" smtClean="0"/>
              <a:t>__________</a:t>
            </a:r>
            <a:endParaRPr lang="en-US" dirty="0"/>
          </a:p>
          <a:p>
            <a:pPr lvl="2"/>
            <a:r>
              <a:rPr lang="en-US" dirty="0" err="1"/>
              <a:t>Humoral</a:t>
            </a:r>
            <a:r>
              <a:rPr lang="en-US" dirty="0"/>
              <a:t> stimuli refers to blood levels of ions and nutrients</a:t>
            </a:r>
          </a:p>
          <a:p>
            <a:pPr lvl="3"/>
            <a:r>
              <a:rPr lang="en-US" dirty="0"/>
              <a:t>Ex:  </a:t>
            </a:r>
            <a:r>
              <a:rPr lang="en-US" dirty="0" smtClean="0"/>
              <a:t>__________________________________________________ act </a:t>
            </a:r>
            <a:r>
              <a:rPr lang="en-US" dirty="0"/>
              <a:t>as a control for Parathyroid hormone release</a:t>
            </a:r>
          </a:p>
          <a:p>
            <a:pPr lvl="3"/>
            <a:r>
              <a:rPr lang="en-US" dirty="0"/>
              <a:t>Low blood calcium stimulates </a:t>
            </a: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Endocrine Gland Stimulation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  Neural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With stress, sympathetic nerve fibers cause the release of  </a:t>
            </a:r>
            <a:r>
              <a:rPr lang="en-US" dirty="0" err="1"/>
              <a:t>norepinephrine</a:t>
            </a:r>
            <a:r>
              <a:rPr lang="en-US" dirty="0"/>
              <a:t> and epinephrine from the adrenal medulla</a:t>
            </a:r>
          </a:p>
          <a:p>
            <a:pPr lvl="1"/>
            <a:endParaRPr lang="en-US" dirty="0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Endocrine Stimulation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Assignments</a:t>
            </a:r>
          </a:p>
          <a:p>
            <a:pPr lvl="1"/>
            <a:r>
              <a:rPr lang="en-US" sz="2800" dirty="0"/>
              <a:t>Encourage one type of Active Study</a:t>
            </a:r>
          </a:p>
          <a:p>
            <a:pPr lvl="1"/>
            <a:r>
              <a:rPr lang="en-US" sz="2800" dirty="0"/>
              <a:t>Ten high-quality quiz questions</a:t>
            </a:r>
          </a:p>
          <a:p>
            <a:pPr lvl="2"/>
            <a:r>
              <a:rPr lang="en-US" sz="2400" dirty="0"/>
              <a:t>Eight multiple choice questions that include at least four options.  Indicate the correct response.</a:t>
            </a:r>
          </a:p>
          <a:p>
            <a:pPr lvl="2"/>
            <a:r>
              <a:rPr lang="en-US" sz="2400" dirty="0"/>
              <a:t>Two short answer questions.  Asked and answered correctly</a:t>
            </a:r>
          </a:p>
          <a:p>
            <a:pPr lvl="1"/>
            <a:r>
              <a:rPr lang="en-US" sz="2800" dirty="0"/>
              <a:t>Assignment should be </a:t>
            </a:r>
            <a:r>
              <a:rPr lang="en-US" sz="2800" dirty="0" smtClean="0"/>
              <a:t>submitted through Blackboard</a:t>
            </a:r>
            <a:endParaRPr lang="en-US" sz="2800" dirty="0"/>
          </a:p>
          <a:p>
            <a:pPr lvl="1"/>
            <a:r>
              <a:rPr lang="en-US" sz="2800" dirty="0"/>
              <a:t>No late assignments will be accepted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  Hormonal</a:t>
            </a:r>
          </a:p>
          <a:p>
            <a:pPr lvl="1"/>
            <a:r>
              <a:rPr lang="en-US" dirty="0"/>
              <a:t>One type of hormone will act as a </a:t>
            </a:r>
            <a:r>
              <a:rPr lang="en-US" dirty="0" smtClean="0"/>
              <a:t>__________________________________________________ on </a:t>
            </a:r>
            <a:r>
              <a:rPr lang="en-US" dirty="0"/>
              <a:t>another hormone</a:t>
            </a:r>
          </a:p>
          <a:p>
            <a:pPr lvl="1"/>
            <a:r>
              <a:rPr lang="en-US" dirty="0"/>
              <a:t>Hypothalamus releases “Releasing Hormones” to stimulate cells in the anterior pituitary</a:t>
            </a:r>
          </a:p>
          <a:p>
            <a:pPr lvl="2"/>
            <a:r>
              <a:rPr lang="en-US" dirty="0"/>
              <a:t>Also releases Inhibiting Hormones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Endocrine Stimulation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014538"/>
            <a:ext cx="8331200" cy="41576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3200" dirty="0"/>
          </a:p>
          <a:p>
            <a:pPr>
              <a:lnSpc>
                <a:spcPct val="80000"/>
              </a:lnSpc>
            </a:pPr>
            <a:endParaRPr lang="en-US" sz="3200" dirty="0"/>
          </a:p>
          <a:p>
            <a:pPr>
              <a:lnSpc>
                <a:spcPct val="80000"/>
              </a:lnSpc>
            </a:pPr>
            <a:r>
              <a:rPr lang="en-US" sz="2400" dirty="0"/>
              <a:t>Also called </a:t>
            </a:r>
            <a:r>
              <a:rPr lang="en-US" sz="2400" dirty="0" smtClean="0"/>
              <a:t>_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Hypo:  </a:t>
            </a:r>
            <a:r>
              <a:rPr lang="en-US" sz="2400" dirty="0" smtClean="0"/>
              <a:t> 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 err="1"/>
              <a:t>Physis</a:t>
            </a:r>
            <a:r>
              <a:rPr lang="en-US" sz="2400" dirty="0"/>
              <a:t>:  </a:t>
            </a:r>
            <a:r>
              <a:rPr lang="en-US" sz="2400" dirty="0" smtClean="0"/>
              <a:t> 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 err="1"/>
              <a:t>Hypophysis</a:t>
            </a:r>
            <a:r>
              <a:rPr lang="en-US" sz="2400" dirty="0"/>
              <a:t>:  “to grow under”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Located at </a:t>
            </a:r>
            <a:r>
              <a:rPr lang="en-US" sz="2400" dirty="0" smtClean="0"/>
              <a:t>_____________________________________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Attached to hypothalamus by pituitary </a:t>
            </a:r>
            <a:r>
              <a:rPr lang="en-US" sz="2400" dirty="0" smtClean="0"/>
              <a:t>stalk_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Like </a:t>
            </a:r>
            <a:r>
              <a:rPr lang="en-US" sz="2400" dirty="0"/>
              <a:t>a pea on a stalk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0838"/>
            <a:ext cx="3276600" cy="1706562"/>
          </a:xfrm>
        </p:spPr>
        <p:txBody>
          <a:bodyPr/>
          <a:lstStyle/>
          <a:p>
            <a:r>
              <a:rPr lang="en-US"/>
              <a:t>Pituitary gland</a:t>
            </a:r>
          </a:p>
        </p:txBody>
      </p:sp>
      <p:pic>
        <p:nvPicPr>
          <p:cNvPr id="62468" name="Picture 4" descr="181 endocrine pituitary g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0"/>
            <a:ext cx="5257800" cy="2654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Adenohypophysis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2">
              <a:buFont typeface="Wingdings" pitchFamily="2" charset="2"/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Pituitary gland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181 endocrine anterior pituitary hormo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err="1"/>
              <a:t>Neurohypophysis</a:t>
            </a:r>
            <a:endParaRPr lang="en-US" dirty="0"/>
          </a:p>
          <a:p>
            <a:pPr lvl="1"/>
            <a:r>
              <a:rPr lang="en-US" dirty="0"/>
              <a:t>Does not </a:t>
            </a:r>
            <a:r>
              <a:rPr lang="en-US" dirty="0" smtClean="0"/>
              <a:t>_______________________________________ </a:t>
            </a:r>
            <a:r>
              <a:rPr lang="en-US" dirty="0"/>
              <a:t>hormones</a:t>
            </a:r>
          </a:p>
          <a:p>
            <a:pPr lvl="1"/>
            <a:r>
              <a:rPr lang="en-US" dirty="0" err="1"/>
              <a:t>Neurosecretory</a:t>
            </a:r>
            <a:r>
              <a:rPr lang="en-US" dirty="0"/>
              <a:t> cells </a:t>
            </a:r>
            <a:r>
              <a:rPr lang="en-US" dirty="0" smtClean="0"/>
              <a:t>________________________________  </a:t>
            </a:r>
            <a:r>
              <a:rPr lang="en-US" dirty="0"/>
              <a:t>ADH and OT</a:t>
            </a:r>
          </a:p>
          <a:p>
            <a:pPr lvl="1"/>
            <a:r>
              <a:rPr lang="en-US" dirty="0"/>
              <a:t>Cell bodies of </a:t>
            </a:r>
            <a:r>
              <a:rPr lang="en-US" dirty="0" err="1"/>
              <a:t>neurosecretory</a:t>
            </a:r>
            <a:r>
              <a:rPr lang="en-US" dirty="0"/>
              <a:t> cells are located within the hypothalamus</a:t>
            </a:r>
          </a:p>
          <a:p>
            <a:pPr lvl="1"/>
            <a:r>
              <a:rPr lang="en-US" dirty="0"/>
              <a:t>Hormones release into bloodstream based on input from hypothalamus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Pituitary gland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4267200" cy="4724400"/>
          </a:xfrm>
        </p:spPr>
        <p:txBody>
          <a:bodyPr/>
          <a:lstStyle/>
          <a:p>
            <a:r>
              <a:rPr lang="en-US" dirty="0"/>
              <a:t>Causes release of hormones in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Hypothalamus </a:t>
            </a:r>
            <a:r>
              <a:rPr lang="en-US" dirty="0"/>
              <a:t>produces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rH</a:t>
            </a:r>
            <a:r>
              <a:rPr lang="en-US" dirty="0" smtClean="0"/>
              <a:t> </a:t>
            </a:r>
            <a:r>
              <a:rPr lang="en-US" dirty="0"/>
              <a:t>carried through capillaries into anterior pituitary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3832225" cy="1219200"/>
          </a:xfrm>
        </p:spPr>
        <p:txBody>
          <a:bodyPr>
            <a:normAutofit fontScale="90000"/>
          </a:bodyPr>
          <a:lstStyle/>
          <a:p>
            <a:r>
              <a:rPr lang="en-US"/>
              <a:t>Hypophyseal portal</a:t>
            </a:r>
          </a:p>
        </p:txBody>
      </p:sp>
      <p:pic>
        <p:nvPicPr>
          <p:cNvPr id="66564" name="Picture 4" descr="181 endocrine ant pit por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0"/>
            <a:ext cx="497363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Hypothalamus to Anterior Pituitary</a:t>
            </a:r>
          </a:p>
          <a:p>
            <a:pPr lvl="1"/>
            <a:r>
              <a:rPr lang="en-US" dirty="0"/>
              <a:t>Blood pathway</a:t>
            </a:r>
          </a:p>
          <a:p>
            <a:pPr lvl="1"/>
            <a:r>
              <a:rPr lang="en-US" dirty="0" err="1"/>
              <a:t>Hypophyseal</a:t>
            </a:r>
            <a:r>
              <a:rPr lang="en-US" dirty="0"/>
              <a:t> </a:t>
            </a:r>
            <a:r>
              <a:rPr lang="en-US" u="sng" dirty="0" smtClean="0"/>
              <a:t>_</a:t>
            </a:r>
            <a:endParaRPr lang="en-US" u="sng" dirty="0"/>
          </a:p>
          <a:p>
            <a:pPr lvl="1"/>
            <a:endParaRPr lang="en-US" u="sng" dirty="0"/>
          </a:p>
          <a:p>
            <a:r>
              <a:rPr lang="en-US" dirty="0"/>
              <a:t>Hypothalamus to Posterior Pituitary</a:t>
            </a:r>
          </a:p>
          <a:p>
            <a:pPr lvl="1"/>
            <a:r>
              <a:rPr lang="en-US" dirty="0"/>
              <a:t>Modified neurons</a:t>
            </a:r>
          </a:p>
          <a:p>
            <a:pPr lvl="1"/>
            <a:r>
              <a:rPr lang="en-US" dirty="0" smtClean="0"/>
              <a:t>Hypothalamic- _</a:t>
            </a:r>
            <a:endParaRPr lang="en-US" u="sng" dirty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Anterior/Posterior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Anterior pituitary houses five types of </a:t>
            </a:r>
            <a:r>
              <a:rPr lang="en-US" dirty="0" err="1"/>
              <a:t>secretory</a:t>
            </a:r>
            <a:r>
              <a:rPr lang="en-US" dirty="0"/>
              <a:t> cells</a:t>
            </a:r>
          </a:p>
          <a:p>
            <a:pPr lvl="1"/>
            <a:r>
              <a:rPr lang="en-US" dirty="0"/>
              <a:t>1.  </a:t>
            </a:r>
            <a:r>
              <a:rPr lang="en-US" dirty="0" err="1"/>
              <a:t>Somatotrophs</a:t>
            </a:r>
            <a:r>
              <a:rPr lang="en-US" dirty="0"/>
              <a:t>:  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2</a:t>
            </a:r>
            <a:r>
              <a:rPr lang="en-US" dirty="0"/>
              <a:t>.  </a:t>
            </a:r>
            <a:r>
              <a:rPr lang="en-US" dirty="0" err="1"/>
              <a:t>Lactotrophs</a:t>
            </a:r>
            <a:r>
              <a:rPr lang="en-US" dirty="0"/>
              <a:t> (</a:t>
            </a:r>
            <a:r>
              <a:rPr lang="en-US" dirty="0" err="1"/>
              <a:t>Mammatrophs</a:t>
            </a:r>
            <a:r>
              <a:rPr lang="en-US" dirty="0"/>
              <a:t>):  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3</a:t>
            </a:r>
            <a:r>
              <a:rPr lang="en-US" dirty="0"/>
              <a:t>.  </a:t>
            </a:r>
            <a:r>
              <a:rPr lang="en-US" dirty="0" err="1"/>
              <a:t>Thyrotropes</a:t>
            </a:r>
            <a:r>
              <a:rPr lang="en-US" dirty="0"/>
              <a:t>:  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4</a:t>
            </a:r>
            <a:r>
              <a:rPr lang="en-US" dirty="0"/>
              <a:t>.  </a:t>
            </a:r>
            <a:r>
              <a:rPr lang="en-US" dirty="0" err="1"/>
              <a:t>Corticotropes</a:t>
            </a:r>
            <a:r>
              <a:rPr lang="en-US" dirty="0"/>
              <a:t>:  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5</a:t>
            </a:r>
            <a:r>
              <a:rPr lang="en-US" dirty="0"/>
              <a:t>.  </a:t>
            </a:r>
            <a:r>
              <a:rPr lang="en-US" dirty="0" err="1"/>
              <a:t>Gonadotropes</a:t>
            </a:r>
            <a:r>
              <a:rPr lang="en-US" dirty="0"/>
              <a:t>: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Anterior Pituitary Hormones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Protein (non steroidal)</a:t>
            </a:r>
          </a:p>
          <a:p>
            <a:endParaRPr lang="en-US" dirty="0"/>
          </a:p>
          <a:p>
            <a:r>
              <a:rPr lang="en-US" dirty="0"/>
              <a:t>Stimulates cells to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Anabolic: 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  <a:p>
            <a:r>
              <a:rPr lang="en-US" dirty="0"/>
              <a:t>Encourages use of </a:t>
            </a: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Growth Hormone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698500" y="1665288"/>
            <a:ext cx="7772400" cy="473551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Control of GH  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 </a:t>
            </a: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Secreted from </a:t>
            </a:r>
            <a:r>
              <a:rPr lang="en-US" sz="2800" dirty="0" smtClean="0"/>
              <a:t>_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Growth hormone releasing hormone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Stimulates secretion of GH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 </a:t>
            </a: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Growth Hormone Inhibiting Hormone = </a:t>
            </a:r>
            <a:r>
              <a:rPr lang="en-US" sz="2400" dirty="0" err="1"/>
              <a:t>Somatostatin</a:t>
            </a:r>
            <a:r>
              <a:rPr lang="en-US" sz="28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Secreted from hypothalamus 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(and the gut)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Inhibits secretion of GH 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(and decreases gastrointestinal secretions)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Growth hormone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Format</a:t>
            </a:r>
          </a:p>
          <a:p>
            <a:pPr lvl="1">
              <a:lnSpc>
                <a:spcPct val="90000"/>
              </a:lnSpc>
            </a:pPr>
            <a:r>
              <a:rPr lang="en-US"/>
              <a:t>Class will consist of PowerPoint lecture based on the information from your text book.  </a:t>
            </a:r>
          </a:p>
          <a:p>
            <a:pPr lvl="2">
              <a:lnSpc>
                <a:spcPct val="90000"/>
              </a:lnSpc>
            </a:pPr>
            <a:r>
              <a:rPr lang="en-US"/>
              <a:t>Lectures are intended to help you digest and comprehend the material from your book, not replace it.  </a:t>
            </a:r>
          </a:p>
          <a:p>
            <a:pPr lvl="2">
              <a:lnSpc>
                <a:spcPct val="90000"/>
              </a:lnSpc>
            </a:pPr>
            <a:r>
              <a:rPr lang="en-US"/>
              <a:t>Templates for the lectures will be available online for you to download and print.</a:t>
            </a:r>
          </a:p>
          <a:p>
            <a:pPr lvl="2">
              <a:lnSpc>
                <a:spcPct val="90000"/>
              </a:lnSpc>
            </a:pPr>
            <a:r>
              <a:rPr lang="en-US"/>
              <a:t>A picture is worth a thousand words…</a:t>
            </a:r>
          </a:p>
          <a:p>
            <a:pPr lvl="3">
              <a:lnSpc>
                <a:spcPct val="90000"/>
              </a:lnSpc>
            </a:pPr>
            <a:r>
              <a:rPr lang="en-US"/>
              <a:t>Generally, if I draw it on the board, make sure it gets into your notes. 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Direct and indirect stimulation</a:t>
            </a:r>
          </a:p>
          <a:p>
            <a:r>
              <a:rPr lang="en-US" sz="3200" dirty="0"/>
              <a:t>Direct:  </a:t>
            </a:r>
          </a:p>
          <a:p>
            <a:pPr lvl="1"/>
            <a:r>
              <a:rPr lang="en-US" sz="2800" dirty="0" smtClean="0"/>
              <a:t> </a:t>
            </a:r>
            <a:endParaRPr lang="en-US" sz="2800" dirty="0"/>
          </a:p>
          <a:p>
            <a:pPr lvl="1"/>
            <a:r>
              <a:rPr lang="en-US" sz="2800" dirty="0"/>
              <a:t>Mobilizes fats and decreases glucose uptake</a:t>
            </a:r>
          </a:p>
          <a:p>
            <a:r>
              <a:rPr lang="en-US" sz="3200" dirty="0"/>
              <a:t>Indirect:  </a:t>
            </a:r>
          </a:p>
          <a:p>
            <a:pPr lvl="1"/>
            <a:r>
              <a:rPr lang="en-US" sz="2800" dirty="0"/>
              <a:t>GH </a:t>
            </a:r>
            <a:r>
              <a:rPr lang="en-US" sz="2800" dirty="0">
                <a:sym typeface="Wingdings" pitchFamily="2" charset="2"/>
              </a:rPr>
              <a:t> </a:t>
            </a:r>
          </a:p>
          <a:p>
            <a:pPr lvl="1"/>
            <a:r>
              <a:rPr lang="en-US" sz="2800" dirty="0">
                <a:sym typeface="Wingdings" pitchFamily="2" charset="2"/>
              </a:rPr>
              <a:t>liver  </a:t>
            </a:r>
          </a:p>
          <a:p>
            <a:pPr lvl="1"/>
            <a:r>
              <a:rPr lang="en-US" sz="2800" dirty="0">
                <a:sym typeface="Wingdings" pitchFamily="2" charset="2"/>
              </a:rPr>
              <a:t>produces </a:t>
            </a:r>
            <a:r>
              <a:rPr lang="en-US" sz="2800" dirty="0" smtClean="0">
                <a:sym typeface="Wingdings" pitchFamily="2" charset="2"/>
              </a:rPr>
              <a:t>____________________________________________ (</a:t>
            </a:r>
            <a:r>
              <a:rPr lang="en-US" sz="2800" dirty="0">
                <a:sym typeface="Wingdings" pitchFamily="2" charset="2"/>
              </a:rPr>
              <a:t>IGF) </a:t>
            </a:r>
          </a:p>
          <a:p>
            <a:pPr lvl="2"/>
            <a:r>
              <a:rPr lang="en-US" sz="2400" dirty="0">
                <a:sym typeface="Wingdings" pitchFamily="2" charset="2"/>
              </a:rPr>
              <a:t>Encourages </a:t>
            </a:r>
            <a:r>
              <a:rPr lang="en-US" sz="2400" dirty="0" smtClean="0">
                <a:sym typeface="Wingdings" pitchFamily="2" charset="2"/>
              </a:rPr>
              <a:t>_</a:t>
            </a:r>
            <a:endParaRPr lang="en-US" sz="2400" dirty="0">
              <a:sym typeface="Wingdings" pitchFamily="2" charset="2"/>
            </a:endParaRPr>
          </a:p>
          <a:p>
            <a:pPr lvl="2"/>
            <a:r>
              <a:rPr lang="en-US" sz="2400" dirty="0">
                <a:sym typeface="Wingdings" pitchFamily="2" charset="2"/>
              </a:rPr>
              <a:t>encourages </a:t>
            </a:r>
            <a:r>
              <a:rPr lang="en-US" sz="2400" dirty="0" smtClean="0">
                <a:sym typeface="Wingdings" pitchFamily="2" charset="2"/>
              </a:rPr>
              <a:t>_</a:t>
            </a:r>
            <a:endParaRPr lang="en-US" sz="2400" dirty="0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Growth hormone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181 endocrine growth horm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GH </a:t>
            </a:r>
            <a:r>
              <a:rPr lang="en-US" dirty="0" smtClean="0"/>
              <a:t>____________________________________ in </a:t>
            </a:r>
            <a:r>
              <a:rPr lang="en-US" dirty="0"/>
              <a:t>childhood: 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Body proportions and mental development normal</a:t>
            </a:r>
          </a:p>
          <a:p>
            <a:pPr lvl="2"/>
            <a:r>
              <a:rPr lang="en-US" dirty="0"/>
              <a:t>Maximum growth:  </a:t>
            </a:r>
            <a:r>
              <a:rPr lang="en-US" dirty="0" smtClean="0"/>
              <a:t>_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If </a:t>
            </a:r>
            <a:r>
              <a:rPr lang="en-US" dirty="0"/>
              <a:t>diagnosed before puberty, GH can be given </a:t>
            </a:r>
            <a:r>
              <a:rPr lang="en-US" dirty="0" err="1"/>
              <a:t>supplementally</a:t>
            </a:r>
            <a:endParaRPr lang="en-US" dirty="0"/>
          </a:p>
          <a:p>
            <a:endParaRPr lang="en-US" dirty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GH hyposecretion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698500" y="1665288"/>
            <a:ext cx="7226300" cy="4583112"/>
          </a:xfrm>
        </p:spPr>
        <p:txBody>
          <a:bodyPr/>
          <a:lstStyle/>
          <a:p>
            <a:r>
              <a:rPr lang="en-US" dirty="0"/>
              <a:t>GH </a:t>
            </a:r>
            <a:r>
              <a:rPr lang="en-US" dirty="0" err="1"/>
              <a:t>oversecretion</a:t>
            </a:r>
            <a:endParaRPr lang="en-US" dirty="0"/>
          </a:p>
          <a:p>
            <a:pPr lvl="1"/>
            <a:r>
              <a:rPr lang="en-US" dirty="0"/>
              <a:t>In childhood: 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May reach heights exceeding 8 feet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Typically from </a:t>
            </a:r>
            <a:r>
              <a:rPr lang="en-US" dirty="0" smtClean="0"/>
              <a:t>____________________________ of </a:t>
            </a:r>
            <a:r>
              <a:rPr lang="en-US" dirty="0"/>
              <a:t>pituitary gland</a:t>
            </a:r>
          </a:p>
          <a:p>
            <a:pPr lvl="2"/>
            <a:r>
              <a:rPr lang="en-US" dirty="0" err="1"/>
              <a:t>Epiphyseal</a:t>
            </a:r>
            <a:r>
              <a:rPr lang="en-US" dirty="0"/>
              <a:t> plates open in long bones </a:t>
            </a:r>
          </a:p>
          <a:p>
            <a:pPr lvl="2"/>
            <a:r>
              <a:rPr lang="en-US" dirty="0"/>
              <a:t>Stimulation results in </a:t>
            </a: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6473825" cy="1219200"/>
          </a:xfrm>
        </p:spPr>
        <p:txBody>
          <a:bodyPr/>
          <a:lstStyle/>
          <a:p>
            <a:r>
              <a:rPr lang="en-US"/>
              <a:t>GH hypersecretions</a:t>
            </a:r>
          </a:p>
        </p:txBody>
      </p:sp>
      <p:pic>
        <p:nvPicPr>
          <p:cNvPr id="74756" name="Picture 4" descr="181 endocrine gigantism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02475" y="0"/>
            <a:ext cx="2041525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In adults:  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__________________________________________________, </a:t>
            </a:r>
            <a:r>
              <a:rPr lang="en-US" dirty="0"/>
              <a:t>GH released, </a:t>
            </a:r>
            <a:br>
              <a:rPr lang="en-US" dirty="0"/>
            </a:br>
            <a:r>
              <a:rPr lang="en-US" dirty="0"/>
              <a:t>body can not grow taller, tends to </a:t>
            </a:r>
            <a:r>
              <a:rPr lang="en-US" dirty="0" smtClean="0"/>
              <a:t>_________________________________________________</a:t>
            </a:r>
            <a:endParaRPr lang="en-US" dirty="0"/>
          </a:p>
          <a:p>
            <a:pPr lvl="1"/>
            <a:r>
              <a:rPr lang="en-US" dirty="0"/>
              <a:t>Also associated with pituitary tumor</a:t>
            </a:r>
          </a:p>
          <a:p>
            <a:endParaRPr lang="en-US" dirty="0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GH hypersecretions</a:t>
            </a:r>
          </a:p>
        </p:txBody>
      </p:sp>
      <p:pic>
        <p:nvPicPr>
          <p:cNvPr id="75782" name="Picture 6" descr="pit surge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810000"/>
            <a:ext cx="2819400" cy="2093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181 endocrine prolact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124200"/>
            <a:ext cx="6019800" cy="3221995"/>
          </a:xfrm>
          <a:prstGeom prst="rect">
            <a:avLst/>
          </a:prstGeom>
          <a:noFill/>
        </p:spPr>
      </p:pic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50265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PRL: 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Pro:  for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Lact</a:t>
            </a:r>
            <a:r>
              <a:rPr lang="en-US" dirty="0"/>
              <a:t>: 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______________________________________________ in </a:t>
            </a:r>
            <a:r>
              <a:rPr lang="en-US" dirty="0"/>
              <a:t>females</a:t>
            </a:r>
          </a:p>
          <a:p>
            <a:pPr>
              <a:lnSpc>
                <a:spcPct val="90000"/>
              </a:lnSpc>
            </a:pPr>
            <a:r>
              <a:rPr lang="en-US" dirty="0"/>
              <a:t>Excess may </a:t>
            </a:r>
            <a:br>
              <a:rPr lang="en-US" dirty="0"/>
            </a:br>
            <a:r>
              <a:rPr lang="en-US" dirty="0"/>
              <a:t>cause </a:t>
            </a:r>
            <a:r>
              <a:rPr lang="en-US" dirty="0" smtClean="0"/>
              <a:t>_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Prolactin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_______________________________________ regulates </a:t>
            </a:r>
            <a:r>
              <a:rPr lang="en-US" sz="3200" dirty="0" err="1"/>
              <a:t>prolactin</a:t>
            </a:r>
            <a:r>
              <a:rPr lang="en-US" sz="3200" dirty="0"/>
              <a:t> secretion</a:t>
            </a:r>
          </a:p>
          <a:p>
            <a:pPr lvl="1"/>
            <a:endParaRPr lang="en-US" sz="2800" dirty="0"/>
          </a:p>
          <a:p>
            <a:r>
              <a:rPr lang="en-US" sz="3200" dirty="0"/>
              <a:t>PIH:  </a:t>
            </a:r>
            <a:r>
              <a:rPr lang="en-US" sz="3200" dirty="0" err="1"/>
              <a:t>prolactin</a:t>
            </a:r>
            <a:r>
              <a:rPr lang="en-US" sz="3200" dirty="0"/>
              <a:t> release inhibiting hormone</a:t>
            </a:r>
          </a:p>
          <a:p>
            <a:pPr lvl="1"/>
            <a:r>
              <a:rPr lang="en-US" sz="2800" dirty="0" smtClean="0"/>
              <a:t> </a:t>
            </a:r>
            <a:endParaRPr lang="en-US" sz="2800" dirty="0"/>
          </a:p>
          <a:p>
            <a:pPr lvl="1"/>
            <a:r>
              <a:rPr lang="en-US" sz="2800" dirty="0"/>
              <a:t>Reduces secretion of </a:t>
            </a:r>
            <a:r>
              <a:rPr lang="en-US" sz="2800" dirty="0" err="1"/>
              <a:t>prolactin</a:t>
            </a:r>
            <a:endParaRPr lang="en-US" sz="2800" dirty="0"/>
          </a:p>
          <a:p>
            <a:endParaRPr lang="en-US" sz="3200" dirty="0"/>
          </a:p>
          <a:p>
            <a:r>
              <a:rPr lang="en-US" sz="3200" dirty="0"/>
              <a:t>PRF:  </a:t>
            </a:r>
            <a:r>
              <a:rPr lang="en-US" sz="3200" dirty="0" err="1"/>
              <a:t>Prolactin</a:t>
            </a:r>
            <a:r>
              <a:rPr lang="en-US" sz="3200" dirty="0"/>
              <a:t> releasing factor</a:t>
            </a:r>
          </a:p>
          <a:p>
            <a:pPr lvl="1"/>
            <a:r>
              <a:rPr lang="en-US" sz="2800" dirty="0"/>
              <a:t>Thought to stimulate PRL, but not yet been identified in the body</a:t>
            </a: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Prolactin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5067300" cy="5029200"/>
          </a:xfrm>
        </p:spPr>
        <p:txBody>
          <a:bodyPr/>
          <a:lstStyle/>
          <a:p>
            <a:r>
              <a:rPr lang="en-US" dirty="0"/>
              <a:t>Called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/>
              <a:t>Glycoprotein</a:t>
            </a:r>
          </a:p>
          <a:p>
            <a:r>
              <a:rPr lang="en-US" dirty="0"/>
              <a:t>Controls secretions of hormones from thyroid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Increased </a:t>
            </a:r>
            <a:r>
              <a:rPr lang="en-US" dirty="0"/>
              <a:t>TSH:  </a:t>
            </a: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Thyroid Stimulating Hormone</a:t>
            </a:r>
          </a:p>
        </p:txBody>
      </p:sp>
      <p:pic>
        <p:nvPicPr>
          <p:cNvPr id="78852" name="Picture 4" descr="181 endocrine thyroid stimulating horm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752600"/>
            <a:ext cx="3703638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Causes of Goiter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Hyperthyroidism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Hypothyroidism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HCG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6192838" cy="1219200"/>
          </a:xfrm>
        </p:spPr>
        <p:txBody>
          <a:bodyPr/>
          <a:lstStyle/>
          <a:p>
            <a:r>
              <a:rPr lang="en-US"/>
              <a:t>Goiter</a:t>
            </a:r>
          </a:p>
        </p:txBody>
      </p:sp>
      <p:pic>
        <p:nvPicPr>
          <p:cNvPr id="79876" name="Picture 4" descr="goite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86400" y="0"/>
            <a:ext cx="3657600" cy="2546350"/>
          </a:xfrm>
          <a:prstGeom prst="rect">
            <a:avLst/>
          </a:prstGeom>
          <a:noFill/>
        </p:spPr>
      </p:pic>
      <p:pic>
        <p:nvPicPr>
          <p:cNvPr id="79877" name="Picture 5" descr="goite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810000"/>
            <a:ext cx="4648200" cy="2759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TRH:  </a:t>
            </a:r>
            <a:r>
              <a:rPr lang="en-US" dirty="0" err="1"/>
              <a:t>thyrotropin</a:t>
            </a:r>
            <a:r>
              <a:rPr lang="en-US" dirty="0"/>
              <a:t>-releasing Hormone</a:t>
            </a:r>
          </a:p>
          <a:p>
            <a:r>
              <a:rPr lang="en-US" dirty="0"/>
              <a:t>Presence of thyroid hormones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Inhibits </a:t>
            </a:r>
            <a:r>
              <a:rPr lang="en-US" dirty="0"/>
              <a:t>release of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As </a:t>
            </a:r>
            <a:r>
              <a:rPr lang="en-US" dirty="0"/>
              <a:t>thyroid hormones increase </a:t>
            </a:r>
            <a:r>
              <a:rPr lang="en-US" dirty="0">
                <a:sym typeface="Wingdings" pitchFamily="2" charset="2"/>
              </a:rPr>
              <a:t> TSH and TRH decrease</a:t>
            </a:r>
            <a:endParaRPr lang="en-US" dirty="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TSH regulation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85800" indent="-685800"/>
            <a:r>
              <a:rPr lang="en-US" dirty="0"/>
              <a:t>Studying</a:t>
            </a:r>
          </a:p>
          <a:p>
            <a:pPr marL="1066800" lvl="1" indent="-609600"/>
            <a:r>
              <a:rPr lang="en-US" dirty="0"/>
              <a:t>Read </a:t>
            </a:r>
            <a:r>
              <a:rPr lang="en-US" i="1" dirty="0"/>
              <a:t>before</a:t>
            </a:r>
            <a:r>
              <a:rPr lang="en-US" dirty="0"/>
              <a:t> you come in.</a:t>
            </a:r>
          </a:p>
          <a:p>
            <a:pPr marL="1066800" lvl="1" indent="-609600"/>
            <a:r>
              <a:rPr lang="en-US" dirty="0"/>
              <a:t>Don’t leave confused.</a:t>
            </a:r>
          </a:p>
          <a:p>
            <a:pPr marL="1066800" lvl="1" indent="-609600"/>
            <a:r>
              <a:rPr lang="en-US" dirty="0"/>
              <a:t>Study as soon after class as possible.</a:t>
            </a:r>
          </a:p>
          <a:p>
            <a:pPr marL="1066800" lvl="1" indent="-609600"/>
            <a:r>
              <a:rPr lang="en-US" dirty="0"/>
              <a:t>Spread study time out.</a:t>
            </a:r>
          </a:p>
          <a:p>
            <a:pPr marL="1066800" lvl="1" indent="-609600"/>
            <a:r>
              <a:rPr lang="en-US" dirty="0"/>
              <a:t>Ask for help when you don’t understand.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Peptide</a:t>
            </a:r>
          </a:p>
          <a:p>
            <a:pPr>
              <a:lnSpc>
                <a:spcPct val="90000"/>
              </a:lnSpc>
            </a:pPr>
            <a:r>
              <a:rPr lang="en-US" dirty="0"/>
              <a:t>Controls other hormones that are released from the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Adrenal hormones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Regulation: 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Released </a:t>
            </a:r>
            <a:r>
              <a:rPr lang="en-US" dirty="0"/>
              <a:t>from hypothalamus cortical hormones are low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Has daily rhythm:  increased levels in morning before waking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ACTH:  </a:t>
            </a:r>
            <a:r>
              <a:rPr lang="en-US" dirty="0" err="1"/>
              <a:t>Adrenocorticotropic</a:t>
            </a:r>
            <a:r>
              <a:rPr lang="en-US" dirty="0"/>
              <a:t> Hormone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Glycoprotein</a:t>
            </a:r>
          </a:p>
          <a:p>
            <a:r>
              <a:rPr lang="en-US" dirty="0" err="1"/>
              <a:t>Gonadotropins</a:t>
            </a:r>
            <a:r>
              <a:rPr lang="en-US" dirty="0"/>
              <a:t>:  target the gonads</a:t>
            </a:r>
          </a:p>
          <a:p>
            <a:endParaRPr lang="en-US" dirty="0" smtClean="0"/>
          </a:p>
          <a:p>
            <a:r>
              <a:rPr lang="en-US" dirty="0" smtClean="0"/>
              <a:t>Follicle</a:t>
            </a:r>
            <a:r>
              <a:rPr lang="en-US" dirty="0"/>
              <a:t>: 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FSH:  Follicle stimulating hormone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FSH:  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stimulates </a:t>
            </a:r>
            <a:r>
              <a:rPr lang="en-US" dirty="0" smtClean="0"/>
              <a:t>_______________________________________ to </a:t>
            </a:r>
            <a:r>
              <a:rPr lang="en-US" dirty="0"/>
              <a:t>mature egg</a:t>
            </a:r>
          </a:p>
          <a:p>
            <a:pPr lvl="1"/>
            <a:r>
              <a:rPr lang="en-US" dirty="0"/>
              <a:t>Stimulates follicular cells to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  <a:p>
            <a:r>
              <a:rPr lang="en-US" dirty="0"/>
              <a:t>FSH:  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Stimulates production of </a:t>
            </a: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FSH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Glycoprotein</a:t>
            </a:r>
          </a:p>
          <a:p>
            <a:r>
              <a:rPr lang="en-US" dirty="0"/>
              <a:t>Promotes </a:t>
            </a:r>
            <a:r>
              <a:rPr lang="en-US" dirty="0" smtClean="0"/>
              <a:t>___________________________________________ in </a:t>
            </a:r>
            <a:r>
              <a:rPr lang="en-US" dirty="0"/>
              <a:t>both male and female</a:t>
            </a:r>
          </a:p>
          <a:p>
            <a:endParaRPr lang="en-US" dirty="0" smtClean="0"/>
          </a:p>
          <a:p>
            <a:r>
              <a:rPr lang="en-US" dirty="0" smtClean="0"/>
              <a:t>______________________________________:  </a:t>
            </a:r>
            <a:r>
              <a:rPr lang="en-US" dirty="0"/>
              <a:t>essential for release of egg:  ovulation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LH:  Luteinizing hormone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Regulation</a:t>
            </a:r>
          </a:p>
          <a:p>
            <a:endParaRPr lang="en-US" dirty="0"/>
          </a:p>
          <a:p>
            <a:r>
              <a:rPr lang="en-US" dirty="0"/>
              <a:t>Controlled by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 err="1"/>
              <a:t>Gonadotropin</a:t>
            </a:r>
            <a:r>
              <a:rPr lang="en-US" dirty="0"/>
              <a:t> releasing Hormone</a:t>
            </a:r>
          </a:p>
          <a:p>
            <a:r>
              <a:rPr lang="en-US" dirty="0"/>
              <a:t>Secreted from the hypothalamus</a:t>
            </a:r>
          </a:p>
          <a:p>
            <a:r>
              <a:rPr lang="en-US" dirty="0" err="1"/>
              <a:t>GnRH</a:t>
            </a:r>
            <a:r>
              <a:rPr lang="en-US" dirty="0"/>
              <a:t> </a:t>
            </a: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FSH and LH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Composed of nerve fibers and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Neurosecretory</a:t>
            </a:r>
            <a:r>
              <a:rPr lang="en-US" dirty="0"/>
              <a:t> cells:  secretions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Hormones</a:t>
            </a:r>
            <a:r>
              <a:rPr lang="en-US" dirty="0"/>
              <a:t>: 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ADH </a:t>
            </a:r>
            <a:r>
              <a:rPr lang="en-US" dirty="0" err="1"/>
              <a:t>antidiuretic</a:t>
            </a: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OT:  </a:t>
            </a:r>
            <a:r>
              <a:rPr lang="en-US" dirty="0" err="1"/>
              <a:t>oxytocin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Posterior pituitary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Neurons in hypothalamus produce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Hormones </a:t>
            </a:r>
            <a:r>
              <a:rPr lang="en-US" dirty="0"/>
              <a:t>travel down axons</a:t>
            </a:r>
          </a:p>
          <a:p>
            <a:pPr>
              <a:lnSpc>
                <a:spcPct val="90000"/>
              </a:lnSpc>
            </a:pPr>
            <a:r>
              <a:rPr lang="en-US" dirty="0"/>
              <a:t>From hypothalamus </a:t>
            </a:r>
            <a:r>
              <a:rPr lang="en-US" dirty="0">
                <a:sym typeface="Wingdings" pitchFamily="2" charset="2"/>
              </a:rPr>
              <a:t> pituitary stalk  posterior pituitary  stored in </a:t>
            </a:r>
            <a:r>
              <a:rPr lang="en-US" dirty="0" smtClean="0">
                <a:sym typeface="Wingdings" pitchFamily="2" charset="2"/>
              </a:rPr>
              <a:t>_</a:t>
            </a: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US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US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Released </a:t>
            </a:r>
            <a:r>
              <a:rPr lang="en-US" dirty="0">
                <a:sym typeface="Wingdings" pitchFamily="2" charset="2"/>
              </a:rPr>
              <a:t>when </a:t>
            </a:r>
            <a:r>
              <a:rPr lang="en-US" dirty="0" smtClean="0">
                <a:sym typeface="Wingdings" pitchFamily="2" charset="2"/>
              </a:rPr>
              <a:t>_____________________________ passes </a:t>
            </a:r>
            <a:r>
              <a:rPr lang="en-US" dirty="0">
                <a:sym typeface="Wingdings" pitchFamily="2" charset="2"/>
              </a:rPr>
              <a:t>through axon</a:t>
            </a:r>
            <a:endParaRPr lang="en-US" dirty="0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Posterior pituitary hormones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6192838" cy="5029200"/>
          </a:xfrm>
        </p:spPr>
        <p:txBody>
          <a:bodyPr/>
          <a:lstStyle/>
          <a:p>
            <a:r>
              <a:rPr lang="en-US" dirty="0"/>
              <a:t>Short polypeptide</a:t>
            </a:r>
          </a:p>
          <a:p>
            <a:r>
              <a:rPr lang="en-US" dirty="0" smtClean="0"/>
              <a:t>_______________________________:  </a:t>
            </a:r>
            <a:r>
              <a:rPr lang="en-US" dirty="0"/>
              <a:t>increases urine production</a:t>
            </a:r>
          </a:p>
          <a:p>
            <a:endParaRPr lang="en-US" dirty="0" smtClean="0"/>
          </a:p>
          <a:p>
            <a:r>
              <a:rPr lang="en-US" dirty="0" err="1" smtClean="0"/>
              <a:t>Antidiuretic</a:t>
            </a:r>
            <a:r>
              <a:rPr lang="en-US" dirty="0"/>
              <a:t>: 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ADH </a:t>
            </a:r>
            <a:r>
              <a:rPr lang="en-US" dirty="0"/>
              <a:t>causes kidneys to </a:t>
            </a:r>
            <a:r>
              <a:rPr lang="en-US" dirty="0" smtClean="0"/>
              <a:t>________________________________ </a:t>
            </a:r>
            <a:r>
              <a:rPr lang="en-US" dirty="0"/>
              <a:t>excreted</a:t>
            </a: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ADH</a:t>
            </a:r>
          </a:p>
        </p:txBody>
      </p:sp>
      <p:pic>
        <p:nvPicPr>
          <p:cNvPr id="89092" name="Picture 4" descr="181 endocrine AD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6025" y="304800"/>
            <a:ext cx="2562225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Alcohol consumption </a:t>
            </a:r>
            <a:r>
              <a:rPr lang="en-US" dirty="0" smtClean="0"/>
              <a:t>____________________________________________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Increased </a:t>
            </a:r>
            <a:r>
              <a:rPr lang="en-US" dirty="0"/>
              <a:t>alcohol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__________________________________________  </a:t>
            </a:r>
            <a:r>
              <a:rPr lang="en-US" dirty="0">
                <a:sym typeface="Wingdings" pitchFamily="2" charset="2"/>
              </a:rPr>
              <a:t>more water moved through kidneys  </a:t>
            </a:r>
            <a:r>
              <a:rPr lang="en-US" dirty="0" smtClean="0">
                <a:sym typeface="Wingdings" pitchFamily="2" charset="2"/>
              </a:rPr>
              <a:t>_</a:t>
            </a: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Excess alcohol consumption can </a:t>
            </a:r>
            <a:r>
              <a:rPr lang="en-US" dirty="0" smtClean="0">
                <a:sym typeface="Wingdings" pitchFamily="2" charset="2"/>
              </a:rPr>
              <a:t>_</a:t>
            </a:r>
            <a:endParaRPr lang="en-US" dirty="0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ADH and alcohol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Also called </a:t>
            </a:r>
            <a:r>
              <a:rPr lang="en-US" dirty="0" smtClean="0"/>
              <a:t>_______________________________  </a:t>
            </a:r>
            <a:r>
              <a:rPr lang="en-US" dirty="0"/>
              <a:t>for its effects on </a:t>
            </a:r>
            <a:r>
              <a:rPr lang="en-US" dirty="0" smtClean="0"/>
              <a:t>_____________________________________ in </a:t>
            </a:r>
            <a:r>
              <a:rPr lang="en-US" dirty="0"/>
              <a:t>blood vessels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Can increase vascular resistance </a:t>
            </a:r>
            <a:r>
              <a:rPr lang="en-US" dirty="0">
                <a:sym typeface="Wingdings" pitchFamily="2" charset="2"/>
              </a:rPr>
              <a:t> increase blood pressure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Secretion increases following </a:t>
            </a:r>
            <a:r>
              <a:rPr lang="en-US" dirty="0" smtClean="0">
                <a:sym typeface="Wingdings" pitchFamily="2" charset="2"/>
              </a:rPr>
              <a:t>severe </a:t>
            </a:r>
            <a:r>
              <a:rPr lang="en-US" dirty="0">
                <a:sym typeface="Wingdings" pitchFamily="2" charset="2"/>
              </a:rPr>
              <a:t>blood loss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Helps to </a:t>
            </a:r>
            <a:r>
              <a:rPr lang="en-US" dirty="0" smtClean="0">
                <a:sym typeface="Wingdings" pitchFamily="2" charset="2"/>
              </a:rPr>
              <a:t>_</a:t>
            </a:r>
            <a:endParaRPr lang="en-US" dirty="0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Active versus Passive Studying</a:t>
            </a:r>
          </a:p>
          <a:p>
            <a:pPr lvl="1"/>
            <a:r>
              <a:rPr lang="en-US"/>
              <a:t>Passive:  </a:t>
            </a:r>
          </a:p>
          <a:p>
            <a:pPr lvl="2"/>
            <a:r>
              <a:rPr lang="en-US"/>
              <a:t>reading or re-reading notes, listening to taped lectures</a:t>
            </a:r>
          </a:p>
          <a:p>
            <a:pPr lvl="2"/>
            <a:r>
              <a:rPr lang="en-US"/>
              <a:t>Low energy requirements</a:t>
            </a:r>
          </a:p>
          <a:p>
            <a:pPr lvl="2"/>
            <a:r>
              <a:rPr lang="en-US"/>
              <a:t>Begin to understand material</a:t>
            </a:r>
          </a:p>
          <a:p>
            <a:pPr lvl="2">
              <a:buFont typeface="Wingdings" pitchFamily="2" charset="2"/>
              <a:buNone/>
            </a:pPr>
            <a:endParaRPr lang="en-US"/>
          </a:p>
          <a:p>
            <a:pPr lvl="2"/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Regulation</a:t>
            </a:r>
          </a:p>
          <a:p>
            <a:pPr>
              <a:lnSpc>
                <a:spcPct val="90000"/>
              </a:lnSpc>
            </a:pPr>
            <a:r>
              <a:rPr lang="en-US" dirty="0"/>
              <a:t>Hypothalamus has </a:t>
            </a:r>
            <a:r>
              <a:rPr lang="en-US" dirty="0" smtClean="0"/>
              <a:t>________________________________________ </a:t>
            </a:r>
            <a:r>
              <a:rPr lang="en-US" dirty="0"/>
              <a:t>that sense changes in body fluid concentrations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______________________________________:  </a:t>
            </a:r>
            <a:r>
              <a:rPr lang="en-US" dirty="0"/>
              <a:t>solutes in blood more concentrated </a:t>
            </a:r>
            <a:r>
              <a:rPr lang="en-US" dirty="0">
                <a:sym typeface="Wingdings" pitchFamily="2" charset="2"/>
              </a:rPr>
              <a:t> sensed by </a:t>
            </a:r>
            <a:r>
              <a:rPr lang="en-US" dirty="0" err="1">
                <a:sym typeface="Wingdings" pitchFamily="2" charset="2"/>
              </a:rPr>
              <a:t>osmoreceptors</a:t>
            </a:r>
            <a:r>
              <a:rPr lang="en-US" dirty="0">
                <a:sym typeface="Wingdings" pitchFamily="2" charset="2"/>
              </a:rPr>
              <a:t> posterior pituitary will release ADH  kidneys retain water  solutes in blood become less concentrated</a:t>
            </a:r>
            <a:endParaRPr lang="en-US" dirty="0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ADH 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has </a:t>
            </a:r>
            <a:r>
              <a:rPr lang="en-US" dirty="0" smtClean="0"/>
              <a:t>___________________________________, </a:t>
            </a:r>
            <a:r>
              <a:rPr lang="en-US" dirty="0"/>
              <a:t>but not as strong as ADH</a:t>
            </a:r>
          </a:p>
          <a:p>
            <a:r>
              <a:rPr lang="en-US" dirty="0"/>
              <a:t>Causes </a:t>
            </a:r>
            <a:r>
              <a:rPr lang="en-US" dirty="0" smtClean="0"/>
              <a:t>___________________________________:</a:t>
            </a:r>
            <a:endParaRPr lang="en-US" dirty="0"/>
          </a:p>
          <a:p>
            <a:pPr lvl="1"/>
            <a:r>
              <a:rPr lang="en-US" dirty="0"/>
              <a:t>Uterine wall:  childbirth</a:t>
            </a:r>
          </a:p>
          <a:p>
            <a:pPr lvl="1"/>
            <a:r>
              <a:rPr lang="en-US" dirty="0"/>
              <a:t>One of the few </a:t>
            </a:r>
            <a:r>
              <a:rPr lang="en-US" dirty="0" smtClean="0"/>
              <a:t>__________________________________________________  systems</a:t>
            </a:r>
            <a:r>
              <a:rPr lang="en-US" dirty="0"/>
              <a:t>: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uterus </a:t>
            </a:r>
            <a:r>
              <a:rPr lang="en-US" dirty="0"/>
              <a:t>stretches </a:t>
            </a:r>
            <a:r>
              <a:rPr lang="en-US" dirty="0">
                <a:sym typeface="Wingdings" pitchFamily="2" charset="2"/>
              </a:rPr>
              <a:t> signals hypothalamus to release </a:t>
            </a:r>
            <a:r>
              <a:rPr lang="en-US" dirty="0" err="1">
                <a:sym typeface="Wingdings" pitchFamily="2" charset="2"/>
              </a:rPr>
              <a:t>Oxytocin</a:t>
            </a:r>
            <a:r>
              <a:rPr lang="en-US" dirty="0">
                <a:sym typeface="Wingdings" pitchFamily="2" charset="2"/>
              </a:rPr>
              <a:t>  causes uterine contraction</a:t>
            </a:r>
            <a:endParaRPr lang="en-US" dirty="0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Oxytocin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Breasts</a:t>
            </a:r>
          </a:p>
          <a:p>
            <a:pPr lvl="1"/>
            <a:r>
              <a:rPr lang="en-US" dirty="0"/>
              <a:t>OT contracts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Forces </a:t>
            </a:r>
            <a:r>
              <a:rPr lang="en-US" dirty="0"/>
              <a:t>milk from glands 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Suckling</a:t>
            </a:r>
            <a:r>
              <a:rPr lang="en-US" dirty="0"/>
              <a:t>:  mechanical stimulation </a:t>
            </a:r>
            <a:r>
              <a:rPr lang="en-US" dirty="0">
                <a:sym typeface="Wingdings" pitchFamily="2" charset="2"/>
              </a:rPr>
              <a:t> stimulates hypothalamus  release of </a:t>
            </a:r>
            <a:r>
              <a:rPr lang="en-US" dirty="0" err="1">
                <a:sym typeface="Wingdings" pitchFamily="2" charset="2"/>
              </a:rPr>
              <a:t>Oxytocin</a:t>
            </a:r>
            <a:r>
              <a:rPr lang="en-US" dirty="0">
                <a:sym typeface="Wingdings" pitchFamily="2" charset="2"/>
              </a:rPr>
              <a:t>   </a:t>
            </a:r>
            <a:r>
              <a:rPr lang="en-US" dirty="0" smtClean="0">
                <a:sym typeface="Wingdings" pitchFamily="2" charset="2"/>
              </a:rPr>
              <a:t>_</a:t>
            </a:r>
            <a:endParaRPr lang="en-US" dirty="0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Oxytocin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Males</a:t>
            </a:r>
          </a:p>
          <a:p>
            <a:pPr lvl="1"/>
            <a:r>
              <a:rPr lang="en-US" dirty="0"/>
              <a:t>May play a role in </a:t>
            </a:r>
            <a:r>
              <a:rPr lang="en-US" dirty="0" smtClean="0"/>
              <a:t>_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Your </a:t>
            </a:r>
            <a:r>
              <a:rPr lang="en-US" dirty="0"/>
              <a:t>textbook refers to it as a “Cuddle Hormone” in non-sexual relationships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Present in posterior pituitary.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Oxytocin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lateral lobes</a:t>
            </a:r>
          </a:p>
          <a:p>
            <a:r>
              <a:rPr lang="en-US" dirty="0"/>
              <a:t>Connected by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Composed </a:t>
            </a:r>
            <a:r>
              <a:rPr lang="en-US" dirty="0"/>
              <a:t>of </a:t>
            </a:r>
            <a:r>
              <a:rPr lang="en-US" dirty="0" err="1"/>
              <a:t>secretory</a:t>
            </a:r>
            <a:r>
              <a:rPr lang="en-US" dirty="0"/>
              <a:t> parts called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Follicular </a:t>
            </a:r>
            <a:r>
              <a:rPr lang="en-US" dirty="0"/>
              <a:t>cells produce and secrete hormones that can be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 smtClean="0"/>
              <a:t>____________________________________________:  </a:t>
            </a:r>
            <a:r>
              <a:rPr lang="en-US" dirty="0"/>
              <a:t>located outside of follicles</a:t>
            </a: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5876925" cy="1219200"/>
          </a:xfrm>
        </p:spPr>
        <p:txBody>
          <a:bodyPr/>
          <a:lstStyle/>
          <a:p>
            <a:r>
              <a:rPr lang="en-US"/>
              <a:t>Thyroid gland</a:t>
            </a:r>
          </a:p>
        </p:txBody>
      </p:sp>
      <p:pic>
        <p:nvPicPr>
          <p:cNvPr id="96260" name="Picture 4" descr="181 endocrine thyroid glan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62725" y="0"/>
            <a:ext cx="2581275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Produces three hormones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 err="1"/>
              <a:t>Thyroxine</a:t>
            </a:r>
            <a:r>
              <a:rPr lang="en-US" dirty="0"/>
              <a:t> T4</a:t>
            </a:r>
          </a:p>
          <a:p>
            <a:pPr lvl="2"/>
            <a:r>
              <a:rPr lang="en-US" dirty="0" err="1"/>
              <a:t>Triiodothyronine</a:t>
            </a:r>
            <a:r>
              <a:rPr lang="en-US" dirty="0"/>
              <a:t> T3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________________________________________________ (</a:t>
            </a:r>
            <a:r>
              <a:rPr lang="en-US" dirty="0" err="1"/>
              <a:t>extrafollicular</a:t>
            </a:r>
            <a:r>
              <a:rPr lang="en-US" dirty="0"/>
              <a:t>) cells</a:t>
            </a:r>
          </a:p>
          <a:p>
            <a:pPr lvl="2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Thyroid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T3 and T4 </a:t>
            </a:r>
          </a:p>
          <a:p>
            <a:pPr lvl="1"/>
            <a:r>
              <a:rPr lang="en-US" dirty="0"/>
              <a:t>Regulate metabolism of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Determine </a:t>
            </a:r>
            <a:r>
              <a:rPr lang="en-US" dirty="0"/>
              <a:t>how many calories body needs for Basal Metabolic Rate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Maturation </a:t>
            </a:r>
            <a:r>
              <a:rPr lang="en-US" dirty="0"/>
              <a:t>of nervous system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Controlled </a:t>
            </a:r>
            <a:r>
              <a:rPr lang="en-US" dirty="0"/>
              <a:t>by </a:t>
            </a:r>
            <a:r>
              <a:rPr lang="en-US" dirty="0" smtClean="0"/>
              <a:t>_____________from _</a:t>
            </a:r>
            <a:endParaRPr lang="en-US" dirty="0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Thyroid hormones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Follicular cells require </a:t>
            </a:r>
            <a:r>
              <a:rPr lang="en-US" dirty="0" smtClean="0"/>
              <a:t>_______________________________________ to </a:t>
            </a:r>
            <a:r>
              <a:rPr lang="en-US" dirty="0"/>
              <a:t>produce T3 and T4</a:t>
            </a:r>
          </a:p>
          <a:p>
            <a:r>
              <a:rPr lang="en-US" dirty="0"/>
              <a:t>Iodine absorbed from intestine carried to thyroid gland</a:t>
            </a:r>
          </a:p>
          <a:p>
            <a:endParaRPr lang="en-US" dirty="0" smtClean="0"/>
          </a:p>
          <a:p>
            <a:r>
              <a:rPr lang="en-US" dirty="0" smtClean="0"/>
              <a:t>__________________________________________ moves </a:t>
            </a:r>
            <a:r>
              <a:rPr lang="en-US" dirty="0"/>
              <a:t>it into follicular cells</a:t>
            </a:r>
          </a:p>
          <a:p>
            <a:pPr lvl="1"/>
            <a:r>
              <a:rPr lang="en-US" dirty="0"/>
              <a:t>Iodine and </a:t>
            </a:r>
            <a:r>
              <a:rPr lang="en-US" dirty="0" smtClean="0"/>
              <a:t>_________________________________  </a:t>
            </a:r>
            <a:r>
              <a:rPr lang="en-US" dirty="0"/>
              <a:t>used to synthesize thyroid hormones</a:t>
            </a: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Thyroid hormones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Thyroid hormones enter blood and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Transported </a:t>
            </a:r>
            <a:r>
              <a:rPr lang="en-US" dirty="0"/>
              <a:t>to body cells</a:t>
            </a: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Thyroid hormones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err="1"/>
              <a:t>Parafollicular</a:t>
            </a:r>
            <a:r>
              <a:rPr lang="en-US" dirty="0"/>
              <a:t> (</a:t>
            </a:r>
            <a:r>
              <a:rPr lang="en-US" dirty="0" err="1"/>
              <a:t>Extrafollicular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Role in blood calcium and phosphate ion concentrations</a:t>
            </a:r>
          </a:p>
          <a:p>
            <a:pPr lvl="1"/>
            <a:r>
              <a:rPr lang="en-US" dirty="0" smtClean="0"/>
              <a:t>______________________________________________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>
                <a:sym typeface="Wingdings" pitchFamily="2" charset="2"/>
              </a:rPr>
              <a:t>less bone minerals put into bloodstream  </a:t>
            </a:r>
            <a:r>
              <a:rPr lang="en-US" dirty="0" smtClean="0">
                <a:sym typeface="Wingdings" pitchFamily="2" charset="2"/>
              </a:rPr>
              <a:t>_____________________________________________ and </a:t>
            </a:r>
            <a:r>
              <a:rPr lang="en-US" dirty="0">
                <a:sym typeface="Wingdings" pitchFamily="2" charset="2"/>
              </a:rPr>
              <a:t>phosphate concentration in blood</a:t>
            </a:r>
            <a:endParaRPr lang="en-US" dirty="0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Thyroid hormones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sz="2800"/>
              <a:t>Active Studying</a:t>
            </a:r>
          </a:p>
          <a:p>
            <a:pPr lvl="2"/>
            <a:r>
              <a:rPr lang="en-US" sz="2000"/>
              <a:t>Developing </a:t>
            </a:r>
            <a:r>
              <a:rPr lang="en-US" sz="2000" i="1"/>
              <a:t>comprehension</a:t>
            </a:r>
          </a:p>
          <a:p>
            <a:pPr lvl="2"/>
            <a:r>
              <a:rPr lang="en-US" sz="2000"/>
              <a:t>Re-writing sections you don’t understand</a:t>
            </a:r>
          </a:p>
          <a:p>
            <a:pPr lvl="3"/>
            <a:r>
              <a:rPr lang="en-US" sz="1800"/>
              <a:t>Study efficiently!</a:t>
            </a:r>
          </a:p>
          <a:p>
            <a:pPr lvl="2"/>
            <a:r>
              <a:rPr lang="en-US" sz="2000"/>
              <a:t>Note-cards</a:t>
            </a:r>
          </a:p>
          <a:p>
            <a:pPr lvl="2"/>
            <a:r>
              <a:rPr lang="en-US" sz="2000"/>
              <a:t>Study groups</a:t>
            </a:r>
          </a:p>
          <a:p>
            <a:pPr lvl="3"/>
            <a:r>
              <a:rPr lang="en-US" sz="1800"/>
              <a:t>Discussing pathways or processes</a:t>
            </a:r>
          </a:p>
          <a:p>
            <a:pPr lvl="3"/>
            <a:r>
              <a:rPr lang="en-US" sz="1800"/>
              <a:t>Explaining to those who don’t get it yet</a:t>
            </a:r>
          </a:p>
          <a:p>
            <a:pPr lvl="3"/>
            <a:r>
              <a:rPr lang="en-US" sz="1800"/>
              <a:t>Forcing verbal recall of written material</a:t>
            </a:r>
          </a:p>
          <a:p>
            <a:pPr lvl="2"/>
            <a:r>
              <a:rPr lang="en-US" sz="2000"/>
              <a:t>Making exam questions</a:t>
            </a:r>
          </a:p>
          <a:p>
            <a:pPr lvl="3"/>
            <a:r>
              <a:rPr lang="en-US" sz="1800"/>
              <a:t>Answering exam questions correctly</a:t>
            </a:r>
          </a:p>
          <a:p>
            <a:pPr lvl="3"/>
            <a:r>
              <a:rPr lang="en-US" sz="1800"/>
              <a:t>Exchanging and reviewing assignments.  </a:t>
            </a:r>
            <a:br>
              <a:rPr lang="en-US" sz="1800"/>
            </a:br>
            <a:r>
              <a:rPr lang="en-US" sz="1800"/>
              <a:t>This then becomes a study guide for class material.  </a:t>
            </a:r>
          </a:p>
          <a:p>
            <a:pPr lvl="2"/>
            <a:r>
              <a:rPr lang="en-US" sz="2000"/>
              <a:t>Using supplemental study sites for practice quizzes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Calcitonin</a:t>
            </a:r>
            <a:r>
              <a:rPr lang="en-US" dirty="0"/>
              <a:t> is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Seen </a:t>
            </a:r>
            <a:r>
              <a:rPr lang="en-US" dirty="0"/>
              <a:t>following meals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May protect bones of mother from </a:t>
            </a:r>
            <a:r>
              <a:rPr lang="en-US" dirty="0" err="1"/>
              <a:t>resorption</a:t>
            </a:r>
            <a:r>
              <a:rPr lang="en-US" dirty="0"/>
              <a:t> during </a:t>
            </a:r>
            <a:r>
              <a:rPr lang="en-US" dirty="0" smtClean="0"/>
              <a:t>_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Make </a:t>
            </a:r>
            <a:r>
              <a:rPr lang="en-US" dirty="0"/>
              <a:t>sure that the fetal need are not met by robbing the mother’s bones of calcium</a:t>
            </a: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Calcitonin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8"/>
            <a:ext cx="8229600" cy="484327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Located on </a:t>
            </a:r>
            <a:r>
              <a:rPr lang="en-US" sz="2800" dirty="0" smtClean="0"/>
              <a:t>___________________________________  of </a:t>
            </a:r>
            <a:r>
              <a:rPr lang="en-US" sz="2800" dirty="0"/>
              <a:t>thyroid gland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Discovered accidentally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Patients with thyroid surgery in which the thyroid was completely removed would have </a:t>
            </a:r>
            <a:r>
              <a:rPr lang="en-US" sz="2000" dirty="0" smtClean="0"/>
              <a:t>__________________________ 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__________________________________________________________  </a:t>
            </a:r>
            <a:r>
              <a:rPr lang="en-US" sz="2000" dirty="0"/>
              <a:t>They eventually realized there was more than just the Thyroid gland.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Four: 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two superior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two inferior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Produces: 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parathyroid hormone</a:t>
            </a: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Parathyroid</a:t>
            </a:r>
          </a:p>
        </p:txBody>
      </p:sp>
      <p:pic>
        <p:nvPicPr>
          <p:cNvPr id="103428" name="Picture 4" descr="181 endocrine parathyro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267199"/>
            <a:ext cx="2819400" cy="2380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Protein hormone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Decreased blood phosphate ion concentration</a:t>
            </a:r>
          </a:p>
          <a:p>
            <a:r>
              <a:rPr lang="en-US" dirty="0"/>
              <a:t>PTH stimulates bone </a:t>
            </a:r>
            <a:r>
              <a:rPr lang="en-US" dirty="0" err="1"/>
              <a:t>resorption</a:t>
            </a:r>
            <a:r>
              <a:rPr lang="en-US" dirty="0"/>
              <a:t> by </a:t>
            </a:r>
            <a:r>
              <a:rPr lang="en-US" dirty="0" err="1"/>
              <a:t>osteoclasts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PTH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________________________________ stimulates </a:t>
            </a:r>
            <a:r>
              <a:rPr lang="en-US" dirty="0"/>
              <a:t>absorption of calcium ions from intestine by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  <a:p>
            <a:r>
              <a:rPr lang="en-US" dirty="0"/>
              <a:t>Increased PTH </a:t>
            </a:r>
            <a:r>
              <a:rPr lang="en-US" dirty="0">
                <a:sym typeface="Wingdings" pitchFamily="2" charset="2"/>
              </a:rPr>
              <a:t>Increased Vitamin D  more calcium absorbed in intestines  </a:t>
            </a:r>
            <a:r>
              <a:rPr lang="en-US" dirty="0" smtClean="0">
                <a:sym typeface="Wingdings" pitchFamily="2" charset="2"/>
              </a:rPr>
              <a:t>_</a:t>
            </a:r>
            <a:endParaRPr lang="en-US" dirty="0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PTH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Calcitonin</a:t>
            </a:r>
            <a:r>
              <a:rPr lang="en-US" dirty="0"/>
              <a:t> (thyroid) and PTH (parathyroid)</a:t>
            </a:r>
          </a:p>
          <a:p>
            <a:r>
              <a:rPr lang="en-US" dirty="0"/>
              <a:t>Have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Maintain _</a:t>
            </a:r>
            <a:endParaRPr lang="en-US" dirty="0"/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Calcitonin and PTH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8"/>
            <a:ext cx="4648200" cy="4525963"/>
          </a:xfrm>
        </p:spPr>
        <p:txBody>
          <a:bodyPr/>
          <a:lstStyle/>
          <a:p>
            <a:r>
              <a:rPr lang="en-US" dirty="0"/>
              <a:t>Associated with the _</a:t>
            </a:r>
          </a:p>
          <a:p>
            <a:endParaRPr lang="en-US" dirty="0" smtClean="0"/>
          </a:p>
          <a:p>
            <a:r>
              <a:rPr lang="en-US" dirty="0" smtClean="0"/>
              <a:t>Two </a:t>
            </a:r>
            <a:r>
              <a:rPr lang="en-US" dirty="0"/>
              <a:t>portions</a:t>
            </a:r>
          </a:p>
          <a:p>
            <a:pPr lvl="1"/>
            <a:r>
              <a:rPr lang="en-US" dirty="0"/>
              <a:t>Adrenal medulla: 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_________________________:  </a:t>
            </a:r>
            <a:r>
              <a:rPr lang="en-US" dirty="0"/>
              <a:t>outer portion</a:t>
            </a:r>
          </a:p>
          <a:p>
            <a:pPr lvl="1"/>
            <a:endParaRPr lang="en-US" dirty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5705475" cy="1219200"/>
          </a:xfrm>
        </p:spPr>
        <p:txBody>
          <a:bodyPr/>
          <a:lstStyle/>
          <a:p>
            <a:r>
              <a:rPr lang="en-US"/>
              <a:t>Adrenal Glands</a:t>
            </a:r>
          </a:p>
        </p:txBody>
      </p:sp>
      <p:pic>
        <p:nvPicPr>
          <p:cNvPr id="107524" name="Picture 4" descr="181 endocrine adrenal gland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53000" y="2133600"/>
            <a:ext cx="3657600" cy="2925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Closely associated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Adrenal </a:t>
            </a:r>
            <a:r>
              <a:rPr lang="en-US" dirty="0" err="1"/>
              <a:t>medullary</a:t>
            </a:r>
            <a:r>
              <a:rPr lang="en-US" dirty="0"/>
              <a:t> cells are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Central nervous system </a:t>
            </a:r>
            <a:r>
              <a:rPr lang="en-US" dirty="0">
                <a:sym typeface="Wingdings" pitchFamily="2" charset="2"/>
              </a:rPr>
              <a:t> sympathetic nervous system:  </a:t>
            </a:r>
            <a:r>
              <a:rPr lang="en-US" dirty="0" err="1">
                <a:sym typeface="Wingdings" pitchFamily="2" charset="2"/>
              </a:rPr>
              <a:t>preganglionic</a:t>
            </a:r>
            <a:r>
              <a:rPr lang="en-US" dirty="0">
                <a:sym typeface="Wingdings" pitchFamily="2" charset="2"/>
              </a:rPr>
              <a:t> fiber  postganglionic fiber:   in this case adrenal medulla</a:t>
            </a:r>
            <a:endParaRPr lang="en-US" dirty="0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Adrenal medulla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Adrenal medulla cells: 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Produce </a:t>
            </a:r>
            <a:r>
              <a:rPr lang="en-US" dirty="0"/>
              <a:t>epinephrine and </a:t>
            </a:r>
            <a:r>
              <a:rPr lang="en-US" dirty="0" err="1"/>
              <a:t>norepinephrine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Epinephrine is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Hormones of Adrenal Medulla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Effects of epinephrine and </a:t>
            </a:r>
            <a:r>
              <a:rPr lang="en-US" dirty="0" err="1"/>
              <a:t>norepinephrine</a:t>
            </a:r>
            <a:r>
              <a:rPr lang="en-US" dirty="0"/>
              <a:t> are similar to sympathetic nerve stimulation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Increased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Increased breath rate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____________________________________  </a:t>
            </a:r>
            <a:r>
              <a:rPr lang="en-US" dirty="0"/>
              <a:t>activity of digestive system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Duration</a:t>
            </a:r>
            <a:r>
              <a:rPr lang="en-US" dirty="0"/>
              <a:t>:  up to 10 X longer than neurotransmitter effects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Removed </a:t>
            </a:r>
            <a:r>
              <a:rPr lang="en-US" dirty="0"/>
              <a:t>from the tissues slowly</a:t>
            </a: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Adrenal Medulla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Makes up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Divided into </a:t>
            </a:r>
            <a:r>
              <a:rPr lang="en-US" dirty="0" smtClean="0"/>
              <a:t>_____________________________ of </a:t>
            </a:r>
            <a:r>
              <a:rPr lang="en-US" dirty="0"/>
              <a:t>epithelial layers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 err="1"/>
              <a:t>Mineralocorticoids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Balance minerals </a:t>
            </a:r>
            <a:br>
              <a:rPr lang="en-US" dirty="0"/>
            </a:br>
            <a:r>
              <a:rPr lang="en-US" dirty="0"/>
              <a:t>and water in blood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 err="1"/>
              <a:t>glucocorticoids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Sex hormones</a:t>
            </a: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Adrenal cortex</a:t>
            </a:r>
          </a:p>
        </p:txBody>
      </p:sp>
      <p:pic>
        <p:nvPicPr>
          <p:cNvPr id="111620" name="Picture 4" descr="adrenalAn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429000"/>
            <a:ext cx="3752850" cy="2574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Exam Format</a:t>
            </a:r>
          </a:p>
          <a:p>
            <a:pPr lvl="1"/>
            <a:r>
              <a:rPr lang="en-US" sz="2800" dirty="0"/>
              <a:t>Exams will be created mostly from material presented in lecture</a:t>
            </a:r>
          </a:p>
          <a:p>
            <a:pPr lvl="1"/>
            <a:r>
              <a:rPr lang="en-US" sz="2800" dirty="0"/>
              <a:t>You </a:t>
            </a:r>
            <a:r>
              <a:rPr lang="en-US" sz="2800" dirty="0" smtClean="0"/>
              <a:t>will be </a:t>
            </a:r>
            <a:r>
              <a:rPr lang="en-US" sz="2800" dirty="0"/>
              <a:t>responsible for diagrams (Anatomy)</a:t>
            </a:r>
          </a:p>
          <a:p>
            <a:pPr lvl="1"/>
            <a:r>
              <a:rPr lang="en-US" sz="2800" dirty="0"/>
              <a:t>Multiple choice options will have one correct response unless otherwise noted. </a:t>
            </a:r>
          </a:p>
          <a:p>
            <a:pPr lvl="2"/>
            <a:r>
              <a:rPr lang="en-US" sz="2400" dirty="0"/>
              <a:t>Indicate all that are </a:t>
            </a:r>
            <a:r>
              <a:rPr lang="en-US" sz="2400" dirty="0" smtClean="0"/>
              <a:t>correct</a:t>
            </a:r>
            <a:endParaRPr lang="en-US" sz="2400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err="1"/>
              <a:t>Mineralocorticoid</a:t>
            </a:r>
            <a:endParaRPr lang="en-US" sz="3200" dirty="0"/>
          </a:p>
          <a:p>
            <a:pPr lvl="1"/>
            <a:r>
              <a:rPr lang="en-US" sz="2800" dirty="0" smtClean="0"/>
              <a:t> </a:t>
            </a:r>
            <a:endParaRPr lang="en-US" sz="2800" dirty="0"/>
          </a:p>
          <a:p>
            <a:pPr lvl="2"/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3200" dirty="0" err="1"/>
              <a:t>Glucocorticoids</a:t>
            </a:r>
            <a:endParaRPr lang="en-US" sz="3200" dirty="0"/>
          </a:p>
          <a:p>
            <a:pPr lvl="1"/>
            <a:r>
              <a:rPr lang="en-US" sz="2800" dirty="0"/>
              <a:t>Help to maintain blood glucose and blood pressure</a:t>
            </a:r>
          </a:p>
          <a:p>
            <a:pPr lvl="2"/>
            <a:r>
              <a:rPr lang="en-US" sz="2400" dirty="0" smtClean="0"/>
              <a:t> </a:t>
            </a:r>
            <a:endParaRPr lang="en-US" sz="2400" dirty="0"/>
          </a:p>
          <a:p>
            <a:pPr lvl="3"/>
            <a:r>
              <a:rPr lang="en-US" sz="2000" dirty="0" err="1"/>
              <a:t>Gluconeogenesis</a:t>
            </a:r>
            <a:r>
              <a:rPr lang="en-US" sz="2000" dirty="0"/>
              <a:t>:  formation of glucose from fats and proteins</a:t>
            </a:r>
          </a:p>
          <a:p>
            <a:r>
              <a:rPr lang="en-US" sz="3200" dirty="0"/>
              <a:t>Sex hormones</a:t>
            </a:r>
          </a:p>
          <a:p>
            <a:pPr lvl="1"/>
            <a:r>
              <a:rPr lang="en-US" sz="2800" dirty="0"/>
              <a:t>Adrenal testosterone influences female sex drive</a:t>
            </a:r>
          </a:p>
          <a:p>
            <a:endParaRPr lang="en-US" sz="3200" dirty="0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Adrenal cortex hormones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Regulation:  </a:t>
            </a:r>
          </a:p>
          <a:p>
            <a:r>
              <a:rPr lang="en-US" dirty="0"/>
              <a:t>Hypothalamus:  </a:t>
            </a:r>
          </a:p>
          <a:p>
            <a:pPr lvl="1"/>
            <a:r>
              <a:rPr lang="en-US" dirty="0"/>
              <a:t>releases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/>
              <a:t>Anterior pituitary:  </a:t>
            </a:r>
          </a:p>
          <a:p>
            <a:pPr lvl="1"/>
            <a:r>
              <a:rPr lang="en-US" dirty="0"/>
              <a:t>ACTH  </a:t>
            </a:r>
            <a:r>
              <a:rPr lang="en-US" dirty="0" err="1"/>
              <a:t>Adrenocorticotrophic</a:t>
            </a:r>
            <a:r>
              <a:rPr lang="en-US" dirty="0"/>
              <a:t> hormone</a:t>
            </a:r>
          </a:p>
          <a:p>
            <a:endParaRPr lang="en-US" dirty="0" smtClean="0"/>
          </a:p>
          <a:p>
            <a:r>
              <a:rPr lang="en-US" dirty="0" smtClean="0"/>
              <a:t>adrenal </a:t>
            </a:r>
            <a:r>
              <a:rPr lang="en-US" dirty="0"/>
              <a:t>cortex produces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Cortisol</a:t>
            </a:r>
            <a:r>
              <a:rPr lang="en-US" dirty="0" smtClean="0"/>
              <a:t> </a:t>
            </a:r>
            <a:r>
              <a:rPr lang="en-US" dirty="0"/>
              <a:t>inhibits </a:t>
            </a: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Cortisol 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7848600" cy="5029200"/>
          </a:xfrm>
        </p:spPr>
        <p:txBody>
          <a:bodyPr/>
          <a:lstStyle/>
          <a:p>
            <a:r>
              <a:rPr lang="en-US" dirty="0"/>
              <a:t>Two types of tissues for secretion</a:t>
            </a:r>
          </a:p>
          <a:p>
            <a:pPr lvl="1"/>
            <a:r>
              <a:rPr lang="en-US" dirty="0" smtClean="0"/>
              <a:t>__________________________________________:  </a:t>
            </a:r>
            <a:r>
              <a:rPr lang="en-US" dirty="0"/>
              <a:t>digestive juices deposited into the duodenum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__________________________________________:  </a:t>
            </a:r>
            <a:r>
              <a:rPr lang="en-US" dirty="0"/>
              <a:t>releases hormones:  insulin, glucagon, and </a:t>
            </a:r>
            <a:r>
              <a:rPr lang="en-US" dirty="0" err="1"/>
              <a:t>somatostatin</a:t>
            </a:r>
            <a:endParaRPr lang="en-US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Pancreas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polypeptide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Stimulates liver to </a:t>
            </a:r>
            <a:r>
              <a:rPr lang="en-US" dirty="0" smtClean="0"/>
              <a:t>_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 err="1"/>
              <a:t>Glycogenolysis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Converts </a:t>
            </a:r>
            <a:r>
              <a:rPr lang="en-US" dirty="0"/>
              <a:t>non-</a:t>
            </a:r>
            <a:r>
              <a:rPr lang="en-US" dirty="0" err="1"/>
              <a:t>carbs</a:t>
            </a:r>
            <a:r>
              <a:rPr lang="en-US" dirty="0"/>
              <a:t> into glucose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Stimulates </a:t>
            </a:r>
            <a:r>
              <a:rPr lang="en-US" dirty="0"/>
              <a:t>breakdown of fats into </a:t>
            </a: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Pancreas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blood sugar </a:t>
            </a:r>
            <a:r>
              <a:rPr lang="en-US" dirty="0">
                <a:sym typeface="Wingdings" pitchFamily="2" charset="2"/>
              </a:rPr>
              <a:t>  release of glucagon from </a:t>
            </a:r>
            <a:r>
              <a:rPr lang="en-US" dirty="0" smtClean="0">
                <a:sym typeface="Wingdings" pitchFamily="2" charset="2"/>
              </a:rPr>
              <a:t>______________________________________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Glycogen broken into glucose</a:t>
            </a:r>
          </a:p>
          <a:p>
            <a:pPr lvl="1"/>
            <a:r>
              <a:rPr lang="en-US" dirty="0" err="1">
                <a:sym typeface="Wingdings" pitchFamily="2" charset="2"/>
              </a:rPr>
              <a:t>Gluconeogenesis</a:t>
            </a:r>
            <a:endParaRPr lang="en-US" dirty="0">
              <a:sym typeface="Wingdings" pitchFamily="2" charset="2"/>
            </a:endParaRP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________________________________________________ to </a:t>
            </a:r>
            <a:r>
              <a:rPr lang="en-US" dirty="0">
                <a:sym typeface="Wingdings" pitchFamily="2" charset="2"/>
              </a:rPr>
              <a:t>blood stream</a:t>
            </a:r>
          </a:p>
          <a:p>
            <a:pPr lvl="1"/>
            <a:r>
              <a:rPr lang="en-US" dirty="0">
                <a:sym typeface="Wingdings" pitchFamily="2" charset="2"/>
              </a:rPr>
              <a:t>Blood glucose returns to normal and glucagon release inhibited  </a:t>
            </a:r>
            <a:endParaRPr lang="en-US" dirty="0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Pancreas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Insulin</a:t>
            </a:r>
          </a:p>
          <a:p>
            <a:pPr lvl="1"/>
            <a:r>
              <a:rPr lang="en-US" dirty="0"/>
              <a:t>Protein</a:t>
            </a:r>
          </a:p>
          <a:p>
            <a:pPr lvl="1"/>
            <a:r>
              <a:rPr lang="en-US" dirty="0"/>
              <a:t>Effect is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Stimulates liver to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Inhibits </a:t>
            </a:r>
            <a:r>
              <a:rPr lang="en-US" dirty="0"/>
              <a:t>conversion of non </a:t>
            </a:r>
            <a:r>
              <a:rPr lang="en-US" dirty="0" err="1"/>
              <a:t>carbs</a:t>
            </a:r>
            <a:r>
              <a:rPr lang="en-US" dirty="0"/>
              <a:t> into glucose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Moves </a:t>
            </a:r>
            <a:r>
              <a:rPr lang="en-US" dirty="0"/>
              <a:t>glucose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Decreases </a:t>
            </a:r>
            <a:r>
              <a:rPr lang="en-US" dirty="0"/>
              <a:t>the concentration of blood glucose</a:t>
            </a:r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Pancreas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Insulin</a:t>
            </a:r>
          </a:p>
          <a:p>
            <a:r>
              <a:rPr lang="en-US" dirty="0"/>
              <a:t>Blood glucose high following a meal </a:t>
            </a:r>
            <a:r>
              <a:rPr lang="en-US" dirty="0">
                <a:sym typeface="Wingdings" pitchFamily="2" charset="2"/>
              </a:rPr>
              <a:t>  </a:t>
            </a:r>
            <a:r>
              <a:rPr lang="en-US" dirty="0" smtClean="0">
                <a:sym typeface="Wingdings" pitchFamily="2" charset="2"/>
              </a:rPr>
              <a:t>______________________________ release </a:t>
            </a:r>
            <a:r>
              <a:rPr lang="en-US" dirty="0">
                <a:sym typeface="Wingdings" pitchFamily="2" charset="2"/>
              </a:rPr>
              <a:t>insulin   </a:t>
            </a:r>
          </a:p>
          <a:p>
            <a:pPr lvl="1"/>
            <a:r>
              <a:rPr lang="en-US" dirty="0"/>
              <a:t>Promotes glycogen formation</a:t>
            </a:r>
          </a:p>
          <a:p>
            <a:pPr lvl="1"/>
            <a:r>
              <a:rPr lang="en-US" dirty="0"/>
              <a:t>Moves glucose into cells</a:t>
            </a:r>
          </a:p>
          <a:p>
            <a:r>
              <a:rPr lang="en-US" dirty="0"/>
              <a:t>Blood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Pancreas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416925" cy="5029200"/>
          </a:xfrm>
        </p:spPr>
        <p:txBody>
          <a:bodyPr/>
          <a:lstStyle/>
          <a:p>
            <a:r>
              <a:rPr lang="en-US" dirty="0"/>
              <a:t>Small and oval</a:t>
            </a:r>
          </a:p>
          <a:p>
            <a:r>
              <a:rPr lang="en-US" dirty="0"/>
              <a:t>Located between </a:t>
            </a:r>
            <a:br>
              <a:rPr lang="en-US" dirty="0"/>
            </a:br>
            <a:r>
              <a:rPr lang="en-US" dirty="0"/>
              <a:t>cerebral hemispheres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Near third ventricle</a:t>
            </a:r>
          </a:p>
          <a:p>
            <a:r>
              <a:rPr lang="en-US" dirty="0"/>
              <a:t>Consists of </a:t>
            </a: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5194300" cy="1219200"/>
          </a:xfrm>
        </p:spPr>
        <p:txBody>
          <a:bodyPr/>
          <a:lstStyle/>
          <a:p>
            <a:r>
              <a:rPr lang="en-US"/>
              <a:t>Pineal gland</a:t>
            </a:r>
          </a:p>
        </p:txBody>
      </p:sp>
      <p:pic>
        <p:nvPicPr>
          <p:cNvPr id="119812" name="Picture 4" descr="181 endocrine pineal glan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0"/>
            <a:ext cx="3276600" cy="3163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Hormone:  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Synthesized from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Controlled </a:t>
            </a:r>
            <a:r>
              <a:rPr lang="en-US" dirty="0"/>
              <a:t>by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_____________________________________________ </a:t>
            </a:r>
            <a:r>
              <a:rPr lang="en-US" dirty="0">
                <a:sym typeface="Wingdings" pitchFamily="2" charset="2"/>
              </a:rPr>
              <a:t> nerve impulses from retina  hypothalamus spinal cord  join sympathetic nerve fibers back to brain and pineal gland  </a:t>
            </a:r>
            <a:r>
              <a:rPr lang="en-US" dirty="0" smtClean="0">
                <a:sym typeface="Wingdings" pitchFamily="2" charset="2"/>
              </a:rPr>
              <a:t>_</a:t>
            </a:r>
            <a:endParaRPr lang="en-US" dirty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Pineal gland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Dark </a:t>
            </a:r>
            <a:r>
              <a:rPr lang="en-US" dirty="0">
                <a:sym typeface="Wingdings" pitchFamily="2" charset="2"/>
              </a:rPr>
              <a:t> impulses from retina </a:t>
            </a:r>
            <a:r>
              <a:rPr lang="en-US" dirty="0" smtClean="0">
                <a:sym typeface="Wingdings" pitchFamily="2" charset="2"/>
              </a:rPr>
              <a:t>_____________________________ </a:t>
            </a:r>
            <a:r>
              <a:rPr lang="en-US" dirty="0">
                <a:sym typeface="Wingdings" pitchFamily="2" charset="2"/>
              </a:rPr>
              <a:t>  melatonin </a:t>
            </a:r>
            <a:r>
              <a:rPr lang="en-US" dirty="0" smtClean="0">
                <a:sym typeface="Wingdings" pitchFamily="2" charset="2"/>
              </a:rPr>
              <a:t>_</a:t>
            </a:r>
            <a:endParaRPr lang="en-US" dirty="0">
              <a:sym typeface="Wingdings" pitchFamily="2" charset="2"/>
            </a:endParaRP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Part </a:t>
            </a:r>
            <a:r>
              <a:rPr lang="en-US" dirty="0"/>
              <a:t>of circadian rhythm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Fertility </a:t>
            </a:r>
            <a:r>
              <a:rPr lang="en-US" dirty="0"/>
              <a:t>cycles in some mammals</a:t>
            </a:r>
          </a:p>
          <a:p>
            <a:pPr lvl="1"/>
            <a:endParaRPr lang="en-US" dirty="0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Pineal gland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4561</Words>
  <Application>Microsoft Office PowerPoint</Application>
  <PresentationFormat>On-screen Show (4:3)</PresentationFormat>
  <Paragraphs>1439</Paragraphs>
  <Slides>186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186</vt:i4>
      </vt:variant>
    </vt:vector>
  </HeadingPairs>
  <TitlesOfParts>
    <vt:vector size="188" baseType="lpstr">
      <vt:lpstr>Concourse</vt:lpstr>
      <vt:lpstr>Office Theme</vt:lpstr>
      <vt:lpstr>BSC 182 Human Physiology &amp; Anatomy II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Lab</vt:lpstr>
      <vt:lpstr>Ready?</vt:lpstr>
      <vt:lpstr>Chapter 16:  Endocrine</vt:lpstr>
      <vt:lpstr>Autocrine &amp; Paracrine</vt:lpstr>
      <vt:lpstr>Comparing Endocrine &amp; Neurocrine</vt:lpstr>
      <vt:lpstr>Exocrine</vt:lpstr>
      <vt:lpstr>Endocrine system</vt:lpstr>
      <vt:lpstr>Endocrine</vt:lpstr>
      <vt:lpstr>Hormones</vt:lpstr>
      <vt:lpstr>Target Cell Specificity</vt:lpstr>
      <vt:lpstr>Target Cell Specificity</vt:lpstr>
      <vt:lpstr>Target Cell Activation</vt:lpstr>
      <vt:lpstr>Chemistry of Hormones</vt:lpstr>
      <vt:lpstr>Steroid hormones</vt:lpstr>
      <vt:lpstr>Steroid Hormone actions</vt:lpstr>
      <vt:lpstr>Steroid hormone actions</vt:lpstr>
      <vt:lpstr>Slide 26</vt:lpstr>
      <vt:lpstr>Non steroid hormones</vt:lpstr>
      <vt:lpstr>Non steroid hormones</vt:lpstr>
      <vt:lpstr>Non steroid hormones</vt:lpstr>
      <vt:lpstr>Non steroid hormones</vt:lpstr>
      <vt:lpstr>Non steroid hormones</vt:lpstr>
      <vt:lpstr>Non steroid hormones</vt:lpstr>
      <vt:lpstr>Non steroid hormones</vt:lpstr>
      <vt:lpstr>Non steroid hormones</vt:lpstr>
      <vt:lpstr>Second Messengers</vt:lpstr>
      <vt:lpstr>Amino Acid-Based Hormone Action: cAMP Second Messenger</vt:lpstr>
      <vt:lpstr>Hormone Control</vt:lpstr>
      <vt:lpstr>Endocrine Gland Stimulation</vt:lpstr>
      <vt:lpstr>Endocrine Stimulation</vt:lpstr>
      <vt:lpstr>Endocrine Stimulation</vt:lpstr>
      <vt:lpstr>Pituitary gland</vt:lpstr>
      <vt:lpstr>Pituitary gland</vt:lpstr>
      <vt:lpstr>Slide 43</vt:lpstr>
      <vt:lpstr>Pituitary gland</vt:lpstr>
      <vt:lpstr>Hypophyseal portal</vt:lpstr>
      <vt:lpstr>Anterior/Posterior</vt:lpstr>
      <vt:lpstr>Anterior Pituitary Hormones</vt:lpstr>
      <vt:lpstr>Growth Hormone</vt:lpstr>
      <vt:lpstr>Growth hormone</vt:lpstr>
      <vt:lpstr>Growth hormone</vt:lpstr>
      <vt:lpstr>Slide 51</vt:lpstr>
      <vt:lpstr>GH hyposecretion</vt:lpstr>
      <vt:lpstr>GH hypersecretions</vt:lpstr>
      <vt:lpstr>GH hypersecretions</vt:lpstr>
      <vt:lpstr>Prolactin</vt:lpstr>
      <vt:lpstr>Prolactin</vt:lpstr>
      <vt:lpstr>Thyroid Stimulating Hormone</vt:lpstr>
      <vt:lpstr>Goiter</vt:lpstr>
      <vt:lpstr>TSH regulation</vt:lpstr>
      <vt:lpstr>ACTH:  Adrenocorticotropic Hormone</vt:lpstr>
      <vt:lpstr>FSH:  Follicle stimulating hormone</vt:lpstr>
      <vt:lpstr>FSH</vt:lpstr>
      <vt:lpstr>LH:  Luteinizing hormone</vt:lpstr>
      <vt:lpstr>FSH and LH</vt:lpstr>
      <vt:lpstr>Posterior pituitary</vt:lpstr>
      <vt:lpstr>Posterior pituitary hormones</vt:lpstr>
      <vt:lpstr>ADH</vt:lpstr>
      <vt:lpstr>ADH and alcohol</vt:lpstr>
      <vt:lpstr>ADH</vt:lpstr>
      <vt:lpstr>ADH </vt:lpstr>
      <vt:lpstr>Oxytocin</vt:lpstr>
      <vt:lpstr>Oxytocin</vt:lpstr>
      <vt:lpstr>Oxytocin</vt:lpstr>
      <vt:lpstr>Thyroid gland</vt:lpstr>
      <vt:lpstr>Thyroid</vt:lpstr>
      <vt:lpstr>Thyroid hormones</vt:lpstr>
      <vt:lpstr>Thyroid hormones</vt:lpstr>
      <vt:lpstr>Thyroid hormones</vt:lpstr>
      <vt:lpstr>Thyroid hormones</vt:lpstr>
      <vt:lpstr>Calcitonin</vt:lpstr>
      <vt:lpstr>Parathyroid</vt:lpstr>
      <vt:lpstr>PTH</vt:lpstr>
      <vt:lpstr>PTH</vt:lpstr>
      <vt:lpstr>Calcitonin and PTH</vt:lpstr>
      <vt:lpstr>Adrenal Glands</vt:lpstr>
      <vt:lpstr>Adrenal medulla</vt:lpstr>
      <vt:lpstr>Hormones of Adrenal Medulla</vt:lpstr>
      <vt:lpstr>Adrenal Medulla</vt:lpstr>
      <vt:lpstr>Adrenal cortex</vt:lpstr>
      <vt:lpstr>Adrenal cortex hormones</vt:lpstr>
      <vt:lpstr>Cortisol </vt:lpstr>
      <vt:lpstr>Pancreas</vt:lpstr>
      <vt:lpstr>Pancreas</vt:lpstr>
      <vt:lpstr>Pancreas</vt:lpstr>
      <vt:lpstr>Pancreas</vt:lpstr>
      <vt:lpstr>Pancreas</vt:lpstr>
      <vt:lpstr>Pineal gland</vt:lpstr>
      <vt:lpstr>Pineal gland</vt:lpstr>
      <vt:lpstr>Pineal gland</vt:lpstr>
      <vt:lpstr>Pineal gland</vt:lpstr>
      <vt:lpstr>Thymus</vt:lpstr>
      <vt:lpstr>Other Structures</vt:lpstr>
      <vt:lpstr>Other Structures</vt:lpstr>
      <vt:lpstr>Terms:  Ch 17</vt:lpstr>
      <vt:lpstr>Blood</vt:lpstr>
      <vt:lpstr>Hematocrit</vt:lpstr>
      <vt:lpstr>Blood</vt:lpstr>
      <vt:lpstr>Functions</vt:lpstr>
      <vt:lpstr>Functions</vt:lpstr>
      <vt:lpstr>Functions</vt:lpstr>
      <vt:lpstr>Functions</vt:lpstr>
      <vt:lpstr>Blood Plasma</vt:lpstr>
      <vt:lpstr>Plasma proteins</vt:lpstr>
      <vt:lpstr>Plasma Proteins</vt:lpstr>
      <vt:lpstr>Blood Plasma</vt:lpstr>
      <vt:lpstr>Dissolved plasma proteins</vt:lpstr>
      <vt:lpstr>Dissolved Plasma Proteins</vt:lpstr>
      <vt:lpstr>Origin of Blood cells</vt:lpstr>
      <vt:lpstr>Erythrocytes </vt:lpstr>
      <vt:lpstr>Hemoglobin</vt:lpstr>
      <vt:lpstr>Red Blood Cells?</vt:lpstr>
      <vt:lpstr>RBCs</vt:lpstr>
      <vt:lpstr>RBCs </vt:lpstr>
      <vt:lpstr>Damaged RBCs</vt:lpstr>
      <vt:lpstr>Biliverdin</vt:lpstr>
      <vt:lpstr>Bilirubin</vt:lpstr>
      <vt:lpstr>Embryonic hematopoeisis</vt:lpstr>
      <vt:lpstr>Hematopoeisis</vt:lpstr>
      <vt:lpstr>Erythropoeitin</vt:lpstr>
      <vt:lpstr>Slide 130</vt:lpstr>
      <vt:lpstr>Erythrocyte Disorders</vt:lpstr>
      <vt:lpstr>Anemia: Insufficient Erythrocytes</vt:lpstr>
      <vt:lpstr>Anemia: Decreased Hemoglobin Content</vt:lpstr>
      <vt:lpstr>Anemia: Abnormal Hemoglobin</vt:lpstr>
      <vt:lpstr>Polycythemia</vt:lpstr>
      <vt:lpstr>White Blood Cells</vt:lpstr>
      <vt:lpstr>Diapedesis</vt:lpstr>
      <vt:lpstr>Granulocytes</vt:lpstr>
      <vt:lpstr>Granulocytes</vt:lpstr>
      <vt:lpstr>Neutrophils</vt:lpstr>
      <vt:lpstr>Granulocytes</vt:lpstr>
      <vt:lpstr>Eosinophils</vt:lpstr>
      <vt:lpstr>Granulocytes</vt:lpstr>
      <vt:lpstr>Agranulocytes</vt:lpstr>
      <vt:lpstr>Agranulocytes</vt:lpstr>
      <vt:lpstr>Agranulocytes</vt:lpstr>
      <vt:lpstr>Lymphocytes</vt:lpstr>
      <vt:lpstr>White Blood Cells</vt:lpstr>
      <vt:lpstr>Leukopoeisis</vt:lpstr>
      <vt:lpstr>Leukopoiesis</vt:lpstr>
      <vt:lpstr>Leukopoiesis:  granulocytes</vt:lpstr>
      <vt:lpstr>Leukopoiesis:  monocyte</vt:lpstr>
      <vt:lpstr>Leukopoiesis:  Lymphocyte</vt:lpstr>
      <vt:lpstr>White Blood Cell Counts</vt:lpstr>
      <vt:lpstr>White Blood Cell counts</vt:lpstr>
      <vt:lpstr>Leukemia</vt:lpstr>
      <vt:lpstr>Leukemias</vt:lpstr>
      <vt:lpstr>Platelets</vt:lpstr>
      <vt:lpstr>Hemostasis</vt:lpstr>
      <vt:lpstr>Vascular Spasm</vt:lpstr>
      <vt:lpstr>Platelet Plug Formation </vt:lpstr>
      <vt:lpstr>Blood Coagulation</vt:lpstr>
      <vt:lpstr>Blood coagulation  </vt:lpstr>
      <vt:lpstr>Major event of coagulation</vt:lpstr>
      <vt:lpstr>Extrinsic Clotting Factors</vt:lpstr>
      <vt:lpstr>Extrinsic Clotting</vt:lpstr>
      <vt:lpstr>Extrinsic Clotting</vt:lpstr>
      <vt:lpstr>Intrinsic Clotting</vt:lpstr>
      <vt:lpstr>Slide 169</vt:lpstr>
      <vt:lpstr>Clots</vt:lpstr>
      <vt:lpstr>Clots</vt:lpstr>
      <vt:lpstr>Clots</vt:lpstr>
      <vt:lpstr>Hemostasis Disorders</vt:lpstr>
      <vt:lpstr>Hemostasis Disorders: Bleeding Disorders</vt:lpstr>
      <vt:lpstr>Hemostasis Disorders: Bleeding Disorders</vt:lpstr>
      <vt:lpstr>Hemostasis Disorders: Bleeding Disorders</vt:lpstr>
      <vt:lpstr>Transfusions</vt:lpstr>
      <vt:lpstr>Antigens and Antibodies </vt:lpstr>
      <vt:lpstr>ABO</vt:lpstr>
      <vt:lpstr>ABO</vt:lpstr>
      <vt:lpstr>ABO Blood groups</vt:lpstr>
      <vt:lpstr>ABO Blood Groups</vt:lpstr>
      <vt:lpstr>Rh Factor</vt:lpstr>
      <vt:lpstr>Rh –</vt:lpstr>
      <vt:lpstr>Rh-</vt:lpstr>
      <vt:lpstr>Exam Format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BSC 182 Human Physiology &amp; Anatomy II</dc:title>
  <dc:creator>Betsy</dc:creator>
  <cp:lastModifiedBy>bawargo</cp:lastModifiedBy>
  <cp:revision>31</cp:revision>
  <dcterms:created xsi:type="dcterms:W3CDTF">2006-08-19T18:14:25Z</dcterms:created>
  <dcterms:modified xsi:type="dcterms:W3CDTF">2010-08-20T16:06:01Z</dcterms:modified>
</cp:coreProperties>
</file>