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1" r:id="rId20"/>
    <p:sldId id="282" r:id="rId21"/>
    <p:sldId id="284" r:id="rId22"/>
    <p:sldId id="283" r:id="rId23"/>
    <p:sldId id="285" r:id="rId24"/>
    <p:sldId id="287" r:id="rId25"/>
    <p:sldId id="289" r:id="rId26"/>
    <p:sldId id="291" r:id="rId27"/>
    <p:sldId id="292" r:id="rId28"/>
    <p:sldId id="294" r:id="rId29"/>
    <p:sldId id="295" r:id="rId30"/>
    <p:sldId id="297" r:id="rId31"/>
    <p:sldId id="298" r:id="rId32"/>
    <p:sldId id="299" r:id="rId33"/>
    <p:sldId id="300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97" r:id="rId130"/>
    <p:sldId id="398" r:id="rId131"/>
    <p:sldId id="399" r:id="rId132"/>
    <p:sldId id="400" r:id="rId133"/>
    <p:sldId id="401" r:id="rId134"/>
    <p:sldId id="402" r:id="rId135"/>
    <p:sldId id="403" r:id="rId136"/>
    <p:sldId id="404" r:id="rId137"/>
    <p:sldId id="405" r:id="rId138"/>
    <p:sldId id="406" r:id="rId139"/>
    <p:sldId id="407" r:id="rId1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44916-E633-48E1-A745-C518BED4B1FC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FFFAF-80F7-4350-A411-E08B75152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B516E3-52D0-49EF-AF13-13110282997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277EB1-06F7-406F-B500-CA5968978F6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51F7D7-EB8B-478C-A23A-E73FC90B270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6E287-20BA-4FDC-ACEB-8781D62A92C9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CB3233-BFBF-4597-A285-16765421ED9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991C4F-6470-4A9F-963C-786F15B1907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E487FB-0D21-4D40-8CE0-E2B398288BA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CA4059-5165-4BEB-9D0C-C81BCFF43E7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AC14C4-1796-4493-AB88-E00D9FB3A84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18D9F4-C36F-4667-9E22-3FE0402B31A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E4C6C0-0531-458F-BE6C-E479286067D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730C1D-4B6D-4AF5-AC5A-0F5F3A29E67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319B07-3CF9-43E5-8E84-176C881A1E5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5B2F57-D2D3-4BF2-A462-82D598B1D578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DA1A40-4CD2-4DBC-A04B-9EBF72C4C7D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D809E8-F3FA-4240-94E7-53DBC38A2AC2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13D697-793D-49A4-AA5D-B5FF857CE9C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045FC1-DDB1-4817-8C07-F60AD428A59A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D999A2-BCF2-4151-8819-78A928E9275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D550C6-51DA-4F00-8843-7169F5E3EB2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7E9CD9-4F39-4F82-B0EF-61DF801F9AFC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7E0CA9-9614-40A2-B111-F394BEE6681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494B52-0A82-464C-A296-6A811851FBC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0F5645-4284-4C54-BAF8-3EB9F72A1DD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FF7635-4905-4C96-A9E6-B6D00692F59D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7FDF0B-264F-4849-9158-3170EE07CF5B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BAB8FF-3C30-4BCA-BE27-E3C2171EC505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0E77D9-B356-4F10-9154-40C64B75FF09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FF9993-7C93-4385-A301-ED078ABB96D3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234841-4E31-43B5-8C84-F27D7FFEFD8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FE9079-63C5-4A47-BF9F-978C938B22B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ED57B-A603-408B-B467-D8B6FDB713B6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CFFC7B-1B23-4D3A-BD83-C18C1D178FA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36E151-C93A-463C-9BF6-A83D742443B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535B81-A565-4D5A-8FDE-6EC7859AB6D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0E7D45-07B5-459C-B673-45EB406F01A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7AA77-8272-4F64-9440-43BF222D260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2B596B-C28B-4BB5-9FFD-A57CA2C6A3D1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8DB41-E3AB-4349-9294-90F6E74A9A6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7E9A3-0F79-49F6-B685-05422AEEC9B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411C63-1EA6-47C3-B1A9-28F03017BEF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87273-42AB-4A0B-B0C8-4A34CE25214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B8248-58E1-4559-9694-BE23EAD8E6E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E59CCF-FDF8-423F-B252-D1E6736011F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6D8EFD-FB65-4533-9F5B-A404A562746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D3E107-5B8D-4F46-A151-D9D76F8DC05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C7C576-A973-4BAC-B121-91E2FB3AC19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928AA-37C5-4BF5-AD77-8DB28CA71A1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664D06-05ED-4D3D-8ECC-8DD46D6D155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501C6-EDC2-4831-A05B-791C8BF029D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65A993-7D13-4B9E-BAAA-06E7392332F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1193B0-0F06-47BA-809D-035B1C02AC5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E5CAA0-3DFF-49F5-8506-3E410C02EEA3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A5BCE4-A1DD-43A8-9206-A3578A49E4D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02294C-104C-4219-9900-247B1FFCBAD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5466E-A85D-49D9-B460-B252AD9BB1C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B77F08-C428-4A0F-A146-B0A768ED2D7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29DC8D-0235-4735-AEDF-F4AF1CCA94D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5CBE4A-1385-4685-A01E-A33CF354DB5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8B94F8-35DA-4A13-BA00-8027811CCCF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D241C4-D332-48A5-985D-6974C0CDBE0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68EB0-6AE7-4273-A747-AFB6AB3E7CF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D511B-CFC9-41F1-972E-BB6FF0E8DE4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10B75-3652-415E-904E-EF6EA5365C3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0E546F-5419-4469-A67E-D7B27349FC1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D76429-BE82-4387-99AA-FB23F9C30CA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3B964F-0D4D-49C4-A4BF-81F11077CCF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911B3-43C1-4B89-91CB-ABA9295CABF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46E303-B2D8-4858-803A-9BFFBC5A9103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E642B-6016-4C3C-8B10-5F1F1AFA161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27C168-FDE1-4F9F-B19C-D7EF45A656B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7AF4B-65F4-496E-B914-2D14D0C4621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7A58B5-F392-4068-919D-70B9EF17219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3F1C85-17A1-431F-BC52-6E7C1573BC9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0CEB0-6F90-4285-ADDA-1558AE48A6B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2DAD98-BCBE-4FED-AC12-8D9DCA5634E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32059B-6625-4858-A204-23E17F7CE4B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2CB87F-1D5B-4EE5-807E-CADD62F55AB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698962-1D48-42D8-8167-8A709C12932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9D82C4-2BA3-4F6A-ACEA-E7BF7A7D27B2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134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14D39E-9CA6-4684-9F8C-56F3CBEF1EE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135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049649-3537-4B07-B494-4F896DFDCB0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136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115EA1-D413-40A0-9FCD-2B43FA5C50D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137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83119-AE07-4FD8-B932-40E4839460F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138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E57F6-0793-4FC6-B2AF-BBEAA23D1B8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139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-108" charset="0"/>
              <a:ea typeface="ＭＳ Ｐゴシック" pitchFamily="1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06487F-9BCF-4E65-A881-B0C2EADA2AF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C57F-1ED9-4F35-929D-D1A43BA96F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2AF2-650C-4BEF-A104-FF60D5D2D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Lymphatic System</a:t>
            </a:r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724400"/>
          </a:xfrm>
        </p:spPr>
        <p:txBody>
          <a:bodyPr>
            <a:normAutofit fontScale="92500"/>
          </a:bodyPr>
          <a:lstStyle/>
          <a:p>
            <a:pPr marL="377825" indent="-377825" eaLnBrk="1" hangingPunct="1"/>
            <a:r>
              <a:rPr lang="en-US" dirty="0" smtClean="0"/>
              <a:t>___________________________________________________ from blood vessels back to blood</a:t>
            </a:r>
          </a:p>
          <a:p>
            <a:pPr marL="377825" indent="-377825" eaLnBrk="1" hangingPunct="1"/>
            <a:r>
              <a:rPr lang="en-US" dirty="0" smtClean="0"/>
              <a:t>Consists of three parts</a:t>
            </a:r>
          </a:p>
          <a:p>
            <a:pPr marL="958850" lvl="1" indent="-390525" eaLnBrk="1" hangingPunct="1">
              <a:buFontTx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Network of 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  <a:p>
            <a:pPr marL="958850" lvl="1" indent="-390525" eaLnBrk="1" hangingPunct="1">
              <a:buFontTx/>
              <a:buAutoNum type="arabicPeriod"/>
            </a:pPr>
            <a:endParaRPr lang="en-US" b="1" dirty="0" smtClean="0">
              <a:ea typeface="ＭＳ Ｐゴシック" pitchFamily="1" charset="-128"/>
            </a:endParaRPr>
          </a:p>
          <a:p>
            <a:pPr marL="958850" lvl="1" indent="-390525" eaLnBrk="1" hangingPunct="1">
              <a:buFontTx/>
              <a:buAutoNum type="arabicPeriod"/>
            </a:pPr>
            <a:r>
              <a:rPr lang="en-US" b="1" dirty="0" smtClean="0">
                <a:ea typeface="ＭＳ Ｐゴシック" pitchFamily="1" charset="-128"/>
              </a:rPr>
              <a:t>Lymph</a:t>
            </a:r>
            <a:r>
              <a:rPr lang="en-US" dirty="0" smtClean="0">
                <a:ea typeface="ＭＳ Ｐゴシック" pitchFamily="1" charset="-128"/>
              </a:rPr>
              <a:t> </a:t>
            </a:r>
            <a:endParaRPr lang="en-US" dirty="0">
              <a:ea typeface="ＭＳ Ｐゴシック" pitchFamily="1" charset="-128"/>
            </a:endParaRPr>
          </a:p>
          <a:p>
            <a:pPr marL="1358900" lvl="2" indent="-390525"/>
            <a:r>
              <a:rPr lang="en-US" dirty="0" smtClean="0">
                <a:ea typeface="ＭＳ Ｐゴシック" pitchFamily="1" charset="-128"/>
              </a:rPr>
              <a:t>The fluid in vessels</a:t>
            </a:r>
          </a:p>
          <a:p>
            <a:pPr marL="958850" lvl="1" indent="-390525" eaLnBrk="1" hangingPunct="1">
              <a:buFontTx/>
              <a:buAutoNum type="arabicPeriod"/>
            </a:pPr>
            <a:endParaRPr lang="en-US" b="1" dirty="0" smtClean="0">
              <a:ea typeface="ＭＳ Ｐゴシック" pitchFamily="1" charset="-128"/>
            </a:endParaRPr>
          </a:p>
          <a:p>
            <a:pPr marL="958850" lvl="1" indent="-390525" eaLnBrk="1" hangingPunct="1">
              <a:buFontTx/>
              <a:buAutoNum type="arabicPeriod"/>
            </a:pPr>
            <a:r>
              <a:rPr lang="en-US" b="1" dirty="0" smtClean="0">
                <a:ea typeface="ＭＳ Ｐゴシック" pitchFamily="1" charset="-128"/>
              </a:rPr>
              <a:t>Lymph _</a:t>
            </a:r>
            <a:endParaRPr lang="en-US" dirty="0" smtClean="0">
              <a:ea typeface="ＭＳ Ｐゴシック" pitchFamily="1" charset="-128"/>
            </a:endParaRPr>
          </a:p>
          <a:p>
            <a:pPr marL="1358900" lvl="2" indent="-390525"/>
            <a:r>
              <a:rPr lang="en-US" dirty="0" smtClean="0">
                <a:ea typeface="ＭＳ Ｐゴシック" pitchFamily="1" charset="-128"/>
              </a:rPr>
              <a:t> filter and cleanse lymph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066" y="2095500"/>
            <a:ext cx="32369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 Transport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Lymph propelled by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Pressure changes in thorax during breathing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Pulsations of nearby arteries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Contractions of smooth muscle in walls of larger </a:t>
            </a:r>
            <a:r>
              <a:rPr lang="en-US" dirty="0" err="1" smtClean="0">
                <a:ea typeface="ＭＳ Ｐゴシック" pitchFamily="1" charset="-128"/>
              </a:rPr>
              <a:t>lymphatics</a:t>
            </a:r>
            <a:r>
              <a:rPr lang="en-US" dirty="0" smtClean="0"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Antibody Targets</a:t>
            </a: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Antibodies _</a:t>
            </a:r>
          </a:p>
          <a:p>
            <a:pPr lvl="1" eaLnBrk="1" hangingPunct="1"/>
            <a:r>
              <a:rPr lang="en-US" dirty="0" smtClean="0"/>
              <a:t>Form antigen-antibody (immune) complexes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Defensive mechanisms used by antibodies </a:t>
            </a:r>
          </a:p>
          <a:p>
            <a:pPr lvl="1"/>
            <a:r>
              <a:rPr lang="en-US" u="sng" dirty="0" smtClean="0"/>
              <a:t> </a:t>
            </a:r>
            <a:endParaRPr lang="en-US" dirty="0" smtClean="0"/>
          </a:p>
          <a:p>
            <a:pPr lvl="1"/>
            <a:r>
              <a:rPr lang="en-US" u="sng" dirty="0" smtClean="0"/>
              <a:t>____________________________ </a:t>
            </a:r>
            <a:r>
              <a:rPr lang="en-US" dirty="0" smtClean="0"/>
              <a:t>by Complement  fixation</a:t>
            </a:r>
          </a:p>
          <a:p>
            <a:pPr lvl="1"/>
            <a:r>
              <a:rPr lang="en-US" u="sng" dirty="0" smtClean="0"/>
              <a:t> </a:t>
            </a:r>
            <a:endParaRPr lang="en-US" dirty="0" smtClean="0"/>
          </a:p>
          <a:p>
            <a:pPr lvl="1"/>
            <a:r>
              <a:rPr lang="en-US" u="sng" dirty="0" smtClean="0"/>
              <a:t> </a:t>
            </a:r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Memory tool:  Think “P.L.A.N” of attack</a:t>
            </a:r>
          </a:p>
        </p:txBody>
      </p:sp>
    </p:spTree>
    <p:extLst>
      <p:ext uri="{BB962C8B-B14F-4D97-AF65-F5344CB8AC3E}">
        <p14:creationId xmlns:p14="http://schemas.microsoft.com/office/powerpoint/2010/main" val="2224806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Precipitation</a:t>
            </a:r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Complexes precipitate and are subject to </a:t>
            </a:r>
            <a:r>
              <a:rPr lang="en-US" dirty="0" err="1" smtClean="0"/>
              <a:t>phagocytosis</a:t>
            </a:r>
            <a:r>
              <a:rPr lang="en-US" dirty="0" smtClean="0"/>
              <a:t> 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00" y="2193925"/>
            <a:ext cx="19685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2325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 Fixation and Activation</a:t>
            </a: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Main antibody defense against cellular antigens</a:t>
            </a:r>
          </a:p>
          <a:p>
            <a:pPr eaLnBrk="1" hangingPunct="1"/>
            <a:r>
              <a:rPr lang="en-US" dirty="0" smtClean="0"/>
              <a:t>Several antibodies bind close together on a cellular antigen</a:t>
            </a:r>
          </a:p>
          <a:p>
            <a:pPr eaLnBrk="1" hangingPunct="1"/>
            <a:r>
              <a:rPr lang="en-US" dirty="0" smtClean="0"/>
              <a:t>Their complement-binding sites _________________________________ into the cell’s surface </a:t>
            </a:r>
          </a:p>
          <a:p>
            <a:pPr eaLnBrk="1" hangingPunct="1"/>
            <a:r>
              <a:rPr lang="en-US" dirty="0" smtClean="0"/>
              <a:t>Complement triggers _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675" y="2193925"/>
            <a:ext cx="19653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0384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 Fixation and Activation</a:t>
            </a:r>
          </a:p>
        </p:txBody>
      </p:sp>
      <p:sp>
        <p:nvSpPr>
          <p:cNvPr id="1259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Activated complement functions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Enlists more and more defensive elements</a:t>
            </a:r>
          </a:p>
        </p:txBody>
      </p:sp>
    </p:spTree>
    <p:extLst>
      <p:ext uri="{BB962C8B-B14F-4D97-AF65-F5344CB8AC3E}">
        <p14:creationId xmlns:p14="http://schemas.microsoft.com/office/powerpoint/2010/main" val="11366443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Agglutination</a:t>
            </a: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Antibodies bind the same determinant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Cross-linked antigen-antibody complexes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Example: clumping of mismatched blood cells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2227263"/>
            <a:ext cx="19558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8453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Neutralization</a:t>
            </a:r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Simplest mechanism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Antibodies block specific sites on viruses or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Prevent these ___________________________________ to receptors on tissue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Antigen-antibody complexes _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213" y="2447925"/>
            <a:ext cx="210978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0225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Antibody Actions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Antigen-antibody complexes </a:t>
            </a:r>
            <a:r>
              <a:rPr lang="en-US" dirty="0" smtClean="0"/>
              <a:t>_________________________________________; </a:t>
            </a:r>
            <a:r>
              <a:rPr lang="en-US" dirty="0"/>
              <a:t>prepare them for destruction by innate defenses</a:t>
            </a:r>
          </a:p>
          <a:p>
            <a:endParaRPr lang="en-US" dirty="0" smtClean="0"/>
          </a:p>
          <a:p>
            <a:r>
              <a:rPr lang="en-US" dirty="0" smtClean="0"/>
              <a:t>Antibodies </a:t>
            </a:r>
            <a:r>
              <a:rPr lang="en-US" dirty="0"/>
              <a:t>do not invade solid tissue unless lesion present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act </a:t>
            </a:r>
            <a:r>
              <a:rPr lang="en-US" dirty="0" smtClean="0"/>
              <a:t>__________________________________ if </a:t>
            </a:r>
            <a:r>
              <a:rPr lang="en-US" dirty="0"/>
              <a:t>attached to virus before it enters cell</a:t>
            </a:r>
          </a:p>
          <a:p>
            <a:pPr lvl="1"/>
            <a:r>
              <a:rPr lang="en-US" dirty="0"/>
              <a:t>Activate mechanisms that destroy virus</a:t>
            </a:r>
          </a:p>
        </p:txBody>
      </p:sp>
    </p:spTree>
    <p:extLst>
      <p:ext uri="{BB962C8B-B14F-4D97-AF65-F5344CB8AC3E}">
        <p14:creationId xmlns:p14="http://schemas.microsoft.com/office/powerpoint/2010/main" val="32813467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Cell-Mediated Immune Response</a:t>
            </a: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 cells provide defense against intracellular antigens</a:t>
            </a:r>
          </a:p>
          <a:p>
            <a:pPr lvl="1" eaLnBrk="1" hangingPunct="1"/>
            <a:r>
              <a:rPr lang="en-US" dirty="0" smtClean="0"/>
              <a:t>Two types of surface receptors of T cells</a:t>
            </a:r>
          </a:p>
          <a:p>
            <a:pPr lvl="3" eaLnBrk="1" hangingPunct="1"/>
            <a:r>
              <a:rPr lang="en-US" sz="2400" dirty="0" smtClean="0"/>
              <a:t> </a:t>
            </a:r>
          </a:p>
          <a:p>
            <a:pPr lvl="3" eaLnBrk="1" hangingPunct="1"/>
            <a:r>
              <a:rPr lang="en-US" sz="2400" dirty="0" smtClean="0"/>
              <a:t>Play a role in T cell interactions with other cells</a:t>
            </a:r>
          </a:p>
        </p:txBody>
      </p:sp>
    </p:spTree>
    <p:extLst>
      <p:ext uri="{BB962C8B-B14F-4D97-AF65-F5344CB8AC3E}">
        <p14:creationId xmlns:p14="http://schemas.microsoft.com/office/powerpoint/2010/main" val="23180198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Cell-Mediated Immune Response</a:t>
            </a:r>
          </a:p>
        </p:txBody>
      </p:sp>
      <p:sp>
        <p:nvSpPr>
          <p:cNvPr id="1280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types of T cells</a:t>
            </a:r>
          </a:p>
          <a:p>
            <a:pPr lvl="1" eaLnBrk="1" hangingPunct="1"/>
            <a:r>
              <a:rPr lang="en-US" dirty="0" smtClean="0"/>
              <a:t>CD4 cells become ___________________________ (T</a:t>
            </a:r>
            <a:r>
              <a:rPr lang="en-US" baseline="-25000" dirty="0" smtClean="0"/>
              <a:t>H</a:t>
            </a:r>
            <a:r>
              <a:rPr lang="en-US" dirty="0" smtClean="0"/>
              <a:t>) when activated </a:t>
            </a:r>
          </a:p>
          <a:p>
            <a:pPr lvl="1" eaLnBrk="1" hangingPunct="1"/>
            <a:r>
              <a:rPr lang="en-US" dirty="0" smtClean="0"/>
              <a:t>CD8 cells become _________________________________ (T</a:t>
            </a:r>
            <a:r>
              <a:rPr lang="en-US" baseline="-25000" dirty="0" smtClean="0"/>
              <a:t>C</a:t>
            </a:r>
            <a:r>
              <a:rPr lang="en-US" dirty="0" smtClean="0"/>
              <a:t>) that destroy cells harboring foreign antigens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Other types of T cells</a:t>
            </a:r>
          </a:p>
          <a:p>
            <a:pPr lvl="1" eaLnBrk="1" hangingPunct="1"/>
            <a:r>
              <a:rPr lang="en-US" dirty="0" smtClean="0"/>
              <a:t>________________________________________ T cells (T</a:t>
            </a:r>
            <a:r>
              <a:rPr lang="en-US" baseline="-25000" dirty="0" smtClean="0"/>
              <a:t>REG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________________________________________ T cells </a:t>
            </a:r>
          </a:p>
        </p:txBody>
      </p:sp>
    </p:spTree>
    <p:extLst>
      <p:ext uri="{BB962C8B-B14F-4D97-AF65-F5344CB8AC3E}">
        <p14:creationId xmlns:p14="http://schemas.microsoft.com/office/powerpoint/2010/main" val="406832908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Humoral and Cell-Mediated Response</a:t>
            </a: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Antibodies of the _</a:t>
            </a:r>
          </a:p>
          <a:p>
            <a:pPr lvl="1" eaLnBrk="1" hangingPunct="1"/>
            <a:r>
              <a:rPr lang="en-US" dirty="0" smtClean="0"/>
              <a:t>The simplest ammunition of the immune response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Targets</a:t>
            </a:r>
          </a:p>
          <a:p>
            <a:pPr lvl="1" eaLnBrk="1" hangingPunct="1"/>
            <a:r>
              <a:rPr lang="en-US" dirty="0" smtClean="0"/>
              <a:t>Bacteria and molecules in _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(body secretions, tissue fluid, blood, and lymph)</a:t>
            </a:r>
          </a:p>
        </p:txBody>
      </p:sp>
    </p:spTree>
    <p:extLst>
      <p:ext uri="{BB962C8B-B14F-4D97-AF65-F5344CB8AC3E}">
        <p14:creationId xmlns:p14="http://schemas.microsoft.com/office/powerpoint/2010/main" val="46338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Lymphoid Cells</a:t>
            </a:r>
          </a:p>
        </p:txBody>
      </p:sp>
      <p:sp>
        <p:nvSpPr>
          <p:cNvPr id="4506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________________________________ </a:t>
            </a:r>
            <a:r>
              <a:rPr lang="en-US" dirty="0" smtClean="0"/>
              <a:t>main warriors of immune system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Arise in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Mature into one of two main varieties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T cells </a:t>
            </a:r>
            <a:r>
              <a:rPr lang="en-US" dirty="0" smtClean="0">
                <a:ea typeface="ＭＳ Ｐゴシック" pitchFamily="1" charset="-128"/>
              </a:rPr>
              <a:t>(T lymphocytes)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B cells </a:t>
            </a:r>
            <a:r>
              <a:rPr lang="en-US" dirty="0" smtClean="0">
                <a:ea typeface="ＭＳ Ｐゴシック" pitchFamily="1" charset="-128"/>
              </a:rPr>
              <a:t>(B lymphocytes)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Humoral and Cell-Mediated Response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T cells of the cell-mediated response</a:t>
            </a:r>
          </a:p>
          <a:p>
            <a:pPr lvl="1" eaLnBrk="1" hangingPunct="1"/>
            <a:r>
              <a:rPr lang="en-US" dirty="0" smtClean="0"/>
              <a:t>Recognize and respond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Targets</a:t>
            </a:r>
          </a:p>
          <a:p>
            <a:pPr lvl="1" eaLnBrk="1" hangingPunct="1"/>
            <a:r>
              <a:rPr lang="en-US" dirty="0" smtClean="0"/>
              <a:t>Body cells ______________________________ by viruses or bacteria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Abnormal or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Cells of infused or transplanted foreign tissue</a:t>
            </a:r>
          </a:p>
        </p:txBody>
      </p:sp>
    </p:spTree>
    <p:extLst>
      <p:ext uri="{BB962C8B-B14F-4D97-AF65-F5344CB8AC3E}">
        <p14:creationId xmlns:p14="http://schemas.microsoft.com/office/powerpoint/2010/main" val="196398349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Antigen Recognition </a:t>
            </a:r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Immunocompetent</a:t>
            </a:r>
            <a:r>
              <a:rPr lang="en-US" dirty="0" smtClean="0"/>
              <a:t> T cells are activated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 cells must simultaneously recognize</a:t>
            </a:r>
          </a:p>
          <a:p>
            <a:pPr lvl="1" eaLnBrk="1" hangingPunct="1"/>
            <a:r>
              <a:rPr lang="en-US" dirty="0" err="1" smtClean="0"/>
              <a:t>Nonself</a:t>
            </a:r>
            <a:r>
              <a:rPr lang="en-US" dirty="0" smtClean="0"/>
              <a:t> :  the antigen</a:t>
            </a:r>
          </a:p>
          <a:p>
            <a:pPr lvl="1" eaLnBrk="1" hangingPunct="1"/>
            <a:r>
              <a:rPr lang="en-US" dirty="0" smtClean="0"/>
              <a:t>Self:  an MHC protein of a body cell</a:t>
            </a:r>
          </a:p>
        </p:txBody>
      </p:sp>
    </p:spTree>
    <p:extLst>
      <p:ext uri="{BB962C8B-B14F-4D97-AF65-F5344CB8AC3E}">
        <p14:creationId xmlns:p14="http://schemas.microsoft.com/office/powerpoint/2010/main" val="32717911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MHC Proteins</a:t>
            </a:r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types of MHC proteins are important to T cell activation</a:t>
            </a:r>
          </a:p>
          <a:p>
            <a:pPr lvl="1" eaLnBrk="1" hangingPunct="1"/>
            <a:r>
              <a:rPr lang="en-US" dirty="0" smtClean="0"/>
              <a:t>Class I MHC proteins</a:t>
            </a:r>
          </a:p>
          <a:p>
            <a:pPr lvl="2" eaLnBrk="1" hangingPunct="1"/>
            <a:r>
              <a:rPr lang="en-US" dirty="0" smtClean="0"/>
              <a:t>displayed by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Class II MHC proteins </a:t>
            </a:r>
          </a:p>
          <a:p>
            <a:pPr lvl="2" eaLnBrk="1" hangingPunct="1"/>
            <a:r>
              <a:rPr lang="en-US" dirty="0" smtClean="0"/>
              <a:t>displayed by ________________________________ :                 </a:t>
            </a:r>
            <a:r>
              <a:rPr lang="en-US" dirty="0" err="1" smtClean="0"/>
              <a:t>dendritic</a:t>
            </a:r>
            <a:r>
              <a:rPr lang="en-US" dirty="0" smtClean="0"/>
              <a:t> cells, macrophages and B cells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8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I MHC Proteins</a:t>
            </a:r>
          </a:p>
        </p:txBody>
      </p:sp>
      <p:sp>
        <p:nvSpPr>
          <p:cNvPr id="1331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Bind with fragment of a protein synthesized in the cell (____________________________________)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Endogenous antigen is a self-antigen in a normal cell; </a:t>
            </a:r>
          </a:p>
          <a:p>
            <a:pPr lvl="1" eaLnBrk="1" hangingPunct="1"/>
            <a:r>
              <a:rPr lang="en-US" dirty="0" smtClean="0"/>
              <a:t>Would be a </a:t>
            </a:r>
            <a:r>
              <a:rPr lang="en-US" dirty="0" err="1" smtClean="0"/>
              <a:t>nonself</a:t>
            </a:r>
            <a:r>
              <a:rPr lang="en-US" dirty="0" smtClean="0"/>
              <a:t> antigen in an infected or abnormal cell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Informs </a:t>
            </a:r>
            <a:r>
              <a:rPr lang="en-US" dirty="0" err="1" smtClean="0"/>
              <a:t>cytotoxic</a:t>
            </a:r>
            <a:r>
              <a:rPr lang="en-US" dirty="0" smtClean="0"/>
              <a:t> T cells of the _</a:t>
            </a:r>
          </a:p>
        </p:txBody>
      </p:sp>
    </p:spTree>
    <p:extLst>
      <p:ext uri="{BB962C8B-B14F-4D97-AF65-F5344CB8AC3E}">
        <p14:creationId xmlns:p14="http://schemas.microsoft.com/office/powerpoint/2010/main" val="11558754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II MHC Proteins</a:t>
            </a:r>
          </a:p>
        </p:txBody>
      </p:sp>
      <p:sp>
        <p:nvSpPr>
          <p:cNvPr id="1392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Bind with fragments of _____________________ antigens that have been engulfed and broken down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Recognized by _</a:t>
            </a:r>
          </a:p>
        </p:txBody>
      </p:sp>
    </p:spTree>
    <p:extLst>
      <p:ext uri="{BB962C8B-B14F-4D97-AF65-F5344CB8AC3E}">
        <p14:creationId xmlns:p14="http://schemas.microsoft.com/office/powerpoint/2010/main" val="16728799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 cell activation:  step one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Phagocytic</a:t>
            </a:r>
            <a:r>
              <a:rPr lang="en-US" dirty="0" smtClean="0"/>
              <a:t> cell engulfs material</a:t>
            </a:r>
          </a:p>
          <a:p>
            <a:endParaRPr lang="en-US" dirty="0" smtClean="0"/>
          </a:p>
          <a:p>
            <a:r>
              <a:rPr lang="en-US" dirty="0" smtClean="0"/>
              <a:t>Becomes APC:  antigen presenting cell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 on the APC surface</a:t>
            </a:r>
          </a:p>
          <a:p>
            <a:endParaRPr lang="en-US" dirty="0" smtClean="0"/>
          </a:p>
          <a:p>
            <a:r>
              <a:rPr lang="en-US" dirty="0" smtClean="0"/>
              <a:t>T cells will bind to the antigen on the APC</a:t>
            </a:r>
          </a:p>
          <a:p>
            <a:pPr lvl="1"/>
            <a:r>
              <a:rPr lang="en-US" dirty="0" smtClean="0"/>
              <a:t>Helper T (CD4) cells bind to class II MHC</a:t>
            </a:r>
          </a:p>
          <a:p>
            <a:pPr lvl="1"/>
            <a:r>
              <a:rPr lang="en-US" dirty="0" err="1" smtClean="0"/>
              <a:t>Cytotoxic</a:t>
            </a:r>
            <a:r>
              <a:rPr lang="en-US" dirty="0" smtClean="0"/>
              <a:t> T (CD8) cells will be activated through class I MHC</a:t>
            </a:r>
          </a:p>
        </p:txBody>
      </p:sp>
    </p:spTree>
    <p:extLst>
      <p:ext uri="{BB962C8B-B14F-4D97-AF65-F5344CB8AC3E}">
        <p14:creationId xmlns:p14="http://schemas.microsoft.com/office/powerpoint/2010/main" val="3116378405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 cell activation:  step two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the T cell has found the MHC and the antigen, it needs a few more signals from the APC</a:t>
            </a:r>
          </a:p>
          <a:p>
            <a:pPr lvl="1"/>
            <a:r>
              <a:rPr lang="en-US" dirty="0" smtClean="0"/>
              <a:t>Co-stimulatory signals</a:t>
            </a:r>
          </a:p>
          <a:p>
            <a:pPr lvl="2"/>
            <a:r>
              <a:rPr lang="en-US" dirty="0" smtClean="0"/>
              <a:t>_____________________________________________ on the APC help to activate T cells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 (Interleukins 1 and 2) are released and cause the T cell to activate and differentiate</a:t>
            </a:r>
          </a:p>
          <a:p>
            <a:pPr lvl="3"/>
            <a:r>
              <a:rPr lang="en-US" dirty="0" smtClean="0"/>
              <a:t>Results in _</a:t>
            </a:r>
          </a:p>
        </p:txBody>
      </p:sp>
    </p:spTree>
    <p:extLst>
      <p:ext uri="{BB962C8B-B14F-4D97-AF65-F5344CB8AC3E}">
        <p14:creationId xmlns:p14="http://schemas.microsoft.com/office/powerpoint/2010/main" val="65662167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Cytokines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Cytokines</a:t>
            </a:r>
          </a:p>
          <a:p>
            <a:pPr lvl="1">
              <a:defRPr/>
            </a:pPr>
            <a:r>
              <a:rPr lang="en-US" dirty="0"/>
              <a:t>General term for mediators that influence cell development, differentiation and response</a:t>
            </a:r>
          </a:p>
          <a:p>
            <a:pPr lvl="1">
              <a:defRPr/>
            </a:pPr>
            <a:r>
              <a:rPr lang="en-US" dirty="0"/>
              <a:t>Interleukin 1 (IL-1)</a:t>
            </a:r>
          </a:p>
          <a:p>
            <a:pPr lvl="2"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>
              <a:defRPr/>
            </a:pPr>
            <a:r>
              <a:rPr lang="en-US" dirty="0"/>
              <a:t>Stimulates T cells to release IL-2</a:t>
            </a:r>
          </a:p>
          <a:p>
            <a:pPr lvl="2"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n-US" dirty="0"/>
              <a:t>Interleukin 2 (Il-2)</a:t>
            </a:r>
          </a:p>
          <a:p>
            <a:pPr lvl="2">
              <a:defRPr/>
            </a:pPr>
            <a:r>
              <a:rPr lang="en-US" dirty="0"/>
              <a:t>Growth factor</a:t>
            </a:r>
          </a:p>
          <a:p>
            <a:pPr lvl="2"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4807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Roles of Helper T(T</a:t>
            </a:r>
            <a:r>
              <a:rPr lang="en-US" baseline="-25000" smtClean="0"/>
              <a:t>H</a:t>
            </a:r>
            <a:r>
              <a:rPr lang="en-US" smtClean="0"/>
              <a:t>) Cells </a:t>
            </a:r>
          </a:p>
        </p:txBody>
      </p:sp>
      <p:sp>
        <p:nvSpPr>
          <p:cNvPr id="15053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Play a central role in the adaptive immune response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Once primed by APC presentation of antigen, they</a:t>
            </a:r>
          </a:p>
          <a:p>
            <a:pPr lvl="1" eaLnBrk="1" hangingPunct="1"/>
            <a:r>
              <a:rPr lang="en-US" sz="2400" dirty="0" smtClean="0"/>
              <a:t>Help _</a:t>
            </a:r>
          </a:p>
          <a:p>
            <a:pPr lvl="1" eaLnBrk="1" hangingPunct="1"/>
            <a:r>
              <a:rPr lang="en-US" sz="2400" dirty="0" smtClean="0"/>
              <a:t>Induce T and B cell _</a:t>
            </a:r>
          </a:p>
          <a:p>
            <a:pPr lvl="1" eaLnBrk="1" hangingPunct="1"/>
            <a:r>
              <a:rPr lang="en-US" sz="2400" dirty="0" smtClean="0"/>
              <a:t>Activate macrophages and recruit other immune cells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Without T</a:t>
            </a:r>
            <a:r>
              <a:rPr lang="en-US" sz="2600" baseline="-25000" dirty="0" smtClean="0"/>
              <a:t>H</a:t>
            </a:r>
            <a:r>
              <a:rPr lang="en-US" sz="2600" dirty="0" smtClean="0"/>
              <a:t>, there is _</a:t>
            </a:r>
          </a:p>
        </p:txBody>
      </p:sp>
    </p:spTree>
    <p:extLst>
      <p:ext uri="{BB962C8B-B14F-4D97-AF65-F5344CB8AC3E}">
        <p14:creationId xmlns:p14="http://schemas.microsoft.com/office/powerpoint/2010/main" val="28367198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Helper T Cells</a:t>
            </a:r>
          </a:p>
        </p:txBody>
      </p:sp>
      <p:sp>
        <p:nvSpPr>
          <p:cNvPr id="151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Stimulate B cells to divide more rapidly and begin antibody formation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Most antigens require T</a:t>
            </a:r>
            <a:r>
              <a:rPr lang="en-US" baseline="-25000" dirty="0" smtClean="0"/>
              <a:t>H</a:t>
            </a:r>
            <a:r>
              <a:rPr lang="en-US" dirty="0" smtClean="0"/>
              <a:t> ______________________________  to activate B cells</a:t>
            </a:r>
          </a:p>
        </p:txBody>
      </p:sp>
    </p:spTree>
    <p:extLst>
      <p:ext uri="{BB962C8B-B14F-4D97-AF65-F5344CB8AC3E}">
        <p14:creationId xmlns:p14="http://schemas.microsoft.com/office/powerpoint/2010/main" val="260306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Lymphocytes</a:t>
            </a:r>
          </a:p>
        </p:txBody>
      </p:sp>
      <p:sp>
        <p:nvSpPr>
          <p:cNvPr id="471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016875" cy="5106987"/>
          </a:xfrm>
        </p:spPr>
        <p:txBody>
          <a:bodyPr/>
          <a:lstStyle/>
          <a:p>
            <a:pPr eaLnBrk="1" hangingPunct="1"/>
            <a:r>
              <a:rPr lang="en-US" dirty="0" smtClean="0"/>
              <a:t>T cells and B cells protect against </a:t>
            </a:r>
            <a:r>
              <a:rPr lang="en-US" b="1" dirty="0" smtClean="0"/>
              <a:t>_</a:t>
            </a:r>
            <a:endParaRPr lang="en-US" dirty="0" smtClean="0"/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Anything body perceives as foreign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Viruses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mismatched RBCs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Roles of Cytotoxic T(T</a:t>
            </a:r>
            <a:r>
              <a:rPr lang="en-US" baseline="-25000" smtClean="0"/>
              <a:t>C</a:t>
            </a:r>
            <a:r>
              <a:rPr lang="en-US" smtClean="0"/>
              <a:t>) Cells 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Activated T</a:t>
            </a:r>
            <a:r>
              <a:rPr lang="en-US" baseline="-25000" dirty="0" smtClean="0"/>
              <a:t>C</a:t>
            </a:r>
            <a:r>
              <a:rPr lang="en-US" dirty="0" smtClean="0"/>
              <a:t> cells circulate in blood and lymph and lymphoid organs in search of body cells displaying antigen they recognize</a:t>
            </a:r>
          </a:p>
        </p:txBody>
      </p:sp>
    </p:spTree>
    <p:extLst>
      <p:ext uri="{BB962C8B-B14F-4D97-AF65-F5344CB8AC3E}">
        <p14:creationId xmlns:p14="http://schemas.microsoft.com/office/powerpoint/2010/main" val="2453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Roles of Cytotoxic T(T</a:t>
            </a:r>
            <a:r>
              <a:rPr lang="en-US" baseline="-25000" smtClean="0"/>
              <a:t>C</a:t>
            </a:r>
            <a:r>
              <a:rPr lang="en-US" smtClean="0"/>
              <a:t>) Cells </a:t>
            </a:r>
          </a:p>
        </p:txBody>
      </p:sp>
      <p:sp>
        <p:nvSpPr>
          <p:cNvPr id="153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Targets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Cells with intracellular bacteria or parasites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Foreign cells  (___________________________________________)</a:t>
            </a:r>
          </a:p>
        </p:txBody>
      </p:sp>
    </p:spTree>
    <p:extLst>
      <p:ext uri="{BB962C8B-B14F-4D97-AF65-F5344CB8AC3E}">
        <p14:creationId xmlns:p14="http://schemas.microsoft.com/office/powerpoint/2010/main" val="19555737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Cytotoxic T Cells</a:t>
            </a:r>
          </a:p>
        </p:txBody>
      </p:sp>
      <p:sp>
        <p:nvSpPr>
          <p:cNvPr id="154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Bind to a ________________________________  complex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destroy all infected or abnormal cells</a:t>
            </a:r>
          </a:p>
        </p:txBody>
      </p:sp>
    </p:spTree>
    <p:extLst>
      <p:ext uri="{BB962C8B-B14F-4D97-AF65-F5344CB8AC3E}">
        <p14:creationId xmlns:p14="http://schemas.microsoft.com/office/powerpoint/2010/main" val="42054893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Cytotoxic T Cells</a:t>
            </a:r>
          </a:p>
        </p:txBody>
      </p:sp>
      <p:sp>
        <p:nvSpPr>
          <p:cNvPr id="155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Lethal hit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cell releases _____________________________________________ by </a:t>
            </a:r>
            <a:r>
              <a:rPr lang="en-US" dirty="0" err="1" smtClean="0"/>
              <a:t>exocytosis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Perforins</a:t>
            </a:r>
            <a:r>
              <a:rPr lang="en-US" dirty="0" smtClean="0"/>
              <a:t> create _________________________  through which </a:t>
            </a:r>
            <a:r>
              <a:rPr lang="en-US" dirty="0" err="1" smtClean="0"/>
              <a:t>granzymes</a:t>
            </a:r>
            <a:r>
              <a:rPr lang="en-US" dirty="0" smtClean="0"/>
              <a:t> enter the target cell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Granzymes</a:t>
            </a:r>
            <a:r>
              <a:rPr lang="en-US" dirty="0" smtClean="0"/>
              <a:t> stimulate _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467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Killer Cells</a:t>
            </a:r>
          </a:p>
        </p:txBody>
      </p:sp>
      <p:sp>
        <p:nvSpPr>
          <p:cNvPr id="1566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Recognize other signs of abnormality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Different surface marker on stressed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the same key mechanisms as </a:t>
            </a:r>
            <a:r>
              <a:rPr lang="en-US" dirty="0" err="1" smtClean="0"/>
              <a:t>Tc</a:t>
            </a:r>
            <a:r>
              <a:rPr lang="en-US" dirty="0" smtClean="0"/>
              <a:t> cells for killing their target cells</a:t>
            </a:r>
          </a:p>
        </p:txBody>
      </p:sp>
    </p:spTree>
    <p:extLst>
      <p:ext uri="{BB962C8B-B14F-4D97-AF65-F5344CB8AC3E}">
        <p14:creationId xmlns:p14="http://schemas.microsoft.com/office/powerpoint/2010/main" val="25700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T (T</a:t>
            </a:r>
            <a:r>
              <a:rPr lang="en-US" baseline="-25000" smtClean="0"/>
              <a:t>Reg</a:t>
            </a:r>
            <a:r>
              <a:rPr lang="en-US" smtClean="0"/>
              <a:t>) Cells</a:t>
            </a:r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__________________________________________ by direct contact or by inhibitory cytokines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Important in preventing _</a:t>
            </a:r>
          </a:p>
        </p:txBody>
      </p:sp>
    </p:spTree>
    <p:extLst>
      <p:ext uri="{BB962C8B-B14F-4D97-AF65-F5344CB8AC3E}">
        <p14:creationId xmlns:p14="http://schemas.microsoft.com/office/powerpoint/2010/main" val="38360632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 Transplants</a:t>
            </a:r>
          </a:p>
        </p:txBody>
      </p:sp>
      <p:sp>
        <p:nvSpPr>
          <p:cNvPr id="1587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varieties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from one body site to another in the same person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between identical twins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between individuals who are not identical twins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 </a:t>
            </a:r>
          </a:p>
          <a:p>
            <a:pPr lvl="2" eaLnBrk="1" hangingPunct="1"/>
            <a:r>
              <a:rPr lang="en-US" dirty="0" smtClean="0"/>
              <a:t>from another animal species</a:t>
            </a:r>
          </a:p>
        </p:txBody>
      </p:sp>
    </p:spTree>
    <p:extLst>
      <p:ext uri="{BB962C8B-B14F-4D97-AF65-F5344CB8AC3E}">
        <p14:creationId xmlns:p14="http://schemas.microsoft.com/office/powerpoint/2010/main" val="35639647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Prevention of Rejection</a:t>
            </a:r>
          </a:p>
        </p:txBody>
      </p:sp>
      <p:sp>
        <p:nvSpPr>
          <p:cNvPr id="1597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Depends on the similarity of the tissues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Patient is treated with immunosuppressive therapy</a:t>
            </a:r>
          </a:p>
          <a:p>
            <a:pPr lvl="1" eaLnBrk="1" hangingPunct="1"/>
            <a:r>
              <a:rPr lang="en-US" dirty="0" smtClean="0"/>
              <a:t>Corticosteroid drugs to _</a:t>
            </a:r>
          </a:p>
          <a:p>
            <a:pPr lvl="1" eaLnBrk="1" hangingPunct="1"/>
            <a:r>
              <a:rPr lang="en-US" dirty="0" err="1" smtClean="0"/>
              <a:t>Antiproliferative</a:t>
            </a:r>
            <a:r>
              <a:rPr lang="en-US" dirty="0" smtClean="0"/>
              <a:t> drugs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Many of these have severe side effects</a:t>
            </a:r>
          </a:p>
        </p:txBody>
      </p:sp>
    </p:spTree>
    <p:extLst>
      <p:ext uri="{BB962C8B-B14F-4D97-AF65-F5344CB8AC3E}">
        <p14:creationId xmlns:p14="http://schemas.microsoft.com/office/powerpoint/2010/main" val="44182742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334000" cy="1219200"/>
          </a:xfrm>
        </p:spPr>
        <p:txBody>
          <a:bodyPr/>
          <a:lstStyle/>
          <a:p>
            <a:r>
              <a:rPr lang="en-US" smtClean="0"/>
              <a:t>Clinical Terms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5026025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Elephantiasis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Caused by </a:t>
            </a:r>
            <a:r>
              <a:rPr lang="en-US" dirty="0" smtClean="0"/>
              <a:t>__________________________ invading </a:t>
            </a:r>
            <a:r>
              <a:rPr lang="en-US" dirty="0"/>
              <a:t>the lymphatic system in the lower extremities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Lymphatic </a:t>
            </a:r>
            <a:r>
              <a:rPr lang="en-US" dirty="0" err="1"/>
              <a:t>filariasis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Results in </a:t>
            </a:r>
            <a:r>
              <a:rPr lang="en-US" dirty="0" smtClean="0"/>
              <a:t>_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May be a combination of </a:t>
            </a:r>
            <a:br>
              <a:rPr lang="en-US" dirty="0"/>
            </a:br>
            <a:r>
              <a:rPr lang="en-US" dirty="0"/>
              <a:t>lymph blockage and immune </a:t>
            </a:r>
            <a:br>
              <a:rPr lang="en-US" dirty="0"/>
            </a:br>
            <a:r>
              <a:rPr lang="en-US" dirty="0"/>
              <a:t>response to the parasite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Typically </a:t>
            </a:r>
            <a:r>
              <a:rPr lang="en-US" dirty="0"/>
              <a:t>a tropical disease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32300"/>
            <a:ext cx="3505200" cy="2425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2690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4055292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Hodgkin’s disease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Lymphoid tissue malignancy</a:t>
            </a:r>
          </a:p>
          <a:p>
            <a:pPr lvl="1"/>
            <a:r>
              <a:rPr lang="en-US" dirty="0" smtClean="0"/>
              <a:t>Cancerous growth of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Symptoms:</a:t>
            </a:r>
          </a:p>
          <a:p>
            <a:pPr lvl="2"/>
            <a:r>
              <a:rPr lang="en-US" dirty="0" smtClean="0"/>
              <a:t>Swollen, _______________________________ lymph nodes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Fever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07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Lymphocytes</a:t>
            </a:r>
          </a:p>
        </p:txBody>
      </p:sp>
      <p:sp>
        <p:nvSpPr>
          <p:cNvPr id="491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 cells 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Manage immune response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 cells 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Produce </a:t>
            </a:r>
            <a:r>
              <a:rPr lang="en-US" b="1" dirty="0" smtClean="0">
                <a:ea typeface="ＭＳ Ｐゴシック" pitchFamily="1" charset="-128"/>
              </a:rPr>
              <a:t>___________________________________</a:t>
            </a:r>
            <a:r>
              <a:rPr lang="en-US" dirty="0" smtClean="0">
                <a:ea typeface="ＭＳ Ｐゴシック" pitchFamily="1" charset="-128"/>
              </a:rPr>
              <a:t>, which secrete </a:t>
            </a:r>
            <a:r>
              <a:rPr lang="en-US" b="1" dirty="0" smtClean="0">
                <a:ea typeface="ＭＳ Ｐゴシック" pitchFamily="1" charset="-128"/>
              </a:rPr>
              <a:t>_</a:t>
            </a:r>
            <a:endParaRPr lang="en-US" dirty="0" smtClean="0">
              <a:ea typeface="ＭＳ Ｐゴシック" pitchFamily="1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Antibodies mark antigens for destruction by </a:t>
            </a:r>
            <a:r>
              <a:rPr lang="en-US" dirty="0" err="1" smtClean="0">
                <a:ea typeface="ＭＳ Ｐゴシック" pitchFamily="1" charset="-128"/>
              </a:rPr>
              <a:t>phagocytosis</a:t>
            </a:r>
            <a:r>
              <a:rPr lang="en-US" dirty="0" smtClean="0">
                <a:ea typeface="ＭＳ Ｐゴシック" pitchFamily="1" charset="-128"/>
              </a:rPr>
              <a:t> or other means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Hodgkin’s disease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Characterized by _</a:t>
            </a:r>
          </a:p>
          <a:p>
            <a:pPr lvl="1"/>
            <a:r>
              <a:rPr lang="en-US" dirty="0" smtClean="0"/>
              <a:t>Thought to be a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Treatment:</a:t>
            </a:r>
          </a:p>
          <a:p>
            <a:pPr lvl="2"/>
            <a:r>
              <a:rPr lang="en-US" dirty="0" smtClean="0"/>
              <a:t>Chemotherapy and radiation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High cure rate</a:t>
            </a:r>
          </a:p>
          <a:p>
            <a:endParaRPr lang="en-US" dirty="0" smtClean="0"/>
          </a:p>
        </p:txBody>
      </p:sp>
      <p:pic>
        <p:nvPicPr>
          <p:cNvPr id="11266" name="Picture 2" descr="http://www.webpathology.com/slides/slides/LymphNode_HodgkinsLymphoma_NS_ReedSternber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2431633" cy="1821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835606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Non-Hodgkin’s lymphoma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Includes all cancers of lymphoid tissue </a:t>
            </a:r>
            <a:r>
              <a:rPr lang="en-US" dirty="0" smtClean="0"/>
              <a:t>_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Uncontrolled </a:t>
            </a:r>
            <a:r>
              <a:rPr lang="en-US" dirty="0"/>
              <a:t>multiplication and </a:t>
            </a:r>
            <a:r>
              <a:rPr lang="en-US" dirty="0" smtClean="0"/>
              <a:t>________________________________  </a:t>
            </a:r>
            <a:r>
              <a:rPr lang="en-US" dirty="0"/>
              <a:t>of undifferentiated lymphocytes</a:t>
            </a:r>
          </a:p>
          <a:p>
            <a:pPr lvl="1">
              <a:defRPr/>
            </a:pPr>
            <a:r>
              <a:rPr lang="en-US" dirty="0"/>
              <a:t>Swelling of they lymph nodes</a:t>
            </a:r>
          </a:p>
          <a:p>
            <a:pPr lvl="1">
              <a:defRPr/>
            </a:pPr>
            <a:r>
              <a:rPr lang="en-US" dirty="0"/>
              <a:t>Spleen </a:t>
            </a:r>
          </a:p>
          <a:p>
            <a:pPr lvl="1">
              <a:defRPr/>
            </a:pPr>
            <a:r>
              <a:rPr lang="en-US" dirty="0" err="1"/>
              <a:t>Peyer’s</a:t>
            </a:r>
            <a:r>
              <a:rPr lang="en-US" dirty="0"/>
              <a:t> patches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Is the 5</a:t>
            </a:r>
            <a:r>
              <a:rPr lang="en-US" baseline="30000" dirty="0"/>
              <a:t>th</a:t>
            </a:r>
            <a:r>
              <a:rPr lang="en-US" dirty="0"/>
              <a:t> most common type of cancer</a:t>
            </a:r>
          </a:p>
        </p:txBody>
      </p:sp>
    </p:spTree>
    <p:extLst>
      <p:ext uri="{BB962C8B-B14F-4D97-AF65-F5344CB8AC3E}">
        <p14:creationId xmlns:p14="http://schemas.microsoft.com/office/powerpoint/2010/main" val="41375186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Lymphoma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term </a:t>
            </a:r>
          </a:p>
          <a:p>
            <a:endParaRPr lang="en-US" dirty="0" smtClean="0"/>
          </a:p>
          <a:p>
            <a:r>
              <a:rPr lang="en-US" dirty="0" smtClean="0"/>
              <a:t>Any ________________________________ of the lymphoid tissue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Malignant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34896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81600" cy="1219200"/>
          </a:xfrm>
        </p:spPr>
        <p:txBody>
          <a:bodyPr/>
          <a:lstStyle/>
          <a:p>
            <a:r>
              <a:rPr lang="en-US" smtClean="0"/>
              <a:t>Mononucleosis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48768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Viral </a:t>
            </a:r>
            <a:r>
              <a:rPr lang="en-US" sz="2800" dirty="0"/>
              <a:t>disease  </a:t>
            </a:r>
            <a:r>
              <a:rPr lang="en-US" sz="2800" dirty="0" smtClean="0"/>
              <a:t>“_________________”</a:t>
            </a:r>
            <a:endParaRPr lang="en-US" sz="2800" dirty="0"/>
          </a:p>
          <a:p>
            <a:pPr>
              <a:lnSpc>
                <a:spcPct val="120000"/>
              </a:lnSpc>
              <a:defRPr/>
            </a:pPr>
            <a:endParaRPr lang="en-US" sz="2800" dirty="0" smtClean="0"/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Caused </a:t>
            </a:r>
            <a:r>
              <a:rPr lang="en-US" sz="2800" dirty="0"/>
              <a:t>by Epstein-Barr Virus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Present in </a:t>
            </a:r>
            <a:r>
              <a:rPr lang="en-US" sz="2400" dirty="0" smtClean="0"/>
              <a:t>_</a:t>
            </a:r>
            <a:endParaRPr lang="en-US" sz="2400" dirty="0"/>
          </a:p>
          <a:p>
            <a:pPr lvl="2">
              <a:lnSpc>
                <a:spcPct val="120000"/>
              </a:lnSpc>
              <a:defRPr/>
            </a:pPr>
            <a:r>
              <a:rPr lang="en-US" sz="2000" dirty="0"/>
              <a:t>“kissing disease”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000" dirty="0"/>
              <a:t>Also passed by coughing </a:t>
            </a:r>
          </a:p>
          <a:p>
            <a:pPr lvl="1">
              <a:lnSpc>
                <a:spcPct val="120000"/>
              </a:lnSpc>
              <a:defRPr/>
            </a:pPr>
            <a:endParaRPr lang="en-US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Virus </a:t>
            </a:r>
            <a:r>
              <a:rPr lang="en-US" sz="2400" dirty="0"/>
              <a:t>attacks B lymphocytes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/>
          </a:p>
          <a:p>
            <a:pPr>
              <a:lnSpc>
                <a:spcPct val="120000"/>
              </a:lnSpc>
              <a:defRPr/>
            </a:pPr>
            <a:endParaRPr lang="en-US" sz="2800" dirty="0" smtClean="0"/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Symptoms</a:t>
            </a:r>
            <a:endParaRPr lang="en-US" sz="2800" dirty="0"/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Fever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Sore throat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Swollen lymph nodes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Duration: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194" name="Picture 2" descr="http://images.medicinenet.com/images/illustrations/mononucle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638" y="1104900"/>
            <a:ext cx="3606362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68728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Hypersensitivities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Immune responses to perceived </a:t>
            </a:r>
            <a:r>
              <a:rPr lang="en-US" dirty="0" smtClean="0"/>
              <a:t>(___________________________________) </a:t>
            </a:r>
            <a:r>
              <a:rPr lang="en-US" dirty="0"/>
              <a:t>threat cause tissue damage</a:t>
            </a:r>
          </a:p>
          <a:p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types distinguished by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Whether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Antibodies </a:t>
            </a:r>
            <a:r>
              <a:rPr lang="en-US" dirty="0"/>
              <a:t>cause </a:t>
            </a:r>
            <a:r>
              <a:rPr lang="en-US" b="1" dirty="0" smtClean="0"/>
              <a:t>_______________________________ </a:t>
            </a:r>
            <a:r>
              <a:rPr lang="en-US" dirty="0" smtClean="0"/>
              <a:t>and </a:t>
            </a:r>
            <a:r>
              <a:rPr lang="en-US" b="1" dirty="0" err="1"/>
              <a:t>subacute</a:t>
            </a:r>
            <a:r>
              <a:rPr lang="en-US" dirty="0"/>
              <a:t> </a:t>
            </a:r>
            <a:r>
              <a:rPr lang="en-US" b="1" dirty="0"/>
              <a:t>hypersensitivities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/>
              <a:t>cells cause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800354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Hypersensitivity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(type I) hypersensitivities </a:t>
            </a:r>
            <a:r>
              <a:rPr lang="en-US" dirty="0" smtClean="0"/>
              <a:t>(_____________________________ ) </a:t>
            </a:r>
            <a:r>
              <a:rPr lang="en-US" dirty="0"/>
              <a:t>begin in seconds after contact with allergen</a:t>
            </a:r>
          </a:p>
          <a:p>
            <a:endParaRPr lang="en-US" dirty="0" smtClean="0"/>
          </a:p>
          <a:p>
            <a:r>
              <a:rPr lang="en-US" dirty="0" smtClean="0"/>
              <a:t>Initial </a:t>
            </a:r>
            <a:r>
              <a:rPr lang="en-US" dirty="0"/>
              <a:t>contact is </a:t>
            </a:r>
            <a:r>
              <a:rPr lang="en-US" dirty="0" smtClean="0"/>
              <a:t>____________________________ but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Reaction </a:t>
            </a:r>
            <a:r>
              <a:rPr lang="en-US" dirty="0"/>
              <a:t>may be local or systemic</a:t>
            </a:r>
          </a:p>
        </p:txBody>
      </p:sp>
    </p:spTree>
    <p:extLst>
      <p:ext uri="{BB962C8B-B14F-4D97-AF65-F5344CB8AC3E}">
        <p14:creationId xmlns:p14="http://schemas.microsoft.com/office/powerpoint/2010/main" val="23126286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Hypersensitivity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mechanism involves IL-4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stimulates </a:t>
            </a:r>
            <a:r>
              <a:rPr lang="en-US" dirty="0"/>
              <a:t>B cells 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err="1" smtClean="0"/>
              <a:t>IgE</a:t>
            </a:r>
            <a:r>
              <a:rPr lang="en-US" dirty="0" smtClean="0"/>
              <a:t> </a:t>
            </a:r>
            <a:r>
              <a:rPr lang="en-US" dirty="0"/>
              <a:t>binds to </a:t>
            </a:r>
            <a:r>
              <a:rPr lang="en-US" dirty="0" smtClean="0"/>
              <a:t>_</a:t>
            </a:r>
            <a:endParaRPr lang="en-US" dirty="0" smtClean="0">
              <a:sym typeface="Wingdings" pitchFamily="28" charset="2"/>
            </a:endParaRP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 </a:t>
            </a:r>
            <a:r>
              <a:rPr lang="en-US" dirty="0"/>
              <a:t>flood of histamine release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Results in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Later </a:t>
            </a:r>
            <a:r>
              <a:rPr lang="en-US" dirty="0"/>
              <a:t>encounter with same allergen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258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Hypersensitivities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Allergic reactions local or systemic</a:t>
            </a:r>
          </a:p>
          <a:p>
            <a:pPr lvl="1"/>
            <a:r>
              <a:rPr lang="en-US" dirty="0"/>
              <a:t>Local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mast cells of </a:t>
            </a:r>
            <a:r>
              <a:rPr lang="en-US" dirty="0" smtClean="0"/>
              <a:t>____________________________ and </a:t>
            </a:r>
            <a:r>
              <a:rPr lang="en-US" dirty="0"/>
              <a:t>respiratory and </a:t>
            </a:r>
            <a:r>
              <a:rPr lang="en-US" dirty="0" smtClean="0"/>
              <a:t>_______________________________________ mucosa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Histamines </a:t>
            </a:r>
            <a:r>
              <a:rPr lang="en-US" dirty="0">
                <a:sym typeface="Wingdings" pitchFamily="28" charset="2"/>
              </a:rPr>
              <a:t> blood vessels dilated and leaky  </a:t>
            </a:r>
            <a:r>
              <a:rPr lang="en-US" dirty="0" smtClean="0">
                <a:sym typeface="Wingdings" pitchFamily="28" charset="2"/>
              </a:rPr>
              <a:t>_</a:t>
            </a:r>
            <a:endParaRPr lang="en-US" dirty="0">
              <a:sym typeface="Wingdings" pitchFamily="28" charset="2"/>
            </a:endParaRP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3"/>
            <a:endParaRPr lang="en-US" dirty="0" smtClean="0">
              <a:sym typeface="Wingdings" pitchFamily="28" charset="2"/>
            </a:endParaRPr>
          </a:p>
          <a:p>
            <a:pPr lvl="3"/>
            <a:r>
              <a:rPr lang="en-US" dirty="0" smtClean="0">
                <a:sym typeface="Wingdings" pitchFamily="28" charset="2"/>
              </a:rPr>
              <a:t>Asthma </a:t>
            </a:r>
            <a:r>
              <a:rPr lang="en-US" dirty="0">
                <a:sym typeface="Wingdings" pitchFamily="28" charset="2"/>
              </a:rPr>
              <a:t>if allergen inhaled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Antihistamines </a:t>
            </a:r>
            <a:r>
              <a:rPr lang="en-US" dirty="0">
                <a:sym typeface="Wingdings" pitchFamily="28" charset="2"/>
              </a:rPr>
              <a:t>to control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 is </a:t>
            </a:r>
            <a:r>
              <a:rPr lang="en-US" b="1" dirty="0" smtClean="0"/>
              <a:t>anaphylactic shock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5083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Anaphylactic Shock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Systemic response to allergen that </a:t>
            </a:r>
            <a:r>
              <a:rPr lang="en-US" sz="2800" dirty="0" smtClean="0"/>
              <a:t>__________________________________  </a:t>
            </a:r>
            <a:r>
              <a:rPr lang="en-US" sz="2800" dirty="0"/>
              <a:t>and circulates rapidly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Basophils</a:t>
            </a:r>
            <a:r>
              <a:rPr lang="en-US" sz="2800" dirty="0" smtClean="0"/>
              <a:t> </a:t>
            </a:r>
            <a:r>
              <a:rPr lang="en-US" sz="2800" dirty="0"/>
              <a:t>and mast cells enlisted throughout body</a:t>
            </a:r>
          </a:p>
          <a:p>
            <a:endParaRPr lang="en-US" sz="2800" dirty="0" smtClean="0"/>
          </a:p>
          <a:p>
            <a:r>
              <a:rPr lang="en-US" sz="2800" dirty="0" smtClean="0"/>
              <a:t>___________________________________________ may </a:t>
            </a:r>
            <a:r>
              <a:rPr lang="en-US" sz="2800" dirty="0"/>
              <a:t>cause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Sudden </a:t>
            </a:r>
            <a:r>
              <a:rPr lang="en-US" sz="2400" dirty="0" err="1"/>
              <a:t>vasodilation</a:t>
            </a:r>
            <a:r>
              <a:rPr lang="en-US" sz="2400" dirty="0"/>
              <a:t> and </a:t>
            </a:r>
            <a:r>
              <a:rPr lang="en-US" sz="2400" dirty="0" smtClean="0"/>
              <a:t>_</a:t>
            </a:r>
            <a:endParaRPr lang="en-US" sz="2400" dirty="0"/>
          </a:p>
          <a:p>
            <a:pPr lvl="2"/>
            <a:r>
              <a:rPr lang="en-US" sz="2000" dirty="0">
                <a:sym typeface="Wingdings" pitchFamily="28" charset="2"/>
              </a:rPr>
              <a:t>Circulatory collapse (</a:t>
            </a:r>
            <a:r>
              <a:rPr lang="en-US" sz="2000" dirty="0" err="1">
                <a:sym typeface="Wingdings" pitchFamily="28" charset="2"/>
              </a:rPr>
              <a:t>h</a:t>
            </a:r>
            <a:r>
              <a:rPr lang="en-US" sz="2000" dirty="0" err="1"/>
              <a:t>ypotensive</a:t>
            </a:r>
            <a:r>
              <a:rPr lang="en-US" sz="2000" dirty="0"/>
              <a:t> shock) </a:t>
            </a:r>
            <a:endParaRPr lang="en-US" sz="2000" dirty="0" smtClean="0"/>
          </a:p>
          <a:p>
            <a:pPr lvl="2"/>
            <a:r>
              <a:rPr lang="en-US" sz="2000" dirty="0" smtClean="0"/>
              <a:t>death</a:t>
            </a:r>
            <a:endParaRPr lang="en-US" sz="2000" dirty="0"/>
          </a:p>
          <a:p>
            <a:r>
              <a:rPr lang="en-US" sz="2800" dirty="0"/>
              <a:t>Treatment: epinephrine </a:t>
            </a:r>
          </a:p>
        </p:txBody>
      </p:sp>
    </p:spTree>
    <p:extLst>
      <p:ext uri="{BB962C8B-B14F-4D97-AF65-F5344CB8AC3E}">
        <p14:creationId xmlns:p14="http://schemas.microsoft.com/office/powerpoint/2010/main" val="25920465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Delayed Hypersensitivities (Type IV)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_________________________________ (</a:t>
            </a:r>
            <a:r>
              <a:rPr lang="en-US" dirty="0"/>
              <a:t>one to three days) </a:t>
            </a:r>
          </a:p>
          <a:p>
            <a:endParaRPr lang="en-US" dirty="0" smtClean="0"/>
          </a:p>
          <a:p>
            <a:r>
              <a:rPr lang="en-US" dirty="0" smtClean="0"/>
              <a:t>Mechanism </a:t>
            </a:r>
            <a:r>
              <a:rPr lang="en-US" dirty="0"/>
              <a:t>depends on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Cytokine-activated </a:t>
            </a:r>
            <a:r>
              <a:rPr lang="en-US" dirty="0"/>
              <a:t>macrophages and </a:t>
            </a:r>
            <a:r>
              <a:rPr lang="en-US" dirty="0" err="1"/>
              <a:t>cytotoxic</a:t>
            </a:r>
            <a:r>
              <a:rPr lang="en-US" dirty="0"/>
              <a:t> T cells cause damage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allergic </a:t>
            </a:r>
            <a:r>
              <a:rPr lang="en-US" dirty="0"/>
              <a:t>contact dermatitis </a:t>
            </a:r>
            <a:r>
              <a:rPr lang="en-US" dirty="0" smtClean="0"/>
              <a:t>(_____________________________)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Agents </a:t>
            </a:r>
            <a:r>
              <a:rPr lang="en-US" dirty="0"/>
              <a:t>act as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0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Other Lymphoid Cells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</a:t>
            </a:r>
          </a:p>
          <a:p>
            <a:pPr lvl="1"/>
            <a:r>
              <a:rPr lang="en-US" dirty="0" err="1" smtClean="0"/>
              <a:t>phagocytize</a:t>
            </a:r>
            <a:r>
              <a:rPr lang="en-US" dirty="0" smtClean="0"/>
              <a:t> foreign substances</a:t>
            </a:r>
          </a:p>
          <a:p>
            <a:pPr lvl="1"/>
            <a:r>
              <a:rPr lang="en-US" dirty="0" smtClean="0"/>
              <a:t>help activate T cells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capture antigens and deliver them to lymph nodes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produce reticular fiber that supports other cells in lymphoid organs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Lymphoid Tissue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Houses, and provides proliferation site for, lymphocytes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_____________________________________________ for lymphocytes and macrophages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Largely </a:t>
            </a:r>
            <a:r>
              <a:rPr lang="en-US" b="1" dirty="0" smtClean="0"/>
              <a:t>reticular connective tissue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type of loose connective tissue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Two main types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 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Lymphoid Tissue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Diffuse lymphoid tissue of lymphoid cells and reticular fibers _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Larger collections in lamina </a:t>
            </a:r>
            <a:r>
              <a:rPr lang="en-US" dirty="0" err="1" smtClean="0">
                <a:ea typeface="ＭＳ Ｐゴシック" pitchFamily="1" charset="-128"/>
              </a:rPr>
              <a:t>propria</a:t>
            </a:r>
            <a:r>
              <a:rPr lang="en-US" dirty="0" smtClean="0">
                <a:ea typeface="ＭＳ Ｐゴシック" pitchFamily="1" charset="-128"/>
              </a:rPr>
              <a:t> of mucous membranes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Lymphoid Tissue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7912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Lymphoid follicles (nodules) are solid, spherical bodies of tightly packed lymphoid cells and reticular fibers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Germinal centers </a:t>
            </a:r>
            <a:r>
              <a:rPr lang="en-US" dirty="0" smtClean="0">
                <a:ea typeface="ＭＳ Ｐゴシック" pitchFamily="1" charset="-128"/>
              </a:rPr>
              <a:t>of proliferating B cells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Isolated aggregations of </a:t>
            </a:r>
            <a:r>
              <a:rPr lang="en-US" dirty="0" err="1" smtClean="0">
                <a:ea typeface="ＭＳ Ｐゴシック" pitchFamily="1" charset="-128"/>
              </a:rPr>
              <a:t>Peyer's</a:t>
            </a:r>
            <a:r>
              <a:rPr lang="en-US" dirty="0" smtClean="0">
                <a:ea typeface="ＭＳ Ｐゴシック" pitchFamily="1" charset="-128"/>
              </a:rPr>
              <a:t> patches and _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137" y="1752600"/>
            <a:ext cx="25548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 Nodes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8674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Embedded in _____________________________, in clusters along lymphatic vessels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Near body surface in inguinal, </a:t>
            </a:r>
            <a:r>
              <a:rPr lang="en-US" dirty="0" err="1" smtClean="0"/>
              <a:t>axillary</a:t>
            </a:r>
            <a:r>
              <a:rPr lang="en-US" dirty="0" smtClean="0"/>
              <a:t>, and cervical regions of body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222" y="0"/>
            <a:ext cx="14957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555" y="2190750"/>
            <a:ext cx="219244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 Nodes</a:t>
            </a:r>
          </a:p>
        </p:txBody>
      </p:sp>
      <p:sp>
        <p:nvSpPr>
          <p:cNvPr id="6554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9400" indent="-279400" eaLnBrk="1" hangingPunct="1"/>
            <a:r>
              <a:rPr lang="en-US" dirty="0" smtClean="0"/>
              <a:t>Functions</a:t>
            </a:r>
          </a:p>
          <a:p>
            <a:pPr marL="850900" lvl="1" indent="-381000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marL="1250950" lvl="2" indent="-381000"/>
            <a:endParaRPr lang="en-US" dirty="0" smtClean="0">
              <a:ea typeface="ＭＳ Ｐゴシック" pitchFamily="1" charset="-128"/>
            </a:endParaRPr>
          </a:p>
          <a:p>
            <a:pPr marL="1250950" lvl="2" indent="-381000"/>
            <a:r>
              <a:rPr lang="en-US" dirty="0" smtClean="0">
                <a:ea typeface="ＭＳ Ｐゴシック" pitchFamily="1" charset="-128"/>
              </a:rPr>
              <a:t>macrophages destroy microorganisms and debris</a:t>
            </a:r>
          </a:p>
          <a:p>
            <a:pPr marL="850900" lvl="1" indent="-381000"/>
            <a:endParaRPr lang="en-US" dirty="0" smtClean="0">
              <a:ea typeface="ＭＳ Ｐゴシック" pitchFamily="1" charset="-128"/>
            </a:endParaRPr>
          </a:p>
          <a:p>
            <a:pPr marL="850900" lvl="1" indent="-381000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marL="1250950" lvl="2" indent="-381000"/>
            <a:endParaRPr lang="en-US" dirty="0" smtClean="0">
              <a:ea typeface="ＭＳ Ｐゴシック" pitchFamily="1" charset="-128"/>
            </a:endParaRPr>
          </a:p>
          <a:p>
            <a:pPr marL="1250950" lvl="2" indent="-381000"/>
            <a:r>
              <a:rPr lang="en-US" dirty="0" smtClean="0">
                <a:ea typeface="ＭＳ Ｐゴシック" pitchFamily="1" charset="-128"/>
              </a:rPr>
              <a:t>lymphocytes activated and mount attack against antigens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Lymphoid Organs and Tissues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Provide structural basis of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House _____________________________________ and lymphocytes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Structures include spleen, thymus, tonsils, other lymphoid tissues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Structure of a Lymph Node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Vary in shape and size but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External fibrous </a:t>
            </a:r>
            <a:r>
              <a:rPr lang="en-US" b="1" dirty="0" smtClean="0"/>
              <a:t>capsule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Trabeculae</a:t>
            </a:r>
            <a:r>
              <a:rPr lang="en-US" b="1" dirty="0" smtClean="0"/>
              <a:t> </a:t>
            </a:r>
            <a:r>
              <a:rPr lang="en-US" dirty="0" smtClean="0"/>
              <a:t>extend inward and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Two </a:t>
            </a:r>
            <a:r>
              <a:rPr lang="en-US" dirty="0" err="1" smtClean="0"/>
              <a:t>histologically</a:t>
            </a:r>
            <a:r>
              <a:rPr lang="en-US" dirty="0" smtClean="0"/>
              <a:t> distinct regions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 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r>
              <a:rPr lang="en-US" sz="1200" b="1">
                <a:latin typeface="Arial" charset="0"/>
                <a:cs typeface="Arial" charset="0"/>
              </a:rPr>
              <a:t>Figure 20.4a  Lymph node.</a:t>
            </a:r>
          </a:p>
        </p:txBody>
      </p:sp>
      <p:pic>
        <p:nvPicPr>
          <p:cNvPr id="71714" name="Picture 34" descr="figure_20_04a_unlabeled"/>
          <p:cNvPicPr>
            <a:picLocks noChangeAspect="1" noChangeArrowheads="1"/>
          </p:cNvPicPr>
          <p:nvPr/>
        </p:nvPicPr>
        <p:blipFill>
          <a:blip r:embed="rId3" cstate="print"/>
          <a:srcRect b="3053"/>
          <a:stretch>
            <a:fillRect/>
          </a:stretch>
        </p:blipFill>
        <p:spPr bwMode="auto">
          <a:xfrm>
            <a:off x="1374775" y="263525"/>
            <a:ext cx="6234113" cy="6299200"/>
          </a:xfrm>
          <a:prstGeom prst="rect">
            <a:avLst/>
          </a:prstGeom>
          <a:noFill/>
        </p:spPr>
      </p:pic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1682750" y="292100"/>
            <a:ext cx="11334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>
                <a:latin typeface="Arial" charset="0"/>
              </a:rPr>
              <a:t>Afferent</a:t>
            </a:r>
          </a:p>
          <a:p>
            <a:pPr>
              <a:lnSpc>
                <a:spcPct val="70000"/>
              </a:lnSpc>
            </a:pPr>
            <a:r>
              <a:rPr lang="en-US" sz="1600" b="1">
                <a:latin typeface="Arial" charset="0"/>
              </a:rPr>
              <a:t>lymphatic</a:t>
            </a:r>
          </a:p>
          <a:p>
            <a:pPr>
              <a:lnSpc>
                <a:spcPct val="70000"/>
              </a:lnSpc>
            </a:pPr>
            <a:r>
              <a:rPr lang="en-US" sz="1600" b="1">
                <a:latin typeface="Arial" charset="0"/>
              </a:rPr>
              <a:t>vessels</a:t>
            </a:r>
          </a:p>
        </p:txBody>
      </p:sp>
      <p:sp>
        <p:nvSpPr>
          <p:cNvPr id="71716" name="Rectangle 36"/>
          <p:cNvSpPr>
            <a:spLocks noChangeArrowheads="1"/>
          </p:cNvSpPr>
          <p:nvPr/>
        </p:nvSpPr>
        <p:spPr bwMode="auto">
          <a:xfrm>
            <a:off x="4735513" y="253086"/>
            <a:ext cx="941348" cy="3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dirty="0">
                <a:solidFill>
                  <a:srgbClr val="00B050"/>
                </a:solidFill>
                <a:latin typeface="Arial Black" pitchFamily="1" charset="0"/>
              </a:rPr>
              <a:t>Cortex</a:t>
            </a:r>
          </a:p>
        </p:txBody>
      </p:sp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4762500" y="495300"/>
            <a:ext cx="19827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b="1">
                <a:latin typeface="Arial" charset="0"/>
              </a:rPr>
              <a:t>• Lymphoid follicle</a:t>
            </a:r>
          </a:p>
        </p:txBody>
      </p:sp>
      <p:sp>
        <p:nvSpPr>
          <p:cNvPr id="71718" name="Rectangle 38"/>
          <p:cNvSpPr>
            <a:spLocks noChangeArrowheads="1"/>
          </p:cNvSpPr>
          <p:nvPr/>
        </p:nvSpPr>
        <p:spPr bwMode="auto">
          <a:xfrm>
            <a:off x="4762500" y="762000"/>
            <a:ext cx="18589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b="1">
                <a:latin typeface="Arial" charset="0"/>
              </a:rPr>
              <a:t>• Germinal center</a:t>
            </a:r>
          </a:p>
        </p:txBody>
      </p:sp>
      <p:sp>
        <p:nvSpPr>
          <p:cNvPr id="71719" name="Rectangle 39"/>
          <p:cNvSpPr>
            <a:spLocks noChangeArrowheads="1"/>
          </p:cNvSpPr>
          <p:nvPr/>
        </p:nvSpPr>
        <p:spPr bwMode="auto">
          <a:xfrm>
            <a:off x="4764088" y="998538"/>
            <a:ext cx="211931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b="1">
                <a:latin typeface="Arial" charset="0"/>
              </a:rPr>
              <a:t>• Subcapsular sinus</a:t>
            </a:r>
          </a:p>
        </p:txBody>
      </p:sp>
      <p:sp>
        <p:nvSpPr>
          <p:cNvPr id="71720" name="Rectangle 40"/>
          <p:cNvSpPr>
            <a:spLocks noChangeArrowheads="1"/>
          </p:cNvSpPr>
          <p:nvPr/>
        </p:nvSpPr>
        <p:spPr bwMode="auto">
          <a:xfrm>
            <a:off x="5287963" y="1635125"/>
            <a:ext cx="113347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68000"/>
              </a:lnSpc>
            </a:pPr>
            <a:r>
              <a:rPr lang="en-US" sz="1600" b="1">
                <a:latin typeface="Arial" charset="0"/>
              </a:rPr>
              <a:t>Efferent</a:t>
            </a:r>
          </a:p>
          <a:p>
            <a:pPr>
              <a:lnSpc>
                <a:spcPct val="68000"/>
              </a:lnSpc>
            </a:pPr>
            <a:r>
              <a:rPr lang="en-US" sz="1600" b="1">
                <a:latin typeface="Arial" charset="0"/>
              </a:rPr>
              <a:t>lymphatic</a:t>
            </a:r>
          </a:p>
          <a:p>
            <a:pPr>
              <a:lnSpc>
                <a:spcPct val="68000"/>
              </a:lnSpc>
            </a:pPr>
            <a:r>
              <a:rPr lang="en-US" sz="1600" b="1">
                <a:latin typeface="Arial" charset="0"/>
              </a:rPr>
              <a:t>vessels</a:t>
            </a:r>
          </a:p>
        </p:txBody>
      </p:sp>
      <p:sp>
        <p:nvSpPr>
          <p:cNvPr id="71721" name="Rectangle 41"/>
          <p:cNvSpPr>
            <a:spLocks noChangeArrowheads="1"/>
          </p:cNvSpPr>
          <p:nvPr/>
        </p:nvSpPr>
        <p:spPr bwMode="auto">
          <a:xfrm>
            <a:off x="5035550" y="5468938"/>
            <a:ext cx="12573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b="1">
                <a:latin typeface="Arial" charset="0"/>
              </a:rPr>
              <a:t>Trabeculae</a:t>
            </a: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5649913" y="4710113"/>
            <a:ext cx="1260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68000"/>
              </a:lnSpc>
            </a:pPr>
            <a:r>
              <a:rPr lang="en-US" sz="1600" b="1">
                <a:latin typeface="Arial" charset="0"/>
              </a:rPr>
              <a:t>• Medullary</a:t>
            </a:r>
          </a:p>
          <a:p>
            <a:pPr>
              <a:lnSpc>
                <a:spcPct val="68000"/>
              </a:lnSpc>
            </a:pPr>
            <a:r>
              <a:rPr lang="en-US" sz="1600" b="1">
                <a:latin typeface="Arial" charset="0"/>
              </a:rPr>
              <a:t>  sinus</a:t>
            </a:r>
          </a:p>
        </p:txBody>
      </p:sp>
      <p:sp>
        <p:nvSpPr>
          <p:cNvPr id="71723" name="Rectangle 43"/>
          <p:cNvSpPr>
            <a:spLocks noChangeArrowheads="1"/>
          </p:cNvSpPr>
          <p:nvPr/>
        </p:nvSpPr>
        <p:spPr bwMode="auto">
          <a:xfrm>
            <a:off x="5626100" y="4264025"/>
            <a:ext cx="1260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68000"/>
              </a:lnSpc>
            </a:pPr>
            <a:r>
              <a:rPr lang="en-US" sz="1600" b="1">
                <a:latin typeface="Arial" charset="0"/>
              </a:rPr>
              <a:t>• Medullary</a:t>
            </a:r>
          </a:p>
          <a:p>
            <a:pPr>
              <a:lnSpc>
                <a:spcPct val="68000"/>
              </a:lnSpc>
            </a:pPr>
            <a:r>
              <a:rPr lang="en-US" sz="1600" b="1">
                <a:latin typeface="Arial" charset="0"/>
              </a:rPr>
              <a:t>  cord</a:t>
            </a:r>
          </a:p>
        </p:txBody>
      </p:sp>
      <p:sp>
        <p:nvSpPr>
          <p:cNvPr id="71724" name="Rectangle 44"/>
          <p:cNvSpPr>
            <a:spLocks noChangeArrowheads="1"/>
          </p:cNvSpPr>
          <p:nvPr/>
        </p:nvSpPr>
        <p:spPr bwMode="auto">
          <a:xfrm>
            <a:off x="5600700" y="3933825"/>
            <a:ext cx="10541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dirty="0">
                <a:solidFill>
                  <a:srgbClr val="00B050"/>
                </a:solidFill>
                <a:latin typeface="Arial Black" pitchFamily="1" charset="0"/>
              </a:rPr>
              <a:t>Medulla</a:t>
            </a:r>
          </a:p>
        </p:txBody>
      </p:sp>
      <p:sp>
        <p:nvSpPr>
          <p:cNvPr id="71725" name="Rectangle 45"/>
          <p:cNvSpPr>
            <a:spLocks noChangeArrowheads="1"/>
          </p:cNvSpPr>
          <p:nvPr/>
        </p:nvSpPr>
        <p:spPr bwMode="auto">
          <a:xfrm>
            <a:off x="5602288" y="3667125"/>
            <a:ext cx="7493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b="1">
                <a:latin typeface="Arial" charset="0"/>
              </a:rPr>
              <a:t>Hilum</a:t>
            </a:r>
          </a:p>
        </p:txBody>
      </p:sp>
      <p:sp>
        <p:nvSpPr>
          <p:cNvPr id="71726" name="Rectangle 46"/>
          <p:cNvSpPr>
            <a:spLocks noChangeArrowheads="1"/>
          </p:cNvSpPr>
          <p:nvPr/>
        </p:nvSpPr>
        <p:spPr bwMode="auto">
          <a:xfrm>
            <a:off x="1668463" y="6129338"/>
            <a:ext cx="60991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8000"/>
              </a:lnSpc>
            </a:pPr>
            <a:r>
              <a:rPr lang="en-US" sz="1600">
                <a:latin typeface="Arial Black" pitchFamily="1" charset="0"/>
              </a:rPr>
              <a:t>Longitudinal view of the internal structure of a lymph</a:t>
            </a:r>
          </a:p>
          <a:p>
            <a:pPr>
              <a:lnSpc>
                <a:spcPct val="78000"/>
              </a:lnSpc>
            </a:pPr>
            <a:r>
              <a:rPr lang="en-US" sz="1600">
                <a:latin typeface="Arial Black" pitchFamily="1" charset="0"/>
              </a:rPr>
              <a:t>node and associated lymphatics</a:t>
            </a:r>
          </a:p>
        </p:txBody>
      </p:sp>
      <p:sp>
        <p:nvSpPr>
          <p:cNvPr id="71727" name="Rectangle 47"/>
          <p:cNvSpPr>
            <a:spLocks noChangeArrowheads="1"/>
          </p:cNvSpPr>
          <p:nvPr/>
        </p:nvSpPr>
        <p:spPr bwMode="auto">
          <a:xfrm>
            <a:off x="3270250" y="5800725"/>
            <a:ext cx="974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1600" b="1">
                <a:latin typeface="Arial" charset="0"/>
              </a:rPr>
              <a:t>Capsule</a:t>
            </a:r>
          </a:p>
        </p:txBody>
      </p:sp>
      <p:sp>
        <p:nvSpPr>
          <p:cNvPr id="71728" name="Freeform 48"/>
          <p:cNvSpPr>
            <a:spLocks/>
          </p:cNvSpPr>
          <p:nvPr/>
        </p:nvSpPr>
        <p:spPr bwMode="auto">
          <a:xfrm>
            <a:off x="2493963" y="922338"/>
            <a:ext cx="711200" cy="681037"/>
          </a:xfrm>
          <a:custGeom>
            <a:avLst/>
            <a:gdLst/>
            <a:ahLst/>
            <a:cxnLst>
              <a:cxn ang="0">
                <a:pos x="0" y="429"/>
              </a:cxn>
              <a:cxn ang="0">
                <a:pos x="112" y="35"/>
              </a:cxn>
              <a:cxn ang="0">
                <a:pos x="448" y="0"/>
              </a:cxn>
            </a:cxnLst>
            <a:rect l="0" t="0" r="r" b="b"/>
            <a:pathLst>
              <a:path w="448" h="429">
                <a:moveTo>
                  <a:pt x="0" y="429"/>
                </a:moveTo>
                <a:lnTo>
                  <a:pt x="112" y="35"/>
                </a:lnTo>
                <a:lnTo>
                  <a:pt x="4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Freeform 49"/>
          <p:cNvSpPr>
            <a:spLocks/>
          </p:cNvSpPr>
          <p:nvPr/>
        </p:nvSpPr>
        <p:spPr bwMode="auto">
          <a:xfrm>
            <a:off x="2520950" y="825500"/>
            <a:ext cx="150813" cy="155575"/>
          </a:xfrm>
          <a:custGeom>
            <a:avLst/>
            <a:gdLst/>
            <a:ahLst/>
            <a:cxnLst>
              <a:cxn ang="0">
                <a:pos x="95" y="98"/>
              </a:cxn>
              <a:cxn ang="0">
                <a:pos x="0" y="0"/>
              </a:cxn>
            </a:cxnLst>
            <a:rect l="0" t="0" r="r" b="b"/>
            <a:pathLst>
              <a:path w="95" h="98">
                <a:moveTo>
                  <a:pt x="95" y="9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>
            <a:off x="3711575" y="5092700"/>
            <a:ext cx="0" cy="80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1" name="Freeform 51"/>
          <p:cNvSpPr>
            <a:spLocks/>
          </p:cNvSpPr>
          <p:nvPr/>
        </p:nvSpPr>
        <p:spPr bwMode="auto">
          <a:xfrm>
            <a:off x="3711575" y="4854575"/>
            <a:ext cx="1373188" cy="784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3" y="494"/>
              </a:cxn>
              <a:cxn ang="0">
                <a:pos x="865" y="488"/>
              </a:cxn>
            </a:cxnLst>
            <a:rect l="0" t="0" r="r" b="b"/>
            <a:pathLst>
              <a:path w="865" h="494">
                <a:moveTo>
                  <a:pt x="0" y="0"/>
                </a:moveTo>
                <a:lnTo>
                  <a:pt x="753" y="494"/>
                </a:lnTo>
                <a:lnTo>
                  <a:pt x="865" y="48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2" name="Freeform 52"/>
          <p:cNvSpPr>
            <a:spLocks/>
          </p:cNvSpPr>
          <p:nvPr/>
        </p:nvSpPr>
        <p:spPr bwMode="auto">
          <a:xfrm>
            <a:off x="4645025" y="4351338"/>
            <a:ext cx="271463" cy="128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1" y="808"/>
              </a:cxn>
            </a:cxnLst>
            <a:rect l="0" t="0" r="r" b="b"/>
            <a:pathLst>
              <a:path w="171" h="808">
                <a:moveTo>
                  <a:pt x="0" y="0"/>
                </a:moveTo>
                <a:lnTo>
                  <a:pt x="171" y="80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3" name="Freeform 53"/>
          <p:cNvSpPr>
            <a:spLocks/>
          </p:cNvSpPr>
          <p:nvPr/>
        </p:nvSpPr>
        <p:spPr bwMode="auto">
          <a:xfrm>
            <a:off x="3976688" y="3822700"/>
            <a:ext cx="1709737" cy="1003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9" y="629"/>
              </a:cxn>
              <a:cxn ang="0">
                <a:pos x="1077" y="632"/>
              </a:cxn>
            </a:cxnLst>
            <a:rect l="0" t="0" r="r" b="b"/>
            <a:pathLst>
              <a:path w="1077" h="632">
                <a:moveTo>
                  <a:pt x="0" y="0"/>
                </a:moveTo>
                <a:lnTo>
                  <a:pt x="989" y="629"/>
                </a:lnTo>
                <a:lnTo>
                  <a:pt x="1077" y="63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Freeform 54"/>
          <p:cNvSpPr>
            <a:spLocks/>
          </p:cNvSpPr>
          <p:nvPr/>
        </p:nvSpPr>
        <p:spPr bwMode="auto">
          <a:xfrm>
            <a:off x="4129088" y="3546475"/>
            <a:ext cx="1552575" cy="828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6" y="522"/>
              </a:cxn>
              <a:cxn ang="0">
                <a:pos x="978" y="522"/>
              </a:cxn>
            </a:cxnLst>
            <a:rect l="0" t="0" r="r" b="b"/>
            <a:pathLst>
              <a:path w="978" h="522">
                <a:moveTo>
                  <a:pt x="0" y="0"/>
                </a:moveTo>
                <a:lnTo>
                  <a:pt x="896" y="522"/>
                </a:lnTo>
                <a:lnTo>
                  <a:pt x="978" y="52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5" name="Freeform 55"/>
          <p:cNvSpPr>
            <a:spLocks/>
          </p:cNvSpPr>
          <p:nvPr/>
        </p:nvSpPr>
        <p:spPr bwMode="auto">
          <a:xfrm>
            <a:off x="5122863" y="3419475"/>
            <a:ext cx="539750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260"/>
              </a:cxn>
              <a:cxn ang="0">
                <a:pos x="340" y="260"/>
              </a:cxn>
            </a:cxnLst>
            <a:rect l="0" t="0" r="r" b="b"/>
            <a:pathLst>
              <a:path w="340" h="260">
                <a:moveTo>
                  <a:pt x="0" y="0"/>
                </a:moveTo>
                <a:lnTo>
                  <a:pt x="272" y="260"/>
                </a:lnTo>
                <a:lnTo>
                  <a:pt x="340" y="26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6" name="Freeform 56"/>
          <p:cNvSpPr>
            <a:spLocks/>
          </p:cNvSpPr>
          <p:nvPr/>
        </p:nvSpPr>
        <p:spPr bwMode="auto">
          <a:xfrm>
            <a:off x="4843463" y="2327275"/>
            <a:ext cx="200025" cy="1841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2" y="0"/>
              </a:cxn>
              <a:cxn ang="0">
                <a:pos x="126" y="60"/>
              </a:cxn>
              <a:cxn ang="0">
                <a:pos x="86" y="116"/>
              </a:cxn>
            </a:cxnLst>
            <a:rect l="0" t="0" r="r" b="b"/>
            <a:pathLst>
              <a:path w="126" h="116">
                <a:moveTo>
                  <a:pt x="0" y="56"/>
                </a:moveTo>
                <a:lnTo>
                  <a:pt x="42" y="0"/>
                </a:lnTo>
                <a:lnTo>
                  <a:pt x="126" y="60"/>
                </a:lnTo>
                <a:lnTo>
                  <a:pt x="86" y="11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7" name="Line 57"/>
          <p:cNvSpPr>
            <a:spLocks noChangeShapeType="1"/>
          </p:cNvSpPr>
          <p:nvPr/>
        </p:nvSpPr>
        <p:spPr bwMode="auto">
          <a:xfrm>
            <a:off x="5645150" y="2216150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8" name="Line 58"/>
          <p:cNvSpPr>
            <a:spLocks noChangeShapeType="1"/>
          </p:cNvSpPr>
          <p:nvPr/>
        </p:nvSpPr>
        <p:spPr bwMode="auto">
          <a:xfrm>
            <a:off x="5648325" y="2324100"/>
            <a:ext cx="184150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9" name="Freeform 59"/>
          <p:cNvSpPr>
            <a:spLocks/>
          </p:cNvSpPr>
          <p:nvPr/>
        </p:nvSpPr>
        <p:spPr bwMode="auto">
          <a:xfrm>
            <a:off x="4979988" y="1273175"/>
            <a:ext cx="422275" cy="1101725"/>
          </a:xfrm>
          <a:custGeom>
            <a:avLst/>
            <a:gdLst/>
            <a:ahLst/>
            <a:cxnLst>
              <a:cxn ang="0">
                <a:pos x="266" y="0"/>
              </a:cxn>
              <a:cxn ang="0">
                <a:pos x="0" y="694"/>
              </a:cxn>
            </a:cxnLst>
            <a:rect l="0" t="0" r="r" b="b"/>
            <a:pathLst>
              <a:path w="266" h="694">
                <a:moveTo>
                  <a:pt x="266" y="0"/>
                </a:moveTo>
                <a:lnTo>
                  <a:pt x="0" y="6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0" name="Freeform 60"/>
          <p:cNvSpPr>
            <a:spLocks/>
          </p:cNvSpPr>
          <p:nvPr/>
        </p:nvSpPr>
        <p:spPr bwMode="auto">
          <a:xfrm>
            <a:off x="3844925" y="912813"/>
            <a:ext cx="950913" cy="936625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485" y="0"/>
              </a:cxn>
              <a:cxn ang="0">
                <a:pos x="599" y="0"/>
              </a:cxn>
            </a:cxnLst>
            <a:rect l="0" t="0" r="r" b="b"/>
            <a:pathLst>
              <a:path w="599" h="590">
                <a:moveTo>
                  <a:pt x="0" y="590"/>
                </a:moveTo>
                <a:lnTo>
                  <a:pt x="485" y="0"/>
                </a:lnTo>
                <a:lnTo>
                  <a:pt x="599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1" name="Freeform 61"/>
          <p:cNvSpPr>
            <a:spLocks/>
          </p:cNvSpPr>
          <p:nvPr/>
        </p:nvSpPr>
        <p:spPr bwMode="auto">
          <a:xfrm>
            <a:off x="3852863" y="639763"/>
            <a:ext cx="946150" cy="1022350"/>
          </a:xfrm>
          <a:custGeom>
            <a:avLst/>
            <a:gdLst/>
            <a:ahLst/>
            <a:cxnLst>
              <a:cxn ang="0">
                <a:pos x="0" y="644"/>
              </a:cxn>
              <a:cxn ang="0">
                <a:pos x="480" y="0"/>
              </a:cxn>
              <a:cxn ang="0">
                <a:pos x="596" y="0"/>
              </a:cxn>
            </a:cxnLst>
            <a:rect l="0" t="0" r="r" b="b"/>
            <a:pathLst>
              <a:path w="596" h="644">
                <a:moveTo>
                  <a:pt x="0" y="644"/>
                </a:moveTo>
                <a:lnTo>
                  <a:pt x="480" y="0"/>
                </a:lnTo>
                <a:lnTo>
                  <a:pt x="59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Structure of a Lymph Node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Cortex contains follicles with ___________________________________, heavy with dividing B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____________________________________ nearly encapsulate follicles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Deep cortex houses T cells in transit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 cells circulate continuously among blood, lymph nodes, and lymph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563562"/>
          </a:xfrm>
        </p:spPr>
        <p:txBody>
          <a:bodyPr/>
          <a:lstStyle/>
          <a:p>
            <a:pPr eaLnBrk="1" hangingPunct="1"/>
            <a:r>
              <a:rPr lang="en-US" dirty="0" smtClean="0"/>
              <a:t>Structure of a Lymph Node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1816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_________________________ extend inward from cortex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contain B cells, T cells, and plasma cells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__________________________ </a:t>
            </a:r>
            <a:r>
              <a:rPr lang="en-US" dirty="0" smtClean="0"/>
              <a:t>contain macrophages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192" y="1439842"/>
            <a:ext cx="3364807" cy="397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Circulation in the Lymph Nodes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334000" cy="518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Lymph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Enters convex side via </a:t>
            </a:r>
            <a:r>
              <a:rPr lang="en-US" b="1" dirty="0" smtClean="0">
                <a:ea typeface="ＭＳ Ｐゴシック" pitchFamily="1" charset="-128"/>
              </a:rPr>
              <a:t>_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travels through large </a:t>
            </a:r>
            <a:r>
              <a:rPr lang="en-US" b="1" dirty="0" err="1" smtClean="0">
                <a:ea typeface="ＭＳ Ｐゴシック" pitchFamily="1" charset="-128"/>
              </a:rPr>
              <a:t>subcapsular</a:t>
            </a:r>
            <a:r>
              <a:rPr lang="en-US" b="1" dirty="0" smtClean="0">
                <a:ea typeface="ＭＳ Ｐゴシック" pitchFamily="1" charset="-128"/>
              </a:rPr>
              <a:t> sinus </a:t>
            </a:r>
            <a:r>
              <a:rPr lang="en-US" dirty="0" smtClean="0">
                <a:ea typeface="ＭＳ Ｐゴシック" pitchFamily="1" charset="-128"/>
              </a:rPr>
              <a:t>and smaller sinuses to </a:t>
            </a:r>
            <a:r>
              <a:rPr lang="en-US" dirty="0" err="1" smtClean="0">
                <a:ea typeface="ＭＳ Ｐゴシック" pitchFamily="1" charset="-128"/>
              </a:rPr>
              <a:t>medullary</a:t>
            </a:r>
            <a:r>
              <a:rPr lang="en-US" dirty="0" smtClean="0">
                <a:ea typeface="ＭＳ Ｐゴシック" pitchFamily="1" charset="-128"/>
              </a:rPr>
              <a:t> sinuses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______________________________ concave side at </a:t>
            </a:r>
            <a:r>
              <a:rPr lang="en-US" dirty="0" err="1" smtClean="0">
                <a:ea typeface="ＭＳ Ｐゴシック" pitchFamily="1" charset="-128"/>
              </a:rPr>
              <a:t>hilum</a:t>
            </a:r>
            <a:r>
              <a:rPr lang="en-US" dirty="0" smtClean="0">
                <a:ea typeface="ＭＳ Ｐゴシック" pitchFamily="1" charset="-128"/>
              </a:rPr>
              <a:t> via efferent vessels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Fewer efferent vessels so flow somewhat stagnates;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4229" y="1616869"/>
            <a:ext cx="3129771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Spleen</a:t>
            </a:r>
          </a:p>
        </p:txBody>
      </p:sp>
      <p:sp>
        <p:nvSpPr>
          <p:cNvPr id="819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Served by </a:t>
            </a:r>
            <a:r>
              <a:rPr lang="en-US" dirty="0" err="1" smtClean="0"/>
              <a:t>splenic</a:t>
            </a:r>
            <a:r>
              <a:rPr lang="en-US" dirty="0" smtClean="0"/>
              <a:t> artery and vein, which enter and exit at the </a:t>
            </a:r>
            <a:r>
              <a:rPr lang="en-US" dirty="0" err="1" smtClean="0"/>
              <a:t>hilum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Site of ______________________________________ and _______________________________________________and response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Cleanses blood of aged cells and platelets, macrophages remove debris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Spleen: Additional Functions </a:t>
            </a:r>
          </a:p>
        </p:txBody>
      </p:sp>
      <p:sp>
        <p:nvSpPr>
          <p:cNvPr id="8602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Stores </a:t>
            </a:r>
          </a:p>
          <a:p>
            <a:pPr lvl="1"/>
            <a:r>
              <a:rPr lang="en-US" dirty="0" smtClean="0"/>
              <a:t>breakdown products of RBCs (e.g., iron) for later reuse</a:t>
            </a:r>
          </a:p>
          <a:p>
            <a:pPr lvl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site of ______________________________________ production </a:t>
            </a:r>
          </a:p>
          <a:p>
            <a:pPr lvl="1"/>
            <a:r>
              <a:rPr lang="en-US" dirty="0" smtClean="0"/>
              <a:t>ceases before birth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Encased by fibrous capsule; has </a:t>
            </a:r>
            <a:r>
              <a:rPr lang="en-US" dirty="0" err="1" smtClean="0"/>
              <a:t>trabeculae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Contains ________________________________ , macrophages, and huge numbers of _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Spleen</a:t>
            </a:r>
          </a:p>
        </p:txBody>
      </p:sp>
      <p:sp>
        <p:nvSpPr>
          <p:cNvPr id="8806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4958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Two distinct areas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Mostly lymphocytes on reticular fibers; involved in immune functions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______________________ </a:t>
            </a:r>
            <a:r>
              <a:rPr lang="en-US" dirty="0" smtClean="0">
                <a:ea typeface="ＭＳ Ｐゴシック" pitchFamily="1" charset="-128"/>
              </a:rPr>
              <a:t>in venous sinuses and </a:t>
            </a:r>
            <a:r>
              <a:rPr lang="en-US" dirty="0" err="1" smtClean="0">
                <a:ea typeface="ＭＳ Ｐゴシック" pitchFamily="1" charset="-128"/>
              </a:rPr>
              <a:t>splenic</a:t>
            </a:r>
            <a:r>
              <a:rPr lang="en-US" dirty="0" smtClean="0">
                <a:ea typeface="ＭＳ Ｐゴシック" pitchFamily="1" charset="-128"/>
              </a:rPr>
              <a:t> cords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Rich in RBCs and macrophages </a:t>
            </a:r>
          </a:p>
          <a:p>
            <a:pPr lvl="3"/>
            <a:r>
              <a:rPr lang="en-US" dirty="0" smtClean="0">
                <a:ea typeface="ＭＳ Ｐゴシック" pitchFamily="1" charset="-128"/>
              </a:rPr>
              <a:t>for disposal of worn-out RBCs and </a:t>
            </a:r>
            <a:r>
              <a:rPr lang="en-US" dirty="0" err="1" smtClean="0">
                <a:ea typeface="ＭＳ Ｐゴシック" pitchFamily="1" charset="-128"/>
              </a:rPr>
              <a:t>bloodborne</a:t>
            </a:r>
            <a:r>
              <a:rPr lang="en-US" dirty="0" smtClean="0">
                <a:ea typeface="ＭＳ Ｐゴシック" pitchFamily="1" charset="-128"/>
              </a:rPr>
              <a:t> pathogens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Composed of </a:t>
            </a:r>
            <a:r>
              <a:rPr lang="en-US" b="1" dirty="0" err="1" smtClean="0">
                <a:ea typeface="ＭＳ Ｐゴシック" pitchFamily="1" charset="-128"/>
              </a:rPr>
              <a:t>splenic</a:t>
            </a:r>
            <a:r>
              <a:rPr lang="en-US" b="1" dirty="0" smtClean="0">
                <a:ea typeface="ＭＳ Ｐゴシック" pitchFamily="1" charset="-128"/>
              </a:rPr>
              <a:t> cords </a:t>
            </a:r>
            <a:r>
              <a:rPr lang="en-US" dirty="0" smtClean="0">
                <a:ea typeface="ＭＳ Ｐゴシック" pitchFamily="1" charset="-128"/>
              </a:rPr>
              <a:t>and </a:t>
            </a:r>
            <a:r>
              <a:rPr lang="en-US" b="1" dirty="0" smtClean="0">
                <a:ea typeface="ＭＳ Ｐゴシック" pitchFamily="1" charset="-128"/>
              </a:rPr>
              <a:t>sinusoids</a:t>
            </a:r>
            <a:endParaRPr lang="en-US" dirty="0" smtClean="0">
              <a:ea typeface="ＭＳ Ｐゴシック" pitchFamily="1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2107844"/>
            <a:ext cx="3752850" cy="264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Thymus</a:t>
            </a:r>
          </a:p>
        </p:txBody>
      </p:sp>
      <p:sp>
        <p:nvSpPr>
          <p:cNvPr id="9216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7912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Important functions _</a:t>
            </a:r>
          </a:p>
          <a:p>
            <a:pPr eaLnBrk="1" hangingPunct="1"/>
            <a:r>
              <a:rPr lang="en-US" dirty="0" smtClean="0"/>
              <a:t>Found in inferior neck</a:t>
            </a:r>
          </a:p>
          <a:p>
            <a:pPr lvl="1"/>
            <a:r>
              <a:rPr lang="en-US" dirty="0" smtClean="0"/>
              <a:t>extends into _</a:t>
            </a:r>
          </a:p>
          <a:p>
            <a:pPr lvl="1"/>
            <a:r>
              <a:rPr lang="en-US" dirty="0" smtClean="0"/>
              <a:t>partially overlies heart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Increases in size and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Stops growing during adolescence, then _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Still produces </a:t>
            </a:r>
            <a:r>
              <a:rPr lang="en-US" dirty="0" err="1" smtClean="0">
                <a:ea typeface="ＭＳ Ｐゴシック" pitchFamily="1" charset="-128"/>
              </a:rPr>
              <a:t>immunocompetent</a:t>
            </a:r>
            <a:r>
              <a:rPr lang="en-US" dirty="0" smtClean="0">
                <a:ea typeface="ＭＳ Ｐゴシック" pitchFamily="1" charset="-128"/>
              </a:rPr>
              <a:t> cells, though slowly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1939965"/>
            <a:ext cx="2714625" cy="297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4958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Thymus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Thymic</a:t>
            </a:r>
            <a:r>
              <a:rPr lang="en-US" dirty="0" smtClean="0"/>
              <a:t> lobules contain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 smtClean="0"/>
              <a:t>thymic</a:t>
            </a:r>
            <a:r>
              <a:rPr lang="en-US" dirty="0" smtClean="0"/>
              <a:t> cells are lymphocytes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Cortex contains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scattered macrophages</a:t>
            </a:r>
          </a:p>
          <a:p>
            <a:endParaRPr lang="en-US" dirty="0" smtClean="0"/>
          </a:p>
          <a:p>
            <a:r>
              <a:rPr lang="en-US" dirty="0" smtClean="0"/>
              <a:t>Medulla contains fewer lymphocytes and </a:t>
            </a:r>
            <a:r>
              <a:rPr lang="en-US" b="1" dirty="0" err="1" smtClean="0"/>
              <a:t>thymic</a:t>
            </a:r>
            <a:r>
              <a:rPr lang="en-US" b="1" dirty="0" smtClean="0"/>
              <a:t> corpuscles </a:t>
            </a:r>
            <a:r>
              <a:rPr lang="en-US" dirty="0" smtClean="0"/>
              <a:t>involved in __________________________________________ (prevent autoimmunity)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17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Lymphatic System: Functions</a:t>
            </a: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Return _______________________________________ and leaked plasma proteins back to blood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Once interstitial fluid enters </a:t>
            </a:r>
            <a:r>
              <a:rPr lang="en-US" dirty="0" err="1" smtClean="0">
                <a:ea typeface="ＭＳ Ｐゴシック" pitchFamily="1" charset="-128"/>
              </a:rPr>
              <a:t>lymphatics</a:t>
            </a:r>
            <a:r>
              <a:rPr lang="en-US" dirty="0" smtClean="0">
                <a:ea typeface="ＭＳ Ｐゴシック" pitchFamily="1" charset="-128"/>
              </a:rPr>
              <a:t>, called _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Thymus</a:t>
            </a:r>
          </a:p>
        </p:txBody>
      </p:sp>
      <p:sp>
        <p:nvSpPr>
          <p:cNvPr id="9830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Differs from other lymphoid organs in important ways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Has _______________________________________ because_   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Does not directly fight antigens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Functions strictly in  </a:t>
            </a:r>
          </a:p>
          <a:p>
            <a:pPr lvl="3" eaLnBrk="1" hangingPunct="1"/>
            <a:r>
              <a:rPr lang="en-US" dirty="0" smtClean="0">
                <a:ea typeface="ＭＳ Ｐゴシック" pitchFamily="1" charset="-128"/>
              </a:rPr>
              <a:t>Keeps isolated via </a:t>
            </a:r>
            <a:r>
              <a:rPr lang="en-US" b="1" dirty="0" smtClean="0">
                <a:ea typeface="ＭＳ Ｐゴシック" pitchFamily="1" charset="-128"/>
              </a:rPr>
              <a:t>blood thymus barrier</a:t>
            </a:r>
            <a:endParaRPr lang="en-US" dirty="0" smtClean="0">
              <a:ea typeface="ＭＳ Ｐゴシック" pitchFamily="1" charset="-128"/>
            </a:endParaRP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Stroma</a:t>
            </a:r>
            <a:r>
              <a:rPr lang="en-US" b="1" dirty="0" smtClean="0"/>
              <a:t> </a:t>
            </a:r>
            <a:r>
              <a:rPr lang="en-US" dirty="0" smtClean="0"/>
              <a:t>of epithelial cells (not reticular fibers)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Provide environment in which T lymphocytes become </a:t>
            </a:r>
            <a:r>
              <a:rPr lang="en-US" dirty="0" err="1" smtClean="0">
                <a:ea typeface="ＭＳ Ｐゴシック" pitchFamily="1" charset="-128"/>
              </a:rPr>
              <a:t>immunocompetent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Mucosa-associated Lymphoid Tissue (MALT)</a:t>
            </a:r>
          </a:p>
        </p:txBody>
      </p:sp>
      <p:sp>
        <p:nvSpPr>
          <p:cNvPr id="10035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Lymphoid tissues in ___________________________________ throughout body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Protects from pathogens trying to enter body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Largest collections of MALT in </a:t>
            </a:r>
            <a:r>
              <a:rPr lang="en-US" b="1" dirty="0" smtClean="0"/>
              <a:t>_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 in mucosa of respiratory and genitourinary organs; rest of digestive tract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Tonsils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62600" cy="518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Simplest lymphoid organs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Form ring of lymphatic tissue around pharynx</a:t>
            </a:r>
          </a:p>
          <a:p>
            <a:pPr lvl="1" eaLnBrk="1" hangingPunct="1"/>
            <a:r>
              <a:rPr lang="en-US" sz="2400" b="1" dirty="0" smtClean="0">
                <a:ea typeface="ＭＳ Ｐゴシック" pitchFamily="1" charset="-128"/>
              </a:rPr>
              <a:t> </a:t>
            </a:r>
            <a:endParaRPr lang="en-US" sz="2400" dirty="0" smtClean="0">
              <a:ea typeface="ＭＳ Ｐゴシック" pitchFamily="1" charset="-128"/>
            </a:endParaRPr>
          </a:p>
          <a:p>
            <a:pPr lvl="2"/>
            <a:r>
              <a:rPr lang="en-US" sz="2000" dirty="0" smtClean="0">
                <a:ea typeface="ＭＳ Ｐゴシック" pitchFamily="1" charset="-128"/>
              </a:rPr>
              <a:t>at posterior end of oral cavity</a:t>
            </a:r>
          </a:p>
          <a:p>
            <a:pPr lvl="1" eaLnBrk="1" hangingPunct="1"/>
            <a:r>
              <a:rPr lang="en-US" sz="2400" b="1" dirty="0" smtClean="0">
                <a:ea typeface="ＭＳ Ｐゴシック" pitchFamily="1" charset="-128"/>
              </a:rPr>
              <a:t> </a:t>
            </a:r>
            <a:endParaRPr lang="en-US" sz="2400" dirty="0" smtClean="0">
              <a:ea typeface="ＭＳ Ｐゴシック" pitchFamily="1" charset="-128"/>
            </a:endParaRPr>
          </a:p>
          <a:p>
            <a:pPr lvl="2"/>
            <a:r>
              <a:rPr lang="en-US" sz="2000" dirty="0" smtClean="0">
                <a:ea typeface="ＭＳ Ｐゴシック" pitchFamily="1" charset="-128"/>
              </a:rPr>
              <a:t>grouped at base of tongue</a:t>
            </a:r>
          </a:p>
          <a:p>
            <a:pPr lvl="1" eaLnBrk="1" hangingPunct="1"/>
            <a:r>
              <a:rPr lang="en-US" sz="2400" b="1" dirty="0" smtClean="0">
                <a:ea typeface="ＭＳ Ｐゴシック" pitchFamily="1" charset="-128"/>
              </a:rPr>
              <a:t> </a:t>
            </a:r>
            <a:endParaRPr lang="en-US" sz="2400" dirty="0" smtClean="0">
              <a:ea typeface="ＭＳ Ｐゴシック" pitchFamily="1" charset="-128"/>
            </a:endParaRPr>
          </a:p>
          <a:p>
            <a:pPr lvl="2"/>
            <a:r>
              <a:rPr lang="en-US" sz="2000" dirty="0" smtClean="0">
                <a:ea typeface="ＭＳ Ｐゴシック" pitchFamily="1" charset="-128"/>
              </a:rPr>
              <a:t>in posterior wall of </a:t>
            </a:r>
            <a:r>
              <a:rPr lang="en-US" sz="2000" dirty="0" err="1" smtClean="0">
                <a:ea typeface="ＭＳ Ｐゴシック" pitchFamily="1" charset="-128"/>
              </a:rPr>
              <a:t>nasopharynx</a:t>
            </a:r>
            <a:endParaRPr lang="en-US" sz="2000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sz="2400" b="1" dirty="0" smtClean="0">
                <a:ea typeface="ＭＳ Ｐゴシック" pitchFamily="1" charset="-128"/>
              </a:rPr>
              <a:t> </a:t>
            </a:r>
            <a:endParaRPr lang="en-US" sz="2400" dirty="0" smtClean="0">
              <a:ea typeface="ＭＳ Ｐゴシック" pitchFamily="1" charset="-128"/>
            </a:endParaRPr>
          </a:p>
          <a:p>
            <a:pPr lvl="2"/>
            <a:r>
              <a:rPr lang="en-US" sz="2000" dirty="0" smtClean="0">
                <a:ea typeface="ＭＳ Ｐゴシック" pitchFamily="1" charset="-128"/>
              </a:rPr>
              <a:t>surrounding openings of auditory tubes into pharynx</a:t>
            </a:r>
          </a:p>
          <a:p>
            <a:pPr eaLnBrk="1" hangingPunct="1"/>
            <a:r>
              <a:rPr lang="en-US" sz="2800" dirty="0" smtClean="0"/>
              <a:t>Gather and remove pathogens in food or air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112" y="2057400"/>
            <a:ext cx="2583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Tonsils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6388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Contain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Are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Overlying epithelium </a:t>
            </a:r>
            <a:r>
              <a:rPr lang="en-US" dirty="0" err="1" smtClean="0"/>
              <a:t>invaginates</a:t>
            </a:r>
            <a:r>
              <a:rPr lang="en-US" dirty="0" smtClean="0"/>
              <a:t> forming </a:t>
            </a:r>
            <a:r>
              <a:rPr lang="en-US" b="1" dirty="0" err="1" smtClean="0"/>
              <a:t>tonsillar</a:t>
            </a:r>
            <a:r>
              <a:rPr lang="en-US" b="1" dirty="0" smtClean="0"/>
              <a:t> crypts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Trap and destroy bacteria and particulate matter 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Allow immune cells to build memory for pathogens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5212" y="2263378"/>
            <a:ext cx="2538788" cy="233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Aggregates of Lymphoid Follicles</a:t>
            </a:r>
          </a:p>
        </p:txBody>
      </p:sp>
      <p:sp>
        <p:nvSpPr>
          <p:cNvPr id="1085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4102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Clusters of lymphoid follicles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 wall of distal portion of _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Similar structures are also found in the appendix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Peyer's</a:t>
            </a:r>
            <a:r>
              <a:rPr lang="en-US" dirty="0" smtClean="0"/>
              <a:t> patches and appendix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__________________________, preventing them from breaching intestinal wall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Generate “_________________" lymphocytes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44970"/>
            <a:ext cx="2895600" cy="536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7315200" y="3124200"/>
            <a:ext cx="9906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05600" y="4572000"/>
            <a:ext cx="9906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Immunity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Resistance to disease</a:t>
            </a:r>
          </a:p>
          <a:p>
            <a:r>
              <a:rPr lang="en-US" dirty="0"/>
              <a:t>Immune system</a:t>
            </a:r>
          </a:p>
          <a:p>
            <a:pPr lvl="1"/>
            <a:r>
              <a:rPr lang="en-US" dirty="0"/>
              <a:t>Two intrinsic systems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/>
              <a:t>nonspecific) defense system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/>
              <a:t>specific) defense system</a:t>
            </a:r>
          </a:p>
        </p:txBody>
      </p:sp>
    </p:spTree>
    <p:extLst>
      <p:ext uri="{BB962C8B-B14F-4D97-AF65-F5344CB8AC3E}">
        <p14:creationId xmlns:p14="http://schemas.microsoft.com/office/powerpoint/2010/main" val="2630695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Immune System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Functional system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rather </a:t>
            </a:r>
            <a:r>
              <a:rPr lang="en-US" dirty="0"/>
              <a:t>than organ system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Innate </a:t>
            </a:r>
            <a:r>
              <a:rPr lang="en-US" dirty="0"/>
              <a:t>and adaptive defenses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Innate </a:t>
            </a:r>
            <a:r>
              <a:rPr lang="en-US" dirty="0"/>
              <a:t>defenses do have specific pathways for certain substances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Innate </a:t>
            </a:r>
            <a:r>
              <a:rPr lang="en-US" dirty="0"/>
              <a:t>responses </a:t>
            </a:r>
            <a:r>
              <a:rPr lang="en-US" dirty="0" smtClean="0"/>
              <a:t>____________________________________ that </a:t>
            </a:r>
            <a:r>
              <a:rPr lang="en-US" dirty="0"/>
              <a:t>alert cells of adaptive system to foreign molecules</a:t>
            </a:r>
          </a:p>
        </p:txBody>
      </p:sp>
    </p:spTree>
    <p:extLst>
      <p:ext uri="{BB962C8B-B14F-4D97-AF65-F5344CB8AC3E}">
        <p14:creationId xmlns:p14="http://schemas.microsoft.com/office/powerpoint/2010/main" val="3393769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Immunity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Innate defense system has two lines of defense</a:t>
            </a:r>
          </a:p>
          <a:p>
            <a:pPr lvl="1"/>
            <a:r>
              <a:rPr lang="en-US" dirty="0"/>
              <a:t>First </a:t>
            </a:r>
            <a:endParaRPr lang="en-US" dirty="0" smtClean="0"/>
          </a:p>
          <a:p>
            <a:pPr lvl="2"/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</a:t>
            </a:r>
            <a:endParaRPr lang="en-US" dirty="0"/>
          </a:p>
          <a:p>
            <a:pPr lvl="2"/>
            <a:r>
              <a:rPr lang="en-US" dirty="0" smtClean="0"/>
              <a:t>antimicrobial </a:t>
            </a:r>
            <a:r>
              <a:rPr lang="en-US" dirty="0"/>
              <a:t>proteins, phagocytes, and other cells 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Inhibit </a:t>
            </a:r>
            <a:r>
              <a:rPr lang="en-US" dirty="0"/>
              <a:t>spread of invaders 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90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Immunity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defense system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Third </a:t>
            </a:r>
            <a:r>
              <a:rPr lang="en-US" dirty="0"/>
              <a:t>line of defense attacks </a:t>
            </a:r>
            <a:r>
              <a:rPr lang="en-US" i="1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Takes </a:t>
            </a:r>
            <a:r>
              <a:rPr lang="en-US" dirty="0"/>
              <a:t>longer to react than innate system</a:t>
            </a:r>
          </a:p>
        </p:txBody>
      </p:sp>
    </p:spTree>
    <p:extLst>
      <p:ext uri="{BB962C8B-B14F-4D97-AF65-F5344CB8AC3E}">
        <p14:creationId xmlns:p14="http://schemas.microsoft.com/office/powerpoint/2010/main" val="358855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figure_21_01_unlabeled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1449388" y="168275"/>
            <a:ext cx="6243637" cy="6389688"/>
          </a:xfrm>
          <a:prstGeom prst="rect">
            <a:avLst/>
          </a:prstGeom>
          <a:noFill/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835150" y="1530350"/>
            <a:ext cx="1314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latin typeface="Arial Black" pitchFamily="28" charset="0"/>
              </a:rPr>
              <a:t>Innate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 Black" pitchFamily="28" charset="0"/>
              </a:rPr>
              <a:t>defenses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95825" y="438150"/>
            <a:ext cx="25384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 Black" pitchFamily="28" charset="0"/>
              </a:rPr>
              <a:t>Surface barriers</a:t>
            </a:r>
            <a:endParaRPr lang="en-US" sz="1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• </a:t>
            </a:r>
            <a:r>
              <a:rPr lang="en-US" sz="1800" b="1" dirty="0">
                <a:latin typeface="Arial" charset="0"/>
              </a:rPr>
              <a:t>Skin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Arial" charset="0"/>
              </a:rPr>
              <a:t>• Mucous membranes</a:t>
            </a:r>
            <a:endParaRPr lang="en-US" sz="1800" dirty="0"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687888" y="1755775"/>
            <a:ext cx="27543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800">
                <a:latin typeface="Arial Black" pitchFamily="28" charset="0"/>
              </a:rPr>
              <a:t>Internal defenses</a:t>
            </a:r>
            <a:endParaRPr lang="en-US" sz="1800">
              <a:latin typeface="Arial" charset="0"/>
            </a:endParaRPr>
          </a:p>
          <a:p>
            <a:pPr>
              <a:lnSpc>
                <a:spcPct val="92000"/>
              </a:lnSpc>
            </a:pPr>
            <a:r>
              <a:rPr lang="en-US" sz="1800">
                <a:latin typeface="Arial" charset="0"/>
              </a:rPr>
              <a:t>• </a:t>
            </a:r>
            <a:r>
              <a:rPr lang="en-US" sz="1800" b="1">
                <a:latin typeface="Arial" charset="0"/>
              </a:rPr>
              <a:t>Phagocytes</a:t>
            </a:r>
          </a:p>
          <a:p>
            <a:pPr>
              <a:lnSpc>
                <a:spcPct val="92000"/>
              </a:lnSpc>
            </a:pPr>
            <a:r>
              <a:rPr lang="en-US" sz="1800" b="1">
                <a:latin typeface="Arial" charset="0"/>
              </a:rPr>
              <a:t>• Natural killer cells</a:t>
            </a:r>
          </a:p>
          <a:p>
            <a:pPr>
              <a:lnSpc>
                <a:spcPct val="92000"/>
              </a:lnSpc>
            </a:pPr>
            <a:r>
              <a:rPr lang="en-US" sz="1800" b="1">
                <a:latin typeface="Arial" charset="0"/>
              </a:rPr>
              <a:t>• Inflammation</a:t>
            </a:r>
          </a:p>
          <a:p>
            <a:pPr>
              <a:lnSpc>
                <a:spcPct val="92000"/>
              </a:lnSpc>
            </a:pPr>
            <a:r>
              <a:rPr lang="en-US" sz="1800" b="1">
                <a:latin typeface="Arial" charset="0"/>
              </a:rPr>
              <a:t>• Antimicrobial proteins</a:t>
            </a:r>
          </a:p>
          <a:p>
            <a:pPr>
              <a:lnSpc>
                <a:spcPct val="92000"/>
              </a:lnSpc>
            </a:pPr>
            <a:r>
              <a:rPr lang="en-US" sz="1800" b="1">
                <a:latin typeface="Arial" charset="0"/>
              </a:rPr>
              <a:t>• Fever</a:t>
            </a:r>
            <a:endParaRPr lang="en-US" sz="1800"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812925" y="5097463"/>
            <a:ext cx="13144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 Black" pitchFamily="28" charset="0"/>
              </a:rPr>
              <a:t>Adaptive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 Black" pitchFamily="28" charset="0"/>
              </a:rPr>
              <a:t>defenses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683125" y="4406900"/>
            <a:ext cx="2470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>
                <a:latin typeface="Arial Black" pitchFamily="28" charset="0"/>
              </a:rPr>
              <a:t>Humoral immunity</a:t>
            </a:r>
            <a:endParaRPr lang="en-US" sz="180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• </a:t>
            </a:r>
            <a:r>
              <a:rPr lang="en-US" sz="1800" b="1">
                <a:latin typeface="Arial" charset="0"/>
              </a:rPr>
              <a:t>B cells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676775" y="5829300"/>
            <a:ext cx="2381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latin typeface="Arial Black" pitchFamily="28" charset="0"/>
              </a:rPr>
              <a:t>Cellular immunity</a:t>
            </a:r>
            <a:endParaRPr lang="en-US" sz="1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• </a:t>
            </a:r>
            <a:r>
              <a:rPr lang="en-US" sz="1800" b="1">
                <a:latin typeface="Arial" charset="0"/>
              </a:rPr>
              <a:t>T cells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7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Lymphatic Vessels: Distribution and Structure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One-way system; lymph flows _</a:t>
            </a:r>
          </a:p>
          <a:p>
            <a:pPr eaLnBrk="1" hangingPunct="1"/>
            <a:r>
              <a:rPr lang="en-US" dirty="0" smtClean="0"/>
              <a:t>Lymph vessels (</a:t>
            </a:r>
            <a:r>
              <a:rPr lang="en-US" dirty="0" err="1" smtClean="0"/>
              <a:t>lymphatics</a:t>
            </a:r>
            <a:r>
              <a:rPr lang="en-US" dirty="0" smtClean="0"/>
              <a:t>) include: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Collecting lymphatic vessels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Lymphatic trunks </a:t>
            </a:r>
            <a:r>
              <a:rPr lang="en-US" dirty="0" smtClean="0">
                <a:ea typeface="ＭＳ Ｐゴシック" pitchFamily="1" charset="-128"/>
              </a:rPr>
              <a:t>and ducts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Innate Defenses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barriers ward off invading pathogens</a:t>
            </a:r>
          </a:p>
          <a:p>
            <a:pPr lvl="1"/>
            <a:r>
              <a:rPr lang="en-US" dirty="0"/>
              <a:t>Skin, mucous membranes, and their secretions </a:t>
            </a:r>
          </a:p>
          <a:p>
            <a:pPr lvl="2"/>
            <a:r>
              <a:rPr lang="en-US" dirty="0" smtClean="0"/>
              <a:t>__________________________________________________      to </a:t>
            </a:r>
            <a:r>
              <a:rPr lang="en-US" dirty="0"/>
              <a:t>most microorganisms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______________________________________ resistant </a:t>
            </a:r>
            <a:r>
              <a:rPr lang="en-US" dirty="0"/>
              <a:t>to weak acids and bases, bacterial enzymes, and </a:t>
            </a:r>
            <a:r>
              <a:rPr lang="en-US" dirty="0" smtClean="0"/>
              <a:t>toxins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7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Surface Barriers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Protective chemicals inhibit or destroy microorganisms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Acidity of skin and secretions </a:t>
            </a:r>
            <a:r>
              <a:rPr lang="en-US" dirty="0" smtClean="0"/>
              <a:t>inhibits </a:t>
            </a:r>
            <a:r>
              <a:rPr lang="en-US" dirty="0"/>
              <a:t>growth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Enzymes </a:t>
            </a:r>
            <a:r>
              <a:rPr lang="en-US" dirty="0" smtClean="0"/>
              <a:t>have antimicrobial properties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lysozyme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_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respiratory mucus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Defensins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antimicrobial </a:t>
            </a:r>
            <a:r>
              <a:rPr lang="en-US" dirty="0"/>
              <a:t>peptides –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Other chemicals </a:t>
            </a:r>
            <a:r>
              <a:rPr lang="en-US" dirty="0" smtClean="0"/>
              <a:t>are toxic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lipids </a:t>
            </a:r>
            <a:r>
              <a:rPr lang="en-US" dirty="0"/>
              <a:t>in </a:t>
            </a:r>
            <a:r>
              <a:rPr lang="en-US" dirty="0" smtClean="0"/>
              <a:t>sebum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dermcidin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sweat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861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Surface Barriers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Respiratory system modifications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 of </a:t>
            </a:r>
            <a:r>
              <a:rPr lang="en-US" dirty="0"/>
              <a:t>upper respiratory tract sweep </a:t>
            </a:r>
            <a:r>
              <a:rPr lang="en-US" dirty="0" smtClean="0"/>
              <a:t>dust and </a:t>
            </a:r>
            <a:r>
              <a:rPr lang="en-US" dirty="0"/>
              <a:t>bacteria-laden mucus toward mouth</a:t>
            </a:r>
          </a:p>
          <a:p>
            <a:endParaRPr lang="en-US" dirty="0" smtClean="0"/>
          </a:p>
          <a:p>
            <a:r>
              <a:rPr lang="en-US" dirty="0" smtClean="0"/>
              <a:t>Surface </a:t>
            </a:r>
            <a:r>
              <a:rPr lang="en-US" dirty="0"/>
              <a:t>barriers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line of defense must protect deeper tissues</a:t>
            </a:r>
          </a:p>
        </p:txBody>
      </p:sp>
    </p:spTree>
    <p:extLst>
      <p:ext uri="{BB962C8B-B14F-4D97-AF65-F5344CB8AC3E}">
        <p14:creationId xmlns:p14="http://schemas.microsoft.com/office/powerpoint/2010/main" val="309058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Defenses: Cells and Chemicals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Necessary if microorganisms invade deeper tissues</a:t>
            </a:r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interferons</a:t>
            </a:r>
            <a:r>
              <a:rPr lang="en-US" dirty="0" smtClean="0"/>
              <a:t> </a:t>
            </a:r>
            <a:r>
              <a:rPr lang="en-US" dirty="0"/>
              <a:t>and complement </a:t>
            </a:r>
            <a:r>
              <a:rPr lang="en-US" dirty="0" smtClean="0"/>
              <a:t>proteins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macrophages</a:t>
            </a:r>
            <a:r>
              <a:rPr lang="en-US" dirty="0"/>
              <a:t>, mast cells, WBCs, and inflammatory </a:t>
            </a:r>
            <a:r>
              <a:rPr lang="en-US" dirty="0" smtClean="0"/>
              <a:t>chemicals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02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Phagocytes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err="1"/>
              <a:t>Neutrophils</a:t>
            </a:r>
            <a:r>
              <a:rPr lang="en-US" sz="2800" dirty="0"/>
              <a:t> most abundant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400" dirty="0"/>
              <a:t>Become </a:t>
            </a:r>
            <a:r>
              <a:rPr lang="en-US" sz="2400" dirty="0" err="1"/>
              <a:t>phagocytic</a:t>
            </a:r>
            <a:r>
              <a:rPr lang="en-US" sz="2400" dirty="0"/>
              <a:t> on exposure to infectious material</a:t>
            </a:r>
          </a:p>
          <a:p>
            <a:endParaRPr lang="en-US" b="1" dirty="0"/>
          </a:p>
          <a:p>
            <a:r>
              <a:rPr lang="en-US" sz="2800" b="1" dirty="0" smtClean="0"/>
              <a:t>Macrophages</a:t>
            </a:r>
            <a:r>
              <a:rPr lang="en-US" sz="2800" dirty="0" smtClean="0"/>
              <a:t> </a:t>
            </a:r>
            <a:r>
              <a:rPr lang="en-US" sz="2800" dirty="0"/>
              <a:t>develop from </a:t>
            </a:r>
            <a:r>
              <a:rPr lang="en-US" sz="2800" dirty="0" smtClean="0"/>
              <a:t>_</a:t>
            </a:r>
            <a:endParaRPr lang="en-US" sz="2800" dirty="0"/>
          </a:p>
          <a:p>
            <a:pPr lvl="2"/>
            <a:r>
              <a:rPr lang="en-US" dirty="0" smtClean="0"/>
              <a:t>________________________________________ macrophages </a:t>
            </a:r>
          </a:p>
          <a:p>
            <a:pPr lvl="3"/>
            <a:r>
              <a:rPr lang="en-US" dirty="0" smtClean="0"/>
              <a:t>wander </a:t>
            </a:r>
            <a:r>
              <a:rPr lang="en-US" dirty="0"/>
              <a:t>through tissue </a:t>
            </a:r>
            <a:r>
              <a:rPr lang="en-US" dirty="0" smtClean="0"/>
              <a:t>spaces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_________________________________________ macrophages </a:t>
            </a:r>
          </a:p>
          <a:p>
            <a:pPr lvl="3"/>
            <a:r>
              <a:rPr lang="en-US" dirty="0" smtClean="0"/>
              <a:t>permanent </a:t>
            </a:r>
            <a:r>
              <a:rPr lang="en-US" dirty="0"/>
              <a:t>residents of some </a:t>
            </a:r>
            <a:r>
              <a:rPr lang="en-US" dirty="0" smtClean="0"/>
              <a:t>organs</a:t>
            </a:r>
          </a:p>
          <a:p>
            <a:pPr lvl="4"/>
            <a:r>
              <a:rPr lang="en-US" dirty="0" err="1" smtClean="0"/>
              <a:t>Kupffer</a:t>
            </a:r>
            <a:r>
              <a:rPr lang="en-US" dirty="0" smtClean="0"/>
              <a:t> </a:t>
            </a:r>
            <a:r>
              <a:rPr lang="en-US" dirty="0"/>
              <a:t>cells (liver) </a:t>
            </a:r>
            <a:endParaRPr lang="en-US" dirty="0" smtClean="0"/>
          </a:p>
          <a:p>
            <a:pPr lvl="4"/>
            <a:r>
              <a:rPr lang="en-US" dirty="0" smtClean="0"/>
              <a:t>microglia </a:t>
            </a:r>
            <a:r>
              <a:rPr lang="en-US" dirty="0"/>
              <a:t>(brain)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9565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Phagocytosis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Phagocyte must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microorganisms evade adherence with capsule </a:t>
            </a:r>
          </a:p>
          <a:p>
            <a:pPr lvl="2"/>
            <a:r>
              <a:rPr lang="en-US" b="1" dirty="0" smtClean="0"/>
              <a:t>_______________________________________ </a:t>
            </a:r>
            <a:r>
              <a:rPr lang="en-US" dirty="0" smtClean="0"/>
              <a:t>marks pathogens </a:t>
            </a:r>
          </a:p>
          <a:p>
            <a:pPr lvl="3"/>
            <a:r>
              <a:rPr lang="en-US" dirty="0" smtClean="0"/>
              <a:t>coating </a:t>
            </a:r>
            <a:r>
              <a:rPr lang="en-US" dirty="0"/>
              <a:t>by complement proteins or antibodies</a:t>
            </a:r>
          </a:p>
          <a:p>
            <a:endParaRPr lang="en-US" dirty="0" smtClean="0"/>
          </a:p>
          <a:p>
            <a:r>
              <a:rPr lang="en-US" dirty="0" err="1" smtClean="0"/>
              <a:t>Cytoplasmic</a:t>
            </a:r>
            <a:r>
              <a:rPr lang="en-US" dirty="0" smtClean="0"/>
              <a:t> </a:t>
            </a:r>
            <a:r>
              <a:rPr lang="en-US" dirty="0"/>
              <a:t>extensions bind to and engulf particle in vesicle called </a:t>
            </a:r>
            <a:r>
              <a:rPr lang="en-US" b="1" dirty="0" err="1"/>
              <a:t>phagosome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Phagosome</a:t>
            </a:r>
            <a:r>
              <a:rPr lang="en-US" dirty="0" smtClean="0"/>
              <a:t> </a:t>
            </a:r>
            <a:r>
              <a:rPr lang="en-US" dirty="0"/>
              <a:t>fuses with </a:t>
            </a:r>
            <a:r>
              <a:rPr lang="en-US" dirty="0" err="1"/>
              <a:t>lysosome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b="1" dirty="0" err="1">
                <a:sym typeface="Wingdings" pitchFamily="28" charset="2"/>
              </a:rPr>
              <a:t>phagolysosome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69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Phagocytosis 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Pathogens killed by acidifying and digesting with </a:t>
            </a:r>
            <a:r>
              <a:rPr lang="en-US" sz="2800" dirty="0" smtClean="0"/>
              <a:t>_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r>
              <a:rPr lang="en-US" sz="2800" dirty="0" smtClean="0"/>
              <a:t>Helper </a:t>
            </a:r>
            <a:r>
              <a:rPr lang="en-US" sz="2800" dirty="0"/>
              <a:t>T cells cause release of enzymes of    </a:t>
            </a:r>
            <a:r>
              <a:rPr lang="en-US" sz="2800" b="1" dirty="0" smtClean="0"/>
              <a:t>_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Defensins</a:t>
            </a:r>
            <a:r>
              <a:rPr lang="en-US" sz="2800" dirty="0" smtClean="0"/>
              <a:t> </a:t>
            </a:r>
            <a:r>
              <a:rPr lang="en-US" sz="2800" dirty="0"/>
              <a:t>(in </a:t>
            </a:r>
            <a:r>
              <a:rPr lang="en-US" sz="2800" dirty="0" err="1"/>
              <a:t>neutrophils</a:t>
            </a:r>
            <a:r>
              <a:rPr lang="en-US" sz="2800" dirty="0"/>
              <a:t>) pierce membrane</a:t>
            </a:r>
          </a:p>
        </p:txBody>
      </p:sp>
    </p:spTree>
    <p:extLst>
      <p:ext uri="{BB962C8B-B14F-4D97-AF65-F5344CB8AC3E}">
        <p14:creationId xmlns:p14="http://schemas.microsoft.com/office/powerpoint/2010/main" val="2051557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Killer (NK) Cells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Nonphagocytic</a:t>
            </a:r>
            <a:r>
              <a:rPr lang="en-US" dirty="0"/>
              <a:t> large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Attack </a:t>
            </a:r>
            <a:r>
              <a:rPr lang="en-US" dirty="0"/>
              <a:t>cells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Induce </a:t>
            </a:r>
            <a:r>
              <a:rPr lang="en-US" b="1" dirty="0"/>
              <a:t>apoptosis</a:t>
            </a:r>
            <a:r>
              <a:rPr lang="en-US" dirty="0"/>
              <a:t> in cancer cells and virus-infected cells </a:t>
            </a:r>
          </a:p>
          <a:p>
            <a:endParaRPr lang="en-US" dirty="0" smtClean="0"/>
          </a:p>
          <a:p>
            <a:r>
              <a:rPr lang="en-US" dirty="0" smtClean="0"/>
              <a:t>Secrete </a:t>
            </a:r>
            <a:r>
              <a:rPr lang="en-US" dirty="0"/>
              <a:t>potent chemicals that enhance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72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Inflammatory Response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Triggered whenever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Disposes </a:t>
            </a:r>
            <a:r>
              <a:rPr lang="en-US" dirty="0"/>
              <a:t>of cell debris and pathogens</a:t>
            </a:r>
          </a:p>
          <a:p>
            <a:endParaRPr lang="en-US" dirty="0" smtClean="0"/>
          </a:p>
          <a:p>
            <a:r>
              <a:rPr lang="en-US" dirty="0" smtClean="0"/>
              <a:t>Alerts </a:t>
            </a:r>
            <a:r>
              <a:rPr lang="en-US" dirty="0"/>
              <a:t>adaptive immune system</a:t>
            </a:r>
          </a:p>
          <a:p>
            <a:endParaRPr lang="en-US" dirty="0" smtClean="0"/>
          </a:p>
          <a:p>
            <a:r>
              <a:rPr lang="en-US" dirty="0" smtClean="0"/>
              <a:t>Sets </a:t>
            </a:r>
            <a:r>
              <a:rPr lang="en-US" dirty="0"/>
              <a:t>the stage for repair </a:t>
            </a:r>
          </a:p>
        </p:txBody>
      </p:sp>
    </p:spTree>
    <p:extLst>
      <p:ext uri="{BB962C8B-B14F-4D97-AF65-F5344CB8AC3E}">
        <p14:creationId xmlns:p14="http://schemas.microsoft.com/office/powerpoint/2010/main" val="2409265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Inflammatory Response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9250" indent="-349250"/>
            <a:r>
              <a:rPr lang="en-US" dirty="0"/>
              <a:t>Cardinal signs of acute inflammation: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err="1" smtClean="0"/>
              <a:t>rubor</a:t>
            </a:r>
            <a:endParaRPr lang="en-US" dirty="0" smtClean="0"/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err="1" smtClean="0"/>
              <a:t>calor</a:t>
            </a:r>
            <a:endParaRPr lang="en-US" dirty="0" smtClean="0"/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smtClean="0"/>
              <a:t>tumor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smtClean="0"/>
              <a:t>Dolor</a:t>
            </a:r>
          </a:p>
          <a:p>
            <a:pPr marL="1279525" lvl="2" indent="-533400"/>
            <a:endParaRPr lang="en-US" dirty="0"/>
          </a:p>
          <a:p>
            <a:pPr marL="1279525" lvl="2" indent="-533400"/>
            <a:endParaRPr lang="en-US" dirty="0" smtClean="0"/>
          </a:p>
          <a:p>
            <a:pPr marL="920750" lvl="1" indent="-457200">
              <a:buFontTx/>
              <a:buNone/>
            </a:pPr>
            <a:r>
              <a:rPr lang="en-US" dirty="0" smtClean="0"/>
              <a:t>(</a:t>
            </a:r>
            <a:r>
              <a:rPr lang="en-US" dirty="0"/>
              <a:t>Sometimes 5. Impairment of function)</a:t>
            </a:r>
          </a:p>
        </p:txBody>
      </p:sp>
    </p:spTree>
    <p:extLst>
      <p:ext uri="{BB962C8B-B14F-4D97-AF65-F5344CB8AC3E}">
        <p14:creationId xmlns:p14="http://schemas.microsoft.com/office/powerpoint/2010/main" val="302442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18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Lymphatic Capillaries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Similar to _________________________________, except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Very _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take up proteins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cell debris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Pathogens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cancer cells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_____________________________________________ loosely to form one-way </a:t>
            </a:r>
            <a:r>
              <a:rPr lang="en-US" i="1" dirty="0" err="1" smtClean="0">
                <a:ea typeface="ＭＳ Ｐゴシック" pitchFamily="1" charset="-128"/>
              </a:rPr>
              <a:t>minivalves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Pathogens travel throughout body via </a:t>
            </a:r>
            <a:r>
              <a:rPr lang="en-US" dirty="0" err="1" smtClean="0">
                <a:ea typeface="ＭＳ Ｐゴシック" pitchFamily="1" charset="-128"/>
              </a:rPr>
              <a:t>lymphatics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Inflammatory Response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Inflammatory mediators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dirty="0" smtClean="0"/>
              <a:t>from mast cells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Kinins</a:t>
            </a:r>
            <a:r>
              <a:rPr lang="en-US" dirty="0" smtClean="0"/>
              <a:t>, prostaglandins (PGs), </a:t>
            </a:r>
            <a:r>
              <a:rPr lang="en-US" dirty="0" err="1" smtClean="0"/>
              <a:t>leukotrienes</a:t>
            </a:r>
            <a:r>
              <a:rPr lang="en-US" dirty="0" smtClean="0"/>
              <a:t>, and complement </a:t>
            </a:r>
          </a:p>
          <a:p>
            <a:pPr lvl="2" eaLnBrk="1" hangingPunct="1">
              <a:defRPr/>
            </a:pPr>
            <a:r>
              <a:rPr lang="en-US" dirty="0" smtClean="0"/>
              <a:t>Released by injured tissue, phagocytes, lymphocytes, </a:t>
            </a:r>
            <a:r>
              <a:rPr lang="en-US" dirty="0" err="1" smtClean="0"/>
              <a:t>basophils</a:t>
            </a:r>
            <a:r>
              <a:rPr lang="en-US" dirty="0" smtClean="0"/>
              <a:t>, and mast cells</a:t>
            </a:r>
          </a:p>
        </p:txBody>
      </p:sp>
    </p:spTree>
    <p:extLst>
      <p:ext uri="{BB962C8B-B14F-4D97-AF65-F5344CB8AC3E}">
        <p14:creationId xmlns:p14="http://schemas.microsoft.com/office/powerpoint/2010/main" val="697301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Vasodilation and Increased Vascular Permeability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Inflammatory chemicals cause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Increased permeability of local capillaries and _</a:t>
            </a:r>
          </a:p>
          <a:p>
            <a:pPr lvl="2" eaLnBrk="1" hangingPunct="1"/>
            <a:r>
              <a:rPr lang="en-US" dirty="0" smtClean="0"/>
              <a:t>leakage of </a:t>
            </a:r>
            <a:r>
              <a:rPr lang="en-US" dirty="0" err="1" smtClean="0"/>
              <a:t>exudate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Exudate</a:t>
            </a:r>
            <a:r>
              <a:rPr lang="en-US" dirty="0" smtClean="0"/>
              <a:t> contains proteins, clotting factors, and antibodies</a:t>
            </a:r>
          </a:p>
        </p:txBody>
      </p:sp>
    </p:spTree>
    <p:extLst>
      <p:ext uri="{BB962C8B-B14F-4D97-AF65-F5344CB8AC3E}">
        <p14:creationId xmlns:p14="http://schemas.microsoft.com/office/powerpoint/2010/main" val="3217658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Inflammatory Response: Edema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8" charset="2"/>
              </a:rPr>
              <a:t> </a:t>
            </a:r>
            <a:r>
              <a:rPr lang="en-US" dirty="0"/>
              <a:t>Capillary permeability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</a:t>
            </a:r>
            <a:r>
              <a:rPr lang="en-US" b="1" dirty="0" err="1"/>
              <a:t>exudate</a:t>
            </a:r>
            <a:r>
              <a:rPr lang="en-US" dirty="0"/>
              <a:t> to tissues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Fluid </a:t>
            </a:r>
            <a:r>
              <a:rPr lang="en-US" dirty="0"/>
              <a:t>containing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Causes _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Swelling pushes on nerve endings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_</a:t>
            </a:r>
            <a:endParaRPr lang="en-US" dirty="0">
              <a:sym typeface="Wingdings" pitchFamily="28" charset="2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Moves </a:t>
            </a:r>
            <a:r>
              <a:rPr lang="en-US" dirty="0"/>
              <a:t>foreign material into lymphatic vessels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57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Phagocyte Mobilization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 lead and then _</a:t>
            </a:r>
            <a:endParaRPr lang="en-US" dirty="0"/>
          </a:p>
          <a:p>
            <a:pPr lvl="1"/>
            <a:r>
              <a:rPr lang="en-US" dirty="0"/>
              <a:t>As attack continues, </a:t>
            </a:r>
            <a:r>
              <a:rPr lang="en-US" dirty="0" err="1"/>
              <a:t>monocytes</a:t>
            </a:r>
            <a:r>
              <a:rPr lang="en-US" dirty="0"/>
              <a:t> arrive</a:t>
            </a:r>
          </a:p>
          <a:p>
            <a:pPr lvl="2"/>
            <a:r>
              <a:rPr lang="en-US" dirty="0"/>
              <a:t>12 hours after leaving bloodstream </a:t>
            </a:r>
            <a:r>
              <a:rPr lang="en-US" dirty="0" smtClean="0">
                <a:sym typeface="Wingdings" pitchFamily="28" charset="2"/>
              </a:rPr>
              <a:t>they become _</a:t>
            </a:r>
            <a:endParaRPr lang="en-US" dirty="0">
              <a:sym typeface="Wingdings" pitchFamily="28" charset="2"/>
            </a:endParaRPr>
          </a:p>
          <a:p>
            <a:pPr lvl="2"/>
            <a:r>
              <a:rPr lang="en-US" dirty="0">
                <a:sym typeface="Wingdings" pitchFamily="28" charset="2"/>
              </a:rPr>
              <a:t>These "late-arrivers" replace dying </a:t>
            </a:r>
            <a:r>
              <a:rPr lang="en-US" dirty="0" err="1">
                <a:sym typeface="Wingdings" pitchFamily="28" charset="2"/>
              </a:rPr>
              <a:t>neutrophils</a:t>
            </a:r>
            <a:r>
              <a:rPr lang="en-US" dirty="0">
                <a:sym typeface="Wingdings" pitchFamily="28" charset="2"/>
              </a:rPr>
              <a:t> and remain for clean up prior to repair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inflammation due to pathogens, complement activated; </a:t>
            </a:r>
            <a:endParaRPr lang="en-US" dirty="0" smtClean="0"/>
          </a:p>
          <a:p>
            <a:pPr lvl="1"/>
            <a:r>
              <a:rPr lang="en-US" dirty="0" smtClean="0"/>
              <a:t>adaptive </a:t>
            </a:r>
            <a:r>
              <a:rPr lang="en-US" dirty="0"/>
              <a:t>immunity elements arrive</a:t>
            </a:r>
          </a:p>
        </p:txBody>
      </p:sp>
    </p:spTree>
    <p:extLst>
      <p:ext uri="{BB962C8B-B14F-4D97-AF65-F5344CB8AC3E}">
        <p14:creationId xmlns:p14="http://schemas.microsoft.com/office/powerpoint/2010/main" val="2674255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Phagocyte Mobilization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95300" indent="-495300" eaLnBrk="1" hangingPunct="1">
              <a:defRPr/>
            </a:pPr>
            <a:r>
              <a:rPr lang="en-US" sz="2800" dirty="0" err="1" smtClean="0"/>
              <a:t>Neutrophils</a:t>
            </a:r>
            <a:r>
              <a:rPr lang="en-US" sz="2800" dirty="0" smtClean="0"/>
              <a:t>, then other phagocytes flood to inflamed sites</a:t>
            </a:r>
          </a:p>
          <a:p>
            <a:pPr marL="879475" lvl="1" indent="-533400" eaLnBrk="1" hangingPunct="1">
              <a:buFont typeface="Times" charset="0"/>
              <a:buAutoNum type="arabicPeriod"/>
              <a:defRPr/>
            </a:pPr>
            <a:r>
              <a:rPr lang="en-US" sz="2400" dirty="0" smtClean="0"/>
              <a:t> </a:t>
            </a:r>
          </a:p>
          <a:p>
            <a:pPr marL="1279525" lvl="2" indent="-533400" eaLnBrk="1" hangingPunct="1">
              <a:defRPr/>
            </a:pPr>
            <a:r>
              <a:rPr lang="en-US" sz="2000" dirty="0" smtClean="0"/>
              <a:t>release of </a:t>
            </a:r>
            <a:r>
              <a:rPr lang="en-US" sz="2000" dirty="0" err="1" smtClean="0"/>
              <a:t>neutrophils</a:t>
            </a:r>
            <a:r>
              <a:rPr lang="en-US" sz="2000" dirty="0" smtClean="0"/>
              <a:t> from bone marrow in response to chemicals from injured cells</a:t>
            </a:r>
          </a:p>
          <a:p>
            <a:pPr marL="879475" lvl="1" indent="-533400" eaLnBrk="1" hangingPunct="1">
              <a:buFont typeface="Times" charset="0"/>
              <a:buAutoNum type="arabicPeriod"/>
              <a:defRPr/>
            </a:pPr>
            <a:r>
              <a:rPr lang="en-US" sz="2400" dirty="0" smtClean="0"/>
              <a:t> </a:t>
            </a:r>
          </a:p>
          <a:p>
            <a:pPr marL="1279525" lvl="2" indent="-533400" eaLnBrk="1" hangingPunct="1">
              <a:defRPr/>
            </a:pPr>
            <a:r>
              <a:rPr lang="en-US" sz="2000" dirty="0" err="1" smtClean="0"/>
              <a:t>neutrophils</a:t>
            </a:r>
            <a:r>
              <a:rPr lang="en-US" sz="2000" dirty="0" smtClean="0"/>
              <a:t> cling to the walls of capillaries in the inflamed area</a:t>
            </a:r>
          </a:p>
          <a:p>
            <a:pPr marL="879475" lvl="1" indent="-533400" eaLnBrk="1" hangingPunct="1">
              <a:buFont typeface="Times" charset="0"/>
              <a:buAutoNum type="arabicPeriod"/>
              <a:defRPr/>
            </a:pPr>
            <a:r>
              <a:rPr lang="en-US" sz="2400" dirty="0" smtClean="0"/>
              <a:t> </a:t>
            </a:r>
          </a:p>
          <a:p>
            <a:pPr marL="1279525" lvl="2" indent="-533400" eaLnBrk="1" hangingPunct="1">
              <a:defRPr/>
            </a:pPr>
            <a:r>
              <a:rPr lang="en-US" sz="2000" dirty="0" err="1" smtClean="0"/>
              <a:t>Neutrophils</a:t>
            </a:r>
            <a:r>
              <a:rPr lang="en-US" sz="2000" dirty="0" smtClean="0"/>
              <a:t> squeeze out of the capillary walls and into the surrounding tissue</a:t>
            </a:r>
          </a:p>
          <a:p>
            <a:pPr marL="879475" lvl="1" indent="-533400" eaLnBrk="1" hangingPunct="1">
              <a:buFont typeface="Times" charset="0"/>
              <a:buAutoNum type="arabicPeriod"/>
              <a:defRPr/>
            </a:pPr>
            <a:r>
              <a:rPr lang="en-US" sz="2400" dirty="0" smtClean="0"/>
              <a:t> </a:t>
            </a:r>
          </a:p>
          <a:p>
            <a:pPr marL="1279525" lvl="2" indent="-533400" eaLnBrk="1" hangingPunct="1">
              <a:defRPr/>
            </a:pPr>
            <a:r>
              <a:rPr lang="en-US" sz="2000" dirty="0" smtClean="0"/>
              <a:t>inflammatory chemicals (</a:t>
            </a:r>
            <a:r>
              <a:rPr lang="en-US" sz="2000" dirty="0" err="1" smtClean="0"/>
              <a:t>chemotactic</a:t>
            </a:r>
            <a:r>
              <a:rPr lang="en-US" sz="2000" dirty="0" smtClean="0"/>
              <a:t> agent) promote positive </a:t>
            </a:r>
            <a:r>
              <a:rPr lang="en-US" sz="2000" dirty="0" err="1" smtClean="0"/>
              <a:t>chemotaxis</a:t>
            </a:r>
            <a:r>
              <a:rPr lang="en-US" sz="2000" dirty="0" smtClean="0"/>
              <a:t> of </a:t>
            </a:r>
            <a:r>
              <a:rPr lang="en-US" sz="2000" dirty="0" err="1" smtClean="0"/>
              <a:t>neutrophils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67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Antimicrobial Proteins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Interferons</a:t>
            </a:r>
            <a:r>
              <a:rPr lang="en-US" dirty="0" smtClean="0"/>
              <a:t> (IFNs) and complement proteins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Hinder microorganisms’ _</a:t>
            </a:r>
          </a:p>
        </p:txBody>
      </p:sp>
    </p:spTree>
    <p:extLst>
      <p:ext uri="{BB962C8B-B14F-4D97-AF65-F5344CB8AC3E}">
        <p14:creationId xmlns:p14="http://schemas.microsoft.com/office/powerpoint/2010/main" val="16773992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Interferons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_____________________________________ are activated to secrete IFNs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IFNs enter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Neighboring cells produce ___________________________________ that block viral reproduction </a:t>
            </a:r>
          </a:p>
        </p:txBody>
      </p:sp>
    </p:spTree>
    <p:extLst>
      <p:ext uri="{BB962C8B-B14F-4D97-AF65-F5344CB8AC3E}">
        <p14:creationId xmlns:p14="http://schemas.microsoft.com/office/powerpoint/2010/main" val="1252226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Interferons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Produced by a variety of body cells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err="1" smtClean="0"/>
              <a:t>Interferons</a:t>
            </a:r>
            <a:r>
              <a:rPr lang="en-US" dirty="0" smtClean="0"/>
              <a:t> also  </a:t>
            </a:r>
          </a:p>
        </p:txBody>
      </p:sp>
    </p:spTree>
    <p:extLst>
      <p:ext uri="{BB962C8B-B14F-4D97-AF65-F5344CB8AC3E}">
        <p14:creationId xmlns:p14="http://schemas.microsoft.com/office/powerpoint/2010/main" val="972508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Interferons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Activate macrophages and mobilize NK cells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Genetically engineered IFNs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Antiviral agents against hepatitis and genital warts virus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522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about _________________________________ that circulate in an inactive form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Major mechanism for _</a:t>
            </a:r>
          </a:p>
        </p:txBody>
      </p:sp>
    </p:spTree>
    <p:extLst>
      <p:ext uri="{BB962C8B-B14F-4D97-AF65-F5344CB8AC3E}">
        <p14:creationId xmlns:p14="http://schemas.microsoft.com/office/powerpoint/2010/main" val="304227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Lymphatic Capillaries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Absent from _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______________________</a:t>
            </a:r>
            <a:r>
              <a:rPr lang="en-US" dirty="0" smtClean="0"/>
              <a:t>: specialized lymph capillaries present in intestinal mucosa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_____________________________ and deliver fatty lymph (</a:t>
            </a:r>
            <a:r>
              <a:rPr lang="en-US" b="1" dirty="0" err="1" smtClean="0">
                <a:ea typeface="ＭＳ Ｐゴシック" pitchFamily="1" charset="-128"/>
              </a:rPr>
              <a:t>chyle</a:t>
            </a:r>
            <a:r>
              <a:rPr lang="en-US" dirty="0" smtClean="0">
                <a:ea typeface="ＭＳ Ｐゴシック" pitchFamily="1" charset="-128"/>
              </a:rPr>
              <a:t>) to the blood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211" y="2030488"/>
            <a:ext cx="2709789" cy="27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 all aspects of the inflammatory response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Kills bacteria and certain other cell types by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Enhances both _</a:t>
            </a:r>
          </a:p>
        </p:txBody>
      </p:sp>
    </p:spTree>
    <p:extLst>
      <p:ext uri="{BB962C8B-B14F-4D97-AF65-F5344CB8AC3E}">
        <p14:creationId xmlns:p14="http://schemas.microsoft.com/office/powerpoint/2010/main" val="39942988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 Activation</a:t>
            </a:r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Activated complement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Enhances inflammation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Causes _</a:t>
            </a:r>
          </a:p>
        </p:txBody>
      </p:sp>
    </p:spTree>
    <p:extLst>
      <p:ext uri="{BB962C8B-B14F-4D97-AF65-F5344CB8AC3E}">
        <p14:creationId xmlns:p14="http://schemas.microsoft.com/office/powerpoint/2010/main" val="1602961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Fever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Abnormally high body temperature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 to </a:t>
            </a:r>
            <a:r>
              <a:rPr lang="en-US" dirty="0"/>
              <a:t>invading microorganisms</a:t>
            </a:r>
          </a:p>
          <a:p>
            <a:endParaRPr lang="en-US" dirty="0" smtClean="0"/>
          </a:p>
          <a:p>
            <a:r>
              <a:rPr lang="en-US" dirty="0" smtClean="0"/>
              <a:t>Leukocytes </a:t>
            </a:r>
            <a:r>
              <a:rPr lang="en-US" dirty="0"/>
              <a:t>and macrophages exposed to foreign substances secrete </a:t>
            </a:r>
            <a:r>
              <a:rPr lang="en-US" b="1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Pyrogens</a:t>
            </a:r>
            <a:r>
              <a:rPr lang="en-US" dirty="0" smtClean="0"/>
              <a:t> </a:t>
            </a:r>
            <a:r>
              <a:rPr lang="en-US" dirty="0"/>
              <a:t>act on body's thermostat in hypothalamus, raising body temperature</a:t>
            </a:r>
          </a:p>
        </p:txBody>
      </p:sp>
    </p:spTree>
    <p:extLst>
      <p:ext uri="{BB962C8B-B14F-4D97-AF65-F5344CB8AC3E}">
        <p14:creationId xmlns:p14="http://schemas.microsoft.com/office/powerpoint/2010/main" val="17956947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Fever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smtClean="0"/>
              <a:t>______________________________ fever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Causes </a:t>
            </a:r>
            <a:r>
              <a:rPr lang="en-US" dirty="0"/>
              <a:t>liver and spleen to </a:t>
            </a:r>
            <a:r>
              <a:rPr lang="en-US" dirty="0" smtClean="0"/>
              <a:t>_____________________________________________ (</a:t>
            </a:r>
            <a:r>
              <a:rPr lang="en-US" dirty="0"/>
              <a:t>needed by microorganisms)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Increases </a:t>
            </a:r>
            <a:r>
              <a:rPr lang="en-US" dirty="0"/>
              <a:t>metabolic rate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878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Defenses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immune (specific defense) 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Protects </a:t>
            </a:r>
            <a:r>
              <a:rPr lang="en-US" dirty="0"/>
              <a:t>against infectious agents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Amplifies </a:t>
            </a:r>
            <a:r>
              <a:rPr lang="en-US" dirty="0"/>
              <a:t>inflammatory response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Activates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</a:t>
            </a:r>
            <a:r>
              <a:rPr lang="en-US" dirty="0"/>
              <a:t>be primed by initial exposure to specific foreign substance</a:t>
            </a:r>
          </a:p>
          <a:p>
            <a:pPr lvl="2"/>
            <a:r>
              <a:rPr lang="en-US" dirty="0"/>
              <a:t>Priming takes time</a:t>
            </a:r>
          </a:p>
        </p:txBody>
      </p:sp>
    </p:spTree>
    <p:extLst>
      <p:ext uri="{BB962C8B-B14F-4D97-AF65-F5344CB8AC3E}">
        <p14:creationId xmlns:p14="http://schemas.microsoft.com/office/powerpoint/2010/main" val="19750307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Defenses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recognizes and targets specific antigens</a:t>
            </a:r>
          </a:p>
          <a:p>
            <a:r>
              <a:rPr lang="en-US" b="1" dirty="0" smtClean="0"/>
              <a:t> 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not restricted to initial site</a:t>
            </a:r>
          </a:p>
          <a:p>
            <a:r>
              <a:rPr lang="en-US" dirty="0"/>
              <a:t>Have </a:t>
            </a:r>
            <a:r>
              <a:rPr lang="en-US" b="1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stronger attacks to "known" antigens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separate, overlapping arms</a:t>
            </a:r>
          </a:p>
          <a:p>
            <a:pPr lvl="1"/>
            <a:r>
              <a:rPr lang="en-US" dirty="0" err="1"/>
              <a:t>Humoral</a:t>
            </a:r>
            <a:r>
              <a:rPr lang="en-US" dirty="0"/>
              <a:t> (antibody-mediated) immunity</a:t>
            </a:r>
          </a:p>
          <a:p>
            <a:pPr lvl="1"/>
            <a:r>
              <a:rPr lang="en-US" dirty="0"/>
              <a:t>Cellular (cell-mediated) immunity </a:t>
            </a:r>
          </a:p>
        </p:txBody>
      </p:sp>
    </p:spTree>
    <p:extLst>
      <p:ext uri="{BB962C8B-B14F-4D97-AF65-F5344CB8AC3E}">
        <p14:creationId xmlns:p14="http://schemas.microsoft.com/office/powerpoint/2010/main" val="32731183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Humoral Immunity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produced </a:t>
            </a:r>
            <a:r>
              <a:rPr lang="en-US" dirty="0"/>
              <a:t>by </a:t>
            </a:r>
            <a:r>
              <a:rPr lang="en-US" dirty="0" smtClean="0"/>
              <a:t>lymphocytes circulate freely </a:t>
            </a:r>
            <a:r>
              <a:rPr lang="en-US" dirty="0"/>
              <a:t>in body fluids</a:t>
            </a:r>
          </a:p>
          <a:p>
            <a:endParaRPr lang="en-US" dirty="0" smtClean="0"/>
          </a:p>
          <a:p>
            <a:r>
              <a:rPr lang="en-US" dirty="0" smtClean="0"/>
              <a:t>Bind </a:t>
            </a:r>
            <a:r>
              <a:rPr lang="en-US" dirty="0"/>
              <a:t>temporarily to target cell</a:t>
            </a:r>
          </a:p>
          <a:p>
            <a:pPr lvl="1"/>
            <a:r>
              <a:rPr lang="en-US" dirty="0"/>
              <a:t>Temporarily inactivate</a:t>
            </a:r>
          </a:p>
          <a:p>
            <a:pPr lvl="1"/>
            <a:r>
              <a:rPr lang="en-US" dirty="0" smtClean="0"/>
              <a:t>______________________________________________ by </a:t>
            </a:r>
            <a:r>
              <a:rPr lang="en-US" dirty="0"/>
              <a:t>phagocytes or complement</a:t>
            </a:r>
          </a:p>
        </p:txBody>
      </p:sp>
    </p:spTree>
    <p:extLst>
      <p:ext uri="{BB962C8B-B14F-4D97-AF65-F5344CB8AC3E}">
        <p14:creationId xmlns:p14="http://schemas.microsoft.com/office/powerpoint/2010/main" val="2820884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Immunity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Lymphocytes act against target cell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Directly </a:t>
            </a:r>
          </a:p>
          <a:p>
            <a:pPr lvl="2"/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Indirectly </a:t>
            </a:r>
          </a:p>
          <a:p>
            <a:pPr lvl="2"/>
            <a:r>
              <a:rPr lang="en-US" dirty="0" smtClean="0"/>
              <a:t>by ________________________________________________ that </a:t>
            </a:r>
            <a:r>
              <a:rPr lang="en-US" dirty="0"/>
              <a:t>enhance inflammatory response; or </a:t>
            </a:r>
            <a:r>
              <a:rPr lang="en-US" dirty="0" smtClean="0"/>
              <a:t>_____________________________________________________ or </a:t>
            </a:r>
            <a:r>
              <a:rPr lang="en-US" dirty="0"/>
              <a:t>macrophages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679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Antigens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Substances that </a:t>
            </a:r>
            <a:r>
              <a:rPr lang="en-US" dirty="0" smtClean="0"/>
              <a:t>___________________________________________ and </a:t>
            </a:r>
            <a:r>
              <a:rPr lang="en-US" dirty="0"/>
              <a:t>provoke an immune response</a:t>
            </a:r>
          </a:p>
          <a:p>
            <a:endParaRPr lang="en-US" dirty="0" smtClean="0"/>
          </a:p>
          <a:p>
            <a:r>
              <a:rPr lang="en-US" dirty="0" smtClean="0"/>
              <a:t>Targets </a:t>
            </a:r>
            <a:r>
              <a:rPr lang="en-US" dirty="0"/>
              <a:t>of all adaptive immune responses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are large, complex molecules not normally found in body </a:t>
            </a:r>
            <a:r>
              <a:rPr lang="en-US" dirty="0" smtClean="0"/>
              <a:t>(__________________________)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109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Antigens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functional properties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ability to stimulate proliferation of specific lymphocytes and antibodies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ability to react with products of activated lymphocytes and antibodies released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Examples: foreign protein, polysaccharides, lipids, and nucleic acids</a:t>
            </a:r>
          </a:p>
        </p:txBody>
      </p:sp>
    </p:spTree>
    <p:extLst>
      <p:ext uri="{BB962C8B-B14F-4D97-AF65-F5344CB8AC3E}">
        <p14:creationId xmlns:p14="http://schemas.microsoft.com/office/powerpoint/2010/main" val="158909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Lymphatic Collecting Vessels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Similar to veins, except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Have _________________________________________, with more _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1" charset="-128"/>
              </a:rPr>
              <a:t>Anastomose</a:t>
            </a:r>
            <a:r>
              <a:rPr lang="en-US" dirty="0" smtClean="0">
                <a:ea typeface="ＭＳ Ｐゴシック" pitchFamily="1" charset="-128"/>
              </a:rPr>
              <a:t> more frequently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Collecting vessels in skin travel with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Deep vessels travel with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Nutrients supplied from branching </a:t>
            </a:r>
            <a:r>
              <a:rPr lang="en-US" b="1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Haptens (Incomplete Antigens)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Small molecules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peptides, nucleotides, and hormones 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become immunogenic _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Cause the immune system to mount a harmful attack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Examples: poison ivy, animal dander, detergents, and cosmetics</a:t>
            </a:r>
          </a:p>
        </p:txBody>
      </p:sp>
    </p:spTree>
    <p:extLst>
      <p:ext uri="{BB962C8B-B14F-4D97-AF65-F5344CB8AC3E}">
        <p14:creationId xmlns:p14="http://schemas.microsoft.com/office/powerpoint/2010/main" val="40590943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Self-Antigens: MHC Proteins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Protein molecules (_______________________) on the surface of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MHC proteins</a:t>
            </a:r>
          </a:p>
          <a:p>
            <a:pPr lvl="1" eaLnBrk="1" hangingPunct="1"/>
            <a:r>
              <a:rPr lang="en-US" dirty="0" smtClean="0"/>
              <a:t>Coded for by genes of the major </a:t>
            </a:r>
            <a:r>
              <a:rPr lang="en-US" dirty="0" err="1" smtClean="0"/>
              <a:t>histocompatibility</a:t>
            </a:r>
            <a:r>
              <a:rPr lang="en-US" dirty="0" smtClean="0"/>
              <a:t> complex (MHC) and are unique to an individual</a:t>
            </a:r>
          </a:p>
        </p:txBody>
      </p:sp>
    </p:spTree>
    <p:extLst>
      <p:ext uri="{BB962C8B-B14F-4D97-AF65-F5344CB8AC3E}">
        <p14:creationId xmlns:p14="http://schemas.microsoft.com/office/powerpoint/2010/main" val="13822645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MHC Proteins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Classes of MHC proteins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Class I MHC proteins, _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Class II MHC proteins, found on certain cells in the _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MHC proteins display peptides (usually self-antigens)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In ____________________________ cells, MHC proteins display fragments of _</a:t>
            </a:r>
          </a:p>
        </p:txBody>
      </p:sp>
    </p:spTree>
    <p:extLst>
      <p:ext uri="{BB962C8B-B14F-4D97-AF65-F5344CB8AC3E}">
        <p14:creationId xmlns:p14="http://schemas.microsoft.com/office/powerpoint/2010/main" val="24125516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Cells of the Adaptive Immune System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types of cells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types of lymphocytes</a:t>
            </a:r>
          </a:p>
          <a:p>
            <a:pPr lvl="2"/>
            <a:r>
              <a:rPr lang="en-US" dirty="0"/>
              <a:t>B lymphocytes (B cells</a:t>
            </a:r>
            <a:r>
              <a:rPr lang="en-US" dirty="0" smtClean="0"/>
              <a:t>) </a:t>
            </a:r>
          </a:p>
          <a:p>
            <a:pPr lvl="3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T lymphocytes (T </a:t>
            </a:r>
            <a:r>
              <a:rPr lang="en-US" dirty="0" smtClean="0"/>
              <a:t>cells)</a:t>
            </a:r>
          </a:p>
          <a:p>
            <a:pPr lvl="3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Antigen-presenting </a:t>
            </a:r>
            <a:r>
              <a:rPr lang="en-US" dirty="0"/>
              <a:t>cells (APCs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dirty="0" smtClean="0"/>
              <a:t>**APC is not a cell </a:t>
            </a:r>
            <a:r>
              <a:rPr lang="en-US" i="1" dirty="0" smtClean="0"/>
              <a:t>name</a:t>
            </a:r>
            <a:r>
              <a:rPr lang="en-US" dirty="0" smtClean="0"/>
              <a:t>, it’s a 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Play </a:t>
            </a:r>
            <a:r>
              <a:rPr lang="en-US" dirty="0"/>
              <a:t>essential auxiliary roles in immunity</a:t>
            </a:r>
          </a:p>
        </p:txBody>
      </p:sp>
    </p:spTree>
    <p:extLst>
      <p:ext uri="{BB962C8B-B14F-4D97-AF65-F5344CB8AC3E}">
        <p14:creationId xmlns:p14="http://schemas.microsoft.com/office/powerpoint/2010/main" val="2157040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Maturation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 </a:t>
            </a:r>
            <a:r>
              <a:rPr lang="en-US" dirty="0"/>
              <a:t>cells </a:t>
            </a:r>
            <a:r>
              <a:rPr lang="en-US" dirty="0" smtClean="0"/>
              <a:t>mature in _</a:t>
            </a:r>
          </a:p>
          <a:p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/>
              <a:t>cells </a:t>
            </a:r>
            <a:r>
              <a:rPr lang="en-US" dirty="0" smtClean="0"/>
              <a:t>mature in _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Immunocompetence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lymphocyte can recognize one specific antigen by binding to it</a:t>
            </a:r>
          </a:p>
          <a:p>
            <a:pPr lvl="3"/>
            <a:r>
              <a:rPr lang="en-US" dirty="0"/>
              <a:t>B or T cells display unique receptor on surface when achieve maturity –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Self-tolerance</a:t>
            </a:r>
            <a:endParaRPr lang="en-US" dirty="0"/>
          </a:p>
          <a:p>
            <a:pPr lvl="2"/>
            <a:r>
              <a:rPr lang="en-US" dirty="0"/>
              <a:t>Lymphocytes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10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cells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cells mature in thymus under negative and positive selection pressures ("tests")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Positive </a:t>
            </a:r>
            <a:r>
              <a:rPr lang="en-US" dirty="0"/>
              <a:t>selection</a:t>
            </a:r>
          </a:p>
          <a:p>
            <a:pPr lvl="2"/>
            <a:r>
              <a:rPr lang="en-US" dirty="0" smtClean="0"/>
              <a:t>_____________________________ (positive selection) the T cells that can  </a:t>
            </a:r>
          </a:p>
          <a:p>
            <a:pPr lvl="3"/>
            <a:r>
              <a:rPr lang="en-US" dirty="0" smtClean="0"/>
              <a:t>Failing T cells destroyed </a:t>
            </a:r>
            <a:r>
              <a:rPr lang="en-US" dirty="0"/>
              <a:t>by apoptosis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Negative </a:t>
            </a:r>
            <a:r>
              <a:rPr lang="en-US" dirty="0"/>
              <a:t>selection</a:t>
            </a:r>
          </a:p>
          <a:p>
            <a:pPr lvl="2"/>
            <a:r>
              <a:rPr lang="en-US" dirty="0" smtClean="0"/>
              <a:t>_________________________________________________ that </a:t>
            </a:r>
            <a:r>
              <a:rPr lang="en-US" dirty="0" err="1" smtClean="0"/>
              <a:t>destory</a:t>
            </a:r>
            <a:r>
              <a:rPr lang="en-US" dirty="0" smtClean="0"/>
              <a:t> “self” antigens</a:t>
            </a:r>
            <a:endParaRPr lang="en-US" dirty="0"/>
          </a:p>
          <a:p>
            <a:pPr lvl="3"/>
            <a:r>
              <a:rPr lang="en-US" dirty="0"/>
              <a:t>Ensures self-tolerance</a:t>
            </a:r>
          </a:p>
        </p:txBody>
      </p:sp>
    </p:spTree>
    <p:extLst>
      <p:ext uri="{BB962C8B-B14F-4D97-AF65-F5344CB8AC3E}">
        <p14:creationId xmlns:p14="http://schemas.microsoft.com/office/powerpoint/2010/main" val="20290457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 cells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cells mature in red bone marrow</a:t>
            </a:r>
          </a:p>
          <a:p>
            <a:endParaRPr lang="en-US" dirty="0" smtClean="0"/>
          </a:p>
          <a:p>
            <a:r>
              <a:rPr lang="en-US" dirty="0" smtClean="0"/>
              <a:t>Positively </a:t>
            </a:r>
            <a:r>
              <a:rPr lang="en-US" dirty="0"/>
              <a:t>selected if successfully make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that are </a:t>
            </a:r>
            <a:r>
              <a:rPr lang="en-US" dirty="0" smtClean="0"/>
              <a:t>_ </a:t>
            </a:r>
            <a:endParaRPr lang="en-US" dirty="0"/>
          </a:p>
          <a:p>
            <a:pPr lvl="1"/>
            <a:r>
              <a:rPr lang="en-US" dirty="0"/>
              <a:t>Eliminated by </a:t>
            </a:r>
            <a:r>
              <a:rPr lang="en-US" dirty="0" smtClean="0"/>
              <a:t>________________________________  </a:t>
            </a:r>
            <a:r>
              <a:rPr lang="en-US" dirty="0"/>
              <a:t>(</a:t>
            </a:r>
            <a:r>
              <a:rPr lang="en-US" dirty="0" err="1"/>
              <a:t>clonal</a:t>
            </a:r>
            <a:r>
              <a:rPr lang="en-US" dirty="0"/>
              <a:t> deletion)</a:t>
            </a:r>
          </a:p>
        </p:txBody>
      </p:sp>
    </p:spTree>
    <p:extLst>
      <p:ext uri="{BB962C8B-B14F-4D97-AF65-F5344CB8AC3E}">
        <p14:creationId xmlns:p14="http://schemas.microsoft.com/office/powerpoint/2010/main" val="6411462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Antigen-presenting Cells (APCs)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Engulf antigens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 to </a:t>
            </a:r>
            <a:r>
              <a:rPr lang="en-US" dirty="0"/>
              <a:t>T cells for recognition</a:t>
            </a:r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/>
              <a:t>types</a:t>
            </a:r>
          </a:p>
          <a:p>
            <a:pPr lvl="1"/>
            <a:r>
              <a:rPr lang="en-US" b="1" dirty="0" smtClean="0"/>
              <a:t>__________________________________________ </a:t>
            </a:r>
            <a:r>
              <a:rPr lang="en-US" dirty="0" smtClean="0"/>
              <a:t>in </a:t>
            </a:r>
            <a:r>
              <a:rPr lang="en-US" dirty="0"/>
              <a:t>connective tissues and epidermis</a:t>
            </a:r>
          </a:p>
          <a:p>
            <a:pPr lvl="1"/>
            <a:r>
              <a:rPr lang="en-US" b="1" dirty="0" smtClean="0"/>
              <a:t>__________________________________________ </a:t>
            </a:r>
            <a:r>
              <a:rPr lang="en-US" dirty="0" smtClean="0"/>
              <a:t>in </a:t>
            </a:r>
            <a:r>
              <a:rPr lang="en-US" dirty="0"/>
              <a:t>connective tissues and lymphoid organs</a:t>
            </a:r>
          </a:p>
          <a:p>
            <a:pPr lvl="1"/>
            <a:r>
              <a:rPr lang="en-US" b="1" dirty="0"/>
              <a:t>B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66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Dendritic Cells and Macrophages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/>
              <a:t>Dendritic</a:t>
            </a:r>
            <a:r>
              <a:rPr lang="en-US" sz="2800" dirty="0"/>
              <a:t> cells </a:t>
            </a:r>
            <a:r>
              <a:rPr lang="en-US" sz="2800" dirty="0" err="1"/>
              <a:t>phagocytize</a:t>
            </a:r>
            <a:r>
              <a:rPr lang="en-US" sz="2800" dirty="0"/>
              <a:t> pathogens, enter </a:t>
            </a:r>
            <a:r>
              <a:rPr lang="en-US" sz="2800" dirty="0" err="1"/>
              <a:t>lymphatics</a:t>
            </a:r>
            <a:r>
              <a:rPr lang="en-US" sz="2800" dirty="0"/>
              <a:t> to present antigens to T cells in lymph node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___________________________________ between </a:t>
            </a:r>
            <a:r>
              <a:rPr lang="en-US" sz="2400" dirty="0"/>
              <a:t>innate and adaptive immunity</a:t>
            </a:r>
          </a:p>
          <a:p>
            <a:endParaRPr lang="en-US" sz="2800" dirty="0" smtClean="0"/>
          </a:p>
          <a:p>
            <a:r>
              <a:rPr lang="en-US" sz="2800" dirty="0" smtClean="0"/>
              <a:t>Macrophages </a:t>
            </a:r>
            <a:r>
              <a:rPr lang="en-US" sz="2800" dirty="0"/>
              <a:t>widespread in lymphoid organs and connective tissues</a:t>
            </a:r>
          </a:p>
          <a:p>
            <a:endParaRPr lang="en-US" sz="2800" dirty="0" smtClean="0"/>
          </a:p>
          <a:p>
            <a:r>
              <a:rPr lang="en-US" sz="2800" dirty="0" smtClean="0"/>
              <a:t>Can 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Present </a:t>
            </a:r>
            <a:r>
              <a:rPr lang="en-US" sz="2800" dirty="0"/>
              <a:t>antigens to T cells to activate themselves into voracious phagocytes that secrete bactericidal chemicals</a:t>
            </a:r>
          </a:p>
        </p:txBody>
      </p:sp>
    </p:spTree>
    <p:extLst>
      <p:ext uri="{BB962C8B-B14F-4D97-AF65-F5344CB8AC3E}">
        <p14:creationId xmlns:p14="http://schemas.microsoft.com/office/powerpoint/2010/main" val="7158758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 lymphocytes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activate naive T cells</a:t>
            </a:r>
          </a:p>
          <a:p>
            <a:endParaRPr lang="en-US" dirty="0" smtClean="0"/>
          </a:p>
          <a:p>
            <a:r>
              <a:rPr lang="en-US" dirty="0" smtClean="0"/>
              <a:t>Present </a:t>
            </a:r>
            <a:r>
              <a:rPr lang="en-US" dirty="0"/>
              <a:t>antigens </a:t>
            </a:r>
            <a:r>
              <a:rPr lang="en-US" dirty="0" smtClean="0"/>
              <a:t>__________________________________________ to </a:t>
            </a:r>
            <a:r>
              <a:rPr lang="en-US" dirty="0"/>
              <a:t>assist own activation</a:t>
            </a:r>
          </a:p>
        </p:txBody>
      </p:sp>
    </p:spTree>
    <p:extLst>
      <p:ext uri="{BB962C8B-B14F-4D97-AF65-F5344CB8AC3E}">
        <p14:creationId xmlns:p14="http://schemas.microsoft.com/office/powerpoint/2010/main" val="269509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Lymphatic Trunks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Formed by union of largest collecting ducts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Paired 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Paired </a:t>
            </a:r>
            <a:r>
              <a:rPr lang="en-US" b="1" dirty="0" err="1" smtClean="0">
                <a:ea typeface="ＭＳ Ｐゴシック" pitchFamily="1" charset="-128"/>
              </a:rPr>
              <a:t>bronchomediastinal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Paired 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Paired </a:t>
            </a:r>
            <a:r>
              <a:rPr lang="en-US" b="1" dirty="0" smtClean="0">
                <a:ea typeface="ＭＳ Ｐゴシック" pitchFamily="1" charset="-128"/>
              </a:rPr>
              <a:t>jugular trunks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Single 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Immunity: Summary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lymphocytes, APCs, and specific molecules to </a:t>
            </a:r>
            <a:r>
              <a:rPr lang="en-US" dirty="0" smtClean="0"/>
              <a:t>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Depends </a:t>
            </a:r>
            <a:r>
              <a:rPr lang="en-US" dirty="0"/>
              <a:t>upon ability of its cells to</a:t>
            </a:r>
          </a:p>
          <a:p>
            <a:pPr lvl="1"/>
            <a:r>
              <a:rPr lang="en-US" dirty="0"/>
              <a:t>Recognize antigens by binding to them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_____________________________________________ with </a:t>
            </a:r>
            <a:r>
              <a:rPr lang="en-US" dirty="0"/>
              <a:t>one another so that whole system mounts specific response </a:t>
            </a:r>
          </a:p>
        </p:txBody>
      </p:sp>
    </p:spTree>
    <p:extLst>
      <p:ext uri="{BB962C8B-B14F-4D97-AF65-F5344CB8AC3E}">
        <p14:creationId xmlns:p14="http://schemas.microsoft.com/office/powerpoint/2010/main" val="5448375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and Differentiation of B Cells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cell activated when antigens bind to its surface receptors and cross-link them </a:t>
            </a:r>
            <a:r>
              <a:rPr lang="en-US" dirty="0">
                <a:sym typeface="Wingdings" pitchFamily="28" charset="2"/>
              </a:rPr>
              <a:t>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Receptor-mediated </a:t>
            </a:r>
            <a:r>
              <a:rPr lang="en-US" dirty="0" err="1"/>
              <a:t>endocytosis</a:t>
            </a:r>
            <a:r>
              <a:rPr lang="en-US" dirty="0"/>
              <a:t> of cross-linked antigen-receptor complexes </a:t>
            </a:r>
            <a:r>
              <a:rPr lang="en-US" dirty="0" smtClean="0"/>
              <a:t>(_______________________________________) </a:t>
            </a:r>
            <a:r>
              <a:rPr lang="en-US" dirty="0">
                <a:sym typeface="Wingdings" pitchFamily="28" charset="2"/>
              </a:rPr>
              <a:t></a:t>
            </a:r>
          </a:p>
          <a:p>
            <a:endParaRPr lang="en-US" dirty="0" smtClean="0">
              <a:sym typeface="Wingdings" pitchFamily="28" charset="2"/>
            </a:endParaRPr>
          </a:p>
          <a:p>
            <a:r>
              <a:rPr lang="en-US" dirty="0" smtClean="0">
                <a:sym typeface="Wingdings" pitchFamily="28" charset="2"/>
              </a:rPr>
              <a:t>_______________________________  </a:t>
            </a:r>
            <a:r>
              <a:rPr lang="en-US" dirty="0">
                <a:sym typeface="Wingdings" pitchFamily="28" charset="2"/>
              </a:rPr>
              <a:t>and differentiation into </a:t>
            </a:r>
            <a:r>
              <a:rPr lang="en-US" dirty="0" err="1">
                <a:sym typeface="Wingdings" pitchFamily="28" charset="2"/>
              </a:rPr>
              <a:t>effector</a:t>
            </a:r>
            <a:r>
              <a:rPr lang="en-US" dirty="0">
                <a:sym typeface="Wingdings" pitchFamily="28" charset="2"/>
              </a:rPr>
              <a:t>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559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Fate of the Clones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clone cells become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Secrete </a:t>
            </a:r>
            <a:r>
              <a:rPr lang="en-US" dirty="0"/>
              <a:t>specific antibodies at rate of </a:t>
            </a:r>
            <a:r>
              <a:rPr lang="en-US" dirty="0" smtClean="0"/>
              <a:t>________________________________________ for </a:t>
            </a:r>
            <a:r>
              <a:rPr lang="en-US" dirty="0"/>
              <a:t>four to five days, then die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Antibodies </a:t>
            </a:r>
            <a:r>
              <a:rPr lang="en-US" dirty="0"/>
              <a:t>circulate in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Bind to free antigens and mark for destruction by innate or adaptive mechanisms</a:t>
            </a:r>
          </a:p>
        </p:txBody>
      </p:sp>
    </p:spTree>
    <p:extLst>
      <p:ext uri="{BB962C8B-B14F-4D97-AF65-F5344CB8AC3E}">
        <p14:creationId xmlns:p14="http://schemas.microsoft.com/office/powerpoint/2010/main" val="42022579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Fate of the Clones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Clone cells that do not become plasma cells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immunological memory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Mount </a:t>
            </a:r>
            <a:r>
              <a:rPr lang="en-US" dirty="0"/>
              <a:t>an </a:t>
            </a:r>
            <a:r>
              <a:rPr lang="en-US" dirty="0" smtClean="0"/>
              <a:t>______________________________________ to_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473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1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21.11a  Clonal selection of a B cell.</a:t>
            </a:r>
            <a:endParaRPr lang="en-US" sz="1800" b="0"/>
          </a:p>
        </p:txBody>
      </p:sp>
      <p:pic>
        <p:nvPicPr>
          <p:cNvPr id="85034" name="Picture 42" descr="figure_21_11_1_unlabeled"/>
          <p:cNvPicPr>
            <a:picLocks noChangeAspect="1" noChangeArrowheads="1"/>
          </p:cNvPicPr>
          <p:nvPr/>
        </p:nvPicPr>
        <p:blipFill>
          <a:blip r:embed="rId3" cstate="print"/>
          <a:srcRect b="3481"/>
          <a:stretch>
            <a:fillRect/>
          </a:stretch>
        </p:blipFill>
        <p:spPr bwMode="auto">
          <a:xfrm>
            <a:off x="269875" y="828675"/>
            <a:ext cx="8602663" cy="5019675"/>
          </a:xfrm>
          <a:prstGeom prst="rect">
            <a:avLst/>
          </a:prstGeom>
          <a:noFill/>
        </p:spPr>
      </p:pic>
      <p:sp>
        <p:nvSpPr>
          <p:cNvPr id="85035" name="Line 43"/>
          <p:cNvSpPr>
            <a:spLocks noChangeShapeType="1"/>
          </p:cNvSpPr>
          <p:nvPr/>
        </p:nvSpPr>
        <p:spPr bwMode="auto">
          <a:xfrm>
            <a:off x="5267325" y="1631950"/>
            <a:ext cx="122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6" name="Line 44"/>
          <p:cNvSpPr>
            <a:spLocks noChangeShapeType="1"/>
          </p:cNvSpPr>
          <p:nvPr/>
        </p:nvSpPr>
        <p:spPr bwMode="auto">
          <a:xfrm>
            <a:off x="5502275" y="19081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7" name="Rectangle 45"/>
          <p:cNvSpPr>
            <a:spLocks noChangeArrowheads="1"/>
          </p:cNvSpPr>
          <p:nvPr/>
        </p:nvSpPr>
        <p:spPr bwMode="auto">
          <a:xfrm>
            <a:off x="425450" y="860425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Adaptive defenses</a:t>
            </a:r>
          </a:p>
        </p:txBody>
      </p:sp>
      <p:sp>
        <p:nvSpPr>
          <p:cNvPr id="85038" name="Rectangle 46"/>
          <p:cNvSpPr>
            <a:spLocks noChangeArrowheads="1"/>
          </p:cNvSpPr>
          <p:nvPr/>
        </p:nvSpPr>
        <p:spPr bwMode="auto">
          <a:xfrm>
            <a:off x="2552700" y="857250"/>
            <a:ext cx="196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Humoral immunity</a:t>
            </a:r>
          </a:p>
        </p:txBody>
      </p:sp>
      <p:sp>
        <p:nvSpPr>
          <p:cNvPr id="85039" name="Rectangle 47"/>
          <p:cNvSpPr>
            <a:spLocks noChangeArrowheads="1"/>
          </p:cNvSpPr>
          <p:nvPr/>
        </p:nvSpPr>
        <p:spPr bwMode="auto">
          <a:xfrm>
            <a:off x="1858963" y="1512888"/>
            <a:ext cx="21256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28" charset="0"/>
              </a:rPr>
              <a:t>Primary response</a:t>
            </a:r>
            <a:endParaRPr lang="en-US" sz="16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(initial encounter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with antigen)</a:t>
            </a:r>
          </a:p>
        </p:txBody>
      </p:sp>
      <p:sp>
        <p:nvSpPr>
          <p:cNvPr id="85040" name="Rectangle 48"/>
          <p:cNvSpPr>
            <a:spLocks noChangeArrowheads="1"/>
          </p:cNvSpPr>
          <p:nvPr/>
        </p:nvSpPr>
        <p:spPr bwMode="auto">
          <a:xfrm>
            <a:off x="6434138" y="144780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Antigen</a:t>
            </a:r>
          </a:p>
        </p:txBody>
      </p:sp>
      <p:sp>
        <p:nvSpPr>
          <p:cNvPr id="85041" name="Rectangle 49"/>
          <p:cNvSpPr>
            <a:spLocks noChangeArrowheads="1"/>
          </p:cNvSpPr>
          <p:nvPr/>
        </p:nvSpPr>
        <p:spPr bwMode="auto">
          <a:xfrm>
            <a:off x="6442075" y="1741488"/>
            <a:ext cx="233045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Antigen binding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to a receptor on a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specific B lymphocyte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(B lymphocytes with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noncomplementary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receptors remain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inactive)</a:t>
            </a:r>
          </a:p>
        </p:txBody>
      </p:sp>
      <p:sp>
        <p:nvSpPr>
          <p:cNvPr id="85042" name="Rectangle 50"/>
          <p:cNvSpPr>
            <a:spLocks noChangeArrowheads="1"/>
          </p:cNvSpPr>
          <p:nvPr/>
        </p:nvSpPr>
        <p:spPr bwMode="auto">
          <a:xfrm>
            <a:off x="4314825" y="2701925"/>
            <a:ext cx="162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Proliferation to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form a clone</a:t>
            </a:r>
          </a:p>
        </p:txBody>
      </p:sp>
      <p:sp>
        <p:nvSpPr>
          <p:cNvPr id="85043" name="Rectangle 51"/>
          <p:cNvSpPr>
            <a:spLocks noChangeArrowheads="1"/>
          </p:cNvSpPr>
          <p:nvPr/>
        </p:nvSpPr>
        <p:spPr bwMode="auto">
          <a:xfrm>
            <a:off x="1847850" y="3006725"/>
            <a:ext cx="180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Activated B cells</a:t>
            </a:r>
          </a:p>
        </p:txBody>
      </p:sp>
      <p:sp>
        <p:nvSpPr>
          <p:cNvPr id="85044" name="Rectangle 52"/>
          <p:cNvSpPr>
            <a:spLocks noChangeArrowheads="1"/>
          </p:cNvSpPr>
          <p:nvPr/>
        </p:nvSpPr>
        <p:spPr bwMode="auto">
          <a:xfrm>
            <a:off x="1870075" y="4452938"/>
            <a:ext cx="17764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Plasma cells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(effector B cells)</a:t>
            </a:r>
          </a:p>
        </p:txBody>
      </p:sp>
      <p:sp>
        <p:nvSpPr>
          <p:cNvPr id="85045" name="Rectangle 53"/>
          <p:cNvSpPr>
            <a:spLocks noChangeArrowheads="1"/>
          </p:cNvSpPr>
          <p:nvPr/>
        </p:nvSpPr>
        <p:spPr bwMode="auto">
          <a:xfrm>
            <a:off x="6772275" y="4516438"/>
            <a:ext cx="19685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Memory B cell—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primed to respond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to same antigen</a:t>
            </a:r>
          </a:p>
        </p:txBody>
      </p:sp>
      <p:sp>
        <p:nvSpPr>
          <p:cNvPr id="85046" name="Rectangle 54"/>
          <p:cNvSpPr>
            <a:spLocks noChangeArrowheads="1"/>
          </p:cNvSpPr>
          <p:nvPr/>
        </p:nvSpPr>
        <p:spPr bwMode="auto">
          <a:xfrm>
            <a:off x="1860550" y="5081588"/>
            <a:ext cx="11779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Secreted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antibody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molecules</a:t>
            </a:r>
          </a:p>
        </p:txBody>
      </p:sp>
      <p:sp>
        <p:nvSpPr>
          <p:cNvPr id="85047" name="Line 55"/>
          <p:cNvSpPr>
            <a:spLocks noChangeShapeType="1"/>
          </p:cNvSpPr>
          <p:nvPr/>
        </p:nvSpPr>
        <p:spPr bwMode="auto">
          <a:xfrm>
            <a:off x="5267325" y="1635125"/>
            <a:ext cx="1225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48" name="Line 56"/>
          <p:cNvSpPr>
            <a:spLocks noChangeShapeType="1"/>
          </p:cNvSpPr>
          <p:nvPr/>
        </p:nvSpPr>
        <p:spPr bwMode="auto">
          <a:xfrm>
            <a:off x="5502275" y="1905000"/>
            <a:ext cx="990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615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Immunological Memory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Primary immune response</a:t>
            </a:r>
            <a:endParaRPr lang="en-US" dirty="0"/>
          </a:p>
          <a:p>
            <a:pPr lvl="1"/>
            <a:r>
              <a:rPr lang="en-US" dirty="0"/>
              <a:t>Cell proliferation and differentiation upon first antigen exposure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Lag </a:t>
            </a:r>
            <a:r>
              <a:rPr lang="en-US" dirty="0"/>
              <a:t>period: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Peak </a:t>
            </a:r>
            <a:r>
              <a:rPr lang="en-US" dirty="0"/>
              <a:t>levels of </a:t>
            </a:r>
            <a:r>
              <a:rPr lang="en-US" dirty="0" smtClean="0"/>
              <a:t>___________________________________ are </a:t>
            </a:r>
            <a:r>
              <a:rPr lang="en-US" dirty="0"/>
              <a:t>reached 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Antibody </a:t>
            </a:r>
            <a:r>
              <a:rPr lang="en-US" dirty="0"/>
              <a:t>levels then decline </a:t>
            </a:r>
          </a:p>
        </p:txBody>
      </p:sp>
    </p:spTree>
    <p:extLst>
      <p:ext uri="{BB962C8B-B14F-4D97-AF65-F5344CB8AC3E}">
        <p14:creationId xmlns:p14="http://schemas.microsoft.com/office/powerpoint/2010/main" val="28402506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Immunological Memory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Secondary immune response</a:t>
            </a:r>
            <a:endParaRPr lang="en-US" dirty="0"/>
          </a:p>
          <a:p>
            <a:pPr lvl="1"/>
            <a:r>
              <a:rPr lang="en-US" dirty="0"/>
              <a:t>Re-exposure to same antigen gives faster, more prolonged, more effective response</a:t>
            </a:r>
          </a:p>
          <a:p>
            <a:pPr lvl="2"/>
            <a:r>
              <a:rPr lang="en-US" dirty="0"/>
              <a:t>Sensitized memory cells respond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Antibody levels </a:t>
            </a:r>
            <a:r>
              <a:rPr lang="en-US" dirty="0" smtClean="0"/>
              <a:t>________________________________________ at </a:t>
            </a:r>
            <a:r>
              <a:rPr lang="en-US" dirty="0"/>
              <a:t>much higher levels </a:t>
            </a:r>
          </a:p>
          <a:p>
            <a:pPr lvl="2"/>
            <a:r>
              <a:rPr lang="en-US" dirty="0"/>
              <a:t>Antibodies bind with greater affinity</a:t>
            </a:r>
          </a:p>
          <a:p>
            <a:pPr lvl="2"/>
            <a:r>
              <a:rPr lang="en-US" dirty="0"/>
              <a:t>Antibody level can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888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0"/>
            <a:ext cx="71882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Freeform 5"/>
          <p:cNvSpPr>
            <a:spLocks/>
          </p:cNvSpPr>
          <p:nvPr/>
        </p:nvSpPr>
        <p:spPr bwMode="auto">
          <a:xfrm>
            <a:off x="6551613" y="5634038"/>
            <a:ext cx="1301750" cy="133350"/>
          </a:xfrm>
          <a:custGeom>
            <a:avLst/>
            <a:gdLst>
              <a:gd name="T0" fmla="*/ 0 w 820"/>
              <a:gd name="T1" fmla="*/ 6 h 84"/>
              <a:gd name="T2" fmla="*/ 0 w 820"/>
              <a:gd name="T3" fmla="*/ 84 h 84"/>
              <a:gd name="T4" fmla="*/ 820 w 820"/>
              <a:gd name="T5" fmla="*/ 84 h 84"/>
              <a:gd name="T6" fmla="*/ 820 w 820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820"/>
              <a:gd name="T13" fmla="*/ 0 h 84"/>
              <a:gd name="T14" fmla="*/ 820 w 82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" h="84">
                <a:moveTo>
                  <a:pt x="0" y="6"/>
                </a:moveTo>
                <a:lnTo>
                  <a:pt x="0" y="84"/>
                </a:lnTo>
                <a:lnTo>
                  <a:pt x="820" y="84"/>
                </a:lnTo>
                <a:lnTo>
                  <a:pt x="82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Line 6"/>
          <p:cNvSpPr>
            <a:spLocks noChangeShapeType="1"/>
          </p:cNvSpPr>
          <p:nvPr/>
        </p:nvSpPr>
        <p:spPr bwMode="auto">
          <a:xfrm>
            <a:off x="7212013" y="5767388"/>
            <a:ext cx="1587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Line 7"/>
          <p:cNvSpPr>
            <a:spLocks noChangeShapeType="1"/>
          </p:cNvSpPr>
          <p:nvPr/>
        </p:nvSpPr>
        <p:spPr bwMode="auto">
          <a:xfrm flipH="1">
            <a:off x="5345113" y="120650"/>
            <a:ext cx="8921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Freeform 8"/>
          <p:cNvSpPr>
            <a:spLocks/>
          </p:cNvSpPr>
          <p:nvPr/>
        </p:nvSpPr>
        <p:spPr bwMode="auto">
          <a:xfrm>
            <a:off x="5322888" y="365125"/>
            <a:ext cx="914400" cy="101600"/>
          </a:xfrm>
          <a:custGeom>
            <a:avLst/>
            <a:gdLst>
              <a:gd name="T0" fmla="*/ 576 w 576"/>
              <a:gd name="T1" fmla="*/ 0 h 64"/>
              <a:gd name="T2" fmla="*/ 82 w 576"/>
              <a:gd name="T3" fmla="*/ 0 h 64"/>
              <a:gd name="T4" fmla="*/ 0 w 576"/>
              <a:gd name="T5" fmla="*/ 64 h 64"/>
              <a:gd name="T6" fmla="*/ 0 60000 65536"/>
              <a:gd name="T7" fmla="*/ 0 60000 65536"/>
              <a:gd name="T8" fmla="*/ 0 60000 65536"/>
              <a:gd name="T9" fmla="*/ 0 w 576"/>
              <a:gd name="T10" fmla="*/ 0 h 64"/>
              <a:gd name="T11" fmla="*/ 576 w 57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64">
                <a:moveTo>
                  <a:pt x="576" y="0"/>
                </a:moveTo>
                <a:lnTo>
                  <a:pt x="82" y="0"/>
                </a:lnTo>
                <a:lnTo>
                  <a:pt x="0" y="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2" name="Rectangle 9"/>
          <p:cNvSpPr>
            <a:spLocks noChangeArrowheads="1"/>
          </p:cNvSpPr>
          <p:nvPr/>
        </p:nvSpPr>
        <p:spPr bwMode="auto">
          <a:xfrm>
            <a:off x="2563813" y="2576513"/>
            <a:ext cx="6223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Plasma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cells</a:t>
            </a:r>
            <a:endParaRPr lang="en-US" sz="2400">
              <a:latin typeface="Times" charset="0"/>
            </a:endParaRPr>
          </a:p>
        </p:txBody>
      </p:sp>
      <p:sp>
        <p:nvSpPr>
          <p:cNvPr id="108553" name="Rectangle 10"/>
          <p:cNvSpPr>
            <a:spLocks noChangeArrowheads="1"/>
          </p:cNvSpPr>
          <p:nvPr/>
        </p:nvSpPr>
        <p:spPr bwMode="auto">
          <a:xfrm>
            <a:off x="2557463" y="3119438"/>
            <a:ext cx="866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Secreted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antibody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molecules</a:t>
            </a:r>
            <a:endParaRPr lang="en-US" sz="2400">
              <a:latin typeface="Times" charset="0"/>
            </a:endParaRPr>
          </a:p>
        </p:txBody>
      </p:sp>
      <p:sp>
        <p:nvSpPr>
          <p:cNvPr id="108554" name="Rectangle 11"/>
          <p:cNvSpPr>
            <a:spLocks noChangeArrowheads="1"/>
          </p:cNvSpPr>
          <p:nvPr/>
        </p:nvSpPr>
        <p:spPr bwMode="auto">
          <a:xfrm>
            <a:off x="4570413" y="4011613"/>
            <a:ext cx="12207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Clone of cells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identical to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ancestral cells</a:t>
            </a:r>
            <a:endParaRPr lang="en-US" sz="2400">
              <a:latin typeface="Times" charset="0"/>
            </a:endParaRPr>
          </a:p>
        </p:txBody>
      </p:sp>
      <p:sp>
        <p:nvSpPr>
          <p:cNvPr id="108555" name="Rectangle 12"/>
          <p:cNvSpPr>
            <a:spLocks noChangeArrowheads="1"/>
          </p:cNvSpPr>
          <p:nvPr/>
        </p:nvSpPr>
        <p:spPr bwMode="auto">
          <a:xfrm>
            <a:off x="6777038" y="3979863"/>
            <a:ext cx="11318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Subsequent 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challenge by 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same antigen</a:t>
            </a:r>
            <a:endParaRPr lang="en-US" sz="2400">
              <a:latin typeface="Times" charset="0"/>
            </a:endParaRPr>
          </a:p>
        </p:txBody>
      </p:sp>
      <p:sp>
        <p:nvSpPr>
          <p:cNvPr id="108556" name="Rectangle 13"/>
          <p:cNvSpPr>
            <a:spLocks noChangeArrowheads="1"/>
          </p:cNvSpPr>
          <p:nvPr/>
        </p:nvSpPr>
        <p:spPr bwMode="auto">
          <a:xfrm>
            <a:off x="6551613" y="2627313"/>
            <a:ext cx="6810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Memory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B cell</a:t>
            </a:r>
            <a:endParaRPr lang="en-US" sz="2400">
              <a:latin typeface="Times" charset="0"/>
            </a:endParaRPr>
          </a:p>
        </p:txBody>
      </p:sp>
      <p:sp>
        <p:nvSpPr>
          <p:cNvPr id="108557" name="Rectangle 14"/>
          <p:cNvSpPr>
            <a:spLocks noChangeArrowheads="1"/>
          </p:cNvSpPr>
          <p:nvPr/>
        </p:nvSpPr>
        <p:spPr bwMode="auto">
          <a:xfrm>
            <a:off x="6875463" y="5818188"/>
            <a:ext cx="6810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Memory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B cells</a:t>
            </a:r>
            <a:endParaRPr lang="en-US" sz="2400">
              <a:latin typeface="Times" charset="0"/>
            </a:endParaRPr>
          </a:p>
        </p:txBody>
      </p:sp>
      <p:sp>
        <p:nvSpPr>
          <p:cNvPr id="108558" name="Rectangle 15"/>
          <p:cNvSpPr>
            <a:spLocks noChangeArrowheads="1"/>
          </p:cNvSpPr>
          <p:nvPr/>
        </p:nvSpPr>
        <p:spPr bwMode="auto">
          <a:xfrm>
            <a:off x="992188" y="5062538"/>
            <a:ext cx="6223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Plasma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cells</a:t>
            </a:r>
            <a:endParaRPr lang="en-US" sz="2400">
              <a:latin typeface="Times" charset="0"/>
            </a:endParaRPr>
          </a:p>
        </p:txBody>
      </p:sp>
      <p:sp>
        <p:nvSpPr>
          <p:cNvPr id="108559" name="Rectangle 16"/>
          <p:cNvSpPr>
            <a:spLocks noChangeArrowheads="1"/>
          </p:cNvSpPr>
          <p:nvPr/>
        </p:nvSpPr>
        <p:spPr bwMode="auto">
          <a:xfrm>
            <a:off x="992188" y="5646738"/>
            <a:ext cx="866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Secreted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antibody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molecules</a:t>
            </a:r>
            <a:endParaRPr lang="en-US" sz="2400">
              <a:latin typeface="Times" charset="0"/>
            </a:endParaRPr>
          </a:p>
        </p:txBody>
      </p:sp>
      <p:sp>
        <p:nvSpPr>
          <p:cNvPr id="108560" name="Rectangle 17"/>
          <p:cNvSpPr>
            <a:spLocks noChangeArrowheads="1"/>
          </p:cNvSpPr>
          <p:nvPr/>
        </p:nvSpPr>
        <p:spPr bwMode="auto">
          <a:xfrm>
            <a:off x="2547938" y="3957638"/>
            <a:ext cx="1851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Secondary Response 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(can be years later)</a:t>
            </a:r>
            <a:endParaRPr lang="en-US" sz="2400">
              <a:latin typeface="Times" charset="0"/>
            </a:endParaRPr>
          </a:p>
        </p:txBody>
      </p:sp>
      <p:sp>
        <p:nvSpPr>
          <p:cNvPr id="108561" name="Rectangle 18"/>
          <p:cNvSpPr>
            <a:spLocks noChangeArrowheads="1"/>
          </p:cNvSpPr>
          <p:nvPr/>
        </p:nvSpPr>
        <p:spPr bwMode="auto">
          <a:xfrm>
            <a:off x="2557463" y="71438"/>
            <a:ext cx="1558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Primary Response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(initial encounter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with antigen)</a:t>
            </a:r>
            <a:endParaRPr lang="en-US" sz="2400">
              <a:latin typeface="Times" charset="0"/>
            </a:endParaRPr>
          </a:p>
        </p:txBody>
      </p:sp>
      <p:sp>
        <p:nvSpPr>
          <p:cNvPr id="108562" name="Rectangle 19"/>
          <p:cNvSpPr>
            <a:spLocks noChangeArrowheads="1"/>
          </p:cNvSpPr>
          <p:nvPr/>
        </p:nvSpPr>
        <p:spPr bwMode="auto">
          <a:xfrm>
            <a:off x="6269038" y="-4763"/>
            <a:ext cx="658812" cy="2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Antigen</a:t>
            </a:r>
            <a:endParaRPr lang="en-US" sz="2400">
              <a:latin typeface="Times" charset="0"/>
            </a:endParaRPr>
          </a:p>
        </p:txBody>
      </p:sp>
      <p:sp>
        <p:nvSpPr>
          <p:cNvPr id="108563" name="Rectangle 20"/>
          <p:cNvSpPr>
            <a:spLocks noChangeArrowheads="1"/>
          </p:cNvSpPr>
          <p:nvPr/>
        </p:nvSpPr>
        <p:spPr bwMode="auto">
          <a:xfrm>
            <a:off x="6269038" y="246063"/>
            <a:ext cx="1870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Antigen binding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to a receptor on a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specific B lymphocyte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(B lymphocytes with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non-complementary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receptors remain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inactive)</a:t>
            </a:r>
            <a:endParaRPr lang="en-US" sz="2400">
              <a:latin typeface="Times" charset="0"/>
            </a:endParaRPr>
          </a:p>
        </p:txBody>
      </p:sp>
      <p:sp>
        <p:nvSpPr>
          <p:cNvPr id="108564" name="Rectangle 21"/>
          <p:cNvSpPr>
            <a:spLocks noChangeArrowheads="1"/>
          </p:cNvSpPr>
          <p:nvPr/>
        </p:nvSpPr>
        <p:spPr bwMode="auto">
          <a:xfrm>
            <a:off x="4452938" y="1100138"/>
            <a:ext cx="1260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Proliferation to</a:t>
            </a:r>
          </a:p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form a clone</a:t>
            </a:r>
            <a:endParaRPr lang="en-US" sz="2400">
              <a:latin typeface="Times" charset="0"/>
            </a:endParaRPr>
          </a:p>
        </p:txBody>
      </p:sp>
      <p:sp>
        <p:nvSpPr>
          <p:cNvPr id="108565" name="Rectangle 22"/>
          <p:cNvSpPr>
            <a:spLocks noChangeArrowheads="1"/>
          </p:cNvSpPr>
          <p:nvPr/>
        </p:nvSpPr>
        <p:spPr bwMode="auto">
          <a:xfrm>
            <a:off x="2560638" y="1322388"/>
            <a:ext cx="131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B lymphoblasts</a:t>
            </a:r>
            <a:endParaRPr 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8345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68" name="Picture 80" descr="figure_21_12_unlabeled"/>
          <p:cNvPicPr>
            <a:picLocks noChangeAspect="1" noChangeArrowheads="1"/>
          </p:cNvPicPr>
          <p:nvPr/>
        </p:nvPicPr>
        <p:blipFill>
          <a:blip r:embed="rId3" cstate="print"/>
          <a:srcRect b="6151"/>
          <a:stretch>
            <a:fillRect/>
          </a:stretch>
        </p:blipFill>
        <p:spPr bwMode="auto">
          <a:xfrm>
            <a:off x="1306513" y="177800"/>
            <a:ext cx="6529387" cy="6226175"/>
          </a:xfrm>
          <a:prstGeom prst="rect">
            <a:avLst/>
          </a:prstGeom>
          <a:noFill/>
        </p:spPr>
      </p:pic>
      <p:sp>
        <p:nvSpPr>
          <p:cNvPr id="89166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21.12  Primary and secondary humoral responses.</a:t>
            </a:r>
            <a:endParaRPr lang="en-US" sz="1800" b="0"/>
          </a:p>
        </p:txBody>
      </p:sp>
      <p:sp>
        <p:nvSpPr>
          <p:cNvPr id="89169" name="Rectangle 81"/>
          <p:cNvSpPr>
            <a:spLocks noChangeArrowheads="1"/>
          </p:cNvSpPr>
          <p:nvPr/>
        </p:nvSpPr>
        <p:spPr bwMode="auto">
          <a:xfrm rot="-5400000">
            <a:off x="-576262" y="3351212"/>
            <a:ext cx="4311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500">
                <a:latin typeface="Arial Black" pitchFamily="28" charset="0"/>
              </a:rPr>
              <a:t>Antibody titer (antibody concentration) </a:t>
            </a:r>
          </a:p>
          <a:p>
            <a:pPr algn="ctr"/>
            <a:r>
              <a:rPr lang="en-US" sz="1500">
                <a:latin typeface="Arial Black" pitchFamily="28" charset="0"/>
              </a:rPr>
              <a:t>in plasma (arbitrary units)</a:t>
            </a:r>
          </a:p>
        </p:txBody>
      </p:sp>
      <p:sp>
        <p:nvSpPr>
          <p:cNvPr id="89170" name="Rectangle 82"/>
          <p:cNvSpPr>
            <a:spLocks noChangeArrowheads="1"/>
          </p:cNvSpPr>
          <p:nvPr/>
        </p:nvSpPr>
        <p:spPr bwMode="auto">
          <a:xfrm>
            <a:off x="1743075" y="4957763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0</a:t>
            </a:r>
            <a:endParaRPr lang="en-US" sz="1600" b="1">
              <a:latin typeface="Arial" charset="0"/>
            </a:endParaRPr>
          </a:p>
        </p:txBody>
      </p:sp>
      <p:sp>
        <p:nvSpPr>
          <p:cNvPr id="89171" name="Rectangle 83"/>
          <p:cNvSpPr>
            <a:spLocks noChangeArrowheads="1"/>
          </p:cNvSpPr>
          <p:nvPr/>
        </p:nvSpPr>
        <p:spPr bwMode="auto">
          <a:xfrm>
            <a:off x="1763713" y="4257675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1</a:t>
            </a:r>
            <a:endParaRPr lang="en-US" sz="1600" b="1">
              <a:latin typeface="Arial" charset="0"/>
            </a:endParaRPr>
          </a:p>
        </p:txBody>
      </p:sp>
      <p:sp>
        <p:nvSpPr>
          <p:cNvPr id="89172" name="Rectangle 84"/>
          <p:cNvSpPr>
            <a:spLocks noChangeArrowheads="1"/>
          </p:cNvSpPr>
          <p:nvPr/>
        </p:nvSpPr>
        <p:spPr bwMode="auto">
          <a:xfrm>
            <a:off x="1741488" y="351631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2</a:t>
            </a:r>
            <a:endParaRPr lang="en-US" sz="1600" b="1">
              <a:latin typeface="Arial" charset="0"/>
            </a:endParaRPr>
          </a:p>
        </p:txBody>
      </p:sp>
      <p:sp>
        <p:nvSpPr>
          <p:cNvPr id="89173" name="Rectangle 85"/>
          <p:cNvSpPr>
            <a:spLocks noChangeArrowheads="1"/>
          </p:cNvSpPr>
          <p:nvPr/>
        </p:nvSpPr>
        <p:spPr bwMode="auto">
          <a:xfrm>
            <a:off x="1739900" y="2797175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3</a:t>
            </a:r>
            <a:endParaRPr lang="en-US" sz="1600" b="1">
              <a:latin typeface="Arial" charset="0"/>
            </a:endParaRPr>
          </a:p>
        </p:txBody>
      </p:sp>
      <p:sp>
        <p:nvSpPr>
          <p:cNvPr id="89174" name="Rectangle 86"/>
          <p:cNvSpPr>
            <a:spLocks noChangeArrowheads="1"/>
          </p:cNvSpPr>
          <p:nvPr/>
        </p:nvSpPr>
        <p:spPr bwMode="auto">
          <a:xfrm>
            <a:off x="1741488" y="2057400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4</a:t>
            </a:r>
            <a:endParaRPr lang="en-US" sz="1600" b="1">
              <a:latin typeface="Arial" charset="0"/>
            </a:endParaRPr>
          </a:p>
        </p:txBody>
      </p:sp>
      <p:sp>
        <p:nvSpPr>
          <p:cNvPr id="89175" name="Rectangle 87"/>
          <p:cNvSpPr>
            <a:spLocks noChangeArrowheads="1"/>
          </p:cNvSpPr>
          <p:nvPr/>
        </p:nvSpPr>
        <p:spPr bwMode="auto">
          <a:xfrm>
            <a:off x="2425700" y="5181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0</a:t>
            </a:r>
          </a:p>
        </p:txBody>
      </p:sp>
      <p:sp>
        <p:nvSpPr>
          <p:cNvPr id="89176" name="Rectangle 88"/>
          <p:cNvSpPr>
            <a:spLocks noChangeArrowheads="1"/>
          </p:cNvSpPr>
          <p:nvPr/>
        </p:nvSpPr>
        <p:spPr bwMode="auto">
          <a:xfrm>
            <a:off x="3070225" y="51831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7</a:t>
            </a:r>
          </a:p>
        </p:txBody>
      </p:sp>
      <p:sp>
        <p:nvSpPr>
          <p:cNvPr id="89177" name="Rectangle 89"/>
          <p:cNvSpPr>
            <a:spLocks noChangeArrowheads="1"/>
          </p:cNvSpPr>
          <p:nvPr/>
        </p:nvSpPr>
        <p:spPr bwMode="auto">
          <a:xfrm>
            <a:off x="3608388" y="51831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14</a:t>
            </a:r>
          </a:p>
        </p:txBody>
      </p:sp>
      <p:sp>
        <p:nvSpPr>
          <p:cNvPr id="89178" name="Rectangle 90"/>
          <p:cNvSpPr>
            <a:spLocks noChangeArrowheads="1"/>
          </p:cNvSpPr>
          <p:nvPr/>
        </p:nvSpPr>
        <p:spPr bwMode="auto">
          <a:xfrm>
            <a:off x="4214813" y="51831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21</a:t>
            </a:r>
          </a:p>
        </p:txBody>
      </p:sp>
      <p:sp>
        <p:nvSpPr>
          <p:cNvPr id="89179" name="Rectangle 91"/>
          <p:cNvSpPr>
            <a:spLocks noChangeArrowheads="1"/>
          </p:cNvSpPr>
          <p:nvPr/>
        </p:nvSpPr>
        <p:spPr bwMode="auto">
          <a:xfrm>
            <a:off x="4857750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28</a:t>
            </a:r>
          </a:p>
        </p:txBody>
      </p:sp>
      <p:sp>
        <p:nvSpPr>
          <p:cNvPr id="89180" name="Rectangle 92"/>
          <p:cNvSpPr>
            <a:spLocks noChangeArrowheads="1"/>
          </p:cNvSpPr>
          <p:nvPr/>
        </p:nvSpPr>
        <p:spPr bwMode="auto">
          <a:xfrm>
            <a:off x="5473700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35</a:t>
            </a:r>
          </a:p>
        </p:txBody>
      </p:sp>
      <p:sp>
        <p:nvSpPr>
          <p:cNvPr id="89181" name="Rectangle 93"/>
          <p:cNvSpPr>
            <a:spLocks noChangeArrowheads="1"/>
          </p:cNvSpPr>
          <p:nvPr/>
        </p:nvSpPr>
        <p:spPr bwMode="auto">
          <a:xfrm>
            <a:off x="6072188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42</a:t>
            </a:r>
          </a:p>
        </p:txBody>
      </p:sp>
      <p:sp>
        <p:nvSpPr>
          <p:cNvPr id="89182" name="Rectangle 94"/>
          <p:cNvSpPr>
            <a:spLocks noChangeArrowheads="1"/>
          </p:cNvSpPr>
          <p:nvPr/>
        </p:nvSpPr>
        <p:spPr bwMode="auto">
          <a:xfrm>
            <a:off x="6683375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49</a:t>
            </a:r>
          </a:p>
        </p:txBody>
      </p:sp>
      <p:sp>
        <p:nvSpPr>
          <p:cNvPr id="89183" name="Rectangle 95"/>
          <p:cNvSpPr>
            <a:spLocks noChangeArrowheads="1"/>
          </p:cNvSpPr>
          <p:nvPr/>
        </p:nvSpPr>
        <p:spPr bwMode="auto">
          <a:xfrm>
            <a:off x="7281863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56</a:t>
            </a:r>
          </a:p>
        </p:txBody>
      </p:sp>
      <p:sp>
        <p:nvSpPr>
          <p:cNvPr id="89184" name="Rectangle 96"/>
          <p:cNvSpPr>
            <a:spLocks noChangeArrowheads="1"/>
          </p:cNvSpPr>
          <p:nvPr/>
        </p:nvSpPr>
        <p:spPr bwMode="auto">
          <a:xfrm>
            <a:off x="1882775" y="5732463"/>
            <a:ext cx="149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 b="1">
                <a:latin typeface="Arial" charset="0"/>
              </a:rPr>
              <a:t>First exposure</a:t>
            </a:r>
          </a:p>
          <a:p>
            <a:r>
              <a:rPr lang="en-US" sz="1500" b="1">
                <a:latin typeface="Arial" charset="0"/>
              </a:rPr>
              <a:t>to antigen A</a:t>
            </a:r>
          </a:p>
        </p:txBody>
      </p:sp>
      <p:sp>
        <p:nvSpPr>
          <p:cNvPr id="89185" name="Rectangle 97"/>
          <p:cNvSpPr>
            <a:spLocks noChangeArrowheads="1"/>
          </p:cNvSpPr>
          <p:nvPr/>
        </p:nvSpPr>
        <p:spPr bwMode="auto">
          <a:xfrm>
            <a:off x="3584575" y="5729288"/>
            <a:ext cx="29892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 b="1">
                <a:latin typeface="Arial" charset="0"/>
              </a:rPr>
              <a:t>Second exposure to antigen A;</a:t>
            </a:r>
          </a:p>
          <a:p>
            <a:r>
              <a:rPr lang="en-US" sz="1500" b="1">
                <a:latin typeface="Arial" charset="0"/>
              </a:rPr>
              <a:t>first exposure to antigen B</a:t>
            </a:r>
          </a:p>
        </p:txBody>
      </p:sp>
      <p:sp>
        <p:nvSpPr>
          <p:cNvPr id="89186" name="Rectangle 98"/>
          <p:cNvSpPr>
            <a:spLocks noChangeArrowheads="1"/>
          </p:cNvSpPr>
          <p:nvPr/>
        </p:nvSpPr>
        <p:spPr bwMode="auto">
          <a:xfrm>
            <a:off x="1276350" y="385763"/>
            <a:ext cx="22177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Primary immune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response</a:t>
            </a:r>
            <a:r>
              <a:rPr lang="en-US" sz="1500" b="1">
                <a:solidFill>
                  <a:srgbClr val="0074A6"/>
                </a:solidFill>
                <a:latin typeface="Arial" charset="0"/>
              </a:rPr>
              <a:t> to antigen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A occurs after a delay.</a:t>
            </a:r>
          </a:p>
        </p:txBody>
      </p:sp>
      <p:sp>
        <p:nvSpPr>
          <p:cNvPr id="89187" name="Rectangle 99"/>
          <p:cNvSpPr>
            <a:spLocks noChangeArrowheads="1"/>
          </p:cNvSpPr>
          <p:nvPr/>
        </p:nvSpPr>
        <p:spPr bwMode="auto">
          <a:xfrm>
            <a:off x="4094163" y="161925"/>
            <a:ext cx="37195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Secondary immune response</a:t>
            </a:r>
            <a:r>
              <a:rPr lang="en-US" sz="1500" b="1">
                <a:solidFill>
                  <a:srgbClr val="0074A6"/>
                </a:solidFill>
                <a:latin typeface="Arial" charset="0"/>
              </a:rPr>
              <a:t> to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antigen A is faster and larger; </a:t>
            </a: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primary</a:t>
            </a:r>
            <a:endParaRPr lang="en-US" sz="1500" b="1">
              <a:solidFill>
                <a:srgbClr val="0074A6"/>
              </a:solidFill>
              <a:latin typeface="Arial Black" pitchFamily="28" charset="0"/>
            </a:endParaRP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immune response</a:t>
            </a:r>
            <a:r>
              <a:rPr lang="en-US" sz="1500" b="1">
                <a:solidFill>
                  <a:srgbClr val="0074A6"/>
                </a:solidFill>
                <a:latin typeface="Arial" charset="0"/>
              </a:rPr>
              <a:t> to antigen B is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similar to that for antigen A.</a:t>
            </a:r>
          </a:p>
        </p:txBody>
      </p:sp>
      <p:sp>
        <p:nvSpPr>
          <p:cNvPr id="89188" name="Rectangle 100"/>
          <p:cNvSpPr>
            <a:spLocks noChangeArrowheads="1"/>
          </p:cNvSpPr>
          <p:nvPr/>
        </p:nvSpPr>
        <p:spPr bwMode="auto">
          <a:xfrm>
            <a:off x="4191000" y="6335713"/>
            <a:ext cx="1401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>
                <a:latin typeface="Arial Black" pitchFamily="28" charset="0"/>
              </a:rPr>
              <a:t>Time (days)</a:t>
            </a:r>
            <a:endParaRPr lang="en-US" sz="1500" b="1">
              <a:latin typeface="Arial Black" pitchFamily="28" charset="0"/>
            </a:endParaRPr>
          </a:p>
        </p:txBody>
      </p:sp>
      <p:sp>
        <p:nvSpPr>
          <p:cNvPr id="89189" name="Rectangle 101"/>
          <p:cNvSpPr>
            <a:spLocks noChangeArrowheads="1"/>
          </p:cNvSpPr>
          <p:nvPr/>
        </p:nvSpPr>
        <p:spPr bwMode="auto">
          <a:xfrm>
            <a:off x="3135313" y="4398963"/>
            <a:ext cx="8191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Anti-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Bodies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to A</a:t>
            </a:r>
          </a:p>
        </p:txBody>
      </p:sp>
      <p:sp>
        <p:nvSpPr>
          <p:cNvPr id="89190" name="Rectangle 102"/>
          <p:cNvSpPr>
            <a:spLocks noChangeArrowheads="1"/>
          </p:cNvSpPr>
          <p:nvPr/>
        </p:nvSpPr>
        <p:spPr bwMode="auto">
          <a:xfrm>
            <a:off x="5549900" y="4337050"/>
            <a:ext cx="8191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7D166B"/>
                </a:solidFill>
                <a:latin typeface="Arial" charset="0"/>
              </a:rPr>
              <a:t>Anti-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7D166B"/>
                </a:solidFill>
                <a:latin typeface="Arial" charset="0"/>
              </a:rPr>
              <a:t>Bodies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7D166B"/>
                </a:solidFill>
                <a:latin typeface="Arial" charset="0"/>
              </a:rPr>
              <a:t>to B</a:t>
            </a:r>
          </a:p>
        </p:txBody>
      </p:sp>
      <p:sp>
        <p:nvSpPr>
          <p:cNvPr id="89191" name="Line 103"/>
          <p:cNvSpPr>
            <a:spLocks noChangeShapeType="1"/>
          </p:cNvSpPr>
          <p:nvPr/>
        </p:nvSpPr>
        <p:spPr bwMode="auto">
          <a:xfrm flipH="1" flipV="1">
            <a:off x="2343150" y="1206500"/>
            <a:ext cx="1050925" cy="310515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2" name="Line 104"/>
          <p:cNvSpPr>
            <a:spLocks noChangeShapeType="1"/>
          </p:cNvSpPr>
          <p:nvPr/>
        </p:nvSpPr>
        <p:spPr bwMode="auto">
          <a:xfrm>
            <a:off x="1377950" y="1209675"/>
            <a:ext cx="1978025" cy="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3" name="Line 105"/>
          <p:cNvSpPr>
            <a:spLocks noChangeShapeType="1"/>
          </p:cNvSpPr>
          <p:nvPr/>
        </p:nvSpPr>
        <p:spPr bwMode="auto">
          <a:xfrm>
            <a:off x="4195763" y="1211263"/>
            <a:ext cx="3397250" cy="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4" name="Freeform 106"/>
          <p:cNvSpPr>
            <a:spLocks/>
          </p:cNvSpPr>
          <p:nvPr/>
        </p:nvSpPr>
        <p:spPr bwMode="auto">
          <a:xfrm>
            <a:off x="5826125" y="1211263"/>
            <a:ext cx="312738" cy="3065462"/>
          </a:xfrm>
          <a:custGeom>
            <a:avLst/>
            <a:gdLst/>
            <a:ahLst/>
            <a:cxnLst>
              <a:cxn ang="0">
                <a:pos x="197" y="725"/>
              </a:cxn>
              <a:cxn ang="0">
                <a:pos x="27" y="0"/>
              </a:cxn>
              <a:cxn ang="0">
                <a:pos x="0" y="1931"/>
              </a:cxn>
            </a:cxnLst>
            <a:rect l="0" t="0" r="r" b="b"/>
            <a:pathLst>
              <a:path w="197" h="1931">
                <a:moveTo>
                  <a:pt x="197" y="725"/>
                </a:moveTo>
                <a:lnTo>
                  <a:pt x="27" y="0"/>
                </a:lnTo>
                <a:lnTo>
                  <a:pt x="0" y="1931"/>
                </a:lnTo>
              </a:path>
            </a:pathLst>
          </a:custGeom>
          <a:noFill/>
          <a:ln w="15875" cap="flat" cmpd="sng">
            <a:solidFill>
              <a:srgbClr val="0074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5" name="Oval 107"/>
          <p:cNvSpPr>
            <a:spLocks noChangeArrowheads="1"/>
          </p:cNvSpPr>
          <p:nvPr/>
        </p:nvSpPr>
        <p:spPr bwMode="auto">
          <a:xfrm>
            <a:off x="6099175" y="2327275"/>
            <a:ext cx="74613" cy="74613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6" name="Oval 108"/>
          <p:cNvSpPr>
            <a:spLocks noChangeArrowheads="1"/>
          </p:cNvSpPr>
          <p:nvPr/>
        </p:nvSpPr>
        <p:spPr bwMode="auto">
          <a:xfrm>
            <a:off x="3362325" y="4289425"/>
            <a:ext cx="74613" cy="74613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0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Humoral Immunity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 cells encounter antigens and produce specific antibodies against them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types of active </a:t>
            </a:r>
            <a:r>
              <a:rPr lang="en-US" dirty="0" err="1"/>
              <a:t>humoral</a:t>
            </a:r>
            <a:r>
              <a:rPr lang="en-US" dirty="0"/>
              <a:t> immunity: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response </a:t>
            </a:r>
            <a:r>
              <a:rPr lang="en-US" dirty="0"/>
              <a:t>to bacterial or viral </a:t>
            </a:r>
            <a:r>
              <a:rPr lang="en-US" dirty="0" smtClean="0"/>
              <a:t>infection</a:t>
            </a:r>
          </a:p>
          <a:p>
            <a:pPr lvl="2"/>
            <a:r>
              <a:rPr lang="en-US" dirty="0" smtClean="0"/>
              <a:t>Exposure to _</a:t>
            </a:r>
            <a:endParaRPr lang="en-US" dirty="0"/>
          </a:p>
          <a:p>
            <a:pPr lvl="1"/>
            <a:r>
              <a:rPr lang="en-US" b="1" dirty="0"/>
              <a:t>Artificially </a:t>
            </a:r>
            <a:r>
              <a:rPr lang="en-US" b="1" dirty="0" smtClean="0"/>
              <a:t>acquired</a:t>
            </a:r>
            <a:endParaRPr lang="en-US" dirty="0" smtClean="0"/>
          </a:p>
          <a:p>
            <a:pPr lvl="2"/>
            <a:r>
              <a:rPr lang="en-US" dirty="0" smtClean="0"/>
              <a:t>response </a:t>
            </a:r>
            <a:r>
              <a:rPr lang="en-US" dirty="0"/>
              <a:t>to vaccine of dead or attenuated </a:t>
            </a:r>
            <a:r>
              <a:rPr lang="en-US" dirty="0" smtClean="0"/>
              <a:t>pathogens</a:t>
            </a:r>
          </a:p>
          <a:p>
            <a:pPr lvl="2"/>
            <a:r>
              <a:rPr lang="en-US" dirty="0" smtClean="0"/>
              <a:t>Exposure to __________________________________, but not the actual pathogen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2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Lymphatic Ducts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Lymph delivered into one of two large ducts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drains right upper arm and right side of head and thorax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 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2"/>
            <a:r>
              <a:rPr lang="en-US" dirty="0" smtClean="0">
                <a:ea typeface="ＭＳ Ｐゴシック" pitchFamily="1" charset="-128"/>
              </a:rPr>
              <a:t>arises as </a:t>
            </a:r>
            <a:r>
              <a:rPr lang="en-US" b="1" dirty="0" err="1" smtClean="0">
                <a:ea typeface="ＭＳ Ｐゴシック" pitchFamily="1" charset="-128"/>
              </a:rPr>
              <a:t>cisterna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b="1" dirty="0" err="1" smtClean="0">
                <a:ea typeface="ＭＳ Ｐゴシック" pitchFamily="1" charset="-128"/>
              </a:rPr>
              <a:t>chyli</a:t>
            </a:r>
            <a:r>
              <a:rPr lang="en-US" b="1" dirty="0" smtClean="0">
                <a:ea typeface="ＭＳ Ｐゴシック" pitchFamily="1" charset="-128"/>
              </a:rPr>
              <a:t>;</a:t>
            </a:r>
            <a:r>
              <a:rPr lang="en-US" dirty="0" smtClean="0">
                <a:ea typeface="ＭＳ Ｐゴシック" pitchFamily="1" charset="-128"/>
              </a:rPr>
              <a:t> drains rest of body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empties lymph ________________________________________ at junction of internal jugular and </a:t>
            </a:r>
            <a:r>
              <a:rPr lang="en-US" dirty="0" err="1" smtClean="0"/>
              <a:t>subclavian</a:t>
            </a:r>
            <a:r>
              <a:rPr lang="en-US" dirty="0" smtClean="0"/>
              <a:t> veins on its own side of body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Humoral Immunity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Vaccines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of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Spare </a:t>
            </a:r>
            <a:r>
              <a:rPr lang="en-US" dirty="0"/>
              <a:t>us </a:t>
            </a:r>
            <a:r>
              <a:rPr lang="en-US" dirty="0" smtClean="0"/>
              <a:t>symptoms </a:t>
            </a:r>
            <a:r>
              <a:rPr lang="en-US" dirty="0"/>
              <a:t>of primary response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antigenic determinants that are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431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Humoral Immunity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Antibodies _____________________ rather than made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cells are not challenged by </a:t>
            </a:r>
            <a:r>
              <a:rPr lang="en-US" dirty="0" smtClean="0"/>
              <a:t>antigens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Immunological </a:t>
            </a:r>
            <a:r>
              <a:rPr lang="en-US" dirty="0"/>
              <a:t>memory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Protection </a:t>
            </a:r>
            <a:r>
              <a:rPr lang="en-US" dirty="0"/>
              <a:t>ends when antibodies degrade</a:t>
            </a:r>
          </a:p>
        </p:txBody>
      </p:sp>
    </p:spTree>
    <p:extLst>
      <p:ext uri="{BB962C8B-B14F-4D97-AF65-F5344CB8AC3E}">
        <p14:creationId xmlns:p14="http://schemas.microsoft.com/office/powerpoint/2010/main" val="15949029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Humoral Immunity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Two types</a:t>
            </a:r>
          </a:p>
          <a:p>
            <a:pPr marL="990600" lvl="1" indent="-533400">
              <a:buFontTx/>
              <a:buAutoNum type="arabicPeriod"/>
            </a:pPr>
            <a:endParaRPr lang="en-US" dirty="0" smtClean="0"/>
          </a:p>
          <a:p>
            <a:pPr marL="990600" lvl="1" indent="-533400">
              <a:buFontTx/>
              <a:buAutoNum type="arabicPeriod"/>
            </a:pPr>
            <a:r>
              <a:rPr lang="en-US" dirty="0" smtClean="0"/>
              <a:t>Naturally acquired</a:t>
            </a:r>
          </a:p>
          <a:p>
            <a:pPr marL="1390650" lvl="2" indent="-533400"/>
            <a:r>
              <a:rPr lang="en-US" dirty="0" smtClean="0"/>
              <a:t>antibodies ___________________________________ via </a:t>
            </a:r>
            <a:r>
              <a:rPr lang="en-US" dirty="0"/>
              <a:t>placenta or to infant through milk</a:t>
            </a:r>
          </a:p>
          <a:p>
            <a:pPr marL="990600" lvl="1" indent="-533400">
              <a:buFontTx/>
              <a:buAutoNum type="arabicPeriod"/>
            </a:pPr>
            <a:endParaRPr lang="en-US" dirty="0" smtClean="0"/>
          </a:p>
          <a:p>
            <a:pPr marL="990600" lvl="1" indent="-533400">
              <a:buFontTx/>
              <a:buAutoNum type="arabicPeriod"/>
            </a:pPr>
            <a:r>
              <a:rPr lang="en-US" dirty="0" smtClean="0"/>
              <a:t>Artificially acquired</a:t>
            </a:r>
          </a:p>
          <a:p>
            <a:pPr marL="1390650" lvl="2" indent="-533400"/>
            <a:r>
              <a:rPr lang="en-US" dirty="0" smtClean="0"/>
              <a:t>Introduction of antibodies _</a:t>
            </a:r>
            <a:endParaRPr lang="en-US" dirty="0"/>
          </a:p>
          <a:p>
            <a:pPr marL="1371600" lvl="2" indent="-457200"/>
            <a:endParaRPr lang="en-US" dirty="0" smtClean="0"/>
          </a:p>
          <a:p>
            <a:pPr marL="1371600" lvl="2" indent="-457200"/>
            <a:r>
              <a:rPr lang="en-US" dirty="0" smtClean="0"/>
              <a:t>Protection </a:t>
            </a:r>
            <a:r>
              <a:rPr lang="en-US" dirty="0"/>
              <a:t>immediate but ends when antibodies naturally degrade in body</a:t>
            </a:r>
          </a:p>
        </p:txBody>
      </p:sp>
    </p:spTree>
    <p:extLst>
      <p:ext uri="{BB962C8B-B14F-4D97-AF65-F5344CB8AC3E}">
        <p14:creationId xmlns:p14="http://schemas.microsoft.com/office/powerpoint/2010/main" val="25078106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3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21.13  Active and passive humoral immunity.</a:t>
            </a:r>
            <a:endParaRPr lang="en-US" sz="1800" b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5138" y="268288"/>
            <a:ext cx="8199437" cy="6207125"/>
            <a:chOff x="216" y="106"/>
            <a:chExt cx="5327" cy="4029"/>
          </a:xfrm>
        </p:grpSpPr>
        <p:pic>
          <p:nvPicPr>
            <p:cNvPr id="94226" name="Picture 18" descr="figure_21_13_unlabeled"/>
            <p:cNvPicPr>
              <a:picLocks noChangeAspect="1" noChangeArrowheads="1"/>
            </p:cNvPicPr>
            <p:nvPr/>
          </p:nvPicPr>
          <p:blipFill>
            <a:blip r:embed="rId3" cstate="print"/>
            <a:srcRect b="3589"/>
            <a:stretch>
              <a:fillRect/>
            </a:stretch>
          </p:blipFill>
          <p:spPr bwMode="auto">
            <a:xfrm>
              <a:off x="216" y="106"/>
              <a:ext cx="5327" cy="4029"/>
            </a:xfrm>
            <a:prstGeom prst="rect">
              <a:avLst/>
            </a:prstGeom>
            <a:noFill/>
          </p:spPr>
        </p:pic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2399" y="221"/>
              <a:ext cx="9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Humoral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immunity</a:t>
              </a:r>
            </a:p>
          </p:txBody>
        </p:sp>
        <p:sp>
          <p:nvSpPr>
            <p:cNvPr id="94228" name="Rectangle 20"/>
            <p:cNvSpPr>
              <a:spLocks noChangeArrowheads="1"/>
            </p:cNvSpPr>
            <p:nvPr/>
          </p:nvSpPr>
          <p:spPr bwMode="auto">
            <a:xfrm>
              <a:off x="1190" y="1349"/>
              <a:ext cx="69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Active</a:t>
              </a:r>
            </a:p>
          </p:txBody>
        </p:sp>
        <p:sp>
          <p:nvSpPr>
            <p:cNvPr id="94229" name="Rectangle 21"/>
            <p:cNvSpPr>
              <a:spLocks noChangeArrowheads="1"/>
            </p:cNvSpPr>
            <p:nvPr/>
          </p:nvSpPr>
          <p:spPr bwMode="auto">
            <a:xfrm>
              <a:off x="3798" y="1354"/>
              <a:ext cx="81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Passive</a:t>
              </a:r>
            </a:p>
          </p:txBody>
        </p:sp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390" y="2262"/>
              <a:ext cx="94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Naturally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acquired</a:t>
              </a:r>
            </a:p>
          </p:txBody>
        </p:sp>
        <p:sp>
          <p:nvSpPr>
            <p:cNvPr id="94231" name="Rectangle 23"/>
            <p:cNvSpPr>
              <a:spLocks noChangeArrowheads="1"/>
            </p:cNvSpPr>
            <p:nvPr/>
          </p:nvSpPr>
          <p:spPr bwMode="auto">
            <a:xfrm>
              <a:off x="362" y="2677"/>
              <a:ext cx="90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Infection;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contact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with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pathogen</a:t>
              </a:r>
            </a:p>
          </p:txBody>
        </p:sp>
        <p:sp>
          <p:nvSpPr>
            <p:cNvPr id="94232" name="Rectangle 24"/>
            <p:cNvSpPr>
              <a:spLocks noChangeArrowheads="1"/>
            </p:cNvSpPr>
            <p:nvPr/>
          </p:nvSpPr>
          <p:spPr bwMode="auto">
            <a:xfrm>
              <a:off x="1676" y="2276"/>
              <a:ext cx="10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Artificially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acquired</a:t>
              </a:r>
            </a:p>
          </p:txBody>
        </p:sp>
        <p:sp>
          <p:nvSpPr>
            <p:cNvPr id="94233" name="Rectangle 25"/>
            <p:cNvSpPr>
              <a:spLocks noChangeArrowheads="1"/>
            </p:cNvSpPr>
            <p:nvPr/>
          </p:nvSpPr>
          <p:spPr bwMode="auto">
            <a:xfrm>
              <a:off x="1708" y="2699"/>
              <a:ext cx="1000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Vaccine;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dead or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attenuated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pathogens</a:t>
              </a:r>
            </a:p>
          </p:txBody>
        </p:sp>
        <p:sp>
          <p:nvSpPr>
            <p:cNvPr id="94234" name="Rectangle 26"/>
            <p:cNvSpPr>
              <a:spLocks noChangeArrowheads="1"/>
            </p:cNvSpPr>
            <p:nvPr/>
          </p:nvSpPr>
          <p:spPr bwMode="auto">
            <a:xfrm>
              <a:off x="3071" y="2266"/>
              <a:ext cx="94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Naturally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acquired</a:t>
              </a:r>
            </a:p>
          </p:txBody>
        </p:sp>
        <p:sp>
          <p:nvSpPr>
            <p:cNvPr id="94235" name="Rectangle 27"/>
            <p:cNvSpPr>
              <a:spLocks noChangeArrowheads="1"/>
            </p:cNvSpPr>
            <p:nvPr/>
          </p:nvSpPr>
          <p:spPr bwMode="auto">
            <a:xfrm>
              <a:off x="3044" y="2667"/>
              <a:ext cx="1147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Antibodies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passed from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mother to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fetus via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placenta; or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to infant in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her milk</a:t>
              </a:r>
            </a:p>
          </p:txBody>
        </p:sp>
        <p:sp>
          <p:nvSpPr>
            <p:cNvPr id="94236" name="Rectangle 28"/>
            <p:cNvSpPr>
              <a:spLocks noChangeArrowheads="1"/>
            </p:cNvSpPr>
            <p:nvPr/>
          </p:nvSpPr>
          <p:spPr bwMode="auto">
            <a:xfrm>
              <a:off x="4390" y="2692"/>
              <a:ext cx="1046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Injection of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exogenous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antibodies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(gamma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globulin)</a:t>
              </a:r>
            </a:p>
          </p:txBody>
        </p:sp>
        <p:sp>
          <p:nvSpPr>
            <p:cNvPr id="94237" name="Rectangle 29"/>
            <p:cNvSpPr>
              <a:spLocks noChangeArrowheads="1"/>
            </p:cNvSpPr>
            <p:nvPr/>
          </p:nvSpPr>
          <p:spPr bwMode="auto">
            <a:xfrm>
              <a:off x="4362" y="2276"/>
              <a:ext cx="10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Artificially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acquired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2627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Antibodies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Immunoglobulins</a:t>
            </a:r>
            <a:endParaRPr lang="en-US" dirty="0" smtClean="0"/>
          </a:p>
          <a:p>
            <a:pPr lvl="1"/>
            <a:r>
              <a:rPr lang="en-US" dirty="0" smtClean="0"/>
              <a:t>gamma </a:t>
            </a:r>
            <a:r>
              <a:rPr lang="en-US" dirty="0"/>
              <a:t>globulin portion of blood </a:t>
            </a:r>
          </a:p>
          <a:p>
            <a:endParaRPr lang="en-US" dirty="0" smtClean="0"/>
          </a:p>
          <a:p>
            <a:r>
              <a:rPr lang="en-US" dirty="0" smtClean="0"/>
              <a:t>Proteins </a:t>
            </a:r>
            <a:r>
              <a:rPr lang="en-US" dirty="0"/>
              <a:t>secreted by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Capable </a:t>
            </a:r>
            <a:r>
              <a:rPr lang="en-US" dirty="0"/>
              <a:t>of binding specifically with antigen detected by B cells</a:t>
            </a:r>
          </a:p>
          <a:p>
            <a:endParaRPr lang="en-US" dirty="0" smtClean="0"/>
          </a:p>
          <a:p>
            <a:r>
              <a:rPr lang="en-US" dirty="0" smtClean="0"/>
              <a:t>Grouped </a:t>
            </a:r>
            <a:r>
              <a:rPr lang="en-US" dirty="0"/>
              <a:t>into one of </a:t>
            </a:r>
            <a:r>
              <a:rPr lang="en-US" dirty="0" smtClean="0"/>
              <a:t>_____________________ </a:t>
            </a:r>
            <a:r>
              <a:rPr lang="en-US" dirty="0" err="1" smtClean="0"/>
              <a:t>Ig</a:t>
            </a:r>
            <a:r>
              <a:rPr lang="en-US" dirty="0" smtClean="0"/>
              <a:t> </a:t>
            </a:r>
            <a:r>
              <a:rPr lang="en-US" dirty="0"/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29472491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25858"/>
            <a:ext cx="3352800" cy="240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Antibody Structure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T-or Y-shaped monomer </a:t>
            </a:r>
          </a:p>
          <a:p>
            <a:pPr lvl="1" eaLnBrk="1" hangingPunct="1"/>
            <a:r>
              <a:rPr lang="en-US" dirty="0" smtClean="0"/>
              <a:t> four linked polypeptide chains </a:t>
            </a:r>
          </a:p>
          <a:p>
            <a:pPr eaLnBrk="1" hangingPunct="1"/>
            <a:r>
              <a:rPr lang="en-US" dirty="0" smtClean="0"/>
              <a:t>Two identical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Two identical _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2926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Antibody Structure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 (V) regions of each arm combine to form two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Constant (C) region of stem determines</a:t>
            </a:r>
          </a:p>
          <a:p>
            <a:pPr lvl="1" eaLnBrk="1" hangingPunct="1"/>
            <a:r>
              <a:rPr lang="en-US" dirty="0" smtClean="0"/>
              <a:t>The antibody __________________ (</a:t>
            </a:r>
            <a:r>
              <a:rPr lang="en-US" dirty="0" err="1" smtClean="0"/>
              <a:t>IgM</a:t>
            </a:r>
            <a:r>
              <a:rPr lang="en-US" dirty="0" smtClean="0"/>
              <a:t>, </a:t>
            </a:r>
            <a:r>
              <a:rPr lang="en-US" dirty="0" err="1" smtClean="0"/>
              <a:t>IgA</a:t>
            </a:r>
            <a:r>
              <a:rPr lang="en-US" dirty="0" smtClean="0"/>
              <a:t>, </a:t>
            </a:r>
            <a:r>
              <a:rPr lang="en-US" dirty="0" err="1" smtClean="0"/>
              <a:t>IgD</a:t>
            </a:r>
            <a:r>
              <a:rPr lang="en-US" dirty="0" smtClean="0"/>
              <a:t>, </a:t>
            </a:r>
            <a:r>
              <a:rPr lang="en-US" dirty="0" err="1" smtClean="0"/>
              <a:t>IgG</a:t>
            </a:r>
            <a:r>
              <a:rPr lang="en-US" dirty="0" smtClean="0"/>
              <a:t>, or </a:t>
            </a:r>
            <a:r>
              <a:rPr lang="en-US" dirty="0" err="1" smtClean="0"/>
              <a:t>IgE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The cells and chemicals that the antibody can bind to</a:t>
            </a:r>
          </a:p>
          <a:p>
            <a:pPr lvl="1" eaLnBrk="1" hangingPunct="1"/>
            <a:r>
              <a:rPr lang="en-US" dirty="0" smtClean="0"/>
              <a:t>How the antibody class functions in antigen elimination </a:t>
            </a:r>
          </a:p>
        </p:txBody>
      </p:sp>
    </p:spTree>
    <p:extLst>
      <p:ext uri="{BB962C8B-B14F-4D97-AF65-F5344CB8AC3E}">
        <p14:creationId xmlns:p14="http://schemas.microsoft.com/office/powerpoint/2010/main" val="13226005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1447800"/>
            <a:ext cx="2343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of Antibodies</a:t>
            </a:r>
          </a:p>
        </p:txBody>
      </p:sp>
      <p:sp>
        <p:nvSpPr>
          <p:cNvPr id="1177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IgM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____________________________; first antibody released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Potent agglutinating 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Readily fixes and activates complement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IgA</a:t>
            </a:r>
            <a:r>
              <a:rPr lang="en-US" dirty="0" smtClean="0"/>
              <a:t> (</a:t>
            </a:r>
            <a:r>
              <a:rPr lang="en-US" dirty="0" err="1" smtClean="0"/>
              <a:t>secretory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Monomer or _______________________; in __________________________and other secretions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Helps prevent entry of pathogens </a:t>
            </a: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0"/>
            <a:ext cx="1990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6073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of Antibodies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IgD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Monomer attached to the _</a:t>
            </a:r>
          </a:p>
          <a:p>
            <a:pPr lvl="1" eaLnBrk="1" hangingPunct="1">
              <a:defRPr/>
            </a:pPr>
            <a:r>
              <a:rPr lang="en-US" dirty="0" smtClean="0"/>
              <a:t>Functions as a _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IgG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Monomer; 75–85% of antibodies in plasma</a:t>
            </a:r>
          </a:p>
          <a:p>
            <a:pPr lvl="1" eaLnBrk="1" hangingPunct="1">
              <a:defRPr/>
            </a:pPr>
            <a:r>
              <a:rPr lang="en-US" dirty="0" smtClean="0"/>
              <a:t>From _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13430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148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2364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of Antibodies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IgE</a:t>
            </a:r>
            <a:endParaRPr lang="en-US" dirty="0" smtClean="0"/>
          </a:p>
          <a:p>
            <a:pPr lvl="1" eaLnBrk="1" hangingPunct="1"/>
            <a:r>
              <a:rPr lang="en-US" dirty="0" smtClean="0"/>
              <a:t>Monomer active in some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Causes mast cells and </a:t>
            </a:r>
            <a:r>
              <a:rPr lang="en-US" dirty="0" err="1" smtClean="0"/>
              <a:t>basophils</a:t>
            </a:r>
            <a:r>
              <a:rPr lang="en-US" dirty="0" smtClean="0"/>
              <a:t> to release histamine 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905000"/>
            <a:ext cx="11239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00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4636</Words>
  <Application>Microsoft Office PowerPoint</Application>
  <PresentationFormat>On-screen Show (4:3)</PresentationFormat>
  <Paragraphs>1421</Paragraphs>
  <Slides>139</Slides>
  <Notes>86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0" baseType="lpstr">
      <vt:lpstr>Office Theme</vt:lpstr>
      <vt:lpstr>Lymphatic System</vt:lpstr>
      <vt:lpstr>Lymphoid Organs and Tissues</vt:lpstr>
      <vt:lpstr>Lymphatic System: Functions</vt:lpstr>
      <vt:lpstr>Lymphatic Vessels: Distribution and Structure</vt:lpstr>
      <vt:lpstr>Lymphatic Capillaries</vt:lpstr>
      <vt:lpstr>Lymphatic Capillaries</vt:lpstr>
      <vt:lpstr>Lymphatic Collecting Vessels</vt:lpstr>
      <vt:lpstr>Lymphatic Trunks</vt:lpstr>
      <vt:lpstr>Lymphatic Ducts</vt:lpstr>
      <vt:lpstr>Lymph Transport</vt:lpstr>
      <vt:lpstr>Lymphoid Cells</vt:lpstr>
      <vt:lpstr>Lymphocytes</vt:lpstr>
      <vt:lpstr>Lymphocytes</vt:lpstr>
      <vt:lpstr>Other Lymphoid Cells</vt:lpstr>
      <vt:lpstr>Lymphoid Tissue</vt:lpstr>
      <vt:lpstr>Lymphoid Tissue</vt:lpstr>
      <vt:lpstr>Lymphoid Tissue</vt:lpstr>
      <vt:lpstr>Lymph Nodes</vt:lpstr>
      <vt:lpstr>Lymph Nodes</vt:lpstr>
      <vt:lpstr>Structure of a Lymph Node</vt:lpstr>
      <vt:lpstr>PowerPoint Presentation</vt:lpstr>
      <vt:lpstr>Structure of a Lymph Node</vt:lpstr>
      <vt:lpstr>Structure of a Lymph Node</vt:lpstr>
      <vt:lpstr>Circulation in the Lymph Nodes</vt:lpstr>
      <vt:lpstr>Spleen</vt:lpstr>
      <vt:lpstr> Spleen: Additional Functions </vt:lpstr>
      <vt:lpstr>Structure of the Spleen</vt:lpstr>
      <vt:lpstr>Thymus</vt:lpstr>
      <vt:lpstr>Thymus</vt:lpstr>
      <vt:lpstr>Thymus</vt:lpstr>
      <vt:lpstr>Mucosa-associated Lymphoid Tissue (MALT)</vt:lpstr>
      <vt:lpstr>Tonsils</vt:lpstr>
      <vt:lpstr>Tonsils</vt:lpstr>
      <vt:lpstr>Aggregates of Lymphoid Follicles</vt:lpstr>
      <vt:lpstr>Immunity</vt:lpstr>
      <vt:lpstr>Immune System</vt:lpstr>
      <vt:lpstr>Immunity </vt:lpstr>
      <vt:lpstr>Immunity</vt:lpstr>
      <vt:lpstr>PowerPoint Presentation</vt:lpstr>
      <vt:lpstr>Innate Defenses</vt:lpstr>
      <vt:lpstr>Surface Barriers</vt:lpstr>
      <vt:lpstr>Surface Barriers</vt:lpstr>
      <vt:lpstr>Internal Defenses: Cells and Chemicals</vt:lpstr>
      <vt:lpstr>Phagocytes</vt:lpstr>
      <vt:lpstr>Mechanism of Phagocytosis</vt:lpstr>
      <vt:lpstr>Mechanism of Phagocytosis </vt:lpstr>
      <vt:lpstr>Natural Killer (NK) Cells</vt:lpstr>
      <vt:lpstr>Inflammatory Response</vt:lpstr>
      <vt:lpstr>Inflammatory Response</vt:lpstr>
      <vt:lpstr>Inflammatory Response</vt:lpstr>
      <vt:lpstr>Vasodilation and Increased Vascular Permeability</vt:lpstr>
      <vt:lpstr>Inflammatory Response: Edema</vt:lpstr>
      <vt:lpstr>Phagocyte Mobilization</vt:lpstr>
      <vt:lpstr>Phagocyte Mobilization</vt:lpstr>
      <vt:lpstr>Antimicrobial Proteins</vt:lpstr>
      <vt:lpstr>Interferons</vt:lpstr>
      <vt:lpstr>Interferons</vt:lpstr>
      <vt:lpstr>Interferons</vt:lpstr>
      <vt:lpstr>Complement</vt:lpstr>
      <vt:lpstr>Complement</vt:lpstr>
      <vt:lpstr>Complement Activation</vt:lpstr>
      <vt:lpstr>Fever</vt:lpstr>
      <vt:lpstr>Fever</vt:lpstr>
      <vt:lpstr>Adaptive Defenses</vt:lpstr>
      <vt:lpstr>Adaptive Defenses</vt:lpstr>
      <vt:lpstr>Humoral Immunity</vt:lpstr>
      <vt:lpstr>Cellular Immunity</vt:lpstr>
      <vt:lpstr>Antigens</vt:lpstr>
      <vt:lpstr>Complete Antigens</vt:lpstr>
      <vt:lpstr>Haptens (Incomplete Antigens)</vt:lpstr>
      <vt:lpstr>Self-Antigens: MHC Proteins</vt:lpstr>
      <vt:lpstr>MHC Proteins</vt:lpstr>
      <vt:lpstr>Cells of the Adaptive Immune System</vt:lpstr>
      <vt:lpstr>Maturation</vt:lpstr>
      <vt:lpstr>T cells</vt:lpstr>
      <vt:lpstr>B cells</vt:lpstr>
      <vt:lpstr>Antigen-presenting Cells (APCs)</vt:lpstr>
      <vt:lpstr>Dendritic Cells and Macrophages</vt:lpstr>
      <vt:lpstr>B lymphocytes</vt:lpstr>
      <vt:lpstr>Adaptive Immunity: Summary</vt:lpstr>
      <vt:lpstr>Activation and Differentiation of B Cells</vt:lpstr>
      <vt:lpstr>Fate of the Clones</vt:lpstr>
      <vt:lpstr>Fate of the Clones</vt:lpstr>
      <vt:lpstr>Figure 21.11a  Clonal selection of a B cell.</vt:lpstr>
      <vt:lpstr>Immunological Memory</vt:lpstr>
      <vt:lpstr>Immunological Memory</vt:lpstr>
      <vt:lpstr>PowerPoint Presentation</vt:lpstr>
      <vt:lpstr>Figure 21.12  Primary and secondary humoral responses.</vt:lpstr>
      <vt:lpstr>Active Humoral Immunity</vt:lpstr>
      <vt:lpstr>Active Humoral Immunity</vt:lpstr>
      <vt:lpstr>Passive Humoral Immunity</vt:lpstr>
      <vt:lpstr>Passive Humoral Immunity</vt:lpstr>
      <vt:lpstr>Figure 21.13  Active and passive humoral immunity.</vt:lpstr>
      <vt:lpstr>Antibodies</vt:lpstr>
      <vt:lpstr>Basic Antibody Structure</vt:lpstr>
      <vt:lpstr>Basic Antibody Structure</vt:lpstr>
      <vt:lpstr>Classes of Antibodies</vt:lpstr>
      <vt:lpstr>Classes of Antibodies</vt:lpstr>
      <vt:lpstr>Classes of Antibodies</vt:lpstr>
      <vt:lpstr>Antibody Targets</vt:lpstr>
      <vt:lpstr>Precipitation</vt:lpstr>
      <vt:lpstr>Complement Fixation and Activation</vt:lpstr>
      <vt:lpstr>Complement Fixation and Activation</vt:lpstr>
      <vt:lpstr>Agglutination</vt:lpstr>
      <vt:lpstr>Neutralization</vt:lpstr>
      <vt:lpstr>Summary of Antibody Actions</vt:lpstr>
      <vt:lpstr>Cell-Mediated Immune Response</vt:lpstr>
      <vt:lpstr>Cell-Mediated Immune Response</vt:lpstr>
      <vt:lpstr>Comparison of Humoral and Cell-Mediated Response</vt:lpstr>
      <vt:lpstr>Comparison of Humoral and Cell-Mediated Response</vt:lpstr>
      <vt:lpstr>Antigen Recognition </vt:lpstr>
      <vt:lpstr>MHC Proteins</vt:lpstr>
      <vt:lpstr>Class I MHC Proteins</vt:lpstr>
      <vt:lpstr>Class II MHC Proteins</vt:lpstr>
      <vt:lpstr>T cell activation:  step one</vt:lpstr>
      <vt:lpstr>T cell activation:  step two</vt:lpstr>
      <vt:lpstr>Cytokines</vt:lpstr>
      <vt:lpstr>Roles of Helper T(TH) Cells </vt:lpstr>
      <vt:lpstr>Helper T Cells</vt:lpstr>
      <vt:lpstr>Roles of Cytotoxic T(TC) Cells </vt:lpstr>
      <vt:lpstr>Roles of Cytotoxic T(TC) Cells </vt:lpstr>
      <vt:lpstr>Cytotoxic T Cells</vt:lpstr>
      <vt:lpstr>Cytotoxic T Cells</vt:lpstr>
      <vt:lpstr>Natural Killer Cells</vt:lpstr>
      <vt:lpstr>Regulatory T (TReg) Cells</vt:lpstr>
      <vt:lpstr>Organ Transplants</vt:lpstr>
      <vt:lpstr>Prevention of Rejection</vt:lpstr>
      <vt:lpstr>Clinical Terms</vt:lpstr>
      <vt:lpstr>Hodgkin’s disease</vt:lpstr>
      <vt:lpstr>Hodgkin’s disease</vt:lpstr>
      <vt:lpstr>Non-Hodgkin’s lymphoma</vt:lpstr>
      <vt:lpstr>Lymphoma</vt:lpstr>
      <vt:lpstr>Mononucleosis</vt:lpstr>
      <vt:lpstr>Hypersensitivities</vt:lpstr>
      <vt:lpstr>Immediate Hypersensitivity</vt:lpstr>
      <vt:lpstr>Immediate Hypersensitivity</vt:lpstr>
      <vt:lpstr>Immediate Hypersensitivities</vt:lpstr>
      <vt:lpstr>Anaphylactic Shock</vt:lpstr>
      <vt:lpstr>Delayed Hypersensitivities (Type IV)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System</dc:title>
  <dc:creator>Betsy</dc:creator>
  <cp:lastModifiedBy>bawargo</cp:lastModifiedBy>
  <cp:revision>25</cp:revision>
  <dcterms:created xsi:type="dcterms:W3CDTF">2013-06-13T03:45:36Z</dcterms:created>
  <dcterms:modified xsi:type="dcterms:W3CDTF">2014-02-21T17:05:38Z</dcterms:modified>
</cp:coreProperties>
</file>