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handoutMasterIdLst>
    <p:handoutMasterId r:id="rId108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76" r:id="rId14"/>
    <p:sldId id="277" r:id="rId15"/>
    <p:sldId id="278" r:id="rId16"/>
    <p:sldId id="456" r:id="rId17"/>
    <p:sldId id="457" r:id="rId18"/>
    <p:sldId id="281" r:id="rId19"/>
    <p:sldId id="284" r:id="rId20"/>
    <p:sldId id="458" r:id="rId21"/>
    <p:sldId id="459" r:id="rId22"/>
    <p:sldId id="460" r:id="rId23"/>
    <p:sldId id="461" r:id="rId24"/>
    <p:sldId id="462" r:id="rId25"/>
    <p:sldId id="463" r:id="rId26"/>
    <p:sldId id="464" r:id="rId27"/>
    <p:sldId id="467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469" r:id="rId36"/>
    <p:sldId id="470" r:id="rId37"/>
    <p:sldId id="473" r:id="rId38"/>
    <p:sldId id="474" r:id="rId39"/>
    <p:sldId id="320" r:id="rId40"/>
    <p:sldId id="322" r:id="rId41"/>
    <p:sldId id="323" r:id="rId42"/>
    <p:sldId id="331" r:id="rId43"/>
    <p:sldId id="336" r:id="rId44"/>
    <p:sldId id="337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479" r:id="rId54"/>
    <p:sldId id="348" r:id="rId55"/>
    <p:sldId id="349" r:id="rId56"/>
    <p:sldId id="350" r:id="rId57"/>
    <p:sldId id="351" r:id="rId58"/>
    <p:sldId id="352" r:id="rId59"/>
    <p:sldId id="353" r:id="rId60"/>
    <p:sldId id="354" r:id="rId61"/>
    <p:sldId id="480" r:id="rId62"/>
    <p:sldId id="481" r:id="rId63"/>
    <p:sldId id="482" r:id="rId64"/>
    <p:sldId id="483" r:id="rId65"/>
    <p:sldId id="484" r:id="rId66"/>
    <p:sldId id="485" r:id="rId67"/>
    <p:sldId id="488" r:id="rId68"/>
    <p:sldId id="489" r:id="rId69"/>
    <p:sldId id="490" r:id="rId70"/>
    <p:sldId id="487" r:id="rId71"/>
    <p:sldId id="486" r:id="rId72"/>
    <p:sldId id="371" r:id="rId73"/>
    <p:sldId id="491" r:id="rId74"/>
    <p:sldId id="492" r:id="rId75"/>
    <p:sldId id="493" r:id="rId76"/>
    <p:sldId id="494" r:id="rId77"/>
    <p:sldId id="495" r:id="rId78"/>
    <p:sldId id="497" r:id="rId79"/>
    <p:sldId id="498" r:id="rId80"/>
    <p:sldId id="504" r:id="rId81"/>
    <p:sldId id="512" r:id="rId82"/>
    <p:sldId id="513" r:id="rId83"/>
    <p:sldId id="514" r:id="rId84"/>
    <p:sldId id="515" r:id="rId85"/>
    <p:sldId id="516" r:id="rId86"/>
    <p:sldId id="518" r:id="rId87"/>
    <p:sldId id="519" r:id="rId88"/>
    <p:sldId id="520" r:id="rId89"/>
    <p:sldId id="521" r:id="rId90"/>
    <p:sldId id="523" r:id="rId91"/>
    <p:sldId id="524" r:id="rId92"/>
    <p:sldId id="525" r:id="rId93"/>
    <p:sldId id="526" r:id="rId94"/>
    <p:sldId id="527" r:id="rId95"/>
    <p:sldId id="528" r:id="rId96"/>
    <p:sldId id="529" r:id="rId97"/>
    <p:sldId id="530" r:id="rId98"/>
    <p:sldId id="531" r:id="rId99"/>
    <p:sldId id="532" r:id="rId100"/>
    <p:sldId id="533" r:id="rId101"/>
    <p:sldId id="534" r:id="rId102"/>
    <p:sldId id="535" r:id="rId103"/>
    <p:sldId id="536" r:id="rId104"/>
    <p:sldId id="537" r:id="rId105"/>
    <p:sldId id="548" r:id="rId10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presProps" Target="pres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21  Immune System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538B4-390F-46D9-88A5-F3A964F35BA2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5A646-8528-4096-9A0B-7CD8104C1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2113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Chapter 21  Immune System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C5110-CCEC-42A3-B3B3-D632393C23EF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2FBA7A-6DAB-4D1B-BBC7-E3A6561DFD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41965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8FF9993-7C93-4385-A301-ED078ABB96D3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88DB41-E3AB-4349-9294-90F6E74A9A6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7B7E9A3-0F79-49F6-B685-05422AEEC9B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411C63-1EA6-47C3-B1A9-28F03017BEF9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487273-42AB-4A0B-B0C8-4A34CE25214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2B8248-58E1-4559-9694-BE23EAD8E6E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E59CCF-FDF8-423F-B252-D1E6736011F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D3E107-5B8D-4F46-A151-D9D76F8DC05A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C7C576-A973-4BAC-B121-91E2FB3AC19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3928AA-37C5-4BF5-AD77-8DB28CA71A1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28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664D06-05ED-4D3D-8ECC-8DD46D6D155D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29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234841-4E31-43B5-8C84-F27D7FFEFD8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8501C6-EDC2-4831-A05B-791C8BF029DD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30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65A993-7D13-4B9E-BAAA-06E7392332F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31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1193B0-0F06-47BA-809D-035B1C02AC5A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32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E5CAA0-3DFF-49F5-8506-3E410C02EEA3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33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A5BCE4-A1DD-43A8-9206-A3578A49E4D7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34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02294C-104C-4219-9900-247B1FFCBAD7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39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B77F08-C428-4A0F-A146-B0A768ED2D7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29DC8D-0235-4735-AEDF-F4AF1CCA94D7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5CBE4A-1385-4685-A01E-A33CF354DB5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7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8B94F8-35DA-4A13-BA00-8027811CCCF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FE9079-63C5-4A47-BF9F-978C938B22B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D241C4-D332-48A5-985D-6974C0CDBE0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68EB0-6AE7-4273-A747-AFB6AB3E7CF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2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D511B-CFC9-41F1-972E-BB6FF0E8DE4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3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410B75-3652-415E-904E-EF6EA5365C3D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0E546F-5419-4469-A67E-D7B27349FC1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D76429-BE82-4387-99AA-FB23F9C30CAA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7911B3-43C1-4B89-91CB-ABA9295CABF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7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46E303-B2D8-4858-803A-9BFFBC5A9103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8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E642B-6016-4C3C-8B10-5F1F1AFA161B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0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27C168-FDE1-4F9F-B19C-D7EF45A656B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62ED57B-A603-408B-B467-D8B6FDB713B6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0D7AF4B-65F4-496E-B914-2D14D0C46219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2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7A58B5-F392-4068-919D-70B9EF17219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3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83F1C85-17A1-431F-BC52-6E7C1573BC9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10CEB0-6F90-4285-ADDA-1558AE48A6BA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2DAD98-BCBE-4FED-AC12-8D9DCA5634E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32059B-6625-4858-A204-23E17F7CE4B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698962-1D48-42D8-8167-8A709C12932B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9D82C4-2BA3-4F6A-ACEA-E7BF7A7D27B2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100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E14D39E-9CA6-4684-9F8C-56F3CBEF1EE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101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6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049649-3537-4B07-B494-4F896DFDCB0A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102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CFFC7B-1B23-4D3A-BD83-C18C1D178FAF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115EA1-D413-40A0-9FCD-2B43FA5C50D0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103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883119-AE07-4FD8-B932-40E4839460F8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104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92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FE57F6-0793-4FC6-B2AF-BBEAA23D1B89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105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535B81-A565-4D5A-8FDE-6EC7859AB6DD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6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0E7D45-07B5-459C-B673-45EB406F01A4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7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867AA77-8272-4F64-9440-43BF222D2605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8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2B596B-C28B-4BB5-9FFD-A57CA2C6A3D1}" type="slidenum">
              <a:rPr lang="en-US" smtClean="0">
                <a:latin typeface="Times" pitchFamily="28" charset="0"/>
                <a:ea typeface="ＭＳ Ｐゴシック" pitchFamily="28" charset="-128"/>
              </a:rPr>
              <a:pPr/>
              <a:t>9</a:t>
            </a:fld>
            <a:endParaRPr lang="en-US" smtClean="0">
              <a:latin typeface="Times" pitchFamily="28" charset="0"/>
              <a:ea typeface="ＭＳ Ｐゴシック" pitchFamily="28" charset="-128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21  Immune System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3CB-A0D6-4C31-9D56-C5B3E2808933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0A1A-C2C4-4C11-97A8-ED49BCFB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3CB-A0D6-4C31-9D56-C5B3E2808933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0A1A-C2C4-4C11-97A8-ED49BCFB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3CB-A0D6-4C31-9D56-C5B3E2808933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0A1A-C2C4-4C11-97A8-ED49BCFB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3CB-A0D6-4C31-9D56-C5B3E2808933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0A1A-C2C4-4C11-97A8-ED49BCFB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3CB-A0D6-4C31-9D56-C5B3E2808933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0A1A-C2C4-4C11-97A8-ED49BCFB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3CB-A0D6-4C31-9D56-C5B3E2808933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0A1A-C2C4-4C11-97A8-ED49BCFB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3CB-A0D6-4C31-9D56-C5B3E2808933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0A1A-C2C4-4C11-97A8-ED49BCFB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3CB-A0D6-4C31-9D56-C5B3E2808933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0A1A-C2C4-4C11-97A8-ED49BCFB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3CB-A0D6-4C31-9D56-C5B3E2808933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0A1A-C2C4-4C11-97A8-ED49BCFB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9E3CB-A0D6-4C31-9D56-C5B3E2808933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0A1A-C2C4-4C11-97A8-ED49BCFB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9E3CB-A0D6-4C31-9D56-C5B3E2808933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40A1A-C2C4-4C11-97A8-ED49BCFB0D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Immunity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Resistance to disease</a:t>
            </a:r>
          </a:p>
          <a:p>
            <a:r>
              <a:rPr lang="en-US" dirty="0"/>
              <a:t>Immune system</a:t>
            </a:r>
          </a:p>
          <a:p>
            <a:pPr lvl="1"/>
            <a:r>
              <a:rPr lang="en-US" dirty="0"/>
              <a:t>Two intrinsic systems</a:t>
            </a:r>
          </a:p>
          <a:p>
            <a:pPr lvl="2"/>
            <a:endParaRPr lang="en-US" b="1" dirty="0" smtClean="0"/>
          </a:p>
          <a:p>
            <a:pPr lvl="2"/>
            <a:r>
              <a:rPr lang="en-US" b="1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(</a:t>
            </a:r>
            <a:r>
              <a:rPr lang="en-US" dirty="0"/>
              <a:t>nonspecific) defense system</a:t>
            </a:r>
          </a:p>
          <a:p>
            <a:pPr lvl="2"/>
            <a:endParaRPr lang="en-US" b="1" dirty="0" smtClean="0"/>
          </a:p>
          <a:p>
            <a:pPr lvl="2"/>
            <a:r>
              <a:rPr lang="en-US" b="1" dirty="0" smtClean="0"/>
              <a:t> </a:t>
            </a:r>
            <a:endParaRPr lang="en-US" dirty="0" smtClean="0"/>
          </a:p>
          <a:p>
            <a:pPr lvl="3"/>
            <a:r>
              <a:rPr lang="en-US" dirty="0" smtClean="0"/>
              <a:t>(</a:t>
            </a:r>
            <a:r>
              <a:rPr lang="en-US" dirty="0"/>
              <a:t>specific) defense system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Phagocytes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err="1"/>
              <a:t>Neutrophils</a:t>
            </a:r>
            <a:r>
              <a:rPr lang="en-US" sz="2800" dirty="0"/>
              <a:t> most abundant </a:t>
            </a:r>
            <a:r>
              <a:rPr lang="en-US" sz="2800" dirty="0" smtClean="0"/>
              <a:t>_</a:t>
            </a:r>
            <a:endParaRPr lang="en-US" sz="2800" dirty="0"/>
          </a:p>
          <a:p>
            <a:pPr lvl="1"/>
            <a:r>
              <a:rPr lang="en-US" sz="2400" dirty="0"/>
              <a:t>Become </a:t>
            </a:r>
            <a:r>
              <a:rPr lang="en-US" sz="2400" dirty="0" err="1"/>
              <a:t>phagocytic</a:t>
            </a:r>
            <a:r>
              <a:rPr lang="en-US" sz="2400" dirty="0"/>
              <a:t> on exposure to infectious material</a:t>
            </a:r>
          </a:p>
          <a:p>
            <a:endParaRPr lang="en-US" b="1" dirty="0"/>
          </a:p>
          <a:p>
            <a:r>
              <a:rPr lang="en-US" sz="2800" b="1" dirty="0" smtClean="0"/>
              <a:t>Macrophages</a:t>
            </a:r>
            <a:r>
              <a:rPr lang="en-US" sz="2800" dirty="0" smtClean="0"/>
              <a:t> </a:t>
            </a:r>
            <a:r>
              <a:rPr lang="en-US" sz="2800" dirty="0"/>
              <a:t>develop from </a:t>
            </a:r>
            <a:r>
              <a:rPr lang="en-US" sz="2800" dirty="0" smtClean="0"/>
              <a:t>_</a:t>
            </a:r>
            <a:endParaRPr lang="en-US" sz="2800" dirty="0"/>
          </a:p>
          <a:p>
            <a:pPr lvl="2"/>
            <a:r>
              <a:rPr lang="en-US" dirty="0" smtClean="0"/>
              <a:t>________________________________________ macrophages </a:t>
            </a:r>
          </a:p>
          <a:p>
            <a:pPr lvl="3"/>
            <a:r>
              <a:rPr lang="en-US" dirty="0" smtClean="0"/>
              <a:t>wander </a:t>
            </a:r>
            <a:r>
              <a:rPr lang="en-US" dirty="0"/>
              <a:t>through tissue </a:t>
            </a:r>
            <a:r>
              <a:rPr lang="en-US" dirty="0" smtClean="0"/>
              <a:t>spaces 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_________________________________________ macrophages </a:t>
            </a:r>
          </a:p>
          <a:p>
            <a:pPr lvl="3"/>
            <a:r>
              <a:rPr lang="en-US" dirty="0" smtClean="0"/>
              <a:t>permanent </a:t>
            </a:r>
            <a:r>
              <a:rPr lang="en-US" dirty="0"/>
              <a:t>residents of some </a:t>
            </a:r>
            <a:r>
              <a:rPr lang="en-US" dirty="0" smtClean="0"/>
              <a:t>organs</a:t>
            </a:r>
          </a:p>
          <a:p>
            <a:pPr lvl="4"/>
            <a:r>
              <a:rPr lang="en-US" dirty="0" err="1" smtClean="0"/>
              <a:t>Kupffer</a:t>
            </a:r>
            <a:r>
              <a:rPr lang="en-US" dirty="0" smtClean="0"/>
              <a:t> </a:t>
            </a:r>
            <a:r>
              <a:rPr lang="en-US" dirty="0"/>
              <a:t>cells (liver) </a:t>
            </a:r>
            <a:endParaRPr lang="en-US" dirty="0" smtClean="0"/>
          </a:p>
          <a:p>
            <a:pPr lvl="4"/>
            <a:r>
              <a:rPr lang="en-US" dirty="0" smtClean="0"/>
              <a:t>microglia </a:t>
            </a:r>
            <a:r>
              <a:rPr lang="en-US" dirty="0"/>
              <a:t>(brain)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Hypersensitivities</a:t>
            </a:r>
          </a:p>
        </p:txBody>
      </p:sp>
      <p:sp>
        <p:nvSpPr>
          <p:cNvPr id="88073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Immune responses to perceived </a:t>
            </a:r>
            <a:r>
              <a:rPr lang="en-US" dirty="0" smtClean="0"/>
              <a:t>(___________________________________) </a:t>
            </a:r>
            <a:r>
              <a:rPr lang="en-US" dirty="0"/>
              <a:t>threat cause tissue damage</a:t>
            </a:r>
          </a:p>
          <a:p>
            <a:endParaRPr lang="en-US" dirty="0" smtClean="0"/>
          </a:p>
          <a:p>
            <a:r>
              <a:rPr lang="en-US" dirty="0" smtClean="0"/>
              <a:t>Different </a:t>
            </a:r>
            <a:r>
              <a:rPr lang="en-US" dirty="0"/>
              <a:t>types distinguished by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/>
              <a:t>Whether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Antibodies </a:t>
            </a:r>
            <a:r>
              <a:rPr lang="en-US" dirty="0"/>
              <a:t>cause </a:t>
            </a:r>
            <a:r>
              <a:rPr lang="en-US" b="1" dirty="0" smtClean="0"/>
              <a:t>_______________________________ </a:t>
            </a:r>
            <a:r>
              <a:rPr lang="en-US" dirty="0" smtClean="0"/>
              <a:t>and </a:t>
            </a:r>
            <a:r>
              <a:rPr lang="en-US" b="1" dirty="0" err="1"/>
              <a:t>subacute</a:t>
            </a:r>
            <a:r>
              <a:rPr lang="en-US" dirty="0"/>
              <a:t> </a:t>
            </a:r>
            <a:r>
              <a:rPr lang="en-US" b="1" dirty="0"/>
              <a:t>hypersensitivities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 </a:t>
            </a:r>
            <a:r>
              <a:rPr lang="en-US" dirty="0"/>
              <a:t>cells cause 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Immediate Hypersensitivity</a:t>
            </a:r>
          </a:p>
        </p:txBody>
      </p:sp>
      <p:sp>
        <p:nvSpPr>
          <p:cNvPr id="8909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Acute (type I) hypersensitivities </a:t>
            </a:r>
            <a:r>
              <a:rPr lang="en-US" dirty="0" smtClean="0"/>
              <a:t>(_____________________________ ) </a:t>
            </a:r>
            <a:r>
              <a:rPr lang="en-US" dirty="0"/>
              <a:t>begin in seconds after contact with allergen</a:t>
            </a:r>
          </a:p>
          <a:p>
            <a:endParaRPr lang="en-US" dirty="0" smtClean="0"/>
          </a:p>
          <a:p>
            <a:r>
              <a:rPr lang="en-US" dirty="0" smtClean="0"/>
              <a:t>Initial </a:t>
            </a:r>
            <a:r>
              <a:rPr lang="en-US" dirty="0"/>
              <a:t>contact is </a:t>
            </a:r>
            <a:r>
              <a:rPr lang="en-US" dirty="0" smtClean="0"/>
              <a:t>____________________________ but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Reaction </a:t>
            </a:r>
            <a:r>
              <a:rPr lang="en-US" dirty="0"/>
              <a:t>may be local or systemic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Immediate Hypersensitivity</a:t>
            </a:r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mechanism involves IL-4 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stimulates </a:t>
            </a:r>
            <a:r>
              <a:rPr lang="en-US" dirty="0"/>
              <a:t>B cells to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err="1" smtClean="0"/>
              <a:t>IgE</a:t>
            </a:r>
            <a:r>
              <a:rPr lang="en-US" dirty="0" smtClean="0"/>
              <a:t> </a:t>
            </a:r>
            <a:r>
              <a:rPr lang="en-US" dirty="0"/>
              <a:t>binds to </a:t>
            </a:r>
            <a:r>
              <a:rPr lang="en-US" dirty="0" smtClean="0"/>
              <a:t>_</a:t>
            </a:r>
            <a:endParaRPr lang="en-US" dirty="0" smtClean="0">
              <a:sym typeface="Wingdings" pitchFamily="28" charset="2"/>
            </a:endParaRPr>
          </a:p>
          <a:p>
            <a:pPr lvl="1"/>
            <a:endParaRPr lang="en-US" dirty="0" smtClean="0">
              <a:sym typeface="Wingdings" pitchFamily="28" charset="2"/>
            </a:endParaRPr>
          </a:p>
          <a:p>
            <a:pPr lvl="1"/>
            <a:r>
              <a:rPr lang="en-US" dirty="0" smtClean="0">
                <a:sym typeface="Wingdings" pitchFamily="28" charset="2"/>
              </a:rPr>
              <a:t> </a:t>
            </a:r>
            <a:r>
              <a:rPr lang="en-US" dirty="0"/>
              <a:t>flood of histamine release 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Results in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Later </a:t>
            </a:r>
            <a:r>
              <a:rPr lang="en-US" dirty="0"/>
              <a:t>encounter with same allergen </a:t>
            </a:r>
            <a:r>
              <a:rPr lang="en-US" dirty="0">
                <a:sym typeface="Wingdings" pitchFamily="28" charset="2"/>
              </a:rPr>
              <a:t> </a:t>
            </a:r>
            <a:r>
              <a:rPr lang="en-US" dirty="0" smtClean="0">
                <a:sym typeface="Wingdings" pitchFamily="28" charset="2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Immediate Hypersensitivities</a:t>
            </a:r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Allergic reactions local or systemic</a:t>
            </a:r>
          </a:p>
          <a:p>
            <a:pPr lvl="1"/>
            <a:r>
              <a:rPr lang="en-US" dirty="0"/>
              <a:t>Local </a:t>
            </a:r>
            <a:endParaRPr lang="en-US" dirty="0" smtClean="0"/>
          </a:p>
          <a:p>
            <a:pPr lvl="2"/>
            <a:r>
              <a:rPr lang="en-US" dirty="0" smtClean="0"/>
              <a:t> </a:t>
            </a:r>
            <a:r>
              <a:rPr lang="en-US" dirty="0"/>
              <a:t>mast cells of </a:t>
            </a:r>
            <a:r>
              <a:rPr lang="en-US" dirty="0" smtClean="0"/>
              <a:t>____________________________ and </a:t>
            </a:r>
            <a:r>
              <a:rPr lang="en-US" dirty="0"/>
              <a:t>respiratory and </a:t>
            </a:r>
            <a:r>
              <a:rPr lang="en-US" dirty="0" smtClean="0"/>
              <a:t>_______________________________________ mucosa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Histamines </a:t>
            </a:r>
            <a:r>
              <a:rPr lang="en-US" dirty="0">
                <a:sym typeface="Wingdings" pitchFamily="28" charset="2"/>
              </a:rPr>
              <a:t> blood vessels dilated and leaky  </a:t>
            </a:r>
            <a:r>
              <a:rPr lang="en-US" dirty="0" smtClean="0">
                <a:sym typeface="Wingdings" pitchFamily="28" charset="2"/>
              </a:rPr>
              <a:t>_</a:t>
            </a:r>
            <a:endParaRPr lang="en-US" dirty="0">
              <a:sym typeface="Wingdings" pitchFamily="28" charset="2"/>
            </a:endParaRPr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3"/>
            <a:endParaRPr lang="en-US" dirty="0" smtClean="0">
              <a:sym typeface="Wingdings" pitchFamily="28" charset="2"/>
            </a:endParaRPr>
          </a:p>
          <a:p>
            <a:pPr lvl="3"/>
            <a:r>
              <a:rPr lang="en-US" dirty="0" smtClean="0">
                <a:sym typeface="Wingdings" pitchFamily="28" charset="2"/>
              </a:rPr>
              <a:t>Asthma </a:t>
            </a:r>
            <a:r>
              <a:rPr lang="en-US" dirty="0">
                <a:sym typeface="Wingdings" pitchFamily="28" charset="2"/>
              </a:rPr>
              <a:t>if allergen inhaled</a:t>
            </a:r>
          </a:p>
          <a:p>
            <a:pPr lvl="2"/>
            <a:endParaRPr lang="en-US" dirty="0" smtClean="0">
              <a:sym typeface="Wingdings" pitchFamily="28" charset="2"/>
            </a:endParaRPr>
          </a:p>
          <a:p>
            <a:pPr lvl="2"/>
            <a:r>
              <a:rPr lang="en-US" dirty="0" smtClean="0">
                <a:sym typeface="Wingdings" pitchFamily="28" charset="2"/>
              </a:rPr>
              <a:t>Antihistamines </a:t>
            </a:r>
            <a:r>
              <a:rPr lang="en-US" dirty="0">
                <a:sym typeface="Wingdings" pitchFamily="28" charset="2"/>
              </a:rPr>
              <a:t>to control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________________________________________ is </a:t>
            </a:r>
            <a:r>
              <a:rPr lang="en-US" b="1" dirty="0" smtClean="0"/>
              <a:t>anaphylactic shock</a:t>
            </a: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Anaphylactic Shock</a:t>
            </a:r>
          </a:p>
        </p:txBody>
      </p:sp>
      <p:sp>
        <p:nvSpPr>
          <p:cNvPr id="9216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Systemic response to allergen that </a:t>
            </a:r>
            <a:r>
              <a:rPr lang="en-US" sz="2800" dirty="0" smtClean="0"/>
              <a:t>__________________________________  </a:t>
            </a:r>
            <a:r>
              <a:rPr lang="en-US" sz="2800" dirty="0"/>
              <a:t>and circulates rapidly</a:t>
            </a:r>
          </a:p>
          <a:p>
            <a:endParaRPr lang="en-US" sz="2800" dirty="0" smtClean="0"/>
          </a:p>
          <a:p>
            <a:r>
              <a:rPr lang="en-US" sz="2800" dirty="0" err="1" smtClean="0"/>
              <a:t>Basophils</a:t>
            </a:r>
            <a:r>
              <a:rPr lang="en-US" sz="2800" dirty="0" smtClean="0"/>
              <a:t> </a:t>
            </a:r>
            <a:r>
              <a:rPr lang="en-US" sz="2800" dirty="0"/>
              <a:t>and mast cells enlisted throughout body</a:t>
            </a:r>
          </a:p>
          <a:p>
            <a:endParaRPr lang="en-US" sz="2800" dirty="0" smtClean="0"/>
          </a:p>
          <a:p>
            <a:r>
              <a:rPr lang="en-US" sz="2800" dirty="0" smtClean="0"/>
              <a:t>___________________________________________ may </a:t>
            </a:r>
            <a:r>
              <a:rPr lang="en-US" sz="2800" dirty="0"/>
              <a:t>cause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/>
              <a:t>Sudden </a:t>
            </a:r>
            <a:r>
              <a:rPr lang="en-US" sz="2400" dirty="0" err="1"/>
              <a:t>vasodilation</a:t>
            </a:r>
            <a:r>
              <a:rPr lang="en-US" sz="2400" dirty="0"/>
              <a:t> and </a:t>
            </a:r>
            <a:r>
              <a:rPr lang="en-US" sz="2400" dirty="0" smtClean="0"/>
              <a:t>_</a:t>
            </a:r>
            <a:endParaRPr lang="en-US" sz="2400" dirty="0"/>
          </a:p>
          <a:p>
            <a:pPr lvl="2"/>
            <a:r>
              <a:rPr lang="en-US" sz="2000" dirty="0">
                <a:sym typeface="Wingdings" pitchFamily="28" charset="2"/>
              </a:rPr>
              <a:t>Circulatory collapse (</a:t>
            </a:r>
            <a:r>
              <a:rPr lang="en-US" sz="2000" dirty="0" err="1">
                <a:sym typeface="Wingdings" pitchFamily="28" charset="2"/>
              </a:rPr>
              <a:t>h</a:t>
            </a:r>
            <a:r>
              <a:rPr lang="en-US" sz="2000" dirty="0" err="1"/>
              <a:t>ypotensive</a:t>
            </a:r>
            <a:r>
              <a:rPr lang="en-US" sz="2000" dirty="0"/>
              <a:t> shock) </a:t>
            </a:r>
            <a:endParaRPr lang="en-US" sz="2000" dirty="0" smtClean="0"/>
          </a:p>
          <a:p>
            <a:pPr lvl="2"/>
            <a:r>
              <a:rPr lang="en-US" sz="2000" dirty="0" smtClean="0"/>
              <a:t>death</a:t>
            </a:r>
            <a:endParaRPr lang="en-US" sz="2000" dirty="0"/>
          </a:p>
          <a:p>
            <a:r>
              <a:rPr lang="en-US" sz="2800" dirty="0"/>
              <a:t>Treatment: epinephrine 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Delayed Hypersensitivities (Type IV)</a:t>
            </a:r>
          </a:p>
        </p:txBody>
      </p:sp>
      <p:sp>
        <p:nvSpPr>
          <p:cNvPr id="962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_________________________________ (</a:t>
            </a:r>
            <a:r>
              <a:rPr lang="en-US" dirty="0"/>
              <a:t>one to three days) </a:t>
            </a:r>
          </a:p>
          <a:p>
            <a:endParaRPr lang="en-US" dirty="0" smtClean="0"/>
          </a:p>
          <a:p>
            <a:r>
              <a:rPr lang="en-US" dirty="0" smtClean="0"/>
              <a:t>Mechanism </a:t>
            </a:r>
            <a:r>
              <a:rPr lang="en-US" dirty="0"/>
              <a:t>depends on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pPr lvl="1"/>
            <a:r>
              <a:rPr lang="en-US" dirty="0" smtClean="0"/>
              <a:t>Cytokine-activated </a:t>
            </a:r>
            <a:r>
              <a:rPr lang="en-US" dirty="0"/>
              <a:t>macrophages and </a:t>
            </a:r>
            <a:r>
              <a:rPr lang="en-US" dirty="0" err="1"/>
              <a:t>cytotoxic</a:t>
            </a:r>
            <a:r>
              <a:rPr lang="en-US" dirty="0"/>
              <a:t> T cells cause damage</a:t>
            </a:r>
          </a:p>
          <a:p>
            <a:endParaRPr lang="en-US" dirty="0" smtClean="0"/>
          </a:p>
          <a:p>
            <a:r>
              <a:rPr lang="en-US" dirty="0" smtClean="0"/>
              <a:t>Example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allergic </a:t>
            </a:r>
            <a:r>
              <a:rPr lang="en-US" dirty="0"/>
              <a:t>contact dermatitis </a:t>
            </a:r>
            <a:r>
              <a:rPr lang="en-US" dirty="0" smtClean="0"/>
              <a:t>(_____________________________)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Agents </a:t>
            </a:r>
            <a:r>
              <a:rPr lang="en-US" dirty="0"/>
              <a:t>act as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Phagocytosis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Phagocyte must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Some </a:t>
            </a:r>
            <a:r>
              <a:rPr lang="en-US" dirty="0"/>
              <a:t>microorganisms evade adherence with capsule </a:t>
            </a:r>
          </a:p>
          <a:p>
            <a:pPr lvl="2"/>
            <a:r>
              <a:rPr lang="en-US" b="1" dirty="0" smtClean="0"/>
              <a:t>_______________________________________ </a:t>
            </a:r>
            <a:r>
              <a:rPr lang="en-US" dirty="0" smtClean="0"/>
              <a:t>marks pathogens </a:t>
            </a:r>
          </a:p>
          <a:p>
            <a:pPr lvl="3"/>
            <a:r>
              <a:rPr lang="en-US" dirty="0" smtClean="0"/>
              <a:t>coating </a:t>
            </a:r>
            <a:r>
              <a:rPr lang="en-US" dirty="0"/>
              <a:t>by complement proteins or antibodies</a:t>
            </a:r>
          </a:p>
          <a:p>
            <a:endParaRPr lang="en-US" dirty="0" smtClean="0"/>
          </a:p>
          <a:p>
            <a:r>
              <a:rPr lang="en-US" dirty="0" err="1" smtClean="0"/>
              <a:t>Cytoplasmic</a:t>
            </a:r>
            <a:r>
              <a:rPr lang="en-US" dirty="0" smtClean="0"/>
              <a:t> </a:t>
            </a:r>
            <a:r>
              <a:rPr lang="en-US" dirty="0"/>
              <a:t>extensions bind to and engulf particle in vesicle called </a:t>
            </a:r>
            <a:r>
              <a:rPr lang="en-US" b="1" dirty="0" err="1"/>
              <a:t>phagosome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Phagosome</a:t>
            </a:r>
            <a:r>
              <a:rPr lang="en-US" dirty="0" smtClean="0"/>
              <a:t> </a:t>
            </a:r>
            <a:r>
              <a:rPr lang="en-US" dirty="0"/>
              <a:t>fuses with </a:t>
            </a:r>
            <a:r>
              <a:rPr lang="en-US" dirty="0" err="1"/>
              <a:t>lysosome</a:t>
            </a:r>
            <a:r>
              <a:rPr lang="en-US" dirty="0"/>
              <a:t> </a:t>
            </a:r>
            <a:r>
              <a:rPr lang="en-US" dirty="0">
                <a:sym typeface="Wingdings" pitchFamily="28" charset="2"/>
              </a:rPr>
              <a:t> </a:t>
            </a:r>
            <a:r>
              <a:rPr lang="en-US" b="1" dirty="0" err="1">
                <a:sym typeface="Wingdings" pitchFamily="28" charset="2"/>
              </a:rPr>
              <a:t>phagolysosome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Mechanism of Phagocytosis 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Pathogens killed by acidifying and digesting with </a:t>
            </a:r>
            <a:r>
              <a:rPr lang="en-US" sz="2800" dirty="0" smtClean="0"/>
              <a:t>_</a:t>
            </a: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r>
              <a:rPr lang="en-US" sz="2800" dirty="0" smtClean="0"/>
              <a:t>Helper </a:t>
            </a:r>
            <a:r>
              <a:rPr lang="en-US" sz="2800" dirty="0"/>
              <a:t>T cells cause release of enzymes of    </a:t>
            </a:r>
            <a:r>
              <a:rPr lang="en-US" sz="2800" b="1" dirty="0" smtClean="0"/>
              <a:t>_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err="1" smtClean="0"/>
              <a:t>Defensins</a:t>
            </a:r>
            <a:r>
              <a:rPr lang="en-US" sz="2800" dirty="0" smtClean="0"/>
              <a:t> </a:t>
            </a:r>
            <a:r>
              <a:rPr lang="en-US" sz="2800" dirty="0"/>
              <a:t>(in </a:t>
            </a:r>
            <a:r>
              <a:rPr lang="en-US" sz="2800" dirty="0" err="1"/>
              <a:t>neutrophils</a:t>
            </a:r>
            <a:r>
              <a:rPr lang="en-US" sz="2800" dirty="0"/>
              <a:t>) pierce membrane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Natural Killer (NK) Cells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Nonphagocytic</a:t>
            </a:r>
            <a:r>
              <a:rPr lang="en-US" dirty="0"/>
              <a:t> large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Attack </a:t>
            </a:r>
            <a:r>
              <a:rPr lang="en-US" dirty="0"/>
              <a:t>cells </a:t>
            </a:r>
            <a:r>
              <a:rPr lang="en-US" dirty="0" smtClean="0"/>
              <a:t>_</a:t>
            </a:r>
            <a:endParaRPr lang="en-US" dirty="0"/>
          </a:p>
          <a:p>
            <a:pPr lvl="1"/>
            <a:r>
              <a:rPr lang="en-US" dirty="0"/>
              <a:t>Induce </a:t>
            </a:r>
            <a:r>
              <a:rPr lang="en-US" b="1" dirty="0"/>
              <a:t>apoptosis</a:t>
            </a:r>
            <a:r>
              <a:rPr lang="en-US" dirty="0"/>
              <a:t> in cancer cells and virus-infected cells </a:t>
            </a:r>
          </a:p>
          <a:p>
            <a:endParaRPr lang="en-US" dirty="0" smtClean="0"/>
          </a:p>
          <a:p>
            <a:r>
              <a:rPr lang="en-US" dirty="0" smtClean="0"/>
              <a:t>Secrete </a:t>
            </a:r>
            <a:r>
              <a:rPr lang="en-US" dirty="0"/>
              <a:t>potent chemicals that enhance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Inflammatory Response</a:t>
            </a: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Triggered whenever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Disposes </a:t>
            </a:r>
            <a:r>
              <a:rPr lang="en-US" dirty="0"/>
              <a:t>of cell debris and pathogens</a:t>
            </a:r>
          </a:p>
          <a:p>
            <a:endParaRPr lang="en-US" dirty="0" smtClean="0"/>
          </a:p>
          <a:p>
            <a:r>
              <a:rPr lang="en-US" dirty="0" smtClean="0"/>
              <a:t>Alerts </a:t>
            </a:r>
            <a:r>
              <a:rPr lang="en-US" dirty="0"/>
              <a:t>adaptive immune system</a:t>
            </a:r>
          </a:p>
          <a:p>
            <a:endParaRPr lang="en-US" dirty="0" smtClean="0"/>
          </a:p>
          <a:p>
            <a:r>
              <a:rPr lang="en-US" dirty="0" smtClean="0"/>
              <a:t>Sets </a:t>
            </a:r>
            <a:r>
              <a:rPr lang="en-US" dirty="0"/>
              <a:t>the stage for repair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Inflammatory Response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9250" indent="-349250"/>
            <a:r>
              <a:rPr lang="en-US" dirty="0"/>
              <a:t>Cardinal signs of acute inflammation:</a:t>
            </a:r>
          </a:p>
          <a:p>
            <a:pPr marL="879475" lvl="1" indent="-533400">
              <a:buFont typeface="Times" charset="0"/>
              <a:buAutoNum type="arabicPeriod"/>
            </a:pPr>
            <a:r>
              <a:rPr lang="en-US" dirty="0" smtClean="0"/>
              <a:t> </a:t>
            </a:r>
          </a:p>
          <a:p>
            <a:pPr marL="1279525" lvl="2" indent="-533400"/>
            <a:r>
              <a:rPr lang="en-US" dirty="0" err="1" smtClean="0"/>
              <a:t>rubor</a:t>
            </a:r>
            <a:endParaRPr lang="en-US" dirty="0" smtClean="0"/>
          </a:p>
          <a:p>
            <a:pPr marL="879475" lvl="1" indent="-533400">
              <a:buFont typeface="Times" charset="0"/>
              <a:buAutoNum type="arabicPeriod"/>
            </a:pPr>
            <a:r>
              <a:rPr lang="en-US" dirty="0" smtClean="0"/>
              <a:t> </a:t>
            </a:r>
          </a:p>
          <a:p>
            <a:pPr marL="1279525" lvl="2" indent="-533400"/>
            <a:r>
              <a:rPr lang="en-US" dirty="0" err="1" smtClean="0"/>
              <a:t>calor</a:t>
            </a:r>
            <a:endParaRPr lang="en-US" dirty="0" smtClean="0"/>
          </a:p>
          <a:p>
            <a:pPr marL="879475" lvl="1" indent="-533400">
              <a:buFont typeface="Times" charset="0"/>
              <a:buAutoNum type="arabicPeriod"/>
            </a:pPr>
            <a:r>
              <a:rPr lang="en-US" dirty="0" smtClean="0"/>
              <a:t> </a:t>
            </a:r>
          </a:p>
          <a:p>
            <a:pPr marL="1279525" lvl="2" indent="-533400"/>
            <a:r>
              <a:rPr lang="en-US" dirty="0" smtClean="0"/>
              <a:t>tumor</a:t>
            </a:r>
          </a:p>
          <a:p>
            <a:pPr marL="879475" lvl="1" indent="-533400">
              <a:buFont typeface="Times" charset="0"/>
              <a:buAutoNum type="arabicPeriod"/>
            </a:pPr>
            <a:r>
              <a:rPr lang="en-US" dirty="0" smtClean="0"/>
              <a:t> </a:t>
            </a:r>
          </a:p>
          <a:p>
            <a:pPr marL="1279525" lvl="2" indent="-533400"/>
            <a:r>
              <a:rPr lang="en-US" dirty="0" smtClean="0"/>
              <a:t>Dolor</a:t>
            </a:r>
          </a:p>
          <a:p>
            <a:pPr marL="1279525" lvl="2" indent="-533400"/>
            <a:endParaRPr lang="en-US" dirty="0"/>
          </a:p>
          <a:p>
            <a:pPr marL="1279525" lvl="2" indent="-533400"/>
            <a:endParaRPr lang="en-US" dirty="0" smtClean="0"/>
          </a:p>
          <a:p>
            <a:pPr marL="920750" lvl="1" indent="-457200">
              <a:buFontTx/>
              <a:buNone/>
            </a:pPr>
            <a:r>
              <a:rPr lang="en-US" dirty="0" smtClean="0"/>
              <a:t>(</a:t>
            </a:r>
            <a:r>
              <a:rPr lang="en-US" dirty="0"/>
              <a:t>Sometimes 5. Impairment of function)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Inflammatory Response</a:t>
            </a:r>
          </a:p>
        </p:txBody>
      </p:sp>
      <p:sp>
        <p:nvSpPr>
          <p:cNvPr id="552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Inflammatory mediators</a:t>
            </a:r>
          </a:p>
          <a:p>
            <a:pPr lvl="1" eaLnBrk="1" hangingPunct="1">
              <a:defRPr/>
            </a:pPr>
            <a:r>
              <a:rPr lang="en-US" dirty="0" smtClean="0"/>
              <a:t> </a:t>
            </a:r>
          </a:p>
          <a:p>
            <a:pPr lvl="2" eaLnBrk="1" hangingPunct="1">
              <a:defRPr/>
            </a:pPr>
            <a:r>
              <a:rPr lang="en-US" dirty="0" smtClean="0"/>
              <a:t>from mast cells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 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err="1" smtClean="0"/>
              <a:t>Kinins</a:t>
            </a:r>
            <a:r>
              <a:rPr lang="en-US" dirty="0" smtClean="0"/>
              <a:t>, prostaglandins (PGs), </a:t>
            </a:r>
            <a:r>
              <a:rPr lang="en-US" dirty="0" err="1" smtClean="0"/>
              <a:t>leukotrienes</a:t>
            </a:r>
            <a:r>
              <a:rPr lang="en-US" dirty="0" smtClean="0"/>
              <a:t>, and complement </a:t>
            </a:r>
          </a:p>
          <a:p>
            <a:pPr lvl="2" eaLnBrk="1" hangingPunct="1">
              <a:defRPr/>
            </a:pPr>
            <a:r>
              <a:rPr lang="en-US" dirty="0" smtClean="0"/>
              <a:t>Released by injured tissue, phagocytes, lymphocytes, </a:t>
            </a:r>
            <a:r>
              <a:rPr lang="en-US" dirty="0" err="1" smtClean="0"/>
              <a:t>basophils</a:t>
            </a:r>
            <a:r>
              <a:rPr lang="en-US" dirty="0" smtClean="0"/>
              <a:t>, and mast cells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Vasodilation and Increased Vascular Permeability</a:t>
            </a:r>
          </a:p>
        </p:txBody>
      </p:sp>
      <p:sp>
        <p:nvSpPr>
          <p:cNvPr id="624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Inflammatory chemicals cause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Increased permeability of local capillaries and _</a:t>
            </a:r>
          </a:p>
          <a:p>
            <a:pPr lvl="2" eaLnBrk="1" hangingPunct="1"/>
            <a:r>
              <a:rPr lang="en-US" dirty="0" smtClean="0"/>
              <a:t>leakage of </a:t>
            </a:r>
            <a:r>
              <a:rPr lang="en-US" dirty="0" err="1" smtClean="0"/>
              <a:t>exudate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Exudate</a:t>
            </a:r>
            <a:r>
              <a:rPr lang="en-US" dirty="0" smtClean="0"/>
              <a:t> contains proteins, clotting factors, and antibodies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Inflammatory Response: Edema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ym typeface="Wingdings" pitchFamily="28" charset="2"/>
              </a:rPr>
              <a:t> </a:t>
            </a:r>
            <a:r>
              <a:rPr lang="en-US" dirty="0"/>
              <a:t>Capillary permeability </a:t>
            </a:r>
            <a:r>
              <a:rPr lang="en-US" dirty="0">
                <a:sym typeface="Wingdings" pitchFamily="28" charset="2"/>
              </a:rPr>
              <a:t></a:t>
            </a:r>
            <a:r>
              <a:rPr lang="en-US" dirty="0"/>
              <a:t> </a:t>
            </a:r>
            <a:r>
              <a:rPr lang="en-US" b="1" dirty="0" err="1"/>
              <a:t>exudate</a:t>
            </a:r>
            <a:r>
              <a:rPr lang="en-US" dirty="0"/>
              <a:t> to tissues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Fluid </a:t>
            </a:r>
            <a:r>
              <a:rPr lang="en-US" dirty="0"/>
              <a:t>containing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Causes _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Swelling pushes on nerve endings </a:t>
            </a:r>
            <a:r>
              <a:rPr lang="en-US" dirty="0">
                <a:sym typeface="Wingdings" pitchFamily="28" charset="2"/>
              </a:rPr>
              <a:t> </a:t>
            </a:r>
            <a:r>
              <a:rPr lang="en-US" dirty="0" smtClean="0">
                <a:sym typeface="Wingdings" pitchFamily="28" charset="2"/>
              </a:rPr>
              <a:t>_</a:t>
            </a:r>
            <a:endParaRPr lang="en-US" dirty="0">
              <a:sym typeface="Wingdings" pitchFamily="28" charset="2"/>
            </a:endParaRP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Moves </a:t>
            </a:r>
            <a:r>
              <a:rPr lang="en-US" dirty="0"/>
              <a:t>foreign material into lymphatic vessels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Phagocyte Mobilization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_____________________________________ lead and then _</a:t>
            </a:r>
            <a:endParaRPr lang="en-US" dirty="0"/>
          </a:p>
          <a:p>
            <a:pPr lvl="1"/>
            <a:r>
              <a:rPr lang="en-US" dirty="0"/>
              <a:t>As attack continues, </a:t>
            </a:r>
            <a:r>
              <a:rPr lang="en-US" dirty="0" err="1"/>
              <a:t>monocytes</a:t>
            </a:r>
            <a:r>
              <a:rPr lang="en-US" dirty="0"/>
              <a:t> arrive</a:t>
            </a:r>
          </a:p>
          <a:p>
            <a:pPr lvl="2"/>
            <a:r>
              <a:rPr lang="en-US" dirty="0"/>
              <a:t>12 hours after leaving bloodstream </a:t>
            </a:r>
            <a:r>
              <a:rPr lang="en-US" dirty="0" smtClean="0">
                <a:sym typeface="Wingdings" pitchFamily="28" charset="2"/>
              </a:rPr>
              <a:t>they become _</a:t>
            </a:r>
            <a:endParaRPr lang="en-US" dirty="0">
              <a:sym typeface="Wingdings" pitchFamily="28" charset="2"/>
            </a:endParaRPr>
          </a:p>
          <a:p>
            <a:pPr lvl="2"/>
            <a:r>
              <a:rPr lang="en-US" dirty="0">
                <a:sym typeface="Wingdings" pitchFamily="28" charset="2"/>
              </a:rPr>
              <a:t>These "late-arrivers" replace dying </a:t>
            </a:r>
            <a:r>
              <a:rPr lang="en-US" dirty="0" err="1">
                <a:sym typeface="Wingdings" pitchFamily="28" charset="2"/>
              </a:rPr>
              <a:t>neutrophils</a:t>
            </a:r>
            <a:r>
              <a:rPr lang="en-US" dirty="0">
                <a:sym typeface="Wingdings" pitchFamily="28" charset="2"/>
              </a:rPr>
              <a:t> and remain for clean up prior to repair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inflammation due to pathogens, complement activated; </a:t>
            </a:r>
            <a:endParaRPr lang="en-US" dirty="0" smtClean="0"/>
          </a:p>
          <a:p>
            <a:pPr lvl="1"/>
            <a:r>
              <a:rPr lang="en-US" dirty="0" smtClean="0"/>
              <a:t>adaptive </a:t>
            </a:r>
            <a:r>
              <a:rPr lang="en-US" dirty="0"/>
              <a:t>immunity elements arrive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Immune System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Functional system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rather </a:t>
            </a:r>
            <a:r>
              <a:rPr lang="en-US" dirty="0"/>
              <a:t>than organ system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Innate </a:t>
            </a:r>
            <a:r>
              <a:rPr lang="en-US" dirty="0"/>
              <a:t>and adaptive defenses </a:t>
            </a:r>
            <a:r>
              <a:rPr lang="en-US" dirty="0" smtClean="0"/>
              <a:t>_</a:t>
            </a:r>
            <a:endParaRPr lang="en-US" dirty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Innate </a:t>
            </a:r>
            <a:r>
              <a:rPr lang="en-US" dirty="0"/>
              <a:t>defenses do have specific pathways for certain substances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Innate </a:t>
            </a:r>
            <a:r>
              <a:rPr lang="en-US" dirty="0"/>
              <a:t>responses </a:t>
            </a:r>
            <a:r>
              <a:rPr lang="en-US" dirty="0" smtClean="0"/>
              <a:t>____________________________________ that </a:t>
            </a:r>
            <a:r>
              <a:rPr lang="en-US" dirty="0"/>
              <a:t>alert cells of adaptive system to foreign molecules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Phagocyte Mobilization</a:t>
            </a:r>
          </a:p>
        </p:txBody>
      </p:sp>
      <p:sp>
        <p:nvSpPr>
          <p:cNvPr id="6041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95300" indent="-495300" eaLnBrk="1" hangingPunct="1">
              <a:defRPr/>
            </a:pPr>
            <a:r>
              <a:rPr lang="en-US" sz="2800" dirty="0" err="1" smtClean="0"/>
              <a:t>Neutrophils</a:t>
            </a:r>
            <a:r>
              <a:rPr lang="en-US" sz="2800" dirty="0" smtClean="0"/>
              <a:t>, then other phagocytes flood to inflamed sites</a:t>
            </a:r>
          </a:p>
          <a:p>
            <a:pPr marL="879475" lvl="1" indent="-533400" eaLnBrk="1" hangingPunct="1">
              <a:buFont typeface="Times" charset="0"/>
              <a:buAutoNum type="arabicPeriod"/>
              <a:defRPr/>
            </a:pPr>
            <a:r>
              <a:rPr lang="en-US" sz="2400" dirty="0" smtClean="0"/>
              <a:t> </a:t>
            </a:r>
          </a:p>
          <a:p>
            <a:pPr marL="1279525" lvl="2" indent="-533400" eaLnBrk="1" hangingPunct="1">
              <a:defRPr/>
            </a:pPr>
            <a:r>
              <a:rPr lang="en-US" sz="2000" dirty="0" smtClean="0"/>
              <a:t>release of </a:t>
            </a:r>
            <a:r>
              <a:rPr lang="en-US" sz="2000" dirty="0" err="1" smtClean="0"/>
              <a:t>neutrophils</a:t>
            </a:r>
            <a:r>
              <a:rPr lang="en-US" sz="2000" dirty="0" smtClean="0"/>
              <a:t> from bone marrow in response to chemicals from injured cells</a:t>
            </a:r>
          </a:p>
          <a:p>
            <a:pPr marL="879475" lvl="1" indent="-533400" eaLnBrk="1" hangingPunct="1">
              <a:buFont typeface="Times" charset="0"/>
              <a:buAutoNum type="arabicPeriod"/>
              <a:defRPr/>
            </a:pPr>
            <a:r>
              <a:rPr lang="en-US" sz="2400" dirty="0" smtClean="0"/>
              <a:t> </a:t>
            </a:r>
          </a:p>
          <a:p>
            <a:pPr marL="1279525" lvl="2" indent="-533400" eaLnBrk="1" hangingPunct="1">
              <a:defRPr/>
            </a:pPr>
            <a:r>
              <a:rPr lang="en-US" sz="2000" dirty="0" err="1" smtClean="0"/>
              <a:t>neutrophils</a:t>
            </a:r>
            <a:r>
              <a:rPr lang="en-US" sz="2000" dirty="0" smtClean="0"/>
              <a:t> cling to the walls of capillaries in the inflamed area</a:t>
            </a:r>
          </a:p>
          <a:p>
            <a:pPr marL="879475" lvl="1" indent="-533400" eaLnBrk="1" hangingPunct="1">
              <a:buFont typeface="Times" charset="0"/>
              <a:buAutoNum type="arabicPeriod"/>
              <a:defRPr/>
            </a:pPr>
            <a:r>
              <a:rPr lang="en-US" sz="2400" dirty="0" smtClean="0"/>
              <a:t> </a:t>
            </a:r>
          </a:p>
          <a:p>
            <a:pPr marL="1279525" lvl="2" indent="-533400" eaLnBrk="1" hangingPunct="1">
              <a:defRPr/>
            </a:pPr>
            <a:r>
              <a:rPr lang="en-US" sz="2000" dirty="0" err="1" smtClean="0"/>
              <a:t>Neutrophils</a:t>
            </a:r>
            <a:r>
              <a:rPr lang="en-US" sz="2000" dirty="0" smtClean="0"/>
              <a:t> squeeze out of the capillary walls and into the surrounding tissue</a:t>
            </a:r>
          </a:p>
          <a:p>
            <a:pPr marL="879475" lvl="1" indent="-533400" eaLnBrk="1" hangingPunct="1">
              <a:buFont typeface="Times" charset="0"/>
              <a:buAutoNum type="arabicPeriod"/>
              <a:defRPr/>
            </a:pPr>
            <a:r>
              <a:rPr lang="en-US" sz="2400" dirty="0" smtClean="0"/>
              <a:t> </a:t>
            </a:r>
          </a:p>
          <a:p>
            <a:pPr marL="1279525" lvl="2" indent="-533400" eaLnBrk="1" hangingPunct="1">
              <a:defRPr/>
            </a:pPr>
            <a:r>
              <a:rPr lang="en-US" sz="2000" dirty="0" smtClean="0"/>
              <a:t>inflammatory chemicals (</a:t>
            </a:r>
            <a:r>
              <a:rPr lang="en-US" sz="2000" dirty="0" err="1" smtClean="0"/>
              <a:t>chemotactic</a:t>
            </a:r>
            <a:r>
              <a:rPr lang="en-US" sz="2000" dirty="0" smtClean="0"/>
              <a:t> agent) promote positive </a:t>
            </a:r>
            <a:r>
              <a:rPr lang="en-US" sz="2000" dirty="0" err="1" smtClean="0"/>
              <a:t>chemotaxis</a:t>
            </a:r>
            <a:r>
              <a:rPr lang="en-US" sz="2000" dirty="0" smtClean="0"/>
              <a:t> of </a:t>
            </a:r>
            <a:r>
              <a:rPr lang="en-US" sz="2000" dirty="0" err="1" smtClean="0"/>
              <a:t>neutrophils</a:t>
            </a:r>
            <a:r>
              <a:rPr lang="en-US" sz="2000" dirty="0" smtClean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Antimicrobial Proteins</a:t>
            </a: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Interferons</a:t>
            </a:r>
            <a:r>
              <a:rPr lang="en-US" dirty="0" smtClean="0"/>
              <a:t> (IFNs) and complement proteins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Hinder microorganisms’ _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Interferons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_____________________________________ are activated to secrete IFNs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IFNs enter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Neighboring cells produce ___________________________________ that block viral reproduction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Interferons</a:t>
            </a:r>
          </a:p>
        </p:txBody>
      </p:sp>
      <p:sp>
        <p:nvSpPr>
          <p:cNvPr id="706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Produced by a variety of body cells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err="1" smtClean="0"/>
              <a:t>Interferons</a:t>
            </a:r>
            <a:r>
              <a:rPr lang="en-US" dirty="0" smtClean="0"/>
              <a:t> also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Interferons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Activate macrophages and mobilize NK cells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Genetically engineered IFNs for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Antiviral agents against hepatitis and genital warts virus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Complement</a:t>
            </a:r>
          </a:p>
        </p:txBody>
      </p:sp>
      <p:sp>
        <p:nvSpPr>
          <p:cNvPr id="7270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about _________________________________ that circulate in an inactive form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Major mechanism for _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Complement</a:t>
            </a:r>
          </a:p>
        </p:txBody>
      </p:sp>
      <p:sp>
        <p:nvSpPr>
          <p:cNvPr id="7373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___________________________ all aspects of the inflammatory response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Kills bacteria and certain other cell types by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Enhances both _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Complement Activation</a:t>
            </a:r>
          </a:p>
        </p:txBody>
      </p:sp>
      <p:sp>
        <p:nvSpPr>
          <p:cNvPr id="768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 smtClean="0"/>
              <a:t>Activated complement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Enhances inflammation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Causes _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Fever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Abnormally high body temperature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 to </a:t>
            </a:r>
            <a:r>
              <a:rPr lang="en-US" dirty="0"/>
              <a:t>invading microorganisms</a:t>
            </a:r>
          </a:p>
          <a:p>
            <a:endParaRPr lang="en-US" dirty="0" smtClean="0"/>
          </a:p>
          <a:p>
            <a:r>
              <a:rPr lang="en-US" dirty="0" smtClean="0"/>
              <a:t>Leukocytes </a:t>
            </a:r>
            <a:r>
              <a:rPr lang="en-US" dirty="0"/>
              <a:t>and macrophages exposed to foreign substances secrete </a:t>
            </a:r>
            <a:r>
              <a:rPr lang="en-US" b="1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Pyrogens</a:t>
            </a:r>
            <a:r>
              <a:rPr lang="en-US" dirty="0" smtClean="0"/>
              <a:t> </a:t>
            </a:r>
            <a:r>
              <a:rPr lang="en-US" dirty="0"/>
              <a:t>act on body's thermostat in hypothalamus, raising body temperature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Fever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Benefits of </a:t>
            </a:r>
            <a:r>
              <a:rPr lang="en-US" dirty="0" smtClean="0"/>
              <a:t>______________________________ fever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Causes </a:t>
            </a:r>
            <a:r>
              <a:rPr lang="en-US" dirty="0"/>
              <a:t>liver and spleen to </a:t>
            </a:r>
            <a:r>
              <a:rPr lang="en-US" dirty="0" smtClean="0"/>
              <a:t>_____________________________________________ (</a:t>
            </a:r>
            <a:r>
              <a:rPr lang="en-US" dirty="0"/>
              <a:t>needed by microorganisms)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Increases </a:t>
            </a:r>
            <a:r>
              <a:rPr lang="en-US" dirty="0"/>
              <a:t>metabolic rate </a:t>
            </a:r>
            <a:r>
              <a:rPr lang="en-US" dirty="0">
                <a:sym typeface="Wingdings" pitchFamily="28" charset="2"/>
              </a:rPr>
              <a:t> </a:t>
            </a:r>
            <a:r>
              <a:rPr lang="en-US" dirty="0" smtClean="0">
                <a:sym typeface="Wingdings" pitchFamily="28" charset="2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Immunity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Innate defense system has two lines of defense</a:t>
            </a:r>
          </a:p>
          <a:p>
            <a:pPr lvl="1"/>
            <a:r>
              <a:rPr lang="en-US" dirty="0"/>
              <a:t>First </a:t>
            </a:r>
            <a:endParaRPr lang="en-US" dirty="0" smtClean="0"/>
          </a:p>
          <a:p>
            <a:pPr lvl="2"/>
            <a:r>
              <a:rPr lang="en-US" dirty="0" smtClean="0"/>
              <a:t> 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</a:t>
            </a:r>
            <a:endParaRPr lang="en-US" dirty="0"/>
          </a:p>
          <a:p>
            <a:pPr lvl="2"/>
            <a:r>
              <a:rPr lang="en-US" dirty="0" smtClean="0"/>
              <a:t>antimicrobial </a:t>
            </a:r>
            <a:r>
              <a:rPr lang="en-US" dirty="0"/>
              <a:t>proteins, phagocytes, and other cells 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Inhibit </a:t>
            </a:r>
            <a:r>
              <a:rPr lang="en-US" dirty="0"/>
              <a:t>spread of invaders </a:t>
            </a:r>
          </a:p>
          <a:p>
            <a:pPr lvl="3"/>
            <a:endParaRPr lang="en-US" dirty="0" smtClean="0"/>
          </a:p>
          <a:p>
            <a:pPr lvl="3"/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Defenses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Adaptive immune (specific defense) system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Protects </a:t>
            </a:r>
            <a:r>
              <a:rPr lang="en-US" dirty="0"/>
              <a:t>against infectious agents and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Amplifies </a:t>
            </a:r>
            <a:r>
              <a:rPr lang="en-US" dirty="0"/>
              <a:t>inflammatory response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Activates 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Must </a:t>
            </a:r>
            <a:r>
              <a:rPr lang="en-US" dirty="0"/>
              <a:t>be primed by initial exposure to specific foreign substance</a:t>
            </a:r>
          </a:p>
          <a:p>
            <a:pPr lvl="2"/>
            <a:r>
              <a:rPr lang="en-US" dirty="0"/>
              <a:t>Priming takes time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Defenses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recognizes and targets specific antigens</a:t>
            </a:r>
          </a:p>
          <a:p>
            <a:r>
              <a:rPr lang="en-US" b="1" dirty="0" smtClean="0"/>
              <a:t>  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not restricted to initial site</a:t>
            </a:r>
          </a:p>
          <a:p>
            <a:r>
              <a:rPr lang="en-US" dirty="0"/>
              <a:t>Have </a:t>
            </a:r>
            <a:r>
              <a:rPr lang="en-US" b="1" dirty="0" smtClean="0"/>
              <a:t>_</a:t>
            </a:r>
            <a:endParaRPr lang="en-US" dirty="0" smtClean="0"/>
          </a:p>
          <a:p>
            <a:pPr lvl="1"/>
            <a:r>
              <a:rPr lang="en-US" dirty="0" smtClean="0"/>
              <a:t> </a:t>
            </a:r>
            <a:r>
              <a:rPr lang="en-US" dirty="0"/>
              <a:t>stronger attacks to "known" antigens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separate, overlapping arms</a:t>
            </a:r>
          </a:p>
          <a:p>
            <a:pPr lvl="1"/>
            <a:r>
              <a:rPr lang="en-US" dirty="0" err="1"/>
              <a:t>Humoral</a:t>
            </a:r>
            <a:r>
              <a:rPr lang="en-US" dirty="0"/>
              <a:t> (antibody-mediated) immunity</a:t>
            </a:r>
          </a:p>
          <a:p>
            <a:pPr lvl="1"/>
            <a:r>
              <a:rPr lang="en-US" dirty="0"/>
              <a:t>Cellular (cell-mediated) immunity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Humoral Immunity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produced </a:t>
            </a:r>
            <a:r>
              <a:rPr lang="en-US" dirty="0"/>
              <a:t>by </a:t>
            </a:r>
            <a:r>
              <a:rPr lang="en-US" dirty="0" smtClean="0"/>
              <a:t>lymphocytes circulate freely </a:t>
            </a:r>
            <a:r>
              <a:rPr lang="en-US" dirty="0"/>
              <a:t>in body fluids</a:t>
            </a:r>
          </a:p>
          <a:p>
            <a:endParaRPr lang="en-US" dirty="0" smtClean="0"/>
          </a:p>
          <a:p>
            <a:r>
              <a:rPr lang="en-US" dirty="0" smtClean="0"/>
              <a:t>Bind </a:t>
            </a:r>
            <a:r>
              <a:rPr lang="en-US" dirty="0"/>
              <a:t>temporarily to target cell</a:t>
            </a:r>
          </a:p>
          <a:p>
            <a:pPr lvl="1"/>
            <a:r>
              <a:rPr lang="en-US" dirty="0"/>
              <a:t>Temporarily inactivate</a:t>
            </a:r>
          </a:p>
          <a:p>
            <a:pPr lvl="1"/>
            <a:r>
              <a:rPr lang="en-US" dirty="0" smtClean="0"/>
              <a:t>______________________________________________ by </a:t>
            </a:r>
            <a:r>
              <a:rPr lang="en-US" dirty="0"/>
              <a:t>phagocytes or complement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Cellular Immunity</a:t>
            </a: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Lymphocytes act against target cell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Directly </a:t>
            </a:r>
          </a:p>
          <a:p>
            <a:pPr lvl="2"/>
            <a:r>
              <a:rPr lang="en-US" dirty="0" smtClean="0"/>
              <a:t> 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Indirectly </a:t>
            </a:r>
          </a:p>
          <a:p>
            <a:pPr lvl="2"/>
            <a:r>
              <a:rPr lang="en-US" dirty="0" smtClean="0"/>
              <a:t>by ________________________________________________ that </a:t>
            </a:r>
            <a:r>
              <a:rPr lang="en-US" dirty="0"/>
              <a:t>enhance inflammatory response; or </a:t>
            </a:r>
            <a:r>
              <a:rPr lang="en-US" dirty="0" smtClean="0"/>
              <a:t>_____________________________________________________ or </a:t>
            </a:r>
            <a:r>
              <a:rPr lang="en-US" dirty="0"/>
              <a:t>macrophages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Antigens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Substances that </a:t>
            </a:r>
            <a:r>
              <a:rPr lang="en-US" dirty="0" smtClean="0"/>
              <a:t>___________________________________________ and </a:t>
            </a:r>
            <a:r>
              <a:rPr lang="en-US" dirty="0"/>
              <a:t>provoke an immune response</a:t>
            </a:r>
          </a:p>
          <a:p>
            <a:endParaRPr lang="en-US" dirty="0" smtClean="0"/>
          </a:p>
          <a:p>
            <a:r>
              <a:rPr lang="en-US" dirty="0" smtClean="0"/>
              <a:t>Targets </a:t>
            </a:r>
            <a:r>
              <a:rPr lang="en-US" dirty="0"/>
              <a:t>of all adaptive immune responses</a:t>
            </a:r>
          </a:p>
          <a:p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are large, complex molecules not normally found in body </a:t>
            </a:r>
            <a:r>
              <a:rPr lang="en-US" dirty="0" smtClean="0"/>
              <a:t>(__________________________)</a:t>
            </a: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 Antigens</a:t>
            </a:r>
          </a:p>
        </p:txBody>
      </p:sp>
      <p:sp>
        <p:nvSpPr>
          <p:cNvPr id="8397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Important functional properties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ability to stimulate proliferation of specific lymphocytes and antibodies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ability to react with products of activated lymphocytes and antibodies released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Examples: foreign protein, polysaccharides, lipids, and nucleic acids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Haptens (Incomplete Antigens)</a:t>
            </a:r>
          </a:p>
        </p:txBody>
      </p:sp>
      <p:sp>
        <p:nvSpPr>
          <p:cNvPr id="8499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Small molecules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peptides, nucleotides, and hormones 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become immunogenic _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Cause the immune system to mount a harmful attack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Examples: poison ivy, animal dander, detergents, and cosmetics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Self-Antigens: MHC Proteins</a:t>
            </a:r>
          </a:p>
        </p:txBody>
      </p:sp>
      <p:sp>
        <p:nvSpPr>
          <p:cNvPr id="880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Protein molecules (_______________________) on the surface of cells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Example: MHC proteins</a:t>
            </a:r>
          </a:p>
          <a:p>
            <a:pPr lvl="1" eaLnBrk="1" hangingPunct="1"/>
            <a:r>
              <a:rPr lang="en-US" dirty="0" smtClean="0"/>
              <a:t>Coded for by genes of the major </a:t>
            </a:r>
            <a:r>
              <a:rPr lang="en-US" dirty="0" err="1" smtClean="0"/>
              <a:t>histocompatibility</a:t>
            </a:r>
            <a:r>
              <a:rPr lang="en-US" dirty="0" smtClean="0"/>
              <a:t> complex (MHC) and are unique to an individual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MHC Proteins</a:t>
            </a:r>
          </a:p>
        </p:txBody>
      </p:sp>
      <p:sp>
        <p:nvSpPr>
          <p:cNvPr id="890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Classes of MHC proteins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Class I MHC proteins, _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Class II MHC proteins, found on certain cells in the _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MHC proteins display peptides (usually self-antigens)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In ____________________________ cells, MHC proteins display fragments of _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Cells of the Adaptive Immune System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types of cells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Two </a:t>
            </a:r>
            <a:r>
              <a:rPr lang="en-US" dirty="0"/>
              <a:t>types of lymphocytes</a:t>
            </a:r>
          </a:p>
          <a:p>
            <a:pPr lvl="2"/>
            <a:r>
              <a:rPr lang="en-US" dirty="0"/>
              <a:t>B lymphocytes (B cells</a:t>
            </a:r>
            <a:r>
              <a:rPr lang="en-US" dirty="0" smtClean="0"/>
              <a:t>) </a:t>
            </a:r>
          </a:p>
          <a:p>
            <a:pPr lvl="3"/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T lymphocytes (T </a:t>
            </a:r>
            <a:r>
              <a:rPr lang="en-US" dirty="0" smtClean="0"/>
              <a:t>cells)</a:t>
            </a:r>
          </a:p>
          <a:p>
            <a:pPr lvl="3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Antigen-presenting </a:t>
            </a:r>
            <a:r>
              <a:rPr lang="en-US" dirty="0"/>
              <a:t>cells (APCs</a:t>
            </a:r>
            <a:r>
              <a:rPr lang="en-US" dirty="0" smtClean="0"/>
              <a:t>)</a:t>
            </a:r>
          </a:p>
          <a:p>
            <a:pPr lvl="2">
              <a:buNone/>
            </a:pPr>
            <a:r>
              <a:rPr lang="en-US" dirty="0" smtClean="0"/>
              <a:t>**APC is not a cell </a:t>
            </a:r>
            <a:r>
              <a:rPr lang="en-US" i="1" dirty="0" smtClean="0"/>
              <a:t>name</a:t>
            </a:r>
            <a:r>
              <a:rPr lang="en-US" dirty="0" smtClean="0"/>
              <a:t>, it’s a _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Play </a:t>
            </a:r>
            <a:r>
              <a:rPr lang="en-US" dirty="0"/>
              <a:t>essential auxiliary roles in immunity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Immunity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Adaptive defense system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Third </a:t>
            </a:r>
            <a:r>
              <a:rPr lang="en-US" dirty="0"/>
              <a:t>line of defense attacks </a:t>
            </a:r>
            <a:r>
              <a:rPr lang="en-US" i="1" dirty="0" smtClean="0"/>
              <a:t>_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Takes </a:t>
            </a:r>
            <a:r>
              <a:rPr lang="en-US" dirty="0"/>
              <a:t>longer to react than innate system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Maturation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 </a:t>
            </a:r>
            <a:r>
              <a:rPr lang="en-US" dirty="0"/>
              <a:t>cells </a:t>
            </a:r>
            <a:r>
              <a:rPr lang="en-US" dirty="0" smtClean="0"/>
              <a:t>mature in _</a:t>
            </a:r>
          </a:p>
          <a:p>
            <a:endParaRPr lang="en-US" dirty="0" smtClean="0"/>
          </a:p>
          <a:p>
            <a:r>
              <a:rPr lang="en-US" dirty="0" smtClean="0"/>
              <a:t>T </a:t>
            </a:r>
            <a:r>
              <a:rPr lang="en-US" dirty="0"/>
              <a:t>cells </a:t>
            </a:r>
            <a:r>
              <a:rPr lang="en-US" dirty="0" smtClean="0"/>
              <a:t>mature in _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err="1" smtClean="0"/>
              <a:t>Immunocompetence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  <a:r>
              <a:rPr lang="en-US" dirty="0"/>
              <a:t>lymphocyte can recognize one specific antigen by binding to it</a:t>
            </a:r>
          </a:p>
          <a:p>
            <a:pPr lvl="3"/>
            <a:r>
              <a:rPr lang="en-US" dirty="0"/>
              <a:t>B or T cells display unique receptor on surface when achieve maturity –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Self-tolerance</a:t>
            </a:r>
            <a:endParaRPr lang="en-US" dirty="0"/>
          </a:p>
          <a:p>
            <a:pPr lvl="2"/>
            <a:r>
              <a:rPr lang="en-US" dirty="0"/>
              <a:t>Lymphocytes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 cells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cells mature in thymus under negative and positive selection pressures ("tests")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Positive </a:t>
            </a:r>
            <a:r>
              <a:rPr lang="en-US" dirty="0"/>
              <a:t>selection</a:t>
            </a:r>
          </a:p>
          <a:p>
            <a:pPr lvl="2"/>
            <a:r>
              <a:rPr lang="en-US" dirty="0" smtClean="0"/>
              <a:t>_____________________________ (positive selection) the T cells that can  </a:t>
            </a:r>
          </a:p>
          <a:p>
            <a:pPr lvl="3"/>
            <a:r>
              <a:rPr lang="en-US" dirty="0" smtClean="0"/>
              <a:t>Failing T cells destroyed </a:t>
            </a:r>
            <a:r>
              <a:rPr lang="en-US" dirty="0"/>
              <a:t>by apoptosis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Negative </a:t>
            </a:r>
            <a:r>
              <a:rPr lang="en-US" dirty="0"/>
              <a:t>selection</a:t>
            </a:r>
          </a:p>
          <a:p>
            <a:pPr lvl="2"/>
            <a:r>
              <a:rPr lang="en-US" dirty="0" smtClean="0"/>
              <a:t>_________________________________________________ that </a:t>
            </a:r>
            <a:r>
              <a:rPr lang="en-US" dirty="0" err="1" smtClean="0"/>
              <a:t>destory</a:t>
            </a:r>
            <a:r>
              <a:rPr lang="en-US" dirty="0" smtClean="0"/>
              <a:t> “self” antigens</a:t>
            </a:r>
            <a:endParaRPr lang="en-US" dirty="0"/>
          </a:p>
          <a:p>
            <a:pPr lvl="3"/>
            <a:r>
              <a:rPr lang="en-US" dirty="0"/>
              <a:t>Ensures self-tolerance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 cells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 cells mature in red bone marrow</a:t>
            </a:r>
          </a:p>
          <a:p>
            <a:endParaRPr lang="en-US" dirty="0" smtClean="0"/>
          </a:p>
          <a:p>
            <a:r>
              <a:rPr lang="en-US" dirty="0" smtClean="0"/>
              <a:t>Positively </a:t>
            </a:r>
            <a:r>
              <a:rPr lang="en-US" dirty="0"/>
              <a:t>selected if successfully make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Those </a:t>
            </a:r>
            <a:r>
              <a:rPr lang="en-US" dirty="0"/>
              <a:t>that are </a:t>
            </a:r>
            <a:r>
              <a:rPr lang="en-US" dirty="0" smtClean="0"/>
              <a:t>_ </a:t>
            </a:r>
            <a:endParaRPr lang="en-US" dirty="0"/>
          </a:p>
          <a:p>
            <a:pPr lvl="1"/>
            <a:r>
              <a:rPr lang="en-US" dirty="0"/>
              <a:t>Eliminated by </a:t>
            </a:r>
            <a:r>
              <a:rPr lang="en-US" dirty="0" smtClean="0"/>
              <a:t>________________________________  </a:t>
            </a:r>
            <a:r>
              <a:rPr lang="en-US" dirty="0"/>
              <a:t>(</a:t>
            </a:r>
            <a:r>
              <a:rPr lang="en-US" dirty="0" err="1"/>
              <a:t>clonal</a:t>
            </a:r>
            <a:r>
              <a:rPr lang="en-US" dirty="0"/>
              <a:t> deletion)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Antigen-presenting Cells (APCs)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Engulf antigens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__________________________________________ to </a:t>
            </a:r>
            <a:r>
              <a:rPr lang="en-US" dirty="0"/>
              <a:t>T cells for recognition</a:t>
            </a:r>
          </a:p>
          <a:p>
            <a:endParaRPr lang="en-US" dirty="0" smtClean="0"/>
          </a:p>
          <a:p>
            <a:r>
              <a:rPr lang="en-US" dirty="0" smtClean="0"/>
              <a:t>Major </a:t>
            </a:r>
            <a:r>
              <a:rPr lang="en-US" dirty="0"/>
              <a:t>types</a:t>
            </a:r>
          </a:p>
          <a:p>
            <a:pPr lvl="1"/>
            <a:r>
              <a:rPr lang="en-US" b="1" dirty="0" smtClean="0"/>
              <a:t>__________________________________________ </a:t>
            </a:r>
            <a:r>
              <a:rPr lang="en-US" dirty="0" smtClean="0"/>
              <a:t>in </a:t>
            </a:r>
            <a:r>
              <a:rPr lang="en-US" dirty="0"/>
              <a:t>connective tissues and epidermis</a:t>
            </a:r>
          </a:p>
          <a:p>
            <a:pPr lvl="1"/>
            <a:r>
              <a:rPr lang="en-US" b="1" dirty="0" smtClean="0"/>
              <a:t>__________________________________________ </a:t>
            </a:r>
            <a:r>
              <a:rPr lang="en-US" dirty="0" smtClean="0"/>
              <a:t>in </a:t>
            </a:r>
            <a:r>
              <a:rPr lang="en-US" dirty="0"/>
              <a:t>connective tissues and lymphoid organs</a:t>
            </a:r>
          </a:p>
          <a:p>
            <a:pPr lvl="1"/>
            <a:r>
              <a:rPr lang="en-US" b="1" dirty="0"/>
              <a:t>B cells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Dendritic Cells and Macrophages</a:t>
            </a:r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/>
              <a:t>Dendritic</a:t>
            </a:r>
            <a:r>
              <a:rPr lang="en-US" sz="2800" dirty="0"/>
              <a:t> cells </a:t>
            </a:r>
            <a:r>
              <a:rPr lang="en-US" sz="2800" dirty="0" err="1"/>
              <a:t>phagocytize</a:t>
            </a:r>
            <a:r>
              <a:rPr lang="en-US" sz="2800" dirty="0"/>
              <a:t> pathogens, enter </a:t>
            </a:r>
            <a:r>
              <a:rPr lang="en-US" sz="2800" dirty="0" err="1"/>
              <a:t>lymphatics</a:t>
            </a:r>
            <a:r>
              <a:rPr lang="en-US" sz="2800" dirty="0"/>
              <a:t> to present antigens to T cells in lymph node</a:t>
            </a:r>
          </a:p>
          <a:p>
            <a:pPr lvl="1"/>
            <a:r>
              <a:rPr lang="en-US" sz="2400" dirty="0" smtClean="0"/>
              <a:t> </a:t>
            </a:r>
            <a:endParaRPr lang="en-US" sz="2400" dirty="0"/>
          </a:p>
          <a:p>
            <a:pPr lvl="1"/>
            <a:r>
              <a:rPr lang="en-US" sz="2400" dirty="0" smtClean="0"/>
              <a:t>___________________________________ between </a:t>
            </a:r>
            <a:r>
              <a:rPr lang="en-US" sz="2400" dirty="0"/>
              <a:t>innate and adaptive immunity</a:t>
            </a:r>
          </a:p>
          <a:p>
            <a:endParaRPr lang="en-US" sz="2800" dirty="0" smtClean="0"/>
          </a:p>
          <a:p>
            <a:r>
              <a:rPr lang="en-US" sz="2800" dirty="0" smtClean="0"/>
              <a:t>Macrophages </a:t>
            </a:r>
            <a:r>
              <a:rPr lang="en-US" sz="2800" dirty="0"/>
              <a:t>widespread in lymphoid organs and connective tissues</a:t>
            </a:r>
          </a:p>
          <a:p>
            <a:endParaRPr lang="en-US" sz="2800" dirty="0" smtClean="0"/>
          </a:p>
          <a:p>
            <a:r>
              <a:rPr lang="en-US" sz="2800" dirty="0" smtClean="0"/>
              <a:t>Can  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Present </a:t>
            </a:r>
            <a:r>
              <a:rPr lang="en-US" sz="2800" dirty="0"/>
              <a:t>antigens to T cells to activate themselves into voracious phagocytes that secrete bactericidal chemicals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 lymphocytes</a:t>
            </a:r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activate naive T cells</a:t>
            </a:r>
          </a:p>
          <a:p>
            <a:endParaRPr lang="en-US" dirty="0" smtClean="0"/>
          </a:p>
          <a:p>
            <a:r>
              <a:rPr lang="en-US" dirty="0" smtClean="0"/>
              <a:t>Present </a:t>
            </a:r>
            <a:r>
              <a:rPr lang="en-US" dirty="0"/>
              <a:t>antigens </a:t>
            </a:r>
            <a:r>
              <a:rPr lang="en-US" dirty="0" smtClean="0"/>
              <a:t>__________________________________________ to </a:t>
            </a:r>
            <a:r>
              <a:rPr lang="en-US" dirty="0"/>
              <a:t>assist own activation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Adaptive Immunity: Summary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Uses lymphocytes, APCs, and specific molecules to </a:t>
            </a:r>
            <a:r>
              <a:rPr lang="en-US" dirty="0" smtClean="0"/>
              <a:t> 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Depends </a:t>
            </a:r>
            <a:r>
              <a:rPr lang="en-US" dirty="0"/>
              <a:t>upon ability of its cells to</a:t>
            </a:r>
          </a:p>
          <a:p>
            <a:pPr lvl="1"/>
            <a:r>
              <a:rPr lang="en-US" dirty="0"/>
              <a:t>Recognize antigens by binding to them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_____________________________________________ with </a:t>
            </a:r>
            <a:r>
              <a:rPr lang="en-US" dirty="0"/>
              <a:t>one another so that whole system mounts specific response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Activation and Differentiation of B Cells</a:t>
            </a:r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 cell activated when antigens bind to its surface receptors and cross-link them </a:t>
            </a:r>
            <a:r>
              <a:rPr lang="en-US" dirty="0">
                <a:sym typeface="Wingdings" pitchFamily="28" charset="2"/>
              </a:rPr>
              <a:t>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Receptor-mediated </a:t>
            </a:r>
            <a:r>
              <a:rPr lang="en-US" dirty="0" err="1"/>
              <a:t>endocytosis</a:t>
            </a:r>
            <a:r>
              <a:rPr lang="en-US" dirty="0"/>
              <a:t> of cross-linked antigen-receptor complexes </a:t>
            </a:r>
            <a:r>
              <a:rPr lang="en-US" dirty="0" smtClean="0"/>
              <a:t>(_______________________________________) </a:t>
            </a:r>
            <a:r>
              <a:rPr lang="en-US" dirty="0">
                <a:sym typeface="Wingdings" pitchFamily="28" charset="2"/>
              </a:rPr>
              <a:t></a:t>
            </a:r>
          </a:p>
          <a:p>
            <a:endParaRPr lang="en-US" dirty="0" smtClean="0">
              <a:sym typeface="Wingdings" pitchFamily="28" charset="2"/>
            </a:endParaRPr>
          </a:p>
          <a:p>
            <a:r>
              <a:rPr lang="en-US" dirty="0" smtClean="0">
                <a:sym typeface="Wingdings" pitchFamily="28" charset="2"/>
              </a:rPr>
              <a:t>_______________________________  </a:t>
            </a:r>
            <a:r>
              <a:rPr lang="en-US" dirty="0">
                <a:sym typeface="Wingdings" pitchFamily="28" charset="2"/>
              </a:rPr>
              <a:t>and differentiation into </a:t>
            </a:r>
            <a:r>
              <a:rPr lang="en-US" dirty="0" err="1">
                <a:sym typeface="Wingdings" pitchFamily="28" charset="2"/>
              </a:rPr>
              <a:t>effector</a:t>
            </a:r>
            <a:r>
              <a:rPr lang="en-US" dirty="0">
                <a:sym typeface="Wingdings" pitchFamily="28" charset="2"/>
              </a:rPr>
              <a:t> cells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Fate of the Clones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clone cells become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Secrete </a:t>
            </a:r>
            <a:r>
              <a:rPr lang="en-US" dirty="0"/>
              <a:t>specific antibodies at rate of </a:t>
            </a:r>
            <a:r>
              <a:rPr lang="en-US" dirty="0" smtClean="0"/>
              <a:t>________________________________________ for </a:t>
            </a:r>
            <a:r>
              <a:rPr lang="en-US" dirty="0"/>
              <a:t>four to five days, then die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Antibodies </a:t>
            </a:r>
            <a:r>
              <a:rPr lang="en-US" dirty="0"/>
              <a:t>circulate in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Bind to free antigens and mark for destruction by innate or adaptive mechanisms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Fate of the Clones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Clone cells that do not become plasma cells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immunological memory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Mount </a:t>
            </a:r>
            <a:r>
              <a:rPr lang="en-US" dirty="0"/>
              <a:t>an </a:t>
            </a:r>
            <a:r>
              <a:rPr lang="en-US" dirty="0" smtClean="0"/>
              <a:t>______________________________________ to_ 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2" name="Picture 12" descr="figure_21_01_unlabeled"/>
          <p:cNvPicPr>
            <a:picLocks noChangeAspect="1" noChangeArrowheads="1"/>
          </p:cNvPicPr>
          <p:nvPr/>
        </p:nvPicPr>
        <p:blipFill>
          <a:blip r:embed="rId3" cstate="print"/>
          <a:srcRect b="3687"/>
          <a:stretch>
            <a:fillRect/>
          </a:stretch>
        </p:blipFill>
        <p:spPr bwMode="auto">
          <a:xfrm>
            <a:off x="1449388" y="168275"/>
            <a:ext cx="6243637" cy="6389688"/>
          </a:xfrm>
          <a:prstGeom prst="rect">
            <a:avLst/>
          </a:prstGeom>
          <a:noFill/>
        </p:spPr>
      </p:pic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1835150" y="1530350"/>
            <a:ext cx="13144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latin typeface="Arial Black" pitchFamily="28" charset="0"/>
              </a:rPr>
              <a:t>Innate</a:t>
            </a:r>
          </a:p>
          <a:p>
            <a:pPr>
              <a:lnSpc>
                <a:spcPct val="90000"/>
              </a:lnSpc>
            </a:pPr>
            <a:r>
              <a:rPr lang="en-US" sz="1800">
                <a:latin typeface="Arial Black" pitchFamily="28" charset="0"/>
              </a:rPr>
              <a:t>defenses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4695825" y="438150"/>
            <a:ext cx="2538413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dirty="0">
                <a:latin typeface="Arial Black" pitchFamily="28" charset="0"/>
              </a:rPr>
              <a:t>Surface barriers</a:t>
            </a:r>
            <a:endParaRPr lang="en-US" sz="18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latin typeface="Arial" charset="0"/>
              </a:rPr>
              <a:t>• </a:t>
            </a:r>
            <a:r>
              <a:rPr lang="en-US" sz="1800" b="1" dirty="0">
                <a:latin typeface="Arial" charset="0"/>
              </a:rPr>
              <a:t>Skin</a:t>
            </a:r>
          </a:p>
          <a:p>
            <a:pPr>
              <a:lnSpc>
                <a:spcPct val="90000"/>
              </a:lnSpc>
            </a:pPr>
            <a:r>
              <a:rPr lang="en-US" sz="1800" b="1" dirty="0">
                <a:latin typeface="Arial" charset="0"/>
              </a:rPr>
              <a:t>• Mucous membranes</a:t>
            </a:r>
            <a:endParaRPr lang="en-US" sz="1800" dirty="0">
              <a:latin typeface="Arial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4687888" y="1755775"/>
            <a:ext cx="2754312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2000"/>
              </a:lnSpc>
            </a:pPr>
            <a:r>
              <a:rPr lang="en-US" sz="1800">
                <a:latin typeface="Arial Black" pitchFamily="28" charset="0"/>
              </a:rPr>
              <a:t>Internal defenses</a:t>
            </a:r>
            <a:endParaRPr lang="en-US" sz="1800">
              <a:latin typeface="Arial" charset="0"/>
            </a:endParaRPr>
          </a:p>
          <a:p>
            <a:pPr>
              <a:lnSpc>
                <a:spcPct val="92000"/>
              </a:lnSpc>
            </a:pPr>
            <a:r>
              <a:rPr lang="en-US" sz="1800">
                <a:latin typeface="Arial" charset="0"/>
              </a:rPr>
              <a:t>• </a:t>
            </a:r>
            <a:r>
              <a:rPr lang="en-US" sz="1800" b="1">
                <a:latin typeface="Arial" charset="0"/>
              </a:rPr>
              <a:t>Phagocytes</a:t>
            </a:r>
          </a:p>
          <a:p>
            <a:pPr>
              <a:lnSpc>
                <a:spcPct val="92000"/>
              </a:lnSpc>
            </a:pPr>
            <a:r>
              <a:rPr lang="en-US" sz="1800" b="1">
                <a:latin typeface="Arial" charset="0"/>
              </a:rPr>
              <a:t>• Natural killer cells</a:t>
            </a:r>
          </a:p>
          <a:p>
            <a:pPr>
              <a:lnSpc>
                <a:spcPct val="92000"/>
              </a:lnSpc>
            </a:pPr>
            <a:r>
              <a:rPr lang="en-US" sz="1800" b="1">
                <a:latin typeface="Arial" charset="0"/>
              </a:rPr>
              <a:t>• Inflammation</a:t>
            </a:r>
          </a:p>
          <a:p>
            <a:pPr>
              <a:lnSpc>
                <a:spcPct val="92000"/>
              </a:lnSpc>
            </a:pPr>
            <a:r>
              <a:rPr lang="en-US" sz="1800" b="1">
                <a:latin typeface="Arial" charset="0"/>
              </a:rPr>
              <a:t>• Antimicrobial proteins</a:t>
            </a:r>
          </a:p>
          <a:p>
            <a:pPr>
              <a:lnSpc>
                <a:spcPct val="92000"/>
              </a:lnSpc>
            </a:pPr>
            <a:r>
              <a:rPr lang="en-US" sz="1800" b="1">
                <a:latin typeface="Arial" charset="0"/>
              </a:rPr>
              <a:t>• Fever</a:t>
            </a:r>
            <a:endParaRPr lang="en-US" sz="1800">
              <a:latin typeface="Arial" charset="0"/>
            </a:endParaRPr>
          </a:p>
        </p:txBody>
      </p:sp>
      <p:sp>
        <p:nvSpPr>
          <p:cNvPr id="10256" name="Rectangle 16"/>
          <p:cNvSpPr>
            <a:spLocks noChangeArrowheads="1"/>
          </p:cNvSpPr>
          <p:nvPr/>
        </p:nvSpPr>
        <p:spPr bwMode="auto">
          <a:xfrm>
            <a:off x="1812925" y="5097463"/>
            <a:ext cx="13144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1800">
                <a:latin typeface="Arial Black" pitchFamily="28" charset="0"/>
              </a:rPr>
              <a:t>Adaptive</a:t>
            </a:r>
          </a:p>
          <a:p>
            <a:pPr algn="ctr">
              <a:lnSpc>
                <a:spcPct val="95000"/>
              </a:lnSpc>
            </a:pPr>
            <a:r>
              <a:rPr lang="en-US" sz="1800">
                <a:latin typeface="Arial Black" pitchFamily="28" charset="0"/>
              </a:rPr>
              <a:t>defenses</a:t>
            </a:r>
          </a:p>
        </p:txBody>
      </p:sp>
      <p:sp>
        <p:nvSpPr>
          <p:cNvPr id="10257" name="Rectangle 17"/>
          <p:cNvSpPr>
            <a:spLocks noChangeArrowheads="1"/>
          </p:cNvSpPr>
          <p:nvPr/>
        </p:nvSpPr>
        <p:spPr bwMode="auto">
          <a:xfrm>
            <a:off x="4683125" y="4406900"/>
            <a:ext cx="247015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800">
                <a:latin typeface="Arial Black" pitchFamily="28" charset="0"/>
              </a:rPr>
              <a:t>Humoral immunity</a:t>
            </a:r>
            <a:endParaRPr lang="en-US" sz="1800">
              <a:latin typeface="Arial" charset="0"/>
            </a:endParaRPr>
          </a:p>
          <a:p>
            <a:pPr>
              <a:lnSpc>
                <a:spcPct val="95000"/>
              </a:lnSpc>
            </a:pPr>
            <a:r>
              <a:rPr lang="en-US" sz="1800">
                <a:latin typeface="Arial" charset="0"/>
              </a:rPr>
              <a:t>• </a:t>
            </a:r>
            <a:r>
              <a:rPr lang="en-US" sz="1800" b="1">
                <a:latin typeface="Arial" charset="0"/>
              </a:rPr>
              <a:t>B cells</a:t>
            </a:r>
          </a:p>
        </p:txBody>
      </p: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4676775" y="5829300"/>
            <a:ext cx="238125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>
                <a:latin typeface="Arial Black" pitchFamily="28" charset="0"/>
              </a:rPr>
              <a:t>Cellular immunity</a:t>
            </a:r>
            <a:endParaRPr lang="en-US" sz="180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800">
                <a:latin typeface="Arial" charset="0"/>
              </a:rPr>
              <a:t>• </a:t>
            </a:r>
            <a:r>
              <a:rPr lang="en-US" sz="1800" b="1">
                <a:latin typeface="Arial" charset="0"/>
              </a:rPr>
              <a:t>T cells</a:t>
            </a:r>
            <a:endParaRPr lang="en-US" sz="1800">
              <a:latin typeface="Arial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11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21.11a  Clonal selection of a B cell.</a:t>
            </a:r>
            <a:endParaRPr lang="en-US" sz="1800" b="0"/>
          </a:p>
        </p:txBody>
      </p:sp>
      <p:pic>
        <p:nvPicPr>
          <p:cNvPr id="85034" name="Picture 42" descr="figure_21_11_1_unlabeled"/>
          <p:cNvPicPr>
            <a:picLocks noChangeAspect="1" noChangeArrowheads="1"/>
          </p:cNvPicPr>
          <p:nvPr/>
        </p:nvPicPr>
        <p:blipFill>
          <a:blip r:embed="rId3" cstate="print"/>
          <a:srcRect b="3481"/>
          <a:stretch>
            <a:fillRect/>
          </a:stretch>
        </p:blipFill>
        <p:spPr bwMode="auto">
          <a:xfrm>
            <a:off x="269875" y="828675"/>
            <a:ext cx="8602663" cy="5019675"/>
          </a:xfrm>
          <a:prstGeom prst="rect">
            <a:avLst/>
          </a:prstGeom>
          <a:noFill/>
        </p:spPr>
      </p:pic>
      <p:sp>
        <p:nvSpPr>
          <p:cNvPr id="85035" name="Line 43"/>
          <p:cNvSpPr>
            <a:spLocks noChangeShapeType="1"/>
          </p:cNvSpPr>
          <p:nvPr/>
        </p:nvSpPr>
        <p:spPr bwMode="auto">
          <a:xfrm>
            <a:off x="5267325" y="1631950"/>
            <a:ext cx="1222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36" name="Line 44"/>
          <p:cNvSpPr>
            <a:spLocks noChangeShapeType="1"/>
          </p:cNvSpPr>
          <p:nvPr/>
        </p:nvSpPr>
        <p:spPr bwMode="auto">
          <a:xfrm>
            <a:off x="5502275" y="1908175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37" name="Rectangle 45"/>
          <p:cNvSpPr>
            <a:spLocks noChangeArrowheads="1"/>
          </p:cNvSpPr>
          <p:nvPr/>
        </p:nvSpPr>
        <p:spPr bwMode="auto">
          <a:xfrm>
            <a:off x="425450" y="860425"/>
            <a:ext cx="1979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Adaptive defenses</a:t>
            </a:r>
          </a:p>
        </p:txBody>
      </p:sp>
      <p:sp>
        <p:nvSpPr>
          <p:cNvPr id="85038" name="Rectangle 46"/>
          <p:cNvSpPr>
            <a:spLocks noChangeArrowheads="1"/>
          </p:cNvSpPr>
          <p:nvPr/>
        </p:nvSpPr>
        <p:spPr bwMode="auto">
          <a:xfrm>
            <a:off x="2552700" y="857250"/>
            <a:ext cx="1968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Humoral immunity</a:t>
            </a:r>
          </a:p>
        </p:txBody>
      </p:sp>
      <p:sp>
        <p:nvSpPr>
          <p:cNvPr id="85039" name="Rectangle 47"/>
          <p:cNvSpPr>
            <a:spLocks noChangeArrowheads="1"/>
          </p:cNvSpPr>
          <p:nvPr/>
        </p:nvSpPr>
        <p:spPr bwMode="auto">
          <a:xfrm>
            <a:off x="1858963" y="1512888"/>
            <a:ext cx="2125662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>
                <a:latin typeface="Arial Black" pitchFamily="28" charset="0"/>
              </a:rPr>
              <a:t>Primary response</a:t>
            </a:r>
            <a:endParaRPr lang="en-US" sz="1600" b="1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(initial encounter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with antigen)</a:t>
            </a:r>
          </a:p>
        </p:txBody>
      </p:sp>
      <p:sp>
        <p:nvSpPr>
          <p:cNvPr id="85040" name="Rectangle 48"/>
          <p:cNvSpPr>
            <a:spLocks noChangeArrowheads="1"/>
          </p:cNvSpPr>
          <p:nvPr/>
        </p:nvSpPr>
        <p:spPr bwMode="auto">
          <a:xfrm>
            <a:off x="6434138" y="1447800"/>
            <a:ext cx="93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Antigen</a:t>
            </a:r>
          </a:p>
        </p:txBody>
      </p:sp>
      <p:sp>
        <p:nvSpPr>
          <p:cNvPr id="85041" name="Rectangle 49"/>
          <p:cNvSpPr>
            <a:spLocks noChangeArrowheads="1"/>
          </p:cNvSpPr>
          <p:nvPr/>
        </p:nvSpPr>
        <p:spPr bwMode="auto">
          <a:xfrm>
            <a:off x="6442075" y="1741488"/>
            <a:ext cx="2330450" cy="16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Antigen binding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to a receptor on a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specific B lymphocyte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(B lymphocytes with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noncomplementary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receptors remain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inactive)</a:t>
            </a:r>
          </a:p>
        </p:txBody>
      </p:sp>
      <p:sp>
        <p:nvSpPr>
          <p:cNvPr id="85042" name="Rectangle 50"/>
          <p:cNvSpPr>
            <a:spLocks noChangeArrowheads="1"/>
          </p:cNvSpPr>
          <p:nvPr/>
        </p:nvSpPr>
        <p:spPr bwMode="auto">
          <a:xfrm>
            <a:off x="4314825" y="2701925"/>
            <a:ext cx="16287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Proliferation to</a:t>
            </a:r>
          </a:p>
          <a:p>
            <a:pPr algn="ctr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form a clone</a:t>
            </a:r>
          </a:p>
        </p:txBody>
      </p:sp>
      <p:sp>
        <p:nvSpPr>
          <p:cNvPr id="85043" name="Rectangle 51"/>
          <p:cNvSpPr>
            <a:spLocks noChangeArrowheads="1"/>
          </p:cNvSpPr>
          <p:nvPr/>
        </p:nvSpPr>
        <p:spPr bwMode="auto">
          <a:xfrm>
            <a:off x="1847850" y="3006725"/>
            <a:ext cx="18097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Activated B cells</a:t>
            </a:r>
          </a:p>
        </p:txBody>
      </p:sp>
      <p:sp>
        <p:nvSpPr>
          <p:cNvPr id="85044" name="Rectangle 52"/>
          <p:cNvSpPr>
            <a:spLocks noChangeArrowheads="1"/>
          </p:cNvSpPr>
          <p:nvPr/>
        </p:nvSpPr>
        <p:spPr bwMode="auto">
          <a:xfrm>
            <a:off x="1870075" y="4452938"/>
            <a:ext cx="17764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Plasma cells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(effector B cells)</a:t>
            </a:r>
          </a:p>
        </p:txBody>
      </p:sp>
      <p:sp>
        <p:nvSpPr>
          <p:cNvPr id="85045" name="Rectangle 53"/>
          <p:cNvSpPr>
            <a:spLocks noChangeArrowheads="1"/>
          </p:cNvSpPr>
          <p:nvPr/>
        </p:nvSpPr>
        <p:spPr bwMode="auto">
          <a:xfrm>
            <a:off x="6772275" y="4516438"/>
            <a:ext cx="1968500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Memory B cell—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primed to respond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to same antigen</a:t>
            </a:r>
          </a:p>
        </p:txBody>
      </p:sp>
      <p:sp>
        <p:nvSpPr>
          <p:cNvPr id="85046" name="Rectangle 54"/>
          <p:cNvSpPr>
            <a:spLocks noChangeArrowheads="1"/>
          </p:cNvSpPr>
          <p:nvPr/>
        </p:nvSpPr>
        <p:spPr bwMode="auto">
          <a:xfrm>
            <a:off x="1860550" y="5081588"/>
            <a:ext cx="117792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Secreted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antibody</a:t>
            </a:r>
          </a:p>
          <a:p>
            <a:pPr>
              <a:lnSpc>
                <a:spcPct val="90000"/>
              </a:lnSpc>
            </a:pPr>
            <a:r>
              <a:rPr lang="en-US" sz="1600" b="1">
                <a:latin typeface="Arial" charset="0"/>
              </a:rPr>
              <a:t>molecules</a:t>
            </a:r>
          </a:p>
        </p:txBody>
      </p:sp>
      <p:sp>
        <p:nvSpPr>
          <p:cNvPr id="85047" name="Line 55"/>
          <p:cNvSpPr>
            <a:spLocks noChangeShapeType="1"/>
          </p:cNvSpPr>
          <p:nvPr/>
        </p:nvSpPr>
        <p:spPr bwMode="auto">
          <a:xfrm>
            <a:off x="5267325" y="1635125"/>
            <a:ext cx="122555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048" name="Line 56"/>
          <p:cNvSpPr>
            <a:spLocks noChangeShapeType="1"/>
          </p:cNvSpPr>
          <p:nvPr/>
        </p:nvSpPr>
        <p:spPr bwMode="auto">
          <a:xfrm>
            <a:off x="5502275" y="1905000"/>
            <a:ext cx="9906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Immunological Memory</a:t>
            </a:r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Primary immune response</a:t>
            </a:r>
            <a:endParaRPr lang="en-US" dirty="0"/>
          </a:p>
          <a:p>
            <a:pPr lvl="1"/>
            <a:r>
              <a:rPr lang="en-US" dirty="0"/>
              <a:t>Cell proliferation and differentiation upon first antigen exposure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Lag </a:t>
            </a:r>
            <a:r>
              <a:rPr lang="en-US" dirty="0"/>
              <a:t>period: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Peak </a:t>
            </a:r>
            <a:r>
              <a:rPr lang="en-US" dirty="0"/>
              <a:t>levels of </a:t>
            </a:r>
            <a:r>
              <a:rPr lang="en-US" dirty="0" smtClean="0"/>
              <a:t>___________________________________ are </a:t>
            </a:r>
            <a:r>
              <a:rPr lang="en-US" dirty="0"/>
              <a:t>reached in </a:t>
            </a:r>
            <a:r>
              <a:rPr lang="en-US" dirty="0" smtClean="0"/>
              <a:t>_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Antibody </a:t>
            </a:r>
            <a:r>
              <a:rPr lang="en-US" dirty="0"/>
              <a:t>levels then decline 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Immunological Memory</a:t>
            </a:r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Secondary immune response</a:t>
            </a:r>
            <a:endParaRPr lang="en-US" dirty="0"/>
          </a:p>
          <a:p>
            <a:pPr lvl="1"/>
            <a:r>
              <a:rPr lang="en-US" dirty="0"/>
              <a:t>Re-exposure to same antigen gives faster, more prolonged, more effective response</a:t>
            </a:r>
          </a:p>
          <a:p>
            <a:pPr lvl="2"/>
            <a:r>
              <a:rPr lang="en-US" dirty="0"/>
              <a:t>Sensitized memory cells respond </a:t>
            </a:r>
            <a:r>
              <a:rPr lang="en-US" dirty="0" smtClean="0"/>
              <a:t>_</a:t>
            </a:r>
            <a:endParaRPr lang="en-US" dirty="0"/>
          </a:p>
          <a:p>
            <a:pPr lvl="2"/>
            <a:r>
              <a:rPr lang="en-US" dirty="0"/>
              <a:t>Antibody levels </a:t>
            </a:r>
            <a:r>
              <a:rPr lang="en-US" dirty="0" smtClean="0"/>
              <a:t>________________________________________ at </a:t>
            </a:r>
            <a:r>
              <a:rPr lang="en-US" dirty="0"/>
              <a:t>much higher levels </a:t>
            </a:r>
          </a:p>
          <a:p>
            <a:pPr lvl="2"/>
            <a:r>
              <a:rPr lang="en-US" dirty="0"/>
              <a:t>Antibodies bind with greater affinity</a:t>
            </a:r>
          </a:p>
          <a:p>
            <a:pPr lvl="2"/>
            <a:r>
              <a:rPr lang="en-US" dirty="0"/>
              <a:t>Antibody level can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900" y="0"/>
            <a:ext cx="7188200" cy="62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48" name="Freeform 5"/>
          <p:cNvSpPr>
            <a:spLocks/>
          </p:cNvSpPr>
          <p:nvPr/>
        </p:nvSpPr>
        <p:spPr bwMode="auto">
          <a:xfrm>
            <a:off x="6551613" y="5634038"/>
            <a:ext cx="1301750" cy="133350"/>
          </a:xfrm>
          <a:custGeom>
            <a:avLst/>
            <a:gdLst>
              <a:gd name="T0" fmla="*/ 0 w 820"/>
              <a:gd name="T1" fmla="*/ 6 h 84"/>
              <a:gd name="T2" fmla="*/ 0 w 820"/>
              <a:gd name="T3" fmla="*/ 84 h 84"/>
              <a:gd name="T4" fmla="*/ 820 w 820"/>
              <a:gd name="T5" fmla="*/ 84 h 84"/>
              <a:gd name="T6" fmla="*/ 820 w 820"/>
              <a:gd name="T7" fmla="*/ 0 h 84"/>
              <a:gd name="T8" fmla="*/ 0 60000 65536"/>
              <a:gd name="T9" fmla="*/ 0 60000 65536"/>
              <a:gd name="T10" fmla="*/ 0 60000 65536"/>
              <a:gd name="T11" fmla="*/ 0 60000 65536"/>
              <a:gd name="T12" fmla="*/ 0 w 820"/>
              <a:gd name="T13" fmla="*/ 0 h 84"/>
              <a:gd name="T14" fmla="*/ 820 w 820"/>
              <a:gd name="T15" fmla="*/ 84 h 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0" h="84">
                <a:moveTo>
                  <a:pt x="0" y="6"/>
                </a:moveTo>
                <a:lnTo>
                  <a:pt x="0" y="84"/>
                </a:lnTo>
                <a:lnTo>
                  <a:pt x="820" y="84"/>
                </a:lnTo>
                <a:lnTo>
                  <a:pt x="820" y="0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49" name="Line 6"/>
          <p:cNvSpPr>
            <a:spLocks noChangeShapeType="1"/>
          </p:cNvSpPr>
          <p:nvPr/>
        </p:nvSpPr>
        <p:spPr bwMode="auto">
          <a:xfrm>
            <a:off x="7212013" y="5767388"/>
            <a:ext cx="1587" cy="82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0" name="Line 7"/>
          <p:cNvSpPr>
            <a:spLocks noChangeShapeType="1"/>
          </p:cNvSpPr>
          <p:nvPr/>
        </p:nvSpPr>
        <p:spPr bwMode="auto">
          <a:xfrm flipH="1">
            <a:off x="5345113" y="120650"/>
            <a:ext cx="892175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1" name="Freeform 8"/>
          <p:cNvSpPr>
            <a:spLocks/>
          </p:cNvSpPr>
          <p:nvPr/>
        </p:nvSpPr>
        <p:spPr bwMode="auto">
          <a:xfrm>
            <a:off x="5322888" y="365125"/>
            <a:ext cx="914400" cy="101600"/>
          </a:xfrm>
          <a:custGeom>
            <a:avLst/>
            <a:gdLst>
              <a:gd name="T0" fmla="*/ 576 w 576"/>
              <a:gd name="T1" fmla="*/ 0 h 64"/>
              <a:gd name="T2" fmla="*/ 82 w 576"/>
              <a:gd name="T3" fmla="*/ 0 h 64"/>
              <a:gd name="T4" fmla="*/ 0 w 576"/>
              <a:gd name="T5" fmla="*/ 64 h 64"/>
              <a:gd name="T6" fmla="*/ 0 60000 65536"/>
              <a:gd name="T7" fmla="*/ 0 60000 65536"/>
              <a:gd name="T8" fmla="*/ 0 60000 65536"/>
              <a:gd name="T9" fmla="*/ 0 w 576"/>
              <a:gd name="T10" fmla="*/ 0 h 64"/>
              <a:gd name="T11" fmla="*/ 576 w 576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76" h="64">
                <a:moveTo>
                  <a:pt x="576" y="0"/>
                </a:moveTo>
                <a:lnTo>
                  <a:pt x="82" y="0"/>
                </a:lnTo>
                <a:lnTo>
                  <a:pt x="0" y="64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52" name="Rectangle 9"/>
          <p:cNvSpPr>
            <a:spLocks noChangeArrowheads="1"/>
          </p:cNvSpPr>
          <p:nvPr/>
        </p:nvSpPr>
        <p:spPr bwMode="auto">
          <a:xfrm>
            <a:off x="2563813" y="2576513"/>
            <a:ext cx="6223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Plasma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cells</a:t>
            </a:r>
            <a:endParaRPr lang="en-US" sz="2400">
              <a:latin typeface="Times" charset="0"/>
            </a:endParaRPr>
          </a:p>
        </p:txBody>
      </p:sp>
      <p:sp>
        <p:nvSpPr>
          <p:cNvPr id="108553" name="Rectangle 10"/>
          <p:cNvSpPr>
            <a:spLocks noChangeArrowheads="1"/>
          </p:cNvSpPr>
          <p:nvPr/>
        </p:nvSpPr>
        <p:spPr bwMode="auto">
          <a:xfrm>
            <a:off x="2557463" y="3119438"/>
            <a:ext cx="866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Secreted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antibody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molecules</a:t>
            </a:r>
            <a:endParaRPr lang="en-US" sz="2400">
              <a:latin typeface="Times" charset="0"/>
            </a:endParaRPr>
          </a:p>
        </p:txBody>
      </p:sp>
      <p:sp>
        <p:nvSpPr>
          <p:cNvPr id="108554" name="Rectangle 11"/>
          <p:cNvSpPr>
            <a:spLocks noChangeArrowheads="1"/>
          </p:cNvSpPr>
          <p:nvPr/>
        </p:nvSpPr>
        <p:spPr bwMode="auto">
          <a:xfrm>
            <a:off x="4570413" y="4011613"/>
            <a:ext cx="122078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Clone of cells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identical to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ancestral cells</a:t>
            </a:r>
            <a:endParaRPr lang="en-US" sz="2400">
              <a:latin typeface="Times" charset="0"/>
            </a:endParaRPr>
          </a:p>
        </p:txBody>
      </p:sp>
      <p:sp>
        <p:nvSpPr>
          <p:cNvPr id="108555" name="Rectangle 12"/>
          <p:cNvSpPr>
            <a:spLocks noChangeArrowheads="1"/>
          </p:cNvSpPr>
          <p:nvPr/>
        </p:nvSpPr>
        <p:spPr bwMode="auto">
          <a:xfrm>
            <a:off x="6777038" y="3979863"/>
            <a:ext cx="1131887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Subsequent 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challenge by 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same antigen</a:t>
            </a:r>
            <a:endParaRPr lang="en-US" sz="2400">
              <a:latin typeface="Times" charset="0"/>
            </a:endParaRPr>
          </a:p>
        </p:txBody>
      </p:sp>
      <p:sp>
        <p:nvSpPr>
          <p:cNvPr id="108556" name="Rectangle 13"/>
          <p:cNvSpPr>
            <a:spLocks noChangeArrowheads="1"/>
          </p:cNvSpPr>
          <p:nvPr/>
        </p:nvSpPr>
        <p:spPr bwMode="auto">
          <a:xfrm>
            <a:off x="6551613" y="2627313"/>
            <a:ext cx="6810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Memory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B cell</a:t>
            </a:r>
            <a:endParaRPr lang="en-US" sz="2400">
              <a:latin typeface="Times" charset="0"/>
            </a:endParaRPr>
          </a:p>
        </p:txBody>
      </p:sp>
      <p:sp>
        <p:nvSpPr>
          <p:cNvPr id="108557" name="Rectangle 14"/>
          <p:cNvSpPr>
            <a:spLocks noChangeArrowheads="1"/>
          </p:cNvSpPr>
          <p:nvPr/>
        </p:nvSpPr>
        <p:spPr bwMode="auto">
          <a:xfrm>
            <a:off x="6875463" y="5818188"/>
            <a:ext cx="681037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Memory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B cells</a:t>
            </a:r>
            <a:endParaRPr lang="en-US" sz="2400">
              <a:latin typeface="Times" charset="0"/>
            </a:endParaRPr>
          </a:p>
        </p:txBody>
      </p:sp>
      <p:sp>
        <p:nvSpPr>
          <p:cNvPr id="108558" name="Rectangle 15"/>
          <p:cNvSpPr>
            <a:spLocks noChangeArrowheads="1"/>
          </p:cNvSpPr>
          <p:nvPr/>
        </p:nvSpPr>
        <p:spPr bwMode="auto">
          <a:xfrm>
            <a:off x="992188" y="5062538"/>
            <a:ext cx="6223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Plasma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cells</a:t>
            </a:r>
            <a:endParaRPr lang="en-US" sz="2400">
              <a:latin typeface="Times" charset="0"/>
            </a:endParaRPr>
          </a:p>
        </p:txBody>
      </p:sp>
      <p:sp>
        <p:nvSpPr>
          <p:cNvPr id="108559" name="Rectangle 16"/>
          <p:cNvSpPr>
            <a:spLocks noChangeArrowheads="1"/>
          </p:cNvSpPr>
          <p:nvPr/>
        </p:nvSpPr>
        <p:spPr bwMode="auto">
          <a:xfrm>
            <a:off x="992188" y="5646738"/>
            <a:ext cx="8667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Secreted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antibody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molecules</a:t>
            </a:r>
            <a:endParaRPr lang="en-US" sz="2400">
              <a:latin typeface="Times" charset="0"/>
            </a:endParaRPr>
          </a:p>
        </p:txBody>
      </p:sp>
      <p:sp>
        <p:nvSpPr>
          <p:cNvPr id="108560" name="Rectangle 17"/>
          <p:cNvSpPr>
            <a:spLocks noChangeArrowheads="1"/>
          </p:cNvSpPr>
          <p:nvPr/>
        </p:nvSpPr>
        <p:spPr bwMode="auto">
          <a:xfrm>
            <a:off x="2547938" y="3957638"/>
            <a:ext cx="1851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Secondary Response 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(can be years later)</a:t>
            </a:r>
            <a:endParaRPr lang="en-US" sz="2400">
              <a:latin typeface="Times" charset="0"/>
            </a:endParaRPr>
          </a:p>
        </p:txBody>
      </p:sp>
      <p:sp>
        <p:nvSpPr>
          <p:cNvPr id="108561" name="Rectangle 18"/>
          <p:cNvSpPr>
            <a:spLocks noChangeArrowheads="1"/>
          </p:cNvSpPr>
          <p:nvPr/>
        </p:nvSpPr>
        <p:spPr bwMode="auto">
          <a:xfrm>
            <a:off x="2557463" y="71438"/>
            <a:ext cx="15589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Primary Response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(initial encounter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with antigen)</a:t>
            </a:r>
            <a:endParaRPr lang="en-US" sz="2400">
              <a:latin typeface="Times" charset="0"/>
            </a:endParaRPr>
          </a:p>
        </p:txBody>
      </p:sp>
      <p:sp>
        <p:nvSpPr>
          <p:cNvPr id="108562" name="Rectangle 19"/>
          <p:cNvSpPr>
            <a:spLocks noChangeArrowheads="1"/>
          </p:cNvSpPr>
          <p:nvPr/>
        </p:nvSpPr>
        <p:spPr bwMode="auto">
          <a:xfrm>
            <a:off x="6269038" y="-4763"/>
            <a:ext cx="658812" cy="21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Antigen</a:t>
            </a:r>
            <a:endParaRPr lang="en-US" sz="2400">
              <a:latin typeface="Times" charset="0"/>
            </a:endParaRPr>
          </a:p>
        </p:txBody>
      </p:sp>
      <p:sp>
        <p:nvSpPr>
          <p:cNvPr id="108563" name="Rectangle 20"/>
          <p:cNvSpPr>
            <a:spLocks noChangeArrowheads="1"/>
          </p:cNvSpPr>
          <p:nvPr/>
        </p:nvSpPr>
        <p:spPr bwMode="auto">
          <a:xfrm>
            <a:off x="6269038" y="246063"/>
            <a:ext cx="18700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Antigen binding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to a receptor on a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specific B lymphocyte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(B lymphocytes with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non-complementary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receptors remain</a:t>
            </a:r>
          </a:p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inactive)</a:t>
            </a:r>
            <a:endParaRPr lang="en-US" sz="2400">
              <a:latin typeface="Times" charset="0"/>
            </a:endParaRPr>
          </a:p>
        </p:txBody>
      </p:sp>
      <p:sp>
        <p:nvSpPr>
          <p:cNvPr id="108564" name="Rectangle 21"/>
          <p:cNvSpPr>
            <a:spLocks noChangeArrowheads="1"/>
          </p:cNvSpPr>
          <p:nvPr/>
        </p:nvSpPr>
        <p:spPr bwMode="auto">
          <a:xfrm>
            <a:off x="4452938" y="1100138"/>
            <a:ext cx="12604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Proliferation to</a:t>
            </a:r>
          </a:p>
          <a:p>
            <a:pPr algn="ctr" eaLnBrk="0" hangingPunct="0"/>
            <a:r>
              <a:rPr lang="en-US" sz="1400" b="1">
                <a:solidFill>
                  <a:srgbClr val="000000"/>
                </a:solidFill>
              </a:rPr>
              <a:t>form a clone</a:t>
            </a:r>
            <a:endParaRPr lang="en-US" sz="2400">
              <a:latin typeface="Times" charset="0"/>
            </a:endParaRPr>
          </a:p>
        </p:txBody>
      </p:sp>
      <p:sp>
        <p:nvSpPr>
          <p:cNvPr id="108565" name="Rectangle 22"/>
          <p:cNvSpPr>
            <a:spLocks noChangeArrowheads="1"/>
          </p:cNvSpPr>
          <p:nvPr/>
        </p:nvSpPr>
        <p:spPr bwMode="auto">
          <a:xfrm>
            <a:off x="2560638" y="1322388"/>
            <a:ext cx="1319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</a:rPr>
              <a:t>B lymphoblasts</a:t>
            </a:r>
            <a:endParaRPr lang="en-US" sz="2400">
              <a:latin typeface="Times" charset="0"/>
            </a:endParaRPr>
          </a:p>
        </p:txBody>
      </p:sp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68" name="Picture 80" descr="figure_21_12_unlabeled"/>
          <p:cNvPicPr>
            <a:picLocks noChangeAspect="1" noChangeArrowheads="1"/>
          </p:cNvPicPr>
          <p:nvPr/>
        </p:nvPicPr>
        <p:blipFill>
          <a:blip r:embed="rId3" cstate="print"/>
          <a:srcRect b="6151"/>
          <a:stretch>
            <a:fillRect/>
          </a:stretch>
        </p:blipFill>
        <p:spPr bwMode="auto">
          <a:xfrm>
            <a:off x="1306513" y="177800"/>
            <a:ext cx="6529387" cy="6226175"/>
          </a:xfrm>
          <a:prstGeom prst="rect">
            <a:avLst/>
          </a:prstGeom>
          <a:noFill/>
        </p:spPr>
      </p:pic>
      <p:sp>
        <p:nvSpPr>
          <p:cNvPr id="89166" name="Rectangle 7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21.12  Primary and secondary humoral responses.</a:t>
            </a:r>
            <a:endParaRPr lang="en-US" sz="1800" b="0"/>
          </a:p>
        </p:txBody>
      </p:sp>
      <p:sp>
        <p:nvSpPr>
          <p:cNvPr id="89169" name="Rectangle 81"/>
          <p:cNvSpPr>
            <a:spLocks noChangeArrowheads="1"/>
          </p:cNvSpPr>
          <p:nvPr/>
        </p:nvSpPr>
        <p:spPr bwMode="auto">
          <a:xfrm rot="-5400000">
            <a:off x="-576262" y="3351212"/>
            <a:ext cx="43116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500">
                <a:latin typeface="Arial Black" pitchFamily="28" charset="0"/>
              </a:rPr>
              <a:t>Antibody titer (antibody concentration) </a:t>
            </a:r>
          </a:p>
          <a:p>
            <a:pPr algn="ctr"/>
            <a:r>
              <a:rPr lang="en-US" sz="1500">
                <a:latin typeface="Arial Black" pitchFamily="28" charset="0"/>
              </a:rPr>
              <a:t>in plasma (arbitrary units)</a:t>
            </a:r>
          </a:p>
        </p:txBody>
      </p:sp>
      <p:sp>
        <p:nvSpPr>
          <p:cNvPr id="89170" name="Rectangle 82"/>
          <p:cNvSpPr>
            <a:spLocks noChangeArrowheads="1"/>
          </p:cNvSpPr>
          <p:nvPr/>
        </p:nvSpPr>
        <p:spPr bwMode="auto">
          <a:xfrm>
            <a:off x="1743075" y="4957763"/>
            <a:ext cx="48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10</a:t>
            </a:r>
            <a:r>
              <a:rPr lang="en-US" sz="1600" b="1" baseline="30000">
                <a:latin typeface="Arial" charset="0"/>
              </a:rPr>
              <a:t>0</a:t>
            </a:r>
            <a:endParaRPr lang="en-US" sz="1600" b="1">
              <a:latin typeface="Arial" charset="0"/>
            </a:endParaRPr>
          </a:p>
        </p:txBody>
      </p:sp>
      <p:sp>
        <p:nvSpPr>
          <p:cNvPr id="89171" name="Rectangle 83"/>
          <p:cNvSpPr>
            <a:spLocks noChangeArrowheads="1"/>
          </p:cNvSpPr>
          <p:nvPr/>
        </p:nvSpPr>
        <p:spPr bwMode="auto">
          <a:xfrm>
            <a:off x="1763713" y="4257675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10</a:t>
            </a:r>
            <a:r>
              <a:rPr lang="en-US" sz="1600" b="1" baseline="30000">
                <a:latin typeface="Arial" charset="0"/>
              </a:rPr>
              <a:t>1</a:t>
            </a:r>
            <a:endParaRPr lang="en-US" sz="1600" b="1">
              <a:latin typeface="Arial" charset="0"/>
            </a:endParaRPr>
          </a:p>
        </p:txBody>
      </p:sp>
      <p:sp>
        <p:nvSpPr>
          <p:cNvPr id="89172" name="Rectangle 84"/>
          <p:cNvSpPr>
            <a:spLocks noChangeArrowheads="1"/>
          </p:cNvSpPr>
          <p:nvPr/>
        </p:nvSpPr>
        <p:spPr bwMode="auto">
          <a:xfrm>
            <a:off x="1741488" y="3516313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10</a:t>
            </a:r>
            <a:r>
              <a:rPr lang="en-US" sz="1600" b="1" baseline="30000">
                <a:latin typeface="Arial" charset="0"/>
              </a:rPr>
              <a:t>2</a:t>
            </a:r>
            <a:endParaRPr lang="en-US" sz="1600" b="1">
              <a:latin typeface="Arial" charset="0"/>
            </a:endParaRPr>
          </a:p>
        </p:txBody>
      </p:sp>
      <p:sp>
        <p:nvSpPr>
          <p:cNvPr id="89173" name="Rectangle 85"/>
          <p:cNvSpPr>
            <a:spLocks noChangeArrowheads="1"/>
          </p:cNvSpPr>
          <p:nvPr/>
        </p:nvSpPr>
        <p:spPr bwMode="auto">
          <a:xfrm>
            <a:off x="1739900" y="2797175"/>
            <a:ext cx="487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10</a:t>
            </a:r>
            <a:r>
              <a:rPr lang="en-US" sz="1600" b="1" baseline="30000">
                <a:latin typeface="Arial" charset="0"/>
              </a:rPr>
              <a:t>3</a:t>
            </a:r>
            <a:endParaRPr lang="en-US" sz="1600" b="1">
              <a:latin typeface="Arial" charset="0"/>
            </a:endParaRPr>
          </a:p>
        </p:txBody>
      </p:sp>
      <p:sp>
        <p:nvSpPr>
          <p:cNvPr id="89174" name="Rectangle 86"/>
          <p:cNvSpPr>
            <a:spLocks noChangeArrowheads="1"/>
          </p:cNvSpPr>
          <p:nvPr/>
        </p:nvSpPr>
        <p:spPr bwMode="auto">
          <a:xfrm>
            <a:off x="1741488" y="2057400"/>
            <a:ext cx="4873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10</a:t>
            </a:r>
            <a:r>
              <a:rPr lang="en-US" sz="1600" b="1" baseline="30000">
                <a:latin typeface="Arial" charset="0"/>
              </a:rPr>
              <a:t>4</a:t>
            </a:r>
            <a:endParaRPr lang="en-US" sz="1600" b="1">
              <a:latin typeface="Arial" charset="0"/>
            </a:endParaRPr>
          </a:p>
        </p:txBody>
      </p:sp>
      <p:sp>
        <p:nvSpPr>
          <p:cNvPr id="89175" name="Rectangle 87"/>
          <p:cNvSpPr>
            <a:spLocks noChangeArrowheads="1"/>
          </p:cNvSpPr>
          <p:nvPr/>
        </p:nvSpPr>
        <p:spPr bwMode="auto">
          <a:xfrm>
            <a:off x="2425700" y="5181600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0</a:t>
            </a:r>
          </a:p>
        </p:txBody>
      </p:sp>
      <p:sp>
        <p:nvSpPr>
          <p:cNvPr id="89176" name="Rectangle 88"/>
          <p:cNvSpPr>
            <a:spLocks noChangeArrowheads="1"/>
          </p:cNvSpPr>
          <p:nvPr/>
        </p:nvSpPr>
        <p:spPr bwMode="auto">
          <a:xfrm>
            <a:off x="3070225" y="5183188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7</a:t>
            </a:r>
          </a:p>
        </p:txBody>
      </p:sp>
      <p:sp>
        <p:nvSpPr>
          <p:cNvPr id="89177" name="Rectangle 89"/>
          <p:cNvSpPr>
            <a:spLocks noChangeArrowheads="1"/>
          </p:cNvSpPr>
          <p:nvPr/>
        </p:nvSpPr>
        <p:spPr bwMode="auto">
          <a:xfrm>
            <a:off x="3608388" y="51831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14</a:t>
            </a:r>
          </a:p>
        </p:txBody>
      </p:sp>
      <p:sp>
        <p:nvSpPr>
          <p:cNvPr id="89178" name="Rectangle 90"/>
          <p:cNvSpPr>
            <a:spLocks noChangeArrowheads="1"/>
          </p:cNvSpPr>
          <p:nvPr/>
        </p:nvSpPr>
        <p:spPr bwMode="auto">
          <a:xfrm>
            <a:off x="4214813" y="5183188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21</a:t>
            </a:r>
          </a:p>
        </p:txBody>
      </p:sp>
      <p:sp>
        <p:nvSpPr>
          <p:cNvPr id="89179" name="Rectangle 91"/>
          <p:cNvSpPr>
            <a:spLocks noChangeArrowheads="1"/>
          </p:cNvSpPr>
          <p:nvPr/>
        </p:nvSpPr>
        <p:spPr bwMode="auto">
          <a:xfrm>
            <a:off x="4857750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28</a:t>
            </a:r>
          </a:p>
        </p:txBody>
      </p:sp>
      <p:sp>
        <p:nvSpPr>
          <p:cNvPr id="89180" name="Rectangle 92"/>
          <p:cNvSpPr>
            <a:spLocks noChangeArrowheads="1"/>
          </p:cNvSpPr>
          <p:nvPr/>
        </p:nvSpPr>
        <p:spPr bwMode="auto">
          <a:xfrm>
            <a:off x="5473700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35</a:t>
            </a:r>
          </a:p>
        </p:txBody>
      </p:sp>
      <p:sp>
        <p:nvSpPr>
          <p:cNvPr id="89181" name="Rectangle 93"/>
          <p:cNvSpPr>
            <a:spLocks noChangeArrowheads="1"/>
          </p:cNvSpPr>
          <p:nvPr/>
        </p:nvSpPr>
        <p:spPr bwMode="auto">
          <a:xfrm>
            <a:off x="6072188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42</a:t>
            </a:r>
          </a:p>
        </p:txBody>
      </p:sp>
      <p:sp>
        <p:nvSpPr>
          <p:cNvPr id="89182" name="Rectangle 94"/>
          <p:cNvSpPr>
            <a:spLocks noChangeArrowheads="1"/>
          </p:cNvSpPr>
          <p:nvPr/>
        </p:nvSpPr>
        <p:spPr bwMode="auto">
          <a:xfrm>
            <a:off x="6683375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49</a:t>
            </a:r>
          </a:p>
        </p:txBody>
      </p:sp>
      <p:sp>
        <p:nvSpPr>
          <p:cNvPr id="89183" name="Rectangle 95"/>
          <p:cNvSpPr>
            <a:spLocks noChangeArrowheads="1"/>
          </p:cNvSpPr>
          <p:nvPr/>
        </p:nvSpPr>
        <p:spPr bwMode="auto">
          <a:xfrm>
            <a:off x="7281863" y="5181600"/>
            <a:ext cx="409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600" b="1">
                <a:latin typeface="Arial" charset="0"/>
              </a:rPr>
              <a:t>56</a:t>
            </a:r>
          </a:p>
        </p:txBody>
      </p:sp>
      <p:sp>
        <p:nvSpPr>
          <p:cNvPr id="89184" name="Rectangle 96"/>
          <p:cNvSpPr>
            <a:spLocks noChangeArrowheads="1"/>
          </p:cNvSpPr>
          <p:nvPr/>
        </p:nvSpPr>
        <p:spPr bwMode="auto">
          <a:xfrm>
            <a:off x="1882775" y="5732463"/>
            <a:ext cx="14970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500" b="1">
                <a:latin typeface="Arial" charset="0"/>
              </a:rPr>
              <a:t>First exposure</a:t>
            </a:r>
          </a:p>
          <a:p>
            <a:r>
              <a:rPr lang="en-US" sz="1500" b="1">
                <a:latin typeface="Arial" charset="0"/>
              </a:rPr>
              <a:t>to antigen A</a:t>
            </a:r>
          </a:p>
        </p:txBody>
      </p:sp>
      <p:sp>
        <p:nvSpPr>
          <p:cNvPr id="89185" name="Rectangle 97"/>
          <p:cNvSpPr>
            <a:spLocks noChangeArrowheads="1"/>
          </p:cNvSpPr>
          <p:nvPr/>
        </p:nvSpPr>
        <p:spPr bwMode="auto">
          <a:xfrm>
            <a:off x="3584575" y="5729288"/>
            <a:ext cx="298926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500" b="1">
                <a:latin typeface="Arial" charset="0"/>
              </a:rPr>
              <a:t>Second exposure to antigen A;</a:t>
            </a:r>
          </a:p>
          <a:p>
            <a:r>
              <a:rPr lang="en-US" sz="1500" b="1">
                <a:latin typeface="Arial" charset="0"/>
              </a:rPr>
              <a:t>first exposure to antigen B</a:t>
            </a:r>
          </a:p>
        </p:txBody>
      </p:sp>
      <p:sp>
        <p:nvSpPr>
          <p:cNvPr id="89186" name="Rectangle 98"/>
          <p:cNvSpPr>
            <a:spLocks noChangeArrowheads="1"/>
          </p:cNvSpPr>
          <p:nvPr/>
        </p:nvSpPr>
        <p:spPr bwMode="auto">
          <a:xfrm>
            <a:off x="1276350" y="385763"/>
            <a:ext cx="2217738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>
                <a:solidFill>
                  <a:srgbClr val="0074A6"/>
                </a:solidFill>
                <a:latin typeface="Arial Black" pitchFamily="28" charset="0"/>
              </a:rPr>
              <a:t>Primary immune</a:t>
            </a:r>
          </a:p>
          <a:p>
            <a:pPr>
              <a:lnSpc>
                <a:spcPct val="95000"/>
              </a:lnSpc>
            </a:pPr>
            <a:r>
              <a:rPr lang="en-US" sz="1500">
                <a:solidFill>
                  <a:srgbClr val="0074A6"/>
                </a:solidFill>
                <a:latin typeface="Arial Black" pitchFamily="28" charset="0"/>
              </a:rPr>
              <a:t>response</a:t>
            </a:r>
            <a:r>
              <a:rPr lang="en-US" sz="1500" b="1">
                <a:solidFill>
                  <a:srgbClr val="0074A6"/>
                </a:solidFill>
                <a:latin typeface="Arial" charset="0"/>
              </a:rPr>
              <a:t> to antigen</a:t>
            </a:r>
          </a:p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0074A6"/>
                </a:solidFill>
                <a:latin typeface="Arial" charset="0"/>
              </a:rPr>
              <a:t>A occurs after a delay.</a:t>
            </a:r>
          </a:p>
        </p:txBody>
      </p:sp>
      <p:sp>
        <p:nvSpPr>
          <p:cNvPr id="89187" name="Rectangle 99"/>
          <p:cNvSpPr>
            <a:spLocks noChangeArrowheads="1"/>
          </p:cNvSpPr>
          <p:nvPr/>
        </p:nvSpPr>
        <p:spPr bwMode="auto">
          <a:xfrm>
            <a:off x="4094163" y="161925"/>
            <a:ext cx="3719512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>
                <a:solidFill>
                  <a:srgbClr val="0074A6"/>
                </a:solidFill>
                <a:latin typeface="Arial Black" pitchFamily="28" charset="0"/>
              </a:rPr>
              <a:t>Secondary immune response</a:t>
            </a:r>
            <a:r>
              <a:rPr lang="en-US" sz="1500" b="1">
                <a:solidFill>
                  <a:srgbClr val="0074A6"/>
                </a:solidFill>
                <a:latin typeface="Arial" charset="0"/>
              </a:rPr>
              <a:t> to</a:t>
            </a:r>
          </a:p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0074A6"/>
                </a:solidFill>
                <a:latin typeface="Arial" charset="0"/>
              </a:rPr>
              <a:t>antigen A is faster and larger; </a:t>
            </a:r>
            <a:r>
              <a:rPr lang="en-US" sz="1500">
                <a:solidFill>
                  <a:srgbClr val="0074A6"/>
                </a:solidFill>
                <a:latin typeface="Arial Black" pitchFamily="28" charset="0"/>
              </a:rPr>
              <a:t>primary</a:t>
            </a:r>
            <a:endParaRPr lang="en-US" sz="1500" b="1">
              <a:solidFill>
                <a:srgbClr val="0074A6"/>
              </a:solidFill>
              <a:latin typeface="Arial Black" pitchFamily="28" charset="0"/>
            </a:endParaRPr>
          </a:p>
          <a:p>
            <a:pPr>
              <a:lnSpc>
                <a:spcPct val="95000"/>
              </a:lnSpc>
            </a:pPr>
            <a:r>
              <a:rPr lang="en-US" sz="1500">
                <a:solidFill>
                  <a:srgbClr val="0074A6"/>
                </a:solidFill>
                <a:latin typeface="Arial Black" pitchFamily="28" charset="0"/>
              </a:rPr>
              <a:t>immune response</a:t>
            </a:r>
            <a:r>
              <a:rPr lang="en-US" sz="1500" b="1">
                <a:solidFill>
                  <a:srgbClr val="0074A6"/>
                </a:solidFill>
                <a:latin typeface="Arial" charset="0"/>
              </a:rPr>
              <a:t> to antigen B is</a:t>
            </a:r>
          </a:p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0074A6"/>
                </a:solidFill>
                <a:latin typeface="Arial" charset="0"/>
              </a:rPr>
              <a:t>similar to that for antigen A.</a:t>
            </a:r>
          </a:p>
        </p:txBody>
      </p:sp>
      <p:sp>
        <p:nvSpPr>
          <p:cNvPr id="89188" name="Rectangle 100"/>
          <p:cNvSpPr>
            <a:spLocks noChangeArrowheads="1"/>
          </p:cNvSpPr>
          <p:nvPr/>
        </p:nvSpPr>
        <p:spPr bwMode="auto">
          <a:xfrm>
            <a:off x="4191000" y="6335713"/>
            <a:ext cx="1401763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1500">
                <a:latin typeface="Arial Black" pitchFamily="28" charset="0"/>
              </a:rPr>
              <a:t>Time (days)</a:t>
            </a:r>
            <a:endParaRPr lang="en-US" sz="1500" b="1">
              <a:latin typeface="Arial Black" pitchFamily="28" charset="0"/>
            </a:endParaRPr>
          </a:p>
        </p:txBody>
      </p:sp>
      <p:sp>
        <p:nvSpPr>
          <p:cNvPr id="89189" name="Rectangle 101"/>
          <p:cNvSpPr>
            <a:spLocks noChangeArrowheads="1"/>
          </p:cNvSpPr>
          <p:nvPr/>
        </p:nvSpPr>
        <p:spPr bwMode="auto">
          <a:xfrm>
            <a:off x="3135313" y="4398963"/>
            <a:ext cx="8191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0074A6"/>
                </a:solidFill>
                <a:latin typeface="Arial" charset="0"/>
              </a:rPr>
              <a:t>Anti-</a:t>
            </a:r>
          </a:p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0074A6"/>
                </a:solidFill>
                <a:latin typeface="Arial" charset="0"/>
              </a:rPr>
              <a:t>Bodies</a:t>
            </a:r>
          </a:p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0074A6"/>
                </a:solidFill>
                <a:latin typeface="Arial" charset="0"/>
              </a:rPr>
              <a:t>to A</a:t>
            </a:r>
          </a:p>
        </p:txBody>
      </p:sp>
      <p:sp>
        <p:nvSpPr>
          <p:cNvPr id="89190" name="Rectangle 102"/>
          <p:cNvSpPr>
            <a:spLocks noChangeArrowheads="1"/>
          </p:cNvSpPr>
          <p:nvPr/>
        </p:nvSpPr>
        <p:spPr bwMode="auto">
          <a:xfrm>
            <a:off x="5549900" y="4337050"/>
            <a:ext cx="81915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7D166B"/>
                </a:solidFill>
                <a:latin typeface="Arial" charset="0"/>
              </a:rPr>
              <a:t>Anti-</a:t>
            </a:r>
          </a:p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7D166B"/>
                </a:solidFill>
                <a:latin typeface="Arial" charset="0"/>
              </a:rPr>
              <a:t>Bodies</a:t>
            </a:r>
          </a:p>
          <a:p>
            <a:pPr>
              <a:lnSpc>
                <a:spcPct val="95000"/>
              </a:lnSpc>
            </a:pPr>
            <a:r>
              <a:rPr lang="en-US" sz="1500" b="1">
                <a:solidFill>
                  <a:srgbClr val="7D166B"/>
                </a:solidFill>
                <a:latin typeface="Arial" charset="0"/>
              </a:rPr>
              <a:t>to B</a:t>
            </a:r>
          </a:p>
        </p:txBody>
      </p:sp>
      <p:sp>
        <p:nvSpPr>
          <p:cNvPr id="89191" name="Line 103"/>
          <p:cNvSpPr>
            <a:spLocks noChangeShapeType="1"/>
          </p:cNvSpPr>
          <p:nvPr/>
        </p:nvSpPr>
        <p:spPr bwMode="auto">
          <a:xfrm flipH="1" flipV="1">
            <a:off x="2343150" y="1206500"/>
            <a:ext cx="1050925" cy="3105150"/>
          </a:xfrm>
          <a:prstGeom prst="line">
            <a:avLst/>
          </a:prstGeom>
          <a:noFill/>
          <a:ln w="1587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92" name="Line 104"/>
          <p:cNvSpPr>
            <a:spLocks noChangeShapeType="1"/>
          </p:cNvSpPr>
          <p:nvPr/>
        </p:nvSpPr>
        <p:spPr bwMode="auto">
          <a:xfrm>
            <a:off x="1377950" y="1209675"/>
            <a:ext cx="1978025" cy="0"/>
          </a:xfrm>
          <a:prstGeom prst="line">
            <a:avLst/>
          </a:prstGeom>
          <a:noFill/>
          <a:ln w="1587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93" name="Line 105"/>
          <p:cNvSpPr>
            <a:spLocks noChangeShapeType="1"/>
          </p:cNvSpPr>
          <p:nvPr/>
        </p:nvSpPr>
        <p:spPr bwMode="auto">
          <a:xfrm>
            <a:off x="4195763" y="1211263"/>
            <a:ext cx="3397250" cy="0"/>
          </a:xfrm>
          <a:prstGeom prst="line">
            <a:avLst/>
          </a:prstGeom>
          <a:noFill/>
          <a:ln w="15875">
            <a:solidFill>
              <a:srgbClr val="0074A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94" name="Freeform 106"/>
          <p:cNvSpPr>
            <a:spLocks/>
          </p:cNvSpPr>
          <p:nvPr/>
        </p:nvSpPr>
        <p:spPr bwMode="auto">
          <a:xfrm>
            <a:off x="5826125" y="1211263"/>
            <a:ext cx="312738" cy="3065462"/>
          </a:xfrm>
          <a:custGeom>
            <a:avLst/>
            <a:gdLst/>
            <a:ahLst/>
            <a:cxnLst>
              <a:cxn ang="0">
                <a:pos x="197" y="725"/>
              </a:cxn>
              <a:cxn ang="0">
                <a:pos x="27" y="0"/>
              </a:cxn>
              <a:cxn ang="0">
                <a:pos x="0" y="1931"/>
              </a:cxn>
            </a:cxnLst>
            <a:rect l="0" t="0" r="r" b="b"/>
            <a:pathLst>
              <a:path w="197" h="1931">
                <a:moveTo>
                  <a:pt x="197" y="725"/>
                </a:moveTo>
                <a:lnTo>
                  <a:pt x="27" y="0"/>
                </a:lnTo>
                <a:lnTo>
                  <a:pt x="0" y="1931"/>
                </a:lnTo>
              </a:path>
            </a:pathLst>
          </a:custGeom>
          <a:noFill/>
          <a:ln w="15875" cap="flat" cmpd="sng">
            <a:solidFill>
              <a:srgbClr val="0074A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95" name="Oval 107"/>
          <p:cNvSpPr>
            <a:spLocks noChangeArrowheads="1"/>
          </p:cNvSpPr>
          <p:nvPr/>
        </p:nvSpPr>
        <p:spPr bwMode="auto">
          <a:xfrm>
            <a:off x="6099175" y="2327275"/>
            <a:ext cx="74613" cy="74613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196" name="Oval 108"/>
          <p:cNvSpPr>
            <a:spLocks noChangeArrowheads="1"/>
          </p:cNvSpPr>
          <p:nvPr/>
        </p:nvSpPr>
        <p:spPr bwMode="auto">
          <a:xfrm>
            <a:off x="3362325" y="4289425"/>
            <a:ext cx="74613" cy="74613"/>
          </a:xfrm>
          <a:prstGeom prst="ellipse">
            <a:avLst/>
          </a:prstGeom>
          <a:solidFill>
            <a:srgbClr val="0074A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Humoral Immunity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B cells encounter antigens and produce specific antibodies against them</a:t>
            </a:r>
          </a:p>
          <a:p>
            <a:endParaRPr lang="en-US" dirty="0" smtClean="0"/>
          </a:p>
          <a:p>
            <a:r>
              <a:rPr lang="en-US" dirty="0" smtClean="0"/>
              <a:t>Two </a:t>
            </a:r>
            <a:r>
              <a:rPr lang="en-US" dirty="0"/>
              <a:t>types of active </a:t>
            </a:r>
            <a:r>
              <a:rPr lang="en-US" dirty="0" err="1"/>
              <a:t>humoral</a:t>
            </a:r>
            <a:r>
              <a:rPr lang="en-US" dirty="0"/>
              <a:t> immunity: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response </a:t>
            </a:r>
            <a:r>
              <a:rPr lang="en-US" dirty="0"/>
              <a:t>to bacterial or viral </a:t>
            </a:r>
            <a:r>
              <a:rPr lang="en-US" dirty="0" smtClean="0"/>
              <a:t>infection</a:t>
            </a:r>
          </a:p>
          <a:p>
            <a:pPr lvl="2"/>
            <a:r>
              <a:rPr lang="en-US" dirty="0" smtClean="0"/>
              <a:t>Exposure to _</a:t>
            </a:r>
            <a:endParaRPr lang="en-US" dirty="0"/>
          </a:p>
          <a:p>
            <a:pPr lvl="1"/>
            <a:r>
              <a:rPr lang="en-US" b="1" dirty="0"/>
              <a:t>Artificially </a:t>
            </a:r>
            <a:r>
              <a:rPr lang="en-US" b="1" dirty="0" smtClean="0"/>
              <a:t>acquired</a:t>
            </a:r>
            <a:endParaRPr lang="en-US" dirty="0" smtClean="0"/>
          </a:p>
          <a:p>
            <a:pPr lvl="2"/>
            <a:r>
              <a:rPr lang="en-US" dirty="0" smtClean="0"/>
              <a:t>response </a:t>
            </a:r>
            <a:r>
              <a:rPr lang="en-US" dirty="0"/>
              <a:t>to vaccine of dead or attenuated </a:t>
            </a:r>
            <a:r>
              <a:rPr lang="en-US" dirty="0" smtClean="0"/>
              <a:t>pathogens</a:t>
            </a:r>
          </a:p>
          <a:p>
            <a:pPr lvl="2"/>
            <a:r>
              <a:rPr lang="en-US" dirty="0" smtClean="0"/>
              <a:t>Exposure to __________________________________, but not the actual pathogen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Active Humoral Immunity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Vaccines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 </a:t>
            </a:r>
            <a:r>
              <a:rPr lang="en-US" dirty="0"/>
              <a:t>of </a:t>
            </a:r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Spare </a:t>
            </a:r>
            <a:r>
              <a:rPr lang="en-US" dirty="0"/>
              <a:t>us </a:t>
            </a:r>
            <a:r>
              <a:rPr lang="en-US" dirty="0" smtClean="0"/>
              <a:t>symptoms </a:t>
            </a:r>
            <a:r>
              <a:rPr lang="en-US" dirty="0"/>
              <a:t>of primary response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Provide </a:t>
            </a:r>
            <a:r>
              <a:rPr lang="en-US" dirty="0"/>
              <a:t>antigenic determinants that are </a:t>
            </a:r>
            <a:r>
              <a:rPr lang="en-US" dirty="0" smtClean="0"/>
              <a:t>_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Passive Humoral Immunity</a:t>
            </a: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Antibodies _____________________ rather than made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 </a:t>
            </a:r>
            <a:r>
              <a:rPr lang="en-US" dirty="0"/>
              <a:t>cells are not challenged by </a:t>
            </a:r>
            <a:r>
              <a:rPr lang="en-US" dirty="0" smtClean="0"/>
              <a:t>antigens</a:t>
            </a:r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Immunological </a:t>
            </a:r>
            <a:r>
              <a:rPr lang="en-US" dirty="0"/>
              <a:t>memory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Protection </a:t>
            </a:r>
            <a:r>
              <a:rPr lang="en-US" dirty="0"/>
              <a:t>ends when antibodies degrade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Passive Humoral Immunity</a:t>
            </a:r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dirty="0"/>
              <a:t>Two types</a:t>
            </a:r>
          </a:p>
          <a:p>
            <a:pPr marL="990600" lvl="1" indent="-533400">
              <a:buFontTx/>
              <a:buAutoNum type="arabicPeriod"/>
            </a:pPr>
            <a:endParaRPr lang="en-US" dirty="0" smtClean="0"/>
          </a:p>
          <a:p>
            <a:pPr marL="990600" lvl="1" indent="-533400">
              <a:buFontTx/>
              <a:buAutoNum type="arabicPeriod"/>
            </a:pPr>
            <a:r>
              <a:rPr lang="en-US" dirty="0" smtClean="0"/>
              <a:t>Naturally acquired</a:t>
            </a:r>
          </a:p>
          <a:p>
            <a:pPr marL="1390650" lvl="2" indent="-533400"/>
            <a:r>
              <a:rPr lang="en-US" dirty="0" smtClean="0"/>
              <a:t>antibodies ___________________________________ via </a:t>
            </a:r>
            <a:r>
              <a:rPr lang="en-US" dirty="0"/>
              <a:t>placenta or to infant through milk</a:t>
            </a:r>
          </a:p>
          <a:p>
            <a:pPr marL="990600" lvl="1" indent="-533400">
              <a:buFontTx/>
              <a:buAutoNum type="arabicPeriod"/>
            </a:pPr>
            <a:endParaRPr lang="en-US" dirty="0" smtClean="0"/>
          </a:p>
          <a:p>
            <a:pPr marL="990600" lvl="1" indent="-533400">
              <a:buFontTx/>
              <a:buAutoNum type="arabicPeriod"/>
            </a:pPr>
            <a:r>
              <a:rPr lang="en-US" dirty="0" smtClean="0"/>
              <a:t>Artificially acquired</a:t>
            </a:r>
          </a:p>
          <a:p>
            <a:pPr marL="1390650" lvl="2" indent="-533400"/>
            <a:r>
              <a:rPr lang="en-US" dirty="0" smtClean="0"/>
              <a:t>Introduction of antibodies _</a:t>
            </a:r>
            <a:endParaRPr lang="en-US" dirty="0"/>
          </a:p>
          <a:p>
            <a:pPr marL="1371600" lvl="2" indent="-457200"/>
            <a:endParaRPr lang="en-US" dirty="0" smtClean="0"/>
          </a:p>
          <a:p>
            <a:pPr marL="1371600" lvl="2" indent="-457200"/>
            <a:r>
              <a:rPr lang="en-US" dirty="0" smtClean="0"/>
              <a:t>Protection </a:t>
            </a:r>
            <a:r>
              <a:rPr lang="en-US" dirty="0"/>
              <a:t>immediate but ends when antibodies naturally degrade in body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23" name="Rectangle 1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74638"/>
          </a:xfrm>
        </p:spPr>
        <p:txBody>
          <a:bodyPr/>
          <a:lstStyle/>
          <a:p>
            <a:r>
              <a:rPr lang="en-US" sz="1200">
                <a:solidFill>
                  <a:schemeClr val="tx1"/>
                </a:solidFill>
              </a:rPr>
              <a:t>Figure 21.13  Active and passive humoral immunity.</a:t>
            </a:r>
            <a:endParaRPr lang="en-US" sz="1800" b="0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465138" y="268288"/>
            <a:ext cx="8199437" cy="6207125"/>
            <a:chOff x="216" y="106"/>
            <a:chExt cx="5327" cy="4029"/>
          </a:xfrm>
        </p:grpSpPr>
        <p:pic>
          <p:nvPicPr>
            <p:cNvPr id="94226" name="Picture 18" descr="figure_21_13_unlabeled"/>
            <p:cNvPicPr>
              <a:picLocks noChangeAspect="1" noChangeArrowheads="1"/>
            </p:cNvPicPr>
            <p:nvPr/>
          </p:nvPicPr>
          <p:blipFill>
            <a:blip r:embed="rId3" cstate="print"/>
            <a:srcRect b="3589"/>
            <a:stretch>
              <a:fillRect/>
            </a:stretch>
          </p:blipFill>
          <p:spPr bwMode="auto">
            <a:xfrm>
              <a:off x="216" y="106"/>
              <a:ext cx="5327" cy="4029"/>
            </a:xfrm>
            <a:prstGeom prst="rect">
              <a:avLst/>
            </a:prstGeom>
            <a:noFill/>
          </p:spPr>
        </p:pic>
        <p:sp>
          <p:nvSpPr>
            <p:cNvPr id="94227" name="Rectangle 19"/>
            <p:cNvSpPr>
              <a:spLocks noChangeArrowheads="1"/>
            </p:cNvSpPr>
            <p:nvPr/>
          </p:nvSpPr>
          <p:spPr bwMode="auto">
            <a:xfrm>
              <a:off x="2399" y="221"/>
              <a:ext cx="95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 Black" pitchFamily="28" charset="0"/>
                </a:rPr>
                <a:t>Humoral</a:t>
              </a:r>
            </a:p>
            <a:p>
              <a:pPr algn="ctr"/>
              <a:r>
                <a:rPr lang="en-US" sz="2000">
                  <a:latin typeface="Arial Black" pitchFamily="28" charset="0"/>
                </a:rPr>
                <a:t>immunity</a:t>
              </a:r>
            </a:p>
          </p:txBody>
        </p:sp>
        <p:sp>
          <p:nvSpPr>
            <p:cNvPr id="94228" name="Rectangle 20"/>
            <p:cNvSpPr>
              <a:spLocks noChangeArrowheads="1"/>
            </p:cNvSpPr>
            <p:nvPr/>
          </p:nvSpPr>
          <p:spPr bwMode="auto">
            <a:xfrm>
              <a:off x="1190" y="1349"/>
              <a:ext cx="697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 Black" pitchFamily="28" charset="0"/>
                </a:rPr>
                <a:t>Active</a:t>
              </a:r>
            </a:p>
          </p:txBody>
        </p:sp>
        <p:sp>
          <p:nvSpPr>
            <p:cNvPr id="94229" name="Rectangle 21"/>
            <p:cNvSpPr>
              <a:spLocks noChangeArrowheads="1"/>
            </p:cNvSpPr>
            <p:nvPr/>
          </p:nvSpPr>
          <p:spPr bwMode="auto">
            <a:xfrm>
              <a:off x="3798" y="1354"/>
              <a:ext cx="816" cy="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 Black" pitchFamily="28" charset="0"/>
                </a:rPr>
                <a:t>Passive</a:t>
              </a:r>
            </a:p>
          </p:txBody>
        </p:sp>
        <p:sp>
          <p:nvSpPr>
            <p:cNvPr id="94230" name="Rectangle 22"/>
            <p:cNvSpPr>
              <a:spLocks noChangeArrowheads="1"/>
            </p:cNvSpPr>
            <p:nvPr/>
          </p:nvSpPr>
          <p:spPr bwMode="auto">
            <a:xfrm>
              <a:off x="390" y="2262"/>
              <a:ext cx="94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 Black" pitchFamily="28" charset="0"/>
                </a:rPr>
                <a:t>Naturally</a:t>
              </a:r>
            </a:p>
            <a:p>
              <a:pPr algn="ctr"/>
              <a:r>
                <a:rPr lang="en-US" sz="2000">
                  <a:latin typeface="Arial Black" pitchFamily="28" charset="0"/>
                </a:rPr>
                <a:t>acquired</a:t>
              </a:r>
            </a:p>
          </p:txBody>
        </p:sp>
        <p:sp>
          <p:nvSpPr>
            <p:cNvPr id="94231" name="Rectangle 23"/>
            <p:cNvSpPr>
              <a:spLocks noChangeArrowheads="1"/>
            </p:cNvSpPr>
            <p:nvPr/>
          </p:nvSpPr>
          <p:spPr bwMode="auto">
            <a:xfrm>
              <a:off x="362" y="2677"/>
              <a:ext cx="908" cy="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Infection;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contact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with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pathogen</a:t>
              </a:r>
            </a:p>
          </p:txBody>
        </p:sp>
        <p:sp>
          <p:nvSpPr>
            <p:cNvPr id="94232" name="Rectangle 24"/>
            <p:cNvSpPr>
              <a:spLocks noChangeArrowheads="1"/>
            </p:cNvSpPr>
            <p:nvPr/>
          </p:nvSpPr>
          <p:spPr bwMode="auto">
            <a:xfrm>
              <a:off x="1676" y="2276"/>
              <a:ext cx="105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 Black" pitchFamily="28" charset="0"/>
                </a:rPr>
                <a:t>Artificially</a:t>
              </a:r>
            </a:p>
            <a:p>
              <a:pPr algn="ctr"/>
              <a:r>
                <a:rPr lang="en-US" sz="2000">
                  <a:latin typeface="Arial Black" pitchFamily="28" charset="0"/>
                </a:rPr>
                <a:t>acquired</a:t>
              </a:r>
            </a:p>
          </p:txBody>
        </p:sp>
        <p:sp>
          <p:nvSpPr>
            <p:cNvPr id="94233" name="Rectangle 25"/>
            <p:cNvSpPr>
              <a:spLocks noChangeArrowheads="1"/>
            </p:cNvSpPr>
            <p:nvPr/>
          </p:nvSpPr>
          <p:spPr bwMode="auto">
            <a:xfrm>
              <a:off x="1708" y="2699"/>
              <a:ext cx="1000" cy="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Vaccine;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dead or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attenuated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pathogens</a:t>
              </a:r>
            </a:p>
          </p:txBody>
        </p:sp>
        <p:sp>
          <p:nvSpPr>
            <p:cNvPr id="94234" name="Rectangle 26"/>
            <p:cNvSpPr>
              <a:spLocks noChangeArrowheads="1"/>
            </p:cNvSpPr>
            <p:nvPr/>
          </p:nvSpPr>
          <p:spPr bwMode="auto">
            <a:xfrm>
              <a:off x="3071" y="2266"/>
              <a:ext cx="94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 Black" pitchFamily="28" charset="0"/>
                </a:rPr>
                <a:t>Naturally</a:t>
              </a:r>
            </a:p>
            <a:p>
              <a:pPr algn="ctr"/>
              <a:r>
                <a:rPr lang="en-US" sz="2000">
                  <a:latin typeface="Arial Black" pitchFamily="28" charset="0"/>
                </a:rPr>
                <a:t>acquired</a:t>
              </a:r>
            </a:p>
          </p:txBody>
        </p:sp>
        <p:sp>
          <p:nvSpPr>
            <p:cNvPr id="94235" name="Rectangle 27"/>
            <p:cNvSpPr>
              <a:spLocks noChangeArrowheads="1"/>
            </p:cNvSpPr>
            <p:nvPr/>
          </p:nvSpPr>
          <p:spPr bwMode="auto">
            <a:xfrm>
              <a:off x="3044" y="2667"/>
              <a:ext cx="1147" cy="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Antibodies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passed from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mother to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fetus via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placenta; or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to infant in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her milk</a:t>
              </a:r>
            </a:p>
          </p:txBody>
        </p:sp>
        <p:sp>
          <p:nvSpPr>
            <p:cNvPr id="94236" name="Rectangle 28"/>
            <p:cNvSpPr>
              <a:spLocks noChangeArrowheads="1"/>
            </p:cNvSpPr>
            <p:nvPr/>
          </p:nvSpPr>
          <p:spPr bwMode="auto">
            <a:xfrm>
              <a:off x="4390" y="2692"/>
              <a:ext cx="1046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Injection of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exogenous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antibodies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(gamma </a:t>
              </a:r>
            </a:p>
            <a:p>
              <a:pPr>
                <a:lnSpc>
                  <a:spcPct val="95000"/>
                </a:lnSpc>
              </a:pPr>
              <a:r>
                <a:rPr lang="en-US" sz="2000" b="1">
                  <a:latin typeface="Arial" charset="0"/>
                </a:rPr>
                <a:t>globulin)</a:t>
              </a:r>
            </a:p>
          </p:txBody>
        </p:sp>
        <p:sp>
          <p:nvSpPr>
            <p:cNvPr id="94237" name="Rectangle 29"/>
            <p:cNvSpPr>
              <a:spLocks noChangeArrowheads="1"/>
            </p:cNvSpPr>
            <p:nvPr/>
          </p:nvSpPr>
          <p:spPr bwMode="auto">
            <a:xfrm>
              <a:off x="4362" y="2276"/>
              <a:ext cx="1054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000">
                  <a:latin typeface="Arial Black" pitchFamily="28" charset="0"/>
                </a:rPr>
                <a:t>Artificially</a:t>
              </a:r>
            </a:p>
            <a:p>
              <a:pPr algn="ctr"/>
              <a:r>
                <a:rPr lang="en-US" sz="2000">
                  <a:latin typeface="Arial Black" pitchFamily="28" charset="0"/>
                </a:rPr>
                <a:t>acquired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Innate Defenses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Surface barriers ward off invading pathogens</a:t>
            </a:r>
          </a:p>
          <a:p>
            <a:pPr lvl="1"/>
            <a:r>
              <a:rPr lang="en-US" dirty="0"/>
              <a:t>Skin, mucous membranes, and their secretions </a:t>
            </a:r>
          </a:p>
          <a:p>
            <a:pPr lvl="2"/>
            <a:r>
              <a:rPr lang="en-US" dirty="0" smtClean="0"/>
              <a:t>__________________________________________________      to </a:t>
            </a:r>
            <a:r>
              <a:rPr lang="en-US" dirty="0"/>
              <a:t>most microorganisms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______________________________________ resistant </a:t>
            </a:r>
            <a:r>
              <a:rPr lang="en-US" dirty="0"/>
              <a:t>to weak acids and bases, bacterial enzymes, and </a:t>
            </a:r>
            <a:r>
              <a:rPr lang="en-US" dirty="0" smtClean="0"/>
              <a:t>toxins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Antibodies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Immunoglobulins</a:t>
            </a:r>
            <a:endParaRPr lang="en-US" dirty="0" smtClean="0"/>
          </a:p>
          <a:p>
            <a:pPr lvl="1"/>
            <a:r>
              <a:rPr lang="en-US" dirty="0" smtClean="0"/>
              <a:t>gamma </a:t>
            </a:r>
            <a:r>
              <a:rPr lang="en-US" dirty="0"/>
              <a:t>globulin portion of blood </a:t>
            </a:r>
          </a:p>
          <a:p>
            <a:endParaRPr lang="en-US" dirty="0" smtClean="0"/>
          </a:p>
          <a:p>
            <a:r>
              <a:rPr lang="en-US" dirty="0" smtClean="0"/>
              <a:t>Proteins </a:t>
            </a:r>
            <a:r>
              <a:rPr lang="en-US" dirty="0"/>
              <a:t>secreted by </a:t>
            </a:r>
            <a:r>
              <a:rPr lang="en-US" dirty="0" smtClean="0"/>
              <a:t>_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Capable </a:t>
            </a:r>
            <a:r>
              <a:rPr lang="en-US" dirty="0"/>
              <a:t>of binding specifically with antigen detected by B cells</a:t>
            </a:r>
          </a:p>
          <a:p>
            <a:endParaRPr lang="en-US" dirty="0" smtClean="0"/>
          </a:p>
          <a:p>
            <a:r>
              <a:rPr lang="en-US" dirty="0" smtClean="0"/>
              <a:t>Grouped </a:t>
            </a:r>
            <a:r>
              <a:rPr lang="en-US" dirty="0"/>
              <a:t>into one of </a:t>
            </a:r>
            <a:r>
              <a:rPr lang="en-US" dirty="0" smtClean="0"/>
              <a:t>_____________________ </a:t>
            </a:r>
            <a:r>
              <a:rPr lang="en-US" dirty="0" err="1" smtClean="0"/>
              <a:t>Ig</a:t>
            </a:r>
            <a:r>
              <a:rPr lang="en-US" dirty="0" smtClean="0"/>
              <a:t> </a:t>
            </a:r>
            <a:r>
              <a:rPr lang="en-US" dirty="0"/>
              <a:t>classes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25858"/>
            <a:ext cx="3352800" cy="2406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Antibody Structure</a:t>
            </a:r>
          </a:p>
        </p:txBody>
      </p:sp>
      <p:sp>
        <p:nvSpPr>
          <p:cNvPr id="1157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8862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T-or Y-shaped monomer </a:t>
            </a:r>
          </a:p>
          <a:p>
            <a:pPr lvl="1" eaLnBrk="1" hangingPunct="1"/>
            <a:r>
              <a:rPr lang="en-US" dirty="0" smtClean="0"/>
              <a:t> four linked polypeptide chains </a:t>
            </a:r>
          </a:p>
          <a:p>
            <a:pPr eaLnBrk="1" hangingPunct="1"/>
            <a:r>
              <a:rPr lang="en-US" dirty="0" smtClean="0"/>
              <a:t>Two identical _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Two identical _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Antibody Structure</a:t>
            </a:r>
          </a:p>
        </p:txBody>
      </p:sp>
      <p:sp>
        <p:nvSpPr>
          <p:cNvPr id="1167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Variable (V) regions of each arm combine to form two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Constant (C) region of stem determines</a:t>
            </a:r>
          </a:p>
          <a:p>
            <a:pPr lvl="1" eaLnBrk="1" hangingPunct="1"/>
            <a:r>
              <a:rPr lang="en-US" dirty="0" smtClean="0"/>
              <a:t>The antibody __________________ (</a:t>
            </a:r>
            <a:r>
              <a:rPr lang="en-US" dirty="0" err="1" smtClean="0"/>
              <a:t>IgM</a:t>
            </a:r>
            <a:r>
              <a:rPr lang="en-US" dirty="0" smtClean="0"/>
              <a:t>, </a:t>
            </a:r>
            <a:r>
              <a:rPr lang="en-US" dirty="0" err="1" smtClean="0"/>
              <a:t>IgA</a:t>
            </a:r>
            <a:r>
              <a:rPr lang="en-US" dirty="0" smtClean="0"/>
              <a:t>, </a:t>
            </a:r>
            <a:r>
              <a:rPr lang="en-US" dirty="0" err="1" smtClean="0"/>
              <a:t>IgD</a:t>
            </a:r>
            <a:r>
              <a:rPr lang="en-US" dirty="0" smtClean="0"/>
              <a:t>, </a:t>
            </a:r>
            <a:r>
              <a:rPr lang="en-US" dirty="0" err="1" smtClean="0"/>
              <a:t>IgG</a:t>
            </a:r>
            <a:r>
              <a:rPr lang="en-US" dirty="0" smtClean="0"/>
              <a:t>, or </a:t>
            </a:r>
            <a:r>
              <a:rPr lang="en-US" dirty="0" err="1" smtClean="0"/>
              <a:t>IgE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The cells and chemicals that the antibody can bind to</a:t>
            </a:r>
          </a:p>
          <a:p>
            <a:pPr lvl="1" eaLnBrk="1" hangingPunct="1"/>
            <a:r>
              <a:rPr lang="en-US" dirty="0" smtClean="0"/>
              <a:t>How the antibody class functions in antigen elimination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850" y="1447800"/>
            <a:ext cx="23431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6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Classes of Antibodies</a:t>
            </a:r>
          </a:p>
        </p:txBody>
      </p:sp>
      <p:sp>
        <p:nvSpPr>
          <p:cNvPr id="11776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00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IgM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A ____________________________; first antibody released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Potent agglutinating agent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Readily fixes and activates complement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IgA</a:t>
            </a:r>
            <a:r>
              <a:rPr lang="en-US" dirty="0" smtClean="0"/>
              <a:t> (</a:t>
            </a:r>
            <a:r>
              <a:rPr lang="en-US" dirty="0" err="1" smtClean="0"/>
              <a:t>secretory</a:t>
            </a:r>
            <a:r>
              <a:rPr lang="en-US" dirty="0" smtClean="0"/>
              <a:t> </a:t>
            </a:r>
            <a:r>
              <a:rPr lang="en-US" dirty="0" err="1" smtClean="0"/>
              <a:t>IgA</a:t>
            </a:r>
            <a:r>
              <a:rPr lang="en-US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Monomer or _______________________; in __________________________and other secretions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Helps prevent entry of pathogens </a:t>
            </a:r>
          </a:p>
        </p:txBody>
      </p:sp>
      <p:pic>
        <p:nvPicPr>
          <p:cNvPr id="1177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572000"/>
            <a:ext cx="1990725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Classes of Antibodies</a:t>
            </a:r>
          </a:p>
        </p:txBody>
      </p:sp>
      <p:sp>
        <p:nvSpPr>
          <p:cNvPr id="1300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00800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err="1" smtClean="0"/>
              <a:t>IgD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Monomer attached to the _</a:t>
            </a:r>
          </a:p>
          <a:p>
            <a:pPr lvl="1" eaLnBrk="1" hangingPunct="1">
              <a:defRPr/>
            </a:pPr>
            <a:r>
              <a:rPr lang="en-US" dirty="0" smtClean="0"/>
              <a:t>Functions as a _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err="1" smtClean="0"/>
              <a:t>IgG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Monomer; 75–85% of antibodies in plasma</a:t>
            </a:r>
          </a:p>
          <a:p>
            <a:pPr lvl="1" eaLnBrk="1" hangingPunct="1">
              <a:defRPr/>
            </a:pPr>
            <a:r>
              <a:rPr lang="en-US" dirty="0" smtClean="0"/>
              <a:t>From _</a:t>
            </a:r>
          </a:p>
          <a:p>
            <a:pPr lvl="1" eaLnBrk="1" hangingPunct="1">
              <a:defRPr/>
            </a:pPr>
            <a:r>
              <a:rPr lang="en-US" dirty="0" smtClean="0"/>
              <a:t> </a:t>
            </a:r>
          </a:p>
        </p:txBody>
      </p:sp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1752600"/>
            <a:ext cx="1343025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4114800"/>
            <a:ext cx="1047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Classes of Antibodies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705600" cy="4525963"/>
          </a:xfrm>
        </p:spPr>
        <p:txBody>
          <a:bodyPr/>
          <a:lstStyle/>
          <a:p>
            <a:pPr eaLnBrk="1" hangingPunct="1"/>
            <a:r>
              <a:rPr lang="en-US" dirty="0" err="1" smtClean="0"/>
              <a:t>IgE</a:t>
            </a:r>
            <a:endParaRPr lang="en-US" dirty="0" smtClean="0"/>
          </a:p>
          <a:p>
            <a:pPr lvl="1" eaLnBrk="1" hangingPunct="1"/>
            <a:r>
              <a:rPr lang="en-US" dirty="0" smtClean="0"/>
              <a:t>Monomer active in some _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Causes mast cells and </a:t>
            </a:r>
            <a:r>
              <a:rPr lang="en-US" dirty="0" err="1" smtClean="0"/>
              <a:t>basophils</a:t>
            </a:r>
            <a:r>
              <a:rPr lang="en-US" dirty="0" smtClean="0"/>
              <a:t> to release histamine </a:t>
            </a:r>
          </a:p>
        </p:txBody>
      </p:sp>
      <p:pic>
        <p:nvPicPr>
          <p:cNvPr id="1198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1905000"/>
            <a:ext cx="11239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Antibody Targets</a:t>
            </a:r>
          </a:p>
        </p:txBody>
      </p:sp>
      <p:sp>
        <p:nvSpPr>
          <p:cNvPr id="1208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Antibodies _</a:t>
            </a:r>
          </a:p>
          <a:p>
            <a:pPr lvl="1" eaLnBrk="1" hangingPunct="1"/>
            <a:r>
              <a:rPr lang="en-US" dirty="0" smtClean="0"/>
              <a:t>Form antigen-antibody (immune) complexes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Defensive mechanisms used by antibodies </a:t>
            </a:r>
          </a:p>
          <a:p>
            <a:pPr lvl="1"/>
            <a:r>
              <a:rPr lang="en-US" u="sng" dirty="0" smtClean="0"/>
              <a:t> </a:t>
            </a:r>
            <a:endParaRPr lang="en-US" dirty="0" smtClean="0"/>
          </a:p>
          <a:p>
            <a:pPr lvl="1"/>
            <a:r>
              <a:rPr lang="en-US" u="sng" dirty="0" smtClean="0"/>
              <a:t>____________________________ </a:t>
            </a:r>
            <a:r>
              <a:rPr lang="en-US" dirty="0" smtClean="0"/>
              <a:t>by Complement  fixation</a:t>
            </a:r>
          </a:p>
          <a:p>
            <a:pPr lvl="1"/>
            <a:r>
              <a:rPr lang="en-US" u="sng" dirty="0" smtClean="0"/>
              <a:t> </a:t>
            </a:r>
            <a:endParaRPr lang="en-US" dirty="0" smtClean="0"/>
          </a:p>
          <a:p>
            <a:pPr lvl="1"/>
            <a:r>
              <a:rPr lang="en-US" u="sng" dirty="0" smtClean="0"/>
              <a:t> </a:t>
            </a:r>
            <a:endParaRPr lang="en-US" dirty="0" smtClean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 smtClean="0"/>
              <a:t>Memory tool:  Think “P.L.A.N” of attack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Precipitation</a:t>
            </a:r>
          </a:p>
        </p:txBody>
      </p:sp>
      <p:sp>
        <p:nvSpPr>
          <p:cNvPr id="1239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324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Complexes precipitate and are subject to </a:t>
            </a:r>
            <a:r>
              <a:rPr lang="en-US" dirty="0" err="1" smtClean="0"/>
              <a:t>phagocytosis</a:t>
            </a:r>
            <a:r>
              <a:rPr lang="en-US" dirty="0" smtClean="0"/>
              <a:t> </a:t>
            </a:r>
          </a:p>
        </p:txBody>
      </p:sp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5500" y="2193925"/>
            <a:ext cx="19685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Complement Fixation and Activation</a:t>
            </a:r>
          </a:p>
        </p:txBody>
      </p:sp>
      <p:sp>
        <p:nvSpPr>
          <p:cNvPr id="1249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770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Main antibody defense against cellular antigens</a:t>
            </a:r>
          </a:p>
          <a:p>
            <a:pPr eaLnBrk="1" hangingPunct="1"/>
            <a:r>
              <a:rPr lang="en-US" dirty="0" smtClean="0"/>
              <a:t>Several antibodies bind close together on a cellular antigen</a:t>
            </a:r>
          </a:p>
          <a:p>
            <a:pPr eaLnBrk="1" hangingPunct="1"/>
            <a:r>
              <a:rPr lang="en-US" dirty="0" smtClean="0"/>
              <a:t>Their complement-binding sites _________________________________ into the cell’s surface </a:t>
            </a:r>
          </a:p>
          <a:p>
            <a:pPr eaLnBrk="1" hangingPunct="1"/>
            <a:r>
              <a:rPr lang="en-US" dirty="0" smtClean="0"/>
              <a:t>Complement triggers _</a:t>
            </a: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8675" y="2193925"/>
            <a:ext cx="1965325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Complement Fixation and Activation</a:t>
            </a:r>
          </a:p>
        </p:txBody>
      </p:sp>
      <p:sp>
        <p:nvSpPr>
          <p:cNvPr id="1259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Activated complement functions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Enlists more and more defensive elements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Surface Barriers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Protective chemicals inhibit or destroy microorganisms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Acidity of skin and secretions </a:t>
            </a:r>
            <a:r>
              <a:rPr lang="en-US" dirty="0" smtClean="0"/>
              <a:t>inhibits </a:t>
            </a:r>
            <a:r>
              <a:rPr lang="en-US" dirty="0"/>
              <a:t>growth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Enzymes </a:t>
            </a:r>
            <a:r>
              <a:rPr lang="en-US" dirty="0" smtClean="0"/>
              <a:t>have antimicrobial properties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lysozyme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_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respiratory mucus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/>
              <a:t>Defensins</a:t>
            </a:r>
            <a:r>
              <a:rPr lang="en-US" dirty="0"/>
              <a:t>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antimicrobial </a:t>
            </a:r>
            <a:r>
              <a:rPr lang="en-US" dirty="0"/>
              <a:t>peptides – </a:t>
            </a:r>
            <a:r>
              <a:rPr lang="en-US" dirty="0" smtClean="0"/>
              <a:t>_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Other chemicals </a:t>
            </a:r>
            <a:r>
              <a:rPr lang="en-US" dirty="0" smtClean="0"/>
              <a:t>are toxic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dirty="0" smtClean="0"/>
              <a:t>lipids </a:t>
            </a:r>
            <a:r>
              <a:rPr lang="en-US" dirty="0"/>
              <a:t>in </a:t>
            </a:r>
            <a:r>
              <a:rPr lang="en-US" dirty="0" smtClean="0"/>
              <a:t>sebum</a:t>
            </a:r>
          </a:p>
          <a:p>
            <a:pPr lvl="2">
              <a:lnSpc>
                <a:spcPct val="90000"/>
              </a:lnSpc>
            </a:pPr>
            <a:r>
              <a:rPr lang="en-US" dirty="0" err="1" smtClean="0"/>
              <a:t>dermcidin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sweat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Agglutination</a:t>
            </a:r>
          </a:p>
        </p:txBody>
      </p:sp>
      <p:sp>
        <p:nvSpPr>
          <p:cNvPr id="1228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705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Antibodies bind the same determinant _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Cross-linked antigen-antibody complexes _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Example: clumping of mismatched blood cells</a:t>
            </a:r>
          </a:p>
        </p:txBody>
      </p:sp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8200" y="2227263"/>
            <a:ext cx="195580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Neutralization</a:t>
            </a:r>
          </a:p>
        </p:txBody>
      </p:sp>
      <p:sp>
        <p:nvSpPr>
          <p:cNvPr id="1218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4770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 smtClean="0"/>
              <a:t>Simplest mechanism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Antibodies block specific sites on viruses or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Prevent these ___________________________________ to receptors on tissue cells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Antigen-antibody complexes _</a:t>
            </a:r>
          </a:p>
        </p:txBody>
      </p:sp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4213" y="2447925"/>
            <a:ext cx="2109787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of Antibody Actions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Antigen-antibody complexes </a:t>
            </a:r>
            <a:r>
              <a:rPr lang="en-US" dirty="0" smtClean="0"/>
              <a:t>_________________________________________; </a:t>
            </a:r>
            <a:r>
              <a:rPr lang="en-US" dirty="0"/>
              <a:t>prepare them for destruction by innate defenses</a:t>
            </a:r>
          </a:p>
          <a:p>
            <a:endParaRPr lang="en-US" dirty="0" smtClean="0"/>
          </a:p>
          <a:p>
            <a:r>
              <a:rPr lang="en-US" dirty="0" smtClean="0"/>
              <a:t>Antibodies </a:t>
            </a:r>
            <a:r>
              <a:rPr lang="en-US" dirty="0"/>
              <a:t>do not invade solid tissue unless lesion present</a:t>
            </a:r>
          </a:p>
          <a:p>
            <a:endParaRPr lang="en-US" dirty="0" smtClean="0"/>
          </a:p>
          <a:p>
            <a:r>
              <a:rPr lang="en-US" dirty="0" smtClean="0"/>
              <a:t>Can </a:t>
            </a:r>
            <a:r>
              <a:rPr lang="en-US" dirty="0"/>
              <a:t>act </a:t>
            </a:r>
            <a:r>
              <a:rPr lang="en-US" dirty="0" smtClean="0"/>
              <a:t>__________________________________ if </a:t>
            </a:r>
            <a:r>
              <a:rPr lang="en-US" dirty="0"/>
              <a:t>attached to virus before it enters cell</a:t>
            </a:r>
          </a:p>
          <a:p>
            <a:pPr lvl="1"/>
            <a:r>
              <a:rPr lang="en-US" dirty="0"/>
              <a:t>Activate mechanisms that destroy virus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Cell-Mediated Immune Response</a:t>
            </a:r>
          </a:p>
        </p:txBody>
      </p:sp>
      <p:sp>
        <p:nvSpPr>
          <p:cNvPr id="1269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 cells provide defense against intracellular antigens</a:t>
            </a:r>
          </a:p>
          <a:p>
            <a:pPr lvl="1" eaLnBrk="1" hangingPunct="1"/>
            <a:r>
              <a:rPr lang="en-US" dirty="0" smtClean="0"/>
              <a:t>Two types of surface receptors of T cells</a:t>
            </a:r>
          </a:p>
          <a:p>
            <a:pPr lvl="3" eaLnBrk="1" hangingPunct="1"/>
            <a:r>
              <a:rPr lang="en-US" sz="2400" dirty="0" smtClean="0"/>
              <a:t> </a:t>
            </a:r>
          </a:p>
          <a:p>
            <a:pPr lvl="3" eaLnBrk="1" hangingPunct="1"/>
            <a:r>
              <a:rPr lang="en-US" sz="2400" dirty="0" smtClean="0"/>
              <a:t>Play a role in T cell interactions with other cells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Cell-Mediated Immune Response</a:t>
            </a:r>
          </a:p>
        </p:txBody>
      </p:sp>
      <p:sp>
        <p:nvSpPr>
          <p:cNvPr id="1280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Major types of T cells</a:t>
            </a:r>
          </a:p>
          <a:p>
            <a:pPr lvl="1" eaLnBrk="1" hangingPunct="1"/>
            <a:r>
              <a:rPr lang="en-US" dirty="0" smtClean="0"/>
              <a:t>CD4 cells become ___________________________ (T</a:t>
            </a:r>
            <a:r>
              <a:rPr lang="en-US" baseline="-25000" dirty="0" smtClean="0"/>
              <a:t>H</a:t>
            </a:r>
            <a:r>
              <a:rPr lang="en-US" dirty="0" smtClean="0"/>
              <a:t>) when activated </a:t>
            </a:r>
          </a:p>
          <a:p>
            <a:pPr lvl="1" eaLnBrk="1" hangingPunct="1"/>
            <a:r>
              <a:rPr lang="en-US" dirty="0" smtClean="0"/>
              <a:t>CD8 cells become _________________________________ (T</a:t>
            </a:r>
            <a:r>
              <a:rPr lang="en-US" baseline="-25000" dirty="0" smtClean="0"/>
              <a:t>C</a:t>
            </a:r>
            <a:r>
              <a:rPr lang="en-US" dirty="0" smtClean="0"/>
              <a:t>) that destroy cells harboring foreign antigens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Other types of T cells</a:t>
            </a:r>
          </a:p>
          <a:p>
            <a:pPr lvl="1" eaLnBrk="1" hangingPunct="1"/>
            <a:r>
              <a:rPr lang="en-US" dirty="0" smtClean="0"/>
              <a:t>________________________________________ T cells (T</a:t>
            </a:r>
            <a:r>
              <a:rPr lang="en-US" baseline="-25000" dirty="0" smtClean="0"/>
              <a:t>REG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________________________________________ T cells 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Humoral and Cell-Mediated Response</a:t>
            </a:r>
          </a:p>
        </p:txBody>
      </p:sp>
      <p:sp>
        <p:nvSpPr>
          <p:cNvPr id="1290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Antibodies of the _</a:t>
            </a:r>
          </a:p>
          <a:p>
            <a:pPr lvl="1" eaLnBrk="1" hangingPunct="1"/>
            <a:r>
              <a:rPr lang="en-US" dirty="0" smtClean="0"/>
              <a:t>The simplest ammunition of the immune response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Targets</a:t>
            </a:r>
          </a:p>
          <a:p>
            <a:pPr lvl="1" eaLnBrk="1" hangingPunct="1"/>
            <a:r>
              <a:rPr lang="en-US" dirty="0" smtClean="0"/>
              <a:t>Bacteria and molecules in _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(body secretions, tissue fluid, blood, and lymph)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 of Humoral and Cell-Mediated Response</a:t>
            </a:r>
          </a:p>
        </p:txBody>
      </p:sp>
      <p:sp>
        <p:nvSpPr>
          <p:cNvPr id="1300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T cells of the cell-mediated response</a:t>
            </a:r>
          </a:p>
          <a:p>
            <a:pPr lvl="1" eaLnBrk="1" hangingPunct="1"/>
            <a:r>
              <a:rPr lang="en-US" dirty="0" smtClean="0"/>
              <a:t>Recognize and respond _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Targets</a:t>
            </a:r>
          </a:p>
          <a:p>
            <a:pPr lvl="1" eaLnBrk="1" hangingPunct="1"/>
            <a:r>
              <a:rPr lang="en-US" dirty="0" smtClean="0"/>
              <a:t>Body cells ______________________________ by viruses or bacteria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Abnormal or _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Cells of infused or transplanted foreign tissue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Antigen Recognition </a:t>
            </a:r>
          </a:p>
        </p:txBody>
      </p:sp>
      <p:sp>
        <p:nvSpPr>
          <p:cNvPr id="1310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Immunocompetent</a:t>
            </a:r>
            <a:r>
              <a:rPr lang="en-US" dirty="0" smtClean="0"/>
              <a:t> T cells are activated _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 cells must simultaneously recognize</a:t>
            </a:r>
          </a:p>
          <a:p>
            <a:pPr lvl="1" eaLnBrk="1" hangingPunct="1"/>
            <a:r>
              <a:rPr lang="en-US" dirty="0" err="1" smtClean="0"/>
              <a:t>Nonself</a:t>
            </a:r>
            <a:r>
              <a:rPr lang="en-US" dirty="0" smtClean="0"/>
              <a:t> :  the antigen</a:t>
            </a:r>
          </a:p>
          <a:p>
            <a:pPr lvl="1" eaLnBrk="1" hangingPunct="1"/>
            <a:r>
              <a:rPr lang="en-US" dirty="0" smtClean="0"/>
              <a:t>Self:  an MHC protein of a body cell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MHC Proteins</a:t>
            </a:r>
          </a:p>
        </p:txBody>
      </p:sp>
      <p:sp>
        <p:nvSpPr>
          <p:cNvPr id="1320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Two types of MHC proteins are important to T cell activation</a:t>
            </a:r>
          </a:p>
          <a:p>
            <a:pPr lvl="1" eaLnBrk="1" hangingPunct="1"/>
            <a:r>
              <a:rPr lang="en-US" dirty="0" smtClean="0"/>
              <a:t>Class I MHC proteins</a:t>
            </a:r>
          </a:p>
          <a:p>
            <a:pPr lvl="2" eaLnBrk="1" hangingPunct="1"/>
            <a:r>
              <a:rPr lang="en-US" dirty="0" smtClean="0"/>
              <a:t>displayed by _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Class II MHC proteins </a:t>
            </a:r>
          </a:p>
          <a:p>
            <a:pPr lvl="2" eaLnBrk="1" hangingPunct="1"/>
            <a:r>
              <a:rPr lang="en-US" dirty="0" smtClean="0"/>
              <a:t>displayed by ________________________________ :                 </a:t>
            </a:r>
            <a:r>
              <a:rPr lang="en-US" dirty="0" err="1" smtClean="0"/>
              <a:t>dendritic</a:t>
            </a:r>
            <a:r>
              <a:rPr lang="en-US" dirty="0" smtClean="0"/>
              <a:t> cells, macrophages and B cells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I MHC Proteins</a:t>
            </a:r>
          </a:p>
        </p:txBody>
      </p:sp>
      <p:sp>
        <p:nvSpPr>
          <p:cNvPr id="1331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Bind with fragment of a protein synthesized in the cell (____________________________________)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Endogenous antigen is a self-antigen in a normal cell; </a:t>
            </a:r>
          </a:p>
          <a:p>
            <a:pPr lvl="1" eaLnBrk="1" hangingPunct="1"/>
            <a:r>
              <a:rPr lang="en-US" dirty="0" smtClean="0"/>
              <a:t>Would be a </a:t>
            </a:r>
            <a:r>
              <a:rPr lang="en-US" dirty="0" err="1" smtClean="0"/>
              <a:t>nonself</a:t>
            </a:r>
            <a:r>
              <a:rPr lang="en-US" dirty="0" smtClean="0"/>
              <a:t> antigen in an infected or abnormal cell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Informs </a:t>
            </a:r>
            <a:r>
              <a:rPr lang="en-US" dirty="0" err="1" smtClean="0"/>
              <a:t>cytotoxic</a:t>
            </a:r>
            <a:r>
              <a:rPr lang="en-US" dirty="0" smtClean="0"/>
              <a:t> T cells of the _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Surface Barriers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Respiratory system modifications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________________________ of </a:t>
            </a:r>
            <a:r>
              <a:rPr lang="en-US" dirty="0"/>
              <a:t>upper respiratory tract sweep </a:t>
            </a:r>
            <a:r>
              <a:rPr lang="en-US" dirty="0" smtClean="0"/>
              <a:t>dust and </a:t>
            </a:r>
            <a:r>
              <a:rPr lang="en-US" dirty="0"/>
              <a:t>bacteria-laden mucus toward mouth</a:t>
            </a:r>
          </a:p>
          <a:p>
            <a:endParaRPr lang="en-US" dirty="0" smtClean="0"/>
          </a:p>
          <a:p>
            <a:r>
              <a:rPr lang="en-US" dirty="0" smtClean="0"/>
              <a:t>Surface </a:t>
            </a:r>
            <a:r>
              <a:rPr lang="en-US" dirty="0"/>
              <a:t>barriers </a:t>
            </a:r>
            <a:r>
              <a:rPr lang="en-US" dirty="0" smtClean="0"/>
              <a:t>_</a:t>
            </a:r>
          </a:p>
          <a:p>
            <a:pPr lvl="1"/>
            <a:r>
              <a:rPr lang="en-US" dirty="0" smtClean="0"/>
              <a:t>second </a:t>
            </a:r>
            <a:r>
              <a:rPr lang="en-US" dirty="0"/>
              <a:t>line of defense must protect deeper tissues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II MHC Proteins</a:t>
            </a:r>
          </a:p>
        </p:txBody>
      </p:sp>
      <p:sp>
        <p:nvSpPr>
          <p:cNvPr id="1392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Bind with fragments of _____________________ antigens that have been engulfed and broken down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Recognized by _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 cell activation:  step one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Phagocytic</a:t>
            </a:r>
            <a:r>
              <a:rPr lang="en-US" dirty="0" smtClean="0"/>
              <a:t> cell engulfs material</a:t>
            </a:r>
          </a:p>
          <a:p>
            <a:endParaRPr lang="en-US" dirty="0" smtClean="0"/>
          </a:p>
          <a:p>
            <a:r>
              <a:rPr lang="en-US" dirty="0" smtClean="0"/>
              <a:t>Becomes APC:  antigen presenting cell</a:t>
            </a:r>
          </a:p>
          <a:p>
            <a:endParaRPr lang="en-US" dirty="0" smtClean="0"/>
          </a:p>
          <a:p>
            <a:r>
              <a:rPr lang="en-US" dirty="0" smtClean="0"/>
              <a:t>__________________________________________ on the APC surface</a:t>
            </a:r>
          </a:p>
          <a:p>
            <a:endParaRPr lang="en-US" dirty="0" smtClean="0"/>
          </a:p>
          <a:p>
            <a:r>
              <a:rPr lang="en-US" dirty="0" smtClean="0"/>
              <a:t>T cells will bind to the antigen on the APC</a:t>
            </a:r>
          </a:p>
          <a:p>
            <a:pPr lvl="1"/>
            <a:r>
              <a:rPr lang="en-US" dirty="0" smtClean="0"/>
              <a:t>Helper T (CD4) cells bind to class II MHC</a:t>
            </a:r>
          </a:p>
          <a:p>
            <a:pPr lvl="1"/>
            <a:r>
              <a:rPr lang="en-US" dirty="0" err="1" smtClean="0"/>
              <a:t>Cytotoxic</a:t>
            </a:r>
            <a:r>
              <a:rPr lang="en-US" dirty="0" smtClean="0"/>
              <a:t> T (CD8) cells will be activated through class I MHC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 cell activation:  step two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Once the T cell has found the MHC and the antigen, it needs a few more signals from the APC</a:t>
            </a:r>
          </a:p>
          <a:p>
            <a:pPr lvl="1"/>
            <a:r>
              <a:rPr lang="en-US" dirty="0" smtClean="0"/>
              <a:t>Co-stimulatory signals</a:t>
            </a:r>
          </a:p>
          <a:p>
            <a:pPr lvl="2"/>
            <a:r>
              <a:rPr lang="en-US" dirty="0" smtClean="0"/>
              <a:t>_____________________________________________ on the APC help to activate T cells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_____________________________________ (Interleukins 1 and 2) are released and cause the T cell to activate and differentiate</a:t>
            </a:r>
          </a:p>
          <a:p>
            <a:pPr lvl="3"/>
            <a:r>
              <a:rPr lang="en-US" dirty="0" smtClean="0"/>
              <a:t>Results in _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Cytokines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Cytokines</a:t>
            </a:r>
          </a:p>
          <a:p>
            <a:pPr lvl="1">
              <a:defRPr/>
            </a:pPr>
            <a:r>
              <a:rPr lang="en-US" dirty="0"/>
              <a:t>General term for mediators that influence cell development, differentiation and response</a:t>
            </a:r>
          </a:p>
          <a:p>
            <a:pPr lvl="1">
              <a:defRPr/>
            </a:pPr>
            <a:r>
              <a:rPr lang="en-US" dirty="0"/>
              <a:t>Interleukin 1 (IL-1)</a:t>
            </a:r>
          </a:p>
          <a:p>
            <a:pPr lvl="2"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2">
              <a:defRPr/>
            </a:pPr>
            <a:r>
              <a:rPr lang="en-US" dirty="0"/>
              <a:t>Stimulates T cells to release IL-2</a:t>
            </a:r>
          </a:p>
          <a:p>
            <a:pPr lvl="2"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1">
              <a:defRPr/>
            </a:pPr>
            <a:r>
              <a:rPr lang="en-US" dirty="0"/>
              <a:t>Interleukin 2 (Il-2)</a:t>
            </a:r>
          </a:p>
          <a:p>
            <a:pPr lvl="2">
              <a:defRPr/>
            </a:pPr>
            <a:r>
              <a:rPr lang="en-US" dirty="0"/>
              <a:t>Growth factor</a:t>
            </a:r>
          </a:p>
          <a:p>
            <a:pPr lvl="2">
              <a:defRPr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Roles of Helper T(T</a:t>
            </a:r>
            <a:r>
              <a:rPr lang="en-US" baseline="-25000" smtClean="0"/>
              <a:t>H</a:t>
            </a:r>
            <a:r>
              <a:rPr lang="en-US" smtClean="0"/>
              <a:t>) Cells </a:t>
            </a:r>
          </a:p>
        </p:txBody>
      </p:sp>
      <p:sp>
        <p:nvSpPr>
          <p:cNvPr id="15053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600" dirty="0" smtClean="0"/>
              <a:t>Play a central role in the adaptive immune response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Once primed by APC presentation of antigen, they</a:t>
            </a:r>
          </a:p>
          <a:p>
            <a:pPr lvl="1" eaLnBrk="1" hangingPunct="1"/>
            <a:r>
              <a:rPr lang="en-US" sz="2400" dirty="0" smtClean="0"/>
              <a:t>Help _</a:t>
            </a:r>
          </a:p>
          <a:p>
            <a:pPr lvl="1" eaLnBrk="1" hangingPunct="1"/>
            <a:r>
              <a:rPr lang="en-US" sz="2400" dirty="0" smtClean="0"/>
              <a:t>Induce T and B cell _</a:t>
            </a:r>
          </a:p>
          <a:p>
            <a:pPr lvl="1" eaLnBrk="1" hangingPunct="1"/>
            <a:r>
              <a:rPr lang="en-US" sz="2400" dirty="0" smtClean="0"/>
              <a:t>Activate macrophages and recruit other immune cells</a:t>
            </a:r>
          </a:p>
          <a:p>
            <a:pPr eaLnBrk="1" hangingPunct="1"/>
            <a:endParaRPr lang="en-US" sz="2600" dirty="0" smtClean="0"/>
          </a:p>
          <a:p>
            <a:pPr eaLnBrk="1" hangingPunct="1"/>
            <a:r>
              <a:rPr lang="en-US" sz="2600" dirty="0" smtClean="0"/>
              <a:t>Without T</a:t>
            </a:r>
            <a:r>
              <a:rPr lang="en-US" sz="2600" baseline="-25000" dirty="0" smtClean="0"/>
              <a:t>H</a:t>
            </a:r>
            <a:r>
              <a:rPr lang="en-US" sz="2600" dirty="0" smtClean="0"/>
              <a:t>, there is _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Helper T Cells</a:t>
            </a:r>
          </a:p>
        </p:txBody>
      </p:sp>
      <p:sp>
        <p:nvSpPr>
          <p:cNvPr id="15155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Interact _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Stimulate B cells to divide more rapidly and begin antibody formation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Most antigens require T</a:t>
            </a:r>
            <a:r>
              <a:rPr lang="en-US" baseline="-25000" dirty="0" smtClean="0"/>
              <a:t>H</a:t>
            </a:r>
            <a:r>
              <a:rPr lang="en-US" dirty="0" smtClean="0"/>
              <a:t> ______________________________  to activate B cells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Roles of Cytotoxic T(T</a:t>
            </a:r>
            <a:r>
              <a:rPr lang="en-US" baseline="-25000" smtClean="0"/>
              <a:t>C</a:t>
            </a:r>
            <a:r>
              <a:rPr lang="en-US" smtClean="0"/>
              <a:t>) Cells </a:t>
            </a:r>
          </a:p>
        </p:txBody>
      </p:sp>
      <p:sp>
        <p:nvSpPr>
          <p:cNvPr id="15257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Activated T</a:t>
            </a:r>
            <a:r>
              <a:rPr lang="en-US" baseline="-25000" dirty="0" smtClean="0"/>
              <a:t>C</a:t>
            </a:r>
            <a:r>
              <a:rPr lang="en-US" dirty="0" smtClean="0"/>
              <a:t> cells circulate in blood and lymph and lymphoid organs in search of body cells displaying antigen they recognize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Roles of Cytotoxic T(T</a:t>
            </a:r>
            <a:r>
              <a:rPr lang="en-US" baseline="-25000" smtClean="0"/>
              <a:t>C</a:t>
            </a:r>
            <a:r>
              <a:rPr lang="en-US" smtClean="0"/>
              <a:t>) Cells </a:t>
            </a:r>
          </a:p>
        </p:txBody>
      </p:sp>
      <p:sp>
        <p:nvSpPr>
          <p:cNvPr id="1536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Targets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Cells with intracellular bacteria or parasites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Foreign cells  (___________________________________________)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Cytotoxic T Cells</a:t>
            </a:r>
          </a:p>
        </p:txBody>
      </p:sp>
      <p:sp>
        <p:nvSpPr>
          <p:cNvPr id="15462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Bind to a ________________________________  complex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Can destroy all infected or abnormal cells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Cytotoxic T Cells</a:t>
            </a:r>
          </a:p>
        </p:txBody>
      </p:sp>
      <p:sp>
        <p:nvSpPr>
          <p:cNvPr id="15565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Lethal hit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cell releases _____________________________________________ by </a:t>
            </a:r>
            <a:r>
              <a:rPr lang="en-US" dirty="0" err="1" smtClean="0"/>
              <a:t>exocytosis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Perforins</a:t>
            </a:r>
            <a:r>
              <a:rPr lang="en-US" dirty="0" smtClean="0"/>
              <a:t> create _________________________  through which </a:t>
            </a:r>
            <a:r>
              <a:rPr lang="en-US" dirty="0" err="1" smtClean="0"/>
              <a:t>granzymes</a:t>
            </a:r>
            <a:r>
              <a:rPr lang="en-US" dirty="0" smtClean="0"/>
              <a:t> enter the target cell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Granzymes</a:t>
            </a:r>
            <a:r>
              <a:rPr lang="en-US" dirty="0" smtClean="0"/>
              <a:t> stimulate _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Internal Defenses: Cells and Chemicals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Necessary if microorganisms invade deeper tissues</a:t>
            </a:r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err="1" smtClean="0"/>
              <a:t>interferons</a:t>
            </a:r>
            <a:r>
              <a:rPr lang="en-US" dirty="0" smtClean="0"/>
              <a:t> </a:t>
            </a:r>
            <a:r>
              <a:rPr lang="en-US" dirty="0"/>
              <a:t>and complement </a:t>
            </a:r>
            <a:r>
              <a:rPr lang="en-US" dirty="0" smtClean="0"/>
              <a:t>proteins</a:t>
            </a:r>
            <a:endParaRPr lang="en-US" dirty="0"/>
          </a:p>
          <a:p>
            <a:pPr lvl="1"/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b="1" dirty="0" smtClean="0"/>
              <a:t> </a:t>
            </a:r>
            <a:endParaRPr lang="en-US" dirty="0" smtClean="0"/>
          </a:p>
          <a:p>
            <a:pPr lvl="2"/>
            <a:r>
              <a:rPr lang="en-US" dirty="0" smtClean="0"/>
              <a:t>macrophages</a:t>
            </a:r>
            <a:r>
              <a:rPr lang="en-US" dirty="0"/>
              <a:t>, mast cells, WBCs, and inflammatory </a:t>
            </a:r>
            <a:r>
              <a:rPr lang="en-US" dirty="0" smtClean="0"/>
              <a:t>chemicals </a:t>
            </a:r>
            <a:endParaRPr lang="en-US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Killer Cells</a:t>
            </a:r>
          </a:p>
        </p:txBody>
      </p:sp>
      <p:sp>
        <p:nvSpPr>
          <p:cNvPr id="1566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Recognize other signs of abnormality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Different surface marker on stressed cells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Use the same key mechanisms as </a:t>
            </a:r>
            <a:r>
              <a:rPr lang="en-US" dirty="0" err="1" smtClean="0"/>
              <a:t>Tc</a:t>
            </a:r>
            <a:r>
              <a:rPr lang="en-US" dirty="0" smtClean="0"/>
              <a:t> cells for killing their target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Regulatory T (T</a:t>
            </a:r>
            <a:r>
              <a:rPr lang="en-US" baseline="-25000" smtClean="0"/>
              <a:t>Reg</a:t>
            </a:r>
            <a:r>
              <a:rPr lang="en-US" smtClean="0"/>
              <a:t>) Cells</a:t>
            </a:r>
          </a:p>
        </p:txBody>
      </p:sp>
      <p:sp>
        <p:nvSpPr>
          <p:cNvPr id="15769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__________________________________________ by direct contact or by inhibitory cytokines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Important in preventing _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Organ Transplants</a:t>
            </a:r>
          </a:p>
        </p:txBody>
      </p:sp>
      <p:sp>
        <p:nvSpPr>
          <p:cNvPr id="15872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Four varieties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from one body site to another in the same person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between identical twins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</a:t>
            </a:r>
          </a:p>
          <a:p>
            <a:pPr lvl="2" eaLnBrk="1" hangingPunct="1"/>
            <a:r>
              <a:rPr lang="en-US" dirty="0" smtClean="0"/>
              <a:t>between individuals who are not identical twins 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r>
              <a:rPr lang="en-US" dirty="0" smtClean="0"/>
              <a:t>  </a:t>
            </a:r>
          </a:p>
          <a:p>
            <a:pPr lvl="2" eaLnBrk="1" hangingPunct="1"/>
            <a:r>
              <a:rPr lang="en-US" dirty="0" smtClean="0"/>
              <a:t>from another animal species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Prevention of Rejection</a:t>
            </a:r>
          </a:p>
        </p:txBody>
      </p:sp>
      <p:sp>
        <p:nvSpPr>
          <p:cNvPr id="15974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Depends on the similarity of the tissues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Patient is treated with immunosuppressive therapy</a:t>
            </a:r>
          </a:p>
          <a:p>
            <a:pPr lvl="1" eaLnBrk="1" hangingPunct="1"/>
            <a:r>
              <a:rPr lang="en-US" dirty="0" smtClean="0"/>
              <a:t>Corticosteroid drugs to _</a:t>
            </a:r>
          </a:p>
          <a:p>
            <a:pPr lvl="1" eaLnBrk="1" hangingPunct="1"/>
            <a:r>
              <a:rPr lang="en-US" dirty="0" err="1" smtClean="0"/>
              <a:t>Antiproliferative</a:t>
            </a:r>
            <a:r>
              <a:rPr lang="en-US" dirty="0" smtClean="0"/>
              <a:t> drugs</a:t>
            </a:r>
          </a:p>
          <a:p>
            <a:pPr lvl="1" eaLnBrk="1" hangingPunct="1"/>
            <a:r>
              <a:rPr lang="en-US" dirty="0" smtClean="0"/>
              <a:t>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Many of these have severe side effects</a:t>
            </a: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334000" cy="1219200"/>
          </a:xfrm>
        </p:spPr>
        <p:txBody>
          <a:bodyPr/>
          <a:lstStyle/>
          <a:p>
            <a:r>
              <a:rPr lang="en-US" smtClean="0"/>
              <a:t>Clinical Terms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5026025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Elephantiasis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Caused by </a:t>
            </a:r>
            <a:r>
              <a:rPr lang="en-US" dirty="0" smtClean="0"/>
              <a:t>__________________________ invading </a:t>
            </a:r>
            <a:r>
              <a:rPr lang="en-US" dirty="0"/>
              <a:t>the lymphatic system in the lower extremities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Lymphatic </a:t>
            </a:r>
            <a:r>
              <a:rPr lang="en-US" dirty="0" err="1"/>
              <a:t>filariasis</a:t>
            </a:r>
            <a:endParaRPr lang="en-US" dirty="0"/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Results in </a:t>
            </a:r>
            <a:r>
              <a:rPr lang="en-US" dirty="0" smtClean="0"/>
              <a:t>_</a:t>
            </a:r>
            <a:endParaRPr lang="en-US" dirty="0"/>
          </a:p>
          <a:p>
            <a:pPr lvl="2">
              <a:lnSpc>
                <a:spcPct val="90000"/>
              </a:lnSpc>
              <a:defRPr/>
            </a:pPr>
            <a:r>
              <a:rPr lang="en-US" dirty="0" smtClean="0"/>
              <a:t> </a:t>
            </a:r>
            <a:endParaRPr lang="en-US" dirty="0"/>
          </a:p>
          <a:p>
            <a:pPr lvl="2">
              <a:lnSpc>
                <a:spcPct val="90000"/>
              </a:lnSpc>
              <a:defRPr/>
            </a:pPr>
            <a:r>
              <a:rPr lang="en-US" dirty="0"/>
              <a:t>May be a combination of </a:t>
            </a:r>
            <a:br>
              <a:rPr lang="en-US" dirty="0"/>
            </a:br>
            <a:r>
              <a:rPr lang="en-US" dirty="0"/>
              <a:t>lymph blockage and immune </a:t>
            </a:r>
            <a:br>
              <a:rPr lang="en-US" dirty="0"/>
            </a:br>
            <a:r>
              <a:rPr lang="en-US" dirty="0"/>
              <a:t>response to the parasite</a:t>
            </a:r>
          </a:p>
          <a:p>
            <a:pPr lvl="1">
              <a:lnSpc>
                <a:spcPct val="90000"/>
              </a:lnSpc>
              <a:defRPr/>
            </a:pP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Typically </a:t>
            </a:r>
            <a:r>
              <a:rPr lang="en-US" dirty="0"/>
              <a:t>a tropical disease</a:t>
            </a:r>
          </a:p>
        </p:txBody>
      </p:sp>
      <p:pic>
        <p:nvPicPr>
          <p:cNvPr id="1607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4432300"/>
            <a:ext cx="3505200" cy="24257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60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0"/>
            <a:ext cx="3505200" cy="26908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Hodgkin’s disease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Lymphoid tissue malignancy</a:t>
            </a:r>
          </a:p>
          <a:p>
            <a:pPr lvl="1"/>
            <a:r>
              <a:rPr lang="en-US" dirty="0" smtClean="0"/>
              <a:t>Cancerous growth of 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Symptoms:</a:t>
            </a:r>
          </a:p>
          <a:p>
            <a:pPr lvl="2"/>
            <a:r>
              <a:rPr lang="en-US" dirty="0" smtClean="0"/>
              <a:t>Swollen, _______________________________ lymph nodes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Fever</a:t>
            </a:r>
          </a:p>
          <a:p>
            <a:pPr lvl="2"/>
            <a:r>
              <a:rPr lang="en-US" dirty="0" smtClean="0"/>
              <a:t> 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Hodgkin’s disease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Characterized by _</a:t>
            </a:r>
          </a:p>
          <a:p>
            <a:pPr lvl="1"/>
            <a:r>
              <a:rPr lang="en-US" dirty="0" smtClean="0"/>
              <a:t>Thought to be a _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Treatment:</a:t>
            </a:r>
          </a:p>
          <a:p>
            <a:pPr lvl="2"/>
            <a:r>
              <a:rPr lang="en-US" dirty="0" smtClean="0"/>
              <a:t>Chemotherapy and radiation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High cure rate</a:t>
            </a:r>
          </a:p>
          <a:p>
            <a:endParaRPr lang="en-US" dirty="0" smtClean="0"/>
          </a:p>
        </p:txBody>
      </p:sp>
      <p:pic>
        <p:nvPicPr>
          <p:cNvPr id="11266" name="Picture 2" descr="http://www.webpathology.com/slides/slides/LymphNode_HodgkinsLymphoma_NS_ReedSternber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52400"/>
            <a:ext cx="2431633" cy="18218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Non-Hodgkin’s lymphoma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Includes all cancers of lymphoid tissue </a:t>
            </a:r>
            <a:r>
              <a:rPr lang="en-US" dirty="0" smtClean="0"/>
              <a:t>_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Uncontrolled </a:t>
            </a:r>
            <a:r>
              <a:rPr lang="en-US" dirty="0"/>
              <a:t>multiplication and </a:t>
            </a:r>
            <a:r>
              <a:rPr lang="en-US" dirty="0" smtClean="0"/>
              <a:t>________________________________  </a:t>
            </a:r>
            <a:r>
              <a:rPr lang="en-US" dirty="0"/>
              <a:t>of undifferentiated lymphocytes</a:t>
            </a:r>
          </a:p>
          <a:p>
            <a:pPr lvl="1">
              <a:defRPr/>
            </a:pPr>
            <a:r>
              <a:rPr lang="en-US" dirty="0"/>
              <a:t>Swelling of they lymph nodes</a:t>
            </a:r>
          </a:p>
          <a:p>
            <a:pPr lvl="1">
              <a:defRPr/>
            </a:pPr>
            <a:r>
              <a:rPr lang="en-US" dirty="0"/>
              <a:t>Spleen </a:t>
            </a:r>
          </a:p>
          <a:p>
            <a:pPr lvl="1">
              <a:defRPr/>
            </a:pPr>
            <a:r>
              <a:rPr lang="en-US" dirty="0" err="1"/>
              <a:t>Peyer’s</a:t>
            </a:r>
            <a:r>
              <a:rPr lang="en-US" dirty="0"/>
              <a:t> patches</a:t>
            </a:r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r>
              <a:rPr lang="en-US" dirty="0"/>
              <a:t>Is the 5</a:t>
            </a:r>
            <a:r>
              <a:rPr lang="en-US" baseline="30000" dirty="0"/>
              <a:t>th</a:t>
            </a:r>
            <a:r>
              <a:rPr lang="en-US" dirty="0"/>
              <a:t> most common type of cancer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Lymphoma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General term </a:t>
            </a:r>
          </a:p>
          <a:p>
            <a:endParaRPr lang="en-US" dirty="0" smtClean="0"/>
          </a:p>
          <a:p>
            <a:r>
              <a:rPr lang="en-US" dirty="0" smtClean="0"/>
              <a:t>Any ________________________________ of the lymphoid tissue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Malignant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5181600" cy="1219200"/>
          </a:xfrm>
        </p:spPr>
        <p:txBody>
          <a:bodyPr/>
          <a:lstStyle/>
          <a:p>
            <a:r>
              <a:rPr lang="en-US" smtClean="0"/>
              <a:t>Mononucleosis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95400"/>
            <a:ext cx="4876800" cy="5181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Viral </a:t>
            </a:r>
            <a:r>
              <a:rPr lang="en-US" sz="2800" dirty="0"/>
              <a:t>disease  </a:t>
            </a:r>
            <a:r>
              <a:rPr lang="en-US" sz="2800" dirty="0" smtClean="0"/>
              <a:t>“_________________”</a:t>
            </a:r>
            <a:endParaRPr lang="en-US" sz="2800" dirty="0"/>
          </a:p>
          <a:p>
            <a:pPr>
              <a:lnSpc>
                <a:spcPct val="120000"/>
              </a:lnSpc>
              <a:defRPr/>
            </a:pPr>
            <a:endParaRPr lang="en-US" sz="2800" dirty="0" smtClean="0"/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Caused </a:t>
            </a:r>
            <a:r>
              <a:rPr lang="en-US" sz="2800" dirty="0"/>
              <a:t>by Epstein-Barr Virus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/>
              <a:t>Present in </a:t>
            </a:r>
            <a:r>
              <a:rPr lang="en-US" sz="2400" dirty="0" smtClean="0"/>
              <a:t>_</a:t>
            </a:r>
            <a:endParaRPr lang="en-US" sz="2400" dirty="0"/>
          </a:p>
          <a:p>
            <a:pPr lvl="2">
              <a:lnSpc>
                <a:spcPct val="120000"/>
              </a:lnSpc>
              <a:defRPr/>
            </a:pPr>
            <a:r>
              <a:rPr lang="en-US" sz="2000" dirty="0"/>
              <a:t>“kissing disease”</a:t>
            </a:r>
          </a:p>
          <a:p>
            <a:pPr lvl="2">
              <a:lnSpc>
                <a:spcPct val="120000"/>
              </a:lnSpc>
              <a:defRPr/>
            </a:pPr>
            <a:r>
              <a:rPr lang="en-US" sz="2000" dirty="0"/>
              <a:t>Also passed by coughing </a:t>
            </a:r>
          </a:p>
          <a:p>
            <a:pPr lvl="1">
              <a:lnSpc>
                <a:spcPct val="120000"/>
              </a:lnSpc>
              <a:defRPr/>
            </a:pPr>
            <a:endParaRPr lang="en-US" sz="2400" dirty="0" smtClean="0"/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/>
              <a:t>Virus </a:t>
            </a:r>
            <a:r>
              <a:rPr lang="en-US" sz="2400" dirty="0"/>
              <a:t>attacks B lymphocytes </a:t>
            </a: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 smtClean="0">
                <a:sym typeface="Wingdings" pitchFamily="2" charset="2"/>
              </a:rPr>
              <a:t> </a:t>
            </a:r>
            <a:endParaRPr lang="en-US" sz="2400" dirty="0"/>
          </a:p>
          <a:p>
            <a:pPr>
              <a:lnSpc>
                <a:spcPct val="120000"/>
              </a:lnSpc>
              <a:defRPr/>
            </a:pPr>
            <a:endParaRPr lang="en-US" sz="2800" dirty="0" smtClean="0"/>
          </a:p>
          <a:p>
            <a:pPr>
              <a:lnSpc>
                <a:spcPct val="120000"/>
              </a:lnSpc>
              <a:defRPr/>
            </a:pPr>
            <a:r>
              <a:rPr lang="en-US" sz="2800" dirty="0" smtClean="0"/>
              <a:t>Symptoms</a:t>
            </a:r>
            <a:endParaRPr lang="en-US" sz="2800" dirty="0"/>
          </a:p>
          <a:p>
            <a:pPr lvl="1">
              <a:lnSpc>
                <a:spcPct val="120000"/>
              </a:lnSpc>
              <a:defRPr/>
            </a:pPr>
            <a:r>
              <a:rPr lang="en-US" sz="2400" dirty="0" smtClean="0"/>
              <a:t> </a:t>
            </a:r>
            <a:endParaRPr lang="en-US" sz="2400" dirty="0"/>
          </a:p>
          <a:p>
            <a:pPr lvl="1">
              <a:lnSpc>
                <a:spcPct val="120000"/>
              </a:lnSpc>
              <a:defRPr/>
            </a:pPr>
            <a:r>
              <a:rPr lang="en-US" sz="2400" dirty="0"/>
              <a:t>Fever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/>
              <a:t>Sore throat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/>
              <a:t>Swollen lymph nodes</a:t>
            </a:r>
          </a:p>
          <a:p>
            <a:pPr lvl="1">
              <a:lnSpc>
                <a:spcPct val="120000"/>
              </a:lnSpc>
              <a:defRPr/>
            </a:pPr>
            <a:r>
              <a:rPr lang="en-US" sz="2400" dirty="0"/>
              <a:t>Duration:  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8194" name="Picture 2" descr="http://images.medicinenet.com/images/illustrations/mononucle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7638" y="1104900"/>
            <a:ext cx="3606362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3255</TotalTime>
  <Words>3546</Words>
  <Application>Microsoft Office PowerPoint</Application>
  <PresentationFormat>On-screen Show (4:3)</PresentationFormat>
  <Paragraphs>1073</Paragraphs>
  <Slides>105</Slides>
  <Notes>52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Office Theme</vt:lpstr>
      <vt:lpstr>Immunity</vt:lpstr>
      <vt:lpstr>Immune System</vt:lpstr>
      <vt:lpstr>Immunity </vt:lpstr>
      <vt:lpstr>Immunity</vt:lpstr>
      <vt:lpstr>PowerPoint Presentation</vt:lpstr>
      <vt:lpstr>Innate Defenses</vt:lpstr>
      <vt:lpstr>Surface Barriers</vt:lpstr>
      <vt:lpstr>Surface Barriers</vt:lpstr>
      <vt:lpstr>Internal Defenses: Cells and Chemicals</vt:lpstr>
      <vt:lpstr>Phagocytes</vt:lpstr>
      <vt:lpstr>Mechanism of Phagocytosis</vt:lpstr>
      <vt:lpstr>Mechanism of Phagocytosis </vt:lpstr>
      <vt:lpstr>Natural Killer (NK) Cells</vt:lpstr>
      <vt:lpstr>Inflammatory Response</vt:lpstr>
      <vt:lpstr>Inflammatory Response</vt:lpstr>
      <vt:lpstr>Inflammatory Response</vt:lpstr>
      <vt:lpstr>Vasodilation and Increased Vascular Permeability</vt:lpstr>
      <vt:lpstr>Inflammatory Response: Edema</vt:lpstr>
      <vt:lpstr>Phagocyte Mobilization</vt:lpstr>
      <vt:lpstr>Phagocyte Mobilization</vt:lpstr>
      <vt:lpstr>Antimicrobial Proteins</vt:lpstr>
      <vt:lpstr>Interferons</vt:lpstr>
      <vt:lpstr>Interferons</vt:lpstr>
      <vt:lpstr>Interferons</vt:lpstr>
      <vt:lpstr>Complement</vt:lpstr>
      <vt:lpstr>Complement</vt:lpstr>
      <vt:lpstr>Complement Activation</vt:lpstr>
      <vt:lpstr>Fever</vt:lpstr>
      <vt:lpstr>Fever</vt:lpstr>
      <vt:lpstr>Adaptive Defenses</vt:lpstr>
      <vt:lpstr>Adaptive Defenses</vt:lpstr>
      <vt:lpstr>Humoral Immunity</vt:lpstr>
      <vt:lpstr>Cellular Immunity</vt:lpstr>
      <vt:lpstr>Antigens</vt:lpstr>
      <vt:lpstr>Complete Antigens</vt:lpstr>
      <vt:lpstr>Haptens (Incomplete Antigens)</vt:lpstr>
      <vt:lpstr>Self-Antigens: MHC Proteins</vt:lpstr>
      <vt:lpstr>MHC Proteins</vt:lpstr>
      <vt:lpstr>Cells of the Adaptive Immune System</vt:lpstr>
      <vt:lpstr>Maturation</vt:lpstr>
      <vt:lpstr>T cells</vt:lpstr>
      <vt:lpstr>B cells</vt:lpstr>
      <vt:lpstr>Antigen-presenting Cells (APCs)</vt:lpstr>
      <vt:lpstr>Dendritic Cells and Macrophages</vt:lpstr>
      <vt:lpstr>B lymphocytes</vt:lpstr>
      <vt:lpstr>Adaptive Immunity: Summary</vt:lpstr>
      <vt:lpstr>Activation and Differentiation of B Cells</vt:lpstr>
      <vt:lpstr>Fate of the Clones</vt:lpstr>
      <vt:lpstr>Fate of the Clones</vt:lpstr>
      <vt:lpstr>Figure 21.11a  Clonal selection of a B cell.</vt:lpstr>
      <vt:lpstr>Immunological Memory</vt:lpstr>
      <vt:lpstr>Immunological Memory</vt:lpstr>
      <vt:lpstr>PowerPoint Presentation</vt:lpstr>
      <vt:lpstr>Figure 21.12  Primary and secondary humoral responses.</vt:lpstr>
      <vt:lpstr>Active Humoral Immunity</vt:lpstr>
      <vt:lpstr>Active Humoral Immunity</vt:lpstr>
      <vt:lpstr>Passive Humoral Immunity</vt:lpstr>
      <vt:lpstr>Passive Humoral Immunity</vt:lpstr>
      <vt:lpstr>Figure 21.13  Active and passive humoral immunity.</vt:lpstr>
      <vt:lpstr>Antibodies</vt:lpstr>
      <vt:lpstr>Basic Antibody Structure</vt:lpstr>
      <vt:lpstr>Basic Antibody Structure</vt:lpstr>
      <vt:lpstr>Classes of Antibodies</vt:lpstr>
      <vt:lpstr>Classes of Antibodies</vt:lpstr>
      <vt:lpstr>Classes of Antibodies</vt:lpstr>
      <vt:lpstr>Antibody Targets</vt:lpstr>
      <vt:lpstr>Precipitation</vt:lpstr>
      <vt:lpstr>Complement Fixation and Activation</vt:lpstr>
      <vt:lpstr>Complement Fixation and Activation</vt:lpstr>
      <vt:lpstr>Agglutination</vt:lpstr>
      <vt:lpstr>Neutralization</vt:lpstr>
      <vt:lpstr>Summary of Antibody Actions</vt:lpstr>
      <vt:lpstr>Cell-Mediated Immune Response</vt:lpstr>
      <vt:lpstr>Cell-Mediated Immune Response</vt:lpstr>
      <vt:lpstr>Comparison of Humoral and Cell-Mediated Response</vt:lpstr>
      <vt:lpstr>Comparison of Humoral and Cell-Mediated Response</vt:lpstr>
      <vt:lpstr>Antigen Recognition </vt:lpstr>
      <vt:lpstr>MHC Proteins</vt:lpstr>
      <vt:lpstr>Class I MHC Proteins</vt:lpstr>
      <vt:lpstr>Class II MHC Proteins</vt:lpstr>
      <vt:lpstr>T cell activation:  step one</vt:lpstr>
      <vt:lpstr>T cell activation:  step two</vt:lpstr>
      <vt:lpstr>Cytokines</vt:lpstr>
      <vt:lpstr>Roles of Helper T(TH) Cells </vt:lpstr>
      <vt:lpstr>Helper T Cells</vt:lpstr>
      <vt:lpstr>Roles of Cytotoxic T(TC) Cells </vt:lpstr>
      <vt:lpstr>Roles of Cytotoxic T(TC) Cells </vt:lpstr>
      <vt:lpstr>Cytotoxic T Cells</vt:lpstr>
      <vt:lpstr>Cytotoxic T Cells</vt:lpstr>
      <vt:lpstr>Natural Killer Cells</vt:lpstr>
      <vt:lpstr>Regulatory T (TReg) Cells</vt:lpstr>
      <vt:lpstr>Organ Transplants</vt:lpstr>
      <vt:lpstr>Prevention of Rejection</vt:lpstr>
      <vt:lpstr>Clinical Terms</vt:lpstr>
      <vt:lpstr>Hodgkin’s disease</vt:lpstr>
      <vt:lpstr>Hodgkin’s disease</vt:lpstr>
      <vt:lpstr>Non-Hodgkin’s lymphoma</vt:lpstr>
      <vt:lpstr>Lymphoma</vt:lpstr>
      <vt:lpstr>Mononucleosis</vt:lpstr>
      <vt:lpstr>Hypersensitivities</vt:lpstr>
      <vt:lpstr>Immediate Hypersensitivity</vt:lpstr>
      <vt:lpstr>Immediate Hypersensitivity</vt:lpstr>
      <vt:lpstr>Immediate Hypersensitivities</vt:lpstr>
      <vt:lpstr>Anaphylactic Shock</vt:lpstr>
      <vt:lpstr>Delayed Hypersensitivities (Type IV)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Immunity</dc:title>
  <dc:creator>Betsy</dc:creator>
  <cp:lastModifiedBy>bawargo</cp:lastModifiedBy>
  <cp:revision>187</cp:revision>
  <dcterms:created xsi:type="dcterms:W3CDTF">2013-06-20T02:33:02Z</dcterms:created>
  <dcterms:modified xsi:type="dcterms:W3CDTF">2014-02-21T17:06:24Z</dcterms:modified>
</cp:coreProperties>
</file>