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99" r:id="rId2"/>
    <p:sldId id="500" r:id="rId3"/>
    <p:sldId id="501" r:id="rId4"/>
    <p:sldId id="502" r:id="rId5"/>
    <p:sldId id="503" r:id="rId6"/>
    <p:sldId id="504" r:id="rId7"/>
    <p:sldId id="505" r:id="rId8"/>
    <p:sldId id="506" r:id="rId9"/>
    <p:sldId id="507" r:id="rId10"/>
    <p:sldId id="508" r:id="rId11"/>
    <p:sldId id="509" r:id="rId12"/>
    <p:sldId id="510" r:id="rId13"/>
    <p:sldId id="511" r:id="rId14"/>
    <p:sldId id="512" r:id="rId15"/>
    <p:sldId id="513" r:id="rId16"/>
    <p:sldId id="514" r:id="rId17"/>
    <p:sldId id="515" r:id="rId18"/>
    <p:sldId id="516" r:id="rId19"/>
    <p:sldId id="517" r:id="rId20"/>
    <p:sldId id="518" r:id="rId21"/>
    <p:sldId id="519" r:id="rId22"/>
    <p:sldId id="520" r:id="rId23"/>
    <p:sldId id="521" r:id="rId24"/>
    <p:sldId id="522" r:id="rId25"/>
    <p:sldId id="523" r:id="rId26"/>
    <p:sldId id="524" r:id="rId27"/>
    <p:sldId id="525" r:id="rId28"/>
    <p:sldId id="526" r:id="rId29"/>
    <p:sldId id="527" r:id="rId30"/>
    <p:sldId id="528" r:id="rId31"/>
    <p:sldId id="529" r:id="rId32"/>
    <p:sldId id="530" r:id="rId33"/>
    <p:sldId id="531" r:id="rId34"/>
    <p:sldId id="532" r:id="rId35"/>
    <p:sldId id="533" r:id="rId36"/>
    <p:sldId id="534" r:id="rId37"/>
    <p:sldId id="535" r:id="rId38"/>
    <p:sldId id="536" r:id="rId39"/>
    <p:sldId id="537" r:id="rId40"/>
    <p:sldId id="315" r:id="rId41"/>
    <p:sldId id="316" r:id="rId42"/>
    <p:sldId id="317" r:id="rId43"/>
    <p:sldId id="320" r:id="rId44"/>
    <p:sldId id="321" r:id="rId45"/>
    <p:sldId id="322" r:id="rId46"/>
    <p:sldId id="323" r:id="rId47"/>
    <p:sldId id="325" r:id="rId48"/>
    <p:sldId id="326" r:id="rId49"/>
    <p:sldId id="330" r:id="rId50"/>
    <p:sldId id="336" r:id="rId51"/>
    <p:sldId id="337" r:id="rId52"/>
    <p:sldId id="344" r:id="rId53"/>
    <p:sldId id="345" r:id="rId54"/>
    <p:sldId id="346" r:id="rId55"/>
    <p:sldId id="347" r:id="rId56"/>
    <p:sldId id="348" r:id="rId57"/>
    <p:sldId id="349" r:id="rId58"/>
    <p:sldId id="350" r:id="rId59"/>
    <p:sldId id="352" r:id="rId60"/>
    <p:sldId id="353" r:id="rId61"/>
    <p:sldId id="354" r:id="rId62"/>
    <p:sldId id="355" r:id="rId63"/>
    <p:sldId id="356" r:id="rId64"/>
    <p:sldId id="357" r:id="rId65"/>
    <p:sldId id="358" r:id="rId66"/>
    <p:sldId id="359" r:id="rId67"/>
    <p:sldId id="360" r:id="rId68"/>
    <p:sldId id="362" r:id="rId69"/>
    <p:sldId id="363" r:id="rId70"/>
    <p:sldId id="364" r:id="rId71"/>
    <p:sldId id="365" r:id="rId72"/>
    <p:sldId id="366" r:id="rId73"/>
    <p:sldId id="368" r:id="rId74"/>
    <p:sldId id="372" r:id="rId75"/>
    <p:sldId id="374" r:id="rId76"/>
    <p:sldId id="375" r:id="rId77"/>
    <p:sldId id="376" r:id="rId78"/>
    <p:sldId id="377" r:id="rId79"/>
    <p:sldId id="379" r:id="rId80"/>
    <p:sldId id="380" r:id="rId81"/>
    <p:sldId id="382" r:id="rId82"/>
    <p:sldId id="383" r:id="rId83"/>
    <p:sldId id="386" r:id="rId84"/>
    <p:sldId id="387" r:id="rId85"/>
    <p:sldId id="388" r:id="rId86"/>
    <p:sldId id="389" r:id="rId87"/>
    <p:sldId id="392" r:id="rId88"/>
    <p:sldId id="393" r:id="rId89"/>
    <p:sldId id="394" r:id="rId90"/>
    <p:sldId id="396" r:id="rId91"/>
    <p:sldId id="398" r:id="rId92"/>
    <p:sldId id="399" r:id="rId93"/>
    <p:sldId id="402" r:id="rId94"/>
    <p:sldId id="403" r:id="rId95"/>
    <p:sldId id="404" r:id="rId96"/>
    <p:sldId id="405" r:id="rId97"/>
    <p:sldId id="406" r:id="rId98"/>
    <p:sldId id="407" r:id="rId99"/>
    <p:sldId id="410" r:id="rId100"/>
    <p:sldId id="411" r:id="rId101"/>
    <p:sldId id="413" r:id="rId102"/>
    <p:sldId id="414" r:id="rId103"/>
    <p:sldId id="415" r:id="rId104"/>
    <p:sldId id="416" r:id="rId105"/>
    <p:sldId id="417" r:id="rId106"/>
    <p:sldId id="423" r:id="rId107"/>
    <p:sldId id="487" r:id="rId108"/>
    <p:sldId id="488" r:id="rId109"/>
    <p:sldId id="489" r:id="rId110"/>
    <p:sldId id="442" r:id="rId111"/>
    <p:sldId id="443" r:id="rId112"/>
    <p:sldId id="447" r:id="rId113"/>
    <p:sldId id="448" r:id="rId114"/>
    <p:sldId id="449" r:id="rId115"/>
    <p:sldId id="450" r:id="rId116"/>
    <p:sldId id="452" r:id="rId117"/>
    <p:sldId id="453" r:id="rId118"/>
    <p:sldId id="455" r:id="rId119"/>
    <p:sldId id="456" r:id="rId120"/>
    <p:sldId id="490" r:id="rId121"/>
    <p:sldId id="491" r:id="rId122"/>
    <p:sldId id="492" r:id="rId123"/>
    <p:sldId id="493" r:id="rId124"/>
    <p:sldId id="494" r:id="rId125"/>
    <p:sldId id="495" r:id="rId1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5482" autoAdjust="0"/>
    <p:restoredTop sz="94660"/>
  </p:normalViewPr>
  <p:slideViewPr>
    <p:cSldViewPr>
      <p:cViewPr varScale="1">
        <p:scale>
          <a:sx n="83" d="100"/>
          <a:sy n="83" d="100"/>
        </p:scale>
        <p:origin x="-9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33057-81BE-4FE1-A467-778CC84A6381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4E0A0-B5FE-488B-BB0B-6E5443FB7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ACCA3-32F3-4F8D-B06E-E8889C9057FD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69FEE-F4F5-4C29-9504-2386D5EC7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675EF-28F1-44E2-BF54-0BFED1D1E63F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999D9-F033-4010-9275-798A6F9EA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7D043-0AE7-4D9D-85FE-2BC39B06B54E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A5765-6357-4422-A16A-B39690074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A092D-C4D1-4CB2-A6D8-54424649CBE6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BA11C-0069-4062-AC99-523ADCFA38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59B9A-275E-49B1-AF8A-DE553E4FC378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C0D50-5E5B-4442-A710-4ABBE275F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E6512-F7AE-4797-90A4-1A1C77B97208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59698-D5B7-47D2-A7AD-DA1FC4B86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B5102-7E05-462D-AA4E-4754B851698C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6A1D2-4667-4413-B970-C177B7AA9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6C3F2-10D6-4012-817D-40EC6AA3E2B9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65485-1478-4F23-9CFF-E4F631B1A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429CE-AF10-4C50-802B-CAF7F3E7484D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19372-9B37-47A2-8197-7507DEA1F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6748F-1C91-4777-9D2C-0FC4794B9150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36615-3CEB-41A2-8FAF-AC3B8AD49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59524E-4FE2-4C9A-B27A-62E3F720D192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4E4542-A849-447F-AE63-400586A08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 Three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781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Chapters 20 and 21</a:t>
            </a:r>
            <a:br>
              <a:rPr lang="en-US" dirty="0" smtClean="0"/>
            </a:br>
            <a:r>
              <a:rPr lang="en-US" dirty="0" smtClean="0"/>
              <a:t>Lymphatic system and Immune System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 Transport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Lymph is propelled primarily by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Contractions of _________________________________ in the walls of the </a:t>
            </a:r>
            <a:r>
              <a:rPr lang="en-US" dirty="0" err="1" smtClean="0"/>
              <a:t>lymphatics</a:t>
            </a: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cs typeface="Times New Roman" pitchFamily="18" charset="0"/>
              </a:rPr>
              <a:t>Other forces that help with lymphatic movement include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cs typeface="Times New Roman" pitchFamily="18" charset="0"/>
              </a:rPr>
              <a:t>contraction of _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>
              <a:cs typeface="Times New Roman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cs typeface="Times New Roman" pitchFamily="18" charset="0"/>
              </a:rPr>
              <a:t>pressure changes due to the action of the _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Cell-Mediated Immune Response</a:t>
            </a:r>
          </a:p>
        </p:txBody>
      </p:sp>
      <p:sp>
        <p:nvSpPr>
          <p:cNvPr id="14336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Major types of T cells</a:t>
            </a:r>
          </a:p>
          <a:p>
            <a:pPr lvl="1" eaLnBrk="1" hangingPunct="1"/>
            <a:r>
              <a:rPr lang="en-US" dirty="0" smtClean="0"/>
              <a:t>CD4 cells become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CD8 cells become </a:t>
            </a:r>
            <a:r>
              <a:rPr lang="en-US" dirty="0" smtClean="0"/>
              <a:t>_______________________________________ that </a:t>
            </a:r>
            <a:r>
              <a:rPr lang="en-US" dirty="0" smtClean="0"/>
              <a:t>destroy cells harboring foreign antigens</a:t>
            </a:r>
          </a:p>
          <a:p>
            <a:pPr eaLnBrk="1" hangingPunct="1"/>
            <a:r>
              <a:rPr lang="en-US" dirty="0" smtClean="0"/>
              <a:t>Other types of T cells</a:t>
            </a:r>
          </a:p>
          <a:p>
            <a:pPr lvl="1" eaLnBrk="1" hangingPunct="1"/>
            <a:r>
              <a:rPr lang="en-US" dirty="0" smtClean="0"/>
              <a:t>Regulatory T cells (T</a:t>
            </a:r>
            <a:r>
              <a:rPr lang="en-US" baseline="-25000" dirty="0" smtClean="0"/>
              <a:t>REG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Comparison of Humoral and Cell-Mediated Response</a:t>
            </a:r>
          </a:p>
        </p:txBody>
      </p:sp>
      <p:sp>
        <p:nvSpPr>
          <p:cNvPr id="14541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Antibodies of the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The simplest ammunition of the immune response</a:t>
            </a:r>
          </a:p>
          <a:p>
            <a:pPr eaLnBrk="1" hangingPunct="1"/>
            <a:r>
              <a:rPr lang="en-US" dirty="0" smtClean="0"/>
              <a:t>Targets</a:t>
            </a:r>
          </a:p>
          <a:p>
            <a:pPr lvl="1" eaLnBrk="1" hangingPunct="1"/>
            <a:r>
              <a:rPr lang="en-US" dirty="0" smtClean="0"/>
              <a:t>__________________________________ and molecules in extracellular environments </a:t>
            </a:r>
            <a:r>
              <a:rPr lang="en-US" dirty="0" smtClean="0"/>
              <a:t>(body secretions, tissue fluid, blood, and lymph)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Comparison of Humoral and Cell-Mediated Response</a:t>
            </a:r>
          </a:p>
        </p:txBody>
      </p:sp>
      <p:sp>
        <p:nvSpPr>
          <p:cNvPr id="1464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 T cells of the cell-mediated response</a:t>
            </a:r>
          </a:p>
          <a:p>
            <a:pPr lvl="1" eaLnBrk="1" hangingPunct="1"/>
            <a:r>
              <a:rPr lang="en-US" dirty="0" smtClean="0"/>
              <a:t>Recognize and respond </a:t>
            </a:r>
            <a:r>
              <a:rPr lang="en-US" dirty="0" smtClean="0"/>
              <a:t>_____________________________________ displayed </a:t>
            </a:r>
            <a:r>
              <a:rPr lang="en-US" dirty="0" smtClean="0"/>
              <a:t>on the surface of body cells</a:t>
            </a:r>
          </a:p>
          <a:p>
            <a:pPr eaLnBrk="1" hangingPunct="1"/>
            <a:r>
              <a:rPr lang="en-US" dirty="0" smtClean="0"/>
              <a:t>Targets</a:t>
            </a:r>
          </a:p>
          <a:p>
            <a:pPr lvl="1" eaLnBrk="1" hangingPunct="1"/>
            <a:r>
              <a:rPr lang="en-US" dirty="0" smtClean="0"/>
              <a:t>_______________________________________ infected </a:t>
            </a:r>
            <a:r>
              <a:rPr lang="en-US" dirty="0" smtClean="0"/>
              <a:t>by viruses or bacteria</a:t>
            </a:r>
          </a:p>
          <a:p>
            <a:pPr lvl="1" eaLnBrk="1" hangingPunct="1"/>
            <a:r>
              <a:rPr lang="en-US" dirty="0" smtClean="0"/>
              <a:t>Abnormal or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Cells of infused or </a:t>
            </a:r>
            <a:r>
              <a:rPr lang="en-US" dirty="0" smtClean="0"/>
              <a:t>____________________________________ foreign </a:t>
            </a:r>
            <a:r>
              <a:rPr lang="en-US" dirty="0" smtClean="0"/>
              <a:t>tissue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Antigen Recognition </a:t>
            </a:r>
          </a:p>
        </p:txBody>
      </p:sp>
      <p:sp>
        <p:nvSpPr>
          <p:cNvPr id="14745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_______________________________ </a:t>
            </a:r>
            <a:r>
              <a:rPr lang="en-US" dirty="0" smtClean="0"/>
              <a:t>T cells are activated when their surface receptors bind to a recognized </a:t>
            </a:r>
            <a:r>
              <a:rPr lang="en-US" dirty="0" smtClean="0"/>
              <a:t>antigen:  _</a:t>
            </a:r>
            <a:endParaRPr lang="en-US" dirty="0" smtClean="0"/>
          </a:p>
          <a:p>
            <a:pPr eaLnBrk="1" hangingPunct="1"/>
            <a:r>
              <a:rPr lang="en-US" dirty="0" smtClean="0"/>
              <a:t>T cells must simultaneously recognize</a:t>
            </a:r>
          </a:p>
          <a:p>
            <a:pPr lvl="1" eaLnBrk="1" hangingPunct="1"/>
            <a:r>
              <a:rPr lang="en-US" dirty="0" err="1" smtClean="0"/>
              <a:t>Nonself</a:t>
            </a:r>
            <a:r>
              <a:rPr lang="en-US" dirty="0" smtClean="0"/>
              <a:t> </a:t>
            </a:r>
            <a:r>
              <a:rPr lang="en-US" dirty="0" smtClean="0"/>
              <a:t>:   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Self:   </a:t>
            </a:r>
            <a:endParaRPr lang="en-US" dirty="0" smtClean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MHC Proteins</a:t>
            </a:r>
          </a:p>
        </p:txBody>
      </p:sp>
      <p:sp>
        <p:nvSpPr>
          <p:cNvPr id="14848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Two types of MHC proteins are important to T cell activation</a:t>
            </a:r>
          </a:p>
          <a:p>
            <a:pPr lvl="1" eaLnBrk="1" hangingPunct="1"/>
            <a:r>
              <a:rPr lang="en-US" dirty="0" smtClean="0"/>
              <a:t>_________________________ MHC proteins</a:t>
            </a:r>
          </a:p>
          <a:p>
            <a:pPr lvl="2" eaLnBrk="1" hangingPunct="1"/>
            <a:r>
              <a:rPr lang="en-US" dirty="0" smtClean="0"/>
              <a:t>displayed </a:t>
            </a:r>
            <a:r>
              <a:rPr lang="en-US" dirty="0" smtClean="0"/>
              <a:t>by </a:t>
            </a:r>
            <a:r>
              <a:rPr lang="en-US" dirty="0" smtClean="0"/>
              <a:t>______________________except </a:t>
            </a:r>
            <a:r>
              <a:rPr lang="en-US" dirty="0" smtClean="0"/>
              <a:t>RBCs</a:t>
            </a:r>
          </a:p>
          <a:p>
            <a:pPr lvl="1" eaLnBrk="1" hangingPunct="1"/>
            <a:r>
              <a:rPr lang="en-US" dirty="0" smtClean="0"/>
              <a:t>_________________________MHC </a:t>
            </a:r>
            <a:r>
              <a:rPr lang="en-US" dirty="0" smtClean="0"/>
              <a:t>proteins </a:t>
            </a:r>
            <a:endParaRPr lang="en-US" dirty="0" smtClean="0"/>
          </a:p>
          <a:p>
            <a:pPr lvl="2" eaLnBrk="1" hangingPunct="1"/>
            <a:r>
              <a:rPr lang="en-US" dirty="0" smtClean="0"/>
              <a:t>displayed ____________________________-:  </a:t>
            </a:r>
            <a:r>
              <a:rPr lang="en-US" dirty="0" err="1" smtClean="0"/>
              <a:t>dendritic</a:t>
            </a:r>
            <a:r>
              <a:rPr lang="en-US" dirty="0" smtClean="0"/>
              <a:t> </a:t>
            </a:r>
            <a:r>
              <a:rPr lang="en-US" dirty="0" smtClean="0"/>
              <a:t>cells, macrophages and B </a:t>
            </a:r>
            <a:r>
              <a:rPr lang="en-US" dirty="0" smtClean="0"/>
              <a:t>cells</a:t>
            </a:r>
            <a:endParaRPr lang="en-US" dirty="0" smtClean="0"/>
          </a:p>
          <a:p>
            <a:pPr eaLnBrk="1" hangingPunct="1"/>
            <a:r>
              <a:rPr lang="en-US" dirty="0" smtClean="0"/>
              <a:t>Both types are synthesized at the ER and bind to peptide fragments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I MHC Proteins</a:t>
            </a:r>
          </a:p>
        </p:txBody>
      </p:sp>
      <p:sp>
        <p:nvSpPr>
          <p:cNvPr id="1495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Bind with fragment of a protein synthesized in the cell </a:t>
            </a:r>
            <a:r>
              <a:rPr lang="en-US" dirty="0" smtClean="0"/>
              <a:t>(_____________________________)</a:t>
            </a:r>
            <a:endParaRPr lang="en-US" dirty="0" smtClean="0"/>
          </a:p>
          <a:p>
            <a:pPr eaLnBrk="1" hangingPunct="1"/>
            <a:r>
              <a:rPr lang="en-US" dirty="0" smtClean="0"/>
              <a:t>Endogenous antigen is a </a:t>
            </a:r>
            <a:r>
              <a:rPr lang="en-US" dirty="0" smtClean="0"/>
              <a:t>_________________  </a:t>
            </a:r>
            <a:r>
              <a:rPr lang="en-US" dirty="0" smtClean="0"/>
              <a:t>in a normal cell; </a:t>
            </a:r>
            <a:endParaRPr lang="en-US" dirty="0" smtClean="0"/>
          </a:p>
          <a:p>
            <a:pPr lvl="1" eaLnBrk="1" hangingPunct="1"/>
            <a:r>
              <a:rPr lang="en-US" dirty="0" smtClean="0"/>
              <a:t>a </a:t>
            </a:r>
            <a:r>
              <a:rPr lang="en-US" dirty="0" err="1" smtClean="0"/>
              <a:t>nonself</a:t>
            </a:r>
            <a:r>
              <a:rPr lang="en-US" dirty="0" smtClean="0"/>
              <a:t> antigen in an infected or abnormal cell</a:t>
            </a:r>
          </a:p>
          <a:p>
            <a:pPr eaLnBrk="1" hangingPunct="1"/>
            <a:r>
              <a:rPr lang="en-US" dirty="0" smtClean="0"/>
              <a:t>Informs </a:t>
            </a:r>
            <a:r>
              <a:rPr lang="en-US" dirty="0" err="1" smtClean="0"/>
              <a:t>cytotoxic</a:t>
            </a:r>
            <a:r>
              <a:rPr lang="en-US" dirty="0" smtClean="0"/>
              <a:t> T cells of the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II MHC Proteins</a:t>
            </a:r>
          </a:p>
        </p:txBody>
      </p:sp>
      <p:sp>
        <p:nvSpPr>
          <p:cNvPr id="1556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Bind with fragments of </a:t>
            </a:r>
            <a:r>
              <a:rPr lang="en-US" dirty="0" smtClean="0"/>
              <a:t>_________________________________ that </a:t>
            </a:r>
            <a:r>
              <a:rPr lang="en-US" dirty="0" smtClean="0"/>
              <a:t>have been engulfed and broken </a:t>
            </a:r>
            <a:r>
              <a:rPr lang="en-US" dirty="0" smtClean="0"/>
              <a:t>down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Recognized </a:t>
            </a:r>
            <a:r>
              <a:rPr lang="en-US" dirty="0" smtClean="0"/>
              <a:t>by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 cell activation:  step one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Phagocytic</a:t>
            </a:r>
            <a:r>
              <a:rPr lang="en-US" dirty="0"/>
              <a:t> cell engulfs material</a:t>
            </a:r>
          </a:p>
          <a:p>
            <a:r>
              <a:rPr lang="en-US" dirty="0"/>
              <a:t>Becomes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MHC </a:t>
            </a:r>
            <a:r>
              <a:rPr lang="en-US" dirty="0"/>
              <a:t>protein will present the antigen on the APC surface</a:t>
            </a:r>
          </a:p>
          <a:p>
            <a:r>
              <a:rPr lang="en-US" dirty="0"/>
              <a:t>T cells will </a:t>
            </a:r>
            <a:r>
              <a:rPr lang="en-US" dirty="0" smtClean="0"/>
              <a:t>_______________________________ </a:t>
            </a:r>
            <a:r>
              <a:rPr lang="en-US" dirty="0"/>
              <a:t>on the APC</a:t>
            </a:r>
          </a:p>
          <a:p>
            <a:pPr lvl="1"/>
            <a:r>
              <a:rPr lang="en-US" dirty="0"/>
              <a:t>Helper T (CD4) cells bind to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 err="1"/>
              <a:t>Cytotoxic</a:t>
            </a:r>
            <a:r>
              <a:rPr lang="en-US" dirty="0"/>
              <a:t> T (CD8) cells will be activated through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 cell activation:  step two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Once the T cell has found the MHC and the antigen, it needs a few more signals from the APC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Surface </a:t>
            </a:r>
            <a:r>
              <a:rPr lang="en-US" dirty="0" smtClean="0"/>
              <a:t>__________________________________ on </a:t>
            </a:r>
            <a:r>
              <a:rPr lang="en-US" dirty="0"/>
              <a:t>the APC help to activate T cells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Cytokines </a:t>
            </a:r>
            <a:r>
              <a:rPr lang="en-US" dirty="0" smtClean="0"/>
              <a:t>(_____________________________________) </a:t>
            </a:r>
            <a:r>
              <a:rPr lang="en-US" dirty="0"/>
              <a:t>are released and cause the T cell to activate and differentiate</a:t>
            </a:r>
          </a:p>
          <a:p>
            <a:pPr lvl="3"/>
            <a:r>
              <a:rPr lang="en-US" dirty="0"/>
              <a:t>Results in clone formation</a:t>
            </a:r>
          </a:p>
        </p:txBody>
      </p:sp>
    </p:spTree>
  </p:cSld>
  <p:clrMapOvr>
    <a:masterClrMapping/>
  </p:clrMapOvr>
  <p:transition/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Cytokines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Cytokines</a:t>
            </a:r>
          </a:p>
          <a:p>
            <a:pPr lvl="1"/>
            <a:r>
              <a:rPr lang="en-US" dirty="0"/>
              <a:t>General term for </a:t>
            </a:r>
            <a:r>
              <a:rPr lang="en-US" dirty="0" smtClean="0"/>
              <a:t>_________________________ that </a:t>
            </a:r>
            <a:r>
              <a:rPr lang="en-US" dirty="0"/>
              <a:t>influence cell development, differentiation and response</a:t>
            </a:r>
          </a:p>
          <a:p>
            <a:pPr lvl="1"/>
            <a:r>
              <a:rPr lang="en-US" dirty="0"/>
              <a:t>Interleukin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Released by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Stimulates T cells to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Synthesizes more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Interleukin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Encourages activated T cells to divide rapidly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Lymphoid Cells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Lymphocytes the main warriors of the immune system </a:t>
            </a:r>
          </a:p>
          <a:p>
            <a:pPr eaLnBrk="1" hangingPunct="1"/>
            <a:r>
              <a:rPr lang="en-US" dirty="0" smtClean="0"/>
              <a:t>Two main varieties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 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Roles of Helper T(T</a:t>
            </a:r>
            <a:r>
              <a:rPr lang="en-US" baseline="-25000" smtClean="0"/>
              <a:t>H</a:t>
            </a:r>
            <a:r>
              <a:rPr lang="en-US" smtClean="0"/>
              <a:t>) Cells </a:t>
            </a:r>
          </a:p>
        </p:txBody>
      </p:sp>
      <p:sp>
        <p:nvSpPr>
          <p:cNvPr id="17510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Play a central role in the </a:t>
            </a:r>
            <a:r>
              <a:rPr lang="en-US" sz="2600" dirty="0" smtClean="0"/>
              <a:t>__________________________ immune </a:t>
            </a:r>
            <a:r>
              <a:rPr lang="en-US" sz="2600" dirty="0" smtClean="0"/>
              <a:t>response</a:t>
            </a:r>
          </a:p>
          <a:p>
            <a:pPr eaLnBrk="1" hangingPunct="1"/>
            <a:r>
              <a:rPr lang="en-US" sz="2600" dirty="0" smtClean="0"/>
              <a:t>Once primed by APC presentation of antigen, they</a:t>
            </a:r>
          </a:p>
          <a:p>
            <a:pPr lvl="1" eaLnBrk="1" hangingPunct="1"/>
            <a:r>
              <a:rPr lang="en-US" sz="2400" dirty="0" smtClean="0"/>
              <a:t> 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Induce T and B cell proliferation</a:t>
            </a:r>
          </a:p>
          <a:p>
            <a:pPr lvl="1" eaLnBrk="1" hangingPunct="1"/>
            <a:r>
              <a:rPr lang="en-US" sz="2400" dirty="0" smtClean="0"/>
              <a:t>_______________________________________________ and </a:t>
            </a:r>
            <a:r>
              <a:rPr lang="en-US" sz="2400" dirty="0" smtClean="0"/>
              <a:t>recruit other immune cells</a:t>
            </a:r>
          </a:p>
          <a:p>
            <a:pPr eaLnBrk="1" hangingPunct="1"/>
            <a:endParaRPr lang="en-US" sz="2600" dirty="0" smtClean="0"/>
          </a:p>
          <a:p>
            <a:pPr eaLnBrk="1" hangingPunct="1"/>
            <a:r>
              <a:rPr lang="en-US" sz="2600" dirty="0" smtClean="0"/>
              <a:t>Without </a:t>
            </a:r>
            <a:r>
              <a:rPr lang="en-US" sz="2600" dirty="0" smtClean="0"/>
              <a:t>T</a:t>
            </a:r>
            <a:r>
              <a:rPr lang="en-US" sz="2600" baseline="-25000" dirty="0" smtClean="0"/>
              <a:t>H</a:t>
            </a:r>
            <a:r>
              <a:rPr lang="en-US" sz="2600" dirty="0" smtClean="0"/>
              <a:t>, there is </a:t>
            </a:r>
            <a:r>
              <a:rPr lang="en-US" sz="2600" dirty="0" smtClean="0"/>
              <a:t>_</a:t>
            </a:r>
            <a:endParaRPr lang="en-US" sz="2600" dirty="0" smtClean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Helper T Cells</a:t>
            </a:r>
          </a:p>
        </p:txBody>
      </p:sp>
      <p:sp>
        <p:nvSpPr>
          <p:cNvPr id="17613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Interact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Stimulate </a:t>
            </a:r>
            <a:r>
              <a:rPr lang="en-US" dirty="0" smtClean="0"/>
              <a:t>B cells to </a:t>
            </a:r>
            <a:r>
              <a:rPr lang="en-US" dirty="0" smtClean="0"/>
              <a:t>__________________________________ and </a:t>
            </a:r>
            <a:r>
              <a:rPr lang="en-US" dirty="0" smtClean="0"/>
              <a:t>begin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Most </a:t>
            </a:r>
            <a:r>
              <a:rPr lang="en-US" dirty="0" smtClean="0"/>
              <a:t>antigens require T</a:t>
            </a:r>
            <a:r>
              <a:rPr lang="en-US" baseline="-25000" dirty="0" smtClean="0"/>
              <a:t>H</a:t>
            </a:r>
            <a:r>
              <a:rPr lang="en-US" dirty="0" smtClean="0"/>
              <a:t> co-stimulation to activate B cells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Roles of Cytotoxic T(T</a:t>
            </a:r>
            <a:r>
              <a:rPr lang="en-US" baseline="-25000" smtClean="0"/>
              <a:t>C</a:t>
            </a:r>
            <a:r>
              <a:rPr lang="en-US" smtClean="0"/>
              <a:t>) Cells </a:t>
            </a:r>
          </a:p>
        </p:txBody>
      </p:sp>
      <p:sp>
        <p:nvSpPr>
          <p:cNvPr id="1802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_____________________________ and </a:t>
            </a:r>
            <a:r>
              <a:rPr lang="en-US" dirty="0" smtClean="0"/>
              <a:t>kill other cells</a:t>
            </a:r>
          </a:p>
          <a:p>
            <a:pPr eaLnBrk="1" hangingPunct="1"/>
            <a:r>
              <a:rPr lang="en-US" dirty="0" smtClean="0"/>
              <a:t>Activated T</a:t>
            </a:r>
            <a:r>
              <a:rPr lang="en-US" baseline="-25000" dirty="0" smtClean="0"/>
              <a:t>C</a:t>
            </a:r>
            <a:r>
              <a:rPr lang="en-US" dirty="0" smtClean="0"/>
              <a:t> cells circulate in </a:t>
            </a:r>
            <a:r>
              <a:rPr lang="en-US" dirty="0" smtClean="0"/>
              <a:t>___________________________________ and </a:t>
            </a:r>
            <a:r>
              <a:rPr lang="en-US" dirty="0" smtClean="0"/>
              <a:t>lymphoid organs in search of body cells displaying antigen they recognize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Roles of Cytotoxic T(T</a:t>
            </a:r>
            <a:r>
              <a:rPr lang="en-US" baseline="-25000" smtClean="0"/>
              <a:t>C</a:t>
            </a:r>
            <a:r>
              <a:rPr lang="en-US" smtClean="0"/>
              <a:t>) Cells </a:t>
            </a:r>
          </a:p>
        </p:txBody>
      </p:sp>
      <p:sp>
        <p:nvSpPr>
          <p:cNvPr id="1812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Targets</a:t>
            </a:r>
          </a:p>
          <a:p>
            <a:pPr lvl="1" eaLnBrk="1" hangingPunct="1"/>
            <a:r>
              <a:rPr lang="en-US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Cells with </a:t>
            </a:r>
            <a:r>
              <a:rPr lang="en-US" dirty="0" smtClean="0"/>
              <a:t>_______________________________ </a:t>
            </a:r>
            <a:r>
              <a:rPr lang="en-US" dirty="0" smtClean="0"/>
              <a:t>bacteria or parasites</a:t>
            </a:r>
          </a:p>
          <a:p>
            <a:pPr lvl="1" eaLnBrk="1" hangingPunct="1"/>
            <a:r>
              <a:rPr lang="en-US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Foreign cells (transfusions or transplants)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Cytotoxic T Cells</a:t>
            </a:r>
          </a:p>
        </p:txBody>
      </p:sp>
      <p:sp>
        <p:nvSpPr>
          <p:cNvPr id="1822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Bind to a self-</a:t>
            </a:r>
            <a:r>
              <a:rPr lang="en-US" dirty="0" err="1" smtClean="0"/>
              <a:t>nonself</a:t>
            </a:r>
            <a:r>
              <a:rPr lang="en-US" dirty="0" smtClean="0"/>
              <a:t> complex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Can </a:t>
            </a:r>
            <a:r>
              <a:rPr lang="en-US" dirty="0" smtClean="0"/>
              <a:t>destroy all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Cytotoxic T Cells</a:t>
            </a:r>
          </a:p>
        </p:txBody>
      </p:sp>
      <p:sp>
        <p:nvSpPr>
          <p:cNvPr id="1832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Lethal hit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Tc</a:t>
            </a:r>
            <a:r>
              <a:rPr lang="en-US" dirty="0" smtClean="0"/>
              <a:t> cell releases </a:t>
            </a:r>
            <a:r>
              <a:rPr lang="en-US" dirty="0" smtClean="0"/>
              <a:t>___________________________ and </a:t>
            </a:r>
            <a:r>
              <a:rPr lang="en-US" dirty="0" err="1" smtClean="0"/>
              <a:t>granzymes</a:t>
            </a:r>
            <a:r>
              <a:rPr lang="en-US" dirty="0" smtClean="0"/>
              <a:t> by </a:t>
            </a:r>
            <a:r>
              <a:rPr lang="en-US" dirty="0" err="1" smtClean="0"/>
              <a:t>exocytosis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Perforins</a:t>
            </a:r>
            <a:r>
              <a:rPr lang="en-US" dirty="0" smtClean="0"/>
              <a:t> </a:t>
            </a:r>
            <a:r>
              <a:rPr lang="en-US" dirty="0" smtClean="0"/>
              <a:t>create </a:t>
            </a:r>
            <a:r>
              <a:rPr lang="en-US" dirty="0" smtClean="0"/>
              <a:t>__________________________ through </a:t>
            </a:r>
            <a:r>
              <a:rPr lang="en-US" dirty="0" smtClean="0"/>
              <a:t>which </a:t>
            </a:r>
            <a:r>
              <a:rPr lang="en-US" dirty="0" err="1" smtClean="0"/>
              <a:t>granzymes</a:t>
            </a:r>
            <a:r>
              <a:rPr lang="en-US" dirty="0" smtClean="0"/>
              <a:t> enter the target cell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Granzymes</a:t>
            </a:r>
            <a:r>
              <a:rPr lang="en-US" dirty="0" smtClean="0"/>
              <a:t> </a:t>
            </a:r>
            <a:r>
              <a:rPr lang="en-US" dirty="0" smtClean="0"/>
              <a:t>stimulate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Natural Killer Cells</a:t>
            </a:r>
          </a:p>
        </p:txBody>
      </p:sp>
      <p:sp>
        <p:nvSpPr>
          <p:cNvPr id="1853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Recognize other signs of abnormality</a:t>
            </a:r>
          </a:p>
          <a:p>
            <a:pPr lvl="1" eaLnBrk="1" hangingPunct="1"/>
            <a:r>
              <a:rPr lang="en-US" dirty="0" smtClean="0"/>
              <a:t>Lack of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____________________________________ a </a:t>
            </a:r>
            <a:r>
              <a:rPr lang="en-US" dirty="0" smtClean="0"/>
              <a:t>target cell</a:t>
            </a:r>
          </a:p>
          <a:p>
            <a:pPr lvl="1" eaLnBrk="1" hangingPunct="1"/>
            <a:r>
              <a:rPr lang="en-US" dirty="0" smtClean="0"/>
              <a:t>Different surface marker on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Use </a:t>
            </a:r>
            <a:r>
              <a:rPr lang="en-US" dirty="0" smtClean="0"/>
              <a:t>the same key mechanisms as </a:t>
            </a:r>
            <a:r>
              <a:rPr lang="en-US" dirty="0" err="1" smtClean="0"/>
              <a:t>Tc</a:t>
            </a:r>
            <a:r>
              <a:rPr lang="en-US" dirty="0" smtClean="0"/>
              <a:t> cells for killing their target cells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Regulatory T (T</a:t>
            </a:r>
            <a:r>
              <a:rPr lang="en-US" baseline="-25000" smtClean="0"/>
              <a:t>Reg</a:t>
            </a:r>
            <a:r>
              <a:rPr lang="en-US" smtClean="0"/>
              <a:t>) Cells</a:t>
            </a:r>
          </a:p>
        </p:txBody>
      </p:sp>
      <p:sp>
        <p:nvSpPr>
          <p:cNvPr id="1863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Dampen the immune response by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Important </a:t>
            </a:r>
            <a:r>
              <a:rPr lang="en-US" dirty="0" smtClean="0"/>
              <a:t>in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Organ Transplants</a:t>
            </a:r>
          </a:p>
        </p:txBody>
      </p:sp>
      <p:sp>
        <p:nvSpPr>
          <p:cNvPr id="1884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Four varieties</a:t>
            </a:r>
          </a:p>
          <a:p>
            <a:pPr lvl="1" eaLnBrk="1" hangingPunct="1"/>
            <a:r>
              <a:rPr lang="en-US" dirty="0" err="1" smtClean="0"/>
              <a:t>Autografts</a:t>
            </a:r>
            <a:r>
              <a:rPr lang="en-US" dirty="0" smtClean="0"/>
              <a:t>: </a:t>
            </a:r>
            <a:endParaRPr lang="en-US" dirty="0" smtClean="0"/>
          </a:p>
          <a:p>
            <a:pPr lvl="2" eaLnBrk="1" hangingPunct="1"/>
            <a:r>
              <a:rPr lang="en-US" dirty="0" smtClean="0"/>
              <a:t>from </a:t>
            </a:r>
            <a:r>
              <a:rPr lang="en-US" dirty="0" smtClean="0"/>
              <a:t>one body site to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Isografts</a:t>
            </a:r>
            <a:r>
              <a:rPr lang="en-US" dirty="0" smtClean="0"/>
              <a:t>: </a:t>
            </a:r>
            <a:endParaRPr lang="en-US" dirty="0" smtClean="0"/>
          </a:p>
          <a:p>
            <a:pPr lvl="2" eaLnBrk="1" hangingPunct="1"/>
            <a:r>
              <a:rPr lang="en-US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 : </a:t>
            </a:r>
          </a:p>
          <a:p>
            <a:pPr lvl="2" eaLnBrk="1" hangingPunct="1"/>
            <a:r>
              <a:rPr lang="en-US" dirty="0" smtClean="0"/>
              <a:t>between </a:t>
            </a:r>
            <a:r>
              <a:rPr lang="en-US" dirty="0" smtClean="0"/>
              <a:t>individuals who are not identical twins </a:t>
            </a:r>
          </a:p>
          <a:p>
            <a:pPr lvl="1" eaLnBrk="1" hangingPunct="1"/>
            <a:r>
              <a:rPr lang="en-US" dirty="0" err="1" smtClean="0"/>
              <a:t>Xenografts</a:t>
            </a:r>
            <a:r>
              <a:rPr lang="en-US" dirty="0" smtClean="0"/>
              <a:t>: </a:t>
            </a:r>
            <a:endParaRPr lang="en-US" dirty="0" smtClean="0"/>
          </a:p>
          <a:p>
            <a:pPr lvl="2" eaLnBrk="1" hangingPunct="1"/>
            <a:r>
              <a:rPr lang="en-US" dirty="0" smtClean="0"/>
              <a:t>from _</a:t>
            </a:r>
            <a:endParaRPr lang="en-US" dirty="0" smtClean="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Prevention of Rejection</a:t>
            </a:r>
          </a:p>
        </p:txBody>
      </p:sp>
      <p:sp>
        <p:nvSpPr>
          <p:cNvPr id="1894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Depends on the similarity of the tissues</a:t>
            </a:r>
          </a:p>
          <a:p>
            <a:pPr eaLnBrk="1" hangingPunct="1"/>
            <a:r>
              <a:rPr lang="en-US" dirty="0" smtClean="0"/>
              <a:t>Patient is treated with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Corticosteroid </a:t>
            </a:r>
            <a:r>
              <a:rPr lang="en-US" dirty="0" smtClean="0"/>
              <a:t>drugs to suppress inflammation</a:t>
            </a:r>
          </a:p>
          <a:p>
            <a:pPr lvl="1" eaLnBrk="1" hangingPunct="1"/>
            <a:r>
              <a:rPr lang="en-US" dirty="0" err="1" smtClean="0"/>
              <a:t>Antiproliferative</a:t>
            </a:r>
            <a:r>
              <a:rPr lang="en-US" dirty="0" smtClean="0"/>
              <a:t> drugs</a:t>
            </a:r>
          </a:p>
          <a:p>
            <a:pPr lvl="1" eaLnBrk="1" hangingPunct="1"/>
            <a:r>
              <a:rPr lang="en-US" dirty="0" smtClean="0"/>
              <a:t>Immunosuppressant drugs</a:t>
            </a:r>
          </a:p>
          <a:p>
            <a:pPr eaLnBrk="1" hangingPunct="1"/>
            <a:r>
              <a:rPr lang="en-US" dirty="0" smtClean="0"/>
              <a:t>Many of these have severe side effects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Lymphocytes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 cells and B cells protect against ____________________</a:t>
            </a:r>
          </a:p>
          <a:p>
            <a:pPr lvl="1" eaLnBrk="1" hangingPunct="1"/>
            <a:r>
              <a:rPr lang="en-US" dirty="0" smtClean="0"/>
              <a:t>Anything the body perceives as _</a:t>
            </a:r>
          </a:p>
          <a:p>
            <a:pPr lvl="2" eaLnBrk="1" hangingPunct="1"/>
            <a:r>
              <a:rPr lang="en-US" dirty="0" smtClean="0"/>
              <a:t>Bacteria and their toxins; viruses</a:t>
            </a:r>
          </a:p>
          <a:p>
            <a:pPr lvl="2" eaLnBrk="1" hangingPunct="1"/>
            <a:r>
              <a:rPr lang="en-US" dirty="0" smtClean="0"/>
              <a:t>Mismatched RBCs or cancer cells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334000" cy="1219200"/>
          </a:xfrm>
        </p:spPr>
        <p:txBody>
          <a:bodyPr/>
          <a:lstStyle/>
          <a:p>
            <a:r>
              <a:rPr lang="en-US"/>
              <a:t>Clinical Terms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074152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Caused by </a:t>
            </a:r>
            <a:r>
              <a:rPr lang="en-US" dirty="0" smtClean="0"/>
              <a:t>_______________________ invading </a:t>
            </a:r>
            <a:r>
              <a:rPr lang="en-US" dirty="0"/>
              <a:t>the lymphatic system in the lower extremities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Lymphatic </a:t>
            </a:r>
            <a:r>
              <a:rPr lang="en-US" dirty="0" err="1"/>
              <a:t>filariasis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Results in </a:t>
            </a:r>
            <a:r>
              <a:rPr lang="en-US" dirty="0" smtClean="0"/>
              <a:t>_</a:t>
            </a:r>
            <a:endParaRPr lang="en-US" dirty="0"/>
          </a:p>
          <a:p>
            <a:pPr lvl="2">
              <a:lnSpc>
                <a:spcPct val="90000"/>
              </a:lnSpc>
            </a:pP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Lower </a:t>
            </a:r>
            <a:r>
              <a:rPr lang="en-US" dirty="0"/>
              <a:t>limbs and scrotum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May be a combination of </a:t>
            </a:r>
            <a:br>
              <a:rPr lang="en-US" dirty="0"/>
            </a:br>
            <a:r>
              <a:rPr lang="en-US" dirty="0"/>
              <a:t>lymph blockage and immune </a:t>
            </a:r>
            <a:br>
              <a:rPr lang="en-US" dirty="0"/>
            </a:br>
            <a:r>
              <a:rPr lang="en-US" dirty="0"/>
              <a:t>response to the parasite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Typically a tropical disease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Hodgkin’s disease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Lymphoid tissue malignancy</a:t>
            </a:r>
          </a:p>
          <a:p>
            <a:pPr lvl="1"/>
            <a:r>
              <a:rPr lang="en-US" dirty="0"/>
              <a:t>Cancerous growth of cells in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Symptoms:</a:t>
            </a:r>
          </a:p>
          <a:p>
            <a:pPr lvl="2"/>
            <a:r>
              <a:rPr lang="en-US" dirty="0"/>
              <a:t>Swollen,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Fatigue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Hodgkin’s disease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Characterized by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Thought to be a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Treatment:</a:t>
            </a:r>
          </a:p>
          <a:p>
            <a:pPr lvl="2"/>
            <a:r>
              <a:rPr lang="en-US" dirty="0"/>
              <a:t>Chemotherapy and radiation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Non-Hodgkin’s lymphoma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Includes all cancers of lymphoid tissue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Uncontrolled </a:t>
            </a:r>
            <a:r>
              <a:rPr lang="en-US" dirty="0"/>
              <a:t>multiplication and metastasis of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Swelling of </a:t>
            </a:r>
            <a:r>
              <a:rPr lang="en-US" dirty="0" smtClean="0"/>
              <a:t>the _</a:t>
            </a:r>
            <a:endParaRPr lang="en-US" dirty="0"/>
          </a:p>
          <a:p>
            <a:pPr lvl="1"/>
            <a:r>
              <a:rPr lang="en-US" dirty="0"/>
              <a:t>Spleen </a:t>
            </a:r>
          </a:p>
          <a:p>
            <a:pPr lvl="1"/>
            <a:r>
              <a:rPr lang="en-US" dirty="0" err="1"/>
              <a:t>Peyer’s</a:t>
            </a:r>
            <a:r>
              <a:rPr lang="en-US" dirty="0"/>
              <a:t> patches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Is the 5</a:t>
            </a:r>
            <a:r>
              <a:rPr lang="en-US" baseline="30000" dirty="0"/>
              <a:t>th</a:t>
            </a:r>
            <a:r>
              <a:rPr lang="en-US" dirty="0"/>
              <a:t> most common type of cancer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Lymphoma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General term </a:t>
            </a:r>
          </a:p>
          <a:p>
            <a:endParaRPr lang="en-US" dirty="0"/>
          </a:p>
          <a:p>
            <a:r>
              <a:rPr lang="en-US" dirty="0"/>
              <a:t>Any </a:t>
            </a:r>
            <a:r>
              <a:rPr lang="en-US" dirty="0" smtClean="0"/>
              <a:t>_________________of </a:t>
            </a:r>
            <a:r>
              <a:rPr lang="en-US" dirty="0"/>
              <a:t>the lymphoid tissue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458200" cy="1219200"/>
          </a:xfrm>
        </p:spPr>
        <p:txBody>
          <a:bodyPr/>
          <a:lstStyle/>
          <a:p>
            <a:r>
              <a:rPr lang="en-US" dirty="0"/>
              <a:t>Mononucleosis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Viral disease  “mono”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Caused by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Present in </a:t>
            </a:r>
            <a:r>
              <a:rPr lang="en-US" sz="2400" dirty="0" smtClean="0"/>
              <a:t> </a:t>
            </a: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en-US" sz="2000" dirty="0"/>
              <a:t>“kissing </a:t>
            </a:r>
            <a:r>
              <a:rPr lang="en-US" sz="2000" dirty="0" err="1"/>
              <a:t>disease</a:t>
            </a:r>
            <a:r>
              <a:rPr lang="en-US" sz="2000" dirty="0" err="1" smtClean="0"/>
              <a:t>”_coughing</a:t>
            </a:r>
            <a:r>
              <a:rPr lang="en-US" sz="2000" dirty="0" smtClean="0"/>
              <a:t> 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Virus attacks B lymphocytes </a:t>
            </a:r>
            <a:r>
              <a:rPr lang="en-US" sz="2400" dirty="0">
                <a:sym typeface="Wingdings" pitchFamily="2" charset="2"/>
              </a:rPr>
              <a:t> activation of T lymphocytes which </a:t>
            </a:r>
            <a:r>
              <a:rPr lang="en-US" sz="2400" dirty="0" smtClean="0">
                <a:sym typeface="Wingdings" pitchFamily="2" charset="2"/>
              </a:rPr>
              <a:t>_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Symptoms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Fever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Swollen lymph nodes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Duration: 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Lymphocytes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 cells </a:t>
            </a:r>
          </a:p>
          <a:p>
            <a:pPr lvl="1" eaLnBrk="1" hangingPunct="1"/>
            <a:r>
              <a:rPr lang="en-US" dirty="0" smtClean="0"/>
              <a:t>___________________________ the immune response</a:t>
            </a:r>
          </a:p>
          <a:p>
            <a:pPr lvl="1" eaLnBrk="1" hangingPunct="1"/>
            <a:r>
              <a:rPr lang="en-US" dirty="0" smtClean="0"/>
              <a:t>Attack and destroy _</a:t>
            </a:r>
          </a:p>
          <a:p>
            <a:pPr eaLnBrk="1" hangingPunct="1"/>
            <a:r>
              <a:rPr lang="en-US" dirty="0" smtClean="0"/>
              <a:t>B cells </a:t>
            </a:r>
          </a:p>
          <a:p>
            <a:pPr lvl="1" eaLnBrk="1" hangingPunct="1"/>
            <a:r>
              <a:rPr lang="en-US" dirty="0" smtClean="0"/>
              <a:t>Produce _____________________________, which secrete _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Lymphoid Cells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phagocytize</a:t>
            </a:r>
            <a:r>
              <a:rPr lang="en-US" dirty="0" smtClean="0"/>
              <a:t> foreign substances and _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Dendritic</a:t>
            </a:r>
            <a:r>
              <a:rPr lang="en-US" dirty="0" smtClean="0"/>
              <a:t> cells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capture ____________________________ and deliver them to _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__________________________cells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produce supportive frame-work (________________) that supports other cells in lymphoid organs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Lymphoid Tissue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Houses and provides a __________________________________ for lymphocytes</a:t>
            </a:r>
          </a:p>
          <a:p>
            <a:pPr eaLnBrk="1" hangingPunct="1"/>
            <a:r>
              <a:rPr lang="en-US" dirty="0" smtClean="0"/>
              <a:t>Furnishes a surveillance vantage point </a:t>
            </a:r>
          </a:p>
          <a:p>
            <a:pPr eaLnBrk="1" hangingPunct="1"/>
            <a:r>
              <a:rPr lang="en-US" dirty="0" smtClean="0"/>
              <a:t>Two main types</a:t>
            </a:r>
          </a:p>
          <a:p>
            <a:pPr lvl="1" eaLnBrk="1" hangingPunct="1"/>
            <a:r>
              <a:rPr lang="en-US" dirty="0" smtClean="0"/>
              <a:t>_________________________ lymphatic tissue</a:t>
            </a:r>
          </a:p>
          <a:p>
            <a:pPr lvl="1" eaLnBrk="1" hangingPunct="1"/>
            <a:r>
              <a:rPr lang="en-US" dirty="0" smtClean="0"/>
              <a:t>Lymphatic _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Lymphoid Tissue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______________________lymphatic tissue </a:t>
            </a:r>
          </a:p>
          <a:p>
            <a:pPr lvl="1" eaLnBrk="1" hangingPunct="1"/>
            <a:r>
              <a:rPr lang="en-US" dirty="0" smtClean="0"/>
              <a:t>scattered reticular tissue elements in _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Larger collections in</a:t>
            </a:r>
          </a:p>
          <a:p>
            <a:pPr lvl="2" eaLnBrk="1" hangingPunct="1"/>
            <a:r>
              <a:rPr lang="en-US" dirty="0" smtClean="0"/>
              <a:t> </a:t>
            </a:r>
          </a:p>
          <a:p>
            <a:pPr lvl="2" eaLnBrk="1" hangingPunct="1"/>
            <a:r>
              <a:rPr lang="en-US" dirty="0" smtClean="0"/>
              <a:t>lymphoid organs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Lymphoid Tissue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Lymphatic follicles (_________________) are solid, spherical bodies of tightly packed reticular elements and cells</a:t>
            </a:r>
          </a:p>
          <a:p>
            <a:pPr lvl="1" eaLnBrk="1" hangingPunct="1"/>
            <a:r>
              <a:rPr lang="en-US" dirty="0" smtClean="0"/>
              <a:t>______________________________ center composed of </a:t>
            </a:r>
            <a:r>
              <a:rPr lang="en-US" dirty="0" err="1" smtClean="0"/>
              <a:t>dendritic</a:t>
            </a:r>
            <a:r>
              <a:rPr lang="en-US" dirty="0" smtClean="0"/>
              <a:t> and B cells</a:t>
            </a:r>
          </a:p>
          <a:p>
            <a:pPr lvl="1" eaLnBrk="1" hangingPunct="1"/>
            <a:r>
              <a:rPr lang="en-US" dirty="0" smtClean="0"/>
              <a:t>May form part of larger lymphoid organs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 Nodes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_______________________________________ of the body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Embedded in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clusters along _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Near the body surface in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 Nodes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en-US" dirty="0" smtClean="0"/>
              <a:t>Functions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 </a:t>
            </a:r>
          </a:p>
          <a:p>
            <a:pPr marL="1279525" lvl="2" indent="-533400" eaLnBrk="1" hangingPunct="1"/>
            <a:r>
              <a:rPr lang="en-US" dirty="0" smtClean="0"/>
              <a:t>________________________________ destroy microorganisms and debris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endParaRPr lang="en-US" dirty="0" smtClean="0"/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 </a:t>
            </a:r>
          </a:p>
          <a:p>
            <a:pPr marL="1279525" lvl="2" indent="-533400" eaLnBrk="1" hangingPunct="1"/>
            <a:r>
              <a:rPr lang="en-US" dirty="0" smtClean="0"/>
              <a:t>lymphocytes are activated and mount an attack against antigens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Lymphatic System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en-US" dirty="0" smtClean="0"/>
              <a:t>Consists of three parts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A network of ____________________________________ (</a:t>
            </a:r>
            <a:r>
              <a:rPr lang="en-US" dirty="0" err="1" smtClean="0"/>
              <a:t>lymphatics</a:t>
            </a:r>
            <a:r>
              <a:rPr lang="en-US" dirty="0" smtClean="0"/>
              <a:t>)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Lymph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 of a Lymph Node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848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External _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Trabeculae</a:t>
            </a:r>
            <a:r>
              <a:rPr lang="en-US" dirty="0" smtClean="0"/>
              <a:t> extend inward and divide the node into compartments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Two </a:t>
            </a:r>
            <a:r>
              <a:rPr lang="en-US" dirty="0" err="1" smtClean="0"/>
              <a:t>histologically</a:t>
            </a:r>
            <a:r>
              <a:rPr lang="en-US" dirty="0" smtClean="0"/>
              <a:t> distinct regions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 of a Lymph Node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Cortex contains follicles with germinal centers,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contains many _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Dendritic</a:t>
            </a:r>
            <a:r>
              <a:rPr lang="en-US" dirty="0" smtClean="0"/>
              <a:t> cells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circulate continuously among the blood, lymph nodes, and lymphatic stream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Lymph sinuses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Circulation in the Lymph Nodes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72400" cy="4800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Lymph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Enters via _________________________ lymphatic vessels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Exits the node at the </a:t>
            </a:r>
            <a:r>
              <a:rPr lang="en-US" dirty="0" err="1" smtClean="0"/>
              <a:t>hilus</a:t>
            </a:r>
            <a:r>
              <a:rPr lang="en-US" dirty="0" smtClean="0"/>
              <a:t> via _________________________________ vessels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 efferent vessels, causing flow of lymph to stagnate, allowing lymphocytes and macrophages _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Spleen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_______________________ lymphoid organ</a:t>
            </a:r>
          </a:p>
          <a:p>
            <a:pPr eaLnBrk="1" hangingPunct="1"/>
            <a:r>
              <a:rPr lang="en-US" dirty="0" smtClean="0"/>
              <a:t>Served by ____________________________, which enter and exit at the </a:t>
            </a:r>
            <a:r>
              <a:rPr lang="en-US" dirty="0" err="1" smtClean="0"/>
              <a:t>hilus</a:t>
            </a:r>
            <a:endParaRPr lang="en-US" dirty="0" smtClean="0"/>
          </a:p>
          <a:p>
            <a:pPr eaLnBrk="1" hangingPunct="1"/>
            <a:r>
              <a:rPr lang="en-US" dirty="0" smtClean="0"/>
              <a:t>Functions</a:t>
            </a:r>
          </a:p>
          <a:p>
            <a:pPr lvl="1" eaLnBrk="1" hangingPunct="1"/>
            <a:r>
              <a:rPr lang="en-US" dirty="0" smtClean="0"/>
              <a:t>Site of lymphocyte _______________________ and immune surveillance and response</a:t>
            </a:r>
          </a:p>
          <a:p>
            <a:pPr lvl="1" eaLnBrk="1" hangingPunct="1"/>
            <a:r>
              <a:rPr lang="en-US" dirty="0" smtClean="0"/>
              <a:t>_______________________________________ of aged cells and platelets and debris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Spleen 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Stores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______________________________________ of RBCs (iron) for later reuse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blood _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Site of ________________________________ erythrocyte production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Has a fibrous capsule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Contains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Erythrocytes (________________)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 of the Spleen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84860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Two distinct areas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______________________________ around central _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Mostly lymphocytes on reticular fibers and involved in immune functions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________________________________ in venous sinuses and </a:t>
            </a:r>
            <a:r>
              <a:rPr lang="en-US" dirty="0" err="1" smtClean="0"/>
              <a:t>splenic</a:t>
            </a:r>
            <a:r>
              <a:rPr lang="en-US" dirty="0" smtClean="0"/>
              <a:t> cords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Rich in _________________________________ for disposal of worn-out RBCs and </a:t>
            </a:r>
            <a:r>
              <a:rPr lang="en-US" dirty="0" err="1" smtClean="0"/>
              <a:t>bloodborne</a:t>
            </a:r>
            <a:r>
              <a:rPr lang="en-US" dirty="0" smtClean="0"/>
              <a:t> pathogens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Thymus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Size with age</a:t>
            </a:r>
          </a:p>
          <a:p>
            <a:pPr lvl="1" eaLnBrk="1" hangingPunct="1"/>
            <a:r>
              <a:rPr lang="en-US" dirty="0" smtClean="0"/>
              <a:t>In _______________________________, it is found in the inferior neck and extends into the </a:t>
            </a:r>
            <a:r>
              <a:rPr lang="en-US" dirty="0" err="1" smtClean="0"/>
              <a:t>mediastinum</a:t>
            </a:r>
            <a:r>
              <a:rPr lang="en-US" dirty="0" smtClean="0"/>
              <a:t>, where it partially overlies the heart</a:t>
            </a:r>
          </a:p>
          <a:p>
            <a:pPr lvl="1" eaLnBrk="1" hangingPunct="1"/>
            <a:r>
              <a:rPr lang="en-US" dirty="0" smtClean="0"/>
              <a:t>Increases in size and is _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 smtClean="0"/>
              <a:t>Stops growing during adolescence and then gradually _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Thymus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Thymic</a:t>
            </a:r>
            <a:r>
              <a:rPr lang="en-US" dirty="0" smtClean="0"/>
              <a:t> lobes contain an outer cortex and inner medulla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___________________________ contains densely packed lymphocytes and _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___________________________ contains fewer lymphocytes and </a:t>
            </a:r>
            <a:r>
              <a:rPr lang="en-US" dirty="0" err="1" smtClean="0"/>
              <a:t>thymic</a:t>
            </a:r>
            <a:r>
              <a:rPr lang="en-US" dirty="0" smtClean="0"/>
              <a:t> (Hassall’s) corpuscles involved in regulatory T cell development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Thymus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Differs from other lymphoid organs in important ways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It functions _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It does not _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The </a:t>
            </a:r>
            <a:r>
              <a:rPr lang="en-US" dirty="0" err="1" smtClean="0"/>
              <a:t>stroma</a:t>
            </a:r>
            <a:r>
              <a:rPr lang="en-US" dirty="0" smtClean="0"/>
              <a:t> of the thymus consists of star-shaped epithelial cells  instead of reticular fibers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These </a:t>
            </a:r>
            <a:r>
              <a:rPr lang="en-US" dirty="0" err="1" smtClean="0"/>
              <a:t>thymocytes</a:t>
            </a:r>
            <a:r>
              <a:rPr lang="en-US" dirty="0" smtClean="0"/>
              <a:t> provide the environment in which T lymphocytes _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Tonsils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600" dirty="0" smtClean="0"/>
              <a:t>Simplest lymphoid organs</a:t>
            </a:r>
          </a:p>
          <a:p>
            <a:pPr eaLnBrk="1" hangingPunct="1"/>
            <a:r>
              <a:rPr lang="en-US" sz="2600" dirty="0" smtClean="0"/>
              <a:t>Form a ______________________________________ tissue around the pharynx</a:t>
            </a:r>
          </a:p>
          <a:p>
            <a:pPr lvl="1" eaLnBrk="1" hangingPunct="1"/>
            <a:r>
              <a:rPr lang="en-US" sz="2400" dirty="0" smtClean="0"/>
              <a:t>______________________________________ tonsils</a:t>
            </a:r>
          </a:p>
          <a:p>
            <a:pPr lvl="2" eaLnBrk="1" hangingPunct="1"/>
            <a:r>
              <a:rPr lang="en-US" sz="2000" dirty="0" smtClean="0"/>
              <a:t>at posterior end of the oral cavity</a:t>
            </a:r>
          </a:p>
          <a:p>
            <a:pPr lvl="1" eaLnBrk="1" hangingPunct="1"/>
            <a:r>
              <a:rPr lang="en-US" sz="2400" dirty="0" smtClean="0"/>
              <a:t>______________________________________ tonsils</a:t>
            </a:r>
          </a:p>
          <a:p>
            <a:pPr lvl="2" eaLnBrk="1" hangingPunct="1"/>
            <a:r>
              <a:rPr lang="en-US" sz="2000" dirty="0" smtClean="0"/>
              <a:t>grouped at the base of the tongue</a:t>
            </a:r>
          </a:p>
          <a:p>
            <a:pPr lvl="1" eaLnBrk="1" hangingPunct="1"/>
            <a:r>
              <a:rPr lang="en-US" sz="2400" dirty="0" smtClean="0"/>
              <a:t>______________________________________ tonsil</a:t>
            </a:r>
          </a:p>
          <a:p>
            <a:pPr lvl="2" eaLnBrk="1" hangingPunct="1"/>
            <a:r>
              <a:rPr lang="en-US" sz="2000" dirty="0" smtClean="0"/>
              <a:t>in posterior wall of the </a:t>
            </a:r>
            <a:r>
              <a:rPr lang="en-US" sz="2000" dirty="0" err="1" smtClean="0"/>
              <a:t>nasopharynx</a:t>
            </a:r>
            <a:endParaRPr lang="en-US" sz="2000" dirty="0" smtClean="0"/>
          </a:p>
          <a:p>
            <a:pPr lvl="1" eaLnBrk="1" hangingPunct="1"/>
            <a:r>
              <a:rPr lang="en-US" sz="2400" dirty="0" smtClean="0"/>
              <a:t>Tubal tonsils</a:t>
            </a:r>
          </a:p>
          <a:p>
            <a:pPr lvl="2" eaLnBrk="1" hangingPunct="1"/>
            <a:r>
              <a:rPr lang="en-US" sz="2000" dirty="0" smtClean="0"/>
              <a:t>surrounding the openings of the auditory tubes into the pharynx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Lymphatic System: Functions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Returns _________________________________ and leaked plasma proteins back to the blood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Once interstitial fluid enters </a:t>
            </a:r>
            <a:r>
              <a:rPr lang="en-US" dirty="0" err="1" smtClean="0"/>
              <a:t>lymphatics</a:t>
            </a:r>
            <a:r>
              <a:rPr lang="en-US" dirty="0" smtClean="0"/>
              <a:t>, it is called _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Together with lymphoid organs and tissues, provide the _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Tonsils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Contain follicles with _</a:t>
            </a:r>
          </a:p>
          <a:p>
            <a:pPr eaLnBrk="1" hangingPunct="1"/>
            <a:r>
              <a:rPr lang="en-US" dirty="0" smtClean="0"/>
              <a:t>Are _______________ fully encapsulated</a:t>
            </a:r>
          </a:p>
          <a:p>
            <a:pPr eaLnBrk="1" hangingPunct="1"/>
            <a:r>
              <a:rPr lang="en-US" dirty="0" smtClean="0"/>
              <a:t>Epithelial tissue overlying tonsil masses </a:t>
            </a:r>
            <a:r>
              <a:rPr lang="en-US" dirty="0" err="1" smtClean="0"/>
              <a:t>invaginates</a:t>
            </a:r>
            <a:r>
              <a:rPr lang="en-US" dirty="0" smtClean="0"/>
              <a:t>, forming _</a:t>
            </a:r>
          </a:p>
          <a:p>
            <a:pPr eaLnBrk="1" hangingPunct="1"/>
            <a:r>
              <a:rPr lang="en-US" dirty="0" smtClean="0"/>
              <a:t>Crypts ___________________________________ bacteria and particulate matter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Aggregates of Lymphoid Follicles</a:t>
            </a:r>
          </a:p>
        </p:txBody>
      </p:sp>
      <p:sp>
        <p:nvSpPr>
          <p:cNvPr id="3584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 </a:t>
            </a:r>
          </a:p>
          <a:p>
            <a:pPr lvl="1" eaLnBrk="1" hangingPunct="1"/>
            <a:r>
              <a:rPr lang="en-US" sz="2400" dirty="0" smtClean="0"/>
              <a:t>Clusters of lymphoid follicles</a:t>
            </a:r>
          </a:p>
          <a:p>
            <a:pPr lvl="1" eaLnBrk="1" hangingPunct="1"/>
            <a:r>
              <a:rPr lang="en-US" sz="2400" dirty="0" smtClean="0"/>
              <a:t>In the wall of _</a:t>
            </a:r>
          </a:p>
          <a:p>
            <a:pPr lvl="1" eaLnBrk="1" hangingPunct="1"/>
            <a:r>
              <a:rPr lang="en-US" sz="2400" dirty="0" smtClean="0"/>
              <a:t>Similar structures are also found in the _</a:t>
            </a:r>
          </a:p>
          <a:p>
            <a:pPr eaLnBrk="1" hangingPunct="1"/>
            <a:endParaRPr lang="en-US" sz="2600" dirty="0" smtClean="0"/>
          </a:p>
          <a:p>
            <a:pPr eaLnBrk="1" hangingPunct="1"/>
            <a:r>
              <a:rPr lang="en-US" sz="2600" dirty="0" err="1" smtClean="0"/>
              <a:t>Peyer’s</a:t>
            </a:r>
            <a:r>
              <a:rPr lang="en-US" sz="2600" dirty="0" smtClean="0"/>
              <a:t> patches and the appendix</a:t>
            </a:r>
          </a:p>
          <a:p>
            <a:pPr lvl="1" eaLnBrk="1" hangingPunct="1"/>
            <a:r>
              <a:rPr lang="en-US" sz="2400" dirty="0" smtClean="0"/>
              <a:t>________________________________________, preventing them from breaching the intestinal wall</a:t>
            </a:r>
          </a:p>
          <a:p>
            <a:pPr lvl="1" eaLnBrk="1" hangingPunct="1"/>
            <a:r>
              <a:rPr lang="en-US" sz="2400" dirty="0" smtClean="0"/>
              <a:t>Generate “___________________________” lymphocytes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MALT</a:t>
            </a:r>
          </a:p>
        </p:txBody>
      </p:sp>
      <p:sp>
        <p:nvSpPr>
          <p:cNvPr id="3789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_____________________________________, including</a:t>
            </a:r>
          </a:p>
          <a:p>
            <a:pPr lvl="1" eaLnBrk="1" hangingPunct="1"/>
            <a:r>
              <a:rPr lang="en-US" dirty="0" err="1" smtClean="0"/>
              <a:t>Peyer’s</a:t>
            </a:r>
            <a:r>
              <a:rPr lang="en-US" dirty="0" smtClean="0"/>
              <a:t> patches, tonsils, and the appendix (___________________________________)</a:t>
            </a:r>
          </a:p>
          <a:p>
            <a:pPr lvl="1" eaLnBrk="1" hangingPunct="1"/>
            <a:r>
              <a:rPr lang="en-US" dirty="0" smtClean="0"/>
              <a:t>Lymphoid nodules in the walls of the bronchi (___________________________________)</a:t>
            </a:r>
          </a:p>
          <a:p>
            <a:pPr eaLnBrk="1" hangingPunct="1"/>
            <a:r>
              <a:rPr lang="en-US" dirty="0" smtClean="0"/>
              <a:t>Protects the digestive and respiratory systems from foreign matter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Immunity</a:t>
            </a:r>
          </a:p>
        </p:txBody>
      </p:sp>
      <p:sp>
        <p:nvSpPr>
          <p:cNvPr id="389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Resistance to _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Immune system has two intrinsic systems</a:t>
            </a:r>
          </a:p>
          <a:p>
            <a:pPr lvl="1" eaLnBrk="1" hangingPunct="1"/>
            <a:r>
              <a:rPr lang="en-US" dirty="0" smtClean="0"/>
              <a:t>__________________________ defense system</a:t>
            </a:r>
          </a:p>
          <a:p>
            <a:pPr lvl="2"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__________________________defense system</a:t>
            </a:r>
          </a:p>
          <a:p>
            <a:pPr lvl="2" eaLnBrk="1" hangingPunct="1"/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Immunity 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517525" indent="-517525" eaLnBrk="1" hangingPunct="1">
              <a:lnSpc>
                <a:spcPct val="90000"/>
              </a:lnSpc>
              <a:buFont typeface="Times" charset="0"/>
              <a:buAutoNum type="arabicPeriod"/>
              <a:defRPr/>
            </a:pPr>
            <a:r>
              <a:rPr lang="en-US" dirty="0" smtClean="0"/>
              <a:t>Innate defense system has two lines of defense</a:t>
            </a:r>
          </a:p>
          <a:p>
            <a:pPr marL="974725" lvl="1" indent="-342900" eaLnBrk="1" hangingPunct="1">
              <a:lnSpc>
                <a:spcPct val="90000"/>
              </a:lnSpc>
              <a:defRPr/>
            </a:pPr>
            <a:r>
              <a:rPr lang="en-US" dirty="0" smtClean="0"/>
              <a:t>First line of defense is _</a:t>
            </a:r>
          </a:p>
          <a:p>
            <a:pPr marL="974725" lvl="1" indent="-342900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marL="974725" lvl="1" indent="-342900" eaLnBrk="1" hangingPunct="1">
              <a:lnSpc>
                <a:spcPct val="90000"/>
              </a:lnSpc>
              <a:defRPr/>
            </a:pPr>
            <a:r>
              <a:rPr lang="en-US" dirty="0" smtClean="0"/>
              <a:t>Second line of defense </a:t>
            </a:r>
          </a:p>
          <a:p>
            <a:pPr marL="1374775" lvl="2" indent="-342900" eaLnBrk="1" hangingPunct="1">
              <a:lnSpc>
                <a:spcPct val="90000"/>
              </a:lnSpc>
              <a:defRPr/>
            </a:pPr>
            <a:r>
              <a:rPr lang="en-US" dirty="0" smtClean="0"/>
              <a:t> </a:t>
            </a:r>
          </a:p>
          <a:p>
            <a:pPr marL="1374775" lvl="2" indent="-342900" eaLnBrk="1" hangingPunct="1">
              <a:lnSpc>
                <a:spcPct val="90000"/>
              </a:lnSpc>
              <a:defRPr/>
            </a:pPr>
            <a:r>
              <a:rPr lang="en-US" dirty="0" smtClean="0"/>
              <a:t> </a:t>
            </a:r>
          </a:p>
          <a:p>
            <a:pPr marL="1374775" lvl="2" indent="-285750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marL="1374775" lvl="2" indent="-285750" eaLnBrk="1" hangingPunct="1">
              <a:lnSpc>
                <a:spcPct val="90000"/>
              </a:lnSpc>
              <a:defRPr/>
            </a:pPr>
            <a:r>
              <a:rPr lang="en-US" dirty="0" smtClean="0"/>
              <a:t>Inhibit spread of invaders </a:t>
            </a:r>
          </a:p>
          <a:p>
            <a:pPr marL="1374775" lvl="2" indent="-285750" eaLnBrk="1" hangingPunct="1">
              <a:lnSpc>
                <a:spcPct val="90000"/>
              </a:lnSpc>
              <a:defRPr/>
            </a:pPr>
            <a:r>
              <a:rPr lang="en-US" dirty="0" smtClean="0"/>
              <a:t>______________________________________is its most important mechanism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Immunity</a:t>
            </a:r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98463" indent="-398463" eaLnBrk="1" hangingPunct="1">
              <a:buFont typeface="Times" charset="0"/>
              <a:buAutoNum type="arabicPeriod" startAt="2"/>
            </a:pPr>
            <a:r>
              <a:rPr lang="en-US" dirty="0" smtClean="0"/>
              <a:t> Adaptive defense system </a:t>
            </a:r>
          </a:p>
          <a:p>
            <a:pPr marL="915988" lvl="1" indent="-230188" eaLnBrk="1" hangingPunct="1"/>
            <a:r>
              <a:rPr lang="en-US" dirty="0" smtClean="0"/>
              <a:t>Third line of defense _</a:t>
            </a:r>
          </a:p>
          <a:p>
            <a:pPr marL="1255713" lvl="2" indent="-225425" eaLnBrk="1" hangingPunct="1"/>
            <a:endParaRPr lang="en-US" dirty="0" smtClean="0"/>
          </a:p>
          <a:p>
            <a:pPr marL="1255713" lvl="2" indent="-225425" eaLnBrk="1" hangingPunct="1"/>
            <a:endParaRPr lang="en-US" dirty="0"/>
          </a:p>
          <a:p>
            <a:pPr marL="1255713" lvl="2" indent="-225425" eaLnBrk="1" hangingPunct="1"/>
            <a:r>
              <a:rPr lang="en-US" dirty="0" smtClean="0"/>
              <a:t>Takes longer to react than the innate system</a:t>
            </a:r>
          </a:p>
          <a:p>
            <a:pPr marL="398463" indent="-398463" eaLnBrk="1" hangingPunct="1"/>
            <a:endParaRPr lang="en-US" dirty="0" smtClean="0"/>
          </a:p>
          <a:p>
            <a:pPr marL="398463" indent="-398463" eaLnBrk="1" hangingPunct="1"/>
            <a:r>
              <a:rPr lang="en-US" dirty="0" smtClean="0"/>
              <a:t>Innate and adaptive defenses are deeply intertwined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Innate Defenses</a:t>
            </a: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Surface barriers</a:t>
            </a:r>
          </a:p>
          <a:p>
            <a:pPr lvl="1" eaLnBrk="1" hangingPunct="1"/>
            <a:r>
              <a:rPr lang="en-US" dirty="0" smtClean="0"/>
              <a:t>Skin, mucous membranes, and their secretions </a:t>
            </a:r>
          </a:p>
          <a:p>
            <a:pPr lvl="2" eaLnBrk="1" hangingPunct="1"/>
            <a:r>
              <a:rPr lang="en-US" dirty="0" smtClean="0"/>
              <a:t>________________________________________ to most microorganisms</a:t>
            </a:r>
          </a:p>
          <a:p>
            <a:pPr lvl="2" eaLnBrk="1" hangingPunct="1"/>
            <a:r>
              <a:rPr lang="en-US" dirty="0" smtClean="0"/>
              <a:t>_________________________________________ is resistant to weak acids and bases, bacterial enzymes, and toxins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err="1" smtClean="0"/>
              <a:t>Mucosae</a:t>
            </a:r>
            <a:r>
              <a:rPr lang="en-US" dirty="0" smtClean="0"/>
              <a:t> provide similar mechanical barriers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Surface Barriers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Protective chemicals inhibit or destroy microorganisms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Lipids in _______________________________ and _____________________________ in sweat </a:t>
            </a:r>
          </a:p>
          <a:p>
            <a:pPr lvl="1" eaLnBrk="1" hangingPunct="1"/>
            <a:r>
              <a:rPr lang="en-US" dirty="0" err="1" smtClean="0"/>
              <a:t>HCl</a:t>
            </a:r>
            <a:r>
              <a:rPr lang="en-US" dirty="0" smtClean="0"/>
              <a:t> and protein-digesting enzymes of stomach </a:t>
            </a:r>
            <a:r>
              <a:rPr lang="en-US" dirty="0" err="1" smtClean="0"/>
              <a:t>mucosae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______________________________ of saliva and </a:t>
            </a:r>
            <a:r>
              <a:rPr lang="en-US" dirty="0" err="1" smtClean="0"/>
              <a:t>lacrimal</a:t>
            </a:r>
            <a:r>
              <a:rPr lang="en-US" dirty="0" smtClean="0"/>
              <a:t> fluid </a:t>
            </a:r>
          </a:p>
          <a:p>
            <a:pPr lvl="1" eaLnBrk="1" hangingPunct="1"/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Surface Barriers</a:t>
            </a:r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Respiratory system modifications</a:t>
            </a:r>
          </a:p>
          <a:p>
            <a:pPr lvl="1" eaLnBrk="1" hangingPunct="1"/>
            <a:r>
              <a:rPr lang="en-US" dirty="0" smtClean="0"/>
              <a:t>Mucus-coated _______________________ in the nose </a:t>
            </a:r>
          </a:p>
          <a:p>
            <a:pPr lvl="1" eaLnBrk="1" hangingPunct="1"/>
            <a:r>
              <a:rPr lang="en-US" dirty="0" smtClean="0"/>
              <a:t>_____________________________________ of upper respiratory tract sweep ________________________________________ from lower respiratory passages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Internal Defenses: Cells and Chemicals</a:t>
            </a:r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Necessary if microorganisms invade deeper tissues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Natural killer (___________) cells</a:t>
            </a:r>
          </a:p>
          <a:p>
            <a:pPr lvl="1" eaLnBrk="1" hangingPunct="1"/>
            <a:r>
              <a:rPr lang="en-US" dirty="0" smtClean="0"/>
              <a:t>Inflammatory response (macrophages, mast cells, WBCs, and inflammatory chemicals) </a:t>
            </a:r>
          </a:p>
          <a:p>
            <a:pPr lvl="1" eaLnBrk="1" hangingPunct="1"/>
            <a:r>
              <a:rPr lang="en-US" dirty="0" smtClean="0"/>
              <a:t>Antimicrobial proteins (_______________________________________)</a:t>
            </a:r>
          </a:p>
          <a:p>
            <a:pPr lvl="1" eaLnBrk="1" hangingPunct="1"/>
            <a:r>
              <a:rPr lang="en-US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Lymphatic Vessels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___________________________________, lymph flows toward the heart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Lymph vessels (</a:t>
            </a:r>
            <a:r>
              <a:rPr lang="en-US" dirty="0" err="1" smtClean="0"/>
              <a:t>lymphatics</a:t>
            </a:r>
            <a:r>
              <a:rPr lang="en-US" dirty="0" smtClean="0"/>
              <a:t>) include:</a:t>
            </a:r>
          </a:p>
          <a:p>
            <a:pPr lvl="1" eaLnBrk="1" hangingPunct="1"/>
            <a:r>
              <a:rPr lang="en-US" dirty="0" smtClean="0"/>
              <a:t>Lymphatic _</a:t>
            </a:r>
          </a:p>
          <a:p>
            <a:pPr lvl="1" eaLnBrk="1" hangingPunct="1"/>
            <a:r>
              <a:rPr lang="en-US" dirty="0" smtClean="0"/>
              <a:t>Lymphatic _</a:t>
            </a:r>
          </a:p>
          <a:p>
            <a:pPr lvl="1" eaLnBrk="1" hangingPunct="1"/>
            <a:r>
              <a:rPr lang="en-US" dirty="0" smtClean="0"/>
              <a:t>Lymphatic _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Phagocytes: Macrophages</a:t>
            </a:r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_____________________________ develop </a:t>
            </a:r>
            <a:r>
              <a:rPr lang="en-US" dirty="0" smtClean="0"/>
              <a:t>from </a:t>
            </a:r>
            <a:r>
              <a:rPr lang="en-US" dirty="0" smtClean="0"/>
              <a:t>___________________________to </a:t>
            </a:r>
            <a:r>
              <a:rPr lang="en-US" dirty="0" smtClean="0"/>
              <a:t>become the chief </a:t>
            </a:r>
            <a:r>
              <a:rPr lang="en-US" dirty="0" err="1" smtClean="0"/>
              <a:t>phagocytic</a:t>
            </a:r>
            <a:r>
              <a:rPr lang="en-US" dirty="0" smtClean="0"/>
              <a:t> cells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Free macrophages wander through tissue spaces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smtClean="0"/>
              <a:t>alveolar macrophages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_______________________________________ macrophages </a:t>
            </a:r>
            <a:r>
              <a:rPr lang="en-US" dirty="0" smtClean="0"/>
              <a:t>are permanent residents of some organs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err="1" smtClean="0"/>
              <a:t>Kupffer</a:t>
            </a:r>
            <a:r>
              <a:rPr lang="en-US" dirty="0" smtClean="0"/>
              <a:t> cells (liver) 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smtClean="0"/>
              <a:t>microglia (brain)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Phagocytes: Neutrophils</a:t>
            </a:r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Neutrophils</a:t>
            </a:r>
            <a:endParaRPr lang="en-US" dirty="0" smtClean="0"/>
          </a:p>
          <a:p>
            <a:pPr lvl="1" eaLnBrk="1" hangingPunct="1"/>
            <a:r>
              <a:rPr lang="en-US" dirty="0" smtClean="0"/>
              <a:t>Become </a:t>
            </a:r>
            <a:r>
              <a:rPr lang="en-US" dirty="0" err="1" smtClean="0"/>
              <a:t>phagocytic</a:t>
            </a:r>
            <a:r>
              <a:rPr lang="en-US" dirty="0" smtClean="0"/>
              <a:t>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Mechanism of Phagocytosis</a:t>
            </a:r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Step 1: </a:t>
            </a:r>
            <a:r>
              <a:rPr lang="en-US" dirty="0" smtClean="0"/>
              <a:t>_______________________________ of </a:t>
            </a:r>
            <a:r>
              <a:rPr lang="en-US" dirty="0" smtClean="0"/>
              <a:t>phagocyte to pathogen </a:t>
            </a:r>
          </a:p>
          <a:p>
            <a:pPr lvl="1" eaLnBrk="1" hangingPunct="1"/>
            <a:r>
              <a:rPr lang="en-US" dirty="0" smtClean="0"/>
              <a:t>Facilitated by </a:t>
            </a:r>
            <a:r>
              <a:rPr lang="en-US" dirty="0" smtClean="0"/>
              <a:t>____________________________of </a:t>
            </a:r>
            <a:r>
              <a:rPr lang="en-US" dirty="0" smtClean="0"/>
              <a:t>pathogen by complement proteins or antibodies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Mechanism of Phagocytosis </a:t>
            </a: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Destruction of pathogens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digestion </a:t>
            </a:r>
            <a:r>
              <a:rPr lang="en-US" dirty="0" smtClean="0"/>
              <a:t>by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Respiratory burst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Release of cell-killing </a:t>
            </a:r>
            <a:r>
              <a:rPr lang="en-US" dirty="0" smtClean="0"/>
              <a:t>_</a:t>
            </a: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Activation of additional enzymes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Oxidizing chemicals </a:t>
            </a:r>
            <a:r>
              <a:rPr lang="en-US" dirty="0" smtClean="0"/>
              <a:t>	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 </a:t>
            </a:r>
            <a:endParaRPr lang="en-US" baseline="-25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in </a:t>
            </a:r>
            <a:r>
              <a:rPr lang="en-US" dirty="0" err="1" smtClean="0"/>
              <a:t>neutrophils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Natural Killer (NK) Cells</a:t>
            </a:r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Large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r>
              <a:rPr lang="en-US" dirty="0" smtClean="0"/>
              <a:t>Target cells that </a:t>
            </a:r>
            <a:r>
              <a:rPr lang="en-US" dirty="0" smtClean="0"/>
              <a:t>_____________________ “</a:t>
            </a:r>
            <a:r>
              <a:rPr lang="en-US" dirty="0" smtClean="0"/>
              <a:t>self” cell-surface receptors</a:t>
            </a:r>
          </a:p>
          <a:p>
            <a:pPr eaLnBrk="1" hangingPunct="1"/>
            <a:r>
              <a:rPr lang="en-US" dirty="0" smtClean="0"/>
              <a:t>Induce </a:t>
            </a:r>
            <a:r>
              <a:rPr lang="en-US" dirty="0" smtClean="0"/>
              <a:t>_____________________________ in </a:t>
            </a:r>
            <a:r>
              <a:rPr lang="en-US" dirty="0" smtClean="0"/>
              <a:t>cancer cells and virus-infected cells </a:t>
            </a:r>
          </a:p>
          <a:p>
            <a:pPr eaLnBrk="1" hangingPunct="1"/>
            <a:r>
              <a:rPr lang="en-US" dirty="0" smtClean="0"/>
              <a:t>_______________________________ the </a:t>
            </a:r>
            <a:r>
              <a:rPr lang="en-US" dirty="0" smtClean="0"/>
              <a:t>inflammatory response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Inflammatory Response</a:t>
            </a:r>
          </a:p>
        </p:txBody>
      </p:sp>
      <p:sp>
        <p:nvSpPr>
          <p:cNvPr id="522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Triggered whenever body tissues are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 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Disposes </a:t>
            </a:r>
            <a:r>
              <a:rPr lang="en-US" dirty="0" smtClean="0"/>
              <a:t>of cell debris and pathogens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Sets </a:t>
            </a:r>
            <a:r>
              <a:rPr lang="en-US" dirty="0" smtClean="0"/>
              <a:t>the stage for repair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Inflammatory Response</a:t>
            </a:r>
          </a:p>
        </p:txBody>
      </p:sp>
      <p:sp>
        <p:nvSpPr>
          <p:cNvPr id="532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en-US" dirty="0" smtClean="0"/>
              <a:t>Cardinal signs of acute inflammation: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 </a:t>
            </a:r>
          </a:p>
          <a:p>
            <a:pPr marL="1279525" lvl="2" indent="-533400" eaLnBrk="1" hangingPunct="1"/>
            <a:r>
              <a:rPr lang="en-US" dirty="0" err="1" smtClean="0"/>
              <a:t>rubor</a:t>
            </a:r>
            <a:endParaRPr lang="en-US" dirty="0" smtClean="0"/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 </a:t>
            </a:r>
          </a:p>
          <a:p>
            <a:pPr marL="1279525" lvl="2" indent="-533400" eaLnBrk="1" hangingPunct="1"/>
            <a:r>
              <a:rPr lang="en-US" dirty="0" err="1" smtClean="0"/>
              <a:t>calor</a:t>
            </a:r>
            <a:endParaRPr lang="en-US" dirty="0" smtClean="0"/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 </a:t>
            </a:r>
          </a:p>
          <a:p>
            <a:pPr marL="1279525" lvl="2" indent="-533400" eaLnBrk="1" hangingPunct="1"/>
            <a:r>
              <a:rPr lang="en-US" dirty="0" smtClean="0"/>
              <a:t>tumor</a:t>
            </a:r>
            <a:endParaRPr lang="en-US" dirty="0" smtClean="0"/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 </a:t>
            </a:r>
          </a:p>
          <a:p>
            <a:pPr marL="1279525" lvl="2" indent="-533400" eaLnBrk="1" hangingPunct="1"/>
            <a:r>
              <a:rPr lang="en-US" dirty="0" smtClean="0"/>
              <a:t>dolor</a:t>
            </a:r>
            <a:endParaRPr lang="en-US" dirty="0" smtClean="0"/>
          </a:p>
          <a:p>
            <a:pPr marL="879475" lvl="1" indent="-533400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Inflammatory Response</a:t>
            </a:r>
          </a:p>
        </p:txBody>
      </p:sp>
      <p:sp>
        <p:nvSpPr>
          <p:cNvPr id="552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Inflammatory mediators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2" eaLnBrk="1" hangingPunct="1"/>
            <a:r>
              <a:rPr lang="en-US" dirty="0" smtClean="0"/>
              <a:t>from _________________________________ cells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Blood </a:t>
            </a:r>
            <a:r>
              <a:rPr lang="en-US" dirty="0" smtClean="0"/>
              <a:t>proteins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err="1" smtClean="0"/>
              <a:t>Kinins</a:t>
            </a:r>
            <a:r>
              <a:rPr lang="en-US" dirty="0" smtClean="0"/>
              <a:t>, prostaglandins (PGs), </a:t>
            </a:r>
            <a:r>
              <a:rPr lang="en-US" dirty="0" err="1" smtClean="0"/>
              <a:t>leukotrienes</a:t>
            </a:r>
            <a:r>
              <a:rPr lang="en-US" dirty="0" smtClean="0"/>
              <a:t>, and complement </a:t>
            </a:r>
          </a:p>
          <a:p>
            <a:pPr lvl="2" eaLnBrk="1" hangingPunct="1"/>
            <a:r>
              <a:rPr lang="en-US" dirty="0" smtClean="0"/>
              <a:t>Released by injured tissue, phagocytes, lymphocytes, </a:t>
            </a:r>
            <a:r>
              <a:rPr lang="en-US" dirty="0" err="1" smtClean="0"/>
              <a:t>basophils</a:t>
            </a:r>
            <a:r>
              <a:rPr lang="en-US" dirty="0" smtClean="0"/>
              <a:t>, and mast cells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Vasodilation and Increased Vascular Permeability</a:t>
            </a:r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Inflammatory chemicals cause</a:t>
            </a:r>
          </a:p>
          <a:p>
            <a:pPr lvl="1" eaLnBrk="1" hangingPunct="1"/>
            <a:r>
              <a:rPr lang="en-US" dirty="0" smtClean="0"/>
              <a:t>________________________________________, </a:t>
            </a:r>
            <a:r>
              <a:rPr lang="en-US" dirty="0" smtClean="0"/>
              <a:t>resulting in hyperemia </a:t>
            </a:r>
          </a:p>
          <a:p>
            <a:pPr lvl="1" eaLnBrk="1" hangingPunct="1"/>
            <a:r>
              <a:rPr lang="en-US" dirty="0" smtClean="0"/>
              <a:t>_______________________________________ of </a:t>
            </a:r>
            <a:r>
              <a:rPr lang="en-US" dirty="0" smtClean="0"/>
              <a:t>local capillaries and </a:t>
            </a:r>
            <a:r>
              <a:rPr lang="en-US" dirty="0" smtClean="0"/>
              <a:t>edema </a:t>
            </a:r>
          </a:p>
          <a:p>
            <a:pPr lvl="2" eaLnBrk="1" hangingPunct="1"/>
            <a:r>
              <a:rPr lang="en-US" dirty="0" smtClean="0"/>
              <a:t>leakage of </a:t>
            </a:r>
            <a:r>
              <a:rPr lang="en-US" dirty="0" err="1" smtClean="0"/>
              <a:t>exudate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Exudate</a:t>
            </a:r>
            <a:r>
              <a:rPr lang="en-US" dirty="0" smtClean="0"/>
              <a:t> </a:t>
            </a:r>
            <a:r>
              <a:rPr lang="en-US" dirty="0" smtClean="0"/>
              <a:t>contains proteins,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Phagocyte Mobilization</a:t>
            </a:r>
          </a:p>
        </p:txBody>
      </p:sp>
      <p:sp>
        <p:nvSpPr>
          <p:cNvPr id="604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495300" indent="-495300" eaLnBrk="1" hangingPunct="1"/>
            <a:r>
              <a:rPr lang="en-US" sz="2800" dirty="0" err="1" smtClean="0"/>
              <a:t>Neutrophils</a:t>
            </a:r>
            <a:r>
              <a:rPr lang="en-US" sz="2800" dirty="0" smtClean="0"/>
              <a:t>, then other phagocytes flood to inflamed sites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sz="2400" dirty="0" smtClean="0"/>
              <a:t> </a:t>
            </a:r>
          </a:p>
          <a:p>
            <a:pPr marL="1279525" lvl="2" indent="-533400" eaLnBrk="1" hangingPunct="1"/>
            <a:r>
              <a:rPr lang="en-US" sz="2000" dirty="0" smtClean="0"/>
              <a:t>release </a:t>
            </a:r>
            <a:r>
              <a:rPr lang="en-US" sz="2000" dirty="0" smtClean="0"/>
              <a:t>of </a:t>
            </a:r>
            <a:r>
              <a:rPr lang="en-US" sz="2000" dirty="0" err="1" smtClean="0"/>
              <a:t>neutrophils</a:t>
            </a:r>
            <a:r>
              <a:rPr lang="en-US" sz="2000" dirty="0" smtClean="0"/>
              <a:t> from </a:t>
            </a:r>
            <a:r>
              <a:rPr lang="en-US" sz="2000" dirty="0" smtClean="0"/>
              <a:t>________________________________ in </a:t>
            </a:r>
            <a:r>
              <a:rPr lang="en-US" sz="2000" dirty="0" smtClean="0"/>
              <a:t>response to </a:t>
            </a:r>
            <a:r>
              <a:rPr lang="en-US" sz="2000" dirty="0" err="1" smtClean="0"/>
              <a:t>leukocytosis</a:t>
            </a:r>
            <a:r>
              <a:rPr lang="en-US" sz="2000" dirty="0" smtClean="0"/>
              <a:t>-inducing factors from injured cells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sz="2400" dirty="0" smtClean="0"/>
              <a:t> </a:t>
            </a:r>
          </a:p>
          <a:p>
            <a:pPr marL="1279525" lvl="2" indent="-533400" eaLnBrk="1" hangingPunct="1"/>
            <a:r>
              <a:rPr lang="en-US" sz="2000" dirty="0" err="1" smtClean="0"/>
              <a:t>neutrophils</a:t>
            </a:r>
            <a:r>
              <a:rPr lang="en-US" sz="2000" dirty="0" smtClean="0"/>
              <a:t> </a:t>
            </a:r>
            <a:r>
              <a:rPr lang="en-US" sz="2000" dirty="0" smtClean="0"/>
              <a:t>cling to the walls of capillaries in the inflamed area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sz="2400" dirty="0" err="1" smtClean="0"/>
              <a:t>Diapedesis</a:t>
            </a:r>
            <a:r>
              <a:rPr lang="en-US" sz="2400" dirty="0" smtClean="0"/>
              <a:t> of </a:t>
            </a:r>
            <a:r>
              <a:rPr lang="en-US" sz="2400" dirty="0" err="1" smtClean="0"/>
              <a:t>neutrophils</a:t>
            </a:r>
            <a:endParaRPr lang="en-US" sz="2400" dirty="0" smtClean="0"/>
          </a:p>
          <a:p>
            <a:pPr marL="1279525" lvl="2" indent="-533400" eaLnBrk="1" hangingPunct="1"/>
            <a:r>
              <a:rPr lang="en-US" sz="2000" dirty="0" err="1" smtClean="0"/>
              <a:t>Neutrophils</a:t>
            </a:r>
            <a:r>
              <a:rPr lang="en-US" sz="2000" dirty="0" smtClean="0"/>
              <a:t> squeeze out of the capillary walls and into the surrounding tissue</a:t>
            </a:r>
            <a:endParaRPr lang="en-US" sz="2000" dirty="0" smtClean="0"/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sz="2400" dirty="0" smtClean="0"/>
              <a:t> </a:t>
            </a:r>
          </a:p>
          <a:p>
            <a:pPr marL="1279525" lvl="2" indent="-533400" eaLnBrk="1" hangingPunct="1"/>
            <a:r>
              <a:rPr lang="en-US" sz="2000" dirty="0" smtClean="0"/>
              <a:t>inflammatory </a:t>
            </a:r>
            <a:r>
              <a:rPr lang="en-US" sz="2000" dirty="0" smtClean="0"/>
              <a:t>chemicals (</a:t>
            </a:r>
            <a:r>
              <a:rPr lang="en-US" sz="2000" dirty="0" err="1" smtClean="0"/>
              <a:t>chemotactic</a:t>
            </a:r>
            <a:r>
              <a:rPr lang="en-US" sz="2000" dirty="0" smtClean="0"/>
              <a:t> agent) promote positive </a:t>
            </a:r>
            <a:r>
              <a:rPr lang="en-US" sz="2000" dirty="0" err="1" smtClean="0"/>
              <a:t>chemotaxis</a:t>
            </a:r>
            <a:r>
              <a:rPr lang="en-US" sz="2000" dirty="0" smtClean="0"/>
              <a:t> of </a:t>
            </a:r>
            <a:r>
              <a:rPr lang="en-US" sz="2000" dirty="0" err="1" smtClean="0"/>
              <a:t>neutrophils</a:t>
            </a:r>
            <a:r>
              <a:rPr lang="en-US" sz="2000" dirty="0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Lymphatic Capillaries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20000" cy="4876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Similar to blood capillaries, except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________________________________ (take up cell debris, pathogens, and cancer cells)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Endothelial cells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overlap to form _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are anchored by collagen filaments</a:t>
            </a:r>
          </a:p>
          <a:p>
            <a:pPr lvl="3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Antimicrobial Proteins</a:t>
            </a:r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___________________________________ (</a:t>
            </a:r>
            <a:r>
              <a:rPr lang="en-US" dirty="0" smtClean="0"/>
              <a:t>IFNs) and complement proteins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Attack _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Hinder </a:t>
            </a:r>
            <a:r>
              <a:rPr lang="en-US" dirty="0" smtClean="0"/>
              <a:t>microorganisms’ ability to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Interferons</a:t>
            </a:r>
          </a:p>
        </p:txBody>
      </p:sp>
      <p:sp>
        <p:nvSpPr>
          <p:cNvPr id="6758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_____________________________________ are </a:t>
            </a:r>
            <a:r>
              <a:rPr lang="en-US" dirty="0" smtClean="0"/>
              <a:t>activated to secrete IFNs</a:t>
            </a:r>
          </a:p>
          <a:p>
            <a:pPr eaLnBrk="1" hangingPunct="1"/>
            <a:r>
              <a:rPr lang="en-US" dirty="0" smtClean="0"/>
              <a:t>IFNs enter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Neighboring </a:t>
            </a:r>
            <a:r>
              <a:rPr lang="en-US" dirty="0" smtClean="0"/>
              <a:t>cells produce </a:t>
            </a:r>
            <a:r>
              <a:rPr lang="en-US" dirty="0" smtClean="0"/>
              <a:t>___________________________________ that </a:t>
            </a:r>
            <a:r>
              <a:rPr lang="en-US" dirty="0" smtClean="0"/>
              <a:t>block viral reproduction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Interferons</a:t>
            </a:r>
          </a:p>
        </p:txBody>
      </p:sp>
      <p:sp>
        <p:nvSpPr>
          <p:cNvPr id="7475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Produced by a variety of body cells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err="1" smtClean="0"/>
              <a:t>Interferons</a:t>
            </a:r>
            <a:r>
              <a:rPr lang="en-US" dirty="0" smtClean="0"/>
              <a:t> </a:t>
            </a:r>
            <a:r>
              <a:rPr lang="en-US" dirty="0" smtClean="0"/>
              <a:t>also activate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Interferons</a:t>
            </a:r>
          </a:p>
        </p:txBody>
      </p:sp>
      <p:sp>
        <p:nvSpPr>
          <p:cNvPr id="7577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Functions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Reduce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Activate macrophages and mobilize NK cells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Genetically </a:t>
            </a:r>
            <a:r>
              <a:rPr lang="en-US" dirty="0" smtClean="0"/>
              <a:t>engineered IFNs for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Antiviral agents against hepatitis and genital warts virus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Multiple sclerosis treatment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</a:t>
            </a:r>
          </a:p>
        </p:txBody>
      </p:sp>
      <p:sp>
        <p:nvSpPr>
          <p:cNvPr id="7680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about ______________________________ that </a:t>
            </a:r>
            <a:r>
              <a:rPr lang="en-US" dirty="0" smtClean="0"/>
              <a:t>circulate in an inactive form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Major </a:t>
            </a:r>
            <a:r>
              <a:rPr lang="en-US" dirty="0" smtClean="0"/>
              <a:t>mechanism for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</a:t>
            </a:r>
          </a:p>
        </p:txBody>
      </p:sp>
      <p:sp>
        <p:nvSpPr>
          <p:cNvPr id="778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___________________________ all </a:t>
            </a:r>
            <a:r>
              <a:rPr lang="en-US" dirty="0" smtClean="0"/>
              <a:t>aspects of the inflammatory response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Kills ____________________________ and </a:t>
            </a:r>
            <a:r>
              <a:rPr lang="en-US" dirty="0" smtClean="0"/>
              <a:t>certain other cell types by cell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Enhances </a:t>
            </a:r>
            <a:r>
              <a:rPr lang="en-US" dirty="0" smtClean="0"/>
              <a:t>both nonspecific and specific defenses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 Activation</a:t>
            </a:r>
          </a:p>
        </p:txBody>
      </p:sp>
      <p:sp>
        <p:nvSpPr>
          <p:cNvPr id="788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39725" indent="-339725" eaLnBrk="1" hangingPunct="1">
              <a:lnSpc>
                <a:spcPct val="90000"/>
              </a:lnSpc>
            </a:pPr>
            <a:r>
              <a:rPr lang="en-US" dirty="0" smtClean="0"/>
              <a:t>Two pathways </a:t>
            </a:r>
          </a:p>
          <a:p>
            <a:pPr marL="1085850" lvl="1" indent="-458788" eaLnBrk="1" hangingPunct="1">
              <a:lnSpc>
                <a:spcPct val="90000"/>
              </a:lnSpc>
              <a:buFont typeface="Times" charset="0"/>
              <a:buAutoNum type="arabicPeriod"/>
            </a:pPr>
            <a:r>
              <a:rPr lang="en-US" dirty="0" smtClean="0"/>
              <a:t>Classical pathway</a:t>
            </a:r>
          </a:p>
          <a:p>
            <a:pPr marL="1601788" lvl="2" indent="-322263" eaLnBrk="1" hangingPunct="1">
              <a:lnSpc>
                <a:spcPct val="90000"/>
              </a:lnSpc>
            </a:pPr>
            <a:r>
              <a:rPr lang="en-US" dirty="0" smtClean="0"/>
              <a:t>Antibodies bind to invading organisms </a:t>
            </a:r>
          </a:p>
          <a:p>
            <a:pPr marL="1601788" lvl="2" indent="-322263" eaLnBrk="1" hangingPunct="1">
              <a:lnSpc>
                <a:spcPct val="90000"/>
              </a:lnSpc>
            </a:pPr>
            <a:r>
              <a:rPr lang="en-US" dirty="0" smtClean="0"/>
              <a:t>Complement protein binds </a:t>
            </a:r>
            <a:r>
              <a:rPr lang="en-US" dirty="0" smtClean="0"/>
              <a:t>to the antigen-antibody complexes </a:t>
            </a:r>
            <a:r>
              <a:rPr lang="en-US" dirty="0" smtClean="0"/>
              <a:t>	</a:t>
            </a:r>
          </a:p>
          <a:p>
            <a:pPr marL="2058988" lvl="3" indent="-322263" eaLnBrk="1" hangingPunct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 marL="1085850" lvl="1" indent="-458788" eaLnBrk="1" hangingPunct="1">
              <a:lnSpc>
                <a:spcPct val="90000"/>
              </a:lnSpc>
              <a:buFont typeface="Times" charset="0"/>
              <a:buAutoNum type="arabicPeriod" startAt="2"/>
            </a:pPr>
            <a:endParaRPr lang="en-US" dirty="0" smtClean="0"/>
          </a:p>
          <a:p>
            <a:pPr marL="1085850" lvl="1" indent="-458788" eaLnBrk="1" hangingPunct="1">
              <a:lnSpc>
                <a:spcPct val="90000"/>
              </a:lnSpc>
              <a:buFont typeface="Times" charset="0"/>
              <a:buAutoNum type="arabicPeriod" startAt="2"/>
            </a:pPr>
            <a:r>
              <a:rPr lang="en-US" dirty="0" smtClean="0"/>
              <a:t>Alternative </a:t>
            </a:r>
            <a:r>
              <a:rPr lang="en-US" dirty="0" smtClean="0"/>
              <a:t>pathway</a:t>
            </a:r>
          </a:p>
          <a:p>
            <a:pPr marL="1601788" lvl="2" indent="-322263" eaLnBrk="1" hangingPunct="1">
              <a:lnSpc>
                <a:spcPct val="90000"/>
              </a:lnSpc>
            </a:pPr>
            <a:r>
              <a:rPr lang="en-US" dirty="0" smtClean="0"/>
              <a:t>Triggered when </a:t>
            </a:r>
            <a:r>
              <a:rPr lang="en-US" dirty="0" smtClean="0"/>
              <a:t>complement proteins interact </a:t>
            </a:r>
            <a:r>
              <a:rPr lang="en-US" dirty="0" smtClean="0"/>
              <a:t>on the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 Activation</a:t>
            </a:r>
          </a:p>
        </p:txBody>
      </p:sp>
      <p:sp>
        <p:nvSpPr>
          <p:cNvPr id="798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Each pathway involves activation of proteins in an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Each </a:t>
            </a:r>
            <a:r>
              <a:rPr lang="en-US" dirty="0" smtClean="0"/>
              <a:t>step catalyzes the </a:t>
            </a:r>
            <a:r>
              <a:rPr lang="en-US" dirty="0" smtClean="0"/>
              <a:t>next</a:t>
            </a:r>
            <a:endParaRPr lang="en-US" dirty="0" smtClean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 Activation</a:t>
            </a:r>
          </a:p>
        </p:txBody>
      </p:sp>
      <p:sp>
        <p:nvSpPr>
          <p:cNvPr id="808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Activated complement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Enhances _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Promotes _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Causes </a:t>
            </a:r>
            <a:r>
              <a:rPr lang="en-US" sz="2400" dirty="0" smtClean="0"/>
              <a:t>cell </a:t>
            </a:r>
            <a:r>
              <a:rPr lang="en-US" sz="2400" dirty="0" smtClean="0"/>
              <a:t>_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Fever</a:t>
            </a:r>
          </a:p>
        </p:txBody>
      </p:sp>
      <p:sp>
        <p:nvSpPr>
          <p:cNvPr id="829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___________________________________ to </a:t>
            </a:r>
            <a:r>
              <a:rPr lang="en-US" dirty="0" smtClean="0"/>
              <a:t>invading microorganisms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Leukocytes </a:t>
            </a:r>
            <a:r>
              <a:rPr lang="en-US" dirty="0" smtClean="0"/>
              <a:t>and macrophages exposed to foreign substances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Pyrogens</a:t>
            </a:r>
            <a:r>
              <a:rPr lang="en-US" dirty="0" smtClean="0"/>
              <a:t> </a:t>
            </a:r>
            <a:r>
              <a:rPr lang="en-US" dirty="0" smtClean="0"/>
              <a:t>reset the body’s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Lymphatic Capillaries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 from bones, teeth, bone marrow and the CNS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_____________________________: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specialized lymph capillaries present in _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Absorb ________________________________ and deliver fatty lymph (</a:t>
            </a:r>
            <a:r>
              <a:rPr lang="en-US" dirty="0" err="1" smtClean="0"/>
              <a:t>chyle</a:t>
            </a:r>
            <a:r>
              <a:rPr lang="en-US" dirty="0" smtClean="0"/>
              <a:t>) to the blood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Fever</a:t>
            </a:r>
          </a:p>
        </p:txBody>
      </p:sp>
      <p:sp>
        <p:nvSpPr>
          <p:cNvPr id="839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___________________________ fevers </a:t>
            </a:r>
            <a:r>
              <a:rPr lang="en-US" dirty="0" smtClean="0"/>
              <a:t>are dangerous because heat denatures enzymes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__________________________ of </a:t>
            </a:r>
            <a:r>
              <a:rPr lang="en-US" dirty="0" smtClean="0"/>
              <a:t>moderate fever</a:t>
            </a:r>
          </a:p>
          <a:p>
            <a:pPr lvl="1" eaLnBrk="1" hangingPunct="1"/>
            <a:r>
              <a:rPr lang="en-US" dirty="0" smtClean="0"/>
              <a:t>Causes the liver and spleen to </a:t>
            </a:r>
            <a:r>
              <a:rPr lang="en-US" dirty="0" smtClean="0"/>
              <a:t>_________________________________ and </a:t>
            </a:r>
            <a:r>
              <a:rPr lang="en-US" dirty="0" smtClean="0"/>
              <a:t>zinc (needed by microorganisms)</a:t>
            </a:r>
          </a:p>
          <a:p>
            <a:pPr lvl="1" eaLnBrk="1" hangingPunct="1"/>
            <a:r>
              <a:rPr lang="en-US" dirty="0" smtClean="0"/>
              <a:t>Increases </a:t>
            </a:r>
            <a:r>
              <a:rPr lang="en-US" dirty="0" smtClean="0"/>
              <a:t>______________________________, </a:t>
            </a:r>
            <a:r>
              <a:rPr lang="en-US" dirty="0" smtClean="0"/>
              <a:t>which speeds up repair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Adaptive Defenses</a:t>
            </a:r>
          </a:p>
        </p:txBody>
      </p:sp>
      <p:sp>
        <p:nvSpPr>
          <p:cNvPr id="849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adaptive immune (specific defense) system</a:t>
            </a:r>
          </a:p>
          <a:p>
            <a:pPr lvl="1" eaLnBrk="1" hangingPunct="1"/>
            <a:r>
              <a:rPr lang="en-US" dirty="0" smtClean="0"/>
              <a:t>Protects against </a:t>
            </a:r>
            <a:r>
              <a:rPr lang="en-US" dirty="0" smtClean="0"/>
              <a:t>_______________________________________ and </a:t>
            </a:r>
            <a:r>
              <a:rPr lang="en-US" dirty="0" smtClean="0"/>
              <a:t>abnormal body cells </a:t>
            </a:r>
          </a:p>
          <a:p>
            <a:pPr lvl="1" eaLnBrk="1" hangingPunct="1"/>
            <a:r>
              <a:rPr lang="en-US" dirty="0" smtClean="0"/>
              <a:t>Amplifies the inflammatory response</a:t>
            </a:r>
          </a:p>
          <a:p>
            <a:pPr lvl="1" eaLnBrk="1" hangingPunct="1"/>
            <a:r>
              <a:rPr lang="en-US" dirty="0" smtClean="0"/>
              <a:t>Activates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Adaptive Defenses</a:t>
            </a:r>
          </a:p>
        </p:txBody>
      </p:sp>
      <p:sp>
        <p:nvSpPr>
          <p:cNvPr id="860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en-US" dirty="0" smtClean="0"/>
              <a:t>Adaptive immune response</a:t>
            </a:r>
          </a:p>
          <a:p>
            <a:pPr marL="879475" lvl="1" indent="-533400" eaLnBrk="1" hangingPunct="1"/>
            <a:r>
              <a:rPr lang="en-US" dirty="0" smtClean="0"/>
              <a:t>Is </a:t>
            </a:r>
            <a:r>
              <a:rPr lang="en-US" dirty="0" smtClean="0"/>
              <a:t>_</a:t>
            </a:r>
            <a:endParaRPr lang="en-US" dirty="0" smtClean="0"/>
          </a:p>
          <a:p>
            <a:pPr marL="879475" lvl="1" indent="-533400" eaLnBrk="1" hangingPunct="1"/>
            <a:r>
              <a:rPr lang="en-US" dirty="0" smtClean="0"/>
              <a:t>Is </a:t>
            </a:r>
            <a:r>
              <a:rPr lang="en-US" dirty="0" smtClean="0"/>
              <a:t>_</a:t>
            </a:r>
            <a:endParaRPr lang="en-US" dirty="0" smtClean="0"/>
          </a:p>
          <a:p>
            <a:pPr marL="879475" lvl="1" indent="-533400" eaLnBrk="1" hangingPunct="1"/>
            <a:r>
              <a:rPr lang="en-US" dirty="0" smtClean="0"/>
              <a:t>Has </a:t>
            </a:r>
            <a:r>
              <a:rPr lang="en-US" dirty="0" smtClean="0"/>
              <a:t>_</a:t>
            </a:r>
            <a:endParaRPr lang="en-US" dirty="0" smtClean="0"/>
          </a:p>
          <a:p>
            <a:pPr marL="571500" indent="-571500" eaLnBrk="1" hangingPunct="1"/>
            <a:r>
              <a:rPr lang="en-US" dirty="0" smtClean="0"/>
              <a:t>Two separate overlapping arms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___________________________________ (</a:t>
            </a:r>
            <a:r>
              <a:rPr lang="en-US" dirty="0" smtClean="0"/>
              <a:t>antibody-mediated) immunity</a:t>
            </a:r>
          </a:p>
          <a:p>
            <a:pPr marL="879475" lvl="1" indent="-533400" eaLnBrk="1" hangingPunct="1">
              <a:buFont typeface="Times" charset="0"/>
              <a:buAutoNum type="arabicPeriod"/>
            </a:pPr>
            <a:r>
              <a:rPr lang="en-US" dirty="0" smtClean="0"/>
              <a:t>___________________________________   (</a:t>
            </a:r>
            <a:r>
              <a:rPr lang="en-US" dirty="0" smtClean="0"/>
              <a:t>cell-mediated) immunity 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Antigens</a:t>
            </a:r>
          </a:p>
        </p:txBody>
      </p:sp>
      <p:sp>
        <p:nvSpPr>
          <p:cNvPr id="870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Substances that can </a:t>
            </a:r>
            <a:r>
              <a:rPr lang="en-US" dirty="0" smtClean="0"/>
              <a:t>_________________________________  </a:t>
            </a:r>
            <a:r>
              <a:rPr lang="en-US" dirty="0" smtClean="0"/>
              <a:t>the adaptive defenses and </a:t>
            </a:r>
            <a:r>
              <a:rPr lang="en-US" dirty="0" smtClean="0"/>
              <a:t>___________________________ an </a:t>
            </a:r>
            <a:r>
              <a:rPr lang="en-US" dirty="0" smtClean="0"/>
              <a:t>immune response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Most </a:t>
            </a:r>
            <a:r>
              <a:rPr lang="en-US" dirty="0" smtClean="0"/>
              <a:t>are large, complex molecules not normally found in the body </a:t>
            </a:r>
            <a:r>
              <a:rPr lang="en-US" dirty="0" smtClean="0"/>
              <a:t>(_________________________) </a:t>
            </a:r>
            <a:endParaRPr lang="en-US" dirty="0" smtClean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Complete Antigens</a:t>
            </a:r>
          </a:p>
        </p:txBody>
      </p:sp>
      <p:sp>
        <p:nvSpPr>
          <p:cNvPr id="8806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Important functional properties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2" eaLnBrk="1" hangingPunct="1"/>
            <a:r>
              <a:rPr lang="en-US" dirty="0" smtClean="0"/>
              <a:t>ability </a:t>
            </a:r>
            <a:r>
              <a:rPr lang="en-US" dirty="0" smtClean="0"/>
              <a:t>to stimulate proliferation of specific lymphocytes and antibodies 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2" eaLnBrk="1" hangingPunct="1"/>
            <a:r>
              <a:rPr lang="en-US" dirty="0" smtClean="0"/>
              <a:t>ability </a:t>
            </a:r>
            <a:r>
              <a:rPr lang="en-US" dirty="0" smtClean="0"/>
              <a:t>to react with products of activated lymphocytes and antibodies released </a:t>
            </a:r>
          </a:p>
          <a:p>
            <a:pPr eaLnBrk="1" hangingPunct="1"/>
            <a:r>
              <a:rPr lang="en-US" dirty="0" smtClean="0"/>
              <a:t>Examples: foreign protein, polysaccharides, lipids, and nucleic acids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Haptens (Incomplete Antigens)</a:t>
            </a:r>
          </a:p>
        </p:txBody>
      </p:sp>
      <p:sp>
        <p:nvSpPr>
          <p:cNvPr id="890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Small molecules 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peptides</a:t>
            </a:r>
            <a:r>
              <a:rPr lang="en-US" dirty="0" smtClean="0"/>
              <a:t>, nucleotides, and </a:t>
            </a:r>
            <a:r>
              <a:rPr lang="en-US" dirty="0" smtClean="0"/>
              <a:t>hormones 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___________________________________ by </a:t>
            </a:r>
            <a:r>
              <a:rPr lang="en-US" dirty="0" smtClean="0"/>
              <a:t>themselves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become </a:t>
            </a:r>
            <a:r>
              <a:rPr lang="en-US" dirty="0" smtClean="0"/>
              <a:t>immunogenic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Cause </a:t>
            </a:r>
            <a:r>
              <a:rPr lang="en-US" dirty="0" smtClean="0"/>
              <a:t>the immune system to mount a harmful attack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Examples: poison ivy, </a:t>
            </a:r>
            <a:r>
              <a:rPr lang="en-US" dirty="0" smtClean="0"/>
              <a:t>_______________________________, </a:t>
            </a:r>
            <a:r>
              <a:rPr lang="en-US" dirty="0" smtClean="0"/>
              <a:t>detergents, and cosmetics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Antigenic Determinants</a:t>
            </a:r>
          </a:p>
        </p:txBody>
      </p:sp>
      <p:sp>
        <p:nvSpPr>
          <p:cNvPr id="901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___________________________________ of </a:t>
            </a:r>
            <a:r>
              <a:rPr lang="en-US" dirty="0" smtClean="0"/>
              <a:t>an entire antigen that are </a:t>
            </a:r>
            <a:r>
              <a:rPr lang="en-US" dirty="0" smtClean="0"/>
              <a:t>immunogenic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Antibodies </a:t>
            </a:r>
            <a:r>
              <a:rPr lang="en-US" dirty="0" smtClean="0"/>
              <a:t>and lymphocyte receptors bind to them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Antigenic Determinants</a:t>
            </a:r>
          </a:p>
        </p:txBody>
      </p:sp>
      <p:sp>
        <p:nvSpPr>
          <p:cNvPr id="9113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Most naturally occurring antigens have </a:t>
            </a:r>
            <a:r>
              <a:rPr lang="en-US" dirty="0" smtClean="0"/>
              <a:t>____________________________ antigenic </a:t>
            </a:r>
            <a:r>
              <a:rPr lang="en-US" dirty="0" smtClean="0"/>
              <a:t>determinants that</a:t>
            </a:r>
          </a:p>
          <a:p>
            <a:pPr lvl="1" eaLnBrk="1" hangingPunct="1"/>
            <a:r>
              <a:rPr lang="en-US" dirty="0" smtClean="0"/>
              <a:t>Mobilize several different lymphocyte populations</a:t>
            </a:r>
          </a:p>
          <a:p>
            <a:pPr lvl="1" eaLnBrk="1" hangingPunct="1"/>
            <a:r>
              <a:rPr lang="en-US" dirty="0" smtClean="0"/>
              <a:t>Form different kinds of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Large</a:t>
            </a:r>
            <a:r>
              <a:rPr lang="en-US" dirty="0" smtClean="0"/>
              <a:t>, chemically simple molecules (e.g., plastics) have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Self-Antigens: MHC Proteins</a:t>
            </a:r>
          </a:p>
        </p:txBody>
      </p:sp>
      <p:sp>
        <p:nvSpPr>
          <p:cNvPr id="9318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Protein molecules (self-antigens) on the surface of cells</a:t>
            </a:r>
          </a:p>
          <a:p>
            <a:pPr eaLnBrk="1" hangingPunct="1"/>
            <a:r>
              <a:rPr lang="en-US" dirty="0" smtClean="0"/>
              <a:t>Antigenic to </a:t>
            </a:r>
            <a:r>
              <a:rPr lang="en-US" dirty="0" smtClean="0"/>
              <a:t>__________________________ in </a:t>
            </a:r>
            <a:r>
              <a:rPr lang="en-US" dirty="0" smtClean="0"/>
              <a:t>transfusions or grafts </a:t>
            </a:r>
          </a:p>
          <a:p>
            <a:pPr eaLnBrk="1" hangingPunct="1"/>
            <a:r>
              <a:rPr lang="en-US" dirty="0" smtClean="0"/>
              <a:t>Example: MHC proteins</a:t>
            </a:r>
          </a:p>
          <a:p>
            <a:pPr lvl="1" eaLnBrk="1" hangingPunct="1"/>
            <a:r>
              <a:rPr lang="en-US" dirty="0" smtClean="0"/>
              <a:t>Coded for by genes of the major </a:t>
            </a:r>
            <a:r>
              <a:rPr lang="en-US" dirty="0" err="1" smtClean="0"/>
              <a:t>histocompatibility</a:t>
            </a:r>
            <a:r>
              <a:rPr lang="en-US" dirty="0" smtClean="0"/>
              <a:t> complex (MHC) and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MHC Proteins</a:t>
            </a:r>
          </a:p>
        </p:txBody>
      </p:sp>
      <p:sp>
        <p:nvSpPr>
          <p:cNvPr id="942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Classes of MHC proteins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400" dirty="0" smtClean="0"/>
              <a:t>______________________ </a:t>
            </a:r>
            <a:r>
              <a:rPr lang="en-US" sz="2400" dirty="0" smtClean="0"/>
              <a:t>MHC proteins, found on virtually </a:t>
            </a:r>
            <a:r>
              <a:rPr lang="en-US" sz="2400" dirty="0" smtClean="0"/>
              <a:t>_</a:t>
            </a:r>
            <a:endParaRPr lang="en-US" sz="2400" dirty="0" smtClean="0"/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400" dirty="0" smtClean="0"/>
              <a:t>Class _____________ </a:t>
            </a:r>
            <a:r>
              <a:rPr lang="en-US" sz="2400" dirty="0" smtClean="0"/>
              <a:t>MHC proteins, found on certain cells in the immune response </a:t>
            </a:r>
          </a:p>
          <a:p>
            <a:pPr eaLnBrk="1" hangingPunct="1"/>
            <a:endParaRPr lang="en-US" sz="2600" dirty="0" smtClean="0"/>
          </a:p>
          <a:p>
            <a:pPr eaLnBrk="1" hangingPunct="1"/>
            <a:r>
              <a:rPr lang="en-US" sz="2600" dirty="0" smtClean="0"/>
              <a:t>MHC </a:t>
            </a:r>
            <a:r>
              <a:rPr lang="en-US" sz="2600" dirty="0" smtClean="0"/>
              <a:t>proteins display peptides (usually self-antigens)</a:t>
            </a:r>
          </a:p>
          <a:p>
            <a:pPr eaLnBrk="1" hangingPunct="1"/>
            <a:r>
              <a:rPr lang="en-US" sz="2600" dirty="0" smtClean="0"/>
              <a:t>In infected cells, MHC proteins </a:t>
            </a:r>
            <a:r>
              <a:rPr lang="en-US" sz="2600" dirty="0" smtClean="0"/>
              <a:t>_</a:t>
            </a:r>
            <a:endParaRPr lang="en-US" sz="26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Lymphatic Collecting Vessels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Similar to veins, except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Have _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more _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Anastomose</a:t>
            </a:r>
            <a:r>
              <a:rPr lang="en-US" dirty="0" smtClean="0"/>
              <a:t> more frequently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Collecting vessels in the skin travel _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Deep vessels travel with _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Nutrients are supplied from branching </a:t>
            </a:r>
            <a:r>
              <a:rPr lang="en-US" dirty="0" err="1" smtClean="0"/>
              <a:t>vasa</a:t>
            </a:r>
            <a:r>
              <a:rPr lang="en-US" dirty="0" smtClean="0"/>
              <a:t> </a:t>
            </a:r>
            <a:r>
              <a:rPr lang="en-US" dirty="0" err="1" smtClean="0"/>
              <a:t>vasorum</a:t>
            </a:r>
            <a:endParaRPr lang="en-US" dirty="0" smtClean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Cells of the Adaptive Immune System</a:t>
            </a:r>
          </a:p>
        </p:txBody>
      </p:sp>
      <p:sp>
        <p:nvSpPr>
          <p:cNvPr id="952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dirty="0" smtClean="0"/>
              <a:t>Two types of lymphocytes</a:t>
            </a:r>
          </a:p>
          <a:p>
            <a:pPr lvl="1" eaLnBrk="1" hangingPunct="1"/>
            <a:r>
              <a:rPr lang="en-US" dirty="0" smtClean="0"/>
              <a:t>B lymphocytes </a:t>
            </a:r>
            <a:endParaRPr lang="en-US" dirty="0" smtClean="0"/>
          </a:p>
          <a:p>
            <a:pPr lvl="2" eaLnBrk="1" hangingPunct="1"/>
            <a:r>
              <a:rPr lang="en-US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T </a:t>
            </a:r>
            <a:r>
              <a:rPr lang="en-US" dirty="0" smtClean="0"/>
              <a:t>lymphocytes</a:t>
            </a:r>
          </a:p>
          <a:p>
            <a:pPr lvl="2" eaLnBrk="1" hangingPunct="1"/>
            <a:r>
              <a:rPr lang="en-US" dirty="0" smtClean="0"/>
              <a:t>  </a:t>
            </a:r>
            <a:endParaRPr lang="en-US" dirty="0" smtClean="0"/>
          </a:p>
          <a:p>
            <a:pPr eaLnBrk="1" hangingPunct="1"/>
            <a:r>
              <a:rPr lang="en-US" dirty="0" smtClean="0"/>
              <a:t>Antigen-presenting cells (APCs)</a:t>
            </a:r>
          </a:p>
          <a:p>
            <a:pPr lvl="1" eaLnBrk="1" hangingPunct="1"/>
            <a:r>
              <a:rPr lang="en-US" dirty="0" smtClean="0"/>
              <a:t>Do not respond to specific antigens</a:t>
            </a:r>
          </a:p>
          <a:p>
            <a:pPr lvl="1" eaLnBrk="1" hangingPunct="1"/>
            <a:r>
              <a:rPr lang="en-US" dirty="0" smtClean="0"/>
              <a:t>Play essential </a:t>
            </a:r>
            <a:r>
              <a:rPr lang="en-US" dirty="0" smtClean="0"/>
              <a:t>_____________________________ in </a:t>
            </a:r>
            <a:r>
              <a:rPr lang="en-US" dirty="0" smtClean="0"/>
              <a:t>immunity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Lymphocytes</a:t>
            </a:r>
          </a:p>
        </p:txBody>
      </p:sp>
      <p:sp>
        <p:nvSpPr>
          <p:cNvPr id="9625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Originate in red bone marrow</a:t>
            </a:r>
          </a:p>
          <a:p>
            <a:pPr lvl="1" eaLnBrk="1" hangingPunct="1"/>
            <a:r>
              <a:rPr lang="en-US" dirty="0" smtClean="0"/>
              <a:t>B cells mature in the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T cells mature in the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Lymphocytes</a:t>
            </a:r>
          </a:p>
        </p:txBody>
      </p:sp>
      <p:sp>
        <p:nvSpPr>
          <p:cNvPr id="9728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mature, they have</a:t>
            </a:r>
          </a:p>
          <a:p>
            <a:pPr lvl="1" eaLnBrk="1" hangingPunct="1"/>
            <a:r>
              <a:rPr lang="en-US" dirty="0" err="1" smtClean="0"/>
              <a:t>Immunocompetence</a:t>
            </a:r>
            <a:r>
              <a:rPr lang="en-US" dirty="0" smtClean="0"/>
              <a:t>; they are able to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Self-tolerance </a:t>
            </a:r>
          </a:p>
          <a:p>
            <a:pPr lvl="2" eaLnBrk="1" hangingPunct="1"/>
            <a:r>
              <a:rPr lang="en-US" dirty="0" smtClean="0"/>
              <a:t>unresponsive </a:t>
            </a:r>
            <a:r>
              <a:rPr lang="en-US" dirty="0" smtClean="0"/>
              <a:t>to self antigens</a:t>
            </a:r>
          </a:p>
          <a:p>
            <a:pPr eaLnBrk="1" hangingPunct="1"/>
            <a:r>
              <a:rPr lang="en-US" dirty="0" smtClean="0"/>
              <a:t>Naive (unexposed) B and T cells are exported to lymph nodes, spleen, and other lymphoid organs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 Cells</a:t>
            </a:r>
          </a:p>
        </p:txBody>
      </p:sp>
      <p:sp>
        <p:nvSpPr>
          <p:cNvPr id="993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0772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 cells mature in the thymus under negative and positive selection pressures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Positive selection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Negative </a:t>
            </a:r>
            <a:r>
              <a:rPr lang="en-US" dirty="0" smtClean="0"/>
              <a:t>selection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Prompts </a:t>
            </a:r>
            <a:r>
              <a:rPr lang="en-US" dirty="0" smtClean="0"/>
              <a:t>_______________________________ of </a:t>
            </a:r>
            <a:r>
              <a:rPr lang="en-US" dirty="0" smtClean="0"/>
              <a:t>T cells that bind to self-antigens displayed by self-MHC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Ensures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Antigen-Presenting Cells (APCs)</a:t>
            </a:r>
          </a:p>
        </p:txBody>
      </p:sp>
      <p:sp>
        <p:nvSpPr>
          <p:cNvPr id="1034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 </a:t>
            </a:r>
            <a:endParaRPr lang="en-US" sz="2600" dirty="0" smtClean="0"/>
          </a:p>
          <a:p>
            <a:pPr eaLnBrk="1" hangingPunct="1"/>
            <a:r>
              <a:rPr lang="en-US" sz="2600" dirty="0" smtClean="0"/>
              <a:t>Present fragments of antigens to be recognized by T cells</a:t>
            </a:r>
          </a:p>
          <a:p>
            <a:pPr eaLnBrk="1" hangingPunct="1"/>
            <a:r>
              <a:rPr lang="en-US" sz="2600" dirty="0" smtClean="0"/>
              <a:t>Major types</a:t>
            </a:r>
          </a:p>
          <a:p>
            <a:pPr lvl="1" eaLnBrk="1" hangingPunct="1"/>
            <a:r>
              <a:rPr lang="en-US" sz="2400" dirty="0" err="1" smtClean="0"/>
              <a:t>Dendritic</a:t>
            </a:r>
            <a:r>
              <a:rPr lang="en-US" sz="2400" dirty="0" smtClean="0"/>
              <a:t> cells in connective tissues and epidermis</a:t>
            </a:r>
          </a:p>
          <a:p>
            <a:pPr lvl="1" eaLnBrk="1" hangingPunct="1"/>
            <a:r>
              <a:rPr lang="en-US" sz="2400" dirty="0" smtClean="0"/>
              <a:t>___________________________________ in </a:t>
            </a:r>
            <a:r>
              <a:rPr lang="en-US" sz="2400" dirty="0" smtClean="0"/>
              <a:t>connective tissues and lymphoid organs</a:t>
            </a:r>
          </a:p>
          <a:p>
            <a:pPr lvl="1" eaLnBrk="1" hangingPunct="1"/>
            <a:r>
              <a:rPr lang="en-US" sz="2400" dirty="0" smtClean="0"/>
              <a:t> 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Macrophages and Dendritic Cells</a:t>
            </a:r>
          </a:p>
        </p:txBody>
      </p:sp>
      <p:sp>
        <p:nvSpPr>
          <p:cNvPr id="1054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Present antigens and activate T cells</a:t>
            </a:r>
          </a:p>
          <a:p>
            <a:pPr lvl="1" eaLnBrk="1" hangingPunct="1"/>
            <a:r>
              <a:rPr lang="en-US" sz="2400" dirty="0" smtClean="0"/>
              <a:t>Macrophages mostly remain fixed in the lymphoid organs</a:t>
            </a:r>
          </a:p>
          <a:p>
            <a:pPr lvl="1" eaLnBrk="1" hangingPunct="1"/>
            <a:r>
              <a:rPr lang="en-US" sz="2400" dirty="0" err="1" smtClean="0"/>
              <a:t>Dendritic</a:t>
            </a:r>
            <a:r>
              <a:rPr lang="en-US" sz="2400" dirty="0" smtClean="0"/>
              <a:t> cells internalize pathogens and enter </a:t>
            </a:r>
            <a:r>
              <a:rPr lang="en-US" sz="2400" dirty="0" err="1" smtClean="0"/>
              <a:t>lymphatics</a:t>
            </a:r>
            <a:r>
              <a:rPr lang="en-US" sz="2400" dirty="0" smtClean="0"/>
              <a:t> to present the antigens to T cells in lymphoid organs</a:t>
            </a:r>
          </a:p>
          <a:p>
            <a:pPr eaLnBrk="1" hangingPunct="1"/>
            <a:endParaRPr lang="en-US" sz="2600" dirty="0" smtClean="0"/>
          </a:p>
          <a:p>
            <a:pPr eaLnBrk="1" hangingPunct="1"/>
            <a:r>
              <a:rPr lang="en-US" sz="2600" dirty="0" smtClean="0"/>
              <a:t>Activated </a:t>
            </a:r>
            <a:r>
              <a:rPr lang="en-US" sz="2600" dirty="0" smtClean="0"/>
              <a:t>T cells </a:t>
            </a:r>
            <a:r>
              <a:rPr lang="en-US" sz="2600" dirty="0" smtClean="0"/>
              <a:t>_</a:t>
            </a:r>
            <a:endParaRPr lang="en-US" sz="2600" dirty="0" smtClean="0"/>
          </a:p>
          <a:p>
            <a:pPr lvl="1" eaLnBrk="1" hangingPunct="1"/>
            <a:r>
              <a:rPr lang="en-US" sz="2400" dirty="0" smtClean="0"/>
              <a:t>Prod macrophages to become </a:t>
            </a:r>
            <a:r>
              <a:rPr lang="en-US" sz="2400" dirty="0" smtClean="0"/>
              <a:t>_____________________________________________ and </a:t>
            </a:r>
            <a:r>
              <a:rPr lang="en-US" sz="2400" dirty="0" smtClean="0"/>
              <a:t>to secrete bactericidal chemicals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Adaptive Immunity: Summary</a:t>
            </a:r>
          </a:p>
        </p:txBody>
      </p:sp>
      <p:sp>
        <p:nvSpPr>
          <p:cNvPr id="1064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Uses </a:t>
            </a:r>
            <a:r>
              <a:rPr lang="en-US" dirty="0" smtClean="0"/>
              <a:t>__________________________,  APCs</a:t>
            </a:r>
            <a:r>
              <a:rPr lang="en-US" dirty="0" smtClean="0"/>
              <a:t>, and specific molecules to identify and destroy </a:t>
            </a:r>
            <a:r>
              <a:rPr lang="en-US" dirty="0" err="1" smtClean="0"/>
              <a:t>nonself</a:t>
            </a:r>
            <a:r>
              <a:rPr lang="en-US" dirty="0" smtClean="0"/>
              <a:t> substances</a:t>
            </a:r>
          </a:p>
          <a:p>
            <a:pPr eaLnBrk="1" hangingPunct="1"/>
            <a:r>
              <a:rPr lang="en-US" dirty="0" smtClean="0"/>
              <a:t>Depends upon the ability of its cells to</a:t>
            </a:r>
          </a:p>
          <a:p>
            <a:pPr lvl="1" eaLnBrk="1" hangingPunct="1"/>
            <a:r>
              <a:rPr lang="en-US" dirty="0" smtClean="0"/>
              <a:t>______________________________________ by </a:t>
            </a:r>
            <a:r>
              <a:rPr lang="en-US" dirty="0" smtClean="0"/>
              <a:t>binding to them</a:t>
            </a:r>
          </a:p>
          <a:p>
            <a:pPr lvl="1" eaLnBrk="1" hangingPunct="1"/>
            <a:r>
              <a:rPr lang="en-US" dirty="0" smtClean="0"/>
              <a:t>Communicate with one another so that the whole system mounts a specific response 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Humoral Immunity Response</a:t>
            </a:r>
          </a:p>
        </p:txBody>
      </p:sp>
      <p:sp>
        <p:nvSpPr>
          <p:cNvPr id="1075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Antigen challenge</a:t>
            </a:r>
          </a:p>
          <a:p>
            <a:pPr lvl="1" eaLnBrk="1" hangingPunct="1"/>
            <a:r>
              <a:rPr lang="en-US" dirty="0" smtClean="0"/>
              <a:t>First encounter between an antigen and a naive </a:t>
            </a:r>
            <a:r>
              <a:rPr lang="en-US" dirty="0" err="1" smtClean="0"/>
              <a:t>immunocompetent</a:t>
            </a:r>
            <a:r>
              <a:rPr lang="en-US" dirty="0" smtClean="0"/>
              <a:t> lymphocyte</a:t>
            </a:r>
          </a:p>
          <a:p>
            <a:pPr lvl="1" eaLnBrk="1" hangingPunct="1"/>
            <a:r>
              <a:rPr lang="en-US" dirty="0" smtClean="0"/>
              <a:t>Usually occurs in the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r>
              <a:rPr lang="en-US" dirty="0" smtClean="0"/>
              <a:t>If the lymphocyte is a B cell</a:t>
            </a:r>
          </a:p>
          <a:p>
            <a:pPr lvl="1" eaLnBrk="1" hangingPunct="1"/>
            <a:r>
              <a:rPr lang="en-US" dirty="0" smtClean="0"/>
              <a:t>The antigen provokes a </a:t>
            </a:r>
            <a:r>
              <a:rPr lang="en-US" dirty="0" err="1" smtClean="0"/>
              <a:t>humoral</a:t>
            </a:r>
            <a:r>
              <a:rPr lang="en-US" dirty="0" smtClean="0"/>
              <a:t> immune response</a:t>
            </a:r>
          </a:p>
          <a:p>
            <a:pPr lvl="1" eaLnBrk="1" hangingPunct="1"/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Clonal Selection</a:t>
            </a:r>
          </a:p>
        </p:txBody>
      </p:sp>
      <p:sp>
        <p:nvSpPr>
          <p:cNvPr id="1085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95300" indent="-495300" eaLnBrk="1" hangingPunct="1"/>
            <a:r>
              <a:rPr lang="en-US" dirty="0" smtClean="0"/>
              <a:t>Antigen binding activates B cells</a:t>
            </a:r>
            <a:endParaRPr lang="en-US" dirty="0" smtClean="0"/>
          </a:p>
          <a:p>
            <a:pPr marL="495300" indent="-495300" eaLnBrk="1" hangingPunct="1"/>
            <a:r>
              <a:rPr lang="en-US" dirty="0" smtClean="0"/>
              <a:t>Antigen taken into B cells by _</a:t>
            </a:r>
            <a:endParaRPr lang="en-US" dirty="0" smtClean="0"/>
          </a:p>
          <a:p>
            <a:pPr marL="495300" indent="-495300" eaLnBrk="1" hangingPunct="1"/>
            <a:r>
              <a:rPr lang="en-US" dirty="0" smtClean="0"/>
              <a:t>B cell produces clones that have receptors for the antigen that originally bound to it. </a:t>
            </a:r>
          </a:p>
          <a:p>
            <a:pPr marL="895350" lvl="1" indent="-495300" eaLnBrk="1" hangingPunct="1"/>
            <a:r>
              <a:rPr lang="en-US" dirty="0" smtClean="0"/>
              <a:t>Needs _____________________________ to do this</a:t>
            </a:r>
          </a:p>
          <a:p>
            <a:pPr eaLnBrk="1" hangingPunct="1"/>
            <a:r>
              <a:rPr lang="en-US" dirty="0" smtClean="0"/>
              <a:t>Most clone cells _</a:t>
            </a:r>
          </a:p>
          <a:p>
            <a:pPr lvl="1" eaLnBrk="1" hangingPunct="1"/>
            <a:r>
              <a:rPr lang="en-US" dirty="0" smtClean="0"/>
              <a:t>secrete specific antibodies at the rate of 2000 molecules per second for four to five days</a:t>
            </a:r>
          </a:p>
          <a:p>
            <a:pPr marL="495300" indent="-495300" eaLnBrk="1" hangingPunct="1"/>
            <a:endParaRPr lang="en-US" dirty="0" smtClean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Fate of the Clones</a:t>
            </a:r>
          </a:p>
        </p:txBody>
      </p:sp>
      <p:sp>
        <p:nvSpPr>
          <p:cNvPr id="1105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Secreted antibodies</a:t>
            </a:r>
          </a:p>
          <a:p>
            <a:pPr lvl="1" eaLnBrk="1" hangingPunct="1"/>
            <a:r>
              <a:rPr lang="en-US" dirty="0" smtClean="0"/>
              <a:t>Circulate in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Bind to free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Lymphatic Trunks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Formed by the union of the largest collecting ducts</a:t>
            </a:r>
          </a:p>
          <a:p>
            <a:pPr lvl="1" eaLnBrk="1" hangingPunct="1"/>
            <a:r>
              <a:rPr lang="en-US" dirty="0" smtClean="0"/>
              <a:t>Paired _</a:t>
            </a:r>
          </a:p>
          <a:p>
            <a:pPr lvl="1" eaLnBrk="1" hangingPunct="1"/>
            <a:r>
              <a:rPr lang="en-US" dirty="0" smtClean="0"/>
              <a:t>Paired </a:t>
            </a:r>
            <a:r>
              <a:rPr lang="en-US" dirty="0" err="1" smtClean="0"/>
              <a:t>bronchomediastinal</a:t>
            </a:r>
            <a:endParaRPr lang="en-US" dirty="0" smtClean="0"/>
          </a:p>
          <a:p>
            <a:pPr lvl="1" eaLnBrk="1" hangingPunct="1"/>
            <a:r>
              <a:rPr lang="en-US" dirty="0" smtClean="0"/>
              <a:t>Paired _</a:t>
            </a:r>
          </a:p>
          <a:p>
            <a:pPr lvl="1" eaLnBrk="1" hangingPunct="1"/>
            <a:r>
              <a:rPr lang="en-US" dirty="0" smtClean="0"/>
              <a:t>Paired _</a:t>
            </a:r>
          </a:p>
          <a:p>
            <a:pPr lvl="1" eaLnBrk="1" hangingPunct="1"/>
            <a:r>
              <a:rPr lang="en-US" dirty="0" smtClean="0"/>
              <a:t>A single _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Fate of the Clones</a:t>
            </a:r>
          </a:p>
        </p:txBody>
      </p:sp>
      <p:sp>
        <p:nvSpPr>
          <p:cNvPr id="1116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Clone cells that do not become plasma cells become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Provide immunological memory</a:t>
            </a:r>
          </a:p>
          <a:p>
            <a:pPr lvl="1" eaLnBrk="1" hangingPunct="1"/>
            <a:r>
              <a:rPr lang="en-US" dirty="0" smtClean="0"/>
              <a:t>Mount an </a:t>
            </a:r>
            <a:r>
              <a:rPr lang="en-US" dirty="0" smtClean="0"/>
              <a:t>______________________________ response </a:t>
            </a:r>
            <a:r>
              <a:rPr lang="en-US" dirty="0" smtClean="0"/>
              <a:t>to </a:t>
            </a:r>
            <a:r>
              <a:rPr lang="en-US" dirty="0" smtClean="0"/>
              <a:t>______________________________ of </a:t>
            </a:r>
            <a:r>
              <a:rPr lang="en-US" dirty="0" smtClean="0"/>
              <a:t>the same antigen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Immunological Memory</a:t>
            </a:r>
          </a:p>
        </p:txBody>
      </p:sp>
      <p:sp>
        <p:nvSpPr>
          <p:cNvPr id="11366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Primary immune response</a:t>
            </a:r>
          </a:p>
          <a:p>
            <a:pPr lvl="1" eaLnBrk="1" hangingPunct="1"/>
            <a:r>
              <a:rPr lang="en-US" dirty="0" smtClean="0"/>
              <a:t> Occurs on the first exposure to a specific antigen</a:t>
            </a:r>
          </a:p>
          <a:p>
            <a:pPr lvl="1" eaLnBrk="1" hangingPunct="1"/>
            <a:r>
              <a:rPr lang="en-US" dirty="0" smtClean="0"/>
              <a:t>Lag period: </a:t>
            </a:r>
            <a:r>
              <a:rPr lang="en-US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Peak levels of plasma antibody are reached in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Antibody </a:t>
            </a:r>
            <a:r>
              <a:rPr lang="en-US" dirty="0" smtClean="0"/>
              <a:t>levels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Immunological Memory</a:t>
            </a:r>
          </a:p>
        </p:txBody>
      </p:sp>
      <p:sp>
        <p:nvSpPr>
          <p:cNvPr id="1146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Secondary immune response</a:t>
            </a:r>
          </a:p>
          <a:p>
            <a:pPr lvl="1" eaLnBrk="1" hangingPunct="1"/>
            <a:r>
              <a:rPr lang="en-US" dirty="0" smtClean="0"/>
              <a:t>Occurs on </a:t>
            </a:r>
            <a:r>
              <a:rPr lang="en-US" dirty="0" smtClean="0"/>
              <a:t>_______________________________ to </a:t>
            </a:r>
            <a:r>
              <a:rPr lang="en-US" dirty="0" smtClean="0"/>
              <a:t>the same antigen</a:t>
            </a:r>
          </a:p>
          <a:p>
            <a:pPr lvl="1" eaLnBrk="1" hangingPunct="1"/>
            <a:r>
              <a:rPr lang="en-US" dirty="0" smtClean="0"/>
              <a:t>Sensitized memory cells respond within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Antibody levels peak in </a:t>
            </a:r>
            <a:r>
              <a:rPr lang="en-US" dirty="0" smtClean="0"/>
              <a:t>_______________________________________ at </a:t>
            </a:r>
            <a:r>
              <a:rPr lang="en-US" dirty="0" smtClean="0"/>
              <a:t>much higher levels </a:t>
            </a:r>
          </a:p>
          <a:p>
            <a:pPr lvl="1" eaLnBrk="1" hangingPunct="1"/>
            <a:r>
              <a:rPr lang="en-US" dirty="0" smtClean="0"/>
              <a:t>Antibodies bind with greater affinity</a:t>
            </a:r>
          </a:p>
          <a:p>
            <a:pPr lvl="1" eaLnBrk="1" hangingPunct="1"/>
            <a:r>
              <a:rPr lang="en-US" dirty="0" smtClean="0"/>
              <a:t>Antibody level can remain high for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Active Humoral Immunity</a:t>
            </a:r>
          </a:p>
        </p:txBody>
      </p:sp>
      <p:sp>
        <p:nvSpPr>
          <p:cNvPr id="11776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Occurs when B cells encounter </a:t>
            </a:r>
            <a:r>
              <a:rPr lang="en-US" dirty="0" smtClean="0"/>
              <a:t>____________________________ and </a:t>
            </a:r>
            <a:r>
              <a:rPr lang="en-US" dirty="0" smtClean="0"/>
              <a:t>produce specific antibodies against them</a:t>
            </a:r>
          </a:p>
          <a:p>
            <a:pPr lvl="1" eaLnBrk="1" hangingPunct="1"/>
            <a:r>
              <a:rPr lang="en-US" dirty="0" smtClean="0"/>
              <a:t>Two types</a:t>
            </a:r>
          </a:p>
          <a:p>
            <a:pPr lvl="2" eaLnBrk="1" hangingPunct="1"/>
            <a:r>
              <a:rPr lang="en-US" dirty="0" smtClean="0"/>
              <a:t>Naturally </a:t>
            </a:r>
            <a:r>
              <a:rPr lang="en-US" dirty="0" smtClean="0"/>
              <a:t>acquired</a:t>
            </a:r>
          </a:p>
          <a:p>
            <a:pPr lvl="3" eaLnBrk="1" hangingPunct="1"/>
            <a:r>
              <a:rPr lang="en-US" dirty="0" smtClean="0"/>
              <a:t>response </a:t>
            </a:r>
            <a:r>
              <a:rPr lang="en-US" dirty="0" smtClean="0"/>
              <a:t>to a </a:t>
            </a:r>
            <a:r>
              <a:rPr lang="en-US" dirty="0" smtClean="0"/>
              <a:t>_</a:t>
            </a:r>
            <a:endParaRPr lang="en-US" dirty="0" smtClean="0"/>
          </a:p>
          <a:p>
            <a:pPr lvl="2" eaLnBrk="1" hangingPunct="1"/>
            <a:endParaRPr lang="en-US" dirty="0" smtClean="0"/>
          </a:p>
          <a:p>
            <a:pPr lvl="2" eaLnBrk="1" hangingPunct="1"/>
            <a:r>
              <a:rPr lang="en-US" dirty="0" smtClean="0"/>
              <a:t>Artificially acquired</a:t>
            </a:r>
          </a:p>
          <a:p>
            <a:pPr lvl="3" eaLnBrk="1" hangingPunct="1"/>
            <a:r>
              <a:rPr lang="en-US" dirty="0" smtClean="0"/>
              <a:t>response </a:t>
            </a:r>
            <a:r>
              <a:rPr lang="en-US" dirty="0" smtClean="0"/>
              <a:t>to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Active Humoral Immunity</a:t>
            </a:r>
          </a:p>
        </p:txBody>
      </p:sp>
      <p:sp>
        <p:nvSpPr>
          <p:cNvPr id="11878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Vaccines</a:t>
            </a:r>
          </a:p>
          <a:p>
            <a:pPr lvl="1" eaLnBrk="1" hangingPunct="1"/>
            <a:r>
              <a:rPr lang="en-US" dirty="0" smtClean="0"/>
              <a:t>Spare us the symptoms of the primary response</a:t>
            </a:r>
          </a:p>
          <a:p>
            <a:pPr lvl="1" eaLnBrk="1" hangingPunct="1"/>
            <a:r>
              <a:rPr lang="en-US" dirty="0" smtClean="0"/>
              <a:t>Provide </a:t>
            </a:r>
            <a:r>
              <a:rPr lang="en-US" dirty="0" smtClean="0"/>
              <a:t>____________________________________ that </a:t>
            </a:r>
            <a:r>
              <a:rPr lang="en-US" dirty="0" smtClean="0"/>
              <a:t>are immunogenic and reactive</a:t>
            </a:r>
          </a:p>
          <a:p>
            <a:pPr lvl="1" eaLnBrk="1" hangingPunct="1"/>
            <a:r>
              <a:rPr lang="en-US" dirty="0" smtClean="0"/>
              <a:t> Target only </a:t>
            </a:r>
            <a:r>
              <a:rPr lang="en-US" dirty="0" smtClean="0"/>
              <a:t>______________________________________, </a:t>
            </a:r>
            <a:r>
              <a:rPr lang="en-US" dirty="0" smtClean="0"/>
              <a:t>so fail to fully establish cellular immunological memory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Passive Humoral Immunity</a:t>
            </a:r>
          </a:p>
        </p:txBody>
      </p:sp>
      <p:sp>
        <p:nvSpPr>
          <p:cNvPr id="119811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Antibodies introduced, but not _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B </a:t>
            </a:r>
            <a:r>
              <a:rPr lang="en-US" dirty="0" smtClean="0"/>
              <a:t>cells are not challenged by antigens</a:t>
            </a:r>
          </a:p>
          <a:p>
            <a:pPr eaLnBrk="1" hangingPunct="1"/>
            <a:r>
              <a:rPr lang="en-US" dirty="0" smtClean="0"/>
              <a:t>Immunological </a:t>
            </a:r>
            <a:r>
              <a:rPr lang="en-US" dirty="0" smtClean="0"/>
              <a:t>_________________________ does </a:t>
            </a:r>
            <a:r>
              <a:rPr lang="en-US" dirty="0" smtClean="0"/>
              <a:t>not occur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Passive Humoral Immunity</a:t>
            </a:r>
          </a:p>
        </p:txBody>
      </p:sp>
      <p:sp>
        <p:nvSpPr>
          <p:cNvPr id="1208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7338" indent="-287338" eaLnBrk="1" hangingPunct="1"/>
            <a:r>
              <a:rPr lang="en-US" dirty="0" smtClean="0"/>
              <a:t>Two types</a:t>
            </a:r>
          </a:p>
          <a:p>
            <a:pPr marL="1027113" lvl="1" indent="-458788" eaLnBrk="1" hangingPunct="1">
              <a:buFont typeface="Times" charset="0"/>
              <a:buAutoNum type="arabicPeriod"/>
            </a:pPr>
            <a:r>
              <a:rPr lang="en-US" dirty="0" smtClean="0"/>
              <a:t>Naturally </a:t>
            </a:r>
            <a:r>
              <a:rPr lang="en-US" dirty="0" smtClean="0"/>
              <a:t>acquired</a:t>
            </a:r>
          </a:p>
          <a:p>
            <a:pPr marL="1427163" lvl="2" indent="-458788" eaLnBrk="1" hangingPunct="1"/>
            <a:r>
              <a:rPr lang="en-US" dirty="0" smtClean="0"/>
              <a:t> </a:t>
            </a:r>
            <a:endParaRPr lang="en-US" dirty="0" smtClean="0"/>
          </a:p>
          <a:p>
            <a:pPr marL="1027113" lvl="1" indent="-458788" eaLnBrk="1" hangingPunct="1">
              <a:buFont typeface="Times" charset="0"/>
              <a:buAutoNum type="arabicPeriod"/>
            </a:pPr>
            <a:endParaRPr lang="en-US" dirty="0" smtClean="0"/>
          </a:p>
          <a:p>
            <a:pPr marL="1027113" lvl="1" indent="-458788" eaLnBrk="1" hangingPunct="1">
              <a:buFont typeface="Times" charset="0"/>
              <a:buAutoNum type="arabicPeriod"/>
            </a:pPr>
            <a:r>
              <a:rPr lang="en-US" dirty="0" smtClean="0"/>
              <a:t> </a:t>
            </a:r>
          </a:p>
          <a:p>
            <a:pPr marL="1427163" lvl="2" indent="-458788" eaLnBrk="1" hangingPunct="1"/>
            <a:r>
              <a:rPr lang="en-US" dirty="0" smtClean="0"/>
              <a:t>injection </a:t>
            </a:r>
            <a:r>
              <a:rPr lang="en-US" dirty="0" smtClean="0"/>
              <a:t>of serum, such as gamma globulin</a:t>
            </a:r>
          </a:p>
          <a:p>
            <a:pPr marL="1484313" lvl="2" indent="-284163" eaLnBrk="1" hangingPunct="1"/>
            <a:r>
              <a:rPr lang="en-US" dirty="0" smtClean="0"/>
              <a:t>Protection is immediate but ends </a:t>
            </a:r>
            <a:r>
              <a:rPr lang="en-US" dirty="0" smtClean="0"/>
              <a:t>_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257800" y="6488668"/>
            <a:ext cx="3685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 Chapter 20.  Start Chapter 21</a:t>
            </a:r>
            <a:endParaRPr 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Antibodies</a:t>
            </a:r>
          </a:p>
        </p:txBody>
      </p:sp>
      <p:sp>
        <p:nvSpPr>
          <p:cNvPr id="1239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Immunoglobulins</a:t>
            </a:r>
            <a:endParaRPr lang="en-US" dirty="0" smtClean="0"/>
          </a:p>
          <a:p>
            <a:pPr lvl="1" eaLnBrk="1" hangingPunct="1"/>
            <a:r>
              <a:rPr lang="en-US" dirty="0" smtClean="0"/>
              <a:t> 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Proteins </a:t>
            </a:r>
            <a:r>
              <a:rPr lang="en-US" dirty="0" smtClean="0"/>
              <a:t>secreted by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Capable </a:t>
            </a:r>
            <a:r>
              <a:rPr lang="en-US" dirty="0" smtClean="0"/>
              <a:t>of binding specifically with </a:t>
            </a:r>
            <a:r>
              <a:rPr lang="en-US" dirty="0" smtClean="0"/>
              <a:t>_________________________________ detected </a:t>
            </a:r>
            <a:r>
              <a:rPr lang="en-US" dirty="0" smtClean="0"/>
              <a:t>by B cells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Antibody Structure</a:t>
            </a:r>
          </a:p>
        </p:txBody>
      </p:sp>
      <p:sp>
        <p:nvSpPr>
          <p:cNvPr id="1249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3914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T-or Y-shaped monomer </a:t>
            </a:r>
            <a:endParaRPr lang="en-US" dirty="0" smtClean="0"/>
          </a:p>
          <a:p>
            <a:pPr lvl="1" eaLnBrk="1" hangingPunct="1"/>
            <a:r>
              <a:rPr lang="en-US" dirty="0" smtClean="0"/>
              <a:t> </a:t>
            </a:r>
            <a:r>
              <a:rPr lang="en-US" dirty="0" smtClean="0"/>
              <a:t>four </a:t>
            </a:r>
            <a:r>
              <a:rPr lang="en-US" dirty="0" smtClean="0"/>
              <a:t>linked </a:t>
            </a:r>
            <a:r>
              <a:rPr lang="en-US" dirty="0" smtClean="0"/>
              <a:t>polypeptide chains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Two _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Two _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Antibody Structure</a:t>
            </a:r>
          </a:p>
        </p:txBody>
      </p:sp>
      <p:sp>
        <p:nvSpPr>
          <p:cNvPr id="12595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Variable (V) regions of each arm combine to form two identical _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Constant </a:t>
            </a:r>
            <a:r>
              <a:rPr lang="en-US" dirty="0" smtClean="0"/>
              <a:t>(C) region of stem determines</a:t>
            </a:r>
          </a:p>
          <a:p>
            <a:pPr lvl="1" eaLnBrk="1" hangingPunct="1"/>
            <a:r>
              <a:rPr lang="en-US" dirty="0" smtClean="0"/>
              <a:t>The antibody class (</a:t>
            </a:r>
            <a:r>
              <a:rPr lang="en-US" dirty="0" err="1" smtClean="0"/>
              <a:t>IgM</a:t>
            </a:r>
            <a:r>
              <a:rPr lang="en-US" dirty="0" smtClean="0"/>
              <a:t>, </a:t>
            </a:r>
            <a:r>
              <a:rPr lang="en-US" dirty="0" err="1" smtClean="0"/>
              <a:t>IgA</a:t>
            </a:r>
            <a:r>
              <a:rPr lang="en-US" dirty="0" smtClean="0"/>
              <a:t>, </a:t>
            </a:r>
            <a:r>
              <a:rPr lang="en-US" dirty="0" err="1" smtClean="0"/>
              <a:t>IgD</a:t>
            </a:r>
            <a:r>
              <a:rPr lang="en-US" dirty="0" smtClean="0"/>
              <a:t>, </a:t>
            </a:r>
            <a:r>
              <a:rPr lang="en-US" dirty="0" err="1" smtClean="0"/>
              <a:t>IgG</a:t>
            </a:r>
            <a:r>
              <a:rPr lang="en-US" dirty="0" smtClean="0"/>
              <a:t>, or </a:t>
            </a:r>
            <a:r>
              <a:rPr lang="en-US" dirty="0" err="1" smtClean="0"/>
              <a:t>IgE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How the antibody class functions in antigen elimination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Lymphatic Ducts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Lymph is delivered into one of two large ducts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_________________________________________ drains the right upper arm and the right side of the head and thorax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________________________________________ arises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the ______________________________________ and drains the rest of the body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Each empties lymph into venous circulation at the junction of the internal jugular and </a:t>
            </a:r>
            <a:r>
              <a:rPr lang="en-US" dirty="0" err="1" smtClean="0"/>
              <a:t>subclavian</a:t>
            </a:r>
            <a:r>
              <a:rPr lang="en-US" dirty="0" smtClean="0"/>
              <a:t> veins on its own side of the body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0850" y="1447800"/>
            <a:ext cx="234315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Classes of Antibodies</a:t>
            </a:r>
          </a:p>
        </p:txBody>
      </p:sp>
      <p:sp>
        <p:nvSpPr>
          <p:cNvPr id="1280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400800" cy="48006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IgM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dirty="0" smtClean="0"/>
              <a:t>_____________________________; </a:t>
            </a:r>
            <a:r>
              <a:rPr lang="en-US" dirty="0" smtClean="0"/>
              <a:t>first antibody released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Potent agglutinating agent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Readily fixes and activates complement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IgA</a:t>
            </a:r>
            <a:r>
              <a:rPr lang="en-US" dirty="0" smtClean="0"/>
              <a:t> (</a:t>
            </a:r>
            <a:r>
              <a:rPr lang="en-US" dirty="0" err="1" smtClean="0"/>
              <a:t>secretory</a:t>
            </a:r>
            <a:r>
              <a:rPr lang="en-US" dirty="0" smtClean="0"/>
              <a:t> </a:t>
            </a:r>
            <a:r>
              <a:rPr lang="en-US" dirty="0" err="1" smtClean="0"/>
              <a:t>IgA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Monomer or </a:t>
            </a:r>
            <a:r>
              <a:rPr lang="en-US" dirty="0" smtClean="0"/>
              <a:t>_____________________ ; </a:t>
            </a:r>
            <a:r>
              <a:rPr lang="en-US" dirty="0" smtClean="0"/>
              <a:t>in </a:t>
            </a:r>
            <a:r>
              <a:rPr lang="en-US" dirty="0" smtClean="0"/>
              <a:t>_____________________and </a:t>
            </a:r>
            <a:r>
              <a:rPr lang="en-US" dirty="0" smtClean="0"/>
              <a:t>other secretions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Helps prevent entry of pathogens </a:t>
            </a:r>
          </a:p>
        </p:txBody>
      </p:sp>
      <p:pic>
        <p:nvPicPr>
          <p:cNvPr id="12800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572000"/>
            <a:ext cx="199072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Classes of Antibodies</a:t>
            </a:r>
          </a:p>
        </p:txBody>
      </p:sp>
      <p:sp>
        <p:nvSpPr>
          <p:cNvPr id="1300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4008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err="1" smtClean="0"/>
              <a:t>IgD</a:t>
            </a:r>
            <a:endParaRPr lang="en-US" dirty="0" smtClean="0"/>
          </a:p>
          <a:p>
            <a:pPr lvl="1" eaLnBrk="1" hangingPunct="1"/>
            <a:r>
              <a:rPr lang="en-US" dirty="0" smtClean="0"/>
              <a:t>Monomer attached to the surface of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Functions as a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r>
              <a:rPr lang="en-US" dirty="0" err="1" smtClean="0"/>
              <a:t>IgG</a:t>
            </a:r>
            <a:endParaRPr lang="en-US" dirty="0" smtClean="0"/>
          </a:p>
          <a:p>
            <a:pPr lvl="1" eaLnBrk="1" hangingPunct="1"/>
            <a:r>
              <a:rPr lang="en-US" dirty="0" smtClean="0"/>
              <a:t>Monomer; 75–85% of antibodies in plasma</a:t>
            </a:r>
          </a:p>
          <a:p>
            <a:pPr lvl="1" eaLnBrk="1" hangingPunct="1"/>
            <a:r>
              <a:rPr lang="en-US" dirty="0" smtClean="0"/>
              <a:t>From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Crosses the </a:t>
            </a:r>
            <a:r>
              <a:rPr lang="en-US" dirty="0" smtClean="0"/>
              <a:t>_</a:t>
            </a:r>
            <a:endParaRPr lang="en-US" dirty="0" smtClean="0"/>
          </a:p>
        </p:txBody>
      </p:sp>
      <p:pic>
        <p:nvPicPr>
          <p:cNvPr id="130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752600"/>
            <a:ext cx="1343025" cy="1559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4114800"/>
            <a:ext cx="104840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Classes of Antibodies</a:t>
            </a:r>
          </a:p>
        </p:txBody>
      </p:sp>
      <p:sp>
        <p:nvSpPr>
          <p:cNvPr id="131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705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IgE</a:t>
            </a:r>
            <a:endParaRPr lang="en-US" dirty="0" smtClean="0"/>
          </a:p>
          <a:p>
            <a:pPr lvl="1" eaLnBrk="1" hangingPunct="1"/>
            <a:r>
              <a:rPr lang="en-US" dirty="0" smtClean="0"/>
              <a:t>Monomer active in some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Causes </a:t>
            </a:r>
            <a:r>
              <a:rPr lang="en-US" dirty="0" smtClean="0"/>
              <a:t>mast cells and </a:t>
            </a:r>
            <a:r>
              <a:rPr lang="en-US" dirty="0" err="1" smtClean="0"/>
              <a:t>basophils</a:t>
            </a:r>
            <a:r>
              <a:rPr lang="en-US" dirty="0" smtClean="0"/>
              <a:t> to release </a:t>
            </a:r>
            <a:r>
              <a:rPr lang="en-US" dirty="0" smtClean="0"/>
              <a:t>_</a:t>
            </a:r>
            <a:endParaRPr lang="en-US" dirty="0" smtClean="0"/>
          </a:p>
        </p:txBody>
      </p:sp>
      <p:pic>
        <p:nvPicPr>
          <p:cNvPr id="131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1905000"/>
            <a:ext cx="1123950" cy="156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Antibody Targets</a:t>
            </a:r>
          </a:p>
        </p:txBody>
      </p:sp>
      <p:sp>
        <p:nvSpPr>
          <p:cNvPr id="1341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Antibodies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Form antigen-antibody (immune) complexes</a:t>
            </a:r>
          </a:p>
          <a:p>
            <a:pPr eaLnBrk="1" hangingPunct="1"/>
            <a:r>
              <a:rPr lang="en-US" dirty="0" smtClean="0"/>
              <a:t>Defensive mechanisms used by antibodies 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Agglutination    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err="1" smtClean="0"/>
              <a:t>Lysis</a:t>
            </a:r>
            <a:r>
              <a:rPr lang="en-US" dirty="0" smtClean="0"/>
              <a:t> by Complement  fixation</a:t>
            </a:r>
            <a:endParaRPr lang="en-US" dirty="0" smtClean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Neutralization</a:t>
            </a:r>
          </a:p>
        </p:txBody>
      </p:sp>
      <p:sp>
        <p:nvSpPr>
          <p:cNvPr id="1351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4770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___________________mechanism</a:t>
            </a:r>
            <a:endParaRPr lang="en-US" dirty="0" smtClean="0"/>
          </a:p>
          <a:p>
            <a:pPr eaLnBrk="1" hangingPunct="1"/>
            <a:r>
              <a:rPr lang="en-US" dirty="0" smtClean="0"/>
              <a:t>Antibodies block </a:t>
            </a:r>
            <a:r>
              <a:rPr lang="en-US" dirty="0" smtClean="0"/>
              <a:t>_____________________________ or </a:t>
            </a:r>
            <a:r>
              <a:rPr lang="en-US" dirty="0" smtClean="0"/>
              <a:t>bacterial </a:t>
            </a:r>
            <a:r>
              <a:rPr lang="en-US" dirty="0" err="1" smtClean="0"/>
              <a:t>exotoxins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Prevent these antigens from binding to receptors on tissue cells</a:t>
            </a:r>
          </a:p>
          <a:p>
            <a:pPr eaLnBrk="1" hangingPunct="1"/>
            <a:r>
              <a:rPr lang="en-US" dirty="0" smtClean="0"/>
              <a:t>Antigen-antibody complexes undergo </a:t>
            </a:r>
            <a:r>
              <a:rPr lang="en-US" dirty="0" smtClean="0"/>
              <a:t>_</a:t>
            </a:r>
            <a:endParaRPr lang="en-US" dirty="0" smtClean="0"/>
          </a:p>
        </p:txBody>
      </p:sp>
      <p:pic>
        <p:nvPicPr>
          <p:cNvPr id="135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4663" y="2447925"/>
            <a:ext cx="2109337" cy="246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Agglutination</a:t>
            </a:r>
          </a:p>
        </p:txBody>
      </p:sp>
      <p:sp>
        <p:nvSpPr>
          <p:cNvPr id="1361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705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Antibodies bind the same determinant on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Cross-linked </a:t>
            </a:r>
            <a:r>
              <a:rPr lang="en-US" dirty="0" smtClean="0"/>
              <a:t>antigen-antibody complexes agglutinate</a:t>
            </a:r>
          </a:p>
          <a:p>
            <a:pPr lvl="1" eaLnBrk="1" hangingPunct="1"/>
            <a:r>
              <a:rPr lang="en-US" dirty="0" smtClean="0"/>
              <a:t>Example: clumping of </a:t>
            </a:r>
            <a:r>
              <a:rPr lang="en-US" dirty="0" smtClean="0"/>
              <a:t>_</a:t>
            </a:r>
            <a:endParaRPr lang="en-US" dirty="0" smtClean="0"/>
          </a:p>
        </p:txBody>
      </p:sp>
      <p:pic>
        <p:nvPicPr>
          <p:cNvPr id="136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7979" y="2226759"/>
            <a:ext cx="1956021" cy="246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Precipitation</a:t>
            </a:r>
          </a:p>
        </p:txBody>
      </p:sp>
      <p:sp>
        <p:nvSpPr>
          <p:cNvPr id="1372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324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___________________________ are </a:t>
            </a:r>
            <a:r>
              <a:rPr lang="en-US" dirty="0" smtClean="0"/>
              <a:t>cross-linked</a:t>
            </a:r>
          </a:p>
          <a:p>
            <a:pPr eaLnBrk="1" hangingPunct="1"/>
            <a:r>
              <a:rPr lang="en-US" dirty="0" smtClean="0"/>
              <a:t>Complexes precipitate and are subject to </a:t>
            </a:r>
            <a:r>
              <a:rPr lang="en-US" dirty="0" smtClean="0"/>
              <a:t>_</a:t>
            </a:r>
            <a:endParaRPr lang="en-US" dirty="0" smtClean="0"/>
          </a:p>
        </p:txBody>
      </p:sp>
      <p:pic>
        <p:nvPicPr>
          <p:cNvPr id="137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6052" y="2194560"/>
            <a:ext cx="1967948" cy="246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 Fixation and Activation</a:t>
            </a:r>
          </a:p>
        </p:txBody>
      </p:sp>
      <p:sp>
        <p:nvSpPr>
          <p:cNvPr id="1382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477000" cy="4648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Main antibody defense against cellular antigens</a:t>
            </a:r>
          </a:p>
          <a:p>
            <a:pPr eaLnBrk="1" hangingPunct="1"/>
            <a:r>
              <a:rPr lang="en-US" dirty="0" smtClean="0"/>
              <a:t>Several antibodies </a:t>
            </a:r>
            <a:r>
              <a:rPr lang="en-US" dirty="0" smtClean="0"/>
              <a:t>__________________________  </a:t>
            </a:r>
            <a:r>
              <a:rPr lang="en-US" dirty="0" smtClean="0"/>
              <a:t>on a cellular antigen</a:t>
            </a:r>
          </a:p>
          <a:p>
            <a:pPr eaLnBrk="1" hangingPunct="1"/>
            <a:r>
              <a:rPr lang="en-US" dirty="0" smtClean="0"/>
              <a:t>Their complement-binding sites trigger </a:t>
            </a:r>
            <a:r>
              <a:rPr lang="en-US" dirty="0" smtClean="0"/>
              <a:t>____________________________ into </a:t>
            </a:r>
            <a:r>
              <a:rPr lang="en-US" dirty="0" smtClean="0"/>
              <a:t>the cell’s surface </a:t>
            </a:r>
          </a:p>
          <a:p>
            <a:pPr eaLnBrk="1" hangingPunct="1"/>
            <a:r>
              <a:rPr lang="en-US" dirty="0" smtClean="0"/>
              <a:t>Complement triggers cell </a:t>
            </a:r>
            <a:r>
              <a:rPr lang="en-US" dirty="0" smtClean="0"/>
              <a:t>_</a:t>
            </a:r>
            <a:endParaRPr lang="en-US" dirty="0" smtClean="0"/>
          </a:p>
        </p:txBody>
      </p:sp>
      <p:pic>
        <p:nvPicPr>
          <p:cNvPr id="138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8483" y="2194560"/>
            <a:ext cx="1965517" cy="246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 Fixation and Activation</a:t>
            </a:r>
          </a:p>
        </p:txBody>
      </p:sp>
      <p:sp>
        <p:nvSpPr>
          <p:cNvPr id="13926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Activated complement functions</a:t>
            </a:r>
          </a:p>
          <a:p>
            <a:pPr lvl="1" eaLnBrk="1" hangingPunct="1"/>
            <a:r>
              <a:rPr lang="en-US" dirty="0" smtClean="0"/>
              <a:t>Amplifies the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Enlists more and more defensive elements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Cell-Mediated Immune Response</a:t>
            </a:r>
          </a:p>
        </p:txBody>
      </p:sp>
      <p:sp>
        <p:nvSpPr>
          <p:cNvPr id="14233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 cells provide defense against </a:t>
            </a:r>
            <a:r>
              <a:rPr lang="en-US" dirty="0" smtClean="0"/>
              <a:t>____________________________ antigens</a:t>
            </a:r>
            <a:endParaRPr lang="en-US" dirty="0" smtClean="0"/>
          </a:p>
          <a:p>
            <a:pPr lvl="1" eaLnBrk="1" hangingPunct="1"/>
            <a:r>
              <a:rPr lang="en-US" dirty="0" smtClean="0"/>
              <a:t>Two types of surface receptors of T cells</a:t>
            </a:r>
          </a:p>
          <a:p>
            <a:pPr lvl="3" eaLnBrk="1" hangingPunct="1"/>
            <a:r>
              <a:rPr lang="en-US" sz="2400" dirty="0" smtClean="0"/>
              <a:t> </a:t>
            </a:r>
            <a:endParaRPr lang="en-US" sz="2400" dirty="0" smtClean="0"/>
          </a:p>
          <a:p>
            <a:pPr lvl="3" eaLnBrk="1" hangingPunct="1"/>
            <a:r>
              <a:rPr lang="en-US" sz="2400" dirty="0" smtClean="0"/>
              <a:t>Play a role in T cell interactions with other cells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7314</TotalTime>
  <Words>3522</Words>
  <Application>Microsoft Office PowerPoint</Application>
  <PresentationFormat>On-screen Show (4:3)</PresentationFormat>
  <Paragraphs>849</Paragraphs>
  <Slides>125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125</vt:i4>
      </vt:variant>
    </vt:vector>
  </HeadingPairs>
  <TitlesOfParts>
    <vt:vector size="132" baseType="lpstr">
      <vt:lpstr>Arial</vt:lpstr>
      <vt:lpstr>Calibri</vt:lpstr>
      <vt:lpstr>Times</vt:lpstr>
      <vt:lpstr>Arial Black</vt:lpstr>
      <vt:lpstr>Times New Roman</vt:lpstr>
      <vt:lpstr>Symbol</vt:lpstr>
      <vt:lpstr>Office Theme</vt:lpstr>
      <vt:lpstr>Exam Three</vt:lpstr>
      <vt:lpstr>Lymphatic System</vt:lpstr>
      <vt:lpstr>Lymphatic System: Functions</vt:lpstr>
      <vt:lpstr>Lymphatic Vessels</vt:lpstr>
      <vt:lpstr>Lymphatic Capillaries</vt:lpstr>
      <vt:lpstr>Lymphatic Capillaries</vt:lpstr>
      <vt:lpstr>Lymphatic Collecting Vessels</vt:lpstr>
      <vt:lpstr>Lymphatic Trunks</vt:lpstr>
      <vt:lpstr>Lymphatic Ducts</vt:lpstr>
      <vt:lpstr>Lymph Transport</vt:lpstr>
      <vt:lpstr>Lymphoid Cells</vt:lpstr>
      <vt:lpstr>Lymphocytes</vt:lpstr>
      <vt:lpstr>Lymphocytes</vt:lpstr>
      <vt:lpstr>Other Lymphoid Cells</vt:lpstr>
      <vt:lpstr>Lymphoid Tissue</vt:lpstr>
      <vt:lpstr>Lymphoid Tissue</vt:lpstr>
      <vt:lpstr>Lymphoid Tissue</vt:lpstr>
      <vt:lpstr>Lymph Nodes</vt:lpstr>
      <vt:lpstr>Lymph Nodes</vt:lpstr>
      <vt:lpstr>Structure of a Lymph Node</vt:lpstr>
      <vt:lpstr>Structure of a Lymph Node</vt:lpstr>
      <vt:lpstr>Circulation in the Lymph Nodes</vt:lpstr>
      <vt:lpstr>Spleen</vt:lpstr>
      <vt:lpstr> Spleen </vt:lpstr>
      <vt:lpstr>Structure of the Spleen</vt:lpstr>
      <vt:lpstr>Thymus</vt:lpstr>
      <vt:lpstr>Thymus</vt:lpstr>
      <vt:lpstr>Thymus</vt:lpstr>
      <vt:lpstr>Tonsils</vt:lpstr>
      <vt:lpstr>Tonsils</vt:lpstr>
      <vt:lpstr>Aggregates of Lymphoid Follicles</vt:lpstr>
      <vt:lpstr>MALT</vt:lpstr>
      <vt:lpstr>Immunity</vt:lpstr>
      <vt:lpstr>Immunity </vt:lpstr>
      <vt:lpstr>Immunity</vt:lpstr>
      <vt:lpstr>Innate Defenses</vt:lpstr>
      <vt:lpstr>Surface Barriers</vt:lpstr>
      <vt:lpstr>Surface Barriers</vt:lpstr>
      <vt:lpstr>Internal Defenses: Cells and Chemicals</vt:lpstr>
      <vt:lpstr>Phagocytes: Macrophages</vt:lpstr>
      <vt:lpstr>Phagocytes: Neutrophils</vt:lpstr>
      <vt:lpstr>Mechanism of Phagocytosis</vt:lpstr>
      <vt:lpstr>Mechanism of Phagocytosis </vt:lpstr>
      <vt:lpstr>Natural Killer (NK) Cells</vt:lpstr>
      <vt:lpstr>Inflammatory Response</vt:lpstr>
      <vt:lpstr>Inflammatory Response</vt:lpstr>
      <vt:lpstr>Inflammatory Response</vt:lpstr>
      <vt:lpstr>Vasodilation and Increased Vascular Permeability</vt:lpstr>
      <vt:lpstr>Phagocyte Mobilization</vt:lpstr>
      <vt:lpstr>Antimicrobial Proteins</vt:lpstr>
      <vt:lpstr>Interferons</vt:lpstr>
      <vt:lpstr>Interferons</vt:lpstr>
      <vt:lpstr>Interferons</vt:lpstr>
      <vt:lpstr>Complement</vt:lpstr>
      <vt:lpstr>Complement</vt:lpstr>
      <vt:lpstr>Complement Activation</vt:lpstr>
      <vt:lpstr>Complement Activation</vt:lpstr>
      <vt:lpstr>Complement Activation</vt:lpstr>
      <vt:lpstr>Fever</vt:lpstr>
      <vt:lpstr>Fever</vt:lpstr>
      <vt:lpstr>Adaptive Defenses</vt:lpstr>
      <vt:lpstr>Adaptive Defenses</vt:lpstr>
      <vt:lpstr>Antigens</vt:lpstr>
      <vt:lpstr>Complete Antigens</vt:lpstr>
      <vt:lpstr>Haptens (Incomplete Antigens)</vt:lpstr>
      <vt:lpstr>Antigenic Determinants</vt:lpstr>
      <vt:lpstr>Antigenic Determinants</vt:lpstr>
      <vt:lpstr>Self-Antigens: MHC Proteins</vt:lpstr>
      <vt:lpstr>MHC Proteins</vt:lpstr>
      <vt:lpstr>Cells of the Adaptive Immune System</vt:lpstr>
      <vt:lpstr>Lymphocytes</vt:lpstr>
      <vt:lpstr>Lymphocytes</vt:lpstr>
      <vt:lpstr>T Cells</vt:lpstr>
      <vt:lpstr>Antigen-Presenting Cells (APCs)</vt:lpstr>
      <vt:lpstr>Macrophages and Dendritic Cells</vt:lpstr>
      <vt:lpstr>Adaptive Immunity: Summary</vt:lpstr>
      <vt:lpstr>Humoral Immunity Response</vt:lpstr>
      <vt:lpstr>Clonal Selection</vt:lpstr>
      <vt:lpstr>Fate of the Clones</vt:lpstr>
      <vt:lpstr>Fate of the Clones</vt:lpstr>
      <vt:lpstr>Immunological Memory</vt:lpstr>
      <vt:lpstr>Immunological Memory</vt:lpstr>
      <vt:lpstr>Active Humoral Immunity</vt:lpstr>
      <vt:lpstr>Active Humoral Immunity</vt:lpstr>
      <vt:lpstr>Passive Humoral Immunity</vt:lpstr>
      <vt:lpstr>Passive Humoral Immunity</vt:lpstr>
      <vt:lpstr>Antibodies</vt:lpstr>
      <vt:lpstr>Basic Antibody Structure</vt:lpstr>
      <vt:lpstr>Basic Antibody Structure</vt:lpstr>
      <vt:lpstr>Classes of Antibodies</vt:lpstr>
      <vt:lpstr>Classes of Antibodies</vt:lpstr>
      <vt:lpstr>Classes of Antibodies</vt:lpstr>
      <vt:lpstr>Antibody Targets</vt:lpstr>
      <vt:lpstr>Neutralization</vt:lpstr>
      <vt:lpstr>Agglutination</vt:lpstr>
      <vt:lpstr>Precipitation</vt:lpstr>
      <vt:lpstr>Complement Fixation and Activation</vt:lpstr>
      <vt:lpstr>Complement Fixation and Activation</vt:lpstr>
      <vt:lpstr>Cell-Mediated Immune Response</vt:lpstr>
      <vt:lpstr>Cell-Mediated Immune Response</vt:lpstr>
      <vt:lpstr>Comparison of Humoral and Cell-Mediated Response</vt:lpstr>
      <vt:lpstr>Comparison of Humoral and Cell-Mediated Response</vt:lpstr>
      <vt:lpstr>Antigen Recognition </vt:lpstr>
      <vt:lpstr>MHC Proteins</vt:lpstr>
      <vt:lpstr>Class I MHC Proteins</vt:lpstr>
      <vt:lpstr>Class II MHC Proteins</vt:lpstr>
      <vt:lpstr>T cell activation:  step one</vt:lpstr>
      <vt:lpstr>T cell activation:  step two</vt:lpstr>
      <vt:lpstr>Cytokines</vt:lpstr>
      <vt:lpstr>Roles of Helper T(TH) Cells </vt:lpstr>
      <vt:lpstr>Helper T Cells</vt:lpstr>
      <vt:lpstr>Roles of Cytotoxic T(TC) Cells </vt:lpstr>
      <vt:lpstr>Roles of Cytotoxic T(TC) Cells </vt:lpstr>
      <vt:lpstr>Cytotoxic T Cells</vt:lpstr>
      <vt:lpstr>Cytotoxic T Cells</vt:lpstr>
      <vt:lpstr>Natural Killer Cells</vt:lpstr>
      <vt:lpstr>Regulatory T (TReg) Cells</vt:lpstr>
      <vt:lpstr>Organ Transplants</vt:lpstr>
      <vt:lpstr>Prevention of Rejection</vt:lpstr>
      <vt:lpstr>Clinical Terms</vt:lpstr>
      <vt:lpstr>Hodgkin’s disease</vt:lpstr>
      <vt:lpstr>Hodgkin’s disease</vt:lpstr>
      <vt:lpstr>Non-Hodgkin’s lymphoma</vt:lpstr>
      <vt:lpstr>Lymphoma</vt:lpstr>
      <vt:lpstr>Mononucleosis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Three</dc:title>
  <dc:creator>bawargo</dc:creator>
  <cp:lastModifiedBy>bawargo</cp:lastModifiedBy>
  <cp:revision>24</cp:revision>
  <dcterms:created xsi:type="dcterms:W3CDTF">2010-09-28T18:06:20Z</dcterms:created>
  <dcterms:modified xsi:type="dcterms:W3CDTF">2010-10-05T17:27:41Z</dcterms:modified>
</cp:coreProperties>
</file>