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50390-19F0-4AB0-8A12-921B04FFE9C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8995-034A-4324-8F93-18D46DC742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36109-C9BB-4C44-9836-75B15DB292E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3D86E-6ED5-4287-A2A5-A4EED8B6A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3D86E-6ED5-4287-A2A5-A4EED8B6A3F8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F61F-140D-4A31-98DB-98F815D524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7757-97F6-48E6-AC65-6193259488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Chapters 20 and 21</a:t>
            </a:r>
            <a:br>
              <a:rPr lang="en-US" dirty="0" smtClean="0"/>
            </a:br>
            <a:r>
              <a:rPr lang="en-US" dirty="0" smtClean="0"/>
              <a:t>Lymphatic system and Immune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Transport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is propelled primarily 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Contractions of _________________________________ in the walls of the </a:t>
            </a:r>
            <a:r>
              <a:rPr lang="en-US" dirty="0" err="1" smtClean="0"/>
              <a:t>lymphatics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Other forces that help with lymphatic movement include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cs typeface="Times New Roman" pitchFamily="18" charset="0"/>
              </a:rPr>
              <a:t>contraction of _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cs typeface="Times New Roman" pitchFamily="18" charset="0"/>
              </a:rPr>
              <a:t>pressure changes due to the action of the 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Cells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Lymphocytes the main warriors of the immune system </a:t>
            </a:r>
          </a:p>
          <a:p>
            <a:pPr eaLnBrk="1" hangingPunct="1"/>
            <a:r>
              <a:rPr lang="en-US" dirty="0" smtClean="0"/>
              <a:t>Two main varieties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and B cells protect against ____________________</a:t>
            </a:r>
          </a:p>
          <a:p>
            <a:pPr lvl="1" eaLnBrk="1" hangingPunct="1"/>
            <a:r>
              <a:rPr lang="en-US" dirty="0" smtClean="0"/>
              <a:t>Anything the body perceives as _</a:t>
            </a:r>
          </a:p>
          <a:p>
            <a:pPr lvl="2" eaLnBrk="1" hangingPunct="1"/>
            <a:r>
              <a:rPr lang="en-US" dirty="0" smtClean="0"/>
              <a:t>Bacteria and their toxins; viruses</a:t>
            </a:r>
          </a:p>
          <a:p>
            <a:pPr lvl="2" eaLnBrk="1" hangingPunct="1"/>
            <a:r>
              <a:rPr lang="en-US" dirty="0" smtClean="0"/>
              <a:t>Mismatched RBCs or cancer cells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</a:t>
            </a:r>
          </a:p>
          <a:p>
            <a:pPr lvl="1" eaLnBrk="1" hangingPunct="1"/>
            <a:r>
              <a:rPr lang="en-US" dirty="0" smtClean="0"/>
              <a:t>___________________________ the immune response</a:t>
            </a:r>
          </a:p>
          <a:p>
            <a:pPr lvl="1" eaLnBrk="1" hangingPunct="1"/>
            <a:r>
              <a:rPr lang="en-US" dirty="0" smtClean="0"/>
              <a:t>Attack and destroy _</a:t>
            </a:r>
          </a:p>
          <a:p>
            <a:pPr eaLnBrk="1" hangingPunct="1"/>
            <a:r>
              <a:rPr lang="en-US" dirty="0" smtClean="0"/>
              <a:t>B cells </a:t>
            </a:r>
          </a:p>
          <a:p>
            <a:pPr lvl="1" eaLnBrk="1" hangingPunct="1"/>
            <a:r>
              <a:rPr lang="en-US" dirty="0" smtClean="0"/>
              <a:t>Produce _____________________________, which secrete 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Lymphoid Cells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phagocytize</a:t>
            </a:r>
            <a:r>
              <a:rPr lang="en-US" dirty="0" smtClean="0"/>
              <a:t> foreign substances and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Dendritic</a:t>
            </a:r>
            <a:r>
              <a:rPr lang="en-US" dirty="0" smtClean="0"/>
              <a:t> 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capture ____________________________ and deliver them to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produce supportive frame-work (________________) that supports other cells in lymphoid organs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Houses and provides a __________________________________ for lymphocytes</a:t>
            </a:r>
          </a:p>
          <a:p>
            <a:pPr eaLnBrk="1" hangingPunct="1"/>
            <a:r>
              <a:rPr lang="en-US" dirty="0" smtClean="0"/>
              <a:t>Furnishes a surveillance vantage point </a:t>
            </a:r>
          </a:p>
          <a:p>
            <a:pPr eaLnBrk="1" hangingPunct="1"/>
            <a:r>
              <a:rPr lang="en-US" dirty="0" smtClean="0"/>
              <a:t>Two main types</a:t>
            </a:r>
          </a:p>
          <a:p>
            <a:pPr lvl="1" eaLnBrk="1" hangingPunct="1"/>
            <a:r>
              <a:rPr lang="en-US" dirty="0" smtClean="0"/>
              <a:t>_________________________ lymphatic tissue</a:t>
            </a:r>
          </a:p>
          <a:p>
            <a:pPr lvl="1" eaLnBrk="1" hangingPunct="1"/>
            <a:r>
              <a:rPr lang="en-US" dirty="0" smtClean="0"/>
              <a:t>Lymphatic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______________________lymphatic tissue </a:t>
            </a:r>
          </a:p>
          <a:p>
            <a:pPr lvl="1" eaLnBrk="1" hangingPunct="1"/>
            <a:r>
              <a:rPr lang="en-US" dirty="0" smtClean="0"/>
              <a:t>scattered reticular tissue elements in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Larger collections in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lymphoid organs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Lymphatic follicles (_________________) are solid, spherical bodies of tightly packed reticular elements and cells</a:t>
            </a:r>
          </a:p>
          <a:p>
            <a:pPr lvl="1" eaLnBrk="1" hangingPunct="1"/>
            <a:r>
              <a:rPr lang="en-US" dirty="0" smtClean="0"/>
              <a:t>______________________________ center composed of </a:t>
            </a:r>
            <a:r>
              <a:rPr lang="en-US" dirty="0" err="1" smtClean="0"/>
              <a:t>dendritic</a:t>
            </a:r>
            <a:r>
              <a:rPr lang="en-US" dirty="0" smtClean="0"/>
              <a:t> and B cells</a:t>
            </a:r>
          </a:p>
          <a:p>
            <a:pPr lvl="1" eaLnBrk="1" hangingPunct="1"/>
            <a:r>
              <a:rPr lang="en-US" dirty="0" smtClean="0"/>
              <a:t>May form part of larger lymphoid organs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Nodes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_______________________________________ of the body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in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clusters along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Near the body surface in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Nodes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Functions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________________________________ destroy microorganisms and debris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lymphocytes are activated and mount an attack against antigens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System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Consists of three parts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A network of ____________________________________ (</a:t>
            </a:r>
            <a:r>
              <a:rPr lang="en-US" dirty="0" err="1" smtClean="0"/>
              <a:t>lymphatics</a:t>
            </a:r>
            <a:r>
              <a:rPr lang="en-US" dirty="0" smtClean="0"/>
              <a:t>)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Lymph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Lymph Node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External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Trabeculae</a:t>
            </a:r>
            <a:r>
              <a:rPr lang="en-US" dirty="0" smtClean="0"/>
              <a:t> extend inward and divide the node into compartments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err="1" smtClean="0"/>
              <a:t>histologically</a:t>
            </a:r>
            <a:r>
              <a:rPr lang="en-US" dirty="0" smtClean="0"/>
              <a:t> distinct regions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Lymph Node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Cortex contains follicles with germinal centers,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contains many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Dendritic</a:t>
            </a:r>
            <a:r>
              <a:rPr lang="en-US" dirty="0" smtClean="0"/>
              <a:t> 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circulate continuously among the blood, lymph nodes, and lymphatic stream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sinuses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Circulation in the Lymph Nodes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Enters via _________________________ lymphatic vessels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Exits the node at the </a:t>
            </a:r>
            <a:r>
              <a:rPr lang="en-US" dirty="0" err="1" smtClean="0"/>
              <a:t>hilus</a:t>
            </a:r>
            <a:r>
              <a:rPr lang="en-US" dirty="0" smtClean="0"/>
              <a:t> via _________________________________ vessels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 efferent vessels, causing flow of lymph to stagnate, allowing lymphocytes and macrophages _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Spleen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_______________________ lymphoid organ</a:t>
            </a:r>
          </a:p>
          <a:p>
            <a:pPr eaLnBrk="1" hangingPunct="1"/>
            <a:r>
              <a:rPr lang="en-US" dirty="0" smtClean="0"/>
              <a:t>Served by ____________________________, which enter and exit at the </a:t>
            </a:r>
            <a:r>
              <a:rPr lang="en-US" dirty="0" err="1" smtClean="0"/>
              <a:t>hilus</a:t>
            </a:r>
            <a:endParaRPr lang="en-US" dirty="0" smtClean="0"/>
          </a:p>
          <a:p>
            <a:pPr eaLnBrk="1" hangingPunct="1"/>
            <a:r>
              <a:rPr lang="en-US" dirty="0" smtClean="0"/>
              <a:t>Functions</a:t>
            </a:r>
          </a:p>
          <a:p>
            <a:pPr lvl="1" eaLnBrk="1" hangingPunct="1"/>
            <a:r>
              <a:rPr lang="en-US" dirty="0" smtClean="0"/>
              <a:t>Site of lymphocyte _______________________ and immune surveillance and response</a:t>
            </a:r>
          </a:p>
          <a:p>
            <a:pPr lvl="1" eaLnBrk="1" hangingPunct="1"/>
            <a:r>
              <a:rPr lang="en-US" dirty="0" smtClean="0"/>
              <a:t>_______________________________________ of aged cells and platelets and debris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Spleen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Stores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 of RBCs (iron) for later reuse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blood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Site of ________________________________ erythrocyte production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Has a fibrous capsule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Contains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Erythrocytes (________________)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the Spleen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distinct areas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 around central _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Mostly lymphocytes on reticular fibers and involved in immune functions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in venous sinuses and </a:t>
            </a:r>
            <a:r>
              <a:rPr lang="en-US" dirty="0" err="1" smtClean="0"/>
              <a:t>splenic</a:t>
            </a:r>
            <a:r>
              <a:rPr lang="en-US" dirty="0" smtClean="0"/>
              <a:t> cords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Rich in _________________________________ for disposal of worn-out RBCs and </a:t>
            </a:r>
            <a:r>
              <a:rPr lang="en-US" dirty="0" err="1" smtClean="0"/>
              <a:t>bloodborne</a:t>
            </a:r>
            <a:r>
              <a:rPr lang="en-US" dirty="0" smtClean="0"/>
              <a:t> pathogens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Size with age</a:t>
            </a:r>
          </a:p>
          <a:p>
            <a:pPr lvl="1" eaLnBrk="1" hangingPunct="1"/>
            <a:r>
              <a:rPr lang="en-US" dirty="0" smtClean="0"/>
              <a:t>In _______________________________, it is found in the inferior neck and extends into the </a:t>
            </a:r>
            <a:r>
              <a:rPr lang="en-US" dirty="0" err="1" smtClean="0"/>
              <a:t>mediastinum</a:t>
            </a:r>
            <a:r>
              <a:rPr lang="en-US" dirty="0" smtClean="0"/>
              <a:t>, where it partially overlies the heart</a:t>
            </a:r>
          </a:p>
          <a:p>
            <a:pPr lvl="1" eaLnBrk="1" hangingPunct="1"/>
            <a:r>
              <a:rPr lang="en-US" dirty="0" smtClean="0"/>
              <a:t>Increases in size and is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Stops growing during adolescence and then gradually _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Thymic</a:t>
            </a:r>
            <a:r>
              <a:rPr lang="en-US" dirty="0" smtClean="0"/>
              <a:t> lobes contain an outer cortex and inner medulla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 contains densely packed lymphocytes and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 contains fewer lymphocytes and </a:t>
            </a:r>
            <a:r>
              <a:rPr lang="en-US" dirty="0" err="1" smtClean="0"/>
              <a:t>thymic</a:t>
            </a:r>
            <a:r>
              <a:rPr lang="en-US" dirty="0" smtClean="0"/>
              <a:t> (Hassall’s) corpuscles involved in regulatory T cell development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Differs from other lymphoid organs in important ways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 functions _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 does not 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dirty="0" err="1" smtClean="0"/>
              <a:t>stroma</a:t>
            </a:r>
            <a:r>
              <a:rPr lang="en-US" dirty="0" smtClean="0"/>
              <a:t> of the thymus consists of star-shaped epithelial cells  instead of reticular fibers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These </a:t>
            </a:r>
            <a:r>
              <a:rPr lang="en-US" dirty="0" err="1" smtClean="0"/>
              <a:t>thymocytes</a:t>
            </a:r>
            <a:r>
              <a:rPr lang="en-US" dirty="0" smtClean="0"/>
              <a:t> provide the environment in which T lymphocytes _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Tonsils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Simplest lymphoid organs</a:t>
            </a:r>
          </a:p>
          <a:p>
            <a:pPr eaLnBrk="1" hangingPunct="1"/>
            <a:r>
              <a:rPr lang="en-US" sz="2600" dirty="0" smtClean="0"/>
              <a:t>Form a ______________________________________ tissue around the pharynx</a:t>
            </a:r>
          </a:p>
          <a:p>
            <a:pPr lvl="1" eaLnBrk="1" hangingPunct="1"/>
            <a:r>
              <a:rPr lang="en-US" sz="2400" dirty="0" smtClean="0"/>
              <a:t>______________________________________ tonsils</a:t>
            </a:r>
          </a:p>
          <a:p>
            <a:pPr lvl="2" eaLnBrk="1" hangingPunct="1"/>
            <a:r>
              <a:rPr lang="en-US" sz="2000" dirty="0" smtClean="0"/>
              <a:t>at posterior end of the oral cavity</a:t>
            </a:r>
          </a:p>
          <a:p>
            <a:pPr lvl="1" eaLnBrk="1" hangingPunct="1"/>
            <a:r>
              <a:rPr lang="en-US" sz="2400" dirty="0" smtClean="0"/>
              <a:t>______________________________________ tonsils</a:t>
            </a:r>
          </a:p>
          <a:p>
            <a:pPr lvl="2" eaLnBrk="1" hangingPunct="1"/>
            <a:r>
              <a:rPr lang="en-US" sz="2000" dirty="0" smtClean="0"/>
              <a:t>grouped at the base of the tongue</a:t>
            </a:r>
          </a:p>
          <a:p>
            <a:pPr lvl="1" eaLnBrk="1" hangingPunct="1"/>
            <a:r>
              <a:rPr lang="en-US" sz="2400" dirty="0" smtClean="0"/>
              <a:t>______________________________________ tonsil</a:t>
            </a:r>
          </a:p>
          <a:p>
            <a:pPr lvl="2" eaLnBrk="1" hangingPunct="1"/>
            <a:r>
              <a:rPr lang="en-US" sz="2000" dirty="0" smtClean="0"/>
              <a:t>in posterior wall of the </a:t>
            </a:r>
            <a:r>
              <a:rPr lang="en-US" sz="2000" dirty="0" err="1" smtClean="0"/>
              <a:t>nasopharynx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Tubal tonsils</a:t>
            </a:r>
          </a:p>
          <a:p>
            <a:pPr lvl="2" eaLnBrk="1" hangingPunct="1"/>
            <a:r>
              <a:rPr lang="en-US" sz="2000" dirty="0" smtClean="0"/>
              <a:t>surrounding the openings of the auditory tubes into the pharynx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System: Functions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Returns _________________________________ and leaked plasma proteins back to the blood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Once interstitial fluid enters </a:t>
            </a:r>
            <a:r>
              <a:rPr lang="en-US" dirty="0" err="1" smtClean="0"/>
              <a:t>lymphatics</a:t>
            </a:r>
            <a:r>
              <a:rPr lang="en-US" dirty="0" smtClean="0"/>
              <a:t>, it is called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Together with lymphoid organs and tissues, provide the _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Tonsils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Contain follicles with _</a:t>
            </a:r>
          </a:p>
          <a:p>
            <a:pPr eaLnBrk="1" hangingPunct="1"/>
            <a:r>
              <a:rPr lang="en-US" dirty="0" smtClean="0"/>
              <a:t>Are _______________ fully encapsulated</a:t>
            </a:r>
          </a:p>
          <a:p>
            <a:pPr eaLnBrk="1" hangingPunct="1"/>
            <a:r>
              <a:rPr lang="en-US" dirty="0" smtClean="0"/>
              <a:t>Epithelial tissue overlying tonsil masses </a:t>
            </a:r>
            <a:r>
              <a:rPr lang="en-US" dirty="0" err="1" smtClean="0"/>
              <a:t>invaginates</a:t>
            </a:r>
            <a:r>
              <a:rPr lang="en-US" dirty="0" smtClean="0"/>
              <a:t>, forming _</a:t>
            </a:r>
          </a:p>
          <a:p>
            <a:pPr eaLnBrk="1" hangingPunct="1"/>
            <a:r>
              <a:rPr lang="en-US" dirty="0" smtClean="0"/>
              <a:t>Crypts ___________________________________ bacteria and particulate matter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Aggregates of Lymphoid Follicles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 </a:t>
            </a:r>
          </a:p>
          <a:p>
            <a:pPr lvl="1" eaLnBrk="1" hangingPunct="1"/>
            <a:r>
              <a:rPr lang="en-US" sz="2400" dirty="0" smtClean="0"/>
              <a:t>Clusters of lymphoid follicles</a:t>
            </a:r>
          </a:p>
          <a:p>
            <a:pPr lvl="1" eaLnBrk="1" hangingPunct="1"/>
            <a:r>
              <a:rPr lang="en-US" sz="2400" dirty="0" smtClean="0"/>
              <a:t>In the wall of _</a:t>
            </a:r>
          </a:p>
          <a:p>
            <a:pPr lvl="1" eaLnBrk="1" hangingPunct="1"/>
            <a:r>
              <a:rPr lang="en-US" sz="2400" dirty="0" smtClean="0"/>
              <a:t>Similar structures are also found in the _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err="1" smtClean="0"/>
              <a:t>Peyer’s</a:t>
            </a:r>
            <a:r>
              <a:rPr lang="en-US" sz="2600" dirty="0" smtClean="0"/>
              <a:t> patches and the appendix</a:t>
            </a:r>
          </a:p>
          <a:p>
            <a:pPr lvl="1" eaLnBrk="1" hangingPunct="1"/>
            <a:r>
              <a:rPr lang="en-US" sz="2400" dirty="0" smtClean="0"/>
              <a:t>________________________________________, preventing them from breaching the intestinal wall</a:t>
            </a:r>
          </a:p>
          <a:p>
            <a:pPr lvl="1" eaLnBrk="1" hangingPunct="1"/>
            <a:r>
              <a:rPr lang="en-US" sz="2400" dirty="0" smtClean="0"/>
              <a:t>Generate “___________________________” lymphocytes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MALT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_____________________________________, including</a:t>
            </a:r>
          </a:p>
          <a:p>
            <a:pPr lvl="1" eaLnBrk="1" hangingPunct="1"/>
            <a:r>
              <a:rPr lang="en-US" dirty="0" err="1" smtClean="0"/>
              <a:t>Peyer’s</a:t>
            </a:r>
            <a:r>
              <a:rPr lang="en-US" dirty="0" smtClean="0"/>
              <a:t> patches, tonsils, and the appendix (___________________________________)</a:t>
            </a:r>
          </a:p>
          <a:p>
            <a:pPr lvl="1" eaLnBrk="1" hangingPunct="1"/>
            <a:r>
              <a:rPr lang="en-US" dirty="0" smtClean="0"/>
              <a:t>Lymphoid nodules in the walls of the bronchi (___________________________________)</a:t>
            </a:r>
          </a:p>
          <a:p>
            <a:pPr eaLnBrk="1" hangingPunct="1"/>
            <a:r>
              <a:rPr lang="en-US" dirty="0" smtClean="0"/>
              <a:t>Protects the digestive and respiratory systems from foreign matter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Resistance to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Immune system has two intrinsic systems</a:t>
            </a:r>
          </a:p>
          <a:p>
            <a:pPr lvl="1" eaLnBrk="1" hangingPunct="1"/>
            <a:r>
              <a:rPr lang="en-US" dirty="0" smtClean="0"/>
              <a:t>__________________________ defense system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__________________________defense system</a:t>
            </a:r>
          </a:p>
          <a:p>
            <a:pPr lvl="2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 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7525" indent="-517525" eaLnBrk="1" hangingPunct="1">
              <a:lnSpc>
                <a:spcPct val="90000"/>
              </a:lnSpc>
              <a:buFont typeface="Times" charset="0"/>
              <a:buAutoNum type="arabicPeriod"/>
              <a:defRPr/>
            </a:pPr>
            <a:r>
              <a:rPr lang="en-US" dirty="0" smtClean="0"/>
              <a:t>Innate defense system has two lines of defense</a:t>
            </a:r>
          </a:p>
          <a:p>
            <a:pPr marL="974725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First line of defense is _</a:t>
            </a:r>
          </a:p>
          <a:p>
            <a:pPr marL="974725" lvl="1" indent="-34290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974725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Second line of defense </a:t>
            </a:r>
          </a:p>
          <a:p>
            <a:pPr marL="1374775" lvl="2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</a:p>
          <a:p>
            <a:pPr marL="1374775" lvl="2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</a:p>
          <a:p>
            <a:pPr marL="1374775" lvl="2" indent="-2857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1374775" lvl="2" indent="-285750" eaLnBrk="1" hangingPunct="1">
              <a:lnSpc>
                <a:spcPct val="90000"/>
              </a:lnSpc>
              <a:defRPr/>
            </a:pPr>
            <a:r>
              <a:rPr lang="en-US" dirty="0" smtClean="0"/>
              <a:t>Inhibit spread of invaders </a:t>
            </a:r>
          </a:p>
          <a:p>
            <a:pPr marL="1374775" lvl="2" indent="-285750" eaLnBrk="1" hangingPunct="1">
              <a:lnSpc>
                <a:spcPct val="90000"/>
              </a:lnSpc>
              <a:defRPr/>
            </a:pPr>
            <a:r>
              <a:rPr lang="en-US" dirty="0" smtClean="0"/>
              <a:t>______________________________________is its most important mechanism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8463" indent="-398463" eaLnBrk="1" hangingPunct="1">
              <a:buFont typeface="Times" charset="0"/>
              <a:buAutoNum type="arabicPeriod" startAt="2"/>
            </a:pPr>
            <a:r>
              <a:rPr lang="en-US" dirty="0" smtClean="0"/>
              <a:t> Adaptive defense system </a:t>
            </a:r>
          </a:p>
          <a:p>
            <a:pPr marL="915988" lvl="1" indent="-230188" eaLnBrk="1" hangingPunct="1"/>
            <a:r>
              <a:rPr lang="en-US" dirty="0" smtClean="0"/>
              <a:t>Third line of defense _</a:t>
            </a:r>
          </a:p>
          <a:p>
            <a:pPr marL="1255713" lvl="2" indent="-225425" eaLnBrk="1" hangingPunct="1"/>
            <a:endParaRPr lang="en-US" dirty="0" smtClean="0"/>
          </a:p>
          <a:p>
            <a:pPr marL="1255713" lvl="2" indent="-225425" eaLnBrk="1" hangingPunct="1"/>
            <a:endParaRPr lang="en-US" dirty="0"/>
          </a:p>
          <a:p>
            <a:pPr marL="1255713" lvl="2" indent="-225425" eaLnBrk="1" hangingPunct="1"/>
            <a:r>
              <a:rPr lang="en-US" dirty="0" smtClean="0"/>
              <a:t>Takes longer to react than the innate system</a:t>
            </a:r>
          </a:p>
          <a:p>
            <a:pPr marL="398463" indent="-398463" eaLnBrk="1" hangingPunct="1"/>
            <a:endParaRPr lang="en-US" dirty="0" smtClean="0"/>
          </a:p>
          <a:p>
            <a:pPr marL="398463" indent="-398463" eaLnBrk="1" hangingPunct="1"/>
            <a:r>
              <a:rPr lang="en-US" dirty="0" smtClean="0"/>
              <a:t>Innate and adaptive defenses are deeply intertwined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Vessels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___________________________________, lymph flows toward the heart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Lymph vessels (</a:t>
            </a:r>
            <a:r>
              <a:rPr lang="en-US" dirty="0" err="1" smtClean="0"/>
              <a:t>lymphatics</a:t>
            </a:r>
            <a:r>
              <a:rPr lang="en-US" dirty="0" smtClean="0"/>
              <a:t>) include:</a:t>
            </a:r>
          </a:p>
          <a:p>
            <a:pPr lvl="1" eaLnBrk="1" hangingPunct="1"/>
            <a:r>
              <a:rPr lang="en-US" dirty="0" smtClean="0"/>
              <a:t>Lymphatic _</a:t>
            </a:r>
          </a:p>
          <a:p>
            <a:pPr lvl="1" eaLnBrk="1" hangingPunct="1"/>
            <a:r>
              <a:rPr lang="en-US" dirty="0" smtClean="0"/>
              <a:t>Lymphatic _</a:t>
            </a:r>
          </a:p>
          <a:p>
            <a:pPr lvl="1" eaLnBrk="1" hangingPunct="1"/>
            <a:r>
              <a:rPr lang="en-US" dirty="0" smtClean="0"/>
              <a:t>Lymphatic 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Capillaries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Similar to blood capillaries, except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 (take up cell debris, pathogens, and cancer cells)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Endothelial cells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overlap to form _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anchored by collagen filaments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Capillaries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 from bones, teeth, bone marrow and the CNS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specialized lymph capillaries present in _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Absorb ________________________________ and deliver fatty lymph (</a:t>
            </a:r>
            <a:r>
              <a:rPr lang="en-US" dirty="0" err="1" smtClean="0"/>
              <a:t>chyle</a:t>
            </a:r>
            <a:r>
              <a:rPr lang="en-US" dirty="0" smtClean="0"/>
              <a:t>) to the blood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Collecting Vessels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 to veins, except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Anastomose</a:t>
            </a:r>
            <a:r>
              <a:rPr lang="en-US" dirty="0" smtClean="0"/>
              <a:t> more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Collecting vessels in the skin travel _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Deep vessels travel with _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Nutrients are supplied from branching </a:t>
            </a:r>
            <a:r>
              <a:rPr lang="en-US" dirty="0" err="1" smtClean="0"/>
              <a:t>vasa</a:t>
            </a:r>
            <a:r>
              <a:rPr lang="en-US" dirty="0" smtClean="0"/>
              <a:t> </a:t>
            </a:r>
            <a:r>
              <a:rPr lang="en-US" dirty="0" err="1" smtClean="0"/>
              <a:t>vasorum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Trunks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Formed by the union of the largest collecting ducts</a:t>
            </a:r>
          </a:p>
          <a:p>
            <a:pPr lvl="1" eaLnBrk="1" hangingPunct="1"/>
            <a:r>
              <a:rPr lang="en-US" dirty="0" smtClean="0"/>
              <a:t>Paired _</a:t>
            </a:r>
          </a:p>
          <a:p>
            <a:pPr lvl="1" eaLnBrk="1" hangingPunct="1"/>
            <a:r>
              <a:rPr lang="en-US" dirty="0" smtClean="0"/>
              <a:t>Paired </a:t>
            </a:r>
            <a:r>
              <a:rPr lang="en-US" dirty="0" err="1" smtClean="0"/>
              <a:t>bronchomediastinal</a:t>
            </a:r>
            <a:endParaRPr lang="en-US" dirty="0" smtClean="0"/>
          </a:p>
          <a:p>
            <a:pPr lvl="1" eaLnBrk="1" hangingPunct="1"/>
            <a:r>
              <a:rPr lang="en-US" dirty="0" smtClean="0"/>
              <a:t>Paired _</a:t>
            </a:r>
          </a:p>
          <a:p>
            <a:pPr lvl="1" eaLnBrk="1" hangingPunct="1"/>
            <a:r>
              <a:rPr lang="en-US" dirty="0" smtClean="0"/>
              <a:t>Paired _</a:t>
            </a:r>
          </a:p>
          <a:p>
            <a:pPr lvl="1" eaLnBrk="1" hangingPunct="1"/>
            <a:r>
              <a:rPr lang="en-US" dirty="0" smtClean="0"/>
              <a:t>A single 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Ducts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is delivered into one of two large ducts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_________________________________________ drains the right upper arm and the right side of the head and thorax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 arises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the ______________________________________ and drains the rest of the body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empties lymph into venous circulation at the junction of the internal jugular and </a:t>
            </a:r>
            <a:r>
              <a:rPr lang="en-US" dirty="0" err="1" smtClean="0"/>
              <a:t>subclavian</a:t>
            </a:r>
            <a:r>
              <a:rPr lang="en-US" dirty="0" smtClean="0"/>
              <a:t> veins on its own side of the body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On-screen Show (4:3)</PresentationFormat>
  <Paragraphs>255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Exam Three</vt:lpstr>
      <vt:lpstr>Lymphatic System</vt:lpstr>
      <vt:lpstr>Lymphatic System: Functions</vt:lpstr>
      <vt:lpstr>Lymphatic Vessels</vt:lpstr>
      <vt:lpstr>Lymphatic Capillaries</vt:lpstr>
      <vt:lpstr>Lymphatic Capillaries</vt:lpstr>
      <vt:lpstr>Lymphatic Collecting Vessels</vt:lpstr>
      <vt:lpstr>Lymphatic Trunks</vt:lpstr>
      <vt:lpstr>Lymphatic Ducts</vt:lpstr>
      <vt:lpstr>Lymph Transport</vt:lpstr>
      <vt:lpstr>Lymphoid Cells</vt:lpstr>
      <vt:lpstr>Lymphocytes</vt:lpstr>
      <vt:lpstr>Lymphocytes</vt:lpstr>
      <vt:lpstr>Other Lymphoid Cells</vt:lpstr>
      <vt:lpstr>Lymphoid Tissue</vt:lpstr>
      <vt:lpstr>Lymphoid Tissue</vt:lpstr>
      <vt:lpstr>Lymphoid Tissue</vt:lpstr>
      <vt:lpstr>Lymph Nodes</vt:lpstr>
      <vt:lpstr>Lymph Nodes</vt:lpstr>
      <vt:lpstr>Structure of a Lymph Node</vt:lpstr>
      <vt:lpstr>Structure of a Lymph Node</vt:lpstr>
      <vt:lpstr>Circulation in the Lymph Nodes</vt:lpstr>
      <vt:lpstr>Spleen</vt:lpstr>
      <vt:lpstr> Spleen </vt:lpstr>
      <vt:lpstr>Structure of the Spleen</vt:lpstr>
      <vt:lpstr>Thymus</vt:lpstr>
      <vt:lpstr>Thymus</vt:lpstr>
      <vt:lpstr>Thymus</vt:lpstr>
      <vt:lpstr>Tonsils</vt:lpstr>
      <vt:lpstr>Tonsils</vt:lpstr>
      <vt:lpstr>Aggregates of Lymphoid Follicles</vt:lpstr>
      <vt:lpstr>MALT</vt:lpstr>
      <vt:lpstr>Immunity</vt:lpstr>
      <vt:lpstr>Immunity </vt:lpstr>
      <vt:lpstr>Immunity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Three</dc:title>
  <dc:creator>bawargo</dc:creator>
  <cp:lastModifiedBy>bawargo</cp:lastModifiedBy>
  <cp:revision>1</cp:revision>
  <dcterms:created xsi:type="dcterms:W3CDTF">2011-01-05T19:46:33Z</dcterms:created>
  <dcterms:modified xsi:type="dcterms:W3CDTF">2011-01-05T19:47:14Z</dcterms:modified>
</cp:coreProperties>
</file>