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Three, Packet 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2F946-02C2-4426-935D-604AE63F91FE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0F689-CECA-4F1D-9CDE-BDD7687E13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Three, Packet 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BC193-AD57-4676-8C5B-5A3A2EF0969D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E8136-1EDB-4237-89C8-406A867CB2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E8136-1EDB-4237-89C8-406A867CB2F8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Three, Packet 2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10E-761B-442E-8D2F-6AE78661DC4B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4B672-3A3E-415B-9294-54DD59BF78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10E-761B-442E-8D2F-6AE78661DC4B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4B672-3A3E-415B-9294-54DD59BF78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10E-761B-442E-8D2F-6AE78661DC4B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4B672-3A3E-415B-9294-54DD59BF78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10E-761B-442E-8D2F-6AE78661DC4B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4B672-3A3E-415B-9294-54DD59BF78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10E-761B-442E-8D2F-6AE78661DC4B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4B672-3A3E-415B-9294-54DD59BF78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10E-761B-442E-8D2F-6AE78661DC4B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4B672-3A3E-415B-9294-54DD59BF78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10E-761B-442E-8D2F-6AE78661DC4B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4B672-3A3E-415B-9294-54DD59BF78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10E-761B-442E-8D2F-6AE78661DC4B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4B672-3A3E-415B-9294-54DD59BF78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10E-761B-442E-8D2F-6AE78661DC4B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4B672-3A3E-415B-9294-54DD59BF78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10E-761B-442E-8D2F-6AE78661DC4B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4B672-3A3E-415B-9294-54DD59BF78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10E-761B-442E-8D2F-6AE78661DC4B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4B672-3A3E-415B-9294-54DD59BF78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3310E-761B-442E-8D2F-6AE78661DC4B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4B672-3A3E-415B-9294-54DD59BF78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Innate Defenses</a:t>
            </a:r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Surface barriers</a:t>
            </a:r>
          </a:p>
          <a:p>
            <a:pPr lvl="1" eaLnBrk="1" hangingPunct="1"/>
            <a:r>
              <a:rPr lang="en-US" dirty="0" smtClean="0"/>
              <a:t>Skin, mucous membranes, and their secretions </a:t>
            </a:r>
          </a:p>
          <a:p>
            <a:pPr lvl="2" eaLnBrk="1" hangingPunct="1"/>
            <a:r>
              <a:rPr lang="en-US" dirty="0" smtClean="0"/>
              <a:t>________________________________________ to most microorganisms</a:t>
            </a:r>
          </a:p>
          <a:p>
            <a:pPr lvl="2" eaLnBrk="1" hangingPunct="1"/>
            <a:r>
              <a:rPr lang="en-US" dirty="0" smtClean="0"/>
              <a:t>_________________________________________ is resistant to weak acids and bases, bacterial enzymes, and toxins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err="1" smtClean="0"/>
              <a:t>Mucosae</a:t>
            </a:r>
            <a:r>
              <a:rPr lang="en-US" dirty="0" smtClean="0"/>
              <a:t> provide similar mechanical barriers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Inflammatory Response</a:t>
            </a:r>
          </a:p>
        </p:txBody>
      </p:sp>
      <p:sp>
        <p:nvSpPr>
          <p:cNvPr id="522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Triggered whenever body tissues are _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Disposes of cell debris and pathogens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Sets the stage for repair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Inflammatory Response</a:t>
            </a:r>
          </a:p>
        </p:txBody>
      </p:sp>
      <p:sp>
        <p:nvSpPr>
          <p:cNvPr id="5325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/>
            <a:r>
              <a:rPr lang="en-US" dirty="0" smtClean="0"/>
              <a:t>Cardinal signs of acute inflammation:</a:t>
            </a:r>
          </a:p>
          <a:p>
            <a:pPr marL="879475" lvl="1" indent="-533400" eaLnBrk="1" hangingPunct="1">
              <a:buFont typeface="Times" charset="0"/>
              <a:buAutoNum type="arabicPeriod"/>
            </a:pPr>
            <a:r>
              <a:rPr lang="en-US" dirty="0" smtClean="0"/>
              <a:t> </a:t>
            </a:r>
          </a:p>
          <a:p>
            <a:pPr marL="1279525" lvl="2" indent="-533400" eaLnBrk="1" hangingPunct="1"/>
            <a:r>
              <a:rPr lang="en-US" dirty="0" err="1" smtClean="0"/>
              <a:t>rubor</a:t>
            </a:r>
            <a:endParaRPr lang="en-US" dirty="0" smtClean="0"/>
          </a:p>
          <a:p>
            <a:pPr marL="879475" lvl="1" indent="-533400" eaLnBrk="1" hangingPunct="1">
              <a:buFont typeface="Times" charset="0"/>
              <a:buAutoNum type="arabicPeriod"/>
            </a:pPr>
            <a:r>
              <a:rPr lang="en-US" dirty="0" smtClean="0"/>
              <a:t> </a:t>
            </a:r>
          </a:p>
          <a:p>
            <a:pPr marL="1279525" lvl="2" indent="-533400" eaLnBrk="1" hangingPunct="1"/>
            <a:r>
              <a:rPr lang="en-US" dirty="0" err="1" smtClean="0"/>
              <a:t>calor</a:t>
            </a:r>
            <a:endParaRPr lang="en-US" dirty="0" smtClean="0"/>
          </a:p>
          <a:p>
            <a:pPr marL="879475" lvl="1" indent="-533400" eaLnBrk="1" hangingPunct="1">
              <a:buFont typeface="Times" charset="0"/>
              <a:buAutoNum type="arabicPeriod"/>
            </a:pPr>
            <a:r>
              <a:rPr lang="en-US" dirty="0" smtClean="0"/>
              <a:t> </a:t>
            </a:r>
          </a:p>
          <a:p>
            <a:pPr marL="1279525" lvl="2" indent="-533400" eaLnBrk="1" hangingPunct="1"/>
            <a:r>
              <a:rPr lang="en-US" dirty="0" smtClean="0"/>
              <a:t>tumor</a:t>
            </a:r>
          </a:p>
          <a:p>
            <a:pPr marL="879475" lvl="1" indent="-533400" eaLnBrk="1" hangingPunct="1">
              <a:buFont typeface="Times" charset="0"/>
              <a:buAutoNum type="arabicPeriod"/>
            </a:pPr>
            <a:r>
              <a:rPr lang="en-US" dirty="0" smtClean="0"/>
              <a:t> </a:t>
            </a:r>
          </a:p>
          <a:p>
            <a:pPr marL="1279525" lvl="2" indent="-533400" eaLnBrk="1" hangingPunct="1"/>
            <a:r>
              <a:rPr lang="en-US" dirty="0" smtClean="0"/>
              <a:t>dolor</a:t>
            </a:r>
          </a:p>
          <a:p>
            <a:pPr marL="879475" lvl="1" indent="-533400"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Inflammatory Response</a:t>
            </a:r>
          </a:p>
        </p:txBody>
      </p:sp>
      <p:sp>
        <p:nvSpPr>
          <p:cNvPr id="552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Inflammatory mediators</a:t>
            </a:r>
          </a:p>
          <a:p>
            <a:pPr lvl="1" eaLnBrk="1" hangingPunct="1"/>
            <a:r>
              <a:rPr lang="en-US" dirty="0" smtClean="0"/>
              <a:t> </a:t>
            </a:r>
          </a:p>
          <a:p>
            <a:pPr lvl="2" eaLnBrk="1" hangingPunct="1"/>
            <a:r>
              <a:rPr lang="en-US" dirty="0" smtClean="0"/>
              <a:t>from _________________________________ cells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Blood proteins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err="1" smtClean="0"/>
              <a:t>Kinins</a:t>
            </a:r>
            <a:r>
              <a:rPr lang="en-US" dirty="0" smtClean="0"/>
              <a:t>, prostaglandins (PGs), </a:t>
            </a:r>
            <a:r>
              <a:rPr lang="en-US" dirty="0" err="1" smtClean="0"/>
              <a:t>leukotrienes</a:t>
            </a:r>
            <a:r>
              <a:rPr lang="en-US" dirty="0" smtClean="0"/>
              <a:t>, and complement </a:t>
            </a:r>
          </a:p>
          <a:p>
            <a:pPr lvl="2" eaLnBrk="1" hangingPunct="1"/>
            <a:r>
              <a:rPr lang="en-US" dirty="0" smtClean="0"/>
              <a:t>Released by injured tissue, phagocytes, lymphocytes, </a:t>
            </a:r>
            <a:r>
              <a:rPr lang="en-US" dirty="0" err="1" smtClean="0"/>
              <a:t>basophils</a:t>
            </a:r>
            <a:r>
              <a:rPr lang="en-US" dirty="0" smtClean="0"/>
              <a:t>, and mast cells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Vasodilation and Increased Vascular Permeability</a:t>
            </a:r>
          </a:p>
        </p:txBody>
      </p:sp>
      <p:sp>
        <p:nvSpPr>
          <p:cNvPr id="5632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Inflammatory chemicals cause</a:t>
            </a:r>
          </a:p>
          <a:p>
            <a:pPr lvl="1" eaLnBrk="1" hangingPunct="1"/>
            <a:r>
              <a:rPr lang="en-US" dirty="0" smtClean="0"/>
              <a:t>________________________________________, resulting in hyperemia </a:t>
            </a:r>
          </a:p>
          <a:p>
            <a:pPr lvl="1" eaLnBrk="1" hangingPunct="1"/>
            <a:r>
              <a:rPr lang="en-US" dirty="0" smtClean="0"/>
              <a:t>_______________________________________ of local capillaries and edema </a:t>
            </a:r>
          </a:p>
          <a:p>
            <a:pPr lvl="2" eaLnBrk="1" hangingPunct="1"/>
            <a:r>
              <a:rPr lang="en-US" dirty="0" smtClean="0"/>
              <a:t>leakage of </a:t>
            </a:r>
            <a:r>
              <a:rPr lang="en-US" dirty="0" err="1" smtClean="0"/>
              <a:t>exudate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Exudate</a:t>
            </a:r>
            <a:r>
              <a:rPr lang="en-US" dirty="0" smtClean="0"/>
              <a:t> contains proteins, _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Phagocyte Mobilization</a:t>
            </a:r>
          </a:p>
        </p:txBody>
      </p:sp>
      <p:sp>
        <p:nvSpPr>
          <p:cNvPr id="6041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495300" indent="-495300" eaLnBrk="1" hangingPunct="1"/>
            <a:r>
              <a:rPr lang="en-US" sz="2800" dirty="0" err="1" smtClean="0"/>
              <a:t>Neutrophils</a:t>
            </a:r>
            <a:r>
              <a:rPr lang="en-US" sz="2800" dirty="0" smtClean="0"/>
              <a:t>, then other phagocytes flood to inflamed sites</a:t>
            </a:r>
          </a:p>
          <a:p>
            <a:pPr marL="879475" lvl="1" indent="-533400" eaLnBrk="1" hangingPunct="1">
              <a:buFont typeface="Times" charset="0"/>
              <a:buAutoNum type="arabicPeriod"/>
            </a:pPr>
            <a:r>
              <a:rPr lang="en-US" sz="2400" dirty="0" smtClean="0"/>
              <a:t> </a:t>
            </a:r>
          </a:p>
          <a:p>
            <a:pPr marL="1279525" lvl="2" indent="-533400" eaLnBrk="1" hangingPunct="1"/>
            <a:r>
              <a:rPr lang="en-US" sz="2000" dirty="0" smtClean="0"/>
              <a:t>release of </a:t>
            </a:r>
            <a:r>
              <a:rPr lang="en-US" sz="2000" dirty="0" err="1" smtClean="0"/>
              <a:t>neutrophils</a:t>
            </a:r>
            <a:r>
              <a:rPr lang="en-US" sz="2000" dirty="0" smtClean="0"/>
              <a:t> from ________________________________ in response to </a:t>
            </a:r>
            <a:r>
              <a:rPr lang="en-US" sz="2000" dirty="0" err="1" smtClean="0"/>
              <a:t>leukocytosis</a:t>
            </a:r>
            <a:r>
              <a:rPr lang="en-US" sz="2000" dirty="0" smtClean="0"/>
              <a:t>-inducing factors from injured cells</a:t>
            </a:r>
          </a:p>
          <a:p>
            <a:pPr marL="879475" lvl="1" indent="-533400" eaLnBrk="1" hangingPunct="1">
              <a:buFont typeface="Times" charset="0"/>
              <a:buAutoNum type="arabicPeriod"/>
            </a:pPr>
            <a:r>
              <a:rPr lang="en-US" sz="2400" dirty="0" smtClean="0"/>
              <a:t> </a:t>
            </a:r>
          </a:p>
          <a:p>
            <a:pPr marL="1279525" lvl="2" indent="-533400" eaLnBrk="1" hangingPunct="1"/>
            <a:r>
              <a:rPr lang="en-US" sz="2000" dirty="0" err="1" smtClean="0"/>
              <a:t>neutrophils</a:t>
            </a:r>
            <a:r>
              <a:rPr lang="en-US" sz="2000" dirty="0" smtClean="0"/>
              <a:t> cling to the walls of capillaries in the inflamed area</a:t>
            </a:r>
          </a:p>
          <a:p>
            <a:pPr marL="879475" lvl="1" indent="-533400" eaLnBrk="1" hangingPunct="1">
              <a:buFont typeface="Times" charset="0"/>
              <a:buAutoNum type="arabicPeriod"/>
            </a:pPr>
            <a:r>
              <a:rPr lang="en-US" sz="2400" dirty="0" err="1" smtClean="0"/>
              <a:t>Diapedesis</a:t>
            </a:r>
            <a:r>
              <a:rPr lang="en-US" sz="2400" dirty="0" smtClean="0"/>
              <a:t> of </a:t>
            </a:r>
            <a:r>
              <a:rPr lang="en-US" sz="2400" dirty="0" err="1" smtClean="0"/>
              <a:t>neutrophils</a:t>
            </a:r>
            <a:endParaRPr lang="en-US" sz="2400" dirty="0" smtClean="0"/>
          </a:p>
          <a:p>
            <a:pPr marL="1279525" lvl="2" indent="-533400" eaLnBrk="1" hangingPunct="1"/>
            <a:r>
              <a:rPr lang="en-US" sz="2000" dirty="0" err="1" smtClean="0"/>
              <a:t>Neutrophils</a:t>
            </a:r>
            <a:r>
              <a:rPr lang="en-US" sz="2000" dirty="0" smtClean="0"/>
              <a:t> squeeze out of the capillary walls and into the surrounding tissue</a:t>
            </a:r>
          </a:p>
          <a:p>
            <a:pPr marL="879475" lvl="1" indent="-533400" eaLnBrk="1" hangingPunct="1">
              <a:buFont typeface="Times" charset="0"/>
              <a:buAutoNum type="arabicPeriod"/>
            </a:pPr>
            <a:r>
              <a:rPr lang="en-US" sz="2400" dirty="0" smtClean="0"/>
              <a:t> </a:t>
            </a:r>
          </a:p>
          <a:p>
            <a:pPr marL="1279525" lvl="2" indent="-533400" eaLnBrk="1" hangingPunct="1"/>
            <a:r>
              <a:rPr lang="en-US" sz="2000" dirty="0" smtClean="0"/>
              <a:t>inflammatory chemicals (</a:t>
            </a:r>
            <a:r>
              <a:rPr lang="en-US" sz="2000" dirty="0" err="1" smtClean="0"/>
              <a:t>chemotactic</a:t>
            </a:r>
            <a:r>
              <a:rPr lang="en-US" sz="2000" dirty="0" smtClean="0"/>
              <a:t> agent) promote positive </a:t>
            </a:r>
            <a:r>
              <a:rPr lang="en-US" sz="2000" dirty="0" err="1" smtClean="0"/>
              <a:t>chemotaxis</a:t>
            </a:r>
            <a:r>
              <a:rPr lang="en-US" sz="2000" dirty="0" smtClean="0"/>
              <a:t> of </a:t>
            </a:r>
            <a:r>
              <a:rPr lang="en-US" sz="2000" dirty="0" err="1" smtClean="0"/>
              <a:t>neutrophils</a:t>
            </a:r>
            <a:r>
              <a:rPr lang="en-US" sz="2000" dirty="0" smtClean="0"/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Antimicrobial Proteins</a:t>
            </a:r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___________________________________ (IFNs) and complement proteins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Attack _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Hinder microorganisms’ ability to _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Interferons</a:t>
            </a:r>
          </a:p>
        </p:txBody>
      </p:sp>
      <p:sp>
        <p:nvSpPr>
          <p:cNvPr id="6758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_____________________________________ are activated to secrete IFNs</a:t>
            </a:r>
          </a:p>
          <a:p>
            <a:pPr eaLnBrk="1" hangingPunct="1"/>
            <a:r>
              <a:rPr lang="en-US" dirty="0" smtClean="0"/>
              <a:t>IFNs enter _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Neighboring cells produce ___________________________________ that block viral reproduction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Interferons</a:t>
            </a:r>
          </a:p>
        </p:txBody>
      </p:sp>
      <p:sp>
        <p:nvSpPr>
          <p:cNvPr id="7475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Produced by a variety of body cells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err="1" smtClean="0"/>
              <a:t>Interferons</a:t>
            </a:r>
            <a:r>
              <a:rPr lang="en-US" dirty="0" smtClean="0"/>
              <a:t> also activate _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Interferons</a:t>
            </a:r>
          </a:p>
        </p:txBody>
      </p:sp>
      <p:sp>
        <p:nvSpPr>
          <p:cNvPr id="7577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Functions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Reduce _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Activate macrophages and mobilize NK cells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Genetically engineered IFNs for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Antiviral agents against hepatitis and genital warts virus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Multiple sclerosis treatment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Complement</a:t>
            </a:r>
          </a:p>
        </p:txBody>
      </p:sp>
      <p:sp>
        <p:nvSpPr>
          <p:cNvPr id="7680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about ______________________________ that circulate in an inactive form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Major mechanism for _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Surface Barriers</a:t>
            </a:r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Protective chemicals inhibit or destroy microorganisms</a:t>
            </a:r>
          </a:p>
          <a:p>
            <a:pPr lvl="1" eaLnBrk="1" hangingPunct="1"/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Lipids in _______________________________ and _____________________________ in sweat </a:t>
            </a:r>
          </a:p>
          <a:p>
            <a:pPr lvl="1" eaLnBrk="1" hangingPunct="1"/>
            <a:r>
              <a:rPr lang="en-US" dirty="0" err="1" smtClean="0"/>
              <a:t>HCl</a:t>
            </a:r>
            <a:r>
              <a:rPr lang="en-US" dirty="0" smtClean="0"/>
              <a:t> and protein-digesting enzymes of stomach </a:t>
            </a:r>
            <a:r>
              <a:rPr lang="en-US" dirty="0" err="1" smtClean="0"/>
              <a:t>mucosae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______________________________ of saliva and </a:t>
            </a:r>
            <a:r>
              <a:rPr lang="en-US" dirty="0" err="1" smtClean="0"/>
              <a:t>lacrimal</a:t>
            </a:r>
            <a:r>
              <a:rPr lang="en-US" dirty="0" smtClean="0"/>
              <a:t> fluid </a:t>
            </a:r>
          </a:p>
          <a:p>
            <a:pPr lvl="1" eaLnBrk="1" hangingPunct="1"/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Complement</a:t>
            </a:r>
          </a:p>
        </p:txBody>
      </p:sp>
      <p:sp>
        <p:nvSpPr>
          <p:cNvPr id="778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___________________________ all aspects of the inflammatory response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Kills ____________________________ and certain other cell types by cell _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Enhances both nonspecific and specific defenses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Complement Activation</a:t>
            </a:r>
          </a:p>
        </p:txBody>
      </p:sp>
      <p:sp>
        <p:nvSpPr>
          <p:cNvPr id="7885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39725" indent="-339725" eaLnBrk="1" hangingPunct="1">
              <a:lnSpc>
                <a:spcPct val="90000"/>
              </a:lnSpc>
            </a:pPr>
            <a:r>
              <a:rPr lang="en-US" dirty="0" smtClean="0"/>
              <a:t>Two pathways </a:t>
            </a:r>
          </a:p>
          <a:p>
            <a:pPr marL="1085850" lvl="1" indent="-458788" eaLnBrk="1" hangingPunct="1">
              <a:lnSpc>
                <a:spcPct val="90000"/>
              </a:lnSpc>
              <a:buFont typeface="Times" charset="0"/>
              <a:buAutoNum type="arabicPeriod"/>
            </a:pPr>
            <a:r>
              <a:rPr lang="en-US" dirty="0" smtClean="0"/>
              <a:t>Classical pathway</a:t>
            </a:r>
          </a:p>
          <a:p>
            <a:pPr marL="1601788" lvl="2" indent="-322263" eaLnBrk="1" hangingPunct="1">
              <a:lnSpc>
                <a:spcPct val="90000"/>
              </a:lnSpc>
            </a:pPr>
            <a:r>
              <a:rPr lang="en-US" dirty="0" smtClean="0"/>
              <a:t>Antibodies bind to invading organisms </a:t>
            </a:r>
          </a:p>
          <a:p>
            <a:pPr marL="1601788" lvl="2" indent="-322263" eaLnBrk="1" hangingPunct="1">
              <a:lnSpc>
                <a:spcPct val="90000"/>
              </a:lnSpc>
            </a:pPr>
            <a:r>
              <a:rPr lang="en-US" dirty="0" smtClean="0"/>
              <a:t>Complement protein binds to the antigen-antibody complexes 	</a:t>
            </a:r>
          </a:p>
          <a:p>
            <a:pPr marL="2058988" lvl="3" indent="-322263" eaLnBrk="1" hangingPunct="1">
              <a:lnSpc>
                <a:spcPct val="90000"/>
              </a:lnSpc>
            </a:pPr>
            <a:r>
              <a:rPr lang="en-US" dirty="0" smtClean="0"/>
              <a:t> </a:t>
            </a:r>
          </a:p>
          <a:p>
            <a:pPr marL="1085850" lvl="1" indent="-458788" eaLnBrk="1" hangingPunct="1">
              <a:lnSpc>
                <a:spcPct val="90000"/>
              </a:lnSpc>
              <a:buFont typeface="Times" charset="0"/>
              <a:buAutoNum type="arabicPeriod" startAt="2"/>
            </a:pPr>
            <a:endParaRPr lang="en-US" dirty="0" smtClean="0"/>
          </a:p>
          <a:p>
            <a:pPr marL="1085850" lvl="1" indent="-458788" eaLnBrk="1" hangingPunct="1">
              <a:lnSpc>
                <a:spcPct val="90000"/>
              </a:lnSpc>
              <a:buFont typeface="Times" charset="0"/>
              <a:buAutoNum type="arabicPeriod" startAt="2"/>
            </a:pPr>
            <a:r>
              <a:rPr lang="en-US" dirty="0" smtClean="0"/>
              <a:t>Alternative pathway</a:t>
            </a:r>
          </a:p>
          <a:p>
            <a:pPr marL="1601788" lvl="2" indent="-322263" eaLnBrk="1" hangingPunct="1">
              <a:lnSpc>
                <a:spcPct val="90000"/>
              </a:lnSpc>
            </a:pPr>
            <a:r>
              <a:rPr lang="en-US" dirty="0" smtClean="0"/>
              <a:t>Triggered when complement proteins interact on the _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Complement Activation</a:t>
            </a:r>
          </a:p>
        </p:txBody>
      </p:sp>
      <p:sp>
        <p:nvSpPr>
          <p:cNvPr id="7987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Each pathway involves activation of proteins in an _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Each step catalyzes the next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Complement Activation</a:t>
            </a:r>
          </a:p>
        </p:txBody>
      </p:sp>
      <p:sp>
        <p:nvSpPr>
          <p:cNvPr id="808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Activated complement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Enhances _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Promotes _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Causes cell _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Fever</a:t>
            </a:r>
          </a:p>
        </p:txBody>
      </p:sp>
      <p:sp>
        <p:nvSpPr>
          <p:cNvPr id="8294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___________________________________ to invading microorganisms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Leukocytes and macrophages exposed to foreign substances _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Pyrogens</a:t>
            </a:r>
            <a:r>
              <a:rPr lang="en-US" dirty="0" smtClean="0"/>
              <a:t> reset the body’s _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Fever</a:t>
            </a:r>
          </a:p>
        </p:txBody>
      </p:sp>
      <p:sp>
        <p:nvSpPr>
          <p:cNvPr id="839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___________________________ fevers are dangerous because heat denatures enzymes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__________________________ of moderate fever</a:t>
            </a:r>
          </a:p>
          <a:p>
            <a:pPr lvl="1" eaLnBrk="1" hangingPunct="1"/>
            <a:r>
              <a:rPr lang="en-US" dirty="0" smtClean="0"/>
              <a:t>Causes the liver and spleen to _________________________________ and zinc (needed by microorganisms)</a:t>
            </a:r>
          </a:p>
          <a:p>
            <a:pPr lvl="1" eaLnBrk="1" hangingPunct="1"/>
            <a:r>
              <a:rPr lang="en-US" dirty="0" smtClean="0"/>
              <a:t>Increases ______________________________, which speeds up repair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Adaptive Defenses</a:t>
            </a:r>
          </a:p>
        </p:txBody>
      </p:sp>
      <p:sp>
        <p:nvSpPr>
          <p:cNvPr id="8499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adaptive immune (specific defense) system</a:t>
            </a:r>
          </a:p>
          <a:p>
            <a:pPr lvl="1" eaLnBrk="1" hangingPunct="1"/>
            <a:r>
              <a:rPr lang="en-US" dirty="0" smtClean="0"/>
              <a:t>Protects against _______________________________________ and abnormal body cells </a:t>
            </a:r>
          </a:p>
          <a:p>
            <a:pPr lvl="1" eaLnBrk="1" hangingPunct="1"/>
            <a:r>
              <a:rPr lang="en-US" dirty="0" smtClean="0"/>
              <a:t>Amplifies the inflammatory response</a:t>
            </a:r>
          </a:p>
          <a:p>
            <a:pPr lvl="1" eaLnBrk="1" hangingPunct="1"/>
            <a:r>
              <a:rPr lang="en-US" dirty="0" smtClean="0"/>
              <a:t>Activates _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Adaptive Defenses</a:t>
            </a:r>
          </a:p>
        </p:txBody>
      </p:sp>
      <p:sp>
        <p:nvSpPr>
          <p:cNvPr id="8601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/>
            <a:r>
              <a:rPr lang="en-US" dirty="0" smtClean="0"/>
              <a:t>Adaptive immune response</a:t>
            </a:r>
          </a:p>
          <a:p>
            <a:pPr marL="879475" lvl="1" indent="-533400" eaLnBrk="1" hangingPunct="1"/>
            <a:r>
              <a:rPr lang="en-US" dirty="0" smtClean="0"/>
              <a:t>Is _</a:t>
            </a:r>
          </a:p>
          <a:p>
            <a:pPr marL="879475" lvl="1" indent="-533400" eaLnBrk="1" hangingPunct="1"/>
            <a:r>
              <a:rPr lang="en-US" dirty="0" smtClean="0"/>
              <a:t>Is _</a:t>
            </a:r>
          </a:p>
          <a:p>
            <a:pPr marL="879475" lvl="1" indent="-533400" eaLnBrk="1" hangingPunct="1"/>
            <a:r>
              <a:rPr lang="en-US" dirty="0" smtClean="0"/>
              <a:t>Has _</a:t>
            </a:r>
          </a:p>
          <a:p>
            <a:pPr marL="571500" indent="-571500" eaLnBrk="1" hangingPunct="1"/>
            <a:r>
              <a:rPr lang="en-US" dirty="0" smtClean="0"/>
              <a:t>Two separate overlapping arms</a:t>
            </a:r>
          </a:p>
          <a:p>
            <a:pPr marL="879475" lvl="1" indent="-533400" eaLnBrk="1" hangingPunct="1">
              <a:buFont typeface="Times" charset="0"/>
              <a:buAutoNum type="arabicPeriod"/>
            </a:pPr>
            <a:r>
              <a:rPr lang="en-US" dirty="0" smtClean="0"/>
              <a:t>___________________________________ (antibody-mediated) immunity</a:t>
            </a:r>
          </a:p>
          <a:p>
            <a:pPr marL="879475" lvl="1" indent="-533400" eaLnBrk="1" hangingPunct="1">
              <a:buFont typeface="Times" charset="0"/>
              <a:buAutoNum type="arabicPeriod"/>
            </a:pPr>
            <a:r>
              <a:rPr lang="en-US" dirty="0" smtClean="0"/>
              <a:t>___________________________________   (cell-mediated) immunity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Antigens</a:t>
            </a:r>
          </a:p>
        </p:txBody>
      </p:sp>
      <p:sp>
        <p:nvSpPr>
          <p:cNvPr id="8704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Substances that can _________________________________  the adaptive defenses and ___________________________ an immune response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Most are large, complex molecules not normally found in the body (_________________________)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Complete Antigens</a:t>
            </a:r>
          </a:p>
        </p:txBody>
      </p:sp>
      <p:sp>
        <p:nvSpPr>
          <p:cNvPr id="8806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Important functional properties</a:t>
            </a:r>
          </a:p>
          <a:p>
            <a:pPr lvl="1" eaLnBrk="1" hangingPunct="1"/>
            <a:r>
              <a:rPr lang="en-US" dirty="0" smtClean="0"/>
              <a:t> </a:t>
            </a:r>
          </a:p>
          <a:p>
            <a:pPr lvl="2" eaLnBrk="1" hangingPunct="1"/>
            <a:r>
              <a:rPr lang="en-US" dirty="0" smtClean="0"/>
              <a:t>ability to stimulate proliferation of specific lymphocytes and antibodies </a:t>
            </a:r>
          </a:p>
          <a:p>
            <a:pPr lvl="1" eaLnBrk="1" hangingPunct="1"/>
            <a:r>
              <a:rPr lang="en-US" dirty="0" smtClean="0"/>
              <a:t> </a:t>
            </a:r>
          </a:p>
          <a:p>
            <a:pPr lvl="2" eaLnBrk="1" hangingPunct="1"/>
            <a:r>
              <a:rPr lang="en-US" dirty="0" smtClean="0"/>
              <a:t>ability to react with products of activated lymphocytes and antibodies released </a:t>
            </a:r>
          </a:p>
          <a:p>
            <a:pPr eaLnBrk="1" hangingPunct="1"/>
            <a:r>
              <a:rPr lang="en-US" dirty="0" smtClean="0"/>
              <a:t>Examples: foreign protein, polysaccharides, lipids, and nucleic acids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Surface Barriers</a:t>
            </a:r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Respiratory system modifications</a:t>
            </a:r>
          </a:p>
          <a:p>
            <a:pPr lvl="1" eaLnBrk="1" hangingPunct="1"/>
            <a:r>
              <a:rPr lang="en-US" dirty="0" smtClean="0"/>
              <a:t>Mucus-coated _______________________ in the nose </a:t>
            </a:r>
          </a:p>
          <a:p>
            <a:pPr lvl="1" eaLnBrk="1" hangingPunct="1"/>
            <a:r>
              <a:rPr lang="en-US" dirty="0" smtClean="0"/>
              <a:t>_____________________________________ of upper respiratory tract sweep ________________________________________ from lower respiratory passages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Haptens (Incomplete Antigens)</a:t>
            </a:r>
          </a:p>
        </p:txBody>
      </p:sp>
      <p:sp>
        <p:nvSpPr>
          <p:cNvPr id="8909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Small molecules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peptides, nucleotides, and hormones 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___________________________________ by themselves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become immunogenic _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Cause the immune system to mount a harmful attack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Examples: poison ivy, _______________________________, detergents, and cosmetics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Antigenic Determinants</a:t>
            </a:r>
          </a:p>
        </p:txBody>
      </p:sp>
      <p:sp>
        <p:nvSpPr>
          <p:cNvPr id="9011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___________________________________ of an entire antigen that are immunogenic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Antibodies and lymphocyte receptors bind to them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Antigenic Determinants</a:t>
            </a:r>
          </a:p>
        </p:txBody>
      </p:sp>
      <p:sp>
        <p:nvSpPr>
          <p:cNvPr id="9113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Most naturally occurring antigens have ____________________________ antigenic determinants that</a:t>
            </a:r>
          </a:p>
          <a:p>
            <a:pPr lvl="1" eaLnBrk="1" hangingPunct="1"/>
            <a:r>
              <a:rPr lang="en-US" dirty="0" smtClean="0"/>
              <a:t>Mobilize several different lymphocyte populations</a:t>
            </a:r>
          </a:p>
          <a:p>
            <a:pPr lvl="1" eaLnBrk="1" hangingPunct="1"/>
            <a:r>
              <a:rPr lang="en-US" dirty="0" smtClean="0"/>
              <a:t>Form different kinds of _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Large, chemically simple molecules (e.g., plastics) have _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Self-Antigens: MHC Proteins</a:t>
            </a:r>
          </a:p>
        </p:txBody>
      </p:sp>
      <p:sp>
        <p:nvSpPr>
          <p:cNvPr id="9318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Protein molecules (self-antigens) on the surface of cells</a:t>
            </a:r>
          </a:p>
          <a:p>
            <a:pPr eaLnBrk="1" hangingPunct="1"/>
            <a:r>
              <a:rPr lang="en-US" dirty="0" smtClean="0"/>
              <a:t>Antigenic to __________________________ in transfusions or grafts </a:t>
            </a:r>
          </a:p>
          <a:p>
            <a:pPr eaLnBrk="1" hangingPunct="1"/>
            <a:r>
              <a:rPr lang="en-US" dirty="0" smtClean="0"/>
              <a:t>Example: MHC proteins</a:t>
            </a:r>
          </a:p>
          <a:p>
            <a:pPr lvl="1" eaLnBrk="1" hangingPunct="1"/>
            <a:r>
              <a:rPr lang="en-US" dirty="0" smtClean="0"/>
              <a:t>Coded for by genes of the major </a:t>
            </a:r>
            <a:r>
              <a:rPr lang="en-US" dirty="0" err="1" smtClean="0"/>
              <a:t>histocompatibility</a:t>
            </a:r>
            <a:r>
              <a:rPr lang="en-US" dirty="0" smtClean="0"/>
              <a:t> complex (MHC) and _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MHC Proteins</a:t>
            </a:r>
          </a:p>
        </p:txBody>
      </p:sp>
      <p:sp>
        <p:nvSpPr>
          <p:cNvPr id="942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/>
            <a:r>
              <a:rPr lang="en-US" sz="2600" dirty="0" smtClean="0"/>
              <a:t>Classes of MHC proteins</a:t>
            </a:r>
          </a:p>
          <a:p>
            <a:pPr lvl="1" eaLnBrk="1" hangingPunct="1"/>
            <a:endParaRPr lang="en-US" sz="2400" dirty="0" smtClean="0"/>
          </a:p>
          <a:p>
            <a:pPr lvl="1" eaLnBrk="1" hangingPunct="1"/>
            <a:r>
              <a:rPr lang="en-US" sz="2400" dirty="0" smtClean="0"/>
              <a:t>______________________ MHC proteins, found on virtually _</a:t>
            </a:r>
          </a:p>
          <a:p>
            <a:pPr lvl="1" eaLnBrk="1" hangingPunct="1"/>
            <a:endParaRPr lang="en-US" sz="2400" dirty="0" smtClean="0"/>
          </a:p>
          <a:p>
            <a:pPr lvl="1" eaLnBrk="1" hangingPunct="1"/>
            <a:r>
              <a:rPr lang="en-US" sz="2400" dirty="0" smtClean="0"/>
              <a:t>Class _____________ MHC proteins, found on certain cells in the immune response </a:t>
            </a:r>
          </a:p>
          <a:p>
            <a:pPr eaLnBrk="1" hangingPunct="1"/>
            <a:endParaRPr lang="en-US" sz="2600" dirty="0" smtClean="0"/>
          </a:p>
          <a:p>
            <a:pPr eaLnBrk="1" hangingPunct="1"/>
            <a:r>
              <a:rPr lang="en-US" sz="2600" dirty="0" smtClean="0"/>
              <a:t>MHC proteins display peptides (usually self-antigens)</a:t>
            </a:r>
          </a:p>
          <a:p>
            <a:pPr eaLnBrk="1" hangingPunct="1"/>
            <a:r>
              <a:rPr lang="en-US" sz="2600" dirty="0" smtClean="0"/>
              <a:t>In infected cells, MHC proteins _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Cells of the Adaptive Immune System</a:t>
            </a:r>
          </a:p>
        </p:txBody>
      </p:sp>
      <p:sp>
        <p:nvSpPr>
          <p:cNvPr id="9523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/>
            <a:r>
              <a:rPr lang="en-US" dirty="0" smtClean="0"/>
              <a:t>Two types of lymphocytes</a:t>
            </a:r>
          </a:p>
          <a:p>
            <a:pPr lvl="1" eaLnBrk="1" hangingPunct="1"/>
            <a:r>
              <a:rPr lang="en-US" dirty="0" smtClean="0"/>
              <a:t>B lymphocytes </a:t>
            </a:r>
          </a:p>
          <a:p>
            <a:pPr lvl="2" eaLnBrk="1" hangingPunct="1"/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T lymphocytes</a:t>
            </a:r>
          </a:p>
          <a:p>
            <a:pPr lvl="2" eaLnBrk="1" hangingPunct="1"/>
            <a:r>
              <a:rPr lang="en-US" dirty="0" smtClean="0"/>
              <a:t>  </a:t>
            </a:r>
          </a:p>
          <a:p>
            <a:pPr eaLnBrk="1" hangingPunct="1"/>
            <a:r>
              <a:rPr lang="en-US" dirty="0" smtClean="0"/>
              <a:t>Antigen-presenting cells (APCs)</a:t>
            </a:r>
          </a:p>
          <a:p>
            <a:pPr lvl="1" eaLnBrk="1" hangingPunct="1"/>
            <a:r>
              <a:rPr lang="en-US" dirty="0" smtClean="0"/>
              <a:t>Do not respond to specific antigens</a:t>
            </a:r>
          </a:p>
          <a:p>
            <a:pPr lvl="1" eaLnBrk="1" hangingPunct="1"/>
            <a:r>
              <a:rPr lang="en-US" dirty="0" smtClean="0"/>
              <a:t>Play essential _____________________________ in immunity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Lymphocytes</a:t>
            </a:r>
          </a:p>
        </p:txBody>
      </p:sp>
      <p:sp>
        <p:nvSpPr>
          <p:cNvPr id="9625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Originate in red bone marrow</a:t>
            </a:r>
          </a:p>
          <a:p>
            <a:pPr lvl="1" eaLnBrk="1" hangingPunct="1"/>
            <a:r>
              <a:rPr lang="en-US" dirty="0" smtClean="0"/>
              <a:t>B cells mature in the _</a:t>
            </a:r>
          </a:p>
          <a:p>
            <a:pPr lvl="1" eaLnBrk="1" hangingPunct="1"/>
            <a:r>
              <a:rPr lang="en-US" dirty="0" smtClean="0"/>
              <a:t>T cells mature in the _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Internal Defenses: Cells and Chemicals</a:t>
            </a:r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Necessary if microorganisms invade deeper tissues</a:t>
            </a:r>
          </a:p>
          <a:p>
            <a:pPr lvl="1" eaLnBrk="1" hangingPunct="1"/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Natural killer (___________) cells</a:t>
            </a:r>
          </a:p>
          <a:p>
            <a:pPr lvl="1" eaLnBrk="1" hangingPunct="1"/>
            <a:r>
              <a:rPr lang="en-US" dirty="0" smtClean="0"/>
              <a:t>Inflammatory response (macrophages, mast cells, WBCs, and inflammatory chemicals) </a:t>
            </a:r>
          </a:p>
          <a:p>
            <a:pPr lvl="1" eaLnBrk="1" hangingPunct="1"/>
            <a:r>
              <a:rPr lang="en-US" dirty="0" smtClean="0"/>
              <a:t>Antimicrobial proteins (_______________________________________)</a:t>
            </a:r>
          </a:p>
          <a:p>
            <a:pPr lvl="1" eaLnBrk="1" hangingPunct="1"/>
            <a:r>
              <a:rPr lang="en-US" smtClean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Phagocytes: Macrophages</a:t>
            </a:r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_____________________________ develop from ___________________________to become the chief </a:t>
            </a:r>
            <a:r>
              <a:rPr lang="en-US" dirty="0" err="1" smtClean="0"/>
              <a:t>phagocytic</a:t>
            </a:r>
            <a:r>
              <a:rPr lang="en-US" dirty="0" smtClean="0"/>
              <a:t> cells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Free macrophages wander through tissue spaces</a:t>
            </a:r>
          </a:p>
          <a:p>
            <a:pPr lvl="3" eaLnBrk="1" hangingPunct="1">
              <a:lnSpc>
                <a:spcPct val="90000"/>
              </a:lnSpc>
            </a:pPr>
            <a:r>
              <a:rPr lang="en-US" dirty="0" smtClean="0"/>
              <a:t>alveolar macrophages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_______________________________________ macrophages are permanent residents of some organs</a:t>
            </a:r>
          </a:p>
          <a:p>
            <a:pPr lvl="3" eaLnBrk="1" hangingPunct="1">
              <a:lnSpc>
                <a:spcPct val="90000"/>
              </a:lnSpc>
            </a:pPr>
            <a:r>
              <a:rPr lang="en-US" dirty="0" err="1" smtClean="0"/>
              <a:t>Kupffer</a:t>
            </a:r>
            <a:r>
              <a:rPr lang="en-US" dirty="0" smtClean="0"/>
              <a:t> cells (liver) </a:t>
            </a:r>
          </a:p>
          <a:p>
            <a:pPr lvl="3" eaLnBrk="1" hangingPunct="1">
              <a:lnSpc>
                <a:spcPct val="90000"/>
              </a:lnSpc>
            </a:pPr>
            <a:r>
              <a:rPr lang="en-US" dirty="0" smtClean="0"/>
              <a:t>microglia (brain)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Phagocytes: Neutrophils</a:t>
            </a:r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Neutrophils</a:t>
            </a:r>
            <a:endParaRPr lang="en-US" dirty="0" smtClean="0"/>
          </a:p>
          <a:p>
            <a:pPr lvl="1" eaLnBrk="1" hangingPunct="1"/>
            <a:r>
              <a:rPr lang="en-US" dirty="0" smtClean="0"/>
              <a:t>Become </a:t>
            </a:r>
            <a:r>
              <a:rPr lang="en-US" dirty="0" err="1" smtClean="0"/>
              <a:t>phagocytic</a:t>
            </a:r>
            <a:r>
              <a:rPr lang="en-US" dirty="0" smtClean="0"/>
              <a:t> _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Mechanism of Phagocytosis</a:t>
            </a:r>
          </a:p>
        </p:txBody>
      </p:sp>
      <p:sp>
        <p:nvSpPr>
          <p:cNvPr id="4710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Step 1: _______________________________ of phagocyte to pathogen </a:t>
            </a:r>
          </a:p>
          <a:p>
            <a:pPr lvl="1" eaLnBrk="1" hangingPunct="1"/>
            <a:r>
              <a:rPr lang="en-US" dirty="0" smtClean="0"/>
              <a:t>Facilitated by ____________________________of pathogen by complement proteins or antibodies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Mechanism of Phagocytosis </a:t>
            </a:r>
          </a:p>
        </p:txBody>
      </p:sp>
      <p:sp>
        <p:nvSpPr>
          <p:cNvPr id="5017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Destruction of pathogens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digestion by _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Respiratory burst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Release of cell-killing _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Activation of additional enzymes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Oxidizing chemicals 	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 </a:t>
            </a:r>
            <a:endParaRPr lang="en-US" baseline="-25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in </a:t>
            </a:r>
            <a:r>
              <a:rPr lang="en-US" dirty="0" err="1" smtClean="0"/>
              <a:t>neutrophils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Natural Killer (NK) Cells</a:t>
            </a:r>
          </a:p>
        </p:txBody>
      </p:sp>
      <p:sp>
        <p:nvSpPr>
          <p:cNvPr id="5120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Large _</a:t>
            </a:r>
          </a:p>
          <a:p>
            <a:pPr eaLnBrk="1" hangingPunct="1"/>
            <a:r>
              <a:rPr lang="en-US" dirty="0" smtClean="0"/>
              <a:t>Target cells that _____________________ “self” cell-surface receptors</a:t>
            </a:r>
          </a:p>
          <a:p>
            <a:pPr eaLnBrk="1" hangingPunct="1"/>
            <a:r>
              <a:rPr lang="en-US" dirty="0" smtClean="0"/>
              <a:t>Induce _____________________________ in cancer cells and virus-infected cells </a:t>
            </a:r>
          </a:p>
          <a:p>
            <a:pPr eaLnBrk="1" hangingPunct="1"/>
            <a:r>
              <a:rPr lang="en-US" dirty="0" smtClean="0"/>
              <a:t>_______________________________ the inflammatory response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942</Words>
  <Application>Microsoft Office PowerPoint</Application>
  <PresentationFormat>On-screen Show (4:3)</PresentationFormat>
  <Paragraphs>235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Innate Defenses</vt:lpstr>
      <vt:lpstr>Surface Barriers</vt:lpstr>
      <vt:lpstr>Surface Barriers</vt:lpstr>
      <vt:lpstr>Internal Defenses: Cells and Chemicals</vt:lpstr>
      <vt:lpstr>Phagocytes: Macrophages</vt:lpstr>
      <vt:lpstr>Phagocytes: Neutrophils</vt:lpstr>
      <vt:lpstr>Mechanism of Phagocytosis</vt:lpstr>
      <vt:lpstr>Mechanism of Phagocytosis </vt:lpstr>
      <vt:lpstr>Natural Killer (NK) Cells</vt:lpstr>
      <vt:lpstr>Inflammatory Response</vt:lpstr>
      <vt:lpstr>Inflammatory Response</vt:lpstr>
      <vt:lpstr>Inflammatory Response</vt:lpstr>
      <vt:lpstr>Vasodilation and Increased Vascular Permeability</vt:lpstr>
      <vt:lpstr>Phagocyte Mobilization</vt:lpstr>
      <vt:lpstr>Antimicrobial Proteins</vt:lpstr>
      <vt:lpstr>Interferons</vt:lpstr>
      <vt:lpstr>Interferons</vt:lpstr>
      <vt:lpstr>Interferons</vt:lpstr>
      <vt:lpstr>Complement</vt:lpstr>
      <vt:lpstr>Complement</vt:lpstr>
      <vt:lpstr>Complement Activation</vt:lpstr>
      <vt:lpstr>Complement Activation</vt:lpstr>
      <vt:lpstr>Complement Activation</vt:lpstr>
      <vt:lpstr>Fever</vt:lpstr>
      <vt:lpstr>Fever</vt:lpstr>
      <vt:lpstr>Adaptive Defenses</vt:lpstr>
      <vt:lpstr>Adaptive Defenses</vt:lpstr>
      <vt:lpstr>Antigens</vt:lpstr>
      <vt:lpstr>Complete Antigens</vt:lpstr>
      <vt:lpstr>Haptens (Incomplete Antigens)</vt:lpstr>
      <vt:lpstr>Antigenic Determinants</vt:lpstr>
      <vt:lpstr>Antigenic Determinants</vt:lpstr>
      <vt:lpstr>Self-Antigens: MHC Proteins</vt:lpstr>
      <vt:lpstr>MHC Proteins</vt:lpstr>
      <vt:lpstr>Cells of the Adaptive Immune System</vt:lpstr>
      <vt:lpstr>Lymphocytes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Innate Defenses</dc:title>
  <dc:creator>bawargo</dc:creator>
  <cp:lastModifiedBy>bawargo</cp:lastModifiedBy>
  <cp:revision>1</cp:revision>
  <dcterms:created xsi:type="dcterms:W3CDTF">2011-01-05T19:47:41Z</dcterms:created>
  <dcterms:modified xsi:type="dcterms:W3CDTF">2011-01-05T19:48:14Z</dcterms:modified>
</cp:coreProperties>
</file>