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Three, packet 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DA1A8-D057-43F3-871C-9363B0178AC2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AA9B0-5678-4813-B9FC-45D7460EA4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Three, packet 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10593-15C6-4AEF-8841-99CB043811A8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2D689-CDC7-45CA-9E2A-1B3199F100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2D689-CDC7-45CA-9E2A-1B3199F10006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Three, packet 3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E68F-37D4-41BC-A465-B00EB85B3124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B1AB-64C8-4DC9-8B65-4C1F23B02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E68F-37D4-41BC-A465-B00EB85B3124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B1AB-64C8-4DC9-8B65-4C1F23B02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E68F-37D4-41BC-A465-B00EB85B3124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B1AB-64C8-4DC9-8B65-4C1F23B02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E68F-37D4-41BC-A465-B00EB85B3124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B1AB-64C8-4DC9-8B65-4C1F23B02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E68F-37D4-41BC-A465-B00EB85B3124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B1AB-64C8-4DC9-8B65-4C1F23B02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E68F-37D4-41BC-A465-B00EB85B3124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B1AB-64C8-4DC9-8B65-4C1F23B02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E68F-37D4-41BC-A465-B00EB85B3124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B1AB-64C8-4DC9-8B65-4C1F23B02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E68F-37D4-41BC-A465-B00EB85B3124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B1AB-64C8-4DC9-8B65-4C1F23B02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E68F-37D4-41BC-A465-B00EB85B3124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B1AB-64C8-4DC9-8B65-4C1F23B02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E68F-37D4-41BC-A465-B00EB85B3124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B1AB-64C8-4DC9-8B65-4C1F23B02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E68F-37D4-41BC-A465-B00EB85B3124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B1AB-64C8-4DC9-8B65-4C1F23B02B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EE68F-37D4-41BC-A465-B00EB85B3124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3B1AB-64C8-4DC9-8B65-4C1F23B02B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Lymphocytes</a:t>
            </a:r>
          </a:p>
        </p:txBody>
      </p:sp>
      <p:sp>
        <p:nvSpPr>
          <p:cNvPr id="9728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When mature, they have</a:t>
            </a:r>
          </a:p>
          <a:p>
            <a:pPr lvl="1" eaLnBrk="1" hangingPunct="1"/>
            <a:r>
              <a:rPr lang="en-US" dirty="0" err="1" smtClean="0"/>
              <a:t>Immunocompetence</a:t>
            </a:r>
            <a:r>
              <a:rPr lang="en-US" dirty="0" smtClean="0"/>
              <a:t>; they are able to _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Self-tolerance </a:t>
            </a:r>
          </a:p>
          <a:p>
            <a:pPr lvl="2" eaLnBrk="1" hangingPunct="1"/>
            <a:r>
              <a:rPr lang="en-US" dirty="0" smtClean="0"/>
              <a:t>unresponsive to self antigens</a:t>
            </a:r>
          </a:p>
          <a:p>
            <a:pPr eaLnBrk="1" hangingPunct="1"/>
            <a:r>
              <a:rPr lang="en-US" dirty="0" smtClean="0"/>
              <a:t>Naive (unexposed) B and T cells are exported to lymph nodes, spleen, and other lymphoid organs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Immunological Memory</a:t>
            </a:r>
          </a:p>
        </p:txBody>
      </p:sp>
      <p:sp>
        <p:nvSpPr>
          <p:cNvPr id="11366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Primary immune response</a:t>
            </a:r>
          </a:p>
          <a:p>
            <a:pPr lvl="1" eaLnBrk="1" hangingPunct="1"/>
            <a:r>
              <a:rPr lang="en-US" dirty="0" smtClean="0"/>
              <a:t> Occurs on the first exposure to a specific antigen</a:t>
            </a:r>
          </a:p>
          <a:p>
            <a:pPr lvl="1" eaLnBrk="1" hangingPunct="1"/>
            <a:r>
              <a:rPr lang="en-US" dirty="0" smtClean="0"/>
              <a:t>Lag period:  </a:t>
            </a:r>
          </a:p>
          <a:p>
            <a:pPr lvl="1" eaLnBrk="1" hangingPunct="1"/>
            <a:r>
              <a:rPr lang="en-US" dirty="0" smtClean="0"/>
              <a:t>Peak levels of plasma antibody are reached in _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Antibody levels _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Immunological Memory</a:t>
            </a:r>
          </a:p>
        </p:txBody>
      </p:sp>
      <p:sp>
        <p:nvSpPr>
          <p:cNvPr id="11469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Secondary immune response</a:t>
            </a:r>
          </a:p>
          <a:p>
            <a:pPr lvl="1" eaLnBrk="1" hangingPunct="1"/>
            <a:r>
              <a:rPr lang="en-US" dirty="0" smtClean="0"/>
              <a:t>Occurs on _______________________________ to the same antigen</a:t>
            </a:r>
          </a:p>
          <a:p>
            <a:pPr lvl="1" eaLnBrk="1" hangingPunct="1"/>
            <a:r>
              <a:rPr lang="en-US" dirty="0" smtClean="0"/>
              <a:t>Sensitized memory cells respond within _</a:t>
            </a:r>
          </a:p>
          <a:p>
            <a:pPr lvl="1" eaLnBrk="1" hangingPunct="1"/>
            <a:r>
              <a:rPr lang="en-US" dirty="0" smtClean="0"/>
              <a:t>Antibody levels peak in _______________________________________ at much higher levels </a:t>
            </a:r>
          </a:p>
          <a:p>
            <a:pPr lvl="1" eaLnBrk="1" hangingPunct="1"/>
            <a:r>
              <a:rPr lang="en-US" dirty="0" smtClean="0"/>
              <a:t>Antibodies bind with greater affinity</a:t>
            </a:r>
          </a:p>
          <a:p>
            <a:pPr lvl="1" eaLnBrk="1" hangingPunct="1"/>
            <a:r>
              <a:rPr lang="en-US" dirty="0" smtClean="0"/>
              <a:t>Antibody level can remain high for _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Active Humoral Immunity</a:t>
            </a:r>
          </a:p>
        </p:txBody>
      </p:sp>
      <p:sp>
        <p:nvSpPr>
          <p:cNvPr id="11776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Occurs when B cells encounter ____________________________ and produce specific antibodies against them</a:t>
            </a:r>
          </a:p>
          <a:p>
            <a:pPr lvl="1" eaLnBrk="1" hangingPunct="1"/>
            <a:r>
              <a:rPr lang="en-US" dirty="0" smtClean="0"/>
              <a:t>Two types</a:t>
            </a:r>
          </a:p>
          <a:p>
            <a:pPr lvl="2" eaLnBrk="1" hangingPunct="1"/>
            <a:r>
              <a:rPr lang="en-US" dirty="0" smtClean="0"/>
              <a:t>Naturally acquired</a:t>
            </a:r>
          </a:p>
          <a:p>
            <a:pPr lvl="3" eaLnBrk="1" hangingPunct="1"/>
            <a:r>
              <a:rPr lang="en-US" dirty="0" smtClean="0"/>
              <a:t>response to a _</a:t>
            </a:r>
          </a:p>
          <a:p>
            <a:pPr lvl="2" eaLnBrk="1" hangingPunct="1"/>
            <a:endParaRPr lang="en-US" dirty="0" smtClean="0"/>
          </a:p>
          <a:p>
            <a:pPr lvl="2" eaLnBrk="1" hangingPunct="1"/>
            <a:r>
              <a:rPr lang="en-US" dirty="0" smtClean="0"/>
              <a:t>Artificially acquired</a:t>
            </a:r>
          </a:p>
          <a:p>
            <a:pPr lvl="3" eaLnBrk="1" hangingPunct="1"/>
            <a:r>
              <a:rPr lang="en-US" dirty="0" smtClean="0"/>
              <a:t>response to _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Active Humoral Immunity</a:t>
            </a:r>
          </a:p>
        </p:txBody>
      </p:sp>
      <p:sp>
        <p:nvSpPr>
          <p:cNvPr id="11878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Vaccines</a:t>
            </a:r>
          </a:p>
          <a:p>
            <a:pPr lvl="1" eaLnBrk="1" hangingPunct="1"/>
            <a:r>
              <a:rPr lang="en-US" dirty="0" smtClean="0"/>
              <a:t>Spare us the symptoms of the primary response</a:t>
            </a:r>
          </a:p>
          <a:p>
            <a:pPr lvl="1" eaLnBrk="1" hangingPunct="1"/>
            <a:r>
              <a:rPr lang="en-US" dirty="0" smtClean="0"/>
              <a:t>Provide ____________________________________ that are immunogenic and reactive</a:t>
            </a:r>
          </a:p>
          <a:p>
            <a:pPr lvl="1" eaLnBrk="1" hangingPunct="1"/>
            <a:r>
              <a:rPr lang="en-US" dirty="0" smtClean="0"/>
              <a:t> Target only ______________________________________, so fail to fully establish cellular immunological memory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Passive Humoral Immunity</a:t>
            </a:r>
          </a:p>
        </p:txBody>
      </p:sp>
      <p:sp>
        <p:nvSpPr>
          <p:cNvPr id="119811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Antibodies introduced, but not _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B cells are not challenged by antigens</a:t>
            </a:r>
          </a:p>
          <a:p>
            <a:pPr eaLnBrk="1" hangingPunct="1"/>
            <a:r>
              <a:rPr lang="en-US" dirty="0" smtClean="0"/>
              <a:t>Immunological _________________________ does not occur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Passive Humoral Immunity</a:t>
            </a:r>
          </a:p>
        </p:txBody>
      </p:sp>
      <p:sp>
        <p:nvSpPr>
          <p:cNvPr id="12083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7338" indent="-287338" eaLnBrk="1" hangingPunct="1"/>
            <a:r>
              <a:rPr lang="en-US" dirty="0" smtClean="0"/>
              <a:t>Two types</a:t>
            </a:r>
          </a:p>
          <a:p>
            <a:pPr marL="1027113" lvl="1" indent="-458788" eaLnBrk="1" hangingPunct="1">
              <a:buFont typeface="Times" charset="0"/>
              <a:buAutoNum type="arabicPeriod"/>
            </a:pPr>
            <a:r>
              <a:rPr lang="en-US" dirty="0" smtClean="0"/>
              <a:t>Naturally acquired</a:t>
            </a:r>
          </a:p>
          <a:p>
            <a:pPr marL="1427163" lvl="2" indent="-458788" eaLnBrk="1" hangingPunct="1"/>
            <a:r>
              <a:rPr lang="en-US" dirty="0" smtClean="0"/>
              <a:t> </a:t>
            </a:r>
          </a:p>
          <a:p>
            <a:pPr marL="1027113" lvl="1" indent="-458788" eaLnBrk="1" hangingPunct="1">
              <a:buFont typeface="Times" charset="0"/>
              <a:buAutoNum type="arabicPeriod"/>
            </a:pPr>
            <a:endParaRPr lang="en-US" dirty="0" smtClean="0"/>
          </a:p>
          <a:p>
            <a:pPr marL="1027113" lvl="1" indent="-458788" eaLnBrk="1" hangingPunct="1">
              <a:buFont typeface="Times" charset="0"/>
              <a:buAutoNum type="arabicPeriod"/>
            </a:pPr>
            <a:r>
              <a:rPr lang="en-US" dirty="0" smtClean="0"/>
              <a:t> </a:t>
            </a:r>
          </a:p>
          <a:p>
            <a:pPr marL="1427163" lvl="2" indent="-458788" eaLnBrk="1" hangingPunct="1"/>
            <a:r>
              <a:rPr lang="en-US" dirty="0" smtClean="0"/>
              <a:t>injection of serum, such as gamma globulin</a:t>
            </a:r>
          </a:p>
          <a:p>
            <a:pPr marL="1484313" lvl="2" indent="-284163" eaLnBrk="1" hangingPunct="1"/>
            <a:r>
              <a:rPr lang="en-US" dirty="0" smtClean="0"/>
              <a:t>Protection is immediate but ends _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57800" y="6488668"/>
            <a:ext cx="3685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End Chapter 20.  Start Chapter 21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Antibodies</a:t>
            </a:r>
          </a:p>
        </p:txBody>
      </p:sp>
      <p:sp>
        <p:nvSpPr>
          <p:cNvPr id="12390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Immunoglobulins</a:t>
            </a:r>
            <a:endParaRPr lang="en-US" dirty="0" smtClean="0"/>
          </a:p>
          <a:p>
            <a:pPr lvl="1" eaLnBrk="1" hangingPunct="1"/>
            <a:r>
              <a:rPr lang="en-US" dirty="0" smtClean="0"/>
              <a:t>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Proteins secreted by _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Capable of binding specifically with _________________________________ detected by B cells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Antibody Structure</a:t>
            </a:r>
          </a:p>
        </p:txBody>
      </p:sp>
      <p:sp>
        <p:nvSpPr>
          <p:cNvPr id="1249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3914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T-or Y-shaped monomer </a:t>
            </a:r>
          </a:p>
          <a:p>
            <a:pPr lvl="1" eaLnBrk="1" hangingPunct="1"/>
            <a:r>
              <a:rPr lang="en-US" dirty="0" smtClean="0"/>
              <a:t> four linked polypeptide chains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Two _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Two _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Antibody Structure</a:t>
            </a:r>
          </a:p>
        </p:txBody>
      </p:sp>
      <p:sp>
        <p:nvSpPr>
          <p:cNvPr id="12595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Variable (V) regions of each arm combine to form two identical _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Constant (C) region of stem determines</a:t>
            </a:r>
          </a:p>
          <a:p>
            <a:pPr lvl="1" eaLnBrk="1" hangingPunct="1"/>
            <a:r>
              <a:rPr lang="en-US" dirty="0" smtClean="0"/>
              <a:t>The antibody class (</a:t>
            </a:r>
            <a:r>
              <a:rPr lang="en-US" dirty="0" err="1" smtClean="0"/>
              <a:t>IgM</a:t>
            </a:r>
            <a:r>
              <a:rPr lang="en-US" dirty="0" smtClean="0"/>
              <a:t>, </a:t>
            </a:r>
            <a:r>
              <a:rPr lang="en-US" dirty="0" err="1" smtClean="0"/>
              <a:t>IgA</a:t>
            </a:r>
            <a:r>
              <a:rPr lang="en-US" dirty="0" smtClean="0"/>
              <a:t>, </a:t>
            </a:r>
            <a:r>
              <a:rPr lang="en-US" dirty="0" err="1" smtClean="0"/>
              <a:t>IgD</a:t>
            </a:r>
            <a:r>
              <a:rPr lang="en-US" dirty="0" smtClean="0"/>
              <a:t>, </a:t>
            </a:r>
            <a:r>
              <a:rPr lang="en-US" dirty="0" err="1" smtClean="0"/>
              <a:t>IgG</a:t>
            </a:r>
            <a:r>
              <a:rPr lang="en-US" dirty="0" smtClean="0"/>
              <a:t>, or </a:t>
            </a:r>
            <a:r>
              <a:rPr lang="en-US" dirty="0" err="1" smtClean="0"/>
              <a:t>IgE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How the antibody class functions in antigen elimination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0850" y="1447800"/>
            <a:ext cx="234315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Classes of Antibodies</a:t>
            </a:r>
          </a:p>
        </p:txBody>
      </p:sp>
      <p:sp>
        <p:nvSpPr>
          <p:cNvPr id="1280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400800" cy="48006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IgM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 _____________________________; first antibody released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Potent agglutinating agent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Readily fixes and activates complement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IgA</a:t>
            </a:r>
            <a:r>
              <a:rPr lang="en-US" dirty="0" smtClean="0"/>
              <a:t> (</a:t>
            </a:r>
            <a:r>
              <a:rPr lang="en-US" dirty="0" err="1" smtClean="0"/>
              <a:t>secretory</a:t>
            </a:r>
            <a:r>
              <a:rPr lang="en-US" dirty="0" smtClean="0"/>
              <a:t> </a:t>
            </a:r>
            <a:r>
              <a:rPr lang="en-US" dirty="0" err="1" smtClean="0"/>
              <a:t>IgA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Monomer or _____________________ ; in _____________________and other secretions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Helps prevent entry of pathogens </a:t>
            </a:r>
          </a:p>
        </p:txBody>
      </p:sp>
      <p:pic>
        <p:nvPicPr>
          <p:cNvPr id="12800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572000"/>
            <a:ext cx="199072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 Cells</a:t>
            </a:r>
          </a:p>
        </p:txBody>
      </p:sp>
      <p:sp>
        <p:nvSpPr>
          <p:cNvPr id="993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077200" cy="495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 cells mature in the thymus under negative and positive selection pressures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Positive selection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Negative selection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Prompts _______________________________ of T cells that bind to self-antigens displayed by self-MHC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Ensures _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Classes of Antibodies</a:t>
            </a:r>
          </a:p>
        </p:txBody>
      </p:sp>
      <p:sp>
        <p:nvSpPr>
          <p:cNvPr id="1300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4008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err="1" smtClean="0"/>
              <a:t>IgD</a:t>
            </a:r>
            <a:endParaRPr lang="en-US" dirty="0" smtClean="0"/>
          </a:p>
          <a:p>
            <a:pPr lvl="1" eaLnBrk="1" hangingPunct="1"/>
            <a:r>
              <a:rPr lang="en-US" dirty="0" smtClean="0"/>
              <a:t>Monomer attached to the surface of _</a:t>
            </a:r>
          </a:p>
          <a:p>
            <a:pPr lvl="1" eaLnBrk="1" hangingPunct="1"/>
            <a:r>
              <a:rPr lang="en-US" dirty="0" smtClean="0"/>
              <a:t>Functions as a _</a:t>
            </a:r>
          </a:p>
          <a:p>
            <a:pPr eaLnBrk="1" hangingPunct="1"/>
            <a:r>
              <a:rPr lang="en-US" dirty="0" err="1" smtClean="0"/>
              <a:t>IgG</a:t>
            </a:r>
            <a:endParaRPr lang="en-US" dirty="0" smtClean="0"/>
          </a:p>
          <a:p>
            <a:pPr lvl="1" eaLnBrk="1" hangingPunct="1"/>
            <a:r>
              <a:rPr lang="en-US" dirty="0" smtClean="0"/>
              <a:t>Monomer; 75–85% of antibodies in plasma</a:t>
            </a:r>
          </a:p>
          <a:p>
            <a:pPr lvl="1" eaLnBrk="1" hangingPunct="1"/>
            <a:r>
              <a:rPr lang="en-US" dirty="0" smtClean="0"/>
              <a:t>From _</a:t>
            </a:r>
          </a:p>
          <a:p>
            <a:pPr lvl="1" eaLnBrk="1" hangingPunct="1"/>
            <a:r>
              <a:rPr lang="en-US" dirty="0" smtClean="0"/>
              <a:t>Crosses the _</a:t>
            </a:r>
          </a:p>
        </p:txBody>
      </p:sp>
      <p:pic>
        <p:nvPicPr>
          <p:cNvPr id="130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752600"/>
            <a:ext cx="1343025" cy="1559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4114800"/>
            <a:ext cx="104840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Classes of Antibodies</a:t>
            </a:r>
          </a:p>
        </p:txBody>
      </p:sp>
      <p:sp>
        <p:nvSpPr>
          <p:cNvPr id="131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705600" cy="4525963"/>
          </a:xfrm>
        </p:spPr>
        <p:txBody>
          <a:bodyPr/>
          <a:lstStyle/>
          <a:p>
            <a:pPr eaLnBrk="1" hangingPunct="1"/>
            <a:r>
              <a:rPr lang="en-US" dirty="0" err="1" smtClean="0"/>
              <a:t>IgE</a:t>
            </a:r>
            <a:endParaRPr lang="en-US" dirty="0" smtClean="0"/>
          </a:p>
          <a:p>
            <a:pPr lvl="1" eaLnBrk="1" hangingPunct="1"/>
            <a:r>
              <a:rPr lang="en-US" dirty="0" smtClean="0"/>
              <a:t>Monomer active in some _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Causes mast cells and </a:t>
            </a:r>
            <a:r>
              <a:rPr lang="en-US" dirty="0" err="1" smtClean="0"/>
              <a:t>basophils</a:t>
            </a:r>
            <a:r>
              <a:rPr lang="en-US" dirty="0" smtClean="0"/>
              <a:t> to release _</a:t>
            </a:r>
          </a:p>
        </p:txBody>
      </p:sp>
      <p:pic>
        <p:nvPicPr>
          <p:cNvPr id="131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1905000"/>
            <a:ext cx="1123950" cy="156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Antibody Targets</a:t>
            </a:r>
          </a:p>
        </p:txBody>
      </p:sp>
      <p:sp>
        <p:nvSpPr>
          <p:cNvPr id="1341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Antibodies _</a:t>
            </a:r>
          </a:p>
          <a:p>
            <a:pPr lvl="1" eaLnBrk="1" hangingPunct="1"/>
            <a:r>
              <a:rPr lang="en-US" dirty="0" smtClean="0"/>
              <a:t>Form antigen-antibody (immune) complexes</a:t>
            </a:r>
          </a:p>
          <a:p>
            <a:pPr eaLnBrk="1" hangingPunct="1"/>
            <a:r>
              <a:rPr lang="en-US" dirty="0" smtClean="0"/>
              <a:t>Defensive mechanisms used by antibodies </a:t>
            </a:r>
          </a:p>
          <a:p>
            <a:pPr lvl="1" eaLnBrk="1" hangingPunct="1"/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Agglutination    </a:t>
            </a:r>
          </a:p>
          <a:p>
            <a:pPr lvl="1" eaLnBrk="1" hangingPunct="1"/>
            <a:r>
              <a:rPr lang="en-US" dirty="0" smtClean="0"/>
              <a:t> </a:t>
            </a:r>
          </a:p>
          <a:p>
            <a:pPr lvl="1" eaLnBrk="1" hangingPunct="1"/>
            <a:r>
              <a:rPr lang="en-US" dirty="0" err="1" smtClean="0"/>
              <a:t>Lysis</a:t>
            </a:r>
            <a:r>
              <a:rPr lang="en-US" dirty="0" smtClean="0"/>
              <a:t> by Complement  fixation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Neutralization</a:t>
            </a:r>
          </a:p>
        </p:txBody>
      </p:sp>
      <p:sp>
        <p:nvSpPr>
          <p:cNvPr id="1351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4770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___________________mechanism</a:t>
            </a:r>
          </a:p>
          <a:p>
            <a:pPr eaLnBrk="1" hangingPunct="1"/>
            <a:r>
              <a:rPr lang="en-US" dirty="0" smtClean="0"/>
              <a:t>Antibodies block _____________________________ or bacterial </a:t>
            </a:r>
            <a:r>
              <a:rPr lang="en-US" dirty="0" err="1" smtClean="0"/>
              <a:t>exotoxins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/>
              <a:t>Prevent these antigens from binding to receptors on tissue cells</a:t>
            </a:r>
          </a:p>
          <a:p>
            <a:pPr eaLnBrk="1" hangingPunct="1"/>
            <a:r>
              <a:rPr lang="en-US" dirty="0" smtClean="0"/>
              <a:t>Antigen-antibody complexes undergo _</a:t>
            </a:r>
          </a:p>
        </p:txBody>
      </p:sp>
      <p:pic>
        <p:nvPicPr>
          <p:cNvPr id="135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34663" y="2447925"/>
            <a:ext cx="2109337" cy="246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Agglutination</a:t>
            </a:r>
          </a:p>
        </p:txBody>
      </p:sp>
      <p:sp>
        <p:nvSpPr>
          <p:cNvPr id="1361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705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Antibodies bind the same determinant on _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Cross-linked antigen-antibody complexes agglutinate</a:t>
            </a:r>
          </a:p>
          <a:p>
            <a:pPr lvl="1" eaLnBrk="1" hangingPunct="1"/>
            <a:r>
              <a:rPr lang="en-US" dirty="0" smtClean="0"/>
              <a:t>Example: clumping of _</a:t>
            </a:r>
          </a:p>
        </p:txBody>
      </p:sp>
      <p:pic>
        <p:nvPicPr>
          <p:cNvPr id="136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7979" y="2226759"/>
            <a:ext cx="1956021" cy="246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Precipitation</a:t>
            </a:r>
          </a:p>
        </p:txBody>
      </p:sp>
      <p:sp>
        <p:nvSpPr>
          <p:cNvPr id="13721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324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___________________________ are cross-linked</a:t>
            </a:r>
          </a:p>
          <a:p>
            <a:pPr eaLnBrk="1" hangingPunct="1"/>
            <a:r>
              <a:rPr lang="en-US" dirty="0" smtClean="0"/>
              <a:t>Complexes precipitate and are subject to _</a:t>
            </a:r>
          </a:p>
        </p:txBody>
      </p:sp>
      <p:pic>
        <p:nvPicPr>
          <p:cNvPr id="137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76052" y="2194560"/>
            <a:ext cx="1967948" cy="246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Complement Fixation and Activation</a:t>
            </a:r>
          </a:p>
        </p:txBody>
      </p:sp>
      <p:sp>
        <p:nvSpPr>
          <p:cNvPr id="1382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477000" cy="46482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Main antibody defense against cellular antigens</a:t>
            </a:r>
          </a:p>
          <a:p>
            <a:pPr eaLnBrk="1" hangingPunct="1"/>
            <a:r>
              <a:rPr lang="en-US" dirty="0" smtClean="0"/>
              <a:t>Several antibodies __________________________  on a cellular antigen</a:t>
            </a:r>
          </a:p>
          <a:p>
            <a:pPr eaLnBrk="1" hangingPunct="1"/>
            <a:r>
              <a:rPr lang="en-US" dirty="0" smtClean="0"/>
              <a:t>Their complement-binding sites trigger ____________________________ into the cell’s surface </a:t>
            </a:r>
          </a:p>
          <a:p>
            <a:pPr eaLnBrk="1" hangingPunct="1"/>
            <a:r>
              <a:rPr lang="en-US" dirty="0" smtClean="0"/>
              <a:t>Complement triggers cell _</a:t>
            </a:r>
          </a:p>
        </p:txBody>
      </p:sp>
      <p:pic>
        <p:nvPicPr>
          <p:cNvPr id="138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78483" y="2194560"/>
            <a:ext cx="1965517" cy="246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Complement Fixation and Activation</a:t>
            </a:r>
          </a:p>
        </p:txBody>
      </p:sp>
      <p:sp>
        <p:nvSpPr>
          <p:cNvPr id="13926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Activated complement functions</a:t>
            </a:r>
          </a:p>
          <a:p>
            <a:pPr lvl="1" eaLnBrk="1" hangingPunct="1"/>
            <a:r>
              <a:rPr lang="en-US" dirty="0" smtClean="0"/>
              <a:t>Amplifies the _</a:t>
            </a:r>
          </a:p>
          <a:p>
            <a:pPr lvl="1" eaLnBrk="1" hangingPunct="1"/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Enlists more and more defensive elements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Cell-Mediated Immune Response</a:t>
            </a:r>
          </a:p>
        </p:txBody>
      </p:sp>
      <p:sp>
        <p:nvSpPr>
          <p:cNvPr id="14233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 cells provide defense against ____________________________ antigens</a:t>
            </a:r>
          </a:p>
          <a:p>
            <a:pPr lvl="1" eaLnBrk="1" hangingPunct="1"/>
            <a:r>
              <a:rPr lang="en-US" dirty="0" smtClean="0"/>
              <a:t>Two types of surface receptors of T cells</a:t>
            </a:r>
          </a:p>
          <a:p>
            <a:pPr lvl="3" eaLnBrk="1" hangingPunct="1"/>
            <a:r>
              <a:rPr lang="en-US" sz="2400" dirty="0" smtClean="0"/>
              <a:t> </a:t>
            </a:r>
          </a:p>
          <a:p>
            <a:pPr lvl="3" eaLnBrk="1" hangingPunct="1"/>
            <a:r>
              <a:rPr lang="en-US" sz="2400" dirty="0" smtClean="0"/>
              <a:t>Play a role in T cell interactions with other cells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Cell-Mediated Immune Response</a:t>
            </a:r>
          </a:p>
        </p:txBody>
      </p:sp>
      <p:sp>
        <p:nvSpPr>
          <p:cNvPr id="14336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Major types of T cells</a:t>
            </a:r>
          </a:p>
          <a:p>
            <a:pPr lvl="1" eaLnBrk="1" hangingPunct="1"/>
            <a:r>
              <a:rPr lang="en-US" dirty="0" smtClean="0"/>
              <a:t>CD4 cells become _</a:t>
            </a:r>
          </a:p>
          <a:p>
            <a:pPr lvl="1" eaLnBrk="1" hangingPunct="1"/>
            <a:r>
              <a:rPr lang="en-US" dirty="0" smtClean="0"/>
              <a:t>CD8 cells become _______________________________________ that destroy cells harboring foreign antigens</a:t>
            </a:r>
          </a:p>
          <a:p>
            <a:pPr eaLnBrk="1" hangingPunct="1"/>
            <a:r>
              <a:rPr lang="en-US" dirty="0" smtClean="0"/>
              <a:t>Other types of T cells</a:t>
            </a:r>
          </a:p>
          <a:p>
            <a:pPr lvl="1" eaLnBrk="1" hangingPunct="1"/>
            <a:r>
              <a:rPr lang="en-US" dirty="0" smtClean="0"/>
              <a:t>Regulatory T cells (T</a:t>
            </a:r>
            <a:r>
              <a:rPr lang="en-US" baseline="-25000" dirty="0" smtClean="0"/>
              <a:t>REG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Antigen-Presenting Cells (APCs)</a:t>
            </a:r>
          </a:p>
        </p:txBody>
      </p:sp>
      <p:sp>
        <p:nvSpPr>
          <p:cNvPr id="1034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dirty="0" smtClean="0"/>
              <a:t> </a:t>
            </a:r>
          </a:p>
          <a:p>
            <a:pPr eaLnBrk="1" hangingPunct="1"/>
            <a:r>
              <a:rPr lang="en-US" sz="2600" dirty="0" smtClean="0"/>
              <a:t>Present fragments of antigens to be recognized by T cells</a:t>
            </a:r>
          </a:p>
          <a:p>
            <a:pPr eaLnBrk="1" hangingPunct="1"/>
            <a:r>
              <a:rPr lang="en-US" sz="2600" dirty="0" smtClean="0"/>
              <a:t>Major types</a:t>
            </a:r>
          </a:p>
          <a:p>
            <a:pPr lvl="1" eaLnBrk="1" hangingPunct="1"/>
            <a:r>
              <a:rPr lang="en-US" sz="2400" dirty="0" err="1" smtClean="0"/>
              <a:t>Dendritic</a:t>
            </a:r>
            <a:r>
              <a:rPr lang="en-US" sz="2400" dirty="0" smtClean="0"/>
              <a:t> cells in connective tissues and epidermis</a:t>
            </a:r>
          </a:p>
          <a:p>
            <a:pPr lvl="1" eaLnBrk="1" hangingPunct="1"/>
            <a:r>
              <a:rPr lang="en-US" sz="2400" dirty="0" smtClean="0"/>
              <a:t>___________________________________ in connective tissues and lymphoid organs</a:t>
            </a:r>
          </a:p>
          <a:p>
            <a:pPr lvl="1" eaLnBrk="1" hangingPunct="1"/>
            <a:r>
              <a:rPr lang="en-US" sz="2400" dirty="0" smtClean="0"/>
              <a:t>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Comparison of Humoral and Cell-Mediated Response</a:t>
            </a:r>
          </a:p>
        </p:txBody>
      </p:sp>
      <p:sp>
        <p:nvSpPr>
          <p:cNvPr id="14541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Antibodies of the _</a:t>
            </a:r>
          </a:p>
          <a:p>
            <a:pPr lvl="1" eaLnBrk="1" hangingPunct="1"/>
            <a:r>
              <a:rPr lang="en-US" dirty="0" smtClean="0"/>
              <a:t>The simplest ammunition of the immune response</a:t>
            </a:r>
          </a:p>
          <a:p>
            <a:pPr eaLnBrk="1" hangingPunct="1"/>
            <a:r>
              <a:rPr lang="en-US" dirty="0" smtClean="0"/>
              <a:t>Targets</a:t>
            </a:r>
          </a:p>
          <a:p>
            <a:pPr lvl="1" eaLnBrk="1" hangingPunct="1"/>
            <a:r>
              <a:rPr lang="en-US" dirty="0" smtClean="0"/>
              <a:t>__________________________________ and molecules in extracellular environments (body secretions, tissue fluid, blood, and lymph)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Comparison of Humoral and Cell-Mediated Response</a:t>
            </a:r>
          </a:p>
        </p:txBody>
      </p:sp>
      <p:sp>
        <p:nvSpPr>
          <p:cNvPr id="1464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 T cells of the cell-mediated response</a:t>
            </a:r>
          </a:p>
          <a:p>
            <a:pPr lvl="1" eaLnBrk="1" hangingPunct="1"/>
            <a:r>
              <a:rPr lang="en-US" dirty="0" smtClean="0"/>
              <a:t>Recognize and respond _____________________________________ displayed on the surface of body cells</a:t>
            </a:r>
          </a:p>
          <a:p>
            <a:pPr eaLnBrk="1" hangingPunct="1"/>
            <a:r>
              <a:rPr lang="en-US" dirty="0" smtClean="0"/>
              <a:t>Targets</a:t>
            </a:r>
          </a:p>
          <a:p>
            <a:pPr lvl="1" eaLnBrk="1" hangingPunct="1"/>
            <a:r>
              <a:rPr lang="en-US" dirty="0" smtClean="0"/>
              <a:t>_______________________________________ infected by viruses or bacteria</a:t>
            </a:r>
          </a:p>
          <a:p>
            <a:pPr lvl="1" eaLnBrk="1" hangingPunct="1"/>
            <a:r>
              <a:rPr lang="en-US" dirty="0" smtClean="0"/>
              <a:t>Abnormal or _</a:t>
            </a:r>
          </a:p>
          <a:p>
            <a:pPr lvl="1" eaLnBrk="1" hangingPunct="1"/>
            <a:r>
              <a:rPr lang="en-US" dirty="0" smtClean="0"/>
              <a:t>Cells of infused or ____________________________________ foreign tissue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Macrophages and Dendritic Cells</a:t>
            </a:r>
          </a:p>
        </p:txBody>
      </p:sp>
      <p:sp>
        <p:nvSpPr>
          <p:cNvPr id="1054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dirty="0" smtClean="0"/>
              <a:t>Present antigens and activate T cells</a:t>
            </a:r>
          </a:p>
          <a:p>
            <a:pPr lvl="1" eaLnBrk="1" hangingPunct="1"/>
            <a:r>
              <a:rPr lang="en-US" sz="2400" dirty="0" smtClean="0"/>
              <a:t>Macrophages mostly remain fixed in the lymphoid organs</a:t>
            </a:r>
          </a:p>
          <a:p>
            <a:pPr lvl="1" eaLnBrk="1" hangingPunct="1"/>
            <a:r>
              <a:rPr lang="en-US" sz="2400" dirty="0" err="1" smtClean="0"/>
              <a:t>Dendritic</a:t>
            </a:r>
            <a:r>
              <a:rPr lang="en-US" sz="2400" dirty="0" smtClean="0"/>
              <a:t> cells internalize pathogens and enter </a:t>
            </a:r>
            <a:r>
              <a:rPr lang="en-US" sz="2400" dirty="0" err="1" smtClean="0"/>
              <a:t>lymphatics</a:t>
            </a:r>
            <a:r>
              <a:rPr lang="en-US" sz="2400" dirty="0" smtClean="0"/>
              <a:t> to present the antigens to T cells in lymphoid organs</a:t>
            </a:r>
          </a:p>
          <a:p>
            <a:pPr eaLnBrk="1" hangingPunct="1"/>
            <a:endParaRPr lang="en-US" sz="2600" dirty="0" smtClean="0"/>
          </a:p>
          <a:p>
            <a:pPr eaLnBrk="1" hangingPunct="1"/>
            <a:r>
              <a:rPr lang="en-US" sz="2600" dirty="0" smtClean="0"/>
              <a:t>Activated T cells _</a:t>
            </a:r>
          </a:p>
          <a:p>
            <a:pPr lvl="1" eaLnBrk="1" hangingPunct="1"/>
            <a:r>
              <a:rPr lang="en-US" sz="2400" dirty="0" smtClean="0"/>
              <a:t>Prod macrophages to become _____________________________________________ and to secrete bactericidal chemicals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Adaptive Immunity: Summary</a:t>
            </a:r>
          </a:p>
        </p:txBody>
      </p:sp>
      <p:sp>
        <p:nvSpPr>
          <p:cNvPr id="1064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Uses __________________________,  APCs, and specific molecules to identify and destroy </a:t>
            </a:r>
            <a:r>
              <a:rPr lang="en-US" dirty="0" err="1" smtClean="0"/>
              <a:t>nonself</a:t>
            </a:r>
            <a:r>
              <a:rPr lang="en-US" dirty="0" smtClean="0"/>
              <a:t> substances</a:t>
            </a:r>
          </a:p>
          <a:p>
            <a:pPr eaLnBrk="1" hangingPunct="1"/>
            <a:r>
              <a:rPr lang="en-US" dirty="0" smtClean="0"/>
              <a:t>Depends upon the ability of its cells to</a:t>
            </a:r>
          </a:p>
          <a:p>
            <a:pPr lvl="1" eaLnBrk="1" hangingPunct="1"/>
            <a:r>
              <a:rPr lang="en-US" dirty="0" smtClean="0"/>
              <a:t>______________________________________ by binding to them</a:t>
            </a:r>
          </a:p>
          <a:p>
            <a:pPr lvl="1" eaLnBrk="1" hangingPunct="1"/>
            <a:r>
              <a:rPr lang="en-US" dirty="0" smtClean="0"/>
              <a:t>Communicate with one another so that the whole system mounts a specific response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Humoral Immunity Response</a:t>
            </a:r>
          </a:p>
        </p:txBody>
      </p:sp>
      <p:sp>
        <p:nvSpPr>
          <p:cNvPr id="1075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Antigen challenge</a:t>
            </a:r>
          </a:p>
          <a:p>
            <a:pPr lvl="1" eaLnBrk="1" hangingPunct="1"/>
            <a:r>
              <a:rPr lang="en-US" dirty="0" smtClean="0"/>
              <a:t>First encounter between an antigen and a naive </a:t>
            </a:r>
            <a:r>
              <a:rPr lang="en-US" dirty="0" err="1" smtClean="0"/>
              <a:t>immunocompetent</a:t>
            </a:r>
            <a:r>
              <a:rPr lang="en-US" dirty="0" smtClean="0"/>
              <a:t> lymphocyte</a:t>
            </a:r>
          </a:p>
          <a:p>
            <a:pPr lvl="1" eaLnBrk="1" hangingPunct="1"/>
            <a:r>
              <a:rPr lang="en-US" dirty="0" smtClean="0"/>
              <a:t>Usually occurs in the _</a:t>
            </a:r>
          </a:p>
          <a:p>
            <a:pPr eaLnBrk="1" hangingPunct="1"/>
            <a:r>
              <a:rPr lang="en-US" dirty="0" smtClean="0"/>
              <a:t>If the lymphocyte is a B cell</a:t>
            </a:r>
          </a:p>
          <a:p>
            <a:pPr lvl="1" eaLnBrk="1" hangingPunct="1"/>
            <a:r>
              <a:rPr lang="en-US" dirty="0" smtClean="0"/>
              <a:t>The antigen provokes a </a:t>
            </a:r>
            <a:r>
              <a:rPr lang="en-US" dirty="0" err="1" smtClean="0"/>
              <a:t>humoral</a:t>
            </a:r>
            <a:r>
              <a:rPr lang="en-US" dirty="0" smtClean="0"/>
              <a:t> immune response</a:t>
            </a:r>
          </a:p>
          <a:p>
            <a:pPr lvl="1" eaLnBrk="1" hangingPunct="1"/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Clonal Selection</a:t>
            </a:r>
          </a:p>
        </p:txBody>
      </p:sp>
      <p:sp>
        <p:nvSpPr>
          <p:cNvPr id="1085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495300" indent="-495300" eaLnBrk="1" hangingPunct="1"/>
            <a:r>
              <a:rPr lang="en-US" dirty="0" smtClean="0"/>
              <a:t>Antigen binding activates B cells</a:t>
            </a:r>
          </a:p>
          <a:p>
            <a:pPr marL="495300" indent="-495300" eaLnBrk="1" hangingPunct="1"/>
            <a:r>
              <a:rPr lang="en-US" dirty="0" smtClean="0"/>
              <a:t>Antigen taken into B cells by _</a:t>
            </a:r>
          </a:p>
          <a:p>
            <a:pPr marL="495300" indent="-495300" eaLnBrk="1" hangingPunct="1"/>
            <a:r>
              <a:rPr lang="en-US" dirty="0" smtClean="0"/>
              <a:t>B cell produces clones that have receptors for the antigen that originally bound to it. </a:t>
            </a:r>
          </a:p>
          <a:p>
            <a:pPr marL="895350" lvl="1" indent="-495300" eaLnBrk="1" hangingPunct="1"/>
            <a:r>
              <a:rPr lang="en-US" dirty="0" smtClean="0"/>
              <a:t>Needs _____________________________ to do this</a:t>
            </a:r>
          </a:p>
          <a:p>
            <a:pPr eaLnBrk="1" hangingPunct="1"/>
            <a:r>
              <a:rPr lang="en-US" dirty="0" smtClean="0"/>
              <a:t>Most clone cells _</a:t>
            </a:r>
          </a:p>
          <a:p>
            <a:pPr lvl="1" eaLnBrk="1" hangingPunct="1"/>
            <a:r>
              <a:rPr lang="en-US" dirty="0" smtClean="0"/>
              <a:t>secrete specific antibodies at the rate of 2000 molecules per second for four to five days</a:t>
            </a:r>
          </a:p>
          <a:p>
            <a:pPr marL="495300" indent="-495300" eaLnBrk="1" hangingPunct="1"/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Fate of the Clones</a:t>
            </a:r>
          </a:p>
        </p:txBody>
      </p:sp>
      <p:sp>
        <p:nvSpPr>
          <p:cNvPr id="1105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Secreted antibodies</a:t>
            </a:r>
          </a:p>
          <a:p>
            <a:pPr lvl="1" eaLnBrk="1" hangingPunct="1"/>
            <a:r>
              <a:rPr lang="en-US" dirty="0" smtClean="0"/>
              <a:t>Circulate in _</a:t>
            </a:r>
          </a:p>
          <a:p>
            <a:pPr lvl="1" eaLnBrk="1" hangingPunct="1"/>
            <a:r>
              <a:rPr lang="en-US" dirty="0" smtClean="0"/>
              <a:t>Bind to free _</a:t>
            </a:r>
          </a:p>
          <a:p>
            <a:pPr lvl="1" eaLnBrk="1" hangingPunct="1"/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Fate of the Clones</a:t>
            </a:r>
          </a:p>
        </p:txBody>
      </p:sp>
      <p:sp>
        <p:nvSpPr>
          <p:cNvPr id="11161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Clone cells that do not become plasma cells become _</a:t>
            </a:r>
          </a:p>
          <a:p>
            <a:pPr lvl="1" eaLnBrk="1" hangingPunct="1"/>
            <a:r>
              <a:rPr lang="en-US" dirty="0" smtClean="0"/>
              <a:t>Provide immunological memory</a:t>
            </a:r>
          </a:p>
          <a:p>
            <a:pPr lvl="1" eaLnBrk="1" hangingPunct="1"/>
            <a:r>
              <a:rPr lang="en-US" dirty="0" smtClean="0"/>
              <a:t>Mount an ______________________________ response to ______________________________ of the same antigen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935</Words>
  <Application>Microsoft Office PowerPoint</Application>
  <PresentationFormat>On-screen Show (4:3)</PresentationFormat>
  <Paragraphs>200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Lymphocytes</vt:lpstr>
      <vt:lpstr>T Cells</vt:lpstr>
      <vt:lpstr>Antigen-Presenting Cells (APCs)</vt:lpstr>
      <vt:lpstr>Macrophages and Dendritic Cells</vt:lpstr>
      <vt:lpstr>Adaptive Immunity: Summary</vt:lpstr>
      <vt:lpstr>Humoral Immunity Response</vt:lpstr>
      <vt:lpstr>Clonal Selection</vt:lpstr>
      <vt:lpstr>Fate of the Clones</vt:lpstr>
      <vt:lpstr>Fate of the Clones</vt:lpstr>
      <vt:lpstr>Immunological Memory</vt:lpstr>
      <vt:lpstr>Immunological Memory</vt:lpstr>
      <vt:lpstr>Active Humoral Immunity</vt:lpstr>
      <vt:lpstr>Active Humoral Immunity</vt:lpstr>
      <vt:lpstr>Passive Humoral Immunity</vt:lpstr>
      <vt:lpstr>Passive Humoral Immunity</vt:lpstr>
      <vt:lpstr>Antibodies</vt:lpstr>
      <vt:lpstr>Basic Antibody Structure</vt:lpstr>
      <vt:lpstr>Basic Antibody Structure</vt:lpstr>
      <vt:lpstr>Classes of Antibodies</vt:lpstr>
      <vt:lpstr>Classes of Antibodies</vt:lpstr>
      <vt:lpstr>Classes of Antibodies</vt:lpstr>
      <vt:lpstr>Antibody Targets</vt:lpstr>
      <vt:lpstr>Neutralization</vt:lpstr>
      <vt:lpstr>Agglutination</vt:lpstr>
      <vt:lpstr>Precipitation</vt:lpstr>
      <vt:lpstr>Complement Fixation and Activation</vt:lpstr>
      <vt:lpstr>Complement Fixation and Activation</vt:lpstr>
      <vt:lpstr>Cell-Mediated Immune Response</vt:lpstr>
      <vt:lpstr>Cell-Mediated Immune Response</vt:lpstr>
      <vt:lpstr>Comparison of Humoral and Cell-Mediated Response</vt:lpstr>
      <vt:lpstr>Comparison of Humoral and Cell-Mediated Response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Lymphocytes</dc:title>
  <dc:creator>bawargo</dc:creator>
  <cp:lastModifiedBy>bawargo</cp:lastModifiedBy>
  <cp:revision>1</cp:revision>
  <dcterms:created xsi:type="dcterms:W3CDTF">2011-01-05T19:48:38Z</dcterms:created>
  <dcterms:modified xsi:type="dcterms:W3CDTF">2011-01-05T19:49:17Z</dcterms:modified>
</cp:coreProperties>
</file>