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214A6-0FEE-4ECC-A2E1-B909A342B6F5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AECD-B517-424D-B989-81928A24F2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10F7C-0148-4FE6-B01C-8D290A0695E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8C724-B908-477B-BA17-84E28DA631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8C724-B908-477B-BA17-84E28DA63140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Three, packet 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ADE1-8AD7-49B6-B401-95DF8BB37F6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55E1-2886-4666-A5D9-0B8ABBD71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ADE1-8AD7-49B6-B401-95DF8BB37F6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55E1-2886-4666-A5D9-0B8ABBD71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ADE1-8AD7-49B6-B401-95DF8BB37F6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55E1-2886-4666-A5D9-0B8ABBD71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ADE1-8AD7-49B6-B401-95DF8BB37F6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55E1-2886-4666-A5D9-0B8ABBD71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ADE1-8AD7-49B6-B401-95DF8BB37F6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55E1-2886-4666-A5D9-0B8ABBD71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ADE1-8AD7-49B6-B401-95DF8BB37F6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55E1-2886-4666-A5D9-0B8ABBD71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ADE1-8AD7-49B6-B401-95DF8BB37F6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55E1-2886-4666-A5D9-0B8ABBD71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ADE1-8AD7-49B6-B401-95DF8BB37F6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55E1-2886-4666-A5D9-0B8ABBD71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ADE1-8AD7-49B6-B401-95DF8BB37F6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55E1-2886-4666-A5D9-0B8ABBD71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ADE1-8AD7-49B6-B401-95DF8BB37F6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55E1-2886-4666-A5D9-0B8ABBD71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ADE1-8AD7-49B6-B401-95DF8BB37F6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55E1-2886-4666-A5D9-0B8ABBD71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3ADE1-8AD7-49B6-B401-95DF8BB37F6A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E55E1-2886-4666-A5D9-0B8ABBD712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Antigen Recognition </a:t>
            </a:r>
          </a:p>
        </p:txBody>
      </p:sp>
      <p:sp>
        <p:nvSpPr>
          <p:cNvPr id="1474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 T cells are activated when their surface receptors bind to a recognized antigen:  _</a:t>
            </a:r>
          </a:p>
          <a:p>
            <a:pPr eaLnBrk="1" hangingPunct="1"/>
            <a:r>
              <a:rPr lang="en-US" dirty="0" smtClean="0"/>
              <a:t>T cells must simultaneously recognize</a:t>
            </a:r>
          </a:p>
          <a:p>
            <a:pPr lvl="1" eaLnBrk="1" hangingPunct="1"/>
            <a:r>
              <a:rPr lang="en-US" dirty="0" err="1" smtClean="0"/>
              <a:t>Nonself</a:t>
            </a:r>
            <a:r>
              <a:rPr lang="en-US" dirty="0" smtClean="0"/>
              <a:t> :  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Self: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Roles of Cytotoxic T(T</a:t>
            </a:r>
            <a:r>
              <a:rPr lang="en-US" baseline="-25000" smtClean="0"/>
              <a:t>C</a:t>
            </a:r>
            <a:r>
              <a:rPr lang="en-US" smtClean="0"/>
              <a:t>) Cells </a:t>
            </a:r>
          </a:p>
        </p:txBody>
      </p:sp>
      <p:sp>
        <p:nvSpPr>
          <p:cNvPr id="1802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 and kill other cells</a:t>
            </a:r>
          </a:p>
          <a:p>
            <a:pPr eaLnBrk="1" hangingPunct="1"/>
            <a:r>
              <a:rPr lang="en-US" dirty="0" smtClean="0"/>
              <a:t>Activated T</a:t>
            </a:r>
            <a:r>
              <a:rPr lang="en-US" baseline="-25000" dirty="0" smtClean="0"/>
              <a:t>C</a:t>
            </a:r>
            <a:r>
              <a:rPr lang="en-US" dirty="0" smtClean="0"/>
              <a:t> cells circulate in ___________________________________ and lymphoid organs in search of body cells displaying antigen they recognize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Roles of Cytotoxic T(T</a:t>
            </a:r>
            <a:r>
              <a:rPr lang="en-US" baseline="-25000" smtClean="0"/>
              <a:t>C</a:t>
            </a:r>
            <a:r>
              <a:rPr lang="en-US" smtClean="0"/>
              <a:t>) Cells </a:t>
            </a:r>
          </a:p>
        </p:txBody>
      </p:sp>
      <p:sp>
        <p:nvSpPr>
          <p:cNvPr id="1812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Targets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Cells with _______________________________ bacteria or parasites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Foreign cells (transfusions or transplants)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Cytotoxic T Cells</a:t>
            </a:r>
          </a:p>
        </p:txBody>
      </p:sp>
      <p:sp>
        <p:nvSpPr>
          <p:cNvPr id="1822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Bind to a self-</a:t>
            </a:r>
            <a:r>
              <a:rPr lang="en-US" dirty="0" err="1" smtClean="0"/>
              <a:t>nonself</a:t>
            </a:r>
            <a:r>
              <a:rPr lang="en-US" dirty="0" smtClean="0"/>
              <a:t> complex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Can destroy all _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Cytotoxic T Cells</a:t>
            </a:r>
          </a:p>
        </p:txBody>
      </p:sp>
      <p:sp>
        <p:nvSpPr>
          <p:cNvPr id="1832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Lethal hit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Tc</a:t>
            </a:r>
            <a:r>
              <a:rPr lang="en-US" dirty="0" smtClean="0"/>
              <a:t> cell releases ___________________________ and </a:t>
            </a:r>
            <a:r>
              <a:rPr lang="en-US" dirty="0" err="1" smtClean="0"/>
              <a:t>granzymes</a:t>
            </a:r>
            <a:r>
              <a:rPr lang="en-US" dirty="0" smtClean="0"/>
              <a:t> by </a:t>
            </a:r>
            <a:r>
              <a:rPr lang="en-US" dirty="0" err="1" smtClean="0"/>
              <a:t>exocytosis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Perforins</a:t>
            </a:r>
            <a:r>
              <a:rPr lang="en-US" dirty="0" smtClean="0"/>
              <a:t> create __________________________ through which </a:t>
            </a:r>
            <a:r>
              <a:rPr lang="en-US" dirty="0" err="1" smtClean="0"/>
              <a:t>granzymes</a:t>
            </a:r>
            <a:r>
              <a:rPr lang="en-US" dirty="0" smtClean="0"/>
              <a:t> enter the target cell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Granzymes</a:t>
            </a:r>
            <a:r>
              <a:rPr lang="en-US" dirty="0" smtClean="0"/>
              <a:t> stimulate _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Killer Cells</a:t>
            </a:r>
          </a:p>
        </p:txBody>
      </p:sp>
      <p:sp>
        <p:nvSpPr>
          <p:cNvPr id="1853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Recognize other signs of abnormality</a:t>
            </a:r>
          </a:p>
          <a:p>
            <a:pPr lvl="1" eaLnBrk="1" hangingPunct="1"/>
            <a:r>
              <a:rPr lang="en-US" dirty="0" smtClean="0"/>
              <a:t>Lack of _</a:t>
            </a:r>
          </a:p>
          <a:p>
            <a:pPr lvl="1" eaLnBrk="1" hangingPunct="1"/>
            <a:r>
              <a:rPr lang="en-US" dirty="0" smtClean="0"/>
              <a:t>____________________________________ a target cell</a:t>
            </a:r>
          </a:p>
          <a:p>
            <a:pPr lvl="1" eaLnBrk="1" hangingPunct="1"/>
            <a:r>
              <a:rPr lang="en-US" dirty="0" smtClean="0"/>
              <a:t>Different surface marker on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Use the same key mechanisms as </a:t>
            </a:r>
            <a:r>
              <a:rPr lang="en-US" dirty="0" err="1" smtClean="0"/>
              <a:t>Tc</a:t>
            </a:r>
            <a:r>
              <a:rPr lang="en-US" dirty="0" smtClean="0"/>
              <a:t> cells for killing their target cells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Regulatory T (T</a:t>
            </a:r>
            <a:r>
              <a:rPr lang="en-US" baseline="-25000" smtClean="0"/>
              <a:t>Reg</a:t>
            </a:r>
            <a:r>
              <a:rPr lang="en-US" smtClean="0"/>
              <a:t>) Cells</a:t>
            </a:r>
          </a:p>
        </p:txBody>
      </p:sp>
      <p:sp>
        <p:nvSpPr>
          <p:cNvPr id="1863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Dampen the immune response by _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Important in _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 Transplants</a:t>
            </a:r>
          </a:p>
        </p:txBody>
      </p:sp>
      <p:sp>
        <p:nvSpPr>
          <p:cNvPr id="1884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Four varieties</a:t>
            </a:r>
          </a:p>
          <a:p>
            <a:pPr lvl="1" eaLnBrk="1" hangingPunct="1"/>
            <a:r>
              <a:rPr lang="en-US" dirty="0" err="1" smtClean="0"/>
              <a:t>Autografts</a:t>
            </a:r>
            <a:r>
              <a:rPr lang="en-US" dirty="0" smtClean="0"/>
              <a:t>: </a:t>
            </a:r>
          </a:p>
          <a:p>
            <a:pPr lvl="2" eaLnBrk="1" hangingPunct="1"/>
            <a:r>
              <a:rPr lang="en-US" dirty="0" smtClean="0"/>
              <a:t>from one body site to _</a:t>
            </a:r>
          </a:p>
          <a:p>
            <a:pPr lvl="1" eaLnBrk="1" hangingPunct="1"/>
            <a:r>
              <a:rPr lang="en-US" dirty="0" err="1" smtClean="0"/>
              <a:t>Isografts</a:t>
            </a:r>
            <a:r>
              <a:rPr lang="en-US" dirty="0" smtClean="0"/>
              <a:t>: </a:t>
            </a:r>
          </a:p>
          <a:p>
            <a:pPr lvl="2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 : </a:t>
            </a:r>
          </a:p>
          <a:p>
            <a:pPr lvl="2" eaLnBrk="1" hangingPunct="1"/>
            <a:r>
              <a:rPr lang="en-US" dirty="0" smtClean="0"/>
              <a:t>between individuals who are not identical twins </a:t>
            </a:r>
          </a:p>
          <a:p>
            <a:pPr lvl="1" eaLnBrk="1" hangingPunct="1"/>
            <a:r>
              <a:rPr lang="en-US" dirty="0" err="1" smtClean="0"/>
              <a:t>Xenografts</a:t>
            </a:r>
            <a:r>
              <a:rPr lang="en-US" dirty="0" smtClean="0"/>
              <a:t>: </a:t>
            </a:r>
          </a:p>
          <a:p>
            <a:pPr lvl="2" eaLnBrk="1" hangingPunct="1"/>
            <a:r>
              <a:rPr lang="en-US" dirty="0" smtClean="0"/>
              <a:t>from _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Prevention of Rejection</a:t>
            </a:r>
          </a:p>
        </p:txBody>
      </p:sp>
      <p:sp>
        <p:nvSpPr>
          <p:cNvPr id="1894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Depends on the similarity of the tissues</a:t>
            </a:r>
          </a:p>
          <a:p>
            <a:pPr eaLnBrk="1" hangingPunct="1"/>
            <a:r>
              <a:rPr lang="en-US" dirty="0" smtClean="0"/>
              <a:t>Patient is treated with _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Corticosteroid drugs to suppress inflammation</a:t>
            </a:r>
          </a:p>
          <a:p>
            <a:pPr lvl="1" eaLnBrk="1" hangingPunct="1"/>
            <a:r>
              <a:rPr lang="en-US" dirty="0" err="1" smtClean="0"/>
              <a:t>Antiproliferative</a:t>
            </a:r>
            <a:r>
              <a:rPr lang="en-US" dirty="0" smtClean="0"/>
              <a:t> drugs</a:t>
            </a:r>
          </a:p>
          <a:p>
            <a:pPr lvl="1" eaLnBrk="1" hangingPunct="1"/>
            <a:r>
              <a:rPr lang="en-US" dirty="0" smtClean="0"/>
              <a:t>Immunosuppressant drugs</a:t>
            </a:r>
          </a:p>
          <a:p>
            <a:pPr eaLnBrk="1" hangingPunct="1"/>
            <a:r>
              <a:rPr lang="en-US" dirty="0" smtClean="0"/>
              <a:t>Many of these have severe side effects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334000" cy="1219200"/>
          </a:xfrm>
        </p:spPr>
        <p:txBody>
          <a:bodyPr/>
          <a:lstStyle/>
          <a:p>
            <a:r>
              <a:rPr lang="en-US"/>
              <a:t>Clinical Terms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074152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Caused by </a:t>
            </a:r>
            <a:r>
              <a:rPr lang="en-US" dirty="0" smtClean="0"/>
              <a:t>_______________________ invading </a:t>
            </a:r>
            <a:r>
              <a:rPr lang="en-US" dirty="0"/>
              <a:t>the lymphatic system in the lower extremities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Lymphatic </a:t>
            </a:r>
            <a:r>
              <a:rPr lang="en-US" dirty="0" err="1"/>
              <a:t>filariasis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Results in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Lower </a:t>
            </a:r>
            <a:r>
              <a:rPr lang="en-US" dirty="0"/>
              <a:t>limbs and scrotum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May be a combination of </a:t>
            </a:r>
            <a:br>
              <a:rPr lang="en-US" dirty="0"/>
            </a:br>
            <a:r>
              <a:rPr lang="en-US" dirty="0"/>
              <a:t>lymph blockage and immune </a:t>
            </a:r>
            <a:br>
              <a:rPr lang="en-US" dirty="0"/>
            </a:br>
            <a:r>
              <a:rPr lang="en-US" dirty="0"/>
              <a:t>response to the parasite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Typically a tropical disease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Hodgkin’s disease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Lymphoid tissue malignancy</a:t>
            </a:r>
          </a:p>
          <a:p>
            <a:pPr lvl="1"/>
            <a:r>
              <a:rPr lang="en-US" dirty="0"/>
              <a:t>Cancerous growth of cells 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Symptoms:</a:t>
            </a:r>
          </a:p>
          <a:p>
            <a:pPr lvl="2"/>
            <a:r>
              <a:rPr lang="en-US" dirty="0"/>
              <a:t>Swollen,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Fatigue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MHC Proteins</a:t>
            </a:r>
          </a:p>
        </p:txBody>
      </p:sp>
      <p:sp>
        <p:nvSpPr>
          <p:cNvPr id="1484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Two types of MHC proteins are important to T cell activation</a:t>
            </a:r>
          </a:p>
          <a:p>
            <a:pPr lvl="1" eaLnBrk="1" hangingPunct="1"/>
            <a:r>
              <a:rPr lang="en-US" dirty="0" smtClean="0"/>
              <a:t>_________________________ MHC proteins</a:t>
            </a:r>
          </a:p>
          <a:p>
            <a:pPr lvl="2" eaLnBrk="1" hangingPunct="1"/>
            <a:r>
              <a:rPr lang="en-US" dirty="0" smtClean="0"/>
              <a:t>displayed by ______________________except RBCs</a:t>
            </a:r>
          </a:p>
          <a:p>
            <a:pPr lvl="1" eaLnBrk="1" hangingPunct="1"/>
            <a:r>
              <a:rPr lang="en-US" dirty="0" smtClean="0"/>
              <a:t>_________________________MHC proteins </a:t>
            </a:r>
          </a:p>
          <a:p>
            <a:pPr lvl="2" eaLnBrk="1" hangingPunct="1"/>
            <a:r>
              <a:rPr lang="en-US" dirty="0" smtClean="0"/>
              <a:t>displayed ____________________________-:  </a:t>
            </a:r>
            <a:r>
              <a:rPr lang="en-US" dirty="0" err="1" smtClean="0"/>
              <a:t>dendritic</a:t>
            </a:r>
            <a:r>
              <a:rPr lang="en-US" dirty="0" smtClean="0"/>
              <a:t> cells, macrophages and B cells</a:t>
            </a:r>
          </a:p>
          <a:p>
            <a:pPr eaLnBrk="1" hangingPunct="1"/>
            <a:r>
              <a:rPr lang="en-US" dirty="0" smtClean="0"/>
              <a:t>Both types are synthesized at the ER and bind to peptide fragments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Hodgkin’s disease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Characterized 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Thought to be a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Treatment:</a:t>
            </a:r>
          </a:p>
          <a:p>
            <a:pPr lvl="2"/>
            <a:r>
              <a:rPr lang="en-US" dirty="0"/>
              <a:t>Chemotherapy and radiation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Non-Hodgkin’s lymphoma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Includes all cancers of lymphoid tissue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Uncontrolled </a:t>
            </a:r>
            <a:r>
              <a:rPr lang="en-US" dirty="0"/>
              <a:t>multiplication and metastasis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Swelling of </a:t>
            </a:r>
            <a:r>
              <a:rPr lang="en-US" dirty="0" smtClean="0"/>
              <a:t>the _</a:t>
            </a:r>
            <a:endParaRPr lang="en-US" dirty="0"/>
          </a:p>
          <a:p>
            <a:pPr lvl="1"/>
            <a:r>
              <a:rPr lang="en-US" dirty="0"/>
              <a:t>Spleen </a:t>
            </a:r>
          </a:p>
          <a:p>
            <a:pPr lvl="1"/>
            <a:r>
              <a:rPr lang="en-US" dirty="0" err="1"/>
              <a:t>Peyer’s</a:t>
            </a:r>
            <a:r>
              <a:rPr lang="en-US" dirty="0"/>
              <a:t> patches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 the 5</a:t>
            </a:r>
            <a:r>
              <a:rPr lang="en-US" baseline="30000" dirty="0"/>
              <a:t>th</a:t>
            </a:r>
            <a:r>
              <a:rPr lang="en-US" dirty="0"/>
              <a:t> most common type of cancer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Lymphoma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General term </a:t>
            </a:r>
          </a:p>
          <a:p>
            <a:endParaRPr lang="en-US" dirty="0"/>
          </a:p>
          <a:p>
            <a:r>
              <a:rPr lang="en-US" dirty="0"/>
              <a:t>Any </a:t>
            </a:r>
            <a:r>
              <a:rPr lang="en-US" dirty="0" smtClean="0"/>
              <a:t>_________________of </a:t>
            </a:r>
            <a:r>
              <a:rPr lang="en-US" dirty="0"/>
              <a:t>the lymphoid tissue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458200" cy="1219200"/>
          </a:xfrm>
        </p:spPr>
        <p:txBody>
          <a:bodyPr/>
          <a:lstStyle/>
          <a:p>
            <a:r>
              <a:rPr lang="en-US" dirty="0"/>
              <a:t>Mononucleosis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Viral disease  “mono”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Caused by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Present in </a:t>
            </a: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“kissing </a:t>
            </a:r>
            <a:r>
              <a:rPr lang="en-US" sz="2000" dirty="0" err="1"/>
              <a:t>disease</a:t>
            </a:r>
            <a:r>
              <a:rPr lang="en-US" sz="2000" dirty="0" err="1" smtClean="0"/>
              <a:t>”_coughing</a:t>
            </a:r>
            <a:r>
              <a:rPr lang="en-US" sz="2000" dirty="0" smtClean="0"/>
              <a:t> 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Virus attacks B lymphocytes </a:t>
            </a:r>
            <a:r>
              <a:rPr lang="en-US" sz="2400" dirty="0">
                <a:sym typeface="Wingdings" pitchFamily="2" charset="2"/>
              </a:rPr>
              <a:t> activation of T lymphocytes which </a:t>
            </a:r>
            <a:r>
              <a:rPr lang="en-US" sz="2400" dirty="0" smtClean="0">
                <a:sym typeface="Wingdings" pitchFamily="2" charset="2"/>
              </a:rPr>
              <a:t>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Symptoms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Fever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Swollen lymph nodes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Duration: 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I MHC Proteins</a:t>
            </a:r>
          </a:p>
        </p:txBody>
      </p:sp>
      <p:sp>
        <p:nvSpPr>
          <p:cNvPr id="1495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Bind with fragment of a protein synthesized in the cell (_____________________________)</a:t>
            </a:r>
          </a:p>
          <a:p>
            <a:pPr eaLnBrk="1" hangingPunct="1"/>
            <a:r>
              <a:rPr lang="en-US" dirty="0" smtClean="0"/>
              <a:t>Endogenous antigen is a _________________  in a normal cell; 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dirty="0" err="1" smtClean="0"/>
              <a:t>nonself</a:t>
            </a:r>
            <a:r>
              <a:rPr lang="en-US" dirty="0" smtClean="0"/>
              <a:t> antigen in an infected or abnormal cell</a:t>
            </a:r>
          </a:p>
          <a:p>
            <a:pPr eaLnBrk="1" hangingPunct="1"/>
            <a:r>
              <a:rPr lang="en-US" dirty="0" smtClean="0"/>
              <a:t>Informs </a:t>
            </a:r>
            <a:r>
              <a:rPr lang="en-US" dirty="0" err="1" smtClean="0"/>
              <a:t>cytotoxic</a:t>
            </a:r>
            <a:r>
              <a:rPr lang="en-US" dirty="0" smtClean="0"/>
              <a:t> T cells of the _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II MHC Proteins</a:t>
            </a:r>
          </a:p>
        </p:txBody>
      </p:sp>
      <p:sp>
        <p:nvSpPr>
          <p:cNvPr id="1556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Bind with fragments of _________________________________ that have been engulfed and broken down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Recognized by _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 cell activation:  step one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Phagocytic</a:t>
            </a:r>
            <a:r>
              <a:rPr lang="en-US" dirty="0"/>
              <a:t> cell engulfs material</a:t>
            </a:r>
          </a:p>
          <a:p>
            <a:r>
              <a:rPr lang="en-US" dirty="0"/>
              <a:t>Becomes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MHC </a:t>
            </a:r>
            <a:r>
              <a:rPr lang="en-US" dirty="0"/>
              <a:t>protein will present the antigen on the APC surface</a:t>
            </a:r>
          </a:p>
          <a:p>
            <a:r>
              <a:rPr lang="en-US" dirty="0"/>
              <a:t>T cells will </a:t>
            </a:r>
            <a:r>
              <a:rPr lang="en-US" dirty="0" smtClean="0"/>
              <a:t>_______________________________ </a:t>
            </a:r>
            <a:r>
              <a:rPr lang="en-US" dirty="0"/>
              <a:t>on the APC</a:t>
            </a:r>
          </a:p>
          <a:p>
            <a:pPr lvl="1"/>
            <a:r>
              <a:rPr lang="en-US" dirty="0"/>
              <a:t>Helper T (CD4) cells bind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err="1"/>
              <a:t>Cytotoxic</a:t>
            </a:r>
            <a:r>
              <a:rPr lang="en-US" dirty="0"/>
              <a:t> T (CD8) cells will be activated through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 cell activation:  step two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Once the T cell has found the MHC and the antigen, it needs a few more signals from the APC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Surface </a:t>
            </a:r>
            <a:r>
              <a:rPr lang="en-US" dirty="0" smtClean="0"/>
              <a:t>__________________________________ on </a:t>
            </a:r>
            <a:r>
              <a:rPr lang="en-US" dirty="0"/>
              <a:t>the APC help to activate T cells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Cytokines </a:t>
            </a:r>
            <a:r>
              <a:rPr lang="en-US" dirty="0" smtClean="0"/>
              <a:t>(_____________________________________) </a:t>
            </a:r>
            <a:r>
              <a:rPr lang="en-US" dirty="0"/>
              <a:t>are released and cause the T cell to activate and differentiate</a:t>
            </a:r>
          </a:p>
          <a:p>
            <a:pPr lvl="3"/>
            <a:r>
              <a:rPr lang="en-US" dirty="0"/>
              <a:t>Results in clone formation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Cytokines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Cytokines</a:t>
            </a:r>
          </a:p>
          <a:p>
            <a:pPr lvl="1"/>
            <a:r>
              <a:rPr lang="en-US" dirty="0"/>
              <a:t>General term for </a:t>
            </a:r>
            <a:r>
              <a:rPr lang="en-US" dirty="0" smtClean="0"/>
              <a:t>_________________________ that </a:t>
            </a:r>
            <a:r>
              <a:rPr lang="en-US" dirty="0"/>
              <a:t>influence cell development, differentiation and response</a:t>
            </a:r>
          </a:p>
          <a:p>
            <a:pPr lvl="1"/>
            <a:r>
              <a:rPr lang="en-US" dirty="0"/>
              <a:t>Interleukin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Released by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Stimulates T cells to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Synthesizes more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Interleukin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Encourages activated T cells to divide rapidly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Roles of Helper T(T</a:t>
            </a:r>
            <a:r>
              <a:rPr lang="en-US" baseline="-25000" smtClean="0"/>
              <a:t>H</a:t>
            </a:r>
            <a:r>
              <a:rPr lang="en-US" smtClean="0"/>
              <a:t>) Cells </a:t>
            </a:r>
          </a:p>
        </p:txBody>
      </p:sp>
      <p:sp>
        <p:nvSpPr>
          <p:cNvPr id="17510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Play a central role in the __________________________ immune response</a:t>
            </a:r>
          </a:p>
          <a:p>
            <a:pPr eaLnBrk="1" hangingPunct="1"/>
            <a:r>
              <a:rPr lang="en-US" sz="2600" dirty="0" smtClean="0"/>
              <a:t>Once primed by APC presentation of antigen, they</a:t>
            </a:r>
          </a:p>
          <a:p>
            <a:pPr lvl="1" eaLnBrk="1" hangingPunct="1"/>
            <a:r>
              <a:rPr lang="en-US" sz="2400" dirty="0" smtClean="0"/>
              <a:t> </a:t>
            </a:r>
          </a:p>
          <a:p>
            <a:pPr lvl="1" eaLnBrk="1" hangingPunct="1"/>
            <a:r>
              <a:rPr lang="en-US" sz="2400" dirty="0" smtClean="0"/>
              <a:t>Induce T and B cell proliferation</a:t>
            </a:r>
          </a:p>
          <a:p>
            <a:pPr lvl="1" eaLnBrk="1" hangingPunct="1"/>
            <a:r>
              <a:rPr lang="en-US" sz="2400" dirty="0" smtClean="0"/>
              <a:t>_______________________________________________ and recruit other immune cells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Without T</a:t>
            </a:r>
            <a:r>
              <a:rPr lang="en-US" sz="2600" baseline="-25000" dirty="0" smtClean="0"/>
              <a:t>H</a:t>
            </a:r>
            <a:r>
              <a:rPr lang="en-US" sz="2600" dirty="0" smtClean="0"/>
              <a:t>, there is _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Helper T Cells</a:t>
            </a:r>
          </a:p>
        </p:txBody>
      </p:sp>
      <p:sp>
        <p:nvSpPr>
          <p:cNvPr id="1761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Interact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Stimulate B cells to __________________________________ and begin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Most antigens require T</a:t>
            </a:r>
            <a:r>
              <a:rPr lang="en-US" baseline="-25000" dirty="0" smtClean="0"/>
              <a:t>H</a:t>
            </a:r>
            <a:r>
              <a:rPr lang="en-US" dirty="0" smtClean="0"/>
              <a:t> co-stimulation to activate B cells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681</Words>
  <Application>Microsoft Office PowerPoint</Application>
  <PresentationFormat>On-screen Show (4:3)</PresentationFormat>
  <Paragraphs>167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Antigen Recognition </vt:lpstr>
      <vt:lpstr>MHC Proteins</vt:lpstr>
      <vt:lpstr>Class I MHC Proteins</vt:lpstr>
      <vt:lpstr>Class II MHC Proteins</vt:lpstr>
      <vt:lpstr>T cell activation:  step one</vt:lpstr>
      <vt:lpstr>T cell activation:  step two</vt:lpstr>
      <vt:lpstr>Cytokines</vt:lpstr>
      <vt:lpstr>Roles of Helper T(TH) Cells </vt:lpstr>
      <vt:lpstr>Helper T Cells</vt:lpstr>
      <vt:lpstr>Roles of Cytotoxic T(TC) Cells </vt:lpstr>
      <vt:lpstr>Roles of Cytotoxic T(TC) Cells </vt:lpstr>
      <vt:lpstr>Cytotoxic T Cells</vt:lpstr>
      <vt:lpstr>Cytotoxic T Cells</vt:lpstr>
      <vt:lpstr>Natural Killer Cells</vt:lpstr>
      <vt:lpstr>Regulatory T (TReg) Cells</vt:lpstr>
      <vt:lpstr>Organ Transplants</vt:lpstr>
      <vt:lpstr>Prevention of Rejection</vt:lpstr>
      <vt:lpstr>Clinical Terms</vt:lpstr>
      <vt:lpstr>Hodgkin’s disease</vt:lpstr>
      <vt:lpstr>Hodgkin’s disease</vt:lpstr>
      <vt:lpstr>Non-Hodgkin’s lymphoma</vt:lpstr>
      <vt:lpstr>Lymphoma</vt:lpstr>
      <vt:lpstr>Mononucleosis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Antigen Recognition</dc:title>
  <dc:creator>bawargo</dc:creator>
  <cp:lastModifiedBy>bawargo</cp:lastModifiedBy>
  <cp:revision>2</cp:revision>
  <dcterms:created xsi:type="dcterms:W3CDTF">2011-01-05T19:49:37Z</dcterms:created>
  <dcterms:modified xsi:type="dcterms:W3CDTF">2011-01-05T19:50:50Z</dcterms:modified>
</cp:coreProperties>
</file>