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2" r:id="rId33"/>
    <p:sldId id="293" r:id="rId34"/>
    <p:sldId id="294" r:id="rId35"/>
    <p:sldId id="295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C6A7-6873-4248-8D05-8863E017F26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DACF-3869-443A-9F11-4096472D75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Chapters 20 and 21</a:t>
            </a:r>
            <a:br>
              <a:rPr lang="en-US" dirty="0" smtClean="0"/>
            </a:br>
            <a:r>
              <a:rPr lang="en-US" dirty="0" smtClean="0"/>
              <a:t>Lymphatic system and Immune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Transport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is propelled primarily 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Contractions of </a:t>
            </a:r>
            <a:r>
              <a:rPr lang="en-US" dirty="0" smtClean="0"/>
              <a:t>_________________________________ in </a:t>
            </a:r>
            <a:r>
              <a:rPr lang="en-US" dirty="0" smtClean="0"/>
              <a:t>the walls of the </a:t>
            </a:r>
            <a:r>
              <a:rPr lang="en-US" dirty="0" err="1" smtClean="0"/>
              <a:t>lymphatics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Other forces that help with lymphatic movement include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cs typeface="Times New Roman" pitchFamily="18" charset="0"/>
              </a:rPr>
              <a:t>contraction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cs typeface="Times New Roman" pitchFamily="18" charset="0"/>
              </a:rPr>
              <a:t>pressure changes due to the action of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Cells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Lymphocytes the main warriors of the immune system </a:t>
            </a:r>
          </a:p>
          <a:p>
            <a:pPr eaLnBrk="1" hangingPunct="1"/>
            <a:r>
              <a:rPr lang="en-US" dirty="0" smtClean="0"/>
              <a:t>Two main varieties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and B cells protect against </a:t>
            </a:r>
            <a:r>
              <a:rPr lang="en-US" dirty="0" smtClean="0"/>
              <a:t>____________________</a:t>
            </a:r>
            <a:endParaRPr lang="en-US" dirty="0" smtClean="0"/>
          </a:p>
          <a:p>
            <a:pPr lvl="1" eaLnBrk="1" hangingPunct="1"/>
            <a:r>
              <a:rPr lang="en-US" dirty="0" smtClean="0"/>
              <a:t>Anything the body perceives as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hangingPunct="1"/>
            <a:r>
              <a:rPr lang="en-US" dirty="0" smtClean="0"/>
              <a:t>Bacteria and their toxins; viruses</a:t>
            </a:r>
          </a:p>
          <a:p>
            <a:pPr lvl="2" eaLnBrk="1" hangingPunct="1"/>
            <a:r>
              <a:rPr lang="en-US" dirty="0" smtClean="0"/>
              <a:t>Mismatched RBCs or cancer cells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</a:t>
            </a:r>
          </a:p>
          <a:p>
            <a:pPr lvl="1" eaLnBrk="1" hangingPunct="1"/>
            <a:r>
              <a:rPr lang="en-US" dirty="0" smtClean="0"/>
              <a:t>___________________________ the </a:t>
            </a:r>
            <a:r>
              <a:rPr lang="en-US" dirty="0" smtClean="0"/>
              <a:t>immune response</a:t>
            </a:r>
          </a:p>
          <a:p>
            <a:pPr lvl="1" eaLnBrk="1" hangingPunct="1"/>
            <a:r>
              <a:rPr lang="en-US" dirty="0" smtClean="0"/>
              <a:t>Attack and destroy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B cells </a:t>
            </a:r>
          </a:p>
          <a:p>
            <a:pPr lvl="1" eaLnBrk="1" hangingPunct="1"/>
            <a:r>
              <a:rPr lang="en-US" dirty="0" smtClean="0"/>
              <a:t>Produce </a:t>
            </a:r>
            <a:r>
              <a:rPr lang="en-US" dirty="0" smtClean="0"/>
              <a:t>_____________________________, </a:t>
            </a:r>
            <a:r>
              <a:rPr lang="en-US" dirty="0" smtClean="0"/>
              <a:t>which secrete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Lymphoid Cells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phagocytize</a:t>
            </a:r>
            <a:r>
              <a:rPr lang="en-US" dirty="0" smtClean="0"/>
              <a:t> foreign substances and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Dendritic</a:t>
            </a:r>
            <a:r>
              <a:rPr lang="en-US" dirty="0" smtClean="0"/>
              <a:t> 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capture </a:t>
            </a:r>
            <a:r>
              <a:rPr lang="en-US" dirty="0" smtClean="0"/>
              <a:t>____________________________ and </a:t>
            </a:r>
            <a:r>
              <a:rPr lang="en-US" dirty="0" smtClean="0"/>
              <a:t>deliver them to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__________________________cells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produce supportive frame-work </a:t>
            </a:r>
            <a:r>
              <a:rPr lang="en-US" dirty="0" smtClean="0"/>
              <a:t>(________________) </a:t>
            </a:r>
            <a:r>
              <a:rPr lang="en-US" dirty="0" smtClean="0"/>
              <a:t>that supports other cells in lymphoid organs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Houses and provides a </a:t>
            </a:r>
            <a:r>
              <a:rPr lang="en-US" dirty="0" smtClean="0"/>
              <a:t>__________________________________ for </a:t>
            </a:r>
            <a:r>
              <a:rPr lang="en-US" dirty="0" smtClean="0"/>
              <a:t>lymphocytes</a:t>
            </a:r>
          </a:p>
          <a:p>
            <a:pPr eaLnBrk="1" hangingPunct="1"/>
            <a:r>
              <a:rPr lang="en-US" dirty="0" smtClean="0"/>
              <a:t>Furnishes a surveillance vantage point </a:t>
            </a:r>
          </a:p>
          <a:p>
            <a:pPr eaLnBrk="1" hangingPunct="1"/>
            <a:r>
              <a:rPr lang="en-US" dirty="0" smtClean="0"/>
              <a:t>Two main types</a:t>
            </a:r>
          </a:p>
          <a:p>
            <a:pPr lvl="1" eaLnBrk="1" hangingPunct="1"/>
            <a:r>
              <a:rPr lang="en-US" dirty="0" smtClean="0"/>
              <a:t>_________________________ lymphatic </a:t>
            </a:r>
            <a:r>
              <a:rPr lang="en-US" dirty="0" smtClean="0"/>
              <a:t>tissue</a:t>
            </a:r>
          </a:p>
          <a:p>
            <a:pPr lvl="1" eaLnBrk="1" hangingPunct="1"/>
            <a:r>
              <a:rPr lang="en-US" dirty="0" smtClean="0"/>
              <a:t>Lymphatic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______________________lymphatic </a:t>
            </a:r>
            <a:r>
              <a:rPr lang="en-US" dirty="0" smtClean="0"/>
              <a:t>tissue </a:t>
            </a:r>
          </a:p>
          <a:p>
            <a:pPr lvl="1" eaLnBrk="1" hangingPunct="1"/>
            <a:r>
              <a:rPr lang="en-US" dirty="0" smtClean="0"/>
              <a:t>scattered reticular tissue elements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Larger </a:t>
            </a:r>
            <a:r>
              <a:rPr lang="en-US" dirty="0" smtClean="0"/>
              <a:t>collections in</a:t>
            </a:r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  <a:p>
            <a:pPr lvl="2" eaLnBrk="1" hangingPunct="1"/>
            <a:r>
              <a:rPr lang="en-US" dirty="0" smtClean="0"/>
              <a:t>lymphoid organs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Lymphatic follicles </a:t>
            </a:r>
            <a:r>
              <a:rPr lang="en-US" dirty="0" smtClean="0"/>
              <a:t>(_________________) </a:t>
            </a:r>
            <a:r>
              <a:rPr lang="en-US" dirty="0" smtClean="0"/>
              <a:t>are solid, spherical bodies of tightly packed reticular elements and cells</a:t>
            </a:r>
          </a:p>
          <a:p>
            <a:pPr lvl="1" eaLnBrk="1" hangingPunct="1"/>
            <a:r>
              <a:rPr lang="en-US" dirty="0" smtClean="0"/>
              <a:t>______________________________ center </a:t>
            </a:r>
            <a:r>
              <a:rPr lang="en-US" dirty="0" smtClean="0"/>
              <a:t>composed of </a:t>
            </a:r>
            <a:r>
              <a:rPr lang="en-US" dirty="0" err="1" smtClean="0"/>
              <a:t>dendritic</a:t>
            </a:r>
            <a:r>
              <a:rPr lang="en-US" dirty="0" smtClean="0"/>
              <a:t> and B cells</a:t>
            </a:r>
          </a:p>
          <a:p>
            <a:pPr lvl="1" eaLnBrk="1" hangingPunct="1"/>
            <a:r>
              <a:rPr lang="en-US" dirty="0" smtClean="0"/>
              <a:t>May form part of larger lymphoid organs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Nodes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_______________________________________ of </a:t>
            </a:r>
            <a:r>
              <a:rPr lang="en-US" dirty="0" smtClean="0"/>
              <a:t>the body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in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clusters along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Near the body surface in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Nodes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Functions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1279525" lvl="2" indent="-533400" eaLnBrk="1" hangingPunct="1"/>
            <a:r>
              <a:rPr lang="en-US" dirty="0" smtClean="0"/>
              <a:t>________________________________ destroy </a:t>
            </a:r>
            <a:r>
              <a:rPr lang="en-US" dirty="0" smtClean="0"/>
              <a:t>microorganisms and debris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1279525" lvl="2" indent="-533400" eaLnBrk="1" hangingPunct="1"/>
            <a:r>
              <a:rPr lang="en-US" dirty="0" smtClean="0"/>
              <a:t>lymphocytes are activated and mount an attack against antigens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System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Consists of three parts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A network of </a:t>
            </a:r>
            <a:r>
              <a:rPr lang="en-US" dirty="0" smtClean="0"/>
              <a:t>____________________________________ (</a:t>
            </a:r>
            <a:r>
              <a:rPr lang="en-US" dirty="0" err="1" smtClean="0"/>
              <a:t>lymphatics</a:t>
            </a:r>
            <a:r>
              <a:rPr lang="en-US" dirty="0" smtClean="0"/>
              <a:t>)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Lymph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Lymph Node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External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Trabeculae</a:t>
            </a:r>
            <a:r>
              <a:rPr lang="en-US" dirty="0" smtClean="0"/>
              <a:t> extend inward and divide the node into compartments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err="1" smtClean="0"/>
              <a:t>histologically</a:t>
            </a:r>
            <a:r>
              <a:rPr lang="en-US" dirty="0" smtClean="0"/>
              <a:t> distinct regions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Lymph Node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Cortex contains follicles with germinal centers,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contains many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Dendritic</a:t>
            </a:r>
            <a:r>
              <a:rPr lang="en-US" dirty="0" smtClean="0"/>
              <a:t> 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circulate continuously among the blood, lymph nodes, and lymphatic stream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sinuses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Circulation in the Lymph Nodes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Enters via </a:t>
            </a:r>
            <a:r>
              <a:rPr lang="en-US" dirty="0" smtClean="0"/>
              <a:t>_________________________ lymphatic </a:t>
            </a:r>
            <a:r>
              <a:rPr lang="en-US" dirty="0" smtClean="0"/>
              <a:t>vessels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Exits the node at the </a:t>
            </a:r>
            <a:r>
              <a:rPr lang="en-US" dirty="0" err="1" smtClean="0"/>
              <a:t>hilus</a:t>
            </a:r>
            <a:r>
              <a:rPr lang="en-US" dirty="0" smtClean="0"/>
              <a:t> via </a:t>
            </a:r>
            <a:r>
              <a:rPr lang="en-US" dirty="0" smtClean="0"/>
              <a:t>_________________________________ vessels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 efferent </a:t>
            </a:r>
            <a:r>
              <a:rPr lang="en-US" dirty="0" smtClean="0"/>
              <a:t>vessels, causing flow of lymph to stagnate, allowing lymphocytes and macrophages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Spleen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_______________________ lymphoid </a:t>
            </a:r>
            <a:r>
              <a:rPr lang="en-US" dirty="0" smtClean="0"/>
              <a:t>organ</a:t>
            </a:r>
          </a:p>
          <a:p>
            <a:pPr eaLnBrk="1" hangingPunct="1"/>
            <a:r>
              <a:rPr lang="en-US" dirty="0" smtClean="0"/>
              <a:t>Served by </a:t>
            </a:r>
            <a:r>
              <a:rPr lang="en-US" dirty="0" smtClean="0"/>
              <a:t>____________________________, </a:t>
            </a:r>
            <a:r>
              <a:rPr lang="en-US" dirty="0" smtClean="0"/>
              <a:t>which enter and exit at the </a:t>
            </a:r>
            <a:r>
              <a:rPr lang="en-US" dirty="0" err="1" smtClean="0"/>
              <a:t>hilus</a:t>
            </a:r>
            <a:endParaRPr lang="en-US" dirty="0" smtClean="0"/>
          </a:p>
          <a:p>
            <a:pPr eaLnBrk="1" hangingPunct="1"/>
            <a:r>
              <a:rPr lang="en-US" dirty="0" smtClean="0"/>
              <a:t>Functions</a:t>
            </a:r>
          </a:p>
          <a:p>
            <a:pPr lvl="1" eaLnBrk="1" hangingPunct="1"/>
            <a:r>
              <a:rPr lang="en-US" dirty="0" smtClean="0"/>
              <a:t>Site of lymphocyte </a:t>
            </a:r>
            <a:r>
              <a:rPr lang="en-US" dirty="0" smtClean="0"/>
              <a:t>_______________________ and </a:t>
            </a:r>
            <a:r>
              <a:rPr lang="en-US" dirty="0" smtClean="0"/>
              <a:t>immune surveillance and response</a:t>
            </a:r>
          </a:p>
          <a:p>
            <a:pPr lvl="1" eaLnBrk="1" hangingPunct="1"/>
            <a:r>
              <a:rPr lang="en-US" dirty="0" smtClean="0"/>
              <a:t>_______________________________________ of </a:t>
            </a:r>
            <a:r>
              <a:rPr lang="en-US" dirty="0" smtClean="0"/>
              <a:t>aged cells and platelets and debris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Spleen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Stores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 of </a:t>
            </a:r>
            <a:r>
              <a:rPr lang="en-US" dirty="0" smtClean="0"/>
              <a:t>RBCs (iron) for later reuse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blood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Site of </a:t>
            </a:r>
            <a:r>
              <a:rPr lang="en-US" dirty="0" smtClean="0"/>
              <a:t>________________________________ erythrocyte </a:t>
            </a:r>
            <a:r>
              <a:rPr lang="en-US" dirty="0" smtClean="0"/>
              <a:t>production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Has a fibrous capsule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Contains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Erythrocytes </a:t>
            </a:r>
            <a:r>
              <a:rPr lang="en-US" dirty="0" smtClean="0"/>
              <a:t>(________________)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the Spleen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distinct areas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 around </a:t>
            </a:r>
            <a:r>
              <a:rPr lang="en-US" dirty="0" smtClean="0"/>
              <a:t>central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Mostly lymphocytes on reticular fibers and involved in immune functions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in </a:t>
            </a:r>
            <a:r>
              <a:rPr lang="en-US" dirty="0" smtClean="0"/>
              <a:t>venous sinuses and </a:t>
            </a:r>
            <a:r>
              <a:rPr lang="en-US" dirty="0" err="1" smtClean="0"/>
              <a:t>splenic</a:t>
            </a:r>
            <a:r>
              <a:rPr lang="en-US" dirty="0" smtClean="0"/>
              <a:t> cords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Rich in </a:t>
            </a:r>
            <a:r>
              <a:rPr lang="en-US" dirty="0" smtClean="0"/>
              <a:t>_________________________________ for </a:t>
            </a:r>
            <a:r>
              <a:rPr lang="en-US" dirty="0" smtClean="0"/>
              <a:t>disposal of worn-out RBCs and </a:t>
            </a:r>
            <a:r>
              <a:rPr lang="en-US" dirty="0" err="1" smtClean="0"/>
              <a:t>bloodborne</a:t>
            </a:r>
            <a:r>
              <a:rPr lang="en-US" dirty="0" smtClean="0"/>
              <a:t> pathogens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Size with age</a:t>
            </a:r>
          </a:p>
          <a:p>
            <a:pPr lvl="1" eaLnBrk="1" hangingPunct="1"/>
            <a:r>
              <a:rPr lang="en-US" dirty="0" smtClean="0"/>
              <a:t>In </a:t>
            </a:r>
            <a:r>
              <a:rPr lang="en-US" dirty="0" smtClean="0"/>
              <a:t>_______________________________, </a:t>
            </a:r>
            <a:r>
              <a:rPr lang="en-US" dirty="0" smtClean="0"/>
              <a:t>it is found in the inferior neck and extends into the </a:t>
            </a:r>
            <a:r>
              <a:rPr lang="en-US" dirty="0" err="1" smtClean="0"/>
              <a:t>mediastinum</a:t>
            </a:r>
            <a:r>
              <a:rPr lang="en-US" dirty="0" smtClean="0"/>
              <a:t>, where it partially overlies the heart</a:t>
            </a:r>
          </a:p>
          <a:p>
            <a:pPr lvl="1" eaLnBrk="1" hangingPunct="1"/>
            <a:r>
              <a:rPr lang="en-US" dirty="0" smtClean="0"/>
              <a:t>Increases in size and is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Stops </a:t>
            </a:r>
            <a:r>
              <a:rPr lang="en-US" dirty="0" smtClean="0"/>
              <a:t>growing during adolescence and then gradually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Thymic</a:t>
            </a:r>
            <a:r>
              <a:rPr lang="en-US" dirty="0" smtClean="0"/>
              <a:t> lobes contain an outer cortex and inner medulla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 contains </a:t>
            </a:r>
            <a:r>
              <a:rPr lang="en-US" dirty="0" smtClean="0"/>
              <a:t>densely packed lymphocytes and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 contains </a:t>
            </a:r>
            <a:r>
              <a:rPr lang="en-US" dirty="0" smtClean="0"/>
              <a:t>fewer lymphocytes and </a:t>
            </a:r>
            <a:r>
              <a:rPr lang="en-US" dirty="0" err="1" smtClean="0"/>
              <a:t>thymic</a:t>
            </a:r>
            <a:r>
              <a:rPr lang="en-US" dirty="0" smtClean="0"/>
              <a:t> (Hassall’s) corpuscles involved in regulatory T cell development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Differs from other lymphoid organs in important ways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 functions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 does not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dirty="0" err="1" smtClean="0"/>
              <a:t>stroma</a:t>
            </a:r>
            <a:r>
              <a:rPr lang="en-US" dirty="0" smtClean="0"/>
              <a:t> of the thymus consists of star-shaped epithelial cells  instead of reticular fibers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These </a:t>
            </a:r>
            <a:r>
              <a:rPr lang="en-US" dirty="0" err="1" smtClean="0"/>
              <a:t>thymocytes</a:t>
            </a:r>
            <a:r>
              <a:rPr lang="en-US" dirty="0" smtClean="0"/>
              <a:t> provide the environment in which T lymphocytes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Tonsils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Simplest lymphoid organs</a:t>
            </a:r>
          </a:p>
          <a:p>
            <a:pPr eaLnBrk="1" hangingPunct="1"/>
            <a:r>
              <a:rPr lang="en-US" sz="2600" dirty="0" smtClean="0"/>
              <a:t>Form a </a:t>
            </a:r>
            <a:r>
              <a:rPr lang="en-US" sz="2600" dirty="0" smtClean="0"/>
              <a:t>______________________________________ tissue </a:t>
            </a:r>
            <a:r>
              <a:rPr lang="en-US" sz="2600" dirty="0" smtClean="0"/>
              <a:t>around the pharynx</a:t>
            </a:r>
          </a:p>
          <a:p>
            <a:pPr lvl="1" eaLnBrk="1" hangingPunct="1"/>
            <a:r>
              <a:rPr lang="en-US" sz="2400" dirty="0" smtClean="0"/>
              <a:t>______________________________________ tonsils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at posterior end of the oral cavity</a:t>
            </a:r>
          </a:p>
          <a:p>
            <a:pPr lvl="1" eaLnBrk="1" hangingPunct="1"/>
            <a:r>
              <a:rPr lang="en-US" sz="2400" dirty="0" smtClean="0"/>
              <a:t>______________________________________ tonsils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grouped at the base of the tongue</a:t>
            </a:r>
          </a:p>
          <a:p>
            <a:pPr lvl="1" eaLnBrk="1" hangingPunct="1"/>
            <a:r>
              <a:rPr lang="en-US" sz="2400" dirty="0" smtClean="0"/>
              <a:t>______________________________________ tonsil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in posterior wall of the </a:t>
            </a:r>
            <a:r>
              <a:rPr lang="en-US" sz="2000" dirty="0" err="1" smtClean="0"/>
              <a:t>nasopharynx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Tubal tonsils</a:t>
            </a:r>
          </a:p>
          <a:p>
            <a:pPr lvl="2" eaLnBrk="1" hangingPunct="1"/>
            <a:r>
              <a:rPr lang="en-US" sz="2000" dirty="0" smtClean="0"/>
              <a:t>surrounding the openings of the auditory tubes into the pharynx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System: Functions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Returns </a:t>
            </a:r>
            <a:r>
              <a:rPr lang="en-US" dirty="0" smtClean="0"/>
              <a:t>_________________________________ and </a:t>
            </a:r>
            <a:r>
              <a:rPr lang="en-US" dirty="0" smtClean="0"/>
              <a:t>leaked plasma proteins back to the blood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Once interstitial fluid enters </a:t>
            </a:r>
            <a:r>
              <a:rPr lang="en-US" dirty="0" err="1" smtClean="0"/>
              <a:t>lymphatics</a:t>
            </a:r>
            <a:r>
              <a:rPr lang="en-US" dirty="0" smtClean="0"/>
              <a:t>, it is called </a:t>
            </a:r>
            <a:r>
              <a:rPr lang="en-US" dirty="0" smtClean="0"/>
              <a:t>_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Together with lymphoid organs and tissues, provide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Tonsils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Contain follicles with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Are </a:t>
            </a:r>
            <a:r>
              <a:rPr lang="en-US" dirty="0" smtClean="0"/>
              <a:t>_______________ fully </a:t>
            </a:r>
            <a:r>
              <a:rPr lang="en-US" dirty="0" smtClean="0"/>
              <a:t>encapsulated</a:t>
            </a:r>
          </a:p>
          <a:p>
            <a:pPr eaLnBrk="1" hangingPunct="1"/>
            <a:r>
              <a:rPr lang="en-US" dirty="0" smtClean="0"/>
              <a:t>Epithelial tissue overlying tonsil masses </a:t>
            </a:r>
            <a:r>
              <a:rPr lang="en-US" dirty="0" err="1" smtClean="0"/>
              <a:t>invaginates</a:t>
            </a:r>
            <a:r>
              <a:rPr lang="en-US" dirty="0" smtClean="0"/>
              <a:t>, forming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Crypts </a:t>
            </a:r>
            <a:r>
              <a:rPr lang="en-US" dirty="0" smtClean="0"/>
              <a:t>___________________________________ bacteria </a:t>
            </a:r>
            <a:r>
              <a:rPr lang="en-US" dirty="0" smtClean="0"/>
              <a:t>and particulate matter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Aggregates of Lymphoid Follicles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 </a:t>
            </a:r>
            <a:endParaRPr lang="en-US" sz="2600" dirty="0" smtClean="0"/>
          </a:p>
          <a:p>
            <a:pPr lvl="1" eaLnBrk="1" hangingPunct="1"/>
            <a:r>
              <a:rPr lang="en-US" sz="2400" dirty="0" smtClean="0"/>
              <a:t>Clusters of lymphoid follicles</a:t>
            </a:r>
          </a:p>
          <a:p>
            <a:pPr lvl="1" eaLnBrk="1" hangingPunct="1"/>
            <a:r>
              <a:rPr lang="en-US" sz="2400" dirty="0" smtClean="0"/>
              <a:t>In the wall of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Similar structures are also found in the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err="1" smtClean="0"/>
              <a:t>Peyer’s</a:t>
            </a:r>
            <a:r>
              <a:rPr lang="en-US" sz="2600" dirty="0" smtClean="0"/>
              <a:t> patches and the appendix</a:t>
            </a:r>
          </a:p>
          <a:p>
            <a:pPr lvl="1" eaLnBrk="1" hangingPunct="1"/>
            <a:r>
              <a:rPr lang="en-US" sz="2400" dirty="0" smtClean="0"/>
              <a:t>________________________________________, </a:t>
            </a:r>
            <a:r>
              <a:rPr lang="en-US" sz="2400" dirty="0" smtClean="0"/>
              <a:t>preventing them from breaching the intestinal wall</a:t>
            </a:r>
          </a:p>
          <a:p>
            <a:pPr lvl="1" eaLnBrk="1" hangingPunct="1"/>
            <a:r>
              <a:rPr lang="en-US" sz="2400" dirty="0" smtClean="0"/>
              <a:t>Generate </a:t>
            </a:r>
            <a:r>
              <a:rPr lang="en-US" sz="2400" dirty="0" smtClean="0"/>
              <a:t>“___________________________” </a:t>
            </a:r>
            <a:r>
              <a:rPr lang="en-US" sz="2400" dirty="0" smtClean="0"/>
              <a:t>lymphocytes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MALT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_____________________________________, </a:t>
            </a:r>
            <a:r>
              <a:rPr lang="en-US" dirty="0" smtClean="0"/>
              <a:t>including</a:t>
            </a:r>
          </a:p>
          <a:p>
            <a:pPr lvl="1" eaLnBrk="1" hangingPunct="1"/>
            <a:r>
              <a:rPr lang="en-US" dirty="0" err="1" smtClean="0"/>
              <a:t>Peyer’s</a:t>
            </a:r>
            <a:r>
              <a:rPr lang="en-US" dirty="0" smtClean="0"/>
              <a:t> patches, tonsils, and the appendix </a:t>
            </a:r>
            <a:r>
              <a:rPr lang="en-US" dirty="0" smtClean="0"/>
              <a:t>(___________________________________)</a:t>
            </a:r>
            <a:endParaRPr lang="en-US" dirty="0" smtClean="0"/>
          </a:p>
          <a:p>
            <a:pPr lvl="1" eaLnBrk="1" hangingPunct="1"/>
            <a:r>
              <a:rPr lang="en-US" dirty="0" smtClean="0"/>
              <a:t>Lymphoid nodules in the walls of the bronchi </a:t>
            </a:r>
            <a:r>
              <a:rPr lang="en-US" dirty="0" smtClean="0"/>
              <a:t>(___________________________________)</a:t>
            </a:r>
            <a:endParaRPr lang="en-US" dirty="0" smtClean="0"/>
          </a:p>
          <a:p>
            <a:pPr eaLnBrk="1" hangingPunct="1"/>
            <a:r>
              <a:rPr lang="en-US" dirty="0" smtClean="0"/>
              <a:t>Protects the digestive and respiratory systems from foreign matter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Resistance to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Immune system has two intrinsic systems</a:t>
            </a:r>
          </a:p>
          <a:p>
            <a:pPr lvl="1" eaLnBrk="1" hangingPunct="1"/>
            <a:r>
              <a:rPr lang="en-US" dirty="0" smtClean="0"/>
              <a:t>__________________________ defense </a:t>
            </a:r>
            <a:r>
              <a:rPr lang="en-US" dirty="0" smtClean="0"/>
              <a:t>system</a:t>
            </a:r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__________________________defense </a:t>
            </a:r>
            <a:r>
              <a:rPr lang="en-US" dirty="0" smtClean="0"/>
              <a:t>system</a:t>
            </a:r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 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7525" indent="-517525" eaLnBrk="1" hangingPunct="1">
              <a:lnSpc>
                <a:spcPct val="90000"/>
              </a:lnSpc>
              <a:buFont typeface="Times" charset="0"/>
              <a:buAutoNum type="arabicPeriod"/>
              <a:defRPr/>
            </a:pPr>
            <a:r>
              <a:rPr lang="en-US" dirty="0" smtClean="0"/>
              <a:t>Innate defense system has two lines of defense</a:t>
            </a:r>
          </a:p>
          <a:p>
            <a:pPr marL="974725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First line of defense is </a:t>
            </a:r>
            <a:r>
              <a:rPr lang="en-US" dirty="0" smtClean="0"/>
              <a:t>_</a:t>
            </a:r>
            <a:endParaRPr lang="en-US" dirty="0" smtClean="0"/>
          </a:p>
          <a:p>
            <a:pPr marL="974725" lvl="1" indent="-34290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974725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Second line of defense </a:t>
            </a:r>
          </a:p>
          <a:p>
            <a:pPr marL="1374775" lvl="2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marL="1374775" lvl="2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marL="1374775" lvl="2" indent="-2857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1374775" lvl="2" indent="-285750" eaLnBrk="1" hangingPunct="1">
              <a:lnSpc>
                <a:spcPct val="90000"/>
              </a:lnSpc>
              <a:defRPr/>
            </a:pPr>
            <a:r>
              <a:rPr lang="en-US" dirty="0" smtClean="0"/>
              <a:t>Inhibit spread of invaders </a:t>
            </a:r>
          </a:p>
          <a:p>
            <a:pPr marL="1374775" lvl="2" indent="-285750" eaLnBrk="1" hangingPunct="1">
              <a:lnSpc>
                <a:spcPct val="90000"/>
              </a:lnSpc>
              <a:defRPr/>
            </a:pPr>
            <a:r>
              <a:rPr lang="en-US" dirty="0" smtClean="0"/>
              <a:t>______________________________________is </a:t>
            </a:r>
            <a:r>
              <a:rPr lang="en-US" dirty="0" smtClean="0"/>
              <a:t>its most important mechanism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8463" indent="-398463" eaLnBrk="1" hangingPunct="1">
              <a:buFont typeface="Times" charset="0"/>
              <a:buAutoNum type="arabicPeriod" startAt="2"/>
            </a:pPr>
            <a:r>
              <a:rPr lang="en-US" dirty="0" smtClean="0"/>
              <a:t> Adaptive defense system </a:t>
            </a:r>
          </a:p>
          <a:p>
            <a:pPr marL="915988" lvl="1" indent="-230188" eaLnBrk="1" hangingPunct="1"/>
            <a:r>
              <a:rPr lang="en-US" dirty="0" smtClean="0"/>
              <a:t>Third line of defense </a:t>
            </a:r>
            <a:r>
              <a:rPr lang="en-US" dirty="0" smtClean="0"/>
              <a:t>_</a:t>
            </a:r>
            <a:endParaRPr lang="en-US" dirty="0" smtClean="0"/>
          </a:p>
          <a:p>
            <a:pPr marL="1255713" lvl="2" indent="-225425" eaLnBrk="1" hangingPunct="1"/>
            <a:endParaRPr lang="en-US" dirty="0" smtClean="0"/>
          </a:p>
          <a:p>
            <a:pPr marL="1255713" lvl="2" indent="-225425" eaLnBrk="1" hangingPunct="1"/>
            <a:endParaRPr lang="en-US" dirty="0"/>
          </a:p>
          <a:p>
            <a:pPr marL="1255713" lvl="2" indent="-225425" eaLnBrk="1" hangingPunct="1"/>
            <a:r>
              <a:rPr lang="en-US" dirty="0" smtClean="0"/>
              <a:t>Takes </a:t>
            </a:r>
            <a:r>
              <a:rPr lang="en-US" dirty="0" smtClean="0"/>
              <a:t>longer to react than the innate system</a:t>
            </a:r>
          </a:p>
          <a:p>
            <a:pPr marL="398463" indent="-398463" eaLnBrk="1" hangingPunct="1"/>
            <a:endParaRPr lang="en-US" dirty="0" smtClean="0"/>
          </a:p>
          <a:p>
            <a:pPr marL="398463" indent="-398463" eaLnBrk="1" hangingPunct="1"/>
            <a:r>
              <a:rPr lang="en-US" dirty="0" smtClean="0"/>
              <a:t>Innate and adaptive defenses are deeply intertwined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Innate Defenses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Surface barriers</a:t>
            </a:r>
          </a:p>
          <a:p>
            <a:pPr lvl="1" eaLnBrk="1" hangingPunct="1"/>
            <a:r>
              <a:rPr lang="en-US" dirty="0" smtClean="0"/>
              <a:t>Skin, mucous membranes, and their secretions </a:t>
            </a:r>
          </a:p>
          <a:p>
            <a:pPr lvl="2" eaLnBrk="1" hangingPunct="1"/>
            <a:r>
              <a:rPr lang="en-US" dirty="0" smtClean="0"/>
              <a:t>________________________________________ to </a:t>
            </a:r>
            <a:r>
              <a:rPr lang="en-US" dirty="0" smtClean="0"/>
              <a:t>most microorganisms</a:t>
            </a:r>
          </a:p>
          <a:p>
            <a:pPr lvl="2" eaLnBrk="1" hangingPunct="1"/>
            <a:r>
              <a:rPr lang="en-US" dirty="0" smtClean="0"/>
              <a:t>_________________________________________ is </a:t>
            </a:r>
            <a:r>
              <a:rPr lang="en-US" dirty="0" smtClean="0"/>
              <a:t>resistant to weak acids and bases, bacterial enzymes, and toxins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Mucosae</a:t>
            </a:r>
            <a:r>
              <a:rPr lang="en-US" dirty="0" smtClean="0"/>
              <a:t> provide similar mechanical barriers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 Barriers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Protective chemicals inhibit or destroy microorganisms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Lipids in </a:t>
            </a:r>
            <a:r>
              <a:rPr lang="en-US" dirty="0" smtClean="0"/>
              <a:t>_______________________________ and _____________________________ in </a:t>
            </a:r>
            <a:r>
              <a:rPr lang="en-US" dirty="0" smtClean="0"/>
              <a:t>sweat </a:t>
            </a:r>
          </a:p>
          <a:p>
            <a:pPr lvl="1" eaLnBrk="1" hangingPunct="1"/>
            <a:r>
              <a:rPr lang="en-US" dirty="0" err="1" smtClean="0"/>
              <a:t>HCl</a:t>
            </a:r>
            <a:r>
              <a:rPr lang="en-US" dirty="0" smtClean="0"/>
              <a:t> and protein-digesting enzymes of stomach </a:t>
            </a:r>
            <a:r>
              <a:rPr lang="en-US" dirty="0" err="1" smtClean="0"/>
              <a:t>mucosae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______________________________ of </a:t>
            </a:r>
            <a:r>
              <a:rPr lang="en-US" dirty="0" smtClean="0"/>
              <a:t>saliva and </a:t>
            </a:r>
            <a:r>
              <a:rPr lang="en-US" dirty="0" err="1" smtClean="0"/>
              <a:t>lacrimal</a:t>
            </a:r>
            <a:r>
              <a:rPr lang="en-US" dirty="0" smtClean="0"/>
              <a:t> fluid 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 Barriers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Respiratory system modifications</a:t>
            </a:r>
          </a:p>
          <a:p>
            <a:pPr lvl="1" eaLnBrk="1" hangingPunct="1"/>
            <a:r>
              <a:rPr lang="en-US" dirty="0" smtClean="0"/>
              <a:t>Mucus-coated </a:t>
            </a:r>
            <a:r>
              <a:rPr lang="en-US" dirty="0" smtClean="0"/>
              <a:t>_______________________ in </a:t>
            </a:r>
            <a:r>
              <a:rPr lang="en-US" dirty="0" smtClean="0"/>
              <a:t>the nose </a:t>
            </a:r>
          </a:p>
          <a:p>
            <a:pPr lvl="1" eaLnBrk="1" hangingPunct="1"/>
            <a:r>
              <a:rPr lang="en-US" dirty="0" smtClean="0"/>
              <a:t>_____________________________________ of </a:t>
            </a:r>
            <a:r>
              <a:rPr lang="en-US" dirty="0" smtClean="0"/>
              <a:t>upper respiratory tract sweep </a:t>
            </a:r>
            <a:r>
              <a:rPr lang="en-US" dirty="0" smtClean="0"/>
              <a:t>________________________________________ </a:t>
            </a:r>
            <a:r>
              <a:rPr lang="en-US" dirty="0" smtClean="0"/>
              <a:t>from lower respiratory passages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Internal Defenses: Cells and Chemicals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Necessary if microorganisms invade deeper tissues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Natural killer </a:t>
            </a:r>
            <a:r>
              <a:rPr lang="en-US" dirty="0" smtClean="0"/>
              <a:t>(___________) </a:t>
            </a:r>
            <a:r>
              <a:rPr lang="en-US" dirty="0" smtClean="0"/>
              <a:t>cells</a:t>
            </a:r>
          </a:p>
          <a:p>
            <a:pPr lvl="1" eaLnBrk="1" hangingPunct="1"/>
            <a:r>
              <a:rPr lang="en-US" dirty="0" smtClean="0"/>
              <a:t>Inflammatory response (macrophages, mast cells, WBCs, and inflammatory chemicals) </a:t>
            </a:r>
          </a:p>
          <a:p>
            <a:pPr lvl="1" eaLnBrk="1" hangingPunct="1"/>
            <a:r>
              <a:rPr lang="en-US" dirty="0" smtClean="0"/>
              <a:t>Antimicrobial proteins </a:t>
            </a:r>
            <a:r>
              <a:rPr lang="en-US" dirty="0" smtClean="0"/>
              <a:t>(_______________________________________)</a:t>
            </a:r>
            <a:endParaRPr lang="en-US" dirty="0" smtClean="0"/>
          </a:p>
          <a:p>
            <a:pPr lvl="1" eaLnBrk="1" hangingPunct="1"/>
            <a:r>
              <a:rPr lang="en-US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Vessels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___________________________________, </a:t>
            </a:r>
            <a:r>
              <a:rPr lang="en-US" dirty="0" smtClean="0"/>
              <a:t>lymph flows toward the heart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Lymph vessels (</a:t>
            </a:r>
            <a:r>
              <a:rPr lang="en-US" dirty="0" err="1" smtClean="0"/>
              <a:t>lymphatics</a:t>
            </a:r>
            <a:r>
              <a:rPr lang="en-US" dirty="0" smtClean="0"/>
              <a:t>) include:</a:t>
            </a:r>
          </a:p>
          <a:p>
            <a:pPr lvl="1" eaLnBrk="1" hangingPunct="1"/>
            <a:r>
              <a:rPr lang="en-US" dirty="0" smtClean="0"/>
              <a:t>Lymphatic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Lymphatic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Lymphatic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Capillaries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Similar to blood capillaries, except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 (</a:t>
            </a:r>
            <a:r>
              <a:rPr lang="en-US" dirty="0" smtClean="0"/>
              <a:t>take up cell debris, pathogens, and cancer cells)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Endothelial cells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overlap to form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anchored by collagen filaments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Capillaries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 from </a:t>
            </a:r>
            <a:r>
              <a:rPr lang="en-US" dirty="0" smtClean="0"/>
              <a:t>bones, teeth, bone marrow and the CNS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_____________________________: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specialized lymph capillaries present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Absorb ________________________________ and </a:t>
            </a:r>
            <a:r>
              <a:rPr lang="en-US" dirty="0" smtClean="0"/>
              <a:t>deliver fatty lymph (</a:t>
            </a:r>
            <a:r>
              <a:rPr lang="en-US" dirty="0" err="1" smtClean="0"/>
              <a:t>chyle</a:t>
            </a:r>
            <a:r>
              <a:rPr lang="en-US" dirty="0" smtClean="0"/>
              <a:t>) to the blood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Collecting Vessels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 to veins, except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Anastomose</a:t>
            </a:r>
            <a:r>
              <a:rPr lang="en-US" dirty="0" smtClean="0"/>
              <a:t> more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Collecting vessels in the skin travel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Deep vessels travel with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Nutrients </a:t>
            </a:r>
            <a:r>
              <a:rPr lang="en-US" dirty="0" smtClean="0"/>
              <a:t>are supplied from branching </a:t>
            </a:r>
            <a:r>
              <a:rPr lang="en-US" dirty="0" err="1" smtClean="0"/>
              <a:t>vasa</a:t>
            </a:r>
            <a:r>
              <a:rPr lang="en-US" dirty="0" smtClean="0"/>
              <a:t> </a:t>
            </a:r>
            <a:r>
              <a:rPr lang="en-US" dirty="0" err="1" smtClean="0"/>
              <a:t>vasorum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Trunks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Formed by the union of the largest collecting ducts</a:t>
            </a:r>
          </a:p>
          <a:p>
            <a:pPr lvl="1" eaLnBrk="1" hangingPunct="1"/>
            <a:r>
              <a:rPr lang="en-US" dirty="0" smtClean="0"/>
              <a:t>Paired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Paired </a:t>
            </a:r>
            <a:r>
              <a:rPr lang="en-US" dirty="0" err="1" smtClean="0"/>
              <a:t>bronchomediastinal</a:t>
            </a:r>
            <a:endParaRPr lang="en-US" dirty="0" smtClean="0"/>
          </a:p>
          <a:p>
            <a:pPr lvl="1" eaLnBrk="1" hangingPunct="1"/>
            <a:r>
              <a:rPr lang="en-US" dirty="0" smtClean="0"/>
              <a:t>Paired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Paired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A single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Ducts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is delivered into one of two large ducts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_________________________________________ drains </a:t>
            </a:r>
            <a:r>
              <a:rPr lang="en-US" dirty="0" smtClean="0"/>
              <a:t>the right upper arm and the right side of the head and thorax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 arises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smtClean="0"/>
              <a:t>the </a:t>
            </a:r>
            <a:r>
              <a:rPr lang="en-US" dirty="0" smtClean="0"/>
              <a:t>______________________________________ and </a:t>
            </a:r>
            <a:r>
              <a:rPr lang="en-US" dirty="0" smtClean="0"/>
              <a:t>drains the rest of the body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empties lymph into venous circulation at the junction of the internal jugular and </a:t>
            </a:r>
            <a:r>
              <a:rPr lang="en-US" dirty="0" err="1" smtClean="0"/>
              <a:t>subclavian</a:t>
            </a:r>
            <a:r>
              <a:rPr lang="en-US" dirty="0" smtClean="0"/>
              <a:t> veins on its own side of the body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1103</Words>
  <Application>Microsoft Office PowerPoint</Application>
  <PresentationFormat>On-screen Show (4:3)</PresentationFormat>
  <Paragraphs>278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Exam Three</vt:lpstr>
      <vt:lpstr>Lymphatic System</vt:lpstr>
      <vt:lpstr>Lymphatic System: Functions</vt:lpstr>
      <vt:lpstr>Lymphatic Vessels</vt:lpstr>
      <vt:lpstr>Lymphatic Capillaries</vt:lpstr>
      <vt:lpstr>Lymphatic Capillaries</vt:lpstr>
      <vt:lpstr>Lymphatic Collecting Vessels</vt:lpstr>
      <vt:lpstr>Lymphatic Trunks</vt:lpstr>
      <vt:lpstr>Lymphatic Ducts</vt:lpstr>
      <vt:lpstr>Lymph Transport</vt:lpstr>
      <vt:lpstr>Lymphoid Cells</vt:lpstr>
      <vt:lpstr>Lymphocytes</vt:lpstr>
      <vt:lpstr>Lymphocytes</vt:lpstr>
      <vt:lpstr>Other Lymphoid Cells</vt:lpstr>
      <vt:lpstr>Lymphoid Tissue</vt:lpstr>
      <vt:lpstr>Lymphoid Tissue</vt:lpstr>
      <vt:lpstr>Lymphoid Tissue</vt:lpstr>
      <vt:lpstr>Lymph Nodes</vt:lpstr>
      <vt:lpstr>Lymph Nodes</vt:lpstr>
      <vt:lpstr>Structure of a Lymph Node</vt:lpstr>
      <vt:lpstr>Structure of a Lymph Node</vt:lpstr>
      <vt:lpstr>Circulation in the Lymph Nodes</vt:lpstr>
      <vt:lpstr>Spleen</vt:lpstr>
      <vt:lpstr> Spleen </vt:lpstr>
      <vt:lpstr>Structure of the Spleen</vt:lpstr>
      <vt:lpstr>Thymus</vt:lpstr>
      <vt:lpstr>Thymus</vt:lpstr>
      <vt:lpstr>Thymus</vt:lpstr>
      <vt:lpstr>Tonsils</vt:lpstr>
      <vt:lpstr>Tonsils</vt:lpstr>
      <vt:lpstr>Aggregates of Lymphoid Follicles</vt:lpstr>
      <vt:lpstr>MALT</vt:lpstr>
      <vt:lpstr>Immunity</vt:lpstr>
      <vt:lpstr>Immunity </vt:lpstr>
      <vt:lpstr>Immunity</vt:lpstr>
      <vt:lpstr>Innate Defenses</vt:lpstr>
      <vt:lpstr>Surface Barriers</vt:lpstr>
      <vt:lpstr>Surface Barriers</vt:lpstr>
      <vt:lpstr>Internal Defenses: Cells and Chemicals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Three</dc:title>
  <dc:creator>bawargo</dc:creator>
  <cp:lastModifiedBy>bawargo</cp:lastModifiedBy>
  <cp:revision>3</cp:revision>
  <dcterms:created xsi:type="dcterms:W3CDTF">2010-09-28T20:22:50Z</dcterms:created>
  <dcterms:modified xsi:type="dcterms:W3CDTF">2010-09-28T20:43:50Z</dcterms:modified>
</cp:coreProperties>
</file>