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70" r:id="rId13"/>
    <p:sldId id="271" r:id="rId14"/>
    <p:sldId id="272" r:id="rId15"/>
    <p:sldId id="273" r:id="rId16"/>
    <p:sldId id="274" r:id="rId17"/>
    <p:sldId id="275" r:id="rId18"/>
    <p:sldId id="277" r:id="rId19"/>
    <p:sldId id="278" r:id="rId20"/>
    <p:sldId id="279" r:id="rId21"/>
    <p:sldId id="280" r:id="rId22"/>
    <p:sldId id="281" r:id="rId23"/>
    <p:sldId id="282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3" r:id="rId33"/>
    <p:sldId id="294" r:id="rId34"/>
    <p:sldId id="295" r:id="rId35"/>
    <p:sldId id="296" r:id="rId36"/>
    <p:sldId id="297" r:id="rId37"/>
    <p:sldId id="298" r:id="rId38"/>
    <p:sldId id="299" r:id="rId39"/>
    <p:sldId id="300" r:id="rId40"/>
    <p:sldId id="301" r:id="rId41"/>
    <p:sldId id="302" r:id="rId42"/>
    <p:sldId id="303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Three Material 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D5E42-8F10-4B49-938C-03D381A9BF1B}" type="datetimeFigureOut">
              <a:rPr lang="en-US" smtClean="0"/>
              <a:t>9/17/2009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D1843A-64D0-42D1-9050-E87E442DA94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Three Material 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48A2D-04A3-4A98-89AC-D2B1B3C2C416}" type="datetimeFigureOut">
              <a:rPr lang="en-US" smtClean="0"/>
              <a:t>9/17/2009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ECE643-FB81-46D7-B331-030F0C208FF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3470C2-B29F-4139-B60D-9022FE8BF627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Exam Three Material 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ECE643-FB81-46D7-B331-030F0C208FF5}" type="slidenum">
              <a:rPr lang="en-US" smtClean="0"/>
              <a:t>42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Exam Three Material 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395EB-A330-4BB0-99EA-340B69EB8777}" type="datetimeFigureOut">
              <a:rPr lang="en-US" smtClean="0"/>
              <a:t>9/17/2009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07F07-95B8-478E-A13B-7DD096057E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395EB-A330-4BB0-99EA-340B69EB8777}" type="datetimeFigureOut">
              <a:rPr lang="en-US" smtClean="0"/>
              <a:t>9/17/2009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07F07-95B8-478E-A13B-7DD096057E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395EB-A330-4BB0-99EA-340B69EB8777}" type="datetimeFigureOut">
              <a:rPr lang="en-US" smtClean="0"/>
              <a:t>9/17/2009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07F07-95B8-478E-A13B-7DD096057E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395EB-A330-4BB0-99EA-340B69EB8777}" type="datetimeFigureOut">
              <a:rPr lang="en-US" smtClean="0"/>
              <a:t>9/17/2009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07F07-95B8-478E-A13B-7DD096057E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395EB-A330-4BB0-99EA-340B69EB8777}" type="datetimeFigureOut">
              <a:rPr lang="en-US" smtClean="0"/>
              <a:t>9/17/2009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07F07-95B8-478E-A13B-7DD096057E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395EB-A330-4BB0-99EA-340B69EB8777}" type="datetimeFigureOut">
              <a:rPr lang="en-US" smtClean="0"/>
              <a:t>9/17/2009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07F07-95B8-478E-A13B-7DD096057E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395EB-A330-4BB0-99EA-340B69EB8777}" type="datetimeFigureOut">
              <a:rPr lang="en-US" smtClean="0"/>
              <a:t>9/17/2009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07F07-95B8-478E-A13B-7DD096057E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395EB-A330-4BB0-99EA-340B69EB8777}" type="datetimeFigureOut">
              <a:rPr lang="en-US" smtClean="0"/>
              <a:t>9/17/2009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07F07-95B8-478E-A13B-7DD096057E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395EB-A330-4BB0-99EA-340B69EB8777}" type="datetimeFigureOut">
              <a:rPr lang="en-US" smtClean="0"/>
              <a:t>9/17/2009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07F07-95B8-478E-A13B-7DD096057E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395EB-A330-4BB0-99EA-340B69EB8777}" type="datetimeFigureOut">
              <a:rPr lang="en-US" smtClean="0"/>
              <a:t>9/17/2009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07F07-95B8-478E-A13B-7DD096057E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395EB-A330-4BB0-99EA-340B69EB8777}" type="datetimeFigureOut">
              <a:rPr lang="en-US" smtClean="0"/>
              <a:t>9/17/2009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07F07-95B8-478E-A13B-7DD096057E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395EB-A330-4BB0-99EA-340B69EB8777}" type="datetimeFigureOut">
              <a:rPr lang="en-US" smtClean="0"/>
              <a:t>9/17/2009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07F07-95B8-478E-A13B-7DD096057E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 Three material:  Chapter 20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Lymphatic Vessels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55626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cs typeface="Times New Roman" pitchFamily="18" charset="0"/>
              </a:rPr>
              <a:t> Have </a:t>
            </a:r>
            <a:r>
              <a:rPr lang="en-US" dirty="0" smtClean="0">
                <a:cs typeface="Times New Roman" pitchFamily="18" charset="0"/>
              </a:rPr>
              <a:t>________________________ </a:t>
            </a:r>
            <a:r>
              <a:rPr lang="en-US" dirty="0">
                <a:cs typeface="Times New Roman" pitchFamily="18" charset="0"/>
              </a:rPr>
              <a:t>valves.   </a:t>
            </a:r>
          </a:p>
          <a:p>
            <a:r>
              <a:rPr lang="en-US" dirty="0">
                <a:cs typeface="Times New Roman" pitchFamily="18" charset="0"/>
              </a:rPr>
              <a:t>Lymphatic vessels lead </a:t>
            </a:r>
            <a:r>
              <a:rPr lang="en-US" dirty="0" smtClean="0">
                <a:cs typeface="Times New Roman" pitchFamily="18" charset="0"/>
              </a:rPr>
              <a:t>to</a:t>
            </a:r>
            <a:endParaRPr lang="en-US" dirty="0">
              <a:cs typeface="Times New Roman" pitchFamily="18" charset="0"/>
            </a:endParaRPr>
          </a:p>
          <a:p>
            <a:r>
              <a:rPr lang="en-US" dirty="0" smtClean="0">
                <a:cs typeface="Times New Roman" pitchFamily="18" charset="0"/>
              </a:rPr>
              <a:t> </a:t>
            </a:r>
            <a:endParaRPr lang="en-US" dirty="0">
              <a:cs typeface="Times New Roman" pitchFamily="18" charset="0"/>
            </a:endParaRPr>
          </a:p>
          <a:p>
            <a:r>
              <a:rPr lang="en-US" dirty="0">
                <a:cs typeface="Times New Roman" pitchFamily="18" charset="0"/>
              </a:rPr>
              <a:t>From nodes, vessels go to lymphatic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/>
          </a:p>
          <a:p>
            <a:pPr>
              <a:buFontTx/>
              <a:buNone/>
            </a:pPr>
            <a:endParaRPr lang="en-US" dirty="0"/>
          </a:p>
        </p:txBody>
      </p:sp>
      <p:pic>
        <p:nvPicPr>
          <p:cNvPr id="8197" name="Picture 5" descr="lymph pathwa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1524000"/>
            <a:ext cx="2592388" cy="510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Lymphatic Trunks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001000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cs typeface="Times New Roman" pitchFamily="18" charset="0"/>
              </a:rPr>
              <a:t>Lymphatic trunks:  drain lymph.  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cs typeface="Times New Roman" pitchFamily="18" charset="0"/>
              </a:rPr>
              <a:t>Named for the </a:t>
            </a:r>
            <a:r>
              <a:rPr lang="en-US" sz="2800" dirty="0" smtClean="0">
                <a:cs typeface="Times New Roman" pitchFamily="18" charset="0"/>
              </a:rPr>
              <a:t>____________________________ they </a:t>
            </a:r>
            <a:r>
              <a:rPr lang="en-US" sz="2800" dirty="0">
                <a:cs typeface="Times New Roman" pitchFamily="18" charset="0"/>
              </a:rPr>
              <a:t>serve. 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cs typeface="Times New Roman" pitchFamily="18" charset="0"/>
              </a:rPr>
              <a:t> </a:t>
            </a:r>
            <a:endParaRPr lang="en-US" sz="2400" dirty="0">
              <a:cs typeface="Times New Roman" pitchFamily="18" charset="0"/>
            </a:endParaRPr>
          </a:p>
          <a:p>
            <a:pPr lvl="2"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drains from lower limbs, lower abdominal wall and pelvic organs. 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cs typeface="Times New Roman" pitchFamily="18" charset="0"/>
              </a:rPr>
              <a:t> </a:t>
            </a:r>
            <a:endParaRPr lang="en-US" sz="2400" dirty="0">
              <a:cs typeface="Times New Roman" pitchFamily="18" charset="0"/>
            </a:endParaRPr>
          </a:p>
          <a:p>
            <a:pPr lvl="2"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abdominal viscera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cs typeface="Times New Roman" pitchFamily="18" charset="0"/>
              </a:rPr>
              <a:t>Subclavian:	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upper limb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cs typeface="Times New Roman" pitchFamily="18" charset="0"/>
              </a:rPr>
              <a:t> </a:t>
            </a:r>
            <a:endParaRPr lang="en-US" sz="2400" dirty="0">
              <a:cs typeface="Times New Roman" pitchFamily="18" charset="0"/>
            </a:endParaRPr>
          </a:p>
          <a:p>
            <a:pPr lvl="2"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head and neck</a:t>
            </a:r>
            <a:r>
              <a:rPr lang="en-US" sz="2000" dirty="0"/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Lymphatic trunks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cs typeface="Times New Roman" pitchFamily="18" charset="0"/>
              </a:rPr>
              <a:t>Lymphatic trunks join </a:t>
            </a:r>
            <a:r>
              <a:rPr lang="en-US" sz="2800" i="1" dirty="0" smtClean="0">
                <a:cs typeface="Times New Roman" pitchFamily="18" charset="0"/>
              </a:rPr>
              <a:t>_</a:t>
            </a:r>
            <a:endParaRPr lang="en-US" sz="2800" i="1" dirty="0">
              <a:cs typeface="Times New Roman" pitchFamily="18" charset="0"/>
            </a:endParaRPr>
          </a:p>
          <a:p>
            <a:r>
              <a:rPr lang="en-US" dirty="0">
                <a:cs typeface="Times New Roman" pitchFamily="18" charset="0"/>
              </a:rPr>
              <a:t>Right Lymphatic duct:  </a:t>
            </a:r>
          </a:p>
          <a:p>
            <a:pPr lvl="1"/>
            <a:r>
              <a:rPr lang="en-US" dirty="0">
                <a:cs typeface="Times New Roman" pitchFamily="18" charset="0"/>
              </a:rPr>
              <a:t>Drains lymph from </a:t>
            </a:r>
          </a:p>
          <a:p>
            <a:pPr lvl="2"/>
            <a:r>
              <a:rPr lang="en-US" dirty="0" smtClean="0">
                <a:cs typeface="Times New Roman" pitchFamily="18" charset="0"/>
              </a:rPr>
              <a:t> </a:t>
            </a:r>
            <a:endParaRPr lang="en-US" dirty="0">
              <a:cs typeface="Times New Roman" pitchFamily="18" charset="0"/>
            </a:endParaRPr>
          </a:p>
          <a:p>
            <a:pPr lvl="2"/>
            <a:r>
              <a:rPr lang="en-US" dirty="0">
                <a:cs typeface="Times New Roman" pitchFamily="18" charset="0"/>
              </a:rPr>
              <a:t>right side of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>
              <a:cs typeface="Times New Roman" pitchFamily="18" charset="0"/>
            </a:endParaRPr>
          </a:p>
          <a:p>
            <a:pPr lvl="2"/>
            <a:r>
              <a:rPr lang="en-US" dirty="0">
                <a:cs typeface="Times New Roman" pitchFamily="18" charset="0"/>
              </a:rPr>
              <a:t>thorax</a:t>
            </a:r>
          </a:p>
          <a:p>
            <a:pPr lvl="1"/>
            <a:r>
              <a:rPr lang="en-US" dirty="0">
                <a:cs typeface="Times New Roman" pitchFamily="18" charset="0"/>
              </a:rPr>
              <a:t>Empties into </a:t>
            </a:r>
            <a:r>
              <a:rPr lang="en-US" dirty="0" smtClean="0">
                <a:cs typeface="Times New Roman" pitchFamily="18" charset="0"/>
              </a:rPr>
              <a:t>________________________________________ near </a:t>
            </a:r>
            <a:r>
              <a:rPr lang="en-US" dirty="0">
                <a:cs typeface="Times New Roman" pitchFamily="18" charset="0"/>
              </a:rPr>
              <a:t>junction of the R jugular vein.</a:t>
            </a:r>
          </a:p>
          <a:p>
            <a:endParaRPr lang="en-US" sz="2800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Collecting Ducts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400" dirty="0">
                <a:cs typeface="Times New Roman" pitchFamily="18" charset="0"/>
              </a:rPr>
              <a:t>Thoracic </a:t>
            </a:r>
            <a:r>
              <a:rPr lang="en-US" sz="2400" dirty="0" smtClean="0">
                <a:cs typeface="Times New Roman" pitchFamily="18" charset="0"/>
              </a:rPr>
              <a:t>duct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cs typeface="Times New Roman" pitchFamily="18" charset="0"/>
              </a:rPr>
              <a:t>_______________________________________________ of </a:t>
            </a:r>
            <a:r>
              <a:rPr lang="en-US" sz="2400" dirty="0">
                <a:cs typeface="Times New Roman" pitchFamily="18" charset="0"/>
              </a:rPr>
              <a:t>the </a:t>
            </a:r>
            <a:r>
              <a:rPr lang="en-US" sz="2400" dirty="0" smtClean="0">
                <a:cs typeface="Times New Roman" pitchFamily="18" charset="0"/>
              </a:rPr>
              <a:t>two ducts.</a:t>
            </a:r>
            <a:endParaRPr lang="en-US" sz="2400" dirty="0">
              <a:cs typeface="Times New Roman" pitchFamily="18" charset="0"/>
            </a:endParaRPr>
          </a:p>
          <a:p>
            <a:pPr lvl="1">
              <a:lnSpc>
                <a:spcPct val="80000"/>
              </a:lnSpc>
            </a:pPr>
            <a:r>
              <a:rPr lang="en-US" sz="2400" dirty="0"/>
              <a:t>Begins as an enlarged sac anterior to </a:t>
            </a:r>
            <a:r>
              <a:rPr lang="en-US" sz="2400" dirty="0" smtClean="0"/>
              <a:t>L1/L2</a:t>
            </a:r>
            <a:endParaRPr lang="en-US" sz="2400" dirty="0" smtClean="0">
              <a:cs typeface="Times New Roman" pitchFamily="18" charset="0"/>
            </a:endParaRPr>
          </a:p>
          <a:p>
            <a:pPr lvl="1">
              <a:lnSpc>
                <a:spcPct val="80000"/>
              </a:lnSpc>
            </a:pPr>
            <a:endParaRPr lang="en-US" sz="2400" dirty="0" smtClean="0">
              <a:cs typeface="Times New Roman" pitchFamily="18" charset="0"/>
            </a:endParaRPr>
          </a:p>
          <a:p>
            <a:pPr lvl="1">
              <a:lnSpc>
                <a:spcPct val="80000"/>
              </a:lnSpc>
            </a:pPr>
            <a:r>
              <a:rPr lang="en-US" sz="2400" dirty="0" smtClean="0">
                <a:cs typeface="Times New Roman" pitchFamily="18" charset="0"/>
              </a:rPr>
              <a:t>Thoracic duct drains lymph from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Cisterna </a:t>
            </a:r>
            <a:r>
              <a:rPr lang="en-US" dirty="0" err="1" smtClean="0"/>
              <a:t>chyli</a:t>
            </a:r>
            <a:endParaRPr lang="en-US" dirty="0" smtClean="0"/>
          </a:p>
          <a:p>
            <a:pPr lvl="2">
              <a:lnSpc>
                <a:spcPct val="80000"/>
              </a:lnSpc>
            </a:pPr>
            <a:r>
              <a:rPr lang="en-US" dirty="0" smtClean="0"/>
              <a:t>Left side of thorax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Left upper limb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head</a:t>
            </a:r>
          </a:p>
          <a:p>
            <a:pPr lvl="1">
              <a:lnSpc>
                <a:spcPct val="80000"/>
              </a:lnSpc>
            </a:pPr>
            <a:endParaRPr lang="en-US" sz="2400" dirty="0" smtClean="0">
              <a:cs typeface="Times New Roman" pitchFamily="18" charset="0"/>
            </a:endParaRPr>
          </a:p>
          <a:p>
            <a:pPr lvl="1">
              <a:lnSpc>
                <a:spcPct val="80000"/>
              </a:lnSpc>
            </a:pPr>
            <a:r>
              <a:rPr lang="en-US" sz="2400" dirty="0" smtClean="0">
                <a:cs typeface="Times New Roman" pitchFamily="18" charset="0"/>
              </a:rPr>
              <a:t>empties into the </a:t>
            </a:r>
            <a:r>
              <a:rPr lang="en-US" sz="2400" dirty="0" smtClean="0">
                <a:cs typeface="Times New Roman" pitchFamily="18" charset="0"/>
              </a:rPr>
              <a:t>______________________________________________ near </a:t>
            </a:r>
            <a:r>
              <a:rPr lang="en-US" sz="2400" dirty="0" smtClean="0">
                <a:cs typeface="Times New Roman" pitchFamily="18" charset="0"/>
              </a:rPr>
              <a:t>the left jugular </a:t>
            </a:r>
            <a:r>
              <a:rPr lang="en-US" sz="2400" dirty="0" smtClean="0">
                <a:cs typeface="Times New Roman" pitchFamily="18" charset="0"/>
              </a:rPr>
              <a:t>vein</a:t>
            </a:r>
            <a:endParaRPr lang="en-US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Lymphatic ducts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924800" cy="4525963"/>
          </a:xfrm>
        </p:spPr>
        <p:txBody>
          <a:bodyPr/>
          <a:lstStyle/>
          <a:p>
            <a:r>
              <a:rPr lang="en-US" dirty="0">
                <a:cs typeface="Times New Roman" pitchFamily="18" charset="0"/>
              </a:rPr>
              <a:t>Lymph enters the venous system and becomes </a:t>
            </a:r>
            <a:r>
              <a:rPr lang="en-US" dirty="0" smtClean="0">
                <a:cs typeface="Times New Roman" pitchFamily="18" charset="0"/>
              </a:rPr>
              <a:t>___________________________________ before </a:t>
            </a:r>
            <a:r>
              <a:rPr lang="en-US" dirty="0">
                <a:cs typeface="Times New Roman" pitchFamily="18" charset="0"/>
              </a:rPr>
              <a:t>blood returns to Right atrium.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Lymph movement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Times New Roman" pitchFamily="18" charset="0"/>
              </a:rPr>
              <a:t>Other forces that help with lymphatic movement include </a:t>
            </a:r>
          </a:p>
          <a:p>
            <a:pPr lvl="1"/>
            <a:r>
              <a:rPr lang="en-US" dirty="0">
                <a:cs typeface="Times New Roman" pitchFamily="18" charset="0"/>
              </a:rPr>
              <a:t>contraction of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>
              <a:cs typeface="Times New Roman" pitchFamily="18" charset="0"/>
            </a:endParaRPr>
          </a:p>
          <a:p>
            <a:pPr lvl="1"/>
            <a:r>
              <a:rPr lang="en-US" dirty="0">
                <a:cs typeface="Times New Roman" pitchFamily="18" charset="0"/>
              </a:rPr>
              <a:t>pressure changes due to the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>
              <a:cs typeface="Times New Roman" pitchFamily="18" charset="0"/>
            </a:endParaRPr>
          </a:p>
          <a:p>
            <a:pPr lvl="1"/>
            <a:endParaRPr lang="en-US" dirty="0" smtClean="0">
              <a:cs typeface="Times New Roman" pitchFamily="18" charset="0"/>
            </a:endParaRPr>
          </a:p>
          <a:p>
            <a:pPr lvl="1"/>
            <a:r>
              <a:rPr lang="en-US" dirty="0" smtClean="0">
                <a:cs typeface="Times New Roman" pitchFamily="18" charset="0"/>
              </a:rPr>
              <a:t>contraction </a:t>
            </a:r>
            <a:r>
              <a:rPr lang="en-US" dirty="0">
                <a:cs typeface="Times New Roman" pitchFamily="18" charset="0"/>
              </a:rPr>
              <a:t>of </a:t>
            </a:r>
            <a:r>
              <a:rPr lang="en-US" dirty="0" smtClean="0">
                <a:cs typeface="Times New Roman" pitchFamily="18" charset="0"/>
              </a:rPr>
              <a:t>________________________________________ in </a:t>
            </a:r>
            <a:r>
              <a:rPr lang="en-US" dirty="0">
                <a:cs typeface="Times New Roman" pitchFamily="18" charset="0"/>
              </a:rPr>
              <a:t>the walls of the larger lymphatic trunks.  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Lymph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47800"/>
            <a:ext cx="8534400" cy="4876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breathing muscles aid in lymph circulation: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______________________________ in </a:t>
            </a:r>
            <a:r>
              <a:rPr lang="en-US" dirty="0">
                <a:cs typeface="Times New Roman" pitchFamily="18" charset="0"/>
              </a:rPr>
              <a:t>thorax during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endParaRPr lang="en-US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Contracting diaphragm increases the pressure in the abdominal cavity….</a:t>
            </a:r>
          </a:p>
          <a:p>
            <a:pPr>
              <a:lnSpc>
                <a:spcPct val="90000"/>
              </a:lnSpc>
            </a:pPr>
            <a:endParaRPr lang="en-US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Lymph fluid squeezed out of </a:t>
            </a:r>
            <a:r>
              <a:rPr lang="en-US" dirty="0" smtClean="0">
                <a:cs typeface="Times New Roman" pitchFamily="18" charset="0"/>
              </a:rPr>
              <a:t>_____________________________________________________________________________.  </a:t>
            </a:r>
            <a:r>
              <a:rPr lang="en-US" dirty="0">
                <a:cs typeface="Times New Roman" pitchFamily="18" charset="0"/>
              </a:rPr>
              <a:t>Valves prevent back-flow.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Lymph movement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cs typeface="Times New Roman" pitchFamily="18" charset="0"/>
              </a:rPr>
              <a:t>Obstruction of movement:</a:t>
            </a:r>
          </a:p>
          <a:p>
            <a:pPr>
              <a:buFontTx/>
              <a:buNone/>
            </a:pPr>
            <a:endParaRPr lang="en-US" dirty="0">
              <a:cs typeface="Times New Roman" pitchFamily="18" charset="0"/>
            </a:endParaRPr>
          </a:p>
          <a:p>
            <a:r>
              <a:rPr lang="en-US" dirty="0" smtClean="0">
                <a:cs typeface="Times New Roman" pitchFamily="18" charset="0"/>
              </a:rPr>
              <a:t>________________________________:  </a:t>
            </a:r>
            <a:r>
              <a:rPr lang="en-US" dirty="0">
                <a:cs typeface="Times New Roman" pitchFamily="18" charset="0"/>
              </a:rPr>
              <a:t>may result from </a:t>
            </a:r>
            <a:r>
              <a:rPr lang="en-US" dirty="0" smtClean="0">
                <a:cs typeface="Times New Roman" pitchFamily="18" charset="0"/>
              </a:rPr>
              <a:t>__________________________ of </a:t>
            </a:r>
            <a:r>
              <a:rPr lang="en-US" dirty="0">
                <a:cs typeface="Times New Roman" pitchFamily="18" charset="0"/>
              </a:rPr>
              <a:t>lymphatic tissue  </a:t>
            </a:r>
          </a:p>
          <a:p>
            <a:pPr lvl="1"/>
            <a:r>
              <a:rPr lang="en-US" dirty="0">
                <a:cs typeface="Times New Roman" pitchFamily="18" charset="0"/>
              </a:rPr>
              <a:t>breast cancer patient with </a:t>
            </a:r>
            <a:r>
              <a:rPr lang="en-US" dirty="0" smtClean="0">
                <a:cs typeface="Times New Roman" pitchFamily="18" charset="0"/>
              </a:rPr>
              <a:t>______________________________ removed </a:t>
            </a:r>
            <a:r>
              <a:rPr lang="en-US" dirty="0">
                <a:cs typeface="Times New Roman" pitchFamily="18" charset="0"/>
              </a:rPr>
              <a:t>and swollen arms</a:t>
            </a:r>
          </a:p>
          <a:p>
            <a:pPr lvl="1"/>
            <a:r>
              <a:rPr lang="en-US" dirty="0">
                <a:cs typeface="Times New Roman" pitchFamily="18" charset="0"/>
              </a:rPr>
              <a:t>Lymph vessels will eventually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Lymphoid tissue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Important part of immune system</a:t>
            </a:r>
          </a:p>
          <a:p>
            <a:pPr lvl="1"/>
            <a:r>
              <a:rPr lang="en-US" dirty="0"/>
              <a:t>Houses and provides </a:t>
            </a:r>
            <a:r>
              <a:rPr lang="en-US" dirty="0" smtClean="0"/>
              <a:t>____________________________________ for </a:t>
            </a:r>
            <a:r>
              <a:rPr lang="en-US" dirty="0"/>
              <a:t>lymphocytes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Provides a place in which the lymphocytes and macrophages have the </a:t>
            </a:r>
            <a:r>
              <a:rPr lang="en-US" dirty="0" smtClean="0"/>
              <a:t>_</a:t>
            </a:r>
            <a:endParaRPr lang="en-US" dirty="0"/>
          </a:p>
          <a:p>
            <a:pPr lvl="1">
              <a:buFontTx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lymphoid tissue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__________________________________ connective </a:t>
            </a:r>
            <a:r>
              <a:rPr lang="en-US" dirty="0"/>
              <a:t>tissue</a:t>
            </a:r>
          </a:p>
          <a:p>
            <a:pPr lvl="1"/>
            <a:r>
              <a:rPr lang="en-US" dirty="0"/>
              <a:t>Found in all lymphoid organs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 smtClean="0"/>
              <a:t>_____________________________________ live </a:t>
            </a:r>
            <a:r>
              <a:rPr lang="en-US" dirty="0"/>
              <a:t>along the fibers</a:t>
            </a:r>
          </a:p>
          <a:p>
            <a:pPr lvl="1"/>
            <a:r>
              <a:rPr lang="en-US" dirty="0"/>
              <a:t>Lymphocytes live within the spaces of the network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Lymphatic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Lymphatic system</a:t>
            </a:r>
          </a:p>
          <a:p>
            <a:pPr lvl="1"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assoc. with the cardiovascular system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Includes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network of lymphatic vessels </a:t>
            </a:r>
          </a:p>
          <a:p>
            <a:pPr lvl="2"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circulating body fluids.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Lymphoid tissues and organs</a:t>
            </a:r>
          </a:p>
          <a:p>
            <a:pPr lvl="2"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Houses </a:t>
            </a:r>
            <a:r>
              <a:rPr lang="en-US" dirty="0" err="1">
                <a:cs typeface="Times New Roman" pitchFamily="18" charset="0"/>
              </a:rPr>
              <a:t>phagocytic</a:t>
            </a:r>
            <a:r>
              <a:rPr lang="en-US" dirty="0">
                <a:cs typeface="Times New Roman" pitchFamily="18" charset="0"/>
              </a:rPr>
              <a:t> cells</a:t>
            </a:r>
          </a:p>
          <a:p>
            <a:pPr lvl="2"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Filtration sites</a:t>
            </a:r>
          </a:p>
          <a:p>
            <a:pPr lvl="2">
              <a:lnSpc>
                <a:spcPct val="90000"/>
              </a:lnSpc>
            </a:pPr>
            <a:endParaRPr lang="en-US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Lymphoid tissue arrangement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Few reticular elements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Fount in </a:t>
            </a:r>
            <a:r>
              <a:rPr lang="en-US" dirty="0" smtClean="0"/>
              <a:t>_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Large collections found in lymph organs</a:t>
            </a:r>
          </a:p>
          <a:p>
            <a:pPr>
              <a:lnSpc>
                <a:spcPct val="90000"/>
              </a:lnSpc>
            </a:pPr>
            <a:r>
              <a:rPr lang="en-US" dirty="0"/>
              <a:t>Lymphoid </a:t>
            </a:r>
            <a:r>
              <a:rPr lang="en-US" dirty="0" smtClean="0"/>
              <a:t>_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Solid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Tightly packed reticular elements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Light-staining centers called germinal centers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Lymph Nodes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Times New Roman" pitchFamily="18" charset="0"/>
              </a:rPr>
              <a:t>Lymph nodes:  </a:t>
            </a:r>
            <a:r>
              <a:rPr lang="en-US" dirty="0" smtClean="0">
                <a:cs typeface="Times New Roman" pitchFamily="18" charset="0"/>
              </a:rPr>
              <a:t> </a:t>
            </a:r>
            <a:endParaRPr lang="en-US" dirty="0">
              <a:cs typeface="Times New Roman" pitchFamily="18" charset="0"/>
            </a:endParaRPr>
          </a:p>
          <a:p>
            <a:pPr>
              <a:buFontTx/>
              <a:buNone/>
            </a:pPr>
            <a:endParaRPr lang="en-US" dirty="0">
              <a:cs typeface="Times New Roman" pitchFamily="18" charset="0"/>
            </a:endParaRPr>
          </a:p>
          <a:p>
            <a:r>
              <a:rPr lang="en-US" dirty="0">
                <a:cs typeface="Times New Roman" pitchFamily="18" charset="0"/>
              </a:rPr>
              <a:t>Located along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dirty="0">
                <a:cs typeface="Times New Roman" pitchFamily="18" charset="0"/>
              </a:rPr>
              <a:t>  </a:t>
            </a:r>
          </a:p>
          <a:p>
            <a:r>
              <a:rPr lang="en-US" dirty="0">
                <a:cs typeface="Times New Roman" pitchFamily="18" charset="0"/>
              </a:rPr>
              <a:t>Contain large numbers of </a:t>
            </a:r>
            <a:r>
              <a:rPr lang="en-US" dirty="0" err="1">
                <a:cs typeface="Times New Roman" pitchFamily="18" charset="0"/>
              </a:rPr>
              <a:t>lymphatocytes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>
              <a:cs typeface="Times New Roman" pitchFamily="18" charset="0"/>
            </a:endParaRPr>
          </a:p>
          <a:p>
            <a:pPr lvl="1"/>
            <a:endParaRPr lang="en-US" dirty="0" smtClean="0">
              <a:cs typeface="Times New Roman" pitchFamily="18" charset="0"/>
            </a:endParaRPr>
          </a:p>
          <a:p>
            <a:pPr lvl="1"/>
            <a:endParaRPr lang="en-US" dirty="0">
              <a:cs typeface="Times New Roman" pitchFamily="18" charset="0"/>
            </a:endParaRPr>
          </a:p>
          <a:p>
            <a:pPr lvl="1"/>
            <a:r>
              <a:rPr lang="en-US" dirty="0" smtClean="0">
                <a:cs typeface="Times New Roman" pitchFamily="18" charset="0"/>
              </a:rPr>
              <a:t>fight </a:t>
            </a:r>
            <a:r>
              <a:rPr lang="en-US" dirty="0">
                <a:cs typeface="Times New Roman" pitchFamily="18" charset="0"/>
              </a:rPr>
              <a:t>invading microorganisms.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Lymph Nodes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612648" y="1600200"/>
            <a:ext cx="8153400" cy="47244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800" dirty="0">
                <a:cs typeface="Times New Roman" pitchFamily="18" charset="0"/>
              </a:rPr>
              <a:t>Lymph nodes: 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cs typeface="Times New Roman" pitchFamily="18" charset="0"/>
              </a:rPr>
              <a:t>less than 2.5 cm and bean-shaped.    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cs typeface="Times New Roman" pitchFamily="18" charset="0"/>
              </a:rPr>
              <a:t>Indention is called </a:t>
            </a:r>
            <a:r>
              <a:rPr lang="en-US" sz="2800" i="1" dirty="0" smtClean="0">
                <a:cs typeface="Times New Roman" pitchFamily="18" charset="0"/>
              </a:rPr>
              <a:t>________________________________ </a:t>
            </a:r>
            <a:r>
              <a:rPr lang="en-US" sz="2800" dirty="0" smtClean="0">
                <a:cs typeface="Times New Roman" pitchFamily="18" charset="0"/>
              </a:rPr>
              <a:t>where </a:t>
            </a:r>
            <a:r>
              <a:rPr lang="en-US" sz="2800" dirty="0">
                <a:cs typeface="Times New Roman" pitchFamily="18" charset="0"/>
              </a:rPr>
              <a:t>blood vessels and nerves connect with structure.  </a:t>
            </a:r>
          </a:p>
          <a:p>
            <a:pPr>
              <a:lnSpc>
                <a:spcPct val="80000"/>
              </a:lnSpc>
            </a:pPr>
            <a:endParaRPr lang="en-US" sz="2800" dirty="0"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sz="2800" dirty="0">
                <a:cs typeface="Times New Roman" pitchFamily="18" charset="0"/>
              </a:rPr>
              <a:t>Covered by </a:t>
            </a:r>
            <a:r>
              <a:rPr lang="en-US" sz="2800" dirty="0" smtClean="0">
                <a:cs typeface="Times New Roman" pitchFamily="18" charset="0"/>
              </a:rPr>
              <a:t>_</a:t>
            </a:r>
            <a:endParaRPr lang="en-US" sz="2800" dirty="0">
              <a:cs typeface="Times New Roman" pitchFamily="18" charset="0"/>
            </a:endParaRPr>
          </a:p>
          <a:p>
            <a:pPr lvl="1">
              <a:lnSpc>
                <a:spcPct val="80000"/>
              </a:lnSpc>
            </a:pPr>
            <a:endParaRPr lang="en-US" sz="2400" dirty="0" smtClean="0">
              <a:cs typeface="Times New Roman" pitchFamily="18" charset="0"/>
            </a:endParaRPr>
          </a:p>
          <a:p>
            <a:pPr lvl="1">
              <a:lnSpc>
                <a:spcPct val="80000"/>
              </a:lnSpc>
            </a:pPr>
            <a:r>
              <a:rPr lang="en-US" sz="2400" dirty="0" err="1" smtClean="0">
                <a:cs typeface="Times New Roman" pitchFamily="18" charset="0"/>
              </a:rPr>
              <a:t>Trabeculae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>
                <a:cs typeface="Times New Roman" pitchFamily="18" charset="0"/>
              </a:rPr>
              <a:t>extend inward to divide the node into compartments called nodules</a:t>
            </a:r>
          </a:p>
          <a:p>
            <a:pPr lvl="2">
              <a:lnSpc>
                <a:spcPct val="80000"/>
              </a:lnSpc>
            </a:pPr>
            <a:endParaRPr lang="en-US" sz="2000" dirty="0" smtClean="0">
              <a:cs typeface="Times New Roman" pitchFamily="18" charset="0"/>
            </a:endParaRPr>
          </a:p>
          <a:p>
            <a:pPr lvl="2">
              <a:lnSpc>
                <a:spcPct val="80000"/>
              </a:lnSpc>
            </a:pPr>
            <a:r>
              <a:rPr lang="en-US" sz="2000" dirty="0" smtClean="0">
                <a:cs typeface="Times New Roman" pitchFamily="18" charset="0"/>
              </a:rPr>
              <a:t>Centers </a:t>
            </a:r>
            <a:r>
              <a:rPr lang="en-US" sz="2000" dirty="0">
                <a:cs typeface="Times New Roman" pitchFamily="18" charset="0"/>
              </a:rPr>
              <a:t>of nodules stain lighter and are called </a:t>
            </a:r>
            <a:r>
              <a:rPr lang="en-US" sz="2000" dirty="0" smtClean="0">
                <a:cs typeface="Times New Roman" pitchFamily="18" charset="0"/>
              </a:rPr>
              <a:t>_</a:t>
            </a:r>
            <a:endParaRPr lang="en-US" sz="2000" dirty="0"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Lymph Nodes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Times New Roman" pitchFamily="18" charset="0"/>
              </a:rPr>
              <a:t>Lymphatic vessels lead to a node </a:t>
            </a:r>
          </a:p>
          <a:p>
            <a:pPr>
              <a:buFontTx/>
              <a:buNone/>
            </a:pPr>
            <a:endParaRPr lang="en-US" dirty="0">
              <a:cs typeface="Times New Roman" pitchFamily="18" charset="0"/>
            </a:endParaRPr>
          </a:p>
          <a:p>
            <a:r>
              <a:rPr lang="en-US" i="1" dirty="0" smtClean="0">
                <a:cs typeface="Times New Roman" pitchFamily="18" charset="0"/>
              </a:rPr>
              <a:t>__________________________________ </a:t>
            </a:r>
            <a:r>
              <a:rPr lang="en-US" i="1" dirty="0">
                <a:cs typeface="Times New Roman" pitchFamily="18" charset="0"/>
              </a:rPr>
              <a:t>vessels enter at various points.</a:t>
            </a:r>
          </a:p>
          <a:p>
            <a:pPr>
              <a:buFontTx/>
              <a:buNone/>
            </a:pPr>
            <a:endParaRPr lang="en-US" i="1" dirty="0">
              <a:cs typeface="Times New Roman" pitchFamily="18" charset="0"/>
            </a:endParaRPr>
          </a:p>
          <a:p>
            <a:r>
              <a:rPr lang="en-US" i="1" dirty="0">
                <a:cs typeface="Times New Roman" pitchFamily="18" charset="0"/>
              </a:rPr>
              <a:t> </a:t>
            </a:r>
            <a:r>
              <a:rPr lang="en-US" i="1" dirty="0" smtClean="0">
                <a:cs typeface="Times New Roman" pitchFamily="18" charset="0"/>
              </a:rPr>
              <a:t>__________________________________ vessel ___________________________ </a:t>
            </a:r>
            <a:r>
              <a:rPr lang="en-US" i="1" dirty="0">
                <a:cs typeface="Times New Roman" pitchFamily="18" charset="0"/>
              </a:rPr>
              <a:t>from the </a:t>
            </a:r>
            <a:r>
              <a:rPr lang="en-US" i="1" dirty="0" err="1">
                <a:cs typeface="Times New Roman" pitchFamily="18" charset="0"/>
              </a:rPr>
              <a:t>hilum</a:t>
            </a:r>
            <a:endParaRPr lang="en-US" i="1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Lymph Nodes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Nodes occur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Lymph nodes are divided into 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 </a:t>
            </a:r>
            <a:endParaRPr lang="en-US" dirty="0">
              <a:cs typeface="Times New Roman" pitchFamily="18" charset="0"/>
            </a:endParaRPr>
          </a:p>
          <a:p>
            <a:pPr lvl="2"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Superficial</a:t>
            </a:r>
          </a:p>
          <a:p>
            <a:pPr lvl="2"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Densely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>
              <a:cs typeface="Times New Roman" pitchFamily="18" charset="0"/>
            </a:endParaRPr>
          </a:p>
          <a:p>
            <a:pPr lvl="2"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Germinal centers are location of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Medulla</a:t>
            </a:r>
          </a:p>
          <a:p>
            <a:pPr lvl="2">
              <a:lnSpc>
                <a:spcPct val="90000"/>
              </a:lnSpc>
            </a:pPr>
            <a:r>
              <a:rPr lang="en-US" dirty="0" err="1">
                <a:cs typeface="Times New Roman" pitchFamily="18" charset="0"/>
              </a:rPr>
              <a:t>Medullary</a:t>
            </a:r>
            <a:r>
              <a:rPr lang="en-US" dirty="0">
                <a:cs typeface="Times New Roman" pitchFamily="18" charset="0"/>
              </a:rPr>
              <a:t> cords</a:t>
            </a:r>
          </a:p>
          <a:p>
            <a:pPr lvl="2"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Tissue contains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Lymph Nodes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sz="2800" dirty="0" smtClean="0">
                <a:cs typeface="Times New Roman" pitchFamily="18" charset="0"/>
              </a:rPr>
              <a:t>____________________________ functions </a:t>
            </a:r>
            <a:r>
              <a:rPr lang="en-US" sz="2800" dirty="0">
                <a:cs typeface="Times New Roman" pitchFamily="18" charset="0"/>
              </a:rPr>
              <a:t>of lymph nodes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cs typeface="Times New Roman" pitchFamily="18" charset="0"/>
              </a:rPr>
              <a:t>_________________________________________ potentially </a:t>
            </a:r>
            <a:r>
              <a:rPr lang="en-US" sz="2400" dirty="0">
                <a:cs typeface="Times New Roman" pitchFamily="18" charset="0"/>
              </a:rPr>
              <a:t>harmful particles from lymph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Lymph nodes are the only lymphatic structures that filter lymph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cs typeface="Times New Roman" pitchFamily="18" charset="0"/>
              </a:rPr>
              <a:t>centers for </a:t>
            </a:r>
            <a:r>
              <a:rPr lang="en-US" sz="2400" dirty="0" smtClean="0">
                <a:cs typeface="Times New Roman" pitchFamily="18" charset="0"/>
              </a:rPr>
              <a:t>_______________________________________________ (</a:t>
            </a:r>
            <a:r>
              <a:rPr lang="en-US" sz="2400" dirty="0">
                <a:cs typeface="Times New Roman" pitchFamily="18" charset="0"/>
              </a:rPr>
              <a:t>along with bone marrow)  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cs typeface="Times New Roman" pitchFamily="18" charset="0"/>
              </a:rPr>
              <a:t>Macrophages within the nodes engulf and destroy foreign substances, damaged cells, cellular debris.</a:t>
            </a:r>
            <a:r>
              <a:rPr lang="en-US" sz="2400" dirty="0"/>
              <a:t> 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cs typeface="Times New Roman" pitchFamily="18" charset="0"/>
              </a:rPr>
              <a:t>Tonsils are </a:t>
            </a:r>
            <a:r>
              <a:rPr lang="en-US" sz="2400" dirty="0" smtClean="0">
                <a:cs typeface="Times New Roman" pitchFamily="18" charset="0"/>
              </a:rPr>
              <a:t>___________________________________________ lymph </a:t>
            </a:r>
            <a:r>
              <a:rPr lang="en-US" sz="2400" dirty="0">
                <a:cs typeface="Times New Roman" pitchFamily="18" charset="0"/>
              </a:rPr>
              <a:t>nodes.  </a:t>
            </a:r>
          </a:p>
          <a:p>
            <a:pPr>
              <a:lnSpc>
                <a:spcPct val="90000"/>
              </a:lnSpc>
            </a:pPr>
            <a:r>
              <a:rPr lang="en-US" sz="2400" dirty="0" err="1">
                <a:cs typeface="Times New Roman" pitchFamily="18" charset="0"/>
              </a:rPr>
              <a:t>Peyer’s</a:t>
            </a:r>
            <a:r>
              <a:rPr lang="en-US" sz="2400" dirty="0">
                <a:cs typeface="Times New Roman" pitchFamily="18" charset="0"/>
              </a:rPr>
              <a:t> patches are nodules in the </a:t>
            </a:r>
            <a:r>
              <a:rPr lang="en-US" sz="2400" dirty="0" smtClean="0">
                <a:cs typeface="Times New Roman" pitchFamily="18" charset="0"/>
              </a:rPr>
              <a:t>_</a:t>
            </a:r>
            <a:endParaRPr lang="en-US" sz="28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Thymus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lnSpcReduction="10000"/>
          </a:bodyPr>
          <a:lstStyle/>
          <a:p>
            <a:r>
              <a:rPr lang="en-US" sz="2800" dirty="0">
                <a:cs typeface="Times New Roman" pitchFamily="18" charset="0"/>
              </a:rPr>
              <a:t>Thymus…lymphatic organ.</a:t>
            </a:r>
          </a:p>
          <a:p>
            <a:r>
              <a:rPr lang="en-US" sz="2800" dirty="0">
                <a:cs typeface="Times New Roman" pitchFamily="18" charset="0"/>
              </a:rPr>
              <a:t>Soft, </a:t>
            </a:r>
            <a:r>
              <a:rPr lang="en-US" sz="2800" dirty="0" smtClean="0">
                <a:cs typeface="Times New Roman" pitchFamily="18" charset="0"/>
              </a:rPr>
              <a:t>_</a:t>
            </a:r>
            <a:endParaRPr lang="en-US" sz="2800" dirty="0">
              <a:cs typeface="Times New Roman" pitchFamily="18" charset="0"/>
            </a:endParaRPr>
          </a:p>
          <a:p>
            <a:r>
              <a:rPr lang="en-US" sz="2800" dirty="0">
                <a:cs typeface="Times New Roman" pitchFamily="18" charset="0"/>
              </a:rPr>
              <a:t>Located within the </a:t>
            </a:r>
            <a:r>
              <a:rPr lang="en-US" sz="2800" dirty="0" smtClean="0">
                <a:cs typeface="Times New Roman" pitchFamily="18" charset="0"/>
              </a:rPr>
              <a:t>__________________________________________, </a:t>
            </a:r>
            <a:r>
              <a:rPr lang="en-US" sz="2800" dirty="0">
                <a:cs typeface="Times New Roman" pitchFamily="18" charset="0"/>
              </a:rPr>
              <a:t>anterior to aortic arch, posterior to upper part of the sternum.  </a:t>
            </a:r>
          </a:p>
          <a:p>
            <a:r>
              <a:rPr lang="en-US" sz="2800" dirty="0">
                <a:cs typeface="Times New Roman" pitchFamily="18" charset="0"/>
              </a:rPr>
              <a:t>Varies in size from person to person.  </a:t>
            </a:r>
          </a:p>
          <a:p>
            <a:pPr lvl="1"/>
            <a:r>
              <a:rPr lang="en-US" sz="2400" dirty="0" smtClean="0">
                <a:cs typeface="Times New Roman" pitchFamily="18" charset="0"/>
              </a:rPr>
              <a:t> </a:t>
            </a:r>
            <a:endParaRPr lang="en-US" sz="2400" dirty="0">
              <a:cs typeface="Times New Roman" pitchFamily="18" charset="0"/>
            </a:endParaRPr>
          </a:p>
          <a:p>
            <a:pPr lvl="1"/>
            <a:r>
              <a:rPr lang="en-US" sz="2400" dirty="0">
                <a:cs typeface="Times New Roman" pitchFamily="18" charset="0"/>
              </a:rPr>
              <a:t>Can be small or replaced by connective and </a:t>
            </a:r>
            <a:r>
              <a:rPr lang="en-US" sz="2400" dirty="0" smtClean="0">
                <a:cs typeface="Times New Roman" pitchFamily="18" charset="0"/>
              </a:rPr>
              <a:t>_</a:t>
            </a:r>
            <a:endParaRPr lang="en-US" sz="2400" i="1" dirty="0">
              <a:cs typeface="Times New Roman" pitchFamily="18" charset="0"/>
            </a:endParaRPr>
          </a:p>
          <a:p>
            <a:pPr lvl="1"/>
            <a:r>
              <a:rPr lang="en-US" sz="2400" i="1" dirty="0">
                <a:cs typeface="Times New Roman" pitchFamily="18" charset="0"/>
              </a:rPr>
              <a:t> </a:t>
            </a:r>
            <a:r>
              <a:rPr lang="en-US" sz="2400" dirty="0">
                <a:cs typeface="Times New Roman" pitchFamily="18" charset="0"/>
              </a:rPr>
              <a:t>Loses lymphatic properties in </a:t>
            </a:r>
            <a:r>
              <a:rPr lang="en-US" sz="2400" dirty="0" smtClean="0">
                <a:cs typeface="Times New Roman" pitchFamily="18" charset="0"/>
              </a:rPr>
              <a:t>_</a:t>
            </a:r>
            <a:endParaRPr lang="en-US" sz="2400" dirty="0">
              <a:cs typeface="Times New Roman" pitchFamily="18" charset="0"/>
            </a:endParaRP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Thymus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Times New Roman" pitchFamily="18" charset="0"/>
              </a:rPr>
              <a:t>Divided into lobules</a:t>
            </a:r>
            <a:r>
              <a:rPr lang="en-US" i="1" dirty="0">
                <a:cs typeface="Times New Roman" pitchFamily="18" charset="0"/>
              </a:rPr>
              <a:t>.  </a:t>
            </a:r>
          </a:p>
          <a:p>
            <a:endParaRPr lang="en-US" i="1" dirty="0">
              <a:cs typeface="Times New Roman" pitchFamily="18" charset="0"/>
            </a:endParaRPr>
          </a:p>
          <a:p>
            <a:r>
              <a:rPr lang="en-US" i="1" dirty="0">
                <a:cs typeface="Times New Roman" pitchFamily="18" charset="0"/>
              </a:rPr>
              <a:t>Precursor cells</a:t>
            </a:r>
            <a:r>
              <a:rPr lang="en-US" dirty="0">
                <a:cs typeface="Times New Roman" pitchFamily="18" charset="0"/>
              </a:rPr>
              <a:t>.  Inactive </a:t>
            </a:r>
            <a:r>
              <a:rPr lang="en-US" dirty="0" err="1">
                <a:cs typeface="Times New Roman" pitchFamily="18" charset="0"/>
              </a:rPr>
              <a:t>thymocytes</a:t>
            </a:r>
            <a:r>
              <a:rPr lang="en-US" dirty="0">
                <a:cs typeface="Times New Roman" pitchFamily="18" charset="0"/>
              </a:rPr>
              <a:t>.  Some mature into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>
              <a:cs typeface="Times New Roman" pitchFamily="18" charset="0"/>
            </a:endParaRPr>
          </a:p>
          <a:p>
            <a:pPr lvl="1"/>
            <a:r>
              <a:rPr lang="en-US" dirty="0">
                <a:cs typeface="Times New Roman" pitchFamily="18" charset="0"/>
              </a:rPr>
              <a:t>provide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>
              <a:cs typeface="Times New Roman" pitchFamily="18" charset="0"/>
            </a:endParaRPr>
          </a:p>
          <a:p>
            <a:pPr lvl="1"/>
            <a:r>
              <a:rPr lang="en-US" dirty="0">
                <a:cs typeface="Times New Roman" pitchFamily="18" charset="0"/>
              </a:rPr>
              <a:t>Stimulated by </a:t>
            </a:r>
            <a:r>
              <a:rPr lang="en-US" dirty="0" smtClean="0">
                <a:cs typeface="Times New Roman" pitchFamily="18" charset="0"/>
              </a:rPr>
              <a:t>____________________________, </a:t>
            </a:r>
            <a:r>
              <a:rPr lang="en-US" dirty="0">
                <a:cs typeface="Times New Roman" pitchFamily="18" charset="0"/>
              </a:rPr>
              <a:t>produced by epithelial cells in thymus.</a:t>
            </a:r>
          </a:p>
          <a:p>
            <a:pPr>
              <a:buFontTx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Thymus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Contains </a:t>
            </a:r>
            <a:r>
              <a:rPr lang="en-US" dirty="0" err="1"/>
              <a:t>Thymic</a:t>
            </a:r>
            <a:r>
              <a:rPr lang="en-US" dirty="0"/>
              <a:t> corpuscles</a:t>
            </a:r>
          </a:p>
          <a:p>
            <a:pPr lvl="2"/>
            <a:r>
              <a:rPr lang="en-US" dirty="0" err="1"/>
              <a:t>A.k.a</a:t>
            </a:r>
            <a:r>
              <a:rPr lang="en-US" dirty="0"/>
              <a:t> </a:t>
            </a:r>
            <a:r>
              <a:rPr lang="en-US" dirty="0" smtClean="0"/>
              <a:t>__________________________________ corpuscles</a:t>
            </a:r>
            <a:endParaRPr lang="en-US" dirty="0"/>
          </a:p>
          <a:p>
            <a:pPr lvl="2"/>
            <a:endParaRPr lang="en-US" dirty="0"/>
          </a:p>
          <a:p>
            <a:pPr lvl="2"/>
            <a:r>
              <a:rPr lang="en-US" dirty="0"/>
              <a:t>Function:  Site of </a:t>
            </a:r>
            <a:r>
              <a:rPr lang="en-US" dirty="0" smtClean="0"/>
              <a:t>_</a:t>
            </a:r>
            <a:endParaRPr lang="en-US" dirty="0"/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Spleen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____________________________________ of </a:t>
            </a:r>
            <a:r>
              <a:rPr lang="en-US" dirty="0">
                <a:cs typeface="Times New Roman" pitchFamily="18" charset="0"/>
              </a:rPr>
              <a:t>the lymphatic organs.  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Location: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upper </a:t>
            </a:r>
            <a:r>
              <a:rPr lang="en-US" dirty="0">
                <a:cs typeface="Times New Roman" pitchFamily="18" charset="0"/>
              </a:rPr>
              <a:t>left portion of abdominal </a:t>
            </a:r>
            <a:r>
              <a:rPr lang="en-US" dirty="0" smtClean="0">
                <a:cs typeface="Times New Roman" pitchFamily="18" charset="0"/>
              </a:rPr>
              <a:t>cavity, inferior </a:t>
            </a:r>
            <a:r>
              <a:rPr lang="en-US" dirty="0">
                <a:cs typeface="Times New Roman" pitchFamily="18" charset="0"/>
              </a:rPr>
              <a:t>to diaphragm.  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Appearance: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Resembles a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Connective </a:t>
            </a:r>
            <a:r>
              <a:rPr lang="en-US" dirty="0">
                <a:cs typeface="Times New Roman" pitchFamily="18" charset="0"/>
              </a:rPr>
              <a:t>tissue divides spleen into chambers/nodules.  </a:t>
            </a:r>
          </a:p>
          <a:p>
            <a:pPr>
              <a:lnSpc>
                <a:spcPct val="90000"/>
              </a:lnSpc>
            </a:pPr>
            <a:r>
              <a:rPr lang="en-US" dirty="0" err="1">
                <a:cs typeface="Times New Roman" pitchFamily="18" charset="0"/>
              </a:rPr>
              <a:t>Hilum</a:t>
            </a:r>
            <a:r>
              <a:rPr lang="en-US" dirty="0">
                <a:cs typeface="Times New Roman" pitchFamily="18" charset="0"/>
              </a:rPr>
              <a:t> on surface where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Lymph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cs typeface="Times New Roman" pitchFamily="18" charset="0"/>
            </a:endParaRPr>
          </a:p>
          <a:p>
            <a:r>
              <a:rPr lang="en-US" dirty="0">
                <a:cs typeface="Times New Roman" pitchFamily="18" charset="0"/>
              </a:rPr>
              <a:t> Lymphatic </a:t>
            </a:r>
            <a:r>
              <a:rPr lang="en-US" dirty="0" smtClean="0">
                <a:cs typeface="Times New Roman" pitchFamily="18" charset="0"/>
              </a:rPr>
              <a:t>_____________________ transport _____________________________ away </a:t>
            </a:r>
            <a:r>
              <a:rPr lang="en-US" dirty="0">
                <a:cs typeface="Times New Roman" pitchFamily="18" charset="0"/>
              </a:rPr>
              <a:t>from interstitial spaces between cells and return it to the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Spleen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Spleen function</a:t>
            </a:r>
          </a:p>
          <a:p>
            <a:pPr lvl="1"/>
            <a:r>
              <a:rPr lang="en-US" dirty="0"/>
              <a:t>Site of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Blood </a:t>
            </a:r>
            <a:r>
              <a:rPr lang="en-US" dirty="0" smtClean="0"/>
              <a:t>_</a:t>
            </a:r>
            <a:endParaRPr lang="en-US" dirty="0"/>
          </a:p>
          <a:p>
            <a:pPr lvl="2"/>
            <a:r>
              <a:rPr lang="en-US" dirty="0"/>
              <a:t>Removes debris</a:t>
            </a:r>
          </a:p>
          <a:p>
            <a:pPr lvl="2"/>
            <a:r>
              <a:rPr lang="en-US" dirty="0"/>
              <a:t>Removes aged and defective RBCs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Additional Spleen function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 </a:t>
            </a:r>
            <a:r>
              <a:rPr lang="en-US" dirty="0" smtClean="0"/>
              <a:t>_______________________________ </a:t>
            </a:r>
            <a:r>
              <a:rPr lang="en-US" dirty="0"/>
              <a:t>breakdown products of RBCs for later use</a:t>
            </a:r>
          </a:p>
          <a:p>
            <a:endParaRPr lang="en-US" dirty="0"/>
          </a:p>
          <a:p>
            <a:r>
              <a:rPr lang="en-US" dirty="0"/>
              <a:t>2.  Site of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/>
          </a:p>
          <a:p>
            <a:r>
              <a:rPr lang="en-US" dirty="0"/>
              <a:t>3.  Stores blood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Spleen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Times New Roman" pitchFamily="18" charset="0"/>
              </a:rPr>
              <a:t>Two types of tissues in spleen:	</a:t>
            </a:r>
          </a:p>
          <a:p>
            <a:r>
              <a:rPr lang="en-US" dirty="0" smtClean="0">
                <a:cs typeface="Times New Roman" pitchFamily="18" charset="0"/>
              </a:rPr>
              <a:t> </a:t>
            </a:r>
            <a:endParaRPr lang="en-US" dirty="0">
              <a:cs typeface="Times New Roman" pitchFamily="18" charset="0"/>
            </a:endParaRPr>
          </a:p>
          <a:p>
            <a:pPr lvl="1"/>
            <a:r>
              <a:rPr lang="en-US" dirty="0">
                <a:cs typeface="Times New Roman" pitchFamily="18" charset="0"/>
              </a:rPr>
              <a:t>located throughout the spleen in </a:t>
            </a:r>
            <a:r>
              <a:rPr lang="en-US" dirty="0" smtClean="0">
                <a:cs typeface="Times New Roman" pitchFamily="18" charset="0"/>
              </a:rPr>
              <a:t>_ </a:t>
            </a:r>
            <a:endParaRPr lang="en-US" dirty="0">
              <a:cs typeface="Times New Roman" pitchFamily="18" charset="0"/>
            </a:endParaRPr>
          </a:p>
          <a:p>
            <a:pPr lvl="1"/>
            <a:r>
              <a:rPr lang="en-US" dirty="0">
                <a:cs typeface="Times New Roman" pitchFamily="18" charset="0"/>
              </a:rPr>
              <a:t>Composed of nodules.  </a:t>
            </a:r>
          </a:p>
          <a:p>
            <a:pPr lvl="1"/>
            <a:r>
              <a:rPr lang="en-US" dirty="0">
                <a:cs typeface="Times New Roman" pitchFamily="18" charset="0"/>
              </a:rPr>
              <a:t>Forms around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>
              <a:cs typeface="Times New Roman" pitchFamily="18" charset="0"/>
            </a:endParaRPr>
          </a:p>
          <a:p>
            <a:pPr lvl="1"/>
            <a:r>
              <a:rPr lang="en-US" dirty="0">
                <a:cs typeface="Times New Roman" pitchFamily="18" charset="0"/>
              </a:rPr>
              <a:t>Contain many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Spleen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371600"/>
            <a:ext cx="8077200" cy="4800600"/>
          </a:xfrm>
        </p:spPr>
        <p:txBody>
          <a:bodyPr/>
          <a:lstStyle/>
          <a:p>
            <a:pPr>
              <a:buFontTx/>
              <a:buNone/>
            </a:pPr>
            <a:endParaRPr lang="en-US" dirty="0">
              <a:cs typeface="Times New Roman" pitchFamily="18" charset="0"/>
            </a:endParaRPr>
          </a:p>
          <a:p>
            <a:r>
              <a:rPr lang="en-US" dirty="0">
                <a:cs typeface="Times New Roman" pitchFamily="18" charset="0"/>
              </a:rPr>
              <a:t>Red pulp:  </a:t>
            </a:r>
          </a:p>
          <a:p>
            <a:pPr lvl="1"/>
            <a:r>
              <a:rPr lang="en-US" sz="3200" dirty="0">
                <a:cs typeface="Times New Roman" pitchFamily="18" charset="0"/>
              </a:rPr>
              <a:t>fills remaining spaces of lobules, </a:t>
            </a:r>
          </a:p>
          <a:p>
            <a:pPr lvl="1"/>
            <a:r>
              <a:rPr lang="en-US" sz="3200" dirty="0">
                <a:cs typeface="Times New Roman" pitchFamily="18" charset="0"/>
              </a:rPr>
              <a:t>surrounds </a:t>
            </a:r>
            <a:r>
              <a:rPr lang="en-US" sz="3200" dirty="0" smtClean="0">
                <a:cs typeface="Times New Roman" pitchFamily="18" charset="0"/>
              </a:rPr>
              <a:t>_</a:t>
            </a:r>
            <a:endParaRPr lang="en-US" sz="3200" dirty="0">
              <a:cs typeface="Times New Roman" pitchFamily="18" charset="0"/>
            </a:endParaRPr>
          </a:p>
          <a:p>
            <a:pPr lvl="1"/>
            <a:r>
              <a:rPr lang="en-US" sz="3200" dirty="0">
                <a:cs typeface="Times New Roman" pitchFamily="18" charset="0"/>
              </a:rPr>
              <a:t>Contains </a:t>
            </a:r>
            <a:r>
              <a:rPr lang="en-US" sz="3200" dirty="0" smtClean="0">
                <a:cs typeface="Times New Roman" pitchFamily="18" charset="0"/>
              </a:rPr>
              <a:t>__________________________________ where </a:t>
            </a:r>
            <a:r>
              <a:rPr lang="en-US" sz="3200" dirty="0">
                <a:cs typeface="Times New Roman" pitchFamily="18" charset="0"/>
              </a:rPr>
              <a:t>it gets its color</a:t>
            </a:r>
          </a:p>
          <a:p>
            <a:pPr lvl="1"/>
            <a:r>
              <a:rPr lang="en-US" sz="3200" dirty="0">
                <a:cs typeface="Times New Roman" pitchFamily="18" charset="0"/>
              </a:rPr>
              <a:t>many lymphocytes and macrophages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Tonsils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Simplest lymphoid organs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Named for locations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 </a:t>
            </a:r>
            <a:endParaRPr lang="en-US" sz="28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Bilateral, </a:t>
            </a:r>
            <a:r>
              <a:rPr lang="en-US" sz="2400" dirty="0" smtClean="0"/>
              <a:t>_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Largest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Most often </a:t>
            </a:r>
            <a:r>
              <a:rPr lang="en-US" sz="2400" dirty="0" smtClean="0"/>
              <a:t>_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800" dirty="0"/>
              <a:t>Lingual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Base of </a:t>
            </a:r>
            <a:r>
              <a:rPr lang="en-US" sz="2400" dirty="0" smtClean="0"/>
              <a:t>_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800" dirty="0" smtClean="0"/>
              <a:t> </a:t>
            </a:r>
            <a:endParaRPr lang="en-US" sz="2800" dirty="0"/>
          </a:p>
          <a:p>
            <a:pPr lvl="1">
              <a:lnSpc>
                <a:spcPct val="80000"/>
              </a:lnSpc>
            </a:pPr>
            <a:r>
              <a:rPr lang="en-US" sz="2400" dirty="0" smtClean="0"/>
              <a:t> 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Posterior wall of </a:t>
            </a:r>
            <a:r>
              <a:rPr lang="en-US" sz="2400" dirty="0" err="1"/>
              <a:t>nasopharynx</a:t>
            </a:r>
            <a:endParaRPr lang="en-US" sz="24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Tonsils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Contains follicles with germinal centers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Not fully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Epithelium forms </a:t>
            </a:r>
            <a:r>
              <a:rPr lang="en-US" dirty="0" err="1"/>
              <a:t>tonsillar</a:t>
            </a:r>
            <a:r>
              <a:rPr lang="en-US" dirty="0"/>
              <a:t> crypts </a:t>
            </a:r>
          </a:p>
          <a:p>
            <a:pPr lvl="2"/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Additional lymphoid follicles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Peyer’s</a:t>
            </a:r>
            <a:r>
              <a:rPr lang="en-US" dirty="0"/>
              <a:t> Patches</a:t>
            </a:r>
          </a:p>
          <a:p>
            <a:pPr lvl="1"/>
            <a:r>
              <a:rPr lang="en-US" dirty="0"/>
              <a:t>Large,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Located in wall of small intestine</a:t>
            </a:r>
          </a:p>
          <a:p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Works along with </a:t>
            </a:r>
            <a:r>
              <a:rPr lang="en-US" dirty="0" err="1"/>
              <a:t>Peyers</a:t>
            </a:r>
            <a:r>
              <a:rPr lang="en-US" dirty="0"/>
              <a:t> Patches to </a:t>
            </a:r>
            <a:r>
              <a:rPr lang="en-US" dirty="0" smtClean="0"/>
              <a:t>______________________________________  </a:t>
            </a:r>
            <a:r>
              <a:rPr lang="en-US" dirty="0"/>
              <a:t>and generate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MALT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Located by passages that are open to the exterior</a:t>
            </a:r>
          </a:p>
          <a:p>
            <a:pPr lvl="2"/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dirty="0"/>
              <a:t>Respiratory</a:t>
            </a:r>
          </a:p>
          <a:p>
            <a:pPr lvl="2"/>
            <a:r>
              <a:rPr lang="en-US" dirty="0"/>
              <a:t>Genitourinary</a:t>
            </a:r>
          </a:p>
          <a:p>
            <a:pPr lvl="2">
              <a:buFontTx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5334000" cy="1219200"/>
          </a:xfrm>
        </p:spPr>
        <p:txBody>
          <a:bodyPr/>
          <a:lstStyle/>
          <a:p>
            <a:r>
              <a:rPr lang="en-US"/>
              <a:t>Clinical Terms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12648" y="1600200"/>
            <a:ext cx="7464552" cy="4876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Elephantiasis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Caused by </a:t>
            </a:r>
            <a:r>
              <a:rPr lang="en-US" dirty="0" smtClean="0"/>
              <a:t>________________________ invading </a:t>
            </a:r>
            <a:r>
              <a:rPr lang="en-US" dirty="0"/>
              <a:t>the lymphatic system in the lower extremities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Lymphatic </a:t>
            </a:r>
            <a:r>
              <a:rPr lang="en-US" dirty="0" err="1"/>
              <a:t>filariasis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Results in </a:t>
            </a:r>
            <a:r>
              <a:rPr lang="en-US" dirty="0" smtClean="0"/>
              <a:t>_</a:t>
            </a:r>
            <a:endParaRPr lang="en-US" dirty="0"/>
          </a:p>
          <a:p>
            <a:pPr lvl="2">
              <a:lnSpc>
                <a:spcPct val="90000"/>
              </a:lnSpc>
            </a:pPr>
            <a:endParaRPr lang="en-US" dirty="0" smtClean="0"/>
          </a:p>
          <a:p>
            <a:pPr lvl="2"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/>
              <a:t>May be a combination of </a:t>
            </a:r>
            <a:br>
              <a:rPr lang="en-US" dirty="0"/>
            </a:br>
            <a:r>
              <a:rPr lang="en-US" dirty="0"/>
              <a:t>lymph blockage and immune </a:t>
            </a:r>
            <a:br>
              <a:rPr lang="en-US" dirty="0"/>
            </a:br>
            <a:r>
              <a:rPr lang="en-US" dirty="0"/>
              <a:t>response to the parasite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Typically a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Hodgkin’s disease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Lymphoid tissue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Cancerous growth of cells in the lymph system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Symptoms:</a:t>
            </a:r>
          </a:p>
          <a:p>
            <a:pPr lvl="2"/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dirty="0"/>
              <a:t>Fatigue</a:t>
            </a:r>
          </a:p>
          <a:p>
            <a:pPr lvl="2"/>
            <a:r>
              <a:rPr lang="en-US" dirty="0"/>
              <a:t>Fever</a:t>
            </a:r>
          </a:p>
          <a:p>
            <a:pPr lvl="2"/>
            <a:r>
              <a:rPr lang="en-US" dirty="0" smtClean="0"/>
              <a:t> </a:t>
            </a:r>
            <a:endParaRPr lang="en-US" dirty="0"/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Lymphatic Capillaries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endParaRPr lang="en-US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Microscopic, </a:t>
            </a:r>
            <a:r>
              <a:rPr lang="en-US" dirty="0" smtClean="0">
                <a:cs typeface="Times New Roman" pitchFamily="18" charset="0"/>
              </a:rPr>
              <a:t>_.</a:t>
            </a:r>
            <a:endParaRPr lang="en-US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Extends into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Parallels the networks of the blood capillaries.  </a:t>
            </a:r>
          </a:p>
          <a:p>
            <a:pPr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Absent in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Central nervous system</a:t>
            </a:r>
          </a:p>
          <a:p>
            <a:pPr lvl="1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Hodgkin’s disease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Characterized by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Thought to be a malignant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Treatment:</a:t>
            </a:r>
          </a:p>
          <a:p>
            <a:pPr lvl="2"/>
            <a:r>
              <a:rPr lang="en-US" dirty="0"/>
              <a:t>Chemotherapy and radiation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High cure rate</a:t>
            </a:r>
          </a:p>
          <a:p>
            <a:endParaRPr lang="en-US" dirty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705600" y="0"/>
            <a:ext cx="1905000" cy="1276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Non-Hodgkin’s lymphoma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Includes all cancers of lymphoid tissue </a:t>
            </a:r>
            <a:r>
              <a:rPr lang="en-US" dirty="0" smtClean="0"/>
              <a:t>_</a:t>
            </a:r>
            <a:endParaRPr lang="en-US" dirty="0"/>
          </a:p>
          <a:p>
            <a:r>
              <a:rPr lang="en-US" dirty="0"/>
              <a:t>Uncontrolled multiplication and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Swelling </a:t>
            </a:r>
            <a:r>
              <a:rPr lang="en-US" dirty="0"/>
              <a:t>of </a:t>
            </a:r>
            <a:r>
              <a:rPr lang="en-US" dirty="0" smtClean="0"/>
              <a:t>the </a:t>
            </a:r>
            <a:r>
              <a:rPr lang="en-US" dirty="0"/>
              <a:t>lymph nodes</a:t>
            </a:r>
          </a:p>
          <a:p>
            <a:pPr lvl="1"/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Peyer’s</a:t>
            </a:r>
            <a:r>
              <a:rPr lang="en-US" dirty="0" smtClean="0"/>
              <a:t> patches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Is the 5</a:t>
            </a:r>
            <a:r>
              <a:rPr lang="en-US" baseline="30000" dirty="0"/>
              <a:t>th</a:t>
            </a:r>
            <a:r>
              <a:rPr lang="en-US" dirty="0"/>
              <a:t> most common type of cancer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Lymphoma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 term 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smtClean="0"/>
              <a:t> </a:t>
            </a:r>
            <a:endParaRPr lang="en-US" dirty="0"/>
          </a:p>
          <a:p>
            <a:pPr lvl="1"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5638800" cy="1020762"/>
          </a:xfrm>
        </p:spPr>
        <p:txBody>
          <a:bodyPr>
            <a:normAutofit/>
          </a:bodyPr>
          <a:lstStyle/>
          <a:p>
            <a:r>
              <a:rPr lang="en-US" sz="4000" dirty="0"/>
              <a:t>Lymphatic capillaries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____________________________ permeable</a:t>
            </a:r>
            <a:endParaRPr lang="en-US" dirty="0"/>
          </a:p>
          <a:p>
            <a:pPr lvl="1"/>
            <a:r>
              <a:rPr lang="en-US" dirty="0"/>
              <a:t>Endothelial cells are not tightly joined</a:t>
            </a:r>
          </a:p>
          <a:p>
            <a:pPr lvl="2"/>
            <a:r>
              <a:rPr lang="en-US" dirty="0"/>
              <a:t>They </a:t>
            </a:r>
            <a:r>
              <a:rPr lang="en-US" dirty="0" smtClean="0"/>
              <a:t>_</a:t>
            </a:r>
            <a:endParaRPr lang="en-US" dirty="0"/>
          </a:p>
          <a:p>
            <a:pPr lvl="2"/>
            <a:r>
              <a:rPr lang="en-US" dirty="0"/>
              <a:t>Form mini-valves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Collagen filaments anchor the endothelial cells</a:t>
            </a:r>
          </a:p>
          <a:p>
            <a:pPr lvl="2"/>
            <a:r>
              <a:rPr lang="en-US" dirty="0"/>
              <a:t>Any </a:t>
            </a:r>
            <a:r>
              <a:rPr lang="en-US" dirty="0" smtClean="0"/>
              <a:t>_____________________________________ in </a:t>
            </a:r>
            <a:r>
              <a:rPr lang="en-US" dirty="0"/>
              <a:t>interstitial fluid volume opens the mini-valves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Lymphatic capillaries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/>
              <a:t>	</a:t>
            </a:r>
          </a:p>
          <a:p>
            <a:pPr lvl="1"/>
            <a:r>
              <a:rPr lang="en-US" dirty="0"/>
              <a:t>Increase interstitial pressure causes fluid to be </a:t>
            </a:r>
            <a:r>
              <a:rPr lang="en-US" dirty="0" smtClean="0"/>
              <a:t>_______________________________________</a:t>
            </a:r>
            <a:endParaRPr lang="en-US" dirty="0"/>
          </a:p>
          <a:p>
            <a:pPr lvl="2"/>
            <a:r>
              <a:rPr lang="en-US" dirty="0"/>
              <a:t>Mini-valves open due to pressure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Increased pressure within the capillaries prevents fluid from leaking out into the </a:t>
            </a:r>
            <a:r>
              <a:rPr lang="en-US" dirty="0" smtClean="0"/>
              <a:t>_</a:t>
            </a:r>
            <a:endParaRPr lang="en-US" dirty="0"/>
          </a:p>
          <a:p>
            <a:pPr lvl="2"/>
            <a:r>
              <a:rPr lang="en-US" dirty="0"/>
              <a:t>Mini-valves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Lymphatic capillaries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Lymph capillaries responsible for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Can pick up </a:t>
            </a:r>
            <a:r>
              <a:rPr lang="en-US" dirty="0" smtClean="0"/>
              <a:t>_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/>
              <a:t>blood vessels can not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During inflammation, capillaries open to pick up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/>
              <a:t>Bacteria 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Lacteals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612648" y="1600200"/>
            <a:ext cx="5940552" cy="4495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Highly specialized</a:t>
            </a:r>
          </a:p>
          <a:p>
            <a:r>
              <a:rPr lang="en-US" dirty="0"/>
              <a:t>Present in </a:t>
            </a:r>
            <a:r>
              <a:rPr lang="en-US" dirty="0" smtClean="0"/>
              <a:t>_</a:t>
            </a: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pPr lvl="1"/>
            <a:r>
              <a:rPr lang="en-US" dirty="0"/>
              <a:t>Helps to absorb digested </a:t>
            </a:r>
            <a:br>
              <a:rPr lang="en-US" dirty="0"/>
            </a:br>
            <a:r>
              <a:rPr lang="en-US" dirty="0" smtClean="0"/>
              <a:t>___________________ from </a:t>
            </a:r>
            <a:r>
              <a:rPr lang="en-US" dirty="0"/>
              <a:t>the intestines</a:t>
            </a:r>
          </a:p>
          <a:p>
            <a:pPr lvl="1"/>
            <a:endParaRPr lang="en-US" dirty="0"/>
          </a:p>
          <a:p>
            <a:pPr lvl="1"/>
            <a:r>
              <a:rPr lang="en-US" dirty="0" err="1"/>
              <a:t>Chyle</a:t>
            </a:r>
            <a:r>
              <a:rPr lang="en-US" dirty="0"/>
              <a:t>:  </a:t>
            </a:r>
            <a:r>
              <a:rPr lang="en-US" dirty="0" smtClean="0"/>
              <a:t>_</a:t>
            </a:r>
            <a:endParaRPr lang="en-US" dirty="0"/>
          </a:p>
          <a:p>
            <a:pPr lvl="2"/>
            <a:r>
              <a:rPr lang="en-US" dirty="0"/>
              <a:t>Will be returned to the circulatory system</a:t>
            </a:r>
          </a:p>
        </p:txBody>
      </p:sp>
      <p:pic>
        <p:nvPicPr>
          <p:cNvPr id="48133" name="Picture 5" descr="lacteal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26188" y="1752600"/>
            <a:ext cx="2817812" cy="4648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Lymphatic vessels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Times New Roman" pitchFamily="18" charset="0"/>
              </a:rPr>
              <a:t>Lymphatic </a:t>
            </a:r>
            <a:r>
              <a:rPr lang="en-US" dirty="0" smtClean="0">
                <a:cs typeface="Times New Roman" pitchFamily="18" charset="0"/>
              </a:rPr>
              <a:t>Vessels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 similar </a:t>
            </a:r>
            <a:r>
              <a:rPr lang="en-US" dirty="0">
                <a:cs typeface="Times New Roman" pitchFamily="18" charset="0"/>
              </a:rPr>
              <a:t>to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>
              <a:cs typeface="Times New Roman" pitchFamily="18" charset="0"/>
            </a:endParaRPr>
          </a:p>
          <a:p>
            <a:r>
              <a:rPr lang="en-US" dirty="0">
                <a:cs typeface="Times New Roman" pitchFamily="18" charset="0"/>
              </a:rPr>
              <a:t>Three layers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smtClean="0">
                <a:cs typeface="Times New Roman" pitchFamily="18" charset="0"/>
              </a:rPr>
              <a:t> </a:t>
            </a:r>
            <a:endParaRPr lang="en-US" dirty="0">
              <a:cs typeface="Times New Roman" pitchFamily="18" charset="0"/>
            </a:endParaRPr>
          </a:p>
          <a:p>
            <a:pPr lvl="1"/>
            <a:r>
              <a:rPr lang="en-US" dirty="0" smtClean="0">
                <a:cs typeface="Times New Roman" pitchFamily="18" charset="0"/>
              </a:rPr>
              <a:t> Smooth </a:t>
            </a:r>
            <a:r>
              <a:rPr lang="en-US" dirty="0">
                <a:cs typeface="Times New Roman" pitchFamily="18" charset="0"/>
              </a:rPr>
              <a:t>muscle and elastic fibers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 outer </a:t>
            </a:r>
            <a:r>
              <a:rPr lang="en-US" dirty="0">
                <a:cs typeface="Times New Roman" pitchFamily="18" charset="0"/>
              </a:rPr>
              <a:t>layer of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1036</Words>
  <Application>Microsoft Office PowerPoint</Application>
  <PresentationFormat>On-screen Show (4:3)</PresentationFormat>
  <Paragraphs>317</Paragraphs>
  <Slides>42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Exam Three material:  Chapter 20</vt:lpstr>
      <vt:lpstr>Lymphatic</vt:lpstr>
      <vt:lpstr>Lymph</vt:lpstr>
      <vt:lpstr>Lymphatic Capillaries</vt:lpstr>
      <vt:lpstr>Lymphatic capillaries</vt:lpstr>
      <vt:lpstr>Lymphatic capillaries</vt:lpstr>
      <vt:lpstr>Lymphatic capillaries</vt:lpstr>
      <vt:lpstr>Lacteals</vt:lpstr>
      <vt:lpstr>Lymphatic vessels</vt:lpstr>
      <vt:lpstr>Lymphatic Vessels</vt:lpstr>
      <vt:lpstr>Lymphatic Trunks</vt:lpstr>
      <vt:lpstr>Lymphatic trunks</vt:lpstr>
      <vt:lpstr>Collecting Ducts</vt:lpstr>
      <vt:lpstr>Lymphatic ducts</vt:lpstr>
      <vt:lpstr>Lymph movement</vt:lpstr>
      <vt:lpstr>Lymph</vt:lpstr>
      <vt:lpstr>Lymph movement</vt:lpstr>
      <vt:lpstr>Lymphoid tissue</vt:lpstr>
      <vt:lpstr>Types of lymphoid tissue</vt:lpstr>
      <vt:lpstr>Lymphoid tissue arrangement</vt:lpstr>
      <vt:lpstr>Lymph Nodes</vt:lpstr>
      <vt:lpstr>Lymph Nodes</vt:lpstr>
      <vt:lpstr>Lymph Nodes</vt:lpstr>
      <vt:lpstr>Lymph Nodes</vt:lpstr>
      <vt:lpstr>Lymph Nodes</vt:lpstr>
      <vt:lpstr>Thymus</vt:lpstr>
      <vt:lpstr>Thymus</vt:lpstr>
      <vt:lpstr>Thymus</vt:lpstr>
      <vt:lpstr>Spleen</vt:lpstr>
      <vt:lpstr>Spleen</vt:lpstr>
      <vt:lpstr>Additional Spleen function</vt:lpstr>
      <vt:lpstr>Spleen</vt:lpstr>
      <vt:lpstr>Spleen</vt:lpstr>
      <vt:lpstr>Tonsils</vt:lpstr>
      <vt:lpstr>Tonsils</vt:lpstr>
      <vt:lpstr>Additional lymphoid follicles</vt:lpstr>
      <vt:lpstr>MALT</vt:lpstr>
      <vt:lpstr>Clinical Terms</vt:lpstr>
      <vt:lpstr>Hodgkin’s disease</vt:lpstr>
      <vt:lpstr>Hodgkin’s disease</vt:lpstr>
      <vt:lpstr>Non-Hodgkin’s lymphoma</vt:lpstr>
      <vt:lpstr>Lymphoma</vt:lpstr>
    </vt:vector>
  </TitlesOfParts>
  <Company>CTSS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Additional lymphoid follicles</dc:title>
  <dc:creator>bawargo</dc:creator>
  <cp:lastModifiedBy>bawargo</cp:lastModifiedBy>
  <cp:revision>3</cp:revision>
  <dcterms:created xsi:type="dcterms:W3CDTF">2009-09-17T20:20:02Z</dcterms:created>
  <dcterms:modified xsi:type="dcterms:W3CDTF">2009-09-17T20:33:40Z</dcterms:modified>
</cp:coreProperties>
</file>