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6" r:id="rId48"/>
    <p:sldId id="317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D573-E3B5-4060-96CF-CF65659BB268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61841-74CE-46CE-AF65-CEEFC941CE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7470A-AEE6-4F29-8E3D-22A54867B8F4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72742-541B-47A0-9935-01DC2BB172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72742-541B-47A0-9935-01DC2BB17206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Two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8F7F-CCC0-4832-AB27-FEFD6A5437C3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31CC4-FD78-4BCB-B38C-0CE329D5AA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81600" cy="1219200"/>
          </a:xfrm>
        </p:spPr>
        <p:txBody>
          <a:bodyPr/>
          <a:lstStyle/>
          <a:p>
            <a:r>
              <a:rPr lang="en-US" dirty="0"/>
              <a:t>Mononucleosis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_______________________________ disease  </a:t>
            </a:r>
            <a:r>
              <a:rPr lang="en-US" sz="2800" dirty="0"/>
              <a:t>“mono”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Caused by Epstein-Barr Virus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Present in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“kissing disease”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Also passed by </a:t>
            </a:r>
            <a:r>
              <a:rPr lang="en-US" sz="2000" dirty="0" smtClean="0"/>
              <a:t>_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Virus attacks B lymphocytes </a:t>
            </a:r>
            <a:r>
              <a:rPr lang="en-US" sz="2400" dirty="0">
                <a:sym typeface="Wingdings" pitchFamily="2" charset="2"/>
              </a:rPr>
              <a:t> activation of T lymphocytes which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Symptoms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Fever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Swollen lymph nodes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Duration: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038600"/>
            <a:ext cx="3429000" cy="25542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Internal:  Phagocytes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Neutrophils</a:t>
            </a:r>
            <a:endParaRPr lang="en-US" dirty="0"/>
          </a:p>
          <a:p>
            <a:pPr lvl="1"/>
            <a:r>
              <a:rPr lang="en-US" dirty="0"/>
              <a:t>Most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Phagocytic</a:t>
            </a:r>
            <a:r>
              <a:rPr lang="en-US" dirty="0"/>
              <a:t> once they encounter infectious materials</a:t>
            </a:r>
          </a:p>
          <a:p>
            <a:pPr lvl="1"/>
            <a:r>
              <a:rPr lang="en-US" dirty="0"/>
              <a:t>Also produce antimicrobial chemical called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smtClean="0"/>
              <a:t> ________________________________________ pathogen’s </a:t>
            </a:r>
            <a:r>
              <a:rPr lang="en-US" dirty="0"/>
              <a:t>membrane</a:t>
            </a:r>
          </a:p>
          <a:p>
            <a:r>
              <a:rPr lang="en-US" dirty="0" err="1"/>
              <a:t>Eosinophils</a:t>
            </a:r>
            <a:endParaRPr lang="en-US" dirty="0"/>
          </a:p>
          <a:p>
            <a:pPr lvl="1"/>
            <a:r>
              <a:rPr lang="en-US" dirty="0" smtClean="0"/>
              <a:t>__________________________________ phagocytes</a:t>
            </a:r>
            <a:endParaRPr lang="en-US" dirty="0"/>
          </a:p>
          <a:p>
            <a:pPr lvl="1"/>
            <a:r>
              <a:rPr lang="en-US" dirty="0"/>
              <a:t>Important against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Phagocytosis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Steps</a:t>
            </a:r>
          </a:p>
          <a:p>
            <a:pPr lvl="1"/>
            <a:r>
              <a:rPr lang="en-US" dirty="0"/>
              <a:t>1.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2.  Phagocyte forms </a:t>
            </a:r>
            <a:r>
              <a:rPr lang="en-US" dirty="0" smtClean="0"/>
              <a:t>____________________________________ and </a:t>
            </a:r>
            <a:r>
              <a:rPr lang="en-US" dirty="0"/>
              <a:t>engulfs microbe</a:t>
            </a:r>
          </a:p>
          <a:p>
            <a:pPr lvl="1"/>
            <a:r>
              <a:rPr lang="en-US" dirty="0"/>
              <a:t>3.  </a:t>
            </a:r>
            <a:r>
              <a:rPr lang="en-US" dirty="0" smtClean="0"/>
              <a:t>_____________________________formed </a:t>
            </a:r>
            <a:r>
              <a:rPr lang="en-US" dirty="0"/>
              <a:t>by phagocyte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4.  </a:t>
            </a:r>
            <a:r>
              <a:rPr lang="en-US" dirty="0" err="1"/>
              <a:t>Lysosomal</a:t>
            </a:r>
            <a:r>
              <a:rPr lang="en-US" dirty="0"/>
              <a:t> </a:t>
            </a:r>
            <a:r>
              <a:rPr lang="en-US" dirty="0" smtClean="0"/>
              <a:t>______________________________ break </a:t>
            </a:r>
            <a:r>
              <a:rPr lang="en-US" dirty="0"/>
              <a:t>down microbe</a:t>
            </a:r>
          </a:p>
          <a:p>
            <a:pPr lvl="1"/>
            <a:r>
              <a:rPr lang="en-US" dirty="0"/>
              <a:t>5.  Residual material is removed by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12938" y="0"/>
            <a:ext cx="5319712" cy="6858000"/>
          </a:xfrm>
          <a:prstGeom prst="rect">
            <a:avLst/>
          </a:prstGeom>
          <a:noFill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566988" y="5878513"/>
            <a:ext cx="19843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(b)</a:t>
            </a:r>
            <a:endParaRPr lang="en-US" sz="2100">
              <a:latin typeface="Times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3067050" y="2473325"/>
            <a:ext cx="1588" cy="238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Freeform 7"/>
          <p:cNvSpPr>
            <a:spLocks/>
          </p:cNvSpPr>
          <p:nvPr/>
        </p:nvSpPr>
        <p:spPr bwMode="auto">
          <a:xfrm>
            <a:off x="3829050" y="1890713"/>
            <a:ext cx="295275" cy="190500"/>
          </a:xfrm>
          <a:custGeom>
            <a:avLst/>
            <a:gdLst/>
            <a:ahLst/>
            <a:cxnLst>
              <a:cxn ang="0">
                <a:pos x="210" y="0"/>
              </a:cxn>
              <a:cxn ang="0">
                <a:pos x="138" y="0"/>
              </a:cxn>
              <a:cxn ang="0">
                <a:pos x="0" y="136"/>
              </a:cxn>
            </a:cxnLst>
            <a:rect l="0" t="0" r="r" b="b"/>
            <a:pathLst>
              <a:path w="210" h="136">
                <a:moveTo>
                  <a:pt x="210" y="0"/>
                </a:moveTo>
                <a:lnTo>
                  <a:pt x="138" y="0"/>
                </a:lnTo>
                <a:lnTo>
                  <a:pt x="0" y="13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>
            <a:off x="3983038" y="2989263"/>
            <a:ext cx="295275" cy="190500"/>
          </a:xfrm>
          <a:custGeom>
            <a:avLst/>
            <a:gdLst/>
            <a:ahLst/>
            <a:cxnLst>
              <a:cxn ang="0">
                <a:pos x="210" y="0"/>
              </a:cxn>
              <a:cxn ang="0">
                <a:pos x="138" y="0"/>
              </a:cxn>
              <a:cxn ang="0">
                <a:pos x="0" y="136"/>
              </a:cxn>
            </a:cxnLst>
            <a:rect l="0" t="0" r="r" b="b"/>
            <a:pathLst>
              <a:path w="210" h="136">
                <a:moveTo>
                  <a:pt x="210" y="0"/>
                </a:moveTo>
                <a:lnTo>
                  <a:pt x="138" y="0"/>
                </a:lnTo>
                <a:lnTo>
                  <a:pt x="0" y="13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>
            <a:off x="3290888" y="3398838"/>
            <a:ext cx="84137" cy="284162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56" y="203"/>
              </a:cxn>
              <a:cxn ang="0">
                <a:pos x="0" y="203"/>
              </a:cxn>
            </a:cxnLst>
            <a:rect l="0" t="0" r="r" b="b"/>
            <a:pathLst>
              <a:path w="60" h="203">
                <a:moveTo>
                  <a:pt x="60" y="0"/>
                </a:moveTo>
                <a:lnTo>
                  <a:pt x="56" y="203"/>
                </a:lnTo>
                <a:lnTo>
                  <a:pt x="0" y="203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4352925" y="4321175"/>
            <a:ext cx="25558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2681288" y="2292350"/>
            <a:ext cx="7524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Lysosome</a:t>
            </a:r>
            <a:endParaRPr lang="en-US" sz="2100">
              <a:latin typeface="Times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3676650" y="815975"/>
            <a:ext cx="2344738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Microbe adheres to phagocyte. </a:t>
            </a:r>
            <a:endParaRPr lang="en-US" sz="2100">
              <a:latin typeface="Times"/>
            </a:endParaRP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4114800" y="1144588"/>
            <a:ext cx="2400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Phagocyte forms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pseudopods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</a:rPr>
              <a:t>that eventually 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engulf the particle.</a:t>
            </a:r>
            <a:endParaRPr lang="en-US" sz="2100" dirty="0">
              <a:latin typeface="Times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281488" y="2519363"/>
            <a:ext cx="167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Phagocytic vesicle is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fused with a lysosome.</a:t>
            </a:r>
            <a:endParaRPr lang="en-US" sz="2100">
              <a:latin typeface="Times"/>
            </a:endParaRP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572000" y="3262313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Microbe in fused vesicle</a:t>
            </a:r>
          </a:p>
          <a:p>
            <a:pPr algn="l"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is killed and digested by</a:t>
            </a:r>
          </a:p>
          <a:p>
            <a:pPr algn="l" defTabSz="806450" eaLnBrk="0" hangingPunct="0"/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lysosomal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enzymes within</a:t>
            </a:r>
          </a:p>
          <a:p>
            <a:pPr algn="l"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the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phagolysosome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, leaving</a:t>
            </a:r>
          </a:p>
          <a:p>
            <a:pPr algn="l"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a residual body. </a:t>
            </a:r>
            <a:endParaRPr lang="en-US" sz="2100" dirty="0">
              <a:latin typeface="Times"/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5029200" y="4556125"/>
            <a:ext cx="152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Indigestible and</a:t>
            </a:r>
          </a:p>
          <a:p>
            <a:pPr algn="l"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residual material</a:t>
            </a:r>
          </a:p>
          <a:p>
            <a:pPr algn="l"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is removed by</a:t>
            </a:r>
          </a:p>
          <a:p>
            <a:pPr algn="l" defTabSz="806450" eaLnBrk="0" hangingPunct="0"/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exocytosis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.</a:t>
            </a:r>
            <a:endParaRPr lang="en-US" sz="2100" dirty="0">
              <a:latin typeface="Times"/>
            </a:endParaRP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149725" y="1793875"/>
            <a:ext cx="13620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Phagocytic vesicle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containing antigen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(phagosome). </a:t>
            </a:r>
            <a:endParaRPr lang="en-US" sz="2100">
              <a:latin typeface="Times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635500" y="4225925"/>
            <a:ext cx="10668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Residual body</a:t>
            </a:r>
            <a:endParaRPr lang="en-US" sz="2100">
              <a:latin typeface="Times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2952750" y="3584575"/>
            <a:ext cx="738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Acid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hydrolase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enzymes</a:t>
            </a:r>
            <a:endParaRPr lang="en-US" sz="2100">
              <a:latin typeface="Times"/>
            </a:endParaRP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327525" y="2887663"/>
            <a:ext cx="119856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Phagolysosome</a:t>
            </a:r>
            <a:endParaRPr lang="en-US" sz="2100">
              <a:latin typeface="Times"/>
            </a:endParaRPr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4281488" y="3275013"/>
            <a:ext cx="290512" cy="2301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2006" name="Oval 22"/>
          <p:cNvSpPr>
            <a:spLocks noChangeArrowheads="1"/>
          </p:cNvSpPr>
          <p:nvPr/>
        </p:nvSpPr>
        <p:spPr bwMode="auto">
          <a:xfrm>
            <a:off x="4035424" y="2524124"/>
            <a:ext cx="231775" cy="2190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2007" name="Oval 23"/>
          <p:cNvSpPr>
            <a:spLocks noChangeArrowheads="1"/>
          </p:cNvSpPr>
          <p:nvPr/>
        </p:nvSpPr>
        <p:spPr bwMode="auto">
          <a:xfrm>
            <a:off x="3794125" y="1150938"/>
            <a:ext cx="244475" cy="2206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3460750" y="825500"/>
            <a:ext cx="273050" cy="241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4681538" y="4567238"/>
            <a:ext cx="271462" cy="2333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Innate:  NK cells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Defensive cells that can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Identify a </a:t>
            </a:r>
            <a:r>
              <a:rPr lang="en-US" dirty="0" smtClean="0"/>
              <a:t>“_____________________________” </a:t>
            </a:r>
            <a:r>
              <a:rPr lang="en-US" dirty="0"/>
              <a:t>on foreign cells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Direct contact that causes apoptosis (programmed cell death)</a:t>
            </a:r>
          </a:p>
          <a:p>
            <a:pPr lvl="2"/>
            <a:r>
              <a:rPr lang="en-US" dirty="0"/>
              <a:t>Enhance the inflammatory response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Internal Innate:  Inflammation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Inflammation triggered by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Intense heat</a:t>
            </a:r>
          </a:p>
          <a:p>
            <a:pPr lvl="1"/>
            <a:r>
              <a:rPr lang="en-US" dirty="0"/>
              <a:t>Irritating chemicals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Internal Innate:  Inflammation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  <a:p>
            <a:pPr lvl="1"/>
            <a:r>
              <a:rPr lang="en-US" dirty="0" smtClean="0"/>
              <a:t>________________________________________ of </a:t>
            </a:r>
            <a:r>
              <a:rPr lang="en-US" dirty="0"/>
              <a:t>damaging agents to nearby tissues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_________________________________________ and </a:t>
            </a:r>
            <a:r>
              <a:rPr lang="en-US" dirty="0"/>
              <a:t>pathogens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Encourages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Internal Innate:  Inflammation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Cardinal signs of Inflammation: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err="1"/>
              <a:t>Vasodilation</a:t>
            </a:r>
            <a:r>
              <a:rPr lang="en-US" dirty="0"/>
              <a:t> brings in increased blood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err="1"/>
              <a:t>Vasodilation</a:t>
            </a:r>
            <a:r>
              <a:rPr lang="en-US" dirty="0"/>
              <a:t> brings in increased blood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Increased capillary permeability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Chemicals released during tissue damage</a:t>
            </a:r>
          </a:p>
          <a:p>
            <a:pPr lvl="2"/>
            <a:r>
              <a:rPr lang="en-US" dirty="0"/>
              <a:t>Swelling can trigger free nerve endings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of Inflammation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1.  wall off injured area to prevent spread of bacteria or microbes</a:t>
            </a:r>
          </a:p>
          <a:p>
            <a:r>
              <a:rPr lang="en-US" dirty="0"/>
              <a:t>2.  Release </a:t>
            </a:r>
            <a:r>
              <a:rPr lang="en-US" dirty="0" smtClean="0"/>
              <a:t>________________________________ to </a:t>
            </a:r>
            <a:r>
              <a:rPr lang="en-US" dirty="0"/>
              <a:t>increase permeability</a:t>
            </a:r>
          </a:p>
          <a:p>
            <a:pPr lvl="1"/>
            <a:r>
              <a:rPr lang="en-US" dirty="0" err="1"/>
              <a:t>Exudate</a:t>
            </a:r>
            <a:r>
              <a:rPr lang="en-US" dirty="0"/>
              <a:t> containing </a:t>
            </a:r>
            <a:r>
              <a:rPr lang="en-US" dirty="0" smtClean="0"/>
              <a:t>____________________________________________ are </a:t>
            </a:r>
            <a:r>
              <a:rPr lang="en-US" dirty="0"/>
              <a:t>introduced to the damaged area</a:t>
            </a:r>
          </a:p>
          <a:p>
            <a:endParaRPr lang="en-US" dirty="0"/>
          </a:p>
          <a:p>
            <a:r>
              <a:rPr lang="en-US" dirty="0"/>
              <a:t>Goal is to </a:t>
            </a:r>
            <a:r>
              <a:rPr lang="en-US" dirty="0" smtClean="0"/>
              <a:t>________________________________, </a:t>
            </a:r>
            <a:r>
              <a:rPr lang="en-US" dirty="0"/>
              <a:t>prevent further damage,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Internal Innate:  Results of Inflammation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Inflammations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Neutrophils first</a:t>
            </a:r>
          </a:p>
          <a:p>
            <a:pPr lvl="2"/>
            <a:r>
              <a:rPr lang="en-US" dirty="0"/>
              <a:t>Then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1.  </a:t>
            </a:r>
            <a:r>
              <a:rPr lang="en-US" dirty="0" err="1"/>
              <a:t>Leukocytosis</a:t>
            </a:r>
            <a:r>
              <a:rPr lang="en-US" dirty="0"/>
              <a:t>:  </a:t>
            </a:r>
          </a:p>
          <a:p>
            <a:pPr lvl="2"/>
            <a:r>
              <a:rPr lang="en-US" dirty="0"/>
              <a:t>chemicals release </a:t>
            </a:r>
            <a:r>
              <a:rPr lang="en-US" dirty="0" smtClean="0"/>
              <a:t>__________________________________ from </a:t>
            </a:r>
            <a:r>
              <a:rPr lang="en-US" dirty="0"/>
              <a:t>red bone marrow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2.  </a:t>
            </a:r>
            <a:r>
              <a:rPr lang="en-US" dirty="0" smtClean="0"/>
              <a:t>   </a:t>
            </a:r>
            <a:endParaRPr lang="en-US" dirty="0"/>
          </a:p>
          <a:p>
            <a:pPr lvl="2"/>
            <a:r>
              <a:rPr lang="en-US" dirty="0"/>
              <a:t>Neutrophils will “stick” to capillary walls near the damage</a:t>
            </a:r>
          </a:p>
          <a:p>
            <a:pPr lvl="2"/>
            <a:r>
              <a:rPr lang="en-US" dirty="0"/>
              <a:t>Due to CAMs: 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Internal Innate:  Results of Inflammation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/>
              <a:t>3.  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Neutrophils will </a:t>
            </a:r>
            <a:r>
              <a:rPr lang="en-US" dirty="0" smtClean="0"/>
              <a:t>_____________________________________________and </a:t>
            </a:r>
            <a:r>
              <a:rPr lang="en-US" dirty="0"/>
              <a:t>begin moving towards site of damage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4.  </a:t>
            </a:r>
            <a:r>
              <a:rPr lang="en-US" dirty="0" err="1"/>
              <a:t>Chemotaxis</a:t>
            </a:r>
            <a:endParaRPr lang="en-US" dirty="0"/>
          </a:p>
          <a:p>
            <a:pPr lvl="2"/>
            <a:r>
              <a:rPr lang="en-US" dirty="0"/>
              <a:t>Movement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Chapter 21:  The Immune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Means of defense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External membranes provided first line of defense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Inflammation is a indication of a second line of defense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 smtClean="0"/>
              <a:t>__________________________________ attack </a:t>
            </a:r>
            <a:r>
              <a:rPr lang="en-US" dirty="0"/>
              <a:t>to wipe out invaders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Goes after specific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Third line of defense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4538" y="0"/>
            <a:ext cx="5114925" cy="6858000"/>
          </a:xfrm>
          <a:prstGeom prst="rect">
            <a:avLst/>
          </a:prstGeom>
          <a:noFill/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403475" y="498475"/>
            <a:ext cx="3035300" cy="246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>
            <a:off x="4557713" y="5349875"/>
            <a:ext cx="220662" cy="744538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89" y="532"/>
              </a:cxn>
              <a:cxn ang="0">
                <a:pos x="0" y="532"/>
              </a:cxn>
            </a:cxnLst>
            <a:rect l="0" t="0" r="r" b="b"/>
            <a:pathLst>
              <a:path w="157" h="532">
                <a:moveTo>
                  <a:pt x="157" y="0"/>
                </a:moveTo>
                <a:lnTo>
                  <a:pt x="89" y="532"/>
                </a:lnTo>
                <a:lnTo>
                  <a:pt x="0" y="53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auto">
          <a:xfrm>
            <a:off x="4873625" y="5321300"/>
            <a:ext cx="388938" cy="949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8" y="678"/>
              </a:cxn>
              <a:cxn ang="0">
                <a:pos x="236" y="678"/>
              </a:cxn>
            </a:cxnLst>
            <a:rect l="0" t="0" r="r" b="b"/>
            <a:pathLst>
              <a:path w="278" h="678">
                <a:moveTo>
                  <a:pt x="0" y="0"/>
                </a:moveTo>
                <a:lnTo>
                  <a:pt x="278" y="678"/>
                </a:lnTo>
                <a:lnTo>
                  <a:pt x="236" y="678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4300538" y="3101975"/>
            <a:ext cx="752475" cy="344488"/>
          </a:xfrm>
          <a:custGeom>
            <a:avLst/>
            <a:gdLst/>
            <a:ahLst/>
            <a:cxnLst>
              <a:cxn ang="0">
                <a:pos x="537" y="0"/>
              </a:cxn>
              <a:cxn ang="0">
                <a:pos x="128" y="247"/>
              </a:cxn>
              <a:cxn ang="0">
                <a:pos x="0" y="247"/>
              </a:cxn>
            </a:cxnLst>
            <a:rect l="0" t="0" r="r" b="b"/>
            <a:pathLst>
              <a:path w="537" h="247">
                <a:moveTo>
                  <a:pt x="537" y="0"/>
                </a:moveTo>
                <a:lnTo>
                  <a:pt x="128" y="247"/>
                </a:lnTo>
                <a:lnTo>
                  <a:pt x="0" y="247"/>
                </a:lnTo>
              </a:path>
            </a:pathLst>
          </a:custGeom>
          <a:noFill/>
          <a:ln w="3492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>
            <a:off x="4300538" y="3101975"/>
            <a:ext cx="752475" cy="344488"/>
          </a:xfrm>
          <a:custGeom>
            <a:avLst/>
            <a:gdLst/>
            <a:ahLst/>
            <a:cxnLst>
              <a:cxn ang="0">
                <a:pos x="537" y="0"/>
              </a:cxn>
              <a:cxn ang="0">
                <a:pos x="128" y="247"/>
              </a:cxn>
              <a:cxn ang="0">
                <a:pos x="0" y="247"/>
              </a:cxn>
            </a:cxnLst>
            <a:rect l="0" t="0" r="r" b="b"/>
            <a:pathLst>
              <a:path w="537" h="247">
                <a:moveTo>
                  <a:pt x="537" y="0"/>
                </a:moveTo>
                <a:lnTo>
                  <a:pt x="128" y="247"/>
                </a:lnTo>
                <a:lnTo>
                  <a:pt x="0" y="24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auto">
          <a:xfrm>
            <a:off x="3503613" y="5999163"/>
            <a:ext cx="57150" cy="341312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0" y="0"/>
              </a:cxn>
              <a:cxn ang="0">
                <a:pos x="0" y="120"/>
              </a:cxn>
              <a:cxn ang="0">
                <a:pos x="0" y="244"/>
              </a:cxn>
              <a:cxn ang="0">
                <a:pos x="40" y="244"/>
              </a:cxn>
            </a:cxnLst>
            <a:rect l="0" t="0" r="r" b="b"/>
            <a:pathLst>
              <a:path w="40" h="244">
                <a:moveTo>
                  <a:pt x="40" y="0"/>
                </a:moveTo>
                <a:lnTo>
                  <a:pt x="0" y="0"/>
                </a:lnTo>
                <a:lnTo>
                  <a:pt x="0" y="120"/>
                </a:lnTo>
                <a:lnTo>
                  <a:pt x="0" y="244"/>
                </a:lnTo>
                <a:lnTo>
                  <a:pt x="40" y="244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419475" y="6161088"/>
            <a:ext cx="8413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2774950" y="4565650"/>
            <a:ext cx="18049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Neutrophils enter blood 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from bone marrow</a:t>
            </a:r>
            <a:endParaRPr lang="en-US" sz="2100">
              <a:latin typeface="Times"/>
            </a:endParaRP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3575050" y="5984875"/>
            <a:ext cx="162877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Endothelium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Basement membrane </a:t>
            </a:r>
            <a:endParaRPr lang="en-US" sz="2100">
              <a:latin typeface="Times"/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2398713" y="6065838"/>
            <a:ext cx="10001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Capillary wall</a:t>
            </a:r>
            <a:endParaRPr lang="en-US" sz="2100">
              <a:latin typeface="Times"/>
            </a:endParaRP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4648200" y="5105400"/>
            <a:ext cx="8858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Margination</a:t>
            </a:r>
            <a:endParaRPr lang="en-US" sz="2100" dirty="0">
              <a:latin typeface="Times"/>
            </a:endParaRP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5943600" y="4724400"/>
            <a:ext cx="9906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defTabSz="806450" eaLnBrk="0" hangingPunct="0"/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Diapedesis</a:t>
            </a:r>
            <a:endParaRPr lang="en-US" sz="2100" dirty="0">
              <a:latin typeface="Times"/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5845175" y="2909888"/>
            <a:ext cx="8604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Positive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chemotaxis</a:t>
            </a:r>
            <a:endParaRPr lang="en-US" sz="2100">
              <a:latin typeface="Times"/>
            </a:endParaRPr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3273425" y="3340100"/>
            <a:ext cx="175418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Inflammatory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chemicals diffusing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from the inflamed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site act as chemotactic </a:t>
            </a:r>
          </a:p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agents</a:t>
            </a:r>
            <a:endParaRPr lang="en-US" sz="2100">
              <a:latin typeface="Times"/>
            </a:endParaRP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2497138" y="533400"/>
            <a:ext cx="11795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Innate defenses</a:t>
            </a:r>
            <a:endParaRPr lang="en-US" sz="2100">
              <a:latin typeface="Times"/>
            </a:endParaRP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4060825" y="533400"/>
            <a:ext cx="1284288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Internal defenses</a:t>
            </a:r>
            <a:endParaRPr lang="en-US" sz="2100">
              <a:latin typeface="Times"/>
            </a:endParaRPr>
          </a:p>
        </p:txBody>
      </p:sp>
      <p:sp>
        <p:nvSpPr>
          <p:cNvPr id="57365" name="Oval 21"/>
          <p:cNvSpPr>
            <a:spLocks noChangeArrowheads="1"/>
          </p:cNvSpPr>
          <p:nvPr/>
        </p:nvSpPr>
        <p:spPr bwMode="auto">
          <a:xfrm>
            <a:off x="2546350" y="4589463"/>
            <a:ext cx="196850" cy="2111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1</a:t>
            </a:r>
            <a:endParaRPr lang="en-US" sz="2100" dirty="0">
              <a:latin typeface="Times"/>
            </a:endParaRPr>
          </a:p>
        </p:txBody>
      </p:sp>
      <p:sp>
        <p:nvSpPr>
          <p:cNvPr id="57366" name="Oval 22"/>
          <p:cNvSpPr>
            <a:spLocks noChangeArrowheads="1"/>
          </p:cNvSpPr>
          <p:nvPr/>
        </p:nvSpPr>
        <p:spPr bwMode="auto">
          <a:xfrm>
            <a:off x="4387850" y="4840288"/>
            <a:ext cx="260350" cy="2651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sz="2100">
              <a:latin typeface="Times"/>
            </a:endParaRPr>
          </a:p>
        </p:txBody>
      </p:sp>
      <p:sp>
        <p:nvSpPr>
          <p:cNvPr id="57367" name="Oval 23"/>
          <p:cNvSpPr>
            <a:spLocks noChangeArrowheads="1"/>
          </p:cNvSpPr>
          <p:nvPr/>
        </p:nvSpPr>
        <p:spPr bwMode="auto">
          <a:xfrm>
            <a:off x="5618163" y="4578350"/>
            <a:ext cx="249237" cy="222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defTabSz="806450"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3</a:t>
            </a:r>
            <a:endParaRPr lang="en-US" sz="2100">
              <a:latin typeface="Times"/>
            </a:endParaRPr>
          </a:p>
        </p:txBody>
      </p:sp>
      <p:sp>
        <p:nvSpPr>
          <p:cNvPr id="57368" name="Oval 24"/>
          <p:cNvSpPr>
            <a:spLocks noChangeArrowheads="1"/>
          </p:cNvSpPr>
          <p:nvPr/>
        </p:nvSpPr>
        <p:spPr bwMode="auto">
          <a:xfrm>
            <a:off x="5635624" y="2921000"/>
            <a:ext cx="231775" cy="203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defTabSz="806450" eaLnBrk="0" hangingPunct="0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4</a:t>
            </a:r>
            <a:endParaRPr lang="en-US" sz="2100" dirty="0">
              <a:latin typeface="Time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953000" cy="1219200"/>
          </a:xfrm>
        </p:spPr>
        <p:txBody>
          <a:bodyPr>
            <a:normAutofit/>
          </a:bodyPr>
          <a:lstStyle/>
          <a:p>
            <a:r>
              <a:rPr lang="en-US" sz="4000"/>
              <a:t>Non Specific defense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5181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hormone-like peptide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Produced by </a:t>
            </a:r>
            <a:r>
              <a:rPr lang="en-US" sz="2800" dirty="0" smtClean="0">
                <a:cs typeface="Times New Roman" pitchFamily="18" charset="0"/>
              </a:rPr>
              <a:t>_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Once </a:t>
            </a:r>
            <a:r>
              <a:rPr lang="en-US" sz="2800" dirty="0">
                <a:cs typeface="Times New Roman" pitchFamily="18" charset="0"/>
              </a:rPr>
              <a:t>released from virus infected cell,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binds to </a:t>
            </a:r>
            <a:r>
              <a:rPr lang="en-US" sz="2000" dirty="0" smtClean="0">
                <a:cs typeface="Times New Roman" pitchFamily="18" charset="0"/>
              </a:rPr>
              <a:t>_</a:t>
            </a: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stimulates them to make </a:t>
            </a:r>
            <a:r>
              <a:rPr lang="en-US" sz="2000" dirty="0" smtClean="0">
                <a:cs typeface="Times New Roman" pitchFamily="18" charset="0"/>
              </a:rPr>
              <a:t>________________________________ that </a:t>
            </a:r>
            <a:r>
              <a:rPr lang="en-US" sz="2000" dirty="0">
                <a:cs typeface="Times New Roman" pitchFamily="18" charset="0"/>
              </a:rPr>
              <a:t>block viral replication.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Effect is </a:t>
            </a:r>
            <a:r>
              <a:rPr lang="en-US" sz="2800" dirty="0" smtClean="0">
                <a:cs typeface="Times New Roman" pitchFamily="18" charset="0"/>
              </a:rPr>
              <a:t>_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Also stimulates </a:t>
            </a:r>
            <a:r>
              <a:rPr lang="en-US" sz="2800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  <p:pic>
        <p:nvPicPr>
          <p:cNvPr id="58372" name="Picture 4" descr="21-05Interferon_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1463" y="0"/>
            <a:ext cx="379253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Innate:  Complement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________________________________:  </a:t>
            </a:r>
            <a:r>
              <a:rPr lang="en-US" dirty="0"/>
              <a:t>a group of about </a:t>
            </a:r>
            <a:r>
              <a:rPr lang="en-US" dirty="0" smtClean="0"/>
              <a:t>_______________________________ that </a:t>
            </a:r>
            <a:r>
              <a:rPr lang="en-US" dirty="0"/>
              <a:t>circulate </a:t>
            </a:r>
            <a:r>
              <a:rPr lang="en-US" dirty="0" smtClean="0"/>
              <a:t>in the </a:t>
            </a:r>
            <a:r>
              <a:rPr lang="en-US" dirty="0"/>
              <a:t>blood stream in an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Once </a:t>
            </a:r>
            <a:r>
              <a:rPr lang="en-US" dirty="0"/>
              <a:t>activated, they can stimulate inflammation and cause cell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Punctures hole in cell membranes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Both the non-specific defenses AND the </a:t>
            </a:r>
            <a:r>
              <a:rPr lang="en-US" dirty="0" smtClean="0"/>
              <a:t>____________________________________  </a:t>
            </a:r>
            <a:r>
              <a:rPr lang="en-US" dirty="0"/>
              <a:t>can utilize the complement system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Innate:  Fever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infection </a:t>
            </a:r>
            <a:r>
              <a:rPr lang="en-US" dirty="0" smtClean="0">
                <a:cs typeface="Times New Roman" pitchFamily="18" charset="0"/>
              </a:rPr>
              <a:t>_________________________________ to </a:t>
            </a:r>
            <a:r>
              <a:rPr lang="en-US" dirty="0">
                <a:cs typeface="Times New Roman" pitchFamily="18" charset="0"/>
              </a:rPr>
              <a:t>proliferate, producing cells that secrete </a:t>
            </a:r>
            <a:r>
              <a:rPr lang="en-US" b="1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 </a:t>
            </a:r>
          </a:p>
          <a:p>
            <a:r>
              <a:rPr lang="en-US" dirty="0">
                <a:cs typeface="Times New Roman" pitchFamily="18" charset="0"/>
              </a:rPr>
              <a:t>Raises the thermoregulatory set point in hypothalamus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Fever…non-specific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Fever </a:t>
            </a:r>
            <a:r>
              <a:rPr lang="en-US" b="1" dirty="0">
                <a:cs typeface="Times New Roman" pitchFamily="18" charset="0"/>
              </a:rPr>
              <a:t>indirectly</a:t>
            </a:r>
            <a:r>
              <a:rPr lang="en-US" dirty="0">
                <a:cs typeface="Times New Roman" pitchFamily="18" charset="0"/>
              </a:rPr>
              <a:t> counters growth by providing </a:t>
            </a:r>
            <a:r>
              <a:rPr lang="en-US" dirty="0" smtClean="0">
                <a:cs typeface="Times New Roman" pitchFamily="18" charset="0"/>
              </a:rPr>
              <a:t>_________________________________ environment </a:t>
            </a:r>
            <a:r>
              <a:rPr lang="en-US" dirty="0">
                <a:cs typeface="Times New Roman" pitchFamily="18" charset="0"/>
              </a:rPr>
              <a:t>to </a:t>
            </a:r>
            <a:r>
              <a:rPr lang="en-US" dirty="0" smtClean="0">
                <a:cs typeface="Times New Roman" pitchFamily="18" charset="0"/>
              </a:rPr>
              <a:t>pathogens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High temp causes </a:t>
            </a:r>
            <a:r>
              <a:rPr lang="en-US" dirty="0" smtClean="0">
                <a:cs typeface="Times New Roman" pitchFamily="18" charset="0"/>
              </a:rPr>
              <a:t>___________________________________ and </a:t>
            </a:r>
            <a:r>
              <a:rPr lang="en-US" dirty="0">
                <a:cs typeface="Times New Roman" pitchFamily="18" charset="0"/>
              </a:rPr>
              <a:t>zinc: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bacteria require both of these to multiply</a:t>
            </a:r>
          </a:p>
          <a:p>
            <a:pPr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cs typeface="Times New Roman" pitchFamily="18" charset="0"/>
              </a:rPr>
              <a:t>Phagocytic</a:t>
            </a:r>
            <a:r>
              <a:rPr lang="en-US" dirty="0">
                <a:cs typeface="Times New Roman" pitchFamily="18" charset="0"/>
              </a:rPr>
              <a:t> cells </a:t>
            </a:r>
            <a:r>
              <a:rPr lang="en-US" dirty="0" smtClean="0">
                <a:cs typeface="Times New Roman" pitchFamily="18" charset="0"/>
              </a:rPr>
              <a:t>____________________________________ when </a:t>
            </a:r>
            <a:r>
              <a:rPr lang="en-US" dirty="0">
                <a:cs typeface="Times New Roman" pitchFamily="18" charset="0"/>
              </a:rPr>
              <a:t>temp rises.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Defenses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Immunity:</a:t>
            </a:r>
          </a:p>
          <a:p>
            <a:pPr lvl="1"/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endParaRPr lang="en-US" dirty="0">
              <a:cs typeface="Times New Roman" pitchFamily="18" charset="0"/>
            </a:endParaRPr>
          </a:p>
          <a:p>
            <a:pPr lvl="1"/>
            <a:endParaRPr lang="en-US" dirty="0" smtClean="0">
              <a:cs typeface="Times New Roman" pitchFamily="18" charset="0"/>
            </a:endParaRPr>
          </a:p>
          <a:p>
            <a:pPr lvl="1"/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Antigen</a:t>
            </a:r>
            <a:r>
              <a:rPr lang="en-US" dirty="0">
                <a:cs typeface="Times New Roman" pitchFamily="18" charset="0"/>
              </a:rPr>
              <a:t>:  mostly proteins, polysaccharides, </a:t>
            </a:r>
            <a:r>
              <a:rPr lang="en-US" dirty="0" err="1">
                <a:cs typeface="Times New Roman" pitchFamily="18" charset="0"/>
              </a:rPr>
              <a:t>glycoproteins</a:t>
            </a:r>
            <a:r>
              <a:rPr lang="en-US" dirty="0">
                <a:cs typeface="Times New Roman" pitchFamily="18" charset="0"/>
              </a:rPr>
              <a:t>, or </a:t>
            </a:r>
            <a:r>
              <a:rPr lang="en-US" dirty="0" err="1">
                <a:cs typeface="Times New Roman" pitchFamily="18" charset="0"/>
              </a:rPr>
              <a:t>glycolipids</a:t>
            </a:r>
            <a:r>
              <a:rPr lang="en-US" dirty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Immune System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Nonspecific Defenses:  Innate</a:t>
            </a:r>
          </a:p>
          <a:p>
            <a:r>
              <a:rPr lang="en-US" dirty="0"/>
              <a:t>Adaptive Defenses:  Specific</a:t>
            </a:r>
          </a:p>
          <a:p>
            <a:pPr lvl="1"/>
            <a:r>
              <a:rPr lang="en-US" dirty="0"/>
              <a:t>1.  It is directed against </a:t>
            </a:r>
            <a:r>
              <a:rPr lang="en-US" dirty="0" smtClean="0"/>
              <a:t>________________________________________ or </a:t>
            </a:r>
            <a:r>
              <a:rPr lang="en-US" dirty="0"/>
              <a:t>foreign substances</a:t>
            </a:r>
          </a:p>
          <a:p>
            <a:pPr lvl="1"/>
            <a:r>
              <a:rPr lang="en-US" dirty="0"/>
              <a:t>2.  It is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Not restricted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3.  Has a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Stores “data” and then mounts a stronger attack after the second exposure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Adaptive Defenses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Antibody-mediated immunity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Present in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Uses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Cellular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Cell mediated immunity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Lymphocytes mount responses directly </a:t>
            </a:r>
            <a:r>
              <a:rPr lang="en-US" dirty="0" smtClean="0"/>
              <a:t>(____________________________________) </a:t>
            </a:r>
            <a:r>
              <a:rPr lang="en-US" dirty="0"/>
              <a:t>or indirectly </a:t>
            </a:r>
            <a:r>
              <a:rPr lang="en-US" dirty="0" smtClean="0"/>
              <a:t>(_______________________________)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Defenses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bodies contain proteins, polysaccharides, </a:t>
            </a:r>
            <a:r>
              <a:rPr lang="en-US" dirty="0" err="1"/>
              <a:t>glycoproteins</a:t>
            </a:r>
            <a:r>
              <a:rPr lang="en-US" dirty="0"/>
              <a:t> and </a:t>
            </a:r>
            <a:r>
              <a:rPr lang="en-US" dirty="0" err="1"/>
              <a:t>glycolipids</a:t>
            </a:r>
            <a:r>
              <a:rPr lang="en-US" dirty="0"/>
              <a:t>…why are they not seen as antigens?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Body learns to recognize its own tissues as </a:t>
            </a:r>
            <a:r>
              <a:rPr lang="en-US" dirty="0" smtClean="0">
                <a:cs typeface="Times New Roman" pitchFamily="18" charset="0"/>
              </a:rPr>
              <a:t>“__________________________”.  </a:t>
            </a:r>
            <a:r>
              <a:rPr lang="en-US" dirty="0">
                <a:cs typeface="Times New Roman" pitchFamily="18" charset="0"/>
              </a:rPr>
              <a:t>Therefore, it won’t attack its own tissues.  </a:t>
            </a:r>
            <a:r>
              <a:rPr lang="en-US" dirty="0" smtClean="0">
                <a:cs typeface="Times New Roman" pitchFamily="18" charset="0"/>
              </a:rPr>
              <a:t>__________________________ </a:t>
            </a:r>
            <a:r>
              <a:rPr lang="en-US" dirty="0">
                <a:cs typeface="Times New Roman" pitchFamily="18" charset="0"/>
              </a:rPr>
              <a:t>antigens come from a source outside of the body:  </a:t>
            </a:r>
            <a:r>
              <a:rPr lang="en-US" dirty="0" smtClean="0">
                <a:cs typeface="Times New Roman" pitchFamily="18" charset="0"/>
              </a:rPr>
              <a:t>_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Complete Antigens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_____________________________________ antigens </a:t>
            </a:r>
            <a:r>
              <a:rPr lang="en-US" sz="2800" dirty="0"/>
              <a:t>have two important functions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Ability to stimulate proliferation of lymphocytes and antibodies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Ability to interact with activated lymphocytes and antibodies</a:t>
            </a:r>
          </a:p>
          <a:p>
            <a:pPr lvl="2"/>
            <a:endParaRPr lang="en-US" sz="2000" dirty="0"/>
          </a:p>
          <a:p>
            <a:r>
              <a:rPr lang="en-US" sz="2800" dirty="0"/>
              <a:t>Antigens include foreign </a:t>
            </a:r>
            <a:r>
              <a:rPr lang="en-US" sz="2800" dirty="0" smtClean="0"/>
              <a:t>______________________ , </a:t>
            </a:r>
            <a:r>
              <a:rPr lang="en-US" sz="2800" dirty="0"/>
              <a:t>polysaccharides, some </a:t>
            </a:r>
            <a:r>
              <a:rPr lang="en-US" sz="2800" dirty="0" smtClean="0"/>
              <a:t>____________________________ and </a:t>
            </a:r>
            <a:r>
              <a:rPr lang="en-US" sz="2800" dirty="0"/>
              <a:t>nucleic acids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Immunity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Body defends against infection: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__________________________________ of </a:t>
            </a:r>
            <a:r>
              <a:rPr lang="en-US" dirty="0">
                <a:cs typeface="Times New Roman" pitchFamily="18" charset="0"/>
              </a:rPr>
              <a:t>entry or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_________________________________  after </a:t>
            </a:r>
            <a:r>
              <a:rPr lang="en-US" dirty="0">
                <a:cs typeface="Times New Roman" pitchFamily="18" charset="0"/>
              </a:rPr>
              <a:t>entry.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___________________________________:  </a:t>
            </a:r>
            <a:r>
              <a:rPr lang="en-US" dirty="0">
                <a:cs typeface="Times New Roman" pitchFamily="18" charset="0"/>
              </a:rPr>
              <a:t>disease causing agent….</a:t>
            </a:r>
          </a:p>
          <a:p>
            <a:pPr lvl="1"/>
            <a:r>
              <a:rPr lang="en-US" dirty="0">
                <a:cs typeface="Times New Roman" pitchFamily="18" charset="0"/>
              </a:rPr>
              <a:t>Microorganisms, protozoa, fungal spores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Incomplete antigens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Incomplete antigen</a:t>
            </a:r>
          </a:p>
          <a:p>
            <a:pPr lvl="1"/>
            <a:r>
              <a:rPr lang="en-US" dirty="0"/>
              <a:t>Needs a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Materials include peptides, nucleotides and hormones</a:t>
            </a:r>
          </a:p>
          <a:p>
            <a:pPr lvl="2"/>
            <a:r>
              <a:rPr lang="en-US" dirty="0"/>
              <a:t>If linked to a protein, they become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Poison ivy, penicillin</a:t>
            </a:r>
          </a:p>
          <a:p>
            <a:pPr lvl="2"/>
            <a:r>
              <a:rPr lang="en-US" dirty="0"/>
              <a:t>Animal dander, detergents, cosmetics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Antigenic Determinants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8450" y="1447800"/>
            <a:ext cx="8270875" cy="51895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Only </a:t>
            </a:r>
            <a:r>
              <a:rPr lang="en-US" dirty="0" smtClean="0"/>
              <a:t>_________________________________ of </a:t>
            </a:r>
            <a:r>
              <a:rPr lang="en-US" dirty="0"/>
              <a:t>an entire antigen are immunogenic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Antibodies </a:t>
            </a:r>
            <a:r>
              <a:rPr lang="en-US" dirty="0"/>
              <a:t>and activated lymphocytes bind to these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10138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98347" y="4343401"/>
            <a:ext cx="4845653" cy="2514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Antigenic Determinants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Most naturally occurring antigens have numerous antigenic determinants that: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Mobilize </a:t>
            </a:r>
            <a:r>
              <a:rPr lang="en-US" dirty="0" smtClean="0"/>
              <a:t>_________________________________________  populations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Form different kinds </a:t>
            </a:r>
            <a:br>
              <a:rPr lang="en-US" dirty="0" smtClean="0"/>
            </a:br>
            <a:r>
              <a:rPr lang="en-US" dirty="0" smtClean="0"/>
              <a:t>of antibodies against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Self-Antigens: MHC Proteins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Our cells are dotted with protein molecules </a:t>
            </a:r>
          </a:p>
          <a:p>
            <a:pPr lvl="1"/>
            <a:r>
              <a:rPr lang="en-US" sz="2400" dirty="0"/>
              <a:t>Our bodies see these as “self”</a:t>
            </a:r>
          </a:p>
          <a:p>
            <a:pPr lvl="1"/>
            <a:r>
              <a:rPr lang="en-US" sz="2400" dirty="0"/>
              <a:t>Should they get into someone else’s body, they are seen as foreign</a:t>
            </a:r>
          </a:p>
          <a:p>
            <a:endParaRPr lang="en-US" sz="2800" dirty="0" smtClean="0"/>
          </a:p>
          <a:p>
            <a:r>
              <a:rPr lang="en-US" sz="2800" dirty="0" smtClean="0"/>
              <a:t>____________________________ is </a:t>
            </a:r>
            <a:r>
              <a:rPr lang="en-US" sz="2800" dirty="0"/>
              <a:t>a “self” protein</a:t>
            </a:r>
          </a:p>
          <a:p>
            <a:pPr lvl="1"/>
            <a:r>
              <a:rPr lang="en-US" sz="2400" dirty="0"/>
              <a:t>Major </a:t>
            </a:r>
            <a:r>
              <a:rPr lang="en-US" sz="2400" dirty="0" err="1"/>
              <a:t>Histocompatibility</a:t>
            </a:r>
            <a:r>
              <a:rPr lang="en-US" sz="2400" dirty="0"/>
              <a:t> </a:t>
            </a:r>
            <a:r>
              <a:rPr lang="en-US" sz="2400" dirty="0" smtClean="0"/>
              <a:t>Complex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Cells of the Adaptive Immune System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fontScale="92500"/>
          </a:bodyPr>
          <a:lstStyle/>
          <a:p>
            <a:r>
              <a:rPr lang="en-US" dirty="0"/>
              <a:t>Two types of lymphocytes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____________________________________ immunity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non-antibody-producing cells that constitute the </a:t>
            </a:r>
            <a:r>
              <a:rPr lang="en-US" dirty="0" smtClean="0"/>
              <a:t>______________________________________ of </a:t>
            </a:r>
            <a:r>
              <a:rPr lang="en-US" dirty="0"/>
              <a:t>immunity</a:t>
            </a:r>
          </a:p>
          <a:p>
            <a:r>
              <a:rPr lang="en-US" dirty="0" smtClean="0"/>
              <a:t>_______________________________________ (</a:t>
            </a:r>
            <a:r>
              <a:rPr lang="en-US" dirty="0"/>
              <a:t>APCs):</a:t>
            </a:r>
          </a:p>
          <a:p>
            <a:pPr lvl="1"/>
            <a:r>
              <a:rPr lang="en-US" dirty="0"/>
              <a:t>Do not respond to specific antigens</a:t>
            </a:r>
          </a:p>
          <a:p>
            <a:pPr lvl="1"/>
            <a:r>
              <a:rPr lang="en-US" dirty="0"/>
              <a:t>Play essential </a:t>
            </a:r>
            <a:r>
              <a:rPr lang="en-US" dirty="0" smtClean="0"/>
              <a:t>helping roles </a:t>
            </a:r>
            <a:r>
              <a:rPr lang="en-US" dirty="0"/>
              <a:t>in immunity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Lymphocytes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Immature lymphocytes are released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essentially identical</a:t>
            </a:r>
          </a:p>
          <a:p>
            <a:endParaRPr lang="en-US" dirty="0" smtClean="0"/>
          </a:p>
          <a:p>
            <a:r>
              <a:rPr lang="en-US" dirty="0" smtClean="0"/>
              <a:t>Location </a:t>
            </a:r>
            <a:r>
              <a:rPr lang="en-US" dirty="0"/>
              <a:t>determines </a:t>
            </a:r>
            <a:r>
              <a:rPr lang="en-US" dirty="0" smtClean="0"/>
              <a:t>“_____________________________” </a:t>
            </a:r>
            <a:r>
              <a:rPr lang="en-US" dirty="0"/>
              <a:t>or </a:t>
            </a:r>
            <a:r>
              <a:rPr lang="en-US" dirty="0" err="1"/>
              <a:t>immunocompetence</a:t>
            </a:r>
            <a:endParaRPr lang="en-US" dirty="0"/>
          </a:p>
          <a:p>
            <a:pPr lvl="1"/>
            <a:r>
              <a:rPr lang="en-US" dirty="0"/>
              <a:t>B cells mature in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 cells mature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Cells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 cells mature in the thymus under negative and positive selection pressures</a:t>
            </a:r>
          </a:p>
          <a:p>
            <a:pPr lvl="1"/>
            <a:r>
              <a:rPr lang="en-US" dirty="0"/>
              <a:t>Negative selection </a:t>
            </a:r>
          </a:p>
          <a:p>
            <a:pPr lvl="2"/>
            <a:r>
              <a:rPr lang="en-US" dirty="0" smtClean="0"/>
              <a:t>______________________________T </a:t>
            </a:r>
            <a:r>
              <a:rPr lang="en-US" dirty="0"/>
              <a:t>cells that are strongly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Positive selection</a:t>
            </a:r>
          </a:p>
          <a:p>
            <a:pPr lvl="2"/>
            <a:r>
              <a:rPr lang="en-US" dirty="0"/>
              <a:t>selects T cells with a </a:t>
            </a:r>
            <a:r>
              <a:rPr lang="en-US" dirty="0" smtClean="0"/>
              <a:t>____________________________________ to </a:t>
            </a:r>
            <a:r>
              <a:rPr lang="en-US" dirty="0"/>
              <a:t>self-antigens, which thus become both </a:t>
            </a:r>
            <a:r>
              <a:rPr lang="en-US" dirty="0" err="1"/>
              <a:t>immunocompetent</a:t>
            </a:r>
            <a:r>
              <a:rPr lang="en-US" dirty="0"/>
              <a:t>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Antigen-Presenting Cells (APCs)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8450" y="1447800"/>
            <a:ext cx="8270875" cy="5305425"/>
          </a:xfrm>
        </p:spPr>
        <p:txBody>
          <a:bodyPr>
            <a:normAutofit/>
          </a:bodyPr>
          <a:lstStyle/>
          <a:p>
            <a:r>
              <a:rPr lang="en-US" dirty="0"/>
              <a:t>Antigen Presenting Cells: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_________________________________________ of </a:t>
            </a:r>
            <a:r>
              <a:rPr lang="en-US" dirty="0"/>
              <a:t>antigens on their own surfaces, to be recognized by T cells</a:t>
            </a:r>
          </a:p>
          <a:p>
            <a:r>
              <a:rPr lang="en-US" dirty="0"/>
              <a:t>Major APCs are</a:t>
            </a:r>
          </a:p>
          <a:p>
            <a:pPr lvl="1"/>
            <a:r>
              <a:rPr lang="en-US" dirty="0" err="1"/>
              <a:t>Dendritic</a:t>
            </a:r>
            <a:r>
              <a:rPr lang="en-US" dirty="0"/>
              <a:t> cells (DCs)</a:t>
            </a:r>
          </a:p>
          <a:p>
            <a:pPr lvl="2"/>
            <a:r>
              <a:rPr lang="en-US" dirty="0"/>
              <a:t>Present in connective tissues and the epidermis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Activated </a:t>
            </a:r>
            <a:r>
              <a:rPr lang="en-US" dirty="0" smtClean="0"/>
              <a:t>_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Lymphocytes….B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6487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cs typeface="Times New Roman" pitchFamily="18" charset="0"/>
              </a:rPr>
              <a:t>B is for Bursa of </a:t>
            </a:r>
            <a:r>
              <a:rPr lang="en-US" dirty="0" err="1">
                <a:cs typeface="Times New Roman" pitchFamily="18" charset="0"/>
              </a:rPr>
              <a:t>Fabricius</a:t>
            </a:r>
            <a:r>
              <a:rPr lang="en-US" dirty="0">
                <a:cs typeface="Times New Roman" pitchFamily="18" charset="0"/>
              </a:rPr>
              <a:t>.  An organ in a </a:t>
            </a:r>
            <a:r>
              <a:rPr lang="en-US" u="sng" dirty="0" smtClean="0">
                <a:cs typeface="Times New Roman" pitchFamily="18" charset="0"/>
              </a:rPr>
              <a:t>_______________________________ </a:t>
            </a:r>
            <a:r>
              <a:rPr lang="en-US" dirty="0" smtClean="0">
                <a:cs typeface="Times New Roman" pitchFamily="18" charset="0"/>
              </a:rPr>
              <a:t>where </a:t>
            </a:r>
            <a:r>
              <a:rPr lang="en-US" dirty="0">
                <a:cs typeface="Times New Roman" pitchFamily="18" charset="0"/>
              </a:rPr>
              <a:t>the cells were first identified.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Blood contains </a:t>
            </a:r>
            <a:r>
              <a:rPr lang="en-US" dirty="0" smtClean="0">
                <a:cs typeface="Times New Roman" pitchFamily="18" charset="0"/>
              </a:rPr>
              <a:t>____________________________ circulating </a:t>
            </a:r>
            <a:r>
              <a:rPr lang="en-US" dirty="0">
                <a:cs typeface="Times New Roman" pitchFamily="18" charset="0"/>
              </a:rPr>
              <a:t>B lymphocytes.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Abundant in lymphatic organs, lymph nodes, spleen, bone marrow, and intestinal linings.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cs typeface="Times New Roman" pitchFamily="18" charset="0"/>
              </a:rPr>
              <a:t>B cells and Antibody mediated Immunity</a:t>
            </a:r>
            <a:r>
              <a:rPr lang="en-US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B cell approach to foreign objects is different than T cells.  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B cells </a:t>
            </a:r>
            <a:r>
              <a:rPr lang="en-US" dirty="0" smtClean="0">
                <a:cs typeface="Times New Roman" pitchFamily="18" charset="0"/>
              </a:rPr>
              <a:t>_____________________________________and </a:t>
            </a:r>
            <a:r>
              <a:rPr lang="en-US" dirty="0">
                <a:cs typeface="Times New Roman" pitchFamily="18" charset="0"/>
              </a:rPr>
              <a:t>produce </a:t>
            </a:r>
            <a:r>
              <a:rPr lang="en-US" dirty="0" smtClean="0">
                <a:cs typeface="Times New Roman" pitchFamily="18" charset="0"/>
              </a:rPr>
              <a:t>____________________________________ called </a:t>
            </a:r>
            <a:r>
              <a:rPr lang="en-US" dirty="0" smtClean="0">
                <a:cs typeface="Times New Roman" pitchFamily="18" charset="0"/>
              </a:rPr>
              <a:t>antibodies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Innate/Non-Specific Defense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Times New Roman" pitchFamily="18" charset="0"/>
              </a:rPr>
              <a:t> </a:t>
            </a:r>
            <a:endParaRPr lang="en-US" b="1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skin and mucus membranes lining respiratory, digestive, urinary, reproductive.  </a:t>
            </a:r>
          </a:p>
          <a:p>
            <a:r>
              <a:rPr lang="en-US" dirty="0">
                <a:cs typeface="Times New Roman" pitchFamily="18" charset="0"/>
              </a:rPr>
              <a:t>Prevent entrance. 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pPr lvl="2"/>
            <a:r>
              <a:rPr lang="en-US" dirty="0" smtClean="0">
                <a:cs typeface="Times New Roman" pitchFamily="18" charset="0"/>
              </a:rPr>
              <a:t>epidermis </a:t>
            </a:r>
            <a:r>
              <a:rPr lang="en-US" dirty="0">
                <a:cs typeface="Times New Roman" pitchFamily="18" charset="0"/>
              </a:rPr>
              <a:t>sloughs </a:t>
            </a:r>
            <a:r>
              <a:rPr lang="en-US" dirty="0" smtClean="0">
                <a:cs typeface="Times New Roman" pitchFamily="18" charset="0"/>
              </a:rPr>
              <a:t>off and removes </a:t>
            </a:r>
            <a:r>
              <a:rPr lang="en-US" dirty="0">
                <a:cs typeface="Times New Roman" pitchFamily="18" charset="0"/>
              </a:rPr>
              <a:t>superficial bacterial. 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____________________________________ </a:t>
            </a:r>
            <a:r>
              <a:rPr lang="en-US" dirty="0" err="1" smtClean="0">
                <a:cs typeface="Times New Roman" pitchFamily="18" charset="0"/>
              </a:rPr>
              <a:t>nepithelium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of respiratory </a:t>
            </a:r>
            <a:r>
              <a:rPr lang="en-US" dirty="0" smtClean="0">
                <a:cs typeface="Times New Roman" pitchFamily="18" charset="0"/>
              </a:rPr>
              <a:t>system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traps particles and brushes them out into </a:t>
            </a:r>
            <a:r>
              <a:rPr lang="en-US" dirty="0" smtClean="0">
                <a:cs typeface="Times New Roman" pitchFamily="18" charset="0"/>
              </a:rPr>
              <a:t>_  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Swallowed</a:t>
            </a:r>
            <a:r>
              <a:rPr lang="en-US" dirty="0">
                <a:cs typeface="Times New Roman" pitchFamily="18" charset="0"/>
              </a:rPr>
              <a:t>.  Destroyed by digestive system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 activation</a:t>
            </a:r>
          </a:p>
        </p:txBody>
      </p:sp>
      <p:pic>
        <p:nvPicPr>
          <p:cNvPr id="30723" name="Picture 3" descr="B cell plasma c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828800"/>
            <a:ext cx="67056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Plasma cell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724900" cy="4419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A plasma cell functions to make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With </a:t>
            </a:r>
            <a:r>
              <a:rPr lang="en-US" dirty="0">
                <a:cs typeface="Times New Roman" pitchFamily="18" charset="0"/>
              </a:rPr>
              <a:t>infection, one cell may produce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err="1" smtClean="0">
                <a:cs typeface="Times New Roman" pitchFamily="18" charset="0"/>
              </a:rPr>
              <a:t>Ab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are carried by body fluids to site of infection.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Response is Antibody mediated (as compared to Cellular Mediated T cells)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 activation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to activate a B cell, it must find an antigen that </a:t>
            </a:r>
            <a:r>
              <a:rPr lang="en-US" dirty="0" smtClean="0">
                <a:cs typeface="Times New Roman" pitchFamily="18" charset="0"/>
              </a:rPr>
              <a:t>___________________________ its </a:t>
            </a:r>
            <a:r>
              <a:rPr lang="en-US" dirty="0">
                <a:cs typeface="Times New Roman" pitchFamily="18" charset="0"/>
              </a:rPr>
              <a:t>antigen receptors.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When it has the “key in lock” configuration, the B cell reproduces rapidly,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Dependant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 activation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Activated helper T cell meets B cell + antigen,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 cell releases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_______________________________ the </a:t>
            </a:r>
            <a:r>
              <a:rPr lang="en-US" dirty="0">
                <a:cs typeface="Times New Roman" pitchFamily="18" charset="0"/>
              </a:rPr>
              <a:t>B cell 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Creates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Activated B cells clones differentiate into plasma cells.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The antibodies are similar in shape to the antigen receptors on the B cell,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therefore, it will have the </a:t>
            </a:r>
            <a:r>
              <a:rPr lang="en-US" dirty="0" smtClean="0">
                <a:cs typeface="Times New Roman" pitchFamily="18" charset="0"/>
              </a:rPr>
              <a:t>_______________________ “</a:t>
            </a:r>
            <a:r>
              <a:rPr lang="en-US" dirty="0">
                <a:cs typeface="Times New Roman" pitchFamily="18" charset="0"/>
              </a:rPr>
              <a:t>key in lock” configuration when it meets the antigen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Single B cell carries info 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However, with the different antigens on a pathogen surface, there will be a repetition of that process, and there will be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21.10</a:t>
            </a: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7900" y="0"/>
            <a:ext cx="7188200" cy="6261100"/>
          </a:xfrm>
          <a:prstGeom prst="rect">
            <a:avLst/>
          </a:prstGeom>
          <a:noFill/>
        </p:spPr>
      </p:pic>
      <p:sp>
        <p:nvSpPr>
          <p:cNvPr id="129029" name="Freeform 5"/>
          <p:cNvSpPr>
            <a:spLocks/>
          </p:cNvSpPr>
          <p:nvPr/>
        </p:nvSpPr>
        <p:spPr bwMode="auto">
          <a:xfrm>
            <a:off x="6551613" y="5634038"/>
            <a:ext cx="1301750" cy="13335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84"/>
              </a:cxn>
              <a:cxn ang="0">
                <a:pos x="820" y="84"/>
              </a:cxn>
              <a:cxn ang="0">
                <a:pos x="820" y="0"/>
              </a:cxn>
            </a:cxnLst>
            <a:rect l="0" t="0" r="r" b="b"/>
            <a:pathLst>
              <a:path w="820" h="84">
                <a:moveTo>
                  <a:pt x="0" y="6"/>
                </a:moveTo>
                <a:lnTo>
                  <a:pt x="0" y="84"/>
                </a:lnTo>
                <a:lnTo>
                  <a:pt x="820" y="84"/>
                </a:lnTo>
                <a:lnTo>
                  <a:pt x="82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7212013" y="5767388"/>
            <a:ext cx="1587" cy="82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 flipH="1">
            <a:off x="5345113" y="120650"/>
            <a:ext cx="8921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2" name="Freeform 8"/>
          <p:cNvSpPr>
            <a:spLocks/>
          </p:cNvSpPr>
          <p:nvPr/>
        </p:nvSpPr>
        <p:spPr bwMode="auto">
          <a:xfrm>
            <a:off x="5322888" y="365125"/>
            <a:ext cx="914400" cy="1016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82" y="0"/>
              </a:cxn>
              <a:cxn ang="0">
                <a:pos x="0" y="64"/>
              </a:cxn>
            </a:cxnLst>
            <a:rect l="0" t="0" r="r" b="b"/>
            <a:pathLst>
              <a:path w="576" h="64">
                <a:moveTo>
                  <a:pt x="576" y="0"/>
                </a:moveTo>
                <a:lnTo>
                  <a:pt x="82" y="0"/>
                </a:lnTo>
                <a:lnTo>
                  <a:pt x="0" y="6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2563813" y="2576513"/>
            <a:ext cx="6223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Plasma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cells</a:t>
            </a:r>
            <a:endParaRPr lang="en-US" sz="2400">
              <a:latin typeface="Times"/>
            </a:endParaRPr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2557463" y="3119438"/>
            <a:ext cx="8667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Secreted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antibody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molecules</a:t>
            </a:r>
            <a:endParaRPr lang="en-US" sz="2400">
              <a:latin typeface="Times"/>
            </a:endParaRPr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4570413" y="4011613"/>
            <a:ext cx="1220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Clone of cells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identical to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ancestral cells</a:t>
            </a:r>
            <a:endParaRPr lang="en-US" sz="2400">
              <a:latin typeface="Times"/>
            </a:endParaRPr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6777038" y="3979863"/>
            <a:ext cx="11318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Subsequent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challenge by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same antigen</a:t>
            </a:r>
            <a:endParaRPr lang="en-US" sz="2400">
              <a:latin typeface="Times"/>
            </a:endParaRPr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6551613" y="2627313"/>
            <a:ext cx="6810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Memory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B cell</a:t>
            </a:r>
            <a:endParaRPr lang="en-US" sz="2400">
              <a:latin typeface="Times"/>
            </a:endParaRP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6875463" y="5818188"/>
            <a:ext cx="6810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Memory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B cells</a:t>
            </a:r>
            <a:endParaRPr lang="en-US" sz="2400">
              <a:latin typeface="Times"/>
            </a:endParaRPr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992188" y="5062538"/>
            <a:ext cx="6223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Plasma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cells</a:t>
            </a:r>
            <a:endParaRPr lang="en-US" sz="2400">
              <a:latin typeface="Times"/>
            </a:endParaRPr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992188" y="5646738"/>
            <a:ext cx="8667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Secreted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antibody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molecules</a:t>
            </a:r>
            <a:endParaRPr lang="en-US" sz="2400">
              <a:latin typeface="Times"/>
            </a:endParaRPr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2547938" y="3957638"/>
            <a:ext cx="185102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Secondary Response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(can be years later)</a:t>
            </a:r>
            <a:endParaRPr lang="en-US" sz="2400">
              <a:latin typeface="Times"/>
            </a:endParaRPr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2557463" y="71438"/>
            <a:ext cx="1558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Primary Response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(initial encounter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with antigen)</a:t>
            </a:r>
            <a:endParaRPr lang="en-US" sz="2400">
              <a:latin typeface="Times"/>
            </a:endParaRPr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6269038" y="-4763"/>
            <a:ext cx="658812" cy="21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Antigen</a:t>
            </a:r>
            <a:endParaRPr lang="en-US" sz="2400">
              <a:latin typeface="Times"/>
            </a:endParaRP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6269038" y="246063"/>
            <a:ext cx="18700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Antigen binding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to a receptor on a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specific B lymphocyte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(B lymphocytes with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non-complementary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receptors remain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inactive)</a:t>
            </a:r>
            <a:endParaRPr lang="en-US" sz="2400">
              <a:latin typeface="Times"/>
            </a:endParaRP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4452938" y="1100138"/>
            <a:ext cx="126047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Proliferation to</a:t>
            </a:r>
          </a:p>
          <a:p>
            <a:pPr algn="ctr"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form a clone</a:t>
            </a:r>
            <a:endParaRPr lang="en-US" sz="2400">
              <a:latin typeface="Times"/>
            </a:endParaRPr>
          </a:p>
        </p:txBody>
      </p: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2560638" y="1322388"/>
            <a:ext cx="13192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B lymphoblasts</a:t>
            </a:r>
            <a:endParaRPr lang="en-US" sz="2400">
              <a:latin typeface="Times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Cells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cs typeface="Times New Roman" pitchFamily="18" charset="0"/>
              </a:rPr>
              <a:t>_______________________________ response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lvl="1"/>
            <a:r>
              <a:rPr lang="en-US" dirty="0">
                <a:cs typeface="Times New Roman" pitchFamily="18" charset="0"/>
              </a:rPr>
              <a:t>One type of antibody manufactured against 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________________________________ response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smtClean="0">
                <a:cs typeface="Times New Roman" pitchFamily="18" charset="0"/>
              </a:rPr>
              <a:t>_________________________________ types </a:t>
            </a:r>
            <a:r>
              <a:rPr lang="en-US" dirty="0">
                <a:cs typeface="Times New Roman" pitchFamily="18" charset="0"/>
              </a:rPr>
              <a:t>of antibodies manufactured against a single microbe or virus.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Innate Defenses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Epithelial membranes have the following protective features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Skin acidity prevents </a:t>
            </a:r>
            <a:r>
              <a:rPr lang="en-US" dirty="0" smtClean="0"/>
              <a:t>_</a:t>
            </a:r>
            <a:endParaRPr lang="en-US" dirty="0"/>
          </a:p>
          <a:p>
            <a:pPr lvl="3"/>
            <a:r>
              <a:rPr lang="en-US" dirty="0"/>
              <a:t>Same is true of vaginal canal</a:t>
            </a:r>
          </a:p>
          <a:p>
            <a:pPr lvl="1"/>
            <a:r>
              <a:rPr lang="en-US" dirty="0"/>
              <a:t>Stomach </a:t>
            </a:r>
            <a:r>
              <a:rPr lang="en-US" dirty="0" smtClean="0"/>
              <a:t>______________________________ secretes </a:t>
            </a:r>
            <a:r>
              <a:rPr lang="en-US" dirty="0"/>
              <a:t>two relevant factors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Protein digesting enzymes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Innate defenses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Epithelial membranes have the following protective features</a:t>
            </a:r>
          </a:p>
          <a:p>
            <a:pPr lvl="1"/>
            <a:r>
              <a:rPr lang="en-US" dirty="0"/>
              <a:t>Saliva and tears contain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Enzymes that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 acts </a:t>
            </a:r>
            <a:r>
              <a:rPr lang="en-US" dirty="0"/>
              <a:t>as a sticky trap</a:t>
            </a:r>
          </a:p>
          <a:p>
            <a:pPr lvl="2"/>
            <a:r>
              <a:rPr lang="en-US" dirty="0"/>
              <a:t>Respiratory passageways:  debris enters and gets trapped instead of traveling to lungs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Specific Defenses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Most diseases are unique to species.  	</a:t>
            </a:r>
          </a:p>
          <a:p>
            <a:pPr lvl="1"/>
            <a:r>
              <a:rPr lang="en-US" dirty="0">
                <a:cs typeface="Times New Roman" pitchFamily="18" charset="0"/>
              </a:rPr>
              <a:t>No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Failure to provide temperature or chemical environment for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innate defenses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endParaRPr lang="en-US" dirty="0"/>
          </a:p>
          <a:p>
            <a:r>
              <a:rPr lang="en-US" dirty="0"/>
              <a:t>Natural </a:t>
            </a:r>
            <a:r>
              <a:rPr lang="en-US" dirty="0" smtClean="0"/>
              <a:t>           _</a:t>
            </a:r>
            <a:endParaRPr lang="en-US" dirty="0"/>
          </a:p>
          <a:p>
            <a:r>
              <a:rPr lang="en-US" dirty="0"/>
              <a:t>Antimicrobial </a:t>
            </a:r>
            <a:r>
              <a:rPr lang="en-US" dirty="0" smtClean="0"/>
              <a:t>proteins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Internal:  Phagocytes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Phage: 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Free macrophages</a:t>
            </a:r>
          </a:p>
          <a:p>
            <a:pPr lvl="1"/>
            <a:r>
              <a:rPr lang="en-US" dirty="0"/>
              <a:t>Alveolar macrophages</a:t>
            </a:r>
          </a:p>
          <a:p>
            <a:pPr lvl="1"/>
            <a:r>
              <a:rPr lang="en-US" dirty="0" smtClean="0"/>
              <a:t>“____________________________” </a:t>
            </a:r>
            <a:r>
              <a:rPr lang="en-US" dirty="0"/>
              <a:t>throughout the tissues looking for debris</a:t>
            </a:r>
          </a:p>
          <a:p>
            <a:pPr lvl="1"/>
            <a:r>
              <a:rPr lang="en-US" dirty="0" smtClean="0"/>
              <a:t>____________________________ macrophages</a:t>
            </a:r>
            <a:endParaRPr lang="en-US" dirty="0"/>
          </a:p>
          <a:p>
            <a:pPr lvl="1"/>
            <a:r>
              <a:rPr lang="en-US" dirty="0" smtClean="0"/>
              <a:t>__________________________________ cells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Permanent residents of a particular organ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1590</Words>
  <Application>Microsoft Office PowerPoint</Application>
  <PresentationFormat>On-screen Show (4:3)</PresentationFormat>
  <Paragraphs>412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Mononucleosis</vt:lpstr>
      <vt:lpstr>Chapter 21:  The Immune System</vt:lpstr>
      <vt:lpstr>Immunity</vt:lpstr>
      <vt:lpstr> Innate/Non-Specific Defense</vt:lpstr>
      <vt:lpstr>Innate Defenses</vt:lpstr>
      <vt:lpstr>Innate defenses</vt:lpstr>
      <vt:lpstr>Non Specific Defenses</vt:lpstr>
      <vt:lpstr>Internal innate defenses</vt:lpstr>
      <vt:lpstr>Internal:  Phagocytes</vt:lpstr>
      <vt:lpstr>Internal:  Phagocytes</vt:lpstr>
      <vt:lpstr>Phagocytosis</vt:lpstr>
      <vt:lpstr>Slide 12</vt:lpstr>
      <vt:lpstr>Internal Innate:  NK cells</vt:lpstr>
      <vt:lpstr>Internal Innate:  Inflammation</vt:lpstr>
      <vt:lpstr>Internal Innate:  Inflammation</vt:lpstr>
      <vt:lpstr>Internal Innate:  Inflammation</vt:lpstr>
      <vt:lpstr>Goal of Inflammation</vt:lpstr>
      <vt:lpstr>Internal Innate:  Results of Inflammation</vt:lpstr>
      <vt:lpstr>Internal Innate:  Results of Inflammation</vt:lpstr>
      <vt:lpstr>Slide 20</vt:lpstr>
      <vt:lpstr>Non Specific defense</vt:lpstr>
      <vt:lpstr>Internal Innate:  Complement</vt:lpstr>
      <vt:lpstr>Internal Innate:  Fever</vt:lpstr>
      <vt:lpstr>Fever…non-specific</vt:lpstr>
      <vt:lpstr>Specific Defenses</vt:lpstr>
      <vt:lpstr>Immune System</vt:lpstr>
      <vt:lpstr>Adaptive Defenses</vt:lpstr>
      <vt:lpstr>Specific Defenses</vt:lpstr>
      <vt:lpstr>Complete Antigens</vt:lpstr>
      <vt:lpstr>Incomplete antigens</vt:lpstr>
      <vt:lpstr>Antigenic Determinants</vt:lpstr>
      <vt:lpstr>Antigenic Determinants</vt:lpstr>
      <vt:lpstr>Self-Antigens: MHC Proteins</vt:lpstr>
      <vt:lpstr>Cells of the Adaptive Immune System</vt:lpstr>
      <vt:lpstr>Lymphocytes</vt:lpstr>
      <vt:lpstr>T Cells</vt:lpstr>
      <vt:lpstr>Antigen-Presenting Cells (APCs)</vt:lpstr>
      <vt:lpstr>Lymphocytes….B</vt:lpstr>
      <vt:lpstr>B cells and Antibody mediated Immunity </vt:lpstr>
      <vt:lpstr>B Cell activation</vt:lpstr>
      <vt:lpstr>Plasma cell</vt:lpstr>
      <vt:lpstr>B Cell activation</vt:lpstr>
      <vt:lpstr>B cell activation</vt:lpstr>
      <vt:lpstr>B Cells</vt:lpstr>
      <vt:lpstr>B Cells</vt:lpstr>
      <vt:lpstr>B cells</vt:lpstr>
      <vt:lpstr>Slide 47</vt:lpstr>
      <vt:lpstr>B Cells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Mononucleosis</dc:title>
  <dc:creator>Betsy</dc:creator>
  <cp:lastModifiedBy>Betsy</cp:lastModifiedBy>
  <cp:revision>3</cp:revision>
  <dcterms:created xsi:type="dcterms:W3CDTF">2009-09-29T03:14:50Z</dcterms:created>
  <dcterms:modified xsi:type="dcterms:W3CDTF">2009-09-29T03:35:26Z</dcterms:modified>
</cp:coreProperties>
</file>