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three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72480-B53B-4DE8-9776-7E195CA1B5EE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52AD-B9D0-4383-9580-771E0AEA51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Exam Three, packet three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33156-C4A4-4E0E-88E7-BE167574541B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6C9E1-73DB-4BC4-A7C2-07785C4EC9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6C9E1-73DB-4BC4-A7C2-07785C4EC926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Exam Three, packet three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10CF-DC08-4774-83ED-648914DC6217}" type="datetimeFigureOut">
              <a:rPr lang="en-US" smtClean="0"/>
              <a:t>9/29/2009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6FC1D-AAB9-4CA3-929B-5F43F816BC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Immune</a:t>
            </a:r>
            <a:r>
              <a:rPr lang="en-US" b="1" dirty="0">
                <a:cs typeface="Times New Roman" pitchFamily="18" charset="0"/>
              </a:rPr>
              <a:t> </a:t>
            </a:r>
            <a:r>
              <a:rPr lang="en-US" dirty="0">
                <a:cs typeface="Times New Roman" pitchFamily="18" charset="0"/>
              </a:rPr>
              <a:t>Responses</a:t>
            </a:r>
            <a:r>
              <a:rPr lang="en-US" dirty="0"/>
              <a:t> 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cs typeface="Times New Roman" pitchFamily="18" charset="0"/>
              </a:rPr>
              <a:t>When B and T activated after their </a:t>
            </a:r>
            <a:r>
              <a:rPr lang="en-US" dirty="0" smtClean="0">
                <a:cs typeface="Times New Roman" pitchFamily="18" charset="0"/>
              </a:rPr>
              <a:t>_________________________________of </a:t>
            </a:r>
            <a:r>
              <a:rPr lang="en-US" dirty="0">
                <a:cs typeface="Times New Roman" pitchFamily="18" charset="0"/>
              </a:rPr>
              <a:t>Ag, their responses constitute a </a:t>
            </a:r>
            <a:r>
              <a:rPr lang="en-US" dirty="0" smtClean="0">
                <a:cs typeface="Times New Roman" pitchFamily="18" charset="0"/>
              </a:rPr>
              <a:t>________________________________ </a:t>
            </a:r>
            <a:r>
              <a:rPr lang="en-US" dirty="0">
                <a:cs typeface="Times New Roman" pitchFamily="18" charset="0"/>
              </a:rPr>
              <a:t>immune response. </a:t>
            </a:r>
          </a:p>
          <a:p>
            <a:pPr lvl="1"/>
            <a:r>
              <a:rPr lang="en-US" dirty="0">
                <a:cs typeface="Times New Roman" pitchFamily="18" charset="0"/>
              </a:rPr>
              <a:t>Lag time of </a:t>
            </a:r>
            <a:r>
              <a:rPr lang="en-US" dirty="0" smtClean="0">
                <a:cs typeface="Times New Roman" pitchFamily="18" charset="0"/>
              </a:rPr>
              <a:t>________________________________ before </a:t>
            </a:r>
            <a:r>
              <a:rPr lang="en-US" dirty="0">
                <a:cs typeface="Times New Roman" pitchFamily="18" charset="0"/>
              </a:rPr>
              <a:t>antibodies produced</a:t>
            </a:r>
          </a:p>
          <a:p>
            <a:pPr lvl="1"/>
            <a:r>
              <a:rPr lang="en-US" dirty="0">
                <a:cs typeface="Times New Roman" pitchFamily="18" charset="0"/>
              </a:rPr>
              <a:t>B cells need time to proliferate and produce plasma cells</a:t>
            </a:r>
          </a:p>
          <a:p>
            <a:pPr lvl="1"/>
            <a:r>
              <a:rPr lang="en-US" dirty="0">
                <a:cs typeface="Times New Roman" pitchFamily="18" charset="0"/>
              </a:rPr>
              <a:t>Antibody levels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Soluble,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____________________________globulin </a:t>
            </a:r>
            <a:r>
              <a:rPr lang="en-US" dirty="0">
                <a:cs typeface="Times New Roman" pitchFamily="18" charset="0"/>
              </a:rPr>
              <a:t>fraction of plasma proteins (alpha, beta, and gamma).</a:t>
            </a: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</a:t>
            </a:r>
          </a:p>
          <a:p>
            <a:r>
              <a:rPr lang="en-US" dirty="0">
                <a:cs typeface="Times New Roman" pitchFamily="18" charset="0"/>
              </a:rPr>
              <a:t>Each is composed of </a:t>
            </a:r>
            <a:r>
              <a:rPr lang="en-US" dirty="0" smtClean="0">
                <a:cs typeface="Times New Roman" pitchFamily="18" charset="0"/>
              </a:rPr>
              <a:t>_______________ chains</a:t>
            </a:r>
            <a:r>
              <a:rPr lang="en-US" dirty="0">
                <a:cs typeface="Times New Roman" pitchFamily="18" charset="0"/>
              </a:rPr>
              <a:t>.  Two light chains.  Two heavy chains.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Antibodies have a 3D shape that forms a pocket around the antigen.  </a:t>
            </a:r>
          </a:p>
          <a:p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dirty="0">
                <a:cs typeface="Times New Roman" pitchFamily="18" charset="0"/>
              </a:rPr>
              <a:t>  </a:t>
            </a:r>
          </a:p>
          <a:p>
            <a:r>
              <a:rPr lang="en-US" dirty="0">
                <a:cs typeface="Times New Roman" pitchFamily="18" charset="0"/>
              </a:rPr>
              <a:t>The part of the ABS that </a:t>
            </a:r>
            <a:r>
              <a:rPr lang="en-US" dirty="0" smtClean="0">
                <a:cs typeface="Times New Roman" pitchFamily="18" charset="0"/>
              </a:rPr>
              <a:t>____________________________________ to </a:t>
            </a:r>
            <a:r>
              <a:rPr lang="en-US" dirty="0">
                <a:cs typeface="Times New Roman" pitchFamily="18" charset="0"/>
              </a:rPr>
              <a:t>the antigen is called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Antibody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2" cstate="print"/>
          <a:srcRect t="1518" r="38113" b="252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Immunoglobulins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981200"/>
            <a:ext cx="8496300" cy="4572000"/>
          </a:xfrm>
        </p:spPr>
        <p:txBody>
          <a:bodyPr>
            <a:normAutofit/>
          </a:bodyPr>
          <a:lstStyle/>
          <a:p>
            <a:r>
              <a:rPr lang="en-US" b="1">
                <a:cs typeface="Times New Roman" pitchFamily="18" charset="0"/>
              </a:rPr>
              <a:t>Types of Immunoglobulins</a:t>
            </a:r>
          </a:p>
          <a:p>
            <a:r>
              <a:rPr lang="en-US">
                <a:cs typeface="Times New Roman" pitchFamily="18" charset="0"/>
              </a:rPr>
              <a:t>5 major types</a:t>
            </a:r>
            <a:r>
              <a:rPr lang="en-US"/>
              <a:t> </a:t>
            </a:r>
          </a:p>
          <a:p>
            <a:r>
              <a:rPr lang="en-US"/>
              <a:t>Spell “gamed”</a:t>
            </a:r>
          </a:p>
          <a:p>
            <a:pPr lvl="1"/>
            <a:r>
              <a:rPr lang="en-US"/>
              <a:t>IgG</a:t>
            </a:r>
          </a:p>
          <a:p>
            <a:pPr lvl="1"/>
            <a:r>
              <a:rPr lang="en-US"/>
              <a:t>IgA</a:t>
            </a:r>
          </a:p>
          <a:p>
            <a:pPr lvl="1"/>
            <a:r>
              <a:rPr lang="en-US"/>
              <a:t>IgM</a:t>
            </a:r>
          </a:p>
          <a:p>
            <a:pPr lvl="1"/>
            <a:r>
              <a:rPr lang="en-US"/>
              <a:t>IgE</a:t>
            </a:r>
          </a:p>
          <a:p>
            <a:pPr lvl="1"/>
            <a:r>
              <a:rPr lang="en-US"/>
              <a:t>IgD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IgG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cs typeface="Times New Roman" pitchFamily="18" charset="0"/>
              </a:rPr>
              <a:t>Most abundant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found in </a:t>
            </a:r>
            <a:r>
              <a:rPr lang="en-US" dirty="0" smtClean="0">
                <a:cs typeface="Times New Roman" pitchFamily="18" charset="0"/>
              </a:rPr>
              <a:t>______________________________ and </a:t>
            </a:r>
            <a:r>
              <a:rPr lang="en-US" dirty="0">
                <a:cs typeface="Times New Roman" pitchFamily="18" charset="0"/>
              </a:rPr>
              <a:t>tissue fluids.  </a:t>
            </a:r>
          </a:p>
          <a:p>
            <a:r>
              <a:rPr lang="en-US" dirty="0">
                <a:cs typeface="Times New Roman" pitchFamily="18" charset="0"/>
              </a:rPr>
              <a:t>Effective against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Activates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Functions in </a:t>
            </a:r>
            <a:r>
              <a:rPr lang="en-US" dirty="0" smtClean="0">
                <a:cs typeface="Times New Roman" pitchFamily="18" charset="0"/>
              </a:rPr>
              <a:t>________________ primary </a:t>
            </a:r>
            <a:r>
              <a:rPr lang="en-US" dirty="0">
                <a:cs typeface="Times New Roman" pitchFamily="18" charset="0"/>
              </a:rPr>
              <a:t>immune response and </a:t>
            </a:r>
            <a:r>
              <a:rPr lang="en-US" dirty="0" smtClean="0">
                <a:cs typeface="Times New Roman" pitchFamily="18" charset="0"/>
              </a:rPr>
              <a:t>__________________ of </a:t>
            </a:r>
            <a:r>
              <a:rPr lang="en-US" dirty="0">
                <a:cs typeface="Times New Roman" pitchFamily="18" charset="0"/>
              </a:rPr>
              <a:t>the secondary immune response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399"/>
            <a:ext cx="1790700" cy="2302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801100" cy="4572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Small enough to pass through the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Provides </a:t>
            </a:r>
            <a:r>
              <a:rPr lang="en-US" dirty="0" smtClean="0">
                <a:cs typeface="Times New Roman" pitchFamily="18" charset="0"/>
              </a:rPr>
              <a:t>_________________________________.  </a:t>
            </a:r>
            <a:r>
              <a:rPr lang="en-US" dirty="0">
                <a:cs typeface="Times New Roman" pitchFamily="18" charset="0"/>
              </a:rPr>
              <a:t>Fetus can not yet make its own antibodies.  </a:t>
            </a:r>
          </a:p>
          <a:p>
            <a:pPr lvl="1"/>
            <a:r>
              <a:rPr lang="en-US" dirty="0" err="1">
                <a:cs typeface="Times New Roman" pitchFamily="18" charset="0"/>
              </a:rPr>
              <a:t>IgG</a:t>
            </a:r>
            <a:r>
              <a:rPr lang="en-US" dirty="0">
                <a:cs typeface="Times New Roman" pitchFamily="18" charset="0"/>
              </a:rPr>
              <a:t> stays in system, but is not produced in fetal system.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r>
              <a:rPr lang="en-US" dirty="0">
                <a:cs typeface="Times New Roman" pitchFamily="18" charset="0"/>
              </a:rPr>
              <a:t>Once baby born, no longer gets </a:t>
            </a:r>
            <a:r>
              <a:rPr lang="en-US" dirty="0" err="1">
                <a:cs typeface="Times New Roman" pitchFamily="18" charset="0"/>
              </a:rPr>
              <a:t>IgG</a:t>
            </a:r>
            <a:r>
              <a:rPr lang="en-US" dirty="0">
                <a:cs typeface="Times New Roman" pitchFamily="18" charset="0"/>
              </a:rPr>
              <a:t> from placenta. 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IgA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610600" cy="4572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13%	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found in </a:t>
            </a:r>
            <a:r>
              <a:rPr lang="en-US" dirty="0" smtClean="0">
                <a:cs typeface="Times New Roman" pitchFamily="18" charset="0"/>
              </a:rPr>
              <a:t>__________________________________ secretions</a:t>
            </a:r>
            <a:r>
              <a:rPr lang="en-US" dirty="0">
                <a:cs typeface="Times New Roman" pitchFamily="18" charset="0"/>
              </a:rPr>
              <a:t>….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breast milk, tears, nasal fluid, gastric, intestinal juices, bile, and urine. 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Acts against </a:t>
            </a:r>
            <a:r>
              <a:rPr lang="en-US" dirty="0" smtClean="0">
                <a:cs typeface="Times New Roman" pitchFamily="18" charset="0"/>
              </a:rPr>
              <a:t> _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The baby that breast feeds gets immunity from Mom through the </a:t>
            </a:r>
            <a:r>
              <a:rPr lang="en-US" dirty="0" err="1">
                <a:cs typeface="Times New Roman" pitchFamily="18" charset="0"/>
              </a:rPr>
              <a:t>colostrum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Helps to protect against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"/>
            <a:ext cx="2295525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cs typeface="Times New Roman" pitchFamily="18" charset="0"/>
              </a:rPr>
              <a:t>6%	</a:t>
            </a:r>
          </a:p>
          <a:p>
            <a:r>
              <a:rPr lang="en-US" sz="2800" dirty="0">
                <a:cs typeface="Times New Roman" pitchFamily="18" charset="0"/>
              </a:rPr>
              <a:t>Can be 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2"/>
            <a:r>
              <a:rPr lang="en-US" dirty="0">
                <a:cs typeface="Times New Roman" pitchFamily="18" charset="0"/>
              </a:rPr>
              <a:t>attached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2"/>
            <a:r>
              <a:rPr lang="en-US" dirty="0" smtClean="0">
                <a:cs typeface="Times New Roman" pitchFamily="18" charset="0"/>
              </a:rPr>
              <a:t>_____________________________________________develops </a:t>
            </a:r>
            <a:r>
              <a:rPr lang="en-US" dirty="0">
                <a:cs typeface="Times New Roman" pitchFamily="18" charset="0"/>
              </a:rPr>
              <a:t>in blood plasma in response to contact with antigens.  </a:t>
            </a:r>
          </a:p>
          <a:p>
            <a:r>
              <a:rPr lang="en-US" sz="2800" dirty="0">
                <a:cs typeface="Times New Roman" pitchFamily="18" charset="0"/>
              </a:rPr>
              <a:t>The antibodies that are responsible for </a:t>
            </a:r>
            <a:r>
              <a:rPr lang="en-US" sz="2800" dirty="0" smtClean="0">
                <a:cs typeface="Times New Roman" pitchFamily="18" charset="0"/>
              </a:rPr>
              <a:t>____________________________________ when </a:t>
            </a:r>
            <a:r>
              <a:rPr lang="en-US" sz="2800" dirty="0">
                <a:cs typeface="Times New Roman" pitchFamily="18" charset="0"/>
              </a:rPr>
              <a:t>blood types are mixed are </a:t>
            </a:r>
            <a:r>
              <a:rPr lang="en-US" sz="2800" dirty="0" err="1">
                <a:cs typeface="Times New Roman" pitchFamily="18" charset="0"/>
              </a:rPr>
              <a:t>IgM</a:t>
            </a:r>
            <a:r>
              <a:rPr lang="en-US" sz="2800" dirty="0">
                <a:cs typeface="Times New Roman" pitchFamily="18" charset="0"/>
              </a:rPr>
              <a:t>  antibodies.  </a:t>
            </a:r>
            <a:r>
              <a:rPr lang="en-US" sz="2800" dirty="0" smtClean="0">
                <a:cs typeface="Times New Roman" pitchFamily="18" charset="0"/>
              </a:rPr>
              <a:t> 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8513" y="0"/>
            <a:ext cx="199548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IgM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_________________________________________________________________________ during </a:t>
            </a:r>
            <a:r>
              <a:rPr lang="en-US" dirty="0"/>
              <a:t>Primary Immune response</a:t>
            </a:r>
          </a:p>
          <a:p>
            <a:pPr lvl="1"/>
            <a:r>
              <a:rPr lang="en-US" dirty="0"/>
              <a:t>Presence of </a:t>
            </a:r>
            <a:r>
              <a:rPr lang="en-US" dirty="0" err="1"/>
              <a:t>IgM</a:t>
            </a:r>
            <a:r>
              <a:rPr lang="en-US" dirty="0"/>
              <a:t> indicates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cs typeface="Times New Roman" pitchFamily="18" charset="0"/>
              </a:rPr>
              <a:t>Also serves to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is circulated while attached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Helps </a:t>
            </a:r>
            <a:r>
              <a:rPr lang="en-US" dirty="0">
                <a:cs typeface="Times New Roman" pitchFamily="18" charset="0"/>
              </a:rPr>
              <a:t>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Functions as an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495425" cy="1666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Immune responses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Following primary response, B cells can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  <a:p>
            <a:pPr>
              <a:lnSpc>
                <a:spcPct val="90000"/>
              </a:lnSpc>
              <a:buFontTx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If a memory B cells meets up with an antigen for the second time, antibodies can begin production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Antibody levels are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Compared to 10 for primary response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Times New Roman" pitchFamily="18" charset="0"/>
              </a:rPr>
              <a:t>Antibody </a:t>
            </a:r>
            <a:r>
              <a:rPr lang="en-US" dirty="0">
                <a:cs typeface="Times New Roman" pitchFamily="18" charset="0"/>
              </a:rPr>
              <a:t>levels remain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981200"/>
            <a:ext cx="88011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Slightly larger than </a:t>
            </a:r>
            <a:r>
              <a:rPr lang="en-US" dirty="0" err="1">
                <a:cs typeface="Times New Roman" pitchFamily="18" charset="0"/>
              </a:rPr>
              <a:t>IgG</a:t>
            </a: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appears in </a:t>
            </a:r>
            <a:r>
              <a:rPr lang="en-US" dirty="0" smtClean="0">
                <a:cs typeface="Times New Roman" pitchFamily="18" charset="0"/>
              </a:rPr>
              <a:t>____________________________________ along </a:t>
            </a:r>
            <a:r>
              <a:rPr lang="en-US" dirty="0">
                <a:cs typeface="Times New Roman" pitchFamily="18" charset="0"/>
              </a:rPr>
              <a:t>with </a:t>
            </a:r>
            <a:r>
              <a:rPr lang="en-US" dirty="0" err="1">
                <a:cs typeface="Times New Roman" pitchFamily="18" charset="0"/>
              </a:rPr>
              <a:t>IgA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Trace levels found in plasma.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Levels elevate with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Promotes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dirty="0" err="1">
                <a:cs typeface="Times New Roman" pitchFamily="18" charset="0"/>
              </a:rPr>
              <a:t>Ab</a:t>
            </a:r>
            <a:r>
              <a:rPr lang="en-US" dirty="0">
                <a:cs typeface="Times New Roman" pitchFamily="18" charset="0"/>
              </a:rPr>
              <a:t> is attached to the membranes of mast cells and </a:t>
            </a:r>
            <a:r>
              <a:rPr lang="en-US" dirty="0" err="1">
                <a:cs typeface="Times New Roman" pitchFamily="18" charset="0"/>
              </a:rPr>
              <a:t>basophils</a:t>
            </a:r>
            <a:r>
              <a:rPr lang="en-US" dirty="0">
                <a:cs typeface="Times New Roman" pitchFamily="18" charset="0"/>
              </a:rPr>
              <a:t>. 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Mast cell releases </a:t>
            </a:r>
            <a:r>
              <a:rPr lang="en-US" dirty="0" smtClean="0">
                <a:cs typeface="Times New Roman" pitchFamily="18" charset="0"/>
              </a:rPr>
              <a:t>_________________________________ </a:t>
            </a:r>
            <a:r>
              <a:rPr lang="en-US" dirty="0" smtClean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dirty="0">
                <a:cs typeface="Times New Roman" pitchFamily="18" charset="0"/>
              </a:rPr>
              <a:t>inflammation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76200"/>
            <a:ext cx="1514475" cy="1771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Antibody functions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Antibodies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They can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They can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Antibodies block specific sites on viruses or bacterial </a:t>
            </a:r>
            <a:r>
              <a:rPr lang="en-US" dirty="0" err="1"/>
              <a:t>exo</a:t>
            </a:r>
            <a:r>
              <a:rPr lang="en-US" dirty="0"/>
              <a:t>-toxins</a:t>
            </a:r>
          </a:p>
          <a:p>
            <a:pPr lvl="2"/>
            <a:r>
              <a:rPr lang="en-US" dirty="0"/>
              <a:t>Results in a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Soluble molecules are cross-linked and come out of solution where they are easily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Antibody functions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Antibodies can bind to more than one antigen at a time</a:t>
            </a:r>
          </a:p>
          <a:p>
            <a:pPr lvl="1"/>
            <a:r>
              <a:rPr lang="en-US" dirty="0"/>
              <a:t>They form antigen-antibody complexes that are cross-linked</a:t>
            </a:r>
          </a:p>
          <a:p>
            <a:pPr lvl="1"/>
            <a:endParaRPr lang="en-US" dirty="0"/>
          </a:p>
          <a:p>
            <a:pPr lvl="2"/>
            <a:r>
              <a:rPr lang="en-US" dirty="0" err="1"/>
              <a:t>IgM</a:t>
            </a:r>
            <a:r>
              <a:rPr lang="en-US" dirty="0"/>
              <a:t> is especially good at this since it has got ten binding sites on its </a:t>
            </a:r>
            <a:r>
              <a:rPr lang="en-US" dirty="0" err="1"/>
              <a:t>pentamer</a:t>
            </a:r>
            <a:r>
              <a:rPr lang="en-US" dirty="0"/>
              <a:t> form.</a:t>
            </a:r>
          </a:p>
          <a:p>
            <a:pPr lvl="2"/>
            <a:r>
              <a:rPr lang="en-US" dirty="0"/>
              <a:t>Seen in blood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Antibody functions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 fixation </a:t>
            </a:r>
            <a:r>
              <a:rPr lang="en-US" dirty="0"/>
              <a:t>and activation</a:t>
            </a:r>
          </a:p>
          <a:p>
            <a:pPr lvl="1"/>
            <a:r>
              <a:rPr lang="en-US" dirty="0"/>
              <a:t>Antibodies bind to cells </a:t>
            </a:r>
            <a:r>
              <a:rPr lang="en-US" dirty="0">
                <a:sym typeface="Wingdings" pitchFamily="2" charset="2"/>
              </a:rPr>
              <a:t> antibodies change shape to expose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Complement (soluble circulating plasma proteins) become activate and </a:t>
            </a:r>
            <a:r>
              <a:rPr lang="en-US" dirty="0" smtClean="0">
                <a:sym typeface="Wingdings" pitchFamily="2" charset="2"/>
              </a:rPr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Antibody function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Antibodies have a “PLAN” of attack</a:t>
            </a:r>
          </a:p>
          <a:p>
            <a:endParaRPr lang="en-US" dirty="0"/>
          </a:p>
          <a:p>
            <a:r>
              <a:rPr lang="en-US" dirty="0"/>
              <a:t>P: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L: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A: 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N: 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Documents and Settings\bawargo\My Documents\marieb bwargo01\21_AllImages\21-14MechAntibody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915400" cy="61060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 mediated immunity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 cells are divided into two main categories based on their surface receptors</a:t>
            </a:r>
          </a:p>
          <a:p>
            <a:pPr lvl="1"/>
            <a:r>
              <a:rPr lang="en-US" dirty="0" smtClean="0"/>
              <a:t>CD </a:t>
            </a:r>
            <a:endParaRPr lang="en-US" dirty="0"/>
          </a:p>
          <a:p>
            <a:pPr lvl="2"/>
            <a:r>
              <a:rPr lang="en-US" dirty="0"/>
              <a:t>Primarily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CD </a:t>
            </a:r>
            <a:endParaRPr lang="en-US" dirty="0"/>
          </a:p>
          <a:p>
            <a:pPr lvl="2"/>
            <a:r>
              <a:rPr lang="en-US" dirty="0"/>
              <a:t>Primarily </a:t>
            </a:r>
            <a:r>
              <a:rPr lang="en-US" dirty="0" smtClean="0"/>
              <a:t>_</a:t>
            </a:r>
            <a:endParaRPr lang="en-US" dirty="0"/>
          </a:p>
          <a:p>
            <a:pPr lvl="2"/>
            <a:endParaRPr lang="en-US" dirty="0"/>
          </a:p>
          <a:p>
            <a:pPr lvl="2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 cells have to be able to recognize two important things</a:t>
            </a:r>
          </a:p>
          <a:p>
            <a:pPr lvl="1"/>
            <a:r>
              <a:rPr lang="en-US" dirty="0"/>
              <a:t>They must identify </a:t>
            </a:r>
            <a:r>
              <a:rPr lang="en-US" dirty="0" smtClean="0"/>
              <a:t>“_______________________”</a:t>
            </a:r>
            <a:endParaRPr lang="en-US" dirty="0"/>
          </a:p>
          <a:p>
            <a:pPr lvl="2"/>
            <a:r>
              <a:rPr lang="en-US" dirty="0"/>
              <a:t>Must be able to find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They must identify the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MHCs are the self-proteins that will be presenting the foreign antigens</a:t>
            </a:r>
          </a:p>
          <a:p>
            <a:pPr lvl="1"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 activation:  step one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Phagocytic</a:t>
            </a:r>
            <a:r>
              <a:rPr lang="en-US" dirty="0"/>
              <a:t> cell engulfs material</a:t>
            </a:r>
          </a:p>
          <a:p>
            <a:r>
              <a:rPr lang="en-US" dirty="0"/>
              <a:t>Becomes </a:t>
            </a:r>
            <a:r>
              <a:rPr lang="en-US" dirty="0" smtClean="0"/>
              <a:t>_</a:t>
            </a:r>
            <a:endParaRPr lang="en-US" dirty="0"/>
          </a:p>
          <a:p>
            <a:r>
              <a:rPr lang="en-US" dirty="0"/>
              <a:t>MHC protein will present the antigen on the APC surface</a:t>
            </a:r>
          </a:p>
          <a:p>
            <a:r>
              <a:rPr lang="en-US" dirty="0"/>
              <a:t>T cells will bind to the antigen on the APC</a:t>
            </a:r>
          </a:p>
          <a:p>
            <a:pPr lvl="1"/>
            <a:r>
              <a:rPr lang="en-US" dirty="0"/>
              <a:t>Helper T (CD4) cells bind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Cytotoxic</a:t>
            </a:r>
            <a:r>
              <a:rPr lang="en-US" dirty="0"/>
              <a:t> T (CD8) cells will be activated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 activation:  step two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Once the T cell has found the MHC and the antigen, it needs a </a:t>
            </a:r>
            <a:r>
              <a:rPr lang="en-US" dirty="0" smtClean="0"/>
              <a:t>_____________________________from </a:t>
            </a:r>
            <a:r>
              <a:rPr lang="en-US" dirty="0"/>
              <a:t>the APC</a:t>
            </a:r>
          </a:p>
          <a:p>
            <a:pPr lvl="1"/>
            <a:r>
              <a:rPr lang="en-US" dirty="0"/>
              <a:t>Co-stimulatory signals</a:t>
            </a:r>
          </a:p>
          <a:p>
            <a:pPr lvl="2"/>
            <a:r>
              <a:rPr lang="en-US" dirty="0" smtClean="0"/>
              <a:t>__________________________________________ on </a:t>
            </a:r>
            <a:r>
              <a:rPr lang="en-US" dirty="0"/>
              <a:t>the </a:t>
            </a:r>
            <a:r>
              <a:rPr lang="en-US" dirty="0" smtClean="0"/>
              <a:t>______________________help </a:t>
            </a:r>
            <a:r>
              <a:rPr lang="en-US" dirty="0"/>
              <a:t>to activate T cells</a:t>
            </a:r>
          </a:p>
          <a:p>
            <a:pPr lvl="2"/>
            <a:endParaRPr lang="en-US" dirty="0"/>
          </a:p>
          <a:p>
            <a:pPr lvl="2"/>
            <a:r>
              <a:rPr lang="en-US" dirty="0" smtClean="0"/>
              <a:t>___________________________________(</a:t>
            </a:r>
            <a:r>
              <a:rPr lang="en-US" dirty="0"/>
              <a:t>Interleukins 1 and 2) are released and cause the T cell to activate and differentiate</a:t>
            </a:r>
          </a:p>
          <a:p>
            <a:pPr lvl="3"/>
            <a:r>
              <a:rPr lang="en-US" dirty="0"/>
              <a:t>Results in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Secondary Immune Responses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Memory B cells and Memory T cells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/>
          </a:p>
          <a:p>
            <a:endParaRPr lang="en-US" dirty="0" smtClean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Cells </a:t>
            </a:r>
            <a:r>
              <a:rPr lang="en-US" dirty="0">
                <a:cs typeface="Times New Roman" pitchFamily="18" charset="0"/>
              </a:rPr>
              <a:t>in lymph nodes harbor and release viral </a:t>
            </a:r>
            <a:r>
              <a:rPr lang="en-US" i="1" dirty="0" smtClean="0">
                <a:cs typeface="Times New Roman" pitchFamily="18" charset="0"/>
              </a:rPr>
              <a:t>___________________________, </a:t>
            </a:r>
            <a:r>
              <a:rPr lang="en-US" dirty="0">
                <a:cs typeface="Times New Roman" pitchFamily="18" charset="0"/>
              </a:rPr>
              <a:t>but not virus.  </a:t>
            </a:r>
          </a:p>
          <a:p>
            <a:r>
              <a:rPr lang="en-US" dirty="0">
                <a:cs typeface="Times New Roman" pitchFamily="18" charset="0"/>
              </a:rPr>
              <a:t>Stimulates immune system to </a:t>
            </a:r>
            <a:r>
              <a:rPr lang="en-US" dirty="0" smtClean="0">
                <a:cs typeface="Times New Roman" pitchFamily="18" charset="0"/>
              </a:rPr>
              <a:t>_____________________________________,  </a:t>
            </a:r>
            <a:r>
              <a:rPr lang="en-US" dirty="0">
                <a:cs typeface="Times New Roman" pitchFamily="18" charset="0"/>
              </a:rPr>
              <a:t>so the immunity is maintained.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Cytokines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Cytokines</a:t>
            </a:r>
          </a:p>
          <a:p>
            <a:pPr lvl="1"/>
            <a:r>
              <a:rPr lang="en-US" dirty="0"/>
              <a:t>General term for </a:t>
            </a:r>
            <a:r>
              <a:rPr lang="en-US" dirty="0" smtClean="0"/>
              <a:t>____________________________ </a:t>
            </a:r>
            <a:r>
              <a:rPr lang="en-US" dirty="0"/>
              <a:t>that influence cell development, differentiation and response</a:t>
            </a:r>
          </a:p>
          <a:p>
            <a:pPr lvl="1"/>
            <a:r>
              <a:rPr lang="en-US" dirty="0"/>
              <a:t>Interleukin 1 (IL-1)</a:t>
            </a:r>
          </a:p>
          <a:p>
            <a:pPr lvl="2"/>
            <a:r>
              <a:rPr lang="en-US" dirty="0"/>
              <a:t>Released by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Stimulates T cells to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Synthesizes more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Interleukin 2 (Il-2)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Encourages activated T cells to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cs typeface="Times New Roman" pitchFamily="18" charset="0"/>
              </a:rPr>
              <a:t>Helper cells</a:t>
            </a:r>
          </a:p>
          <a:p>
            <a:pPr lvl="1"/>
            <a:r>
              <a:rPr lang="en-US" dirty="0">
                <a:cs typeface="Times New Roman" pitchFamily="18" charset="0"/>
              </a:rPr>
              <a:t>Can help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Can help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endParaRPr lang="en-US" dirty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Macrophage </a:t>
            </a:r>
            <a:r>
              <a:rPr lang="en-US" dirty="0">
                <a:cs typeface="Times New Roman" pitchFamily="18" charset="0"/>
              </a:rPr>
              <a:t>engulfs bacteria.  </a:t>
            </a:r>
          </a:p>
          <a:p>
            <a:r>
              <a:rPr lang="en-US" dirty="0">
                <a:cs typeface="Times New Roman" pitchFamily="18" charset="0"/>
              </a:rPr>
              <a:t>antigens move to the surface of the APC</a:t>
            </a:r>
          </a:p>
          <a:p>
            <a:r>
              <a:rPr lang="en-US" dirty="0">
                <a:cs typeface="Times New Roman" pitchFamily="18" charset="0"/>
              </a:rPr>
              <a:t>Helper T cell makes contact</a:t>
            </a:r>
          </a:p>
          <a:p>
            <a:pPr lvl="1"/>
            <a:r>
              <a:rPr lang="en-US" dirty="0">
                <a:cs typeface="Times New Roman" pitchFamily="18" charset="0"/>
              </a:rPr>
              <a:t>Releases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Chemicals cause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Cytotoxic T cells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Only T cell type that can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Activated </a:t>
            </a:r>
            <a:r>
              <a:rPr lang="en-US" dirty="0" err="1"/>
              <a:t>Tc</a:t>
            </a:r>
            <a:r>
              <a:rPr lang="en-US" dirty="0"/>
              <a:t> cells circulate </a:t>
            </a:r>
            <a:r>
              <a:rPr lang="en-US" dirty="0" err="1"/>
              <a:t>thrugh</a:t>
            </a:r>
            <a:r>
              <a:rPr lang="en-US" dirty="0"/>
              <a:t> blood, lymph, and lymph organs searching </a:t>
            </a:r>
            <a:r>
              <a:rPr lang="en-US" dirty="0" smtClean="0"/>
              <a:t>_______________________________________ they’d </a:t>
            </a:r>
            <a:r>
              <a:rPr lang="en-US" dirty="0"/>
              <a:t>been shown previously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Main targets:</a:t>
            </a:r>
          </a:p>
          <a:p>
            <a:pPr lvl="2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 smtClean="0"/>
              <a:t>________________________________________ bacteria </a:t>
            </a:r>
            <a:r>
              <a:rPr lang="en-US" dirty="0"/>
              <a:t>or parasites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Cytotoxic cells:  Method One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Bind with cells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Releases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err="1"/>
              <a:t>Perforin</a:t>
            </a:r>
            <a:r>
              <a:rPr lang="en-US" dirty="0"/>
              <a:t> inserts into plasma membrane</a:t>
            </a:r>
          </a:p>
          <a:p>
            <a:pPr lvl="2"/>
            <a:r>
              <a:rPr lang="en-US" dirty="0"/>
              <a:t>Reacts with calcium to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_______________________________________ enter </a:t>
            </a:r>
            <a:r>
              <a:rPr lang="en-US" dirty="0"/>
              <a:t>pores</a:t>
            </a:r>
          </a:p>
          <a:p>
            <a:pPr lvl="2"/>
            <a:r>
              <a:rPr lang="en-US" dirty="0"/>
              <a:t>Destroys cell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Cytotoxic Cells:  Method Two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Tc</a:t>
            </a:r>
            <a:r>
              <a:rPr lang="en-US" dirty="0"/>
              <a:t> finds </a:t>
            </a:r>
            <a:r>
              <a:rPr lang="en-US" dirty="0" smtClean="0"/>
              <a:t>____________________________________ on </a:t>
            </a:r>
            <a:r>
              <a:rPr lang="en-US" dirty="0"/>
              <a:t>target cell</a:t>
            </a:r>
          </a:p>
          <a:p>
            <a:r>
              <a:rPr lang="en-US" dirty="0"/>
              <a:t>Stimulation of that target receptor causes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NK cells:  Natural Killer cells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 not seek foreign antigen on class I MHC</a:t>
            </a:r>
          </a:p>
          <a:p>
            <a:endParaRPr lang="en-US" dirty="0"/>
          </a:p>
          <a:p>
            <a:r>
              <a:rPr lang="en-US" dirty="0"/>
              <a:t>Search for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Lack of </a:t>
            </a:r>
            <a:r>
              <a:rPr lang="en-US" dirty="0" smtClean="0"/>
              <a:t>______________________ </a:t>
            </a:r>
            <a:r>
              <a:rPr lang="en-US" dirty="0"/>
              <a:t>MHC on cells</a:t>
            </a:r>
          </a:p>
          <a:p>
            <a:pPr lvl="1"/>
            <a:r>
              <a:rPr lang="en-US" dirty="0"/>
              <a:t>Antibodies coating a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 smtClean="0"/>
              <a:t>_____________________________________ cells </a:t>
            </a:r>
            <a:r>
              <a:rPr lang="en-US" dirty="0"/>
              <a:t>with altered surface markers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Means of destroying target cells is the same as for </a:t>
            </a:r>
            <a:r>
              <a:rPr lang="en-US" dirty="0" err="1"/>
              <a:t>Tc</a:t>
            </a:r>
            <a:r>
              <a:rPr lang="en-US" dirty="0"/>
              <a:t> cells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Regulatory T cells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Used to be called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smtClean="0"/>
              <a:t>______________________________________ immune </a:t>
            </a:r>
            <a:r>
              <a:rPr lang="en-US" dirty="0"/>
              <a:t>response</a:t>
            </a:r>
          </a:p>
          <a:p>
            <a:pPr lvl="1"/>
            <a:r>
              <a:rPr lang="en-US" dirty="0"/>
              <a:t>Useful in preventing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Cells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cs typeface="Times New Roman" pitchFamily="18" charset="0"/>
              </a:rPr>
              <a:t>Memory cell</a:t>
            </a:r>
            <a:r>
              <a:rPr lang="en-US" dirty="0">
                <a:cs typeface="Times New Roman" pitchFamily="18" charset="0"/>
              </a:rPr>
              <a:t>	produced upon initial exposure to antigen but, are only those cells </a:t>
            </a:r>
            <a:r>
              <a:rPr lang="en-US" dirty="0" smtClean="0">
                <a:cs typeface="Times New Roman" pitchFamily="18" charset="0"/>
              </a:rPr>
              <a:t>__________________________________________________________________________.  </a:t>
            </a:r>
            <a:r>
              <a:rPr lang="en-US" dirty="0">
                <a:cs typeface="Times New Roman" pitchFamily="18" charset="0"/>
              </a:rPr>
              <a:t>They are not active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>
                <a:cs typeface="Times New Roman" pitchFamily="18" charset="0"/>
              </a:rPr>
              <a:t>When they are activated after a </a:t>
            </a:r>
            <a:r>
              <a:rPr lang="en-US" dirty="0" smtClean="0">
                <a:cs typeface="Times New Roman" pitchFamily="18" charset="0"/>
              </a:rPr>
              <a:t>________________________________________ they </a:t>
            </a:r>
            <a:r>
              <a:rPr lang="en-US" dirty="0">
                <a:cs typeface="Times New Roman" pitchFamily="18" charset="0"/>
              </a:rPr>
              <a:t>become </a:t>
            </a:r>
            <a:r>
              <a:rPr lang="en-US" dirty="0" smtClean="0">
                <a:cs typeface="Times New Roman" pitchFamily="18" charset="0"/>
              </a:rPr>
              <a:t>_______________________________ </a:t>
            </a:r>
            <a:r>
              <a:rPr lang="en-US" dirty="0">
                <a:cs typeface="Times New Roman" pitchFamily="18" charset="0"/>
              </a:rPr>
              <a:t>and provide an </a:t>
            </a:r>
            <a:r>
              <a:rPr lang="en-US" u="sng" dirty="0">
                <a:cs typeface="Times New Roman" pitchFamily="18" charset="0"/>
              </a:rPr>
              <a:t>immediate</a:t>
            </a:r>
            <a:r>
              <a:rPr lang="en-US" dirty="0">
                <a:cs typeface="Times New Roman" pitchFamily="18" charset="0"/>
              </a:rPr>
              <a:t> removal of the invading particle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2" cstate="print"/>
          <a:srcRect l="1384" t="2760" r="2264" b="8058"/>
          <a:stretch>
            <a:fillRect/>
          </a:stretch>
        </p:blipFill>
        <p:spPr bwMode="auto">
          <a:xfrm>
            <a:off x="381000" y="0"/>
            <a:ext cx="8382000" cy="6856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Immunity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Immunity can be </a:t>
            </a:r>
          </a:p>
          <a:p>
            <a:pPr lvl="1"/>
            <a:r>
              <a:rPr lang="en-US" dirty="0" smtClean="0"/>
              <a:t>   </a:t>
            </a:r>
            <a:endParaRPr lang="en-US" dirty="0"/>
          </a:p>
          <a:p>
            <a:pPr lvl="2"/>
            <a:r>
              <a:rPr lang="en-US" dirty="0"/>
              <a:t>we create our own antibodies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We are given antibodies</a:t>
            </a:r>
          </a:p>
          <a:p>
            <a:pPr lvl="2"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Immunity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Naturally acquired active immunity</a:t>
            </a:r>
          </a:p>
          <a:p>
            <a:pPr lvl="1"/>
            <a:r>
              <a:rPr lang="en-US" dirty="0"/>
              <a:t>“active” tells us we </a:t>
            </a:r>
            <a:r>
              <a:rPr lang="en-US" dirty="0" smtClean="0"/>
              <a:t>________________________ our </a:t>
            </a:r>
            <a:r>
              <a:rPr lang="en-US" dirty="0"/>
              <a:t>own antibodies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“naturally acquired” tells us that those antibodies were made after our bodies were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Immunity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Artificially acquired active immunity:  </a:t>
            </a:r>
          </a:p>
          <a:p>
            <a:pPr>
              <a:lnSpc>
                <a:spcPct val="90000"/>
              </a:lnSpc>
            </a:pPr>
            <a:endParaRPr lang="en-US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Times New Roman" pitchFamily="18" charset="0"/>
              </a:rPr>
              <a:t>develops after exposure to an </a:t>
            </a:r>
            <a:r>
              <a:rPr lang="en-US" dirty="0" smtClean="0">
                <a:cs typeface="Times New Roman" pitchFamily="18" charset="0"/>
              </a:rPr>
              <a:t>________________________________ </a:t>
            </a:r>
            <a:r>
              <a:rPr lang="en-US" dirty="0">
                <a:cs typeface="Times New Roman" pitchFamily="18" charset="0"/>
              </a:rPr>
              <a:t>vaccine, artificially introduced into the environment.   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Active:  our bodies make the antibodies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Artifically</a:t>
            </a:r>
            <a:r>
              <a:rPr lang="en-US" dirty="0"/>
              <a:t> acquired:  the antibodies are made off of the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Immunity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cs typeface="Times New Roman" pitchFamily="18" charset="0"/>
              </a:rPr>
              <a:t>Naturally acquired passive immunity</a:t>
            </a:r>
            <a:r>
              <a:rPr lang="en-US" dirty="0">
                <a:cs typeface="Times New Roman" pitchFamily="18" charset="0"/>
              </a:rPr>
              <a:t>:  </a:t>
            </a:r>
          </a:p>
          <a:p>
            <a:pPr lvl="1"/>
            <a:r>
              <a:rPr lang="en-US" dirty="0">
                <a:cs typeface="Times New Roman" pitchFamily="18" charset="0"/>
              </a:rPr>
              <a:t>Naturally acquired:  the antibodies are made after exposure to pathogen</a:t>
            </a:r>
          </a:p>
          <a:p>
            <a:pPr lvl="1"/>
            <a:r>
              <a:rPr lang="en-US" dirty="0">
                <a:cs typeface="Times New Roman" pitchFamily="18" charset="0"/>
              </a:rPr>
              <a:t>Passive:  </a:t>
            </a:r>
            <a:r>
              <a:rPr lang="en-US" dirty="0" smtClean="0">
                <a:cs typeface="Times New Roman" pitchFamily="18" charset="0"/>
              </a:rPr>
              <a:t> </a:t>
            </a:r>
            <a:endParaRPr lang="en-US" dirty="0">
              <a:cs typeface="Times New Roman" pitchFamily="18" charset="0"/>
            </a:endParaRPr>
          </a:p>
          <a:p>
            <a:pPr lvl="1"/>
            <a:endParaRPr lang="en-US" dirty="0">
              <a:cs typeface="Times New Roman" pitchFamily="18" charset="0"/>
            </a:endParaRPr>
          </a:p>
          <a:p>
            <a:pPr lvl="1"/>
            <a:r>
              <a:rPr lang="en-US" dirty="0">
                <a:cs typeface="Times New Roman" pitchFamily="18" charset="0"/>
              </a:rPr>
              <a:t>Fetus</a:t>
            </a:r>
          </a:p>
          <a:p>
            <a:pPr lvl="2"/>
            <a:r>
              <a:rPr lang="en-US" dirty="0">
                <a:cs typeface="Times New Roman" pitchFamily="18" charset="0"/>
              </a:rPr>
              <a:t>Mother </a:t>
            </a:r>
            <a:r>
              <a:rPr lang="en-US" dirty="0" err="1">
                <a:cs typeface="Times New Roman" pitchFamily="18" charset="0"/>
              </a:rPr>
              <a:t>IgG</a:t>
            </a:r>
            <a:r>
              <a:rPr lang="en-US" dirty="0">
                <a:cs typeface="Times New Roman" pitchFamily="18" charset="0"/>
              </a:rPr>
              <a:t> passes into placenta.  Provides immunity.  Fetus is not exposed to antigens, nor does it make its own antibodies.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Immunity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cs typeface="Times New Roman" pitchFamily="18" charset="0"/>
              </a:rPr>
              <a:t>Artificially acquired passive immunity</a:t>
            </a:r>
          </a:p>
          <a:p>
            <a:pPr lvl="1"/>
            <a:r>
              <a:rPr lang="en-US" dirty="0">
                <a:cs typeface="Times New Roman" pitchFamily="18" charset="0"/>
              </a:rPr>
              <a:t>Antibodies provided from </a:t>
            </a:r>
            <a:r>
              <a:rPr lang="en-US" dirty="0" smtClean="0">
                <a:cs typeface="Times New Roman" pitchFamily="18" charset="0"/>
              </a:rPr>
              <a:t>_</a:t>
            </a:r>
            <a:endParaRPr lang="en-US" dirty="0">
              <a:cs typeface="Times New Roman" pitchFamily="18" charset="0"/>
            </a:endParaRPr>
          </a:p>
          <a:p>
            <a:pPr lvl="2"/>
            <a:r>
              <a:rPr lang="en-US" dirty="0">
                <a:cs typeface="Times New Roman" pitchFamily="18" charset="0"/>
              </a:rPr>
              <a:t>Immunoglobulin therapies </a:t>
            </a:r>
          </a:p>
          <a:p>
            <a:r>
              <a:rPr lang="en-US" dirty="0">
                <a:cs typeface="Times New Roman" pitchFamily="18" charset="0"/>
              </a:rPr>
              <a:t>Artificially acquired:  Is short term, lasts a few weeks. 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_________________________________________________________________________________ or </a:t>
            </a:r>
            <a:r>
              <a:rPr lang="en-US" dirty="0">
                <a:cs typeface="Times New Roman" pitchFamily="18" charset="0"/>
              </a:rPr>
              <a:t>develop an immune response, so if exposed to the pathogenic agent in the future, there is no immunity.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1056</Words>
  <Application>Microsoft Office PowerPoint</Application>
  <PresentationFormat>On-screen Show (4:3)</PresentationFormat>
  <Paragraphs>236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Immune Responses </vt:lpstr>
      <vt:lpstr>Immune responses</vt:lpstr>
      <vt:lpstr>Secondary Immune Responses</vt:lpstr>
      <vt:lpstr>Slide 4</vt:lpstr>
      <vt:lpstr>Types of Immunity</vt:lpstr>
      <vt:lpstr>Types of Immunity</vt:lpstr>
      <vt:lpstr>Types of Immunity</vt:lpstr>
      <vt:lpstr>Types of Immunity</vt:lpstr>
      <vt:lpstr>Passive Immunity</vt:lpstr>
      <vt:lpstr>Antibodies</vt:lpstr>
      <vt:lpstr>Antibodies</vt:lpstr>
      <vt:lpstr>Antibody</vt:lpstr>
      <vt:lpstr>Immunoglobulins</vt:lpstr>
      <vt:lpstr>IgG</vt:lpstr>
      <vt:lpstr>IgG</vt:lpstr>
      <vt:lpstr>IgA</vt:lpstr>
      <vt:lpstr>IgM</vt:lpstr>
      <vt:lpstr>IgM</vt:lpstr>
      <vt:lpstr>IgD</vt:lpstr>
      <vt:lpstr>IgE</vt:lpstr>
      <vt:lpstr>Antibody functions</vt:lpstr>
      <vt:lpstr>Antibody functions</vt:lpstr>
      <vt:lpstr>Antibody functions</vt:lpstr>
      <vt:lpstr>Antibody function</vt:lpstr>
      <vt:lpstr>Slide 25</vt:lpstr>
      <vt:lpstr>Cell mediated immunity</vt:lpstr>
      <vt:lpstr>T cells</vt:lpstr>
      <vt:lpstr>T cell activation:  step one</vt:lpstr>
      <vt:lpstr>T cell activation:  step two</vt:lpstr>
      <vt:lpstr>Cytokines</vt:lpstr>
      <vt:lpstr>T Cells</vt:lpstr>
      <vt:lpstr>Cytotoxic T cells</vt:lpstr>
      <vt:lpstr>Cytotoxic cells:  Method One</vt:lpstr>
      <vt:lpstr>Cytotoxic Cells:  Method Two</vt:lpstr>
      <vt:lpstr>NK cells:  Natural Killer cells</vt:lpstr>
      <vt:lpstr>Regulatory T cells</vt:lpstr>
      <vt:lpstr>T Cells</vt:lpstr>
    </vt:vector>
  </TitlesOfParts>
  <Company>Illinois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Responses </dc:title>
  <dc:creator>Wargo, Betsy</dc:creator>
  <cp:lastModifiedBy>Wargo, Betsy</cp:lastModifiedBy>
  <cp:revision>3</cp:revision>
  <dcterms:created xsi:type="dcterms:W3CDTF">2009-09-29T16:32:05Z</dcterms:created>
  <dcterms:modified xsi:type="dcterms:W3CDTF">2009-09-29T16:44:52Z</dcterms:modified>
</cp:coreProperties>
</file>