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4"/>
  </p:notesMasterIdLst>
  <p:handoutMasterIdLst>
    <p:handoutMasterId r:id="rId135"/>
  </p:handoutMasterIdLst>
  <p:sldIdLst>
    <p:sldId id="257" r:id="rId2"/>
    <p:sldId id="258" r:id="rId3"/>
    <p:sldId id="259" r:id="rId4"/>
    <p:sldId id="261" r:id="rId5"/>
    <p:sldId id="262" r:id="rId6"/>
    <p:sldId id="266" r:id="rId7"/>
    <p:sldId id="267" r:id="rId8"/>
    <p:sldId id="269" r:id="rId9"/>
    <p:sldId id="270" r:id="rId10"/>
    <p:sldId id="271" r:id="rId11"/>
    <p:sldId id="272" r:id="rId12"/>
    <p:sldId id="275" r:id="rId13"/>
    <p:sldId id="277" r:id="rId14"/>
    <p:sldId id="278" r:id="rId15"/>
    <p:sldId id="279" r:id="rId16"/>
    <p:sldId id="280" r:id="rId17"/>
    <p:sldId id="276" r:id="rId18"/>
    <p:sldId id="281" r:id="rId19"/>
    <p:sldId id="285" r:id="rId20"/>
    <p:sldId id="287" r:id="rId21"/>
    <p:sldId id="293" r:id="rId22"/>
    <p:sldId id="294" r:id="rId23"/>
    <p:sldId id="295" r:id="rId24"/>
    <p:sldId id="308" r:id="rId25"/>
    <p:sldId id="310" r:id="rId26"/>
    <p:sldId id="311" r:id="rId27"/>
    <p:sldId id="401" r:id="rId28"/>
    <p:sldId id="313" r:id="rId29"/>
    <p:sldId id="316" r:id="rId30"/>
    <p:sldId id="331" r:id="rId31"/>
    <p:sldId id="332" r:id="rId32"/>
    <p:sldId id="339" r:id="rId33"/>
    <p:sldId id="340" r:id="rId34"/>
    <p:sldId id="341" r:id="rId35"/>
    <p:sldId id="342" r:id="rId36"/>
    <p:sldId id="343" r:id="rId37"/>
    <p:sldId id="344" r:id="rId38"/>
    <p:sldId id="355" r:id="rId39"/>
    <p:sldId id="357" r:id="rId40"/>
    <p:sldId id="402" r:id="rId41"/>
    <p:sldId id="403" r:id="rId42"/>
    <p:sldId id="404" r:id="rId43"/>
    <p:sldId id="369" r:id="rId44"/>
    <p:sldId id="370" r:id="rId45"/>
    <p:sldId id="371" r:id="rId46"/>
    <p:sldId id="372" r:id="rId47"/>
    <p:sldId id="373" r:id="rId48"/>
    <p:sldId id="374" r:id="rId49"/>
    <p:sldId id="376" r:id="rId50"/>
    <p:sldId id="378" r:id="rId51"/>
    <p:sldId id="384" r:id="rId52"/>
    <p:sldId id="385" r:id="rId53"/>
    <p:sldId id="388" r:id="rId54"/>
    <p:sldId id="389" r:id="rId55"/>
    <p:sldId id="390" r:id="rId56"/>
    <p:sldId id="391" r:id="rId57"/>
    <p:sldId id="392" r:id="rId58"/>
    <p:sldId id="393" r:id="rId59"/>
    <p:sldId id="396" r:id="rId60"/>
    <p:sldId id="397" r:id="rId61"/>
    <p:sldId id="405" r:id="rId62"/>
    <p:sldId id="406" r:id="rId63"/>
    <p:sldId id="407" r:id="rId64"/>
    <p:sldId id="399" r:id="rId65"/>
    <p:sldId id="408" r:id="rId66"/>
    <p:sldId id="409" r:id="rId67"/>
    <p:sldId id="410" r:id="rId68"/>
    <p:sldId id="411" r:id="rId69"/>
    <p:sldId id="412" r:id="rId70"/>
    <p:sldId id="413" r:id="rId71"/>
    <p:sldId id="414" r:id="rId72"/>
    <p:sldId id="415" r:id="rId73"/>
    <p:sldId id="416" r:id="rId74"/>
    <p:sldId id="417" r:id="rId75"/>
    <p:sldId id="418" r:id="rId76"/>
    <p:sldId id="419" r:id="rId77"/>
    <p:sldId id="420" r:id="rId78"/>
    <p:sldId id="421" r:id="rId79"/>
    <p:sldId id="422" r:id="rId80"/>
    <p:sldId id="423" r:id="rId81"/>
    <p:sldId id="424" r:id="rId82"/>
    <p:sldId id="425" r:id="rId83"/>
    <p:sldId id="426" r:id="rId84"/>
    <p:sldId id="427" r:id="rId85"/>
    <p:sldId id="428" r:id="rId86"/>
    <p:sldId id="429" r:id="rId87"/>
    <p:sldId id="430" r:id="rId88"/>
    <p:sldId id="431" r:id="rId89"/>
    <p:sldId id="432" r:id="rId90"/>
    <p:sldId id="433" r:id="rId91"/>
    <p:sldId id="434" r:id="rId92"/>
    <p:sldId id="435" r:id="rId93"/>
    <p:sldId id="436" r:id="rId94"/>
    <p:sldId id="437" r:id="rId95"/>
    <p:sldId id="438" r:id="rId96"/>
    <p:sldId id="439" r:id="rId97"/>
    <p:sldId id="440" r:id="rId98"/>
    <p:sldId id="441" r:id="rId99"/>
    <p:sldId id="442" r:id="rId100"/>
    <p:sldId id="443" r:id="rId101"/>
    <p:sldId id="444" r:id="rId102"/>
    <p:sldId id="445" r:id="rId103"/>
    <p:sldId id="446" r:id="rId104"/>
    <p:sldId id="447" r:id="rId105"/>
    <p:sldId id="448" r:id="rId106"/>
    <p:sldId id="449" r:id="rId107"/>
    <p:sldId id="450" r:id="rId108"/>
    <p:sldId id="451" r:id="rId109"/>
    <p:sldId id="452" r:id="rId110"/>
    <p:sldId id="453" r:id="rId111"/>
    <p:sldId id="454" r:id="rId112"/>
    <p:sldId id="455" r:id="rId113"/>
    <p:sldId id="456" r:id="rId114"/>
    <p:sldId id="457" r:id="rId115"/>
    <p:sldId id="458" r:id="rId116"/>
    <p:sldId id="459" r:id="rId117"/>
    <p:sldId id="460" r:id="rId118"/>
    <p:sldId id="461" r:id="rId119"/>
    <p:sldId id="462" r:id="rId120"/>
    <p:sldId id="463" r:id="rId121"/>
    <p:sldId id="464" r:id="rId122"/>
    <p:sldId id="465" r:id="rId123"/>
    <p:sldId id="466" r:id="rId124"/>
    <p:sldId id="467" r:id="rId125"/>
    <p:sldId id="468" r:id="rId126"/>
    <p:sldId id="469" r:id="rId127"/>
    <p:sldId id="470" r:id="rId128"/>
    <p:sldId id="471" r:id="rId129"/>
    <p:sldId id="472" r:id="rId130"/>
    <p:sldId id="473" r:id="rId131"/>
    <p:sldId id="474" r:id="rId132"/>
    <p:sldId id="475" r:id="rId133"/>
  </p:sldIdLst>
  <p:sldSz cx="9144000" cy="6858000" type="screen4x3"/>
  <p:notesSz cx="7132638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67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l">
              <a:defRPr sz="1200"/>
            </a:lvl1pPr>
          </a:lstStyle>
          <a:p>
            <a:r>
              <a:rPr lang="en-US" dirty="0" smtClean="0"/>
              <a:t>Chapter 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40178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r">
              <a:defRPr sz="1200"/>
            </a:lvl1pPr>
          </a:lstStyle>
          <a:p>
            <a:fld id="{5B0AC9E8-86D7-4F2A-94FB-54CF97BC0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68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40178" y="0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r">
              <a:defRPr sz="1200"/>
            </a:lvl1pPr>
          </a:lstStyle>
          <a:p>
            <a:fld id="{3016C5B8-EB5B-4668-95AC-101ACE1A68F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6" tIns="47288" rIns="94576" bIns="472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3264" y="4473853"/>
            <a:ext cx="5706110" cy="4238387"/>
          </a:xfrm>
          <a:prstGeom prst="rect">
            <a:avLst/>
          </a:prstGeom>
        </p:spPr>
        <p:txBody>
          <a:bodyPr vert="horz" lIns="94576" tIns="47288" rIns="94576" bIns="472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40178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r">
              <a:defRPr sz="1200"/>
            </a:lvl1pPr>
          </a:lstStyle>
          <a:p>
            <a:fld id="{51340537-FE39-4A7C-A658-44BFEC07D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4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1ADE69-C5BC-4E1A-A6E8-DF88F413875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C2528A-4E28-4C13-B988-F420D142871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37560B-3CB1-4F92-806C-5088E5E76B2E}" type="slidenum">
              <a:rPr lang="en-US"/>
              <a:pPr/>
              <a:t>101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3A9AD1-2826-448F-BC0E-1959A79E9394}" type="slidenum">
              <a:rPr lang="en-US"/>
              <a:pPr/>
              <a:t>102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5480DD-8B7F-423C-8019-55503CF9326C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B3497-BDA1-4A5A-80E3-990940EFB3DE}" type="slidenum">
              <a:rPr lang="en-US"/>
              <a:pPr/>
              <a:t>123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8773" y="706398"/>
            <a:ext cx="4755092" cy="35319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1019" y="4473853"/>
            <a:ext cx="5230601" cy="4238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0A5A5F-8880-4311-979F-9B7597F0A8E1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D3984-0DF9-4E5D-97DB-903A60A8852D}" type="slidenum">
              <a:rPr lang="en-US"/>
              <a:pPr/>
              <a:t>124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8773" y="706398"/>
            <a:ext cx="4755092" cy="35319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1019" y="4473853"/>
            <a:ext cx="5230601" cy="4238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4A79A9-6194-45D1-829F-5A77F2237EC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45F01A-8B8A-42E5-A340-AE364A1223C1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184EDC-1D57-4E04-8010-5360EC831201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5A16D2-CA2D-466D-9311-092486D6E74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574C5-F013-496F-A212-FF140723D685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17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8B3F40-0D44-4FEB-9823-366F8D70C30B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432985-22AA-4E91-972B-3779BDC622A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19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37578-D3BD-457E-961D-8DF36671BFE6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C72BAC-0207-448D-8D2A-1A9E66D54CB5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F1F4AA-A792-4F3B-9D64-338827CE45A1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5FE804-6769-4D66-AC9B-8383A1AF9BA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55B8C4-475A-4C6E-9EF4-0993E28B0EE3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B08C1-6F63-42B3-9F1E-4DFE25B8AC09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23E349-DDF6-405B-82EE-39D7147B38FB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DE375A-E1C2-4766-A98F-5EDD1095A9D7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3BA997-655F-4598-9969-BBC30865983A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8ACE9-7EDF-4FE6-9165-02EE5BD9A513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29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E378C3-F316-4AC1-A526-C81E8F6B391C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536EC8-1FCA-42CE-A449-318569888C3A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302F2-5600-4C30-9F93-F79960B904B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136D0-AFBE-4E0D-B2B1-ECD84351498F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0BE245-311C-4D3A-B56E-7CB7D162134D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56C0A9-87DB-4D3F-B7C8-5D80280085A4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15AA8F-6F3B-4BD8-B7A2-AD3853E083C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75B5D2-F94E-4394-9A08-0AD8FBB223EF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60A407-7456-4E20-B0AD-BBC82C1D887E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37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4199D-ADE6-43D3-BECA-819009407C85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21E6C7-BFFF-47F6-8D07-BAAB0BDEE8A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39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AB9AE-94B4-491C-B0FC-FBA165934EB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E9202B-90DE-4DD9-8495-34C4EDA8EA3D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B29BB-550D-41AB-9413-A6F1172DAC73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231967-7829-4D34-922E-E13BBE220051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38BE1-EDE1-4A1B-8ABF-0DD97AD3113A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D1B7CA-793B-49E4-8D6E-A8F1C5CC596F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86EB52-45F4-459C-9F15-70F850CCFBCE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0534CC-CB0C-4DE6-9BA8-4A1E383EC689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D93D55-0A3F-4A4E-82AE-69E24D1535EC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47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7E91B-BAC8-48BD-A2B0-9789D968B0A8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70354A-F71C-4393-B0EF-C4B2F7796A29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49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F5079A-FD07-4EC0-A912-CB7F454B3C0E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C62A6C-AA81-4897-B684-A7C54D5C1779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6F956F-0371-42CC-ADFC-3D741C720C15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51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1699D-B06D-4641-8194-09CDB8E3943D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52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AB11CE-FCC4-4EA3-8D66-D27D67D34C4A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53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3A7F49-DBFF-4CD0-8DAC-042C684920C3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1DCED6-99B5-4480-9CEC-D893F6718A8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55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A7648E-9D1F-4406-BC49-B99306799894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F4FB4B-0601-4913-940E-97253434C55F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57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D0901-2A75-44F9-8BCC-7794078F3DCB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ED327F-99FE-4E49-9ABF-FAE70E5938E7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59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88A52D-8828-41AE-B2F1-9B5292DC6072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60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1D93D9-3FF1-42FB-8579-B3F7262B90F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6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E622A-C05E-4495-9962-4B6AB49C8F4A}" type="slidenum">
              <a:rPr lang="en-US"/>
              <a:pPr/>
              <a:t>61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A012A-79A6-4C19-8DB3-868293D4C670}" type="slidenum">
              <a:rPr lang="en-US"/>
              <a:pPr/>
              <a:t>62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D255A-2EEF-40EA-82C8-08B3FBC018F4}" type="slidenum">
              <a:rPr lang="en-US"/>
              <a:pPr/>
              <a:t>63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4EEB2C-266F-4F81-82FE-C579E3278EB8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64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F045DE-E3F6-4ED4-AFA6-F4C7240B8651}" type="slidenum">
              <a:rPr lang="en-US"/>
              <a:pPr/>
              <a:t>65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3B3E86-9A5F-42A9-A065-F320B7AC29EE}" type="slidenum">
              <a:rPr lang="en-US"/>
              <a:pPr/>
              <a:t>66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6D22E-D417-4A4B-85A5-CCCC048FC831}" type="slidenum">
              <a:rPr lang="en-US"/>
              <a:pPr/>
              <a:t>67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F6F7B2-CACE-43F6-87F0-726C6CA2E80A}" type="slidenum">
              <a:rPr lang="en-US"/>
              <a:pPr/>
              <a:t>68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199B64-81EE-455C-A546-F94490E6D9BC}" type="slidenum">
              <a:rPr lang="en-US"/>
              <a:pPr/>
              <a:t>69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CFE9C-B568-49E8-92AE-8E39DB0DE75F}" type="slidenum">
              <a:rPr lang="en-US"/>
              <a:pPr/>
              <a:t>70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E88855-B1E4-4B4E-9644-D6106E901ACD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7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24031D-3ECF-48EB-9DA1-52123DDC2680}" type="slidenum">
              <a:rPr lang="en-US"/>
              <a:pPr/>
              <a:t>71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1BDB44-08DB-4D3B-BCBD-273E477C6A15}" type="slidenum">
              <a:rPr lang="en-US"/>
              <a:pPr/>
              <a:t>72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05A65E-06E5-4FDC-9FE6-1CE16CE32F05}" type="slidenum">
              <a:rPr lang="en-US"/>
              <a:pPr/>
              <a:t>73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F14A73-F6D9-4ACC-85D3-A61ECFD90B30}" type="slidenum">
              <a:rPr lang="en-US"/>
              <a:pPr/>
              <a:t>74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052601-6DF1-4C4E-9223-1CD4D4E4E3A4}" type="slidenum">
              <a:rPr lang="en-US"/>
              <a:pPr/>
              <a:t>75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5D966B-56B3-45C5-96E4-B0EBB03ED434}" type="slidenum">
              <a:rPr lang="en-US"/>
              <a:pPr/>
              <a:t>76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7DDC7F-206A-4729-9907-5DCF4FE3C712}" type="slidenum">
              <a:rPr lang="en-US"/>
              <a:pPr/>
              <a:t>77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53C1CA-B490-49C0-816C-16A886773E1B}" type="slidenum">
              <a:rPr lang="en-US"/>
              <a:pPr/>
              <a:t>78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FFCA66-E195-4948-A3CE-D1AA29B71CDD}" type="slidenum">
              <a:rPr lang="en-US"/>
              <a:pPr/>
              <a:t>79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D422D9-748B-4C71-91EF-66FDFC649DE8}" type="slidenum">
              <a:rPr lang="en-US"/>
              <a:pPr/>
              <a:t>80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9BCB88-E3BC-41BC-8C5B-F7BE01E1C27C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8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4517B5-9A5B-4311-B5D9-E0B918439EC7}" type="slidenum">
              <a:rPr lang="en-US"/>
              <a:pPr/>
              <a:t>81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F27D9D-7A62-41AF-A3FF-F39CD4B9F16A}" type="slidenum">
              <a:rPr lang="en-US"/>
              <a:pPr/>
              <a:t>82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320211-BBB6-4CA9-95AF-208C87C37E43}" type="slidenum">
              <a:rPr lang="en-US"/>
              <a:pPr/>
              <a:t>83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255E77-ABEE-4CD3-BE55-02FCB88A73D3}" type="slidenum">
              <a:rPr lang="en-US"/>
              <a:pPr/>
              <a:t>84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F575A8-01D1-4910-A224-88E3C3A20884}" type="slidenum">
              <a:rPr lang="en-US"/>
              <a:pPr/>
              <a:t>85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5D98D9-E7F9-4374-B596-CF138AFECEDD}" type="slidenum">
              <a:rPr lang="en-US"/>
              <a:pPr/>
              <a:t>86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786B99-8C0B-446F-949F-D31FA9173186}" type="slidenum">
              <a:rPr lang="en-US"/>
              <a:pPr/>
              <a:t>87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B70F84-EB9D-4C6E-A2E4-4B3C749EF1B1}" type="slidenum">
              <a:rPr lang="en-US"/>
              <a:pPr/>
              <a:t>88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E0A1DC-BA84-478B-A740-171A20E0A454}" type="slidenum">
              <a:rPr lang="en-US"/>
              <a:pPr/>
              <a:t>89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DA1031-53DD-4AAE-9B89-74DCCCE64511}" type="slidenum">
              <a:rPr lang="en-US"/>
              <a:pPr/>
              <a:t>90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2BF5D-068B-4CC4-96C7-352128413720}" type="slidenum">
              <a:rPr lang="en-US" smtClean="0">
                <a:latin typeface="Times" pitchFamily="80" charset="0"/>
                <a:ea typeface="ＭＳ Ｐゴシック" pitchFamily="80" charset="-128"/>
              </a:rPr>
              <a:pPr/>
              <a:t>9</a:t>
            </a:fld>
            <a:endParaRPr lang="en-US" smtClean="0">
              <a:latin typeface="Times" pitchFamily="80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16728B-F670-4EC1-BEBE-2A796C80BE4C}" type="slidenum">
              <a:rPr lang="en-US"/>
              <a:pPr/>
              <a:t>91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926B8B-154A-4248-91B7-A95DC08B2C33}" type="slidenum">
              <a:rPr lang="en-US"/>
              <a:pPr/>
              <a:t>92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5C2D88-4044-435A-B3AC-B05AD866281C}" type="slidenum">
              <a:rPr lang="en-US"/>
              <a:pPr/>
              <a:t>93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DD1318-D75D-4A6B-A226-AC195600D702}" type="slidenum">
              <a:rPr lang="en-US"/>
              <a:pPr/>
              <a:t>94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D9AAF3-BE1C-4D59-987D-E44DBE7E4F28}" type="slidenum">
              <a:rPr lang="en-US"/>
              <a:pPr/>
              <a:t>95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5C137B-E8A4-45AE-8D7E-06221A70530F}" type="slidenum">
              <a:rPr lang="en-US"/>
              <a:pPr/>
              <a:t>96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E1080E-36FE-4FDA-8F1B-E4928C62CBDD}" type="slidenum">
              <a:rPr lang="en-US"/>
              <a:pPr/>
              <a:t>97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51486B-B3F7-414D-A94A-BEF005609C95}" type="slidenum">
              <a:rPr lang="en-US"/>
              <a:pPr/>
              <a:t>98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4C83E6-E693-4379-AF35-B0D02C00D5F7}" type="slidenum">
              <a:rPr lang="en-US"/>
              <a:pPr/>
              <a:t>99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-20" charset="-128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1E38A8-393A-4B47-96D8-8DA9D7938C35}" type="slidenum">
              <a:rPr lang="en-US"/>
              <a:pPr/>
              <a:t>100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19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18FFFD-C71B-4B30-A0B9-0DC2ACDF508B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C65DD-25D0-40AC-A684-EACFBF83676B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7D6A5A-4D5D-48BE-BCB8-27AA501969E3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6E9C03-0B89-4F18-8E93-2DC4B8583994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0123BF-BCD8-40AB-BF4B-8E0CEAEABD95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C6234A-B9C9-4643-86BA-4B239B9C14B3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51281-8E1C-4DFF-9773-26D4C4CB3C13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057405-2A83-4FB5-A679-62136CD2DA28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696FE5-7CE3-41C4-B4F8-2AF8B36BBC28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E6B03-8C86-4BEE-941B-4F325E0B688D}" type="datetime1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EA1A2-76F9-49CB-8C34-0CA7A1E05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305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Pulmonary and Systemic Circuits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419600" cy="4906963"/>
          </a:xfrm>
        </p:spPr>
        <p:txBody>
          <a:bodyPr>
            <a:normAutofit/>
          </a:bodyPr>
          <a:lstStyle/>
          <a:p>
            <a:r>
              <a:rPr lang="en-US" dirty="0"/>
              <a:t>Heart is transport system; two </a:t>
            </a:r>
            <a:br>
              <a:rPr lang="en-US" dirty="0"/>
            </a:br>
            <a:r>
              <a:rPr lang="en-US" dirty="0"/>
              <a:t>side-by-side pumps</a:t>
            </a:r>
          </a:p>
          <a:p>
            <a:pPr lvl="1"/>
            <a:r>
              <a:rPr lang="en-US" i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receives deoxygenated </a:t>
            </a:r>
            <a:r>
              <a:rPr lang="en-US" dirty="0"/>
              <a:t>blood from tissues</a:t>
            </a:r>
          </a:p>
          <a:p>
            <a:pPr marL="1085850" lvl="2"/>
            <a:r>
              <a:rPr lang="en-US" dirty="0"/>
              <a:t>Pumps to lungs </a:t>
            </a:r>
            <a:endParaRPr lang="en-US" dirty="0" smtClean="0"/>
          </a:p>
          <a:p>
            <a:pPr marL="1543050" lvl="3"/>
            <a:r>
              <a:rPr lang="en-US" b="1" dirty="0" smtClean="0"/>
              <a:t>pulmonary </a:t>
            </a:r>
            <a:r>
              <a:rPr lang="en-US" b="1" dirty="0"/>
              <a:t>circuit</a:t>
            </a:r>
          </a:p>
          <a:p>
            <a:pPr lvl="1"/>
            <a:r>
              <a:rPr lang="en-US" i="1" dirty="0" smtClean="0"/>
              <a:t> </a:t>
            </a:r>
            <a:r>
              <a:rPr lang="en-US" dirty="0" smtClean="0"/>
              <a:t>oxygenated </a:t>
            </a:r>
            <a:r>
              <a:rPr lang="en-US" dirty="0"/>
              <a:t>blood from lungs</a:t>
            </a:r>
          </a:p>
          <a:p>
            <a:pPr marL="1085850" lvl="2"/>
            <a:r>
              <a:rPr lang="en-US" dirty="0"/>
              <a:t>Pumps to body tissues </a:t>
            </a:r>
            <a:endParaRPr lang="en-US" dirty="0" smtClean="0"/>
          </a:p>
          <a:p>
            <a:pPr marL="1543050" lvl="3"/>
            <a:r>
              <a:rPr lang="en-US" dirty="0" smtClean="0"/>
              <a:t> </a:t>
            </a:r>
            <a:r>
              <a:rPr lang="en-US" b="1" dirty="0"/>
              <a:t>systemic circuit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735" y="1138238"/>
            <a:ext cx="357726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Layers of the Heart Wall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Myocardium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Cardiac skeleton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Anchors </a:t>
            </a:r>
            <a:r>
              <a:rPr lang="en-US" dirty="0"/>
              <a:t>cardiac muscle fibers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Supports </a:t>
            </a:r>
            <a:r>
              <a:rPr lang="en-US" dirty="0"/>
              <a:t>great vessels and valves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Limits </a:t>
            </a:r>
            <a:r>
              <a:rPr lang="en-US" dirty="0"/>
              <a:t>spread of action potentials to specific paths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Short-term Mechanisms: Hormonal Controls</a:t>
            </a:r>
          </a:p>
        </p:txBody>
      </p:sp>
      <p:sp>
        <p:nvSpPr>
          <p:cNvPr id="1781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Cause increased blood pressure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Epinephrine and </a:t>
            </a:r>
            <a:r>
              <a:rPr lang="en-US" dirty="0" err="1" smtClean="0">
                <a:ea typeface="ＭＳ Ｐゴシック" pitchFamily="-20" charset="-128"/>
              </a:rPr>
              <a:t>norepinephrine</a:t>
            </a:r>
            <a:r>
              <a:rPr lang="en-US" dirty="0" smtClean="0">
                <a:ea typeface="ＭＳ Ｐゴシック" pitchFamily="-20" charset="-128"/>
              </a:rPr>
              <a:t> from adrenal gland </a:t>
            </a:r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  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  <a:sym typeface="Wingdings" pitchFamily="-128" charset="2"/>
            </a:endParaRPr>
          </a:p>
          <a:p>
            <a:pPr lvl="1" eaLnBrk="1" hangingPunct="1"/>
            <a:r>
              <a:rPr lang="en-US" dirty="0" err="1" smtClean="0">
                <a:ea typeface="ＭＳ Ｐゴシック" pitchFamily="-20" charset="-128"/>
                <a:sym typeface="Wingdings" pitchFamily="-128" charset="2"/>
              </a:rPr>
              <a:t>Angiotensin</a:t>
            </a:r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 II stimulates _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  <a:sym typeface="Wingdings" pitchFamily="-128" charset="2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High ADH levels cause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Cause lowered blood pressure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__________________________________________ causes decreased blood volume by antagonizing </a:t>
            </a:r>
            <a:r>
              <a:rPr lang="en-US" dirty="0" err="1" smtClean="0">
                <a:ea typeface="ＭＳ Ｐゴシック" pitchFamily="-20" charset="-128"/>
              </a:rPr>
              <a:t>aldosterone</a:t>
            </a:r>
            <a:endParaRPr lang="en-US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4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104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Long-term Mechanisms: Renal Regulation</a:t>
            </a:r>
          </a:p>
        </p:txBody>
      </p:sp>
      <p:sp>
        <p:nvSpPr>
          <p:cNvPr id="18227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6416675" cy="5106987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/>
            <a:r>
              <a:rPr lang="en-US" dirty="0" err="1" smtClean="0"/>
              <a:t>Baroreceptors</a:t>
            </a:r>
            <a:r>
              <a:rPr lang="en-US" dirty="0" smtClean="0"/>
              <a:t> _______________________________ to chronic high or low BP so are ineffective for long term support</a:t>
            </a:r>
          </a:p>
          <a:p>
            <a:pPr marL="609600" indent="-609600" eaLnBrk="1" hangingPunct="1"/>
            <a:endParaRPr lang="en-US" dirty="0" smtClean="0"/>
          </a:p>
          <a:p>
            <a:pPr marL="609600" indent="-609600" eaLnBrk="1" hangingPunct="1"/>
            <a:r>
              <a:rPr lang="en-US" dirty="0" smtClean="0"/>
              <a:t>Long-term mechanisms control BP by altering blood volume via kidneys</a:t>
            </a:r>
          </a:p>
          <a:p>
            <a:pPr marL="990600" lvl="1" indent="-533400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Increased BP or blood volume causes elimination of more urine, thus reducing BP</a:t>
            </a:r>
          </a:p>
          <a:p>
            <a:pPr lvl="1"/>
            <a:endParaRPr lang="en-US" dirty="0" smtClean="0">
              <a:ea typeface="ＭＳ Ｐゴシック" pitchFamily="-20" charset="-128"/>
            </a:endParaRPr>
          </a:p>
          <a:p>
            <a:pPr lvl="2"/>
            <a:r>
              <a:rPr lang="en-US" dirty="0" smtClean="0">
                <a:ea typeface="ＭＳ Ｐゴシック" pitchFamily="-20" charset="-128"/>
              </a:rPr>
              <a:t>Decreased BP or blood volume causes kidneys to conserve water, and BP rises</a:t>
            </a:r>
          </a:p>
          <a:p>
            <a:pPr marL="1390650" lvl="2" indent="-533400"/>
            <a:endParaRPr lang="en-US" dirty="0" smtClean="0">
              <a:ea typeface="ＭＳ Ｐゴシック" pitchFamily="-20" charset="-128"/>
            </a:endParaRPr>
          </a:p>
          <a:p>
            <a:pPr marL="990600" lvl="1" indent="-533400"/>
            <a:r>
              <a:rPr lang="en-US" dirty="0" smtClean="0">
                <a:ea typeface="ＭＳ Ｐゴシック" pitchFamily="-20" charset="-128"/>
              </a:rPr>
              <a:t>Indirect renal mechanism</a:t>
            </a:r>
          </a:p>
          <a:p>
            <a:pPr marL="1390650" lvl="2" indent="-533400"/>
            <a:r>
              <a:rPr lang="en-US" dirty="0" smtClean="0">
                <a:ea typeface="ＭＳ Ｐゴシック" pitchFamily="-20" charset="-128"/>
              </a:rPr>
              <a:t>Dependent on _______________________________:  </a:t>
            </a:r>
            <a:r>
              <a:rPr lang="en-US" dirty="0" err="1" smtClean="0">
                <a:ea typeface="ＭＳ Ｐゴシック" pitchFamily="-20" charset="-128"/>
              </a:rPr>
              <a:t>renin-angiotensin-aldosterone</a:t>
            </a:r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marL="609600" indent="-609600" eaLnBrk="1" hangingPunct="1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619125"/>
            <a:ext cx="162877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7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Mechanism</a:t>
            </a:r>
          </a:p>
        </p:txBody>
      </p:sp>
      <p:sp>
        <p:nvSpPr>
          <p:cNvPr id="1863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renin</a:t>
            </a:r>
            <a:r>
              <a:rPr lang="en-US" dirty="0" smtClean="0"/>
              <a:t>-</a:t>
            </a:r>
            <a:r>
              <a:rPr lang="en-US" dirty="0" err="1" smtClean="0"/>
              <a:t>angiotensin</a:t>
            </a:r>
            <a:r>
              <a:rPr lang="en-US" dirty="0" smtClean="0"/>
              <a:t>-</a:t>
            </a:r>
            <a:r>
              <a:rPr lang="en-US" dirty="0" err="1" smtClean="0"/>
              <a:t>aldosterone</a:t>
            </a:r>
            <a:r>
              <a:rPr lang="en-US" dirty="0" smtClean="0"/>
              <a:t> mechanism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  <a:sym typeface="Symbol" pitchFamily="-128" charset="2"/>
              </a:rPr>
              <a:t>Decreased</a:t>
            </a:r>
            <a:r>
              <a:rPr lang="en-US" dirty="0" smtClean="0">
                <a:ea typeface="ＭＳ Ｐゴシック" pitchFamily="-20" charset="-128"/>
              </a:rPr>
              <a:t> Arterial blood pressure </a:t>
            </a:r>
            <a:r>
              <a:rPr lang="en-US" dirty="0" smtClean="0">
                <a:ea typeface="ＭＳ Ｐゴシック" pitchFamily="-20" charset="-128"/>
                <a:sym typeface="Symbol" pitchFamily="-128" charset="2"/>
              </a:rPr>
              <a:t>triggers </a:t>
            </a:r>
            <a:r>
              <a:rPr lang="en-US" dirty="0" smtClean="0">
                <a:ea typeface="ＭＳ Ｐゴシック" pitchFamily="-20" charset="-128"/>
              </a:rPr>
              <a:t>release of </a:t>
            </a:r>
            <a:r>
              <a:rPr lang="en-US" dirty="0" err="1" smtClean="0">
                <a:ea typeface="ＭＳ Ｐゴシック" pitchFamily="-20" charset="-128"/>
              </a:rPr>
              <a:t>renin</a:t>
            </a:r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-20" charset="-128"/>
              </a:rPr>
              <a:t>Renin</a:t>
            </a:r>
            <a:r>
              <a:rPr lang="en-US" dirty="0" smtClean="0">
                <a:ea typeface="ＭＳ Ｐゴシック" pitchFamily="-20" charset="-128"/>
              </a:rPr>
              <a:t> catalyzes conversion of _______________________________ from liver to </a:t>
            </a:r>
            <a:r>
              <a:rPr lang="en-US" dirty="0" err="1" smtClean="0">
                <a:ea typeface="ＭＳ Ｐゴシック" pitchFamily="-20" charset="-128"/>
              </a:rPr>
              <a:t>angiotensin</a:t>
            </a:r>
            <a:r>
              <a:rPr lang="en-US" dirty="0" smtClean="0">
                <a:ea typeface="ＭＳ Ｐゴシック" pitchFamily="-20" charset="-128"/>
              </a:rPr>
              <a:t> I</a:t>
            </a:r>
          </a:p>
          <a:p>
            <a:pPr lvl="1" eaLnBrk="1" hangingPunct="1"/>
            <a:r>
              <a:rPr lang="en-US" dirty="0" err="1" smtClean="0">
                <a:ea typeface="ＭＳ Ｐゴシック" pitchFamily="-20" charset="-128"/>
              </a:rPr>
              <a:t>Angiotensin</a:t>
            </a:r>
            <a:r>
              <a:rPr lang="en-US" dirty="0" smtClean="0">
                <a:ea typeface="ＭＳ Ｐゴシック" pitchFamily="-20" charset="-128"/>
              </a:rPr>
              <a:t> converting enzyme, especially from lungs, converts </a:t>
            </a:r>
            <a:r>
              <a:rPr lang="en-US" dirty="0" err="1" smtClean="0">
                <a:ea typeface="ＭＳ Ｐゴシック" pitchFamily="-20" charset="-128"/>
              </a:rPr>
              <a:t>angiotensin</a:t>
            </a:r>
            <a:r>
              <a:rPr lang="en-US" dirty="0" smtClean="0">
                <a:ea typeface="ＭＳ Ｐゴシック" pitchFamily="-20" charset="-128"/>
              </a:rPr>
              <a:t> I to _</a:t>
            </a:r>
          </a:p>
          <a:p>
            <a:pPr lvl="1"/>
            <a:r>
              <a:rPr lang="en-US" dirty="0" smtClean="0"/>
              <a:t>Increases blood volume because </a:t>
            </a:r>
            <a:r>
              <a:rPr lang="en-US" dirty="0" err="1" smtClean="0"/>
              <a:t>angiotensin</a:t>
            </a:r>
            <a:r>
              <a:rPr lang="en-US" dirty="0" smtClean="0"/>
              <a:t> II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Stimulates _____________________________________secretion </a:t>
            </a:r>
          </a:p>
          <a:p>
            <a:pPr lvl="3"/>
            <a:r>
              <a:rPr lang="en-US" dirty="0" smtClean="0">
                <a:ea typeface="ＭＳ Ｐゴシック" pitchFamily="-20" charset="-128"/>
              </a:rPr>
              <a:t>Retains water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Causes _____________________________ release</a:t>
            </a:r>
          </a:p>
          <a:p>
            <a:pPr lvl="3"/>
            <a:r>
              <a:rPr lang="en-US" dirty="0" smtClean="0">
                <a:ea typeface="ＭＳ Ｐゴシック" pitchFamily="-20" charset="-128"/>
              </a:rPr>
              <a:t>Retains water by reducing urine output</a:t>
            </a:r>
            <a:endParaRPr lang="en-US" dirty="0" smtClean="0"/>
          </a:p>
          <a:p>
            <a:pPr lvl="2"/>
            <a:r>
              <a:rPr lang="en-US" dirty="0" smtClean="0">
                <a:ea typeface="ＭＳ Ｐゴシック" pitchFamily="-20" charset="-128"/>
              </a:rPr>
              <a:t>Triggers the thirst center in the brain</a:t>
            </a:r>
          </a:p>
          <a:p>
            <a:pPr lvl="3"/>
            <a:r>
              <a:rPr lang="en-US" dirty="0" smtClean="0">
                <a:ea typeface="ＭＳ Ｐゴシック" pitchFamily="-20" charset="-128"/>
              </a:rPr>
              <a:t>Brings external water into the system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1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449" y="0"/>
            <a:ext cx="6414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981200" y="2514600"/>
            <a:ext cx="1447800" cy="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FFFF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2286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Indirect:  </a:t>
            </a:r>
          </a:p>
          <a:p>
            <a:r>
              <a:rPr lang="en-US" dirty="0" smtClean="0"/>
              <a:t>triggers hormones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0962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Monitoring Circulatory Efficiency</a:t>
            </a:r>
          </a:p>
        </p:txBody>
      </p:sp>
      <p:sp>
        <p:nvSpPr>
          <p:cNvPr id="1638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 </a:t>
            </a:r>
            <a:endParaRPr lang="en-US" dirty="0" smtClean="0">
              <a:ea typeface="ＭＳ Ｐゴシック" pitchFamily="-20" charset="-128"/>
            </a:endParaRPr>
          </a:p>
          <a:p>
            <a:pPr lvl="1"/>
            <a:r>
              <a:rPr lang="en-US" dirty="0" smtClean="0">
                <a:ea typeface="ＭＳ Ｐゴシック" pitchFamily="-20" charset="-128"/>
              </a:rPr>
              <a:t>pulse and blood pressure, along with respiratory rate and body temperature</a:t>
            </a: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 </a:t>
            </a:r>
            <a:endParaRPr lang="en-US" dirty="0" smtClean="0">
              <a:ea typeface="ＭＳ Ｐゴシック" pitchFamily="-20" charset="-128"/>
            </a:endParaRPr>
          </a:p>
          <a:p>
            <a:pPr lvl="1"/>
            <a:r>
              <a:rPr lang="en-US" dirty="0" smtClean="0">
                <a:ea typeface="ＭＳ Ｐゴシック" pitchFamily="-20" charset="-128"/>
              </a:rPr>
              <a:t>pressure wave caused by expansion and recoil of arteries</a:t>
            </a: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(taken at the Radial Artery in the wrist) routinely used</a:t>
            </a: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Pressure points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where arteries close to body surface</a:t>
            </a:r>
            <a:endParaRPr lang="en-US" sz="2400" dirty="0" smtClean="0">
              <a:ea typeface="ＭＳ Ｐゴシック" pitchFamily="-20" charset="-128"/>
            </a:endParaRPr>
          </a:p>
          <a:p>
            <a:pPr lvl="2"/>
            <a:r>
              <a:rPr lang="en-US" dirty="0" smtClean="0">
                <a:ea typeface="ＭＳ Ｐゴシック" pitchFamily="-20" charset="-128"/>
              </a:rPr>
              <a:t>Can be compressed to stop blood flow</a:t>
            </a:r>
            <a:endParaRPr lang="en-US" sz="1600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0454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r>
              <a:rPr lang="en-US" sz="1200" b="1">
                <a:latin typeface="Arial" charset="0"/>
                <a:cs typeface="Arial" charset="0"/>
              </a:rPr>
              <a:t>Figure 19.12  Body sites where the pulse is most easily palpated.</a:t>
            </a:r>
          </a:p>
        </p:txBody>
      </p:sp>
      <p:pic>
        <p:nvPicPr>
          <p:cNvPr id="18466" name="Picture 34" descr="figure_19_12_unlabeled"/>
          <p:cNvPicPr>
            <a:picLocks noChangeAspect="1" noChangeArrowheads="1"/>
          </p:cNvPicPr>
          <p:nvPr/>
        </p:nvPicPr>
        <p:blipFill>
          <a:blip r:embed="rId3" cstate="print"/>
          <a:srcRect b="2679"/>
          <a:stretch>
            <a:fillRect/>
          </a:stretch>
        </p:blipFill>
        <p:spPr bwMode="auto">
          <a:xfrm>
            <a:off x="2382838" y="282575"/>
            <a:ext cx="4376737" cy="6456363"/>
          </a:xfrm>
          <a:prstGeom prst="rect">
            <a:avLst/>
          </a:prstGeom>
          <a:noFill/>
        </p:spPr>
      </p:pic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3673475" y="6438900"/>
            <a:ext cx="2143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Freeform 36"/>
          <p:cNvSpPr>
            <a:spLocks/>
          </p:cNvSpPr>
          <p:nvPr/>
        </p:nvSpPr>
        <p:spPr bwMode="auto">
          <a:xfrm>
            <a:off x="3663950" y="5622925"/>
            <a:ext cx="1343025" cy="482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66" y="0"/>
              </a:cxn>
              <a:cxn ang="0">
                <a:pos x="846" y="304"/>
              </a:cxn>
            </a:cxnLst>
            <a:rect l="0" t="0" r="r" b="b"/>
            <a:pathLst>
              <a:path w="846" h="304">
                <a:moveTo>
                  <a:pt x="0" y="2"/>
                </a:moveTo>
                <a:lnTo>
                  <a:pt x="366" y="0"/>
                </a:lnTo>
                <a:lnTo>
                  <a:pt x="846" y="3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3727450" y="4743450"/>
            <a:ext cx="134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3540125" y="3556000"/>
            <a:ext cx="1095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Freeform 39"/>
          <p:cNvSpPr>
            <a:spLocks/>
          </p:cNvSpPr>
          <p:nvPr/>
        </p:nvSpPr>
        <p:spPr bwMode="auto">
          <a:xfrm>
            <a:off x="3689350" y="3629025"/>
            <a:ext cx="1685925" cy="546100"/>
          </a:xfrm>
          <a:custGeom>
            <a:avLst/>
            <a:gdLst/>
            <a:ahLst/>
            <a:cxnLst>
              <a:cxn ang="0">
                <a:pos x="0" y="344"/>
              </a:cxn>
              <a:cxn ang="0">
                <a:pos x="316" y="342"/>
              </a:cxn>
              <a:cxn ang="0">
                <a:pos x="1062" y="0"/>
              </a:cxn>
            </a:cxnLst>
            <a:rect l="0" t="0" r="r" b="b"/>
            <a:pathLst>
              <a:path w="1062" h="344">
                <a:moveTo>
                  <a:pt x="0" y="344"/>
                </a:moveTo>
                <a:lnTo>
                  <a:pt x="316" y="342"/>
                </a:lnTo>
                <a:lnTo>
                  <a:pt x="106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3711575" y="2755900"/>
            <a:ext cx="1060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Freeform 41"/>
          <p:cNvSpPr>
            <a:spLocks/>
          </p:cNvSpPr>
          <p:nvPr/>
        </p:nvSpPr>
        <p:spPr bwMode="auto">
          <a:xfrm>
            <a:off x="4371975" y="1365250"/>
            <a:ext cx="1228725" cy="698500"/>
          </a:xfrm>
          <a:custGeom>
            <a:avLst/>
            <a:gdLst/>
            <a:ahLst/>
            <a:cxnLst>
              <a:cxn ang="0">
                <a:pos x="0" y="438"/>
              </a:cxn>
              <a:cxn ang="0">
                <a:pos x="100" y="440"/>
              </a:cxn>
              <a:cxn ang="0">
                <a:pos x="774" y="0"/>
              </a:cxn>
            </a:cxnLst>
            <a:rect l="0" t="0" r="r" b="b"/>
            <a:pathLst>
              <a:path w="774" h="440">
                <a:moveTo>
                  <a:pt x="0" y="438"/>
                </a:moveTo>
                <a:lnTo>
                  <a:pt x="100" y="440"/>
                </a:lnTo>
                <a:lnTo>
                  <a:pt x="77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Freeform 42"/>
          <p:cNvSpPr>
            <a:spLocks/>
          </p:cNvSpPr>
          <p:nvPr/>
        </p:nvSpPr>
        <p:spPr bwMode="auto">
          <a:xfrm>
            <a:off x="3486150" y="1123950"/>
            <a:ext cx="2085975" cy="2159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994" y="136"/>
              </a:cxn>
              <a:cxn ang="0">
                <a:pos x="1314" y="0"/>
              </a:cxn>
            </a:cxnLst>
            <a:rect l="0" t="0" r="r" b="b"/>
            <a:pathLst>
              <a:path w="1314" h="136">
                <a:moveTo>
                  <a:pt x="0" y="136"/>
                </a:moveTo>
                <a:lnTo>
                  <a:pt x="994" y="136"/>
                </a:lnTo>
                <a:lnTo>
                  <a:pt x="131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4667250" y="688975"/>
            <a:ext cx="800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2278063" y="531813"/>
            <a:ext cx="2486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Superficial temporal artery 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2320925" y="1184275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Facial artery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292350" y="1889125"/>
            <a:ext cx="213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Common carotid artery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2311400" y="2581275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Brachial artery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2322513" y="3384550"/>
            <a:ext cx="1262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Radial artery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2314575" y="3990975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Femoral artery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2301875" y="4581525"/>
            <a:ext cx="146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Popliteal artery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2301875" y="5464175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Posterior tibial</a:t>
            </a:r>
          </a:p>
          <a:p>
            <a:r>
              <a:rPr lang="en-US" sz="1400" b="1">
                <a:latin typeface="Arial" charset="0"/>
              </a:rPr>
              <a:t>artery 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2314575" y="6254750"/>
            <a:ext cx="1400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Dorsalis pedis</a:t>
            </a:r>
          </a:p>
          <a:p>
            <a:r>
              <a:rPr lang="en-US" sz="1400" b="1">
                <a:latin typeface="Arial" charset="0"/>
              </a:rPr>
              <a:t>artery </a:t>
            </a:r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5781675" y="638810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54"/>
          <p:cNvSpPr>
            <a:spLocks noChangeArrowheads="1"/>
          </p:cNvSpPr>
          <p:nvPr/>
        </p:nvSpPr>
        <p:spPr bwMode="auto">
          <a:xfrm>
            <a:off x="4994275" y="607695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Oval 55"/>
          <p:cNvSpPr>
            <a:spLocks noChangeArrowheads="1"/>
          </p:cNvSpPr>
          <p:nvPr/>
        </p:nvSpPr>
        <p:spPr bwMode="auto">
          <a:xfrm>
            <a:off x="5060950" y="469900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8" name="Oval 56"/>
          <p:cNvSpPr>
            <a:spLocks noChangeArrowheads="1"/>
          </p:cNvSpPr>
          <p:nvPr/>
        </p:nvSpPr>
        <p:spPr bwMode="auto">
          <a:xfrm>
            <a:off x="5346700" y="357505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Oval 57"/>
          <p:cNvSpPr>
            <a:spLocks noChangeArrowheads="1"/>
          </p:cNvSpPr>
          <p:nvPr/>
        </p:nvSpPr>
        <p:spPr bwMode="auto">
          <a:xfrm>
            <a:off x="4603750" y="350520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Oval 58"/>
          <p:cNvSpPr>
            <a:spLocks noChangeArrowheads="1"/>
          </p:cNvSpPr>
          <p:nvPr/>
        </p:nvSpPr>
        <p:spPr bwMode="auto">
          <a:xfrm>
            <a:off x="5461000" y="644525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00" b="1">
              <a:latin typeface="Arial" charset="0"/>
            </a:endParaRPr>
          </a:p>
        </p:txBody>
      </p:sp>
      <p:sp>
        <p:nvSpPr>
          <p:cNvPr id="18491" name="Oval 59"/>
          <p:cNvSpPr>
            <a:spLocks noChangeArrowheads="1"/>
          </p:cNvSpPr>
          <p:nvPr/>
        </p:nvSpPr>
        <p:spPr bwMode="auto">
          <a:xfrm>
            <a:off x="4756150" y="2714625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Oval 60"/>
          <p:cNvSpPr>
            <a:spLocks noChangeArrowheads="1"/>
          </p:cNvSpPr>
          <p:nvPr/>
        </p:nvSpPr>
        <p:spPr bwMode="auto">
          <a:xfrm>
            <a:off x="5575300" y="1308100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Oval 61"/>
          <p:cNvSpPr>
            <a:spLocks noChangeArrowheads="1"/>
          </p:cNvSpPr>
          <p:nvPr/>
        </p:nvSpPr>
        <p:spPr bwMode="auto">
          <a:xfrm>
            <a:off x="5543550" y="1044575"/>
            <a:ext cx="98425" cy="98425"/>
          </a:xfrm>
          <a:prstGeom prst="ellipse">
            <a:avLst/>
          </a:prstGeom>
          <a:solidFill>
            <a:srgbClr val="EC008C"/>
          </a:solidFill>
          <a:ln w="12700">
            <a:solidFill>
              <a:srgbClr val="DA473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Blood Pressure</a:t>
            </a:r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20" charset="-128"/>
              </a:rPr>
              <a:t>Systemic arterial BP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Measured indirectly by </a:t>
            </a:r>
            <a:r>
              <a:rPr lang="en-US" b="1" dirty="0" err="1" smtClean="0">
                <a:ea typeface="ＭＳ Ｐゴシック" pitchFamily="-20" charset="-128"/>
              </a:rPr>
              <a:t>auscultatory</a:t>
            </a:r>
            <a:r>
              <a:rPr lang="en-US" b="1" dirty="0" smtClean="0">
                <a:ea typeface="ＭＳ Ｐゴシック" pitchFamily="-20" charset="-128"/>
              </a:rPr>
              <a:t> method </a:t>
            </a:r>
            <a:r>
              <a:rPr lang="en-US" dirty="0" smtClean="0">
                <a:ea typeface="ＭＳ Ｐゴシック" pitchFamily="-20" charset="-128"/>
              </a:rPr>
              <a:t>using a </a:t>
            </a:r>
            <a:r>
              <a:rPr lang="en-US" b="1" dirty="0" smtClean="0">
                <a:ea typeface="ＭＳ Ｐゴシック" pitchFamily="-20" charset="-128"/>
              </a:rPr>
              <a:t>sphygmomanometer</a:t>
            </a:r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Pressure increased in cuff until it exceeds systolic pressure in brachial artery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0411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Blood Pressure</a:t>
            </a:r>
          </a:p>
        </p:txBody>
      </p:sp>
      <p:sp>
        <p:nvSpPr>
          <p:cNvPr id="2253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Systolic pressure</a:t>
            </a:r>
            <a:r>
              <a:rPr lang="en-US" dirty="0" smtClean="0">
                <a:ea typeface="ＭＳ Ｐゴシック" pitchFamily="-20" charset="-128"/>
              </a:rPr>
              <a:t>,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when sounds first occur as  </a:t>
            </a:r>
          </a:p>
          <a:p>
            <a:pPr eaLnBrk="1" hangingPunct="1"/>
            <a:endParaRPr lang="en-US" b="1" dirty="0" smtClean="0">
              <a:ea typeface="ＭＳ Ｐゴシック" pitchFamily="-2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Diastolic pressure</a:t>
            </a:r>
            <a:endParaRPr lang="en-US" dirty="0" smtClean="0">
              <a:ea typeface="ＭＳ Ｐゴシック" pitchFamily="-20" charset="-128"/>
            </a:endParaRPr>
          </a:p>
          <a:p>
            <a:pPr lvl="1"/>
            <a:r>
              <a:rPr lang="en-US" dirty="0" smtClean="0">
                <a:ea typeface="ＭＳ Ｐゴシック" pitchFamily="-20" charset="-128"/>
              </a:rPr>
              <a:t>normally _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when sounds disappear because artery _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blood flowing freely</a:t>
            </a:r>
          </a:p>
        </p:txBody>
      </p:sp>
    </p:spTree>
    <p:extLst>
      <p:ext uri="{BB962C8B-B14F-4D97-AF65-F5344CB8AC3E}">
        <p14:creationId xmlns:p14="http://schemas.microsoft.com/office/powerpoint/2010/main" val="31583146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Variations in Blood Pressure</a:t>
            </a:r>
          </a:p>
        </p:txBody>
      </p:sp>
      <p:sp>
        <p:nvSpPr>
          <p:cNvPr id="24580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20" charset="-128"/>
              </a:rPr>
              <a:t>Transient elevations occur during changes in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physical exertion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 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fever</a:t>
            </a:r>
          </a:p>
          <a:p>
            <a:pPr eaLnBrk="1" hangingPunct="1"/>
            <a:endParaRPr lang="en-US" dirty="0" smtClean="0">
              <a:ea typeface="ＭＳ Ｐゴシック" pitchFamily="-20" charset="-128"/>
            </a:endParaRPr>
          </a:p>
          <a:p>
            <a:pPr eaLnBrk="1" hangingPunct="1"/>
            <a:r>
              <a:rPr lang="en-US" dirty="0" smtClean="0">
                <a:ea typeface="ＭＳ Ｐゴシック" pitchFamily="-20" charset="-128"/>
              </a:rPr>
              <a:t>Age, sex, weight, race, mood, and posture may cause BP to vary </a:t>
            </a:r>
          </a:p>
        </p:txBody>
      </p:sp>
    </p:spTree>
    <p:extLst>
      <p:ext uri="{BB962C8B-B14F-4D97-AF65-F5344CB8AC3E}">
        <p14:creationId xmlns:p14="http://schemas.microsoft.com/office/powerpoint/2010/main" val="3418948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Alterations in Blood Pressure	</a:t>
            </a:r>
          </a:p>
        </p:txBody>
      </p:sp>
      <p:sp>
        <p:nvSpPr>
          <p:cNvPr id="26628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Hypertension</a:t>
            </a:r>
            <a:r>
              <a:rPr lang="en-US" dirty="0" smtClean="0">
                <a:ea typeface="ＭＳ Ｐゴシック" pitchFamily="-20" charset="-128"/>
              </a:rPr>
              <a:t>: 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Sustained elevated arterial pressure of 140/90 or higher</a:t>
            </a:r>
          </a:p>
          <a:p>
            <a:pPr lvl="1" eaLnBrk="1" hangingPunct="1"/>
            <a:endParaRPr lang="en-US" b="1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-20" charset="-128"/>
              </a:rPr>
              <a:t>Prehypertension</a:t>
            </a:r>
            <a:r>
              <a:rPr lang="en-US" b="1" dirty="0" smtClean="0">
                <a:ea typeface="ＭＳ Ｐゴシック" pitchFamily="-20" charset="-128"/>
              </a:rPr>
              <a:t> </a:t>
            </a:r>
            <a:r>
              <a:rPr lang="en-US" dirty="0" smtClean="0">
                <a:ea typeface="ＭＳ Ｐゴシック" pitchFamily="-20" charset="-128"/>
              </a:rPr>
              <a:t>if values _</a:t>
            </a:r>
          </a:p>
          <a:p>
            <a:pPr lvl="2" eaLnBrk="1" hangingPunct="1"/>
            <a:endParaRPr lang="en-US" dirty="0" smtClean="0">
              <a:ea typeface="ＭＳ Ｐゴシック" pitchFamily="-20" charset="-128"/>
            </a:endParaRPr>
          </a:p>
          <a:p>
            <a:pPr lvl="2" eaLnBrk="1" hangingPunct="1"/>
            <a:endParaRPr lang="en-US" dirty="0" smtClean="0">
              <a:ea typeface="ＭＳ Ｐゴシック" pitchFamily="-20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May be transient adaptations during fever, physical exertion, and emotional upset</a:t>
            </a:r>
          </a:p>
          <a:p>
            <a:pPr lvl="2" eaLnBrk="1" hangingPunct="1"/>
            <a:endParaRPr lang="en-US" dirty="0" smtClean="0">
              <a:ea typeface="ＭＳ Ｐゴシック" pitchFamily="-20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Often persistent in obese people</a:t>
            </a:r>
          </a:p>
        </p:txBody>
      </p:sp>
    </p:spTree>
    <p:extLst>
      <p:ext uri="{BB962C8B-B14F-4D97-AF65-F5344CB8AC3E}">
        <p14:creationId xmlns:p14="http://schemas.microsoft.com/office/powerpoint/2010/main" val="127776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Layers of the Heart Wall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 continuous </a:t>
            </a:r>
            <a:r>
              <a:rPr lang="en-US" dirty="0"/>
              <a:t>with endothelial lining of blood vessels</a:t>
            </a:r>
          </a:p>
          <a:p>
            <a:pPr lvl="1"/>
            <a:r>
              <a:rPr lang="en-US" dirty="0" smtClean="0"/>
              <a:t>____________________________________ heart </a:t>
            </a:r>
            <a:r>
              <a:rPr lang="en-US" dirty="0"/>
              <a:t>chambers; covers cardiac skeleton of valves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Homeostatic Imbalance: Hypertension</a:t>
            </a:r>
          </a:p>
        </p:txBody>
      </p:sp>
      <p:sp>
        <p:nvSpPr>
          <p:cNvPr id="2867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20" charset="-128"/>
              </a:rPr>
              <a:t>Prolonged hypertension ______________________________________, vascular disease, renal failure, and stroke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Heart must work harder </a:t>
            </a:r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 _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  <a:sym typeface="Wingdings" pitchFamily="-128" charset="2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accelerates atherosclerosis</a:t>
            </a:r>
            <a:endParaRPr lang="en-US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36235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 smtClean="0"/>
              <a:t>Primary or Essential Hypertension</a:t>
            </a:r>
            <a:br>
              <a:rPr lang="en-US" smtClean="0"/>
            </a:br>
            <a:endParaRPr lang="en-US" smtClean="0"/>
          </a:p>
        </p:txBody>
      </p:sp>
      <p:sp>
        <p:nvSpPr>
          <p:cNvPr id="3072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20" charset="-128"/>
              </a:rPr>
              <a:t>90% of hypertensive conditions</a:t>
            </a:r>
          </a:p>
          <a:p>
            <a:pPr eaLnBrk="1" hangingPunct="1"/>
            <a:endParaRPr lang="en-US" dirty="0" smtClean="0">
              <a:ea typeface="ＭＳ Ｐゴシック" pitchFamily="-20" charset="-128"/>
            </a:endParaRPr>
          </a:p>
          <a:p>
            <a:pPr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Risk factors include heredity, diet, obesity, age, diabetes mellitus, stress, and smoking</a:t>
            </a:r>
          </a:p>
          <a:p>
            <a:pPr eaLnBrk="1" hangingPunct="1"/>
            <a:endParaRPr lang="en-US" dirty="0" smtClean="0">
              <a:ea typeface="ＭＳ Ｐゴシック" pitchFamily="-20" charset="-128"/>
            </a:endParaRPr>
          </a:p>
          <a:p>
            <a:pPr eaLnBrk="1" hangingPunct="1"/>
            <a:r>
              <a:rPr lang="en-US" dirty="0" smtClean="0">
                <a:ea typeface="ＭＳ Ｐゴシック" pitchFamily="-20" charset="-128"/>
              </a:rPr>
              <a:t>No cure but can be controlled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Increase exercise, lose weight, stop smoking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Antihypertensive drugs</a:t>
            </a:r>
          </a:p>
        </p:txBody>
      </p:sp>
    </p:spTree>
    <p:extLst>
      <p:ext uri="{BB962C8B-B14F-4D97-AF65-F5344CB8AC3E}">
        <p14:creationId xmlns:p14="http://schemas.microsoft.com/office/powerpoint/2010/main" val="167544320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Homeostatic Imbalance: Hypertension</a:t>
            </a:r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______________________________________ </a:t>
            </a:r>
            <a:r>
              <a:rPr lang="en-US" dirty="0" smtClean="0">
                <a:ea typeface="ＭＳ Ｐゴシック" pitchFamily="-20" charset="-128"/>
              </a:rPr>
              <a:t>less common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Due to identifiable disorders including obstructed renal arteries, kidney disease, and endocrine disorders such as hyperthyroidism and Cushing's syndrome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Treatment focuses on correcting underlying cause</a:t>
            </a:r>
          </a:p>
        </p:txBody>
      </p:sp>
    </p:spTree>
    <p:extLst>
      <p:ext uri="{BB962C8B-B14F-4D97-AF65-F5344CB8AC3E}">
        <p14:creationId xmlns:p14="http://schemas.microsoft.com/office/powerpoint/2010/main" val="37869789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Alterations in Blood Pressure	</a:t>
            </a:r>
          </a:p>
        </p:txBody>
      </p:sp>
      <p:sp>
        <p:nvSpPr>
          <p:cNvPr id="3482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Hypotension</a:t>
            </a:r>
            <a:r>
              <a:rPr lang="en-US" dirty="0" smtClean="0">
                <a:ea typeface="ＭＳ Ｐゴシック" pitchFamily="-20" charset="-128"/>
              </a:rPr>
              <a:t>: 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pressure below _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Usually not a concern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Only if leads to inadequate blood flow to tissues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Often associated with _____________________  and lack of cardiovascular illness</a:t>
            </a:r>
          </a:p>
        </p:txBody>
      </p:sp>
    </p:spTree>
    <p:extLst>
      <p:ext uri="{BB962C8B-B14F-4D97-AF65-F5344CB8AC3E}">
        <p14:creationId xmlns:p14="http://schemas.microsoft.com/office/powerpoint/2010/main" val="166032169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Homeostatic Imbalance: Hypotension</a:t>
            </a:r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 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temporary low BP and dizziness when suddenly rising from sitting or reclining position </a:t>
            </a:r>
          </a:p>
          <a:p>
            <a:pPr eaLnBrk="1" hangingPunct="1"/>
            <a:endParaRPr lang="en-US" b="1" dirty="0" smtClean="0">
              <a:ea typeface="ＭＳ Ｐゴシック" pitchFamily="-2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 </a:t>
            </a:r>
            <a:endParaRPr lang="en-US" dirty="0" smtClean="0">
              <a:ea typeface="ＭＳ Ｐゴシック" pitchFamily="-20" charset="-128"/>
            </a:endParaRPr>
          </a:p>
          <a:p>
            <a:pPr lvl="1"/>
            <a:r>
              <a:rPr lang="en-US" dirty="0" smtClean="0">
                <a:ea typeface="ＭＳ Ｐゴシック" pitchFamily="-20" charset="-128"/>
              </a:rPr>
              <a:t>May point towards poor nutrition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warning sign for Addison's disease or hypothyroidism</a:t>
            </a:r>
          </a:p>
          <a:p>
            <a:pPr eaLnBrk="1" hangingPunct="1"/>
            <a:endParaRPr lang="en-US" b="1" dirty="0" smtClean="0">
              <a:ea typeface="ＭＳ Ｐゴシック" pitchFamily="-2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Acute hypotension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important sign of _</a:t>
            </a:r>
          </a:p>
        </p:txBody>
      </p:sp>
    </p:spTree>
    <p:extLst>
      <p:ext uri="{BB962C8B-B14F-4D97-AF65-F5344CB8AC3E}">
        <p14:creationId xmlns:p14="http://schemas.microsoft.com/office/powerpoint/2010/main" val="339580371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 smtClean="0"/>
              <a:t>Capillary Exchange of Respiratory Gases and Nutrients</a:t>
            </a:r>
          </a:p>
        </p:txBody>
      </p:sp>
      <p:sp>
        <p:nvSpPr>
          <p:cNvPr id="86020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>
                <a:ea typeface="ＭＳ Ｐゴシック" pitchFamily="-20" charset="-128"/>
              </a:rPr>
              <a:t>Diffusion down concentration gradients</a:t>
            </a:r>
          </a:p>
          <a:p>
            <a:pPr lvl="1" eaLnBrk="1" hangingPunct="1"/>
            <a:r>
              <a:rPr lang="en-US" sz="2400" dirty="0" smtClean="0">
                <a:ea typeface="ＭＳ Ｐゴシック" pitchFamily="-20" charset="-128"/>
              </a:rPr>
              <a:t>O</a:t>
            </a:r>
            <a:r>
              <a:rPr lang="en-US" sz="2400" baseline="-25000" dirty="0" smtClean="0">
                <a:ea typeface="ＭＳ Ｐゴシック" pitchFamily="-20" charset="-128"/>
              </a:rPr>
              <a:t>2</a:t>
            </a:r>
            <a:r>
              <a:rPr lang="en-US" sz="2400" dirty="0" smtClean="0">
                <a:ea typeface="ＭＳ Ｐゴシック" pitchFamily="-20" charset="-128"/>
              </a:rPr>
              <a:t> and nutrients from _</a:t>
            </a:r>
          </a:p>
          <a:p>
            <a:pPr lvl="1" eaLnBrk="1" hangingPunct="1"/>
            <a:r>
              <a:rPr lang="en-US" sz="2400" dirty="0" smtClean="0">
                <a:ea typeface="ＭＳ Ｐゴシック" pitchFamily="-20" charset="-128"/>
              </a:rPr>
              <a:t>CO</a:t>
            </a:r>
            <a:r>
              <a:rPr lang="en-US" sz="2400" baseline="-25000" dirty="0" smtClean="0">
                <a:ea typeface="ＭＳ Ｐゴシック" pitchFamily="-20" charset="-128"/>
              </a:rPr>
              <a:t>2</a:t>
            </a:r>
            <a:r>
              <a:rPr lang="en-US" sz="2400" dirty="0" smtClean="0">
                <a:ea typeface="ＭＳ Ｐゴシック" pitchFamily="-20" charset="-128"/>
              </a:rPr>
              <a:t> and metabolic wastes from _</a:t>
            </a:r>
          </a:p>
          <a:p>
            <a:pPr eaLnBrk="1" hangingPunct="1"/>
            <a:endParaRPr lang="en-US" sz="2800" dirty="0" smtClean="0">
              <a:ea typeface="ＭＳ Ｐゴシック" pitchFamily="-20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20" charset="-128"/>
              </a:rPr>
              <a:t>Lipid-soluble molecules diffuse directly through endothelial membranes</a:t>
            </a:r>
          </a:p>
          <a:p>
            <a:pPr eaLnBrk="1" hangingPunct="1"/>
            <a:endParaRPr lang="en-US" sz="2800" dirty="0" smtClean="0">
              <a:ea typeface="ＭＳ Ｐゴシック" pitchFamily="-20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20" charset="-128"/>
              </a:rPr>
              <a:t>Water-soluble solutes pass through _</a:t>
            </a:r>
          </a:p>
          <a:p>
            <a:pPr eaLnBrk="1" hangingPunct="1"/>
            <a:endParaRPr lang="en-US" sz="2800" dirty="0" smtClean="0">
              <a:ea typeface="ＭＳ Ｐゴシック" pitchFamily="-20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20" charset="-128"/>
              </a:rPr>
              <a:t>Larger molecules, such as proteins, are __________________________________________ in </a:t>
            </a:r>
            <a:r>
              <a:rPr lang="en-US" sz="2800" dirty="0" err="1" smtClean="0">
                <a:ea typeface="ＭＳ Ｐゴシック" pitchFamily="-20" charset="-128"/>
              </a:rPr>
              <a:t>pinocytotic</a:t>
            </a:r>
            <a:r>
              <a:rPr lang="en-US" sz="2800" dirty="0" smtClean="0">
                <a:ea typeface="ＭＳ Ｐゴシック" pitchFamily="-20" charset="-128"/>
              </a:rPr>
              <a:t> vesicles or </a:t>
            </a:r>
            <a:r>
              <a:rPr lang="en-US" sz="2800" dirty="0" err="1" smtClean="0">
                <a:ea typeface="ＭＳ Ｐゴシック" pitchFamily="-20" charset="-128"/>
              </a:rPr>
              <a:t>caveolae</a:t>
            </a:r>
            <a:endParaRPr lang="en-US" sz="2800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9359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r>
              <a:rPr lang="en-US" sz="1200" b="1">
                <a:latin typeface="Arial" charset="0"/>
                <a:cs typeface="Arial" charset="0"/>
              </a:rPr>
              <a:t>Figure 19.16  Capillary transport mechanisms. (2 of 2)</a:t>
            </a:r>
          </a:p>
        </p:txBody>
      </p:sp>
      <p:pic>
        <p:nvPicPr>
          <p:cNvPr id="90149" name="Picture 37" descr="figure_19_16_2_unlabeled"/>
          <p:cNvPicPr>
            <a:picLocks noChangeAspect="1" noChangeArrowheads="1"/>
          </p:cNvPicPr>
          <p:nvPr/>
        </p:nvPicPr>
        <p:blipFill>
          <a:blip r:embed="rId3" cstate="print"/>
          <a:srcRect b="2823"/>
          <a:stretch>
            <a:fillRect/>
          </a:stretch>
        </p:blipFill>
        <p:spPr bwMode="auto">
          <a:xfrm>
            <a:off x="1346200" y="314325"/>
            <a:ext cx="6435725" cy="6119813"/>
          </a:xfrm>
          <a:prstGeom prst="rect">
            <a:avLst/>
          </a:prstGeom>
          <a:noFill/>
        </p:spPr>
      </p:pic>
      <p:sp>
        <p:nvSpPr>
          <p:cNvPr id="90150" name="Rectangle 38"/>
          <p:cNvSpPr>
            <a:spLocks noChangeArrowheads="1"/>
          </p:cNvSpPr>
          <p:nvPr/>
        </p:nvSpPr>
        <p:spPr bwMode="auto">
          <a:xfrm>
            <a:off x="4308475" y="977900"/>
            <a:ext cx="1279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Pinocytotic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vesicles</a:t>
            </a:r>
          </a:p>
        </p:txBody>
      </p:sp>
      <p:sp>
        <p:nvSpPr>
          <p:cNvPr id="90151" name="Rectangle 39"/>
          <p:cNvSpPr>
            <a:spLocks noChangeArrowheads="1"/>
          </p:cNvSpPr>
          <p:nvPr/>
        </p:nvSpPr>
        <p:spPr bwMode="auto">
          <a:xfrm>
            <a:off x="4419600" y="554038"/>
            <a:ext cx="1076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Caveolae</a:t>
            </a:r>
          </a:p>
        </p:txBody>
      </p:sp>
      <p:sp>
        <p:nvSpPr>
          <p:cNvPr id="90152" name="Rectangle 40"/>
          <p:cNvSpPr>
            <a:spLocks noChangeArrowheads="1"/>
          </p:cNvSpPr>
          <p:nvPr/>
        </p:nvSpPr>
        <p:spPr bwMode="auto">
          <a:xfrm>
            <a:off x="1800225" y="1974850"/>
            <a:ext cx="1336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Intercellular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cleft</a:t>
            </a:r>
          </a:p>
        </p:txBody>
      </p:sp>
      <p:sp>
        <p:nvSpPr>
          <p:cNvPr id="90153" name="Rectangle 41"/>
          <p:cNvSpPr>
            <a:spLocks noChangeArrowheads="1"/>
          </p:cNvSpPr>
          <p:nvPr/>
        </p:nvSpPr>
        <p:spPr bwMode="auto">
          <a:xfrm>
            <a:off x="6302375" y="2517775"/>
            <a:ext cx="14716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      Transport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via vesicles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or caveolae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(large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substances)</a:t>
            </a:r>
          </a:p>
        </p:txBody>
      </p:sp>
      <p:sp>
        <p:nvSpPr>
          <p:cNvPr id="90154" name="Rectangle 42"/>
          <p:cNvSpPr>
            <a:spLocks noChangeArrowheads="1"/>
          </p:cNvSpPr>
          <p:nvPr/>
        </p:nvSpPr>
        <p:spPr bwMode="auto">
          <a:xfrm>
            <a:off x="5592763" y="4076700"/>
            <a:ext cx="15621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      Movement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through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fenestrations 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(water-soluble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substances)</a:t>
            </a:r>
          </a:p>
        </p:txBody>
      </p:sp>
      <p:sp>
        <p:nvSpPr>
          <p:cNvPr id="90155" name="Rectangle 43"/>
          <p:cNvSpPr>
            <a:spLocks noChangeArrowheads="1"/>
          </p:cNvSpPr>
          <p:nvPr/>
        </p:nvSpPr>
        <p:spPr bwMode="auto">
          <a:xfrm>
            <a:off x="4041775" y="4257675"/>
            <a:ext cx="12112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Basement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membrane</a:t>
            </a:r>
          </a:p>
        </p:txBody>
      </p:sp>
      <p:sp>
        <p:nvSpPr>
          <p:cNvPr id="90156" name="Rectangle 44"/>
          <p:cNvSpPr>
            <a:spLocks noChangeArrowheads="1"/>
          </p:cNvSpPr>
          <p:nvPr/>
        </p:nvSpPr>
        <p:spPr bwMode="auto">
          <a:xfrm>
            <a:off x="3070225" y="4914900"/>
            <a:ext cx="15271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      Movement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through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intercellular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clefts (water-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soluble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substances)</a:t>
            </a:r>
          </a:p>
        </p:txBody>
      </p:sp>
      <p:sp>
        <p:nvSpPr>
          <p:cNvPr id="90157" name="Rectangle 45"/>
          <p:cNvSpPr>
            <a:spLocks noChangeArrowheads="1"/>
          </p:cNvSpPr>
          <p:nvPr/>
        </p:nvSpPr>
        <p:spPr bwMode="auto">
          <a:xfrm>
            <a:off x="1479550" y="5164138"/>
            <a:ext cx="14605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       Diffusion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through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membrane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(lipid-soluble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substances)</a:t>
            </a:r>
          </a:p>
        </p:txBody>
      </p:sp>
      <p:sp>
        <p:nvSpPr>
          <p:cNvPr id="90158" name="Rectangle 46"/>
          <p:cNvSpPr>
            <a:spLocks noChangeArrowheads="1"/>
          </p:cNvSpPr>
          <p:nvPr/>
        </p:nvSpPr>
        <p:spPr bwMode="auto">
          <a:xfrm>
            <a:off x="3298825" y="1809750"/>
            <a:ext cx="134778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Endothelial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fenestration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(pore)</a:t>
            </a:r>
          </a:p>
        </p:txBody>
      </p:sp>
      <p:sp>
        <p:nvSpPr>
          <p:cNvPr id="90159" name="Rectangle 47"/>
          <p:cNvSpPr>
            <a:spLocks noChangeArrowheads="1"/>
          </p:cNvSpPr>
          <p:nvPr/>
        </p:nvSpPr>
        <p:spPr bwMode="auto">
          <a:xfrm>
            <a:off x="1474788" y="45720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i="1">
                <a:solidFill>
                  <a:schemeClr val="bg1"/>
                </a:solidFill>
                <a:latin typeface="Arial" charset="0"/>
              </a:rPr>
              <a:t>Lumen</a:t>
            </a:r>
          </a:p>
        </p:txBody>
      </p:sp>
      <p:sp>
        <p:nvSpPr>
          <p:cNvPr id="90160" name="Oval 48"/>
          <p:cNvSpPr>
            <a:spLocks noChangeAspect="1" noChangeArrowheads="1"/>
          </p:cNvSpPr>
          <p:nvPr/>
        </p:nvSpPr>
        <p:spPr bwMode="auto">
          <a:xfrm>
            <a:off x="1641475" y="5154613"/>
            <a:ext cx="269875" cy="26987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Rectangle 49"/>
          <p:cNvSpPr>
            <a:spLocks noChangeArrowheads="1"/>
          </p:cNvSpPr>
          <p:nvPr/>
        </p:nvSpPr>
        <p:spPr bwMode="auto">
          <a:xfrm>
            <a:off x="1616075" y="5143500"/>
            <a:ext cx="3190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 Black" pitchFamily="1" charset="0"/>
              </a:rPr>
              <a:t>1</a:t>
            </a:r>
            <a:endParaRPr lang="en-US" sz="1600" b="1">
              <a:latin typeface="Arial Black" pitchFamily="1" charset="0"/>
            </a:endParaRPr>
          </a:p>
        </p:txBody>
      </p:sp>
      <p:sp>
        <p:nvSpPr>
          <p:cNvPr id="90162" name="Line 50"/>
          <p:cNvSpPr>
            <a:spLocks noChangeShapeType="1"/>
          </p:cNvSpPr>
          <p:nvPr/>
        </p:nvSpPr>
        <p:spPr bwMode="auto">
          <a:xfrm>
            <a:off x="2187575" y="2466975"/>
            <a:ext cx="0" cy="1187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3" name="Freeform 51"/>
          <p:cNvSpPr>
            <a:spLocks/>
          </p:cNvSpPr>
          <p:nvPr/>
        </p:nvSpPr>
        <p:spPr bwMode="auto">
          <a:xfrm>
            <a:off x="4498975" y="1958975"/>
            <a:ext cx="571500" cy="206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8" y="2"/>
              </a:cxn>
              <a:cxn ang="0">
                <a:pos x="360" y="130"/>
              </a:cxn>
            </a:cxnLst>
            <a:rect l="0" t="0" r="r" b="b"/>
            <a:pathLst>
              <a:path w="360" h="130">
                <a:moveTo>
                  <a:pt x="0" y="0"/>
                </a:moveTo>
                <a:lnTo>
                  <a:pt x="358" y="2"/>
                </a:lnTo>
                <a:lnTo>
                  <a:pt x="360" y="13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4" name="Freeform 52"/>
          <p:cNvSpPr>
            <a:spLocks/>
          </p:cNvSpPr>
          <p:nvPr/>
        </p:nvSpPr>
        <p:spPr bwMode="auto">
          <a:xfrm>
            <a:off x="4727575" y="2171700"/>
            <a:ext cx="673100" cy="695325"/>
          </a:xfrm>
          <a:custGeom>
            <a:avLst/>
            <a:gdLst/>
            <a:ahLst/>
            <a:cxnLst>
              <a:cxn ang="0">
                <a:pos x="0" y="438"/>
              </a:cxn>
              <a:cxn ang="0">
                <a:pos x="2" y="0"/>
              </a:cxn>
              <a:cxn ang="0">
                <a:pos x="424" y="0"/>
              </a:cxn>
              <a:cxn ang="0">
                <a:pos x="424" y="86"/>
              </a:cxn>
            </a:cxnLst>
            <a:rect l="0" t="0" r="r" b="b"/>
            <a:pathLst>
              <a:path w="424" h="438">
                <a:moveTo>
                  <a:pt x="0" y="438"/>
                </a:moveTo>
                <a:lnTo>
                  <a:pt x="2" y="0"/>
                </a:lnTo>
                <a:lnTo>
                  <a:pt x="424" y="0"/>
                </a:lnTo>
                <a:lnTo>
                  <a:pt x="424" y="8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5" name="Freeform 53"/>
          <p:cNvSpPr>
            <a:spLocks/>
          </p:cNvSpPr>
          <p:nvPr/>
        </p:nvSpPr>
        <p:spPr bwMode="auto">
          <a:xfrm>
            <a:off x="4397375" y="3917950"/>
            <a:ext cx="190500" cy="361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152"/>
              </a:cxn>
              <a:cxn ang="0">
                <a:pos x="118" y="228"/>
              </a:cxn>
            </a:cxnLst>
            <a:rect l="0" t="0" r="r" b="b"/>
            <a:pathLst>
              <a:path w="120" h="228">
                <a:moveTo>
                  <a:pt x="0" y="0"/>
                </a:moveTo>
                <a:lnTo>
                  <a:pt x="120" y="152"/>
                </a:lnTo>
                <a:lnTo>
                  <a:pt x="118" y="22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6" name="Line 54"/>
          <p:cNvSpPr>
            <a:spLocks noChangeShapeType="1"/>
          </p:cNvSpPr>
          <p:nvPr/>
        </p:nvSpPr>
        <p:spPr bwMode="auto">
          <a:xfrm>
            <a:off x="5257800" y="2940050"/>
            <a:ext cx="1127125" cy="987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7" name="Line 55"/>
          <p:cNvSpPr>
            <a:spLocks noChangeShapeType="1"/>
          </p:cNvSpPr>
          <p:nvPr/>
        </p:nvSpPr>
        <p:spPr bwMode="auto">
          <a:xfrm>
            <a:off x="5708650" y="3924300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Line 56"/>
          <p:cNvSpPr>
            <a:spLocks noChangeShapeType="1"/>
          </p:cNvSpPr>
          <p:nvPr/>
        </p:nvSpPr>
        <p:spPr bwMode="auto">
          <a:xfrm>
            <a:off x="6435725" y="2365375"/>
            <a:ext cx="1193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9" name="Freeform 57"/>
          <p:cNvSpPr>
            <a:spLocks/>
          </p:cNvSpPr>
          <p:nvPr/>
        </p:nvSpPr>
        <p:spPr bwMode="auto">
          <a:xfrm>
            <a:off x="6435725" y="1454150"/>
            <a:ext cx="609600" cy="914400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384" y="576"/>
              </a:cxn>
              <a:cxn ang="0">
                <a:pos x="374" y="0"/>
              </a:cxn>
            </a:cxnLst>
            <a:rect l="0" t="0" r="r" b="b"/>
            <a:pathLst>
              <a:path w="384" h="576">
                <a:moveTo>
                  <a:pt x="0" y="324"/>
                </a:moveTo>
                <a:lnTo>
                  <a:pt x="384" y="576"/>
                </a:lnTo>
                <a:lnTo>
                  <a:pt x="37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0" name="Freeform 58"/>
          <p:cNvSpPr>
            <a:spLocks/>
          </p:cNvSpPr>
          <p:nvPr/>
        </p:nvSpPr>
        <p:spPr bwMode="auto">
          <a:xfrm>
            <a:off x="5534025" y="1139825"/>
            <a:ext cx="752475" cy="98425"/>
          </a:xfrm>
          <a:custGeom>
            <a:avLst/>
            <a:gdLst/>
            <a:ahLst/>
            <a:cxnLst>
              <a:cxn ang="0">
                <a:pos x="474" y="62"/>
              </a:cxn>
              <a:cxn ang="0">
                <a:pos x="254" y="0"/>
              </a:cxn>
              <a:cxn ang="0">
                <a:pos x="0" y="0"/>
              </a:cxn>
            </a:cxnLst>
            <a:rect l="0" t="0" r="r" b="b"/>
            <a:pathLst>
              <a:path w="474" h="62">
                <a:moveTo>
                  <a:pt x="474" y="62"/>
                </a:moveTo>
                <a:lnTo>
                  <a:pt x="254" y="0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1" name="Line 59"/>
          <p:cNvSpPr>
            <a:spLocks noChangeShapeType="1"/>
          </p:cNvSpPr>
          <p:nvPr/>
        </p:nvSpPr>
        <p:spPr bwMode="auto">
          <a:xfrm flipH="1">
            <a:off x="5915025" y="1136650"/>
            <a:ext cx="15875" cy="733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2" name="Freeform 60"/>
          <p:cNvSpPr>
            <a:spLocks/>
          </p:cNvSpPr>
          <p:nvPr/>
        </p:nvSpPr>
        <p:spPr bwMode="auto">
          <a:xfrm>
            <a:off x="5943600" y="692150"/>
            <a:ext cx="1016000" cy="247650"/>
          </a:xfrm>
          <a:custGeom>
            <a:avLst/>
            <a:gdLst/>
            <a:ahLst/>
            <a:cxnLst>
              <a:cxn ang="0">
                <a:pos x="460" y="0"/>
              </a:cxn>
              <a:cxn ang="0">
                <a:pos x="0" y="12"/>
              </a:cxn>
              <a:cxn ang="0">
                <a:pos x="640" y="156"/>
              </a:cxn>
            </a:cxnLst>
            <a:rect l="0" t="0" r="r" b="b"/>
            <a:pathLst>
              <a:path w="640" h="156">
                <a:moveTo>
                  <a:pt x="460" y="0"/>
                </a:moveTo>
                <a:lnTo>
                  <a:pt x="0" y="12"/>
                </a:lnTo>
                <a:lnTo>
                  <a:pt x="640" y="15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3" name="Line 61"/>
          <p:cNvSpPr>
            <a:spLocks noChangeShapeType="1"/>
          </p:cNvSpPr>
          <p:nvPr/>
        </p:nvSpPr>
        <p:spPr bwMode="auto">
          <a:xfrm flipH="1">
            <a:off x="5426075" y="708025"/>
            <a:ext cx="612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4" name="Oval 62"/>
          <p:cNvSpPr>
            <a:spLocks noChangeAspect="1" noChangeArrowheads="1"/>
          </p:cNvSpPr>
          <p:nvPr/>
        </p:nvSpPr>
        <p:spPr bwMode="auto">
          <a:xfrm>
            <a:off x="3209925" y="4900613"/>
            <a:ext cx="269875" cy="26987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5" name="Rectangle 63"/>
          <p:cNvSpPr>
            <a:spLocks noChangeArrowheads="1"/>
          </p:cNvSpPr>
          <p:nvPr/>
        </p:nvSpPr>
        <p:spPr bwMode="auto">
          <a:xfrm>
            <a:off x="3184525" y="4889500"/>
            <a:ext cx="3190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 Black" pitchFamily="1" charset="0"/>
              </a:rPr>
              <a:t>2</a:t>
            </a:r>
            <a:endParaRPr lang="en-US" sz="1600" b="1">
              <a:latin typeface="Arial Black" pitchFamily="1" charset="0"/>
            </a:endParaRPr>
          </a:p>
        </p:txBody>
      </p:sp>
      <p:sp>
        <p:nvSpPr>
          <p:cNvPr id="90176" name="Oval 64"/>
          <p:cNvSpPr>
            <a:spLocks noChangeAspect="1" noChangeArrowheads="1"/>
          </p:cNvSpPr>
          <p:nvPr/>
        </p:nvSpPr>
        <p:spPr bwMode="auto">
          <a:xfrm>
            <a:off x="5718175" y="4075113"/>
            <a:ext cx="269875" cy="26987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7" name="Rectangle 65"/>
          <p:cNvSpPr>
            <a:spLocks noChangeArrowheads="1"/>
          </p:cNvSpPr>
          <p:nvPr/>
        </p:nvSpPr>
        <p:spPr bwMode="auto">
          <a:xfrm>
            <a:off x="5699125" y="4064000"/>
            <a:ext cx="3190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 Black" pitchFamily="1" charset="0"/>
              </a:rPr>
              <a:t>3</a:t>
            </a:r>
            <a:endParaRPr lang="en-US" sz="1600" b="1">
              <a:latin typeface="Arial Black" pitchFamily="1" charset="0"/>
            </a:endParaRPr>
          </a:p>
        </p:txBody>
      </p:sp>
      <p:sp>
        <p:nvSpPr>
          <p:cNvPr id="90178" name="Oval 66"/>
          <p:cNvSpPr>
            <a:spLocks noChangeAspect="1" noChangeArrowheads="1"/>
          </p:cNvSpPr>
          <p:nvPr/>
        </p:nvSpPr>
        <p:spPr bwMode="auto">
          <a:xfrm>
            <a:off x="6448425" y="2506663"/>
            <a:ext cx="269875" cy="26987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9" name="Rectangle 67"/>
          <p:cNvSpPr>
            <a:spLocks noChangeArrowheads="1"/>
          </p:cNvSpPr>
          <p:nvPr/>
        </p:nvSpPr>
        <p:spPr bwMode="auto">
          <a:xfrm>
            <a:off x="6423025" y="2495550"/>
            <a:ext cx="3190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 Black" pitchFamily="1" charset="0"/>
              </a:rPr>
              <a:t>4</a:t>
            </a:r>
            <a:endParaRPr lang="en-US" sz="1600" b="1">
              <a:latin typeface="Arial Black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Shock</a:t>
            </a:r>
          </a:p>
        </p:txBody>
      </p:sp>
      <p:sp>
        <p:nvSpPr>
          <p:cNvPr id="1044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20" charset="-128"/>
              </a:rPr>
              <a:t>Any condition in which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vessels _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_</a:t>
            </a:r>
          </a:p>
          <a:p>
            <a:pPr eaLnBrk="1" hangingPunct="1"/>
            <a:endParaRPr lang="en-US" dirty="0" smtClean="0">
              <a:ea typeface="ＭＳ Ｐゴシック" pitchFamily="-20" charset="-128"/>
            </a:endParaRPr>
          </a:p>
          <a:p>
            <a:pPr eaLnBrk="1" hangingPunct="1"/>
            <a:r>
              <a:rPr lang="en-US" dirty="0" smtClean="0">
                <a:ea typeface="ＭＳ Ｐゴシック" pitchFamily="-20" charset="-128"/>
              </a:rPr>
              <a:t>Results in inadequate blood flow to meet tissue needs</a:t>
            </a:r>
          </a:p>
        </p:txBody>
      </p:sp>
    </p:spTree>
    <p:extLst>
      <p:ext uri="{BB962C8B-B14F-4D97-AF65-F5344CB8AC3E}">
        <p14:creationId xmlns:p14="http://schemas.microsoft.com/office/powerpoint/2010/main" val="395160420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Shock</a:t>
            </a:r>
          </a:p>
        </p:txBody>
      </p:sp>
      <p:sp>
        <p:nvSpPr>
          <p:cNvPr id="10650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 </a:t>
            </a:r>
            <a:endParaRPr lang="en-US" dirty="0" smtClean="0">
              <a:ea typeface="ＭＳ Ｐゴシック" pitchFamily="-20" charset="-128"/>
            </a:endParaRPr>
          </a:p>
          <a:p>
            <a:pPr lvl="1"/>
            <a:r>
              <a:rPr lang="en-US" dirty="0" smtClean="0">
                <a:ea typeface="ＭＳ Ｐゴシック" pitchFamily="-20" charset="-128"/>
              </a:rPr>
              <a:t>results from large-scale blood loss </a:t>
            </a:r>
          </a:p>
          <a:p>
            <a:pPr eaLnBrk="1" hangingPunct="1"/>
            <a:endParaRPr lang="en-US" b="1" dirty="0" smtClean="0">
              <a:ea typeface="ＭＳ Ｐゴシック" pitchFamily="-2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 </a:t>
            </a:r>
            <a:endParaRPr lang="en-US" dirty="0" smtClean="0">
              <a:ea typeface="ＭＳ Ｐゴシック" pitchFamily="-20" charset="-128"/>
            </a:endParaRPr>
          </a:p>
          <a:p>
            <a:pPr lvl="1"/>
            <a:r>
              <a:rPr lang="en-US" dirty="0" smtClean="0">
                <a:ea typeface="ＭＳ Ｐゴシック" pitchFamily="-20" charset="-128"/>
              </a:rPr>
              <a:t>results from extreme </a:t>
            </a:r>
            <a:r>
              <a:rPr lang="en-US" dirty="0" err="1" smtClean="0">
                <a:ea typeface="ＭＳ Ｐゴシック" pitchFamily="-20" charset="-128"/>
              </a:rPr>
              <a:t>vasodilation</a:t>
            </a:r>
            <a:r>
              <a:rPr lang="en-US" dirty="0" smtClean="0">
                <a:ea typeface="ＭＳ Ｐゴシック" pitchFamily="-20" charset="-128"/>
              </a:rPr>
              <a:t> and decreased peripheral resistance</a:t>
            </a:r>
          </a:p>
          <a:p>
            <a:pPr eaLnBrk="1" hangingPunct="1"/>
            <a:endParaRPr lang="en-US" b="1" dirty="0" smtClean="0">
              <a:ea typeface="ＭＳ Ｐゴシック" pitchFamily="-2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20" charset="-128"/>
              </a:rPr>
              <a:t>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results when an inefficient heart cannot sustain adequate circulation</a:t>
            </a:r>
          </a:p>
        </p:txBody>
      </p:sp>
    </p:spTree>
    <p:extLst>
      <p:ext uri="{BB962C8B-B14F-4D97-AF65-F5344CB8AC3E}">
        <p14:creationId xmlns:p14="http://schemas.microsoft.com/office/powerpoint/2010/main" val="101364270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Arteries and 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arteries and veins share a name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Many vessels are named for _</a:t>
            </a:r>
          </a:p>
          <a:p>
            <a:pPr lvl="1"/>
            <a:r>
              <a:rPr lang="en-US" dirty="0" smtClean="0"/>
              <a:t>Renal Artery</a:t>
            </a:r>
          </a:p>
          <a:p>
            <a:pPr lvl="1"/>
            <a:r>
              <a:rPr lang="en-US" dirty="0" err="1" smtClean="0"/>
              <a:t>Gonadal</a:t>
            </a:r>
            <a:r>
              <a:rPr lang="en-US" dirty="0" smtClean="0"/>
              <a:t> Artery</a:t>
            </a:r>
          </a:p>
          <a:p>
            <a:pPr lvl="1"/>
            <a:r>
              <a:rPr lang="en-US" dirty="0" smtClean="0"/>
              <a:t>Iliac Artery</a:t>
            </a:r>
          </a:p>
          <a:p>
            <a:pPr lvl="1"/>
            <a:r>
              <a:rPr lang="en-US" dirty="0" err="1" smtClean="0"/>
              <a:t>Axillary</a:t>
            </a:r>
            <a:r>
              <a:rPr lang="en-US" dirty="0" smtClean="0"/>
              <a:t> Artery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9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Chambers 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chambers:</a:t>
            </a:r>
          </a:p>
          <a:p>
            <a:pPr lvl="1"/>
            <a:r>
              <a:rPr lang="en-US" dirty="0"/>
              <a:t>Two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Two </a:t>
            </a:r>
            <a:r>
              <a:rPr lang="en-US" dirty="0" smtClean="0"/>
              <a:t>_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____________________________________________   </a:t>
            </a:r>
            <a:r>
              <a:rPr lang="en-US" dirty="0" smtClean="0"/>
              <a:t>– </a:t>
            </a:r>
            <a:r>
              <a:rPr lang="en-US" dirty="0"/>
              <a:t>separates atria</a:t>
            </a:r>
          </a:p>
          <a:p>
            <a:pPr lvl="1"/>
            <a:r>
              <a:rPr lang="en-US" b="1" dirty="0" err="1"/>
              <a:t>Fossa</a:t>
            </a:r>
            <a:r>
              <a:rPr lang="en-US" b="1" dirty="0"/>
              <a:t> </a:t>
            </a:r>
            <a:r>
              <a:rPr lang="en-US" b="1" dirty="0" err="1"/>
              <a:t>ovalis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remnant </a:t>
            </a:r>
            <a:r>
              <a:rPr lang="en-US" dirty="0"/>
              <a:t>of </a:t>
            </a:r>
            <a:r>
              <a:rPr lang="en-US" dirty="0" smtClean="0"/>
              <a:t>_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err="1" smtClean="0"/>
              <a:t>Interventricular</a:t>
            </a:r>
            <a:r>
              <a:rPr lang="en-US" b="1" dirty="0" smtClean="0"/>
              <a:t> </a:t>
            </a:r>
            <a:r>
              <a:rPr lang="en-US" b="1" dirty="0"/>
              <a:t>septum</a:t>
            </a:r>
            <a:r>
              <a:rPr lang="en-US" dirty="0"/>
              <a:t> –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Vessel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upcoming images have been edited to reflect the structures I’d like for you to know. 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They match up with the images in your worksheets.  In the presentation, you’ll notice that some of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veins are in brown</a:t>
            </a:r>
            <a:r>
              <a:rPr lang="en-US" dirty="0" smtClean="0"/>
              <a:t>.  These are the structures that do not have an arterial twin.  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Internal Carotid Artery does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have an Internal Carotid Vein that runs with it.  </a:t>
            </a:r>
          </a:p>
          <a:p>
            <a:pPr lvl="2"/>
            <a:r>
              <a:rPr lang="en-US" dirty="0" smtClean="0"/>
              <a:t>Instead, we have an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Internal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Jugular Vein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330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0" name="Picture 94" descr="figure_19_22b_unlabeled"/>
          <p:cNvPicPr>
            <a:picLocks noChangeAspect="1" noChangeArrowheads="1"/>
          </p:cNvPicPr>
          <p:nvPr/>
        </p:nvPicPr>
        <p:blipFill>
          <a:blip r:embed="rId3" cstate="print"/>
          <a:srcRect b="2968"/>
          <a:stretch>
            <a:fillRect/>
          </a:stretch>
        </p:blipFill>
        <p:spPr bwMode="auto">
          <a:xfrm>
            <a:off x="1322388" y="146050"/>
            <a:ext cx="6988175" cy="6437313"/>
          </a:xfrm>
          <a:prstGeom prst="rect">
            <a:avLst/>
          </a:prstGeom>
          <a:noFill/>
        </p:spPr>
      </p:pic>
      <p:sp>
        <p:nvSpPr>
          <p:cNvPr id="29744" name="Rectangle 18"/>
          <p:cNvSpPr>
            <a:spLocks noChangeArrowheads="1"/>
          </p:cNvSpPr>
          <p:nvPr/>
        </p:nvSpPr>
        <p:spPr bwMode="auto">
          <a:xfrm>
            <a:off x="0" y="254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19.22b  Arteries of the head, neck, and brain.</a:t>
            </a:r>
          </a:p>
        </p:txBody>
      </p:sp>
      <p:sp>
        <p:nvSpPr>
          <p:cNvPr id="29795" name="Rectangle 99"/>
          <p:cNvSpPr>
            <a:spLocks noChangeArrowheads="1"/>
          </p:cNvSpPr>
          <p:nvPr/>
        </p:nvSpPr>
        <p:spPr bwMode="auto">
          <a:xfrm>
            <a:off x="6581775" y="1976438"/>
            <a:ext cx="1577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• Superficial 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  temporal artery</a:t>
            </a:r>
          </a:p>
        </p:txBody>
      </p:sp>
      <p:sp>
        <p:nvSpPr>
          <p:cNvPr id="29796" name="Rectangle 100"/>
          <p:cNvSpPr>
            <a:spLocks noChangeArrowheads="1"/>
          </p:cNvSpPr>
          <p:nvPr/>
        </p:nvSpPr>
        <p:spPr bwMode="auto">
          <a:xfrm>
            <a:off x="6573838" y="1350963"/>
            <a:ext cx="15176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latin typeface="Arial Black" pitchFamily="1" charset="0"/>
              </a:rPr>
              <a:t>Branches of 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Arial Black" pitchFamily="1" charset="0"/>
              </a:rPr>
              <a:t>the external 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Arial Black" pitchFamily="1" charset="0"/>
              </a:rPr>
              <a:t>carotid artery</a:t>
            </a:r>
          </a:p>
        </p:txBody>
      </p:sp>
      <p:sp>
        <p:nvSpPr>
          <p:cNvPr id="29803" name="Rectangle 107"/>
          <p:cNvSpPr>
            <a:spLocks noChangeArrowheads="1"/>
          </p:cNvSpPr>
          <p:nvPr/>
        </p:nvSpPr>
        <p:spPr bwMode="auto">
          <a:xfrm>
            <a:off x="6604000" y="590550"/>
            <a:ext cx="1706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Ophthalmic artery</a:t>
            </a:r>
          </a:p>
        </p:txBody>
      </p:sp>
      <p:sp>
        <p:nvSpPr>
          <p:cNvPr id="29805" name="Rectangle 109"/>
          <p:cNvSpPr>
            <a:spLocks noChangeArrowheads="1"/>
          </p:cNvSpPr>
          <p:nvPr/>
        </p:nvSpPr>
        <p:spPr bwMode="auto">
          <a:xfrm>
            <a:off x="1274763" y="1965325"/>
            <a:ext cx="955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Vertebral</a:t>
            </a:r>
          </a:p>
          <a:p>
            <a:r>
              <a:rPr lang="en-US" sz="1400" b="1">
                <a:latin typeface="Arial" charset="0"/>
              </a:rPr>
              <a:t>artery</a:t>
            </a:r>
          </a:p>
        </p:txBody>
      </p:sp>
      <p:sp>
        <p:nvSpPr>
          <p:cNvPr id="29806" name="Rectangle 110"/>
          <p:cNvSpPr>
            <a:spLocks noChangeArrowheads="1"/>
          </p:cNvSpPr>
          <p:nvPr/>
        </p:nvSpPr>
        <p:spPr bwMode="auto">
          <a:xfrm>
            <a:off x="1274763" y="2444750"/>
            <a:ext cx="132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Internal </a:t>
            </a:r>
          </a:p>
          <a:p>
            <a:r>
              <a:rPr lang="en-US" sz="1400" b="1">
                <a:latin typeface="Arial" charset="0"/>
              </a:rPr>
              <a:t>carotid artery</a:t>
            </a:r>
          </a:p>
        </p:txBody>
      </p:sp>
      <p:sp>
        <p:nvSpPr>
          <p:cNvPr id="29807" name="Rectangle 111"/>
          <p:cNvSpPr>
            <a:spLocks noChangeArrowheads="1"/>
          </p:cNvSpPr>
          <p:nvPr/>
        </p:nvSpPr>
        <p:spPr bwMode="auto">
          <a:xfrm>
            <a:off x="1274763" y="2917825"/>
            <a:ext cx="132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External </a:t>
            </a:r>
          </a:p>
          <a:p>
            <a:r>
              <a:rPr lang="en-US" sz="1400" b="1">
                <a:latin typeface="Arial" charset="0"/>
              </a:rPr>
              <a:t>carotid artery</a:t>
            </a:r>
          </a:p>
        </p:txBody>
      </p:sp>
      <p:sp>
        <p:nvSpPr>
          <p:cNvPr id="29808" name="Rectangle 112"/>
          <p:cNvSpPr>
            <a:spLocks noChangeArrowheads="1"/>
          </p:cNvSpPr>
          <p:nvPr/>
        </p:nvSpPr>
        <p:spPr bwMode="auto">
          <a:xfrm>
            <a:off x="1274763" y="3397250"/>
            <a:ext cx="132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Common</a:t>
            </a:r>
          </a:p>
          <a:p>
            <a:r>
              <a:rPr lang="en-US" sz="1400" b="1">
                <a:latin typeface="Arial" charset="0"/>
              </a:rPr>
              <a:t>carotid artery</a:t>
            </a:r>
          </a:p>
        </p:txBody>
      </p:sp>
      <p:sp>
        <p:nvSpPr>
          <p:cNvPr id="29813" name="Rectangle 117"/>
          <p:cNvSpPr>
            <a:spLocks noChangeArrowheads="1"/>
          </p:cNvSpPr>
          <p:nvPr/>
        </p:nvSpPr>
        <p:spPr bwMode="auto">
          <a:xfrm>
            <a:off x="1589088" y="6327775"/>
            <a:ext cx="436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Arteries of the head and neck, right aspect</a:t>
            </a:r>
          </a:p>
        </p:txBody>
      </p:sp>
      <p:sp>
        <p:nvSpPr>
          <p:cNvPr id="29815" name="Freeform 119"/>
          <p:cNvSpPr>
            <a:spLocks/>
          </p:cNvSpPr>
          <p:nvPr/>
        </p:nvSpPr>
        <p:spPr bwMode="auto">
          <a:xfrm>
            <a:off x="2214563" y="2133600"/>
            <a:ext cx="1828800" cy="654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36" y="0"/>
              </a:cxn>
              <a:cxn ang="0">
                <a:pos x="1152" y="412"/>
              </a:cxn>
            </a:cxnLst>
            <a:rect l="0" t="0" r="r" b="b"/>
            <a:pathLst>
              <a:path w="1152" h="412">
                <a:moveTo>
                  <a:pt x="0" y="4"/>
                </a:moveTo>
                <a:lnTo>
                  <a:pt x="236" y="0"/>
                </a:lnTo>
                <a:lnTo>
                  <a:pt x="1152" y="41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16" name="Freeform 120"/>
          <p:cNvSpPr>
            <a:spLocks/>
          </p:cNvSpPr>
          <p:nvPr/>
        </p:nvSpPr>
        <p:spPr bwMode="auto">
          <a:xfrm>
            <a:off x="2087563" y="2616200"/>
            <a:ext cx="2343150" cy="66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4" y="0"/>
              </a:cxn>
              <a:cxn ang="0">
                <a:pos x="1476" y="416"/>
              </a:cxn>
            </a:cxnLst>
            <a:rect l="0" t="0" r="r" b="b"/>
            <a:pathLst>
              <a:path w="1476" h="416">
                <a:moveTo>
                  <a:pt x="0" y="0"/>
                </a:moveTo>
                <a:lnTo>
                  <a:pt x="324" y="0"/>
                </a:lnTo>
                <a:lnTo>
                  <a:pt x="1476" y="41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17" name="Freeform 121"/>
          <p:cNvSpPr>
            <a:spLocks/>
          </p:cNvSpPr>
          <p:nvPr/>
        </p:nvSpPr>
        <p:spPr bwMode="auto">
          <a:xfrm>
            <a:off x="2157413" y="3086100"/>
            <a:ext cx="2444750" cy="425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4"/>
              </a:cxn>
              <a:cxn ang="0">
                <a:pos x="1540" y="268"/>
              </a:cxn>
            </a:cxnLst>
            <a:rect l="0" t="0" r="r" b="b"/>
            <a:pathLst>
              <a:path w="1540" h="268">
                <a:moveTo>
                  <a:pt x="0" y="0"/>
                </a:moveTo>
                <a:lnTo>
                  <a:pt x="412" y="4"/>
                </a:lnTo>
                <a:lnTo>
                  <a:pt x="1540" y="26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18" name="Freeform 122"/>
          <p:cNvSpPr>
            <a:spLocks/>
          </p:cNvSpPr>
          <p:nvPr/>
        </p:nvSpPr>
        <p:spPr bwMode="auto">
          <a:xfrm>
            <a:off x="2214563" y="3568700"/>
            <a:ext cx="234315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0"/>
              </a:cxn>
              <a:cxn ang="0">
                <a:pos x="1476" y="384"/>
              </a:cxn>
            </a:cxnLst>
            <a:rect l="0" t="0" r="r" b="b"/>
            <a:pathLst>
              <a:path w="1476" h="384">
                <a:moveTo>
                  <a:pt x="0" y="0"/>
                </a:moveTo>
                <a:lnTo>
                  <a:pt x="384" y="0"/>
                </a:lnTo>
                <a:lnTo>
                  <a:pt x="1476" y="38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34" name="Freeform 138"/>
          <p:cNvSpPr>
            <a:spLocks/>
          </p:cNvSpPr>
          <p:nvPr/>
        </p:nvSpPr>
        <p:spPr bwMode="auto">
          <a:xfrm>
            <a:off x="4570413" y="1943100"/>
            <a:ext cx="2038350" cy="171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8" y="108"/>
              </a:cxn>
              <a:cxn ang="0">
                <a:pos x="1284" y="108"/>
              </a:cxn>
            </a:cxnLst>
            <a:rect l="0" t="0" r="r" b="b"/>
            <a:pathLst>
              <a:path w="1284" h="108">
                <a:moveTo>
                  <a:pt x="0" y="0"/>
                </a:moveTo>
                <a:lnTo>
                  <a:pt x="1088" y="108"/>
                </a:lnTo>
                <a:lnTo>
                  <a:pt x="1284" y="10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35" name="Freeform 139"/>
          <p:cNvSpPr>
            <a:spLocks/>
          </p:cNvSpPr>
          <p:nvPr/>
        </p:nvSpPr>
        <p:spPr bwMode="auto">
          <a:xfrm>
            <a:off x="5573713" y="723900"/>
            <a:ext cx="1060450" cy="1079500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416" y="0"/>
              </a:cxn>
              <a:cxn ang="0">
                <a:pos x="668" y="4"/>
              </a:cxn>
            </a:cxnLst>
            <a:rect l="0" t="0" r="r" b="b"/>
            <a:pathLst>
              <a:path w="668" h="680">
                <a:moveTo>
                  <a:pt x="0" y="680"/>
                </a:moveTo>
                <a:lnTo>
                  <a:pt x="416" y="0"/>
                </a:lnTo>
                <a:lnTo>
                  <a:pt x="668" y="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0044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15" name="Picture 59" descr="figure_19_27b_unlabeled"/>
          <p:cNvPicPr>
            <a:picLocks noChangeAspect="1" noChangeArrowheads="1"/>
          </p:cNvPicPr>
          <p:nvPr/>
        </p:nvPicPr>
        <p:blipFill>
          <a:blip r:embed="rId3" cstate="print"/>
          <a:srcRect b="2872"/>
          <a:stretch>
            <a:fillRect/>
          </a:stretch>
        </p:blipFill>
        <p:spPr bwMode="auto">
          <a:xfrm>
            <a:off x="1693863" y="111125"/>
            <a:ext cx="5756275" cy="6443663"/>
          </a:xfrm>
          <a:prstGeom prst="rect">
            <a:avLst/>
          </a:prstGeom>
          <a:noFill/>
        </p:spPr>
      </p:pic>
      <p:sp>
        <p:nvSpPr>
          <p:cNvPr id="45088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19.27b  Venous drainage of the head, neck, and brain.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7239000" y="533400"/>
            <a:ext cx="156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Ophthalmic vein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7543800" y="1905000"/>
            <a:ext cx="1339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Superficial 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temporal vein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655763" y="1431925"/>
            <a:ext cx="1093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Facial vein</a:t>
            </a:r>
          </a:p>
        </p:txBody>
      </p:sp>
      <p:sp>
        <p:nvSpPr>
          <p:cNvPr id="45119" name="Rectangle 63"/>
          <p:cNvSpPr>
            <a:spLocks noChangeArrowheads="1"/>
          </p:cNvSpPr>
          <p:nvPr/>
        </p:nvSpPr>
        <p:spPr bwMode="auto">
          <a:xfrm>
            <a:off x="1666875" y="1854200"/>
            <a:ext cx="133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Occipital vein</a:t>
            </a:r>
          </a:p>
        </p:txBody>
      </p:sp>
      <p:sp>
        <p:nvSpPr>
          <p:cNvPr id="45120" name="Rectangle 64"/>
          <p:cNvSpPr>
            <a:spLocks noChangeArrowheads="1"/>
          </p:cNvSpPr>
          <p:nvPr/>
        </p:nvSpPr>
        <p:spPr bwMode="auto">
          <a:xfrm>
            <a:off x="1655763" y="2252663"/>
            <a:ext cx="1339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Posterior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auricular vein</a:t>
            </a:r>
          </a:p>
        </p:txBody>
      </p:sp>
      <p:sp>
        <p:nvSpPr>
          <p:cNvPr id="45121" name="Rectangle 65"/>
          <p:cNvSpPr>
            <a:spLocks noChangeArrowheads="1"/>
          </p:cNvSpPr>
          <p:nvPr/>
        </p:nvSpPr>
        <p:spPr bwMode="auto">
          <a:xfrm>
            <a:off x="1679575" y="2797175"/>
            <a:ext cx="1182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External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jugular vein</a:t>
            </a:r>
          </a:p>
        </p:txBody>
      </p:sp>
      <p:sp>
        <p:nvSpPr>
          <p:cNvPr id="45122" name="Rectangle 66"/>
          <p:cNvSpPr>
            <a:spLocks noChangeArrowheads="1"/>
          </p:cNvSpPr>
          <p:nvPr/>
        </p:nvSpPr>
        <p:spPr bwMode="auto">
          <a:xfrm>
            <a:off x="1665288" y="3387725"/>
            <a:ext cx="1360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Vertebral vein</a:t>
            </a:r>
          </a:p>
        </p:txBody>
      </p:sp>
      <p:sp>
        <p:nvSpPr>
          <p:cNvPr id="45123" name="Rectangle 67"/>
          <p:cNvSpPr>
            <a:spLocks noChangeArrowheads="1"/>
          </p:cNvSpPr>
          <p:nvPr/>
        </p:nvSpPr>
        <p:spPr bwMode="auto">
          <a:xfrm>
            <a:off x="1679575" y="3767138"/>
            <a:ext cx="1182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Internal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jugular vein</a:t>
            </a:r>
          </a:p>
        </p:txBody>
      </p:sp>
      <p:sp>
        <p:nvSpPr>
          <p:cNvPr id="45125" name="Rectangle 69"/>
          <p:cNvSpPr>
            <a:spLocks noChangeArrowheads="1"/>
          </p:cNvSpPr>
          <p:nvPr/>
        </p:nvSpPr>
        <p:spPr bwMode="auto">
          <a:xfrm>
            <a:off x="1663700" y="4795838"/>
            <a:ext cx="1557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Brachiocephalic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vein</a:t>
            </a:r>
          </a:p>
        </p:txBody>
      </p:sp>
      <p:sp>
        <p:nvSpPr>
          <p:cNvPr id="45126" name="Rectangle 70"/>
          <p:cNvSpPr>
            <a:spLocks noChangeArrowheads="1"/>
          </p:cNvSpPr>
          <p:nvPr/>
        </p:nvSpPr>
        <p:spPr bwMode="auto">
          <a:xfrm>
            <a:off x="1665288" y="5337175"/>
            <a:ext cx="152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Subclavian vein</a:t>
            </a:r>
          </a:p>
        </p:txBody>
      </p:sp>
      <p:sp>
        <p:nvSpPr>
          <p:cNvPr id="45127" name="Rectangle 71"/>
          <p:cNvSpPr>
            <a:spLocks noChangeArrowheads="1"/>
          </p:cNvSpPr>
          <p:nvPr/>
        </p:nvSpPr>
        <p:spPr bwMode="auto">
          <a:xfrm>
            <a:off x="1665288" y="5722938"/>
            <a:ext cx="103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Superior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vena cava</a:t>
            </a:r>
          </a:p>
        </p:txBody>
      </p:sp>
      <p:sp>
        <p:nvSpPr>
          <p:cNvPr id="45129" name="Freeform 73"/>
          <p:cNvSpPr>
            <a:spLocks/>
          </p:cNvSpPr>
          <p:nvPr/>
        </p:nvSpPr>
        <p:spPr bwMode="auto">
          <a:xfrm flipH="1">
            <a:off x="6573838" y="685800"/>
            <a:ext cx="665162" cy="1003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0" y="0"/>
              </a:cxn>
              <a:cxn ang="0">
                <a:pos x="2109" y="709"/>
              </a:cxn>
            </a:cxnLst>
            <a:rect l="0" t="0" r="r" b="b"/>
            <a:pathLst>
              <a:path w="2109" h="709">
                <a:moveTo>
                  <a:pt x="0" y="0"/>
                </a:moveTo>
                <a:lnTo>
                  <a:pt x="1280" y="0"/>
                </a:lnTo>
                <a:lnTo>
                  <a:pt x="2109" y="70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0" name="Freeform 74"/>
          <p:cNvSpPr>
            <a:spLocks/>
          </p:cNvSpPr>
          <p:nvPr/>
        </p:nvSpPr>
        <p:spPr bwMode="auto">
          <a:xfrm flipH="1" flipV="1">
            <a:off x="5516562" y="1892300"/>
            <a:ext cx="2027237" cy="241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1" y="0"/>
              </a:cxn>
              <a:cxn ang="0">
                <a:pos x="1744" y="598"/>
              </a:cxn>
            </a:cxnLst>
            <a:rect l="0" t="0" r="r" b="b"/>
            <a:pathLst>
              <a:path w="1744" h="598">
                <a:moveTo>
                  <a:pt x="0" y="0"/>
                </a:moveTo>
                <a:lnTo>
                  <a:pt x="981" y="0"/>
                </a:lnTo>
                <a:lnTo>
                  <a:pt x="1744" y="59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1" name="Freeform 75"/>
          <p:cNvSpPr>
            <a:spLocks/>
          </p:cNvSpPr>
          <p:nvPr/>
        </p:nvSpPr>
        <p:spPr bwMode="auto">
          <a:xfrm>
            <a:off x="2717800" y="1587500"/>
            <a:ext cx="3878263" cy="884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5" y="0"/>
              </a:cxn>
              <a:cxn ang="0">
                <a:pos x="2443" y="557"/>
              </a:cxn>
            </a:cxnLst>
            <a:rect l="0" t="0" r="r" b="b"/>
            <a:pathLst>
              <a:path w="2443" h="557">
                <a:moveTo>
                  <a:pt x="0" y="0"/>
                </a:moveTo>
                <a:lnTo>
                  <a:pt x="1005" y="0"/>
                </a:lnTo>
                <a:lnTo>
                  <a:pt x="2443" y="55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2" name="Line 76"/>
          <p:cNvSpPr>
            <a:spLocks noChangeShapeType="1"/>
          </p:cNvSpPr>
          <p:nvPr/>
        </p:nvSpPr>
        <p:spPr bwMode="auto">
          <a:xfrm>
            <a:off x="2971800" y="2006600"/>
            <a:ext cx="11636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3" name="Freeform 77"/>
          <p:cNvSpPr>
            <a:spLocks/>
          </p:cNvSpPr>
          <p:nvPr/>
        </p:nvSpPr>
        <p:spPr bwMode="auto">
          <a:xfrm>
            <a:off x="2590800" y="2392363"/>
            <a:ext cx="2425700" cy="376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1" y="0"/>
              </a:cxn>
              <a:cxn ang="0">
                <a:pos x="1528" y="237"/>
              </a:cxn>
            </a:cxnLst>
            <a:rect l="0" t="0" r="r" b="b"/>
            <a:pathLst>
              <a:path w="1528" h="237">
                <a:moveTo>
                  <a:pt x="0" y="0"/>
                </a:moveTo>
                <a:lnTo>
                  <a:pt x="661" y="0"/>
                </a:lnTo>
                <a:lnTo>
                  <a:pt x="1528" y="23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4" name="Freeform 78"/>
          <p:cNvSpPr>
            <a:spLocks/>
          </p:cNvSpPr>
          <p:nvPr/>
        </p:nvSpPr>
        <p:spPr bwMode="auto">
          <a:xfrm>
            <a:off x="2535238" y="2925763"/>
            <a:ext cx="252730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4" y="0"/>
              </a:cxn>
              <a:cxn ang="0">
                <a:pos x="1592" y="104"/>
              </a:cxn>
            </a:cxnLst>
            <a:rect l="0" t="0" r="r" b="b"/>
            <a:pathLst>
              <a:path w="1592" h="104">
                <a:moveTo>
                  <a:pt x="0" y="0"/>
                </a:moveTo>
                <a:lnTo>
                  <a:pt x="294" y="0"/>
                </a:lnTo>
                <a:lnTo>
                  <a:pt x="1592" y="1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5" name="Freeform 79"/>
          <p:cNvSpPr>
            <a:spLocks/>
          </p:cNvSpPr>
          <p:nvPr/>
        </p:nvSpPr>
        <p:spPr bwMode="auto">
          <a:xfrm>
            <a:off x="2992438" y="3551238"/>
            <a:ext cx="2247900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" y="0"/>
              </a:cxn>
              <a:cxn ang="0">
                <a:pos x="1416" y="80"/>
              </a:cxn>
            </a:cxnLst>
            <a:rect l="0" t="0" r="r" b="b"/>
            <a:pathLst>
              <a:path w="1416" h="80">
                <a:moveTo>
                  <a:pt x="0" y="0"/>
                </a:moveTo>
                <a:lnTo>
                  <a:pt x="254" y="0"/>
                </a:lnTo>
                <a:lnTo>
                  <a:pt x="1416" y="8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6" name="Line 80"/>
          <p:cNvSpPr>
            <a:spLocks noChangeShapeType="1"/>
          </p:cNvSpPr>
          <p:nvPr/>
        </p:nvSpPr>
        <p:spPr bwMode="auto">
          <a:xfrm>
            <a:off x="2481263" y="3890963"/>
            <a:ext cx="30432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8" name="Line 82"/>
          <p:cNvSpPr>
            <a:spLocks noChangeShapeType="1"/>
          </p:cNvSpPr>
          <p:nvPr/>
        </p:nvSpPr>
        <p:spPr bwMode="auto">
          <a:xfrm flipV="1">
            <a:off x="5219700" y="4165600"/>
            <a:ext cx="512763" cy="271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9" name="Freeform 83"/>
          <p:cNvSpPr>
            <a:spLocks/>
          </p:cNvSpPr>
          <p:nvPr/>
        </p:nvSpPr>
        <p:spPr bwMode="auto">
          <a:xfrm>
            <a:off x="3213100" y="4932363"/>
            <a:ext cx="2324100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" y="0"/>
              </a:cxn>
              <a:cxn ang="0">
                <a:pos x="1464" y="112"/>
              </a:cxn>
            </a:cxnLst>
            <a:rect l="0" t="0" r="r" b="b"/>
            <a:pathLst>
              <a:path w="1464" h="112">
                <a:moveTo>
                  <a:pt x="0" y="0"/>
                </a:moveTo>
                <a:lnTo>
                  <a:pt x="176" y="0"/>
                </a:lnTo>
                <a:lnTo>
                  <a:pt x="1464" y="11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0" name="Freeform 84"/>
          <p:cNvSpPr>
            <a:spLocks/>
          </p:cNvSpPr>
          <p:nvPr/>
        </p:nvSpPr>
        <p:spPr bwMode="auto">
          <a:xfrm>
            <a:off x="3141663" y="5168900"/>
            <a:ext cx="1747837" cy="317500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162" y="200"/>
              </a:cxn>
              <a:cxn ang="0">
                <a:pos x="1101" y="0"/>
              </a:cxn>
            </a:cxnLst>
            <a:rect l="0" t="0" r="r" b="b"/>
            <a:pathLst>
              <a:path w="1101" h="200">
                <a:moveTo>
                  <a:pt x="0" y="200"/>
                </a:moveTo>
                <a:lnTo>
                  <a:pt x="162" y="200"/>
                </a:lnTo>
                <a:lnTo>
                  <a:pt x="1101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1" name="Freeform 85"/>
          <p:cNvSpPr>
            <a:spLocks/>
          </p:cNvSpPr>
          <p:nvPr/>
        </p:nvSpPr>
        <p:spPr bwMode="auto">
          <a:xfrm>
            <a:off x="2552700" y="5745163"/>
            <a:ext cx="3225800" cy="127000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320" y="80"/>
              </a:cxn>
              <a:cxn ang="0">
                <a:pos x="2032" y="0"/>
              </a:cxn>
            </a:cxnLst>
            <a:rect l="0" t="0" r="r" b="b"/>
            <a:pathLst>
              <a:path w="2032" h="80">
                <a:moveTo>
                  <a:pt x="0" y="77"/>
                </a:moveTo>
                <a:lnTo>
                  <a:pt x="320" y="80"/>
                </a:lnTo>
                <a:lnTo>
                  <a:pt x="203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615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064" name="Picture 136" descr="figure_19_23b_unlabeled"/>
          <p:cNvPicPr>
            <a:picLocks noChangeAspect="1" noChangeArrowheads="1"/>
          </p:cNvPicPr>
          <p:nvPr/>
        </p:nvPicPr>
        <p:blipFill>
          <a:blip r:embed="rId3" cstate="print"/>
          <a:srcRect b="2831"/>
          <a:stretch>
            <a:fillRect/>
          </a:stretch>
        </p:blipFill>
        <p:spPr bwMode="auto">
          <a:xfrm>
            <a:off x="677863" y="188913"/>
            <a:ext cx="7761287" cy="6375400"/>
          </a:xfrm>
          <a:prstGeom prst="rect">
            <a:avLst/>
          </a:prstGeom>
          <a:noFill/>
        </p:spPr>
      </p:pic>
      <p:sp>
        <p:nvSpPr>
          <p:cNvPr id="637003" name="Rectangle 75"/>
          <p:cNvSpPr>
            <a:spLocks noChangeArrowheads="1"/>
          </p:cNvSpPr>
          <p:nvPr/>
        </p:nvSpPr>
        <p:spPr bwMode="auto">
          <a:xfrm>
            <a:off x="6132513" y="257175"/>
            <a:ext cx="22891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Common carotid arteries</a:t>
            </a:r>
          </a:p>
        </p:txBody>
      </p:sp>
      <p:sp>
        <p:nvSpPr>
          <p:cNvPr id="637004" name="Rectangle 76"/>
          <p:cNvSpPr>
            <a:spLocks noChangeArrowheads="1"/>
          </p:cNvSpPr>
          <p:nvPr/>
        </p:nvSpPr>
        <p:spPr bwMode="auto">
          <a:xfrm>
            <a:off x="6137275" y="522288"/>
            <a:ext cx="21510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Right subclavian artery</a:t>
            </a:r>
          </a:p>
        </p:txBody>
      </p:sp>
      <p:sp>
        <p:nvSpPr>
          <p:cNvPr id="637005" name="Rectangle 77"/>
          <p:cNvSpPr>
            <a:spLocks noChangeArrowheads="1"/>
          </p:cNvSpPr>
          <p:nvPr/>
        </p:nvSpPr>
        <p:spPr bwMode="auto">
          <a:xfrm>
            <a:off x="6135688" y="811213"/>
            <a:ext cx="20224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Left subclavian artery</a:t>
            </a:r>
          </a:p>
        </p:txBody>
      </p:sp>
      <p:sp>
        <p:nvSpPr>
          <p:cNvPr id="637006" name="Rectangle 78"/>
          <p:cNvSpPr>
            <a:spLocks noChangeArrowheads="1"/>
          </p:cNvSpPr>
          <p:nvPr/>
        </p:nvSpPr>
        <p:spPr bwMode="auto">
          <a:xfrm>
            <a:off x="6135688" y="1165225"/>
            <a:ext cx="20510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Brachiocephalic trunk</a:t>
            </a:r>
          </a:p>
        </p:txBody>
      </p:sp>
      <p:sp>
        <p:nvSpPr>
          <p:cNvPr id="637011" name="Rectangle 83"/>
          <p:cNvSpPr>
            <a:spLocks noChangeArrowheads="1"/>
          </p:cNvSpPr>
          <p:nvPr/>
        </p:nvSpPr>
        <p:spPr bwMode="auto">
          <a:xfrm>
            <a:off x="6135688" y="3236913"/>
            <a:ext cx="1409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Thoracic aorta</a:t>
            </a:r>
          </a:p>
        </p:txBody>
      </p:sp>
      <p:sp>
        <p:nvSpPr>
          <p:cNvPr id="637013" name="Rectangle 85"/>
          <p:cNvSpPr>
            <a:spLocks noChangeArrowheads="1"/>
          </p:cNvSpPr>
          <p:nvPr/>
        </p:nvSpPr>
        <p:spPr bwMode="auto">
          <a:xfrm>
            <a:off x="2806700" y="5084763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Deep palmar arch</a:t>
            </a:r>
          </a:p>
        </p:txBody>
      </p:sp>
      <p:sp>
        <p:nvSpPr>
          <p:cNvPr id="637014" name="Rectangle 86"/>
          <p:cNvSpPr>
            <a:spLocks noChangeArrowheads="1"/>
          </p:cNvSpPr>
          <p:nvPr/>
        </p:nvSpPr>
        <p:spPr bwMode="auto">
          <a:xfrm>
            <a:off x="2808288" y="5327650"/>
            <a:ext cx="2151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Superficial palmar arch</a:t>
            </a:r>
          </a:p>
        </p:txBody>
      </p:sp>
      <p:sp>
        <p:nvSpPr>
          <p:cNvPr id="637015" name="Rectangle 87"/>
          <p:cNvSpPr>
            <a:spLocks noChangeArrowheads="1"/>
          </p:cNvSpPr>
          <p:nvPr/>
        </p:nvSpPr>
        <p:spPr bwMode="auto">
          <a:xfrm>
            <a:off x="2806700" y="5575300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Digital arteries</a:t>
            </a:r>
          </a:p>
        </p:txBody>
      </p:sp>
      <p:sp>
        <p:nvSpPr>
          <p:cNvPr id="637016" name="Rectangle 88"/>
          <p:cNvSpPr>
            <a:spLocks noChangeArrowheads="1"/>
          </p:cNvSpPr>
          <p:nvPr/>
        </p:nvSpPr>
        <p:spPr bwMode="auto">
          <a:xfrm>
            <a:off x="609600" y="4419600"/>
            <a:ext cx="1182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dirty="0" err="1"/>
              <a:t>Ulnar</a:t>
            </a:r>
            <a:r>
              <a:rPr lang="en-US" sz="1400" dirty="0"/>
              <a:t> artery</a:t>
            </a:r>
          </a:p>
        </p:txBody>
      </p:sp>
      <p:sp>
        <p:nvSpPr>
          <p:cNvPr id="637017" name="Rectangle 89"/>
          <p:cNvSpPr>
            <a:spLocks noChangeArrowheads="1"/>
          </p:cNvSpPr>
          <p:nvPr/>
        </p:nvSpPr>
        <p:spPr bwMode="auto">
          <a:xfrm>
            <a:off x="685800" y="4038600"/>
            <a:ext cx="1262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dirty="0"/>
              <a:t>Radial artery</a:t>
            </a:r>
          </a:p>
        </p:txBody>
      </p:sp>
      <p:sp>
        <p:nvSpPr>
          <p:cNvPr id="637018" name="Rectangle 90"/>
          <p:cNvSpPr>
            <a:spLocks noChangeArrowheads="1"/>
          </p:cNvSpPr>
          <p:nvPr/>
        </p:nvSpPr>
        <p:spPr bwMode="auto">
          <a:xfrm>
            <a:off x="642938" y="3432175"/>
            <a:ext cx="1835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Common</a:t>
            </a:r>
          </a:p>
          <a:p>
            <a:pPr>
              <a:lnSpc>
                <a:spcPct val="90000"/>
              </a:lnSpc>
            </a:pPr>
            <a:r>
              <a:rPr lang="en-US" sz="1400"/>
              <a:t>interosseous artery</a:t>
            </a:r>
          </a:p>
        </p:txBody>
      </p:sp>
      <p:sp>
        <p:nvSpPr>
          <p:cNvPr id="637019" name="Rectangle 91"/>
          <p:cNvSpPr>
            <a:spLocks noChangeArrowheads="1"/>
          </p:cNvSpPr>
          <p:nvPr/>
        </p:nvSpPr>
        <p:spPr bwMode="auto">
          <a:xfrm>
            <a:off x="644525" y="2890838"/>
            <a:ext cx="17557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Deep artery of arm</a:t>
            </a:r>
          </a:p>
        </p:txBody>
      </p:sp>
      <p:sp>
        <p:nvSpPr>
          <p:cNvPr id="637020" name="Rectangle 92"/>
          <p:cNvSpPr>
            <a:spLocks noChangeArrowheads="1"/>
          </p:cNvSpPr>
          <p:nvPr/>
        </p:nvSpPr>
        <p:spPr bwMode="auto">
          <a:xfrm>
            <a:off x="644525" y="2641600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Brachial artery</a:t>
            </a:r>
          </a:p>
        </p:txBody>
      </p:sp>
      <p:sp>
        <p:nvSpPr>
          <p:cNvPr id="637023" name="Rectangle 95"/>
          <p:cNvSpPr>
            <a:spLocks noChangeArrowheads="1"/>
          </p:cNvSpPr>
          <p:nvPr/>
        </p:nvSpPr>
        <p:spPr bwMode="auto">
          <a:xfrm>
            <a:off x="644525" y="1460500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Subscapular artery</a:t>
            </a:r>
          </a:p>
        </p:txBody>
      </p:sp>
      <p:sp>
        <p:nvSpPr>
          <p:cNvPr id="637024" name="Rectangle 96"/>
          <p:cNvSpPr>
            <a:spLocks noChangeArrowheads="1"/>
          </p:cNvSpPr>
          <p:nvPr/>
        </p:nvSpPr>
        <p:spPr bwMode="auto">
          <a:xfrm>
            <a:off x="646113" y="1246188"/>
            <a:ext cx="1370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Axillary artery</a:t>
            </a:r>
          </a:p>
        </p:txBody>
      </p:sp>
      <p:sp>
        <p:nvSpPr>
          <p:cNvPr id="637036" name="Freeform 108"/>
          <p:cNvSpPr>
            <a:spLocks/>
          </p:cNvSpPr>
          <p:nvPr/>
        </p:nvSpPr>
        <p:spPr bwMode="auto">
          <a:xfrm>
            <a:off x="1976438" y="1290638"/>
            <a:ext cx="1943100" cy="13017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027" y="79"/>
              </a:cxn>
              <a:cxn ang="0">
                <a:pos x="1224" y="0"/>
              </a:cxn>
            </a:cxnLst>
            <a:rect l="0" t="0" r="r" b="b"/>
            <a:pathLst>
              <a:path w="1224" h="82">
                <a:moveTo>
                  <a:pt x="0" y="82"/>
                </a:moveTo>
                <a:lnTo>
                  <a:pt x="1027" y="79"/>
                </a:lnTo>
                <a:lnTo>
                  <a:pt x="122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37" name="Freeform 109"/>
          <p:cNvSpPr>
            <a:spLocks/>
          </p:cNvSpPr>
          <p:nvPr/>
        </p:nvSpPr>
        <p:spPr bwMode="auto">
          <a:xfrm>
            <a:off x="2395538" y="1400175"/>
            <a:ext cx="1558925" cy="238125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534" y="150"/>
              </a:cxn>
              <a:cxn ang="0">
                <a:pos x="982" y="0"/>
              </a:cxn>
            </a:cxnLst>
            <a:rect l="0" t="0" r="r" b="b"/>
            <a:pathLst>
              <a:path w="982" h="150">
                <a:moveTo>
                  <a:pt x="0" y="149"/>
                </a:moveTo>
                <a:lnTo>
                  <a:pt x="534" y="150"/>
                </a:lnTo>
                <a:lnTo>
                  <a:pt x="98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0" name="Freeform 112"/>
          <p:cNvSpPr>
            <a:spLocks/>
          </p:cNvSpPr>
          <p:nvPr/>
        </p:nvSpPr>
        <p:spPr bwMode="auto">
          <a:xfrm>
            <a:off x="2028825" y="2454275"/>
            <a:ext cx="1535113" cy="363538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663" y="229"/>
              </a:cxn>
              <a:cxn ang="0">
                <a:pos x="967" y="0"/>
              </a:cxn>
            </a:cxnLst>
            <a:rect l="0" t="0" r="r" b="b"/>
            <a:pathLst>
              <a:path w="967" h="229">
                <a:moveTo>
                  <a:pt x="0" y="228"/>
                </a:moveTo>
                <a:lnTo>
                  <a:pt x="663" y="229"/>
                </a:lnTo>
                <a:lnTo>
                  <a:pt x="96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1" name="Freeform 113"/>
          <p:cNvSpPr>
            <a:spLocks/>
          </p:cNvSpPr>
          <p:nvPr/>
        </p:nvSpPr>
        <p:spPr bwMode="auto">
          <a:xfrm>
            <a:off x="2355850" y="2840038"/>
            <a:ext cx="938213" cy="204787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394" y="129"/>
              </a:cxn>
              <a:cxn ang="0">
                <a:pos x="591" y="0"/>
              </a:cxn>
            </a:cxnLst>
            <a:rect l="0" t="0" r="r" b="b"/>
            <a:pathLst>
              <a:path w="591" h="129">
                <a:moveTo>
                  <a:pt x="0" y="129"/>
                </a:moveTo>
                <a:lnTo>
                  <a:pt x="394" y="129"/>
                </a:lnTo>
                <a:lnTo>
                  <a:pt x="5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2" name="Freeform 114"/>
          <p:cNvSpPr>
            <a:spLocks/>
          </p:cNvSpPr>
          <p:nvPr/>
        </p:nvSpPr>
        <p:spPr bwMode="auto">
          <a:xfrm>
            <a:off x="1577975" y="3590925"/>
            <a:ext cx="1579563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5" y="4"/>
              </a:cxn>
            </a:cxnLst>
            <a:rect l="0" t="0" r="r" b="b"/>
            <a:pathLst>
              <a:path w="995" h="4">
                <a:moveTo>
                  <a:pt x="0" y="0"/>
                </a:moveTo>
                <a:lnTo>
                  <a:pt x="995" y="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3" name="Freeform 115"/>
          <p:cNvSpPr>
            <a:spLocks/>
          </p:cNvSpPr>
          <p:nvPr/>
        </p:nvSpPr>
        <p:spPr bwMode="auto">
          <a:xfrm>
            <a:off x="1981200" y="4114800"/>
            <a:ext cx="806450" cy="45719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23" y="0"/>
              </a:cxn>
            </a:cxnLst>
            <a:rect l="0" t="0" r="r" b="b"/>
            <a:pathLst>
              <a:path w="623" h="4">
                <a:moveTo>
                  <a:pt x="0" y="4"/>
                </a:moveTo>
                <a:lnTo>
                  <a:pt x="62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4" name="Freeform 116"/>
          <p:cNvSpPr>
            <a:spLocks/>
          </p:cNvSpPr>
          <p:nvPr/>
        </p:nvSpPr>
        <p:spPr bwMode="auto">
          <a:xfrm>
            <a:off x="1828800" y="4571999"/>
            <a:ext cx="1066800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3" y="1"/>
              </a:cxn>
            </a:cxnLst>
            <a:rect l="0" t="0" r="r" b="b"/>
            <a:pathLst>
              <a:path w="833" h="1">
                <a:moveTo>
                  <a:pt x="0" y="0"/>
                </a:moveTo>
                <a:lnTo>
                  <a:pt x="833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5" name="Freeform 117"/>
          <p:cNvSpPr>
            <a:spLocks/>
          </p:cNvSpPr>
          <p:nvPr/>
        </p:nvSpPr>
        <p:spPr bwMode="auto">
          <a:xfrm>
            <a:off x="2503488" y="5256213"/>
            <a:ext cx="3746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6" y="0"/>
              </a:cxn>
            </a:cxnLst>
            <a:rect l="0" t="0" r="r" b="b"/>
            <a:pathLst>
              <a:path w="236" h="1">
                <a:moveTo>
                  <a:pt x="0" y="0"/>
                </a:moveTo>
                <a:lnTo>
                  <a:pt x="23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6" name="Freeform 118"/>
          <p:cNvSpPr>
            <a:spLocks/>
          </p:cNvSpPr>
          <p:nvPr/>
        </p:nvSpPr>
        <p:spPr bwMode="auto">
          <a:xfrm>
            <a:off x="2449513" y="5500688"/>
            <a:ext cx="4191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" y="0"/>
              </a:cxn>
            </a:cxnLst>
            <a:rect l="0" t="0" r="r" b="b"/>
            <a:pathLst>
              <a:path w="264" h="1">
                <a:moveTo>
                  <a:pt x="0" y="0"/>
                </a:moveTo>
                <a:lnTo>
                  <a:pt x="26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7" name="Freeform 119"/>
          <p:cNvSpPr>
            <a:spLocks/>
          </p:cNvSpPr>
          <p:nvPr/>
        </p:nvSpPr>
        <p:spPr bwMode="auto">
          <a:xfrm>
            <a:off x="2484438" y="5749925"/>
            <a:ext cx="381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"/>
              </a:cxn>
            </a:cxnLst>
            <a:rect l="0" t="0" r="r" b="b"/>
            <a:pathLst>
              <a:path w="240" h="1">
                <a:moveTo>
                  <a:pt x="0" y="0"/>
                </a:moveTo>
                <a:lnTo>
                  <a:pt x="240" y="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48" name="Freeform 120"/>
          <p:cNvSpPr>
            <a:spLocks/>
          </p:cNvSpPr>
          <p:nvPr/>
        </p:nvSpPr>
        <p:spPr bwMode="auto">
          <a:xfrm>
            <a:off x="2325688" y="5632450"/>
            <a:ext cx="346075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8" y="72"/>
              </a:cxn>
            </a:cxnLst>
            <a:rect l="0" t="0" r="r" b="b"/>
            <a:pathLst>
              <a:path w="218" h="72">
                <a:moveTo>
                  <a:pt x="0" y="0"/>
                </a:moveTo>
                <a:lnTo>
                  <a:pt x="218" y="7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50" name="Freeform 122"/>
          <p:cNvSpPr>
            <a:spLocks/>
          </p:cNvSpPr>
          <p:nvPr/>
        </p:nvSpPr>
        <p:spPr bwMode="auto">
          <a:xfrm>
            <a:off x="4848225" y="387350"/>
            <a:ext cx="1339850" cy="273050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748" y="0"/>
              </a:cxn>
              <a:cxn ang="0">
                <a:pos x="844" y="0"/>
              </a:cxn>
            </a:cxnLst>
            <a:rect l="0" t="0" r="r" b="b"/>
            <a:pathLst>
              <a:path w="844" h="172">
                <a:moveTo>
                  <a:pt x="0" y="172"/>
                </a:moveTo>
                <a:lnTo>
                  <a:pt x="748" y="0"/>
                </a:lnTo>
                <a:lnTo>
                  <a:pt x="8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51" name="Freeform 123"/>
          <p:cNvSpPr>
            <a:spLocks/>
          </p:cNvSpPr>
          <p:nvPr/>
        </p:nvSpPr>
        <p:spPr bwMode="auto">
          <a:xfrm>
            <a:off x="5105400" y="400050"/>
            <a:ext cx="885825" cy="352425"/>
          </a:xfrm>
          <a:custGeom>
            <a:avLst/>
            <a:gdLst/>
            <a:ahLst/>
            <a:cxnLst>
              <a:cxn ang="0">
                <a:pos x="558" y="0"/>
              </a:cxn>
              <a:cxn ang="0">
                <a:pos x="0" y="222"/>
              </a:cxn>
            </a:cxnLst>
            <a:rect l="0" t="0" r="r" b="b"/>
            <a:pathLst>
              <a:path w="558" h="222">
                <a:moveTo>
                  <a:pt x="558" y="0"/>
                </a:moveTo>
                <a:lnTo>
                  <a:pt x="0" y="22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52" name="Freeform 124"/>
          <p:cNvSpPr>
            <a:spLocks/>
          </p:cNvSpPr>
          <p:nvPr/>
        </p:nvSpPr>
        <p:spPr bwMode="auto">
          <a:xfrm>
            <a:off x="4821238" y="655638"/>
            <a:ext cx="1374775" cy="247650"/>
          </a:xfrm>
          <a:custGeom>
            <a:avLst/>
            <a:gdLst/>
            <a:ahLst/>
            <a:cxnLst>
              <a:cxn ang="0">
                <a:pos x="866" y="0"/>
              </a:cxn>
              <a:cxn ang="0">
                <a:pos x="752" y="0"/>
              </a:cxn>
              <a:cxn ang="0">
                <a:pos x="0" y="156"/>
              </a:cxn>
            </a:cxnLst>
            <a:rect l="0" t="0" r="r" b="b"/>
            <a:pathLst>
              <a:path w="866" h="156">
                <a:moveTo>
                  <a:pt x="866" y="0"/>
                </a:moveTo>
                <a:lnTo>
                  <a:pt x="752" y="0"/>
                </a:lnTo>
                <a:lnTo>
                  <a:pt x="0" y="1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53" name="Freeform 125"/>
          <p:cNvSpPr>
            <a:spLocks/>
          </p:cNvSpPr>
          <p:nvPr/>
        </p:nvSpPr>
        <p:spPr bwMode="auto">
          <a:xfrm>
            <a:off x="5300663" y="839788"/>
            <a:ext cx="879475" cy="111125"/>
          </a:xfrm>
          <a:custGeom>
            <a:avLst/>
            <a:gdLst/>
            <a:ahLst/>
            <a:cxnLst>
              <a:cxn ang="0">
                <a:pos x="554" y="68"/>
              </a:cxn>
              <a:cxn ang="0">
                <a:pos x="446" y="70"/>
              </a:cxn>
              <a:cxn ang="0">
                <a:pos x="0" y="0"/>
              </a:cxn>
            </a:cxnLst>
            <a:rect l="0" t="0" r="r" b="b"/>
            <a:pathLst>
              <a:path w="554" h="70">
                <a:moveTo>
                  <a:pt x="554" y="68"/>
                </a:moveTo>
                <a:lnTo>
                  <a:pt x="446" y="7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54" name="Freeform 126"/>
          <p:cNvSpPr>
            <a:spLocks/>
          </p:cNvSpPr>
          <p:nvPr/>
        </p:nvSpPr>
        <p:spPr bwMode="auto">
          <a:xfrm>
            <a:off x="4868863" y="982663"/>
            <a:ext cx="1311275" cy="311150"/>
          </a:xfrm>
          <a:custGeom>
            <a:avLst/>
            <a:gdLst/>
            <a:ahLst/>
            <a:cxnLst>
              <a:cxn ang="0">
                <a:pos x="826" y="196"/>
              </a:cxn>
              <a:cxn ang="0">
                <a:pos x="710" y="196"/>
              </a:cxn>
              <a:cxn ang="0">
                <a:pos x="0" y="0"/>
              </a:cxn>
            </a:cxnLst>
            <a:rect l="0" t="0" r="r" b="b"/>
            <a:pathLst>
              <a:path w="826" h="196">
                <a:moveTo>
                  <a:pt x="826" y="196"/>
                </a:moveTo>
                <a:lnTo>
                  <a:pt x="710" y="196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060" name="Freeform 132"/>
          <p:cNvSpPr>
            <a:spLocks/>
          </p:cNvSpPr>
          <p:nvPr/>
        </p:nvSpPr>
        <p:spPr bwMode="auto">
          <a:xfrm>
            <a:off x="5138738" y="2881313"/>
            <a:ext cx="1038225" cy="539750"/>
          </a:xfrm>
          <a:custGeom>
            <a:avLst/>
            <a:gdLst/>
            <a:ahLst/>
            <a:cxnLst>
              <a:cxn ang="0">
                <a:pos x="654" y="339"/>
              </a:cxn>
              <a:cxn ang="0">
                <a:pos x="540" y="340"/>
              </a:cxn>
              <a:cxn ang="0">
                <a:pos x="0" y="0"/>
              </a:cxn>
            </a:cxnLst>
            <a:rect l="0" t="0" r="r" b="b"/>
            <a:pathLst>
              <a:path w="654" h="340">
                <a:moveTo>
                  <a:pt x="654" y="339"/>
                </a:moveTo>
                <a:lnTo>
                  <a:pt x="540" y="34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3" name="Picture 63" descr="figure_19_28b_unlabeled"/>
          <p:cNvPicPr>
            <a:picLocks noChangeAspect="1" noChangeArrowheads="1"/>
          </p:cNvPicPr>
          <p:nvPr/>
        </p:nvPicPr>
        <p:blipFill>
          <a:blip r:embed="rId3" cstate="print"/>
          <a:srcRect b="3111"/>
          <a:stretch>
            <a:fillRect/>
          </a:stretch>
        </p:blipFill>
        <p:spPr bwMode="auto">
          <a:xfrm>
            <a:off x="768350" y="82550"/>
            <a:ext cx="7707313" cy="6427788"/>
          </a:xfrm>
          <a:prstGeom prst="rect">
            <a:avLst/>
          </a:prstGeom>
          <a:noFill/>
        </p:spPr>
      </p:pic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1700213" y="149225"/>
            <a:ext cx="233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Brachiocephalic veins</a:t>
            </a:r>
          </a:p>
        </p:txBody>
      </p:sp>
      <p:sp>
        <p:nvSpPr>
          <p:cNvPr id="665605" name="Rectangle 5"/>
          <p:cNvSpPr>
            <a:spLocks noChangeArrowheads="1"/>
          </p:cNvSpPr>
          <p:nvPr/>
        </p:nvSpPr>
        <p:spPr bwMode="auto">
          <a:xfrm>
            <a:off x="1700213" y="425450"/>
            <a:ext cx="227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Right subclavian vein</a:t>
            </a:r>
          </a:p>
        </p:txBody>
      </p:sp>
      <p:sp>
        <p:nvSpPr>
          <p:cNvPr id="665606" name="Rectangle 6"/>
          <p:cNvSpPr>
            <a:spLocks noChangeArrowheads="1"/>
          </p:cNvSpPr>
          <p:nvPr/>
        </p:nvSpPr>
        <p:spPr bwMode="auto">
          <a:xfrm>
            <a:off x="1701800" y="855663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Axillary vein</a:t>
            </a:r>
          </a:p>
        </p:txBody>
      </p:sp>
      <p:sp>
        <p:nvSpPr>
          <p:cNvPr id="665607" name="Rectangle 7"/>
          <p:cNvSpPr>
            <a:spLocks noChangeArrowheads="1"/>
          </p:cNvSpPr>
          <p:nvPr/>
        </p:nvSpPr>
        <p:spPr bwMode="auto">
          <a:xfrm>
            <a:off x="1706563" y="1117600"/>
            <a:ext cx="1449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Brachial vein</a:t>
            </a:r>
          </a:p>
        </p:txBody>
      </p:sp>
      <p:sp>
        <p:nvSpPr>
          <p:cNvPr id="665608" name="Rectangle 8"/>
          <p:cNvSpPr>
            <a:spLocks noChangeArrowheads="1"/>
          </p:cNvSpPr>
          <p:nvPr/>
        </p:nvSpPr>
        <p:spPr bwMode="auto">
          <a:xfrm>
            <a:off x="1701800" y="1375361"/>
            <a:ext cx="1282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Cephalic vein</a:t>
            </a:r>
          </a:p>
        </p:txBody>
      </p:sp>
      <p:sp>
        <p:nvSpPr>
          <p:cNvPr id="665609" name="Rectangle 9"/>
          <p:cNvSpPr>
            <a:spLocks noChangeArrowheads="1"/>
          </p:cNvSpPr>
          <p:nvPr/>
        </p:nvSpPr>
        <p:spPr bwMode="auto">
          <a:xfrm>
            <a:off x="1706563" y="1643648"/>
            <a:ext cx="1094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Basilic vein</a:t>
            </a:r>
          </a:p>
        </p:txBody>
      </p:sp>
      <p:sp>
        <p:nvSpPr>
          <p:cNvPr id="665610" name="Rectangle 10"/>
          <p:cNvSpPr>
            <a:spLocks noChangeArrowheads="1"/>
          </p:cNvSpPr>
          <p:nvPr/>
        </p:nvSpPr>
        <p:spPr bwMode="auto">
          <a:xfrm>
            <a:off x="739775" y="2954471"/>
            <a:ext cx="142609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Median cubital</a:t>
            </a:r>
          </a:p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vein</a:t>
            </a:r>
          </a:p>
        </p:txBody>
      </p:sp>
      <p:sp>
        <p:nvSpPr>
          <p:cNvPr id="665611" name="Rectangle 11"/>
          <p:cNvSpPr>
            <a:spLocks noChangeArrowheads="1"/>
          </p:cNvSpPr>
          <p:nvPr/>
        </p:nvSpPr>
        <p:spPr bwMode="auto">
          <a:xfrm>
            <a:off x="735013" y="3768859"/>
            <a:ext cx="160903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Median </a:t>
            </a:r>
          </a:p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antebrachial vein</a:t>
            </a:r>
          </a:p>
        </p:txBody>
      </p:sp>
      <p:sp>
        <p:nvSpPr>
          <p:cNvPr id="665612" name="Rectangle 12"/>
          <p:cNvSpPr>
            <a:spLocks noChangeArrowheads="1"/>
          </p:cNvSpPr>
          <p:nvPr/>
        </p:nvSpPr>
        <p:spPr bwMode="auto">
          <a:xfrm>
            <a:off x="741363" y="4209048"/>
            <a:ext cx="1282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Cephalic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vein</a:t>
            </a:r>
          </a:p>
        </p:txBody>
      </p:sp>
      <p:sp>
        <p:nvSpPr>
          <p:cNvPr id="665613" name="Rectangle 13"/>
          <p:cNvSpPr>
            <a:spLocks noChangeArrowheads="1"/>
          </p:cNvSpPr>
          <p:nvPr/>
        </p:nvSpPr>
        <p:spPr bwMode="auto">
          <a:xfrm>
            <a:off x="735013" y="4618038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Radial vein</a:t>
            </a:r>
          </a:p>
        </p:txBody>
      </p:sp>
      <p:sp>
        <p:nvSpPr>
          <p:cNvPr id="665614" name="Rectangle 14"/>
          <p:cNvSpPr>
            <a:spLocks noChangeArrowheads="1"/>
          </p:cNvSpPr>
          <p:nvPr/>
        </p:nvSpPr>
        <p:spPr bwMode="auto">
          <a:xfrm>
            <a:off x="3197225" y="4107448"/>
            <a:ext cx="1094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Basilic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vein</a:t>
            </a:r>
          </a:p>
        </p:txBody>
      </p:sp>
      <p:sp>
        <p:nvSpPr>
          <p:cNvPr id="665615" name="Rectangle 15"/>
          <p:cNvSpPr>
            <a:spLocks noChangeArrowheads="1"/>
          </p:cNvSpPr>
          <p:nvPr/>
        </p:nvSpPr>
        <p:spPr bwMode="auto">
          <a:xfrm>
            <a:off x="3197225" y="4541838"/>
            <a:ext cx="1166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Ulnar vein</a:t>
            </a:r>
          </a:p>
        </p:txBody>
      </p:sp>
      <p:sp>
        <p:nvSpPr>
          <p:cNvPr id="665616" name="Rectangle 16"/>
          <p:cNvSpPr>
            <a:spLocks noChangeArrowheads="1"/>
          </p:cNvSpPr>
          <p:nvPr/>
        </p:nvSpPr>
        <p:spPr bwMode="auto">
          <a:xfrm>
            <a:off x="3197225" y="5038725"/>
            <a:ext cx="15049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/>
              <a:t>Deep venous </a:t>
            </a:r>
          </a:p>
          <a:p>
            <a:pPr>
              <a:lnSpc>
                <a:spcPct val="85000"/>
              </a:lnSpc>
            </a:pPr>
            <a:r>
              <a:rPr lang="en-US" sz="1600"/>
              <a:t>palmar arch</a:t>
            </a:r>
          </a:p>
        </p:txBody>
      </p:sp>
      <p:sp>
        <p:nvSpPr>
          <p:cNvPr id="665617" name="Rectangle 17"/>
          <p:cNvSpPr>
            <a:spLocks noChangeArrowheads="1"/>
          </p:cNvSpPr>
          <p:nvPr/>
        </p:nvSpPr>
        <p:spPr bwMode="auto">
          <a:xfrm>
            <a:off x="3197225" y="5541963"/>
            <a:ext cx="20478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/>
              <a:t>Superficial venous </a:t>
            </a:r>
          </a:p>
          <a:p>
            <a:pPr>
              <a:lnSpc>
                <a:spcPct val="85000"/>
              </a:lnSpc>
            </a:pPr>
            <a:r>
              <a:rPr lang="en-US" sz="1600"/>
              <a:t>palmar arch</a:t>
            </a:r>
          </a:p>
        </p:txBody>
      </p:sp>
      <p:sp>
        <p:nvSpPr>
          <p:cNvPr id="665618" name="Rectangle 18"/>
          <p:cNvSpPr>
            <a:spLocks noChangeArrowheads="1"/>
          </p:cNvSpPr>
          <p:nvPr/>
        </p:nvSpPr>
        <p:spPr bwMode="auto">
          <a:xfrm>
            <a:off x="3197225" y="6007100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/>
              <a:t>Digital veins</a:t>
            </a:r>
          </a:p>
        </p:txBody>
      </p:sp>
      <p:sp>
        <p:nvSpPr>
          <p:cNvPr id="665620" name="Rectangle 20"/>
          <p:cNvSpPr>
            <a:spLocks noChangeArrowheads="1"/>
          </p:cNvSpPr>
          <p:nvPr/>
        </p:nvSpPr>
        <p:spPr bwMode="auto">
          <a:xfrm>
            <a:off x="6088063" y="243473"/>
            <a:ext cx="18521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Internal jugular vein</a:t>
            </a:r>
          </a:p>
        </p:txBody>
      </p:sp>
      <p:sp>
        <p:nvSpPr>
          <p:cNvPr id="665621" name="Rectangle 21"/>
          <p:cNvSpPr>
            <a:spLocks noChangeArrowheads="1"/>
          </p:cNvSpPr>
          <p:nvPr/>
        </p:nvSpPr>
        <p:spPr bwMode="auto">
          <a:xfrm>
            <a:off x="6088063" y="484773"/>
            <a:ext cx="1885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External jugular vein</a:t>
            </a:r>
          </a:p>
        </p:txBody>
      </p:sp>
      <p:sp>
        <p:nvSpPr>
          <p:cNvPr id="665622" name="Rectangle 22"/>
          <p:cNvSpPr>
            <a:spLocks noChangeArrowheads="1"/>
          </p:cNvSpPr>
          <p:nvPr/>
        </p:nvSpPr>
        <p:spPr bwMode="auto">
          <a:xfrm>
            <a:off x="6084888" y="768936"/>
            <a:ext cx="18109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Left subclavian vein</a:t>
            </a:r>
          </a:p>
        </p:txBody>
      </p:sp>
      <p:sp>
        <p:nvSpPr>
          <p:cNvPr id="665623" name="Rectangle 23"/>
          <p:cNvSpPr>
            <a:spLocks noChangeArrowheads="1"/>
          </p:cNvSpPr>
          <p:nvPr/>
        </p:nvSpPr>
        <p:spPr bwMode="auto">
          <a:xfrm>
            <a:off x="6083300" y="1075323"/>
            <a:ext cx="1755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Superior vena cava</a:t>
            </a:r>
          </a:p>
        </p:txBody>
      </p:sp>
      <p:sp>
        <p:nvSpPr>
          <p:cNvPr id="665624" name="Rectangle 24"/>
          <p:cNvSpPr>
            <a:spLocks noChangeArrowheads="1"/>
          </p:cNvSpPr>
          <p:nvPr/>
        </p:nvSpPr>
        <p:spPr bwMode="auto">
          <a:xfrm>
            <a:off x="6083300" y="1324561"/>
            <a:ext cx="1151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Azygos vein</a:t>
            </a:r>
          </a:p>
        </p:txBody>
      </p:sp>
      <p:sp>
        <p:nvSpPr>
          <p:cNvPr id="665625" name="Rectangle 25"/>
          <p:cNvSpPr>
            <a:spLocks noChangeArrowheads="1"/>
          </p:cNvSpPr>
          <p:nvPr/>
        </p:nvSpPr>
        <p:spPr bwMode="auto">
          <a:xfrm>
            <a:off x="6088063" y="1589911"/>
            <a:ext cx="2032929" cy="51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Accessory hemiazygos</a:t>
            </a:r>
          </a:p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vein</a:t>
            </a:r>
          </a:p>
        </p:txBody>
      </p:sp>
      <p:sp>
        <p:nvSpPr>
          <p:cNvPr id="665626" name="Rectangle 26"/>
          <p:cNvSpPr>
            <a:spLocks noChangeArrowheads="1"/>
          </p:cNvSpPr>
          <p:nvPr/>
        </p:nvSpPr>
        <p:spPr bwMode="auto">
          <a:xfrm>
            <a:off x="6088063" y="2023061"/>
            <a:ext cx="1571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Hemiazygos vein</a:t>
            </a:r>
          </a:p>
        </p:txBody>
      </p:sp>
      <p:sp>
        <p:nvSpPr>
          <p:cNvPr id="665628" name="Rectangle 28"/>
          <p:cNvSpPr>
            <a:spLocks noChangeArrowheads="1"/>
          </p:cNvSpPr>
          <p:nvPr/>
        </p:nvSpPr>
        <p:spPr bwMode="auto">
          <a:xfrm>
            <a:off x="6088063" y="2731086"/>
            <a:ext cx="16605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Inferior vena cava</a:t>
            </a:r>
          </a:p>
        </p:txBody>
      </p:sp>
      <p:sp>
        <p:nvSpPr>
          <p:cNvPr id="665630" name="Freeform 30"/>
          <p:cNvSpPr>
            <a:spLocks/>
          </p:cNvSpPr>
          <p:nvPr/>
        </p:nvSpPr>
        <p:spPr bwMode="auto">
          <a:xfrm>
            <a:off x="3968750" y="344488"/>
            <a:ext cx="1033463" cy="612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3" y="0"/>
              </a:cxn>
              <a:cxn ang="0">
                <a:pos x="651" y="386"/>
              </a:cxn>
            </a:cxnLst>
            <a:rect l="0" t="0" r="r" b="b"/>
            <a:pathLst>
              <a:path w="651" h="386">
                <a:moveTo>
                  <a:pt x="0" y="0"/>
                </a:moveTo>
                <a:lnTo>
                  <a:pt x="243" y="0"/>
                </a:lnTo>
                <a:lnTo>
                  <a:pt x="651" y="38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1" name="Freeform 31"/>
          <p:cNvSpPr>
            <a:spLocks/>
          </p:cNvSpPr>
          <p:nvPr/>
        </p:nvSpPr>
        <p:spPr bwMode="auto">
          <a:xfrm>
            <a:off x="4354513" y="344488"/>
            <a:ext cx="460375" cy="638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0" y="402"/>
              </a:cxn>
            </a:cxnLst>
            <a:rect l="0" t="0" r="r" b="b"/>
            <a:pathLst>
              <a:path w="290" h="402">
                <a:moveTo>
                  <a:pt x="0" y="0"/>
                </a:moveTo>
                <a:lnTo>
                  <a:pt x="290" y="40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3" name="Freeform 33"/>
          <p:cNvSpPr>
            <a:spLocks/>
          </p:cNvSpPr>
          <p:nvPr/>
        </p:nvSpPr>
        <p:spPr bwMode="auto">
          <a:xfrm>
            <a:off x="3028950" y="1038225"/>
            <a:ext cx="1003300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32" y="0"/>
              </a:cxn>
            </a:cxnLst>
            <a:rect l="0" t="0" r="r" b="b"/>
            <a:pathLst>
              <a:path w="632" h="2">
                <a:moveTo>
                  <a:pt x="0" y="2"/>
                </a:moveTo>
                <a:lnTo>
                  <a:pt x="6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4" name="Freeform 34"/>
          <p:cNvSpPr>
            <a:spLocks/>
          </p:cNvSpPr>
          <p:nvPr/>
        </p:nvSpPr>
        <p:spPr bwMode="auto">
          <a:xfrm>
            <a:off x="3090863" y="1306513"/>
            <a:ext cx="738187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5" y="4"/>
              </a:cxn>
            </a:cxnLst>
            <a:rect l="0" t="0" r="r" b="b"/>
            <a:pathLst>
              <a:path w="465" h="4">
                <a:moveTo>
                  <a:pt x="0" y="0"/>
                </a:moveTo>
                <a:lnTo>
                  <a:pt x="465" y="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5" name="Freeform 35"/>
          <p:cNvSpPr>
            <a:spLocks/>
          </p:cNvSpPr>
          <p:nvPr/>
        </p:nvSpPr>
        <p:spPr bwMode="auto">
          <a:xfrm>
            <a:off x="3141663" y="1573213"/>
            <a:ext cx="3873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" y="1"/>
              </a:cxn>
            </a:cxnLst>
            <a:rect l="0" t="0" r="r" b="b"/>
            <a:pathLst>
              <a:path w="244" h="1">
                <a:moveTo>
                  <a:pt x="0" y="0"/>
                </a:moveTo>
                <a:lnTo>
                  <a:pt x="244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36" name="Freeform 36"/>
          <p:cNvSpPr>
            <a:spLocks/>
          </p:cNvSpPr>
          <p:nvPr/>
        </p:nvSpPr>
        <p:spPr bwMode="auto">
          <a:xfrm>
            <a:off x="2949575" y="1831975"/>
            <a:ext cx="7651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2" y="4"/>
              </a:cxn>
            </a:cxnLst>
            <a:rect l="0" t="0" r="r" b="b"/>
            <a:pathLst>
              <a:path w="482" h="4">
                <a:moveTo>
                  <a:pt x="0" y="0"/>
                </a:moveTo>
                <a:lnTo>
                  <a:pt x="482" y="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37" name="Freeform 37"/>
          <p:cNvSpPr>
            <a:spLocks/>
          </p:cNvSpPr>
          <p:nvPr/>
        </p:nvSpPr>
        <p:spPr bwMode="auto">
          <a:xfrm>
            <a:off x="2274888" y="3116263"/>
            <a:ext cx="10795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0" y="0"/>
              </a:cxn>
            </a:cxnLst>
            <a:rect l="0" t="0" r="r" b="b"/>
            <a:pathLst>
              <a:path w="680" h="1">
                <a:moveTo>
                  <a:pt x="0" y="0"/>
                </a:moveTo>
                <a:lnTo>
                  <a:pt x="6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38" name="Line 38"/>
          <p:cNvSpPr>
            <a:spLocks noChangeShapeType="1"/>
          </p:cNvSpPr>
          <p:nvPr/>
        </p:nvSpPr>
        <p:spPr bwMode="auto">
          <a:xfrm>
            <a:off x="1562100" y="3937000"/>
            <a:ext cx="133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39" name="Freeform 39"/>
          <p:cNvSpPr>
            <a:spLocks/>
          </p:cNvSpPr>
          <p:nvPr/>
        </p:nvSpPr>
        <p:spPr bwMode="auto">
          <a:xfrm>
            <a:off x="2166938" y="4391025"/>
            <a:ext cx="400050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52" y="0"/>
              </a:cxn>
            </a:cxnLst>
            <a:rect l="0" t="0" r="r" b="b"/>
            <a:pathLst>
              <a:path w="252" h="4">
                <a:moveTo>
                  <a:pt x="0" y="4"/>
                </a:moveTo>
                <a:lnTo>
                  <a:pt x="25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40" name="Line 40"/>
          <p:cNvSpPr>
            <a:spLocks noChangeShapeType="1"/>
          </p:cNvSpPr>
          <p:nvPr/>
        </p:nvSpPr>
        <p:spPr bwMode="auto">
          <a:xfrm>
            <a:off x="3033713" y="4276725"/>
            <a:ext cx="21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641" name="Line 41"/>
          <p:cNvSpPr>
            <a:spLocks noChangeShapeType="1"/>
          </p:cNvSpPr>
          <p:nvPr/>
        </p:nvSpPr>
        <p:spPr bwMode="auto">
          <a:xfrm>
            <a:off x="2713038" y="4714875"/>
            <a:ext cx="52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2" name="Freeform 42"/>
          <p:cNvSpPr>
            <a:spLocks/>
          </p:cNvSpPr>
          <p:nvPr/>
        </p:nvSpPr>
        <p:spPr bwMode="auto">
          <a:xfrm>
            <a:off x="1944688" y="4805363"/>
            <a:ext cx="53022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34" y="0"/>
              </a:cxn>
            </a:cxnLst>
            <a:rect l="0" t="0" r="r" b="b"/>
            <a:pathLst>
              <a:path w="334" h="2">
                <a:moveTo>
                  <a:pt x="0" y="2"/>
                </a:moveTo>
                <a:lnTo>
                  <a:pt x="33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3" name="Freeform 43"/>
          <p:cNvSpPr>
            <a:spLocks/>
          </p:cNvSpPr>
          <p:nvPr/>
        </p:nvSpPr>
        <p:spPr bwMode="auto">
          <a:xfrm>
            <a:off x="2370138" y="5192713"/>
            <a:ext cx="869950" cy="117475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90" y="0"/>
              </a:cxn>
              <a:cxn ang="0">
                <a:pos x="548" y="0"/>
              </a:cxn>
            </a:cxnLst>
            <a:rect l="0" t="0" r="r" b="b"/>
            <a:pathLst>
              <a:path w="548" h="74">
                <a:moveTo>
                  <a:pt x="0" y="74"/>
                </a:moveTo>
                <a:lnTo>
                  <a:pt x="190" y="0"/>
                </a:lnTo>
                <a:lnTo>
                  <a:pt x="54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4" name="Freeform 44"/>
          <p:cNvSpPr>
            <a:spLocks/>
          </p:cNvSpPr>
          <p:nvPr/>
        </p:nvSpPr>
        <p:spPr bwMode="auto">
          <a:xfrm>
            <a:off x="2490788" y="5427663"/>
            <a:ext cx="752475" cy="252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2" y="159"/>
              </a:cxn>
              <a:cxn ang="0">
                <a:pos x="474" y="159"/>
              </a:cxn>
            </a:cxnLst>
            <a:rect l="0" t="0" r="r" b="b"/>
            <a:pathLst>
              <a:path w="474" h="159">
                <a:moveTo>
                  <a:pt x="0" y="0"/>
                </a:moveTo>
                <a:lnTo>
                  <a:pt x="352" y="159"/>
                </a:lnTo>
                <a:lnTo>
                  <a:pt x="474" y="15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5" name="Freeform 45"/>
          <p:cNvSpPr>
            <a:spLocks/>
          </p:cNvSpPr>
          <p:nvPr/>
        </p:nvSpPr>
        <p:spPr bwMode="auto">
          <a:xfrm>
            <a:off x="2093913" y="5775325"/>
            <a:ext cx="1173162" cy="392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9" y="247"/>
              </a:cxn>
              <a:cxn ang="0">
                <a:pos x="739" y="247"/>
              </a:cxn>
            </a:cxnLst>
            <a:rect l="0" t="0" r="r" b="b"/>
            <a:pathLst>
              <a:path w="739" h="247">
                <a:moveTo>
                  <a:pt x="0" y="0"/>
                </a:moveTo>
                <a:lnTo>
                  <a:pt x="559" y="247"/>
                </a:lnTo>
                <a:lnTo>
                  <a:pt x="739" y="24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6" name="Freeform 46"/>
          <p:cNvSpPr>
            <a:spLocks/>
          </p:cNvSpPr>
          <p:nvPr/>
        </p:nvSpPr>
        <p:spPr bwMode="auto">
          <a:xfrm>
            <a:off x="2236788" y="5678488"/>
            <a:ext cx="750887" cy="492125"/>
          </a:xfrm>
          <a:custGeom>
            <a:avLst/>
            <a:gdLst/>
            <a:ahLst/>
            <a:cxnLst>
              <a:cxn ang="0">
                <a:pos x="473" y="310"/>
              </a:cxn>
              <a:cxn ang="0">
                <a:pos x="0" y="0"/>
              </a:cxn>
            </a:cxnLst>
            <a:rect l="0" t="0" r="r" b="b"/>
            <a:pathLst>
              <a:path w="473" h="310">
                <a:moveTo>
                  <a:pt x="473" y="31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7" name="Freeform 47"/>
          <p:cNvSpPr>
            <a:spLocks/>
          </p:cNvSpPr>
          <p:nvPr/>
        </p:nvSpPr>
        <p:spPr bwMode="auto">
          <a:xfrm>
            <a:off x="5208588" y="420688"/>
            <a:ext cx="941387" cy="635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07" y="0"/>
              </a:cxn>
              <a:cxn ang="0">
                <a:pos x="593" y="0"/>
              </a:cxn>
            </a:cxnLst>
            <a:rect l="0" t="0" r="r" b="b"/>
            <a:pathLst>
              <a:path w="593" h="40">
                <a:moveTo>
                  <a:pt x="0" y="40"/>
                </a:moveTo>
                <a:lnTo>
                  <a:pt x="107" y="0"/>
                </a:lnTo>
                <a:lnTo>
                  <a:pt x="59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8" name="Line 48"/>
          <p:cNvSpPr>
            <a:spLocks noChangeShapeType="1"/>
          </p:cNvSpPr>
          <p:nvPr/>
        </p:nvSpPr>
        <p:spPr bwMode="auto">
          <a:xfrm>
            <a:off x="5251450" y="650875"/>
            <a:ext cx="904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9" name="Freeform 49"/>
          <p:cNvSpPr>
            <a:spLocks/>
          </p:cNvSpPr>
          <p:nvPr/>
        </p:nvSpPr>
        <p:spPr bwMode="auto">
          <a:xfrm>
            <a:off x="5419725" y="838200"/>
            <a:ext cx="733425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8" y="68"/>
              </a:cxn>
              <a:cxn ang="0">
                <a:pos x="462" y="68"/>
              </a:cxn>
            </a:cxnLst>
            <a:rect l="0" t="0" r="r" b="b"/>
            <a:pathLst>
              <a:path w="462" h="68">
                <a:moveTo>
                  <a:pt x="0" y="0"/>
                </a:moveTo>
                <a:lnTo>
                  <a:pt x="208" y="68"/>
                </a:lnTo>
                <a:lnTo>
                  <a:pt x="462" y="6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0" name="Line 50"/>
          <p:cNvSpPr>
            <a:spLocks noChangeShapeType="1"/>
          </p:cNvSpPr>
          <p:nvPr/>
        </p:nvSpPr>
        <p:spPr bwMode="auto">
          <a:xfrm>
            <a:off x="4879975" y="1244600"/>
            <a:ext cx="127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1" name="Freeform 51"/>
          <p:cNvSpPr>
            <a:spLocks/>
          </p:cNvSpPr>
          <p:nvPr/>
        </p:nvSpPr>
        <p:spPr bwMode="auto">
          <a:xfrm>
            <a:off x="4997450" y="1449388"/>
            <a:ext cx="1155700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27"/>
              </a:cxn>
              <a:cxn ang="0">
                <a:pos x="728" y="28"/>
              </a:cxn>
            </a:cxnLst>
            <a:rect l="0" t="0" r="r" b="b"/>
            <a:pathLst>
              <a:path w="728" h="28">
                <a:moveTo>
                  <a:pt x="0" y="0"/>
                </a:moveTo>
                <a:lnTo>
                  <a:pt x="511" y="27"/>
                </a:lnTo>
                <a:lnTo>
                  <a:pt x="728" y="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2" name="Freeform 52"/>
          <p:cNvSpPr>
            <a:spLocks/>
          </p:cNvSpPr>
          <p:nvPr/>
        </p:nvSpPr>
        <p:spPr bwMode="auto">
          <a:xfrm>
            <a:off x="5154613" y="1639888"/>
            <a:ext cx="992187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57"/>
              </a:cxn>
              <a:cxn ang="0">
                <a:pos x="625" y="58"/>
              </a:cxn>
            </a:cxnLst>
            <a:rect l="0" t="0" r="r" b="b"/>
            <a:pathLst>
              <a:path w="625" h="58">
                <a:moveTo>
                  <a:pt x="0" y="0"/>
                </a:moveTo>
                <a:lnTo>
                  <a:pt x="143" y="57"/>
                </a:lnTo>
                <a:lnTo>
                  <a:pt x="625" y="5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3" name="Freeform 53"/>
          <p:cNvSpPr>
            <a:spLocks/>
          </p:cNvSpPr>
          <p:nvPr/>
        </p:nvSpPr>
        <p:spPr bwMode="auto">
          <a:xfrm>
            <a:off x="5060950" y="1730375"/>
            <a:ext cx="342900" cy="128588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0" y="81"/>
              </a:cxn>
            </a:cxnLst>
            <a:rect l="0" t="0" r="r" b="b"/>
            <a:pathLst>
              <a:path w="216" h="81">
                <a:moveTo>
                  <a:pt x="216" y="0"/>
                </a:moveTo>
                <a:lnTo>
                  <a:pt x="0" y="8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4" name="Freeform 54"/>
          <p:cNvSpPr>
            <a:spLocks/>
          </p:cNvSpPr>
          <p:nvPr/>
        </p:nvSpPr>
        <p:spPr bwMode="auto">
          <a:xfrm>
            <a:off x="5145088" y="2206625"/>
            <a:ext cx="99853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9" y="0"/>
              </a:cxn>
            </a:cxnLst>
            <a:rect l="0" t="0" r="r" b="b"/>
            <a:pathLst>
              <a:path w="629" h="1">
                <a:moveTo>
                  <a:pt x="0" y="0"/>
                </a:moveTo>
                <a:lnTo>
                  <a:pt x="6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5" name="Freeform 55"/>
          <p:cNvSpPr>
            <a:spLocks/>
          </p:cNvSpPr>
          <p:nvPr/>
        </p:nvSpPr>
        <p:spPr bwMode="auto">
          <a:xfrm>
            <a:off x="5068888" y="2062163"/>
            <a:ext cx="393700" cy="139700"/>
          </a:xfrm>
          <a:custGeom>
            <a:avLst/>
            <a:gdLst/>
            <a:ahLst/>
            <a:cxnLst>
              <a:cxn ang="0">
                <a:pos x="248" y="88"/>
              </a:cxn>
              <a:cxn ang="0">
                <a:pos x="0" y="0"/>
              </a:cxn>
            </a:cxnLst>
            <a:rect l="0" t="0" r="r" b="b"/>
            <a:pathLst>
              <a:path w="248" h="88">
                <a:moveTo>
                  <a:pt x="248" y="8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8" name="Line 58"/>
          <p:cNvSpPr>
            <a:spLocks noChangeShapeType="1"/>
          </p:cNvSpPr>
          <p:nvPr/>
        </p:nvSpPr>
        <p:spPr bwMode="auto">
          <a:xfrm>
            <a:off x="4873625" y="2908300"/>
            <a:ext cx="127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62" name="Freeform 62"/>
          <p:cNvSpPr>
            <a:spLocks/>
          </p:cNvSpPr>
          <p:nvPr/>
        </p:nvSpPr>
        <p:spPr bwMode="auto">
          <a:xfrm>
            <a:off x="3908425" y="622300"/>
            <a:ext cx="631825" cy="192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3" y="1"/>
              </a:cxn>
              <a:cxn ang="0">
                <a:pos x="398" y="121"/>
              </a:cxn>
            </a:cxnLst>
            <a:rect l="0" t="0" r="r" b="b"/>
            <a:pathLst>
              <a:path w="398" h="121">
                <a:moveTo>
                  <a:pt x="0" y="0"/>
                </a:moveTo>
                <a:lnTo>
                  <a:pt x="203" y="1"/>
                </a:lnTo>
                <a:lnTo>
                  <a:pt x="398" y="12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7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19.24b  Arteries of the abdomen.</a:t>
            </a:r>
          </a:p>
        </p:txBody>
      </p:sp>
      <p:pic>
        <p:nvPicPr>
          <p:cNvPr id="35931" name="Picture 91" descr="figure_19_24b_unlabeled"/>
          <p:cNvPicPr>
            <a:picLocks noChangeAspect="1" noChangeArrowheads="1"/>
          </p:cNvPicPr>
          <p:nvPr/>
        </p:nvPicPr>
        <p:blipFill>
          <a:blip r:embed="rId3" cstate="print"/>
          <a:srcRect b="3938"/>
          <a:stretch>
            <a:fillRect/>
          </a:stretch>
        </p:blipFill>
        <p:spPr bwMode="auto">
          <a:xfrm>
            <a:off x="273050" y="1050925"/>
            <a:ext cx="8597900" cy="4568825"/>
          </a:xfrm>
          <a:prstGeom prst="rect">
            <a:avLst/>
          </a:prstGeom>
          <a:noFill/>
        </p:spPr>
      </p:pic>
      <p:sp>
        <p:nvSpPr>
          <p:cNvPr id="35935" name="Freeform 95"/>
          <p:cNvSpPr>
            <a:spLocks/>
          </p:cNvSpPr>
          <p:nvPr/>
        </p:nvSpPr>
        <p:spPr bwMode="auto">
          <a:xfrm>
            <a:off x="1808163" y="4838700"/>
            <a:ext cx="2238375" cy="271463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162" y="171"/>
              </a:cxn>
              <a:cxn ang="0">
                <a:pos x="1410" y="0"/>
              </a:cxn>
            </a:cxnLst>
            <a:rect l="0" t="0" r="r" b="b"/>
            <a:pathLst>
              <a:path w="1410" h="171">
                <a:moveTo>
                  <a:pt x="0" y="168"/>
                </a:moveTo>
                <a:lnTo>
                  <a:pt x="162" y="171"/>
                </a:lnTo>
                <a:lnTo>
                  <a:pt x="141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36" name="Freeform 96"/>
          <p:cNvSpPr>
            <a:spLocks/>
          </p:cNvSpPr>
          <p:nvPr/>
        </p:nvSpPr>
        <p:spPr bwMode="auto">
          <a:xfrm>
            <a:off x="885825" y="3367088"/>
            <a:ext cx="3001963" cy="36512"/>
          </a:xfrm>
          <a:custGeom>
            <a:avLst/>
            <a:gdLst/>
            <a:ahLst/>
            <a:cxnLst>
              <a:cxn ang="0">
                <a:pos x="1891" y="23"/>
              </a:cxn>
              <a:cxn ang="0">
                <a:pos x="709" y="2"/>
              </a:cxn>
              <a:cxn ang="0">
                <a:pos x="0" y="0"/>
              </a:cxn>
            </a:cxnLst>
            <a:rect l="0" t="0" r="r" b="b"/>
            <a:pathLst>
              <a:path w="1891" h="23">
                <a:moveTo>
                  <a:pt x="1891" y="23"/>
                </a:moveTo>
                <a:lnTo>
                  <a:pt x="709" y="2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37" name="Freeform 97"/>
          <p:cNvSpPr>
            <a:spLocks/>
          </p:cNvSpPr>
          <p:nvPr/>
        </p:nvSpPr>
        <p:spPr bwMode="auto">
          <a:xfrm>
            <a:off x="1739900" y="2946400"/>
            <a:ext cx="1947863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1" y="0"/>
              </a:cxn>
              <a:cxn ang="0">
                <a:pos x="1227" y="157"/>
              </a:cxn>
            </a:cxnLst>
            <a:rect l="0" t="0" r="r" b="b"/>
            <a:pathLst>
              <a:path w="1227" h="157">
                <a:moveTo>
                  <a:pt x="0" y="0"/>
                </a:moveTo>
                <a:lnTo>
                  <a:pt x="211" y="0"/>
                </a:lnTo>
                <a:lnTo>
                  <a:pt x="1227" y="15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38" name="Freeform 98"/>
          <p:cNvSpPr>
            <a:spLocks/>
          </p:cNvSpPr>
          <p:nvPr/>
        </p:nvSpPr>
        <p:spPr bwMode="auto">
          <a:xfrm>
            <a:off x="1028700" y="2532063"/>
            <a:ext cx="2554288" cy="495300"/>
          </a:xfrm>
          <a:custGeom>
            <a:avLst/>
            <a:gdLst/>
            <a:ahLst/>
            <a:cxnLst>
              <a:cxn ang="0">
                <a:pos x="1609" y="312"/>
              </a:cxn>
              <a:cxn ang="0">
                <a:pos x="704" y="0"/>
              </a:cxn>
              <a:cxn ang="0">
                <a:pos x="0" y="0"/>
              </a:cxn>
            </a:cxnLst>
            <a:rect l="0" t="0" r="r" b="b"/>
            <a:pathLst>
              <a:path w="1609" h="312">
                <a:moveTo>
                  <a:pt x="1609" y="312"/>
                </a:moveTo>
                <a:lnTo>
                  <a:pt x="704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39" name="Freeform 99"/>
          <p:cNvSpPr>
            <a:spLocks/>
          </p:cNvSpPr>
          <p:nvPr/>
        </p:nvSpPr>
        <p:spPr bwMode="auto">
          <a:xfrm>
            <a:off x="1147763" y="2112963"/>
            <a:ext cx="2809875" cy="89693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78" y="0"/>
              </a:cxn>
              <a:cxn ang="0">
                <a:pos x="1770" y="565"/>
              </a:cxn>
            </a:cxnLst>
            <a:rect l="0" t="0" r="r" b="b"/>
            <a:pathLst>
              <a:path w="1770" h="565">
                <a:moveTo>
                  <a:pt x="0" y="2"/>
                </a:moveTo>
                <a:lnTo>
                  <a:pt x="378" y="0"/>
                </a:lnTo>
                <a:lnTo>
                  <a:pt x="1770" y="56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0" name="Freeform 100"/>
          <p:cNvSpPr>
            <a:spLocks/>
          </p:cNvSpPr>
          <p:nvPr/>
        </p:nvSpPr>
        <p:spPr bwMode="auto">
          <a:xfrm>
            <a:off x="1371600" y="1874838"/>
            <a:ext cx="2735263" cy="898525"/>
          </a:xfrm>
          <a:custGeom>
            <a:avLst/>
            <a:gdLst/>
            <a:ahLst/>
            <a:cxnLst>
              <a:cxn ang="0">
                <a:pos x="1723" y="566"/>
              </a:cxn>
              <a:cxn ang="0">
                <a:pos x="435" y="0"/>
              </a:cxn>
              <a:cxn ang="0">
                <a:pos x="0" y="0"/>
              </a:cxn>
            </a:cxnLst>
            <a:rect l="0" t="0" r="r" b="b"/>
            <a:pathLst>
              <a:path w="1723" h="566">
                <a:moveTo>
                  <a:pt x="1723" y="566"/>
                </a:moveTo>
                <a:lnTo>
                  <a:pt x="435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1" name="Freeform 101"/>
          <p:cNvSpPr>
            <a:spLocks/>
          </p:cNvSpPr>
          <p:nvPr/>
        </p:nvSpPr>
        <p:spPr bwMode="auto">
          <a:xfrm>
            <a:off x="1866900" y="1562100"/>
            <a:ext cx="1828800" cy="808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" y="0"/>
              </a:cxn>
              <a:cxn ang="0">
                <a:pos x="1152" y="509"/>
              </a:cxn>
            </a:cxnLst>
            <a:rect l="0" t="0" r="r" b="b"/>
            <a:pathLst>
              <a:path w="1152" h="509">
                <a:moveTo>
                  <a:pt x="0" y="0"/>
                </a:moveTo>
                <a:lnTo>
                  <a:pt x="85" y="0"/>
                </a:lnTo>
                <a:lnTo>
                  <a:pt x="1152" y="50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4" name="Text Box 104"/>
          <p:cNvSpPr txBox="1">
            <a:spLocks noChangeArrowheads="1"/>
          </p:cNvSpPr>
          <p:nvPr/>
        </p:nvSpPr>
        <p:spPr bwMode="auto">
          <a:xfrm>
            <a:off x="238125" y="1397000"/>
            <a:ext cx="1695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Inferior vena cava</a:t>
            </a:r>
          </a:p>
        </p:txBody>
      </p:sp>
      <p:sp>
        <p:nvSpPr>
          <p:cNvPr id="35945" name="Text Box 105"/>
          <p:cNvSpPr txBox="1">
            <a:spLocks noChangeArrowheads="1"/>
          </p:cNvSpPr>
          <p:nvPr/>
        </p:nvSpPr>
        <p:spPr bwMode="auto">
          <a:xfrm>
            <a:off x="239713" y="1708150"/>
            <a:ext cx="1201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Celiac trunk</a:t>
            </a:r>
          </a:p>
        </p:txBody>
      </p:sp>
      <p:sp>
        <p:nvSpPr>
          <p:cNvPr id="35946" name="Text Box 106"/>
          <p:cNvSpPr txBox="1">
            <a:spLocks noChangeArrowheads="1"/>
          </p:cNvSpPr>
          <p:nvPr/>
        </p:nvSpPr>
        <p:spPr bwMode="auto">
          <a:xfrm>
            <a:off x="241300" y="1960563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Common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hepatic artery</a:t>
            </a:r>
          </a:p>
        </p:txBody>
      </p:sp>
      <p:sp>
        <p:nvSpPr>
          <p:cNvPr id="35947" name="Text Box 107"/>
          <p:cNvSpPr txBox="1">
            <a:spLocks noChangeArrowheads="1"/>
          </p:cNvSpPr>
          <p:nvPr/>
        </p:nvSpPr>
        <p:spPr bwMode="auto">
          <a:xfrm>
            <a:off x="242888" y="2389188"/>
            <a:ext cx="129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Hepatic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artery proper</a:t>
            </a:r>
          </a:p>
        </p:txBody>
      </p:sp>
      <p:sp>
        <p:nvSpPr>
          <p:cNvPr id="35948" name="Text Box 108"/>
          <p:cNvSpPr txBox="1">
            <a:spLocks noChangeArrowheads="1"/>
          </p:cNvSpPr>
          <p:nvPr/>
        </p:nvSpPr>
        <p:spPr bwMode="auto">
          <a:xfrm>
            <a:off x="244475" y="281940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 dirty="0" err="1">
                <a:latin typeface="Arial" charset="0"/>
              </a:rPr>
              <a:t>Gastroduodenal</a:t>
            </a:r>
            <a:r>
              <a:rPr lang="en-US" sz="1400" b="1" dirty="0">
                <a:latin typeface="Arial" charset="0"/>
              </a:rPr>
              <a:t> </a:t>
            </a:r>
          </a:p>
          <a:p>
            <a:pPr>
              <a:lnSpc>
                <a:spcPct val="86000"/>
              </a:lnSpc>
            </a:pPr>
            <a:r>
              <a:rPr lang="en-US" sz="1400" b="1" dirty="0">
                <a:latin typeface="Arial" charset="0"/>
              </a:rPr>
              <a:t>artery</a:t>
            </a:r>
          </a:p>
        </p:txBody>
      </p:sp>
      <p:sp>
        <p:nvSpPr>
          <p:cNvPr id="35949" name="Text Box 109"/>
          <p:cNvSpPr txBox="1">
            <a:spLocks noChangeArrowheads="1"/>
          </p:cNvSpPr>
          <p:nvPr/>
        </p:nvSpPr>
        <p:spPr bwMode="auto">
          <a:xfrm>
            <a:off x="244475" y="3246438"/>
            <a:ext cx="131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Right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gastric artery</a:t>
            </a:r>
          </a:p>
        </p:txBody>
      </p:sp>
      <p:sp>
        <p:nvSpPr>
          <p:cNvPr id="35953" name="Text Box 113"/>
          <p:cNvSpPr txBox="1">
            <a:spLocks noChangeArrowheads="1"/>
          </p:cNvSpPr>
          <p:nvPr/>
        </p:nvSpPr>
        <p:spPr bwMode="auto">
          <a:xfrm>
            <a:off x="241300" y="4940300"/>
            <a:ext cx="158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Abdominal aorta</a:t>
            </a:r>
          </a:p>
        </p:txBody>
      </p: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7005638" y="1962150"/>
            <a:ext cx="168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Left gastric artery</a:t>
            </a:r>
          </a:p>
        </p:txBody>
      </p:sp>
      <p:sp>
        <p:nvSpPr>
          <p:cNvPr id="35961" name="Text Box 121"/>
          <p:cNvSpPr txBox="1">
            <a:spLocks noChangeArrowheads="1"/>
          </p:cNvSpPr>
          <p:nvPr/>
        </p:nvSpPr>
        <p:spPr bwMode="auto">
          <a:xfrm>
            <a:off x="7005638" y="4722813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Superior mesenteric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artery</a:t>
            </a:r>
          </a:p>
        </p:txBody>
      </p:sp>
      <p:sp>
        <p:nvSpPr>
          <p:cNvPr id="35963" name="Text Box 123"/>
          <p:cNvSpPr txBox="1">
            <a:spLocks noChangeArrowheads="1"/>
          </p:cNvSpPr>
          <p:nvPr/>
        </p:nvSpPr>
        <p:spPr bwMode="auto">
          <a:xfrm>
            <a:off x="7005638" y="2619375"/>
            <a:ext cx="1360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Splenic artery</a:t>
            </a:r>
          </a:p>
        </p:txBody>
      </p:sp>
      <p:sp>
        <p:nvSpPr>
          <p:cNvPr id="35964" name="Freeform 124"/>
          <p:cNvSpPr>
            <a:spLocks/>
          </p:cNvSpPr>
          <p:nvPr/>
        </p:nvSpPr>
        <p:spPr bwMode="auto">
          <a:xfrm>
            <a:off x="4098925" y="4260850"/>
            <a:ext cx="2936875" cy="596900"/>
          </a:xfrm>
          <a:custGeom>
            <a:avLst/>
            <a:gdLst/>
            <a:ahLst/>
            <a:cxnLst>
              <a:cxn ang="0">
                <a:pos x="1850" y="376"/>
              </a:cxn>
              <a:cxn ang="0">
                <a:pos x="1624" y="376"/>
              </a:cxn>
              <a:cxn ang="0">
                <a:pos x="0" y="0"/>
              </a:cxn>
            </a:cxnLst>
            <a:rect l="0" t="0" r="r" b="b"/>
            <a:pathLst>
              <a:path w="1850" h="376">
                <a:moveTo>
                  <a:pt x="1850" y="376"/>
                </a:moveTo>
                <a:lnTo>
                  <a:pt x="1624" y="376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69" name="Freeform 129"/>
          <p:cNvSpPr>
            <a:spLocks/>
          </p:cNvSpPr>
          <p:nvPr/>
        </p:nvSpPr>
        <p:spPr bwMode="auto">
          <a:xfrm>
            <a:off x="4233863" y="2773363"/>
            <a:ext cx="2820987" cy="244475"/>
          </a:xfrm>
          <a:custGeom>
            <a:avLst/>
            <a:gdLst/>
            <a:ahLst/>
            <a:cxnLst>
              <a:cxn ang="0">
                <a:pos x="1777" y="0"/>
              </a:cxn>
              <a:cxn ang="0">
                <a:pos x="1408" y="0"/>
              </a:cxn>
              <a:cxn ang="0">
                <a:pos x="0" y="154"/>
              </a:cxn>
            </a:cxnLst>
            <a:rect l="0" t="0" r="r" b="b"/>
            <a:pathLst>
              <a:path w="1777" h="154">
                <a:moveTo>
                  <a:pt x="1777" y="0"/>
                </a:moveTo>
                <a:lnTo>
                  <a:pt x="1408" y="0"/>
                </a:lnTo>
                <a:lnTo>
                  <a:pt x="0" y="1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70" name="Freeform 130"/>
          <p:cNvSpPr>
            <a:spLocks/>
          </p:cNvSpPr>
          <p:nvPr/>
        </p:nvSpPr>
        <p:spPr bwMode="auto">
          <a:xfrm>
            <a:off x="4325938" y="2128838"/>
            <a:ext cx="2714625" cy="315912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1318" y="3"/>
              </a:cxn>
              <a:cxn ang="0">
                <a:pos x="1710" y="0"/>
              </a:cxn>
            </a:cxnLst>
            <a:rect l="0" t="0" r="r" b="b"/>
            <a:pathLst>
              <a:path w="1710" h="199">
                <a:moveTo>
                  <a:pt x="0" y="199"/>
                </a:moveTo>
                <a:lnTo>
                  <a:pt x="1318" y="3"/>
                </a:lnTo>
                <a:lnTo>
                  <a:pt x="171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71" name="Line 131"/>
          <p:cNvSpPr>
            <a:spLocks noChangeShapeType="1"/>
          </p:cNvSpPr>
          <p:nvPr/>
        </p:nvSpPr>
        <p:spPr bwMode="auto">
          <a:xfrm flipV="1">
            <a:off x="4208463" y="2138363"/>
            <a:ext cx="2192337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3173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7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19.29c  Veins of the abdomen.</a:t>
            </a:r>
          </a:p>
        </p:txBody>
      </p:sp>
      <p:pic>
        <p:nvPicPr>
          <p:cNvPr id="51267" name="Picture 67" descr="figure_19_29c_unlabeled"/>
          <p:cNvPicPr>
            <a:picLocks noChangeAspect="1" noChangeArrowheads="1"/>
          </p:cNvPicPr>
          <p:nvPr/>
        </p:nvPicPr>
        <p:blipFill>
          <a:blip r:embed="rId3" cstate="print"/>
          <a:srcRect b="2924"/>
          <a:stretch>
            <a:fillRect/>
          </a:stretch>
        </p:blipFill>
        <p:spPr bwMode="auto">
          <a:xfrm>
            <a:off x="268288" y="330200"/>
            <a:ext cx="8597900" cy="6167438"/>
          </a:xfrm>
          <a:prstGeom prst="rect">
            <a:avLst/>
          </a:prstGeom>
          <a:noFill/>
        </p:spPr>
      </p:pic>
      <p:sp>
        <p:nvSpPr>
          <p:cNvPr id="51268" name="Rectangle 68"/>
          <p:cNvSpPr>
            <a:spLocks noChangeArrowheads="1"/>
          </p:cNvSpPr>
          <p:nvPr/>
        </p:nvSpPr>
        <p:spPr bwMode="auto">
          <a:xfrm>
            <a:off x="273050" y="768350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Hepatic veins</a:t>
            </a:r>
          </a:p>
        </p:txBody>
      </p:sp>
      <p:sp>
        <p:nvSpPr>
          <p:cNvPr id="51270" name="Rectangle 70"/>
          <p:cNvSpPr>
            <a:spLocks noChangeArrowheads="1"/>
          </p:cNvSpPr>
          <p:nvPr/>
        </p:nvSpPr>
        <p:spPr bwMode="auto">
          <a:xfrm>
            <a:off x="231775" y="2373446"/>
            <a:ext cx="1797543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Arial Black" pitchFamily="1" charset="0"/>
              </a:rPr>
              <a:t>Hepatic portal</a:t>
            </a:r>
          </a:p>
          <a:p>
            <a:pPr>
              <a:lnSpc>
                <a:spcPct val="85000"/>
              </a:lnSpc>
            </a:pPr>
            <a:r>
              <a:rPr lang="en-US" sz="1600">
                <a:solidFill>
                  <a:schemeClr val="accent6">
                    <a:lumMod val="50000"/>
                  </a:schemeClr>
                </a:solidFill>
                <a:latin typeface="Arial Black" pitchFamily="1" charset="0"/>
              </a:rPr>
              <a:t>vein</a:t>
            </a:r>
          </a:p>
        </p:txBody>
      </p:sp>
      <p:sp>
        <p:nvSpPr>
          <p:cNvPr id="51273" name="Rectangle 73"/>
          <p:cNvSpPr>
            <a:spLocks noChangeArrowheads="1"/>
          </p:cNvSpPr>
          <p:nvPr/>
        </p:nvSpPr>
        <p:spPr bwMode="auto">
          <a:xfrm>
            <a:off x="6873875" y="1406525"/>
            <a:ext cx="146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Gastric veins</a:t>
            </a:r>
          </a:p>
        </p:txBody>
      </p:sp>
      <p:sp>
        <p:nvSpPr>
          <p:cNvPr id="51275" name="Rectangle 75"/>
          <p:cNvSpPr>
            <a:spLocks noChangeArrowheads="1"/>
          </p:cNvSpPr>
          <p:nvPr/>
        </p:nvSpPr>
        <p:spPr bwMode="auto">
          <a:xfrm>
            <a:off x="6875463" y="2184400"/>
            <a:ext cx="1912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Inferior vena cava</a:t>
            </a:r>
          </a:p>
        </p:txBody>
      </p:sp>
      <p:sp>
        <p:nvSpPr>
          <p:cNvPr id="51276" name="Rectangle 76"/>
          <p:cNvSpPr>
            <a:spLocks noChangeArrowheads="1"/>
          </p:cNvSpPr>
          <p:nvPr/>
        </p:nvSpPr>
        <p:spPr bwMode="auto">
          <a:xfrm>
            <a:off x="6875463" y="2498725"/>
            <a:ext cx="1370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Splenic vein</a:t>
            </a:r>
          </a:p>
        </p:txBody>
      </p:sp>
      <p:sp>
        <p:nvSpPr>
          <p:cNvPr id="51277" name="Rectangle 77"/>
          <p:cNvSpPr>
            <a:spLocks noChangeArrowheads="1"/>
          </p:cNvSpPr>
          <p:nvPr/>
        </p:nvSpPr>
        <p:spPr bwMode="auto">
          <a:xfrm>
            <a:off x="6875463" y="2995613"/>
            <a:ext cx="2036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Right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gastroepiploic vein</a:t>
            </a:r>
          </a:p>
        </p:txBody>
      </p:sp>
      <p:sp>
        <p:nvSpPr>
          <p:cNvPr id="51278" name="Rectangle 78"/>
          <p:cNvSpPr>
            <a:spLocks noChangeArrowheads="1"/>
          </p:cNvSpPr>
          <p:nvPr/>
        </p:nvSpPr>
        <p:spPr bwMode="auto">
          <a:xfrm>
            <a:off x="6873875" y="3452813"/>
            <a:ext cx="1720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Inferior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mesenteric vein</a:t>
            </a:r>
          </a:p>
        </p:txBody>
      </p:sp>
      <p:sp>
        <p:nvSpPr>
          <p:cNvPr id="51279" name="Rectangle 79"/>
          <p:cNvSpPr>
            <a:spLocks noChangeArrowheads="1"/>
          </p:cNvSpPr>
          <p:nvPr/>
        </p:nvSpPr>
        <p:spPr bwMode="auto">
          <a:xfrm>
            <a:off x="6875463" y="4146550"/>
            <a:ext cx="1720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Superior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mesenteric vein</a:t>
            </a:r>
          </a:p>
        </p:txBody>
      </p:sp>
      <p:sp>
        <p:nvSpPr>
          <p:cNvPr id="51281" name="Rectangle 81"/>
          <p:cNvSpPr>
            <a:spLocks noChangeArrowheads="1"/>
          </p:cNvSpPr>
          <p:nvPr/>
        </p:nvSpPr>
        <p:spPr bwMode="auto">
          <a:xfrm>
            <a:off x="582613" y="6191250"/>
            <a:ext cx="3627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1" charset="0"/>
              </a:rPr>
              <a:t>The hepatic portal circulation. </a:t>
            </a:r>
          </a:p>
        </p:txBody>
      </p:sp>
      <p:sp>
        <p:nvSpPr>
          <p:cNvPr id="51282" name="Freeform 82"/>
          <p:cNvSpPr>
            <a:spLocks/>
          </p:cNvSpPr>
          <p:nvPr/>
        </p:nvSpPr>
        <p:spPr bwMode="auto">
          <a:xfrm>
            <a:off x="1719263" y="960438"/>
            <a:ext cx="25812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626" y="0"/>
              </a:cxn>
            </a:cxnLst>
            <a:rect l="0" t="0" r="r" b="b"/>
            <a:pathLst>
              <a:path w="1626" h="2">
                <a:moveTo>
                  <a:pt x="0" y="2"/>
                </a:moveTo>
                <a:lnTo>
                  <a:pt x="162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3" name="Freeform 83"/>
          <p:cNvSpPr>
            <a:spLocks/>
          </p:cNvSpPr>
          <p:nvPr/>
        </p:nvSpPr>
        <p:spPr bwMode="auto">
          <a:xfrm>
            <a:off x="3132138" y="909638"/>
            <a:ext cx="914400" cy="53975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0" y="34"/>
              </a:cxn>
            </a:cxnLst>
            <a:rect l="0" t="0" r="r" b="b"/>
            <a:pathLst>
              <a:path w="576" h="34">
                <a:moveTo>
                  <a:pt x="576" y="0"/>
                </a:moveTo>
                <a:lnTo>
                  <a:pt x="0" y="3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5" name="Freeform 85"/>
          <p:cNvSpPr>
            <a:spLocks/>
          </p:cNvSpPr>
          <p:nvPr/>
        </p:nvSpPr>
        <p:spPr bwMode="auto">
          <a:xfrm>
            <a:off x="1941513" y="2513013"/>
            <a:ext cx="229552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6" y="2"/>
              </a:cxn>
            </a:cxnLst>
            <a:rect l="0" t="0" r="r" b="b"/>
            <a:pathLst>
              <a:path w="1446" h="2">
                <a:moveTo>
                  <a:pt x="0" y="0"/>
                </a:moveTo>
                <a:lnTo>
                  <a:pt x="1446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8" name="Freeform 88"/>
          <p:cNvSpPr>
            <a:spLocks/>
          </p:cNvSpPr>
          <p:nvPr/>
        </p:nvSpPr>
        <p:spPr bwMode="auto">
          <a:xfrm>
            <a:off x="4948238" y="1589088"/>
            <a:ext cx="1974850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36" y="0"/>
              </a:cxn>
              <a:cxn ang="0">
                <a:pos x="1244" y="0"/>
              </a:cxn>
            </a:cxnLst>
            <a:rect l="0" t="0" r="r" b="b"/>
            <a:pathLst>
              <a:path w="1244" h="304">
                <a:moveTo>
                  <a:pt x="0" y="304"/>
                </a:moveTo>
                <a:lnTo>
                  <a:pt x="936" y="0"/>
                </a:lnTo>
                <a:lnTo>
                  <a:pt x="124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9" name="Line 89"/>
          <p:cNvSpPr>
            <a:spLocks noChangeShapeType="1"/>
          </p:cNvSpPr>
          <p:nvPr/>
        </p:nvSpPr>
        <p:spPr bwMode="auto">
          <a:xfrm flipV="1">
            <a:off x="5138738" y="1601788"/>
            <a:ext cx="1289050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1" name="Line 91"/>
          <p:cNvSpPr>
            <a:spLocks noChangeShapeType="1"/>
          </p:cNvSpPr>
          <p:nvPr/>
        </p:nvSpPr>
        <p:spPr bwMode="auto">
          <a:xfrm>
            <a:off x="4379913" y="2365375"/>
            <a:ext cx="254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2" name="Line 92"/>
          <p:cNvSpPr>
            <a:spLocks noChangeShapeType="1"/>
          </p:cNvSpPr>
          <p:nvPr/>
        </p:nvSpPr>
        <p:spPr bwMode="auto">
          <a:xfrm>
            <a:off x="5237163" y="2682875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3" name="Line 93"/>
          <p:cNvSpPr>
            <a:spLocks noChangeShapeType="1"/>
          </p:cNvSpPr>
          <p:nvPr/>
        </p:nvSpPr>
        <p:spPr bwMode="auto">
          <a:xfrm>
            <a:off x="5322888" y="3171825"/>
            <a:ext cx="160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4" name="Line 94"/>
          <p:cNvSpPr>
            <a:spLocks noChangeShapeType="1"/>
          </p:cNvSpPr>
          <p:nvPr/>
        </p:nvSpPr>
        <p:spPr bwMode="auto">
          <a:xfrm>
            <a:off x="4951413" y="3581400"/>
            <a:ext cx="197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5" name="Line 95"/>
          <p:cNvSpPr>
            <a:spLocks noChangeShapeType="1"/>
          </p:cNvSpPr>
          <p:nvPr/>
        </p:nvSpPr>
        <p:spPr bwMode="auto">
          <a:xfrm>
            <a:off x="4106863" y="43116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680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5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19.24c  Arteries of the abdomen.</a:t>
            </a:r>
          </a:p>
        </p:txBody>
      </p:sp>
      <p:pic>
        <p:nvPicPr>
          <p:cNvPr id="36943" name="Picture 79" descr="figure_19_24c_unlabeled"/>
          <p:cNvPicPr>
            <a:picLocks noChangeAspect="1" noChangeArrowheads="1"/>
          </p:cNvPicPr>
          <p:nvPr/>
        </p:nvPicPr>
        <p:blipFill>
          <a:blip r:embed="rId3" cstate="print"/>
          <a:srcRect b="3627"/>
          <a:stretch>
            <a:fillRect/>
          </a:stretch>
        </p:blipFill>
        <p:spPr bwMode="auto">
          <a:xfrm>
            <a:off x="273050" y="846138"/>
            <a:ext cx="8597900" cy="4976812"/>
          </a:xfrm>
          <a:prstGeom prst="rect">
            <a:avLst/>
          </a:prstGeom>
          <a:noFill/>
        </p:spPr>
      </p:pic>
      <p:sp>
        <p:nvSpPr>
          <p:cNvPr id="36946" name="Freeform 82"/>
          <p:cNvSpPr>
            <a:spLocks/>
          </p:cNvSpPr>
          <p:nvPr/>
        </p:nvSpPr>
        <p:spPr bwMode="auto">
          <a:xfrm>
            <a:off x="1041400" y="2166938"/>
            <a:ext cx="2636838" cy="1016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349" y="0"/>
              </a:cxn>
              <a:cxn ang="0">
                <a:pos x="1661" y="64"/>
              </a:cxn>
            </a:cxnLst>
            <a:rect l="0" t="0" r="r" b="b"/>
            <a:pathLst>
              <a:path w="1661" h="64">
                <a:moveTo>
                  <a:pt x="0" y="3"/>
                </a:moveTo>
                <a:lnTo>
                  <a:pt x="349" y="0"/>
                </a:lnTo>
                <a:lnTo>
                  <a:pt x="1661" y="6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47" name="Freeform 83"/>
          <p:cNvSpPr>
            <a:spLocks/>
          </p:cNvSpPr>
          <p:nvPr/>
        </p:nvSpPr>
        <p:spPr bwMode="auto">
          <a:xfrm>
            <a:off x="1417638" y="2514600"/>
            <a:ext cx="3306762" cy="2159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299" y="136"/>
              </a:cxn>
              <a:cxn ang="0">
                <a:pos x="2083" y="0"/>
              </a:cxn>
            </a:cxnLst>
            <a:rect l="0" t="0" r="r" b="b"/>
            <a:pathLst>
              <a:path w="2083" h="136">
                <a:moveTo>
                  <a:pt x="0" y="136"/>
                </a:moveTo>
                <a:lnTo>
                  <a:pt x="299" y="136"/>
                </a:lnTo>
                <a:lnTo>
                  <a:pt x="2083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>
            <a:off x="1790700" y="3665538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0" name="Freeform 86"/>
          <p:cNvSpPr>
            <a:spLocks/>
          </p:cNvSpPr>
          <p:nvPr/>
        </p:nvSpPr>
        <p:spPr bwMode="auto">
          <a:xfrm>
            <a:off x="1731963" y="3890963"/>
            <a:ext cx="2408237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00" y="141"/>
              </a:cxn>
              <a:cxn ang="0">
                <a:pos x="1517" y="0"/>
              </a:cxn>
            </a:cxnLst>
            <a:rect l="0" t="0" r="r" b="b"/>
            <a:pathLst>
              <a:path w="1517" h="144">
                <a:moveTo>
                  <a:pt x="0" y="144"/>
                </a:moveTo>
                <a:lnTo>
                  <a:pt x="400" y="141"/>
                </a:lnTo>
                <a:lnTo>
                  <a:pt x="1517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1" name="Freeform 87"/>
          <p:cNvSpPr>
            <a:spLocks/>
          </p:cNvSpPr>
          <p:nvPr/>
        </p:nvSpPr>
        <p:spPr bwMode="auto">
          <a:xfrm>
            <a:off x="2336800" y="4114800"/>
            <a:ext cx="1993900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6" y="112"/>
              </a:cxn>
            </a:cxnLst>
            <a:rect l="0" t="0" r="r" b="b"/>
            <a:pathLst>
              <a:path w="1256" h="112">
                <a:moveTo>
                  <a:pt x="0" y="0"/>
                </a:moveTo>
                <a:lnTo>
                  <a:pt x="1256" y="11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3" name="Line 89"/>
          <p:cNvSpPr>
            <a:spLocks noChangeShapeType="1"/>
          </p:cNvSpPr>
          <p:nvPr/>
        </p:nvSpPr>
        <p:spPr bwMode="auto">
          <a:xfrm>
            <a:off x="1003300" y="4851400"/>
            <a:ext cx="3703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4" name="Freeform 90"/>
          <p:cNvSpPr>
            <a:spLocks/>
          </p:cNvSpPr>
          <p:nvPr/>
        </p:nvSpPr>
        <p:spPr bwMode="auto">
          <a:xfrm>
            <a:off x="4868863" y="4513263"/>
            <a:ext cx="2395537" cy="55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5" y="352"/>
              </a:cxn>
              <a:cxn ang="0">
                <a:pos x="1509" y="352"/>
              </a:cxn>
            </a:cxnLst>
            <a:rect l="0" t="0" r="r" b="b"/>
            <a:pathLst>
              <a:path w="1509" h="352">
                <a:moveTo>
                  <a:pt x="0" y="0"/>
                </a:moveTo>
                <a:lnTo>
                  <a:pt x="1205" y="352"/>
                </a:lnTo>
                <a:lnTo>
                  <a:pt x="1509" y="35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5" name="Freeform 91"/>
          <p:cNvSpPr>
            <a:spLocks/>
          </p:cNvSpPr>
          <p:nvPr/>
        </p:nvSpPr>
        <p:spPr bwMode="auto">
          <a:xfrm>
            <a:off x="4805363" y="3957638"/>
            <a:ext cx="2459037" cy="487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7" y="307"/>
              </a:cxn>
              <a:cxn ang="0">
                <a:pos x="1549" y="304"/>
              </a:cxn>
            </a:cxnLst>
            <a:rect l="0" t="0" r="r" b="b"/>
            <a:pathLst>
              <a:path w="1549" h="307">
                <a:moveTo>
                  <a:pt x="0" y="0"/>
                </a:moveTo>
                <a:lnTo>
                  <a:pt x="1237" y="307"/>
                </a:lnTo>
                <a:lnTo>
                  <a:pt x="1549" y="30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6" name="Line 92"/>
          <p:cNvSpPr>
            <a:spLocks noChangeShapeType="1"/>
          </p:cNvSpPr>
          <p:nvPr/>
        </p:nvSpPr>
        <p:spPr bwMode="auto">
          <a:xfrm>
            <a:off x="5135563" y="3662363"/>
            <a:ext cx="214153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7" name="Freeform 93"/>
          <p:cNvSpPr>
            <a:spLocks/>
          </p:cNvSpPr>
          <p:nvPr/>
        </p:nvSpPr>
        <p:spPr bwMode="auto">
          <a:xfrm>
            <a:off x="4821238" y="3040063"/>
            <a:ext cx="2438400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32"/>
              </a:cxn>
              <a:cxn ang="0">
                <a:pos x="1224" y="72"/>
              </a:cxn>
              <a:cxn ang="0">
                <a:pos x="1536" y="72"/>
              </a:cxn>
            </a:cxnLst>
            <a:rect l="0" t="0" r="r" b="b"/>
            <a:pathLst>
              <a:path w="1536" h="72">
                <a:moveTo>
                  <a:pt x="0" y="0"/>
                </a:moveTo>
                <a:lnTo>
                  <a:pt x="78" y="32"/>
                </a:lnTo>
                <a:lnTo>
                  <a:pt x="1224" y="72"/>
                </a:lnTo>
                <a:lnTo>
                  <a:pt x="1536" y="7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8" name="Freeform 94"/>
          <p:cNvSpPr>
            <a:spLocks/>
          </p:cNvSpPr>
          <p:nvPr/>
        </p:nvSpPr>
        <p:spPr bwMode="auto">
          <a:xfrm>
            <a:off x="5194300" y="2679700"/>
            <a:ext cx="2065338" cy="23653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003" y="0"/>
              </a:cxn>
              <a:cxn ang="0">
                <a:pos x="1301" y="0"/>
              </a:cxn>
            </a:cxnLst>
            <a:rect l="0" t="0" r="r" b="b"/>
            <a:pathLst>
              <a:path w="1301" h="149">
                <a:moveTo>
                  <a:pt x="0" y="149"/>
                </a:moveTo>
                <a:lnTo>
                  <a:pt x="1003" y="0"/>
                </a:lnTo>
                <a:lnTo>
                  <a:pt x="1301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9" name="Freeform 95"/>
          <p:cNvSpPr>
            <a:spLocks/>
          </p:cNvSpPr>
          <p:nvPr/>
        </p:nvSpPr>
        <p:spPr bwMode="auto">
          <a:xfrm>
            <a:off x="5041900" y="2138363"/>
            <a:ext cx="2214563" cy="542925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1096" y="0"/>
              </a:cxn>
              <a:cxn ang="0">
                <a:pos x="1395" y="3"/>
              </a:cxn>
            </a:cxnLst>
            <a:rect l="0" t="0" r="r" b="b"/>
            <a:pathLst>
              <a:path w="1395" h="342">
                <a:moveTo>
                  <a:pt x="0" y="342"/>
                </a:moveTo>
                <a:lnTo>
                  <a:pt x="1096" y="0"/>
                </a:lnTo>
                <a:lnTo>
                  <a:pt x="1395" y="3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0" name="Freeform 96"/>
          <p:cNvSpPr>
            <a:spLocks/>
          </p:cNvSpPr>
          <p:nvPr/>
        </p:nvSpPr>
        <p:spPr bwMode="auto">
          <a:xfrm>
            <a:off x="5156200" y="1455738"/>
            <a:ext cx="2108200" cy="47625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1024" y="0"/>
              </a:cxn>
              <a:cxn ang="0">
                <a:pos x="1328" y="0"/>
              </a:cxn>
            </a:cxnLst>
            <a:rect l="0" t="0" r="r" b="b"/>
            <a:pathLst>
              <a:path w="1328" h="300">
                <a:moveTo>
                  <a:pt x="0" y="300"/>
                </a:moveTo>
                <a:lnTo>
                  <a:pt x="1024" y="0"/>
                </a:lnTo>
                <a:lnTo>
                  <a:pt x="132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4" name="Text Box 100"/>
          <p:cNvSpPr txBox="1">
            <a:spLocks noChangeArrowheads="1"/>
          </p:cNvSpPr>
          <p:nvPr/>
        </p:nvSpPr>
        <p:spPr bwMode="auto">
          <a:xfrm>
            <a:off x="241300" y="2028825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Adrenal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(suprarenal) gland</a:t>
            </a:r>
          </a:p>
        </p:txBody>
      </p:sp>
      <p:sp>
        <p:nvSpPr>
          <p:cNvPr id="36965" name="Text Box 101"/>
          <p:cNvSpPr txBox="1">
            <a:spLocks noChangeArrowheads="1"/>
          </p:cNvSpPr>
          <p:nvPr/>
        </p:nvSpPr>
        <p:spPr bwMode="auto">
          <a:xfrm>
            <a:off x="244475" y="2587625"/>
            <a:ext cx="1201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Celiac trunk</a:t>
            </a:r>
          </a:p>
        </p:txBody>
      </p:sp>
      <p:sp>
        <p:nvSpPr>
          <p:cNvPr id="36967" name="Text Box 103"/>
          <p:cNvSpPr txBox="1">
            <a:spLocks noChangeArrowheads="1"/>
          </p:cNvSpPr>
          <p:nvPr/>
        </p:nvSpPr>
        <p:spPr bwMode="auto">
          <a:xfrm>
            <a:off x="244475" y="3538538"/>
            <a:ext cx="158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Abdominal aorta</a:t>
            </a:r>
          </a:p>
        </p:txBody>
      </p:sp>
      <p:sp>
        <p:nvSpPr>
          <p:cNvPr id="36968" name="Text Box 104"/>
          <p:cNvSpPr txBox="1">
            <a:spLocks noChangeArrowheads="1"/>
          </p:cNvSpPr>
          <p:nvPr/>
        </p:nvSpPr>
        <p:spPr bwMode="auto">
          <a:xfrm>
            <a:off x="238125" y="3971925"/>
            <a:ext cx="1528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Lumbar arteries</a:t>
            </a:r>
          </a:p>
        </p:txBody>
      </p:sp>
      <p:sp>
        <p:nvSpPr>
          <p:cNvPr id="36970" name="Text Box 106"/>
          <p:cNvSpPr txBox="1">
            <a:spLocks noChangeArrowheads="1"/>
          </p:cNvSpPr>
          <p:nvPr/>
        </p:nvSpPr>
        <p:spPr bwMode="auto">
          <a:xfrm>
            <a:off x="244475" y="4702175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Median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sacral artery</a:t>
            </a:r>
          </a:p>
        </p:txBody>
      </p:sp>
      <p:sp>
        <p:nvSpPr>
          <p:cNvPr id="36972" name="Text Box 108"/>
          <p:cNvSpPr txBox="1">
            <a:spLocks noChangeArrowheads="1"/>
          </p:cNvSpPr>
          <p:nvPr/>
        </p:nvSpPr>
        <p:spPr bwMode="auto">
          <a:xfrm>
            <a:off x="7239000" y="13208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Inferior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phrenic artery</a:t>
            </a:r>
          </a:p>
        </p:txBody>
      </p:sp>
      <p:sp>
        <p:nvSpPr>
          <p:cNvPr id="36973" name="Text Box 109"/>
          <p:cNvSpPr txBox="1">
            <a:spLocks noChangeArrowheads="1"/>
          </p:cNvSpPr>
          <p:nvPr/>
        </p:nvSpPr>
        <p:spPr bwMode="auto">
          <a:xfrm>
            <a:off x="7239000" y="2006600"/>
            <a:ext cx="163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Middle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suprarenal artery</a:t>
            </a:r>
          </a:p>
        </p:txBody>
      </p:sp>
      <p:sp>
        <p:nvSpPr>
          <p:cNvPr id="36974" name="Text Box 110"/>
          <p:cNvSpPr txBox="1">
            <a:spLocks noChangeArrowheads="1"/>
          </p:cNvSpPr>
          <p:nvPr/>
        </p:nvSpPr>
        <p:spPr bwMode="auto">
          <a:xfrm>
            <a:off x="7239000" y="2540000"/>
            <a:ext cx="1211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Renal artery</a:t>
            </a:r>
          </a:p>
        </p:txBody>
      </p:sp>
      <p:sp>
        <p:nvSpPr>
          <p:cNvPr id="36975" name="Text Box 111"/>
          <p:cNvSpPr txBox="1">
            <a:spLocks noChangeArrowheads="1"/>
          </p:cNvSpPr>
          <p:nvPr/>
        </p:nvSpPr>
        <p:spPr bwMode="auto">
          <a:xfrm>
            <a:off x="7239000" y="3019425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Superior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mesenteric artery</a:t>
            </a:r>
          </a:p>
        </p:txBody>
      </p:sp>
      <p:sp>
        <p:nvSpPr>
          <p:cNvPr id="36976" name="Text Box 112"/>
          <p:cNvSpPr txBox="1">
            <a:spLocks noChangeArrowheads="1"/>
          </p:cNvSpPr>
          <p:nvPr/>
        </p:nvSpPr>
        <p:spPr bwMode="auto">
          <a:xfrm>
            <a:off x="7234238" y="3713163"/>
            <a:ext cx="16462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Gonadal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(testicular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or ovarian) artery</a:t>
            </a:r>
          </a:p>
        </p:txBody>
      </p:sp>
      <p:sp>
        <p:nvSpPr>
          <p:cNvPr id="36977" name="Text Box 113"/>
          <p:cNvSpPr txBox="1">
            <a:spLocks noChangeArrowheads="1"/>
          </p:cNvSpPr>
          <p:nvPr/>
        </p:nvSpPr>
        <p:spPr bwMode="auto">
          <a:xfrm>
            <a:off x="7229475" y="4308475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Inferior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mesenteric artery</a:t>
            </a:r>
          </a:p>
        </p:txBody>
      </p:sp>
      <p:sp>
        <p:nvSpPr>
          <p:cNvPr id="36978" name="Text Box 114"/>
          <p:cNvSpPr txBox="1">
            <a:spLocks noChangeArrowheads="1"/>
          </p:cNvSpPr>
          <p:nvPr/>
        </p:nvSpPr>
        <p:spPr bwMode="auto">
          <a:xfrm>
            <a:off x="7239000" y="4930775"/>
            <a:ext cx="107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Common </a:t>
            </a:r>
          </a:p>
          <a:p>
            <a:pPr>
              <a:lnSpc>
                <a:spcPct val="86000"/>
              </a:lnSpc>
            </a:pPr>
            <a:r>
              <a:rPr lang="en-US" sz="1400" b="1">
                <a:latin typeface="Arial" charset="0"/>
              </a:rPr>
              <a:t>iliac artery</a:t>
            </a:r>
          </a:p>
        </p:txBody>
      </p:sp>
    </p:spTree>
    <p:extLst>
      <p:ext uri="{BB962C8B-B14F-4D97-AF65-F5344CB8AC3E}">
        <p14:creationId xmlns:p14="http://schemas.microsoft.com/office/powerpoint/2010/main" val="35776761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12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19.29b  Veins of the abdomen.</a:t>
            </a:r>
          </a:p>
        </p:txBody>
      </p:sp>
      <p:pic>
        <p:nvPicPr>
          <p:cNvPr id="50243" name="Picture 67" descr="figure_19_29b_unlabeled"/>
          <p:cNvPicPr>
            <a:picLocks noChangeAspect="1" noChangeArrowheads="1"/>
          </p:cNvPicPr>
          <p:nvPr/>
        </p:nvPicPr>
        <p:blipFill>
          <a:blip r:embed="rId3" cstate="print"/>
          <a:srcRect b="3671"/>
          <a:stretch>
            <a:fillRect/>
          </a:stretch>
        </p:blipFill>
        <p:spPr bwMode="auto">
          <a:xfrm>
            <a:off x="276225" y="681038"/>
            <a:ext cx="8597900" cy="5456237"/>
          </a:xfrm>
          <a:prstGeom prst="rect">
            <a:avLst/>
          </a:prstGeom>
          <a:noFill/>
        </p:spPr>
      </p:pic>
      <p:sp>
        <p:nvSpPr>
          <p:cNvPr id="50244" name="Rectangle 68"/>
          <p:cNvSpPr>
            <a:spLocks noChangeArrowheads="1"/>
          </p:cNvSpPr>
          <p:nvPr/>
        </p:nvSpPr>
        <p:spPr bwMode="auto">
          <a:xfrm>
            <a:off x="241300" y="1481138"/>
            <a:ext cx="1493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Hepatic veins</a:t>
            </a:r>
          </a:p>
        </p:txBody>
      </p:sp>
      <p:sp>
        <p:nvSpPr>
          <p:cNvPr id="50245" name="Rectangle 69"/>
          <p:cNvSpPr>
            <a:spLocks noChangeArrowheads="1"/>
          </p:cNvSpPr>
          <p:nvPr/>
        </p:nvSpPr>
        <p:spPr bwMode="auto">
          <a:xfrm>
            <a:off x="225425" y="1912938"/>
            <a:ext cx="191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Inferior vena cava</a:t>
            </a:r>
          </a:p>
        </p:txBody>
      </p:sp>
      <p:sp>
        <p:nvSpPr>
          <p:cNvPr id="50246" name="Rectangle 70"/>
          <p:cNvSpPr>
            <a:spLocks noChangeArrowheads="1"/>
          </p:cNvSpPr>
          <p:nvPr/>
        </p:nvSpPr>
        <p:spPr bwMode="auto">
          <a:xfrm>
            <a:off x="242888" y="2324100"/>
            <a:ext cx="17986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Right suprarenal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47" name="Rectangle 71"/>
          <p:cNvSpPr>
            <a:spLocks noChangeArrowheads="1"/>
          </p:cNvSpPr>
          <p:nvPr/>
        </p:nvSpPr>
        <p:spPr bwMode="auto">
          <a:xfrm>
            <a:off x="242888" y="3567113"/>
            <a:ext cx="15382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Right gonadal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48" name="Rectangle 72"/>
          <p:cNvSpPr>
            <a:spLocks noChangeArrowheads="1"/>
          </p:cNvSpPr>
          <p:nvPr/>
        </p:nvSpPr>
        <p:spPr bwMode="auto">
          <a:xfrm>
            <a:off x="241300" y="5065713"/>
            <a:ext cx="14382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External iliac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49" name="Rectangle 73"/>
          <p:cNvSpPr>
            <a:spLocks noChangeArrowheads="1"/>
          </p:cNvSpPr>
          <p:nvPr/>
        </p:nvSpPr>
        <p:spPr bwMode="auto">
          <a:xfrm>
            <a:off x="7242175" y="1252538"/>
            <a:ext cx="16748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Inferior phrenic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50" name="Rectangle 74"/>
          <p:cNvSpPr>
            <a:spLocks noChangeArrowheads="1"/>
          </p:cNvSpPr>
          <p:nvPr/>
        </p:nvSpPr>
        <p:spPr bwMode="auto">
          <a:xfrm>
            <a:off x="7242175" y="2165350"/>
            <a:ext cx="16525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Left suprarenal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51" name="Rectangle 75"/>
          <p:cNvSpPr>
            <a:spLocks noChangeArrowheads="1"/>
          </p:cNvSpPr>
          <p:nvPr/>
        </p:nvSpPr>
        <p:spPr bwMode="auto">
          <a:xfrm>
            <a:off x="7248525" y="2865438"/>
            <a:ext cx="1312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Renal veins</a:t>
            </a:r>
          </a:p>
        </p:txBody>
      </p:sp>
      <p:sp>
        <p:nvSpPr>
          <p:cNvPr id="50252" name="Rectangle 76"/>
          <p:cNvSpPr>
            <a:spLocks noChangeArrowheads="1"/>
          </p:cNvSpPr>
          <p:nvPr/>
        </p:nvSpPr>
        <p:spPr bwMode="auto">
          <a:xfrm>
            <a:off x="7243763" y="3340100"/>
            <a:ext cx="16176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Left ascending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lumbar vein</a:t>
            </a:r>
          </a:p>
        </p:txBody>
      </p:sp>
      <p:sp>
        <p:nvSpPr>
          <p:cNvPr id="50253" name="Rectangle 77"/>
          <p:cNvSpPr>
            <a:spLocks noChangeArrowheads="1"/>
          </p:cNvSpPr>
          <p:nvPr/>
        </p:nvSpPr>
        <p:spPr bwMode="auto">
          <a:xfrm>
            <a:off x="7242175" y="3835400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Lumbar veins</a:t>
            </a:r>
          </a:p>
        </p:txBody>
      </p:sp>
      <p:sp>
        <p:nvSpPr>
          <p:cNvPr id="50254" name="Rectangle 78"/>
          <p:cNvSpPr>
            <a:spLocks noChangeArrowheads="1"/>
          </p:cNvSpPr>
          <p:nvPr/>
        </p:nvSpPr>
        <p:spPr bwMode="auto">
          <a:xfrm>
            <a:off x="7242175" y="4230688"/>
            <a:ext cx="13922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Left gonadal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55" name="Rectangle 79"/>
          <p:cNvSpPr>
            <a:spLocks noChangeArrowheads="1"/>
          </p:cNvSpPr>
          <p:nvPr/>
        </p:nvSpPr>
        <p:spPr bwMode="auto">
          <a:xfrm>
            <a:off x="7242175" y="4727575"/>
            <a:ext cx="15160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Common iliac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56" name="Rectangle 80"/>
          <p:cNvSpPr>
            <a:spLocks noChangeArrowheads="1"/>
          </p:cNvSpPr>
          <p:nvPr/>
        </p:nvSpPr>
        <p:spPr bwMode="auto">
          <a:xfrm>
            <a:off x="7242175" y="5243513"/>
            <a:ext cx="13700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Internal iliac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50258" name="Freeform 82"/>
          <p:cNvSpPr>
            <a:spLocks/>
          </p:cNvSpPr>
          <p:nvPr/>
        </p:nvSpPr>
        <p:spPr bwMode="auto">
          <a:xfrm>
            <a:off x="1687513" y="1662113"/>
            <a:ext cx="290036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7" y="2"/>
              </a:cxn>
            </a:cxnLst>
            <a:rect l="0" t="0" r="r" b="b"/>
            <a:pathLst>
              <a:path w="1827" h="2">
                <a:moveTo>
                  <a:pt x="0" y="0"/>
                </a:moveTo>
                <a:lnTo>
                  <a:pt x="1827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9" name="Line 83"/>
          <p:cNvSpPr>
            <a:spLocks noChangeShapeType="1"/>
          </p:cNvSpPr>
          <p:nvPr/>
        </p:nvSpPr>
        <p:spPr bwMode="auto">
          <a:xfrm flipV="1">
            <a:off x="3606800" y="1536700"/>
            <a:ext cx="6096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0" name="Freeform 84"/>
          <p:cNvSpPr>
            <a:spLocks/>
          </p:cNvSpPr>
          <p:nvPr/>
        </p:nvSpPr>
        <p:spPr bwMode="auto">
          <a:xfrm>
            <a:off x="2092325" y="2097088"/>
            <a:ext cx="23050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52" y="0"/>
              </a:cxn>
            </a:cxnLst>
            <a:rect l="0" t="0" r="r" b="b"/>
            <a:pathLst>
              <a:path w="1452" h="1">
                <a:moveTo>
                  <a:pt x="0" y="0"/>
                </a:moveTo>
                <a:lnTo>
                  <a:pt x="145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1" name="Freeform 85"/>
          <p:cNvSpPr>
            <a:spLocks/>
          </p:cNvSpPr>
          <p:nvPr/>
        </p:nvSpPr>
        <p:spPr bwMode="auto">
          <a:xfrm>
            <a:off x="1976438" y="2465388"/>
            <a:ext cx="19954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7" y="0"/>
              </a:cxn>
            </a:cxnLst>
            <a:rect l="0" t="0" r="r" b="b"/>
            <a:pathLst>
              <a:path w="1257" h="1">
                <a:moveTo>
                  <a:pt x="0" y="0"/>
                </a:moveTo>
                <a:lnTo>
                  <a:pt x="125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2" name="Freeform 86"/>
          <p:cNvSpPr>
            <a:spLocks/>
          </p:cNvSpPr>
          <p:nvPr/>
        </p:nvSpPr>
        <p:spPr bwMode="auto">
          <a:xfrm>
            <a:off x="1722438" y="3706813"/>
            <a:ext cx="2160587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1" y="2"/>
              </a:cxn>
            </a:cxnLst>
            <a:rect l="0" t="0" r="r" b="b"/>
            <a:pathLst>
              <a:path w="1361" h="2">
                <a:moveTo>
                  <a:pt x="0" y="0"/>
                </a:moveTo>
                <a:lnTo>
                  <a:pt x="1361" y="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3" name="Freeform 87"/>
          <p:cNvSpPr>
            <a:spLocks/>
          </p:cNvSpPr>
          <p:nvPr/>
        </p:nvSpPr>
        <p:spPr bwMode="auto">
          <a:xfrm>
            <a:off x="1630363" y="5221288"/>
            <a:ext cx="2233612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07" y="0"/>
              </a:cxn>
            </a:cxnLst>
            <a:rect l="0" t="0" r="r" b="b"/>
            <a:pathLst>
              <a:path w="1407" h="4">
                <a:moveTo>
                  <a:pt x="0" y="4"/>
                </a:moveTo>
                <a:lnTo>
                  <a:pt x="140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4" name="Line 88"/>
          <p:cNvSpPr>
            <a:spLocks noChangeShapeType="1"/>
          </p:cNvSpPr>
          <p:nvPr/>
        </p:nvSpPr>
        <p:spPr bwMode="auto">
          <a:xfrm>
            <a:off x="5207000" y="2309813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5" name="Freeform 89"/>
          <p:cNvSpPr>
            <a:spLocks/>
          </p:cNvSpPr>
          <p:nvPr/>
        </p:nvSpPr>
        <p:spPr bwMode="auto">
          <a:xfrm>
            <a:off x="4835525" y="3494088"/>
            <a:ext cx="24511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4" y="1"/>
              </a:cxn>
            </a:cxnLst>
            <a:rect l="0" t="0" r="r" b="b"/>
            <a:pathLst>
              <a:path w="1544" h="1">
                <a:moveTo>
                  <a:pt x="0" y="0"/>
                </a:moveTo>
                <a:lnTo>
                  <a:pt x="1544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6" name="Freeform 90"/>
          <p:cNvSpPr>
            <a:spLocks/>
          </p:cNvSpPr>
          <p:nvPr/>
        </p:nvSpPr>
        <p:spPr bwMode="auto">
          <a:xfrm>
            <a:off x="5365750" y="3732213"/>
            <a:ext cx="244475" cy="269875"/>
          </a:xfrm>
          <a:custGeom>
            <a:avLst/>
            <a:gdLst/>
            <a:ahLst/>
            <a:cxnLst>
              <a:cxn ang="0">
                <a:pos x="2" y="166"/>
              </a:cxn>
              <a:cxn ang="0">
                <a:pos x="154" y="170"/>
              </a:cxn>
              <a:cxn ang="0">
                <a:pos x="0" y="0"/>
              </a:cxn>
            </a:cxnLst>
            <a:rect l="0" t="0" r="r" b="b"/>
            <a:pathLst>
              <a:path w="154" h="170">
                <a:moveTo>
                  <a:pt x="2" y="166"/>
                </a:moveTo>
                <a:lnTo>
                  <a:pt x="154" y="17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7" name="Line 91"/>
          <p:cNvSpPr>
            <a:spLocks noChangeShapeType="1"/>
          </p:cNvSpPr>
          <p:nvPr/>
        </p:nvSpPr>
        <p:spPr bwMode="auto">
          <a:xfrm>
            <a:off x="5594350" y="4008438"/>
            <a:ext cx="170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8" name="Freeform 92"/>
          <p:cNvSpPr>
            <a:spLocks/>
          </p:cNvSpPr>
          <p:nvPr/>
        </p:nvSpPr>
        <p:spPr bwMode="auto">
          <a:xfrm>
            <a:off x="5311775" y="4116388"/>
            <a:ext cx="2016125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8" y="160"/>
              </a:cxn>
              <a:cxn ang="0">
                <a:pos x="1270" y="160"/>
              </a:cxn>
            </a:cxnLst>
            <a:rect l="0" t="0" r="r" b="b"/>
            <a:pathLst>
              <a:path w="1270" h="160">
                <a:moveTo>
                  <a:pt x="0" y="0"/>
                </a:moveTo>
                <a:lnTo>
                  <a:pt x="188" y="160"/>
                </a:lnTo>
                <a:lnTo>
                  <a:pt x="1270" y="16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9" name="Freeform 93"/>
          <p:cNvSpPr>
            <a:spLocks/>
          </p:cNvSpPr>
          <p:nvPr/>
        </p:nvSpPr>
        <p:spPr bwMode="auto">
          <a:xfrm>
            <a:off x="4879975" y="4745038"/>
            <a:ext cx="2416175" cy="119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72"/>
              </a:cxn>
              <a:cxn ang="0">
                <a:pos x="1522" y="75"/>
              </a:cxn>
            </a:cxnLst>
            <a:rect l="0" t="0" r="r" b="b"/>
            <a:pathLst>
              <a:path w="1522" h="75">
                <a:moveTo>
                  <a:pt x="0" y="0"/>
                </a:moveTo>
                <a:lnTo>
                  <a:pt x="232" y="72"/>
                </a:lnTo>
                <a:lnTo>
                  <a:pt x="1522" y="7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0" name="Freeform 94"/>
          <p:cNvSpPr>
            <a:spLocks/>
          </p:cNvSpPr>
          <p:nvPr/>
        </p:nvSpPr>
        <p:spPr bwMode="auto">
          <a:xfrm>
            <a:off x="5057775" y="5233988"/>
            <a:ext cx="2238375" cy="160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2" y="96"/>
              </a:cxn>
              <a:cxn ang="0">
                <a:pos x="1410" y="101"/>
              </a:cxn>
            </a:cxnLst>
            <a:rect l="0" t="0" r="r" b="b"/>
            <a:pathLst>
              <a:path w="1410" h="101">
                <a:moveTo>
                  <a:pt x="0" y="0"/>
                </a:moveTo>
                <a:lnTo>
                  <a:pt x="212" y="96"/>
                </a:lnTo>
                <a:lnTo>
                  <a:pt x="1410" y="10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1" name="Freeform 95"/>
          <p:cNvSpPr>
            <a:spLocks/>
          </p:cNvSpPr>
          <p:nvPr/>
        </p:nvSpPr>
        <p:spPr bwMode="auto">
          <a:xfrm>
            <a:off x="4105275" y="2954338"/>
            <a:ext cx="3209925" cy="69850"/>
          </a:xfrm>
          <a:custGeom>
            <a:avLst/>
            <a:gdLst/>
            <a:ahLst/>
            <a:cxnLst>
              <a:cxn ang="0">
                <a:pos x="2022" y="44"/>
              </a:cxn>
              <a:cxn ang="0">
                <a:pos x="972" y="42"/>
              </a:cxn>
              <a:cxn ang="0">
                <a:pos x="0" y="0"/>
              </a:cxn>
            </a:cxnLst>
            <a:rect l="0" t="0" r="r" b="b"/>
            <a:pathLst>
              <a:path w="2022" h="44">
                <a:moveTo>
                  <a:pt x="2022" y="44"/>
                </a:moveTo>
                <a:lnTo>
                  <a:pt x="972" y="42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2" name="Line 96"/>
          <p:cNvSpPr>
            <a:spLocks noChangeShapeType="1"/>
          </p:cNvSpPr>
          <p:nvPr/>
        </p:nvSpPr>
        <p:spPr bwMode="auto">
          <a:xfrm flipH="1" flipV="1">
            <a:off x="4664075" y="2868613"/>
            <a:ext cx="10001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3" name="Line 97"/>
          <p:cNvSpPr>
            <a:spLocks noChangeShapeType="1"/>
          </p:cNvSpPr>
          <p:nvPr/>
        </p:nvSpPr>
        <p:spPr bwMode="auto">
          <a:xfrm flipH="1">
            <a:off x="4743450" y="1401763"/>
            <a:ext cx="2568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534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15" name="Picture 79" descr="figure_19_25b_unlabeled"/>
          <p:cNvPicPr>
            <a:picLocks noChangeAspect="1" noChangeArrowheads="1"/>
          </p:cNvPicPr>
          <p:nvPr/>
        </p:nvPicPr>
        <p:blipFill>
          <a:blip r:embed="rId3" cstate="print"/>
          <a:srcRect b="2872"/>
          <a:stretch>
            <a:fillRect/>
          </a:stretch>
        </p:blipFill>
        <p:spPr bwMode="auto">
          <a:xfrm>
            <a:off x="2697163" y="219075"/>
            <a:ext cx="3749675" cy="6443663"/>
          </a:xfrm>
          <a:prstGeom prst="rect">
            <a:avLst/>
          </a:prstGeom>
          <a:noFill/>
        </p:spPr>
      </p:pic>
      <p:sp>
        <p:nvSpPr>
          <p:cNvPr id="40016" name="Rectangle 80"/>
          <p:cNvSpPr>
            <a:spLocks noChangeArrowheads="1"/>
          </p:cNvSpPr>
          <p:nvPr/>
        </p:nvSpPr>
        <p:spPr bwMode="auto">
          <a:xfrm>
            <a:off x="2665413" y="193675"/>
            <a:ext cx="1893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Common iliac artery</a:t>
            </a:r>
          </a:p>
        </p:txBody>
      </p:sp>
      <p:sp>
        <p:nvSpPr>
          <p:cNvPr id="40017" name="Rectangle 81"/>
          <p:cNvSpPr>
            <a:spLocks noChangeArrowheads="1"/>
          </p:cNvSpPr>
          <p:nvPr/>
        </p:nvSpPr>
        <p:spPr bwMode="auto">
          <a:xfrm>
            <a:off x="2667000" y="498475"/>
            <a:ext cx="176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Internal iliac artery</a:t>
            </a:r>
          </a:p>
        </p:txBody>
      </p:sp>
      <p:sp>
        <p:nvSpPr>
          <p:cNvPr id="40019" name="Rectangle 83"/>
          <p:cNvSpPr>
            <a:spLocks noChangeArrowheads="1"/>
          </p:cNvSpPr>
          <p:nvPr/>
        </p:nvSpPr>
        <p:spPr bwMode="auto">
          <a:xfrm>
            <a:off x="2667000" y="1095375"/>
            <a:ext cx="182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External iliac artery</a:t>
            </a:r>
          </a:p>
        </p:txBody>
      </p:sp>
      <p:sp>
        <p:nvSpPr>
          <p:cNvPr id="40020" name="Rectangle 84"/>
          <p:cNvSpPr>
            <a:spLocks noChangeArrowheads="1"/>
          </p:cNvSpPr>
          <p:nvPr/>
        </p:nvSpPr>
        <p:spPr bwMode="auto">
          <a:xfrm>
            <a:off x="2667000" y="1600200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Deep artery of thigh</a:t>
            </a:r>
          </a:p>
        </p:txBody>
      </p:sp>
      <p:sp>
        <p:nvSpPr>
          <p:cNvPr id="40021" name="Rectangle 85"/>
          <p:cNvSpPr>
            <a:spLocks noChangeArrowheads="1"/>
          </p:cNvSpPr>
          <p:nvPr/>
        </p:nvSpPr>
        <p:spPr bwMode="auto">
          <a:xfrm>
            <a:off x="2667000" y="2133600"/>
            <a:ext cx="17065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>
                <a:latin typeface="Arial" charset="0"/>
              </a:rPr>
              <a:t>Lateral circumflex</a:t>
            </a:r>
          </a:p>
          <a:p>
            <a:pPr>
              <a:lnSpc>
                <a:spcPct val="85000"/>
              </a:lnSpc>
            </a:pPr>
            <a:r>
              <a:rPr lang="en-US" sz="1400" b="1" dirty="0">
                <a:latin typeface="Arial" charset="0"/>
              </a:rPr>
              <a:t>femoral artery</a:t>
            </a:r>
          </a:p>
        </p:txBody>
      </p:sp>
      <p:sp>
        <p:nvSpPr>
          <p:cNvPr id="40024" name="Rectangle 88"/>
          <p:cNvSpPr>
            <a:spLocks noChangeArrowheads="1"/>
          </p:cNvSpPr>
          <p:nvPr/>
        </p:nvSpPr>
        <p:spPr bwMode="auto">
          <a:xfrm>
            <a:off x="2662238" y="2809875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Femoral artery</a:t>
            </a:r>
          </a:p>
        </p:txBody>
      </p:sp>
      <p:sp>
        <p:nvSpPr>
          <p:cNvPr id="40026" name="Rectangle 90"/>
          <p:cNvSpPr>
            <a:spLocks noChangeArrowheads="1"/>
          </p:cNvSpPr>
          <p:nvPr/>
        </p:nvSpPr>
        <p:spPr bwMode="auto">
          <a:xfrm>
            <a:off x="3048000" y="3352800"/>
            <a:ext cx="146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 err="1">
                <a:latin typeface="Arial" charset="0"/>
              </a:rPr>
              <a:t>Popliteal</a:t>
            </a:r>
            <a:r>
              <a:rPr lang="en-US" sz="1400" b="1" dirty="0">
                <a:latin typeface="Arial" charset="0"/>
              </a:rPr>
              <a:t> artery</a:t>
            </a:r>
          </a:p>
        </p:txBody>
      </p:sp>
      <p:sp>
        <p:nvSpPr>
          <p:cNvPr id="40027" name="Rectangle 91"/>
          <p:cNvSpPr>
            <a:spLocks noChangeArrowheads="1"/>
          </p:cNvSpPr>
          <p:nvPr/>
        </p:nvSpPr>
        <p:spPr bwMode="auto">
          <a:xfrm>
            <a:off x="2895600" y="3886200"/>
            <a:ext cx="1884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Anterior </a:t>
            </a:r>
            <a:r>
              <a:rPr lang="en-US" sz="1400" b="1" dirty="0" err="1">
                <a:latin typeface="Arial" charset="0"/>
              </a:rPr>
              <a:t>tibial</a:t>
            </a:r>
            <a:r>
              <a:rPr lang="en-US" sz="1400" b="1" dirty="0">
                <a:latin typeface="Arial" charset="0"/>
              </a:rPr>
              <a:t> artery</a:t>
            </a:r>
          </a:p>
        </p:txBody>
      </p:sp>
      <p:sp>
        <p:nvSpPr>
          <p:cNvPr id="40028" name="Rectangle 92"/>
          <p:cNvSpPr>
            <a:spLocks noChangeArrowheads="1"/>
          </p:cNvSpPr>
          <p:nvPr/>
        </p:nvSpPr>
        <p:spPr bwMode="auto">
          <a:xfrm>
            <a:off x="2895600" y="4343400"/>
            <a:ext cx="1973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Posterior </a:t>
            </a:r>
            <a:r>
              <a:rPr lang="en-US" sz="1400" b="1" dirty="0" err="1">
                <a:latin typeface="Arial" charset="0"/>
              </a:rPr>
              <a:t>tibial</a:t>
            </a:r>
            <a:r>
              <a:rPr lang="en-US" sz="1400" b="1" dirty="0">
                <a:latin typeface="Arial" charset="0"/>
              </a:rPr>
              <a:t> artery</a:t>
            </a:r>
          </a:p>
        </p:txBody>
      </p:sp>
      <p:sp>
        <p:nvSpPr>
          <p:cNvPr id="40029" name="Rectangle 93"/>
          <p:cNvSpPr>
            <a:spLocks noChangeArrowheads="1"/>
          </p:cNvSpPr>
          <p:nvPr/>
        </p:nvSpPr>
        <p:spPr bwMode="auto">
          <a:xfrm>
            <a:off x="2971800" y="480060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>
                <a:latin typeface="Arial" charset="0"/>
              </a:rPr>
              <a:t>Fibular artery</a:t>
            </a:r>
          </a:p>
        </p:txBody>
      </p:sp>
      <p:sp>
        <p:nvSpPr>
          <p:cNvPr id="40030" name="Rectangle 94"/>
          <p:cNvSpPr>
            <a:spLocks noChangeArrowheads="1"/>
          </p:cNvSpPr>
          <p:nvPr/>
        </p:nvSpPr>
        <p:spPr bwMode="auto">
          <a:xfrm>
            <a:off x="2895600" y="518160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 dirty="0" err="1">
                <a:latin typeface="Arial" charset="0"/>
              </a:rPr>
              <a:t>Dorsalis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pedis</a:t>
            </a:r>
            <a:r>
              <a:rPr lang="en-US" sz="1400" b="1" dirty="0">
                <a:latin typeface="Arial" charset="0"/>
              </a:rPr>
              <a:t> artery</a:t>
            </a:r>
          </a:p>
        </p:txBody>
      </p:sp>
      <p:sp>
        <p:nvSpPr>
          <p:cNvPr id="40032" name="Rectangle 96"/>
          <p:cNvSpPr>
            <a:spLocks noChangeArrowheads="1"/>
          </p:cNvSpPr>
          <p:nvPr/>
        </p:nvSpPr>
        <p:spPr bwMode="auto">
          <a:xfrm>
            <a:off x="2895600" y="5715000"/>
            <a:ext cx="16764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78000"/>
              </a:lnSpc>
            </a:pPr>
            <a:r>
              <a:rPr lang="en-US" sz="1400" b="1" dirty="0">
                <a:latin typeface="Arial" charset="0"/>
              </a:rPr>
              <a:t>Dorsal metatarsal</a:t>
            </a:r>
          </a:p>
          <a:p>
            <a:pPr>
              <a:lnSpc>
                <a:spcPct val="78000"/>
              </a:lnSpc>
            </a:pPr>
            <a:r>
              <a:rPr lang="en-US" sz="1400" b="1" dirty="0">
                <a:latin typeface="Arial" charset="0"/>
              </a:rPr>
              <a:t>arteries</a:t>
            </a:r>
          </a:p>
        </p:txBody>
      </p:sp>
      <p:sp>
        <p:nvSpPr>
          <p:cNvPr id="40033" name="Rectangle 97"/>
          <p:cNvSpPr>
            <a:spLocks noChangeArrowheads="1"/>
          </p:cNvSpPr>
          <p:nvPr/>
        </p:nvSpPr>
        <p:spPr bwMode="auto">
          <a:xfrm>
            <a:off x="2984500" y="6400800"/>
            <a:ext cx="1487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latin typeface="Arial Black" pitchFamily="1" charset="0"/>
              </a:rPr>
              <a:t>Anterior view</a:t>
            </a:r>
          </a:p>
        </p:txBody>
      </p:sp>
      <p:sp>
        <p:nvSpPr>
          <p:cNvPr id="40034" name="Freeform 98"/>
          <p:cNvSpPr>
            <a:spLocks/>
          </p:cNvSpPr>
          <p:nvPr/>
        </p:nvSpPr>
        <p:spPr bwMode="auto">
          <a:xfrm>
            <a:off x="4511675" y="371475"/>
            <a:ext cx="1616075" cy="273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8" y="0"/>
              </a:cxn>
              <a:cxn ang="0">
                <a:pos x="1018" y="172"/>
              </a:cxn>
            </a:cxnLst>
            <a:rect l="0" t="0" r="r" b="b"/>
            <a:pathLst>
              <a:path w="1018" h="172">
                <a:moveTo>
                  <a:pt x="0" y="0"/>
                </a:moveTo>
                <a:lnTo>
                  <a:pt x="258" y="0"/>
                </a:lnTo>
                <a:lnTo>
                  <a:pt x="1018" y="17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35" name="Freeform 99"/>
          <p:cNvSpPr>
            <a:spLocks/>
          </p:cNvSpPr>
          <p:nvPr/>
        </p:nvSpPr>
        <p:spPr bwMode="auto">
          <a:xfrm>
            <a:off x="4375150" y="692150"/>
            <a:ext cx="1660525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6" y="0"/>
              </a:cxn>
              <a:cxn ang="0">
                <a:pos x="1046" y="164"/>
              </a:cxn>
            </a:cxnLst>
            <a:rect l="0" t="0" r="r" b="b"/>
            <a:pathLst>
              <a:path w="1046" h="164">
                <a:moveTo>
                  <a:pt x="0" y="0"/>
                </a:moveTo>
                <a:lnTo>
                  <a:pt x="526" y="0"/>
                </a:lnTo>
                <a:lnTo>
                  <a:pt x="1046" y="1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37" name="Freeform 101"/>
          <p:cNvSpPr>
            <a:spLocks/>
          </p:cNvSpPr>
          <p:nvPr/>
        </p:nvSpPr>
        <p:spPr bwMode="auto">
          <a:xfrm>
            <a:off x="4451350" y="1092200"/>
            <a:ext cx="1412875" cy="1778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246" y="112"/>
              </a:cxn>
              <a:cxn ang="0">
                <a:pos x="890" y="0"/>
              </a:cxn>
            </a:cxnLst>
            <a:rect l="0" t="0" r="r" b="b"/>
            <a:pathLst>
              <a:path w="890" h="112">
                <a:moveTo>
                  <a:pt x="0" y="112"/>
                </a:moveTo>
                <a:lnTo>
                  <a:pt x="246" y="112"/>
                </a:lnTo>
                <a:lnTo>
                  <a:pt x="89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38" name="Freeform 102"/>
          <p:cNvSpPr>
            <a:spLocks/>
          </p:cNvSpPr>
          <p:nvPr/>
        </p:nvSpPr>
        <p:spPr bwMode="auto">
          <a:xfrm>
            <a:off x="4495799" y="1438275"/>
            <a:ext cx="1165225" cy="314325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240" y="58"/>
              </a:cxn>
              <a:cxn ang="0">
                <a:pos x="748" y="0"/>
              </a:cxn>
            </a:cxnLst>
            <a:rect l="0" t="0" r="r" b="b"/>
            <a:pathLst>
              <a:path w="748" h="58">
                <a:moveTo>
                  <a:pt x="0" y="58"/>
                </a:moveTo>
                <a:lnTo>
                  <a:pt x="240" y="58"/>
                </a:lnTo>
                <a:lnTo>
                  <a:pt x="74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39" name="Freeform 103"/>
          <p:cNvSpPr>
            <a:spLocks/>
          </p:cNvSpPr>
          <p:nvPr/>
        </p:nvSpPr>
        <p:spPr bwMode="auto">
          <a:xfrm>
            <a:off x="4343400" y="1616075"/>
            <a:ext cx="1006475" cy="669925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202" y="118"/>
              </a:cxn>
              <a:cxn ang="0">
                <a:pos x="650" y="0"/>
              </a:cxn>
            </a:cxnLst>
            <a:rect l="0" t="0" r="r" b="b"/>
            <a:pathLst>
              <a:path w="650" h="118">
                <a:moveTo>
                  <a:pt x="0" y="118"/>
                </a:moveTo>
                <a:lnTo>
                  <a:pt x="202" y="118"/>
                </a:lnTo>
                <a:lnTo>
                  <a:pt x="65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2" name="Freeform 106"/>
          <p:cNvSpPr>
            <a:spLocks/>
          </p:cNvSpPr>
          <p:nvPr/>
        </p:nvSpPr>
        <p:spPr bwMode="auto">
          <a:xfrm>
            <a:off x="4038600" y="2555875"/>
            <a:ext cx="1616075" cy="4445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350" y="280"/>
              </a:cxn>
              <a:cxn ang="0">
                <a:pos x="1018" y="0"/>
              </a:cxn>
            </a:cxnLst>
            <a:rect l="0" t="0" r="r" b="b"/>
            <a:pathLst>
              <a:path w="1018" h="280">
                <a:moveTo>
                  <a:pt x="0" y="280"/>
                </a:moveTo>
                <a:lnTo>
                  <a:pt x="350" y="280"/>
                </a:lnTo>
                <a:lnTo>
                  <a:pt x="101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4" name="Freeform 108"/>
          <p:cNvSpPr>
            <a:spLocks/>
          </p:cNvSpPr>
          <p:nvPr/>
        </p:nvSpPr>
        <p:spPr bwMode="auto">
          <a:xfrm>
            <a:off x="4495800" y="3400425"/>
            <a:ext cx="1079500" cy="104775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376" y="300"/>
              </a:cxn>
              <a:cxn ang="0">
                <a:pos x="936" y="0"/>
              </a:cxn>
            </a:cxnLst>
            <a:rect l="0" t="0" r="r" b="b"/>
            <a:pathLst>
              <a:path w="936" h="300">
                <a:moveTo>
                  <a:pt x="0" y="300"/>
                </a:moveTo>
                <a:lnTo>
                  <a:pt x="376" y="300"/>
                </a:lnTo>
                <a:lnTo>
                  <a:pt x="93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5" name="Freeform 109"/>
          <p:cNvSpPr>
            <a:spLocks/>
          </p:cNvSpPr>
          <p:nvPr/>
        </p:nvSpPr>
        <p:spPr bwMode="auto">
          <a:xfrm flipV="1">
            <a:off x="4800600" y="4038600"/>
            <a:ext cx="615950" cy="450850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244" y="244"/>
              </a:cxn>
              <a:cxn ang="0">
                <a:pos x="582" y="0"/>
              </a:cxn>
            </a:cxnLst>
            <a:rect l="0" t="0" r="r" b="b"/>
            <a:pathLst>
              <a:path w="582" h="244">
                <a:moveTo>
                  <a:pt x="0" y="244"/>
                </a:moveTo>
                <a:lnTo>
                  <a:pt x="244" y="244"/>
                </a:lnTo>
                <a:lnTo>
                  <a:pt x="58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6" name="Freeform 110"/>
          <p:cNvSpPr>
            <a:spLocks/>
          </p:cNvSpPr>
          <p:nvPr/>
        </p:nvSpPr>
        <p:spPr bwMode="auto">
          <a:xfrm flipV="1">
            <a:off x="4876800" y="4572000"/>
            <a:ext cx="609600" cy="33337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198" y="138"/>
              </a:cxn>
              <a:cxn ang="0">
                <a:pos x="572" y="0"/>
              </a:cxn>
            </a:cxnLst>
            <a:rect l="0" t="0" r="r" b="b"/>
            <a:pathLst>
              <a:path w="572" h="138">
                <a:moveTo>
                  <a:pt x="0" y="138"/>
                </a:moveTo>
                <a:lnTo>
                  <a:pt x="198" y="138"/>
                </a:lnTo>
                <a:lnTo>
                  <a:pt x="57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7" name="Freeform 111"/>
          <p:cNvSpPr>
            <a:spLocks/>
          </p:cNvSpPr>
          <p:nvPr/>
        </p:nvSpPr>
        <p:spPr bwMode="auto">
          <a:xfrm flipV="1">
            <a:off x="4267200" y="4953001"/>
            <a:ext cx="1108075" cy="266700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496" y="98"/>
              </a:cxn>
              <a:cxn ang="0">
                <a:pos x="906" y="0"/>
              </a:cxn>
            </a:cxnLst>
            <a:rect l="0" t="0" r="r" b="b"/>
            <a:pathLst>
              <a:path w="906" h="98">
                <a:moveTo>
                  <a:pt x="0" y="98"/>
                </a:moveTo>
                <a:lnTo>
                  <a:pt x="496" y="98"/>
                </a:lnTo>
                <a:lnTo>
                  <a:pt x="90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48" name="Freeform 112"/>
          <p:cNvSpPr>
            <a:spLocks/>
          </p:cNvSpPr>
          <p:nvPr/>
        </p:nvSpPr>
        <p:spPr bwMode="auto">
          <a:xfrm>
            <a:off x="4800600" y="5334000"/>
            <a:ext cx="647700" cy="346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0"/>
              </a:cxn>
              <a:cxn ang="0">
                <a:pos x="572" y="22"/>
              </a:cxn>
            </a:cxnLst>
            <a:rect l="0" t="0" r="r" b="b"/>
            <a:pathLst>
              <a:path w="572" h="22">
                <a:moveTo>
                  <a:pt x="0" y="0"/>
                </a:moveTo>
                <a:lnTo>
                  <a:pt x="276" y="0"/>
                </a:lnTo>
                <a:lnTo>
                  <a:pt x="572" y="2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50" name="Line 114"/>
          <p:cNvSpPr>
            <a:spLocks noChangeShapeType="1"/>
          </p:cNvSpPr>
          <p:nvPr/>
        </p:nvSpPr>
        <p:spPr bwMode="auto">
          <a:xfrm>
            <a:off x="4648200" y="5867400"/>
            <a:ext cx="5842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51" name="Line 115"/>
          <p:cNvSpPr>
            <a:spLocks noChangeShapeType="1"/>
          </p:cNvSpPr>
          <p:nvPr/>
        </p:nvSpPr>
        <p:spPr bwMode="auto">
          <a:xfrm>
            <a:off x="4800601" y="5943601"/>
            <a:ext cx="4445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7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Chambers and Associated Great Vessels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_________________________________________ </a:t>
            </a:r>
            <a:r>
              <a:rPr lang="en-US" dirty="0" smtClean="0"/>
              <a:t>(</a:t>
            </a:r>
            <a:r>
              <a:rPr lang="en-US" dirty="0" err="1"/>
              <a:t>atrioventricular</a:t>
            </a:r>
            <a:r>
              <a:rPr lang="en-US" dirty="0"/>
              <a:t> groove)</a:t>
            </a:r>
          </a:p>
          <a:p>
            <a:pPr lvl="1"/>
            <a:r>
              <a:rPr lang="en-US" dirty="0"/>
              <a:t>Encircles junction of atria and ventricles</a:t>
            </a:r>
          </a:p>
          <a:p>
            <a:endParaRPr lang="en-US" b="1" dirty="0" smtClean="0"/>
          </a:p>
          <a:p>
            <a:r>
              <a:rPr lang="en-US" b="1" dirty="0" smtClean="0"/>
              <a:t>Anterior </a:t>
            </a:r>
            <a:r>
              <a:rPr lang="en-US" b="1" dirty="0" err="1"/>
              <a:t>interventricular</a:t>
            </a:r>
            <a:r>
              <a:rPr lang="en-US" b="1" dirty="0"/>
              <a:t> </a:t>
            </a:r>
            <a:r>
              <a:rPr lang="en-US" b="1" dirty="0" err="1"/>
              <a:t>sulcus</a:t>
            </a:r>
            <a:endParaRPr lang="en-US" dirty="0"/>
          </a:p>
          <a:p>
            <a:pPr lvl="1"/>
            <a:r>
              <a:rPr lang="en-US" dirty="0"/>
              <a:t>Anterior position of </a:t>
            </a:r>
            <a:r>
              <a:rPr lang="en-US" dirty="0" err="1"/>
              <a:t>interventricular</a:t>
            </a:r>
            <a:r>
              <a:rPr lang="en-US" dirty="0"/>
              <a:t> septum</a:t>
            </a:r>
          </a:p>
          <a:p>
            <a:endParaRPr lang="en-US" b="1" dirty="0" smtClean="0"/>
          </a:p>
          <a:p>
            <a:r>
              <a:rPr lang="en-US" b="1" dirty="0" smtClean="0"/>
              <a:t>Posterior </a:t>
            </a:r>
            <a:r>
              <a:rPr lang="en-US" b="1" dirty="0" err="1"/>
              <a:t>interventricular</a:t>
            </a:r>
            <a:r>
              <a:rPr lang="en-US" b="1" dirty="0"/>
              <a:t> </a:t>
            </a:r>
            <a:r>
              <a:rPr lang="en-US" b="1" dirty="0" err="1"/>
              <a:t>sulcus</a:t>
            </a:r>
            <a:endParaRPr lang="en-US" dirty="0"/>
          </a:p>
          <a:p>
            <a:pPr lvl="1"/>
            <a:r>
              <a:rPr lang="en-US" dirty="0" smtClean="0"/>
              <a:t>________________________________ on </a:t>
            </a:r>
            <a:r>
              <a:rPr lang="en-US" dirty="0" err="1"/>
              <a:t>posteroinferior</a:t>
            </a:r>
            <a:r>
              <a:rPr lang="en-US" dirty="0"/>
              <a:t> surface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87" name="Picture 139" descr="figure_19_30b_unlabeled"/>
          <p:cNvPicPr>
            <a:picLocks noChangeAspect="1" noChangeArrowheads="1"/>
          </p:cNvPicPr>
          <p:nvPr/>
        </p:nvPicPr>
        <p:blipFill>
          <a:blip r:embed="rId3" cstate="print"/>
          <a:srcRect b="3136"/>
          <a:stretch>
            <a:fillRect/>
          </a:stretch>
        </p:blipFill>
        <p:spPr bwMode="auto">
          <a:xfrm>
            <a:off x="2362200" y="152400"/>
            <a:ext cx="5176838" cy="6426200"/>
          </a:xfrm>
          <a:prstGeom prst="rect">
            <a:avLst/>
          </a:prstGeom>
          <a:noFill/>
        </p:spPr>
      </p:pic>
      <p:sp>
        <p:nvSpPr>
          <p:cNvPr id="53388" name="Rectangle 140"/>
          <p:cNvSpPr>
            <a:spLocks noChangeArrowheads="1"/>
          </p:cNvSpPr>
          <p:nvPr/>
        </p:nvSpPr>
        <p:spPr bwMode="auto">
          <a:xfrm>
            <a:off x="1606550" y="488950"/>
            <a:ext cx="175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Common iliac vein</a:t>
            </a:r>
          </a:p>
        </p:txBody>
      </p:sp>
      <p:sp>
        <p:nvSpPr>
          <p:cNvPr id="53389" name="Rectangle 141"/>
          <p:cNvSpPr>
            <a:spLocks noChangeArrowheads="1"/>
          </p:cNvSpPr>
          <p:nvPr/>
        </p:nvSpPr>
        <p:spPr bwMode="auto">
          <a:xfrm>
            <a:off x="1600200" y="685800"/>
            <a:ext cx="1627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Internal iliac vein</a:t>
            </a:r>
          </a:p>
        </p:txBody>
      </p:sp>
      <p:sp>
        <p:nvSpPr>
          <p:cNvPr id="53390" name="Rectangle 142"/>
          <p:cNvSpPr>
            <a:spLocks noChangeArrowheads="1"/>
          </p:cNvSpPr>
          <p:nvPr/>
        </p:nvSpPr>
        <p:spPr bwMode="auto">
          <a:xfrm>
            <a:off x="1593850" y="889000"/>
            <a:ext cx="168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External iliac vein</a:t>
            </a:r>
          </a:p>
        </p:txBody>
      </p:sp>
      <p:sp>
        <p:nvSpPr>
          <p:cNvPr id="53392" name="Rectangle 144"/>
          <p:cNvSpPr>
            <a:spLocks noChangeArrowheads="1"/>
          </p:cNvSpPr>
          <p:nvPr/>
        </p:nvSpPr>
        <p:spPr bwMode="auto">
          <a:xfrm>
            <a:off x="1601787" y="1657350"/>
            <a:ext cx="1281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b="1">
                <a:latin typeface="Arial" charset="0"/>
              </a:rPr>
              <a:t>Femoral vein</a:t>
            </a:r>
          </a:p>
        </p:txBody>
      </p:sp>
      <p:sp>
        <p:nvSpPr>
          <p:cNvPr id="53393" name="Rectangle 145"/>
          <p:cNvSpPr>
            <a:spLocks noChangeArrowheads="1"/>
          </p:cNvSpPr>
          <p:nvPr/>
        </p:nvSpPr>
        <p:spPr bwMode="auto">
          <a:xfrm>
            <a:off x="1601787" y="2073262"/>
            <a:ext cx="1645002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Great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saphenous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vein (superficial)</a:t>
            </a:r>
          </a:p>
        </p:txBody>
      </p:sp>
      <p:sp>
        <p:nvSpPr>
          <p:cNvPr id="53394" name="Rectangle 146"/>
          <p:cNvSpPr>
            <a:spLocks noChangeArrowheads="1"/>
          </p:cNvSpPr>
          <p:nvPr/>
        </p:nvSpPr>
        <p:spPr bwMode="auto">
          <a:xfrm>
            <a:off x="2319338" y="3222625"/>
            <a:ext cx="13303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Popliteal vein</a:t>
            </a:r>
          </a:p>
        </p:txBody>
      </p:sp>
      <p:sp>
        <p:nvSpPr>
          <p:cNvPr id="53395" name="Rectangle 147"/>
          <p:cNvSpPr>
            <a:spLocks noChangeArrowheads="1"/>
          </p:cNvSpPr>
          <p:nvPr/>
        </p:nvSpPr>
        <p:spPr bwMode="auto">
          <a:xfrm>
            <a:off x="2319338" y="3509963"/>
            <a:ext cx="1527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Small</a:t>
            </a:r>
          </a:p>
          <a:p>
            <a:pPr>
              <a:lnSpc>
                <a:spcPct val="90000"/>
              </a:lnSpc>
            </a:pP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saphenous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vein</a:t>
            </a:r>
          </a:p>
        </p:txBody>
      </p:sp>
      <p:sp>
        <p:nvSpPr>
          <p:cNvPr id="53396" name="Rectangle 148"/>
          <p:cNvSpPr>
            <a:spLocks noChangeArrowheads="1"/>
          </p:cNvSpPr>
          <p:nvPr/>
        </p:nvSpPr>
        <p:spPr bwMode="auto">
          <a:xfrm>
            <a:off x="2320925" y="3990975"/>
            <a:ext cx="11826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Fibular vein</a:t>
            </a:r>
          </a:p>
        </p:txBody>
      </p:sp>
      <p:sp>
        <p:nvSpPr>
          <p:cNvPr id="53397" name="Rectangle 149"/>
          <p:cNvSpPr>
            <a:spLocks noChangeArrowheads="1"/>
          </p:cNvSpPr>
          <p:nvPr/>
        </p:nvSpPr>
        <p:spPr bwMode="auto">
          <a:xfrm>
            <a:off x="2327275" y="4257675"/>
            <a:ext cx="10048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Anterior</a:t>
            </a:r>
          </a:p>
          <a:p>
            <a:pPr>
              <a:lnSpc>
                <a:spcPct val="95000"/>
              </a:lnSpc>
            </a:pPr>
            <a:r>
              <a:rPr lang="en-US" sz="1400" b="1">
                <a:latin typeface="Arial" charset="0"/>
              </a:rPr>
              <a:t>tibial vein</a:t>
            </a:r>
          </a:p>
        </p:txBody>
      </p:sp>
      <p:sp>
        <p:nvSpPr>
          <p:cNvPr id="53398" name="Rectangle 150"/>
          <p:cNvSpPr>
            <a:spLocks noChangeArrowheads="1"/>
          </p:cNvSpPr>
          <p:nvPr/>
        </p:nvSpPr>
        <p:spPr bwMode="auto">
          <a:xfrm>
            <a:off x="2322513" y="4683125"/>
            <a:ext cx="1054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Dorsalis</a:t>
            </a:r>
          </a:p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pedis vein</a:t>
            </a:r>
          </a:p>
        </p:txBody>
      </p:sp>
      <p:sp>
        <p:nvSpPr>
          <p:cNvPr id="53399" name="Rectangle 151"/>
          <p:cNvSpPr>
            <a:spLocks noChangeArrowheads="1"/>
          </p:cNvSpPr>
          <p:nvPr/>
        </p:nvSpPr>
        <p:spPr bwMode="auto">
          <a:xfrm>
            <a:off x="2328863" y="5105400"/>
            <a:ext cx="12319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Dorsal</a:t>
            </a:r>
          </a:p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venous arch</a:t>
            </a:r>
          </a:p>
        </p:txBody>
      </p:sp>
      <p:sp>
        <p:nvSpPr>
          <p:cNvPr id="53400" name="Rectangle 152"/>
          <p:cNvSpPr>
            <a:spLocks noChangeArrowheads="1"/>
          </p:cNvSpPr>
          <p:nvPr/>
        </p:nvSpPr>
        <p:spPr bwMode="auto">
          <a:xfrm>
            <a:off x="2328863" y="5578475"/>
            <a:ext cx="15779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Dorsal</a:t>
            </a:r>
          </a:p>
          <a:p>
            <a:pPr>
              <a:lnSpc>
                <a:spcPct val="92000"/>
              </a:lnSpc>
            </a:pPr>
            <a:r>
              <a:rPr lang="en-US" sz="1400" b="1">
                <a:latin typeface="Arial" charset="0"/>
              </a:rPr>
              <a:t>metatarsal veins</a:t>
            </a:r>
          </a:p>
        </p:txBody>
      </p:sp>
      <p:sp>
        <p:nvSpPr>
          <p:cNvPr id="53401" name="Line 153"/>
          <p:cNvSpPr>
            <a:spLocks noChangeShapeType="1"/>
          </p:cNvSpPr>
          <p:nvPr/>
        </p:nvSpPr>
        <p:spPr bwMode="auto">
          <a:xfrm flipH="1" flipV="1">
            <a:off x="3352800" y="685800"/>
            <a:ext cx="17287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2" name="Line 154"/>
          <p:cNvSpPr>
            <a:spLocks noChangeShapeType="1"/>
          </p:cNvSpPr>
          <p:nvPr/>
        </p:nvSpPr>
        <p:spPr bwMode="auto">
          <a:xfrm flipH="1" flipV="1">
            <a:off x="3200400" y="838200"/>
            <a:ext cx="18272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3" name="Freeform 155"/>
          <p:cNvSpPr>
            <a:spLocks/>
          </p:cNvSpPr>
          <p:nvPr/>
        </p:nvSpPr>
        <p:spPr bwMode="auto">
          <a:xfrm flipH="1">
            <a:off x="3276601" y="996951"/>
            <a:ext cx="1638300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" y="106"/>
              </a:cxn>
              <a:cxn ang="0">
                <a:pos x="618" y="106"/>
              </a:cxn>
            </a:cxnLst>
            <a:rect l="0" t="0" r="r" b="b"/>
            <a:pathLst>
              <a:path w="618" h="106">
                <a:moveTo>
                  <a:pt x="0" y="0"/>
                </a:moveTo>
                <a:lnTo>
                  <a:pt x="122" y="106"/>
                </a:lnTo>
                <a:lnTo>
                  <a:pt x="618" y="10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5" name="Line 157"/>
          <p:cNvSpPr>
            <a:spLocks noChangeShapeType="1"/>
          </p:cNvSpPr>
          <p:nvPr/>
        </p:nvSpPr>
        <p:spPr bwMode="auto">
          <a:xfrm flipH="1" flipV="1">
            <a:off x="2819401" y="1828800"/>
            <a:ext cx="1803400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6" name="Freeform 158"/>
          <p:cNvSpPr>
            <a:spLocks/>
          </p:cNvSpPr>
          <p:nvPr/>
        </p:nvSpPr>
        <p:spPr bwMode="auto">
          <a:xfrm flipH="1">
            <a:off x="3200401" y="2101851"/>
            <a:ext cx="1619250" cy="184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150"/>
              </a:cxn>
              <a:cxn ang="0">
                <a:pos x="678" y="150"/>
              </a:cxn>
            </a:cxnLst>
            <a:rect l="0" t="0" r="r" b="b"/>
            <a:pathLst>
              <a:path w="678" h="150">
                <a:moveTo>
                  <a:pt x="0" y="0"/>
                </a:moveTo>
                <a:lnTo>
                  <a:pt x="150" y="150"/>
                </a:lnTo>
                <a:lnTo>
                  <a:pt x="678" y="1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7" name="Freeform 159"/>
          <p:cNvSpPr>
            <a:spLocks/>
          </p:cNvSpPr>
          <p:nvPr/>
        </p:nvSpPr>
        <p:spPr bwMode="auto">
          <a:xfrm>
            <a:off x="3592513" y="3392488"/>
            <a:ext cx="957262" cy="4762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3" y="0"/>
              </a:cxn>
            </a:cxnLst>
            <a:rect l="0" t="0" r="r" b="b"/>
            <a:pathLst>
              <a:path w="603" h="3">
                <a:moveTo>
                  <a:pt x="0" y="3"/>
                </a:moveTo>
                <a:lnTo>
                  <a:pt x="60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8" name="Freeform 160"/>
          <p:cNvSpPr>
            <a:spLocks/>
          </p:cNvSpPr>
          <p:nvPr/>
        </p:nvSpPr>
        <p:spPr bwMode="auto">
          <a:xfrm>
            <a:off x="2933700" y="3652838"/>
            <a:ext cx="1319213" cy="3587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76" y="0"/>
              </a:cxn>
              <a:cxn ang="0">
                <a:pos x="831" y="226"/>
              </a:cxn>
            </a:cxnLst>
            <a:rect l="0" t="0" r="r" b="b"/>
            <a:pathLst>
              <a:path w="831" h="226">
                <a:moveTo>
                  <a:pt x="0" y="6"/>
                </a:moveTo>
                <a:lnTo>
                  <a:pt x="676" y="0"/>
                </a:lnTo>
                <a:lnTo>
                  <a:pt x="831" y="22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9" name="Freeform 161"/>
          <p:cNvSpPr>
            <a:spLocks/>
          </p:cNvSpPr>
          <p:nvPr/>
        </p:nvSpPr>
        <p:spPr bwMode="auto">
          <a:xfrm>
            <a:off x="3446463" y="4159250"/>
            <a:ext cx="908050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9" y="1"/>
              </a:cxn>
              <a:cxn ang="0">
                <a:pos x="572" y="185"/>
              </a:cxn>
            </a:cxnLst>
            <a:rect l="0" t="0" r="r" b="b"/>
            <a:pathLst>
              <a:path w="572" h="185">
                <a:moveTo>
                  <a:pt x="0" y="0"/>
                </a:moveTo>
                <a:lnTo>
                  <a:pt x="359" y="1"/>
                </a:lnTo>
                <a:lnTo>
                  <a:pt x="572" y="18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0" name="Freeform 162"/>
          <p:cNvSpPr>
            <a:spLocks/>
          </p:cNvSpPr>
          <p:nvPr/>
        </p:nvSpPr>
        <p:spPr bwMode="auto">
          <a:xfrm>
            <a:off x="3148013" y="4418013"/>
            <a:ext cx="1249362" cy="119062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40" y="0"/>
              </a:cxn>
              <a:cxn ang="0">
                <a:pos x="787" y="75"/>
              </a:cxn>
            </a:cxnLst>
            <a:rect l="0" t="0" r="r" b="b"/>
            <a:pathLst>
              <a:path w="787" h="75">
                <a:moveTo>
                  <a:pt x="0" y="1"/>
                </a:moveTo>
                <a:lnTo>
                  <a:pt x="440" y="0"/>
                </a:lnTo>
                <a:lnTo>
                  <a:pt x="787" y="7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1" name="Freeform 163"/>
          <p:cNvSpPr>
            <a:spLocks/>
          </p:cNvSpPr>
          <p:nvPr/>
        </p:nvSpPr>
        <p:spPr bwMode="auto">
          <a:xfrm>
            <a:off x="3148013" y="4845050"/>
            <a:ext cx="1290637" cy="906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2" y="4"/>
              </a:cxn>
              <a:cxn ang="0">
                <a:pos x="813" y="571"/>
              </a:cxn>
            </a:cxnLst>
            <a:rect l="0" t="0" r="r" b="b"/>
            <a:pathLst>
              <a:path w="813" h="571">
                <a:moveTo>
                  <a:pt x="0" y="0"/>
                </a:moveTo>
                <a:lnTo>
                  <a:pt x="542" y="4"/>
                </a:lnTo>
                <a:lnTo>
                  <a:pt x="813" y="57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2" name="Freeform 164"/>
          <p:cNvSpPr>
            <a:spLocks/>
          </p:cNvSpPr>
          <p:nvPr/>
        </p:nvSpPr>
        <p:spPr bwMode="auto">
          <a:xfrm>
            <a:off x="4011613" y="4854575"/>
            <a:ext cx="360362" cy="1084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683"/>
              </a:cxn>
            </a:cxnLst>
            <a:rect l="0" t="0" r="r" b="b"/>
            <a:pathLst>
              <a:path w="227" h="683">
                <a:moveTo>
                  <a:pt x="0" y="0"/>
                </a:moveTo>
                <a:lnTo>
                  <a:pt x="227" y="68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3" name="Freeform 165"/>
          <p:cNvSpPr>
            <a:spLocks/>
          </p:cNvSpPr>
          <p:nvPr/>
        </p:nvSpPr>
        <p:spPr bwMode="auto">
          <a:xfrm>
            <a:off x="2982913" y="5273675"/>
            <a:ext cx="1223962" cy="731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" y="0"/>
              </a:cxn>
              <a:cxn ang="0">
                <a:pos x="771" y="461"/>
              </a:cxn>
            </a:cxnLst>
            <a:rect l="0" t="0" r="r" b="b"/>
            <a:pathLst>
              <a:path w="771" h="461">
                <a:moveTo>
                  <a:pt x="0" y="0"/>
                </a:moveTo>
                <a:lnTo>
                  <a:pt x="560" y="0"/>
                </a:lnTo>
                <a:lnTo>
                  <a:pt x="771" y="46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4" name="Freeform 166"/>
          <p:cNvSpPr>
            <a:spLocks/>
          </p:cNvSpPr>
          <p:nvPr/>
        </p:nvSpPr>
        <p:spPr bwMode="auto">
          <a:xfrm>
            <a:off x="2987675" y="5730875"/>
            <a:ext cx="1120775" cy="334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4" y="2"/>
              </a:cxn>
              <a:cxn ang="0">
                <a:pos x="706" y="211"/>
              </a:cxn>
            </a:cxnLst>
            <a:rect l="0" t="0" r="r" b="b"/>
            <a:pathLst>
              <a:path w="706" h="211">
                <a:moveTo>
                  <a:pt x="0" y="0"/>
                </a:moveTo>
                <a:lnTo>
                  <a:pt x="564" y="2"/>
                </a:lnTo>
                <a:lnTo>
                  <a:pt x="706" y="21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5" name="Freeform 167"/>
          <p:cNvSpPr>
            <a:spLocks/>
          </p:cNvSpPr>
          <p:nvPr/>
        </p:nvSpPr>
        <p:spPr bwMode="auto">
          <a:xfrm>
            <a:off x="3886200" y="5737225"/>
            <a:ext cx="146050" cy="280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177"/>
              </a:cxn>
            </a:cxnLst>
            <a:rect l="0" t="0" r="r" b="b"/>
            <a:pathLst>
              <a:path w="92" h="177">
                <a:moveTo>
                  <a:pt x="0" y="0"/>
                </a:moveTo>
                <a:lnTo>
                  <a:pt x="92" y="17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1945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1" name="Picture 41" descr="figure_19_25c_unlabeled"/>
          <p:cNvPicPr>
            <a:picLocks noChangeAspect="1" noChangeArrowheads="1"/>
          </p:cNvPicPr>
          <p:nvPr/>
        </p:nvPicPr>
        <p:blipFill>
          <a:blip r:embed="rId3" cstate="print"/>
          <a:srcRect b="2728"/>
          <a:stretch>
            <a:fillRect/>
          </a:stretch>
        </p:blipFill>
        <p:spPr bwMode="auto">
          <a:xfrm>
            <a:off x="2082800" y="184150"/>
            <a:ext cx="4975225" cy="6453188"/>
          </a:xfrm>
          <a:prstGeom prst="rect">
            <a:avLst/>
          </a:prstGeom>
          <a:noFill/>
        </p:spPr>
      </p:pic>
      <p:sp>
        <p:nvSpPr>
          <p:cNvPr id="40983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19.25c  Arteries of the right pelvis and lower limb.</a:t>
            </a: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5257800" y="9144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dirty="0" err="1">
                <a:latin typeface="Arial" charset="0"/>
              </a:rPr>
              <a:t>Popliteal</a:t>
            </a:r>
            <a:r>
              <a:rPr lang="en-US" sz="1800" b="1" dirty="0">
                <a:latin typeface="Arial" charset="0"/>
              </a:rPr>
              <a:t> artery</a:t>
            </a: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5562600" y="1600200"/>
            <a:ext cx="17335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latin typeface="Arial" charset="0"/>
              </a:rPr>
              <a:t>Anterior </a:t>
            </a:r>
            <a:r>
              <a:rPr lang="en-US" sz="1800" b="1" dirty="0" err="1">
                <a:latin typeface="Arial" charset="0"/>
              </a:rPr>
              <a:t>tibial</a:t>
            </a:r>
            <a:r>
              <a:rPr lang="en-US" sz="1800" b="1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Arial" charset="0"/>
              </a:rPr>
              <a:t>artery</a:t>
            </a: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5257800" y="2590800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 dirty="0">
                <a:latin typeface="Arial" charset="0"/>
              </a:rPr>
              <a:t>Fibular artery</a:t>
            </a:r>
          </a:p>
        </p:txBody>
      </p:sp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5216525" y="4441825"/>
            <a:ext cx="1885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 err="1">
                <a:latin typeface="Arial" charset="0"/>
              </a:rPr>
              <a:t>Dorsalis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err="1">
                <a:latin typeface="Arial" charset="0"/>
              </a:rPr>
              <a:t>pedis</a:t>
            </a:r>
            <a:endParaRPr lang="en-US" sz="1800" b="1" dirty="0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US" sz="1800" b="1" dirty="0">
                <a:latin typeface="Arial" charset="0"/>
              </a:rPr>
              <a:t>artery (from top</a:t>
            </a:r>
          </a:p>
          <a:p>
            <a:pPr>
              <a:lnSpc>
                <a:spcPct val="85000"/>
              </a:lnSpc>
            </a:pPr>
            <a:r>
              <a:rPr lang="en-US" sz="1800" b="1" dirty="0">
                <a:latin typeface="Arial" charset="0"/>
              </a:rPr>
              <a:t>of foot)</a:t>
            </a:r>
          </a:p>
        </p:txBody>
      </p:sp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5221288" y="5389563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latin typeface="Arial" charset="0"/>
              </a:rPr>
              <a:t>Plantar arch</a:t>
            </a: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5105400" y="3429000"/>
            <a:ext cx="18478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>
                <a:latin typeface="Arial" charset="0"/>
              </a:rPr>
              <a:t>Posterior </a:t>
            </a:r>
            <a:r>
              <a:rPr lang="en-US" sz="1800" b="1" dirty="0" err="1">
                <a:latin typeface="Arial" charset="0"/>
              </a:rPr>
              <a:t>tibial</a:t>
            </a:r>
            <a:r>
              <a:rPr lang="en-US" sz="1800" b="1" dirty="0">
                <a:latin typeface="Arial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n-US" sz="1800" b="1" dirty="0">
                <a:latin typeface="Arial" charset="0"/>
              </a:rPr>
              <a:t>artery</a:t>
            </a:r>
          </a:p>
        </p:txBody>
      </p:sp>
      <p:sp>
        <p:nvSpPr>
          <p:cNvPr id="41011" name="Freeform 51"/>
          <p:cNvSpPr>
            <a:spLocks/>
          </p:cNvSpPr>
          <p:nvPr/>
        </p:nvSpPr>
        <p:spPr bwMode="auto">
          <a:xfrm>
            <a:off x="4406900" y="1125538"/>
            <a:ext cx="850899" cy="246062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380" y="0"/>
              </a:cxn>
              <a:cxn ang="0">
                <a:pos x="538" y="0"/>
              </a:cxn>
            </a:cxnLst>
            <a:rect l="0" t="0" r="r" b="b"/>
            <a:pathLst>
              <a:path w="538" h="148">
                <a:moveTo>
                  <a:pt x="0" y="148"/>
                </a:moveTo>
                <a:lnTo>
                  <a:pt x="380" y="0"/>
                </a:lnTo>
                <a:lnTo>
                  <a:pt x="53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Freeform 52"/>
          <p:cNvSpPr>
            <a:spLocks/>
          </p:cNvSpPr>
          <p:nvPr/>
        </p:nvSpPr>
        <p:spPr bwMode="auto">
          <a:xfrm>
            <a:off x="4608512" y="1730375"/>
            <a:ext cx="1030287" cy="174625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54" y="0"/>
              </a:cxn>
              <a:cxn ang="0">
                <a:pos x="402" y="0"/>
              </a:cxn>
            </a:cxnLst>
            <a:rect l="0" t="0" r="r" b="b"/>
            <a:pathLst>
              <a:path w="402" h="128">
                <a:moveTo>
                  <a:pt x="0" y="128"/>
                </a:moveTo>
                <a:lnTo>
                  <a:pt x="254" y="0"/>
                </a:lnTo>
                <a:lnTo>
                  <a:pt x="40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 flipV="1">
            <a:off x="4613274" y="2819400"/>
            <a:ext cx="644525" cy="279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4" name="Line 54"/>
          <p:cNvSpPr>
            <a:spLocks noChangeShapeType="1"/>
          </p:cNvSpPr>
          <p:nvPr/>
        </p:nvSpPr>
        <p:spPr bwMode="auto">
          <a:xfrm flipH="1" flipV="1">
            <a:off x="4359275" y="3235323"/>
            <a:ext cx="746125" cy="3460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Freeform 55"/>
          <p:cNvSpPr>
            <a:spLocks/>
          </p:cNvSpPr>
          <p:nvPr/>
        </p:nvSpPr>
        <p:spPr bwMode="auto">
          <a:xfrm>
            <a:off x="4441825" y="4597400"/>
            <a:ext cx="803275" cy="981075"/>
          </a:xfrm>
          <a:custGeom>
            <a:avLst/>
            <a:gdLst/>
            <a:ahLst/>
            <a:cxnLst>
              <a:cxn ang="0">
                <a:pos x="506" y="0"/>
              </a:cxn>
              <a:cxn ang="0">
                <a:pos x="354" y="0"/>
              </a:cxn>
              <a:cxn ang="0">
                <a:pos x="0" y="618"/>
              </a:cxn>
            </a:cxnLst>
            <a:rect l="0" t="0" r="r" b="b"/>
            <a:pathLst>
              <a:path w="506" h="618">
                <a:moveTo>
                  <a:pt x="506" y="0"/>
                </a:moveTo>
                <a:lnTo>
                  <a:pt x="354" y="0"/>
                </a:lnTo>
                <a:lnTo>
                  <a:pt x="0" y="61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4729163" y="5581650"/>
            <a:ext cx="511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9752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3" name="Picture 33" descr="figure_19_30c_unlabeled"/>
          <p:cNvPicPr>
            <a:picLocks noChangeAspect="1" noChangeArrowheads="1"/>
          </p:cNvPicPr>
          <p:nvPr/>
        </p:nvPicPr>
        <p:blipFill>
          <a:blip r:embed="rId3" cstate="print"/>
          <a:srcRect b="2657"/>
          <a:stretch>
            <a:fillRect/>
          </a:stretch>
        </p:blipFill>
        <p:spPr bwMode="auto">
          <a:xfrm>
            <a:off x="3352800" y="152400"/>
            <a:ext cx="2865438" cy="6457950"/>
          </a:xfrm>
          <a:prstGeom prst="rect">
            <a:avLst/>
          </a:prstGeom>
          <a:noFill/>
        </p:spPr>
      </p:pic>
      <p:sp>
        <p:nvSpPr>
          <p:cNvPr id="163843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Figure 19.30c  Veins of the right lower limb.</a:t>
            </a:r>
          </a:p>
        </p:txBody>
      </p:sp>
      <p:sp>
        <p:nvSpPr>
          <p:cNvPr id="163874" name="Rectangle 34"/>
          <p:cNvSpPr>
            <a:spLocks noChangeArrowheads="1"/>
          </p:cNvSpPr>
          <p:nvPr/>
        </p:nvSpPr>
        <p:spPr bwMode="auto">
          <a:xfrm>
            <a:off x="4897438" y="346075"/>
            <a:ext cx="1257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Great</a:t>
            </a:r>
          </a:p>
          <a:p>
            <a:pPr>
              <a:lnSpc>
                <a:spcPct val="92000"/>
              </a:lnSpc>
            </a:pP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saphenous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92000"/>
              </a:lnSpc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vein</a:t>
            </a:r>
          </a:p>
        </p:txBody>
      </p:sp>
      <p:sp>
        <p:nvSpPr>
          <p:cNvPr id="163875" name="Rectangle 35"/>
          <p:cNvSpPr>
            <a:spLocks noChangeArrowheads="1"/>
          </p:cNvSpPr>
          <p:nvPr/>
        </p:nvSpPr>
        <p:spPr bwMode="auto">
          <a:xfrm>
            <a:off x="4897438" y="1092200"/>
            <a:ext cx="10302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Popliteal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163876" name="Rectangle 36"/>
          <p:cNvSpPr>
            <a:spLocks noChangeArrowheads="1"/>
          </p:cNvSpPr>
          <p:nvPr/>
        </p:nvSpPr>
        <p:spPr bwMode="auto">
          <a:xfrm>
            <a:off x="4906963" y="1638300"/>
            <a:ext cx="1120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Anterior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tibial vein</a:t>
            </a:r>
          </a:p>
        </p:txBody>
      </p:sp>
      <p:sp>
        <p:nvSpPr>
          <p:cNvPr id="163877" name="Rectangle 37"/>
          <p:cNvSpPr>
            <a:spLocks noChangeArrowheads="1"/>
          </p:cNvSpPr>
          <p:nvPr/>
        </p:nvSpPr>
        <p:spPr bwMode="auto">
          <a:xfrm>
            <a:off x="4902200" y="2144713"/>
            <a:ext cx="8620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Fibular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163878" name="Rectangle 38"/>
          <p:cNvSpPr>
            <a:spLocks noChangeArrowheads="1"/>
          </p:cNvSpPr>
          <p:nvPr/>
        </p:nvSpPr>
        <p:spPr bwMode="auto">
          <a:xfrm>
            <a:off x="4902200" y="2703067"/>
            <a:ext cx="1350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Small</a:t>
            </a:r>
          </a:p>
          <a:p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saphenous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vein</a:t>
            </a: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(superficial)</a:t>
            </a:r>
          </a:p>
        </p:txBody>
      </p:sp>
      <p:sp>
        <p:nvSpPr>
          <p:cNvPr id="163879" name="Rectangle 39"/>
          <p:cNvSpPr>
            <a:spLocks noChangeArrowheads="1"/>
          </p:cNvSpPr>
          <p:nvPr/>
        </p:nvSpPr>
        <p:spPr bwMode="auto">
          <a:xfrm>
            <a:off x="4902200" y="3744913"/>
            <a:ext cx="10763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Posterior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tibial 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vein</a:t>
            </a:r>
          </a:p>
        </p:txBody>
      </p:sp>
      <p:sp>
        <p:nvSpPr>
          <p:cNvPr id="163880" name="Rectangle 40"/>
          <p:cNvSpPr>
            <a:spLocks noChangeArrowheads="1"/>
          </p:cNvSpPr>
          <p:nvPr/>
        </p:nvSpPr>
        <p:spPr bwMode="auto">
          <a:xfrm>
            <a:off x="4902200" y="4521200"/>
            <a:ext cx="873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Plantar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veins</a:t>
            </a:r>
          </a:p>
        </p:txBody>
      </p:sp>
      <p:sp>
        <p:nvSpPr>
          <p:cNvPr id="163881" name="Rectangle 41"/>
          <p:cNvSpPr>
            <a:spLocks noChangeArrowheads="1"/>
          </p:cNvSpPr>
          <p:nvPr/>
        </p:nvSpPr>
        <p:spPr bwMode="auto">
          <a:xfrm>
            <a:off x="4902200" y="5024438"/>
            <a:ext cx="13477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Deep</a:t>
            </a:r>
          </a:p>
          <a:p>
            <a:pPr>
              <a:lnSpc>
                <a:spcPct val="92000"/>
              </a:lnSpc>
            </a:pPr>
            <a:r>
              <a:rPr lang="en-US" sz="1600" b="1">
                <a:latin typeface="Arial" charset="0"/>
              </a:rPr>
              <a:t>plantar arch</a:t>
            </a:r>
          </a:p>
        </p:txBody>
      </p:sp>
      <p:sp>
        <p:nvSpPr>
          <p:cNvPr id="163882" name="Rectangle 42"/>
          <p:cNvSpPr>
            <a:spLocks noChangeArrowheads="1"/>
          </p:cNvSpPr>
          <p:nvPr/>
        </p:nvSpPr>
        <p:spPr bwMode="auto">
          <a:xfrm>
            <a:off x="4902200" y="5610225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Digital veins</a:t>
            </a:r>
          </a:p>
        </p:txBody>
      </p:sp>
      <p:sp>
        <p:nvSpPr>
          <p:cNvPr id="163884" name="Line 44"/>
          <p:cNvSpPr>
            <a:spLocks noChangeShapeType="1"/>
          </p:cNvSpPr>
          <p:nvPr/>
        </p:nvSpPr>
        <p:spPr bwMode="auto">
          <a:xfrm>
            <a:off x="3597275" y="498475"/>
            <a:ext cx="134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5" name="Freeform 45"/>
          <p:cNvSpPr>
            <a:spLocks/>
          </p:cNvSpPr>
          <p:nvPr/>
        </p:nvSpPr>
        <p:spPr bwMode="auto">
          <a:xfrm>
            <a:off x="4154488" y="955675"/>
            <a:ext cx="782637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106"/>
              </a:cxn>
              <a:cxn ang="0">
                <a:pos x="286" y="106"/>
              </a:cxn>
            </a:cxnLst>
            <a:rect l="0" t="0" r="r" b="b"/>
            <a:pathLst>
              <a:path w="286" h="106">
                <a:moveTo>
                  <a:pt x="0" y="0"/>
                </a:moveTo>
                <a:lnTo>
                  <a:pt x="214" y="106"/>
                </a:lnTo>
                <a:lnTo>
                  <a:pt x="286" y="10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6" name="Line 46"/>
          <p:cNvSpPr>
            <a:spLocks noChangeShapeType="1"/>
          </p:cNvSpPr>
          <p:nvPr/>
        </p:nvSpPr>
        <p:spPr bwMode="auto">
          <a:xfrm>
            <a:off x="4270375" y="1792288"/>
            <a:ext cx="677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7" name="Line 47"/>
          <p:cNvSpPr>
            <a:spLocks noChangeShapeType="1"/>
          </p:cNvSpPr>
          <p:nvPr/>
        </p:nvSpPr>
        <p:spPr bwMode="auto">
          <a:xfrm>
            <a:off x="4281488" y="2293938"/>
            <a:ext cx="661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8" name="Line 48"/>
          <p:cNvSpPr>
            <a:spLocks noChangeShapeType="1"/>
          </p:cNvSpPr>
          <p:nvPr/>
        </p:nvSpPr>
        <p:spPr bwMode="auto">
          <a:xfrm>
            <a:off x="4127500" y="2878138"/>
            <a:ext cx="820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9" name="Line 49"/>
          <p:cNvSpPr>
            <a:spLocks noChangeShapeType="1"/>
          </p:cNvSpPr>
          <p:nvPr/>
        </p:nvSpPr>
        <p:spPr bwMode="auto">
          <a:xfrm>
            <a:off x="3975100" y="3890963"/>
            <a:ext cx="973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0" name="Freeform 50"/>
          <p:cNvSpPr>
            <a:spLocks/>
          </p:cNvSpPr>
          <p:nvPr/>
        </p:nvSpPr>
        <p:spPr bwMode="auto">
          <a:xfrm>
            <a:off x="4030663" y="4687888"/>
            <a:ext cx="908050" cy="39687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36" y="0"/>
              </a:cxn>
              <a:cxn ang="0">
                <a:pos x="332" y="0"/>
              </a:cxn>
            </a:cxnLst>
            <a:rect l="0" t="0" r="r" b="b"/>
            <a:pathLst>
              <a:path w="332" h="144">
                <a:moveTo>
                  <a:pt x="0" y="144"/>
                </a:moveTo>
                <a:lnTo>
                  <a:pt x="236" y="0"/>
                </a:lnTo>
                <a:lnTo>
                  <a:pt x="33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1" name="Freeform 51"/>
          <p:cNvSpPr>
            <a:spLocks/>
          </p:cNvSpPr>
          <p:nvPr/>
        </p:nvSpPr>
        <p:spPr bwMode="auto">
          <a:xfrm>
            <a:off x="4298950" y="4687888"/>
            <a:ext cx="382588" cy="438150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0" y="276"/>
              </a:cxn>
            </a:cxnLst>
            <a:rect l="0" t="0" r="r" b="b"/>
            <a:pathLst>
              <a:path w="241" h="276">
                <a:moveTo>
                  <a:pt x="241" y="0"/>
                </a:moveTo>
                <a:lnTo>
                  <a:pt x="0" y="27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2" name="Freeform 52"/>
          <p:cNvSpPr>
            <a:spLocks/>
          </p:cNvSpPr>
          <p:nvPr/>
        </p:nvSpPr>
        <p:spPr bwMode="auto">
          <a:xfrm>
            <a:off x="4210050" y="5180013"/>
            <a:ext cx="733425" cy="379412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164" y="0"/>
              </a:cxn>
              <a:cxn ang="0">
                <a:pos x="268" y="0"/>
              </a:cxn>
            </a:cxnLst>
            <a:rect l="0" t="0" r="r" b="b"/>
            <a:pathLst>
              <a:path w="268" h="138">
                <a:moveTo>
                  <a:pt x="0" y="138"/>
                </a:moveTo>
                <a:lnTo>
                  <a:pt x="164" y="0"/>
                </a:lnTo>
                <a:lnTo>
                  <a:pt x="26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3" name="Line 53"/>
          <p:cNvSpPr>
            <a:spLocks noChangeShapeType="1"/>
          </p:cNvSpPr>
          <p:nvPr/>
        </p:nvSpPr>
        <p:spPr bwMode="auto">
          <a:xfrm>
            <a:off x="4248150" y="5780088"/>
            <a:ext cx="700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4" name="Line 54"/>
          <p:cNvSpPr>
            <a:spLocks noChangeShapeType="1"/>
          </p:cNvSpPr>
          <p:nvPr/>
        </p:nvSpPr>
        <p:spPr bwMode="auto">
          <a:xfrm>
            <a:off x="4422775" y="5537200"/>
            <a:ext cx="2190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8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696" y="1150144"/>
            <a:ext cx="4400304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Atria: The Receiving Chambers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6482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Appendages that increase </a:t>
            </a:r>
            <a:r>
              <a:rPr lang="en-US" dirty="0" smtClean="0"/>
              <a:t>_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Right </a:t>
            </a:r>
            <a:r>
              <a:rPr lang="en-US" b="1" dirty="0"/>
              <a:t>atrium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Posterior and anterior regions separated by </a:t>
            </a:r>
            <a:r>
              <a:rPr lang="en-US" i="1" dirty="0" err="1"/>
              <a:t>crista</a:t>
            </a:r>
            <a:r>
              <a:rPr lang="en-US" i="1" dirty="0"/>
              <a:t> </a:t>
            </a:r>
            <a:r>
              <a:rPr lang="en-US" i="1" dirty="0" err="1"/>
              <a:t>terminalis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Left </a:t>
            </a:r>
            <a:r>
              <a:rPr lang="en-US" b="1" dirty="0"/>
              <a:t>atrium</a:t>
            </a:r>
          </a:p>
          <a:p>
            <a:pPr lvl="1"/>
            <a:r>
              <a:rPr lang="en-US" dirty="0" err="1"/>
              <a:t>Pectinate</a:t>
            </a:r>
            <a:r>
              <a:rPr lang="en-US" dirty="0"/>
              <a:t> muscles only in auricles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Atria: The Receiving Chambers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Contribute ____________________________ to </a:t>
            </a:r>
            <a:r>
              <a:rPr lang="en-US" dirty="0"/>
              <a:t>propulsion of blood</a:t>
            </a:r>
          </a:p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veins empty into right atrium:</a:t>
            </a:r>
          </a:p>
          <a:p>
            <a:pPr lvl="1"/>
            <a:r>
              <a:rPr lang="en-US" b="1" dirty="0"/>
              <a:t>Superior vena cava, inferior vena cava, coronary sinus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 empty </a:t>
            </a:r>
            <a:r>
              <a:rPr lang="en-US" dirty="0"/>
              <a:t>into left atrium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Ventricles: The Discharging Chambers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 volume of heart</a:t>
            </a:r>
          </a:p>
          <a:p>
            <a:endParaRPr lang="en-US" b="1" dirty="0" smtClean="0"/>
          </a:p>
          <a:p>
            <a:r>
              <a:rPr lang="en-US" b="1" dirty="0" smtClean="0"/>
              <a:t>Right </a:t>
            </a:r>
            <a:r>
              <a:rPr lang="en-US" b="1" dirty="0"/>
              <a:t>ventricle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 </a:t>
            </a:r>
            <a:endParaRPr lang="en-US" dirty="0"/>
          </a:p>
          <a:p>
            <a:r>
              <a:rPr lang="en-US" b="1" dirty="0"/>
              <a:t>Left ventricle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posteroinferior</a:t>
            </a:r>
            <a:r>
              <a:rPr lang="en-US" dirty="0" smtClean="0"/>
              <a:t> </a:t>
            </a:r>
            <a:r>
              <a:rPr lang="en-US" dirty="0"/>
              <a:t>surface</a:t>
            </a:r>
          </a:p>
          <a:p>
            <a:r>
              <a:rPr lang="en-US" b="1" dirty="0" err="1"/>
              <a:t>Trabeculae</a:t>
            </a:r>
            <a:r>
              <a:rPr lang="en-US" b="1" dirty="0"/>
              <a:t> </a:t>
            </a:r>
            <a:r>
              <a:rPr lang="en-US" b="1" dirty="0" err="1"/>
              <a:t>carneae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anchor </a:t>
            </a:r>
            <a:r>
              <a:rPr lang="en-US" b="1" dirty="0" err="1"/>
              <a:t>chordae</a:t>
            </a:r>
            <a:r>
              <a:rPr lang="en-US" b="1" dirty="0"/>
              <a:t> </a:t>
            </a:r>
            <a:r>
              <a:rPr lang="en-US" b="1" dirty="0" err="1"/>
              <a:t>tendineae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</a:rPr>
              <a:t>Figure 18.5e  Gross anatomy of the heart.</a:t>
            </a:r>
          </a:p>
        </p:txBody>
      </p:sp>
      <p:pic>
        <p:nvPicPr>
          <p:cNvPr id="24589" name="Picture 13" descr="figure_18_05e_unlabeled"/>
          <p:cNvPicPr>
            <a:picLocks noChangeAspect="1" noChangeArrowheads="1"/>
          </p:cNvPicPr>
          <p:nvPr/>
        </p:nvPicPr>
        <p:blipFill>
          <a:blip r:embed="rId3" cstate="print"/>
          <a:srcRect b="3333"/>
          <a:stretch>
            <a:fillRect/>
          </a:stretch>
        </p:blipFill>
        <p:spPr bwMode="auto">
          <a:xfrm>
            <a:off x="273050" y="736600"/>
            <a:ext cx="8597900" cy="5203825"/>
          </a:xfrm>
          <a:prstGeom prst="rect">
            <a:avLst/>
          </a:prstGeom>
          <a:noFill/>
        </p:spPr>
      </p:pic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587500" y="3213100"/>
            <a:ext cx="22796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2146300" y="3425825"/>
            <a:ext cx="958850" cy="6350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436" y="40"/>
              </a:cxn>
              <a:cxn ang="0">
                <a:pos x="604" y="0"/>
              </a:cxn>
            </a:cxnLst>
            <a:rect l="0" t="0" r="r" b="b"/>
            <a:pathLst>
              <a:path w="604" h="40">
                <a:moveTo>
                  <a:pt x="0" y="36"/>
                </a:moveTo>
                <a:lnTo>
                  <a:pt x="436" y="40"/>
                </a:lnTo>
                <a:lnTo>
                  <a:pt x="604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2816225" y="3263900"/>
            <a:ext cx="304800" cy="26035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40"/>
              </a:cxn>
              <a:cxn ang="0">
                <a:pos x="188" y="164"/>
              </a:cxn>
            </a:cxnLst>
            <a:rect l="0" t="0" r="r" b="b"/>
            <a:pathLst>
              <a:path w="192" h="164">
                <a:moveTo>
                  <a:pt x="192" y="0"/>
                </a:moveTo>
                <a:lnTo>
                  <a:pt x="0" y="140"/>
                </a:lnTo>
                <a:lnTo>
                  <a:pt x="188" y="164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1838325" y="3797300"/>
            <a:ext cx="188912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0" y="2"/>
              </a:cxn>
              <a:cxn ang="0">
                <a:pos x="1190" y="24"/>
              </a:cxn>
            </a:cxnLst>
            <a:rect l="0" t="0" r="r" b="b"/>
            <a:pathLst>
              <a:path w="1190" h="24">
                <a:moveTo>
                  <a:pt x="0" y="0"/>
                </a:moveTo>
                <a:lnTo>
                  <a:pt x="650" y="2"/>
                </a:lnTo>
                <a:lnTo>
                  <a:pt x="1190" y="24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2019300" y="4076700"/>
            <a:ext cx="16256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0" y="0"/>
              </a:cxn>
              <a:cxn ang="0">
                <a:pos x="1024" y="96"/>
              </a:cxn>
            </a:cxnLst>
            <a:rect l="0" t="0" r="r" b="b"/>
            <a:pathLst>
              <a:path w="1024" h="96">
                <a:moveTo>
                  <a:pt x="0" y="0"/>
                </a:moveTo>
                <a:lnTo>
                  <a:pt x="590" y="0"/>
                </a:lnTo>
                <a:lnTo>
                  <a:pt x="1024" y="96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2216150" y="4308475"/>
            <a:ext cx="1933575" cy="9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2968625" y="4314825"/>
            <a:ext cx="1079500" cy="120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2260600" y="4589463"/>
            <a:ext cx="2582863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2" y="0"/>
              </a:cxn>
              <a:cxn ang="0">
                <a:pos x="1627" y="58"/>
              </a:cxn>
            </a:cxnLst>
            <a:rect l="0" t="0" r="r" b="b"/>
            <a:pathLst>
              <a:path w="1627" h="58">
                <a:moveTo>
                  <a:pt x="0" y="0"/>
                </a:moveTo>
                <a:lnTo>
                  <a:pt x="472" y="0"/>
                </a:lnTo>
                <a:lnTo>
                  <a:pt x="1627" y="58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3009900" y="4589463"/>
            <a:ext cx="1625600" cy="3254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5062538" y="4487863"/>
            <a:ext cx="147796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V="1">
            <a:off x="5453063" y="4233863"/>
            <a:ext cx="1092200" cy="412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V="1">
            <a:off x="5837238" y="3979863"/>
            <a:ext cx="703262" cy="38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Freeform 27"/>
          <p:cNvSpPr>
            <a:spLocks/>
          </p:cNvSpPr>
          <p:nvPr/>
        </p:nvSpPr>
        <p:spPr bwMode="auto">
          <a:xfrm>
            <a:off x="4605338" y="3200400"/>
            <a:ext cx="1939925" cy="40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5" y="256"/>
              </a:cxn>
              <a:cxn ang="0">
                <a:pos x="1222" y="256"/>
              </a:cxn>
            </a:cxnLst>
            <a:rect l="0" t="0" r="r" b="b"/>
            <a:pathLst>
              <a:path w="1222" h="256">
                <a:moveTo>
                  <a:pt x="0" y="0"/>
                </a:moveTo>
                <a:lnTo>
                  <a:pt x="1195" y="256"/>
                </a:lnTo>
                <a:lnTo>
                  <a:pt x="1222" y="256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4864100" y="3208338"/>
            <a:ext cx="1671638" cy="50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Freeform 29"/>
          <p:cNvSpPr>
            <a:spLocks/>
          </p:cNvSpPr>
          <p:nvPr/>
        </p:nvSpPr>
        <p:spPr bwMode="auto">
          <a:xfrm>
            <a:off x="5435600" y="2636838"/>
            <a:ext cx="1109663" cy="534987"/>
          </a:xfrm>
          <a:custGeom>
            <a:avLst/>
            <a:gdLst/>
            <a:ahLst/>
            <a:cxnLst>
              <a:cxn ang="0">
                <a:pos x="0" y="337"/>
              </a:cxn>
              <a:cxn ang="0">
                <a:pos x="595" y="0"/>
              </a:cxn>
              <a:cxn ang="0">
                <a:pos x="699" y="0"/>
              </a:cxn>
            </a:cxnLst>
            <a:rect l="0" t="0" r="r" b="b"/>
            <a:pathLst>
              <a:path w="699" h="337">
                <a:moveTo>
                  <a:pt x="0" y="337"/>
                </a:moveTo>
                <a:lnTo>
                  <a:pt x="595" y="0"/>
                </a:lnTo>
                <a:lnTo>
                  <a:pt x="699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Freeform 34"/>
          <p:cNvSpPr>
            <a:spLocks/>
          </p:cNvSpPr>
          <p:nvPr/>
        </p:nvSpPr>
        <p:spPr bwMode="auto">
          <a:xfrm>
            <a:off x="5270500" y="1625600"/>
            <a:ext cx="1270000" cy="977900"/>
          </a:xfrm>
          <a:custGeom>
            <a:avLst/>
            <a:gdLst/>
            <a:ahLst/>
            <a:cxnLst>
              <a:cxn ang="0">
                <a:pos x="0" y="616"/>
              </a:cxn>
              <a:cxn ang="0">
                <a:pos x="581" y="3"/>
              </a:cxn>
              <a:cxn ang="0">
                <a:pos x="800" y="0"/>
              </a:cxn>
            </a:cxnLst>
            <a:rect l="0" t="0" r="r" b="b"/>
            <a:pathLst>
              <a:path w="800" h="616">
                <a:moveTo>
                  <a:pt x="0" y="616"/>
                </a:moveTo>
                <a:lnTo>
                  <a:pt x="581" y="3"/>
                </a:lnTo>
                <a:lnTo>
                  <a:pt x="800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2573338" y="2819400"/>
            <a:ext cx="1619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Freeform 36"/>
          <p:cNvSpPr>
            <a:spLocks/>
          </p:cNvSpPr>
          <p:nvPr/>
        </p:nvSpPr>
        <p:spPr bwMode="auto">
          <a:xfrm>
            <a:off x="1760538" y="2332038"/>
            <a:ext cx="1757362" cy="669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6" y="0"/>
              </a:cxn>
              <a:cxn ang="0">
                <a:pos x="1107" y="422"/>
              </a:cxn>
            </a:cxnLst>
            <a:rect l="0" t="0" r="r" b="b"/>
            <a:pathLst>
              <a:path w="1107" h="422">
                <a:moveTo>
                  <a:pt x="0" y="0"/>
                </a:moveTo>
                <a:lnTo>
                  <a:pt x="766" y="0"/>
                </a:lnTo>
                <a:lnTo>
                  <a:pt x="1107" y="422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Line 44"/>
          <p:cNvSpPr>
            <a:spLocks noChangeShapeType="1"/>
          </p:cNvSpPr>
          <p:nvPr/>
        </p:nvSpPr>
        <p:spPr bwMode="auto">
          <a:xfrm>
            <a:off x="1585913" y="3209925"/>
            <a:ext cx="2279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Freeform 45"/>
          <p:cNvSpPr>
            <a:spLocks/>
          </p:cNvSpPr>
          <p:nvPr/>
        </p:nvSpPr>
        <p:spPr bwMode="auto">
          <a:xfrm>
            <a:off x="2144713" y="3422650"/>
            <a:ext cx="958850" cy="6350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436" y="40"/>
              </a:cxn>
              <a:cxn ang="0">
                <a:pos x="604" y="0"/>
              </a:cxn>
            </a:cxnLst>
            <a:rect l="0" t="0" r="r" b="b"/>
            <a:pathLst>
              <a:path w="604" h="40">
                <a:moveTo>
                  <a:pt x="0" y="36"/>
                </a:moveTo>
                <a:lnTo>
                  <a:pt x="436" y="40"/>
                </a:lnTo>
                <a:lnTo>
                  <a:pt x="60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Freeform 46"/>
          <p:cNvSpPr>
            <a:spLocks/>
          </p:cNvSpPr>
          <p:nvPr/>
        </p:nvSpPr>
        <p:spPr bwMode="auto">
          <a:xfrm>
            <a:off x="2814638" y="3260725"/>
            <a:ext cx="304800" cy="26035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40"/>
              </a:cxn>
              <a:cxn ang="0">
                <a:pos x="188" y="164"/>
              </a:cxn>
            </a:cxnLst>
            <a:rect l="0" t="0" r="r" b="b"/>
            <a:pathLst>
              <a:path w="192" h="164">
                <a:moveTo>
                  <a:pt x="192" y="0"/>
                </a:moveTo>
                <a:lnTo>
                  <a:pt x="0" y="140"/>
                </a:lnTo>
                <a:lnTo>
                  <a:pt x="188" y="1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Freeform 47"/>
          <p:cNvSpPr>
            <a:spLocks/>
          </p:cNvSpPr>
          <p:nvPr/>
        </p:nvSpPr>
        <p:spPr bwMode="auto">
          <a:xfrm>
            <a:off x="1836738" y="3794125"/>
            <a:ext cx="188912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0" y="2"/>
              </a:cxn>
              <a:cxn ang="0">
                <a:pos x="1190" y="24"/>
              </a:cxn>
            </a:cxnLst>
            <a:rect l="0" t="0" r="r" b="b"/>
            <a:pathLst>
              <a:path w="1190" h="24">
                <a:moveTo>
                  <a:pt x="0" y="0"/>
                </a:moveTo>
                <a:lnTo>
                  <a:pt x="650" y="2"/>
                </a:lnTo>
                <a:lnTo>
                  <a:pt x="1190" y="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Freeform 48"/>
          <p:cNvSpPr>
            <a:spLocks/>
          </p:cNvSpPr>
          <p:nvPr/>
        </p:nvSpPr>
        <p:spPr bwMode="auto">
          <a:xfrm>
            <a:off x="2017713" y="4073525"/>
            <a:ext cx="16256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0" y="0"/>
              </a:cxn>
              <a:cxn ang="0">
                <a:pos x="1024" y="96"/>
              </a:cxn>
            </a:cxnLst>
            <a:rect l="0" t="0" r="r" b="b"/>
            <a:pathLst>
              <a:path w="1024" h="96">
                <a:moveTo>
                  <a:pt x="0" y="0"/>
                </a:moveTo>
                <a:lnTo>
                  <a:pt x="590" y="0"/>
                </a:lnTo>
                <a:lnTo>
                  <a:pt x="1024" y="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 flipV="1">
            <a:off x="2214563" y="4305300"/>
            <a:ext cx="19335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>
            <a:off x="2967038" y="4311650"/>
            <a:ext cx="107950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Freeform 51"/>
          <p:cNvSpPr>
            <a:spLocks/>
          </p:cNvSpPr>
          <p:nvPr/>
        </p:nvSpPr>
        <p:spPr bwMode="auto">
          <a:xfrm>
            <a:off x="2259013" y="4586288"/>
            <a:ext cx="2582862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2" y="0"/>
              </a:cxn>
              <a:cxn ang="0">
                <a:pos x="1627" y="58"/>
              </a:cxn>
            </a:cxnLst>
            <a:rect l="0" t="0" r="r" b="b"/>
            <a:pathLst>
              <a:path w="1627" h="58">
                <a:moveTo>
                  <a:pt x="0" y="0"/>
                </a:moveTo>
                <a:lnTo>
                  <a:pt x="472" y="0"/>
                </a:lnTo>
                <a:lnTo>
                  <a:pt x="1627" y="5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>
            <a:off x="3008313" y="4586288"/>
            <a:ext cx="1625600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>
            <a:off x="5060950" y="4484688"/>
            <a:ext cx="147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Line 55"/>
          <p:cNvSpPr>
            <a:spLocks noChangeShapeType="1"/>
          </p:cNvSpPr>
          <p:nvPr/>
        </p:nvSpPr>
        <p:spPr bwMode="auto">
          <a:xfrm flipV="1">
            <a:off x="5451475" y="4230688"/>
            <a:ext cx="1092200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 flipV="1">
            <a:off x="5835650" y="3976688"/>
            <a:ext cx="703263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Freeform 57"/>
          <p:cNvSpPr>
            <a:spLocks/>
          </p:cNvSpPr>
          <p:nvPr/>
        </p:nvSpPr>
        <p:spPr bwMode="auto">
          <a:xfrm>
            <a:off x="4603750" y="3197225"/>
            <a:ext cx="1939925" cy="40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5" y="256"/>
              </a:cxn>
              <a:cxn ang="0">
                <a:pos x="1222" y="256"/>
              </a:cxn>
            </a:cxnLst>
            <a:rect l="0" t="0" r="r" b="b"/>
            <a:pathLst>
              <a:path w="1222" h="256">
                <a:moveTo>
                  <a:pt x="0" y="0"/>
                </a:moveTo>
                <a:lnTo>
                  <a:pt x="1195" y="256"/>
                </a:lnTo>
                <a:lnTo>
                  <a:pt x="1222" y="2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Line 58"/>
          <p:cNvSpPr>
            <a:spLocks noChangeShapeType="1"/>
          </p:cNvSpPr>
          <p:nvPr/>
        </p:nvSpPr>
        <p:spPr bwMode="auto">
          <a:xfrm>
            <a:off x="4862513" y="3205163"/>
            <a:ext cx="1671637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Freeform 59"/>
          <p:cNvSpPr>
            <a:spLocks/>
          </p:cNvSpPr>
          <p:nvPr/>
        </p:nvSpPr>
        <p:spPr bwMode="auto">
          <a:xfrm>
            <a:off x="5434013" y="2633663"/>
            <a:ext cx="1109662" cy="534987"/>
          </a:xfrm>
          <a:custGeom>
            <a:avLst/>
            <a:gdLst/>
            <a:ahLst/>
            <a:cxnLst>
              <a:cxn ang="0">
                <a:pos x="0" y="337"/>
              </a:cxn>
              <a:cxn ang="0">
                <a:pos x="595" y="0"/>
              </a:cxn>
              <a:cxn ang="0">
                <a:pos x="699" y="0"/>
              </a:cxn>
            </a:cxnLst>
            <a:rect l="0" t="0" r="r" b="b"/>
            <a:pathLst>
              <a:path w="699" h="337">
                <a:moveTo>
                  <a:pt x="0" y="337"/>
                </a:moveTo>
                <a:lnTo>
                  <a:pt x="595" y="0"/>
                </a:lnTo>
                <a:lnTo>
                  <a:pt x="6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Freeform 64"/>
          <p:cNvSpPr>
            <a:spLocks/>
          </p:cNvSpPr>
          <p:nvPr/>
        </p:nvSpPr>
        <p:spPr bwMode="auto">
          <a:xfrm>
            <a:off x="5268913" y="1622425"/>
            <a:ext cx="1270000" cy="977900"/>
          </a:xfrm>
          <a:custGeom>
            <a:avLst/>
            <a:gdLst/>
            <a:ahLst/>
            <a:cxnLst>
              <a:cxn ang="0">
                <a:pos x="0" y="616"/>
              </a:cxn>
              <a:cxn ang="0">
                <a:pos x="581" y="3"/>
              </a:cxn>
              <a:cxn ang="0">
                <a:pos x="800" y="0"/>
              </a:cxn>
            </a:cxnLst>
            <a:rect l="0" t="0" r="r" b="b"/>
            <a:pathLst>
              <a:path w="800" h="616">
                <a:moveTo>
                  <a:pt x="0" y="616"/>
                </a:moveTo>
                <a:lnTo>
                  <a:pt x="581" y="3"/>
                </a:lnTo>
                <a:lnTo>
                  <a:pt x="80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Freeform 66"/>
          <p:cNvSpPr>
            <a:spLocks/>
          </p:cNvSpPr>
          <p:nvPr/>
        </p:nvSpPr>
        <p:spPr bwMode="auto">
          <a:xfrm>
            <a:off x="1758950" y="2328863"/>
            <a:ext cx="1757363" cy="669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6" y="0"/>
              </a:cxn>
              <a:cxn ang="0">
                <a:pos x="1107" y="422"/>
              </a:cxn>
            </a:cxnLst>
            <a:rect l="0" t="0" r="r" b="b"/>
            <a:pathLst>
              <a:path w="1107" h="422">
                <a:moveTo>
                  <a:pt x="0" y="0"/>
                </a:moveTo>
                <a:lnTo>
                  <a:pt x="766" y="0"/>
                </a:lnTo>
                <a:lnTo>
                  <a:pt x="1107" y="42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54" name="Text Box 78"/>
          <p:cNvSpPr txBox="1">
            <a:spLocks noChangeArrowheads="1"/>
          </p:cNvSpPr>
          <p:nvPr/>
        </p:nvSpPr>
        <p:spPr bwMode="auto">
          <a:xfrm>
            <a:off x="250825" y="2133600"/>
            <a:ext cx="156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80" charset="0"/>
              </a:rPr>
              <a:t>Right atrium</a:t>
            </a:r>
          </a:p>
        </p:txBody>
      </p:sp>
      <p:sp>
        <p:nvSpPr>
          <p:cNvPr id="24656" name="Text Box 80"/>
          <p:cNvSpPr txBox="1">
            <a:spLocks noChangeArrowheads="1"/>
          </p:cNvSpPr>
          <p:nvPr/>
        </p:nvSpPr>
        <p:spPr bwMode="auto">
          <a:xfrm>
            <a:off x="231775" y="3013075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 dirty="0" err="1">
                <a:latin typeface="Arial" charset="0"/>
              </a:rPr>
              <a:t>Fossa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ovalis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4657" name="Text Box 81"/>
          <p:cNvSpPr txBox="1">
            <a:spLocks noChangeArrowheads="1"/>
          </p:cNvSpPr>
          <p:nvPr/>
        </p:nvSpPr>
        <p:spPr bwMode="auto">
          <a:xfrm>
            <a:off x="238125" y="3282950"/>
            <a:ext cx="1957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Pectinate muscles</a:t>
            </a:r>
          </a:p>
        </p:txBody>
      </p:sp>
      <p:sp>
        <p:nvSpPr>
          <p:cNvPr id="24658" name="Text Box 82"/>
          <p:cNvSpPr txBox="1">
            <a:spLocks noChangeArrowheads="1"/>
          </p:cNvSpPr>
          <p:nvPr/>
        </p:nvSpPr>
        <p:spPr bwMode="auto">
          <a:xfrm>
            <a:off x="228600" y="3581400"/>
            <a:ext cx="166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Tricuspid valve</a:t>
            </a:r>
          </a:p>
        </p:txBody>
      </p:sp>
      <p:sp>
        <p:nvSpPr>
          <p:cNvPr id="24659" name="Text Box 83"/>
          <p:cNvSpPr txBox="1">
            <a:spLocks noChangeArrowheads="1"/>
          </p:cNvSpPr>
          <p:nvPr/>
        </p:nvSpPr>
        <p:spPr bwMode="auto">
          <a:xfrm>
            <a:off x="249238" y="3867150"/>
            <a:ext cx="1820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80" charset="0"/>
              </a:rPr>
              <a:t>Right ventricle</a:t>
            </a:r>
          </a:p>
        </p:txBody>
      </p:sp>
      <p:sp>
        <p:nvSpPr>
          <p:cNvPr id="24660" name="Text Box 84"/>
          <p:cNvSpPr txBox="1">
            <a:spLocks noChangeArrowheads="1"/>
          </p:cNvSpPr>
          <p:nvPr/>
        </p:nvSpPr>
        <p:spPr bwMode="auto">
          <a:xfrm>
            <a:off x="250825" y="4108450"/>
            <a:ext cx="201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Chordae tendineae</a:t>
            </a:r>
          </a:p>
        </p:txBody>
      </p:sp>
      <p:sp>
        <p:nvSpPr>
          <p:cNvPr id="24661" name="Text Box 85"/>
          <p:cNvSpPr txBox="1">
            <a:spLocks noChangeArrowheads="1"/>
          </p:cNvSpPr>
          <p:nvPr/>
        </p:nvSpPr>
        <p:spPr bwMode="auto">
          <a:xfrm>
            <a:off x="228600" y="4387850"/>
            <a:ext cx="208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Trabeculae carneae</a:t>
            </a:r>
          </a:p>
        </p:txBody>
      </p:sp>
      <p:sp>
        <p:nvSpPr>
          <p:cNvPr id="24665" name="Text Box 89"/>
          <p:cNvSpPr txBox="1">
            <a:spLocks noChangeArrowheads="1"/>
          </p:cNvSpPr>
          <p:nvPr/>
        </p:nvSpPr>
        <p:spPr bwMode="auto">
          <a:xfrm>
            <a:off x="6477000" y="1430338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80" charset="0"/>
              </a:rPr>
              <a:t>Left atrium</a:t>
            </a:r>
          </a:p>
        </p:txBody>
      </p:sp>
      <p:sp>
        <p:nvSpPr>
          <p:cNvPr id="24667" name="Text Box 91"/>
          <p:cNvSpPr txBox="1">
            <a:spLocks noChangeArrowheads="1"/>
          </p:cNvSpPr>
          <p:nvPr/>
        </p:nvSpPr>
        <p:spPr bwMode="auto">
          <a:xfrm>
            <a:off x="6473825" y="2430463"/>
            <a:ext cx="231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Mitral (bicuspid) valve</a:t>
            </a:r>
          </a:p>
        </p:txBody>
      </p:sp>
      <p:sp>
        <p:nvSpPr>
          <p:cNvPr id="24668" name="Text Box 92"/>
          <p:cNvSpPr txBox="1">
            <a:spLocks noChangeArrowheads="1"/>
          </p:cNvSpPr>
          <p:nvPr/>
        </p:nvSpPr>
        <p:spPr bwMode="auto">
          <a:xfrm>
            <a:off x="6477000" y="3057525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Aortic valve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6481763" y="3403600"/>
            <a:ext cx="179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Pulmonary valve</a:t>
            </a:r>
          </a:p>
        </p:txBody>
      </p:sp>
      <p:sp>
        <p:nvSpPr>
          <p:cNvPr id="24670" name="Text Box 94"/>
          <p:cNvSpPr txBox="1">
            <a:spLocks noChangeArrowheads="1"/>
          </p:cNvSpPr>
          <p:nvPr/>
        </p:nvSpPr>
        <p:spPr bwMode="auto">
          <a:xfrm>
            <a:off x="6477000" y="3775075"/>
            <a:ext cx="1674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80" charset="0"/>
              </a:rPr>
              <a:t>Left ventricle</a:t>
            </a:r>
          </a:p>
        </p:txBody>
      </p:sp>
      <p:sp>
        <p:nvSpPr>
          <p:cNvPr id="24671" name="Text Box 95"/>
          <p:cNvSpPr txBox="1">
            <a:spLocks noChangeArrowheads="1"/>
          </p:cNvSpPr>
          <p:nvPr/>
        </p:nvSpPr>
        <p:spPr bwMode="auto">
          <a:xfrm>
            <a:off x="6467475" y="4033838"/>
            <a:ext cx="178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Papillary muscle</a:t>
            </a:r>
          </a:p>
        </p:txBody>
      </p: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6477000" y="4286250"/>
            <a:ext cx="244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Interventricular septum</a:t>
            </a:r>
          </a:p>
        </p:txBody>
      </p:sp>
      <p:sp>
        <p:nvSpPr>
          <p:cNvPr id="24676" name="Text Box 100"/>
          <p:cNvSpPr txBox="1">
            <a:spLocks noChangeArrowheads="1"/>
          </p:cNvSpPr>
          <p:nvPr/>
        </p:nvSpPr>
        <p:spPr bwMode="auto">
          <a:xfrm>
            <a:off x="600075" y="5637213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 Black" pitchFamily="80" charset="0"/>
              </a:rPr>
              <a:t>Frontal section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Ventricles: The Discharging Chambers 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Actual _____________________________ of </a:t>
            </a:r>
            <a:r>
              <a:rPr lang="en-US" dirty="0"/>
              <a:t>heart</a:t>
            </a:r>
          </a:p>
          <a:p>
            <a:endParaRPr lang="en-US" dirty="0" smtClean="0"/>
          </a:p>
          <a:p>
            <a:r>
              <a:rPr lang="en-US" dirty="0" smtClean="0"/>
              <a:t>Right </a:t>
            </a:r>
            <a:r>
              <a:rPr lang="en-US" dirty="0"/>
              <a:t>ventricle </a:t>
            </a:r>
          </a:p>
          <a:p>
            <a:pPr lvl="1"/>
            <a:r>
              <a:rPr lang="en-US" dirty="0"/>
              <a:t>Pumps blood into </a:t>
            </a:r>
            <a:r>
              <a:rPr lang="en-US" b="1" dirty="0"/>
              <a:t>pulmonary trunk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Left </a:t>
            </a:r>
            <a:r>
              <a:rPr lang="en-US" dirty="0"/>
              <a:t>ventricle	</a:t>
            </a:r>
          </a:p>
          <a:p>
            <a:pPr lvl="1"/>
            <a:r>
              <a:rPr lang="en-US" dirty="0"/>
              <a:t>Pumps blood into </a:t>
            </a:r>
            <a:r>
              <a:rPr lang="en-US" b="1" dirty="0"/>
              <a:t>aorta</a:t>
            </a:r>
            <a:r>
              <a:rPr lang="en-US" dirty="0"/>
              <a:t> (largest artery in body)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Heart Valves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Ensure </a:t>
            </a:r>
            <a:r>
              <a:rPr lang="en-US" sz="2800" dirty="0" smtClean="0"/>
              <a:t>______________________________________________ through </a:t>
            </a:r>
            <a:r>
              <a:rPr lang="en-US" sz="2800" dirty="0"/>
              <a:t>heart</a:t>
            </a:r>
          </a:p>
          <a:p>
            <a:endParaRPr lang="en-US" sz="2800" dirty="0" smtClean="0"/>
          </a:p>
          <a:p>
            <a:r>
              <a:rPr lang="en-US" sz="2800" dirty="0" smtClean="0"/>
              <a:t>Open </a:t>
            </a:r>
            <a:r>
              <a:rPr lang="en-US" sz="2800" dirty="0"/>
              <a:t>and close in response to pressure changes</a:t>
            </a:r>
          </a:p>
          <a:p>
            <a:endParaRPr lang="en-US" sz="2800" dirty="0" smtClean="0"/>
          </a:p>
          <a:p>
            <a:r>
              <a:rPr lang="en-US" sz="2800" dirty="0" smtClean="0"/>
              <a:t>Two </a:t>
            </a:r>
            <a:r>
              <a:rPr lang="en-US" sz="2800" b="1" dirty="0" err="1"/>
              <a:t>atrioventricular</a:t>
            </a:r>
            <a:r>
              <a:rPr lang="en-US" sz="2800" b="1" dirty="0"/>
              <a:t> </a:t>
            </a:r>
            <a:r>
              <a:rPr lang="en-US" sz="2800" b="1" dirty="0" smtClean="0"/>
              <a:t>(___________) </a:t>
            </a:r>
            <a:r>
              <a:rPr lang="en-US" sz="2800" b="1" dirty="0"/>
              <a:t>valves</a:t>
            </a:r>
          </a:p>
          <a:p>
            <a:pPr lvl="2"/>
            <a:r>
              <a:rPr lang="en-US" b="1" dirty="0" smtClean="0"/>
              <a:t>________________________________________ </a:t>
            </a:r>
            <a:r>
              <a:rPr lang="en-US" dirty="0" smtClean="0"/>
              <a:t>(</a:t>
            </a:r>
            <a:r>
              <a:rPr lang="en-US" dirty="0"/>
              <a:t>right AV valve)</a:t>
            </a:r>
          </a:p>
          <a:p>
            <a:pPr lvl="2"/>
            <a:r>
              <a:rPr lang="en-US" b="1" dirty="0" smtClean="0"/>
              <a:t>________________________________________ </a:t>
            </a:r>
            <a:r>
              <a:rPr lang="en-US" dirty="0" smtClean="0"/>
              <a:t>(</a:t>
            </a:r>
            <a:r>
              <a:rPr lang="en-US" dirty="0"/>
              <a:t>left AV valve, bicuspid valve)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Prevent </a:t>
            </a:r>
            <a:r>
              <a:rPr lang="en-US" sz="2400" dirty="0"/>
              <a:t>backflow into atria when ventricles contract</a:t>
            </a:r>
          </a:p>
          <a:p>
            <a:pPr lvl="1"/>
            <a:r>
              <a:rPr lang="en-US" sz="2400" b="1" dirty="0" err="1" smtClean="0"/>
              <a:t>Chordae</a:t>
            </a:r>
            <a:r>
              <a:rPr lang="en-US" sz="2400" b="1" dirty="0" smtClean="0"/>
              <a:t> </a:t>
            </a:r>
            <a:r>
              <a:rPr lang="en-US" sz="2400" b="1" dirty="0" err="1"/>
              <a:t>tendineae</a:t>
            </a:r>
            <a:r>
              <a:rPr lang="en-US" sz="2400" dirty="0"/>
              <a:t> anchor cusps to </a:t>
            </a:r>
            <a:r>
              <a:rPr lang="en-US" sz="2400" b="1" dirty="0"/>
              <a:t>papillary muscles</a:t>
            </a:r>
            <a:endParaRPr lang="en-US" sz="2400" dirty="0"/>
          </a:p>
          <a:p>
            <a:pPr lvl="2"/>
            <a:r>
              <a:rPr lang="en-US" sz="2000" dirty="0"/>
              <a:t>Hold valve flaps in closed position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Pulmonary and Systemic Circuits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Receiving chambers of heart:</a:t>
            </a:r>
          </a:p>
          <a:p>
            <a:pPr lvl="1"/>
            <a:r>
              <a:rPr lang="en-US" b="1" dirty="0"/>
              <a:t>Right atrium</a:t>
            </a:r>
            <a:endParaRPr lang="en-US" dirty="0"/>
          </a:p>
          <a:p>
            <a:pPr lvl="2"/>
            <a:r>
              <a:rPr lang="en-US" dirty="0"/>
              <a:t>Receives blood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Left </a:t>
            </a:r>
            <a:r>
              <a:rPr lang="en-US" b="1" dirty="0"/>
              <a:t>atrium</a:t>
            </a:r>
            <a:endParaRPr lang="en-US" dirty="0"/>
          </a:p>
          <a:p>
            <a:pPr lvl="2"/>
            <a:r>
              <a:rPr lang="en-US" dirty="0"/>
              <a:t>Receives blood returning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Heart Valves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b="1" dirty="0" smtClean="0"/>
              <a:t>_</a:t>
            </a:r>
            <a:endParaRPr lang="en-US" b="1" dirty="0"/>
          </a:p>
          <a:p>
            <a:pPr lvl="2"/>
            <a:r>
              <a:rPr lang="en-US" b="1" dirty="0" smtClean="0"/>
              <a:t>________________________________________ </a:t>
            </a:r>
            <a:r>
              <a:rPr lang="en-US" b="1" dirty="0" err="1" smtClean="0"/>
              <a:t>semilunar</a:t>
            </a:r>
            <a:r>
              <a:rPr lang="en-US" b="1" dirty="0" smtClean="0"/>
              <a:t> valve</a:t>
            </a:r>
          </a:p>
          <a:p>
            <a:pPr lvl="2"/>
            <a:r>
              <a:rPr lang="en-US" b="1" dirty="0" smtClean="0"/>
              <a:t>________________________________________ </a:t>
            </a:r>
            <a:r>
              <a:rPr lang="en-US" b="1" dirty="0" err="1" smtClean="0"/>
              <a:t>semilunar</a:t>
            </a:r>
            <a:r>
              <a:rPr lang="en-US" b="1" dirty="0" smtClean="0"/>
              <a:t> valve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Prevent </a:t>
            </a:r>
            <a:r>
              <a:rPr lang="en-US" dirty="0"/>
              <a:t>backflow into ventricles when ventricles relax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Open </a:t>
            </a:r>
            <a:r>
              <a:rPr lang="en-US" dirty="0"/>
              <a:t>and close in response to pressure </a:t>
            </a:r>
            <a:r>
              <a:rPr lang="en-US" dirty="0" smtClean="0"/>
              <a:t>changes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conditions severely weaken heart:</a:t>
            </a:r>
          </a:p>
          <a:p>
            <a:pPr lvl="1"/>
            <a:r>
              <a:rPr lang="en-US" i="1" dirty="0" smtClean="0"/>
              <a:t> </a:t>
            </a:r>
            <a:endParaRPr lang="en-US" dirty="0"/>
          </a:p>
          <a:p>
            <a:pPr lvl="2"/>
            <a:r>
              <a:rPr lang="en-US" dirty="0"/>
              <a:t>Blood backflows so heart </a:t>
            </a:r>
            <a:r>
              <a:rPr lang="en-US" dirty="0" err="1"/>
              <a:t>repumps</a:t>
            </a:r>
            <a:r>
              <a:rPr lang="en-US" dirty="0"/>
              <a:t> same blood over and over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 </a:t>
            </a:r>
            <a:endParaRPr lang="en-US" i="1" dirty="0"/>
          </a:p>
          <a:p>
            <a:pPr lvl="2"/>
            <a:r>
              <a:rPr lang="en-US" dirty="0"/>
              <a:t>Stiff flaps – constrict opening </a:t>
            </a:r>
            <a:r>
              <a:rPr lang="en-US" dirty="0">
                <a:sym typeface="Wingdings" pitchFamily="80" charset="2"/>
              </a:rPr>
              <a:t> heart must exert more force to pump blood</a:t>
            </a:r>
          </a:p>
          <a:p>
            <a:endParaRPr lang="en-US" dirty="0" smtClean="0"/>
          </a:p>
          <a:p>
            <a:r>
              <a:rPr lang="en-US" dirty="0" smtClean="0"/>
              <a:t>Valve </a:t>
            </a:r>
            <a:r>
              <a:rPr lang="en-US" dirty="0"/>
              <a:t>replaced with mechanical, animal, or cadaver valve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Pathway of Blood Through the Heart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191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Pulmonary circuit</a:t>
            </a:r>
            <a:endParaRPr lang="en-US" dirty="0"/>
          </a:p>
          <a:p>
            <a:pPr lvl="1"/>
            <a:r>
              <a:rPr lang="en-US" dirty="0"/>
              <a:t>Right atrium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____________________ </a:t>
            </a:r>
            <a:r>
              <a:rPr lang="en-US" dirty="0" smtClean="0">
                <a:sym typeface="Wingdings" pitchFamily="80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right ventricle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Right </a:t>
            </a:r>
            <a:r>
              <a:rPr lang="en-US" dirty="0"/>
              <a:t>ventricle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pulmonary </a:t>
            </a:r>
            <a:r>
              <a:rPr lang="en-US" dirty="0" err="1"/>
              <a:t>semilunar</a:t>
            </a:r>
            <a:r>
              <a:rPr lang="en-US" dirty="0"/>
              <a:t> valve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______________________  </a:t>
            </a:r>
            <a:r>
              <a:rPr lang="en-US" dirty="0" smtClean="0">
                <a:sym typeface="Wingdings" pitchFamily="80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pulmonary arteries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lungs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Lungs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_______________________ </a:t>
            </a:r>
            <a:r>
              <a:rPr lang="en-US" dirty="0" smtClean="0">
                <a:sym typeface="Wingdings" pitchFamily="80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left atrium</a:t>
            </a:r>
          </a:p>
          <a:p>
            <a:pPr lvl="1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3581400" cy="346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Pathway of Blood Through the Heart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5105400"/>
          </a:xfrm>
        </p:spPr>
        <p:txBody>
          <a:bodyPr/>
          <a:lstStyle/>
          <a:p>
            <a:r>
              <a:rPr lang="en-US" b="1" dirty="0"/>
              <a:t>Systemic circuit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Left </a:t>
            </a:r>
            <a:r>
              <a:rPr lang="en-US" dirty="0"/>
              <a:t>atrium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____________________ </a:t>
            </a:r>
            <a:r>
              <a:rPr lang="en-US" dirty="0" smtClean="0">
                <a:sym typeface="Wingdings" pitchFamily="80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left ventricle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Left </a:t>
            </a:r>
            <a:r>
              <a:rPr lang="en-US" dirty="0"/>
              <a:t>ventricle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aortic </a:t>
            </a:r>
            <a:r>
              <a:rPr lang="en-US" dirty="0" err="1"/>
              <a:t>semilunar</a:t>
            </a:r>
            <a:r>
              <a:rPr lang="en-US" dirty="0"/>
              <a:t> valve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Aorta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systemic circulation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2797"/>
            <a:ext cx="4191000" cy="37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of Blood Through the Heart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5105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Equal volumes of blood pumped to pulmonary and systemic circuits</a:t>
            </a:r>
          </a:p>
          <a:p>
            <a:endParaRPr lang="en-US" dirty="0" smtClean="0"/>
          </a:p>
          <a:p>
            <a:r>
              <a:rPr lang="en-US" dirty="0" smtClean="0"/>
              <a:t>Pulmonary </a:t>
            </a:r>
            <a:r>
              <a:rPr lang="en-US" dirty="0"/>
              <a:t>circuit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Systemic </a:t>
            </a:r>
            <a:r>
              <a:rPr lang="en-US" dirty="0"/>
              <a:t>circuit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Anatomy </a:t>
            </a:r>
            <a:r>
              <a:rPr lang="en-US" dirty="0"/>
              <a:t>of ventricles reflects differences</a:t>
            </a:r>
          </a:p>
          <a:p>
            <a:pPr lvl="1"/>
            <a:r>
              <a:rPr lang="en-US" dirty="0"/>
              <a:t>Left ventricle walls 3X thicker than right</a:t>
            </a:r>
          </a:p>
          <a:p>
            <a:pPr lvl="2"/>
            <a:r>
              <a:rPr lang="en-US" dirty="0"/>
              <a:t>Pumps with greater pressure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799394"/>
            <a:ext cx="3200399" cy="32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Coronary Circulation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blood supply to heart muscle itself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Left ventricle receives most blood supply</a:t>
            </a:r>
          </a:p>
          <a:p>
            <a:endParaRPr lang="en-US" dirty="0" smtClean="0"/>
          </a:p>
          <a:p>
            <a:r>
              <a:rPr lang="en-US" dirty="0" smtClean="0"/>
              <a:t>Contains </a:t>
            </a:r>
            <a:r>
              <a:rPr lang="en-US" dirty="0"/>
              <a:t>many </a:t>
            </a:r>
            <a:r>
              <a:rPr lang="en-US" dirty="0" err="1"/>
              <a:t>anastomoses</a:t>
            </a:r>
            <a:r>
              <a:rPr lang="en-US" dirty="0"/>
              <a:t> </a:t>
            </a:r>
            <a:r>
              <a:rPr lang="en-US" dirty="0" smtClean="0"/>
              <a:t>(________________________)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_______________________________________ for </a:t>
            </a:r>
            <a:r>
              <a:rPr lang="en-US" dirty="0"/>
              <a:t>blood delivery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Cannot </a:t>
            </a:r>
            <a:r>
              <a:rPr lang="en-US" dirty="0"/>
              <a:t>compensate for coronary artery occlusion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Circulation: Arteries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1910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Arteries arise from base of aorta</a:t>
            </a:r>
          </a:p>
          <a:p>
            <a:r>
              <a:rPr lang="en-US" sz="2800" b="1" dirty="0"/>
              <a:t>Left coronary artery </a:t>
            </a:r>
            <a:r>
              <a:rPr lang="en-US" sz="2800" dirty="0"/>
              <a:t>branches </a:t>
            </a:r>
            <a:endParaRPr lang="en-US" sz="2800" dirty="0" smtClean="0"/>
          </a:p>
          <a:p>
            <a:pPr lvl="1"/>
            <a:r>
              <a:rPr lang="en-US" sz="2400" b="1" dirty="0" smtClean="0">
                <a:sym typeface="Wingdings" pitchFamily="80" charset="2"/>
              </a:rPr>
              <a:t> </a:t>
            </a:r>
            <a:endParaRPr lang="en-US" sz="2400" dirty="0" smtClean="0">
              <a:sym typeface="Wingdings" pitchFamily="80" charset="2"/>
            </a:endParaRPr>
          </a:p>
          <a:p>
            <a:pPr lvl="1"/>
            <a:r>
              <a:rPr lang="en-US" sz="2400" b="1" dirty="0" smtClean="0">
                <a:sym typeface="Wingdings" pitchFamily="80" charset="2"/>
              </a:rPr>
              <a:t> </a:t>
            </a:r>
            <a:endParaRPr lang="en-US" sz="2400" b="1" dirty="0">
              <a:sym typeface="Wingdings" pitchFamily="80" charset="2"/>
            </a:endParaRPr>
          </a:p>
          <a:p>
            <a:pPr lvl="1"/>
            <a:endParaRPr lang="en-US" sz="2400" dirty="0" smtClean="0">
              <a:sym typeface="Wingdings" pitchFamily="80" charset="2"/>
            </a:endParaRPr>
          </a:p>
          <a:p>
            <a:pPr lvl="1"/>
            <a:r>
              <a:rPr lang="en-US" sz="2400" dirty="0" smtClean="0">
                <a:sym typeface="Wingdings" pitchFamily="80" charset="2"/>
              </a:rPr>
              <a:t>Supplies </a:t>
            </a:r>
            <a:r>
              <a:rPr lang="en-US" sz="2400" dirty="0" err="1">
                <a:sym typeface="Wingdings" pitchFamily="80" charset="2"/>
              </a:rPr>
              <a:t>interventricular</a:t>
            </a:r>
            <a:r>
              <a:rPr lang="en-US" sz="2400" dirty="0">
                <a:sym typeface="Wingdings" pitchFamily="80" charset="2"/>
              </a:rPr>
              <a:t> septum, anterior ventricular walls, left atrium, and posterior wall of left </a:t>
            </a:r>
            <a:r>
              <a:rPr lang="en-US" sz="2400" dirty="0" smtClean="0">
                <a:sym typeface="Wingdings" pitchFamily="80" charset="2"/>
              </a:rPr>
              <a:t>ventricle</a:t>
            </a:r>
            <a:endParaRPr lang="en-US" sz="2400" dirty="0">
              <a:sym typeface="Wingdings" pitchFamily="80" charset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197" y="1828800"/>
            <a:ext cx="450680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343400" cy="5105400"/>
          </a:xfrm>
        </p:spPr>
        <p:txBody>
          <a:bodyPr/>
          <a:lstStyle/>
          <a:p>
            <a:r>
              <a:rPr lang="en-US" b="1" dirty="0">
                <a:sym typeface="Wingdings" pitchFamily="80" charset="2"/>
              </a:rPr>
              <a:t>Right coronary artery</a:t>
            </a:r>
            <a:r>
              <a:rPr lang="en-US" dirty="0">
                <a:sym typeface="Wingdings" pitchFamily="80" charset="2"/>
              </a:rPr>
              <a:t> branches </a:t>
            </a:r>
            <a:r>
              <a:rPr lang="en-US" dirty="0" smtClean="0">
                <a:sym typeface="Wingdings" pitchFamily="80" charset="2"/>
              </a:rPr>
              <a:t>  </a:t>
            </a:r>
          </a:p>
          <a:p>
            <a:pPr lvl="1"/>
            <a:r>
              <a:rPr lang="en-US" b="1" dirty="0" smtClean="0">
                <a:sym typeface="Wingdings" pitchFamily="80" charset="2"/>
              </a:rPr>
              <a:t> </a:t>
            </a:r>
            <a:endParaRPr lang="en-US" dirty="0" smtClean="0">
              <a:sym typeface="Wingdings" pitchFamily="80" charset="2"/>
            </a:endParaRPr>
          </a:p>
          <a:p>
            <a:pPr lvl="1"/>
            <a:endParaRPr lang="en-US" dirty="0">
              <a:sym typeface="Wingdings" pitchFamily="80" charset="2"/>
            </a:endParaRPr>
          </a:p>
          <a:p>
            <a:pPr lvl="1"/>
            <a:r>
              <a:rPr lang="en-US" dirty="0" smtClean="0">
                <a:sym typeface="Wingdings" pitchFamily="80" charset="2"/>
              </a:rPr>
              <a:t> </a:t>
            </a:r>
            <a:r>
              <a:rPr lang="en-US" b="1" dirty="0" smtClean="0">
                <a:sym typeface="Wingdings" pitchFamily="80" charset="2"/>
              </a:rPr>
              <a:t> </a:t>
            </a:r>
            <a:endParaRPr lang="en-US" dirty="0">
              <a:sym typeface="Wingdings" pitchFamily="80" charset="2"/>
            </a:endParaRPr>
          </a:p>
          <a:p>
            <a:pPr lvl="1"/>
            <a:endParaRPr lang="en-US" dirty="0" smtClean="0">
              <a:sym typeface="Wingdings" pitchFamily="80" charset="2"/>
            </a:endParaRPr>
          </a:p>
          <a:p>
            <a:pPr lvl="1"/>
            <a:r>
              <a:rPr lang="en-US" dirty="0" smtClean="0">
                <a:sym typeface="Wingdings" pitchFamily="80" charset="2"/>
              </a:rPr>
              <a:t>Supplies </a:t>
            </a:r>
            <a:r>
              <a:rPr lang="en-US" dirty="0">
                <a:sym typeface="Wingdings" pitchFamily="80" charset="2"/>
              </a:rPr>
              <a:t>right atrium and most of right ventricle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Circulation: Arteries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2742"/>
            <a:ext cx="3733800" cy="397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Coronary Circulation: Veins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343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________________________ </a:t>
            </a:r>
            <a:r>
              <a:rPr lang="en-US" sz="2800" dirty="0" smtClean="0"/>
              <a:t>collect </a:t>
            </a:r>
            <a:r>
              <a:rPr lang="en-US" sz="2800" dirty="0"/>
              <a:t>blood from capillary beds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_________________________ </a:t>
            </a:r>
            <a:r>
              <a:rPr lang="en-US" sz="2800" dirty="0" smtClean="0"/>
              <a:t>empties </a:t>
            </a:r>
            <a:r>
              <a:rPr lang="en-US" sz="2800" dirty="0"/>
              <a:t>into right atrium; formed by merging cardiac veins</a:t>
            </a:r>
          </a:p>
          <a:p>
            <a:pPr lvl="1"/>
            <a:r>
              <a:rPr lang="en-US" sz="2400" b="1" dirty="0"/>
              <a:t>Great cardiac vein</a:t>
            </a:r>
            <a:r>
              <a:rPr lang="en-US" sz="2400" dirty="0"/>
              <a:t> of anterior </a:t>
            </a:r>
            <a:r>
              <a:rPr lang="en-US" sz="2400" dirty="0" err="1"/>
              <a:t>interventricular</a:t>
            </a:r>
            <a:r>
              <a:rPr lang="en-US" sz="2400" dirty="0"/>
              <a:t> </a:t>
            </a:r>
            <a:r>
              <a:rPr lang="en-US" sz="2400" dirty="0" err="1"/>
              <a:t>sulcus</a:t>
            </a:r>
            <a:endParaRPr lang="en-US" sz="2400" dirty="0"/>
          </a:p>
          <a:p>
            <a:pPr lvl="1"/>
            <a:r>
              <a:rPr lang="en-US" sz="2400" b="1" dirty="0"/>
              <a:t>Middle cardiac vein</a:t>
            </a:r>
            <a:r>
              <a:rPr lang="en-US" sz="2400" dirty="0"/>
              <a:t> in posterior </a:t>
            </a:r>
            <a:r>
              <a:rPr lang="en-US" sz="2400" dirty="0" err="1"/>
              <a:t>interventricular</a:t>
            </a:r>
            <a:r>
              <a:rPr lang="en-US" sz="2400" dirty="0"/>
              <a:t> </a:t>
            </a:r>
            <a:r>
              <a:rPr lang="en-US" sz="2400" dirty="0" err="1"/>
              <a:t>sulcus</a:t>
            </a:r>
            <a:endParaRPr lang="en-US" sz="2400" dirty="0"/>
          </a:p>
          <a:p>
            <a:pPr lvl="1"/>
            <a:r>
              <a:rPr lang="en-US" sz="2400" b="1" dirty="0"/>
              <a:t>Small cardiac vein</a:t>
            </a:r>
            <a:r>
              <a:rPr lang="en-US" sz="2400" dirty="0"/>
              <a:t> from inferior margin</a:t>
            </a:r>
          </a:p>
          <a:p>
            <a:endParaRPr lang="en-US" sz="2800" dirty="0" smtClean="0"/>
          </a:p>
          <a:p>
            <a:r>
              <a:rPr lang="en-US" sz="2800" dirty="0" smtClean="0"/>
              <a:t>Several </a:t>
            </a:r>
            <a:r>
              <a:rPr lang="en-US" sz="2800" b="1" dirty="0"/>
              <a:t>anterior cardiac veins</a:t>
            </a:r>
            <a:r>
              <a:rPr lang="en-US" sz="2800" dirty="0"/>
              <a:t> empty directly into right atrium </a:t>
            </a:r>
            <a:r>
              <a:rPr lang="en-US" sz="2800" dirty="0" err="1"/>
              <a:t>anteriorly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629" y="1828800"/>
            <a:ext cx="3878371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dirty="0"/>
              <a:t>Thoracic </a:t>
            </a:r>
            <a:r>
              <a:rPr lang="en-US" dirty="0" smtClean="0"/>
              <a:t>_____________________________ caused </a:t>
            </a:r>
            <a:r>
              <a:rPr lang="en-US" dirty="0"/>
              <a:t>by fleeting deficiency in blood delivery to myocardium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Cells </a:t>
            </a:r>
            <a:r>
              <a:rPr lang="en-US" dirty="0"/>
              <a:t>weakened</a:t>
            </a:r>
          </a:p>
          <a:p>
            <a:endParaRPr lang="en-US" b="1" dirty="0" smtClean="0"/>
          </a:p>
          <a:p>
            <a:r>
              <a:rPr lang="en-US" b="1" dirty="0" smtClean="0"/>
              <a:t>____________________________________________ </a:t>
            </a:r>
            <a:r>
              <a:rPr lang="en-US" dirty="0" smtClean="0"/>
              <a:t>(</a:t>
            </a:r>
            <a:r>
              <a:rPr lang="en-US" dirty="0"/>
              <a:t>heart attack)</a:t>
            </a:r>
          </a:p>
          <a:p>
            <a:pPr lvl="1"/>
            <a:r>
              <a:rPr lang="en-US" dirty="0"/>
              <a:t>Prolonged coronary blockage</a:t>
            </a:r>
          </a:p>
          <a:p>
            <a:pPr lvl="1"/>
            <a:r>
              <a:rPr lang="en-US" dirty="0"/>
              <a:t>Areas of cell death repaired with </a:t>
            </a:r>
            <a:r>
              <a:rPr lang="en-US" dirty="0" smtClean="0"/>
              <a:t>non-contractile </a:t>
            </a:r>
            <a:r>
              <a:rPr lang="en-US" dirty="0"/>
              <a:t>scar tissue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Pulmonary and Systemic Circuits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Pumping chambers of heart: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dirty="0"/>
              <a:t>Pumps blood through pulmonary circuit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dirty="0"/>
              <a:t>Pumps blood through systemic circuit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Electrical Events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depolarizes and contracts </a:t>
            </a:r>
            <a:r>
              <a:rPr lang="en-US" dirty="0" smtClean="0"/>
              <a:t>_________________________ nervous </a:t>
            </a:r>
            <a:r>
              <a:rPr lang="en-US" dirty="0"/>
              <a:t>system stimulation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Rhythm </a:t>
            </a:r>
            <a:r>
              <a:rPr lang="en-US" dirty="0"/>
              <a:t>can be </a:t>
            </a:r>
            <a:r>
              <a:rPr lang="en-US" dirty="0" smtClean="0"/>
              <a:t>__________________________________ by </a:t>
            </a:r>
            <a:r>
              <a:rPr lang="en-US" dirty="0"/>
              <a:t>autonomic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Setting the Basic Rhythm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Coordinated heartbeat is a function of</a:t>
            </a:r>
          </a:p>
          <a:p>
            <a:pPr lvl="1"/>
            <a:r>
              <a:rPr lang="en-US" dirty="0"/>
              <a:t>Presence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 cardiac </a:t>
            </a:r>
            <a:r>
              <a:rPr lang="en-US" dirty="0"/>
              <a:t>conduction system</a:t>
            </a:r>
          </a:p>
          <a:p>
            <a:pPr lvl="2"/>
            <a:r>
              <a:rPr lang="en-US" dirty="0"/>
              <a:t>Network of </a:t>
            </a:r>
            <a:r>
              <a:rPr lang="en-US" dirty="0" smtClean="0"/>
              <a:t>non-contractile </a:t>
            </a:r>
            <a:r>
              <a:rPr lang="en-US" dirty="0"/>
              <a:t>(</a:t>
            </a:r>
            <a:r>
              <a:rPr lang="en-US" dirty="0" err="1"/>
              <a:t>autorhythmic</a:t>
            </a:r>
            <a:r>
              <a:rPr lang="en-US" dirty="0"/>
              <a:t>) cells</a:t>
            </a:r>
          </a:p>
          <a:p>
            <a:pPr lvl="2"/>
            <a:r>
              <a:rPr lang="en-US" dirty="0"/>
              <a:t>Initiate and distribute impulses </a:t>
            </a:r>
            <a:r>
              <a:rPr lang="en-US" dirty="0">
                <a:sym typeface="Wingdings" pitchFamily="80" charset="2"/>
              </a:rPr>
              <a:t> </a:t>
            </a:r>
            <a:r>
              <a:rPr lang="en-US" dirty="0"/>
              <a:t>coordinated depolarization and contraction of heart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of Excitation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Cardiac pacemaker cells pass impulses, in order, across heart in ~220 ms</a:t>
            </a:r>
          </a:p>
          <a:p>
            <a:pPr lvl="1"/>
            <a:r>
              <a:rPr lang="en-US" b="1" dirty="0" smtClean="0"/>
              <a:t>___________________________________________ </a:t>
            </a:r>
            <a:r>
              <a:rPr lang="en-US" b="1" dirty="0" smtClean="0">
                <a:sym typeface="Wingdings" pitchFamily="80" charset="2"/>
              </a:rPr>
              <a:t></a:t>
            </a:r>
            <a:endParaRPr lang="en-US" b="1" dirty="0"/>
          </a:p>
          <a:p>
            <a:pPr lvl="1"/>
            <a:r>
              <a:rPr lang="en-US" b="1" dirty="0" err="1"/>
              <a:t>Atrioventricular</a:t>
            </a:r>
            <a:r>
              <a:rPr lang="en-US" b="1" dirty="0"/>
              <a:t> node </a:t>
            </a:r>
            <a:r>
              <a:rPr lang="en-US" b="1" dirty="0">
                <a:sym typeface="Wingdings" pitchFamily="80" charset="2"/>
              </a:rPr>
              <a:t></a:t>
            </a:r>
            <a:endParaRPr lang="en-US" b="1" dirty="0"/>
          </a:p>
          <a:p>
            <a:pPr lvl="1"/>
            <a:r>
              <a:rPr lang="en-US" b="1" dirty="0" smtClean="0"/>
              <a:t>___________________________________________</a:t>
            </a:r>
            <a:r>
              <a:rPr lang="en-US" b="1" dirty="0" smtClean="0">
                <a:sym typeface="Wingdings" pitchFamily="80" charset="2"/>
              </a:rPr>
              <a:t></a:t>
            </a:r>
            <a:endParaRPr lang="en-US" b="1" dirty="0"/>
          </a:p>
          <a:p>
            <a:pPr lvl="1"/>
            <a:r>
              <a:rPr lang="en-US" b="1" dirty="0"/>
              <a:t>Right and left bundle branches </a:t>
            </a:r>
            <a:r>
              <a:rPr lang="en-US" b="1" dirty="0">
                <a:sym typeface="Wingdings" pitchFamily="80" charset="2"/>
              </a:rPr>
              <a:t></a:t>
            </a:r>
            <a:endParaRPr lang="en-US" b="1" dirty="0"/>
          </a:p>
          <a:p>
            <a:pPr lvl="1"/>
            <a:r>
              <a:rPr lang="en-US" b="1" dirty="0" err="1"/>
              <a:t>Subendocardial</a:t>
            </a:r>
            <a:r>
              <a:rPr lang="en-US" b="1" dirty="0"/>
              <a:t> conducting network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_______________________________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191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Sinoatrial</a:t>
            </a:r>
            <a:r>
              <a:rPr lang="en-US" dirty="0"/>
              <a:t> (SA) node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Pacemaker</a:t>
            </a:r>
            <a:r>
              <a:rPr lang="en-US" dirty="0" smtClean="0"/>
              <a:t> </a:t>
            </a:r>
            <a:r>
              <a:rPr lang="en-US" dirty="0"/>
              <a:t>of heart in right </a:t>
            </a:r>
            <a:r>
              <a:rPr lang="en-US" dirty="0" err="1"/>
              <a:t>atrial</a:t>
            </a:r>
            <a:r>
              <a:rPr lang="en-US" dirty="0"/>
              <a:t> wall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Generates </a:t>
            </a:r>
            <a:r>
              <a:rPr lang="en-US" dirty="0"/>
              <a:t>impulses about 75X/minute (</a:t>
            </a:r>
            <a:r>
              <a:rPr lang="en-US" b="1" dirty="0"/>
              <a:t>sinus rhythm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Inherent rate of </a:t>
            </a:r>
            <a:r>
              <a:rPr lang="en-US" dirty="0" smtClean="0"/>
              <a:t>_______________________ </a:t>
            </a:r>
            <a:r>
              <a:rPr lang="en-US" dirty="0"/>
              <a:t>tempered by extrinsic factors</a:t>
            </a:r>
          </a:p>
          <a:p>
            <a:endParaRPr lang="en-US" dirty="0" smtClean="0"/>
          </a:p>
          <a:p>
            <a:r>
              <a:rPr lang="en-US" dirty="0" smtClean="0"/>
              <a:t>Impulse </a:t>
            </a:r>
            <a:r>
              <a:rPr lang="en-US" dirty="0"/>
              <a:t>spreads across atria, and to AV node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623" y="1143000"/>
            <a:ext cx="44023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Atrioventricular</a:t>
            </a:r>
            <a:r>
              <a:rPr lang="en-US" dirty="0"/>
              <a:t> (AV) node</a:t>
            </a:r>
          </a:p>
          <a:p>
            <a:pPr lvl="1"/>
            <a:r>
              <a:rPr lang="en-US" dirty="0"/>
              <a:t>In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_____________________________________________ approximately </a:t>
            </a:r>
            <a:r>
              <a:rPr lang="en-US" dirty="0"/>
              <a:t>0.1 second</a:t>
            </a:r>
          </a:p>
          <a:p>
            <a:pPr lvl="2"/>
            <a:r>
              <a:rPr lang="en-US" dirty="0"/>
              <a:t>Because fibers are smaller diameter, have fewer gap junctions</a:t>
            </a:r>
          </a:p>
          <a:p>
            <a:pPr lvl="2"/>
            <a:r>
              <a:rPr lang="en-US" dirty="0"/>
              <a:t>Allows </a:t>
            </a:r>
            <a:r>
              <a:rPr lang="en-US" dirty="0" err="1"/>
              <a:t>atrial</a:t>
            </a:r>
            <a:r>
              <a:rPr lang="en-US" dirty="0"/>
              <a:t> contraction prior to ventricular contraction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Inherent </a:t>
            </a:r>
            <a:r>
              <a:rPr lang="en-US" dirty="0"/>
              <a:t>rate </a:t>
            </a:r>
            <a:r>
              <a:rPr lang="en-US" dirty="0" smtClean="0"/>
              <a:t>_______________________ in </a:t>
            </a:r>
            <a:r>
              <a:rPr lang="en-US" dirty="0"/>
              <a:t>absence of SA node input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375" y="1143000"/>
            <a:ext cx="4265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886200" cy="51054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Atrioventricular</a:t>
            </a:r>
            <a:r>
              <a:rPr lang="en-US" dirty="0"/>
              <a:t> (AV) bundle</a:t>
            </a:r>
            <a:br>
              <a:rPr lang="en-US" dirty="0"/>
            </a:br>
            <a:r>
              <a:rPr lang="en-US" dirty="0" smtClean="0"/>
              <a:t>(__________________)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electrical connection between atria and ventricles</a:t>
            </a:r>
          </a:p>
          <a:p>
            <a:pPr lvl="2"/>
            <a:r>
              <a:rPr lang="en-US" dirty="0"/>
              <a:t>Atria and ventricles not connected via gap junctions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070" y="1295400"/>
            <a:ext cx="441693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810000" cy="5105400"/>
          </a:xfrm>
        </p:spPr>
        <p:txBody>
          <a:bodyPr/>
          <a:lstStyle/>
          <a:p>
            <a:r>
              <a:rPr lang="en-US" dirty="0"/>
              <a:t>Right and left bundle branches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Carry </a:t>
            </a:r>
            <a:r>
              <a:rPr lang="en-US" dirty="0"/>
              <a:t>impulses toward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248" y="1280160"/>
            <a:ext cx="4898752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Subendocardial</a:t>
            </a:r>
            <a:r>
              <a:rPr lang="en-US" dirty="0"/>
              <a:t> conducting </a:t>
            </a:r>
            <a:r>
              <a:rPr lang="en-US" dirty="0" smtClean="0"/>
              <a:t>network (_____________________)</a:t>
            </a:r>
            <a:endParaRPr lang="en-US" dirty="0"/>
          </a:p>
          <a:p>
            <a:pPr lvl="1"/>
            <a:r>
              <a:rPr lang="en-US" dirty="0"/>
              <a:t>Complete pathway through </a:t>
            </a:r>
            <a:r>
              <a:rPr lang="en-US" dirty="0" err="1"/>
              <a:t>interventricular</a:t>
            </a:r>
            <a:r>
              <a:rPr lang="en-US" dirty="0"/>
              <a:t> septum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elaborate on left side of heart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 </a:t>
            </a:r>
            <a:r>
              <a:rPr lang="en-US" dirty="0"/>
              <a:t>bundle and </a:t>
            </a:r>
            <a:r>
              <a:rPr lang="en-US" dirty="0" err="1"/>
              <a:t>subendocardial</a:t>
            </a:r>
            <a:r>
              <a:rPr lang="en-US" dirty="0"/>
              <a:t> conducting network depolarize </a:t>
            </a:r>
            <a:r>
              <a:rPr lang="en-US" dirty="0" smtClean="0"/>
              <a:t>__________________________  </a:t>
            </a:r>
            <a:r>
              <a:rPr lang="en-US" dirty="0"/>
              <a:t>in absence of AV node input</a:t>
            </a:r>
          </a:p>
          <a:p>
            <a:endParaRPr lang="en-US" dirty="0" smtClean="0"/>
          </a:p>
          <a:p>
            <a:r>
              <a:rPr lang="en-US" dirty="0" smtClean="0"/>
              <a:t>Ventricular </a:t>
            </a:r>
            <a:r>
              <a:rPr lang="en-US" dirty="0"/>
              <a:t>contraction immediately follows from apex toward atria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762" y="1409700"/>
            <a:ext cx="42342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Extrinsic Innervation of the Heart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Heartbeat modified by </a:t>
            </a:r>
            <a:r>
              <a:rPr lang="en-US" dirty="0" smtClean="0"/>
              <a:t>___________________________________________ via </a:t>
            </a:r>
            <a:r>
              <a:rPr lang="en-US" dirty="0"/>
              <a:t>cardiac centers in medulla oblongata</a:t>
            </a:r>
          </a:p>
          <a:p>
            <a:pPr lvl="1"/>
            <a:r>
              <a:rPr lang="en-US" dirty="0"/>
              <a:t>Sympathetic </a:t>
            </a:r>
            <a:endParaRPr lang="en-US" dirty="0" smtClean="0">
              <a:sym typeface="Wingdings" pitchFamily="80" charset="2"/>
            </a:endParaRPr>
          </a:p>
          <a:p>
            <a:pPr lvl="2"/>
            <a:r>
              <a:rPr lang="en-US" dirty="0" smtClean="0">
                <a:sym typeface="Wingdings" pitchFamily="80" charset="2"/>
              </a:rPr>
              <a:t>Increases _</a:t>
            </a:r>
          </a:p>
          <a:p>
            <a:pPr lvl="2"/>
            <a:r>
              <a:rPr lang="en-US" dirty="0" smtClean="0">
                <a:sym typeface="Wingdings" pitchFamily="80" charset="2"/>
              </a:rPr>
              <a:t>Increases _</a:t>
            </a:r>
            <a:endParaRPr lang="en-US" dirty="0"/>
          </a:p>
          <a:p>
            <a:pPr lvl="1"/>
            <a:r>
              <a:rPr lang="en-US" dirty="0"/>
              <a:t>Parasympathetic</a:t>
            </a:r>
            <a:r>
              <a:rPr lang="en-US" dirty="0">
                <a:sym typeface="Wingdings" pitchFamily="80" charset="2"/>
              </a:rPr>
              <a:t> </a:t>
            </a:r>
            <a:endParaRPr lang="en-US" dirty="0" smtClean="0">
              <a:sym typeface="Wingdings" pitchFamily="80" charset="2"/>
            </a:endParaRPr>
          </a:p>
          <a:p>
            <a:pPr lvl="2"/>
            <a:r>
              <a:rPr lang="en-US" dirty="0" smtClean="0">
                <a:sym typeface="Wingdings" pitchFamily="80" charset="2"/>
              </a:rPr>
              <a:t> </a:t>
            </a:r>
            <a:endParaRPr lang="en-US" dirty="0"/>
          </a:p>
          <a:p>
            <a:pPr lvl="1"/>
            <a:r>
              <a:rPr lang="en-US" b="1" dirty="0" err="1"/>
              <a:t>Cardioacceleratory</a:t>
            </a:r>
            <a:r>
              <a:rPr lang="en-US" b="1" dirty="0"/>
              <a:t> center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sympathetic </a:t>
            </a:r>
          </a:p>
          <a:p>
            <a:pPr lvl="2"/>
            <a:r>
              <a:rPr lang="en-US" dirty="0" smtClean="0"/>
              <a:t>affects </a:t>
            </a:r>
            <a:r>
              <a:rPr lang="en-US" dirty="0"/>
              <a:t>SA, AV nodes, heart muscle, coronary arteries</a:t>
            </a:r>
          </a:p>
          <a:p>
            <a:pPr lvl="1"/>
            <a:r>
              <a:rPr lang="en-US" b="1" dirty="0" err="1"/>
              <a:t>Cardioinhibitory</a:t>
            </a:r>
            <a:r>
              <a:rPr lang="en-US" b="1" dirty="0"/>
              <a:t> center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nhibits </a:t>
            </a:r>
            <a:r>
              <a:rPr lang="en-US" dirty="0"/>
              <a:t>SA and AV nodes via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Electrocardiography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Electrocardiogram (ECG or EKG)</a:t>
            </a:r>
          </a:p>
          <a:p>
            <a:pPr lvl="1"/>
            <a:r>
              <a:rPr lang="en-US" dirty="0"/>
              <a:t>Composite of </a:t>
            </a:r>
            <a:r>
              <a:rPr lang="en-US" dirty="0" smtClean="0"/>
              <a:t>___________________________________ generated </a:t>
            </a:r>
            <a:r>
              <a:rPr lang="en-US" dirty="0"/>
              <a:t>by nodal and contractile cells at given time</a:t>
            </a:r>
          </a:p>
          <a:p>
            <a:r>
              <a:rPr lang="en-US" dirty="0"/>
              <a:t>Three waves:</a:t>
            </a:r>
          </a:p>
          <a:p>
            <a:pPr lvl="1"/>
            <a:r>
              <a:rPr lang="en-US" b="1" dirty="0"/>
              <a:t>P wave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b="1" dirty="0"/>
              <a:t>QRS complex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/>
              <a:t>T wave</a:t>
            </a:r>
            <a:r>
              <a:rPr lang="en-US" dirty="0"/>
              <a:t> </a:t>
            </a:r>
          </a:p>
          <a:p>
            <a:pPr lvl="2"/>
            <a:r>
              <a:rPr lang="en-US" dirty="0" smtClean="0"/>
              <a:t>ventricular 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Heart Anatomy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Approximately size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Location: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b="1" dirty="0" err="1"/>
              <a:t>mediastinum</a:t>
            </a:r>
            <a:r>
              <a:rPr lang="en-US" dirty="0"/>
              <a:t> between </a:t>
            </a:r>
            <a:r>
              <a:rPr lang="en-US" dirty="0" smtClean="0"/>
              <a:t>_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superior surface of diaphragm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Anterior </a:t>
            </a:r>
            <a:r>
              <a:rPr lang="en-US" dirty="0"/>
              <a:t>to vertebral column, posterior to sternum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Defects in intrinsic conduction system may cause</a:t>
            </a:r>
          </a:p>
          <a:p>
            <a:pPr lvl="1"/>
            <a:r>
              <a:rPr lang="en-US" sz="3200" b="1" dirty="0" smtClean="0"/>
              <a:t> </a:t>
            </a:r>
            <a:endParaRPr lang="en-US" sz="3200" dirty="0" smtClean="0"/>
          </a:p>
          <a:p>
            <a:pPr lvl="2"/>
            <a:r>
              <a:rPr lang="en-US" sz="2800" dirty="0" smtClean="0"/>
              <a:t> </a:t>
            </a:r>
            <a:r>
              <a:rPr lang="en-US" sz="2800" dirty="0"/>
              <a:t>irregular heart rhythms</a:t>
            </a:r>
          </a:p>
          <a:p>
            <a:pPr lvl="2"/>
            <a:r>
              <a:rPr lang="en-US" sz="2800" dirty="0"/>
              <a:t>Uncoordinated </a:t>
            </a:r>
            <a:r>
              <a:rPr lang="en-US" sz="2800" dirty="0" err="1"/>
              <a:t>atrial</a:t>
            </a:r>
            <a:r>
              <a:rPr lang="en-US" sz="2800" dirty="0"/>
              <a:t> and ventricular contractions</a:t>
            </a:r>
          </a:p>
          <a:p>
            <a:pPr lvl="1"/>
            <a:r>
              <a:rPr lang="en-US" sz="3200" b="1" dirty="0"/>
              <a:t>Fibrillation</a:t>
            </a:r>
            <a:r>
              <a:rPr lang="en-US" sz="3200" dirty="0"/>
              <a:t> </a:t>
            </a:r>
            <a:endParaRPr lang="en-US" sz="3200" dirty="0" smtClean="0"/>
          </a:p>
          <a:p>
            <a:pPr lvl="2"/>
            <a:r>
              <a:rPr lang="en-US" sz="2800" dirty="0" smtClean="0"/>
              <a:t> ______________________________________________; </a:t>
            </a:r>
            <a:r>
              <a:rPr lang="en-US" sz="2800" dirty="0"/>
              <a:t>useless for pumping blood </a:t>
            </a:r>
            <a:endParaRPr lang="en-US" sz="2800" dirty="0" smtClean="0">
              <a:sym typeface="Wingdings" pitchFamily="80" charset="2"/>
            </a:endParaRPr>
          </a:p>
          <a:p>
            <a:pPr lvl="3"/>
            <a:r>
              <a:rPr lang="en-US" sz="2600" dirty="0" smtClean="0">
                <a:sym typeface="Wingdings" pitchFamily="80" charset="2"/>
              </a:rPr>
              <a:t>circulation </a:t>
            </a:r>
            <a:r>
              <a:rPr lang="en-US" sz="2600" dirty="0">
                <a:sym typeface="Wingdings" pitchFamily="80" charset="2"/>
              </a:rPr>
              <a:t>ceases  brain death</a:t>
            </a:r>
          </a:p>
          <a:p>
            <a:pPr lvl="2"/>
            <a:endParaRPr lang="en-US" sz="2800" dirty="0" smtClean="0">
              <a:sym typeface="Wingdings" pitchFamily="80" charset="2"/>
            </a:endParaRPr>
          </a:p>
          <a:p>
            <a:pPr lvl="2"/>
            <a:r>
              <a:rPr lang="en-US" sz="2800" dirty="0" smtClean="0">
                <a:sym typeface="Wingdings" pitchFamily="80" charset="2"/>
              </a:rPr>
              <a:t>Defibrillation </a:t>
            </a:r>
            <a:r>
              <a:rPr lang="en-US" sz="2800" dirty="0">
                <a:sym typeface="Wingdings" pitchFamily="80" charset="2"/>
              </a:rPr>
              <a:t>to treat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5286375"/>
            <a:ext cx="3771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25035"/>
            <a:ext cx="3714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38100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Defective SA node may cause</a:t>
            </a:r>
          </a:p>
          <a:p>
            <a:pPr lvl="1"/>
            <a:r>
              <a:rPr lang="en-US" sz="3200" b="1" dirty="0" smtClean="0"/>
              <a:t> </a:t>
            </a:r>
            <a:endParaRPr lang="en-US" sz="3200" dirty="0" smtClean="0"/>
          </a:p>
          <a:p>
            <a:pPr lvl="2"/>
            <a:r>
              <a:rPr lang="en-US" sz="2800" dirty="0" smtClean="0"/>
              <a:t> </a:t>
            </a:r>
            <a:r>
              <a:rPr lang="en-US" sz="2800" dirty="0"/>
              <a:t>abnormal pacemaker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AV </a:t>
            </a:r>
            <a:r>
              <a:rPr lang="en-US" sz="3200" dirty="0"/>
              <a:t>node may take over; sets </a:t>
            </a:r>
            <a:r>
              <a:rPr lang="en-US" sz="3200" b="1" dirty="0" smtClean="0"/>
              <a:t>_</a:t>
            </a:r>
            <a:endParaRPr lang="en-US" sz="3200" dirty="0"/>
          </a:p>
          <a:p>
            <a:endParaRPr lang="en-US" sz="3600" b="1" dirty="0" smtClean="0"/>
          </a:p>
          <a:p>
            <a:r>
              <a:rPr lang="en-US" sz="3600" b="1" dirty="0" err="1" smtClean="0"/>
              <a:t>Extrasystole</a:t>
            </a:r>
            <a:r>
              <a:rPr lang="en-US" sz="3600" dirty="0" smtClean="0"/>
              <a:t> </a:t>
            </a:r>
            <a:r>
              <a:rPr lang="en-US" sz="3600" dirty="0"/>
              <a:t>(premature contraction)</a:t>
            </a:r>
          </a:p>
          <a:p>
            <a:pPr lvl="1"/>
            <a:r>
              <a:rPr lang="en-US" sz="3200" dirty="0"/>
              <a:t>Ectopic focus sets high rate</a:t>
            </a:r>
          </a:p>
          <a:p>
            <a:pPr lvl="1"/>
            <a:r>
              <a:rPr lang="en-US" sz="3200" dirty="0"/>
              <a:t>Can be from </a:t>
            </a:r>
            <a:r>
              <a:rPr lang="en-US" sz="3200" dirty="0" smtClean="0"/>
              <a:t>_</a:t>
            </a:r>
            <a:endParaRPr lang="en-US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953000"/>
            <a:ext cx="3714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953000"/>
            <a:ext cx="3819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To reach ventricles, impulse must pass through AV node</a:t>
            </a:r>
          </a:p>
          <a:p>
            <a:endParaRPr lang="en-US" sz="3600" dirty="0" smtClean="0"/>
          </a:p>
          <a:p>
            <a:r>
              <a:rPr lang="en-US" sz="3600" dirty="0" smtClean="0"/>
              <a:t>Defective </a:t>
            </a:r>
            <a:r>
              <a:rPr lang="en-US" sz="3600" dirty="0"/>
              <a:t>AV node may cause</a:t>
            </a:r>
          </a:p>
          <a:p>
            <a:pPr lvl="1"/>
            <a:r>
              <a:rPr lang="en-US" sz="3200" b="1" dirty="0" smtClean="0"/>
              <a:t> </a:t>
            </a:r>
            <a:endParaRPr lang="en-US" sz="3200" dirty="0"/>
          </a:p>
          <a:p>
            <a:pPr lvl="2"/>
            <a:r>
              <a:rPr lang="en-US" sz="2800" dirty="0"/>
              <a:t>Few (</a:t>
            </a:r>
            <a:r>
              <a:rPr lang="en-US" sz="2800" dirty="0" smtClean="0"/>
              <a:t>partial block) </a:t>
            </a:r>
            <a:r>
              <a:rPr lang="en-US" sz="2800" dirty="0"/>
              <a:t>or no (</a:t>
            </a:r>
            <a:r>
              <a:rPr lang="en-US" sz="2800" dirty="0" smtClean="0"/>
              <a:t>total block) </a:t>
            </a:r>
            <a:r>
              <a:rPr lang="en-US" sz="2800" dirty="0"/>
              <a:t>impulses reach ventricles</a:t>
            </a:r>
          </a:p>
          <a:p>
            <a:pPr lvl="3"/>
            <a:r>
              <a:rPr lang="en-US" sz="2400" dirty="0"/>
              <a:t>Ventricles beat at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3200" dirty="0"/>
              <a:t>Artificial pacemaker to treat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029200"/>
            <a:ext cx="37433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029200"/>
            <a:ext cx="3924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Sounds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sounds </a:t>
            </a:r>
            <a:r>
              <a:rPr lang="en-US" dirty="0" smtClean="0"/>
              <a:t>(</a:t>
            </a:r>
            <a:r>
              <a:rPr lang="en-US" dirty="0" err="1" smtClean="0"/>
              <a:t>lub</a:t>
            </a:r>
            <a:r>
              <a:rPr lang="en-US" dirty="0" smtClean="0"/>
              <a:t>-dup) </a:t>
            </a:r>
            <a:r>
              <a:rPr lang="en-US" dirty="0"/>
              <a:t>associated with closing of heart </a:t>
            </a:r>
            <a:r>
              <a:rPr lang="en-US" dirty="0" smtClean="0"/>
              <a:t>valves</a:t>
            </a:r>
            <a:endParaRPr lang="en-US" dirty="0"/>
          </a:p>
          <a:p>
            <a:pPr lvl="1"/>
            <a:r>
              <a:rPr lang="en-US" dirty="0"/>
              <a:t>First as </a:t>
            </a:r>
            <a:r>
              <a:rPr lang="en-US" dirty="0" smtClean="0"/>
              <a:t>________________________________________; </a:t>
            </a:r>
            <a:r>
              <a:rPr lang="en-US" dirty="0"/>
              <a:t>beginning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Second as SL valves close; beginning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Pause </a:t>
            </a:r>
            <a:r>
              <a:rPr lang="en-US" dirty="0"/>
              <a:t>indicates heart relaxation</a:t>
            </a:r>
          </a:p>
          <a:p>
            <a:endParaRPr lang="en-US" b="1" dirty="0" smtClean="0"/>
          </a:p>
          <a:p>
            <a:r>
              <a:rPr lang="en-US" b="1" dirty="0" smtClean="0"/>
              <a:t>Heart _________________________</a:t>
            </a:r>
            <a:r>
              <a:rPr lang="en-US" dirty="0" smtClean="0"/>
              <a:t>- </a:t>
            </a:r>
            <a:r>
              <a:rPr lang="en-US" dirty="0"/>
              <a:t>abnormal heart sounds; usually indicate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8" name="Picture 22" descr="figure_18_20_unlabeled"/>
          <p:cNvPicPr>
            <a:picLocks noChangeAspect="1" noChangeArrowheads="1"/>
          </p:cNvPicPr>
          <p:nvPr/>
        </p:nvPicPr>
        <p:blipFill>
          <a:blip r:embed="rId3" cstate="print"/>
          <a:srcRect b="5081"/>
          <a:stretch>
            <a:fillRect/>
          </a:stretch>
        </p:blipFill>
        <p:spPr bwMode="auto">
          <a:xfrm>
            <a:off x="1084263" y="339725"/>
            <a:ext cx="7031037" cy="6169025"/>
          </a:xfrm>
          <a:prstGeom prst="rect">
            <a:avLst/>
          </a:prstGeom>
          <a:noFill/>
        </p:spPr>
      </p:pic>
      <p:sp>
        <p:nvSpPr>
          <p:cNvPr id="45079" name="Freeform 23"/>
          <p:cNvSpPr>
            <a:spLocks/>
          </p:cNvSpPr>
          <p:nvPr/>
        </p:nvSpPr>
        <p:spPr bwMode="auto">
          <a:xfrm>
            <a:off x="2940050" y="4279900"/>
            <a:ext cx="155575" cy="1506538"/>
          </a:xfrm>
          <a:custGeom>
            <a:avLst/>
            <a:gdLst/>
            <a:ahLst/>
            <a:cxnLst>
              <a:cxn ang="0">
                <a:pos x="100" y="968"/>
              </a:cxn>
              <a:cxn ang="0">
                <a:pos x="0" y="968"/>
              </a:cxn>
              <a:cxn ang="0">
                <a:pos x="0" y="0"/>
              </a:cxn>
            </a:cxnLst>
            <a:rect l="0" t="0" r="r" b="b"/>
            <a:pathLst>
              <a:path w="100" h="968">
                <a:moveTo>
                  <a:pt x="100" y="968"/>
                </a:moveTo>
                <a:lnTo>
                  <a:pt x="0" y="968"/>
                </a:lnTo>
                <a:lnTo>
                  <a:pt x="0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Freeform 24"/>
          <p:cNvSpPr>
            <a:spLocks/>
          </p:cNvSpPr>
          <p:nvPr/>
        </p:nvSpPr>
        <p:spPr bwMode="auto">
          <a:xfrm>
            <a:off x="4116388" y="3595688"/>
            <a:ext cx="1417637" cy="715962"/>
          </a:xfrm>
          <a:custGeom>
            <a:avLst/>
            <a:gdLst/>
            <a:ahLst/>
            <a:cxnLst>
              <a:cxn ang="0">
                <a:pos x="912" y="0"/>
              </a:cxn>
              <a:cxn ang="0">
                <a:pos x="808" y="0"/>
              </a:cxn>
              <a:cxn ang="0">
                <a:pos x="0" y="460"/>
              </a:cxn>
            </a:cxnLst>
            <a:rect l="0" t="0" r="r" b="b"/>
            <a:pathLst>
              <a:path w="912" h="460">
                <a:moveTo>
                  <a:pt x="912" y="0"/>
                </a:moveTo>
                <a:lnTo>
                  <a:pt x="808" y="0"/>
                </a:lnTo>
                <a:lnTo>
                  <a:pt x="0" y="46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Freeform 25"/>
          <p:cNvSpPr>
            <a:spLocks/>
          </p:cNvSpPr>
          <p:nvPr/>
        </p:nvSpPr>
        <p:spPr bwMode="auto">
          <a:xfrm>
            <a:off x="3941763" y="1941513"/>
            <a:ext cx="1604962" cy="1119187"/>
          </a:xfrm>
          <a:custGeom>
            <a:avLst/>
            <a:gdLst/>
            <a:ahLst/>
            <a:cxnLst>
              <a:cxn ang="0">
                <a:pos x="1032" y="0"/>
              </a:cxn>
              <a:cxn ang="0">
                <a:pos x="928" y="0"/>
              </a:cxn>
              <a:cxn ang="0">
                <a:pos x="0" y="720"/>
              </a:cxn>
            </a:cxnLst>
            <a:rect l="0" t="0" r="r" b="b"/>
            <a:pathLst>
              <a:path w="1032" h="720">
                <a:moveTo>
                  <a:pt x="1032" y="0"/>
                </a:moveTo>
                <a:lnTo>
                  <a:pt x="928" y="0"/>
                </a:lnTo>
                <a:lnTo>
                  <a:pt x="0" y="72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Freeform 26"/>
          <p:cNvSpPr>
            <a:spLocks/>
          </p:cNvSpPr>
          <p:nvPr/>
        </p:nvSpPr>
        <p:spPr bwMode="auto">
          <a:xfrm>
            <a:off x="2771775" y="466725"/>
            <a:ext cx="161925" cy="2570163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4" y="0"/>
              </a:cxn>
              <a:cxn ang="0">
                <a:pos x="0" y="1652"/>
              </a:cxn>
            </a:cxnLst>
            <a:rect l="0" t="0" r="r" b="b"/>
            <a:pathLst>
              <a:path w="104" h="1652">
                <a:moveTo>
                  <a:pt x="104" y="0"/>
                </a:moveTo>
                <a:lnTo>
                  <a:pt x="4" y="0"/>
                </a:lnTo>
                <a:lnTo>
                  <a:pt x="0" y="165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2895600" y="330200"/>
            <a:ext cx="26193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Arial Black" pitchFamily="80" charset="0"/>
              </a:rPr>
              <a:t>Aortic valve</a:t>
            </a:r>
            <a:r>
              <a:rPr lang="en-US" sz="1700" b="1">
                <a:latin typeface="Arial" charset="0"/>
              </a:rPr>
              <a:t> sounds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heard in 2nd intercostal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space at right sternal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margin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502275" y="1827213"/>
            <a:ext cx="25844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Arial Black" pitchFamily="80" charset="0"/>
              </a:rPr>
              <a:t>Pulmonary valve</a:t>
            </a:r>
            <a:endParaRPr lang="en-US" sz="17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sounds heard in 2nd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intercostal space at left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sternal margin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502275" y="3463925"/>
            <a:ext cx="27273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Arial Black" pitchFamily="80" charset="0"/>
              </a:rPr>
              <a:t>Mitral valve</a:t>
            </a:r>
            <a:r>
              <a:rPr lang="en-US" sz="1700" b="1">
                <a:latin typeface="Arial" charset="0"/>
              </a:rPr>
              <a:t> sounds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heard over heart apex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(in 5th intercostal space)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in line with middle of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clavicle</a:t>
            </a: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3052763" y="5645150"/>
            <a:ext cx="281146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Arial Black" pitchFamily="80" charset="0"/>
              </a:rPr>
              <a:t>Tricuspid valve</a:t>
            </a:r>
            <a:r>
              <a:rPr lang="en-US" sz="1700" b="1">
                <a:latin typeface="Arial" charset="0"/>
              </a:rPr>
              <a:t> sounds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typically heard in right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sternal margin of 5th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intercostal space</a:t>
            </a:r>
          </a:p>
        </p:txBody>
      </p:sp>
      <p:sp>
        <p:nvSpPr>
          <p:cNvPr id="45089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</a:rPr>
              <a:t>Figure 18.20  Areas of the thoracic surface where the sounds of individual valves can best be detected.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Events: The Cardiac Cycle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Cardiac cycle</a:t>
            </a:r>
            <a:endParaRPr lang="en-US" dirty="0"/>
          </a:p>
          <a:p>
            <a:pPr lvl="1"/>
            <a:r>
              <a:rPr lang="en-US" dirty="0"/>
              <a:t>Blood flow through heart during </a:t>
            </a:r>
            <a:r>
              <a:rPr lang="en-US" dirty="0" smtClean="0"/>
              <a:t>_____________________________________________: </a:t>
            </a:r>
            <a:r>
              <a:rPr lang="en-US" dirty="0" err="1"/>
              <a:t>atrial</a:t>
            </a:r>
            <a:r>
              <a:rPr lang="en-US" dirty="0"/>
              <a:t> systole and diastole followed by ventricular systole and diastole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Systole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Diastole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Series </a:t>
            </a:r>
            <a:r>
              <a:rPr lang="en-US" dirty="0"/>
              <a:t>of pressure and blood volume changes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Ventricular </a:t>
            </a:r>
            <a:r>
              <a:rPr lang="en-US" dirty="0" smtClean="0"/>
              <a:t>filling</a:t>
            </a:r>
          </a:p>
          <a:p>
            <a:pPr lvl="1"/>
            <a:r>
              <a:rPr lang="en-US" dirty="0" smtClean="0"/>
              <a:t>takes </a:t>
            </a:r>
            <a:r>
              <a:rPr lang="en-US" dirty="0"/>
              <a:t>place in mid-to-late diastole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80</a:t>
            </a:r>
            <a:r>
              <a:rPr lang="en-US" dirty="0"/>
              <a:t>% of blood passively flows into ventricles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___________________________________________ occurs</a:t>
            </a:r>
            <a:r>
              <a:rPr lang="en-US" dirty="0"/>
              <a:t>, delivering remaining 20</a:t>
            </a:r>
            <a:r>
              <a:rPr lang="en-US" dirty="0" smtClean="0"/>
              <a:t>%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2. Ventricular systole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Atria relax; 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Rising </a:t>
            </a:r>
            <a:r>
              <a:rPr lang="en-US" dirty="0"/>
              <a:t>ventricular pressure </a:t>
            </a:r>
            <a:r>
              <a:rPr lang="en-US" dirty="0">
                <a:sym typeface="Wingdings" pitchFamily="80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Isovolumetric</a:t>
            </a:r>
            <a:r>
              <a:rPr lang="en-US" b="1" dirty="0" smtClean="0"/>
              <a:t> </a:t>
            </a:r>
            <a:r>
              <a:rPr lang="en-US" b="1" dirty="0"/>
              <a:t>contraction phase</a:t>
            </a:r>
            <a:r>
              <a:rPr lang="en-US" dirty="0"/>
              <a:t> </a:t>
            </a:r>
            <a:r>
              <a:rPr lang="en-US" dirty="0" smtClean="0"/>
              <a:t>(______________________________________________)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 </a:t>
            </a:r>
            <a:r>
              <a:rPr lang="en-US" dirty="0"/>
              <a:t>ejection phase, ventricular pressure exceeds pressure in large arteries,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b="1" dirty="0" err="1"/>
              <a:t>Isovolumetric</a:t>
            </a:r>
            <a:r>
              <a:rPr lang="en-US" b="1" dirty="0"/>
              <a:t> relaxation</a:t>
            </a:r>
            <a:r>
              <a:rPr lang="en-US" dirty="0"/>
              <a:t> - early diastole</a:t>
            </a:r>
          </a:p>
          <a:p>
            <a:pPr lvl="1"/>
            <a:r>
              <a:rPr lang="en-US" dirty="0"/>
              <a:t>Ventricles relax;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Backflow </a:t>
            </a:r>
            <a:r>
              <a:rPr lang="en-US" dirty="0"/>
              <a:t>of blood in aorta and pulmonary trunk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Ventricles </a:t>
            </a:r>
            <a:r>
              <a:rPr lang="en-US" dirty="0"/>
              <a:t>totally closed chambers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 err="1"/>
              <a:t>atrial</a:t>
            </a:r>
            <a:r>
              <a:rPr lang="en-US" dirty="0"/>
              <a:t> pressure exceeds that in ventricles </a:t>
            </a:r>
            <a:r>
              <a:rPr lang="en-US" dirty="0">
                <a:sym typeface="Wingdings" pitchFamily="80" charset="2"/>
              </a:rPr>
              <a:t> AV valves open; cycle begins </a:t>
            </a:r>
            <a:r>
              <a:rPr lang="en-US" dirty="0" smtClean="0">
                <a:sym typeface="Wingdings" pitchFamily="80" charset="2"/>
              </a:rPr>
              <a:t>again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Output (CO)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Volume of blood pumped by each ventricle in one minute</a:t>
            </a:r>
          </a:p>
          <a:p>
            <a:r>
              <a:rPr lang="en-US" b="1" dirty="0"/>
              <a:t>CO</a:t>
            </a:r>
            <a:r>
              <a:rPr lang="en-US" dirty="0"/>
              <a:t> = </a:t>
            </a:r>
            <a:r>
              <a:rPr lang="en-US" b="1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HR </a:t>
            </a:r>
            <a:r>
              <a:rPr lang="en-US" dirty="0"/>
              <a:t>= number of beats per minute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SV </a:t>
            </a:r>
            <a:r>
              <a:rPr lang="en-US" dirty="0"/>
              <a:t>= volume of blood pumped out by one ventricle with each beat</a:t>
            </a:r>
          </a:p>
          <a:p>
            <a:endParaRPr lang="en-US" dirty="0" smtClean="0"/>
          </a:p>
          <a:p>
            <a:r>
              <a:rPr lang="en-US" dirty="0" smtClean="0"/>
              <a:t>Normal </a:t>
            </a:r>
            <a:r>
              <a:rPr lang="en-US" dirty="0"/>
              <a:t>– 5.25 L/min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Heart Anatomy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304958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_________________________________ </a:t>
            </a:r>
            <a:r>
              <a:rPr lang="en-US" dirty="0" smtClean="0"/>
              <a:t>(</a:t>
            </a:r>
            <a:r>
              <a:rPr lang="en-US" dirty="0"/>
              <a:t>posterior surface) leans toward right shoulder</a:t>
            </a:r>
          </a:p>
          <a:p>
            <a:pPr lvl="2"/>
            <a:endParaRPr lang="en-US" b="1" dirty="0" smtClean="0"/>
          </a:p>
          <a:p>
            <a:r>
              <a:rPr lang="en-US" b="1" dirty="0" smtClean="0"/>
              <a:t>______________________________ </a:t>
            </a:r>
            <a:r>
              <a:rPr lang="en-US" dirty="0" smtClean="0"/>
              <a:t>points </a:t>
            </a:r>
            <a:r>
              <a:rPr lang="en-US" dirty="0"/>
              <a:t>toward left </a:t>
            </a:r>
            <a:r>
              <a:rPr lang="en-US" dirty="0" smtClean="0"/>
              <a:t>hip</a:t>
            </a:r>
            <a:endParaRPr lang="en-US" b="1" dirty="0" smtClean="0"/>
          </a:p>
          <a:p>
            <a:pPr lvl="1"/>
            <a:r>
              <a:rPr lang="en-US" b="1" dirty="0" smtClean="0"/>
              <a:t>Apical </a:t>
            </a:r>
            <a:r>
              <a:rPr lang="en-US" b="1" dirty="0"/>
              <a:t>impulse</a:t>
            </a:r>
            <a:r>
              <a:rPr lang="en-US" dirty="0"/>
              <a:t> palpated between fifth and sixth ribs, just below left nipple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713" y="4331325"/>
            <a:ext cx="5760574" cy="252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Stroke Volume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main factors affect SV:</a:t>
            </a:r>
          </a:p>
          <a:p>
            <a:pPr lvl="1"/>
            <a:r>
              <a:rPr lang="en-US" b="1" dirty="0" smtClean="0"/>
              <a:t> </a:t>
            </a:r>
          </a:p>
          <a:p>
            <a:pPr lvl="2"/>
            <a:r>
              <a:rPr lang="en-US" dirty="0" smtClean="0"/>
              <a:t>degree of stretch of cardiac muscle cells before they contract</a:t>
            </a:r>
          </a:p>
          <a:p>
            <a:pPr lvl="2"/>
            <a:r>
              <a:rPr lang="en-US" dirty="0"/>
              <a:t>Most important factor stretching cardiac muscle is </a:t>
            </a:r>
            <a:r>
              <a:rPr lang="en-US" dirty="0" smtClean="0"/>
              <a:t>amount </a:t>
            </a:r>
            <a:r>
              <a:rPr lang="en-US" dirty="0"/>
              <a:t>of blood returning to </a:t>
            </a:r>
            <a:r>
              <a:rPr lang="en-US" dirty="0" smtClean="0"/>
              <a:t>heart:  </a:t>
            </a:r>
            <a:r>
              <a:rPr lang="en-US" b="1" dirty="0" smtClean="0"/>
              <a:t>venous return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Slow heartbeat and exercise increase venous return </a:t>
            </a:r>
          </a:p>
          <a:p>
            <a:pPr lvl="2"/>
            <a:r>
              <a:rPr lang="en-US" dirty="0"/>
              <a:t>Increased venous return distends (stretches) ventricles and increases contraction force</a:t>
            </a:r>
          </a:p>
          <a:p>
            <a:pPr lvl="2"/>
            <a:endParaRPr lang="en-US" b="1" dirty="0"/>
          </a:p>
          <a:p>
            <a:pPr lvl="1"/>
            <a:r>
              <a:rPr lang="en-US" b="1" dirty="0" smtClean="0"/>
              <a:t> </a:t>
            </a:r>
          </a:p>
          <a:p>
            <a:pPr lvl="2"/>
            <a:r>
              <a:rPr lang="en-US" dirty="0" smtClean="0"/>
              <a:t>contractile strength at given muscle length</a:t>
            </a:r>
          </a:p>
          <a:p>
            <a:pPr lvl="2"/>
            <a:endParaRPr lang="en-US" b="1" dirty="0"/>
          </a:p>
          <a:p>
            <a:pPr lvl="1"/>
            <a:r>
              <a:rPr lang="en-US" b="1" dirty="0" smtClean="0"/>
              <a:t> </a:t>
            </a:r>
          </a:p>
          <a:p>
            <a:pPr lvl="2"/>
            <a:r>
              <a:rPr lang="en-US" dirty="0" smtClean="0"/>
              <a:t>pressure ventricles must overcome to eject blood</a:t>
            </a:r>
            <a:endParaRPr lang="en-US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Autonomic Nervous System Regulation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Sympathetic nervous system activated by emotional or physical stressors</a:t>
            </a:r>
          </a:p>
          <a:p>
            <a:pPr lvl="1"/>
            <a:r>
              <a:rPr lang="en-US" sz="3200" dirty="0" err="1"/>
              <a:t>Norepinephrine</a:t>
            </a:r>
            <a:r>
              <a:rPr lang="en-US" sz="3200" dirty="0"/>
              <a:t> causes pacemaker </a:t>
            </a:r>
            <a:endParaRPr lang="en-US" sz="3200" dirty="0" smtClean="0"/>
          </a:p>
          <a:p>
            <a:pPr lvl="2"/>
            <a:r>
              <a:rPr lang="en-US" sz="2800" dirty="0" smtClean="0"/>
              <a:t>to _</a:t>
            </a:r>
          </a:p>
          <a:p>
            <a:pPr lvl="3"/>
            <a:r>
              <a:rPr lang="en-US" sz="2600" dirty="0" smtClean="0"/>
              <a:t>and _</a:t>
            </a:r>
          </a:p>
          <a:p>
            <a:pPr lvl="4"/>
            <a:r>
              <a:rPr lang="en-US" sz="2400" dirty="0" smtClean="0"/>
              <a:t>Results in faster relaxation and filling</a:t>
            </a:r>
          </a:p>
          <a:p>
            <a:pPr lvl="3"/>
            <a:endParaRPr lang="en-US" sz="2600" dirty="0"/>
          </a:p>
          <a:p>
            <a:pPr lvl="2"/>
            <a:r>
              <a:rPr lang="en-US" sz="2800" dirty="0" smtClean="0"/>
              <a:t>Increases heart-rate</a:t>
            </a: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Autonomic Nervous System Regulation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Parasympathetic nervous system </a:t>
            </a:r>
            <a:r>
              <a:rPr lang="en-US" dirty="0" smtClean="0"/>
              <a:t>____________________________sympathetic </a:t>
            </a:r>
            <a:r>
              <a:rPr lang="en-US" dirty="0"/>
              <a:t>effects </a:t>
            </a:r>
          </a:p>
          <a:p>
            <a:pPr lvl="1"/>
            <a:r>
              <a:rPr lang="en-US" dirty="0"/>
              <a:t>Acetylcholine </a:t>
            </a:r>
            <a:r>
              <a:rPr lang="en-US" dirty="0" smtClean="0">
                <a:sym typeface="Wingdings" pitchFamily="80" charset="2"/>
              </a:rPr>
              <a:t>  </a:t>
            </a:r>
            <a:endParaRPr lang="en-US" dirty="0">
              <a:sym typeface="Wingdings" pitchFamily="80" charset="2"/>
            </a:endParaRPr>
          </a:p>
          <a:p>
            <a:pPr lvl="1"/>
            <a:r>
              <a:rPr lang="en-US" dirty="0">
                <a:sym typeface="Wingdings" pitchFamily="80" charset="2"/>
              </a:rPr>
              <a:t>Little to no effect on contractility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Heart </a:t>
            </a:r>
            <a:r>
              <a:rPr lang="en-US" dirty="0"/>
              <a:t>at rest exhibits </a:t>
            </a:r>
            <a:r>
              <a:rPr lang="en-US" b="1" dirty="0" err="1" smtClean="0"/>
              <a:t>Vagal</a:t>
            </a:r>
            <a:r>
              <a:rPr lang="en-US" b="1" dirty="0" smtClean="0"/>
              <a:t> </a:t>
            </a:r>
            <a:r>
              <a:rPr lang="en-US" b="1" dirty="0"/>
              <a:t>tone</a:t>
            </a:r>
          </a:p>
          <a:p>
            <a:pPr lvl="1"/>
            <a:r>
              <a:rPr lang="en-US" dirty="0"/>
              <a:t>Parasympathetic dominant influence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 of Heart Rate 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Hormones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_______________________________from </a:t>
            </a:r>
            <a:r>
              <a:rPr lang="en-US" dirty="0"/>
              <a:t>adrenal medulla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Increases contractility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increases </a:t>
            </a:r>
            <a:r>
              <a:rPr lang="en-US" dirty="0"/>
              <a:t>heart </a:t>
            </a:r>
            <a:r>
              <a:rPr lang="en-US" dirty="0" smtClean="0"/>
              <a:t>rate</a:t>
            </a:r>
          </a:p>
          <a:p>
            <a:pPr lvl="2"/>
            <a:r>
              <a:rPr lang="en-US" dirty="0" smtClean="0"/>
              <a:t>enhances </a:t>
            </a:r>
            <a:r>
              <a:rPr lang="en-US" dirty="0"/>
              <a:t>effects of </a:t>
            </a:r>
            <a:r>
              <a:rPr lang="en-US" dirty="0" err="1"/>
              <a:t>norepinephrine</a:t>
            </a:r>
            <a:r>
              <a:rPr lang="en-US" dirty="0"/>
              <a:t> and </a:t>
            </a:r>
            <a:r>
              <a:rPr lang="en-US" dirty="0" smtClean="0"/>
              <a:t>epinephrine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 </a:t>
            </a:r>
            <a:endParaRPr lang="en-US" dirty="0" smtClean="0">
              <a:sym typeface="Wingdings" pitchFamily="80" charset="2"/>
            </a:endParaRPr>
          </a:p>
          <a:p>
            <a:pPr lvl="1"/>
            <a:r>
              <a:rPr lang="en-US" dirty="0" smtClean="0">
                <a:sym typeface="Wingdings" pitchFamily="80" charset="2"/>
              </a:rPr>
              <a:t>Not enough Calcium</a:t>
            </a:r>
          </a:p>
          <a:p>
            <a:pPr lvl="1"/>
            <a:r>
              <a:rPr lang="en-US" dirty="0" smtClean="0">
                <a:sym typeface="Wingdings" pitchFamily="80" charset="2"/>
              </a:rPr>
              <a:t> </a:t>
            </a:r>
            <a:endParaRPr lang="en-US" dirty="0"/>
          </a:p>
          <a:p>
            <a:r>
              <a:rPr lang="en-US" b="1" dirty="0" err="1"/>
              <a:t>Hypercalcemia</a:t>
            </a:r>
            <a:r>
              <a:rPr lang="en-US" dirty="0"/>
              <a:t> </a:t>
            </a:r>
            <a:r>
              <a:rPr lang="en-US" dirty="0">
                <a:sym typeface="Wingdings" pitchFamily="80" charset="2"/>
              </a:rPr>
              <a:t> </a:t>
            </a:r>
            <a:endParaRPr lang="en-US" dirty="0" smtClean="0">
              <a:sym typeface="Wingdings" pitchFamily="80" charset="2"/>
            </a:endParaRPr>
          </a:p>
          <a:p>
            <a:pPr lvl="1"/>
            <a:r>
              <a:rPr lang="en-US" dirty="0" smtClean="0">
                <a:sym typeface="Wingdings" pitchFamily="80" charset="2"/>
              </a:rPr>
              <a:t>Too much calcium</a:t>
            </a:r>
          </a:p>
          <a:p>
            <a:pPr lvl="1"/>
            <a:r>
              <a:rPr lang="en-US" dirty="0" smtClean="0">
                <a:sym typeface="Wingdings" pitchFamily="80" charset="2"/>
              </a:rPr>
              <a:t>increased </a:t>
            </a:r>
            <a:r>
              <a:rPr lang="en-US" dirty="0">
                <a:sym typeface="Wingdings" pitchFamily="80" charset="2"/>
              </a:rPr>
              <a:t>HR and contractility</a:t>
            </a:r>
          </a:p>
          <a:p>
            <a:r>
              <a:rPr lang="en-US" b="1" dirty="0" smtClean="0">
                <a:sym typeface="Wingdings" pitchFamily="80" charset="2"/>
              </a:rPr>
              <a:t> </a:t>
            </a:r>
            <a:endParaRPr lang="en-US" dirty="0" smtClean="0">
              <a:sym typeface="Wingdings" pitchFamily="80" charset="2"/>
            </a:endParaRPr>
          </a:p>
          <a:p>
            <a:pPr lvl="1"/>
            <a:r>
              <a:rPr lang="en-US" dirty="0" smtClean="0">
                <a:sym typeface="Wingdings" pitchFamily="80" charset="2"/>
              </a:rPr>
              <a:t>Not enough Potassium (K) </a:t>
            </a:r>
          </a:p>
          <a:p>
            <a:pPr lvl="1"/>
            <a:r>
              <a:rPr lang="en-US" dirty="0" smtClean="0">
                <a:sym typeface="Wingdings" pitchFamily="80" charset="2"/>
              </a:rPr>
              <a:t> </a:t>
            </a:r>
            <a:endParaRPr lang="en-US" dirty="0" smtClean="0"/>
          </a:p>
          <a:p>
            <a:r>
              <a:rPr lang="en-US" b="1" dirty="0" err="1" smtClean="0">
                <a:sym typeface="Wingdings" pitchFamily="80" charset="2"/>
              </a:rPr>
              <a:t>Hyperkalemia</a:t>
            </a:r>
            <a:r>
              <a:rPr lang="en-US" dirty="0" smtClean="0">
                <a:sym typeface="Wingdings" pitchFamily="80" charset="2"/>
              </a:rPr>
              <a:t> </a:t>
            </a:r>
            <a:r>
              <a:rPr lang="en-US" dirty="0">
                <a:sym typeface="Wingdings" pitchFamily="80" charset="2"/>
              </a:rPr>
              <a:t> </a:t>
            </a:r>
            <a:endParaRPr lang="en-US" dirty="0" smtClean="0">
              <a:sym typeface="Wingdings" pitchFamily="80" charset="2"/>
            </a:endParaRPr>
          </a:p>
          <a:p>
            <a:pPr lvl="1"/>
            <a:r>
              <a:rPr lang="en-US" dirty="0" smtClean="0">
                <a:sym typeface="Wingdings" pitchFamily="80" charset="2"/>
              </a:rPr>
              <a:t>Too much Potassium (K)</a:t>
            </a:r>
          </a:p>
          <a:p>
            <a:pPr lvl="1"/>
            <a:r>
              <a:rPr lang="en-US" dirty="0" smtClean="0">
                <a:sym typeface="Wingdings" pitchFamily="80" charset="2"/>
              </a:rPr>
              <a:t> </a:t>
            </a:r>
            <a:endParaRPr lang="en-US" dirty="0">
              <a:sym typeface="Wingdings" pitchFamily="80" charset="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Factors that Influence Heart Rate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Fetus has fastest HR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Females faster than males</a:t>
            </a:r>
          </a:p>
          <a:p>
            <a:r>
              <a:rPr lang="en-US" dirty="0"/>
              <a:t>Exercise	</a:t>
            </a:r>
          </a:p>
          <a:p>
            <a:pPr lvl="1"/>
            <a:r>
              <a:rPr lang="en-US" dirty="0"/>
              <a:t>Increases HR</a:t>
            </a:r>
          </a:p>
          <a:p>
            <a:r>
              <a:rPr lang="en-US" dirty="0"/>
              <a:t>Body temperature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_______________________________________</a:t>
            </a:r>
            <a:r>
              <a:rPr lang="en-US" dirty="0" smtClean="0"/>
              <a:t>- </a:t>
            </a:r>
            <a:r>
              <a:rPr lang="en-US" dirty="0"/>
              <a:t>abnormally fast heart rate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Exceeds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persistent, may lead to fibrillation</a:t>
            </a:r>
          </a:p>
          <a:p>
            <a:r>
              <a:rPr lang="en-US" b="1" dirty="0" smtClean="0"/>
              <a:t>________________________________________</a:t>
            </a:r>
            <a:endParaRPr lang="en-US" dirty="0" smtClean="0"/>
          </a:p>
          <a:p>
            <a:pPr lvl="1"/>
            <a:r>
              <a:rPr lang="en-US" dirty="0" smtClean="0"/>
              <a:t>heart </a:t>
            </a:r>
            <a:r>
              <a:rPr lang="en-US" dirty="0"/>
              <a:t>rate slower than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result in </a:t>
            </a:r>
            <a:r>
              <a:rPr lang="en-US" dirty="0" smtClean="0"/>
              <a:t>inadequate </a:t>
            </a:r>
            <a:r>
              <a:rPr lang="en-US" dirty="0"/>
              <a:t>blood circulation in </a:t>
            </a:r>
            <a:r>
              <a:rPr lang="en-US" dirty="0" smtClean="0"/>
              <a:t>non-athletes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 smtClean="0"/>
              <a:t>_________________________________________ result </a:t>
            </a:r>
            <a:r>
              <a:rPr lang="en-US" dirty="0"/>
              <a:t>of endurance training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Congestive heart failure (CHF)</a:t>
            </a:r>
          </a:p>
          <a:p>
            <a:pPr lvl="1"/>
            <a:r>
              <a:rPr lang="en-US" dirty="0"/>
              <a:t>Progressive </a:t>
            </a:r>
            <a:r>
              <a:rPr lang="en-US" dirty="0" smtClean="0"/>
              <a:t>condition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Cardiac Output is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Reflects </a:t>
            </a:r>
            <a:r>
              <a:rPr lang="en-US" dirty="0"/>
              <a:t>weakened myocardium caused by</a:t>
            </a:r>
          </a:p>
          <a:p>
            <a:pPr lvl="2"/>
            <a:r>
              <a:rPr lang="en-US" dirty="0"/>
              <a:t>Coronary atherosclerosis</a:t>
            </a:r>
            <a:r>
              <a:rPr lang="en-US" dirty="0" smtClean="0"/>
              <a:t>— _</a:t>
            </a:r>
            <a:endParaRPr lang="en-US" dirty="0"/>
          </a:p>
          <a:p>
            <a:pPr lvl="2"/>
            <a:r>
              <a:rPr lang="en-US" dirty="0"/>
              <a:t>Persistent high blood pressure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Dilated </a:t>
            </a:r>
            <a:r>
              <a:rPr lang="en-US" dirty="0" err="1"/>
              <a:t>cardiomyopathy</a:t>
            </a:r>
            <a:r>
              <a:rPr lang="en-US" dirty="0"/>
              <a:t> (DCM)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Pulmonary congestion</a:t>
            </a:r>
          </a:p>
          <a:p>
            <a:pPr lvl="1"/>
            <a:r>
              <a:rPr lang="en-US" dirty="0"/>
              <a:t>Left side fails </a:t>
            </a:r>
            <a:r>
              <a:rPr lang="en-US" dirty="0">
                <a:sym typeface="Wingdings" pitchFamily="80" charset="2"/>
              </a:rPr>
              <a:t> </a:t>
            </a:r>
            <a:r>
              <a:rPr lang="en-US" dirty="0" smtClean="0">
                <a:sym typeface="Wingdings" pitchFamily="80" charset="2"/>
              </a:rPr>
              <a:t> </a:t>
            </a:r>
            <a:endParaRPr lang="en-US" dirty="0">
              <a:sym typeface="Wingdings" pitchFamily="80" charset="2"/>
            </a:endParaRPr>
          </a:p>
          <a:p>
            <a:endParaRPr lang="en-US" dirty="0" smtClean="0"/>
          </a:p>
          <a:p>
            <a:r>
              <a:rPr lang="en-US" dirty="0" smtClean="0"/>
              <a:t>Peripheral </a:t>
            </a:r>
            <a:r>
              <a:rPr lang="en-US" dirty="0"/>
              <a:t>congestion</a:t>
            </a:r>
          </a:p>
          <a:p>
            <a:pPr lvl="1"/>
            <a:r>
              <a:rPr lang="en-US" dirty="0"/>
              <a:t>Right side fails </a:t>
            </a:r>
            <a:r>
              <a:rPr lang="en-US" dirty="0">
                <a:sym typeface="Wingdings" pitchFamily="80" charset="2"/>
              </a:rPr>
              <a:t> blood pools in </a:t>
            </a:r>
            <a:r>
              <a:rPr lang="en-US" dirty="0" smtClean="0">
                <a:sym typeface="Wingdings" pitchFamily="80" charset="2"/>
              </a:rPr>
              <a:t>_</a:t>
            </a:r>
            <a:endParaRPr lang="en-US" dirty="0">
              <a:sym typeface="Wingdings" pitchFamily="80" charset="2"/>
            </a:endParaRPr>
          </a:p>
          <a:p>
            <a:endParaRPr lang="en-US" dirty="0" smtClean="0"/>
          </a:p>
          <a:p>
            <a:r>
              <a:rPr lang="en-US" dirty="0" smtClean="0"/>
              <a:t>Failure </a:t>
            </a:r>
            <a:r>
              <a:rPr lang="en-US" dirty="0"/>
              <a:t>of either side ultimately weakens other</a:t>
            </a:r>
          </a:p>
          <a:p>
            <a:endParaRPr lang="en-US" dirty="0" smtClean="0"/>
          </a:p>
          <a:p>
            <a:r>
              <a:rPr lang="en-US" dirty="0" smtClean="0"/>
              <a:t>Treat </a:t>
            </a:r>
            <a:r>
              <a:rPr lang="en-US" dirty="0"/>
              <a:t>by removing fluid, reducing </a:t>
            </a:r>
            <a:r>
              <a:rPr lang="en-US" dirty="0" err="1"/>
              <a:t>afterload</a:t>
            </a:r>
            <a:r>
              <a:rPr lang="en-US" dirty="0"/>
              <a:t>, increasing contractility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Developmental Aspects of the Heart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Fetal heart structures that bypass pulmonary circulation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__________________________________________ </a:t>
            </a:r>
            <a:r>
              <a:rPr lang="en-US" dirty="0" smtClean="0"/>
              <a:t>connects </a:t>
            </a:r>
            <a:r>
              <a:rPr lang="en-US" dirty="0"/>
              <a:t>two atria</a:t>
            </a:r>
          </a:p>
          <a:p>
            <a:pPr lvl="2"/>
            <a:r>
              <a:rPr lang="en-US" dirty="0"/>
              <a:t>Remnant is </a:t>
            </a:r>
            <a:r>
              <a:rPr lang="en-US" b="1" dirty="0" smtClean="0"/>
              <a:t>_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__________________________________________ </a:t>
            </a:r>
            <a:r>
              <a:rPr lang="en-US" dirty="0" smtClean="0"/>
              <a:t>connects </a:t>
            </a:r>
            <a:r>
              <a:rPr lang="en-US" dirty="0"/>
              <a:t>pulmonary trunk to aorta</a:t>
            </a:r>
          </a:p>
          <a:p>
            <a:pPr lvl="2"/>
            <a:r>
              <a:rPr lang="en-US" dirty="0"/>
              <a:t>Remnant - </a:t>
            </a:r>
            <a:r>
              <a:rPr lang="en-US" b="1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Close </a:t>
            </a:r>
            <a:r>
              <a:rPr lang="en-US" dirty="0"/>
              <a:t>at or shortly after birth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Coverings of the Heart: Pericardium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Superficial </a:t>
            </a:r>
            <a:r>
              <a:rPr lang="en-US" b="1" dirty="0"/>
              <a:t>fibrous pericardium</a:t>
            </a:r>
            <a:endParaRPr lang="en-US" dirty="0"/>
          </a:p>
          <a:p>
            <a:pPr lvl="1"/>
            <a:r>
              <a:rPr lang="en-US" dirty="0"/>
              <a:t>Protects, anchors to surrounding structures,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Developmental Aspects of the Heart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Congenital heart defects</a:t>
            </a:r>
          </a:p>
          <a:p>
            <a:pPr lvl="1"/>
            <a:r>
              <a:rPr lang="en-US" dirty="0"/>
              <a:t>Most common birth defects; treated with surgery</a:t>
            </a:r>
          </a:p>
          <a:p>
            <a:pPr lvl="1"/>
            <a:r>
              <a:rPr lang="en-US" dirty="0"/>
              <a:t>Most are one of two types:</a:t>
            </a:r>
          </a:p>
          <a:p>
            <a:pPr lvl="2"/>
            <a:r>
              <a:rPr lang="en-US" dirty="0"/>
              <a:t>Mixing of oxygen-poor and oxygen-rich </a:t>
            </a:r>
            <a:r>
              <a:rPr lang="en-US" dirty="0" smtClean="0"/>
              <a:t>blood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dirty="0"/>
              <a:t>Both types of disorders present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smtClean="0"/>
              <a:t>Figure 18.25a  Three examples of congenital heart defects.</a:t>
            </a:r>
            <a:endParaRPr lang="en-US" smtClean="0"/>
          </a:p>
        </p:txBody>
      </p:sp>
      <p:pic>
        <p:nvPicPr>
          <p:cNvPr id="70659" name="Picture 3" descr="figure_18_25a_unlabeled"/>
          <p:cNvPicPr>
            <a:picLocks noChangeAspect="1" noChangeArrowheads="1"/>
          </p:cNvPicPr>
          <p:nvPr/>
        </p:nvPicPr>
        <p:blipFill>
          <a:blip r:embed="rId3" cstate="print"/>
          <a:srcRect b="2931"/>
          <a:stretch>
            <a:fillRect/>
          </a:stretch>
        </p:blipFill>
        <p:spPr bwMode="auto">
          <a:xfrm>
            <a:off x="5092016" y="1371600"/>
            <a:ext cx="405198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09600" y="609600"/>
            <a:ext cx="4298741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latin typeface="Arial Black" pitchFamily="1" charset="0"/>
              </a:rPr>
              <a:t>Ventricular </a:t>
            </a:r>
            <a:r>
              <a:rPr lang="en-US" sz="2300" dirty="0" err="1">
                <a:latin typeface="Arial Black" pitchFamily="1" charset="0"/>
              </a:rPr>
              <a:t>septal</a:t>
            </a:r>
            <a:r>
              <a:rPr lang="en-US" sz="2300" dirty="0">
                <a:latin typeface="Arial Black" pitchFamily="1" charset="0"/>
              </a:rPr>
              <a:t> defect</a:t>
            </a:r>
            <a:r>
              <a:rPr lang="en-US" sz="2300" dirty="0" smtClean="0">
                <a:latin typeface="Arial Black" pitchFamily="1" charset="0"/>
              </a:rPr>
              <a:t>.</a:t>
            </a:r>
            <a:endParaRPr lang="en-US" sz="2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superior part of the </a:t>
            </a:r>
            <a:r>
              <a:rPr lang="en-US" sz="2000" b="1" dirty="0" smtClean="0"/>
              <a:t>inter-ventricular septum </a:t>
            </a:r>
            <a:r>
              <a:rPr lang="en-US" sz="2000" dirty="0" smtClean="0"/>
              <a:t>fails to form, allowing _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More blood is shunted _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smtClean="0"/>
              <a:t>Figure 18.25b  Three examples of congenital heart defects.</a:t>
            </a:r>
            <a:endParaRPr lang="en-US" smtClean="0"/>
          </a:p>
        </p:txBody>
      </p:sp>
      <p:pic>
        <p:nvPicPr>
          <p:cNvPr id="71683" name="Picture 3" descr="figure_18_25b_unlabeled"/>
          <p:cNvPicPr>
            <a:picLocks noChangeAspect="1" noChangeArrowheads="1"/>
          </p:cNvPicPr>
          <p:nvPr/>
        </p:nvPicPr>
        <p:blipFill>
          <a:blip r:embed="rId3" cstate="print"/>
          <a:srcRect b="3517"/>
          <a:stretch>
            <a:fillRect/>
          </a:stretch>
        </p:blipFill>
        <p:spPr bwMode="auto">
          <a:xfrm>
            <a:off x="4240967" y="1371600"/>
            <a:ext cx="49030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400800" y="1371600"/>
            <a:ext cx="18240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Narrowed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aorta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04800" y="685800"/>
            <a:ext cx="506125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Arial Black" pitchFamily="1" charset="0"/>
              </a:rPr>
              <a:t>Coarctation</a:t>
            </a:r>
            <a:r>
              <a:rPr lang="en-US" sz="2800" dirty="0">
                <a:latin typeface="Arial Black" pitchFamily="1" charset="0"/>
              </a:rPr>
              <a:t> of the aorta</a:t>
            </a:r>
            <a:r>
              <a:rPr lang="en-US" sz="2800" dirty="0" smtClean="0">
                <a:latin typeface="Arial Black" pitchFamily="1" charset="0"/>
              </a:rPr>
              <a:t>.</a:t>
            </a:r>
            <a:endParaRPr lang="en-US" sz="2800" b="1" dirty="0"/>
          </a:p>
        </p:txBody>
      </p:sp>
      <p:sp>
        <p:nvSpPr>
          <p:cNvPr id="71687" name="Freeform 7"/>
          <p:cNvSpPr>
            <a:spLocks/>
          </p:cNvSpPr>
          <p:nvPr/>
        </p:nvSpPr>
        <p:spPr bwMode="auto">
          <a:xfrm>
            <a:off x="5638800" y="1524000"/>
            <a:ext cx="735013" cy="385762"/>
          </a:xfrm>
          <a:custGeom>
            <a:avLst/>
            <a:gdLst>
              <a:gd name="T0" fmla="*/ 472 w 472"/>
              <a:gd name="T1" fmla="*/ 0 h 248"/>
              <a:gd name="T2" fmla="*/ 376 w 472"/>
              <a:gd name="T3" fmla="*/ 4 h 248"/>
              <a:gd name="T4" fmla="*/ 0 w 472"/>
              <a:gd name="T5" fmla="*/ 248 h 248"/>
              <a:gd name="T6" fmla="*/ 0 60000 65536"/>
              <a:gd name="T7" fmla="*/ 0 60000 65536"/>
              <a:gd name="T8" fmla="*/ 0 60000 65536"/>
              <a:gd name="T9" fmla="*/ 0 w 472"/>
              <a:gd name="T10" fmla="*/ 0 h 248"/>
              <a:gd name="T11" fmla="*/ 472 w 472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248">
                <a:moveTo>
                  <a:pt x="472" y="0"/>
                </a:moveTo>
                <a:lnTo>
                  <a:pt x="376" y="4"/>
                </a:lnTo>
                <a:lnTo>
                  <a:pt x="0" y="248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3429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part of the aorta is _________________, increasing the workload of the left ventricle.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igure_18_25c_unlabeled"/>
          <p:cNvPicPr>
            <a:picLocks noChangeAspect="1" noChangeArrowheads="1"/>
          </p:cNvPicPr>
          <p:nvPr/>
        </p:nvPicPr>
        <p:blipFill>
          <a:blip r:embed="rId3" cstate="print"/>
          <a:srcRect b="3082"/>
          <a:stretch>
            <a:fillRect/>
          </a:stretch>
        </p:blipFill>
        <p:spPr bwMode="auto">
          <a:xfrm>
            <a:off x="5410200" y="1228621"/>
            <a:ext cx="3733801" cy="562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09600" y="609600"/>
            <a:ext cx="311514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err="1">
                <a:latin typeface="Arial Black" pitchFamily="1" charset="0"/>
              </a:rPr>
              <a:t>Tetralogy</a:t>
            </a:r>
            <a:r>
              <a:rPr lang="en-US" sz="2200" dirty="0">
                <a:latin typeface="Arial Black" pitchFamily="1" charset="0"/>
              </a:rPr>
              <a:t> of </a:t>
            </a:r>
            <a:r>
              <a:rPr lang="en-US" sz="2200" dirty="0" err="1">
                <a:latin typeface="Arial Black" pitchFamily="1" charset="0"/>
              </a:rPr>
              <a:t>Fallot</a:t>
            </a:r>
            <a:r>
              <a:rPr lang="en-US" sz="2200" dirty="0" smtClean="0">
                <a:latin typeface="Arial Black" pitchFamily="1" charset="0"/>
              </a:rPr>
              <a:t>.</a:t>
            </a:r>
            <a:endParaRPr lang="en-US" sz="2200" b="1" dirty="0"/>
          </a:p>
        </p:txBody>
      </p:sp>
      <p:sp>
        <p:nvSpPr>
          <p:cNvPr id="72709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smtClean="0"/>
              <a:t>Figure 18.25c  Three examples of congenital heart defects.</a:t>
            </a:r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Multiple defects (tetra =four):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Pulmonary trunk ________________________ and pulmonary valve </a:t>
            </a:r>
            <a:r>
              <a:rPr lang="en-US" sz="2000" dirty="0" err="1" smtClean="0"/>
              <a:t>stenosed</a:t>
            </a:r>
            <a:r>
              <a:rPr lang="en-US" sz="2000" dirty="0" smtClean="0"/>
              <a:t> (narrowed), resulting in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Ventricular </a:t>
            </a:r>
            <a:r>
              <a:rPr lang="en-US" sz="2000" dirty="0" err="1" smtClean="0"/>
              <a:t>septal</a:t>
            </a:r>
            <a:r>
              <a:rPr lang="en-US" sz="2000" dirty="0" smtClean="0"/>
              <a:t> defect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Age-Related Changes Affecting the Heart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 and _________________________________ of </a:t>
            </a:r>
            <a:r>
              <a:rPr lang="en-US" dirty="0"/>
              <a:t>valve flaps</a:t>
            </a:r>
          </a:p>
          <a:p>
            <a:endParaRPr lang="en-US" dirty="0" smtClean="0"/>
          </a:p>
          <a:p>
            <a:r>
              <a:rPr lang="en-US" dirty="0" smtClean="0"/>
              <a:t>Decline </a:t>
            </a:r>
            <a:r>
              <a:rPr lang="en-US" dirty="0"/>
              <a:t>in cardiac reserve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Atherosclerosis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Blood Vessels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71628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Delivery system of dynamic structures that begins and ends at heart</a:t>
            </a: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Arteries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carry blood _________________________________ from heart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oxygenated </a:t>
            </a:r>
            <a:r>
              <a:rPr lang="en-US" b="1" dirty="0" smtClean="0">
                <a:ea typeface="ＭＳ Ｐゴシック" pitchFamily="-20" charset="-128"/>
              </a:rPr>
              <a:t>except</a:t>
            </a:r>
            <a:r>
              <a:rPr lang="en-US" dirty="0" smtClean="0">
                <a:ea typeface="ＭＳ Ｐゴシック" pitchFamily="-20" charset="-128"/>
              </a:rPr>
              <a:t> for </a:t>
            </a:r>
          </a:p>
          <a:p>
            <a:pPr lvl="3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3"/>
            <a:r>
              <a:rPr lang="en-US" dirty="0" smtClean="0">
                <a:ea typeface="ＭＳ Ｐゴシック" pitchFamily="-20" charset="-128"/>
              </a:rPr>
              <a:t>umbilical vessels of fetus</a:t>
            </a: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Capillaries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contact tissue cells;  </a:t>
            </a: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Veins</a:t>
            </a:r>
            <a:r>
              <a:rPr lang="en-US" dirty="0" smtClean="0">
                <a:ea typeface="ＭＳ Ｐゴシック" pitchFamily="-20" charset="-128"/>
              </a:rPr>
              <a:t>: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carry blood _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1371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8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 Structure of Blood Vessel Walls</a:t>
            </a:r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Lumen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Central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Three wall layers in arteries and veins</a:t>
            </a: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Tunica </a:t>
            </a:r>
            <a:r>
              <a:rPr lang="en-US" b="1" dirty="0" err="1" smtClean="0">
                <a:ea typeface="ＭＳ Ｐゴシック" pitchFamily="-20" charset="-128"/>
              </a:rPr>
              <a:t>intima</a:t>
            </a:r>
            <a:r>
              <a:rPr lang="en-US" b="1" dirty="0" smtClean="0">
                <a:ea typeface="ＭＳ Ｐゴシック" pitchFamily="-20" charset="-128"/>
              </a:rPr>
              <a:t>, tunica media, and tunica </a:t>
            </a:r>
            <a:r>
              <a:rPr lang="en-US" b="1" dirty="0" err="1" smtClean="0">
                <a:ea typeface="ＭＳ Ｐゴシック" pitchFamily="-20" charset="-128"/>
              </a:rPr>
              <a:t>externa</a:t>
            </a:r>
            <a:endParaRPr lang="en-US" dirty="0" smtClean="0">
              <a:ea typeface="ＭＳ Ｐゴシック" pitchFamily="-20" charset="-128"/>
            </a:endParaRP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Capillaries</a:t>
            </a: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____________________________________ </a:t>
            </a:r>
            <a:r>
              <a:rPr lang="en-US" dirty="0" smtClean="0">
                <a:ea typeface="ＭＳ Ｐゴシック" pitchFamily="-20" charset="-128"/>
              </a:rPr>
              <a:t>with sparse basal lamina</a:t>
            </a:r>
          </a:p>
        </p:txBody>
      </p:sp>
    </p:spTree>
    <p:extLst>
      <p:ext uri="{BB962C8B-B14F-4D97-AF65-F5344CB8AC3E}">
        <p14:creationId xmlns:p14="http://schemas.microsoft.com/office/powerpoint/2010/main" val="2387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2013 Pearson Education, Inc.</a:t>
            </a:r>
          </a:p>
        </p:txBody>
      </p:sp>
      <p:pic>
        <p:nvPicPr>
          <p:cNvPr id="504840" name="Picture 8" descr="figure_19_01b_unlabeled"/>
          <p:cNvPicPr>
            <a:picLocks noChangeAspect="1" noChangeArrowheads="1"/>
          </p:cNvPicPr>
          <p:nvPr/>
        </p:nvPicPr>
        <p:blipFill>
          <a:blip r:embed="rId3" cstate="print"/>
          <a:srcRect b="3159"/>
          <a:stretch>
            <a:fillRect/>
          </a:stretch>
        </p:blipFill>
        <p:spPr bwMode="auto">
          <a:xfrm>
            <a:off x="273050" y="222250"/>
            <a:ext cx="8421688" cy="6296025"/>
          </a:xfrm>
          <a:prstGeom prst="rect">
            <a:avLst/>
          </a:prstGeom>
          <a:noFill/>
        </p:spPr>
      </p:pic>
      <p:sp>
        <p:nvSpPr>
          <p:cNvPr id="504842" name="Rectangle 10"/>
          <p:cNvSpPr>
            <a:spLocks noChangeArrowheads="1"/>
          </p:cNvSpPr>
          <p:nvPr/>
        </p:nvSpPr>
        <p:spPr bwMode="auto">
          <a:xfrm>
            <a:off x="3263900" y="865188"/>
            <a:ext cx="19018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300" b="0">
                <a:latin typeface="Arial Black" pitchFamily="-128" charset="0"/>
              </a:rPr>
              <a:t>Tunica intima</a:t>
            </a:r>
            <a:endParaRPr lang="en-US" sz="1300" b="0"/>
          </a:p>
          <a:p>
            <a:pPr>
              <a:lnSpc>
                <a:spcPct val="85000"/>
              </a:lnSpc>
            </a:pPr>
            <a:r>
              <a:rPr lang="en-US" sz="1300"/>
              <a:t>• Endothelium</a:t>
            </a:r>
          </a:p>
          <a:p>
            <a:pPr>
              <a:lnSpc>
                <a:spcPct val="85000"/>
              </a:lnSpc>
            </a:pPr>
            <a:r>
              <a:rPr lang="en-US" sz="1300"/>
              <a:t>• Subendothelial layer</a:t>
            </a:r>
            <a:endParaRPr lang="en-US" sz="1300" b="0"/>
          </a:p>
        </p:txBody>
      </p:sp>
      <p:sp>
        <p:nvSpPr>
          <p:cNvPr id="504843" name="Rectangle 11"/>
          <p:cNvSpPr>
            <a:spLocks noChangeArrowheads="1"/>
          </p:cNvSpPr>
          <p:nvPr/>
        </p:nvSpPr>
        <p:spPr bwMode="auto">
          <a:xfrm>
            <a:off x="3246438" y="1354138"/>
            <a:ext cx="23241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• Internal elastic membrane</a:t>
            </a:r>
          </a:p>
        </p:txBody>
      </p:sp>
      <p:sp>
        <p:nvSpPr>
          <p:cNvPr id="504844" name="Rectangle 12"/>
          <p:cNvSpPr>
            <a:spLocks noChangeArrowheads="1"/>
          </p:cNvSpPr>
          <p:nvPr/>
        </p:nvSpPr>
        <p:spPr bwMode="auto">
          <a:xfrm>
            <a:off x="3263900" y="1736725"/>
            <a:ext cx="1835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00" b="0">
                <a:latin typeface="Arial Black" pitchFamily="-128" charset="0"/>
              </a:rPr>
              <a:t>Tunica media</a:t>
            </a:r>
            <a:endParaRPr lang="en-US" sz="1300" b="0"/>
          </a:p>
          <a:p>
            <a:pPr>
              <a:lnSpc>
                <a:spcPct val="80000"/>
              </a:lnSpc>
            </a:pPr>
            <a:r>
              <a:rPr lang="en-US" sz="1300"/>
              <a:t>(smooth muscle and </a:t>
            </a:r>
          </a:p>
          <a:p>
            <a:pPr>
              <a:lnSpc>
                <a:spcPct val="80000"/>
              </a:lnSpc>
            </a:pPr>
            <a:r>
              <a:rPr lang="en-US" sz="1300"/>
              <a:t>elastic fibers)</a:t>
            </a:r>
            <a:endParaRPr lang="en-US" sz="1300" b="0"/>
          </a:p>
        </p:txBody>
      </p:sp>
      <p:sp>
        <p:nvSpPr>
          <p:cNvPr id="504845" name="Rectangle 13"/>
          <p:cNvSpPr>
            <a:spLocks noChangeArrowheads="1"/>
          </p:cNvSpPr>
          <p:nvPr/>
        </p:nvSpPr>
        <p:spPr bwMode="auto">
          <a:xfrm>
            <a:off x="3246438" y="2168525"/>
            <a:ext cx="23796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• External elastic membrane</a:t>
            </a:r>
          </a:p>
        </p:txBody>
      </p:sp>
      <p:sp>
        <p:nvSpPr>
          <p:cNvPr id="504846" name="Rectangle 14"/>
          <p:cNvSpPr>
            <a:spLocks noChangeArrowheads="1"/>
          </p:cNvSpPr>
          <p:nvPr/>
        </p:nvSpPr>
        <p:spPr bwMode="auto">
          <a:xfrm>
            <a:off x="8137525" y="1868488"/>
            <a:ext cx="6159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Valve</a:t>
            </a:r>
          </a:p>
        </p:txBody>
      </p:sp>
      <p:sp>
        <p:nvSpPr>
          <p:cNvPr id="504847" name="Rectangle 15"/>
          <p:cNvSpPr>
            <a:spLocks noChangeArrowheads="1"/>
          </p:cNvSpPr>
          <p:nvPr/>
        </p:nvSpPr>
        <p:spPr bwMode="auto">
          <a:xfrm>
            <a:off x="3263900" y="2527300"/>
            <a:ext cx="15509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300" b="0">
                <a:latin typeface="Arial Black" pitchFamily="-128" charset="0"/>
              </a:rPr>
              <a:t>Tunica externa</a:t>
            </a:r>
            <a:endParaRPr lang="en-US" sz="1300" b="0"/>
          </a:p>
          <a:p>
            <a:pPr>
              <a:lnSpc>
                <a:spcPct val="85000"/>
              </a:lnSpc>
            </a:pPr>
            <a:r>
              <a:rPr lang="en-US" sz="1300"/>
              <a:t>(collagen fibers)</a:t>
            </a:r>
            <a:endParaRPr lang="en-US" sz="1300" b="0"/>
          </a:p>
        </p:txBody>
      </p:sp>
      <p:sp>
        <p:nvSpPr>
          <p:cNvPr id="504848" name="Rectangle 16"/>
          <p:cNvSpPr>
            <a:spLocks noChangeArrowheads="1"/>
          </p:cNvSpPr>
          <p:nvPr/>
        </p:nvSpPr>
        <p:spPr bwMode="auto">
          <a:xfrm>
            <a:off x="812800" y="4387850"/>
            <a:ext cx="7254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Lumen</a:t>
            </a:r>
          </a:p>
        </p:txBody>
      </p:sp>
      <p:sp>
        <p:nvSpPr>
          <p:cNvPr id="504849" name="Rectangle 17"/>
          <p:cNvSpPr>
            <a:spLocks noChangeArrowheads="1"/>
          </p:cNvSpPr>
          <p:nvPr/>
        </p:nvSpPr>
        <p:spPr bwMode="auto">
          <a:xfrm>
            <a:off x="801688" y="4721225"/>
            <a:ext cx="7429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 b="0">
                <a:latin typeface="Arial Black" pitchFamily="-128" charset="0"/>
              </a:rPr>
              <a:t>Artery</a:t>
            </a:r>
          </a:p>
        </p:txBody>
      </p:sp>
      <p:sp>
        <p:nvSpPr>
          <p:cNvPr id="504850" name="Rectangle 18"/>
          <p:cNvSpPr>
            <a:spLocks noChangeArrowheads="1"/>
          </p:cNvSpPr>
          <p:nvPr/>
        </p:nvSpPr>
        <p:spPr bwMode="auto">
          <a:xfrm>
            <a:off x="4994275" y="4697413"/>
            <a:ext cx="15605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Capillary network</a:t>
            </a:r>
          </a:p>
        </p:txBody>
      </p:sp>
      <p:sp>
        <p:nvSpPr>
          <p:cNvPr id="504851" name="Rectangle 19"/>
          <p:cNvSpPr>
            <a:spLocks noChangeArrowheads="1"/>
          </p:cNvSpPr>
          <p:nvPr/>
        </p:nvSpPr>
        <p:spPr bwMode="auto">
          <a:xfrm>
            <a:off x="6521450" y="4416425"/>
            <a:ext cx="7254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Lumen</a:t>
            </a:r>
          </a:p>
        </p:txBody>
      </p:sp>
      <p:sp>
        <p:nvSpPr>
          <p:cNvPr id="504852" name="Rectangle 20"/>
          <p:cNvSpPr>
            <a:spLocks noChangeArrowheads="1"/>
          </p:cNvSpPr>
          <p:nvPr/>
        </p:nvSpPr>
        <p:spPr bwMode="auto">
          <a:xfrm>
            <a:off x="6580188" y="4725988"/>
            <a:ext cx="5873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 b="0">
                <a:latin typeface="Arial Black" pitchFamily="-128" charset="0"/>
              </a:rPr>
              <a:t>Vein</a:t>
            </a:r>
          </a:p>
        </p:txBody>
      </p:sp>
      <p:sp>
        <p:nvSpPr>
          <p:cNvPr id="504853" name="Rectangle 21"/>
          <p:cNvSpPr>
            <a:spLocks noChangeArrowheads="1"/>
          </p:cNvSpPr>
          <p:nvPr/>
        </p:nvSpPr>
        <p:spPr bwMode="auto">
          <a:xfrm>
            <a:off x="6084888" y="5607050"/>
            <a:ext cx="14874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Endothelial cells</a:t>
            </a:r>
          </a:p>
        </p:txBody>
      </p:sp>
      <p:sp>
        <p:nvSpPr>
          <p:cNvPr id="504854" name="Rectangle 22"/>
          <p:cNvSpPr>
            <a:spLocks noChangeArrowheads="1"/>
          </p:cNvSpPr>
          <p:nvPr/>
        </p:nvSpPr>
        <p:spPr bwMode="auto">
          <a:xfrm>
            <a:off x="3919538" y="6288088"/>
            <a:ext cx="9826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 b="0">
                <a:latin typeface="Arial Black" pitchFamily="-128" charset="0"/>
              </a:rPr>
              <a:t>Capillary</a:t>
            </a:r>
          </a:p>
        </p:txBody>
      </p:sp>
      <p:sp>
        <p:nvSpPr>
          <p:cNvPr id="504855" name="Rectangle 23"/>
          <p:cNvSpPr>
            <a:spLocks noChangeArrowheads="1"/>
          </p:cNvSpPr>
          <p:nvPr/>
        </p:nvSpPr>
        <p:spPr bwMode="auto">
          <a:xfrm>
            <a:off x="6083300" y="5400675"/>
            <a:ext cx="1854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300"/>
              <a:t>Basement membrane</a:t>
            </a:r>
          </a:p>
        </p:txBody>
      </p:sp>
      <p:sp>
        <p:nvSpPr>
          <p:cNvPr id="504856" name="Rectangle 24"/>
          <p:cNvSpPr>
            <a:spLocks noChangeArrowheads="1"/>
          </p:cNvSpPr>
          <p:nvPr/>
        </p:nvSpPr>
        <p:spPr bwMode="auto">
          <a:xfrm>
            <a:off x="3257550" y="2809875"/>
            <a:ext cx="14081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300"/>
              <a:t>• Vasa vasorum</a:t>
            </a:r>
          </a:p>
        </p:txBody>
      </p:sp>
      <p:sp>
        <p:nvSpPr>
          <p:cNvPr id="504857" name="Line 25"/>
          <p:cNvSpPr>
            <a:spLocks noChangeShapeType="1"/>
          </p:cNvSpPr>
          <p:nvPr/>
        </p:nvSpPr>
        <p:spPr bwMode="auto">
          <a:xfrm flipH="1">
            <a:off x="1565275" y="1158875"/>
            <a:ext cx="1762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58" name="Line 26"/>
          <p:cNvSpPr>
            <a:spLocks noChangeShapeType="1"/>
          </p:cNvSpPr>
          <p:nvPr/>
        </p:nvSpPr>
        <p:spPr bwMode="auto">
          <a:xfrm flipH="1">
            <a:off x="1604963" y="1328738"/>
            <a:ext cx="1722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59" name="Line 27"/>
          <p:cNvSpPr>
            <a:spLocks noChangeShapeType="1"/>
          </p:cNvSpPr>
          <p:nvPr/>
        </p:nvSpPr>
        <p:spPr bwMode="auto">
          <a:xfrm flipH="1">
            <a:off x="1665288" y="1501775"/>
            <a:ext cx="1662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0" name="Line 28"/>
          <p:cNvSpPr>
            <a:spLocks noChangeShapeType="1"/>
          </p:cNvSpPr>
          <p:nvPr/>
        </p:nvSpPr>
        <p:spPr bwMode="auto">
          <a:xfrm flipH="1">
            <a:off x="1933575" y="1871663"/>
            <a:ext cx="1398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1" name="Freeform 29"/>
          <p:cNvSpPr>
            <a:spLocks/>
          </p:cNvSpPr>
          <p:nvPr/>
        </p:nvSpPr>
        <p:spPr bwMode="auto">
          <a:xfrm>
            <a:off x="1971675" y="2311400"/>
            <a:ext cx="1312863" cy="14288"/>
          </a:xfrm>
          <a:custGeom>
            <a:avLst/>
            <a:gdLst/>
            <a:ahLst/>
            <a:cxnLst>
              <a:cxn ang="0">
                <a:pos x="827" y="0"/>
              </a:cxn>
              <a:cxn ang="0">
                <a:pos x="0" y="9"/>
              </a:cxn>
            </a:cxnLst>
            <a:rect l="0" t="0" r="r" b="b"/>
            <a:pathLst>
              <a:path w="827" h="9">
                <a:moveTo>
                  <a:pt x="827" y="0"/>
                </a:moveTo>
                <a:lnTo>
                  <a:pt x="0" y="9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2" name="Freeform 30"/>
          <p:cNvSpPr>
            <a:spLocks/>
          </p:cNvSpPr>
          <p:nvPr/>
        </p:nvSpPr>
        <p:spPr bwMode="auto">
          <a:xfrm>
            <a:off x="2195513" y="2668588"/>
            <a:ext cx="1133475" cy="177800"/>
          </a:xfrm>
          <a:custGeom>
            <a:avLst/>
            <a:gdLst/>
            <a:ahLst/>
            <a:cxnLst>
              <a:cxn ang="0">
                <a:pos x="729" y="5"/>
              </a:cxn>
              <a:cxn ang="0">
                <a:pos x="632" y="0"/>
              </a:cxn>
              <a:cxn ang="0">
                <a:pos x="0" y="114"/>
              </a:cxn>
            </a:cxnLst>
            <a:rect l="0" t="0" r="r" b="b"/>
            <a:pathLst>
              <a:path w="729" h="114">
                <a:moveTo>
                  <a:pt x="729" y="5"/>
                </a:moveTo>
                <a:lnTo>
                  <a:pt x="632" y="0"/>
                </a:lnTo>
                <a:lnTo>
                  <a:pt x="0" y="11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3" name="Freeform 31"/>
          <p:cNvSpPr>
            <a:spLocks/>
          </p:cNvSpPr>
          <p:nvPr/>
        </p:nvSpPr>
        <p:spPr bwMode="auto">
          <a:xfrm>
            <a:off x="2087563" y="2963863"/>
            <a:ext cx="1209675" cy="149225"/>
          </a:xfrm>
          <a:custGeom>
            <a:avLst/>
            <a:gdLst/>
            <a:ahLst/>
            <a:cxnLst>
              <a:cxn ang="0">
                <a:pos x="762" y="0"/>
              </a:cxn>
              <a:cxn ang="0">
                <a:pos x="687" y="0"/>
              </a:cxn>
              <a:cxn ang="0">
                <a:pos x="0" y="94"/>
              </a:cxn>
            </a:cxnLst>
            <a:rect l="0" t="0" r="r" b="b"/>
            <a:pathLst>
              <a:path w="762" h="94">
                <a:moveTo>
                  <a:pt x="762" y="0"/>
                </a:moveTo>
                <a:lnTo>
                  <a:pt x="687" y="0"/>
                </a:lnTo>
                <a:lnTo>
                  <a:pt x="0" y="9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4" name="Line 32"/>
          <p:cNvSpPr>
            <a:spLocks noChangeShapeType="1"/>
          </p:cNvSpPr>
          <p:nvPr/>
        </p:nvSpPr>
        <p:spPr bwMode="auto">
          <a:xfrm flipH="1">
            <a:off x="2100263" y="2963863"/>
            <a:ext cx="107315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5" name="Line 33"/>
          <p:cNvSpPr>
            <a:spLocks noChangeShapeType="1"/>
          </p:cNvSpPr>
          <p:nvPr/>
        </p:nvSpPr>
        <p:spPr bwMode="auto">
          <a:xfrm>
            <a:off x="1174750" y="4262438"/>
            <a:ext cx="0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6" name="Freeform 34"/>
          <p:cNvSpPr>
            <a:spLocks/>
          </p:cNvSpPr>
          <p:nvPr/>
        </p:nvSpPr>
        <p:spPr bwMode="auto">
          <a:xfrm>
            <a:off x="4389438" y="4013200"/>
            <a:ext cx="658812" cy="836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0" y="536"/>
              </a:cxn>
              <a:cxn ang="0">
                <a:pos x="424" y="538"/>
              </a:cxn>
            </a:cxnLst>
            <a:rect l="0" t="0" r="r" b="b"/>
            <a:pathLst>
              <a:path w="424" h="538">
                <a:moveTo>
                  <a:pt x="0" y="0"/>
                </a:moveTo>
                <a:lnTo>
                  <a:pt x="330" y="536"/>
                </a:lnTo>
                <a:lnTo>
                  <a:pt x="424" y="53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7" name="Freeform 35"/>
          <p:cNvSpPr>
            <a:spLocks/>
          </p:cNvSpPr>
          <p:nvPr/>
        </p:nvSpPr>
        <p:spPr bwMode="auto">
          <a:xfrm>
            <a:off x="4378325" y="4432300"/>
            <a:ext cx="533400" cy="414338"/>
          </a:xfrm>
          <a:custGeom>
            <a:avLst/>
            <a:gdLst/>
            <a:ahLst/>
            <a:cxnLst>
              <a:cxn ang="0">
                <a:pos x="343" y="267"/>
              </a:cxn>
              <a:cxn ang="0">
                <a:pos x="0" y="0"/>
              </a:cxn>
            </a:cxnLst>
            <a:rect l="0" t="0" r="r" b="b"/>
            <a:pathLst>
              <a:path w="343" h="267">
                <a:moveTo>
                  <a:pt x="343" y="267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8" name="Line 36"/>
          <p:cNvSpPr>
            <a:spLocks noChangeShapeType="1"/>
          </p:cNvSpPr>
          <p:nvPr/>
        </p:nvSpPr>
        <p:spPr bwMode="auto">
          <a:xfrm flipH="1">
            <a:off x="5683250" y="5556250"/>
            <a:ext cx="458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69" name="Line 37"/>
          <p:cNvSpPr>
            <a:spLocks noChangeShapeType="1"/>
          </p:cNvSpPr>
          <p:nvPr/>
        </p:nvSpPr>
        <p:spPr bwMode="auto">
          <a:xfrm flipH="1">
            <a:off x="5735638" y="5764213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0" name="Freeform 38"/>
          <p:cNvSpPr>
            <a:spLocks/>
          </p:cNvSpPr>
          <p:nvPr/>
        </p:nvSpPr>
        <p:spPr bwMode="auto">
          <a:xfrm>
            <a:off x="5384800" y="5764213"/>
            <a:ext cx="612775" cy="173037"/>
          </a:xfrm>
          <a:custGeom>
            <a:avLst/>
            <a:gdLst/>
            <a:ahLst/>
            <a:cxnLst>
              <a:cxn ang="0">
                <a:pos x="395" y="0"/>
              </a:cxn>
              <a:cxn ang="0">
                <a:pos x="0" y="112"/>
              </a:cxn>
            </a:cxnLst>
            <a:rect l="0" t="0" r="r" b="b"/>
            <a:pathLst>
              <a:path w="395" h="112">
                <a:moveTo>
                  <a:pt x="395" y="0"/>
                </a:moveTo>
                <a:lnTo>
                  <a:pt x="0" y="11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1" name="Line 39"/>
          <p:cNvSpPr>
            <a:spLocks noChangeShapeType="1"/>
          </p:cNvSpPr>
          <p:nvPr/>
        </p:nvSpPr>
        <p:spPr bwMode="auto">
          <a:xfrm flipV="1">
            <a:off x="6884988" y="4137025"/>
            <a:ext cx="0" cy="33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2" name="Freeform 40"/>
          <p:cNvSpPr>
            <a:spLocks/>
          </p:cNvSpPr>
          <p:nvPr/>
        </p:nvSpPr>
        <p:spPr bwMode="auto">
          <a:xfrm>
            <a:off x="4627563" y="2968625"/>
            <a:ext cx="1714500" cy="49213"/>
          </a:xfrm>
          <a:custGeom>
            <a:avLst/>
            <a:gdLst/>
            <a:ahLst/>
            <a:cxnLst>
              <a:cxn ang="0">
                <a:pos x="1102" y="32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1102" h="32">
                <a:moveTo>
                  <a:pt x="1102" y="32"/>
                </a:moveTo>
                <a:lnTo>
                  <a:pt x="24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3" name="Freeform 41"/>
          <p:cNvSpPr>
            <a:spLocks/>
          </p:cNvSpPr>
          <p:nvPr/>
        </p:nvSpPr>
        <p:spPr bwMode="auto">
          <a:xfrm>
            <a:off x="4959350" y="2978150"/>
            <a:ext cx="1366838" cy="298450"/>
          </a:xfrm>
          <a:custGeom>
            <a:avLst/>
            <a:gdLst/>
            <a:ahLst/>
            <a:cxnLst>
              <a:cxn ang="0">
                <a:pos x="861" y="188"/>
              </a:cxn>
              <a:cxn ang="0">
                <a:pos x="0" y="0"/>
              </a:cxn>
            </a:cxnLst>
            <a:rect l="0" t="0" r="r" b="b"/>
            <a:pathLst>
              <a:path w="861" h="188">
                <a:moveTo>
                  <a:pt x="861" y="1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4" name="Freeform 42"/>
          <p:cNvSpPr>
            <a:spLocks/>
          </p:cNvSpPr>
          <p:nvPr/>
        </p:nvSpPr>
        <p:spPr bwMode="auto">
          <a:xfrm>
            <a:off x="4745038" y="2667000"/>
            <a:ext cx="1425575" cy="185738"/>
          </a:xfrm>
          <a:custGeom>
            <a:avLst/>
            <a:gdLst/>
            <a:ahLst/>
            <a:cxnLst>
              <a:cxn ang="0">
                <a:pos x="898" y="117"/>
              </a:cxn>
              <a:cxn ang="0">
                <a:pos x="94" y="1"/>
              </a:cxn>
              <a:cxn ang="0">
                <a:pos x="0" y="0"/>
              </a:cxn>
            </a:cxnLst>
            <a:rect l="0" t="0" r="r" b="b"/>
            <a:pathLst>
              <a:path w="898" h="117">
                <a:moveTo>
                  <a:pt x="898" y="117"/>
                </a:moveTo>
                <a:lnTo>
                  <a:pt x="94" y="1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5" name="Freeform 43"/>
          <p:cNvSpPr>
            <a:spLocks/>
          </p:cNvSpPr>
          <p:nvPr/>
        </p:nvSpPr>
        <p:spPr bwMode="auto">
          <a:xfrm>
            <a:off x="4656138" y="1873250"/>
            <a:ext cx="1647825" cy="382588"/>
          </a:xfrm>
          <a:custGeom>
            <a:avLst/>
            <a:gdLst/>
            <a:ahLst/>
            <a:cxnLst>
              <a:cxn ang="0">
                <a:pos x="1038" y="241"/>
              </a:cxn>
              <a:cxn ang="0">
                <a:pos x="358" y="0"/>
              </a:cxn>
              <a:cxn ang="0">
                <a:pos x="0" y="4"/>
              </a:cxn>
            </a:cxnLst>
            <a:rect l="0" t="0" r="r" b="b"/>
            <a:pathLst>
              <a:path w="1038" h="241">
                <a:moveTo>
                  <a:pt x="1038" y="241"/>
                </a:moveTo>
                <a:lnTo>
                  <a:pt x="358" y="0"/>
                </a:lnTo>
                <a:lnTo>
                  <a:pt x="0" y="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6" name="Freeform 44"/>
          <p:cNvSpPr>
            <a:spLocks/>
          </p:cNvSpPr>
          <p:nvPr/>
        </p:nvSpPr>
        <p:spPr bwMode="auto">
          <a:xfrm>
            <a:off x="5124450" y="1339850"/>
            <a:ext cx="1270000" cy="458788"/>
          </a:xfrm>
          <a:custGeom>
            <a:avLst/>
            <a:gdLst/>
            <a:ahLst/>
            <a:cxnLst>
              <a:cxn ang="0">
                <a:pos x="800" y="289"/>
              </a:cxn>
              <a:cxn ang="0">
                <a:pos x="111" y="1"/>
              </a:cxn>
              <a:cxn ang="0">
                <a:pos x="0" y="0"/>
              </a:cxn>
            </a:cxnLst>
            <a:rect l="0" t="0" r="r" b="b"/>
            <a:pathLst>
              <a:path w="800" h="289">
                <a:moveTo>
                  <a:pt x="800" y="289"/>
                </a:moveTo>
                <a:lnTo>
                  <a:pt x="111" y="1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7" name="Freeform 45"/>
          <p:cNvSpPr>
            <a:spLocks/>
          </p:cNvSpPr>
          <p:nvPr/>
        </p:nvSpPr>
        <p:spPr bwMode="auto">
          <a:xfrm>
            <a:off x="4484688" y="1154113"/>
            <a:ext cx="1985962" cy="428625"/>
          </a:xfrm>
          <a:custGeom>
            <a:avLst/>
            <a:gdLst/>
            <a:ahLst/>
            <a:cxnLst>
              <a:cxn ang="0">
                <a:pos x="1277" y="276"/>
              </a:cxn>
              <a:cxn ang="0">
                <a:pos x="495" y="0"/>
              </a:cxn>
              <a:cxn ang="0">
                <a:pos x="0" y="1"/>
              </a:cxn>
            </a:cxnLst>
            <a:rect l="0" t="0" r="r" b="b"/>
            <a:pathLst>
              <a:path w="1277" h="276">
                <a:moveTo>
                  <a:pt x="1277" y="276"/>
                </a:moveTo>
                <a:lnTo>
                  <a:pt x="495" y="0"/>
                </a:lnTo>
                <a:lnTo>
                  <a:pt x="0" y="1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78" name="Line 46"/>
          <p:cNvSpPr>
            <a:spLocks noChangeShapeType="1"/>
          </p:cNvSpPr>
          <p:nvPr/>
        </p:nvSpPr>
        <p:spPr bwMode="auto">
          <a:xfrm flipH="1">
            <a:off x="6934200" y="2025650"/>
            <a:ext cx="1263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80" name="Line 48"/>
          <p:cNvSpPr>
            <a:spLocks noChangeShapeType="1"/>
          </p:cNvSpPr>
          <p:nvPr/>
        </p:nvSpPr>
        <p:spPr bwMode="auto">
          <a:xfrm flipH="1">
            <a:off x="7196138" y="2027238"/>
            <a:ext cx="887412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34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b="1"/>
              <a:t>Figure 19.1b  Generalized structure of arteries, veins, and capillaries.</a:t>
            </a:r>
          </a:p>
        </p:txBody>
      </p:sp>
    </p:spTree>
    <p:extLst>
      <p:ext uri="{BB962C8B-B14F-4D97-AF65-F5344CB8AC3E}">
        <p14:creationId xmlns:p14="http://schemas.microsoft.com/office/powerpoint/2010/main" val="17253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Tunics</a:t>
            </a:r>
          </a:p>
        </p:txBody>
      </p:sp>
      <p:sp>
        <p:nvSpPr>
          <p:cNvPr id="2458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1910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Tunica </a:t>
            </a:r>
            <a:r>
              <a:rPr lang="en-US" dirty="0" err="1" smtClean="0"/>
              <a:t>intima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2" eaLnBrk="1" hangingPunct="1"/>
            <a:endParaRPr lang="en-US" dirty="0" smtClean="0">
              <a:ea typeface="ＭＳ Ｐゴシック" pitchFamily="-20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Continuous with </a:t>
            </a:r>
            <a:r>
              <a:rPr lang="en-US" dirty="0" err="1" smtClean="0">
                <a:ea typeface="ＭＳ Ｐゴシック" pitchFamily="-20" charset="-128"/>
              </a:rPr>
              <a:t>endocardium</a:t>
            </a:r>
            <a:endParaRPr lang="en-US" dirty="0" smtClean="0">
              <a:ea typeface="ＭＳ Ｐゴシック" pitchFamily="-20" charset="-128"/>
            </a:endParaRPr>
          </a:p>
          <a:p>
            <a:pPr lvl="2" eaLnBrk="1" hangingPunct="1"/>
            <a:endParaRPr lang="en-US" dirty="0" smtClean="0">
              <a:ea typeface="ＭＳ Ｐゴシック" pitchFamily="-20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Slick surface reduces friction</a:t>
            </a:r>
          </a:p>
          <a:p>
            <a:pPr lvl="1" eaLnBrk="1" hangingPunct="1"/>
            <a:endParaRPr lang="en-US" b="1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-20" charset="-128"/>
              </a:rPr>
              <a:t>Subendothelial</a:t>
            </a:r>
            <a:r>
              <a:rPr lang="en-US" b="1" dirty="0" smtClean="0">
                <a:ea typeface="ＭＳ Ｐゴシック" pitchFamily="-20" charset="-128"/>
              </a:rPr>
              <a:t> layer </a:t>
            </a:r>
            <a:r>
              <a:rPr lang="en-US" dirty="0" smtClean="0">
                <a:ea typeface="ＭＳ Ｐゴシック" pitchFamily="-20" charset="-128"/>
              </a:rPr>
              <a:t>in vessels larger than 1 mm; connective tissue basement membrane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026" y="1188720"/>
            <a:ext cx="4314974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8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Tunics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2672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Tunica media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_____________________and sheets of </a:t>
            </a:r>
            <a:r>
              <a:rPr lang="en-US" dirty="0" err="1" smtClean="0">
                <a:ea typeface="ＭＳ Ｐゴシック" pitchFamily="-20" charset="-128"/>
              </a:rPr>
              <a:t>elastin</a:t>
            </a:r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Sympathetic vasomotor nerve fibers control </a:t>
            </a:r>
            <a:r>
              <a:rPr lang="en-US" b="1" dirty="0" smtClean="0">
                <a:ea typeface="ＭＳ Ｐゴシック" pitchFamily="-20" charset="-128"/>
              </a:rPr>
              <a:t>vasoconstriction </a:t>
            </a:r>
            <a:r>
              <a:rPr lang="en-US" dirty="0" smtClean="0">
                <a:ea typeface="ＭＳ Ｐゴシック" pitchFamily="-20" charset="-128"/>
              </a:rPr>
              <a:t>and </a:t>
            </a:r>
            <a:r>
              <a:rPr lang="en-US" b="1" dirty="0" err="1" smtClean="0">
                <a:ea typeface="ＭＳ Ｐゴシック" pitchFamily="-20" charset="-128"/>
              </a:rPr>
              <a:t>vasodilation</a:t>
            </a:r>
            <a:r>
              <a:rPr lang="en-US" b="1" dirty="0" smtClean="0">
                <a:ea typeface="ＭＳ Ｐゴシック" pitchFamily="-20" charset="-128"/>
              </a:rPr>
              <a:t> </a:t>
            </a:r>
            <a:r>
              <a:rPr lang="en-US" dirty="0" smtClean="0">
                <a:ea typeface="ＭＳ Ｐゴシック" pitchFamily="-20" charset="-128"/>
              </a:rPr>
              <a:t>of vessels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1190625"/>
            <a:ext cx="39147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9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Pericardium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two-layered </a:t>
            </a:r>
            <a:r>
              <a:rPr lang="en-US" b="1" dirty="0" smtClean="0"/>
              <a:t> </a:t>
            </a:r>
            <a:endParaRPr lang="en-US" dirty="0"/>
          </a:p>
          <a:p>
            <a:pPr marL="819150" lvl="1"/>
            <a:endParaRPr lang="en-US" b="1" dirty="0" smtClean="0"/>
          </a:p>
          <a:p>
            <a:pPr marL="819150" lvl="1"/>
            <a:r>
              <a:rPr lang="en-US" b="1" dirty="0" smtClean="0"/>
              <a:t> </a:t>
            </a:r>
            <a:endParaRPr lang="en-US" dirty="0" smtClean="0"/>
          </a:p>
          <a:p>
            <a:pPr marL="1219200" lvl="2"/>
            <a:r>
              <a:rPr lang="en-US" dirty="0" smtClean="0"/>
              <a:t>lines </a:t>
            </a:r>
            <a:r>
              <a:rPr lang="en-US" dirty="0"/>
              <a:t>internal surface of fibrous pericardium</a:t>
            </a:r>
          </a:p>
          <a:p>
            <a:pPr marL="819150" lvl="1"/>
            <a:endParaRPr lang="en-US" b="1" dirty="0" smtClean="0"/>
          </a:p>
          <a:p>
            <a:pPr marL="819150" lvl="1"/>
            <a:r>
              <a:rPr lang="en-US" b="1" dirty="0" smtClean="0"/>
              <a:t>___________________________________________ </a:t>
            </a:r>
            <a:r>
              <a:rPr lang="en-US" dirty="0" smtClean="0"/>
              <a:t>(</a:t>
            </a:r>
            <a:r>
              <a:rPr lang="en-US" b="1" dirty="0" err="1"/>
              <a:t>epicardium</a:t>
            </a:r>
            <a:r>
              <a:rPr lang="en-US" dirty="0"/>
              <a:t>) </a:t>
            </a:r>
            <a:endParaRPr lang="en-US" dirty="0" smtClean="0"/>
          </a:p>
          <a:p>
            <a:pPr marL="1219200" lvl="2"/>
            <a:r>
              <a:rPr lang="en-US" dirty="0" smtClean="0"/>
              <a:t>on </a:t>
            </a:r>
            <a:r>
              <a:rPr lang="en-US" dirty="0"/>
              <a:t>external surface of heart</a:t>
            </a:r>
          </a:p>
          <a:p>
            <a:pPr marL="819150" lvl="1"/>
            <a:endParaRPr lang="en-US" dirty="0" smtClean="0"/>
          </a:p>
          <a:p>
            <a:pPr marL="819150" lvl="1"/>
            <a:r>
              <a:rPr lang="en-US" dirty="0" smtClean="0"/>
              <a:t>Two </a:t>
            </a:r>
            <a:r>
              <a:rPr lang="en-US" dirty="0"/>
              <a:t>layers separated by fluid-filled </a:t>
            </a:r>
            <a:r>
              <a:rPr lang="en-US" b="1" dirty="0"/>
              <a:t>pericardial cavity</a:t>
            </a:r>
            <a:r>
              <a:rPr lang="en-US" dirty="0"/>
              <a:t> </a:t>
            </a:r>
            <a:r>
              <a:rPr lang="en-US" dirty="0" smtClean="0"/>
              <a:t>(____________________________________________)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Tunics</a:t>
            </a:r>
          </a:p>
        </p:txBody>
      </p:sp>
      <p:sp>
        <p:nvSpPr>
          <p:cNvPr id="2867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2672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Tunica </a:t>
            </a:r>
            <a:r>
              <a:rPr lang="en-US" dirty="0" err="1" smtClean="0"/>
              <a:t>externa</a:t>
            </a:r>
            <a:r>
              <a:rPr lang="en-US" dirty="0" smtClean="0"/>
              <a:t> (tunica adventitia)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Collagen fibers protect and reinforce; _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Contains _</a:t>
            </a:r>
          </a:p>
          <a:p>
            <a:pPr lvl="1" eaLnBrk="1" hangingPunct="1"/>
            <a:endParaRPr lang="en-US" b="1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 </a:t>
            </a:r>
          </a:p>
          <a:p>
            <a:pPr lvl="2"/>
            <a:r>
              <a:rPr lang="en-US" b="1" dirty="0" smtClean="0">
                <a:ea typeface="ＭＳ Ｐゴシック" pitchFamily="-20" charset="-128"/>
              </a:rPr>
              <a:t>“vessel’s vessels”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of larger vessels nourishes external layer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28725"/>
            <a:ext cx="419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40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Arterial System: Elastic Arteries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7056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Large thick-walled arteries with ________________________ in all three tunics</a:t>
            </a:r>
          </a:p>
          <a:p>
            <a:pPr eaLnBrk="1" hangingPunct="1"/>
            <a:endParaRPr lang="en-US" dirty="0" smtClean="0"/>
          </a:p>
          <a:p>
            <a:pPr lvl="1"/>
            <a:r>
              <a:rPr lang="en-US" dirty="0" smtClean="0"/>
              <a:t>Aorta and its major branches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Large lumen offers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Act as pressure reservoirs</a:t>
            </a:r>
          </a:p>
          <a:p>
            <a:pPr lvl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>
                <a:ea typeface="ＭＳ Ｐゴシック" pitchFamily="-20" charset="-128"/>
              </a:rPr>
              <a:t>Smooths</a:t>
            </a:r>
            <a:r>
              <a:rPr lang="en-US" dirty="0" smtClean="0">
                <a:ea typeface="ＭＳ Ｐゴシック" pitchFamily="-20" charset="-128"/>
              </a:rPr>
              <a:t> pressure downstream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1419225"/>
            <a:ext cx="1485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6781800" y="1981200"/>
            <a:ext cx="914400" cy="152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Arterial System: Muscular Arteries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9342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__________________ to elastic arteries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Deliver blood to body organs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Thick tunica media with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Active in _</a:t>
            </a:r>
          </a:p>
          <a:p>
            <a:pPr lvl="1"/>
            <a:r>
              <a:rPr lang="en-US" dirty="0" smtClean="0"/>
              <a:t>Can help to control blood pressure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1419225"/>
            <a:ext cx="1485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6781800" y="3276600"/>
            <a:ext cx="914400" cy="152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Arterial System: Arterioles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6294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Lead to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Control flow into capillary beds via </a:t>
            </a:r>
            <a:r>
              <a:rPr lang="en-US" dirty="0" err="1" smtClean="0"/>
              <a:t>vasodilation</a:t>
            </a:r>
            <a:r>
              <a:rPr lang="en-US" dirty="0" smtClean="0"/>
              <a:t> and vasoconstriction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1419225"/>
            <a:ext cx="1485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6705600" y="4495800"/>
            <a:ext cx="914400" cy="152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Capillaries</a:t>
            </a:r>
          </a:p>
        </p:txBody>
      </p:sp>
      <p:sp>
        <p:nvSpPr>
          <p:cNvPr id="4301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Microscopic blood vessels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Walls of _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In the smallest capillaries, one </a:t>
            </a:r>
            <a:r>
              <a:rPr lang="en-US" dirty="0" err="1" smtClean="0">
                <a:ea typeface="ＭＳ Ｐゴシック" pitchFamily="-20" charset="-128"/>
              </a:rPr>
              <a:t>squamous</a:t>
            </a:r>
            <a:r>
              <a:rPr lang="en-US" dirty="0" smtClean="0">
                <a:ea typeface="ＭＳ Ｐゴシック" pitchFamily="-20" charset="-128"/>
              </a:rPr>
              <a:t> cell forms entire circumference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Diameter allows _</a:t>
            </a:r>
          </a:p>
        </p:txBody>
      </p:sp>
    </p:spTree>
    <p:extLst>
      <p:ext uri="{BB962C8B-B14F-4D97-AF65-F5344CB8AC3E}">
        <p14:creationId xmlns:p14="http://schemas.microsoft.com/office/powerpoint/2010/main" val="2361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Capillaries</a:t>
            </a:r>
          </a:p>
        </p:txBody>
      </p:sp>
      <p:sp>
        <p:nvSpPr>
          <p:cNvPr id="4506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all tissues except for cartilage, epithelia, cornea and lens of eye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Provide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Functions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Exchange of gases, nutrients, wastes, hormones, etc., between blood and interstitial fluid</a:t>
            </a:r>
          </a:p>
        </p:txBody>
      </p:sp>
    </p:spTree>
    <p:extLst>
      <p:ext uri="{BB962C8B-B14F-4D97-AF65-F5344CB8AC3E}">
        <p14:creationId xmlns:p14="http://schemas.microsoft.com/office/powerpoint/2010/main" val="21413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Capillaries</a:t>
            </a:r>
          </a:p>
        </p:txBody>
      </p:sp>
      <p:sp>
        <p:nvSpPr>
          <p:cNvPr id="4710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953000" cy="5029200"/>
          </a:xfrm>
        </p:spPr>
        <p:txBody>
          <a:bodyPr/>
          <a:lstStyle/>
          <a:p>
            <a:pPr marL="381000" indent="-381000" eaLnBrk="1" hangingPunct="1"/>
            <a:r>
              <a:rPr lang="en-US" dirty="0" smtClean="0"/>
              <a:t>Three structural types</a:t>
            </a:r>
          </a:p>
          <a:p>
            <a:pPr marL="965200" lvl="1" indent="-482600" eaLnBrk="1" hangingPunct="1">
              <a:buFontTx/>
              <a:buAutoNum type="arabicPeriod"/>
            </a:pPr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marL="965200" lvl="1" indent="-482600" eaLnBrk="1" hangingPunct="1">
              <a:buFontTx/>
              <a:buAutoNum type="arabicPeriod"/>
            </a:pPr>
            <a:endParaRPr lang="en-US" dirty="0" smtClean="0">
              <a:ea typeface="ＭＳ Ｐゴシック" pitchFamily="-20" charset="-128"/>
            </a:endParaRPr>
          </a:p>
          <a:p>
            <a:pPr marL="965200" lvl="1" indent="-482600" eaLnBrk="1" hangingPunct="1">
              <a:buFontTx/>
              <a:buAutoNum type="arabicPeriod"/>
            </a:pPr>
            <a:r>
              <a:rPr lang="en-US" dirty="0" smtClean="0">
                <a:ea typeface="ＭＳ Ｐゴシック" pitchFamily="-20" charset="-128"/>
              </a:rPr>
              <a:t>Fenestrated capillaries</a:t>
            </a:r>
          </a:p>
          <a:p>
            <a:pPr marL="965200" lvl="1" indent="-482600" eaLnBrk="1" hangingPunct="1">
              <a:buFontTx/>
              <a:buAutoNum type="arabicPeriod"/>
            </a:pPr>
            <a:endParaRPr lang="en-US" dirty="0" smtClean="0">
              <a:ea typeface="ＭＳ Ｐゴシック" pitchFamily="-20" charset="-128"/>
            </a:endParaRPr>
          </a:p>
          <a:p>
            <a:pPr marL="965200" lvl="1" indent="-482600" eaLnBrk="1" hangingPunct="1">
              <a:buFontTx/>
              <a:buAutoNum type="arabicPeriod"/>
            </a:pPr>
            <a:r>
              <a:rPr lang="en-US" dirty="0" smtClean="0">
                <a:ea typeface="ＭＳ Ｐゴシック" pitchFamily="-20" charset="-128"/>
              </a:rPr>
              <a:t>_______________________ (sinusoids)</a:t>
            </a:r>
          </a:p>
          <a:p>
            <a:pPr marL="1365250" lvl="2" indent="-482600"/>
            <a:r>
              <a:rPr lang="en-US" dirty="0" smtClean="0">
                <a:ea typeface="ＭＳ Ｐゴシック" pitchFamily="-20" charset="-128"/>
              </a:rPr>
              <a:t>Also called “discontinuous”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225" y="171450"/>
            <a:ext cx="31527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77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57912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Continuous Capillaries</a:t>
            </a:r>
          </a:p>
        </p:txBody>
      </p:sp>
      <p:sp>
        <p:nvSpPr>
          <p:cNvPr id="4915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Abundant in _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Tight junctions connect endothelial cells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Intercellular clefts allow passage of fluids and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Continuous capillaries of brain unique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_____________________________________ complete, forming _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75" y="0"/>
            <a:ext cx="30194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57912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Fenestrated Capillaries</a:t>
            </a:r>
          </a:p>
        </p:txBody>
      </p:sp>
      <p:sp>
        <p:nvSpPr>
          <p:cNvPr id="5325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3820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Some endothelial cells contain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______________________________________ than continuous capillaries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Function in _________________________________________ formation </a:t>
            </a:r>
          </a:p>
          <a:p>
            <a:pPr lvl="1"/>
            <a:r>
              <a:rPr lang="en-US" dirty="0" smtClean="0"/>
              <a:t>small intestines, endocrine glands, and kidneys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0"/>
            <a:ext cx="2962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2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57912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Sinusoid Capillaries</a:t>
            </a:r>
          </a:p>
        </p:txBody>
      </p:sp>
      <p:sp>
        <p:nvSpPr>
          <p:cNvPr id="5734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419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Fewer tight junctions</a:t>
            </a:r>
          </a:p>
          <a:p>
            <a:pPr lvl="1"/>
            <a:r>
              <a:rPr lang="en-US" dirty="0" smtClean="0"/>
              <a:t>usually fenestrated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large lumens</a:t>
            </a:r>
          </a:p>
          <a:p>
            <a:pPr eaLnBrk="1" hangingPunct="1"/>
            <a:r>
              <a:rPr lang="en-US" dirty="0" smtClean="0"/>
              <a:t>Blood flow sluggish 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_________________________________________________ pass between blood and surrounding tissues</a:t>
            </a:r>
          </a:p>
          <a:p>
            <a:pPr eaLnBrk="1" hangingPunct="1"/>
            <a:r>
              <a:rPr lang="en-US" dirty="0" smtClean="0"/>
              <a:t>Found only in the liver, bone marrow, spleen, adrenal medulla </a:t>
            </a:r>
          </a:p>
          <a:p>
            <a:pPr eaLnBrk="1" hangingPunct="1"/>
            <a:r>
              <a:rPr lang="en-US" dirty="0" smtClean="0"/>
              <a:t>_________________________________________ in lining to destroy bacteria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0"/>
            <a:ext cx="3114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4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 </a:t>
            </a:r>
            <a:endParaRPr lang="en-US" dirty="0"/>
          </a:p>
          <a:p>
            <a:pPr lvl="1"/>
            <a:r>
              <a:rPr lang="en-US" dirty="0"/>
              <a:t>Inflammation of pericardium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Roughens </a:t>
            </a:r>
            <a:r>
              <a:rPr lang="en-US" dirty="0"/>
              <a:t>membrane surfaces </a:t>
            </a:r>
            <a:r>
              <a:rPr lang="en-US" dirty="0">
                <a:sym typeface="Wingdings" pitchFamily="80" charset="2"/>
              </a:rPr>
              <a:t> </a:t>
            </a:r>
            <a:r>
              <a:rPr lang="en-US" b="1" dirty="0" smtClean="0">
                <a:sym typeface="Wingdings" pitchFamily="80" charset="2"/>
              </a:rPr>
              <a:t> </a:t>
            </a:r>
            <a:br>
              <a:rPr lang="en-US" b="1" dirty="0" smtClean="0">
                <a:sym typeface="Wingdings" pitchFamily="80" charset="2"/>
              </a:rPr>
            </a:br>
            <a:r>
              <a:rPr lang="en-US" dirty="0" smtClean="0">
                <a:sym typeface="Wingdings" pitchFamily="80" charset="2"/>
              </a:rPr>
              <a:t>(</a:t>
            </a:r>
            <a:r>
              <a:rPr lang="en-US" dirty="0">
                <a:sym typeface="Wingdings" pitchFamily="80" charset="2"/>
              </a:rPr>
              <a:t>creaking sound) heard with </a:t>
            </a:r>
            <a:r>
              <a:rPr lang="en-US" dirty="0" smtClean="0">
                <a:sym typeface="Wingdings" pitchFamily="80" charset="2"/>
              </a:rPr>
              <a:t>stethoscope</a:t>
            </a:r>
          </a:p>
          <a:p>
            <a:pPr lvl="2"/>
            <a:r>
              <a:rPr lang="en-US" dirty="0" smtClean="0">
                <a:sym typeface="Wingdings" pitchFamily="80" charset="2"/>
              </a:rPr>
              <a:t>Three heart sounds as opposed to two</a:t>
            </a:r>
          </a:p>
          <a:p>
            <a:pPr lvl="1"/>
            <a:endParaRPr lang="en-US" i="1" dirty="0" smtClean="0">
              <a:sym typeface="Wingdings" pitchFamily="80" charset="2"/>
            </a:endParaRPr>
          </a:p>
          <a:p>
            <a:pPr lvl="1"/>
            <a:endParaRPr lang="en-US" i="1" dirty="0" smtClean="0">
              <a:sym typeface="Wingdings" pitchFamily="80" charset="2"/>
            </a:endParaRPr>
          </a:p>
          <a:p>
            <a:pPr lvl="1"/>
            <a:r>
              <a:rPr lang="en-US" i="1" dirty="0" smtClean="0">
                <a:sym typeface="Wingdings" pitchFamily="80" charset="2"/>
              </a:rPr>
              <a:t> </a:t>
            </a:r>
            <a:endParaRPr lang="en-US" dirty="0">
              <a:sym typeface="Wingdings" pitchFamily="80" charset="2"/>
            </a:endParaRPr>
          </a:p>
          <a:p>
            <a:pPr lvl="2"/>
            <a:r>
              <a:rPr lang="en-US" dirty="0" smtClean="0">
                <a:sym typeface="Wingdings" pitchFamily="80" charset="2"/>
              </a:rPr>
              <a:t>_____________________________________________________ sometimes </a:t>
            </a:r>
            <a:r>
              <a:rPr lang="en-US" dirty="0">
                <a:sym typeface="Wingdings" pitchFamily="80" charset="2"/>
              </a:rPr>
              <a:t>compresses heart  limited pumping ability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Flow Through Capillary Beds</a:t>
            </a:r>
          </a:p>
        </p:txBody>
      </p:sp>
      <p:sp>
        <p:nvSpPr>
          <p:cNvPr id="6554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3352800"/>
          </a:xfrm>
        </p:spPr>
        <p:txBody>
          <a:bodyPr/>
          <a:lstStyle/>
          <a:p>
            <a:pPr eaLnBrk="1" hangingPunct="1"/>
            <a:r>
              <a:rPr lang="en-US" dirty="0" smtClean="0"/>
              <a:t>True capillaries normally branch from </a:t>
            </a:r>
            <a:r>
              <a:rPr lang="en-US" dirty="0" smtClean="0"/>
              <a:t>meta-arteriole </a:t>
            </a:r>
            <a:r>
              <a:rPr lang="en-US" dirty="0" smtClean="0"/>
              <a:t>and return to thoroughfare channel</a:t>
            </a:r>
          </a:p>
          <a:p>
            <a:pPr eaLnBrk="1" hangingPunct="1"/>
            <a:r>
              <a:rPr lang="en-US" b="1" dirty="0" smtClean="0"/>
              <a:t>______________________________________ </a:t>
            </a:r>
            <a:r>
              <a:rPr lang="en-US" dirty="0" smtClean="0"/>
              <a:t>regulate blood flow into true capillaries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may go into true capillaries or to shunt</a:t>
            </a:r>
          </a:p>
          <a:p>
            <a:pPr eaLnBrk="1" hangingPunct="1"/>
            <a:r>
              <a:rPr lang="en-US" dirty="0" smtClean="0"/>
              <a:t>Regulated by local chemical conditions and _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4492559"/>
            <a:ext cx="4286250" cy="236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2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Venous System: Venules</a:t>
            </a:r>
          </a:p>
        </p:txBody>
      </p:sp>
      <p:sp>
        <p:nvSpPr>
          <p:cNvPr id="6963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Formed when _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Smallest </a:t>
            </a:r>
            <a:r>
              <a:rPr lang="en-US" dirty="0" err="1" smtClean="0">
                <a:ea typeface="ＭＳ Ｐゴシック" pitchFamily="-20" charset="-128"/>
              </a:rPr>
              <a:t>postcapillary</a:t>
            </a:r>
            <a:r>
              <a:rPr lang="en-US" dirty="0" smtClean="0">
                <a:ea typeface="ＭＳ Ｐゴシック" pitchFamily="-20" charset="-128"/>
              </a:rPr>
              <a:t> </a:t>
            </a:r>
            <a:r>
              <a:rPr lang="en-US" dirty="0" err="1" smtClean="0">
                <a:ea typeface="ＭＳ Ｐゴシック" pitchFamily="-20" charset="-128"/>
              </a:rPr>
              <a:t>venules</a:t>
            </a:r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_________________________________________; allow fluids and WBCs into tissues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Consist mostly of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Larger </a:t>
            </a:r>
            <a:r>
              <a:rPr lang="en-US" dirty="0" err="1" smtClean="0"/>
              <a:t>venules</a:t>
            </a:r>
            <a:r>
              <a:rPr lang="en-US" dirty="0" smtClean="0"/>
              <a:t> have one or two layers of _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83931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58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Veins</a:t>
            </a:r>
          </a:p>
        </p:txBody>
      </p:sp>
      <p:sp>
        <p:nvSpPr>
          <p:cNvPr id="716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Formed when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Have thinner walls, _____________________________  compared with corresponding arteries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Blood pressure lower than in arteries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Thin tunica media; thick tunica </a:t>
            </a:r>
            <a:r>
              <a:rPr lang="en-US" dirty="0" err="1" smtClean="0"/>
              <a:t>externa</a:t>
            </a:r>
            <a:r>
              <a:rPr lang="en-US" dirty="0" smtClean="0"/>
              <a:t> of collagen fibers and elastic networks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Called </a:t>
            </a:r>
            <a:r>
              <a:rPr lang="en-US" b="1" dirty="0" smtClean="0"/>
              <a:t>_</a:t>
            </a:r>
          </a:p>
          <a:p>
            <a:pPr lvl="1"/>
            <a:r>
              <a:rPr lang="en-US" dirty="0" smtClean="0"/>
              <a:t>Acts as blood reservoirs</a:t>
            </a:r>
          </a:p>
          <a:p>
            <a:pPr lvl="1"/>
            <a:r>
              <a:rPr lang="en-US" dirty="0" smtClean="0"/>
              <a:t>contain up to ___________of blood supply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6097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Veins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Adaptations ensure return of blood to heart _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Large-diameter lumens offer _</a:t>
            </a:r>
          </a:p>
          <a:p>
            <a:pPr lvl="1" eaLnBrk="1" hangingPunct="1"/>
            <a:endParaRPr lang="en-US" b="1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________________________________________ </a:t>
            </a:r>
            <a:r>
              <a:rPr lang="en-US" dirty="0" smtClean="0">
                <a:ea typeface="ＭＳ Ｐゴシック" pitchFamily="-20" charset="-128"/>
              </a:rPr>
              <a:t>prevent backflow of blood 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Most abundant in veins of limbs</a:t>
            </a:r>
          </a:p>
        </p:txBody>
      </p:sp>
    </p:spTree>
    <p:extLst>
      <p:ext uri="{BB962C8B-B14F-4D97-AF65-F5344CB8AC3E}">
        <p14:creationId xmlns:p14="http://schemas.microsoft.com/office/powerpoint/2010/main" val="41465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Vascular Anastomoses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Interconnections of blood vessels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Arterial </a:t>
            </a:r>
            <a:r>
              <a:rPr lang="en-US" b="1" dirty="0" err="1" smtClean="0"/>
              <a:t>anastomoses</a:t>
            </a:r>
            <a:r>
              <a:rPr lang="en-US" b="1" dirty="0" smtClean="0"/>
              <a:t> </a:t>
            </a:r>
            <a:r>
              <a:rPr lang="en-US" dirty="0" smtClean="0"/>
              <a:t>provide ___________________________________ to given body region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Common at joints, in abdominal organs, brain, and heart; none in retina, kidneys, spleen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Vascular shunts of capillaries are examples of </a:t>
            </a:r>
            <a:r>
              <a:rPr lang="en-US" dirty="0" err="1" smtClean="0"/>
              <a:t>arteriovenous</a:t>
            </a:r>
            <a:r>
              <a:rPr lang="en-US" dirty="0" smtClean="0"/>
              <a:t> </a:t>
            </a:r>
            <a:r>
              <a:rPr lang="en-US" dirty="0" err="1" smtClean="0"/>
              <a:t>anastomoses</a:t>
            </a:r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Venous </a:t>
            </a:r>
            <a:r>
              <a:rPr lang="en-US" b="1" dirty="0" err="1" smtClean="0"/>
              <a:t>anastomoses</a:t>
            </a:r>
            <a:r>
              <a:rPr lang="en-US" b="1" dirty="0" smtClean="0"/>
              <a:t> </a:t>
            </a:r>
            <a:r>
              <a:rPr lang="en-US" dirty="0" smtClean="0"/>
              <a:t>are common</a:t>
            </a:r>
          </a:p>
        </p:txBody>
      </p:sp>
    </p:spTree>
    <p:extLst>
      <p:ext uri="{BB962C8B-B14F-4D97-AF65-F5344CB8AC3E}">
        <p14:creationId xmlns:p14="http://schemas.microsoft.com/office/powerpoint/2010/main" val="22588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 smtClean="0"/>
              <a:t>Physiology of Circulation: Definition of Terms</a:t>
            </a:r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Force per unit area exerted on wall of blood vessel by blood 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Expressed in mm Hg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Measured as _______________________________________ _BP in large arteries near heart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Pressure gradient provides driving force that keeps blood moving from higher to lower pressure areas</a:t>
            </a:r>
          </a:p>
        </p:txBody>
      </p:sp>
    </p:spTree>
    <p:extLst>
      <p:ext uri="{BB962C8B-B14F-4D97-AF65-F5344CB8AC3E}">
        <p14:creationId xmlns:p14="http://schemas.microsoft.com/office/powerpoint/2010/main" val="30002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 smtClean="0"/>
              <a:t>Physiology of Circulation: Definition of Terms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_____________________________________ </a:t>
            </a:r>
            <a:r>
              <a:rPr lang="en-US" dirty="0" smtClean="0"/>
              <a:t>(peripheral resistance)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Measure of amount of friction blood encounters with vessel walls, generally in peripheral (systemic) circulation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Three important sources of resistance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Total blood vessel _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vessel _</a:t>
            </a:r>
          </a:p>
        </p:txBody>
      </p:sp>
    </p:spTree>
    <p:extLst>
      <p:ext uri="{BB962C8B-B14F-4D97-AF65-F5344CB8AC3E}">
        <p14:creationId xmlns:p14="http://schemas.microsoft.com/office/powerpoint/2010/main" val="4691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Resistance</a:t>
            </a:r>
          </a:p>
        </p:txBody>
      </p:sp>
      <p:sp>
        <p:nvSpPr>
          <p:cNvPr id="9011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Factors that remain relatively constant: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viscosity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The “___________________________________" of blood due to formed elements and plasma proteins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Increased viscosity = _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Blood vessel length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Longer vessel =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Blood vessel diameter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Small arterioles greatly influence resistance</a:t>
            </a:r>
          </a:p>
          <a:p>
            <a:pPr lvl="2" eaLnBrk="1" hangingPunct="1"/>
            <a:endParaRPr lang="en-US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7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Systemic Blood Pressure</a:t>
            </a:r>
          </a:p>
        </p:txBody>
      </p:sp>
      <p:sp>
        <p:nvSpPr>
          <p:cNvPr id="9830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Pumping action of heart generates blood flow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Pressure results when flow is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Systemic pressure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Declines throughout pathway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0 mm Hg in right atrium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Steepest drop _</a:t>
            </a:r>
          </a:p>
        </p:txBody>
      </p:sp>
    </p:spTree>
    <p:extLst>
      <p:ext uri="{BB962C8B-B14F-4D97-AF65-F5344CB8AC3E}">
        <p14:creationId xmlns:p14="http://schemas.microsoft.com/office/powerpoint/2010/main" val="42341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Arterial Blood Pressure</a:t>
            </a:r>
          </a:p>
        </p:txBody>
      </p:sp>
      <p:sp>
        <p:nvSpPr>
          <p:cNvPr id="102404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Reflects two factors of arteries close to heart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____________________________________________ (compliance or </a:t>
            </a:r>
            <a:r>
              <a:rPr lang="en-US" dirty="0" err="1" smtClean="0">
                <a:ea typeface="ＭＳ Ｐゴシック" pitchFamily="-20" charset="-128"/>
              </a:rPr>
              <a:t>distensibility</a:t>
            </a:r>
            <a:r>
              <a:rPr lang="en-US" dirty="0" smtClean="0">
                <a:ea typeface="ＭＳ Ｐゴシック" pitchFamily="-20" charset="-128"/>
              </a:rPr>
              <a:t>)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Volume of blood forced into them at any time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Blood pressure near heart is </a:t>
            </a:r>
            <a:r>
              <a:rPr lang="en-US" b="1" dirty="0" smtClean="0"/>
              <a:t>_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4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Layers of the Heart Wall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267200" cy="5105400"/>
          </a:xfrm>
        </p:spPr>
        <p:txBody>
          <a:bodyPr/>
          <a:lstStyle/>
          <a:p>
            <a:r>
              <a:rPr lang="en-US" dirty="0"/>
              <a:t>Three layers of heart wall: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 err="1"/>
              <a:t>Epicardium</a:t>
            </a:r>
            <a:endParaRPr lang="en-US" dirty="0"/>
          </a:p>
          <a:p>
            <a:pPr lvl="1"/>
            <a:r>
              <a:rPr lang="en-US" dirty="0"/>
              <a:t>Visceral layer of serous pericardium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1378478"/>
            <a:ext cx="4267200" cy="410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Arterial Blood Pressure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pressure exerted in aorta during ventricular contraction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Averages 120 mm Hg in normal adult </a:t>
            </a:r>
          </a:p>
          <a:p>
            <a:pPr eaLnBrk="1" hangingPunct="1"/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lowest level of aortic pressure </a:t>
            </a:r>
          </a:p>
          <a:p>
            <a:pPr eaLnBrk="1" hangingPunct="1"/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difference between systolic and diastolic pressure</a:t>
            </a:r>
          </a:p>
          <a:p>
            <a:r>
              <a:rPr lang="en-US" b="1" dirty="0" smtClean="0">
                <a:ea typeface="ＭＳ Ｐゴシック" pitchFamily="-20" charset="-128"/>
              </a:rPr>
              <a:t> </a:t>
            </a:r>
          </a:p>
          <a:p>
            <a:pPr lvl="1"/>
            <a:r>
              <a:rPr lang="en-US" dirty="0" smtClean="0">
                <a:ea typeface="ＭＳ Ｐゴシック" pitchFamily="-20" charset="-128"/>
              </a:rPr>
              <a:t>Expansion and recoil of arteries as they are exposed to the changing pressures</a:t>
            </a:r>
          </a:p>
        </p:txBody>
      </p:sp>
    </p:spTree>
    <p:extLst>
      <p:ext uri="{BB962C8B-B14F-4D97-AF65-F5344CB8AC3E}">
        <p14:creationId xmlns:p14="http://schemas.microsoft.com/office/powerpoint/2010/main" val="4250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Aiding Venous Return</a:t>
            </a:r>
          </a:p>
        </p:txBody>
      </p:sp>
      <p:sp>
        <p:nvSpPr>
          <p:cNvPr id="11264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553200" cy="5029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b="1" dirty="0" smtClean="0"/>
              <a:t> </a:t>
            </a:r>
            <a:endParaRPr lang="en-US" dirty="0" smtClean="0"/>
          </a:p>
          <a:p>
            <a:pPr marL="1009650" lvl="1" indent="-609600"/>
            <a:r>
              <a:rPr lang="en-US" dirty="0" smtClean="0"/>
              <a:t>contraction of skeletal muscles "milks" blood toward heart; valves prevent backflow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dirty="0" smtClean="0"/>
              <a:t> </a:t>
            </a:r>
            <a:endParaRPr lang="en-US" dirty="0" smtClean="0"/>
          </a:p>
          <a:p>
            <a:pPr marL="1009650" lvl="1" indent="-609600"/>
            <a:r>
              <a:rPr lang="en-US" dirty="0" smtClean="0"/>
              <a:t>pressure changes during breathing move blood toward heart by squeezing abdominal veins as thoracic veins expand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dirty="0" err="1" smtClean="0"/>
              <a:t>Venoconstriction</a:t>
            </a:r>
            <a:r>
              <a:rPr lang="en-US" b="1" dirty="0" smtClean="0"/>
              <a:t> </a:t>
            </a:r>
            <a:r>
              <a:rPr lang="en-US" dirty="0" smtClean="0"/>
              <a:t>under _______________________________  pushes blood toward heart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6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Maintaining Blood Pressure</a:t>
            </a:r>
          </a:p>
        </p:txBody>
      </p:sp>
      <p:sp>
        <p:nvSpPr>
          <p:cNvPr id="11674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Requires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Cooperation of heart, blood vessels, and kidneys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Supervision by brain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Main factors influencing blood pressure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72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of Blood Pressure</a:t>
            </a:r>
          </a:p>
        </p:txBody>
      </p:sp>
      <p:sp>
        <p:nvSpPr>
          <p:cNvPr id="12698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Short-term neural and hormonal controls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Counteract fluctuations in blood pressure by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Long-term renal regulation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Counteracts fluctuations in blood pressure by _</a:t>
            </a:r>
          </a:p>
        </p:txBody>
      </p:sp>
    </p:spTree>
    <p:extLst>
      <p:ext uri="{BB962C8B-B14F-4D97-AF65-F5344CB8AC3E}">
        <p14:creationId xmlns:p14="http://schemas.microsoft.com/office/powerpoint/2010/main" val="30006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Short-term Mechanisms: Neural Controls</a:t>
            </a:r>
          </a:p>
        </p:txBody>
      </p:sp>
      <p:sp>
        <p:nvSpPr>
          <p:cNvPr id="129028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Neural controls of peripheral resistance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 </a:t>
            </a:r>
          </a:p>
          <a:p>
            <a:pPr lvl="2" eaLnBrk="1" hangingPunct="1"/>
            <a:r>
              <a:rPr lang="en-US" dirty="0" smtClean="0">
                <a:ea typeface="ＭＳ Ｐゴシック" pitchFamily="-20" charset="-128"/>
              </a:rPr>
              <a:t>If low blood volume all vessels constricted _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Alter blood distribution to organs in response to specific demands</a:t>
            </a:r>
          </a:p>
        </p:txBody>
      </p:sp>
    </p:spTree>
    <p:extLst>
      <p:ext uri="{BB962C8B-B14F-4D97-AF65-F5344CB8AC3E}">
        <p14:creationId xmlns:p14="http://schemas.microsoft.com/office/powerpoint/2010/main" val="4069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Short-term Mechanisms: Neural Controls</a:t>
            </a:r>
          </a:p>
        </p:txBody>
      </p:sp>
      <p:sp>
        <p:nvSpPr>
          <p:cNvPr id="1310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Neural controls operate via </a:t>
            </a:r>
            <a:r>
              <a:rPr lang="en-US" b="1" dirty="0" smtClean="0"/>
              <a:t>_______________________________</a:t>
            </a:r>
            <a:r>
              <a:rPr lang="en-US" dirty="0" smtClean="0"/>
              <a:t>that involve</a:t>
            </a:r>
          </a:p>
          <a:p>
            <a:pPr lvl="1" eaLnBrk="1" hangingPunct="1"/>
            <a:r>
              <a:rPr lang="en-US" b="1" dirty="0" smtClean="0">
                <a:ea typeface="ＭＳ Ｐゴシック" pitchFamily="-20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Carotid sinuses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Aortic arch</a:t>
            </a:r>
          </a:p>
          <a:p>
            <a:pPr lvl="2"/>
            <a:r>
              <a:rPr lang="en-US" dirty="0" smtClean="0">
                <a:ea typeface="ＭＳ Ｐゴシック" pitchFamily="-20" charset="-128"/>
              </a:rPr>
              <a:t>Walls of large arteries of neck and thorax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Cardiovascular center of medulla 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Vasomotor fibers to heart and vascular smooth muscle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Sometimes input from ________________________________ and higher brain centers</a:t>
            </a:r>
          </a:p>
        </p:txBody>
      </p:sp>
    </p:spTree>
    <p:extLst>
      <p:ext uri="{BB962C8B-B14F-4D97-AF65-F5344CB8AC3E}">
        <p14:creationId xmlns:p14="http://schemas.microsoft.com/office/powerpoint/2010/main" val="31530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Cardiovascular Center</a:t>
            </a:r>
          </a:p>
        </p:txBody>
      </p:sp>
      <p:sp>
        <p:nvSpPr>
          <p:cNvPr id="13312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Clusters of _________________________________ in medulla oversee changes in CO and blood vessel diameter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Consists of cardiac centers and vasomotor center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Vasomotor center sends steady impulses via sympathetic </a:t>
            </a:r>
            <a:r>
              <a:rPr lang="en-US" sz="2800" dirty="0" err="1" smtClean="0"/>
              <a:t>efferents</a:t>
            </a:r>
            <a:r>
              <a:rPr lang="en-US" sz="2800" dirty="0" smtClean="0"/>
              <a:t> to blood vessels </a:t>
            </a:r>
            <a:r>
              <a:rPr lang="en-US" sz="2800" dirty="0" smtClean="0">
                <a:sym typeface="Wingdings" pitchFamily="-128" charset="2"/>
              </a:rPr>
              <a:t>  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Receives inputs from </a:t>
            </a:r>
            <a:r>
              <a:rPr lang="en-US" sz="2800" dirty="0" err="1" smtClean="0"/>
              <a:t>baroreceptors</a:t>
            </a:r>
            <a:r>
              <a:rPr lang="en-US" sz="2800" dirty="0" smtClean="0"/>
              <a:t>, </a:t>
            </a:r>
            <a:r>
              <a:rPr lang="en-US" sz="2800" dirty="0" err="1" smtClean="0"/>
              <a:t>chemoreceptors</a:t>
            </a:r>
            <a:r>
              <a:rPr lang="en-US" sz="2800" dirty="0" smtClean="0"/>
              <a:t>, and higher brain centers</a:t>
            </a:r>
          </a:p>
        </p:txBody>
      </p:sp>
    </p:spTree>
    <p:extLst>
      <p:ext uri="{BB962C8B-B14F-4D97-AF65-F5344CB8AC3E}">
        <p14:creationId xmlns:p14="http://schemas.microsoft.com/office/powerpoint/2010/main" val="5561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Short-term Mechanisms: Chemoreceptor Reflexes</a:t>
            </a:r>
          </a:p>
        </p:txBody>
      </p:sp>
      <p:sp>
        <p:nvSpPr>
          <p:cNvPr id="17203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__________________________________ in aortic arch and large arteries of neck detect increase in CO</a:t>
            </a:r>
            <a:r>
              <a:rPr lang="en-US" baseline="-25000" dirty="0" smtClean="0"/>
              <a:t>2</a:t>
            </a:r>
            <a:r>
              <a:rPr lang="en-US" dirty="0" smtClean="0"/>
              <a:t>, or drop in pH or 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Cause increased blood pressure by</a:t>
            </a:r>
          </a:p>
          <a:p>
            <a:pPr lvl="1" eaLnBrk="1" hangingPunct="1"/>
            <a:r>
              <a:rPr lang="en-US" dirty="0" smtClean="0">
                <a:ea typeface="ＭＳ Ｐゴシック" pitchFamily="-20" charset="-128"/>
              </a:rPr>
              <a:t>Signaling </a:t>
            </a:r>
            <a:r>
              <a:rPr lang="en-US" dirty="0" err="1" smtClean="0">
                <a:ea typeface="ＭＳ Ｐゴシック" pitchFamily="-20" charset="-128"/>
              </a:rPr>
              <a:t>cardioacceleratory</a:t>
            </a:r>
            <a:r>
              <a:rPr lang="en-US" dirty="0" smtClean="0">
                <a:ea typeface="ＭＳ Ｐゴシック" pitchFamily="-20" charset="-128"/>
              </a:rPr>
              <a:t> center </a:t>
            </a:r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  </a:t>
            </a:r>
          </a:p>
          <a:p>
            <a:pPr lvl="1" eaLnBrk="1" hangingPunct="1"/>
            <a:endParaRPr lang="en-US" dirty="0" smtClean="0">
              <a:ea typeface="ＭＳ Ｐゴシック" pitchFamily="-20" charset="-128"/>
              <a:sym typeface="Wingdings" pitchFamily="-128" charset="2"/>
            </a:endParaRPr>
          </a:p>
          <a:p>
            <a:pPr lvl="1" eaLnBrk="1" hangingPunct="1"/>
            <a:r>
              <a:rPr lang="en-US" dirty="0" smtClean="0">
                <a:ea typeface="ＭＳ Ｐゴシック" pitchFamily="-20" charset="-128"/>
                <a:sym typeface="Wingdings" pitchFamily="-128" charset="2"/>
              </a:rPr>
              <a:t>Signaling vasomotor center   </a:t>
            </a:r>
            <a:endParaRPr lang="en-US" dirty="0" smtClean="0">
              <a:ea typeface="ＭＳ Ｐゴシック" pitchFamily="-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5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 smtClean="0"/>
              <a:t>Short-term Mechanisms: Influence of Higher Brain Centers</a:t>
            </a:r>
          </a:p>
        </p:txBody>
      </p:sp>
      <p:sp>
        <p:nvSpPr>
          <p:cNvPr id="1740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Reflexes in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Hypothalamus and cerebral cortex can modify arterial pressure via relays to medulla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Hypothalamus _____________________________  during stress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Hypothalamus mediates redistribution of blood flow during exercise and changes in body temperature</a:t>
            </a:r>
          </a:p>
        </p:txBody>
      </p:sp>
    </p:spTree>
    <p:extLst>
      <p:ext uri="{BB962C8B-B14F-4D97-AF65-F5344CB8AC3E}">
        <p14:creationId xmlns:p14="http://schemas.microsoft.com/office/powerpoint/2010/main" val="34104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pPr eaLnBrk="1" hangingPunct="1"/>
            <a:r>
              <a:rPr lang="en-US" smtClean="0"/>
              <a:t>Short-term Mechanisms: Hormonal Controls</a:t>
            </a:r>
          </a:p>
        </p:txBody>
      </p:sp>
      <p:sp>
        <p:nvSpPr>
          <p:cNvPr id="17613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 term regulation via changes in _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Long term regulation via changes in _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19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4740</Words>
  <Application>Microsoft Office PowerPoint</Application>
  <PresentationFormat>On-screen Show (4:3)</PresentationFormat>
  <Paragraphs>1478</Paragraphs>
  <Slides>132</Slides>
  <Notes>128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3" baseType="lpstr">
      <vt:lpstr>Office Theme</vt:lpstr>
      <vt:lpstr>The Pulmonary and Systemic Circuits</vt:lpstr>
      <vt:lpstr>The Pulmonary and Systemic Circuits</vt:lpstr>
      <vt:lpstr>The Pulmonary and Systemic Circuits</vt:lpstr>
      <vt:lpstr>Heart Anatomy</vt:lpstr>
      <vt:lpstr>Heart Anatomy</vt:lpstr>
      <vt:lpstr>Coverings of the Heart: Pericardium</vt:lpstr>
      <vt:lpstr>Pericardium</vt:lpstr>
      <vt:lpstr>Homeostatic Imbalance</vt:lpstr>
      <vt:lpstr>Layers of the Heart Wall</vt:lpstr>
      <vt:lpstr>Layers of the Heart Wall</vt:lpstr>
      <vt:lpstr>Layers of the Heart Wall</vt:lpstr>
      <vt:lpstr>Chambers </vt:lpstr>
      <vt:lpstr>Chambers and Associated Great Vessels</vt:lpstr>
      <vt:lpstr>Atria: The Receiving Chambers</vt:lpstr>
      <vt:lpstr>Atria: The Receiving Chambers</vt:lpstr>
      <vt:lpstr>Ventricles: The Discharging Chambers </vt:lpstr>
      <vt:lpstr>Figure 18.5e  Gross anatomy of the heart.</vt:lpstr>
      <vt:lpstr>Ventricles: The Discharging Chambers </vt:lpstr>
      <vt:lpstr>Heart Valves</vt:lpstr>
      <vt:lpstr>Heart Valves</vt:lpstr>
      <vt:lpstr>Homeostatic Imbalance</vt:lpstr>
      <vt:lpstr>Pathway of Blood Through the Heart</vt:lpstr>
      <vt:lpstr>Pathway of Blood Through the Heart</vt:lpstr>
      <vt:lpstr>Pathway of Blood Through the Heart</vt:lpstr>
      <vt:lpstr>Coronary Circulation</vt:lpstr>
      <vt:lpstr>Coronary Circulation: Arteries</vt:lpstr>
      <vt:lpstr>Coronary Circulation: Arteries</vt:lpstr>
      <vt:lpstr>Coronary Circulation: Veins</vt:lpstr>
      <vt:lpstr>Homeostatic Imbalances</vt:lpstr>
      <vt:lpstr>Heart Physiology: Electrical Events</vt:lpstr>
      <vt:lpstr>Heart Physiology: Setting the Basic Rhythm</vt:lpstr>
      <vt:lpstr>Sequence of Excitation</vt:lpstr>
      <vt:lpstr>Heart Physiology: Sequence of Excitation</vt:lpstr>
      <vt:lpstr>Heart Physiology: Sequence of Excitation</vt:lpstr>
      <vt:lpstr>Heart Physiology: Sequence of Excitation</vt:lpstr>
      <vt:lpstr>Heart Physiology: Sequence of Excitation</vt:lpstr>
      <vt:lpstr>Heart Physiology: Sequence of Excitation</vt:lpstr>
      <vt:lpstr> Extrinsic Innervation of the Heart</vt:lpstr>
      <vt:lpstr>Electrocardiography</vt:lpstr>
      <vt:lpstr>Homeostatic Imbalances</vt:lpstr>
      <vt:lpstr>Homeostatic Imbalances</vt:lpstr>
      <vt:lpstr>Homeostatic Imbalance</vt:lpstr>
      <vt:lpstr>Heart Sounds</vt:lpstr>
      <vt:lpstr>Figure 18.20  Areas of the thoracic surface where the sounds of individual valves can best be detected.</vt:lpstr>
      <vt:lpstr>Mechanical Events: The Cardiac Cycle</vt:lpstr>
      <vt:lpstr>Phases of the Cardiac Cycle</vt:lpstr>
      <vt:lpstr>Phases of the Cardiac Cycle</vt:lpstr>
      <vt:lpstr>Phases of the Cardiac Cycle</vt:lpstr>
      <vt:lpstr>Cardiac Output (CO)</vt:lpstr>
      <vt:lpstr>Regulation of Stroke Volume</vt:lpstr>
      <vt:lpstr>Autonomic Nervous System Regulation</vt:lpstr>
      <vt:lpstr>Autonomic Nervous System Regulation</vt:lpstr>
      <vt:lpstr>Chemical Regulation of Heart Rate </vt:lpstr>
      <vt:lpstr>Homeostatic Imbalance</vt:lpstr>
      <vt:lpstr>Other Factors that Influence Heart Rate</vt:lpstr>
      <vt:lpstr>Homeostatic Imbalances</vt:lpstr>
      <vt:lpstr>Homeostatic Imbalance</vt:lpstr>
      <vt:lpstr>Homeostatic Imbalance</vt:lpstr>
      <vt:lpstr>Developmental Aspects of the Heart</vt:lpstr>
      <vt:lpstr>Developmental Aspects of the Heart</vt:lpstr>
      <vt:lpstr>Figure 18.25a  Three examples of congenital heart defects.</vt:lpstr>
      <vt:lpstr>Figure 18.25b  Three examples of congenital heart defects.</vt:lpstr>
      <vt:lpstr>Figure 18.25c  Three examples of congenital heart defects.</vt:lpstr>
      <vt:lpstr>Age-Related Changes Affecting the Heart</vt:lpstr>
      <vt:lpstr>Blood Vessels</vt:lpstr>
      <vt:lpstr> Structure of Blood Vessel Walls</vt:lpstr>
      <vt:lpstr>Figure 19.1b  Generalized structure of arteries, veins, and capillaries.</vt:lpstr>
      <vt:lpstr>Tunics</vt:lpstr>
      <vt:lpstr>Tunics</vt:lpstr>
      <vt:lpstr>Tunics</vt:lpstr>
      <vt:lpstr>Arterial System: Elastic Arteries</vt:lpstr>
      <vt:lpstr>Arterial System: Muscular Arteries</vt:lpstr>
      <vt:lpstr>Arterial System: Arterioles</vt:lpstr>
      <vt:lpstr>Capillaries</vt:lpstr>
      <vt:lpstr>Capillaries</vt:lpstr>
      <vt:lpstr>Capillaries</vt:lpstr>
      <vt:lpstr>Continuous Capillaries</vt:lpstr>
      <vt:lpstr>Fenestrated Capillaries</vt:lpstr>
      <vt:lpstr>Sinusoid Capillaries</vt:lpstr>
      <vt:lpstr>Blood Flow Through Capillary Beds</vt:lpstr>
      <vt:lpstr> Venous System: Venules</vt:lpstr>
      <vt:lpstr>Veins</vt:lpstr>
      <vt:lpstr>Veins</vt:lpstr>
      <vt:lpstr>Vascular Anastomoses</vt:lpstr>
      <vt:lpstr>Physiology of Circulation: Definition of Terms</vt:lpstr>
      <vt:lpstr>Physiology of Circulation: Definition of Terms</vt:lpstr>
      <vt:lpstr>Resistance</vt:lpstr>
      <vt:lpstr>Systemic Blood Pressure</vt:lpstr>
      <vt:lpstr>Arterial Blood Pressure</vt:lpstr>
      <vt:lpstr>Arterial Blood Pressure</vt:lpstr>
      <vt:lpstr>Factors Aiding Venous Return</vt:lpstr>
      <vt:lpstr>Maintaining Blood Pressure</vt:lpstr>
      <vt:lpstr>Control of Blood Pressure</vt:lpstr>
      <vt:lpstr>Short-term Mechanisms: Neural Controls</vt:lpstr>
      <vt:lpstr>Short-term Mechanisms: Neural Controls</vt:lpstr>
      <vt:lpstr>The Cardiovascular Center</vt:lpstr>
      <vt:lpstr>Short-term Mechanisms: Chemoreceptor Reflexes</vt:lpstr>
      <vt:lpstr>Short-term Mechanisms: Influence of Higher Brain Centers</vt:lpstr>
      <vt:lpstr>Short-term Mechanisms: Hormonal Controls</vt:lpstr>
      <vt:lpstr>Short-term Mechanisms: Hormonal Controls</vt:lpstr>
      <vt:lpstr>Long-term Mechanisms: Renal Regulation</vt:lpstr>
      <vt:lpstr>Indirect Mechanism</vt:lpstr>
      <vt:lpstr>PowerPoint Presentation</vt:lpstr>
      <vt:lpstr>Monitoring Circulatory Efficiency</vt:lpstr>
      <vt:lpstr>PowerPoint Presentation</vt:lpstr>
      <vt:lpstr>Measuring Blood Pressure</vt:lpstr>
      <vt:lpstr>Measuring Blood Pressure</vt:lpstr>
      <vt:lpstr>Variations in Blood Pressure</vt:lpstr>
      <vt:lpstr>Alterations in Blood Pressure </vt:lpstr>
      <vt:lpstr>Homeostatic Imbalance: Hypertension</vt:lpstr>
      <vt:lpstr>Primary or Essential Hypertension </vt:lpstr>
      <vt:lpstr>Homeostatic Imbalance: Hypertension</vt:lpstr>
      <vt:lpstr>Alterations in Blood Pressure </vt:lpstr>
      <vt:lpstr>Homeostatic Imbalance: Hypotension</vt:lpstr>
      <vt:lpstr>Capillary Exchange of Respiratory Gases and Nutrients</vt:lpstr>
      <vt:lpstr>PowerPoint Presentation</vt:lpstr>
      <vt:lpstr>Circulatory Shock</vt:lpstr>
      <vt:lpstr>Circulatory Shock</vt:lpstr>
      <vt:lpstr>Identifying Arteries and Veins</vt:lpstr>
      <vt:lpstr>Note on Vessel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Pulmonary and Systemic Circuits</dc:title>
  <dc:creator>Betsy</dc:creator>
  <cp:lastModifiedBy>Wargo, Betsy A</cp:lastModifiedBy>
  <cp:revision>71</cp:revision>
  <dcterms:created xsi:type="dcterms:W3CDTF">2013-06-10T22:08:10Z</dcterms:created>
  <dcterms:modified xsi:type="dcterms:W3CDTF">2014-01-30T16:56:00Z</dcterms:modified>
</cp:coreProperties>
</file>