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Two, Packet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F3E31-5E10-4801-BA7F-2B8373167185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2765A-DA32-4E99-BBEE-548320E237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Two, Packet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DEA55-4BC4-48EF-8341-304167AFAD1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8190C-C63B-49F7-A773-5C56F7CC90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190C-C63B-49F7-A773-5C56F7CC908F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Two, Packet 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1EDF-CB20-436A-B83B-BC2658147BA1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2790-EA78-477C-8971-C712FBF1A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1EDF-CB20-436A-B83B-BC2658147BA1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2790-EA78-477C-8971-C712FBF1A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1EDF-CB20-436A-B83B-BC2658147BA1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2790-EA78-477C-8971-C712FBF1A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1EDF-CB20-436A-B83B-BC2658147BA1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2790-EA78-477C-8971-C712FBF1A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1EDF-CB20-436A-B83B-BC2658147BA1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2790-EA78-477C-8971-C712FBF1A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1EDF-CB20-436A-B83B-BC2658147BA1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2790-EA78-477C-8971-C712FBF1A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1EDF-CB20-436A-B83B-BC2658147BA1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2790-EA78-477C-8971-C712FBF1A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1EDF-CB20-436A-B83B-BC2658147BA1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2790-EA78-477C-8971-C712FBF1A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1EDF-CB20-436A-B83B-BC2658147BA1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2790-EA78-477C-8971-C712FBF1A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1EDF-CB20-436A-B83B-BC2658147BA1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2790-EA78-477C-8971-C712FBF1A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1EDF-CB20-436A-B83B-BC2658147BA1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2790-EA78-477C-8971-C712FBF1A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E1EDF-CB20-436A-B83B-BC2658147BA1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D2790-EA78-477C-8971-C712FBF1A0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Two Material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1" y="4086225"/>
            <a:ext cx="7467599" cy="2286000"/>
          </a:xfrm>
        </p:spPr>
        <p:txBody>
          <a:bodyPr/>
          <a:lstStyle/>
          <a:p>
            <a:r>
              <a:rPr lang="en-US" dirty="0" smtClean="0"/>
              <a:t>Chapters 18 &amp; 19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Atria: The Receiving Chambers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Walls are ridged by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Vessels entering right atrium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Vessels entering left atrium</a:t>
            </a:r>
          </a:p>
          <a:p>
            <a:pPr lvl="1"/>
            <a:r>
              <a:rPr lang="en-US" dirty="0" smtClean="0"/>
              <a:t>Right </a:t>
            </a:r>
            <a:r>
              <a:rPr lang="en-US" dirty="0"/>
              <a:t>and left pulmonary veins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Ventricles: The Discharging Chambers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Walls are ridged by </a:t>
            </a:r>
            <a:r>
              <a:rPr lang="en-US" dirty="0" err="1"/>
              <a:t>trabeculae</a:t>
            </a:r>
            <a:r>
              <a:rPr lang="en-US" dirty="0"/>
              <a:t> </a:t>
            </a:r>
            <a:r>
              <a:rPr lang="en-US" dirty="0" err="1"/>
              <a:t>carneae</a:t>
            </a:r>
            <a:endParaRPr lang="en-US" dirty="0"/>
          </a:p>
          <a:p>
            <a:r>
              <a:rPr lang="en-US" dirty="0" smtClean="0"/>
              <a:t>_________________________________ project </a:t>
            </a:r>
            <a:r>
              <a:rPr lang="en-US" dirty="0"/>
              <a:t>into the ventricular cavities</a:t>
            </a:r>
          </a:p>
          <a:p>
            <a:r>
              <a:rPr lang="en-US" dirty="0"/>
              <a:t>Vessel leaving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Vessel leaving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 of Blood Through the Heart 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dirty="0"/>
              <a:t>The heart is two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Right side is the pump for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Vessels that carry blood to and from the lungs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Left </a:t>
            </a:r>
            <a:r>
              <a:rPr lang="en-US" dirty="0"/>
              <a:t>side is the pump for the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Vessels that carry the blood to and from all body tissues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 of Blood Through the Heart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Right atrium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_______________________________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right ventricle</a:t>
            </a:r>
          </a:p>
          <a:p>
            <a:endParaRPr lang="en-US" dirty="0" smtClean="0"/>
          </a:p>
          <a:p>
            <a:r>
              <a:rPr lang="en-US" dirty="0" smtClean="0"/>
              <a:t>Right </a:t>
            </a:r>
            <a:r>
              <a:rPr lang="en-US" dirty="0"/>
              <a:t>ventricle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_________________________________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pulmonary trunk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pulmonary arteries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 lungs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 of Blood Through the Heart</a:t>
            </a:r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Lungs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________________________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left atrium</a:t>
            </a:r>
          </a:p>
          <a:p>
            <a:r>
              <a:rPr lang="en-US" dirty="0"/>
              <a:t>Left atrium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_____________________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left ventricle</a:t>
            </a:r>
          </a:p>
          <a:p>
            <a:r>
              <a:rPr lang="en-US" dirty="0"/>
              <a:t>Left ventricle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aortic </a:t>
            </a:r>
            <a:r>
              <a:rPr lang="en-US" dirty="0" err="1"/>
              <a:t>semilunar</a:t>
            </a:r>
            <a:r>
              <a:rPr lang="en-US" dirty="0"/>
              <a:t> valve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aorta</a:t>
            </a:r>
          </a:p>
          <a:p>
            <a:r>
              <a:rPr lang="en-US" dirty="0"/>
              <a:t>Aorta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 of Blood Through the Heart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Equal volumes of blood are pumped to the pulmonary and systemic circuits</a:t>
            </a:r>
          </a:p>
          <a:p>
            <a:r>
              <a:rPr lang="en-US" dirty="0"/>
              <a:t>Pulmonary circuit </a:t>
            </a:r>
            <a:endParaRPr lang="en-US" dirty="0" smtClean="0"/>
          </a:p>
          <a:p>
            <a:pPr lvl="1"/>
            <a:r>
              <a:rPr lang="en-US" dirty="0" smtClean="0"/>
              <a:t>is _</a:t>
            </a:r>
            <a:endParaRPr lang="en-US" dirty="0"/>
          </a:p>
          <a:p>
            <a:r>
              <a:rPr lang="en-US" dirty="0"/>
              <a:t>Systemic circuit blood </a:t>
            </a:r>
            <a:endParaRPr lang="en-US" dirty="0" smtClean="0"/>
          </a:p>
          <a:p>
            <a:pPr lvl="1"/>
            <a:r>
              <a:rPr lang="en-US" dirty="0" smtClean="0"/>
              <a:t>encounters 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Anatomy </a:t>
            </a:r>
            <a:r>
              <a:rPr lang="en-US" dirty="0"/>
              <a:t>of the ventricles reflects these differences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Coronary Circulation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functional blood supply to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Arterial </a:t>
            </a:r>
            <a:r>
              <a:rPr lang="en-US" dirty="0"/>
              <a:t>supply varies considerably and contains many </a:t>
            </a:r>
            <a:r>
              <a:rPr lang="en-US" dirty="0" err="1"/>
              <a:t>anastomoses</a:t>
            </a:r>
            <a:r>
              <a:rPr lang="en-US" dirty="0"/>
              <a:t> (junctions) among branches</a:t>
            </a:r>
          </a:p>
          <a:p>
            <a:r>
              <a:rPr lang="en-US" dirty="0" smtClean="0"/>
              <a:t>__________________________ routes </a:t>
            </a:r>
            <a:r>
              <a:rPr lang="en-US" dirty="0"/>
              <a:t>provide additional routes for blood delivery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Coronary Circulation</a:t>
            </a:r>
            <a:endParaRPr lang="en-US" dirty="0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/>
              <a:t>Arteries </a:t>
            </a:r>
          </a:p>
          <a:p>
            <a:pPr lvl="1"/>
            <a:r>
              <a:rPr lang="en-US" dirty="0"/>
              <a:t>Right and left coronary (in </a:t>
            </a:r>
            <a:r>
              <a:rPr lang="en-US" dirty="0" err="1"/>
              <a:t>atrioventricular</a:t>
            </a:r>
            <a:r>
              <a:rPr lang="en-US" dirty="0"/>
              <a:t> groove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__________________________________ </a:t>
            </a:r>
            <a:r>
              <a:rPr lang="en-US" dirty="0" err="1" smtClean="0"/>
              <a:t>interventricular</a:t>
            </a:r>
            <a:r>
              <a:rPr lang="en-US" dirty="0" smtClean="0"/>
              <a:t> arteries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Coronary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Veins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anterior cardiac, </a:t>
            </a:r>
          </a:p>
          <a:p>
            <a:pPr lvl="1"/>
            <a:r>
              <a:rPr lang="en-US" dirty="0" smtClean="0"/>
              <a:t>great cardiac veins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Thoracic pain caused by a </a:t>
            </a:r>
            <a:r>
              <a:rPr lang="en-US" dirty="0" smtClean="0"/>
              <a:t>______________________________________ to </a:t>
            </a:r>
            <a:r>
              <a:rPr lang="en-US" dirty="0"/>
              <a:t>the myocardium</a:t>
            </a:r>
          </a:p>
          <a:p>
            <a:pPr lvl="1"/>
            <a:r>
              <a:rPr lang="en-US" dirty="0"/>
              <a:t>Cells are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Myocardial infarction (heart attack)</a:t>
            </a:r>
          </a:p>
          <a:p>
            <a:pPr lvl="1"/>
            <a:r>
              <a:rPr lang="en-US" dirty="0"/>
              <a:t>Prolonged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Areas of </a:t>
            </a:r>
            <a:r>
              <a:rPr lang="en-US" dirty="0" smtClean="0"/>
              <a:t>_______________________________ are </a:t>
            </a:r>
            <a:r>
              <a:rPr lang="en-US" dirty="0"/>
              <a:t>repaired with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Anatomy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600" dirty="0"/>
              <a:t>Approximately the </a:t>
            </a:r>
            <a:r>
              <a:rPr lang="en-US" sz="2600" dirty="0" smtClean="0"/>
              <a:t>_</a:t>
            </a:r>
            <a:endParaRPr lang="en-US" sz="2600" dirty="0"/>
          </a:p>
          <a:p>
            <a:r>
              <a:rPr lang="en-US" sz="2600" dirty="0"/>
              <a:t>Location</a:t>
            </a:r>
          </a:p>
          <a:p>
            <a:pPr lvl="1"/>
            <a:r>
              <a:rPr lang="en-US" sz="2400" dirty="0"/>
              <a:t>In the </a:t>
            </a:r>
            <a:r>
              <a:rPr lang="en-US" sz="2400" dirty="0" err="1"/>
              <a:t>mediastinum</a:t>
            </a:r>
            <a:r>
              <a:rPr lang="en-US" sz="2400" dirty="0"/>
              <a:t> between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400" dirty="0"/>
              <a:t>On the superior surface of diaphragm</a:t>
            </a:r>
          </a:p>
          <a:p>
            <a:pPr lvl="1"/>
            <a:r>
              <a:rPr lang="en-US" sz="2400" dirty="0" smtClean="0"/>
              <a:t>Anterior </a:t>
            </a:r>
            <a:r>
              <a:rPr lang="en-US" sz="2400" dirty="0"/>
              <a:t>to the vertebral column, posterior to the sternum</a:t>
            </a:r>
          </a:p>
          <a:p>
            <a:endParaRPr lang="en-US" sz="2600" dirty="0" smtClean="0"/>
          </a:p>
          <a:p>
            <a:r>
              <a:rPr lang="en-US" sz="2600" dirty="0" smtClean="0"/>
              <a:t>Enclosed </a:t>
            </a:r>
            <a:r>
              <a:rPr lang="en-US" sz="2600" dirty="0"/>
              <a:t>in </a:t>
            </a:r>
            <a:r>
              <a:rPr lang="en-US" sz="2600" dirty="0" smtClean="0"/>
              <a:t>__________________________________, </a:t>
            </a:r>
            <a:r>
              <a:rPr lang="en-US" sz="2600" dirty="0"/>
              <a:t>a double-walled </a:t>
            </a:r>
            <a:r>
              <a:rPr lang="en-US" sz="2600" dirty="0" smtClean="0"/>
              <a:t>sac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Valves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Ensure </a:t>
            </a:r>
            <a:r>
              <a:rPr lang="en-US" sz="2600" dirty="0" smtClean="0"/>
              <a:t>_____________________________________ blood </a:t>
            </a:r>
            <a:r>
              <a:rPr lang="en-US" sz="2600" dirty="0"/>
              <a:t>flow through the heart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Atrioventricular</a:t>
            </a:r>
            <a:r>
              <a:rPr lang="en-US" sz="2600" dirty="0" smtClean="0"/>
              <a:t>  ___________ valves</a:t>
            </a:r>
            <a:endParaRPr lang="en-US" sz="2600" dirty="0"/>
          </a:p>
          <a:p>
            <a:pPr lvl="1"/>
            <a:r>
              <a:rPr lang="en-US" sz="2400" dirty="0" smtClean="0"/>
              <a:t>______________________________________________ into </a:t>
            </a:r>
            <a:r>
              <a:rPr lang="en-US" sz="2400" dirty="0"/>
              <a:t>the atria when ventricles contract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endParaRPr lang="en-US" sz="2600" dirty="0" smtClean="0"/>
          </a:p>
          <a:p>
            <a:r>
              <a:rPr lang="en-US" sz="2600" dirty="0" err="1" smtClean="0"/>
              <a:t>Chordae</a:t>
            </a:r>
            <a:r>
              <a:rPr lang="en-US" sz="2600" dirty="0" smtClean="0"/>
              <a:t> </a:t>
            </a:r>
            <a:r>
              <a:rPr lang="en-US" sz="2600" dirty="0" err="1"/>
              <a:t>tendineae</a:t>
            </a:r>
            <a:r>
              <a:rPr lang="en-US" sz="2600" dirty="0"/>
              <a:t> anchor AV valve cusps to papillary muscles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Valves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Semilunar</a:t>
            </a:r>
            <a:r>
              <a:rPr lang="en-US" dirty="0"/>
              <a:t> </a:t>
            </a:r>
            <a:r>
              <a:rPr lang="en-US" dirty="0" smtClean="0"/>
              <a:t>valves</a:t>
            </a:r>
            <a:endParaRPr lang="en-US" dirty="0"/>
          </a:p>
          <a:p>
            <a:pPr lvl="1"/>
            <a:r>
              <a:rPr lang="en-US" dirty="0" smtClean="0"/>
              <a:t>______________________________________________________________________ when </a:t>
            </a:r>
            <a:r>
              <a:rPr lang="en-US" dirty="0"/>
              <a:t>ventricles relax</a:t>
            </a:r>
          </a:p>
          <a:p>
            <a:pPr lvl="1"/>
            <a:r>
              <a:rPr lang="en-US" dirty="0"/>
              <a:t>Aortic </a:t>
            </a:r>
            <a:r>
              <a:rPr lang="en-US" dirty="0" err="1"/>
              <a:t>semilunar</a:t>
            </a:r>
            <a:r>
              <a:rPr lang="en-US" dirty="0"/>
              <a:t> valve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Microscopic Anatomy of Cardiac Muscle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Cardiac muscle cells are </a:t>
            </a:r>
            <a:r>
              <a:rPr lang="en-US" dirty="0" smtClean="0"/>
              <a:t>____________________, </a:t>
            </a:r>
            <a:r>
              <a:rPr lang="en-US" dirty="0"/>
              <a:t>short, fat, </a:t>
            </a:r>
            <a:r>
              <a:rPr lang="en-US" dirty="0" smtClean="0"/>
              <a:t>______________________________, </a:t>
            </a:r>
            <a:r>
              <a:rPr lang="en-US" dirty="0"/>
              <a:t>and interconnected</a:t>
            </a:r>
          </a:p>
          <a:p>
            <a:endParaRPr lang="en-US" dirty="0" smtClean="0"/>
          </a:p>
          <a:p>
            <a:r>
              <a:rPr lang="en-US" dirty="0" smtClean="0"/>
              <a:t>Numerous </a:t>
            </a:r>
            <a:r>
              <a:rPr lang="en-US" dirty="0"/>
              <a:t>large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Microscopic Anatomy of Cardiac Muscle</a:t>
            </a: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077200" cy="46481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________________________________:  junctions </a:t>
            </a:r>
            <a:r>
              <a:rPr lang="en-US" dirty="0"/>
              <a:t>between cells anchor cardiac cells </a:t>
            </a:r>
          </a:p>
          <a:p>
            <a:pPr lvl="1"/>
            <a:r>
              <a:rPr lang="en-US" dirty="0" smtClean="0"/>
              <a:t>__________________________________ prevent </a:t>
            </a:r>
            <a:r>
              <a:rPr lang="en-US" dirty="0"/>
              <a:t>cells from separating during contraction</a:t>
            </a:r>
          </a:p>
          <a:p>
            <a:pPr lvl="1"/>
            <a:r>
              <a:rPr lang="en-US" dirty="0" smtClean="0"/>
              <a:t>__________________________________ allow </a:t>
            </a:r>
            <a:r>
              <a:rPr lang="en-US" dirty="0"/>
              <a:t>ions to pass; electrically couple adjacent cells</a:t>
            </a:r>
          </a:p>
          <a:p>
            <a:r>
              <a:rPr lang="en-US" dirty="0"/>
              <a:t>Heart muscle behaves as a functional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Muscle Contraction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Depolarization of the heart is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Gap </a:t>
            </a:r>
            <a:r>
              <a:rPr lang="en-US" dirty="0"/>
              <a:t>junctions ensure the heart contracts as a </a:t>
            </a:r>
            <a:r>
              <a:rPr lang="en-US" dirty="0" smtClean="0"/>
              <a:t>unit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Physiology: Electrical Events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 cardiac </a:t>
            </a:r>
            <a:r>
              <a:rPr lang="en-US" dirty="0"/>
              <a:t>conduction system</a:t>
            </a:r>
          </a:p>
          <a:p>
            <a:pPr lvl="1"/>
            <a:r>
              <a:rPr lang="en-US" dirty="0"/>
              <a:t>A network of </a:t>
            </a:r>
            <a:r>
              <a:rPr lang="en-US" dirty="0" err="1" smtClean="0"/>
              <a:t>noncontractile</a:t>
            </a:r>
            <a:r>
              <a:rPr lang="en-US" dirty="0" smtClean="0"/>
              <a:t>, __________________________________ </a:t>
            </a:r>
            <a:r>
              <a:rPr lang="en-US" dirty="0"/>
              <a:t>cells that initiate and distribute impulses to coordinate the depolarization and contraction of the heart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Heart Physiology: Sequence of Excitation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Times"/>
              <a:buAutoNum type="arabicPeriod"/>
            </a:pPr>
            <a:r>
              <a:rPr lang="en-US" dirty="0" smtClean="0"/>
              <a:t> </a:t>
            </a:r>
          </a:p>
          <a:p>
            <a:pPr marL="895350" lvl="1" indent="-495300"/>
            <a:r>
              <a:rPr lang="en-US" dirty="0" smtClean="0"/>
              <a:t>SA </a:t>
            </a:r>
            <a:r>
              <a:rPr lang="en-US" dirty="0"/>
              <a:t>node </a:t>
            </a:r>
            <a:r>
              <a:rPr lang="en-US" dirty="0" smtClean="0"/>
              <a:t>or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pPr marL="803275" lvl="1" indent="-457200"/>
            <a:r>
              <a:rPr lang="en-US" dirty="0"/>
              <a:t>Generates impulses about 75 times/minute (sinus rhythm)</a:t>
            </a:r>
          </a:p>
          <a:p>
            <a:pPr marL="803275" lvl="1" indent="-457200"/>
            <a:endParaRPr lang="en-US" dirty="0" smtClean="0"/>
          </a:p>
          <a:p>
            <a:pPr marL="803275" lvl="1" indent="-457200"/>
            <a:r>
              <a:rPr lang="en-US" dirty="0" smtClean="0"/>
              <a:t>Depolarizes </a:t>
            </a:r>
            <a:r>
              <a:rPr lang="en-US" dirty="0"/>
              <a:t>faster than any other part of the myocardium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Heart Physiology: Sequence of Excitation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/>
              <a:buAutoNum type="arabicPeriod" startAt="2"/>
            </a:pPr>
            <a:r>
              <a:rPr lang="en-US" dirty="0" err="1"/>
              <a:t>Atrioventricular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pPr marL="879475" lvl="1" indent="-533400"/>
            <a:r>
              <a:rPr lang="en-US" dirty="0"/>
              <a:t>Smaller diameter fibers; fewer gap junctions</a:t>
            </a:r>
          </a:p>
          <a:p>
            <a:pPr marL="879475" lvl="1" indent="-533400"/>
            <a:r>
              <a:rPr lang="en-US" dirty="0" smtClean="0"/>
              <a:t>__________________________________ approximately </a:t>
            </a:r>
            <a:r>
              <a:rPr lang="en-US" dirty="0"/>
              <a:t>0.1 second</a:t>
            </a:r>
          </a:p>
          <a:p>
            <a:pPr marL="879475" lvl="1" indent="-533400"/>
            <a:endParaRPr lang="en-US" dirty="0" smtClean="0"/>
          </a:p>
          <a:p>
            <a:pPr marL="879475" lvl="1" indent="-533400"/>
            <a:r>
              <a:rPr lang="en-US" dirty="0" smtClean="0"/>
              <a:t>Depolarizes </a:t>
            </a:r>
            <a:r>
              <a:rPr lang="en-US" dirty="0"/>
              <a:t>50 times per minute in absence of SA node input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Heart Physiology: Sequence of Excitation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buFont typeface="Times"/>
              <a:buAutoNum type="arabicPeriod" startAt="3"/>
            </a:pPr>
            <a:r>
              <a:rPr lang="en-US" dirty="0" err="1"/>
              <a:t>Atrioventricular</a:t>
            </a:r>
            <a:r>
              <a:rPr lang="en-US" dirty="0"/>
              <a:t> (AV) bundle (bundle of His)</a:t>
            </a:r>
          </a:p>
          <a:p>
            <a:pPr marL="803275" lvl="1" indent="-457200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Heart Physiology: Sequence of Excitation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/>
              <a:buAutoNum type="arabicPeriod" startAt="4"/>
            </a:pPr>
            <a:r>
              <a:rPr lang="en-US" dirty="0"/>
              <a:t>Right and left bundle branches</a:t>
            </a:r>
          </a:p>
          <a:p>
            <a:pPr marL="879475" lvl="1" indent="-533400"/>
            <a:r>
              <a:rPr lang="en-US" dirty="0"/>
              <a:t>Two pathways in the </a:t>
            </a:r>
            <a:r>
              <a:rPr lang="en-US" dirty="0" smtClean="0"/>
              <a:t>___________________________________ that </a:t>
            </a:r>
            <a:r>
              <a:rPr lang="en-US" dirty="0"/>
              <a:t>carry the impulses toward the </a:t>
            </a:r>
            <a:r>
              <a:rPr lang="en-US" dirty="0" smtClean="0"/>
              <a:t>__________________________of </a:t>
            </a:r>
            <a:r>
              <a:rPr lang="en-US" dirty="0"/>
              <a:t>the heart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Pericardium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Superficial fibrous pericardium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Heart Physiology: Sequence of Excitation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/>
              <a:buAutoNum type="arabicPeriod" startAt="5"/>
            </a:pPr>
            <a:r>
              <a:rPr lang="en-US" dirty="0"/>
              <a:t>Purkinje fibers</a:t>
            </a:r>
          </a:p>
          <a:p>
            <a:pPr marL="879475" lvl="1" indent="-533400"/>
            <a:r>
              <a:rPr lang="en-US" dirty="0" smtClean="0"/>
              <a:t>__________________________________ into </a:t>
            </a:r>
            <a:r>
              <a:rPr lang="en-US" dirty="0"/>
              <a:t>the apex and ventricular walls</a:t>
            </a:r>
          </a:p>
          <a:p>
            <a:pPr marL="879475" lvl="1" indent="-533400"/>
            <a:endParaRPr lang="en-US" dirty="0" smtClean="0"/>
          </a:p>
          <a:p>
            <a:pPr marL="879475" lvl="1" indent="-533400"/>
            <a:r>
              <a:rPr lang="en-US" dirty="0" smtClean="0"/>
              <a:t>AV </a:t>
            </a:r>
            <a:r>
              <a:rPr lang="en-US" dirty="0"/>
              <a:t>bundle and Purkinje fibers depolarize only 30 times per minute in absence of AV node input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3276599"/>
          </a:xfrm>
        </p:spPr>
        <p:txBody>
          <a:bodyPr>
            <a:normAutofit fontScale="85000" lnSpcReduction="20000"/>
          </a:bodyPr>
          <a:lstStyle/>
          <a:p>
            <a:pPr marL="571500" indent="-571500"/>
            <a:r>
              <a:rPr lang="en-US" dirty="0"/>
              <a:t> Defects in the intrinsic conduction system may result in</a:t>
            </a:r>
          </a:p>
          <a:p>
            <a:pPr marL="879475" lvl="1" indent="-533400"/>
            <a:r>
              <a:rPr lang="en-US" dirty="0" smtClean="0"/>
              <a:t>Arrhythmias</a:t>
            </a:r>
          </a:p>
          <a:p>
            <a:pPr marL="1279525" lvl="2" indent="-533400"/>
            <a:r>
              <a:rPr lang="en-US" dirty="0" smtClean="0"/>
              <a:t> </a:t>
            </a:r>
            <a:endParaRPr lang="en-US" dirty="0"/>
          </a:p>
          <a:p>
            <a:pPr marL="879475" lvl="1" indent="-533400"/>
            <a:r>
              <a:rPr lang="en-US" dirty="0"/>
              <a:t>Uncoordinated </a:t>
            </a:r>
            <a:r>
              <a:rPr lang="en-US" dirty="0" err="1"/>
              <a:t>atrial</a:t>
            </a:r>
            <a:r>
              <a:rPr lang="en-US" dirty="0"/>
              <a:t> and ventricular contractions</a:t>
            </a:r>
          </a:p>
          <a:p>
            <a:pPr marL="879475" lvl="1" indent="-533400"/>
            <a:r>
              <a:rPr lang="en-US" dirty="0" smtClean="0"/>
              <a:t> </a:t>
            </a:r>
          </a:p>
          <a:p>
            <a:pPr marL="1279525" lvl="2" indent="-533400"/>
            <a:r>
              <a:rPr lang="en-US" dirty="0" smtClean="0"/>
              <a:t>rapid</a:t>
            </a:r>
            <a:r>
              <a:rPr lang="en-US" dirty="0"/>
              <a:t>, irregular contractions; useless for pumping blood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9388" y="4628082"/>
            <a:ext cx="3705225" cy="2229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Homeostatic Imbalances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Defective </a:t>
            </a:r>
            <a:r>
              <a:rPr lang="en-US" dirty="0" smtClean="0"/>
              <a:t>___________________ may </a:t>
            </a:r>
            <a:r>
              <a:rPr lang="en-US" dirty="0"/>
              <a:t>result in</a:t>
            </a:r>
          </a:p>
          <a:p>
            <a:pPr lvl="1"/>
            <a:r>
              <a:rPr lang="en-US" dirty="0"/>
              <a:t>Ectopic focus: abnormal pacemaker takes over</a:t>
            </a:r>
          </a:p>
          <a:p>
            <a:pPr lvl="1"/>
            <a:r>
              <a:rPr lang="en-US" dirty="0"/>
              <a:t>If AV node takes over, there will be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343400"/>
            <a:ext cx="42291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Homeostatic Imbalances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Defective AV node may result in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Few or no impulses from SA node reach the ventricles</a:t>
            </a:r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581400"/>
            <a:ext cx="4143375" cy="3067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Extrinsic Innervation of the Heart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Heartbeat is modified by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Cardiac centers are located in the </a:t>
            </a:r>
            <a:r>
              <a:rPr lang="en-US" dirty="0" smtClean="0"/>
              <a:t>________________________________</a:t>
            </a:r>
            <a:endParaRPr lang="en-US" dirty="0"/>
          </a:p>
          <a:p>
            <a:pPr lvl="1"/>
            <a:r>
              <a:rPr lang="en-US" dirty="0" smtClean="0"/>
              <a:t>______________________________________  </a:t>
            </a:r>
            <a:r>
              <a:rPr lang="en-US" dirty="0"/>
              <a:t>center </a:t>
            </a:r>
            <a:r>
              <a:rPr lang="en-US" dirty="0" smtClean="0"/>
              <a:t>innervates SA and AV nodes, heart muscle, and coronary arteries through </a:t>
            </a:r>
            <a:r>
              <a:rPr lang="en-US" dirty="0"/>
              <a:t>sympathetic neurons</a:t>
            </a:r>
          </a:p>
          <a:p>
            <a:pPr lvl="1"/>
            <a:r>
              <a:rPr lang="en-US" dirty="0" smtClean="0"/>
              <a:t>______________________________________ center </a:t>
            </a:r>
            <a:r>
              <a:rPr lang="en-US" dirty="0"/>
              <a:t>inhibits SA and AV nodes through parasympathetic fibers in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Pericardium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267199"/>
          </a:xfrm>
        </p:spPr>
        <p:txBody>
          <a:bodyPr>
            <a:normAutofit/>
          </a:bodyPr>
          <a:lstStyle/>
          <a:p>
            <a:r>
              <a:rPr lang="en-US" dirty="0"/>
              <a:t>Deep two-layered serous pericardium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lines </a:t>
            </a:r>
            <a:r>
              <a:rPr lang="en-US" dirty="0"/>
              <a:t>the internal surface of the fibrous pericardium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/>
              <a:t>epicardium</a:t>
            </a:r>
            <a:r>
              <a:rPr lang="en-US" dirty="0"/>
              <a:t>) on external surface of the heart</a:t>
            </a:r>
          </a:p>
          <a:p>
            <a:pPr lvl="1"/>
            <a:r>
              <a:rPr lang="en-US" dirty="0"/>
              <a:t>Separated by </a:t>
            </a:r>
            <a:r>
              <a:rPr lang="en-US" dirty="0" smtClean="0"/>
              <a:t>________________________________________ </a:t>
            </a:r>
          </a:p>
          <a:p>
            <a:pPr lvl="2"/>
            <a:r>
              <a:rPr lang="en-US" dirty="0" smtClean="0"/>
              <a:t>decreases friction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Layers of the Heart Wall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0375" y="1368425"/>
            <a:ext cx="8302625" cy="4943475"/>
          </a:xfrm>
        </p:spPr>
        <p:txBody>
          <a:bodyPr/>
          <a:lstStyle/>
          <a:p>
            <a:pPr marL="495300" indent="-495300">
              <a:buFont typeface="Times"/>
              <a:buAutoNum type="arabicPeriod"/>
            </a:pPr>
            <a:r>
              <a:rPr lang="en-US" dirty="0" smtClean="0"/>
              <a:t> </a:t>
            </a:r>
          </a:p>
          <a:p>
            <a:pPr marL="895350" lvl="1" indent="-495300"/>
            <a:r>
              <a:rPr lang="en-US" dirty="0" smtClean="0"/>
              <a:t>_____________________________ layer </a:t>
            </a:r>
            <a:r>
              <a:rPr lang="en-US" dirty="0"/>
              <a:t>of the serous pericardium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Layers of the Heart Wall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71500" indent="-571500">
              <a:buFont typeface="Times"/>
              <a:buAutoNum type="arabicPeriod" startAt="2"/>
            </a:pPr>
            <a:r>
              <a:rPr lang="en-US" dirty="0" smtClean="0"/>
              <a:t> </a:t>
            </a:r>
            <a:endParaRPr lang="en-US" dirty="0"/>
          </a:p>
          <a:p>
            <a:pPr marL="879475" lvl="1" indent="-533400"/>
            <a:r>
              <a:rPr lang="en-US" dirty="0"/>
              <a:t>Spiral bundles of cardiac muscle cells </a:t>
            </a:r>
          </a:p>
          <a:p>
            <a:pPr marL="879475" lvl="1" indent="-533400"/>
            <a:r>
              <a:rPr lang="en-US" dirty="0" smtClean="0"/>
              <a:t>_________________________________ of </a:t>
            </a:r>
            <a:r>
              <a:rPr lang="en-US" dirty="0"/>
              <a:t>the </a:t>
            </a:r>
            <a:r>
              <a:rPr lang="en-US" dirty="0" smtClean="0"/>
              <a:t>heart</a:t>
            </a:r>
          </a:p>
          <a:p>
            <a:pPr marL="1279525" lvl="2" indent="-533400"/>
            <a:r>
              <a:rPr lang="en-US" dirty="0" smtClean="0"/>
              <a:t>connective </a:t>
            </a:r>
            <a:r>
              <a:rPr lang="en-US" dirty="0"/>
              <a:t>tissue</a:t>
            </a:r>
          </a:p>
          <a:p>
            <a:pPr marL="1279525" lvl="2" indent="-533400"/>
            <a:r>
              <a:rPr lang="en-US" dirty="0" smtClean="0"/>
              <a:t>________________________ cardiac </a:t>
            </a:r>
            <a:r>
              <a:rPr lang="en-US" dirty="0"/>
              <a:t>muscle fibers </a:t>
            </a:r>
          </a:p>
          <a:p>
            <a:pPr marL="1279525" lvl="2" indent="-533400"/>
            <a:r>
              <a:rPr lang="en-US" dirty="0" smtClean="0"/>
              <a:t>_______________________________  </a:t>
            </a:r>
            <a:r>
              <a:rPr lang="en-US" dirty="0"/>
              <a:t>great vessels and valves</a:t>
            </a:r>
          </a:p>
          <a:p>
            <a:pPr marL="1279525" lvl="2" indent="-533400"/>
            <a:r>
              <a:rPr lang="en-US" dirty="0"/>
              <a:t>Limits spread of action potentials to specific paths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Layers of the Heart Wall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/>
              <a:buAutoNum type="arabicPeriod" startAt="3"/>
            </a:pPr>
            <a:r>
              <a:rPr lang="en-US" dirty="0" err="1"/>
              <a:t>Endocardium</a:t>
            </a:r>
            <a:r>
              <a:rPr lang="en-US" dirty="0"/>
              <a:t> is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Chambers 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Four chambers</a:t>
            </a:r>
          </a:p>
          <a:p>
            <a:pPr lvl="1"/>
            <a:r>
              <a:rPr lang="en-US" dirty="0"/>
              <a:t>Two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Separated </a:t>
            </a:r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Coronary </a:t>
            </a:r>
            <a:r>
              <a:rPr lang="en-US" dirty="0" smtClean="0"/>
              <a:t>_</a:t>
            </a:r>
          </a:p>
          <a:p>
            <a:pPr lvl="3"/>
            <a:r>
              <a:rPr lang="en-US" dirty="0" err="1" smtClean="0"/>
              <a:t>atrioventricular</a:t>
            </a:r>
            <a:r>
              <a:rPr lang="en-US" dirty="0" smtClean="0"/>
              <a:t> groove </a:t>
            </a:r>
          </a:p>
          <a:p>
            <a:pPr lvl="3"/>
            <a:r>
              <a:rPr lang="en-US" dirty="0" smtClean="0"/>
              <a:t>encircles </a:t>
            </a:r>
            <a:r>
              <a:rPr lang="en-US" dirty="0"/>
              <a:t>the junction of the atria and ventricles</a:t>
            </a:r>
          </a:p>
          <a:p>
            <a:pPr lvl="2"/>
            <a:r>
              <a:rPr lang="en-US" dirty="0" smtClean="0"/>
              <a:t>_________________________________ increase </a:t>
            </a:r>
            <a:r>
              <a:rPr lang="en-US" dirty="0" err="1"/>
              <a:t>atrial</a:t>
            </a:r>
            <a:r>
              <a:rPr lang="en-US" dirty="0"/>
              <a:t> volume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Chambers 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Separated by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Anterior </a:t>
            </a:r>
            <a:r>
              <a:rPr lang="en-US" dirty="0"/>
              <a:t>and posterior </a:t>
            </a:r>
            <a:r>
              <a:rPr lang="en-US" dirty="0" err="1"/>
              <a:t>interventricular</a:t>
            </a:r>
            <a:r>
              <a:rPr lang="en-US" dirty="0"/>
              <a:t> </a:t>
            </a:r>
            <a:r>
              <a:rPr lang="en-US" dirty="0" err="1"/>
              <a:t>sulci</a:t>
            </a:r>
            <a:r>
              <a:rPr lang="en-US" dirty="0"/>
              <a:t> mark the position of the septum externally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841</Words>
  <Application>Microsoft Office PowerPoint</Application>
  <PresentationFormat>On-screen Show (4:3)</PresentationFormat>
  <Paragraphs>185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Exam Two Material</vt:lpstr>
      <vt:lpstr>Heart Anatomy</vt:lpstr>
      <vt:lpstr>Pericardium</vt:lpstr>
      <vt:lpstr>Pericardium</vt:lpstr>
      <vt:lpstr>Layers of the Heart Wall</vt:lpstr>
      <vt:lpstr>Layers of the Heart Wall</vt:lpstr>
      <vt:lpstr>Layers of the Heart Wall</vt:lpstr>
      <vt:lpstr>Chambers </vt:lpstr>
      <vt:lpstr>Chambers </vt:lpstr>
      <vt:lpstr>Atria: The Receiving Chambers</vt:lpstr>
      <vt:lpstr>Ventricles: The Discharging Chambers</vt:lpstr>
      <vt:lpstr>Pathway of Blood Through the Heart </vt:lpstr>
      <vt:lpstr>Pathway of Blood Through the Heart</vt:lpstr>
      <vt:lpstr>Pathway of Blood Through the Heart</vt:lpstr>
      <vt:lpstr>Pathway of Blood Through the Heart</vt:lpstr>
      <vt:lpstr>Coronary Circulation</vt:lpstr>
      <vt:lpstr>Coronary Circulation</vt:lpstr>
      <vt:lpstr>Coronary Circulation</vt:lpstr>
      <vt:lpstr>Homeostatic Imbalances</vt:lpstr>
      <vt:lpstr>Heart Valves</vt:lpstr>
      <vt:lpstr>Heart Valves</vt:lpstr>
      <vt:lpstr>Microscopic Anatomy of Cardiac Muscle</vt:lpstr>
      <vt:lpstr>Microscopic Anatomy of Cardiac Muscle</vt:lpstr>
      <vt:lpstr>Cardiac Muscle Contraction</vt:lpstr>
      <vt:lpstr>Heart Physiology: Electrical Events</vt:lpstr>
      <vt:lpstr>Heart Physiology: Sequence of Excitation</vt:lpstr>
      <vt:lpstr>Heart Physiology: Sequence of Excitation</vt:lpstr>
      <vt:lpstr>Heart Physiology: Sequence of Excitation</vt:lpstr>
      <vt:lpstr>Heart Physiology: Sequence of Excitation</vt:lpstr>
      <vt:lpstr>Heart Physiology: Sequence of Excitation</vt:lpstr>
      <vt:lpstr>Homeostatic Imbalances</vt:lpstr>
      <vt:lpstr>Homeostatic Imbalances</vt:lpstr>
      <vt:lpstr>Homeostatic Imbalances</vt:lpstr>
      <vt:lpstr> Extrinsic Innervation of the Heart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Two Material</dc:title>
  <dc:creator>bawargo</dc:creator>
  <cp:lastModifiedBy>bawargo</cp:lastModifiedBy>
  <cp:revision>1</cp:revision>
  <dcterms:created xsi:type="dcterms:W3CDTF">2011-01-05T19:35:36Z</dcterms:created>
  <dcterms:modified xsi:type="dcterms:W3CDTF">2011-01-05T19:36:42Z</dcterms:modified>
</cp:coreProperties>
</file>