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Two, Packet 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D324C-F969-4139-A634-176D7E3A581D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5B60B-8750-4B81-973F-08F523141D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Two, Packet 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3CBB6-D2A8-499C-A22B-C45651F25C02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48EBC-37A7-4135-A31F-4B47F922D1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8EBC-37A7-4135-A31F-4B47F922D100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Two, Packet 2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3EB-F5C2-4217-BCEE-20905F5C1F80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E432-7AEE-4FCA-91BE-84B17B089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3EB-F5C2-4217-BCEE-20905F5C1F80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E432-7AEE-4FCA-91BE-84B17B089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3EB-F5C2-4217-BCEE-20905F5C1F80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E432-7AEE-4FCA-91BE-84B17B089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3EB-F5C2-4217-BCEE-20905F5C1F80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E432-7AEE-4FCA-91BE-84B17B089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3EB-F5C2-4217-BCEE-20905F5C1F80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E432-7AEE-4FCA-91BE-84B17B089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3EB-F5C2-4217-BCEE-20905F5C1F80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E432-7AEE-4FCA-91BE-84B17B089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3EB-F5C2-4217-BCEE-20905F5C1F80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E432-7AEE-4FCA-91BE-84B17B089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3EB-F5C2-4217-BCEE-20905F5C1F80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E432-7AEE-4FCA-91BE-84B17B089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3EB-F5C2-4217-BCEE-20905F5C1F80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E432-7AEE-4FCA-91BE-84B17B089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3EB-F5C2-4217-BCEE-20905F5C1F80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E432-7AEE-4FCA-91BE-84B17B089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3EB-F5C2-4217-BCEE-20905F5C1F80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E432-7AEE-4FCA-91BE-84B17B089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C3EB-F5C2-4217-BCEE-20905F5C1F80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0E432-7AEE-4FCA-91BE-84B17B0893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Electrocardiography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657599"/>
          </a:xfrm>
        </p:spPr>
        <p:txBody>
          <a:bodyPr>
            <a:normAutofit/>
          </a:bodyPr>
          <a:lstStyle/>
          <a:p>
            <a:pPr marL="571500" indent="-571500"/>
            <a:r>
              <a:rPr lang="en-US" dirty="0"/>
              <a:t>Electrocardiogram (ECG or EKG): a composite of all the </a:t>
            </a:r>
            <a:r>
              <a:rPr lang="en-US" dirty="0" smtClean="0"/>
              <a:t>_</a:t>
            </a:r>
            <a:endParaRPr lang="en-US" dirty="0"/>
          </a:p>
          <a:p>
            <a:pPr marL="571500" indent="-571500"/>
            <a:r>
              <a:rPr lang="en-US" dirty="0"/>
              <a:t>Three waves</a:t>
            </a:r>
          </a:p>
          <a:p>
            <a:pPr marL="879475" lvl="1" indent="-533400">
              <a:buFont typeface="Times"/>
              <a:buAutoNum type="arabicPeriod"/>
            </a:pPr>
            <a:r>
              <a:rPr lang="en-US" dirty="0"/>
              <a:t>P wave: </a:t>
            </a:r>
            <a:r>
              <a:rPr lang="en-US" dirty="0" smtClean="0"/>
              <a:t> </a:t>
            </a:r>
            <a:endParaRPr lang="en-US" dirty="0"/>
          </a:p>
          <a:p>
            <a:pPr marL="879475" lvl="1" indent="-533400">
              <a:buFont typeface="Times"/>
              <a:buAutoNum type="arabicPeriod"/>
            </a:pPr>
            <a:r>
              <a:rPr lang="en-US" dirty="0"/>
              <a:t>QRS complex: </a:t>
            </a:r>
            <a:r>
              <a:rPr lang="en-US" dirty="0" smtClean="0"/>
              <a:t> </a:t>
            </a:r>
            <a:endParaRPr lang="en-US" dirty="0"/>
          </a:p>
          <a:p>
            <a:pPr marL="879475" lvl="1" indent="-533400">
              <a:buFont typeface="Times"/>
              <a:buAutoNum type="arabicPeriod"/>
            </a:pPr>
            <a:r>
              <a:rPr lang="en-US" dirty="0"/>
              <a:t>T wave: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96511" y="5029200"/>
            <a:ext cx="4550979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Regulation of Heart Rate 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71500" indent="-571500">
              <a:buFont typeface="Times"/>
              <a:buAutoNum type="arabicPeriod"/>
            </a:pPr>
            <a:r>
              <a:rPr lang="en-US" dirty="0"/>
              <a:t>Hormones</a:t>
            </a:r>
          </a:p>
          <a:p>
            <a:pPr marL="879475" lvl="1" indent="-533400"/>
            <a:r>
              <a:rPr lang="en-US" dirty="0"/>
              <a:t>Epinephrine from </a:t>
            </a:r>
            <a:r>
              <a:rPr lang="en-US" dirty="0" smtClean="0"/>
              <a:t>_____________________________________ enhances </a:t>
            </a:r>
            <a:r>
              <a:rPr lang="en-US" dirty="0"/>
              <a:t>heart rate and contractility</a:t>
            </a:r>
          </a:p>
          <a:p>
            <a:pPr marL="879475" lvl="1" indent="-533400"/>
            <a:r>
              <a:rPr lang="en-US" dirty="0" err="1"/>
              <a:t>Thyroxine</a:t>
            </a:r>
            <a:r>
              <a:rPr lang="en-US" dirty="0"/>
              <a:t> increases heart rate and enhances the effects of </a:t>
            </a:r>
            <a:r>
              <a:rPr lang="en-US" dirty="0" err="1"/>
              <a:t>norepinephrine</a:t>
            </a:r>
            <a:r>
              <a:rPr lang="en-US" dirty="0"/>
              <a:t> and </a:t>
            </a:r>
            <a:r>
              <a:rPr lang="en-US" dirty="0" smtClean="0"/>
              <a:t>epinephrine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Takes longer to act, but causes a _</a:t>
            </a:r>
          </a:p>
          <a:p>
            <a:pPr lvl="3">
              <a:lnSpc>
                <a:spcPct val="90000"/>
              </a:lnSpc>
            </a:pPr>
            <a:endParaRPr lang="en-US" dirty="0" smtClean="0"/>
          </a:p>
          <a:p>
            <a:pPr lvl="3">
              <a:lnSpc>
                <a:spcPct val="90000"/>
              </a:lnSpc>
            </a:pPr>
            <a:r>
              <a:rPr lang="en-US" dirty="0" smtClean="0"/>
              <a:t>Can lead to weakened heart in hyperthyroid conditions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Regulation of Heart Rate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9525" lvl="2" indent="-533400"/>
            <a:endParaRPr lang="en-US" dirty="0" smtClean="0"/>
          </a:p>
          <a:p>
            <a:pPr marL="571500" indent="-571500">
              <a:buFont typeface="Times"/>
              <a:buAutoNum type="arabicPeriod" startAt="2"/>
            </a:pPr>
            <a:r>
              <a:rPr lang="en-US" dirty="0" smtClean="0"/>
              <a:t>Intra- and extracellular ion concentrations (e.g., __________________) must be maintained for normal heart function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regulation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Ion imbalances: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Hypocalcemia</a:t>
            </a:r>
            <a:endParaRPr lang="en-US" dirty="0"/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Increase heart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Spastic heart contractions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regulation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Ion imbalances: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Hypokalemia</a:t>
            </a:r>
            <a:endParaRPr lang="en-US" dirty="0"/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err="1"/>
              <a:t>Hyperkalemia</a:t>
            </a:r>
            <a:endParaRPr lang="en-US" dirty="0"/>
          </a:p>
          <a:p>
            <a:pPr lvl="2"/>
            <a:r>
              <a:rPr lang="en-US" dirty="0"/>
              <a:t>Interferes with depolarization</a:t>
            </a:r>
          </a:p>
          <a:p>
            <a:pPr lvl="2"/>
            <a:r>
              <a:rPr lang="en-US" dirty="0"/>
              <a:t>Can lead to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8" name="Rectangle 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Other Factors that Influence Heart Rate</a:t>
            </a:r>
          </a:p>
        </p:txBody>
      </p:sp>
      <p:sp>
        <p:nvSpPr>
          <p:cNvPr id="655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Gender</a:t>
            </a:r>
          </a:p>
          <a:p>
            <a:pPr eaLnBrk="1" hangingPunct="1"/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Body temperature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Homeostatic Imbalances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abnormally fast heart rate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Above _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persistent, may lead to fibrillation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heart rate slower than _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May result in grossly inadequate blood circulation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May be desirable result of _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Congestive Heart Failure (CHF)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Progressive condition where the ___________________________ is so low that blood circulation is inadequate to meet tissue needs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Caused by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Persistent high blood pressure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Dilated </a:t>
            </a:r>
            <a:r>
              <a:rPr lang="en-US" dirty="0" err="1" smtClean="0"/>
              <a:t>cardiomyopathy</a:t>
            </a:r>
            <a:r>
              <a:rPr lang="en-US" dirty="0" smtClean="0"/>
              <a:t> (DCM)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Developmental Aspects of the Heart</a:t>
            </a:r>
          </a:p>
        </p:txBody>
      </p:sp>
      <p:sp>
        <p:nvSpPr>
          <p:cNvPr id="686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Fetal heart structures that _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__________________________________ connects the two atria 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__________________________________ connects the pulmonary trunk and the aorta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Developmental Aspects of the Heart</a:t>
            </a:r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Congenital heart defects</a:t>
            </a:r>
          </a:p>
          <a:p>
            <a:pPr lvl="1" eaLnBrk="1" hangingPunct="1"/>
            <a:r>
              <a:rPr lang="en-US" dirty="0" smtClean="0"/>
              <a:t>Lead to mixing of _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 smtClean="0"/>
              <a:t>Involve _____________________________ or vessels that increase the workload on the heart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76463" y="0"/>
            <a:ext cx="4791075" cy="6858000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 Sounds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Two sounds (</a:t>
            </a:r>
            <a:r>
              <a:rPr lang="en-US" dirty="0" err="1"/>
              <a:t>lub</a:t>
            </a:r>
            <a:r>
              <a:rPr lang="en-US" dirty="0"/>
              <a:t>-dup) associated with </a:t>
            </a:r>
            <a:r>
              <a:rPr lang="en-US" dirty="0" smtClean="0"/>
              <a:t>____________________________________</a:t>
            </a:r>
            <a:endParaRPr lang="en-US" dirty="0"/>
          </a:p>
          <a:p>
            <a:pPr lvl="1"/>
            <a:r>
              <a:rPr lang="en-US" dirty="0"/>
              <a:t>First sound occurs as </a:t>
            </a:r>
            <a:r>
              <a:rPr lang="en-US" dirty="0" smtClean="0"/>
              <a:t>____________________________________ and </a:t>
            </a:r>
            <a:r>
              <a:rPr lang="en-US" dirty="0"/>
              <a:t>signifies beginning of systole</a:t>
            </a:r>
          </a:p>
          <a:p>
            <a:pPr lvl="1"/>
            <a:r>
              <a:rPr lang="en-US" dirty="0"/>
              <a:t>Second sound occurs when </a:t>
            </a:r>
            <a:r>
              <a:rPr lang="en-US" dirty="0" smtClean="0"/>
              <a:t>__________________________________________ at </a:t>
            </a:r>
            <a:r>
              <a:rPr lang="en-US" dirty="0"/>
              <a:t>the beginning of ventricular diastole </a:t>
            </a:r>
          </a:p>
          <a:p>
            <a:r>
              <a:rPr lang="en-US" dirty="0"/>
              <a:t>Heart </a:t>
            </a:r>
            <a:r>
              <a:rPr lang="en-US" dirty="0" smtClean="0"/>
              <a:t>murmurs</a:t>
            </a:r>
          </a:p>
          <a:p>
            <a:pPr lvl="1"/>
            <a:r>
              <a:rPr lang="en-US" dirty="0" smtClean="0"/>
              <a:t>abnormal </a:t>
            </a:r>
            <a:r>
              <a:rPr lang="en-US" dirty="0"/>
              <a:t>heart sounds most often indicative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47825" y="31750"/>
            <a:ext cx="5848350" cy="679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09788" y="0"/>
            <a:ext cx="4924425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Age-Related Changes Affecting the Heart</a:t>
            </a:r>
          </a:p>
        </p:txBody>
      </p:sp>
      <p:sp>
        <p:nvSpPr>
          <p:cNvPr id="7373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  and thickening of valve flaps</a:t>
            </a:r>
          </a:p>
          <a:p>
            <a:pPr eaLnBrk="1" hangingPunct="1"/>
            <a:r>
              <a:rPr lang="en-US" dirty="0" smtClean="0"/>
              <a:t>Decline in _</a:t>
            </a:r>
          </a:p>
          <a:p>
            <a:pPr eaLnBrk="1" hangingPunct="1"/>
            <a:r>
              <a:rPr lang="en-US" dirty="0" smtClean="0"/>
              <a:t>______________________________ of cardiac muscle</a:t>
            </a:r>
          </a:p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73732" name="TextBox 3"/>
          <p:cNvSpPr txBox="1">
            <a:spLocks noChangeArrowheads="1"/>
          </p:cNvSpPr>
          <p:nvPr/>
        </p:nvSpPr>
        <p:spPr bwMode="auto">
          <a:xfrm>
            <a:off x="5638800" y="6324600"/>
            <a:ext cx="3344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End Chapter 18, begin Chapter 19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Blood Vessels</a:t>
            </a:r>
          </a:p>
        </p:txBody>
      </p:sp>
      <p:sp>
        <p:nvSpPr>
          <p:cNvPr id="7475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Delivery system of dynamic structures that _</a:t>
            </a:r>
          </a:p>
          <a:p>
            <a:pPr lvl="1" eaLnBrk="1" hangingPunct="1"/>
            <a:r>
              <a:rPr lang="en-US" dirty="0" smtClean="0"/>
              <a:t>Arteries: </a:t>
            </a:r>
          </a:p>
          <a:p>
            <a:pPr lvl="2"/>
            <a:r>
              <a:rPr lang="en-US" dirty="0" smtClean="0"/>
              <a:t>carry blood _________________________________________; oxygenated except for pulmonary circulation and umbilical vessels of a fetus</a:t>
            </a:r>
          </a:p>
          <a:p>
            <a:pPr lvl="1" eaLnBrk="1" hangingPunct="1"/>
            <a:r>
              <a:rPr lang="en-US" dirty="0" smtClean="0"/>
              <a:t>Capillaries: </a:t>
            </a:r>
          </a:p>
          <a:p>
            <a:pPr lvl="2"/>
            <a:r>
              <a:rPr lang="en-US" dirty="0" smtClean="0"/>
              <a:t>contact tissue cells and _</a:t>
            </a:r>
          </a:p>
          <a:p>
            <a:pPr lvl="1" eaLnBrk="1" hangingPunct="1"/>
            <a:r>
              <a:rPr lang="en-US" dirty="0" smtClean="0"/>
              <a:t>Veins: </a:t>
            </a:r>
          </a:p>
          <a:p>
            <a:pPr lvl="2"/>
            <a:r>
              <a:rPr lang="en-US" dirty="0" smtClean="0"/>
              <a:t>carry blood _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Structure of Blood Vessel Walls</a:t>
            </a:r>
          </a:p>
        </p:txBody>
      </p:sp>
      <p:sp>
        <p:nvSpPr>
          <p:cNvPr id="7680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Arteries and veins</a:t>
            </a:r>
          </a:p>
          <a:p>
            <a:pPr lvl="1" eaLnBrk="1" hangingPunct="1"/>
            <a:r>
              <a:rPr lang="en-US" dirty="0" smtClean="0"/>
              <a:t>Tunica _</a:t>
            </a:r>
          </a:p>
          <a:p>
            <a:pPr lvl="1" eaLnBrk="1" hangingPunct="1"/>
            <a:r>
              <a:rPr lang="en-US" dirty="0" smtClean="0"/>
              <a:t>Tunica  _</a:t>
            </a:r>
          </a:p>
          <a:p>
            <a:pPr lvl="1" eaLnBrk="1" hangingPunct="1"/>
            <a:r>
              <a:rPr lang="en-US" dirty="0" smtClean="0"/>
              <a:t>Tunica  _</a:t>
            </a:r>
          </a:p>
          <a:p>
            <a:pPr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Central blood-containing space </a:t>
            </a:r>
          </a:p>
          <a:p>
            <a:pPr eaLnBrk="1" hangingPunct="1"/>
            <a:r>
              <a:rPr lang="en-US" dirty="0" smtClean="0"/>
              <a:t>Capillaries</a:t>
            </a:r>
          </a:p>
          <a:p>
            <a:pPr lvl="1" eaLnBrk="1" hangingPunct="1"/>
            <a:r>
              <a:rPr lang="en-US" dirty="0" smtClean="0"/>
              <a:t>___________________________________ with sparse basal lamina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Tunics</a:t>
            </a:r>
          </a:p>
        </p:txBody>
      </p:sp>
      <p:sp>
        <p:nvSpPr>
          <p:cNvPr id="788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Tunica </a:t>
            </a:r>
            <a:r>
              <a:rPr lang="en-US" dirty="0" err="1" smtClean="0"/>
              <a:t>intima</a:t>
            </a:r>
            <a:endParaRPr lang="en-US" dirty="0" smtClean="0"/>
          </a:p>
          <a:p>
            <a:pPr lvl="1" eaLnBrk="1" hangingPunct="1"/>
            <a:r>
              <a:rPr lang="en-US" dirty="0" smtClean="0"/>
              <a:t>Endothelium _________________________________ of all vessels</a:t>
            </a:r>
          </a:p>
          <a:p>
            <a:pPr lvl="1" eaLnBrk="1" hangingPunct="1"/>
            <a:r>
              <a:rPr lang="en-US" dirty="0" smtClean="0"/>
              <a:t>In vessels larger than 1 mm, a connective tissue basement membrane is present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Tunics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Tunica media</a:t>
            </a:r>
          </a:p>
          <a:p>
            <a:pPr lvl="1" eaLnBrk="1" hangingPunct="1"/>
            <a:r>
              <a:rPr lang="en-US" dirty="0" smtClean="0"/>
              <a:t>___________________________________ and sheets of </a:t>
            </a:r>
            <a:r>
              <a:rPr lang="en-US" dirty="0" err="1" smtClean="0"/>
              <a:t>elastin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 smtClean="0"/>
              <a:t>___________________________________ nerve fibers control vasoconstriction and </a:t>
            </a:r>
            <a:r>
              <a:rPr lang="en-US" dirty="0" err="1" smtClean="0"/>
              <a:t>vasodilation</a:t>
            </a:r>
            <a:r>
              <a:rPr lang="en-US" dirty="0" smtClean="0"/>
              <a:t> of vessels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Tunics</a:t>
            </a:r>
          </a:p>
        </p:txBody>
      </p:sp>
      <p:sp>
        <p:nvSpPr>
          <p:cNvPr id="808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Tunica </a:t>
            </a:r>
            <a:r>
              <a:rPr lang="en-US" dirty="0" err="1" smtClean="0"/>
              <a:t>externa</a:t>
            </a:r>
            <a:r>
              <a:rPr lang="en-US" dirty="0" smtClean="0"/>
              <a:t> (tunica adventitia)</a:t>
            </a:r>
          </a:p>
          <a:p>
            <a:pPr lvl="1" eaLnBrk="1" hangingPunct="1"/>
            <a:r>
              <a:rPr lang="en-US" dirty="0" smtClean="0"/>
              <a:t>_________________________________ fibers protect and reinforce 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 smtClean="0"/>
              <a:t>Larger vessels contain __________________________________ to nourish the external layer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Elastic (Conducting) Arteries</a:t>
            </a:r>
          </a:p>
        </p:txBody>
      </p:sp>
      <p:sp>
        <p:nvSpPr>
          <p:cNvPr id="819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Large thick-walled arteries with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___________________________ and its major branches</a:t>
            </a:r>
          </a:p>
          <a:p>
            <a:pPr eaLnBrk="1" hangingPunct="1"/>
            <a:r>
              <a:rPr lang="en-US" dirty="0" smtClean="0"/>
              <a:t>Large lumen offers low resistance </a:t>
            </a:r>
          </a:p>
          <a:p>
            <a:pPr eaLnBrk="1" hangingPunct="1"/>
            <a:r>
              <a:rPr lang="en-US" dirty="0" smtClean="0"/>
              <a:t>Act as _</a:t>
            </a:r>
          </a:p>
          <a:p>
            <a:pPr lvl="1" eaLnBrk="1" hangingPunct="1"/>
            <a:r>
              <a:rPr lang="en-US" dirty="0" smtClean="0"/>
              <a:t>expand and recoil as blood is ejected from the heart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Muscular (Distributing) Arteries and Arterioles</a:t>
            </a:r>
          </a:p>
        </p:txBody>
      </p:sp>
      <p:sp>
        <p:nvSpPr>
          <p:cNvPr id="829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______________________to elastic arteries; deliver blood to body organs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Have ________________________________ with more smooth muscle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Active in _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Mechanical Events: The Cardiac Cycle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_________________________________: </a:t>
            </a:r>
            <a:r>
              <a:rPr lang="en-US" dirty="0"/>
              <a:t>all events associated with blood flow through the heart during one complete heartbeat</a:t>
            </a:r>
          </a:p>
          <a:p>
            <a:pPr lvl="1"/>
            <a:r>
              <a:rPr lang="en-US" dirty="0"/>
              <a:t>Systole</a:t>
            </a:r>
            <a:r>
              <a:rPr lang="en-US" dirty="0" smtClean="0"/>
              <a:t>— </a:t>
            </a:r>
            <a:endParaRPr lang="en-US" dirty="0"/>
          </a:p>
          <a:p>
            <a:pPr lvl="1"/>
            <a:r>
              <a:rPr lang="en-US" dirty="0"/>
              <a:t>Diastole</a:t>
            </a:r>
            <a:r>
              <a:rPr lang="en-US" dirty="0" smtClean="0"/>
              <a:t>—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Arterioles</a:t>
            </a:r>
          </a:p>
        </p:txBody>
      </p:sp>
      <p:sp>
        <p:nvSpPr>
          <p:cNvPr id="839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Lead to capillary beds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________________________________ beds via </a:t>
            </a:r>
            <a:r>
              <a:rPr lang="en-US" dirty="0" err="1" smtClean="0"/>
              <a:t>vasodilation</a:t>
            </a:r>
            <a:r>
              <a:rPr lang="en-US" dirty="0" smtClean="0"/>
              <a:t> and vasoconstriction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Capillaries</a:t>
            </a:r>
          </a:p>
        </p:txBody>
      </p:sp>
      <p:sp>
        <p:nvSpPr>
          <p:cNvPr id="849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Walls of thin tunica </a:t>
            </a:r>
            <a:r>
              <a:rPr lang="en-US" dirty="0" err="1" smtClean="0"/>
              <a:t>intima</a:t>
            </a:r>
            <a:r>
              <a:rPr lang="en-US" dirty="0" smtClean="0"/>
              <a:t>,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Size allows only a _________________________________ at a time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Capillaries</a:t>
            </a:r>
          </a:p>
        </p:txBody>
      </p:sp>
      <p:sp>
        <p:nvSpPr>
          <p:cNvPr id="839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Present in all tissues except for </a:t>
            </a:r>
          </a:p>
          <a:p>
            <a:pPr lvl="1" eaLnBrk="1" hangingPunct="1">
              <a:defRPr/>
            </a:pP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smtClean="0"/>
              <a:t> 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Functions: exchange of gases, nutrients, wastes, hormones, etc.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Capillaries</a:t>
            </a:r>
          </a:p>
        </p:txBody>
      </p:sp>
      <p:sp>
        <p:nvSpPr>
          <p:cNvPr id="870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71500" indent="-571500" eaLnBrk="1" hangingPunct="1"/>
            <a:r>
              <a:rPr lang="en-US" dirty="0" smtClean="0"/>
              <a:t>Three structural types</a:t>
            </a:r>
          </a:p>
          <a:p>
            <a:pPr marL="879475" lvl="1" indent="-533400" eaLnBrk="1" hangingPunct="1">
              <a:buFont typeface="Times" pitchFamily="18" charset="0"/>
              <a:buAutoNum type="arabicPeriod"/>
            </a:pPr>
            <a:r>
              <a:rPr lang="en-US" dirty="0" smtClean="0"/>
              <a:t>_____________________________ capillaries</a:t>
            </a:r>
          </a:p>
          <a:p>
            <a:pPr marL="879475" lvl="1" indent="-533400" eaLnBrk="1" hangingPunct="1">
              <a:buFont typeface="Times" pitchFamily="18" charset="0"/>
              <a:buAutoNum type="arabicPeriod"/>
            </a:pPr>
            <a:endParaRPr lang="en-US" dirty="0" smtClean="0"/>
          </a:p>
          <a:p>
            <a:pPr marL="879475" lvl="1" indent="-533400" eaLnBrk="1" hangingPunct="1">
              <a:buFont typeface="Times" pitchFamily="18" charset="0"/>
              <a:buAutoNum type="arabicPeriod"/>
            </a:pPr>
            <a:r>
              <a:rPr lang="en-US" dirty="0" smtClean="0"/>
              <a:t>_____________________________ capillaries</a:t>
            </a:r>
          </a:p>
          <a:p>
            <a:pPr marL="879475" lvl="1" indent="-533400" eaLnBrk="1" hangingPunct="1">
              <a:buFont typeface="Times" pitchFamily="18" charset="0"/>
              <a:buAutoNum type="arabicPeriod"/>
            </a:pPr>
            <a:endParaRPr lang="en-US" dirty="0" smtClean="0"/>
          </a:p>
          <a:p>
            <a:pPr marL="879475" lvl="1" indent="-533400" eaLnBrk="1" hangingPunct="1">
              <a:buFont typeface="Times" pitchFamily="18" charset="0"/>
              <a:buAutoNum type="arabicPeriod"/>
            </a:pPr>
            <a:r>
              <a:rPr lang="en-US" dirty="0" smtClean="0"/>
              <a:t>Sinusoidal capillaries (sinusoids)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Continuous Capillaries</a:t>
            </a:r>
          </a:p>
        </p:txBody>
      </p:sp>
      <p:sp>
        <p:nvSpPr>
          <p:cNvPr id="8704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Abundant in the _</a:t>
            </a:r>
          </a:p>
          <a:p>
            <a:pPr lvl="1" eaLnBrk="1" hangingPunct="1">
              <a:defRPr/>
            </a:pPr>
            <a:r>
              <a:rPr lang="en-US" dirty="0" smtClean="0"/>
              <a:t>_____________________________ connect endothelial cells </a:t>
            </a:r>
          </a:p>
          <a:p>
            <a:pPr lvl="1" eaLnBrk="1" hangingPunct="1">
              <a:defRPr/>
            </a:pPr>
            <a:r>
              <a:rPr lang="en-US" dirty="0" smtClean="0"/>
              <a:t>Intercellular clefts allow the passage of fluids and small solutes</a:t>
            </a:r>
          </a:p>
          <a:p>
            <a:pPr eaLnBrk="1" hangingPunct="1">
              <a:defRPr/>
            </a:pPr>
            <a:r>
              <a:rPr lang="en-US" dirty="0" smtClean="0"/>
              <a:t>Continuous capillaries of the brain</a:t>
            </a:r>
          </a:p>
          <a:p>
            <a:pPr lvl="1" eaLnBrk="1" hangingPunct="1">
              <a:defRPr/>
            </a:pPr>
            <a:r>
              <a:rPr lang="en-US" dirty="0" smtClean="0"/>
              <a:t>Tight junctions are complete, forming      the _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Fenestrated Capillaries</a:t>
            </a:r>
          </a:p>
        </p:txBody>
      </p:sp>
      <p:sp>
        <p:nvSpPr>
          <p:cNvPr id="890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Some endothelial cells contain pores </a:t>
            </a:r>
          </a:p>
          <a:p>
            <a:pPr lvl="1" eaLnBrk="1" hangingPunct="1">
              <a:defRPr/>
            </a:pPr>
            <a:r>
              <a:rPr lang="en-US" dirty="0" smtClean="0"/>
              <a:t>_</a:t>
            </a:r>
          </a:p>
          <a:p>
            <a:pPr eaLnBrk="1" hangingPunct="1">
              <a:defRPr/>
            </a:pPr>
            <a:r>
              <a:rPr lang="en-US" dirty="0" smtClean="0"/>
              <a:t>_____________________________ than continuous capillaries</a:t>
            </a:r>
          </a:p>
          <a:p>
            <a:pPr eaLnBrk="1" hangingPunct="1">
              <a:defRPr/>
            </a:pPr>
            <a:r>
              <a:rPr lang="en-US" dirty="0" smtClean="0"/>
              <a:t>Function in _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small intestines, endocrine glands, and kidneys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Sinusoidal Capillaries</a:t>
            </a:r>
          </a:p>
        </p:txBody>
      </p:sp>
      <p:sp>
        <p:nvSpPr>
          <p:cNvPr id="9113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Fewer tight junctions, _________________________________, large lumens</a:t>
            </a:r>
          </a:p>
          <a:p>
            <a:pPr eaLnBrk="1" hangingPunct="1">
              <a:defRPr/>
            </a:pPr>
            <a:r>
              <a:rPr lang="en-US" dirty="0" smtClean="0"/>
              <a:t>Usually _</a:t>
            </a:r>
          </a:p>
          <a:p>
            <a:pPr eaLnBrk="1" hangingPunct="1">
              <a:defRPr/>
            </a:pPr>
            <a:r>
              <a:rPr lang="en-US" dirty="0" smtClean="0"/>
              <a:t>Allow ____________________________ and blood cells to pass between the blood and surrounding tissues</a:t>
            </a:r>
          </a:p>
          <a:p>
            <a:pPr eaLnBrk="1" hangingPunct="1">
              <a:defRPr/>
            </a:pPr>
            <a:r>
              <a:rPr lang="en-US" dirty="0" smtClean="0"/>
              <a:t>Found in the _______________________, bone marrow, spleen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Blood Flow Through Capillary Beds</a:t>
            </a:r>
          </a:p>
        </p:txBody>
      </p:sp>
      <p:sp>
        <p:nvSpPr>
          <p:cNvPr id="952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________________________________ regulate blood flow into true capillaries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Regulated by local chemical conditions and vasomotor nerves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Venules</a:t>
            </a:r>
          </a:p>
        </p:txBody>
      </p:sp>
      <p:sp>
        <p:nvSpPr>
          <p:cNvPr id="921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Formed when _</a:t>
            </a:r>
          </a:p>
          <a:p>
            <a:pPr eaLnBrk="1" hangingPunct="1"/>
            <a:r>
              <a:rPr lang="en-US" dirty="0" smtClean="0"/>
              <a:t>Very porous</a:t>
            </a:r>
          </a:p>
          <a:p>
            <a:pPr lvl="1" eaLnBrk="1" hangingPunct="1"/>
            <a:r>
              <a:rPr lang="en-US" dirty="0" smtClean="0"/>
              <a:t>allow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Larger </a:t>
            </a:r>
            <a:r>
              <a:rPr lang="en-US" dirty="0" err="1" smtClean="0"/>
              <a:t>venules</a:t>
            </a:r>
            <a:r>
              <a:rPr lang="en-US" dirty="0" smtClean="0"/>
              <a:t> have one or two layers of smooth muscle cells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Phases of the Cardiac Cycle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90000"/>
              </a:lnSpc>
              <a:buFont typeface="Times"/>
              <a:buAutoNum type="arabicPeriod"/>
            </a:pPr>
            <a:r>
              <a:rPr lang="en-US" dirty="0"/>
              <a:t>Ventricular filling—takes place in mid-to-late diastole</a:t>
            </a:r>
          </a:p>
          <a:p>
            <a:pPr marL="879475" lvl="1" indent="-533400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marL="879475" lvl="1" indent="-533400">
              <a:lnSpc>
                <a:spcPct val="90000"/>
              </a:lnSpc>
            </a:pPr>
            <a:r>
              <a:rPr lang="en-US" dirty="0"/>
              <a:t>80% of blood </a:t>
            </a:r>
            <a:r>
              <a:rPr lang="en-US" dirty="0" smtClean="0"/>
              <a:t>_______________________________ flows </a:t>
            </a:r>
            <a:r>
              <a:rPr lang="en-US" dirty="0"/>
              <a:t>into ventricles</a:t>
            </a:r>
          </a:p>
          <a:p>
            <a:pPr marL="879475" lvl="1" indent="-533400">
              <a:lnSpc>
                <a:spcPct val="90000"/>
              </a:lnSpc>
            </a:pPr>
            <a:r>
              <a:rPr lang="en-US" dirty="0" smtClean="0"/>
              <a:t>________________________________ occurs</a:t>
            </a:r>
            <a:r>
              <a:rPr lang="en-US" dirty="0"/>
              <a:t>, delivering the remaining 20</a:t>
            </a:r>
            <a:r>
              <a:rPr lang="en-US" dirty="0" smtClean="0"/>
              <a:t>%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Phases of the Cardiac Cycle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95300" indent="-495300">
              <a:lnSpc>
                <a:spcPct val="90000"/>
              </a:lnSpc>
              <a:buFont typeface="Times"/>
              <a:buAutoNum type="arabicPeriod" startAt="2"/>
            </a:pPr>
            <a:r>
              <a:rPr lang="en-US" sz="2800" dirty="0"/>
              <a:t>Ventricular systole</a:t>
            </a:r>
          </a:p>
          <a:p>
            <a:pPr marL="803275" lvl="1" indent="-457200">
              <a:lnSpc>
                <a:spcPct val="90000"/>
              </a:lnSpc>
            </a:pPr>
            <a:r>
              <a:rPr lang="en-US" sz="2800" dirty="0"/>
              <a:t>Atria relax and ventricles begin to contract </a:t>
            </a:r>
          </a:p>
          <a:p>
            <a:pPr marL="803275" lvl="1" indent="-457200">
              <a:lnSpc>
                <a:spcPct val="90000"/>
              </a:lnSpc>
            </a:pPr>
            <a:endParaRPr lang="en-US" sz="2800" dirty="0" smtClean="0"/>
          </a:p>
          <a:p>
            <a:pPr marL="803275" lvl="1" indent="-457200">
              <a:lnSpc>
                <a:spcPct val="90000"/>
              </a:lnSpc>
            </a:pPr>
            <a:r>
              <a:rPr lang="en-US" sz="2800" dirty="0" smtClean="0"/>
              <a:t>Rising </a:t>
            </a:r>
            <a:r>
              <a:rPr lang="en-US" sz="2800" dirty="0"/>
              <a:t>ventricular pressure results in </a:t>
            </a:r>
            <a:r>
              <a:rPr lang="en-US" sz="2800" dirty="0" smtClean="0"/>
              <a:t>_</a:t>
            </a:r>
            <a:endParaRPr lang="en-US" sz="2800" dirty="0"/>
          </a:p>
          <a:p>
            <a:pPr marL="803275" lvl="1" indent="-457200">
              <a:lnSpc>
                <a:spcPct val="90000"/>
              </a:lnSpc>
            </a:pPr>
            <a:endParaRPr lang="en-US" sz="2800" dirty="0" smtClean="0"/>
          </a:p>
          <a:p>
            <a:pPr marL="803275" lvl="1" indent="-457200">
              <a:lnSpc>
                <a:spcPct val="90000"/>
              </a:lnSpc>
            </a:pPr>
            <a:r>
              <a:rPr lang="en-US" sz="2800" dirty="0" smtClean="0"/>
              <a:t>In </a:t>
            </a:r>
            <a:r>
              <a:rPr lang="en-US" sz="2800" dirty="0"/>
              <a:t>ejection phase, ventricular pressure exceeds pressure in the large arteries, forcing the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Phases of the Cardiac Cycle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Times"/>
              <a:buAutoNum type="arabicPeriod" startAt="3"/>
            </a:pPr>
            <a:r>
              <a:rPr lang="en-US" dirty="0" err="1"/>
              <a:t>Isovolumetric</a:t>
            </a:r>
            <a:r>
              <a:rPr lang="en-US" dirty="0"/>
              <a:t> relaxation occurs in early diastole</a:t>
            </a:r>
          </a:p>
          <a:p>
            <a:pPr marL="879475" lvl="1" indent="-533400"/>
            <a:r>
              <a:rPr lang="en-US" dirty="0"/>
              <a:t>Ventricles relax</a:t>
            </a:r>
          </a:p>
          <a:p>
            <a:pPr marL="879475" lvl="1" indent="-533400"/>
            <a:r>
              <a:rPr lang="en-US" dirty="0"/>
              <a:t>Backflow of blood in aorta and pulmonary trunk closes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Cardiac Output (CO)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Volume of blood pumped by each ventricle in one minute</a:t>
            </a:r>
          </a:p>
          <a:p>
            <a:r>
              <a:rPr lang="en-US" dirty="0"/>
              <a:t>CO =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HR = number of beats per minute</a:t>
            </a:r>
          </a:p>
          <a:p>
            <a:pPr lvl="1"/>
            <a:r>
              <a:rPr lang="en-US" dirty="0"/>
              <a:t>SV = volume of blood pumped out by a ventricle with each beat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Autonomic Nervous System Regulation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Sympathetic nervous system is activated by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 causes </a:t>
            </a:r>
            <a:r>
              <a:rPr lang="en-US" dirty="0"/>
              <a:t>the pacemaker to fire more rapidly </a:t>
            </a:r>
            <a:r>
              <a:rPr lang="en-US" dirty="0" smtClean="0"/>
              <a:t>and </a:t>
            </a:r>
            <a:r>
              <a:rPr lang="en-US" dirty="0"/>
              <a:t>at the same time increases </a:t>
            </a:r>
            <a:r>
              <a:rPr lang="en-US" dirty="0" smtClean="0"/>
              <a:t>contractility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Autonomic Nervous System Regulation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Parasympathetic nervous system opposes sympathetic effects </a:t>
            </a:r>
          </a:p>
          <a:p>
            <a:pPr lvl="1"/>
            <a:r>
              <a:rPr lang="en-US" dirty="0"/>
              <a:t>Acetylcholine </a:t>
            </a:r>
            <a:r>
              <a:rPr lang="en-US" dirty="0" smtClean="0"/>
              <a:t>__________________________________ cells </a:t>
            </a:r>
            <a:r>
              <a:rPr lang="en-US" dirty="0"/>
              <a:t>by opening K</a:t>
            </a:r>
            <a:r>
              <a:rPr lang="en-US" baseline="30000" dirty="0"/>
              <a:t>+</a:t>
            </a:r>
            <a:r>
              <a:rPr lang="en-US" dirty="0"/>
              <a:t> channels</a:t>
            </a:r>
          </a:p>
          <a:p>
            <a:r>
              <a:rPr lang="en-US" dirty="0"/>
              <a:t>The heart at rest exhibits </a:t>
            </a:r>
            <a:r>
              <a:rPr lang="en-US" dirty="0" smtClean="0"/>
              <a:t>_________________________________ (</a:t>
            </a:r>
            <a:r>
              <a:rPr lang="en-US" dirty="0"/>
              <a:t>parasympathetic)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887</Words>
  <Application>Microsoft Office PowerPoint</Application>
  <PresentationFormat>On-screen Show (4:3)</PresentationFormat>
  <Paragraphs>213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Electrocardiography</vt:lpstr>
      <vt:lpstr>Heart Sounds</vt:lpstr>
      <vt:lpstr>Mechanical Events: The Cardiac Cycle</vt:lpstr>
      <vt:lpstr>Phases of the Cardiac Cycle</vt:lpstr>
      <vt:lpstr>Phases of the Cardiac Cycle</vt:lpstr>
      <vt:lpstr>Phases of the Cardiac Cycle</vt:lpstr>
      <vt:lpstr>Cardiac Output (CO)</vt:lpstr>
      <vt:lpstr>Autonomic Nervous System Regulation</vt:lpstr>
      <vt:lpstr>Autonomic Nervous System Regulation</vt:lpstr>
      <vt:lpstr>Chemical Regulation of Heart Rate </vt:lpstr>
      <vt:lpstr>Chemical Regulation of Heart Rate </vt:lpstr>
      <vt:lpstr>Chemical regulation</vt:lpstr>
      <vt:lpstr>Chemical regulation</vt:lpstr>
      <vt:lpstr>Other Factors that Influence Heart Rate</vt:lpstr>
      <vt:lpstr>Homeostatic Imbalances</vt:lpstr>
      <vt:lpstr> Congestive Heart Failure (CHF)</vt:lpstr>
      <vt:lpstr>Developmental Aspects of the Heart</vt:lpstr>
      <vt:lpstr>Developmental Aspects of the Heart</vt:lpstr>
      <vt:lpstr>Slide 19</vt:lpstr>
      <vt:lpstr>Slide 20</vt:lpstr>
      <vt:lpstr>Slide 21</vt:lpstr>
      <vt:lpstr>Age-Related Changes Affecting the Heart</vt:lpstr>
      <vt:lpstr>Blood Vessels</vt:lpstr>
      <vt:lpstr> Structure of Blood Vessel Walls</vt:lpstr>
      <vt:lpstr>Tunics</vt:lpstr>
      <vt:lpstr>Tunics</vt:lpstr>
      <vt:lpstr>Tunics</vt:lpstr>
      <vt:lpstr>Elastic (Conducting) Arteries</vt:lpstr>
      <vt:lpstr>Muscular (Distributing) Arteries and Arterioles</vt:lpstr>
      <vt:lpstr>Arterioles</vt:lpstr>
      <vt:lpstr>Capillaries</vt:lpstr>
      <vt:lpstr>Capillaries</vt:lpstr>
      <vt:lpstr>Capillaries</vt:lpstr>
      <vt:lpstr>Continuous Capillaries</vt:lpstr>
      <vt:lpstr>Fenestrated Capillaries</vt:lpstr>
      <vt:lpstr>Sinusoidal Capillaries</vt:lpstr>
      <vt:lpstr>Blood Flow Through Capillary Beds</vt:lpstr>
      <vt:lpstr> Venules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Electrocardiography</dc:title>
  <dc:creator>bawargo</dc:creator>
  <cp:lastModifiedBy>bawargo</cp:lastModifiedBy>
  <cp:revision>1</cp:revision>
  <dcterms:created xsi:type="dcterms:W3CDTF">2011-01-05T19:37:41Z</dcterms:created>
  <dcterms:modified xsi:type="dcterms:W3CDTF">2011-01-05T19:38:50Z</dcterms:modified>
</cp:coreProperties>
</file>