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C316-EB5C-47E1-8EEA-999ACB59439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BDA1A-D8D7-476A-BE6D-C30B302D2C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5423C-E8A5-4CF3-AFFE-2D4ED508263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9197-71CC-409F-8DD2-FBAF360F7E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B9197-71CC-409F-8DD2-FBAF360F7E68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Two, Packet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5964-5005-47C0-AF5F-A22869EDE74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99D6-B9CC-4CB9-B417-859BE5A4C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83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Formed when 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Have ______________________________, larger lumens compared with corresponding arteries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Blood pressure is 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Thin tunica media and a thick tunica </a:t>
            </a:r>
            <a:r>
              <a:rPr lang="en-US" dirty="0" err="1" smtClean="0"/>
              <a:t>externa</a:t>
            </a:r>
            <a:r>
              <a:rPr lang="en-US" dirty="0" smtClean="0"/>
              <a:t> consisting of collagen fibers and elastic networks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Called capacitance vessels (blood reservoirs); contain up _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Viscosity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_______________________________ </a:t>
            </a:r>
            <a:r>
              <a:rPr lang="en-US" dirty="0">
                <a:cs typeface="Times New Roman" pitchFamily="18" charset="0"/>
              </a:rPr>
              <a:t>with which its molecules flow past one another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The ___________________________________, the more difficult the fluid is to move 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Blood cells and plasma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greater the blood’s resistance to flowing, the greater the force needed to move it through the system.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Viscosity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Anemia _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Lowers _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Excess red blood cells _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All veins except for the _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pressure within the right atrium is called the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Affects the pressure within the _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Heart beats weakly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_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blood backs up into the venous network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_</a:t>
            </a:r>
          </a:p>
          <a:p>
            <a:pPr eaLnBrk="1" hangingPunct="1"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if heart is beating _____________________________,  the CVP and the pressure within the venous network ________________________________.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Factors that increase the blood flow into RA…elevate the CVP: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Widespread 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Increased CVP can lead ________________________________  due to the _______________________________ forcing fluid into tissues.  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Pressure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Is the force the blood exerts against the </a:t>
            </a:r>
            <a:r>
              <a:rPr lang="en-US" b="1" dirty="0" smtClean="0">
                <a:cs typeface="Times New Roman" pitchFamily="18" charset="0"/>
              </a:rPr>
              <a:t>inner walls of the blood vessels</a:t>
            </a:r>
            <a:r>
              <a:rPr lang="en-US" dirty="0" smtClean="0">
                <a:cs typeface="Times New Roman" pitchFamily="18" charset="0"/>
              </a:rPr>
              <a:t>.  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Most commonly refers to pressure in the _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Pressure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Arterial blood pressure:  rises and falls in a pattern with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 When ventricles contract:  </a:t>
            </a:r>
            <a:r>
              <a:rPr lang="en-US" b="1" dirty="0" smtClean="0">
                <a:cs typeface="Times New Roman" pitchFamily="18" charset="0"/>
              </a:rPr>
              <a:t>________________________________</a:t>
            </a:r>
            <a:r>
              <a:rPr lang="en-US" dirty="0" smtClean="0">
                <a:cs typeface="Times New Roman" pitchFamily="18" charset="0"/>
              </a:rPr>
              <a:t>:   </a:t>
            </a:r>
            <a:r>
              <a:rPr lang="en-US" dirty="0">
                <a:cs typeface="Times New Roman" pitchFamily="18" charset="0"/>
              </a:rPr>
              <a:t>walls squeeze blood into pulmonary trunk and aorta.  Pressure in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Pressure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>Maximum pressure</a:t>
            </a:r>
            <a:r>
              <a:rPr lang="en-US" dirty="0" smtClean="0">
                <a:cs typeface="Times New Roman" pitchFamily="18" charset="0"/>
              </a:rPr>
              <a:t> achieved during </a:t>
            </a:r>
            <a:r>
              <a:rPr lang="en-US" b="1" dirty="0" smtClean="0">
                <a:cs typeface="Times New Roman" pitchFamily="18" charset="0"/>
              </a:rPr>
              <a:t>_________________________________ </a:t>
            </a:r>
            <a:r>
              <a:rPr lang="en-US" dirty="0" smtClean="0">
                <a:cs typeface="Times New Roman" pitchFamily="18" charset="0"/>
              </a:rPr>
              <a:t>is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Pressure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When </a:t>
            </a:r>
            <a:r>
              <a:rPr lang="en-US" b="1" dirty="0" smtClean="0">
                <a:cs typeface="Times New Roman" pitchFamily="18" charset="0"/>
              </a:rPr>
              <a:t>ventricles relax</a:t>
            </a:r>
            <a:r>
              <a:rPr lang="en-US" dirty="0" smtClean="0">
                <a:cs typeface="Times New Roman" pitchFamily="18" charset="0"/>
              </a:rPr>
              <a:t> =_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arterial pressure drops, and the </a:t>
            </a:r>
            <a:r>
              <a:rPr lang="en-US" b="1" dirty="0" smtClean="0">
                <a:cs typeface="Times New Roman" pitchFamily="18" charset="0"/>
              </a:rPr>
              <a:t>lowest pressure</a:t>
            </a:r>
            <a:r>
              <a:rPr lang="en-US" dirty="0" smtClean="0">
                <a:cs typeface="Times New Roman" pitchFamily="18" charset="0"/>
              </a:rPr>
              <a:t> that remains in the arteries before the next contraction is the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1013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eaLnBrk="1" hangingPunct="1">
              <a:defRPr/>
            </a:pPr>
            <a:r>
              <a:rPr lang="en-US" dirty="0" smtClean="0"/>
              <a:t>Adaptations that ensure return of blood to the heart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  <a:defRPr/>
            </a:pPr>
            <a:r>
              <a:rPr lang="en-US" dirty="0" smtClean="0"/>
              <a:t>Large-diameter lumens offer _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  <a:defRPr/>
            </a:pPr>
            <a:r>
              <a:rPr lang="en-US" dirty="0" smtClean="0"/>
              <a:t>_________________________________ prevent backflow of blood </a:t>
            </a:r>
          </a:p>
          <a:p>
            <a:pPr marL="1279525" lvl="2" indent="-533400" eaLnBrk="1" hangingPunct="1">
              <a:defRPr/>
            </a:pPr>
            <a:r>
              <a:rPr lang="en-US" dirty="0" smtClean="0"/>
              <a:t>Most abundant in veins of the limbs</a:t>
            </a:r>
          </a:p>
          <a:p>
            <a:pPr marL="571500" indent="-571500" eaLnBrk="1" hangingPunct="1">
              <a:defRPr/>
            </a:pPr>
            <a:r>
              <a:rPr lang="en-US" dirty="0" smtClean="0"/>
              <a:t>___________________________________:  flattened veins with extremely thin walls (e.g., coronary sinus of the heart and </a:t>
            </a:r>
            <a:r>
              <a:rPr lang="en-US" dirty="0" err="1" smtClean="0"/>
              <a:t>dural</a:t>
            </a:r>
            <a:r>
              <a:rPr lang="en-US" dirty="0" smtClean="0"/>
              <a:t> sinuses of the brain)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Pressure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BP read as _________________________________ which translates into </a:t>
            </a:r>
          </a:p>
          <a:p>
            <a:pPr eaLnBrk="1" hangingPunct="1"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ventricular contraction pressure/ventricular relaxation pressure.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term BP control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term controls of blood pressure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Function to correct minor fluctuations in BP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By altering </a:t>
            </a:r>
            <a:r>
              <a:rPr lang="en-US" dirty="0" smtClean="0"/>
              <a:t>_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By altering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 Center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term control:  _</a:t>
            </a:r>
          </a:p>
          <a:p>
            <a:pPr lvl="1" eaLnBrk="1" hangingPunct="1"/>
            <a:r>
              <a:rPr lang="en-US" dirty="0" smtClean="0"/>
              <a:t>Two main goals</a:t>
            </a:r>
          </a:p>
          <a:p>
            <a:pPr lvl="2" eaLnBrk="1" hangingPunct="1"/>
            <a:r>
              <a:rPr lang="en-US" dirty="0" smtClean="0"/>
              <a:t>Maintaining adequate mean arterial pressure by _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Distributing blood to those _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 center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/>
              <a:t>Vasomotor center:  neurons </a:t>
            </a:r>
            <a:r>
              <a:rPr lang="en-US" dirty="0" smtClean="0"/>
              <a:t>_</a:t>
            </a: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With </a:t>
            </a:r>
            <a:r>
              <a:rPr lang="en-US" dirty="0"/>
              <a:t>the cardiac center in the medulla, they form the </a:t>
            </a:r>
            <a:r>
              <a:rPr lang="en-US" dirty="0" smtClean="0"/>
              <a:t>_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Vasomotor center in medulla </a:t>
            </a:r>
            <a:r>
              <a:rPr lang="en-US" dirty="0" smtClean="0">
                <a:sym typeface="Wingdings" pitchFamily="2" charset="2"/>
              </a:rPr>
              <a:t>_______________________________ efferent </a:t>
            </a:r>
            <a:r>
              <a:rPr lang="en-US" dirty="0">
                <a:sym typeface="Wingdings" pitchFamily="2" charset="2"/>
              </a:rPr>
              <a:t>fibers  </a:t>
            </a:r>
            <a:r>
              <a:rPr lang="en-US" dirty="0" smtClean="0">
                <a:sym typeface="Wingdings" pitchFamily="2" charset="2"/>
              </a:rPr>
              <a:t>______________________________ of </a:t>
            </a:r>
            <a:r>
              <a:rPr lang="en-US" dirty="0">
                <a:sym typeface="Wingdings" pitchFamily="2" charset="2"/>
              </a:rPr>
              <a:t>the arterioles</a:t>
            </a:r>
          </a:p>
          <a:p>
            <a:pPr lvl="1" eaLnBrk="1" hangingPunct="1">
              <a:defRPr/>
            </a:pPr>
            <a:r>
              <a:rPr lang="en-US" dirty="0"/>
              <a:t>Arterioles under state of constant constriction called vasomotor tone</a:t>
            </a:r>
          </a:p>
          <a:p>
            <a:pPr lvl="1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 activity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Vasomotor control modified by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Higher brain centers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Vasomotor:  Baroreceptors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Increased </a:t>
            </a:r>
            <a:r>
              <a:rPr lang="en-US" dirty="0" smtClean="0"/>
              <a:t>___________________________ causes </a:t>
            </a:r>
            <a:r>
              <a:rPr lang="en-US" dirty="0"/>
              <a:t>stretch in </a:t>
            </a:r>
            <a:r>
              <a:rPr lang="en-US" dirty="0" err="1"/>
              <a:t>baroreceptors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Located in </a:t>
            </a:r>
            <a:r>
              <a:rPr lang="en-US" dirty="0" smtClean="0"/>
              <a:t>_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Carotid provides the major blood flow to the brain</a:t>
            </a:r>
          </a:p>
          <a:p>
            <a:pPr lvl="2" eaLnBrk="1" hangingPunct="1">
              <a:defRPr/>
            </a:pPr>
            <a:r>
              <a:rPr lang="en-US" dirty="0"/>
              <a:t>Carotid </a:t>
            </a:r>
            <a:r>
              <a:rPr lang="en-US" dirty="0" smtClean="0"/>
              <a:t>__________________________________ protects </a:t>
            </a:r>
            <a:r>
              <a:rPr lang="en-US" dirty="0"/>
              <a:t>the brain</a:t>
            </a:r>
          </a:p>
          <a:p>
            <a:pPr lvl="2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Located in </a:t>
            </a:r>
            <a:r>
              <a:rPr lang="en-US" dirty="0" smtClean="0"/>
              <a:t>_____________________________ and </a:t>
            </a:r>
            <a:r>
              <a:rPr lang="en-US" dirty="0"/>
              <a:t>walls of large arteries</a:t>
            </a:r>
          </a:p>
          <a:p>
            <a:pPr lvl="2" eaLnBrk="1" hangingPunct="1">
              <a:defRPr/>
            </a:pPr>
            <a:r>
              <a:rPr lang="en-US" dirty="0"/>
              <a:t>Aortic sinus reflex protects the systemic circuit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Vasomotor:  baroreceptors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Increased BP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______________________________________ 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triggers </a:t>
            </a:r>
            <a:r>
              <a:rPr lang="en-US" sz="2800" dirty="0" err="1" smtClean="0">
                <a:sym typeface="Wingdings" pitchFamily="2" charset="2"/>
              </a:rPr>
              <a:t>baroreceptors</a:t>
            </a:r>
            <a:r>
              <a:rPr lang="en-US" sz="2800" dirty="0" smtClean="0">
                <a:sym typeface="Wingdings" pitchFamily="2" charset="2"/>
              </a:rPr>
              <a:t>  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impulses sent _____________________________ 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arterioles and veins ________________________  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 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Vasomotor:  chemoreceptors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Sensitive 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Carbon dioxide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Locations: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________________________________________ located in Carotid artery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Aortic bodies located in Aorta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Main function: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regulating respiratory rate, but does have some blood pressure function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Vasomotor:  chemoreceptors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Decreased oxygen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______________________________ </a:t>
            </a:r>
            <a:endParaRPr lang="en-US" dirty="0"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dirty="0">
                <a:sym typeface="Wingdings" pitchFamily="2" charset="2"/>
              </a:rPr>
              <a:t>signals sent to </a:t>
            </a:r>
            <a:r>
              <a:rPr lang="en-US" dirty="0" err="1">
                <a:sym typeface="Wingdings" pitchFamily="2" charset="2"/>
              </a:rPr>
              <a:t>cardioacceleratory</a:t>
            </a:r>
            <a:r>
              <a:rPr lang="en-US" dirty="0">
                <a:sym typeface="Wingdings" pitchFamily="2" charset="2"/>
              </a:rPr>
              <a:t> center  cardiac output increases</a:t>
            </a:r>
          </a:p>
          <a:p>
            <a:pPr lvl="1" eaLnBrk="1" hangingPunct="1">
              <a:defRPr/>
            </a:pPr>
            <a:endParaRPr lang="en-US" dirty="0"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dirty="0">
                <a:sym typeface="Wingdings" pitchFamily="2" charset="2"/>
              </a:rPr>
              <a:t>AND signals sent to vasomotor center  vasoconstriction  </a:t>
            </a:r>
            <a:r>
              <a:rPr lang="en-US" dirty="0" smtClean="0">
                <a:sym typeface="Wingdings" pitchFamily="2" charset="2"/>
              </a:rPr>
              <a:t>_____________________________ </a:t>
            </a:r>
            <a:r>
              <a:rPr lang="en-US" dirty="0">
                <a:sym typeface="Wingdings" pitchFamily="2" charset="2"/>
              </a:rPr>
              <a:t>blood supply returns to heart (and lungs) quickly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Vasomotor:  brain 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Medulla is not the only brain area that controls blood pressure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Both of these regions have input into medulla to </a:t>
            </a:r>
            <a:r>
              <a:rPr lang="en-US" dirty="0" smtClean="0"/>
              <a:t>___________________________ control </a:t>
            </a:r>
            <a:r>
              <a:rPr lang="en-US" dirty="0"/>
              <a:t>BP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>_________________________________ </a:t>
            </a:r>
            <a:r>
              <a:rPr lang="en-US" dirty="0" smtClean="0">
                <a:cs typeface="Times New Roman" pitchFamily="18" charset="0"/>
              </a:rPr>
              <a:t>helps maintain </a:t>
            </a:r>
            <a:r>
              <a:rPr lang="en-US" dirty="0" err="1" smtClean="0">
                <a:cs typeface="Times New Roman" pitchFamily="18" charset="0"/>
              </a:rPr>
              <a:t>bp</a:t>
            </a:r>
            <a:r>
              <a:rPr lang="en-US" dirty="0" smtClean="0">
                <a:cs typeface="Times New Roman" pitchFamily="18" charset="0"/>
              </a:rPr>
              <a:t> by returning more blood to the heart.   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Ensures a nearly normal blood flow _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Hormone effects on BP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Adrenal medulla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increases </a:t>
            </a:r>
            <a:r>
              <a:rPr lang="en-US" dirty="0" smtClean="0"/>
              <a:t>_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General </a:t>
            </a:r>
            <a:r>
              <a:rPr lang="en-US" dirty="0" smtClean="0"/>
              <a:t>_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Specific </a:t>
            </a:r>
            <a:r>
              <a:rPr lang="en-US" dirty="0" err="1"/>
              <a:t>vasodilation</a:t>
            </a:r>
            <a:r>
              <a:rPr lang="en-US" dirty="0"/>
              <a:t>:  skeletal and cardiac muscles</a:t>
            </a:r>
          </a:p>
          <a:p>
            <a:pPr lvl="1" eaLnBrk="1" hangingPunct="1">
              <a:defRPr/>
            </a:pPr>
            <a:r>
              <a:rPr lang="en-US" dirty="0" err="1"/>
              <a:t>Norepinephrine</a:t>
            </a:r>
            <a:endParaRPr lang="en-US" dirty="0"/>
          </a:p>
          <a:p>
            <a:pPr lvl="2" eaLnBrk="1" hangingPunct="1">
              <a:defRPr/>
            </a:pPr>
            <a:r>
              <a:rPr lang="en-US" dirty="0" smtClean="0"/>
              <a:t> 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Enhance sympathetic fight/flight response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Hormone effects on BP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err="1"/>
              <a:t>Atrial</a:t>
            </a:r>
            <a:r>
              <a:rPr lang="en-US" dirty="0"/>
              <a:t> </a:t>
            </a:r>
            <a:r>
              <a:rPr lang="en-US" dirty="0" err="1"/>
              <a:t>natriuretic</a:t>
            </a:r>
            <a:r>
              <a:rPr lang="en-US" dirty="0"/>
              <a:t> peptide:  </a:t>
            </a:r>
            <a:r>
              <a:rPr lang="en-US" dirty="0" smtClean="0"/>
              <a:t>_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_________________________________ stimulates </a:t>
            </a:r>
            <a:r>
              <a:rPr lang="en-US" dirty="0"/>
              <a:t>ANP release.</a:t>
            </a:r>
          </a:p>
          <a:p>
            <a:pPr lvl="1" eaLnBrk="1" hangingPunct="1">
              <a:defRPr/>
            </a:pPr>
            <a:r>
              <a:rPr lang="en-US" dirty="0"/>
              <a:t>Results in </a:t>
            </a:r>
            <a:r>
              <a:rPr lang="en-US" dirty="0" smtClean="0"/>
              <a:t>____________________________________ after </a:t>
            </a:r>
            <a:r>
              <a:rPr lang="en-US" dirty="0"/>
              <a:t>ANP causes sodium to be excreted from kidneys</a:t>
            </a:r>
          </a:p>
          <a:p>
            <a:pPr lvl="2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r>
              <a:rPr lang="en-US" dirty="0"/>
              <a:t>Where sodium goes, water goes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Hormone effects on BP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err="1"/>
              <a:t>Antidiuretic</a:t>
            </a:r>
            <a:r>
              <a:rPr lang="en-US" dirty="0"/>
              <a:t> Hormone ADH/ vasopressin</a:t>
            </a:r>
          </a:p>
          <a:p>
            <a:pPr eaLnBrk="1" hangingPunct="1">
              <a:defRPr/>
            </a:pPr>
            <a:r>
              <a:rPr lang="en-US" dirty="0"/>
              <a:t>Results in the </a:t>
            </a:r>
            <a:r>
              <a:rPr lang="en-US" dirty="0" smtClean="0"/>
              <a:t>_____________________________________ in </a:t>
            </a:r>
            <a:r>
              <a:rPr lang="en-US" dirty="0"/>
              <a:t>the body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If low BP or blood volume, ADH will prevent water from being lost as urine</a:t>
            </a:r>
          </a:p>
          <a:p>
            <a:pPr lvl="1" eaLnBrk="1" hangingPunct="1">
              <a:defRPr/>
            </a:pPr>
            <a:r>
              <a:rPr lang="en-US" dirty="0"/>
              <a:t>Water restores blood volume/pressure</a:t>
            </a:r>
          </a:p>
          <a:p>
            <a:pPr eaLnBrk="1" hangingPunct="1">
              <a:defRPr/>
            </a:pPr>
            <a:r>
              <a:rPr lang="en-US" dirty="0"/>
              <a:t>Also can cause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Hormone effects on BP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stimulates vasoconstriction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Causes the release of ADH and _</a:t>
            </a:r>
          </a:p>
          <a:p>
            <a:pPr lvl="2" eaLnBrk="1" hangingPunct="1"/>
            <a:r>
              <a:rPr lang="en-US" dirty="0" smtClean="0"/>
              <a:t>Causes long-term regulation by increasing blood volume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Hormone effects on BP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err="1"/>
              <a:t>Angiotensin</a:t>
            </a:r>
            <a:r>
              <a:rPr lang="en-US" dirty="0"/>
              <a:t> II</a:t>
            </a:r>
          </a:p>
          <a:p>
            <a:pPr lvl="1" eaLnBrk="1" hangingPunct="1">
              <a:defRPr/>
            </a:pPr>
            <a:r>
              <a:rPr lang="en-US" dirty="0"/>
              <a:t>Low BP 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lvl="1" eaLnBrk="1" hangingPunct="1">
              <a:defRPr/>
            </a:pPr>
            <a:r>
              <a:rPr lang="en-US" dirty="0">
                <a:sym typeface="Wingdings" pitchFamily="2" charset="2"/>
              </a:rPr>
              <a:t>Kidneys release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dirty="0"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dirty="0" err="1">
                <a:sym typeface="Wingdings" pitchFamily="2" charset="2"/>
              </a:rPr>
              <a:t>Renin</a:t>
            </a:r>
            <a:r>
              <a:rPr lang="en-US" dirty="0">
                <a:sym typeface="Wingdings" pitchFamily="2" charset="2"/>
              </a:rPr>
              <a:t> acts as an </a:t>
            </a:r>
            <a:r>
              <a:rPr lang="en-US" dirty="0" smtClean="0">
                <a:sym typeface="Wingdings" pitchFamily="2" charset="2"/>
              </a:rPr>
              <a:t>_______________________, </a:t>
            </a:r>
            <a:r>
              <a:rPr lang="en-US" dirty="0">
                <a:sym typeface="Wingdings" pitchFamily="2" charset="2"/>
              </a:rPr>
              <a:t>breaking </a:t>
            </a:r>
            <a:r>
              <a:rPr lang="en-US" dirty="0" smtClean="0">
                <a:sym typeface="Wingdings" pitchFamily="2" charset="2"/>
              </a:rPr>
              <a:t>_____________________________ into </a:t>
            </a:r>
            <a:r>
              <a:rPr lang="en-US" dirty="0" err="1">
                <a:sym typeface="Wingdings" pitchFamily="2" charset="2"/>
              </a:rPr>
              <a:t>angiotensin</a:t>
            </a:r>
            <a:r>
              <a:rPr lang="en-US" dirty="0">
                <a:sym typeface="Wingdings" pitchFamily="2" charset="2"/>
              </a:rPr>
              <a:t> I</a:t>
            </a:r>
          </a:p>
          <a:p>
            <a:pPr lvl="1" eaLnBrk="1" hangingPunct="1">
              <a:defRPr/>
            </a:pPr>
            <a:endParaRPr lang="en-US" dirty="0"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dirty="0" err="1">
                <a:sym typeface="Wingdings" pitchFamily="2" charset="2"/>
              </a:rPr>
              <a:t>Angiotensin</a:t>
            </a:r>
            <a:r>
              <a:rPr lang="en-US" dirty="0">
                <a:sym typeface="Wingdings" pitchFamily="2" charset="2"/>
              </a:rPr>
              <a:t> I is changed into </a:t>
            </a:r>
            <a:r>
              <a:rPr lang="en-US" dirty="0" err="1">
                <a:sym typeface="Wingdings" pitchFamily="2" charset="2"/>
              </a:rPr>
              <a:t>angiotensin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____ by _________________________ :  </a:t>
            </a:r>
            <a:r>
              <a:rPr lang="en-US" dirty="0" err="1">
                <a:sym typeface="Wingdings" pitchFamily="2" charset="2"/>
              </a:rPr>
              <a:t>Angiotensin</a:t>
            </a:r>
            <a:r>
              <a:rPr lang="en-US" dirty="0">
                <a:sym typeface="Wingdings" pitchFamily="2" charset="2"/>
              </a:rPr>
              <a:t> Converting Enzyme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BP Control:  Long term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Will change blood pressure based on changes in blood volume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Recall that short term controls dealt mostly with </a:t>
            </a:r>
            <a:r>
              <a:rPr lang="en-US" dirty="0" smtClean="0"/>
              <a:t>________________________________ to </a:t>
            </a:r>
            <a:r>
              <a:rPr lang="en-US" dirty="0"/>
              <a:t>control blood pressure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term solutions like </a:t>
            </a:r>
            <a:r>
              <a:rPr lang="en-US" dirty="0" err="1"/>
              <a:t>baroreceptors</a:t>
            </a:r>
            <a:r>
              <a:rPr lang="en-US" dirty="0"/>
              <a:t> can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Respond </a:t>
            </a:r>
            <a:r>
              <a:rPr lang="en-US" dirty="0" smtClean="0"/>
              <a:t>_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_______________________________ to </a:t>
            </a:r>
            <a:r>
              <a:rPr lang="en-US" dirty="0"/>
              <a:t>chronic conditions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BP control:  long term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Kidneys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_____________________________ regulate </a:t>
            </a:r>
            <a:r>
              <a:rPr lang="en-US" dirty="0"/>
              <a:t>arterial pressure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Alters </a:t>
            </a:r>
            <a:r>
              <a:rPr lang="en-US" dirty="0" smtClean="0"/>
              <a:t>____________________________________ as </a:t>
            </a:r>
            <a:r>
              <a:rPr lang="en-US" dirty="0"/>
              <a:t>a function of filtration pressure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/>
              <a:t>High blood pressure forces blood to be filtered and processed quickly through the renal system.  Larger amounts of water will be lost as urine causing the blood pressure to lower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________________________________ regulates </a:t>
            </a:r>
            <a:r>
              <a:rPr lang="en-US" dirty="0"/>
              <a:t>arterial pressure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err="1"/>
              <a:t>Renin-angiotensin</a:t>
            </a:r>
            <a:r>
              <a:rPr lang="en-US" dirty="0"/>
              <a:t> mechanism: 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/>
              <a:t>stimulates </a:t>
            </a:r>
            <a:r>
              <a:rPr lang="en-US" dirty="0" smtClean="0"/>
              <a:t>___________________________________ which </a:t>
            </a:r>
            <a:r>
              <a:rPr lang="en-US" dirty="0"/>
              <a:t>reabsorbs sodium and in turn causes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Circulatory Efficiency</a:t>
            </a:r>
          </a:p>
        </p:txBody>
      </p:sp>
      <p:sp>
        <p:nvSpPr>
          <p:cNvPr id="130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_________________________________: </a:t>
            </a:r>
          </a:p>
          <a:p>
            <a:pPr lvl="1" eaLnBrk="1" hangingPunct="1"/>
            <a:r>
              <a:rPr lang="en-US" dirty="0" smtClean="0"/>
              <a:t>pulse and blood pressure, along with respiratory rate and body temperature</a:t>
            </a:r>
          </a:p>
          <a:p>
            <a:pPr eaLnBrk="1" hangingPunct="1"/>
            <a:r>
              <a:rPr lang="en-US" dirty="0" smtClean="0"/>
              <a:t>Pulse: </a:t>
            </a:r>
          </a:p>
          <a:p>
            <a:pPr lvl="1" eaLnBrk="1" hangingPunct="1"/>
            <a:r>
              <a:rPr lang="en-US" dirty="0" smtClean="0"/>
              <a:t>pressure wave caused by the _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Blood flow through the venous system depends more on the contraction of skeletal muscles, breathing movements, and vasoconstriction of veins than on the direct result of _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______________________________ muscles </a:t>
            </a:r>
            <a:r>
              <a:rPr lang="en-US" dirty="0">
                <a:cs typeface="Times New Roman" pitchFamily="18" charset="0"/>
              </a:rPr>
              <a:t>press on veins, squeezing the blood inside </a:t>
            </a:r>
            <a:r>
              <a:rPr lang="en-US" dirty="0" smtClean="0">
                <a:cs typeface="Times New Roman" pitchFamily="18" charset="0"/>
              </a:rPr>
              <a:t>______________________  from </a:t>
            </a:r>
            <a:r>
              <a:rPr lang="en-US" dirty="0">
                <a:cs typeface="Times New Roman" pitchFamily="18" charset="0"/>
              </a:rPr>
              <a:t>one </a:t>
            </a:r>
            <a:r>
              <a:rPr lang="en-US" dirty="0" err="1">
                <a:cs typeface="Times New Roman" pitchFamily="18" charset="0"/>
              </a:rPr>
              <a:t>valved</a:t>
            </a:r>
            <a:r>
              <a:rPr lang="en-US" dirty="0">
                <a:cs typeface="Times New Roman" pitchFamily="18" charset="0"/>
              </a:rPr>
              <a:t> section to another.  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The presence of the valves keeps the blood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_______________________________ move venous blood.  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Pressure in thoracic cavity is ______________________________ as the diaphragm ____________________ and the rib cage _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26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pressure in the abdominal cavity is ____________________________ as the diaphragm presses on the abdominal viscera….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blood moves from area of _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from abdomen towards </a:t>
            </a:r>
            <a:r>
              <a:rPr lang="en-US" dirty="0" err="1" smtClean="0">
                <a:cs typeface="Times New Roman" pitchFamily="18" charset="0"/>
              </a:rPr>
              <a:t>thoracics</a:t>
            </a:r>
            <a:r>
              <a:rPr lang="en-US" dirty="0" smtClean="0">
                <a:cs typeface="Times New Roman" pitchFamily="18" charset="0"/>
              </a:rPr>
              <a:t>. (towards heart)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for circulation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Volume of blood flowing through a structure/time</a:t>
            </a:r>
          </a:p>
          <a:p>
            <a:pPr lvl="1" eaLnBrk="1" hangingPunct="1">
              <a:defRPr/>
            </a:pPr>
            <a:r>
              <a:rPr lang="en-US" dirty="0"/>
              <a:t>Relatively constant at rest</a:t>
            </a:r>
          </a:p>
          <a:p>
            <a:pPr lvl="2" eaLnBrk="1" hangingPunct="1">
              <a:defRPr/>
            </a:pPr>
            <a:r>
              <a:rPr lang="en-US" dirty="0"/>
              <a:t>Varies with individual organs:  based on need</a:t>
            </a:r>
          </a:p>
          <a:p>
            <a:pPr eaLnBrk="1" hangingPunct="1">
              <a:defRPr/>
            </a:pPr>
            <a:r>
              <a:rPr lang="en-US" dirty="0"/>
              <a:t>Blood pressure</a:t>
            </a:r>
          </a:p>
          <a:p>
            <a:pPr lvl="1"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_____________________________ on </a:t>
            </a:r>
            <a:r>
              <a:rPr lang="en-US" dirty="0"/>
              <a:t>the vessel wall based on the blood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for circulation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Resistance</a:t>
            </a:r>
          </a:p>
          <a:p>
            <a:pPr lvl="1" eaLnBrk="1" hangingPunct="1"/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_____________________________, mostly occurring peripherally</a:t>
            </a:r>
          </a:p>
          <a:p>
            <a:pPr lvl="1" eaLnBrk="1" hangingPunct="1"/>
            <a:r>
              <a:rPr lang="en-US" sz="2400" dirty="0" smtClean="0"/>
              <a:t>Causes of Peripheral resistance</a:t>
            </a:r>
          </a:p>
          <a:p>
            <a:pPr lvl="2"/>
            <a:r>
              <a:rPr lang="en-US" sz="2000" dirty="0" smtClean="0"/>
              <a:t> ______________________________________________:</a:t>
            </a:r>
          </a:p>
          <a:p>
            <a:pPr lvl="3"/>
            <a:r>
              <a:rPr lang="en-US" sz="1800" dirty="0" smtClean="0"/>
              <a:t>Increased viscosity yields increased resistance</a:t>
            </a:r>
          </a:p>
          <a:p>
            <a:pPr lvl="2" eaLnBrk="1" hangingPunct="1"/>
            <a:r>
              <a:rPr lang="en-US" sz="2000" dirty="0" smtClean="0"/>
              <a:t>______________________________________________:</a:t>
            </a:r>
          </a:p>
          <a:p>
            <a:pPr lvl="3"/>
            <a:r>
              <a:rPr lang="en-US" sz="1800" dirty="0" smtClean="0"/>
              <a:t>The longer the vessel the greater the resistance</a:t>
            </a:r>
          </a:p>
          <a:p>
            <a:pPr lvl="2" eaLnBrk="1" hangingPunct="1"/>
            <a:r>
              <a:rPr lang="en-US" sz="2000" dirty="0" smtClean="0"/>
              <a:t>______________________________________________</a:t>
            </a:r>
          </a:p>
          <a:p>
            <a:pPr lvl="3"/>
            <a:r>
              <a:rPr lang="en-US" sz="1800" dirty="0" smtClean="0"/>
              <a:t>the smaller the vessel, the greater the resistance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Application>Microsoft Office PowerPoint</Application>
  <PresentationFormat>On-screen Show (4:3)</PresentationFormat>
  <Paragraphs>227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Veins</vt:lpstr>
      <vt:lpstr>Veins</vt:lpstr>
      <vt:lpstr>Veins</vt:lpstr>
      <vt:lpstr>Veins</vt:lpstr>
      <vt:lpstr>Veins</vt:lpstr>
      <vt:lpstr>Veins</vt:lpstr>
      <vt:lpstr>Veins</vt:lpstr>
      <vt:lpstr>Terms for circulation</vt:lpstr>
      <vt:lpstr>Terms for circulation</vt:lpstr>
      <vt:lpstr>Viscosity</vt:lpstr>
      <vt:lpstr>Viscosity</vt:lpstr>
      <vt:lpstr>Central Venous Pressure</vt:lpstr>
      <vt:lpstr>Central Venous Pressure</vt:lpstr>
      <vt:lpstr>Central Venous Pressure</vt:lpstr>
      <vt:lpstr>Central Venous Pressure</vt:lpstr>
      <vt:lpstr>Blood Pressure</vt:lpstr>
      <vt:lpstr>Blood Pressure</vt:lpstr>
      <vt:lpstr>Blood Pressure</vt:lpstr>
      <vt:lpstr>Blood Pressure</vt:lpstr>
      <vt:lpstr>Blood Pressure</vt:lpstr>
      <vt:lpstr>Short term BP control</vt:lpstr>
      <vt:lpstr>Vasomotor Center</vt:lpstr>
      <vt:lpstr>Vasomotor center</vt:lpstr>
      <vt:lpstr>Vasomotor activity</vt:lpstr>
      <vt:lpstr>Vasomotor:  Baroreceptors</vt:lpstr>
      <vt:lpstr>Vasomotor:  baroreceptors</vt:lpstr>
      <vt:lpstr>Vasomotor:  chemoreceptors</vt:lpstr>
      <vt:lpstr>Vasomotor:  chemoreceptors</vt:lpstr>
      <vt:lpstr>Vasomotor:  brain functions</vt:lpstr>
      <vt:lpstr>Hormone effects on BP</vt:lpstr>
      <vt:lpstr>Hormone effects on BP</vt:lpstr>
      <vt:lpstr>Hormone effects on BP</vt:lpstr>
      <vt:lpstr>Hormone effects on BP</vt:lpstr>
      <vt:lpstr>Hormone effects on BP</vt:lpstr>
      <vt:lpstr>BP Control:  Long term</vt:lpstr>
      <vt:lpstr>BP control:  long term</vt:lpstr>
      <vt:lpstr>Monitoring Circulatory Efficiency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Veins</dc:title>
  <dc:creator>bawargo</dc:creator>
  <cp:lastModifiedBy>bawargo</cp:lastModifiedBy>
  <cp:revision>1</cp:revision>
  <dcterms:created xsi:type="dcterms:W3CDTF">2011-01-05T19:39:21Z</dcterms:created>
  <dcterms:modified xsi:type="dcterms:W3CDTF">2011-01-05T19:39:56Z</dcterms:modified>
</cp:coreProperties>
</file>