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DADD4-E55A-4021-9344-14827D240BC1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D9972-A2EB-4051-A179-E4CDB2E6CE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B1FE-AF3C-41D6-AC26-1764270A276D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3D9E4-5E26-4CC9-823B-BA950A9300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3D9E4-5E26-4CC9-823B-BA950A93007D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Two, Packet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FBF-436C-4CC1-8734-05A0BEED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FB7B-552B-4CCD-AD74-6BF592BB44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1B08-DA54-43E6-85C1-1AF226CA8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eaLnBrk="1" hangingPunct="1"/>
            <a:r>
              <a:rPr lang="en-US" smtClean="0"/>
              <a:t>Pulse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the expansion/recoil of artery walls due to  increased pressure </a:t>
            </a:r>
            <a:r>
              <a:rPr lang="en-US" dirty="0" smtClean="0">
                <a:cs typeface="Times New Roman" pitchFamily="18" charset="0"/>
              </a:rPr>
              <a:t>_. 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Felt </a:t>
            </a:r>
            <a:r>
              <a:rPr lang="en-US" dirty="0">
                <a:cs typeface="Times New Roman" pitchFamily="18" charset="0"/>
              </a:rPr>
              <a:t>near surfaces.  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popliteal artery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bend the knee so that it is flexed to about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press the tips of your fingers into the </a:t>
            </a:r>
            <a:r>
              <a:rPr lang="en-US" dirty="0" err="1"/>
              <a:t>popliteal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err="1"/>
              <a:t>popliteal</a:t>
            </a:r>
            <a:r>
              <a:rPr lang="en-US" dirty="0"/>
              <a:t> pulse is deep and </a:t>
            </a:r>
            <a:r>
              <a:rPr lang="en-US" dirty="0" smtClean="0"/>
              <a:t>__________________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difficult to palpate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Posterior Tibial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 err="1" smtClean="0"/>
              <a:t>Popliteal</a:t>
            </a:r>
            <a:r>
              <a:rPr lang="en-US" sz="2800" dirty="0" smtClean="0"/>
              <a:t> artery branches into 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Posterior tibial artery</a:t>
            </a:r>
          </a:p>
        </p:txBody>
      </p:sp>
      <p:sp>
        <p:nvSpPr>
          <p:cNvPr id="1423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Locate the medial _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_______________________________ to the medial </a:t>
            </a:r>
            <a:r>
              <a:rPr lang="en-US" dirty="0" err="1" smtClean="0"/>
              <a:t>malleolus</a:t>
            </a:r>
            <a:r>
              <a:rPr lang="en-US" dirty="0" smtClean="0"/>
              <a:t> you should find the posterior </a:t>
            </a:r>
            <a:r>
              <a:rPr lang="en-US" dirty="0" err="1" smtClean="0"/>
              <a:t>tibial</a:t>
            </a:r>
            <a:r>
              <a:rPr lang="en-US" dirty="0" smtClean="0"/>
              <a:t> pulse.</a:t>
            </a:r>
            <a:r>
              <a:rPr lang="en-US" i="1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Dorsalis Pedis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Below the knee,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artery divides into the anterior and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arteries.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anterior branch enters the ____________________________________________ of the leg by passing between the tibia and fibula above the </a:t>
            </a:r>
            <a:r>
              <a:rPr lang="en-US" sz="2400" dirty="0" err="1" smtClean="0"/>
              <a:t>interosseous</a:t>
            </a:r>
            <a:r>
              <a:rPr lang="en-US" sz="2400" dirty="0" smtClean="0"/>
              <a:t> membrane.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continues on to the _______________________________ as the </a:t>
            </a:r>
            <a:r>
              <a:rPr lang="en-US" sz="2400" dirty="0" err="1" smtClean="0"/>
              <a:t>dorsalis</a:t>
            </a:r>
            <a:r>
              <a:rPr lang="en-US" sz="2400" dirty="0" smtClean="0"/>
              <a:t> </a:t>
            </a:r>
            <a:r>
              <a:rPr lang="en-US" sz="2400" dirty="0" err="1" smtClean="0"/>
              <a:t>pedis</a:t>
            </a:r>
            <a:r>
              <a:rPr lang="en-US" sz="2400" dirty="0" smtClean="0"/>
              <a:t> artery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dorsalis pedis pulse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Place your fingers </a:t>
            </a:r>
            <a:r>
              <a:rPr lang="en-US" dirty="0" smtClean="0"/>
              <a:t>_____________________ down </a:t>
            </a:r>
            <a:r>
              <a:rPr lang="en-US" dirty="0"/>
              <a:t>the dorsum of the foot in the line between the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The bones you can feel are the dorsal aspect of the </a:t>
            </a:r>
            <a:r>
              <a:rPr lang="en-US" dirty="0" err="1"/>
              <a:t>navicular</a:t>
            </a:r>
            <a:r>
              <a:rPr lang="en-US" dirty="0"/>
              <a:t> and the intermediate cuneiform bones. </a:t>
            </a:r>
          </a:p>
          <a:p>
            <a:pPr eaLnBrk="1" hangingPunct="1">
              <a:defRPr/>
            </a:pPr>
            <a:r>
              <a:rPr lang="en-US" dirty="0"/>
              <a:t>The pulse is palpated where the artery passes over this area.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Systemic arterial BP</a:t>
            </a:r>
          </a:p>
          <a:p>
            <a:pPr lvl="1" eaLnBrk="1" hangingPunct="1"/>
            <a:r>
              <a:rPr lang="en-US" dirty="0" smtClean="0"/>
              <a:t>Measured ________________________ by the __________________________________ method using a sphygmomanometer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Pressure is increased in the cuff until it exceeds systolic pressure in the brachial artery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Hypotension: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Systolic pressure below _</a:t>
            </a:r>
          </a:p>
          <a:p>
            <a:pPr lvl="1" eaLnBrk="1" hangingPunct="1"/>
            <a:r>
              <a:rPr lang="en-US" dirty="0" smtClean="0"/>
              <a:t>Often associated with long life and lack of cardiovascular illness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Imbalance: Hypotension</a:t>
            </a:r>
          </a:p>
        </p:txBody>
      </p:sp>
      <p:sp>
        <p:nvSpPr>
          <p:cNvPr id="164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Orthostatic hypotension</a:t>
            </a:r>
          </a:p>
          <a:p>
            <a:pPr lvl="1" eaLnBrk="1" hangingPunct="1">
              <a:defRPr/>
            </a:pPr>
            <a:r>
              <a:rPr lang="en-US" dirty="0" smtClean="0"/>
              <a:t>_____________________________________ and dizziness when suddenly rising from a sitting or reclining position </a:t>
            </a:r>
          </a:p>
          <a:p>
            <a:pPr eaLnBrk="1" hangingPunct="1">
              <a:defRPr/>
            </a:pPr>
            <a:r>
              <a:rPr lang="en-US" dirty="0" smtClean="0"/>
              <a:t>Chronic hypotension</a:t>
            </a:r>
          </a:p>
          <a:p>
            <a:pPr lvl="1" eaLnBrk="1" hangingPunct="1">
              <a:defRPr/>
            </a:pPr>
            <a:r>
              <a:rPr lang="en-US" dirty="0" smtClean="0"/>
              <a:t>hint of _</a:t>
            </a:r>
          </a:p>
          <a:p>
            <a:pPr lvl="1" eaLnBrk="1" hangingPunct="1">
              <a:defRPr/>
            </a:pPr>
            <a:r>
              <a:rPr lang="en-US" dirty="0" smtClean="0"/>
              <a:t>warning sign for Addison’s disease or hypothyroidism</a:t>
            </a:r>
          </a:p>
          <a:p>
            <a:pPr eaLnBrk="1" hangingPunct="1">
              <a:defRPr/>
            </a:pPr>
            <a:r>
              <a:rPr lang="en-US" dirty="0" smtClean="0"/>
              <a:t>___________________________ hypotension</a:t>
            </a:r>
          </a:p>
          <a:p>
            <a:pPr lvl="1" eaLnBrk="1" hangingPunct="1">
              <a:defRPr/>
            </a:pPr>
            <a:r>
              <a:rPr lang="en-US" dirty="0" smtClean="0"/>
              <a:t>important sign of _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148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Hypertension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______________________________ elevated arterial pressure of 140/90 or higher</a:t>
            </a:r>
          </a:p>
          <a:p>
            <a:pPr lvl="2" eaLnBrk="1" hangingPunct="1"/>
            <a:r>
              <a:rPr lang="en-US" dirty="0" smtClean="0"/>
              <a:t>May be transient adaptations during fever, physical exertion, and emotional upset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Often persistent in _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Regulation</a:t>
            </a:r>
          </a:p>
        </p:txBody>
      </p:sp>
      <p:sp>
        <p:nvSpPr>
          <p:cNvPr id="149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temperature rises (e.g., heat exposure, fever, vigorous exercise)</a:t>
            </a:r>
          </a:p>
          <a:p>
            <a:pPr lvl="1" eaLnBrk="1" hangingPunct="1"/>
            <a:r>
              <a:rPr lang="en-US" dirty="0" smtClean="0"/>
              <a:t>Hypothalamic ___________________________________ of the skin vessels</a:t>
            </a:r>
          </a:p>
          <a:p>
            <a:pPr lvl="1" eaLnBrk="1" hangingPunct="1"/>
            <a:r>
              <a:rPr lang="en-US" dirty="0" smtClean="0"/>
              <a:t>Heat radiates from the skin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and neck pulses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Temporal artery</a:t>
            </a:r>
          </a:p>
          <a:p>
            <a:pPr lvl="1" eaLnBrk="1" hangingPunct="1">
              <a:defRPr/>
            </a:pPr>
            <a:r>
              <a:rPr lang="en-US" dirty="0"/>
              <a:t>Branches off of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Pulse is palpable </a:t>
            </a:r>
            <a:r>
              <a:rPr lang="en-US" dirty="0" smtClean="0"/>
              <a:t>___________________ to </a:t>
            </a:r>
            <a:r>
              <a:rPr lang="en-US" dirty="0"/>
              <a:t>the </a:t>
            </a:r>
            <a:r>
              <a:rPr lang="en-US" dirty="0" err="1"/>
              <a:t>zygomatic</a:t>
            </a:r>
            <a:r>
              <a:rPr lang="en-US" dirty="0"/>
              <a:t> arch, anterior and superior to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Regulation</a:t>
            </a:r>
          </a:p>
        </p:txBody>
      </p:sp>
      <p:sp>
        <p:nvSpPr>
          <p:cNvPr id="150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Sweat also causes ____________________________  via </a:t>
            </a:r>
            <a:r>
              <a:rPr lang="en-US" dirty="0" err="1" smtClean="0"/>
              <a:t>bradykinin</a:t>
            </a:r>
            <a:r>
              <a:rPr lang="en-US" dirty="0" smtClean="0"/>
              <a:t> in perspiration</a:t>
            </a:r>
          </a:p>
          <a:p>
            <a:pPr lvl="1" eaLnBrk="1" hangingPunct="1"/>
            <a:r>
              <a:rPr lang="en-US" dirty="0" err="1" smtClean="0"/>
              <a:t>Bradykinin</a:t>
            </a:r>
            <a:r>
              <a:rPr lang="en-US" dirty="0" smtClean="0"/>
              <a:t> stimulates the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 temperature decreases, blood is shunted to deeper, more 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Capillary Exchange of Respiratory Gases and Nutrients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Diffusion of</a:t>
            </a:r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nutrients from _</a:t>
            </a:r>
          </a:p>
          <a:p>
            <a:pPr lvl="1" eaLnBrk="1" hangingPunct="1"/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metabolic wastes from _</a:t>
            </a:r>
          </a:p>
          <a:p>
            <a:pPr eaLnBrk="1" hangingPunct="1"/>
            <a:r>
              <a:rPr lang="en-US" sz="2600" dirty="0" smtClean="0"/>
              <a:t>Lipid-soluble molecules diffuse directly through endothelial membranes</a:t>
            </a:r>
          </a:p>
          <a:p>
            <a:pPr eaLnBrk="1" hangingPunct="1"/>
            <a:r>
              <a:rPr lang="en-US" sz="2600" dirty="0" smtClean="0"/>
              <a:t>Water-soluble solutes pass through _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 smtClean="0"/>
              <a:t>Larger molecules, such as proteins, are actively transported in ________________________________ or </a:t>
            </a:r>
            <a:r>
              <a:rPr lang="en-US" sz="2600" dirty="0" err="1" smtClean="0"/>
              <a:t>caveolae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52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condition in which</a:t>
            </a:r>
          </a:p>
          <a:p>
            <a:pPr lvl="1" eaLnBrk="1" hangingPunct="1"/>
            <a:r>
              <a:rPr lang="en-US" dirty="0" smtClean="0"/>
              <a:t>Blood vessels _</a:t>
            </a:r>
          </a:p>
          <a:p>
            <a:pPr lvl="1" eaLnBrk="1" hangingPunct="1"/>
            <a:r>
              <a:rPr lang="en-US" dirty="0" smtClean="0"/>
              <a:t>Blood _</a:t>
            </a:r>
          </a:p>
          <a:p>
            <a:pPr eaLnBrk="1" hangingPunct="1"/>
            <a:r>
              <a:rPr lang="en-US" dirty="0" smtClean="0"/>
              <a:t>Results in inadequate blood flow to meet tissue needs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201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err="1" smtClean="0"/>
              <a:t>Hypovolemic</a:t>
            </a:r>
            <a:r>
              <a:rPr lang="en-US" dirty="0" smtClean="0"/>
              <a:t> shock	</a:t>
            </a:r>
          </a:p>
          <a:p>
            <a:pPr lvl="1" eaLnBrk="1" hangingPunct="1">
              <a:defRPr/>
            </a:pPr>
            <a:r>
              <a:rPr lang="en-US" dirty="0" smtClean="0"/>
              <a:t>results from _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results from _____________________________________ and ____________________peripheral resistance</a:t>
            </a:r>
          </a:p>
          <a:p>
            <a:pPr eaLnBrk="1" hangingPunct="1">
              <a:defRPr/>
            </a:pPr>
            <a:r>
              <a:rPr lang="en-US" dirty="0" err="1" smtClean="0"/>
              <a:t>Cardiogenic</a:t>
            </a:r>
            <a:r>
              <a:rPr lang="en-US" dirty="0" smtClean="0"/>
              <a:t> shock 	</a:t>
            </a:r>
          </a:p>
          <a:p>
            <a:pPr lvl="1" eaLnBrk="1" hangingPunct="1">
              <a:defRPr/>
            </a:pPr>
            <a:r>
              <a:rPr lang="en-US" dirty="0" smtClean="0"/>
              <a:t>results when an ________________________________________ cannot sustain adequate circulation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Pathways</a:t>
            </a:r>
          </a:p>
        </p:txBody>
      </p:sp>
      <p:sp>
        <p:nvSpPr>
          <p:cNvPr id="154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main circulations</a:t>
            </a:r>
          </a:p>
          <a:p>
            <a:pPr lvl="1" eaLnBrk="1" hangingPunct="1"/>
            <a:r>
              <a:rPr lang="en-US" dirty="0" smtClean="0"/>
              <a:t>__________________________________: short loop that runs from the heart to the lungs and back to the heart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__________________________________: long loop to all parts of the body and back to the heart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6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22" y="114300"/>
            <a:ext cx="9083956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72" name="Picture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4435"/>
            <a:ext cx="9144000" cy="66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06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57" y="876300"/>
            <a:ext cx="9146314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24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93103"/>
            <a:ext cx="8991601" cy="627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96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97" y="114300"/>
            <a:ext cx="9069606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and neck pulses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Common carotid artery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b="1" dirty="0"/>
              <a:t>left</a:t>
            </a:r>
            <a:r>
              <a:rPr lang="en-US" dirty="0"/>
              <a:t> common carotid artery is one of three arteries that originate along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b="1" dirty="0"/>
              <a:t>right</a:t>
            </a:r>
            <a:r>
              <a:rPr lang="en-US" dirty="0"/>
              <a:t> common carotid artery arises from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Pulse:  palpated in the neck at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Baroreceptors</a:t>
            </a:r>
            <a:r>
              <a:rPr lang="en-US" dirty="0" smtClean="0"/>
              <a:t> </a:t>
            </a:r>
            <a:r>
              <a:rPr lang="en-US" dirty="0"/>
              <a:t>in carotids are sensitive to bilateral palpation, may cause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4356"/>
            <a:ext cx="9144000" cy="650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406" name="Picture 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50507"/>
            <a:ext cx="8839200" cy="675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08" name="Picture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312"/>
            <a:ext cx="9144000" cy="656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01" name="Picture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7670"/>
            <a:ext cx="9144000" cy="666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17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237" y="0"/>
            <a:ext cx="57735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>Upper limb pulses</a:t>
            </a:r>
          </a:p>
        </p:txBody>
      </p:sp>
      <p:sp>
        <p:nvSpPr>
          <p:cNvPr id="389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Brachial artery</a:t>
            </a:r>
          </a:p>
          <a:p>
            <a:pPr lvl="1" eaLnBrk="1" hangingPunct="1">
              <a:defRPr/>
            </a:pPr>
            <a:r>
              <a:rPr lang="en-US" dirty="0"/>
              <a:t>Origin:  </a:t>
            </a:r>
            <a:r>
              <a:rPr lang="en-US" dirty="0" smtClean="0"/>
              <a:t>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artery  to brachial artery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Palpation:  at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Is </a:t>
            </a:r>
            <a:r>
              <a:rPr lang="en-US" dirty="0"/>
              <a:t>the artery used to determine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Upper limb pulses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Radial Artery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Origin:  </a:t>
            </a:r>
            <a:r>
              <a:rPr lang="en-US" dirty="0" err="1"/>
              <a:t>Subclavian</a:t>
            </a:r>
            <a:r>
              <a:rPr lang="en-US" dirty="0"/>
              <a:t> 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  brachial a  splits into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Palpation:  at the </a:t>
            </a:r>
            <a:r>
              <a:rPr lang="en-US" dirty="0" smtClean="0"/>
              <a:t>____________________ wrist</a:t>
            </a:r>
            <a:r>
              <a:rPr lang="en-US" dirty="0"/>
              <a:t>:  three finger-widths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 Limb Pulses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 arterial pulses are routinely felt in the lower limb.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Posterior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(dorsum of foot)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Femoral pulse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Most of the blood supply to the lower limb is carried in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Aorta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descending aorta  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_________________________________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external iliac artery  </a:t>
            </a:r>
          </a:p>
          <a:p>
            <a:pPr lvl="1" eaLnBrk="1" hangingPunct="1">
              <a:defRPr/>
            </a:pPr>
            <a:r>
              <a:rPr lang="en-US" dirty="0"/>
              <a:t>becomes </a:t>
            </a:r>
            <a:r>
              <a:rPr lang="en-US" dirty="0" smtClean="0"/>
              <a:t>_________________________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deep femoral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Femoral Pulse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Locate the superior border of the ___________________ in the mid line of the body; </a:t>
            </a:r>
          </a:p>
          <a:p>
            <a:pPr eaLnBrk="1" hangingPunct="1"/>
            <a:r>
              <a:rPr lang="en-US" sz="2800" dirty="0" smtClean="0"/>
              <a:t>Feel the _______________________________. The femoral pulse can be found midway between these two bony points </a:t>
            </a:r>
          </a:p>
          <a:p>
            <a:pPr lvl="1" eaLnBrk="1" hangingPunct="1"/>
            <a:r>
              <a:rPr lang="en-US" sz="2400" dirty="0" smtClean="0"/>
              <a:t>(the ___________________________________ point)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Popliteal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femoral artery leaves enters the </a:t>
            </a:r>
            <a:r>
              <a:rPr lang="en-US" sz="2800" dirty="0" err="1" smtClean="0"/>
              <a:t>popliteal</a:t>
            </a:r>
            <a:r>
              <a:rPr lang="en-US" sz="2800" dirty="0" smtClean="0"/>
              <a:t> </a:t>
            </a:r>
            <a:r>
              <a:rPr lang="en-US" sz="2800" dirty="0" err="1" smtClean="0"/>
              <a:t>fossa</a:t>
            </a:r>
            <a:r>
              <a:rPr lang="en-US" sz="2800" dirty="0" smtClean="0"/>
              <a:t> by passing through the _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The name of the vessel then changes to the 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On-screen Show (4:3)</PresentationFormat>
  <Paragraphs>137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Pulse</vt:lpstr>
      <vt:lpstr>Head and neck pulses</vt:lpstr>
      <vt:lpstr>Head and neck pulses</vt:lpstr>
      <vt:lpstr>Upper limb pulses</vt:lpstr>
      <vt:lpstr>Upper limb pulses</vt:lpstr>
      <vt:lpstr>Lower Limb Pulses</vt:lpstr>
      <vt:lpstr>Femoral pulse</vt:lpstr>
      <vt:lpstr>Finding the Femoral Pulse</vt:lpstr>
      <vt:lpstr>Popliteal</vt:lpstr>
      <vt:lpstr>Palpating popliteal artery</vt:lpstr>
      <vt:lpstr>Posterior Tibial</vt:lpstr>
      <vt:lpstr>Palpating Posterior tibial artery</vt:lpstr>
      <vt:lpstr>Dorsalis Pedis</vt:lpstr>
      <vt:lpstr>Palpating dorsalis pedis pulse</vt:lpstr>
      <vt:lpstr>Measuring Blood Pressure</vt:lpstr>
      <vt:lpstr>Alterations in Blood Pressure </vt:lpstr>
      <vt:lpstr>Homeostatic Imbalance: Hypotension</vt:lpstr>
      <vt:lpstr>Alterations in Blood Pressure </vt:lpstr>
      <vt:lpstr>Temperature Regulation</vt:lpstr>
      <vt:lpstr>Temperature Regulation</vt:lpstr>
      <vt:lpstr>Capillary Exchange of Respiratory Gases and Nutrients</vt:lpstr>
      <vt:lpstr>Circulatory Shock</vt:lpstr>
      <vt:lpstr>Circulatory Shock</vt:lpstr>
      <vt:lpstr>Circulatory Pathways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</dc:title>
  <dc:creator>bawargo</dc:creator>
  <cp:lastModifiedBy>bawargo</cp:lastModifiedBy>
  <cp:revision>1</cp:revision>
  <dcterms:created xsi:type="dcterms:W3CDTF">2011-01-05T19:40:19Z</dcterms:created>
  <dcterms:modified xsi:type="dcterms:W3CDTF">2011-01-05T19:40:53Z</dcterms:modified>
</cp:coreProperties>
</file>