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Material.  Template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B737A-937F-410F-9C29-3A0B1C2800D4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C392-0BE5-42B3-A59B-92FC513D34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Two Material.  Template Two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077A0-4E13-496C-B178-689A951F35A7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EACB9-0E82-410F-88CA-F26B02990F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EACB9-0E82-410F-88CA-F26B02990F5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Two Material.  Template Two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8E14C-6D6D-43AE-A35E-44F160EC0276}" type="datetimeFigureOut">
              <a:rPr lang="en-US" smtClean="0"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CD8B3-2B29-4639-87AE-9450ED7E37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Other Factors that Influence Heart Rate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Gender</a:t>
            </a:r>
          </a:p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Body temperature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Vessels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Delivery system of dynamic structures that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Arteries: </a:t>
            </a:r>
            <a:endParaRPr lang="en-US" dirty="0" smtClean="0"/>
          </a:p>
          <a:p>
            <a:pPr lvl="2"/>
            <a:r>
              <a:rPr lang="en-US" dirty="0" smtClean="0"/>
              <a:t>carry </a:t>
            </a:r>
            <a:r>
              <a:rPr lang="en-US" dirty="0" smtClean="0"/>
              <a:t>blood </a:t>
            </a:r>
            <a:r>
              <a:rPr lang="en-US" dirty="0" smtClean="0"/>
              <a:t>_________________________________________; </a:t>
            </a:r>
            <a:r>
              <a:rPr lang="en-US" dirty="0" smtClean="0"/>
              <a:t>oxygenated except for pulmonary circulation and umbilical vessels of a fetus</a:t>
            </a:r>
          </a:p>
          <a:p>
            <a:pPr lvl="1" eaLnBrk="1" hangingPunct="1"/>
            <a:r>
              <a:rPr lang="en-US" dirty="0" smtClean="0"/>
              <a:t>Capillaries: </a:t>
            </a:r>
            <a:endParaRPr lang="en-US" dirty="0" smtClean="0"/>
          </a:p>
          <a:p>
            <a:pPr lvl="2"/>
            <a:r>
              <a:rPr lang="en-US" dirty="0" smtClean="0"/>
              <a:t>contact </a:t>
            </a:r>
            <a:r>
              <a:rPr lang="en-US" dirty="0" smtClean="0"/>
              <a:t>tissue cells and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Veins: </a:t>
            </a:r>
            <a:endParaRPr lang="en-US" dirty="0" smtClean="0"/>
          </a:p>
          <a:p>
            <a:pPr lvl="2"/>
            <a:r>
              <a:rPr lang="en-US" dirty="0" smtClean="0"/>
              <a:t>carry </a:t>
            </a:r>
            <a:r>
              <a:rPr lang="en-US" dirty="0" smtClean="0"/>
              <a:t>blood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Structure of Blood Vessel Walls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Arteries and veins</a:t>
            </a:r>
          </a:p>
          <a:p>
            <a:pPr lvl="1" eaLnBrk="1" hangingPunct="1"/>
            <a:r>
              <a:rPr lang="en-US" dirty="0" smtClean="0"/>
              <a:t>Tunica </a:t>
            </a:r>
            <a:r>
              <a:rPr lang="en-US" dirty="0" smtClean="0"/>
              <a:t>_</a:t>
            </a:r>
          </a:p>
          <a:p>
            <a:pPr lvl="1" eaLnBrk="1" hangingPunct="1"/>
            <a:r>
              <a:rPr lang="en-US" dirty="0" smtClean="0"/>
              <a:t>Tunica  _</a:t>
            </a:r>
          </a:p>
          <a:p>
            <a:pPr lvl="1" eaLnBrk="1" hangingPunct="1"/>
            <a:r>
              <a:rPr lang="en-US" dirty="0" smtClean="0"/>
              <a:t>Tunica  _</a:t>
            </a:r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Central blood-containing space </a:t>
            </a:r>
          </a:p>
          <a:p>
            <a:pPr eaLnBrk="1" hangingPunct="1"/>
            <a:r>
              <a:rPr lang="en-US" dirty="0" smtClean="0"/>
              <a:t>Capillaries</a:t>
            </a:r>
          </a:p>
          <a:p>
            <a:pPr lvl="1" eaLnBrk="1" hangingPunct="1"/>
            <a:r>
              <a:rPr lang="en-US" dirty="0" smtClean="0"/>
              <a:t>___________________________________ with </a:t>
            </a:r>
            <a:r>
              <a:rPr lang="en-US" dirty="0" smtClean="0"/>
              <a:t>sparse basal lamina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Tunics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Tunica </a:t>
            </a:r>
            <a:r>
              <a:rPr lang="en-US" dirty="0" err="1" smtClean="0"/>
              <a:t>intima</a:t>
            </a:r>
            <a:endParaRPr lang="en-US" dirty="0" smtClean="0"/>
          </a:p>
          <a:p>
            <a:pPr lvl="1" eaLnBrk="1" hangingPunct="1"/>
            <a:r>
              <a:rPr lang="en-US" dirty="0" smtClean="0"/>
              <a:t>Endothelium </a:t>
            </a:r>
            <a:r>
              <a:rPr lang="en-US" dirty="0" smtClean="0"/>
              <a:t>_________________________________ of </a:t>
            </a:r>
            <a:r>
              <a:rPr lang="en-US" dirty="0" smtClean="0"/>
              <a:t>all vessels</a:t>
            </a:r>
          </a:p>
          <a:p>
            <a:pPr lvl="1" eaLnBrk="1" hangingPunct="1"/>
            <a:r>
              <a:rPr lang="en-US" dirty="0" smtClean="0"/>
              <a:t>In vessels larger than 1 mm, a connective tissue basement membrane is present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Tunics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Tunica media</a:t>
            </a:r>
          </a:p>
          <a:p>
            <a:pPr lvl="1" eaLnBrk="1" hangingPunct="1"/>
            <a:r>
              <a:rPr lang="en-US" dirty="0" smtClean="0"/>
              <a:t>___________________________________ and </a:t>
            </a:r>
            <a:r>
              <a:rPr lang="en-US" dirty="0" smtClean="0"/>
              <a:t>sheets of </a:t>
            </a:r>
            <a:r>
              <a:rPr lang="en-US" dirty="0" err="1" smtClean="0"/>
              <a:t>elastin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___________________________________ nerve </a:t>
            </a:r>
            <a:r>
              <a:rPr lang="en-US" dirty="0" smtClean="0"/>
              <a:t>fibers control vasoconstriction and </a:t>
            </a:r>
            <a:r>
              <a:rPr lang="en-US" dirty="0" err="1" smtClean="0"/>
              <a:t>vasodilation</a:t>
            </a:r>
            <a:r>
              <a:rPr lang="en-US" dirty="0" smtClean="0"/>
              <a:t> of vessels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Tunics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Tunica </a:t>
            </a:r>
            <a:r>
              <a:rPr lang="en-US" dirty="0" err="1" smtClean="0"/>
              <a:t>externa</a:t>
            </a:r>
            <a:r>
              <a:rPr lang="en-US" dirty="0" smtClean="0"/>
              <a:t> (tunica adventitia)</a:t>
            </a:r>
          </a:p>
          <a:p>
            <a:pPr lvl="1" eaLnBrk="1" hangingPunct="1"/>
            <a:r>
              <a:rPr lang="en-US" dirty="0" smtClean="0"/>
              <a:t>_________________________________ fibers </a:t>
            </a:r>
            <a:r>
              <a:rPr lang="en-US" dirty="0" smtClean="0"/>
              <a:t>protect and reinforce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Larger </a:t>
            </a:r>
            <a:r>
              <a:rPr lang="en-US" dirty="0" smtClean="0"/>
              <a:t>vessels contain </a:t>
            </a:r>
            <a:r>
              <a:rPr lang="en-US" dirty="0" smtClean="0"/>
              <a:t>__________________________________ to </a:t>
            </a:r>
            <a:r>
              <a:rPr lang="en-US" dirty="0" smtClean="0"/>
              <a:t>nourish the external layer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Elastic (Conducting) Arteries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Large thick-walled arteries with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___________________________ and </a:t>
            </a:r>
            <a:r>
              <a:rPr lang="en-US" dirty="0" smtClean="0"/>
              <a:t>its major branches</a:t>
            </a:r>
          </a:p>
          <a:p>
            <a:pPr eaLnBrk="1" hangingPunct="1"/>
            <a:r>
              <a:rPr lang="en-US" dirty="0" smtClean="0"/>
              <a:t>Large lumen offers low resistance </a:t>
            </a:r>
          </a:p>
          <a:p>
            <a:pPr eaLnBrk="1" hangingPunct="1"/>
            <a:r>
              <a:rPr lang="en-US" dirty="0" smtClean="0"/>
              <a:t>Act as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r>
              <a:rPr lang="en-US" dirty="0" smtClean="0"/>
              <a:t>expand and recoil as blood is ejected from the heart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Muscular (Distributing) Arteries and Arterioles</a:t>
            </a:r>
          </a:p>
        </p:txBody>
      </p:sp>
      <p:sp>
        <p:nvSpPr>
          <p:cNvPr id="829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______________________to </a:t>
            </a:r>
            <a:r>
              <a:rPr lang="en-US" dirty="0" smtClean="0"/>
              <a:t>elastic arteries; deliver blood to body organs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Have </a:t>
            </a:r>
            <a:r>
              <a:rPr lang="en-US" dirty="0" smtClean="0"/>
              <a:t>________________________________ with </a:t>
            </a:r>
            <a:r>
              <a:rPr lang="en-US" dirty="0" smtClean="0"/>
              <a:t>more smooth muscle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Active in </a:t>
            </a:r>
            <a:r>
              <a:rPr lang="en-US" dirty="0" smtClean="0"/>
              <a:t>_ 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Arterioles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Lead to capillary beds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________________________________ beds </a:t>
            </a:r>
            <a:r>
              <a:rPr lang="en-US" dirty="0" smtClean="0"/>
              <a:t>via </a:t>
            </a:r>
            <a:r>
              <a:rPr lang="en-US" dirty="0" err="1" smtClean="0"/>
              <a:t>vasodilation</a:t>
            </a:r>
            <a:r>
              <a:rPr lang="en-US" dirty="0" smtClean="0"/>
              <a:t> and vasoconstriction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Capillaries</a:t>
            </a:r>
          </a:p>
        </p:txBody>
      </p:sp>
      <p:sp>
        <p:nvSpPr>
          <p:cNvPr id="849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Walls of thin tunica </a:t>
            </a:r>
            <a:r>
              <a:rPr lang="en-US" dirty="0" err="1" smtClean="0"/>
              <a:t>intima</a:t>
            </a:r>
            <a:r>
              <a:rPr lang="en-US" dirty="0" smtClean="0"/>
              <a:t>,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Size allows only a </a:t>
            </a:r>
            <a:r>
              <a:rPr lang="en-US" dirty="0" smtClean="0"/>
              <a:t>_________________________________ at </a:t>
            </a:r>
            <a:r>
              <a:rPr lang="en-US" dirty="0" smtClean="0"/>
              <a:t>a time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Capillaries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Present in all tissues except for 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Functions: exchange of gases, nutrients, wastes, hormones,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Homeostatic Imbalances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abnormally fast heart rate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Above _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persistent, may lead to fibrillation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heart rate slower than </a:t>
            </a:r>
            <a:r>
              <a:rPr lang="en-US" dirty="0" smtClean="0"/>
              <a:t>_</a:t>
            </a:r>
            <a:endParaRPr lang="en-US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result in grossly inadequate blood circulation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May be desirable result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Capillaries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71500" indent="-571500" eaLnBrk="1" hangingPunct="1"/>
            <a:r>
              <a:rPr lang="en-US" dirty="0" smtClean="0"/>
              <a:t>Three structural types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r>
              <a:rPr lang="en-US" dirty="0" smtClean="0"/>
              <a:t>_____________________________ capillaries</a:t>
            </a: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r>
              <a:rPr lang="en-US" dirty="0" smtClean="0"/>
              <a:t>_____________________________ capillaries</a:t>
            </a: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</a:pPr>
            <a:r>
              <a:rPr lang="en-US" dirty="0" smtClean="0"/>
              <a:t>Sinusoidal capillaries (sinusoids)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Capillaries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Abundant in the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_____________________________ connect </a:t>
            </a:r>
            <a:r>
              <a:rPr lang="en-US" dirty="0" smtClean="0"/>
              <a:t>endothelial cells </a:t>
            </a:r>
          </a:p>
          <a:p>
            <a:pPr lvl="1" eaLnBrk="1" hangingPunct="1">
              <a:defRPr/>
            </a:pPr>
            <a:r>
              <a:rPr lang="en-US" dirty="0" smtClean="0"/>
              <a:t>Intercellular clefts allow the passage of fluids and small solutes</a:t>
            </a:r>
          </a:p>
          <a:p>
            <a:pPr eaLnBrk="1" hangingPunct="1">
              <a:defRPr/>
            </a:pPr>
            <a:r>
              <a:rPr lang="en-US" dirty="0" smtClean="0"/>
              <a:t>Continuous capillaries of the brain</a:t>
            </a:r>
          </a:p>
          <a:p>
            <a:pPr lvl="1" eaLnBrk="1" hangingPunct="1">
              <a:defRPr/>
            </a:pPr>
            <a:r>
              <a:rPr lang="en-US" dirty="0" smtClean="0"/>
              <a:t>Tight junctions are complete, forming </a:t>
            </a:r>
            <a:r>
              <a:rPr lang="en-US" dirty="0" smtClean="0"/>
              <a:t>     the _</a:t>
            </a: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Fenestrated Capillaries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Some endothelial cells contain pores </a:t>
            </a:r>
          </a:p>
          <a:p>
            <a:pPr lvl="1" eaLnBrk="1" hangingPunct="1">
              <a:defRPr/>
            </a:pP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_____________________________ than </a:t>
            </a:r>
            <a:r>
              <a:rPr lang="en-US" dirty="0" smtClean="0"/>
              <a:t>continuous capillaries</a:t>
            </a:r>
          </a:p>
          <a:p>
            <a:pPr eaLnBrk="1" hangingPunct="1">
              <a:defRPr/>
            </a:pPr>
            <a:r>
              <a:rPr lang="en-US" dirty="0" smtClean="0"/>
              <a:t>Function in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small </a:t>
            </a:r>
            <a:r>
              <a:rPr lang="en-US" dirty="0" smtClean="0"/>
              <a:t>intestines, endocrine glands, and kidneys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Sinusoidal Capillaries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Fewer tight junctions, </a:t>
            </a:r>
            <a:r>
              <a:rPr lang="en-US" dirty="0" smtClean="0"/>
              <a:t>_________________________________, </a:t>
            </a:r>
            <a:r>
              <a:rPr lang="en-US" dirty="0" smtClean="0"/>
              <a:t>large lumens</a:t>
            </a:r>
          </a:p>
          <a:p>
            <a:pPr eaLnBrk="1" hangingPunct="1">
              <a:defRPr/>
            </a:pPr>
            <a:r>
              <a:rPr lang="en-US" dirty="0" smtClean="0"/>
              <a:t>Usually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Allow </a:t>
            </a:r>
            <a:r>
              <a:rPr lang="en-US" dirty="0" smtClean="0"/>
              <a:t>____________________________ and </a:t>
            </a:r>
            <a:r>
              <a:rPr lang="en-US" dirty="0" smtClean="0"/>
              <a:t>blood cells to pass between the blood and surrounding tissues</a:t>
            </a:r>
          </a:p>
          <a:p>
            <a:pPr eaLnBrk="1" hangingPunct="1">
              <a:defRPr/>
            </a:pPr>
            <a:r>
              <a:rPr lang="en-US" dirty="0" smtClean="0"/>
              <a:t>Found in the </a:t>
            </a:r>
            <a:r>
              <a:rPr lang="en-US" dirty="0" smtClean="0"/>
              <a:t>_______________________, </a:t>
            </a:r>
            <a:r>
              <a:rPr lang="en-US" dirty="0" smtClean="0"/>
              <a:t>bone marrow, spleen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Blood Flow Through Capillary Beds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________________________________ regulate </a:t>
            </a:r>
            <a:r>
              <a:rPr lang="en-US" dirty="0" smtClean="0"/>
              <a:t>blood flow into true capillaries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Regulated by local chemical conditions and vasomotor nerves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Venules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Formed when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Very porous</a:t>
            </a:r>
          </a:p>
          <a:p>
            <a:pPr lvl="1" eaLnBrk="1" hangingPunct="1"/>
            <a:r>
              <a:rPr lang="en-US" dirty="0" smtClean="0"/>
              <a:t>allow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Larger </a:t>
            </a:r>
            <a:r>
              <a:rPr lang="en-US" dirty="0" err="1" smtClean="0"/>
              <a:t>venules</a:t>
            </a:r>
            <a:r>
              <a:rPr lang="en-US" dirty="0" smtClean="0"/>
              <a:t> have one or two layers of smooth muscle cells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83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Formed when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Have </a:t>
            </a:r>
            <a:r>
              <a:rPr lang="en-US" dirty="0" smtClean="0"/>
              <a:t>______________________________, </a:t>
            </a:r>
            <a:r>
              <a:rPr lang="en-US" dirty="0" smtClean="0"/>
              <a:t>larger lumens compared with corresponding arteries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Blood pressure is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Thin tunica media and a thick tunica </a:t>
            </a:r>
            <a:r>
              <a:rPr lang="en-US" dirty="0" err="1" smtClean="0"/>
              <a:t>externa</a:t>
            </a:r>
            <a:r>
              <a:rPr lang="en-US" dirty="0" smtClean="0"/>
              <a:t> consisting of collagen fibers and elastic networks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Called capacitance vessels (blood reservoirs); contain up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1013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eaLnBrk="1" hangingPunct="1">
              <a:defRPr/>
            </a:pPr>
            <a:r>
              <a:rPr lang="en-US" dirty="0" smtClean="0"/>
              <a:t>Adaptations that ensure return of blood to the heart</a:t>
            </a:r>
          </a:p>
          <a:p>
            <a:pPr marL="879475" lvl="1" indent="-533400" eaLnBrk="1" hangingPunct="1">
              <a:buFont typeface="Times" pitchFamily="18" charset="0"/>
              <a:buAutoNum type="arabicPeriod"/>
              <a:defRPr/>
            </a:pPr>
            <a:r>
              <a:rPr lang="en-US" dirty="0" smtClean="0"/>
              <a:t>Large-diameter lumens offer </a:t>
            </a:r>
            <a:r>
              <a:rPr lang="en-US" dirty="0" smtClean="0"/>
              <a:t>_</a:t>
            </a:r>
            <a:endParaRPr lang="en-US" dirty="0" smtClean="0"/>
          </a:p>
          <a:p>
            <a:pPr marL="879475" lvl="1" indent="-533400" eaLnBrk="1" hangingPunct="1">
              <a:buFont typeface="Times" pitchFamily="18" charset="0"/>
              <a:buAutoNum type="arabicPeriod"/>
              <a:defRPr/>
            </a:pPr>
            <a:r>
              <a:rPr lang="en-US" dirty="0" smtClean="0"/>
              <a:t>_________________________________ prevent </a:t>
            </a:r>
            <a:r>
              <a:rPr lang="en-US" dirty="0" smtClean="0"/>
              <a:t>backflow of blood </a:t>
            </a:r>
          </a:p>
          <a:p>
            <a:pPr marL="1279525" lvl="2" indent="-533400" eaLnBrk="1" hangingPunct="1">
              <a:defRPr/>
            </a:pPr>
            <a:r>
              <a:rPr lang="en-US" dirty="0" smtClean="0"/>
              <a:t>Most abundant in veins of the limbs</a:t>
            </a:r>
          </a:p>
          <a:p>
            <a:pPr marL="571500" indent="-571500" eaLnBrk="1" hangingPunct="1">
              <a:defRPr/>
            </a:pPr>
            <a:r>
              <a:rPr lang="en-US" dirty="0" smtClean="0"/>
              <a:t>___________________________________:  </a:t>
            </a:r>
            <a:r>
              <a:rPr lang="en-US" dirty="0" smtClean="0"/>
              <a:t>flattened veins with extremely thin walls (e.g., coronary sinus of the heart and </a:t>
            </a:r>
            <a:r>
              <a:rPr lang="en-US" dirty="0" err="1" smtClean="0"/>
              <a:t>dural</a:t>
            </a:r>
            <a:r>
              <a:rPr lang="en-US" dirty="0" smtClean="0"/>
              <a:t> sinuses of the brain)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cs typeface="Times New Roman" pitchFamily="18" charset="0"/>
              </a:rPr>
              <a:t>_________________________________ </a:t>
            </a:r>
            <a:r>
              <a:rPr lang="en-US" dirty="0" smtClean="0">
                <a:cs typeface="Times New Roman" pitchFamily="18" charset="0"/>
              </a:rPr>
              <a:t>helps </a:t>
            </a:r>
            <a:r>
              <a:rPr lang="en-US" dirty="0" smtClean="0">
                <a:cs typeface="Times New Roman" pitchFamily="18" charset="0"/>
              </a:rPr>
              <a:t>maintain </a:t>
            </a:r>
            <a:r>
              <a:rPr lang="en-US" dirty="0" err="1" smtClean="0">
                <a:cs typeface="Times New Roman" pitchFamily="18" charset="0"/>
              </a:rPr>
              <a:t>bp</a:t>
            </a:r>
            <a:r>
              <a:rPr lang="en-US" dirty="0" smtClean="0">
                <a:cs typeface="Times New Roman" pitchFamily="18" charset="0"/>
              </a:rPr>
              <a:t> by returning more blood to the heart.   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Ensures </a:t>
            </a:r>
            <a:r>
              <a:rPr lang="en-US" dirty="0" smtClean="0">
                <a:cs typeface="Times New Roman" pitchFamily="18" charset="0"/>
              </a:rPr>
              <a:t>a nearly normal blood flow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Blood flow through the venous system depends more on the contraction of skeletal muscles, breathing movements, and vasoconstriction of veins than on the direct result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Congestive Heart Failure (CHF)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Progressive condition where the </a:t>
            </a:r>
            <a:r>
              <a:rPr lang="en-US" dirty="0" smtClean="0"/>
              <a:t>___________________________ is </a:t>
            </a:r>
            <a:r>
              <a:rPr lang="en-US" dirty="0" smtClean="0"/>
              <a:t>so low that blood circulation is inadequate to meet tissue needs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Caused by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Persistent high blood pressure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Dilated </a:t>
            </a:r>
            <a:r>
              <a:rPr lang="en-US" dirty="0" err="1" smtClean="0"/>
              <a:t>cardiomyopathy</a:t>
            </a:r>
            <a:r>
              <a:rPr lang="en-US" dirty="0" smtClean="0"/>
              <a:t> (DCM)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Times New Roman" pitchFamily="18" charset="0"/>
              </a:rPr>
              <a:t>______________________________ muscles </a:t>
            </a:r>
            <a:r>
              <a:rPr lang="en-US" dirty="0">
                <a:cs typeface="Times New Roman" pitchFamily="18" charset="0"/>
              </a:rPr>
              <a:t>press on veins, squeezing the blood inside </a:t>
            </a:r>
            <a:r>
              <a:rPr lang="en-US" dirty="0" smtClean="0">
                <a:cs typeface="Times New Roman" pitchFamily="18" charset="0"/>
              </a:rPr>
              <a:t>______________________  from </a:t>
            </a:r>
            <a:r>
              <a:rPr lang="en-US" dirty="0">
                <a:cs typeface="Times New Roman" pitchFamily="18" charset="0"/>
              </a:rPr>
              <a:t>one </a:t>
            </a:r>
            <a:r>
              <a:rPr lang="en-US" dirty="0" err="1">
                <a:cs typeface="Times New Roman" pitchFamily="18" charset="0"/>
              </a:rPr>
              <a:t>valved</a:t>
            </a:r>
            <a:r>
              <a:rPr lang="en-US" dirty="0">
                <a:cs typeface="Times New Roman" pitchFamily="18" charset="0"/>
              </a:rPr>
              <a:t> section to another.  </a:t>
            </a:r>
          </a:p>
          <a:p>
            <a:pPr eaLnBrk="1" hangingPunct="1"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dirty="0">
                <a:cs typeface="Times New Roman" pitchFamily="18" charset="0"/>
              </a:rPr>
              <a:t>The presence of the valves keeps the blood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_______________________________ move </a:t>
            </a:r>
            <a:r>
              <a:rPr lang="en-US" dirty="0" smtClean="0">
                <a:cs typeface="Times New Roman" pitchFamily="18" charset="0"/>
              </a:rPr>
              <a:t>venous blood.  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Pressure in thoracic cavity is </a:t>
            </a:r>
            <a:r>
              <a:rPr lang="en-US" dirty="0" smtClean="0">
                <a:cs typeface="Times New Roman" pitchFamily="18" charset="0"/>
              </a:rPr>
              <a:t>______________________________ as </a:t>
            </a:r>
            <a:r>
              <a:rPr lang="en-US" dirty="0" smtClean="0">
                <a:cs typeface="Times New Roman" pitchFamily="18" charset="0"/>
              </a:rPr>
              <a:t>the diaphragm </a:t>
            </a:r>
            <a:r>
              <a:rPr lang="en-US" dirty="0" smtClean="0">
                <a:cs typeface="Times New Roman" pitchFamily="18" charset="0"/>
              </a:rPr>
              <a:t>____________________ and </a:t>
            </a:r>
            <a:r>
              <a:rPr lang="en-US" dirty="0" smtClean="0">
                <a:cs typeface="Times New Roman" pitchFamily="18" charset="0"/>
              </a:rPr>
              <a:t>the rib cage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Veins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264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The pressure in the abdominal cavity is </a:t>
            </a:r>
            <a:r>
              <a:rPr lang="en-US" dirty="0" smtClean="0">
                <a:cs typeface="Times New Roman" pitchFamily="18" charset="0"/>
              </a:rPr>
              <a:t>____________________________ as </a:t>
            </a:r>
            <a:r>
              <a:rPr lang="en-US" dirty="0" smtClean="0">
                <a:cs typeface="Times New Roman" pitchFamily="18" charset="0"/>
              </a:rPr>
              <a:t>the diaphragm presses on the abdominal viscera….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blood moves from area of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from </a:t>
            </a:r>
            <a:r>
              <a:rPr lang="en-US" dirty="0" smtClean="0">
                <a:cs typeface="Times New Roman" pitchFamily="18" charset="0"/>
              </a:rPr>
              <a:t>abdomen towards </a:t>
            </a:r>
            <a:r>
              <a:rPr lang="en-US" dirty="0" err="1" smtClean="0">
                <a:cs typeface="Times New Roman" pitchFamily="18" charset="0"/>
              </a:rPr>
              <a:t>thoracics</a:t>
            </a:r>
            <a:r>
              <a:rPr lang="en-US" dirty="0" smtClean="0">
                <a:cs typeface="Times New Roman" pitchFamily="18" charset="0"/>
              </a:rPr>
              <a:t>. (towards heart)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for circulation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 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Volume of blood flowing through a structure/time</a:t>
            </a:r>
          </a:p>
          <a:p>
            <a:pPr lvl="1" eaLnBrk="1" hangingPunct="1">
              <a:defRPr/>
            </a:pPr>
            <a:r>
              <a:rPr lang="en-US" dirty="0"/>
              <a:t>Relatively constant at rest</a:t>
            </a:r>
          </a:p>
          <a:p>
            <a:pPr lvl="2" eaLnBrk="1" hangingPunct="1">
              <a:defRPr/>
            </a:pPr>
            <a:r>
              <a:rPr lang="en-US" dirty="0"/>
              <a:t>Varies with individual organs:  based on need</a:t>
            </a:r>
          </a:p>
          <a:p>
            <a:pPr eaLnBrk="1" hangingPunct="1">
              <a:defRPr/>
            </a:pPr>
            <a:r>
              <a:rPr lang="en-US" dirty="0"/>
              <a:t>Blood pressure</a:t>
            </a:r>
          </a:p>
          <a:p>
            <a:pPr lvl="1" eaLnBrk="1" hangingPunct="1">
              <a:defRPr/>
            </a:pPr>
            <a:r>
              <a:rPr lang="en-US" dirty="0"/>
              <a:t>The </a:t>
            </a:r>
            <a:r>
              <a:rPr lang="en-US" dirty="0" smtClean="0"/>
              <a:t>_____________________________ on </a:t>
            </a:r>
            <a:r>
              <a:rPr lang="en-US" dirty="0"/>
              <a:t>the vessel wall based on the blood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Terms for circulation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Resistance</a:t>
            </a:r>
          </a:p>
          <a:p>
            <a:pPr lvl="1" eaLnBrk="1" hangingPunct="1"/>
            <a:r>
              <a:rPr lang="en-US" sz="2400" dirty="0" smtClean="0"/>
              <a:t> 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_____________________________, </a:t>
            </a:r>
            <a:r>
              <a:rPr lang="en-US" sz="2400" dirty="0" smtClean="0"/>
              <a:t>mostly occurring peripherally</a:t>
            </a:r>
          </a:p>
          <a:p>
            <a:pPr lvl="1" eaLnBrk="1" hangingPunct="1"/>
            <a:r>
              <a:rPr lang="en-US" sz="2400" dirty="0" smtClean="0"/>
              <a:t>Causes of Peripheral resistance</a:t>
            </a:r>
          </a:p>
          <a:p>
            <a:pPr lvl="2"/>
            <a:r>
              <a:rPr lang="en-US" sz="2000" dirty="0" smtClean="0"/>
              <a:t> ______________________________________________:</a:t>
            </a:r>
          </a:p>
          <a:p>
            <a:pPr lvl="3"/>
            <a:r>
              <a:rPr lang="en-US" sz="1800" dirty="0" smtClean="0"/>
              <a:t>Increased </a:t>
            </a:r>
            <a:r>
              <a:rPr lang="en-US" sz="1800" dirty="0" smtClean="0"/>
              <a:t>viscosity </a:t>
            </a:r>
            <a:r>
              <a:rPr lang="en-US" sz="1800" dirty="0" smtClean="0"/>
              <a:t>yields </a:t>
            </a:r>
            <a:r>
              <a:rPr lang="en-US" sz="1800" dirty="0" smtClean="0"/>
              <a:t>increased resistance</a:t>
            </a:r>
          </a:p>
          <a:p>
            <a:pPr lvl="2" eaLnBrk="1" hangingPunct="1"/>
            <a:r>
              <a:rPr lang="en-US" sz="2000" dirty="0" smtClean="0"/>
              <a:t>______________________________________________:</a:t>
            </a:r>
          </a:p>
          <a:p>
            <a:pPr lvl="3"/>
            <a:r>
              <a:rPr lang="en-US" sz="1800" dirty="0" smtClean="0"/>
              <a:t>The </a:t>
            </a:r>
            <a:r>
              <a:rPr lang="en-US" sz="1800" dirty="0" smtClean="0"/>
              <a:t>longer the vessel the greater the resistance</a:t>
            </a:r>
          </a:p>
          <a:p>
            <a:pPr lvl="2" eaLnBrk="1" hangingPunct="1"/>
            <a:r>
              <a:rPr lang="en-US" sz="2000" dirty="0" smtClean="0"/>
              <a:t>______________________________________________</a:t>
            </a:r>
          </a:p>
          <a:p>
            <a:pPr lvl="3"/>
            <a:r>
              <a:rPr lang="en-US" sz="1800" dirty="0" smtClean="0"/>
              <a:t>the </a:t>
            </a:r>
            <a:r>
              <a:rPr lang="en-US" sz="1800" dirty="0" smtClean="0"/>
              <a:t>smaller the vessel, the greater the resistance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Viscosity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_______________________________ </a:t>
            </a:r>
            <a:r>
              <a:rPr lang="en-US" dirty="0">
                <a:cs typeface="Times New Roman" pitchFamily="18" charset="0"/>
              </a:rPr>
              <a:t>with which its molecules flow past one another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___________________________________, </a:t>
            </a:r>
            <a:r>
              <a:rPr lang="en-US" dirty="0" smtClean="0">
                <a:cs typeface="Times New Roman" pitchFamily="18" charset="0"/>
              </a:rPr>
              <a:t>the more difficult the fluid is to move 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cs typeface="Times New Roman" pitchFamily="18" charset="0"/>
              </a:rPr>
              <a:t>Blood cells and plasma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>
                <a:cs typeface="Times New Roman" pitchFamily="18" charset="0"/>
              </a:rPr>
              <a:t>greater the blood’s resistance to flowing, the greater the force needed to move it through the system.  </a:t>
            </a:r>
            <a:endParaRPr lang="en-US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Viscosity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Anemia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/>
            <a:r>
              <a:rPr lang="en-US" dirty="0" smtClean="0">
                <a:cs typeface="Times New Roman" pitchFamily="18" charset="0"/>
              </a:rPr>
              <a:t>Lowers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Excess red blood cells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All veins except for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the pressure within the right atrium is called the </a:t>
            </a:r>
            <a:r>
              <a:rPr lang="en-US" b="1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Affects </a:t>
            </a:r>
            <a:r>
              <a:rPr lang="en-US" dirty="0" smtClean="0">
                <a:cs typeface="Times New Roman" pitchFamily="18" charset="0"/>
              </a:rPr>
              <a:t>the pressure within the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Heart beats weakly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blood backs up into the venous network </a:t>
            </a:r>
            <a:r>
              <a:rPr lang="en-US" dirty="0" smtClean="0"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if heart is beating </a:t>
            </a:r>
            <a:r>
              <a:rPr lang="en-US" dirty="0" smtClean="0">
                <a:cs typeface="Times New Roman" pitchFamily="18" charset="0"/>
              </a:rPr>
              <a:t>_____________________________,  the </a:t>
            </a:r>
            <a:r>
              <a:rPr lang="en-US" dirty="0" smtClean="0">
                <a:cs typeface="Times New Roman" pitchFamily="18" charset="0"/>
              </a:rPr>
              <a:t>CVP and the pressure within the venous network </a:t>
            </a:r>
            <a:r>
              <a:rPr lang="en-US" dirty="0" smtClean="0">
                <a:cs typeface="Times New Roman" pitchFamily="18" charset="0"/>
              </a:rPr>
              <a:t>________________________________.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Developmental Aspects of the Heart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Fetal heart structures that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 connects </a:t>
            </a:r>
            <a:r>
              <a:rPr lang="en-US" dirty="0" smtClean="0"/>
              <a:t>the two atria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 connects </a:t>
            </a:r>
            <a:r>
              <a:rPr lang="en-US" dirty="0" smtClean="0"/>
              <a:t>the pulmonary trunk and the aorta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Venous Pressure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Factors that increase the blood flow into RA…elevate the CVP: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Widespread </a:t>
            </a:r>
            <a:r>
              <a:rPr lang="en-US" dirty="0" smtClean="0">
                <a:cs typeface="Times New Roman" pitchFamily="18" charset="0"/>
              </a:rPr>
              <a:t>_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Increased CVP can lead </a:t>
            </a:r>
            <a:r>
              <a:rPr lang="en-US" dirty="0" smtClean="0">
                <a:cs typeface="Times New Roman" pitchFamily="18" charset="0"/>
              </a:rPr>
              <a:t>________________________________  </a:t>
            </a:r>
            <a:r>
              <a:rPr lang="en-US" dirty="0" smtClean="0">
                <a:cs typeface="Times New Roman" pitchFamily="18" charset="0"/>
              </a:rPr>
              <a:t>due to the </a:t>
            </a:r>
            <a:r>
              <a:rPr lang="en-US" dirty="0" smtClean="0">
                <a:cs typeface="Times New Roman" pitchFamily="18" charset="0"/>
              </a:rPr>
              <a:t>_______________________________ forcing </a:t>
            </a:r>
            <a:r>
              <a:rPr lang="en-US" dirty="0" smtClean="0">
                <a:cs typeface="Times New Roman" pitchFamily="18" charset="0"/>
              </a:rPr>
              <a:t>fluid into tissues.  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Developmental Aspects of the Heart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Congenital heart defects</a:t>
            </a:r>
          </a:p>
          <a:p>
            <a:pPr lvl="1" eaLnBrk="1" hangingPunct="1"/>
            <a:r>
              <a:rPr lang="en-US" dirty="0" smtClean="0"/>
              <a:t>Lead to mixing of </a:t>
            </a:r>
            <a:r>
              <a:rPr lang="en-US" dirty="0" smtClean="0"/>
              <a:t>_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Involve _____________________________ or </a:t>
            </a:r>
            <a:r>
              <a:rPr lang="en-US" dirty="0" smtClean="0"/>
              <a:t>vessels that increase the workload on the heart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76463" y="0"/>
            <a:ext cx="4791075" cy="68580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7825" y="31750"/>
            <a:ext cx="5848350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09788" y="0"/>
            <a:ext cx="4924425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Age-Related Changes Affecting the Heart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____________________________  </a:t>
            </a:r>
            <a:r>
              <a:rPr lang="en-US" dirty="0" smtClean="0"/>
              <a:t>and thickening of valve flaps</a:t>
            </a:r>
          </a:p>
          <a:p>
            <a:pPr eaLnBrk="1" hangingPunct="1"/>
            <a:r>
              <a:rPr lang="en-US" dirty="0" smtClean="0"/>
              <a:t>Decline in </a:t>
            </a:r>
            <a:r>
              <a:rPr lang="en-US" dirty="0" smtClean="0"/>
              <a:t>_</a:t>
            </a:r>
            <a:endParaRPr lang="en-US" dirty="0" smtClean="0"/>
          </a:p>
          <a:p>
            <a:pPr eaLnBrk="1" hangingPunct="1"/>
            <a:r>
              <a:rPr lang="en-US" dirty="0" smtClean="0"/>
              <a:t>______________________________ of </a:t>
            </a:r>
            <a:r>
              <a:rPr lang="en-US" dirty="0" smtClean="0"/>
              <a:t>cardiac muscle</a:t>
            </a:r>
          </a:p>
          <a:p>
            <a:pPr eaLnBrk="1" hangingPunct="1"/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73732" name="TextBox 3"/>
          <p:cNvSpPr txBox="1">
            <a:spLocks noChangeArrowheads="1"/>
          </p:cNvSpPr>
          <p:nvPr/>
        </p:nvSpPr>
        <p:spPr bwMode="auto">
          <a:xfrm>
            <a:off x="5638800" y="6324600"/>
            <a:ext cx="3344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End Chapter 18, begin Chapter 19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975</Words>
  <Application>Microsoft Office PowerPoint</Application>
  <PresentationFormat>On-screen Show (4:3)</PresentationFormat>
  <Paragraphs>224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Other Factors that Influence Heart Rate</vt:lpstr>
      <vt:lpstr>Homeostatic Imbalances</vt:lpstr>
      <vt:lpstr> Congestive Heart Failure (CHF)</vt:lpstr>
      <vt:lpstr>Developmental Aspects of the Heart</vt:lpstr>
      <vt:lpstr>Developmental Aspects of the Heart</vt:lpstr>
      <vt:lpstr>Slide 6</vt:lpstr>
      <vt:lpstr>Slide 7</vt:lpstr>
      <vt:lpstr>Slide 8</vt:lpstr>
      <vt:lpstr>Age-Related Changes Affecting the Heart</vt:lpstr>
      <vt:lpstr>Blood Vessels</vt:lpstr>
      <vt:lpstr> Structure of Blood Vessel Walls</vt:lpstr>
      <vt:lpstr>Tunics</vt:lpstr>
      <vt:lpstr>Tunics</vt:lpstr>
      <vt:lpstr>Tunics</vt:lpstr>
      <vt:lpstr>Elastic (Conducting) Arteries</vt:lpstr>
      <vt:lpstr>Muscular (Distributing) Arteries and Arterioles</vt:lpstr>
      <vt:lpstr>Arterioles</vt:lpstr>
      <vt:lpstr>Capillaries</vt:lpstr>
      <vt:lpstr>Capillaries</vt:lpstr>
      <vt:lpstr>Capillaries</vt:lpstr>
      <vt:lpstr>Continuous Capillaries</vt:lpstr>
      <vt:lpstr>Fenestrated Capillaries</vt:lpstr>
      <vt:lpstr>Sinusoidal Capillaries</vt:lpstr>
      <vt:lpstr>Blood Flow Through Capillary Beds</vt:lpstr>
      <vt:lpstr> Venules</vt:lpstr>
      <vt:lpstr>Veins</vt:lpstr>
      <vt:lpstr>Veins</vt:lpstr>
      <vt:lpstr>Veins</vt:lpstr>
      <vt:lpstr>Veins</vt:lpstr>
      <vt:lpstr>Veins</vt:lpstr>
      <vt:lpstr>Veins</vt:lpstr>
      <vt:lpstr>Veins</vt:lpstr>
      <vt:lpstr>Terms for circulation</vt:lpstr>
      <vt:lpstr>Terms for circulation</vt:lpstr>
      <vt:lpstr>Viscosity</vt:lpstr>
      <vt:lpstr>Viscosity</vt:lpstr>
      <vt:lpstr>Central Venous Pressure</vt:lpstr>
      <vt:lpstr>Central Venous Pressure</vt:lpstr>
      <vt:lpstr>Central Venous Pressure</vt:lpstr>
      <vt:lpstr>Central Venous Pressure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Factors that Influence Heart Rate</dc:title>
  <dc:creator>bawargo</dc:creator>
  <cp:lastModifiedBy>bawargo</cp:lastModifiedBy>
  <cp:revision>2</cp:revision>
  <dcterms:created xsi:type="dcterms:W3CDTF">2010-09-14T18:33:50Z</dcterms:created>
  <dcterms:modified xsi:type="dcterms:W3CDTF">2010-09-14T18:35:45Z</dcterms:modified>
</cp:coreProperties>
</file>