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13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13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5"/>
  </p:notesMasterIdLst>
  <p:sldIdLst>
    <p:sldId id="257" r:id="rId2"/>
    <p:sldId id="258" r:id="rId3"/>
    <p:sldId id="261" r:id="rId4"/>
    <p:sldId id="262" r:id="rId5"/>
    <p:sldId id="264" r:id="rId6"/>
    <p:sldId id="265" r:id="rId7"/>
    <p:sldId id="266" r:id="rId8"/>
    <p:sldId id="269" r:id="rId9"/>
    <p:sldId id="270" r:id="rId10"/>
    <p:sldId id="272" r:id="rId11"/>
    <p:sldId id="273" r:id="rId12"/>
    <p:sldId id="275" r:id="rId13"/>
    <p:sldId id="277" r:id="rId14"/>
    <p:sldId id="278" r:id="rId15"/>
    <p:sldId id="279" r:id="rId16"/>
    <p:sldId id="281" r:id="rId17"/>
    <p:sldId id="282" r:id="rId18"/>
    <p:sldId id="523" r:id="rId19"/>
    <p:sldId id="286" r:id="rId20"/>
    <p:sldId id="287" r:id="rId21"/>
    <p:sldId id="288" r:id="rId22"/>
    <p:sldId id="295" r:id="rId23"/>
    <p:sldId id="297" r:id="rId24"/>
    <p:sldId id="300" r:id="rId25"/>
    <p:sldId id="304" r:id="rId26"/>
    <p:sldId id="307" r:id="rId27"/>
    <p:sldId id="308" r:id="rId28"/>
    <p:sldId id="309" r:id="rId29"/>
    <p:sldId id="310" r:id="rId30"/>
    <p:sldId id="311" r:id="rId31"/>
    <p:sldId id="313" r:id="rId32"/>
    <p:sldId id="314" r:id="rId33"/>
    <p:sldId id="526" r:id="rId34"/>
    <p:sldId id="315" r:id="rId35"/>
    <p:sldId id="317" r:id="rId36"/>
    <p:sldId id="328" r:id="rId37"/>
    <p:sldId id="330" r:id="rId38"/>
    <p:sldId id="331" r:id="rId39"/>
    <p:sldId id="332" r:id="rId40"/>
    <p:sldId id="333" r:id="rId41"/>
    <p:sldId id="335" r:id="rId42"/>
    <p:sldId id="343" r:id="rId43"/>
    <p:sldId id="344" r:id="rId44"/>
    <p:sldId id="347" r:id="rId45"/>
    <p:sldId id="530" r:id="rId46"/>
    <p:sldId id="531" r:id="rId47"/>
    <p:sldId id="532" r:id="rId48"/>
    <p:sldId id="533" r:id="rId49"/>
    <p:sldId id="534" r:id="rId50"/>
    <p:sldId id="535" r:id="rId51"/>
    <p:sldId id="536" r:id="rId52"/>
    <p:sldId id="537" r:id="rId53"/>
    <p:sldId id="538" r:id="rId54"/>
    <p:sldId id="539" r:id="rId55"/>
    <p:sldId id="540" r:id="rId56"/>
    <p:sldId id="541" r:id="rId57"/>
    <p:sldId id="542" r:id="rId58"/>
    <p:sldId id="544" r:id="rId59"/>
    <p:sldId id="546" r:id="rId60"/>
    <p:sldId id="547" r:id="rId61"/>
    <p:sldId id="548" r:id="rId62"/>
    <p:sldId id="549" r:id="rId63"/>
    <p:sldId id="550" r:id="rId64"/>
    <p:sldId id="551" r:id="rId65"/>
    <p:sldId id="552" r:id="rId66"/>
    <p:sldId id="553" r:id="rId67"/>
    <p:sldId id="554" r:id="rId68"/>
    <p:sldId id="555" r:id="rId69"/>
    <p:sldId id="556" r:id="rId70"/>
    <p:sldId id="557" r:id="rId71"/>
    <p:sldId id="558" r:id="rId72"/>
    <p:sldId id="559" r:id="rId73"/>
    <p:sldId id="560" r:id="rId74"/>
    <p:sldId id="561" r:id="rId75"/>
    <p:sldId id="562" r:id="rId76"/>
    <p:sldId id="563" r:id="rId77"/>
    <p:sldId id="564" r:id="rId78"/>
    <p:sldId id="565" r:id="rId79"/>
    <p:sldId id="566" r:id="rId80"/>
    <p:sldId id="567" r:id="rId81"/>
    <p:sldId id="568" r:id="rId82"/>
    <p:sldId id="569" r:id="rId83"/>
    <p:sldId id="570" r:id="rId84"/>
    <p:sldId id="571" r:id="rId85"/>
    <p:sldId id="572" r:id="rId86"/>
    <p:sldId id="573" r:id="rId87"/>
    <p:sldId id="574" r:id="rId88"/>
    <p:sldId id="575" r:id="rId89"/>
    <p:sldId id="576" r:id="rId90"/>
    <p:sldId id="577" r:id="rId91"/>
    <p:sldId id="578" r:id="rId92"/>
    <p:sldId id="579" r:id="rId93"/>
    <p:sldId id="580" r:id="rId94"/>
    <p:sldId id="581" r:id="rId95"/>
    <p:sldId id="582" r:id="rId96"/>
    <p:sldId id="583" r:id="rId97"/>
    <p:sldId id="584" r:id="rId98"/>
    <p:sldId id="585" r:id="rId99"/>
    <p:sldId id="587" r:id="rId100"/>
    <p:sldId id="588" r:id="rId101"/>
    <p:sldId id="590" r:id="rId102"/>
    <p:sldId id="591" r:id="rId103"/>
    <p:sldId id="592" r:id="rId104"/>
    <p:sldId id="593" r:id="rId105"/>
    <p:sldId id="594" r:id="rId106"/>
    <p:sldId id="595" r:id="rId107"/>
    <p:sldId id="596" r:id="rId108"/>
    <p:sldId id="597" r:id="rId109"/>
    <p:sldId id="598" r:id="rId110"/>
    <p:sldId id="599" r:id="rId111"/>
    <p:sldId id="600" r:id="rId112"/>
    <p:sldId id="601" r:id="rId113"/>
    <p:sldId id="602" r:id="rId114"/>
    <p:sldId id="603" r:id="rId115"/>
    <p:sldId id="604" r:id="rId116"/>
    <p:sldId id="605" r:id="rId117"/>
    <p:sldId id="606" r:id="rId118"/>
    <p:sldId id="607" r:id="rId119"/>
    <p:sldId id="608" r:id="rId120"/>
    <p:sldId id="609" r:id="rId121"/>
    <p:sldId id="610" r:id="rId122"/>
    <p:sldId id="611" r:id="rId123"/>
    <p:sldId id="612" r:id="rId124"/>
    <p:sldId id="613" r:id="rId125"/>
    <p:sldId id="614" r:id="rId126"/>
    <p:sldId id="615" r:id="rId127"/>
    <p:sldId id="616" r:id="rId128"/>
    <p:sldId id="617" r:id="rId129"/>
    <p:sldId id="618" r:id="rId130"/>
    <p:sldId id="619" r:id="rId131"/>
    <p:sldId id="620" r:id="rId132"/>
    <p:sldId id="621" r:id="rId133"/>
    <p:sldId id="622" r:id="rId134"/>
    <p:sldId id="624" r:id="rId135"/>
    <p:sldId id="625" r:id="rId136"/>
    <p:sldId id="626" r:id="rId137"/>
    <p:sldId id="627" r:id="rId138"/>
    <p:sldId id="628" r:id="rId139"/>
    <p:sldId id="629" r:id="rId140"/>
    <p:sldId id="630" r:id="rId141"/>
    <p:sldId id="631" r:id="rId142"/>
    <p:sldId id="632" r:id="rId143"/>
    <p:sldId id="633" r:id="rId1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96DCC-2779-4F1A-B607-D62ED8A9B0DD}" type="datetimeFigureOut">
              <a:rPr lang="en-US" smtClean="0"/>
              <a:t>8/24/2010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25973-B47D-40CF-AFEF-67CFE2BF99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B434-85A1-4610-B08F-9418DACF83B3}" type="datetimeFigureOut">
              <a:rPr lang="en-US" smtClean="0"/>
              <a:t>8/24/2010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E0C0-4848-428B-A4BB-DD700570F8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B434-85A1-4610-B08F-9418DACF83B3}" type="datetimeFigureOut">
              <a:rPr lang="en-US" smtClean="0"/>
              <a:t>8/24/2010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E0C0-4848-428B-A4BB-DD700570F8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B434-85A1-4610-B08F-9418DACF83B3}" type="datetimeFigureOut">
              <a:rPr lang="en-US" smtClean="0"/>
              <a:t>8/24/2010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E0C0-4848-428B-A4BB-DD700570F8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8AFBF-436C-4CC1-8734-05A0BEED3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B434-85A1-4610-B08F-9418DACF83B3}" type="datetimeFigureOut">
              <a:rPr lang="en-US" smtClean="0"/>
              <a:t>8/24/2010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E0C0-4848-428B-A4BB-DD700570F8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B434-85A1-4610-B08F-9418DACF83B3}" type="datetimeFigureOut">
              <a:rPr lang="en-US" smtClean="0"/>
              <a:t>8/24/2010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E0C0-4848-428B-A4BB-DD700570F8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B434-85A1-4610-B08F-9418DACF83B3}" type="datetimeFigureOut">
              <a:rPr lang="en-US" smtClean="0"/>
              <a:t>8/24/2010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E0C0-4848-428B-A4BB-DD700570F8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B434-85A1-4610-B08F-9418DACF83B3}" type="datetimeFigureOut">
              <a:rPr lang="en-US" smtClean="0"/>
              <a:t>8/24/2010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E0C0-4848-428B-A4BB-DD700570F8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B434-85A1-4610-B08F-9418DACF83B3}" type="datetimeFigureOut">
              <a:rPr lang="en-US" smtClean="0"/>
              <a:t>8/24/2010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E0C0-4848-428B-A4BB-DD700570F8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B434-85A1-4610-B08F-9418DACF83B3}" type="datetimeFigureOut">
              <a:rPr lang="en-US" smtClean="0"/>
              <a:t>8/24/2010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E0C0-4848-428B-A4BB-DD700570F8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B434-85A1-4610-B08F-9418DACF83B3}" type="datetimeFigureOut">
              <a:rPr lang="en-US" smtClean="0"/>
              <a:t>8/24/2010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E0C0-4848-428B-A4BB-DD700570F8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B434-85A1-4610-B08F-9418DACF83B3}" type="datetimeFigureOut">
              <a:rPr lang="en-US" smtClean="0"/>
              <a:t>8/24/2010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E0C0-4848-428B-A4BB-DD700570F8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2B434-85A1-4610-B08F-9418DACF83B3}" type="datetimeFigureOut">
              <a:rPr lang="en-US" smtClean="0"/>
              <a:t>8/24/2010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9E0C0-4848-428B-A4BB-DD700570F8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Exam Two Material</a:t>
            </a: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66801" y="4086225"/>
            <a:ext cx="7467599" cy="2286000"/>
          </a:xfrm>
        </p:spPr>
        <p:txBody>
          <a:bodyPr/>
          <a:lstStyle/>
          <a:p>
            <a:r>
              <a:rPr lang="en-US" dirty="0" smtClean="0"/>
              <a:t>Chapters 18 &amp; 19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Atria: The Receiving Chambers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Walls are ridged by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/>
              <a:t>Vessels entering right atrium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Vessels entering left atrium</a:t>
            </a:r>
          </a:p>
          <a:p>
            <a:pPr lvl="1"/>
            <a:r>
              <a:rPr lang="en-US" dirty="0" smtClean="0"/>
              <a:t>Right </a:t>
            </a:r>
            <a:r>
              <a:rPr lang="en-US" dirty="0"/>
              <a:t>and left pulmonary veins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Vasomotor:  chemoreceptors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/>
              <a:t>Decreased oxygen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______________________________ </a:t>
            </a:r>
            <a:endParaRPr lang="en-US" dirty="0">
              <a:sym typeface="Wingdings" pitchFamily="2" charset="2"/>
            </a:endParaRPr>
          </a:p>
          <a:p>
            <a:pPr lvl="1" eaLnBrk="1" hangingPunct="1">
              <a:defRPr/>
            </a:pPr>
            <a:r>
              <a:rPr lang="en-US" dirty="0">
                <a:sym typeface="Wingdings" pitchFamily="2" charset="2"/>
              </a:rPr>
              <a:t>signals sent to </a:t>
            </a:r>
            <a:r>
              <a:rPr lang="en-US" dirty="0" err="1">
                <a:sym typeface="Wingdings" pitchFamily="2" charset="2"/>
              </a:rPr>
              <a:t>cardioacceleratory</a:t>
            </a:r>
            <a:r>
              <a:rPr lang="en-US" dirty="0">
                <a:sym typeface="Wingdings" pitchFamily="2" charset="2"/>
              </a:rPr>
              <a:t> center  cardiac output increases</a:t>
            </a:r>
          </a:p>
          <a:p>
            <a:pPr lvl="1" eaLnBrk="1" hangingPunct="1">
              <a:defRPr/>
            </a:pPr>
            <a:endParaRPr lang="en-US" dirty="0">
              <a:sym typeface="Wingdings" pitchFamily="2" charset="2"/>
            </a:endParaRPr>
          </a:p>
          <a:p>
            <a:pPr lvl="1" eaLnBrk="1" hangingPunct="1">
              <a:defRPr/>
            </a:pPr>
            <a:r>
              <a:rPr lang="en-US" dirty="0">
                <a:sym typeface="Wingdings" pitchFamily="2" charset="2"/>
              </a:rPr>
              <a:t>AND signals sent to vasomotor center  vasoconstriction  </a:t>
            </a:r>
            <a:r>
              <a:rPr lang="en-US" dirty="0" smtClean="0">
                <a:sym typeface="Wingdings" pitchFamily="2" charset="2"/>
              </a:rPr>
              <a:t>_____________________________ </a:t>
            </a:r>
            <a:r>
              <a:rPr lang="en-US" dirty="0">
                <a:sym typeface="Wingdings" pitchFamily="2" charset="2"/>
              </a:rPr>
              <a:t>blood supply returns to heart (and lungs) quickly</a:t>
            </a:r>
            <a:endParaRPr lang="en-US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Vasomotor:  brain functions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Medulla is not the only brain area that controls blood pressure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 </a:t>
            </a: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 </a:t>
            </a: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Both of these regions have input into medulla to </a:t>
            </a:r>
            <a:r>
              <a:rPr lang="en-US" dirty="0" smtClean="0"/>
              <a:t>___________________________ control </a:t>
            </a:r>
            <a:r>
              <a:rPr lang="en-US" dirty="0"/>
              <a:t>BP 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Hormone effects on BP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/>
              <a:t>Adrenal medulla</a:t>
            </a:r>
          </a:p>
          <a:p>
            <a:pPr lvl="1" eaLnBrk="1" hangingPunct="1">
              <a:defRPr/>
            </a:pPr>
            <a:r>
              <a:rPr lang="en-US" dirty="0" smtClean="0"/>
              <a:t> 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increases </a:t>
            </a:r>
            <a:r>
              <a:rPr lang="en-US" dirty="0" smtClean="0"/>
              <a:t>_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General </a:t>
            </a:r>
            <a:r>
              <a:rPr lang="en-US" dirty="0" smtClean="0"/>
              <a:t>_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Specific </a:t>
            </a:r>
            <a:r>
              <a:rPr lang="en-US" dirty="0" err="1"/>
              <a:t>vasodilation</a:t>
            </a:r>
            <a:r>
              <a:rPr lang="en-US" dirty="0"/>
              <a:t>:  skeletal and cardiac muscles</a:t>
            </a:r>
          </a:p>
          <a:p>
            <a:pPr lvl="1" eaLnBrk="1" hangingPunct="1">
              <a:defRPr/>
            </a:pPr>
            <a:r>
              <a:rPr lang="en-US" dirty="0" err="1"/>
              <a:t>Norepinephrine</a:t>
            </a:r>
            <a:endParaRPr lang="en-US" dirty="0"/>
          </a:p>
          <a:p>
            <a:pPr lvl="2" eaLnBrk="1" hangingPunct="1">
              <a:defRPr/>
            </a:pPr>
            <a:r>
              <a:rPr lang="en-US" dirty="0" smtClean="0"/>
              <a:t> 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Enhance sympathetic fight/flight response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Hormone effects on BP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err="1"/>
              <a:t>Atrial</a:t>
            </a:r>
            <a:r>
              <a:rPr lang="en-US" dirty="0"/>
              <a:t> </a:t>
            </a:r>
            <a:r>
              <a:rPr lang="en-US" dirty="0" err="1"/>
              <a:t>natriuretic</a:t>
            </a:r>
            <a:r>
              <a:rPr lang="en-US" dirty="0"/>
              <a:t> peptide:  </a:t>
            </a:r>
            <a:r>
              <a:rPr lang="en-US" dirty="0" smtClean="0"/>
              <a:t>_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 smtClean="0"/>
              <a:t>_________________________________ stimulates </a:t>
            </a:r>
            <a:r>
              <a:rPr lang="en-US" dirty="0"/>
              <a:t>ANP release.</a:t>
            </a:r>
          </a:p>
          <a:p>
            <a:pPr lvl="1" eaLnBrk="1" hangingPunct="1">
              <a:defRPr/>
            </a:pPr>
            <a:r>
              <a:rPr lang="en-US" dirty="0"/>
              <a:t>Results in </a:t>
            </a:r>
            <a:r>
              <a:rPr lang="en-US" dirty="0" smtClean="0"/>
              <a:t>____________________________________ after </a:t>
            </a:r>
            <a:r>
              <a:rPr lang="en-US" dirty="0"/>
              <a:t>ANP causes sodium to be excreted from kidneys</a:t>
            </a:r>
          </a:p>
          <a:p>
            <a:pPr lvl="2" eaLnBrk="1" hangingPunct="1">
              <a:defRPr/>
            </a:pPr>
            <a:endParaRPr lang="en-US" dirty="0"/>
          </a:p>
          <a:p>
            <a:pPr lvl="2" eaLnBrk="1" hangingPunct="1">
              <a:defRPr/>
            </a:pPr>
            <a:r>
              <a:rPr lang="en-US" dirty="0"/>
              <a:t>Where sodium goes, water goes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Hormone effects on BP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err="1"/>
              <a:t>Antidiuretic</a:t>
            </a:r>
            <a:r>
              <a:rPr lang="en-US" dirty="0"/>
              <a:t> Hormone ADH/ vasopressin</a:t>
            </a:r>
          </a:p>
          <a:p>
            <a:pPr eaLnBrk="1" hangingPunct="1">
              <a:defRPr/>
            </a:pPr>
            <a:r>
              <a:rPr lang="en-US" dirty="0"/>
              <a:t>Results in the </a:t>
            </a:r>
            <a:r>
              <a:rPr lang="en-US" dirty="0" smtClean="0"/>
              <a:t>_____________________________________ in </a:t>
            </a:r>
            <a:r>
              <a:rPr lang="en-US" dirty="0"/>
              <a:t>the body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If low BP or blood volume, ADH will prevent water from being lost as urine</a:t>
            </a:r>
          </a:p>
          <a:p>
            <a:pPr lvl="1" eaLnBrk="1" hangingPunct="1">
              <a:defRPr/>
            </a:pPr>
            <a:r>
              <a:rPr lang="en-US" dirty="0"/>
              <a:t>Water restores blood volume/pressure</a:t>
            </a:r>
          </a:p>
          <a:p>
            <a:pPr eaLnBrk="1" hangingPunct="1">
              <a:defRPr/>
            </a:pPr>
            <a:r>
              <a:rPr lang="en-US" dirty="0"/>
              <a:t>Also can cause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Hormone effects on BP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  <a:endParaRPr lang="en-US" dirty="0" smtClean="0"/>
          </a:p>
          <a:p>
            <a:pPr eaLnBrk="1" hangingPunct="1"/>
            <a:endParaRPr lang="en-US" dirty="0" smtClean="0">
              <a:sym typeface="Wingdings" pitchFamily="2" charset="2"/>
            </a:endParaRPr>
          </a:p>
          <a:p>
            <a:pPr lvl="1" eaLnBrk="1" hangingPunct="1"/>
            <a:r>
              <a:rPr lang="en-US" dirty="0" smtClean="0">
                <a:sym typeface="Wingdings" pitchFamily="2" charset="2"/>
              </a:rPr>
              <a:t>stimulates vasoconstriction</a:t>
            </a:r>
          </a:p>
          <a:p>
            <a:pPr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Causes the release of ADH and </a:t>
            </a:r>
            <a:r>
              <a:rPr lang="en-US" dirty="0" smtClean="0"/>
              <a:t>_</a:t>
            </a:r>
            <a:endParaRPr lang="en-US" dirty="0" smtClean="0"/>
          </a:p>
          <a:p>
            <a:pPr lvl="2" eaLnBrk="1" hangingPunct="1"/>
            <a:r>
              <a:rPr lang="en-US" dirty="0" smtClean="0"/>
              <a:t>Causes long-term regulation by increasing blood volume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Hormone effects on BP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 err="1"/>
              <a:t>Angiotensin</a:t>
            </a:r>
            <a:r>
              <a:rPr lang="en-US" dirty="0"/>
              <a:t> II</a:t>
            </a:r>
          </a:p>
          <a:p>
            <a:pPr lvl="1" eaLnBrk="1" hangingPunct="1">
              <a:defRPr/>
            </a:pPr>
            <a:r>
              <a:rPr lang="en-US" dirty="0"/>
              <a:t>Low BP </a:t>
            </a:r>
            <a:r>
              <a:rPr lang="en-US" dirty="0">
                <a:sym typeface="Wingdings" pitchFamily="2" charset="2"/>
              </a:rPr>
              <a:t></a:t>
            </a:r>
          </a:p>
          <a:p>
            <a:pPr lvl="1" eaLnBrk="1" hangingPunct="1">
              <a:defRPr/>
            </a:pPr>
            <a:r>
              <a:rPr lang="en-US" dirty="0">
                <a:sym typeface="Wingdings" pitchFamily="2" charset="2"/>
              </a:rPr>
              <a:t>Kidneys release </a:t>
            </a:r>
            <a:r>
              <a:rPr lang="en-US" dirty="0" smtClean="0">
                <a:sym typeface="Wingdings" pitchFamily="2" charset="2"/>
              </a:rPr>
              <a:t>_</a:t>
            </a:r>
            <a:endParaRPr lang="en-US" dirty="0">
              <a:sym typeface="Wingdings" pitchFamily="2" charset="2"/>
            </a:endParaRPr>
          </a:p>
          <a:p>
            <a:pPr lvl="1" eaLnBrk="1" hangingPunct="1">
              <a:defRPr/>
            </a:pPr>
            <a:endParaRPr lang="en-US" dirty="0">
              <a:sym typeface="Wingdings" pitchFamily="2" charset="2"/>
            </a:endParaRPr>
          </a:p>
          <a:p>
            <a:pPr lvl="1" eaLnBrk="1" hangingPunct="1">
              <a:defRPr/>
            </a:pPr>
            <a:r>
              <a:rPr lang="en-US" dirty="0" err="1">
                <a:sym typeface="Wingdings" pitchFamily="2" charset="2"/>
              </a:rPr>
              <a:t>Renin</a:t>
            </a:r>
            <a:r>
              <a:rPr lang="en-US" dirty="0">
                <a:sym typeface="Wingdings" pitchFamily="2" charset="2"/>
              </a:rPr>
              <a:t> acts as an </a:t>
            </a:r>
            <a:r>
              <a:rPr lang="en-US" dirty="0" smtClean="0">
                <a:sym typeface="Wingdings" pitchFamily="2" charset="2"/>
              </a:rPr>
              <a:t>_______________________, </a:t>
            </a:r>
            <a:r>
              <a:rPr lang="en-US" dirty="0">
                <a:sym typeface="Wingdings" pitchFamily="2" charset="2"/>
              </a:rPr>
              <a:t>breaking </a:t>
            </a:r>
            <a:r>
              <a:rPr lang="en-US" dirty="0" smtClean="0">
                <a:sym typeface="Wingdings" pitchFamily="2" charset="2"/>
              </a:rPr>
              <a:t>_____________________________ into </a:t>
            </a:r>
            <a:r>
              <a:rPr lang="en-US" dirty="0" err="1">
                <a:sym typeface="Wingdings" pitchFamily="2" charset="2"/>
              </a:rPr>
              <a:t>angiotensin</a:t>
            </a:r>
            <a:r>
              <a:rPr lang="en-US" dirty="0">
                <a:sym typeface="Wingdings" pitchFamily="2" charset="2"/>
              </a:rPr>
              <a:t> I</a:t>
            </a:r>
          </a:p>
          <a:p>
            <a:pPr lvl="1" eaLnBrk="1" hangingPunct="1">
              <a:defRPr/>
            </a:pPr>
            <a:endParaRPr lang="en-US" dirty="0">
              <a:sym typeface="Wingdings" pitchFamily="2" charset="2"/>
            </a:endParaRPr>
          </a:p>
          <a:p>
            <a:pPr lvl="1" eaLnBrk="1" hangingPunct="1">
              <a:defRPr/>
            </a:pPr>
            <a:r>
              <a:rPr lang="en-US" dirty="0" err="1">
                <a:sym typeface="Wingdings" pitchFamily="2" charset="2"/>
              </a:rPr>
              <a:t>Angiotensin</a:t>
            </a:r>
            <a:r>
              <a:rPr lang="en-US" dirty="0">
                <a:sym typeface="Wingdings" pitchFamily="2" charset="2"/>
              </a:rPr>
              <a:t> I is changed into </a:t>
            </a:r>
            <a:r>
              <a:rPr lang="en-US" dirty="0" err="1">
                <a:sym typeface="Wingdings" pitchFamily="2" charset="2"/>
              </a:rPr>
              <a:t>angiotensin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____ by _________________________ :  </a:t>
            </a:r>
            <a:r>
              <a:rPr lang="en-US" dirty="0" err="1">
                <a:sym typeface="Wingdings" pitchFamily="2" charset="2"/>
              </a:rPr>
              <a:t>Angiotensin</a:t>
            </a:r>
            <a:r>
              <a:rPr lang="en-US" dirty="0">
                <a:sym typeface="Wingdings" pitchFamily="2" charset="2"/>
              </a:rPr>
              <a:t> Converting Enzyme</a:t>
            </a:r>
            <a:endParaRPr lang="en-US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BP Control:  Long term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Will change blood pressure based on changes in blood volume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Recall that short term controls dealt mostly with </a:t>
            </a:r>
            <a:r>
              <a:rPr lang="en-US" dirty="0" smtClean="0"/>
              <a:t>________________________________ to </a:t>
            </a:r>
            <a:r>
              <a:rPr lang="en-US" dirty="0"/>
              <a:t>control blood pressure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Short term solutions like </a:t>
            </a:r>
            <a:r>
              <a:rPr lang="en-US" dirty="0" err="1"/>
              <a:t>baroreceptors</a:t>
            </a:r>
            <a:r>
              <a:rPr lang="en-US" dirty="0"/>
              <a:t> can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Respond </a:t>
            </a:r>
            <a:r>
              <a:rPr lang="en-US" dirty="0" smtClean="0"/>
              <a:t>_</a:t>
            </a: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_______________________________ to </a:t>
            </a:r>
            <a:r>
              <a:rPr lang="en-US" dirty="0"/>
              <a:t>chronic conditions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BP control:  long term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Kidneys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_____________________________ regulate </a:t>
            </a:r>
            <a:r>
              <a:rPr lang="en-US" dirty="0"/>
              <a:t>arterial pressure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/>
              <a:t>Alters </a:t>
            </a:r>
            <a:r>
              <a:rPr lang="en-US" dirty="0" smtClean="0"/>
              <a:t>____________________________________ as </a:t>
            </a:r>
            <a:r>
              <a:rPr lang="en-US" dirty="0"/>
              <a:t>a function of filtration pressure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dirty="0"/>
              <a:t>High blood pressure forces blood to be filtered and processed quickly through the renal system.  Larger amounts of water will be lost as urine causing the blood pressure to lower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________________________________ regulates </a:t>
            </a:r>
            <a:r>
              <a:rPr lang="en-US" dirty="0"/>
              <a:t>arterial pressure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err="1"/>
              <a:t>Renin-angiotensin</a:t>
            </a:r>
            <a:r>
              <a:rPr lang="en-US" dirty="0"/>
              <a:t> mechanism:  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dirty="0"/>
              <a:t>stimulates </a:t>
            </a:r>
            <a:r>
              <a:rPr lang="en-US" dirty="0" smtClean="0"/>
              <a:t>___________________________________ which </a:t>
            </a:r>
            <a:r>
              <a:rPr lang="en-US" dirty="0"/>
              <a:t>reabsorbs sodium and in turn causes the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Monitoring Circulatory Efficiency</a:t>
            </a:r>
          </a:p>
        </p:txBody>
      </p:sp>
      <p:sp>
        <p:nvSpPr>
          <p:cNvPr id="13005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_________________________________: </a:t>
            </a:r>
            <a:endParaRPr lang="en-US" dirty="0" smtClean="0"/>
          </a:p>
          <a:p>
            <a:pPr lvl="1" eaLnBrk="1" hangingPunct="1"/>
            <a:r>
              <a:rPr lang="en-US" dirty="0" smtClean="0"/>
              <a:t>pulse and blood pressure, along with respiratory rate and body temperature</a:t>
            </a:r>
          </a:p>
          <a:p>
            <a:pPr eaLnBrk="1" hangingPunct="1"/>
            <a:r>
              <a:rPr lang="en-US" dirty="0" smtClean="0"/>
              <a:t>Pulse: </a:t>
            </a:r>
          </a:p>
          <a:p>
            <a:pPr lvl="1" eaLnBrk="1" hangingPunct="1"/>
            <a:r>
              <a:rPr lang="en-US" dirty="0" smtClean="0"/>
              <a:t>pressure wave caused by the </a:t>
            </a:r>
            <a:r>
              <a:rPr lang="en-US" dirty="0" smtClean="0"/>
              <a:t>_</a:t>
            </a:r>
            <a:endParaRPr lang="en-US" dirty="0" smtClean="0"/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Ventricles: The Discharging Chambers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Walls are ridged by </a:t>
            </a:r>
            <a:r>
              <a:rPr lang="en-US" dirty="0" err="1"/>
              <a:t>trabeculae</a:t>
            </a:r>
            <a:r>
              <a:rPr lang="en-US" dirty="0"/>
              <a:t> </a:t>
            </a:r>
            <a:r>
              <a:rPr lang="en-US" dirty="0" err="1"/>
              <a:t>carneae</a:t>
            </a:r>
            <a:endParaRPr lang="en-US" dirty="0"/>
          </a:p>
          <a:p>
            <a:r>
              <a:rPr lang="en-US" dirty="0" smtClean="0"/>
              <a:t>_________________________________ project </a:t>
            </a:r>
            <a:r>
              <a:rPr lang="en-US" dirty="0"/>
              <a:t>into the ventricular cavities</a:t>
            </a:r>
          </a:p>
          <a:p>
            <a:r>
              <a:rPr lang="en-US" dirty="0"/>
              <a:t>Vessel leaving the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Vessel leaving the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657600" cy="1143000"/>
          </a:xfrm>
        </p:spPr>
        <p:txBody>
          <a:bodyPr/>
          <a:lstStyle/>
          <a:p>
            <a:pPr eaLnBrk="1" hangingPunct="1"/>
            <a:r>
              <a:rPr lang="en-US" smtClean="0"/>
              <a:t>Pulse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077200" cy="5105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the expansion/recoil of artery walls due to  increased pressure </a:t>
            </a:r>
            <a:r>
              <a:rPr lang="en-US" dirty="0" smtClean="0">
                <a:cs typeface="Times New Roman" pitchFamily="18" charset="0"/>
              </a:rPr>
              <a:t>_.  </a:t>
            </a:r>
            <a:endParaRPr lang="en-US" dirty="0">
              <a:cs typeface="Times New Roman" pitchFamily="18" charset="0"/>
            </a:endParaRPr>
          </a:p>
          <a:p>
            <a:pPr eaLnBrk="1" hangingPunct="1">
              <a:defRPr/>
            </a:pPr>
            <a:endParaRPr lang="en-US" dirty="0" smtClean="0">
              <a:cs typeface="Times New Roman" pitchFamily="18" charset="0"/>
            </a:endParaRPr>
          </a:p>
          <a:p>
            <a:pPr eaLnBrk="1" hangingPunct="1">
              <a:defRPr/>
            </a:pPr>
            <a:endParaRPr lang="en-US" dirty="0">
              <a:cs typeface="Times New Roman" pitchFamily="18" charset="0"/>
            </a:endParaRPr>
          </a:p>
          <a:p>
            <a:pPr eaLnBrk="1" hangingPunct="1">
              <a:defRPr/>
            </a:pPr>
            <a:endParaRPr lang="en-US" dirty="0" smtClean="0"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cs typeface="Times New Roman" pitchFamily="18" charset="0"/>
              </a:rPr>
              <a:t>Felt </a:t>
            </a:r>
            <a:r>
              <a:rPr lang="en-US" dirty="0">
                <a:cs typeface="Times New Roman" pitchFamily="18" charset="0"/>
              </a:rPr>
              <a:t>near surfaces.  </a:t>
            </a:r>
            <a:endParaRPr lang="en-US" dirty="0"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Head and neck pulses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Temporal artery</a:t>
            </a:r>
          </a:p>
          <a:p>
            <a:pPr lvl="1" eaLnBrk="1" hangingPunct="1">
              <a:defRPr/>
            </a:pPr>
            <a:r>
              <a:rPr lang="en-US" dirty="0"/>
              <a:t>Branches off of </a:t>
            </a:r>
            <a:r>
              <a:rPr lang="en-US" dirty="0" smtClean="0"/>
              <a:t>_</a:t>
            </a: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Pulse is palpable </a:t>
            </a:r>
            <a:r>
              <a:rPr lang="en-US" dirty="0" smtClean="0"/>
              <a:t>___________________ to </a:t>
            </a:r>
            <a:r>
              <a:rPr lang="en-US" dirty="0"/>
              <a:t>the </a:t>
            </a:r>
            <a:r>
              <a:rPr lang="en-US" dirty="0" err="1"/>
              <a:t>zygomatic</a:t>
            </a:r>
            <a:r>
              <a:rPr lang="en-US" dirty="0"/>
              <a:t> arch, anterior and superior to the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Head and neck pulses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/>
              <a:t>Common carotid artery</a:t>
            </a:r>
          </a:p>
          <a:p>
            <a:pPr lvl="1" eaLnBrk="1" hangingPunct="1">
              <a:defRPr/>
            </a:pPr>
            <a:r>
              <a:rPr lang="en-US" dirty="0"/>
              <a:t>The </a:t>
            </a:r>
            <a:r>
              <a:rPr lang="en-US" b="1" dirty="0"/>
              <a:t>left</a:t>
            </a:r>
            <a:r>
              <a:rPr lang="en-US" dirty="0"/>
              <a:t> common carotid artery is one of three arteries that originate along the </a:t>
            </a:r>
            <a:r>
              <a:rPr lang="en-US" dirty="0" smtClean="0"/>
              <a:t>_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The </a:t>
            </a:r>
            <a:r>
              <a:rPr lang="en-US" b="1" dirty="0"/>
              <a:t>right</a:t>
            </a:r>
            <a:r>
              <a:rPr lang="en-US" dirty="0"/>
              <a:t> common carotid artery arises from the </a:t>
            </a:r>
            <a:r>
              <a:rPr lang="en-US" dirty="0" smtClean="0"/>
              <a:t>_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Pulse:  palpated in the neck at </a:t>
            </a:r>
            <a:r>
              <a:rPr lang="en-US" dirty="0" smtClean="0"/>
              <a:t>_</a:t>
            </a:r>
            <a:endParaRPr lang="en-US" dirty="0"/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r>
              <a:rPr lang="en-US" dirty="0" err="1" smtClean="0"/>
              <a:t>Baroreceptors</a:t>
            </a:r>
            <a:r>
              <a:rPr lang="en-US" dirty="0" smtClean="0"/>
              <a:t> </a:t>
            </a:r>
            <a:r>
              <a:rPr lang="en-US" dirty="0"/>
              <a:t>in carotids are sensitive to bilateral palpation, may cause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791200" cy="1143000"/>
          </a:xfrm>
        </p:spPr>
        <p:txBody>
          <a:bodyPr/>
          <a:lstStyle/>
          <a:p>
            <a:pPr eaLnBrk="1" hangingPunct="1"/>
            <a:r>
              <a:rPr lang="en-US" smtClean="0"/>
              <a:t>Upper limb pulses</a:t>
            </a:r>
          </a:p>
        </p:txBody>
      </p:sp>
      <p:sp>
        <p:nvSpPr>
          <p:cNvPr id="38915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Brachial artery</a:t>
            </a:r>
          </a:p>
          <a:p>
            <a:pPr lvl="1" eaLnBrk="1" hangingPunct="1">
              <a:defRPr/>
            </a:pPr>
            <a:r>
              <a:rPr lang="en-US" dirty="0"/>
              <a:t>Origin:  </a:t>
            </a:r>
            <a:r>
              <a:rPr lang="en-US" dirty="0" smtClean="0"/>
              <a:t>______________________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axillary</a:t>
            </a:r>
            <a:r>
              <a:rPr lang="en-US" dirty="0">
                <a:sym typeface="Wingdings" pitchFamily="2" charset="2"/>
              </a:rPr>
              <a:t> artery  to brachial artery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Palpation:  at the </a:t>
            </a:r>
            <a:r>
              <a:rPr lang="en-US" dirty="0" smtClean="0"/>
              <a:t>_</a:t>
            </a:r>
            <a:endParaRPr lang="en-US" dirty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Is </a:t>
            </a:r>
            <a:r>
              <a:rPr lang="en-US" dirty="0"/>
              <a:t>the artery used to determine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Upper limb pulses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Radial Artery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Origin:  </a:t>
            </a:r>
            <a:r>
              <a:rPr lang="en-US" dirty="0" err="1"/>
              <a:t>Subclavian</a:t>
            </a:r>
            <a:r>
              <a:rPr lang="en-US" dirty="0"/>
              <a:t> a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axillary</a:t>
            </a:r>
            <a:r>
              <a:rPr lang="en-US" dirty="0">
                <a:sym typeface="Wingdings" pitchFamily="2" charset="2"/>
              </a:rPr>
              <a:t> a  brachial a  splits into </a:t>
            </a:r>
            <a:r>
              <a:rPr lang="en-US" dirty="0" smtClean="0">
                <a:sym typeface="Wingdings" pitchFamily="2" charset="2"/>
              </a:rPr>
              <a:t>_</a:t>
            </a:r>
            <a:endParaRPr lang="en-US" dirty="0"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dirty="0"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Palpation:  at the </a:t>
            </a:r>
            <a:r>
              <a:rPr lang="en-US" dirty="0" smtClean="0"/>
              <a:t>____________________ wrist</a:t>
            </a:r>
            <a:r>
              <a:rPr lang="en-US" dirty="0"/>
              <a:t>:  three finger-widths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Lower Limb Pulses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___________________ arterial </a:t>
            </a:r>
            <a:r>
              <a:rPr lang="en-US" dirty="0" smtClean="0"/>
              <a:t>pulses are routinely felt in the lower limb.</a:t>
            </a:r>
          </a:p>
          <a:p>
            <a:pPr lvl="1" eaLnBrk="1" hangingPunct="1"/>
            <a:r>
              <a:rPr lang="en-US" dirty="0" smtClean="0"/>
              <a:t> </a:t>
            </a:r>
            <a:endParaRPr lang="en-US" dirty="0" smtClean="0"/>
          </a:p>
          <a:p>
            <a:pPr lvl="1" eaLnBrk="1" hangingPunct="1"/>
            <a:r>
              <a:rPr lang="en-US" dirty="0" smtClean="0"/>
              <a:t> </a:t>
            </a:r>
            <a:endParaRPr lang="en-US" dirty="0" smtClean="0"/>
          </a:p>
          <a:p>
            <a:pPr lvl="1" eaLnBrk="1" hangingPunct="1"/>
            <a:r>
              <a:rPr lang="en-US" dirty="0" smtClean="0"/>
              <a:t>Posterior </a:t>
            </a:r>
            <a:r>
              <a:rPr lang="en-US" dirty="0" err="1" smtClean="0"/>
              <a:t>tibial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err="1" smtClean="0"/>
              <a:t>Dorsalis</a:t>
            </a:r>
            <a:r>
              <a:rPr lang="en-US" dirty="0" smtClean="0"/>
              <a:t> </a:t>
            </a:r>
            <a:r>
              <a:rPr lang="en-US" dirty="0" err="1" smtClean="0"/>
              <a:t>pedis</a:t>
            </a:r>
            <a:r>
              <a:rPr lang="en-US" dirty="0" smtClean="0"/>
              <a:t> (dorsum of foot)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Femoral pulse</a:t>
            </a:r>
          </a:p>
        </p:txBody>
      </p:sp>
      <p:sp>
        <p:nvSpPr>
          <p:cNvPr id="20483" name="AutoShape 3"/>
          <p:cNvSpPr>
            <a:spLocks noGrp="1" noChangeAspec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/>
              <a:t>Most of the blood supply to the lower limb is carried in the </a:t>
            </a:r>
            <a:r>
              <a:rPr lang="en-US" dirty="0" smtClean="0"/>
              <a:t>_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Aorta </a:t>
            </a:r>
            <a:r>
              <a:rPr lang="en-US" dirty="0">
                <a:sym typeface="Wingdings" pitchFamily="2" charset="2"/>
              </a:rPr>
              <a:t></a:t>
            </a:r>
          </a:p>
          <a:p>
            <a:pPr lvl="1" eaLnBrk="1" hangingPunct="1">
              <a:defRPr/>
            </a:pPr>
            <a:r>
              <a:rPr lang="en-US" dirty="0">
                <a:sym typeface="Wingdings" pitchFamily="2" charset="2"/>
              </a:rPr>
              <a:t>descending aorta  </a:t>
            </a: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_________________________________ </a:t>
            </a:r>
            <a:endParaRPr lang="en-US" dirty="0">
              <a:sym typeface="Wingdings" pitchFamily="2" charset="2"/>
            </a:endParaRPr>
          </a:p>
          <a:p>
            <a:pPr lvl="1" eaLnBrk="1" hangingPunct="1">
              <a:defRPr/>
            </a:pPr>
            <a:r>
              <a:rPr lang="en-US" dirty="0">
                <a:sym typeface="Wingdings" pitchFamily="2" charset="2"/>
              </a:rPr>
              <a:t>external iliac artery  </a:t>
            </a:r>
          </a:p>
          <a:p>
            <a:pPr lvl="1" eaLnBrk="1" hangingPunct="1">
              <a:defRPr/>
            </a:pPr>
            <a:r>
              <a:rPr lang="en-US" dirty="0"/>
              <a:t>becomes </a:t>
            </a:r>
            <a:r>
              <a:rPr lang="en-US" dirty="0" smtClean="0"/>
              <a:t>_________________________</a:t>
            </a:r>
            <a:r>
              <a:rPr lang="en-US" dirty="0" smtClean="0">
                <a:sym typeface="Wingdings" pitchFamily="2" charset="2"/>
              </a:rPr>
              <a:t> </a:t>
            </a:r>
            <a:endParaRPr lang="en-US" dirty="0">
              <a:sym typeface="Wingdings" pitchFamily="2" charset="2"/>
            </a:endParaRPr>
          </a:p>
          <a:p>
            <a:pPr lvl="1" eaLnBrk="1" hangingPunct="1">
              <a:defRPr/>
            </a:pPr>
            <a:r>
              <a:rPr lang="en-US" dirty="0">
                <a:sym typeface="Wingdings" pitchFamily="2" charset="2"/>
              </a:rPr>
              <a:t>deep femoral</a:t>
            </a:r>
            <a:endParaRPr lang="en-US" dirty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the Femoral Pulse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48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Locate the superior border of the </a:t>
            </a:r>
            <a:r>
              <a:rPr lang="en-US" sz="2800" dirty="0" smtClean="0"/>
              <a:t>___________________ in </a:t>
            </a:r>
            <a:r>
              <a:rPr lang="en-US" sz="2800" dirty="0" smtClean="0"/>
              <a:t>the mid line of the body; </a:t>
            </a:r>
          </a:p>
          <a:p>
            <a:pPr eaLnBrk="1" hangingPunct="1"/>
            <a:r>
              <a:rPr lang="en-US" sz="2800" dirty="0" smtClean="0"/>
              <a:t>Feel the </a:t>
            </a:r>
            <a:r>
              <a:rPr lang="en-US" sz="2800" dirty="0" smtClean="0"/>
              <a:t>_______________________________. </a:t>
            </a:r>
            <a:r>
              <a:rPr lang="en-US" sz="2800" dirty="0" smtClean="0"/>
              <a:t>The femoral pulse can be found midway between these two bony points </a:t>
            </a:r>
          </a:p>
          <a:p>
            <a:pPr lvl="1" eaLnBrk="1" hangingPunct="1"/>
            <a:r>
              <a:rPr lang="en-US" sz="2400" dirty="0" smtClean="0"/>
              <a:t>(the </a:t>
            </a:r>
            <a:r>
              <a:rPr lang="en-US" sz="2400" dirty="0" smtClean="0"/>
              <a:t>___________________________________ point</a:t>
            </a:r>
            <a:r>
              <a:rPr lang="en-US" sz="2400" dirty="0" smtClean="0"/>
              <a:t>) 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Popliteal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femoral artery leaves enters the </a:t>
            </a:r>
            <a:r>
              <a:rPr lang="en-US" sz="2800" dirty="0" err="1" smtClean="0"/>
              <a:t>popliteal</a:t>
            </a:r>
            <a:r>
              <a:rPr lang="en-US" sz="2800" dirty="0" smtClean="0"/>
              <a:t> </a:t>
            </a:r>
            <a:r>
              <a:rPr lang="en-US" sz="2800" dirty="0" err="1" smtClean="0"/>
              <a:t>fossa</a:t>
            </a:r>
            <a:r>
              <a:rPr lang="en-US" sz="2800" dirty="0" smtClean="0"/>
              <a:t> by passing through the </a:t>
            </a:r>
            <a:r>
              <a:rPr lang="en-US" sz="2800" dirty="0" smtClean="0"/>
              <a:t>_</a:t>
            </a: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dirty="0" smtClean="0"/>
              <a:t>name of the vessel then changes to the </a:t>
            </a:r>
            <a:r>
              <a:rPr lang="en-US" sz="2800" dirty="0" smtClean="0"/>
              <a:t>_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Palpating popliteal artery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/>
              <a:t>bend the knee so that it is flexed to about </a:t>
            </a:r>
            <a:r>
              <a:rPr lang="en-US" dirty="0" smtClean="0"/>
              <a:t>_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press the tips of your fingers into the </a:t>
            </a:r>
            <a:r>
              <a:rPr lang="en-US" dirty="0" err="1"/>
              <a:t>popliteal</a:t>
            </a:r>
            <a:r>
              <a:rPr lang="en-US" dirty="0"/>
              <a:t> </a:t>
            </a:r>
            <a:r>
              <a:rPr lang="en-US" dirty="0" err="1"/>
              <a:t>fossa</a:t>
            </a:r>
            <a:r>
              <a:rPr lang="en-US" dirty="0"/>
              <a:t>. 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The </a:t>
            </a:r>
            <a:r>
              <a:rPr lang="en-US" dirty="0" err="1"/>
              <a:t>popliteal</a:t>
            </a:r>
            <a:r>
              <a:rPr lang="en-US" dirty="0"/>
              <a:t> pulse is deep and </a:t>
            </a:r>
            <a:r>
              <a:rPr lang="en-US" dirty="0" smtClean="0"/>
              <a:t>__________________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Can be difficult to palpate</a:t>
            </a:r>
          </a:p>
          <a:p>
            <a:pPr lvl="1" eaLnBrk="1" hangingPunct="1">
              <a:buFontTx/>
              <a:buNone/>
              <a:defRPr/>
            </a:pP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Pathway of Blood Through the Heart 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/>
          </a:bodyPr>
          <a:lstStyle/>
          <a:p>
            <a:r>
              <a:rPr lang="en-US" dirty="0"/>
              <a:t>The heart is two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Right side is the pump for </a:t>
            </a:r>
            <a:r>
              <a:rPr lang="en-US" dirty="0" smtClean="0"/>
              <a:t>_</a:t>
            </a:r>
            <a:endParaRPr lang="en-US" dirty="0"/>
          </a:p>
          <a:p>
            <a:pPr lvl="2"/>
            <a:r>
              <a:rPr lang="en-US" dirty="0"/>
              <a:t>Vessels that carry blood to and from the lungs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Left </a:t>
            </a:r>
            <a:r>
              <a:rPr lang="en-US" dirty="0"/>
              <a:t>side is the pump for the </a:t>
            </a:r>
            <a:r>
              <a:rPr lang="en-US" dirty="0" smtClean="0"/>
              <a:t>_</a:t>
            </a:r>
            <a:endParaRPr lang="en-US" dirty="0"/>
          </a:p>
          <a:p>
            <a:pPr lvl="2"/>
            <a:r>
              <a:rPr lang="en-US" dirty="0"/>
              <a:t>Vessels that carry the blood to and from all body tissues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Posterior Tibial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</a:t>
            </a:r>
            <a:r>
              <a:rPr lang="en-US" sz="2800" dirty="0" err="1" smtClean="0"/>
              <a:t>Popliteal</a:t>
            </a:r>
            <a:r>
              <a:rPr lang="en-US" sz="2800" dirty="0" smtClean="0"/>
              <a:t> artery branches into </a:t>
            </a:r>
            <a:r>
              <a:rPr lang="en-US" sz="2800" dirty="0" smtClean="0"/>
              <a:t>_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Palpating Posterior tibial artery</a:t>
            </a:r>
          </a:p>
        </p:txBody>
      </p:sp>
      <p:sp>
        <p:nvSpPr>
          <p:cNvPr id="142339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Locate the medial </a:t>
            </a:r>
            <a:r>
              <a:rPr lang="en-US" dirty="0" smtClean="0"/>
              <a:t>_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_______________________________ to </a:t>
            </a:r>
            <a:r>
              <a:rPr lang="en-US" dirty="0" smtClean="0"/>
              <a:t>the medial </a:t>
            </a:r>
            <a:r>
              <a:rPr lang="en-US" dirty="0" err="1" smtClean="0"/>
              <a:t>malleolus</a:t>
            </a:r>
            <a:r>
              <a:rPr lang="en-US" dirty="0" smtClean="0"/>
              <a:t> you should find the posterior </a:t>
            </a:r>
            <a:r>
              <a:rPr lang="en-US" dirty="0" err="1" smtClean="0"/>
              <a:t>tibial</a:t>
            </a:r>
            <a:r>
              <a:rPr lang="en-US" dirty="0" smtClean="0"/>
              <a:t> pulse.</a:t>
            </a:r>
            <a:r>
              <a:rPr lang="en-US" i="1" dirty="0" smtClean="0"/>
              <a:t> 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Dorsalis Pedis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Below the knee, the </a:t>
            </a:r>
            <a:r>
              <a:rPr lang="en-US" sz="2400" dirty="0" err="1" smtClean="0"/>
              <a:t>popliteal</a:t>
            </a:r>
            <a:r>
              <a:rPr lang="en-US" sz="2400" dirty="0" smtClean="0"/>
              <a:t> artery divides into the anterior and posterior </a:t>
            </a:r>
            <a:r>
              <a:rPr lang="en-US" sz="2400" dirty="0" err="1" smtClean="0"/>
              <a:t>tibial</a:t>
            </a:r>
            <a:r>
              <a:rPr lang="en-US" sz="2400" dirty="0" smtClean="0"/>
              <a:t> arteries.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dirty="0" smtClean="0"/>
              <a:t>anterior branch enters the </a:t>
            </a:r>
            <a:r>
              <a:rPr lang="en-US" sz="2400" dirty="0" smtClean="0"/>
              <a:t>____________________________________________ of </a:t>
            </a:r>
            <a:r>
              <a:rPr lang="en-US" sz="2400" dirty="0" smtClean="0"/>
              <a:t>the leg by passing between the tibia and fibula above the </a:t>
            </a:r>
            <a:r>
              <a:rPr lang="en-US" sz="2400" dirty="0" err="1" smtClean="0"/>
              <a:t>interosseous</a:t>
            </a:r>
            <a:r>
              <a:rPr lang="en-US" sz="2400" dirty="0" smtClean="0"/>
              <a:t> membrane. 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It </a:t>
            </a:r>
            <a:r>
              <a:rPr lang="en-US" sz="2400" dirty="0" smtClean="0"/>
              <a:t>continues on to the </a:t>
            </a:r>
            <a:r>
              <a:rPr lang="en-US" sz="2400" dirty="0" smtClean="0"/>
              <a:t>_______________________________ as </a:t>
            </a:r>
            <a:r>
              <a:rPr lang="en-US" sz="2400" dirty="0" smtClean="0"/>
              <a:t>the </a:t>
            </a:r>
            <a:r>
              <a:rPr lang="en-US" sz="2400" dirty="0" err="1" smtClean="0"/>
              <a:t>dorsalis</a:t>
            </a:r>
            <a:r>
              <a:rPr lang="en-US" sz="2400" dirty="0" smtClean="0"/>
              <a:t> </a:t>
            </a:r>
            <a:r>
              <a:rPr lang="en-US" sz="2400" dirty="0" err="1" smtClean="0"/>
              <a:t>pedis</a:t>
            </a:r>
            <a:r>
              <a:rPr lang="en-US" sz="2400" dirty="0" smtClean="0"/>
              <a:t> artery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Palpating dorsalis pedis pulse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/>
              <a:t>Place your fingers </a:t>
            </a:r>
            <a:r>
              <a:rPr lang="en-US" dirty="0" smtClean="0"/>
              <a:t>_____________________ down </a:t>
            </a:r>
            <a:r>
              <a:rPr lang="en-US" dirty="0"/>
              <a:t>the dorsum of the foot in the line between the </a:t>
            </a:r>
            <a:r>
              <a:rPr lang="en-US" dirty="0" smtClean="0"/>
              <a:t>_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The bones you can feel are the dorsal aspect of the </a:t>
            </a:r>
            <a:r>
              <a:rPr lang="en-US" dirty="0" err="1"/>
              <a:t>navicular</a:t>
            </a:r>
            <a:r>
              <a:rPr lang="en-US" dirty="0"/>
              <a:t> and the intermediate cuneiform bones. </a:t>
            </a:r>
          </a:p>
          <a:p>
            <a:pPr eaLnBrk="1" hangingPunct="1">
              <a:defRPr/>
            </a:pPr>
            <a:r>
              <a:rPr lang="en-US" dirty="0"/>
              <a:t>The pulse is palpated where the artery passes over this area. 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Measuring Blood Pressure</a:t>
            </a:r>
          </a:p>
        </p:txBody>
      </p:sp>
      <p:sp>
        <p:nvSpPr>
          <p:cNvPr id="14541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Systemic arterial BP</a:t>
            </a:r>
          </a:p>
          <a:p>
            <a:pPr lvl="1" eaLnBrk="1" hangingPunct="1"/>
            <a:r>
              <a:rPr lang="en-US" dirty="0" smtClean="0"/>
              <a:t>Measured </a:t>
            </a:r>
            <a:r>
              <a:rPr lang="en-US" dirty="0" smtClean="0"/>
              <a:t>________________________ by </a:t>
            </a:r>
            <a:r>
              <a:rPr lang="en-US" dirty="0" smtClean="0"/>
              <a:t>the </a:t>
            </a:r>
            <a:r>
              <a:rPr lang="en-US" dirty="0" smtClean="0"/>
              <a:t>__________________________________ method </a:t>
            </a:r>
            <a:r>
              <a:rPr lang="en-US" dirty="0" smtClean="0"/>
              <a:t>using a sphygmomanometer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Pressure is increased in the cuff until it exceeds systolic pressure in the brachial artery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Alterations in Blood Pressure	</a:t>
            </a:r>
          </a:p>
        </p:txBody>
      </p:sp>
      <p:sp>
        <p:nvSpPr>
          <p:cNvPr id="1464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Hypotension: </a:t>
            </a:r>
          </a:p>
          <a:p>
            <a:pPr lvl="1" eaLnBrk="1" hangingPunct="1"/>
            <a:r>
              <a:rPr lang="en-US" dirty="0" smtClean="0"/>
              <a:t> </a:t>
            </a:r>
            <a:endParaRPr lang="en-US" dirty="0" smtClean="0"/>
          </a:p>
          <a:p>
            <a:pPr lvl="1" eaLnBrk="1" hangingPunct="1"/>
            <a:r>
              <a:rPr lang="en-US" dirty="0" smtClean="0"/>
              <a:t>Systolic pressure below </a:t>
            </a:r>
            <a:r>
              <a:rPr lang="en-US" dirty="0" smtClean="0"/>
              <a:t>_</a:t>
            </a:r>
            <a:endParaRPr lang="en-US" dirty="0" smtClean="0"/>
          </a:p>
          <a:p>
            <a:pPr lvl="1" eaLnBrk="1" hangingPunct="1"/>
            <a:r>
              <a:rPr lang="en-US" dirty="0" smtClean="0"/>
              <a:t>Often associated with long life and lack of cardiovascular illness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Homeostatic Imbalance: Hypotension</a:t>
            </a:r>
          </a:p>
        </p:txBody>
      </p:sp>
      <p:sp>
        <p:nvSpPr>
          <p:cNvPr id="16486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Orthostatic hypotension</a:t>
            </a:r>
          </a:p>
          <a:p>
            <a:pPr lvl="1" eaLnBrk="1" hangingPunct="1">
              <a:defRPr/>
            </a:pPr>
            <a:r>
              <a:rPr lang="en-US" dirty="0" smtClean="0"/>
              <a:t>_____________________________________ and </a:t>
            </a:r>
            <a:r>
              <a:rPr lang="en-US" dirty="0" smtClean="0"/>
              <a:t>dizziness when suddenly rising from a sitting or reclining position </a:t>
            </a:r>
          </a:p>
          <a:p>
            <a:pPr eaLnBrk="1" hangingPunct="1">
              <a:defRPr/>
            </a:pPr>
            <a:r>
              <a:rPr lang="en-US" dirty="0" smtClean="0"/>
              <a:t>Chronic hypotension</a:t>
            </a:r>
          </a:p>
          <a:p>
            <a:pPr lvl="1" eaLnBrk="1" hangingPunct="1">
              <a:defRPr/>
            </a:pPr>
            <a:r>
              <a:rPr lang="en-US" dirty="0" smtClean="0"/>
              <a:t>hint of </a:t>
            </a:r>
            <a:r>
              <a:rPr lang="en-US" dirty="0" smtClean="0"/>
              <a:t>_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warning sign for Addison’s disease or hypothyroidism</a:t>
            </a:r>
          </a:p>
          <a:p>
            <a:pPr eaLnBrk="1" hangingPunct="1">
              <a:defRPr/>
            </a:pPr>
            <a:r>
              <a:rPr lang="en-US" dirty="0" smtClean="0"/>
              <a:t>___________________________ hypotension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important sign of </a:t>
            </a:r>
            <a:r>
              <a:rPr lang="en-US" dirty="0" smtClean="0"/>
              <a:t>_</a:t>
            </a:r>
            <a:endParaRPr lang="en-US" dirty="0" smtClean="0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Alterations in Blood Pressure	</a:t>
            </a:r>
          </a:p>
        </p:txBody>
      </p:sp>
      <p:sp>
        <p:nvSpPr>
          <p:cNvPr id="14848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Hypertension</a:t>
            </a:r>
          </a:p>
          <a:p>
            <a:pPr lvl="1" eaLnBrk="1" hangingPunct="1"/>
            <a:r>
              <a:rPr lang="en-US" dirty="0" smtClean="0"/>
              <a:t> </a:t>
            </a:r>
            <a:endParaRPr lang="en-US" dirty="0" smtClean="0"/>
          </a:p>
          <a:p>
            <a:pPr lvl="1" eaLnBrk="1" hangingPunct="1"/>
            <a:r>
              <a:rPr lang="en-US" dirty="0" smtClean="0"/>
              <a:t>______________________________ elevated </a:t>
            </a:r>
            <a:r>
              <a:rPr lang="en-US" dirty="0" smtClean="0"/>
              <a:t>arterial pressure of 140/90 or higher</a:t>
            </a:r>
          </a:p>
          <a:p>
            <a:pPr lvl="2" eaLnBrk="1" hangingPunct="1"/>
            <a:r>
              <a:rPr lang="en-US" dirty="0" smtClean="0"/>
              <a:t>May be transient adaptations during fever, physical exertion, and emotional upset</a:t>
            </a:r>
          </a:p>
          <a:p>
            <a:pPr lvl="2" eaLnBrk="1" hangingPunct="1"/>
            <a:endParaRPr lang="en-US" dirty="0" smtClean="0"/>
          </a:p>
          <a:p>
            <a:pPr lvl="2" eaLnBrk="1" hangingPunct="1"/>
            <a:r>
              <a:rPr lang="en-US" dirty="0" smtClean="0"/>
              <a:t>Often persistent in </a:t>
            </a:r>
            <a:r>
              <a:rPr lang="en-US" dirty="0" smtClean="0"/>
              <a:t>_</a:t>
            </a:r>
            <a:endParaRPr lang="en-US" dirty="0" smtClean="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Temperature Regulation</a:t>
            </a:r>
          </a:p>
        </p:txBody>
      </p:sp>
      <p:sp>
        <p:nvSpPr>
          <p:cNvPr id="14950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As temperature rises (e.g., heat exposure, fever, vigorous exercise)</a:t>
            </a:r>
          </a:p>
          <a:p>
            <a:pPr lvl="1" eaLnBrk="1" hangingPunct="1"/>
            <a:r>
              <a:rPr lang="en-US" dirty="0" smtClean="0"/>
              <a:t>Hypothalamic </a:t>
            </a:r>
            <a:r>
              <a:rPr lang="en-US" dirty="0" smtClean="0"/>
              <a:t>___________________________________ of </a:t>
            </a:r>
            <a:r>
              <a:rPr lang="en-US" dirty="0" smtClean="0"/>
              <a:t>the skin vessels</a:t>
            </a:r>
          </a:p>
          <a:p>
            <a:pPr lvl="1" eaLnBrk="1" hangingPunct="1"/>
            <a:r>
              <a:rPr lang="en-US" dirty="0" smtClean="0"/>
              <a:t>Heat radiates from the skin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Temperature Regulation</a:t>
            </a:r>
          </a:p>
        </p:txBody>
      </p:sp>
      <p:sp>
        <p:nvSpPr>
          <p:cNvPr id="15053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Sweat also causes </a:t>
            </a:r>
            <a:r>
              <a:rPr lang="en-US" dirty="0" smtClean="0"/>
              <a:t>____________________________  </a:t>
            </a:r>
            <a:r>
              <a:rPr lang="en-US" dirty="0" smtClean="0"/>
              <a:t>via </a:t>
            </a:r>
            <a:r>
              <a:rPr lang="en-US" dirty="0" err="1" smtClean="0"/>
              <a:t>bradykinin</a:t>
            </a:r>
            <a:r>
              <a:rPr lang="en-US" dirty="0" smtClean="0"/>
              <a:t> in perspiration</a:t>
            </a:r>
          </a:p>
          <a:p>
            <a:pPr lvl="1" eaLnBrk="1" hangingPunct="1"/>
            <a:r>
              <a:rPr lang="en-US" dirty="0" err="1" smtClean="0"/>
              <a:t>Bradykinin</a:t>
            </a:r>
            <a:r>
              <a:rPr lang="en-US" dirty="0" smtClean="0"/>
              <a:t> stimulates the </a:t>
            </a:r>
            <a:r>
              <a:rPr lang="en-US" dirty="0" smtClean="0"/>
              <a:t>_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As </a:t>
            </a:r>
            <a:r>
              <a:rPr lang="en-US" dirty="0" smtClean="0"/>
              <a:t>temperature decreases, blood is shunted to deeper, more </a:t>
            </a:r>
            <a:r>
              <a:rPr lang="en-US" dirty="0" smtClean="0"/>
              <a:t>_</a:t>
            </a:r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Pathway of Blood Through the Heart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Right atrium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_______________________________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right ventricle</a:t>
            </a:r>
          </a:p>
          <a:p>
            <a:endParaRPr lang="en-US" dirty="0" smtClean="0"/>
          </a:p>
          <a:p>
            <a:r>
              <a:rPr lang="en-US" dirty="0" smtClean="0"/>
              <a:t>Right </a:t>
            </a:r>
            <a:r>
              <a:rPr lang="en-US" dirty="0"/>
              <a:t>ventricle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_________________________________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pulmonary trunk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pulmonary arteries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 lungs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Capillary Exchange of Respiratory Gases and Nutrients</a:t>
            </a:r>
          </a:p>
        </p:txBody>
      </p:sp>
      <p:sp>
        <p:nvSpPr>
          <p:cNvPr id="15155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600" dirty="0" smtClean="0"/>
              <a:t>Diffusion of</a:t>
            </a:r>
          </a:p>
          <a:p>
            <a:pPr lvl="1" eaLnBrk="1" hangingPunct="1"/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nutrients from </a:t>
            </a:r>
            <a:r>
              <a:rPr lang="en-US" sz="2400" dirty="0" smtClean="0"/>
              <a:t>_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metabolic wastes from </a:t>
            </a:r>
            <a:r>
              <a:rPr lang="en-US" sz="2400" dirty="0" smtClean="0"/>
              <a:t>_</a:t>
            </a:r>
            <a:endParaRPr lang="en-US" sz="2400" dirty="0" smtClean="0"/>
          </a:p>
          <a:p>
            <a:pPr eaLnBrk="1" hangingPunct="1"/>
            <a:r>
              <a:rPr lang="en-US" sz="2600" dirty="0" smtClean="0"/>
              <a:t>Lipid-soluble molecules diffuse directly through endothelial membranes</a:t>
            </a:r>
          </a:p>
          <a:p>
            <a:pPr eaLnBrk="1" hangingPunct="1"/>
            <a:r>
              <a:rPr lang="en-US" sz="2600" dirty="0" smtClean="0"/>
              <a:t>Water-soluble solutes pass through </a:t>
            </a:r>
            <a:r>
              <a:rPr lang="en-US" sz="2600" dirty="0" smtClean="0"/>
              <a:t>_</a:t>
            </a:r>
            <a:endParaRPr lang="en-US" sz="2600" dirty="0" smtClean="0"/>
          </a:p>
          <a:p>
            <a:pPr eaLnBrk="1" hangingPunct="1"/>
            <a:endParaRPr lang="en-US" sz="2600" dirty="0" smtClean="0"/>
          </a:p>
          <a:p>
            <a:pPr eaLnBrk="1" hangingPunct="1"/>
            <a:endParaRPr lang="en-US" sz="2600" dirty="0"/>
          </a:p>
          <a:p>
            <a:pPr eaLnBrk="1" hangingPunct="1"/>
            <a:r>
              <a:rPr lang="en-US" sz="2600" dirty="0" smtClean="0"/>
              <a:t>Larger </a:t>
            </a:r>
            <a:r>
              <a:rPr lang="en-US" sz="2600" dirty="0" smtClean="0"/>
              <a:t>molecules, such as proteins, are actively transported in </a:t>
            </a:r>
            <a:r>
              <a:rPr lang="en-US" sz="2600" dirty="0" smtClean="0"/>
              <a:t>________________________________ or </a:t>
            </a:r>
            <a:r>
              <a:rPr lang="en-US" sz="2600" dirty="0" err="1" smtClean="0"/>
              <a:t>caveolae</a:t>
            </a:r>
            <a:endParaRPr lang="en-US" sz="2600" dirty="0" smtClean="0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Circulatory Shock</a:t>
            </a:r>
          </a:p>
        </p:txBody>
      </p:sp>
      <p:sp>
        <p:nvSpPr>
          <p:cNvPr id="15257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Any condition in which</a:t>
            </a:r>
          </a:p>
          <a:p>
            <a:pPr lvl="1" eaLnBrk="1" hangingPunct="1"/>
            <a:r>
              <a:rPr lang="en-US" dirty="0" smtClean="0"/>
              <a:t>Blood vessels </a:t>
            </a:r>
            <a:r>
              <a:rPr lang="en-US" dirty="0" smtClean="0"/>
              <a:t>_</a:t>
            </a:r>
            <a:endParaRPr lang="en-US" dirty="0" smtClean="0"/>
          </a:p>
          <a:p>
            <a:pPr lvl="1" eaLnBrk="1" hangingPunct="1"/>
            <a:r>
              <a:rPr lang="en-US" dirty="0" smtClean="0"/>
              <a:t>Blood </a:t>
            </a:r>
            <a:r>
              <a:rPr lang="en-US" dirty="0" smtClean="0"/>
              <a:t>_</a:t>
            </a:r>
            <a:endParaRPr lang="en-US" dirty="0" smtClean="0"/>
          </a:p>
          <a:p>
            <a:pPr eaLnBrk="1" hangingPunct="1"/>
            <a:r>
              <a:rPr lang="en-US" dirty="0" smtClean="0"/>
              <a:t>Results in inadequate blood flow to meet tissue needs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Circulatory Shock</a:t>
            </a:r>
          </a:p>
        </p:txBody>
      </p:sp>
      <p:sp>
        <p:nvSpPr>
          <p:cNvPr id="20173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US" dirty="0" err="1" smtClean="0"/>
              <a:t>Hypovolemic</a:t>
            </a:r>
            <a:r>
              <a:rPr lang="en-US" dirty="0" smtClean="0"/>
              <a:t> shock	</a:t>
            </a:r>
          </a:p>
          <a:p>
            <a:pPr lvl="1" eaLnBrk="1" hangingPunct="1">
              <a:defRPr/>
            </a:pPr>
            <a:r>
              <a:rPr lang="en-US" dirty="0" smtClean="0"/>
              <a:t>results from </a:t>
            </a:r>
            <a:r>
              <a:rPr lang="en-US" dirty="0" smtClean="0"/>
              <a:t>_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 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results from </a:t>
            </a:r>
            <a:r>
              <a:rPr lang="en-US" dirty="0" smtClean="0"/>
              <a:t>_____________________________________ and ____________________peripheral </a:t>
            </a:r>
            <a:r>
              <a:rPr lang="en-US" dirty="0" smtClean="0"/>
              <a:t>resistance</a:t>
            </a:r>
          </a:p>
          <a:p>
            <a:pPr eaLnBrk="1" hangingPunct="1">
              <a:defRPr/>
            </a:pPr>
            <a:r>
              <a:rPr lang="en-US" dirty="0" err="1" smtClean="0"/>
              <a:t>Cardiogenic</a:t>
            </a:r>
            <a:r>
              <a:rPr lang="en-US" dirty="0" smtClean="0"/>
              <a:t> shock 	</a:t>
            </a:r>
          </a:p>
          <a:p>
            <a:pPr lvl="1" eaLnBrk="1" hangingPunct="1">
              <a:defRPr/>
            </a:pPr>
            <a:r>
              <a:rPr lang="en-US" dirty="0" smtClean="0"/>
              <a:t>results when an </a:t>
            </a:r>
            <a:r>
              <a:rPr lang="en-US" dirty="0" smtClean="0"/>
              <a:t>________________________________________ cannot </a:t>
            </a:r>
            <a:r>
              <a:rPr lang="en-US" dirty="0" smtClean="0"/>
              <a:t>sustain adequate circulation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Circulatory Pathways</a:t>
            </a:r>
          </a:p>
        </p:txBody>
      </p:sp>
      <p:sp>
        <p:nvSpPr>
          <p:cNvPr id="15462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Two main circulations</a:t>
            </a:r>
          </a:p>
          <a:p>
            <a:pPr lvl="1" eaLnBrk="1" hangingPunct="1"/>
            <a:r>
              <a:rPr lang="en-US" dirty="0" smtClean="0"/>
              <a:t>__________________________________: </a:t>
            </a:r>
            <a:r>
              <a:rPr lang="en-US" dirty="0" smtClean="0"/>
              <a:t>short loop that runs from the heart to the lungs and back to the heart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__________________________________: </a:t>
            </a:r>
            <a:r>
              <a:rPr lang="en-US" dirty="0" smtClean="0"/>
              <a:t>long loop to all parts of the body and back to the heart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6" name="Picture 4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22" y="114300"/>
            <a:ext cx="9083956" cy="66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72" name="Picture 6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4435"/>
            <a:ext cx="9144000" cy="6609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206" name="Picture 4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57" y="876300"/>
            <a:ext cx="9146314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224" name="Picture 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293103"/>
            <a:ext cx="8991601" cy="6271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96" name="Picture 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97" y="114300"/>
            <a:ext cx="9069606" cy="66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4356"/>
            <a:ext cx="9144000" cy="650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Pathway of Blood Through the Heart</a:t>
            </a:r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Lungs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________________________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left atrium</a:t>
            </a:r>
          </a:p>
          <a:p>
            <a:r>
              <a:rPr lang="en-US" dirty="0"/>
              <a:t>Left atrium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_____________________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left ventricle</a:t>
            </a:r>
          </a:p>
          <a:p>
            <a:r>
              <a:rPr lang="en-US" dirty="0"/>
              <a:t>Left ventricle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aortic </a:t>
            </a:r>
            <a:r>
              <a:rPr lang="en-US" dirty="0" err="1"/>
              <a:t>semilunar</a:t>
            </a:r>
            <a:r>
              <a:rPr lang="en-US" dirty="0"/>
              <a:t> valve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aorta</a:t>
            </a:r>
          </a:p>
          <a:p>
            <a:r>
              <a:rPr lang="en-US" dirty="0"/>
              <a:t>Aorta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406" name="Picture 3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50507"/>
            <a:ext cx="8839200" cy="6756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508" name="Picture 6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4312"/>
            <a:ext cx="9144000" cy="6569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601" name="Picture 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7670"/>
            <a:ext cx="9144000" cy="6662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617" name="Picture 2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85237" y="0"/>
            <a:ext cx="577352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Pathway of Blood Through the Heart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696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Equal volumes of blood are pumped to the pulmonary and systemic circuits</a:t>
            </a:r>
          </a:p>
          <a:p>
            <a:r>
              <a:rPr lang="en-US" dirty="0"/>
              <a:t>Pulmonary circuit </a:t>
            </a:r>
            <a:endParaRPr lang="en-US" dirty="0" smtClean="0"/>
          </a:p>
          <a:p>
            <a:pPr lvl="1"/>
            <a:r>
              <a:rPr lang="en-US" dirty="0" smtClean="0"/>
              <a:t>is _</a:t>
            </a:r>
            <a:endParaRPr lang="en-US" dirty="0"/>
          </a:p>
          <a:p>
            <a:r>
              <a:rPr lang="en-US" dirty="0"/>
              <a:t>Systemic circuit blood </a:t>
            </a:r>
            <a:endParaRPr lang="en-US" dirty="0" smtClean="0"/>
          </a:p>
          <a:p>
            <a:pPr lvl="1"/>
            <a:r>
              <a:rPr lang="en-US" dirty="0" smtClean="0"/>
              <a:t>encounters 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Anatomy </a:t>
            </a:r>
            <a:r>
              <a:rPr lang="en-US" dirty="0"/>
              <a:t>of the ventricles reflects these differences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Coronary Circulation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functional blood supply to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Arterial </a:t>
            </a:r>
            <a:r>
              <a:rPr lang="en-US" dirty="0"/>
              <a:t>supply varies considerably and contains many </a:t>
            </a:r>
            <a:r>
              <a:rPr lang="en-US" dirty="0" err="1"/>
              <a:t>anastomoses</a:t>
            </a:r>
            <a:r>
              <a:rPr lang="en-US" dirty="0"/>
              <a:t> (junctions) among branches</a:t>
            </a:r>
          </a:p>
          <a:p>
            <a:r>
              <a:rPr lang="en-US" dirty="0" smtClean="0"/>
              <a:t>__________________________ routes </a:t>
            </a:r>
            <a:r>
              <a:rPr lang="en-US" dirty="0"/>
              <a:t>provide additional routes for blood delivery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Coronary Circulation</a:t>
            </a:r>
            <a:endParaRPr lang="en-US" dirty="0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r>
              <a:rPr lang="en-US" dirty="0"/>
              <a:t>Arteries </a:t>
            </a:r>
          </a:p>
          <a:p>
            <a:pPr lvl="1"/>
            <a:r>
              <a:rPr lang="en-US" dirty="0"/>
              <a:t>Right and left coronary (in </a:t>
            </a:r>
            <a:r>
              <a:rPr lang="en-US" dirty="0" err="1"/>
              <a:t>atrioventricular</a:t>
            </a:r>
            <a:r>
              <a:rPr lang="en-US" dirty="0"/>
              <a:t> groove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__________________________________ </a:t>
            </a:r>
            <a:r>
              <a:rPr lang="en-US" dirty="0" err="1" smtClean="0"/>
              <a:t>interventricular</a:t>
            </a:r>
            <a:r>
              <a:rPr lang="en-US" dirty="0" smtClean="0"/>
              <a:t> arteries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Coronary Circulation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Veins 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anterior cardiac, </a:t>
            </a:r>
          </a:p>
          <a:p>
            <a:pPr lvl="1"/>
            <a:r>
              <a:rPr lang="en-US" dirty="0" smtClean="0"/>
              <a:t>great cardiac veins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Imbalances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Thoracic pain caused by a </a:t>
            </a:r>
            <a:r>
              <a:rPr lang="en-US" dirty="0" smtClean="0"/>
              <a:t>______________________________________ to </a:t>
            </a:r>
            <a:r>
              <a:rPr lang="en-US" dirty="0"/>
              <a:t>the myocardium</a:t>
            </a:r>
          </a:p>
          <a:p>
            <a:pPr lvl="1"/>
            <a:r>
              <a:rPr lang="en-US" dirty="0"/>
              <a:t>Cells are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/>
              <a:t>Myocardial infarction (heart attack)</a:t>
            </a:r>
          </a:p>
          <a:p>
            <a:pPr lvl="1"/>
            <a:r>
              <a:rPr lang="en-US" dirty="0"/>
              <a:t>Prolonged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Areas of </a:t>
            </a:r>
            <a:r>
              <a:rPr lang="en-US" dirty="0" smtClean="0"/>
              <a:t>_______________________________ are </a:t>
            </a:r>
            <a:r>
              <a:rPr lang="en-US" dirty="0"/>
              <a:t>repaired with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Anatomy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2600" dirty="0"/>
              <a:t>Approximately the </a:t>
            </a:r>
            <a:r>
              <a:rPr lang="en-US" sz="2600" dirty="0" smtClean="0"/>
              <a:t>_</a:t>
            </a:r>
            <a:endParaRPr lang="en-US" sz="2600" dirty="0"/>
          </a:p>
          <a:p>
            <a:r>
              <a:rPr lang="en-US" sz="2600" dirty="0"/>
              <a:t>Location</a:t>
            </a:r>
          </a:p>
          <a:p>
            <a:pPr lvl="1"/>
            <a:r>
              <a:rPr lang="en-US" sz="2400" dirty="0"/>
              <a:t>In the </a:t>
            </a:r>
            <a:r>
              <a:rPr lang="en-US" sz="2400" dirty="0" err="1"/>
              <a:t>mediastinum</a:t>
            </a:r>
            <a:r>
              <a:rPr lang="en-US" sz="2400" dirty="0"/>
              <a:t> between </a:t>
            </a:r>
            <a:r>
              <a:rPr lang="en-US" sz="2400" dirty="0" smtClean="0"/>
              <a:t>_</a:t>
            </a:r>
            <a:endParaRPr lang="en-US" sz="2400" dirty="0"/>
          </a:p>
          <a:p>
            <a:pPr lvl="1"/>
            <a:r>
              <a:rPr lang="en-US" sz="2400" dirty="0"/>
              <a:t>On the superior surface of diaphragm</a:t>
            </a:r>
          </a:p>
          <a:p>
            <a:pPr lvl="1"/>
            <a:r>
              <a:rPr lang="en-US" sz="2400" dirty="0" smtClean="0"/>
              <a:t>Anterior </a:t>
            </a:r>
            <a:r>
              <a:rPr lang="en-US" sz="2400" dirty="0"/>
              <a:t>to the vertebral column, posterior to the sternum</a:t>
            </a:r>
          </a:p>
          <a:p>
            <a:endParaRPr lang="en-US" sz="2600" dirty="0" smtClean="0"/>
          </a:p>
          <a:p>
            <a:r>
              <a:rPr lang="en-US" sz="2600" dirty="0" smtClean="0"/>
              <a:t>Enclosed </a:t>
            </a:r>
            <a:r>
              <a:rPr lang="en-US" sz="2600" dirty="0"/>
              <a:t>in </a:t>
            </a:r>
            <a:r>
              <a:rPr lang="en-US" sz="2600" dirty="0" smtClean="0"/>
              <a:t>__________________________________, </a:t>
            </a:r>
            <a:r>
              <a:rPr lang="en-US" sz="2600" dirty="0"/>
              <a:t>a double-walled </a:t>
            </a:r>
            <a:r>
              <a:rPr lang="en-US" sz="2600" dirty="0" smtClean="0"/>
              <a:t>sac</a:t>
            </a:r>
          </a:p>
          <a:p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Valves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/>
              <a:t>Ensure </a:t>
            </a:r>
            <a:r>
              <a:rPr lang="en-US" sz="2600" dirty="0" smtClean="0"/>
              <a:t>_____________________________________ blood </a:t>
            </a:r>
            <a:r>
              <a:rPr lang="en-US" sz="2600" dirty="0"/>
              <a:t>flow through the heart</a:t>
            </a:r>
          </a:p>
          <a:p>
            <a:endParaRPr lang="en-US" sz="2600" dirty="0" smtClean="0"/>
          </a:p>
          <a:p>
            <a:r>
              <a:rPr lang="en-US" sz="2600" dirty="0" err="1" smtClean="0"/>
              <a:t>Atrioventricular</a:t>
            </a:r>
            <a:r>
              <a:rPr lang="en-US" sz="2600" dirty="0" smtClean="0"/>
              <a:t>  ___________ valves</a:t>
            </a:r>
            <a:endParaRPr lang="en-US" sz="2600" dirty="0"/>
          </a:p>
          <a:p>
            <a:pPr lvl="1"/>
            <a:r>
              <a:rPr lang="en-US" sz="2400" dirty="0" smtClean="0"/>
              <a:t>______________________________________________ into </a:t>
            </a:r>
            <a:r>
              <a:rPr lang="en-US" sz="2400" dirty="0"/>
              <a:t>the atria when ventricles contract</a:t>
            </a:r>
          </a:p>
          <a:p>
            <a:pPr lvl="1"/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2400" dirty="0" smtClean="0"/>
              <a:t> </a:t>
            </a:r>
            <a:endParaRPr lang="en-US" sz="2400" dirty="0"/>
          </a:p>
          <a:p>
            <a:endParaRPr lang="en-US" sz="2600" dirty="0" smtClean="0"/>
          </a:p>
          <a:p>
            <a:r>
              <a:rPr lang="en-US" sz="2600" dirty="0" err="1" smtClean="0"/>
              <a:t>Chordae</a:t>
            </a:r>
            <a:r>
              <a:rPr lang="en-US" sz="2600" dirty="0" smtClean="0"/>
              <a:t> </a:t>
            </a:r>
            <a:r>
              <a:rPr lang="en-US" sz="2600" dirty="0" err="1"/>
              <a:t>tendineae</a:t>
            </a:r>
            <a:r>
              <a:rPr lang="en-US" sz="2600" dirty="0"/>
              <a:t> anchor AV valve cusps to papillary muscles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Valves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Semilunar</a:t>
            </a:r>
            <a:r>
              <a:rPr lang="en-US" dirty="0"/>
              <a:t> </a:t>
            </a:r>
            <a:r>
              <a:rPr lang="en-US" dirty="0" smtClean="0"/>
              <a:t>valves</a:t>
            </a:r>
            <a:endParaRPr lang="en-US" dirty="0"/>
          </a:p>
          <a:p>
            <a:pPr lvl="1"/>
            <a:r>
              <a:rPr lang="en-US" dirty="0" smtClean="0"/>
              <a:t>______________________________________________________________________ when </a:t>
            </a:r>
            <a:r>
              <a:rPr lang="en-US" dirty="0"/>
              <a:t>ventricles relax</a:t>
            </a:r>
          </a:p>
          <a:p>
            <a:pPr lvl="1"/>
            <a:r>
              <a:rPr lang="en-US" dirty="0"/>
              <a:t>Aortic </a:t>
            </a:r>
            <a:r>
              <a:rPr lang="en-US" dirty="0" err="1"/>
              <a:t>semilunar</a:t>
            </a:r>
            <a:r>
              <a:rPr lang="en-US" dirty="0"/>
              <a:t> valve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Microscopic Anatomy of Cardiac Muscle</a:t>
            </a: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Cardiac muscle cells are </a:t>
            </a:r>
            <a:r>
              <a:rPr lang="en-US" dirty="0" smtClean="0"/>
              <a:t>____________________, </a:t>
            </a:r>
            <a:r>
              <a:rPr lang="en-US" dirty="0"/>
              <a:t>short, fat, </a:t>
            </a:r>
            <a:r>
              <a:rPr lang="en-US" dirty="0" smtClean="0"/>
              <a:t>______________________________, </a:t>
            </a:r>
            <a:r>
              <a:rPr lang="en-US" dirty="0"/>
              <a:t>and interconnected</a:t>
            </a:r>
          </a:p>
          <a:p>
            <a:endParaRPr lang="en-US" dirty="0" smtClean="0"/>
          </a:p>
          <a:p>
            <a:r>
              <a:rPr lang="en-US" dirty="0" smtClean="0"/>
              <a:t>Numerous </a:t>
            </a:r>
            <a:r>
              <a:rPr lang="en-US" dirty="0"/>
              <a:t>large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Microscopic Anatomy of Cardiac Muscle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077200" cy="46481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________________________________:  junctions </a:t>
            </a:r>
            <a:r>
              <a:rPr lang="en-US" dirty="0"/>
              <a:t>between cells anchor cardiac cells </a:t>
            </a:r>
          </a:p>
          <a:p>
            <a:pPr lvl="1"/>
            <a:r>
              <a:rPr lang="en-US" dirty="0" smtClean="0"/>
              <a:t>__________________________________ prevent </a:t>
            </a:r>
            <a:r>
              <a:rPr lang="en-US" dirty="0"/>
              <a:t>cells from separating during contraction</a:t>
            </a:r>
          </a:p>
          <a:p>
            <a:pPr lvl="1"/>
            <a:r>
              <a:rPr lang="en-US" dirty="0" smtClean="0"/>
              <a:t>__________________________________ allow </a:t>
            </a:r>
            <a:r>
              <a:rPr lang="en-US" dirty="0"/>
              <a:t>ions to pass; electrically couple adjacent cells</a:t>
            </a:r>
          </a:p>
          <a:p>
            <a:r>
              <a:rPr lang="en-US" dirty="0"/>
              <a:t>Heart muscle behaves as a functional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Cardiac Muscle Contraction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Depolarization of the heart is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Gap </a:t>
            </a:r>
            <a:r>
              <a:rPr lang="en-US" dirty="0"/>
              <a:t>junctions ensure the heart contracts as a </a:t>
            </a:r>
            <a:r>
              <a:rPr lang="en-US" dirty="0" smtClean="0"/>
              <a:t>unit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Physiology: Electrical Events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________________________ cardiac </a:t>
            </a:r>
            <a:r>
              <a:rPr lang="en-US" dirty="0"/>
              <a:t>conduction system</a:t>
            </a:r>
          </a:p>
          <a:p>
            <a:pPr lvl="1"/>
            <a:r>
              <a:rPr lang="en-US" dirty="0"/>
              <a:t>A network of </a:t>
            </a:r>
            <a:r>
              <a:rPr lang="en-US" dirty="0" err="1" smtClean="0"/>
              <a:t>noncontractile</a:t>
            </a:r>
            <a:r>
              <a:rPr lang="en-US" dirty="0" smtClean="0"/>
              <a:t>, __________________________________ </a:t>
            </a:r>
            <a:r>
              <a:rPr lang="en-US" dirty="0"/>
              <a:t>cells that initiate and distribute impulses to coordinate the depolarization and contraction of the heart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Heart Physiology: Sequence of Excitation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95300" indent="-495300">
              <a:buFont typeface="Times"/>
              <a:buAutoNum type="arabicPeriod"/>
            </a:pPr>
            <a:r>
              <a:rPr lang="en-US" dirty="0" smtClean="0"/>
              <a:t> </a:t>
            </a:r>
          </a:p>
          <a:p>
            <a:pPr marL="895350" lvl="1" indent="-495300"/>
            <a:r>
              <a:rPr lang="en-US" dirty="0" smtClean="0"/>
              <a:t>SA </a:t>
            </a:r>
            <a:r>
              <a:rPr lang="en-US" dirty="0"/>
              <a:t>node </a:t>
            </a:r>
            <a:r>
              <a:rPr lang="en-US" dirty="0" smtClean="0"/>
              <a:t>or</a:t>
            </a:r>
            <a:r>
              <a:rPr lang="en-US" dirty="0"/>
              <a:t> </a:t>
            </a:r>
            <a:r>
              <a:rPr lang="en-US" dirty="0" smtClean="0"/>
              <a:t>_</a:t>
            </a:r>
            <a:endParaRPr lang="en-US" dirty="0"/>
          </a:p>
          <a:p>
            <a:pPr marL="803275" lvl="1" indent="-457200"/>
            <a:r>
              <a:rPr lang="en-US" dirty="0"/>
              <a:t>Generates impulses about 75 times/minute (sinus rhythm)</a:t>
            </a:r>
          </a:p>
          <a:p>
            <a:pPr marL="803275" lvl="1" indent="-457200"/>
            <a:endParaRPr lang="en-US" dirty="0" smtClean="0"/>
          </a:p>
          <a:p>
            <a:pPr marL="803275" lvl="1" indent="-457200"/>
            <a:r>
              <a:rPr lang="en-US" dirty="0" smtClean="0"/>
              <a:t>Depolarizes </a:t>
            </a:r>
            <a:r>
              <a:rPr lang="en-US" dirty="0"/>
              <a:t>faster than any other part of the myocardium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Heart Physiology: Sequence of Excitation</a:t>
            </a: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Times"/>
              <a:buAutoNum type="arabicPeriod" startAt="2"/>
            </a:pPr>
            <a:r>
              <a:rPr lang="en-US" dirty="0" err="1"/>
              <a:t>Atrioventricular</a:t>
            </a:r>
            <a:r>
              <a:rPr lang="en-US" dirty="0"/>
              <a:t> </a:t>
            </a:r>
            <a:r>
              <a:rPr lang="en-US" dirty="0" smtClean="0"/>
              <a:t>_</a:t>
            </a:r>
            <a:endParaRPr lang="en-US" dirty="0"/>
          </a:p>
          <a:p>
            <a:pPr marL="879475" lvl="1" indent="-533400"/>
            <a:r>
              <a:rPr lang="en-US" dirty="0"/>
              <a:t>Smaller diameter fibers; fewer gap junctions</a:t>
            </a:r>
          </a:p>
          <a:p>
            <a:pPr marL="879475" lvl="1" indent="-533400"/>
            <a:r>
              <a:rPr lang="en-US" dirty="0" smtClean="0"/>
              <a:t>__________________________________ approximately </a:t>
            </a:r>
            <a:r>
              <a:rPr lang="en-US" dirty="0"/>
              <a:t>0.1 second</a:t>
            </a:r>
          </a:p>
          <a:p>
            <a:pPr marL="879475" lvl="1" indent="-533400"/>
            <a:endParaRPr lang="en-US" dirty="0" smtClean="0"/>
          </a:p>
          <a:p>
            <a:pPr marL="879475" lvl="1" indent="-533400"/>
            <a:r>
              <a:rPr lang="en-US" dirty="0" smtClean="0"/>
              <a:t>Depolarizes </a:t>
            </a:r>
            <a:r>
              <a:rPr lang="en-US" dirty="0"/>
              <a:t>50 times per minute in absence of SA node input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Heart Physiology: Sequence of Excitation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95300" indent="-495300">
              <a:buFont typeface="Times"/>
              <a:buAutoNum type="arabicPeriod" startAt="3"/>
            </a:pPr>
            <a:r>
              <a:rPr lang="en-US" dirty="0" err="1"/>
              <a:t>Atrioventricular</a:t>
            </a:r>
            <a:r>
              <a:rPr lang="en-US" dirty="0"/>
              <a:t> (AV) bundle (bundle of His)</a:t>
            </a:r>
          </a:p>
          <a:p>
            <a:pPr marL="803275" lvl="1" indent="-457200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Heart Physiology: Sequence of Excitation</a:t>
            </a: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Times"/>
              <a:buAutoNum type="arabicPeriod" startAt="4"/>
            </a:pPr>
            <a:r>
              <a:rPr lang="en-US" dirty="0"/>
              <a:t>Right and left bundle branches</a:t>
            </a:r>
          </a:p>
          <a:p>
            <a:pPr marL="879475" lvl="1" indent="-533400"/>
            <a:r>
              <a:rPr lang="en-US" dirty="0"/>
              <a:t>Two pathways in the </a:t>
            </a:r>
            <a:r>
              <a:rPr lang="en-US" dirty="0" smtClean="0"/>
              <a:t>___________________________________ that </a:t>
            </a:r>
            <a:r>
              <a:rPr lang="en-US" dirty="0"/>
              <a:t>carry the impulses toward the </a:t>
            </a:r>
            <a:r>
              <a:rPr lang="en-US" dirty="0" smtClean="0"/>
              <a:t>__________________________of </a:t>
            </a:r>
            <a:r>
              <a:rPr lang="en-US" dirty="0"/>
              <a:t>the heart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Pericardium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Superficial fibrous pericardium</a:t>
            </a:r>
          </a:p>
          <a:p>
            <a:pPr lvl="2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Heart Physiology: Sequence of Excitation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Times"/>
              <a:buAutoNum type="arabicPeriod" startAt="5"/>
            </a:pPr>
            <a:r>
              <a:rPr lang="en-US" dirty="0"/>
              <a:t>Purkinje fibers</a:t>
            </a:r>
          </a:p>
          <a:p>
            <a:pPr marL="879475" lvl="1" indent="-533400"/>
            <a:r>
              <a:rPr lang="en-US" dirty="0" smtClean="0"/>
              <a:t>__________________________________ into </a:t>
            </a:r>
            <a:r>
              <a:rPr lang="en-US" dirty="0"/>
              <a:t>the apex and ventricular walls</a:t>
            </a:r>
          </a:p>
          <a:p>
            <a:pPr marL="879475" lvl="1" indent="-533400"/>
            <a:endParaRPr lang="en-US" dirty="0" smtClean="0"/>
          </a:p>
          <a:p>
            <a:pPr marL="879475" lvl="1" indent="-533400"/>
            <a:r>
              <a:rPr lang="en-US" dirty="0" smtClean="0"/>
              <a:t>AV </a:t>
            </a:r>
            <a:r>
              <a:rPr lang="en-US" dirty="0"/>
              <a:t>bundle and Purkinje fibers depolarize only 30 times per minute in absence of AV node input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Imbalances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7200" cy="3276599"/>
          </a:xfrm>
        </p:spPr>
        <p:txBody>
          <a:bodyPr>
            <a:normAutofit fontScale="85000" lnSpcReduction="20000"/>
          </a:bodyPr>
          <a:lstStyle/>
          <a:p>
            <a:pPr marL="571500" indent="-571500"/>
            <a:r>
              <a:rPr lang="en-US" dirty="0"/>
              <a:t> Defects in the intrinsic conduction system may result in</a:t>
            </a:r>
          </a:p>
          <a:p>
            <a:pPr marL="879475" lvl="1" indent="-533400"/>
            <a:r>
              <a:rPr lang="en-US" dirty="0" smtClean="0"/>
              <a:t>Arrhythmias</a:t>
            </a:r>
          </a:p>
          <a:p>
            <a:pPr marL="1279525" lvl="2" indent="-533400"/>
            <a:r>
              <a:rPr lang="en-US" dirty="0" smtClean="0"/>
              <a:t> </a:t>
            </a:r>
            <a:endParaRPr lang="en-US" dirty="0"/>
          </a:p>
          <a:p>
            <a:pPr marL="879475" lvl="1" indent="-533400"/>
            <a:r>
              <a:rPr lang="en-US" dirty="0"/>
              <a:t>Uncoordinated </a:t>
            </a:r>
            <a:r>
              <a:rPr lang="en-US" dirty="0" err="1"/>
              <a:t>atrial</a:t>
            </a:r>
            <a:r>
              <a:rPr lang="en-US" dirty="0"/>
              <a:t> and ventricular contractions</a:t>
            </a:r>
          </a:p>
          <a:p>
            <a:pPr marL="879475" lvl="1" indent="-533400"/>
            <a:r>
              <a:rPr lang="en-US" dirty="0" smtClean="0"/>
              <a:t> </a:t>
            </a:r>
          </a:p>
          <a:p>
            <a:pPr marL="1279525" lvl="2" indent="-533400"/>
            <a:r>
              <a:rPr lang="en-US" dirty="0" smtClean="0"/>
              <a:t>rapid</a:t>
            </a:r>
            <a:r>
              <a:rPr lang="en-US" dirty="0"/>
              <a:t>, irregular contractions; useless for pumping blood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9388" y="4628082"/>
            <a:ext cx="3705225" cy="2229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Homeostatic Imbalances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Defective </a:t>
            </a:r>
            <a:r>
              <a:rPr lang="en-US" dirty="0" smtClean="0"/>
              <a:t>___________________ may </a:t>
            </a:r>
            <a:r>
              <a:rPr lang="en-US" dirty="0"/>
              <a:t>result in</a:t>
            </a:r>
          </a:p>
          <a:p>
            <a:pPr lvl="1"/>
            <a:r>
              <a:rPr lang="en-US" dirty="0"/>
              <a:t>Ectopic focus: abnormal pacemaker takes over</a:t>
            </a:r>
          </a:p>
          <a:p>
            <a:pPr lvl="1"/>
            <a:r>
              <a:rPr lang="en-US" dirty="0"/>
              <a:t>If AV node takes over, there will be </a:t>
            </a:r>
            <a:r>
              <a:rPr lang="en-US" dirty="0" smtClean="0"/>
              <a:t>_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343400"/>
            <a:ext cx="42291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Homeostatic Imbalances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Defective AV node may result in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Few or no impulses from SA node reach the ventricles</a:t>
            </a:r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581400"/>
            <a:ext cx="4143375" cy="306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Extrinsic Innervation of the Heart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Heartbeat is modified by the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/>
              <a:t>Cardiac centers are located in the </a:t>
            </a:r>
            <a:r>
              <a:rPr lang="en-US" dirty="0" smtClean="0"/>
              <a:t>________________________________</a:t>
            </a:r>
            <a:endParaRPr lang="en-US" dirty="0"/>
          </a:p>
          <a:p>
            <a:pPr lvl="1"/>
            <a:r>
              <a:rPr lang="en-US" dirty="0" smtClean="0"/>
              <a:t>______________________________________  </a:t>
            </a:r>
            <a:r>
              <a:rPr lang="en-US" dirty="0"/>
              <a:t>center </a:t>
            </a:r>
            <a:r>
              <a:rPr lang="en-US" dirty="0" smtClean="0"/>
              <a:t>innervates SA and AV nodes, heart muscle, and coronary arteries through </a:t>
            </a:r>
            <a:r>
              <a:rPr lang="en-US" dirty="0"/>
              <a:t>sympathetic neurons</a:t>
            </a:r>
          </a:p>
          <a:p>
            <a:pPr lvl="1"/>
            <a:r>
              <a:rPr lang="en-US" dirty="0" smtClean="0"/>
              <a:t>______________________________________ center </a:t>
            </a:r>
            <a:r>
              <a:rPr lang="en-US" dirty="0"/>
              <a:t>inhibits SA and AV nodes through parasympathetic fibers in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Electrocardiography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657599"/>
          </a:xfrm>
        </p:spPr>
        <p:txBody>
          <a:bodyPr>
            <a:normAutofit/>
          </a:bodyPr>
          <a:lstStyle/>
          <a:p>
            <a:pPr marL="571500" indent="-571500"/>
            <a:r>
              <a:rPr lang="en-US" dirty="0"/>
              <a:t>Electrocardiogram (ECG or EKG): a composite of all the </a:t>
            </a:r>
            <a:r>
              <a:rPr lang="en-US" dirty="0" smtClean="0"/>
              <a:t>_</a:t>
            </a:r>
            <a:endParaRPr lang="en-US" dirty="0"/>
          </a:p>
          <a:p>
            <a:pPr marL="571500" indent="-571500"/>
            <a:r>
              <a:rPr lang="en-US" dirty="0"/>
              <a:t>Three waves</a:t>
            </a:r>
          </a:p>
          <a:p>
            <a:pPr marL="879475" lvl="1" indent="-533400">
              <a:buFont typeface="Times"/>
              <a:buAutoNum type="arabicPeriod"/>
            </a:pPr>
            <a:r>
              <a:rPr lang="en-US" dirty="0"/>
              <a:t>P wave: </a:t>
            </a:r>
            <a:r>
              <a:rPr lang="en-US" dirty="0" smtClean="0"/>
              <a:t> </a:t>
            </a:r>
            <a:endParaRPr lang="en-US" dirty="0"/>
          </a:p>
          <a:p>
            <a:pPr marL="879475" lvl="1" indent="-533400">
              <a:buFont typeface="Times"/>
              <a:buAutoNum type="arabicPeriod"/>
            </a:pPr>
            <a:r>
              <a:rPr lang="en-US" dirty="0"/>
              <a:t>QRS complex: </a:t>
            </a:r>
            <a:r>
              <a:rPr lang="en-US" dirty="0" smtClean="0"/>
              <a:t> </a:t>
            </a:r>
            <a:endParaRPr lang="en-US" dirty="0"/>
          </a:p>
          <a:p>
            <a:pPr marL="879475" lvl="1" indent="-533400">
              <a:buFont typeface="Times"/>
              <a:buAutoNum type="arabicPeriod"/>
            </a:pPr>
            <a:r>
              <a:rPr lang="en-US" dirty="0"/>
              <a:t>T wave: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96511" y="5029200"/>
            <a:ext cx="4550979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Sounds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Two sounds (</a:t>
            </a:r>
            <a:r>
              <a:rPr lang="en-US" dirty="0" err="1"/>
              <a:t>lub</a:t>
            </a:r>
            <a:r>
              <a:rPr lang="en-US" dirty="0"/>
              <a:t>-dup) associated with </a:t>
            </a:r>
            <a:r>
              <a:rPr lang="en-US" dirty="0" smtClean="0"/>
              <a:t>____________________________________</a:t>
            </a:r>
            <a:endParaRPr lang="en-US" dirty="0"/>
          </a:p>
          <a:p>
            <a:pPr lvl="1"/>
            <a:r>
              <a:rPr lang="en-US" dirty="0"/>
              <a:t>First sound occurs as </a:t>
            </a:r>
            <a:r>
              <a:rPr lang="en-US" dirty="0" smtClean="0"/>
              <a:t>____________________________________ and </a:t>
            </a:r>
            <a:r>
              <a:rPr lang="en-US" dirty="0"/>
              <a:t>signifies beginning of systole</a:t>
            </a:r>
          </a:p>
          <a:p>
            <a:pPr lvl="1"/>
            <a:r>
              <a:rPr lang="en-US" dirty="0"/>
              <a:t>Second sound occurs when </a:t>
            </a:r>
            <a:r>
              <a:rPr lang="en-US" dirty="0" smtClean="0"/>
              <a:t>__________________________________________ at </a:t>
            </a:r>
            <a:r>
              <a:rPr lang="en-US" dirty="0"/>
              <a:t>the beginning of ventricular diastole </a:t>
            </a:r>
          </a:p>
          <a:p>
            <a:r>
              <a:rPr lang="en-US" dirty="0"/>
              <a:t>Heart </a:t>
            </a:r>
            <a:r>
              <a:rPr lang="en-US" dirty="0" smtClean="0"/>
              <a:t>murmurs</a:t>
            </a:r>
          </a:p>
          <a:p>
            <a:pPr lvl="1"/>
            <a:r>
              <a:rPr lang="en-US" dirty="0" smtClean="0"/>
              <a:t>abnormal </a:t>
            </a:r>
            <a:r>
              <a:rPr lang="en-US" dirty="0"/>
              <a:t>heart sounds most often indicative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Mechanical Events: The Cardiac Cycle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_________________________________: </a:t>
            </a:r>
            <a:r>
              <a:rPr lang="en-US" dirty="0"/>
              <a:t>all events associated with blood flow through the heart during one complete heartbeat</a:t>
            </a:r>
          </a:p>
          <a:p>
            <a:pPr lvl="1"/>
            <a:r>
              <a:rPr lang="en-US" dirty="0"/>
              <a:t>Systole</a:t>
            </a:r>
            <a:r>
              <a:rPr lang="en-US" dirty="0" smtClean="0"/>
              <a:t>— </a:t>
            </a:r>
            <a:endParaRPr lang="en-US" dirty="0"/>
          </a:p>
          <a:p>
            <a:pPr lvl="1"/>
            <a:r>
              <a:rPr lang="en-US" dirty="0"/>
              <a:t>Diastole</a:t>
            </a:r>
            <a:r>
              <a:rPr lang="en-US" dirty="0" smtClean="0"/>
              <a:t>— 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Phases of the Cardiac Cycle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71500" indent="-571500">
              <a:lnSpc>
                <a:spcPct val="90000"/>
              </a:lnSpc>
              <a:buFont typeface="Times"/>
              <a:buAutoNum type="arabicPeriod"/>
            </a:pPr>
            <a:r>
              <a:rPr lang="en-US" dirty="0"/>
              <a:t>Ventricular filling—takes place in mid-to-late diastole</a:t>
            </a:r>
          </a:p>
          <a:p>
            <a:pPr marL="879475" lvl="1" indent="-533400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marL="879475" lvl="1" indent="-533400">
              <a:lnSpc>
                <a:spcPct val="90000"/>
              </a:lnSpc>
            </a:pPr>
            <a:r>
              <a:rPr lang="en-US" dirty="0"/>
              <a:t>80% of blood </a:t>
            </a:r>
            <a:r>
              <a:rPr lang="en-US" dirty="0" smtClean="0"/>
              <a:t>_______________________________ flows </a:t>
            </a:r>
            <a:r>
              <a:rPr lang="en-US" dirty="0"/>
              <a:t>into ventricles</a:t>
            </a:r>
          </a:p>
          <a:p>
            <a:pPr marL="879475" lvl="1" indent="-533400">
              <a:lnSpc>
                <a:spcPct val="90000"/>
              </a:lnSpc>
            </a:pPr>
            <a:r>
              <a:rPr lang="en-US" dirty="0" smtClean="0"/>
              <a:t>________________________________ occurs</a:t>
            </a:r>
            <a:r>
              <a:rPr lang="en-US" dirty="0"/>
              <a:t>, delivering the remaining 20</a:t>
            </a:r>
            <a:r>
              <a:rPr lang="en-US" dirty="0" smtClean="0"/>
              <a:t>%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Phases of the Cardiac Cycle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95300" indent="-495300">
              <a:lnSpc>
                <a:spcPct val="90000"/>
              </a:lnSpc>
              <a:buFont typeface="Times"/>
              <a:buAutoNum type="arabicPeriod" startAt="2"/>
            </a:pPr>
            <a:r>
              <a:rPr lang="en-US" sz="2800" dirty="0"/>
              <a:t>Ventricular systole</a:t>
            </a:r>
          </a:p>
          <a:p>
            <a:pPr marL="803275" lvl="1" indent="-457200">
              <a:lnSpc>
                <a:spcPct val="90000"/>
              </a:lnSpc>
            </a:pPr>
            <a:r>
              <a:rPr lang="en-US" sz="2800" dirty="0"/>
              <a:t>Atria relax and ventricles begin to contract </a:t>
            </a:r>
          </a:p>
          <a:p>
            <a:pPr marL="803275" lvl="1" indent="-457200">
              <a:lnSpc>
                <a:spcPct val="90000"/>
              </a:lnSpc>
            </a:pPr>
            <a:endParaRPr lang="en-US" sz="2800" dirty="0" smtClean="0"/>
          </a:p>
          <a:p>
            <a:pPr marL="803275" lvl="1" indent="-457200">
              <a:lnSpc>
                <a:spcPct val="90000"/>
              </a:lnSpc>
            </a:pPr>
            <a:r>
              <a:rPr lang="en-US" sz="2800" dirty="0" smtClean="0"/>
              <a:t>Rising </a:t>
            </a:r>
            <a:r>
              <a:rPr lang="en-US" sz="2800" dirty="0"/>
              <a:t>ventricular pressure results in </a:t>
            </a:r>
            <a:r>
              <a:rPr lang="en-US" sz="2800" dirty="0" smtClean="0"/>
              <a:t>_</a:t>
            </a:r>
            <a:endParaRPr lang="en-US" sz="2800" dirty="0"/>
          </a:p>
          <a:p>
            <a:pPr marL="803275" lvl="1" indent="-457200">
              <a:lnSpc>
                <a:spcPct val="90000"/>
              </a:lnSpc>
            </a:pPr>
            <a:endParaRPr lang="en-US" sz="2800" dirty="0" smtClean="0"/>
          </a:p>
          <a:p>
            <a:pPr marL="803275" lvl="1" indent="-457200">
              <a:lnSpc>
                <a:spcPct val="90000"/>
              </a:lnSpc>
            </a:pPr>
            <a:r>
              <a:rPr lang="en-US" sz="2800" dirty="0" smtClean="0"/>
              <a:t>In </a:t>
            </a:r>
            <a:r>
              <a:rPr lang="en-US" sz="2800" dirty="0"/>
              <a:t>ejection phase, ventricular pressure exceeds pressure in the large arteries, forcing the </a:t>
            </a:r>
            <a:r>
              <a:rPr lang="en-US" sz="2800" dirty="0" smtClean="0"/>
              <a:t>_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Pericardium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42671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Deep two-layered serous pericardium</a:t>
            </a:r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lines </a:t>
            </a:r>
            <a:r>
              <a:rPr lang="en-US" dirty="0"/>
              <a:t>the internal surface of the fibrous pericardium</a:t>
            </a:r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(</a:t>
            </a:r>
            <a:r>
              <a:rPr lang="en-US" dirty="0" err="1"/>
              <a:t>epicardium</a:t>
            </a:r>
            <a:r>
              <a:rPr lang="en-US" dirty="0"/>
              <a:t>) on external surface of the heart</a:t>
            </a:r>
          </a:p>
          <a:p>
            <a:pPr lvl="1"/>
            <a:r>
              <a:rPr lang="en-US" dirty="0"/>
              <a:t>Separated by </a:t>
            </a:r>
            <a:r>
              <a:rPr lang="en-US" dirty="0" smtClean="0"/>
              <a:t>________________________________________ </a:t>
            </a:r>
          </a:p>
          <a:p>
            <a:pPr lvl="2"/>
            <a:r>
              <a:rPr lang="en-US" dirty="0" smtClean="0"/>
              <a:t>decreases friction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Phases of the Cardiac Cycle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Times"/>
              <a:buAutoNum type="arabicPeriod" startAt="3"/>
            </a:pPr>
            <a:r>
              <a:rPr lang="en-US" dirty="0" err="1"/>
              <a:t>Isovolumetric</a:t>
            </a:r>
            <a:r>
              <a:rPr lang="en-US" dirty="0"/>
              <a:t> relaxation occurs in early diastole</a:t>
            </a:r>
          </a:p>
          <a:p>
            <a:pPr marL="879475" lvl="1" indent="-533400"/>
            <a:r>
              <a:rPr lang="en-US" dirty="0"/>
              <a:t>Ventricles relax</a:t>
            </a:r>
          </a:p>
          <a:p>
            <a:pPr marL="879475" lvl="1" indent="-533400"/>
            <a:r>
              <a:rPr lang="en-US" dirty="0"/>
              <a:t>Backflow of blood in aorta and pulmonary trunk closes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Cardiac Output (CO)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Volume of blood pumped by each ventricle in one minute</a:t>
            </a:r>
          </a:p>
          <a:p>
            <a:r>
              <a:rPr lang="en-US" dirty="0"/>
              <a:t>CO = 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HR = number of beats per minute</a:t>
            </a:r>
          </a:p>
          <a:p>
            <a:pPr lvl="1"/>
            <a:r>
              <a:rPr lang="en-US" dirty="0"/>
              <a:t>SV = volume of blood pumped out by a ventricle with each beat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Autonomic Nervous System Regulation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Sympathetic nervous system is activated by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_________________________________ causes </a:t>
            </a:r>
            <a:r>
              <a:rPr lang="en-US" dirty="0"/>
              <a:t>the pacemaker to fire more rapidly </a:t>
            </a:r>
            <a:r>
              <a:rPr lang="en-US" dirty="0" smtClean="0"/>
              <a:t>and </a:t>
            </a:r>
            <a:r>
              <a:rPr lang="en-US" dirty="0"/>
              <a:t>at the same time increases </a:t>
            </a:r>
            <a:r>
              <a:rPr lang="en-US" dirty="0" smtClean="0"/>
              <a:t>contractility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Autonomic Nervous System Regulation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Parasympathetic nervous system opposes sympathetic effects </a:t>
            </a:r>
          </a:p>
          <a:p>
            <a:pPr lvl="1"/>
            <a:r>
              <a:rPr lang="en-US" dirty="0"/>
              <a:t>Acetylcholine </a:t>
            </a:r>
            <a:r>
              <a:rPr lang="en-US" dirty="0" smtClean="0"/>
              <a:t>__________________________________ cells </a:t>
            </a:r>
            <a:r>
              <a:rPr lang="en-US" dirty="0"/>
              <a:t>by opening K</a:t>
            </a:r>
            <a:r>
              <a:rPr lang="en-US" baseline="30000" dirty="0"/>
              <a:t>+</a:t>
            </a:r>
            <a:r>
              <a:rPr lang="en-US" dirty="0"/>
              <a:t> channels</a:t>
            </a:r>
          </a:p>
          <a:p>
            <a:r>
              <a:rPr lang="en-US" dirty="0"/>
              <a:t>The heart at rest exhibits </a:t>
            </a:r>
            <a:r>
              <a:rPr lang="en-US" dirty="0" smtClean="0"/>
              <a:t>_________________________________ (</a:t>
            </a:r>
            <a:r>
              <a:rPr lang="en-US" dirty="0"/>
              <a:t>parasympathetic)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Regulation of Heart Rate 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Times"/>
              <a:buAutoNum type="arabicPeriod"/>
            </a:pPr>
            <a:r>
              <a:rPr lang="en-US" dirty="0"/>
              <a:t>Hormones</a:t>
            </a:r>
          </a:p>
          <a:p>
            <a:pPr marL="879475" lvl="1" indent="-533400"/>
            <a:r>
              <a:rPr lang="en-US" dirty="0"/>
              <a:t>Epinephrine from </a:t>
            </a:r>
            <a:r>
              <a:rPr lang="en-US" dirty="0" smtClean="0"/>
              <a:t>_____________________________________ enhances </a:t>
            </a:r>
            <a:r>
              <a:rPr lang="en-US" dirty="0"/>
              <a:t>heart rate and contractility</a:t>
            </a:r>
          </a:p>
          <a:p>
            <a:pPr marL="879475" lvl="1" indent="-533400"/>
            <a:r>
              <a:rPr lang="en-US" dirty="0" err="1"/>
              <a:t>Thyroxine</a:t>
            </a:r>
            <a:r>
              <a:rPr lang="en-US" dirty="0"/>
              <a:t> increases heart rate and enhances the effects of </a:t>
            </a:r>
            <a:r>
              <a:rPr lang="en-US" dirty="0" err="1"/>
              <a:t>norepinephrine</a:t>
            </a:r>
            <a:r>
              <a:rPr lang="en-US" dirty="0"/>
              <a:t> and </a:t>
            </a:r>
            <a:r>
              <a:rPr lang="en-US" dirty="0" smtClean="0"/>
              <a:t>epinephrine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Takes longer to act, but causes a _</a:t>
            </a:r>
          </a:p>
          <a:p>
            <a:pPr lvl="3">
              <a:lnSpc>
                <a:spcPct val="90000"/>
              </a:lnSpc>
            </a:pPr>
            <a:endParaRPr lang="en-US" dirty="0" smtClean="0"/>
          </a:p>
          <a:p>
            <a:pPr lvl="3">
              <a:lnSpc>
                <a:spcPct val="90000"/>
              </a:lnSpc>
            </a:pPr>
            <a:r>
              <a:rPr lang="en-US" dirty="0" smtClean="0"/>
              <a:t>Can lead to weakened heart in hyperthyroid conditions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Regulation of Heart Rate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9525" lvl="2" indent="-533400"/>
            <a:endParaRPr lang="en-US" dirty="0" smtClean="0"/>
          </a:p>
          <a:p>
            <a:pPr marL="571500" indent="-571500">
              <a:buFont typeface="Times"/>
              <a:buAutoNum type="arabicPeriod" startAt="2"/>
            </a:pPr>
            <a:r>
              <a:rPr lang="en-US" dirty="0" smtClean="0"/>
              <a:t>Intra- and extracellular ion concentrations (e.g., __________________) must be maintained for normal heart function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regulation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Ion imbalances:  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err="1"/>
              <a:t>Hypocalcemia</a:t>
            </a:r>
            <a:endParaRPr lang="en-US" dirty="0"/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Increase heart </a:t>
            </a:r>
            <a:r>
              <a:rPr lang="en-US" dirty="0" smtClean="0"/>
              <a:t>_</a:t>
            </a:r>
            <a:endParaRPr lang="en-US" dirty="0"/>
          </a:p>
          <a:p>
            <a:pPr lvl="2"/>
            <a:r>
              <a:rPr lang="en-US" dirty="0"/>
              <a:t>Spastic heart contractions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regulation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Ion imbalances:  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err="1"/>
              <a:t>Hypokalemia</a:t>
            </a:r>
            <a:endParaRPr lang="en-US" dirty="0"/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Hyperkalemia</a:t>
            </a:r>
            <a:endParaRPr lang="en-US" dirty="0"/>
          </a:p>
          <a:p>
            <a:pPr lvl="2"/>
            <a:r>
              <a:rPr lang="en-US" dirty="0"/>
              <a:t>Interferes with depolarization</a:t>
            </a:r>
          </a:p>
          <a:p>
            <a:pPr lvl="2"/>
            <a:r>
              <a:rPr lang="en-US" dirty="0"/>
              <a:t>Can lead to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Other Factors that Influence Heart Rate</a:t>
            </a:r>
          </a:p>
        </p:txBody>
      </p:sp>
      <p:sp>
        <p:nvSpPr>
          <p:cNvPr id="6553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  <a:endParaRPr lang="en-US" dirty="0" smtClean="0"/>
          </a:p>
          <a:p>
            <a:pPr eaLnBrk="1" hangingPunct="1"/>
            <a:r>
              <a:rPr lang="en-US" dirty="0" smtClean="0"/>
              <a:t>Gender</a:t>
            </a:r>
          </a:p>
          <a:p>
            <a:pPr eaLnBrk="1" hangingPunct="1"/>
            <a:r>
              <a:rPr lang="en-US" dirty="0" smtClean="0"/>
              <a:t> </a:t>
            </a:r>
            <a:endParaRPr lang="en-US" dirty="0" smtClean="0"/>
          </a:p>
          <a:p>
            <a:pPr eaLnBrk="1" hangingPunct="1"/>
            <a:r>
              <a:rPr lang="en-US" dirty="0" smtClean="0"/>
              <a:t>Body temperature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Homeostatic Imbalances</a:t>
            </a: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abnormally fast heart rate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Above _</a:t>
            </a:r>
            <a:endParaRPr lang="en-US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If persistent, may lead to fibrillation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heart rate slower than </a:t>
            </a:r>
            <a:r>
              <a:rPr lang="en-US" dirty="0" smtClean="0"/>
              <a:t>_</a:t>
            </a:r>
            <a:endParaRPr lang="en-US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May result in grossly inadequate blood circulation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May be desirable result of </a:t>
            </a:r>
            <a:r>
              <a:rPr lang="en-US" dirty="0" smtClean="0"/>
              <a:t>_</a:t>
            </a: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Layers of the Heart Wall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60375" y="1368425"/>
            <a:ext cx="8302625" cy="4943475"/>
          </a:xfrm>
        </p:spPr>
        <p:txBody>
          <a:bodyPr/>
          <a:lstStyle/>
          <a:p>
            <a:pPr marL="495300" indent="-495300">
              <a:buFont typeface="Times"/>
              <a:buAutoNum type="arabicPeriod"/>
            </a:pPr>
            <a:r>
              <a:rPr lang="en-US" dirty="0" smtClean="0"/>
              <a:t> </a:t>
            </a:r>
          </a:p>
          <a:p>
            <a:pPr marL="895350" lvl="1" indent="-495300"/>
            <a:r>
              <a:rPr lang="en-US" dirty="0" smtClean="0"/>
              <a:t>_____________________________ layer </a:t>
            </a:r>
            <a:r>
              <a:rPr lang="en-US" dirty="0"/>
              <a:t>of the serous pericardium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Congestive Heart Failure (CHF)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Progressive condition where the </a:t>
            </a:r>
            <a:r>
              <a:rPr lang="en-US" dirty="0" smtClean="0"/>
              <a:t>___________________________ is </a:t>
            </a:r>
            <a:r>
              <a:rPr lang="en-US" dirty="0" smtClean="0"/>
              <a:t>so low that blood circulation is inadequate to meet tissue needs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Caused by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 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Persistent high blood pressure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 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Dilated </a:t>
            </a:r>
            <a:r>
              <a:rPr lang="en-US" dirty="0" err="1" smtClean="0"/>
              <a:t>cardiomyopathy</a:t>
            </a:r>
            <a:r>
              <a:rPr lang="en-US" dirty="0" smtClean="0"/>
              <a:t> (DCM)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Developmental Aspects of the Heart</a:t>
            </a:r>
          </a:p>
        </p:txBody>
      </p:sp>
      <p:sp>
        <p:nvSpPr>
          <p:cNvPr id="6861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Fetal heart structures that </a:t>
            </a:r>
            <a:r>
              <a:rPr lang="en-US" dirty="0" smtClean="0"/>
              <a:t>_</a:t>
            </a:r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__________________________________ connects </a:t>
            </a:r>
            <a:r>
              <a:rPr lang="en-US" dirty="0" smtClean="0"/>
              <a:t>the two atria 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__________________________________ connects </a:t>
            </a:r>
            <a:r>
              <a:rPr lang="en-US" dirty="0" smtClean="0"/>
              <a:t>the pulmonary trunk and the aorta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Developmental Aspects of the Heart</a:t>
            </a:r>
          </a:p>
        </p:txBody>
      </p:sp>
      <p:sp>
        <p:nvSpPr>
          <p:cNvPr id="696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Congenital heart defects</a:t>
            </a:r>
          </a:p>
          <a:p>
            <a:pPr lvl="1" eaLnBrk="1" hangingPunct="1"/>
            <a:r>
              <a:rPr lang="en-US" dirty="0" smtClean="0"/>
              <a:t>Lead to mixing of </a:t>
            </a:r>
            <a:r>
              <a:rPr lang="en-US" dirty="0" smtClean="0"/>
              <a:t>_</a:t>
            </a:r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 smtClean="0"/>
              <a:t>Involve _____________________________ or </a:t>
            </a:r>
            <a:r>
              <a:rPr lang="en-US" dirty="0" smtClean="0"/>
              <a:t>vessels that increase the workload on the heart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76463" y="0"/>
            <a:ext cx="4791075" cy="6858000"/>
          </a:xfr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7825" y="31750"/>
            <a:ext cx="5848350" cy="67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09788" y="0"/>
            <a:ext cx="4924425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Age-Related Changes Affecting the Heart</a:t>
            </a:r>
          </a:p>
        </p:txBody>
      </p:sp>
      <p:sp>
        <p:nvSpPr>
          <p:cNvPr id="7373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____________________________  </a:t>
            </a:r>
            <a:r>
              <a:rPr lang="en-US" dirty="0" smtClean="0"/>
              <a:t>and thickening of valve flaps</a:t>
            </a:r>
          </a:p>
          <a:p>
            <a:pPr eaLnBrk="1" hangingPunct="1"/>
            <a:r>
              <a:rPr lang="en-US" dirty="0" smtClean="0"/>
              <a:t>Decline in </a:t>
            </a:r>
            <a:r>
              <a:rPr lang="en-US" dirty="0" smtClean="0"/>
              <a:t>_</a:t>
            </a:r>
            <a:endParaRPr lang="en-US" dirty="0" smtClean="0"/>
          </a:p>
          <a:p>
            <a:pPr eaLnBrk="1" hangingPunct="1"/>
            <a:r>
              <a:rPr lang="en-US" dirty="0" smtClean="0"/>
              <a:t>______________________________ of </a:t>
            </a:r>
            <a:r>
              <a:rPr lang="en-US" dirty="0" smtClean="0"/>
              <a:t>cardiac muscle</a:t>
            </a:r>
          </a:p>
          <a:p>
            <a:pPr eaLnBrk="1" hangingPunct="1"/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73732" name="TextBox 3"/>
          <p:cNvSpPr txBox="1">
            <a:spLocks noChangeArrowheads="1"/>
          </p:cNvSpPr>
          <p:nvPr/>
        </p:nvSpPr>
        <p:spPr bwMode="auto">
          <a:xfrm>
            <a:off x="5638800" y="6324600"/>
            <a:ext cx="3344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End Chapter 18, begin Chapter 19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Blood Vessels</a:t>
            </a:r>
          </a:p>
        </p:txBody>
      </p:sp>
      <p:sp>
        <p:nvSpPr>
          <p:cNvPr id="7475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Delivery system of dynamic structures that </a:t>
            </a:r>
            <a:r>
              <a:rPr lang="en-US" dirty="0" smtClean="0"/>
              <a:t>_</a:t>
            </a:r>
            <a:endParaRPr lang="en-US" dirty="0" smtClean="0"/>
          </a:p>
          <a:p>
            <a:pPr lvl="1" eaLnBrk="1" hangingPunct="1"/>
            <a:r>
              <a:rPr lang="en-US" dirty="0" smtClean="0"/>
              <a:t>Arteries: </a:t>
            </a:r>
            <a:endParaRPr lang="en-US" dirty="0" smtClean="0"/>
          </a:p>
          <a:p>
            <a:pPr lvl="2"/>
            <a:r>
              <a:rPr lang="en-US" dirty="0" smtClean="0"/>
              <a:t>carry </a:t>
            </a:r>
            <a:r>
              <a:rPr lang="en-US" dirty="0" smtClean="0"/>
              <a:t>blood </a:t>
            </a:r>
            <a:r>
              <a:rPr lang="en-US" dirty="0" smtClean="0"/>
              <a:t>_________________________________________; </a:t>
            </a:r>
            <a:r>
              <a:rPr lang="en-US" dirty="0" smtClean="0"/>
              <a:t>oxygenated except for pulmonary circulation and umbilical vessels of a fetus</a:t>
            </a:r>
          </a:p>
          <a:p>
            <a:pPr lvl="1" eaLnBrk="1" hangingPunct="1"/>
            <a:r>
              <a:rPr lang="en-US" dirty="0" smtClean="0"/>
              <a:t>Capillaries: </a:t>
            </a:r>
            <a:endParaRPr lang="en-US" dirty="0" smtClean="0"/>
          </a:p>
          <a:p>
            <a:pPr lvl="2"/>
            <a:r>
              <a:rPr lang="en-US" dirty="0" smtClean="0"/>
              <a:t>contact </a:t>
            </a:r>
            <a:r>
              <a:rPr lang="en-US" dirty="0" smtClean="0"/>
              <a:t>tissue cells and </a:t>
            </a:r>
            <a:r>
              <a:rPr lang="en-US" dirty="0" smtClean="0"/>
              <a:t>_</a:t>
            </a:r>
            <a:endParaRPr lang="en-US" dirty="0" smtClean="0"/>
          </a:p>
          <a:p>
            <a:pPr lvl="1" eaLnBrk="1" hangingPunct="1"/>
            <a:r>
              <a:rPr lang="en-US" dirty="0" smtClean="0"/>
              <a:t>Veins: </a:t>
            </a:r>
            <a:endParaRPr lang="en-US" dirty="0" smtClean="0"/>
          </a:p>
          <a:p>
            <a:pPr lvl="2"/>
            <a:r>
              <a:rPr lang="en-US" dirty="0" smtClean="0"/>
              <a:t>carry </a:t>
            </a:r>
            <a:r>
              <a:rPr lang="en-US" dirty="0" smtClean="0"/>
              <a:t>blood </a:t>
            </a:r>
            <a:r>
              <a:rPr lang="en-US" dirty="0" smtClean="0"/>
              <a:t>_</a:t>
            </a:r>
            <a:endParaRPr lang="en-US" dirty="0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Structure of Blood Vessel Walls</a:t>
            </a:r>
          </a:p>
        </p:txBody>
      </p:sp>
      <p:sp>
        <p:nvSpPr>
          <p:cNvPr id="7680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Arteries and veins</a:t>
            </a:r>
          </a:p>
          <a:p>
            <a:pPr lvl="1" eaLnBrk="1" hangingPunct="1"/>
            <a:r>
              <a:rPr lang="en-US" dirty="0" smtClean="0"/>
              <a:t>Tunica </a:t>
            </a:r>
            <a:r>
              <a:rPr lang="en-US" dirty="0" smtClean="0"/>
              <a:t>_</a:t>
            </a:r>
          </a:p>
          <a:p>
            <a:pPr lvl="1" eaLnBrk="1" hangingPunct="1"/>
            <a:r>
              <a:rPr lang="en-US" dirty="0" smtClean="0"/>
              <a:t>Tunica  _</a:t>
            </a:r>
          </a:p>
          <a:p>
            <a:pPr lvl="1" eaLnBrk="1" hangingPunct="1"/>
            <a:r>
              <a:rPr lang="en-US" dirty="0" smtClean="0"/>
              <a:t>Tunica  _</a:t>
            </a:r>
            <a:endParaRPr lang="en-US" dirty="0" smtClean="0"/>
          </a:p>
          <a:p>
            <a:pPr eaLnBrk="1" hangingPunct="1"/>
            <a:r>
              <a:rPr lang="en-US" dirty="0" smtClean="0"/>
              <a:t> </a:t>
            </a:r>
            <a:endParaRPr lang="en-US" dirty="0" smtClean="0"/>
          </a:p>
          <a:p>
            <a:pPr lvl="1" eaLnBrk="1" hangingPunct="1"/>
            <a:r>
              <a:rPr lang="en-US" dirty="0" smtClean="0"/>
              <a:t>Central blood-containing space </a:t>
            </a:r>
          </a:p>
          <a:p>
            <a:pPr eaLnBrk="1" hangingPunct="1"/>
            <a:r>
              <a:rPr lang="en-US" dirty="0" smtClean="0"/>
              <a:t>Capillaries</a:t>
            </a:r>
          </a:p>
          <a:p>
            <a:pPr lvl="1" eaLnBrk="1" hangingPunct="1"/>
            <a:r>
              <a:rPr lang="en-US" dirty="0" smtClean="0"/>
              <a:t>___________________________________ with </a:t>
            </a:r>
            <a:r>
              <a:rPr lang="en-US" dirty="0" smtClean="0"/>
              <a:t>sparse basal lamina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Tunics</a:t>
            </a:r>
          </a:p>
        </p:txBody>
      </p:sp>
      <p:sp>
        <p:nvSpPr>
          <p:cNvPr id="7885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Tunica </a:t>
            </a:r>
            <a:r>
              <a:rPr lang="en-US" dirty="0" err="1" smtClean="0"/>
              <a:t>intima</a:t>
            </a:r>
            <a:endParaRPr lang="en-US" dirty="0" smtClean="0"/>
          </a:p>
          <a:p>
            <a:pPr lvl="1" eaLnBrk="1" hangingPunct="1"/>
            <a:r>
              <a:rPr lang="en-US" dirty="0" smtClean="0"/>
              <a:t>Endothelium </a:t>
            </a:r>
            <a:r>
              <a:rPr lang="en-US" dirty="0" smtClean="0"/>
              <a:t>_________________________________ of </a:t>
            </a:r>
            <a:r>
              <a:rPr lang="en-US" dirty="0" smtClean="0"/>
              <a:t>all vessels</a:t>
            </a:r>
          </a:p>
          <a:p>
            <a:pPr lvl="1" eaLnBrk="1" hangingPunct="1"/>
            <a:r>
              <a:rPr lang="en-US" dirty="0" smtClean="0"/>
              <a:t>In vessels larger than 1 mm, a connective tissue basement membrane is present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Layers of the Heart Wall</a:t>
            </a: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Times"/>
              <a:buAutoNum type="arabicPeriod" startAt="2"/>
            </a:pPr>
            <a:r>
              <a:rPr lang="en-US" dirty="0" smtClean="0"/>
              <a:t> </a:t>
            </a:r>
            <a:endParaRPr lang="en-US" dirty="0"/>
          </a:p>
          <a:p>
            <a:pPr marL="879475" lvl="1" indent="-533400"/>
            <a:r>
              <a:rPr lang="en-US" dirty="0"/>
              <a:t>Spiral bundles of cardiac muscle cells </a:t>
            </a:r>
          </a:p>
          <a:p>
            <a:pPr marL="879475" lvl="1" indent="-533400"/>
            <a:r>
              <a:rPr lang="en-US" dirty="0" smtClean="0"/>
              <a:t>_________________________________ of </a:t>
            </a:r>
            <a:r>
              <a:rPr lang="en-US" dirty="0"/>
              <a:t>the </a:t>
            </a:r>
            <a:r>
              <a:rPr lang="en-US" dirty="0" smtClean="0"/>
              <a:t>heart</a:t>
            </a:r>
          </a:p>
          <a:p>
            <a:pPr marL="1279525" lvl="2" indent="-533400"/>
            <a:r>
              <a:rPr lang="en-US" dirty="0" smtClean="0"/>
              <a:t>connective </a:t>
            </a:r>
            <a:r>
              <a:rPr lang="en-US" dirty="0"/>
              <a:t>tissue</a:t>
            </a:r>
          </a:p>
          <a:p>
            <a:pPr marL="1279525" lvl="2" indent="-533400"/>
            <a:r>
              <a:rPr lang="en-US" dirty="0" smtClean="0"/>
              <a:t>________________________ cardiac </a:t>
            </a:r>
            <a:r>
              <a:rPr lang="en-US" dirty="0"/>
              <a:t>muscle fibers </a:t>
            </a:r>
          </a:p>
          <a:p>
            <a:pPr marL="1279525" lvl="2" indent="-533400"/>
            <a:r>
              <a:rPr lang="en-US" dirty="0" smtClean="0"/>
              <a:t>_______________________________  </a:t>
            </a:r>
            <a:r>
              <a:rPr lang="en-US" dirty="0"/>
              <a:t>great vessels and valves</a:t>
            </a:r>
          </a:p>
          <a:p>
            <a:pPr marL="1279525" lvl="2" indent="-533400"/>
            <a:r>
              <a:rPr lang="en-US" dirty="0"/>
              <a:t>Limits spread of action potentials to specific paths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Tunics</a:t>
            </a:r>
          </a:p>
        </p:txBody>
      </p:sp>
      <p:sp>
        <p:nvSpPr>
          <p:cNvPr id="798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Tunica media</a:t>
            </a:r>
          </a:p>
          <a:p>
            <a:pPr lvl="1" eaLnBrk="1" hangingPunct="1"/>
            <a:r>
              <a:rPr lang="en-US" dirty="0" smtClean="0"/>
              <a:t>___________________________________ and </a:t>
            </a:r>
            <a:r>
              <a:rPr lang="en-US" dirty="0" smtClean="0"/>
              <a:t>sheets of </a:t>
            </a:r>
            <a:r>
              <a:rPr lang="en-US" dirty="0" err="1" smtClean="0"/>
              <a:t>elastin</a:t>
            </a:r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 smtClean="0"/>
              <a:t>___________________________________ nerve </a:t>
            </a:r>
            <a:r>
              <a:rPr lang="en-US" dirty="0" smtClean="0"/>
              <a:t>fibers control vasoconstriction and </a:t>
            </a:r>
            <a:r>
              <a:rPr lang="en-US" dirty="0" err="1" smtClean="0"/>
              <a:t>vasodilation</a:t>
            </a:r>
            <a:r>
              <a:rPr lang="en-US" dirty="0" smtClean="0"/>
              <a:t> of vessels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Tunics</a:t>
            </a:r>
          </a:p>
        </p:txBody>
      </p:sp>
      <p:sp>
        <p:nvSpPr>
          <p:cNvPr id="808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Tunica </a:t>
            </a:r>
            <a:r>
              <a:rPr lang="en-US" dirty="0" err="1" smtClean="0"/>
              <a:t>externa</a:t>
            </a:r>
            <a:r>
              <a:rPr lang="en-US" dirty="0" smtClean="0"/>
              <a:t> (tunica adventitia)</a:t>
            </a:r>
          </a:p>
          <a:p>
            <a:pPr lvl="1" eaLnBrk="1" hangingPunct="1"/>
            <a:r>
              <a:rPr lang="en-US" dirty="0" smtClean="0"/>
              <a:t>_________________________________ fibers </a:t>
            </a:r>
            <a:r>
              <a:rPr lang="en-US" dirty="0" smtClean="0"/>
              <a:t>protect and reinforce 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 smtClean="0"/>
              <a:t>Larger </a:t>
            </a:r>
            <a:r>
              <a:rPr lang="en-US" dirty="0" smtClean="0"/>
              <a:t>vessels contain </a:t>
            </a:r>
            <a:r>
              <a:rPr lang="en-US" dirty="0" smtClean="0"/>
              <a:t>__________________________________ to </a:t>
            </a:r>
            <a:r>
              <a:rPr lang="en-US" dirty="0" smtClean="0"/>
              <a:t>nourish the external layer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Elastic (Conducting) Arteries</a:t>
            </a:r>
          </a:p>
        </p:txBody>
      </p:sp>
      <p:sp>
        <p:nvSpPr>
          <p:cNvPr id="819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Large thick-walled arteries with </a:t>
            </a:r>
            <a:r>
              <a:rPr lang="en-US" dirty="0" smtClean="0"/>
              <a:t>_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___________________________ and </a:t>
            </a:r>
            <a:r>
              <a:rPr lang="en-US" dirty="0" smtClean="0"/>
              <a:t>its major branches</a:t>
            </a:r>
          </a:p>
          <a:p>
            <a:pPr eaLnBrk="1" hangingPunct="1"/>
            <a:r>
              <a:rPr lang="en-US" dirty="0" smtClean="0"/>
              <a:t>Large lumen offers low resistance </a:t>
            </a:r>
          </a:p>
          <a:p>
            <a:pPr eaLnBrk="1" hangingPunct="1"/>
            <a:r>
              <a:rPr lang="en-US" dirty="0" smtClean="0"/>
              <a:t>Act as </a:t>
            </a:r>
            <a:r>
              <a:rPr lang="en-US" dirty="0" smtClean="0"/>
              <a:t>_</a:t>
            </a:r>
            <a:endParaRPr lang="en-US" dirty="0" smtClean="0"/>
          </a:p>
          <a:p>
            <a:pPr lvl="1" eaLnBrk="1" hangingPunct="1"/>
            <a:r>
              <a:rPr lang="en-US" dirty="0" smtClean="0"/>
              <a:t>expand and recoil as blood is ejected from the heart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Muscular (Distributing) Arteries and Arterioles</a:t>
            </a:r>
          </a:p>
        </p:txBody>
      </p:sp>
      <p:sp>
        <p:nvSpPr>
          <p:cNvPr id="829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______________________to </a:t>
            </a:r>
            <a:r>
              <a:rPr lang="en-US" dirty="0" smtClean="0"/>
              <a:t>elastic arteries; deliver blood to body organs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Have </a:t>
            </a:r>
            <a:r>
              <a:rPr lang="en-US" dirty="0" smtClean="0"/>
              <a:t>________________________________ with </a:t>
            </a:r>
            <a:r>
              <a:rPr lang="en-US" dirty="0" smtClean="0"/>
              <a:t>more smooth muscle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Active in </a:t>
            </a:r>
            <a:r>
              <a:rPr lang="en-US" dirty="0" smtClean="0"/>
              <a:t>_ </a:t>
            </a:r>
            <a:endParaRPr lang="en-US" dirty="0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Arterioles</a:t>
            </a:r>
          </a:p>
        </p:txBody>
      </p:sp>
      <p:sp>
        <p:nvSpPr>
          <p:cNvPr id="839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Lead to capillary beds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________________________________ beds </a:t>
            </a:r>
            <a:r>
              <a:rPr lang="en-US" dirty="0" smtClean="0"/>
              <a:t>via </a:t>
            </a:r>
            <a:r>
              <a:rPr lang="en-US" dirty="0" err="1" smtClean="0"/>
              <a:t>vasodilation</a:t>
            </a:r>
            <a:r>
              <a:rPr lang="en-US" dirty="0" smtClean="0"/>
              <a:t> and vasoconstriction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Capillaries</a:t>
            </a:r>
          </a:p>
        </p:txBody>
      </p:sp>
      <p:sp>
        <p:nvSpPr>
          <p:cNvPr id="8499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Walls of thin tunica </a:t>
            </a:r>
            <a:r>
              <a:rPr lang="en-US" dirty="0" err="1" smtClean="0"/>
              <a:t>intima</a:t>
            </a:r>
            <a:r>
              <a:rPr lang="en-US" dirty="0" smtClean="0"/>
              <a:t>, </a:t>
            </a:r>
            <a:r>
              <a:rPr lang="en-US" dirty="0" smtClean="0"/>
              <a:t>_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Size allows only a </a:t>
            </a:r>
            <a:r>
              <a:rPr lang="en-US" dirty="0" smtClean="0"/>
              <a:t>_________________________________ at </a:t>
            </a:r>
            <a:r>
              <a:rPr lang="en-US" dirty="0" smtClean="0"/>
              <a:t>a time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Capillaries</a:t>
            </a:r>
          </a:p>
        </p:txBody>
      </p:sp>
      <p:sp>
        <p:nvSpPr>
          <p:cNvPr id="839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Present in all tissues except for </a:t>
            </a:r>
          </a:p>
          <a:p>
            <a:pPr lvl="1" eaLnBrk="1" hangingPunct="1">
              <a:defRPr/>
            </a:pPr>
            <a:r>
              <a:rPr lang="en-US" dirty="0" smtClean="0"/>
              <a:t> 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 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 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 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Functions: exchange of gases, nutrients, wastes, hormones, etc.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Capillaries</a:t>
            </a:r>
          </a:p>
        </p:txBody>
      </p:sp>
      <p:sp>
        <p:nvSpPr>
          <p:cNvPr id="8704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571500" indent="-571500" eaLnBrk="1" hangingPunct="1"/>
            <a:r>
              <a:rPr lang="en-US" dirty="0" smtClean="0"/>
              <a:t>Three structural types</a:t>
            </a:r>
          </a:p>
          <a:p>
            <a:pPr marL="879475" lvl="1" indent="-533400" eaLnBrk="1" hangingPunct="1">
              <a:buFont typeface="Times" pitchFamily="18" charset="0"/>
              <a:buAutoNum type="arabicPeriod"/>
            </a:pPr>
            <a:r>
              <a:rPr lang="en-US" dirty="0" smtClean="0"/>
              <a:t>_____________________________ capillaries</a:t>
            </a:r>
            <a:endParaRPr lang="en-US" dirty="0" smtClean="0"/>
          </a:p>
          <a:p>
            <a:pPr marL="879475" lvl="1" indent="-533400" eaLnBrk="1" hangingPunct="1">
              <a:buFont typeface="Times" pitchFamily="18" charset="0"/>
              <a:buAutoNum type="arabicPeriod"/>
            </a:pPr>
            <a:endParaRPr lang="en-US" dirty="0" smtClean="0"/>
          </a:p>
          <a:p>
            <a:pPr marL="879475" lvl="1" indent="-533400" eaLnBrk="1" hangingPunct="1">
              <a:buFont typeface="Times" pitchFamily="18" charset="0"/>
              <a:buAutoNum type="arabicPeriod"/>
            </a:pPr>
            <a:r>
              <a:rPr lang="en-US" dirty="0" smtClean="0"/>
              <a:t>_____________________________ capillaries</a:t>
            </a:r>
            <a:endParaRPr lang="en-US" dirty="0" smtClean="0"/>
          </a:p>
          <a:p>
            <a:pPr marL="879475" lvl="1" indent="-533400" eaLnBrk="1" hangingPunct="1">
              <a:buFont typeface="Times" pitchFamily="18" charset="0"/>
              <a:buAutoNum type="arabicPeriod"/>
            </a:pPr>
            <a:endParaRPr lang="en-US" dirty="0" smtClean="0"/>
          </a:p>
          <a:p>
            <a:pPr marL="879475" lvl="1" indent="-533400" eaLnBrk="1" hangingPunct="1">
              <a:buFont typeface="Times" pitchFamily="18" charset="0"/>
              <a:buAutoNum type="arabicPeriod"/>
            </a:pPr>
            <a:r>
              <a:rPr lang="en-US" dirty="0" smtClean="0"/>
              <a:t>Sinusoidal capillaries (sinusoids)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Continuous Capillaries</a:t>
            </a:r>
          </a:p>
        </p:txBody>
      </p:sp>
      <p:sp>
        <p:nvSpPr>
          <p:cNvPr id="870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Abundant in the </a:t>
            </a:r>
            <a:r>
              <a:rPr lang="en-US" dirty="0" smtClean="0"/>
              <a:t>_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_____________________________ connect </a:t>
            </a:r>
            <a:r>
              <a:rPr lang="en-US" dirty="0" smtClean="0"/>
              <a:t>endothelial cells </a:t>
            </a:r>
          </a:p>
          <a:p>
            <a:pPr lvl="1" eaLnBrk="1" hangingPunct="1">
              <a:defRPr/>
            </a:pPr>
            <a:r>
              <a:rPr lang="en-US" dirty="0" smtClean="0"/>
              <a:t>Intercellular clefts allow the passage of fluids and small solutes</a:t>
            </a:r>
          </a:p>
          <a:p>
            <a:pPr eaLnBrk="1" hangingPunct="1">
              <a:defRPr/>
            </a:pPr>
            <a:r>
              <a:rPr lang="en-US" dirty="0" smtClean="0"/>
              <a:t>Continuous capillaries of the brain</a:t>
            </a:r>
          </a:p>
          <a:p>
            <a:pPr lvl="1" eaLnBrk="1" hangingPunct="1">
              <a:defRPr/>
            </a:pPr>
            <a:r>
              <a:rPr lang="en-US" dirty="0" smtClean="0"/>
              <a:t>Tight junctions are complete, forming </a:t>
            </a:r>
            <a:r>
              <a:rPr lang="en-US" dirty="0" smtClean="0"/>
              <a:t>     the _</a:t>
            </a:r>
            <a:endParaRPr lang="en-US" dirty="0" smtClean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Fenestrated Capillaries</a:t>
            </a:r>
          </a:p>
        </p:txBody>
      </p:sp>
      <p:sp>
        <p:nvSpPr>
          <p:cNvPr id="8909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Some endothelial cells contain pores </a:t>
            </a:r>
          </a:p>
          <a:p>
            <a:pPr lvl="1" eaLnBrk="1" hangingPunct="1">
              <a:defRPr/>
            </a:pPr>
            <a:r>
              <a:rPr lang="en-US" dirty="0" smtClean="0"/>
              <a:t>_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_____________________________ than </a:t>
            </a:r>
            <a:r>
              <a:rPr lang="en-US" dirty="0" smtClean="0"/>
              <a:t>continuous capillaries</a:t>
            </a:r>
          </a:p>
          <a:p>
            <a:pPr eaLnBrk="1" hangingPunct="1">
              <a:defRPr/>
            </a:pPr>
            <a:r>
              <a:rPr lang="en-US" dirty="0" smtClean="0"/>
              <a:t>Function in </a:t>
            </a:r>
            <a:r>
              <a:rPr lang="en-US" dirty="0" smtClean="0"/>
              <a:t>_</a:t>
            </a: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small </a:t>
            </a:r>
            <a:r>
              <a:rPr lang="en-US" dirty="0" smtClean="0"/>
              <a:t>intestines, endocrine glands, and kidneys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Layers of the Heart Wall</a:t>
            </a: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Times"/>
              <a:buAutoNum type="arabicPeriod" startAt="3"/>
            </a:pPr>
            <a:r>
              <a:rPr lang="en-US" dirty="0" err="1"/>
              <a:t>Endocardium</a:t>
            </a:r>
            <a:r>
              <a:rPr lang="en-US" dirty="0"/>
              <a:t> is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Sinusoidal Capillaries</a:t>
            </a:r>
          </a:p>
        </p:txBody>
      </p:sp>
      <p:sp>
        <p:nvSpPr>
          <p:cNvPr id="9113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Fewer tight junctions, </a:t>
            </a:r>
            <a:r>
              <a:rPr lang="en-US" dirty="0" smtClean="0"/>
              <a:t>_________________________________, </a:t>
            </a:r>
            <a:r>
              <a:rPr lang="en-US" dirty="0" smtClean="0"/>
              <a:t>large lumens</a:t>
            </a:r>
          </a:p>
          <a:p>
            <a:pPr eaLnBrk="1" hangingPunct="1">
              <a:defRPr/>
            </a:pPr>
            <a:r>
              <a:rPr lang="en-US" dirty="0" smtClean="0"/>
              <a:t>Usually </a:t>
            </a:r>
            <a:r>
              <a:rPr lang="en-US" dirty="0" smtClean="0"/>
              <a:t>_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Allow </a:t>
            </a:r>
            <a:r>
              <a:rPr lang="en-US" dirty="0" smtClean="0"/>
              <a:t>____________________________ and </a:t>
            </a:r>
            <a:r>
              <a:rPr lang="en-US" dirty="0" smtClean="0"/>
              <a:t>blood cells to pass between the blood and surrounding tissues</a:t>
            </a:r>
          </a:p>
          <a:p>
            <a:pPr eaLnBrk="1" hangingPunct="1">
              <a:defRPr/>
            </a:pPr>
            <a:r>
              <a:rPr lang="en-US" dirty="0" smtClean="0"/>
              <a:t>Found in the </a:t>
            </a:r>
            <a:r>
              <a:rPr lang="en-US" dirty="0" smtClean="0"/>
              <a:t>_______________________, </a:t>
            </a:r>
            <a:r>
              <a:rPr lang="en-US" dirty="0" smtClean="0"/>
              <a:t>bone marrow, spleen 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Blood Flow Through Capillary Beds</a:t>
            </a:r>
          </a:p>
        </p:txBody>
      </p:sp>
      <p:sp>
        <p:nvSpPr>
          <p:cNvPr id="9523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________________________________ regulate </a:t>
            </a:r>
            <a:r>
              <a:rPr lang="en-US" dirty="0" smtClean="0"/>
              <a:t>blood flow into true capillaries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Regulated by local chemical conditions and vasomotor nerves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Venules</a:t>
            </a:r>
          </a:p>
        </p:txBody>
      </p:sp>
      <p:sp>
        <p:nvSpPr>
          <p:cNvPr id="9216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Formed when </a:t>
            </a:r>
            <a:r>
              <a:rPr lang="en-US" dirty="0" smtClean="0"/>
              <a:t>_</a:t>
            </a:r>
            <a:endParaRPr lang="en-US" dirty="0" smtClean="0"/>
          </a:p>
          <a:p>
            <a:pPr eaLnBrk="1" hangingPunct="1"/>
            <a:r>
              <a:rPr lang="en-US" dirty="0" smtClean="0"/>
              <a:t>Very porous</a:t>
            </a:r>
          </a:p>
          <a:p>
            <a:pPr lvl="1" eaLnBrk="1" hangingPunct="1"/>
            <a:r>
              <a:rPr lang="en-US" dirty="0" smtClean="0"/>
              <a:t>allow </a:t>
            </a:r>
            <a:r>
              <a:rPr lang="en-US" dirty="0" smtClean="0"/>
              <a:t>_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Larger </a:t>
            </a:r>
            <a:r>
              <a:rPr lang="en-US" dirty="0" err="1" smtClean="0"/>
              <a:t>venules</a:t>
            </a:r>
            <a:r>
              <a:rPr lang="en-US" dirty="0" smtClean="0"/>
              <a:t> have one or two layers of smooth muscle cells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Veins</a:t>
            </a:r>
          </a:p>
        </p:txBody>
      </p:sp>
      <p:sp>
        <p:nvSpPr>
          <p:cNvPr id="9830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Formed when </a:t>
            </a:r>
            <a:r>
              <a:rPr lang="en-US" dirty="0" smtClean="0"/>
              <a:t>_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Have </a:t>
            </a:r>
            <a:r>
              <a:rPr lang="en-US" dirty="0" smtClean="0"/>
              <a:t>______________________________, </a:t>
            </a:r>
            <a:r>
              <a:rPr lang="en-US" dirty="0" smtClean="0"/>
              <a:t>larger lumens compared with corresponding arteries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Blood pressure is </a:t>
            </a:r>
            <a:r>
              <a:rPr lang="en-US" dirty="0" smtClean="0"/>
              <a:t>_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Thin tunica media and a thick tunica </a:t>
            </a:r>
            <a:r>
              <a:rPr lang="en-US" dirty="0" err="1" smtClean="0"/>
              <a:t>externa</a:t>
            </a:r>
            <a:r>
              <a:rPr lang="en-US" dirty="0" smtClean="0"/>
              <a:t> consisting of collagen fibers and elastic networks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Called capacitance vessels (blood reservoirs); contain up </a:t>
            </a:r>
            <a:r>
              <a:rPr lang="en-US" dirty="0" smtClean="0"/>
              <a:t>_</a:t>
            </a:r>
            <a:endParaRPr lang="en-US" dirty="0" smtClean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Veins</a:t>
            </a:r>
          </a:p>
        </p:txBody>
      </p:sp>
      <p:sp>
        <p:nvSpPr>
          <p:cNvPr id="10137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571500" indent="-571500" eaLnBrk="1" hangingPunct="1">
              <a:defRPr/>
            </a:pPr>
            <a:r>
              <a:rPr lang="en-US" dirty="0" smtClean="0"/>
              <a:t>Adaptations that ensure return of blood to the heart</a:t>
            </a:r>
          </a:p>
          <a:p>
            <a:pPr marL="879475" lvl="1" indent="-533400" eaLnBrk="1" hangingPunct="1">
              <a:buFont typeface="Times" pitchFamily="18" charset="0"/>
              <a:buAutoNum type="arabicPeriod"/>
              <a:defRPr/>
            </a:pPr>
            <a:r>
              <a:rPr lang="en-US" dirty="0" smtClean="0"/>
              <a:t>Large-diameter lumens offer </a:t>
            </a:r>
            <a:r>
              <a:rPr lang="en-US" dirty="0" smtClean="0"/>
              <a:t>_</a:t>
            </a:r>
            <a:endParaRPr lang="en-US" dirty="0" smtClean="0"/>
          </a:p>
          <a:p>
            <a:pPr marL="879475" lvl="1" indent="-533400" eaLnBrk="1" hangingPunct="1">
              <a:buFont typeface="Times" pitchFamily="18" charset="0"/>
              <a:buAutoNum type="arabicPeriod"/>
              <a:defRPr/>
            </a:pPr>
            <a:r>
              <a:rPr lang="en-US" dirty="0" smtClean="0"/>
              <a:t>_________________________________ prevent </a:t>
            </a:r>
            <a:r>
              <a:rPr lang="en-US" dirty="0" smtClean="0"/>
              <a:t>backflow of blood </a:t>
            </a:r>
          </a:p>
          <a:p>
            <a:pPr marL="1279525" lvl="2" indent="-533400" eaLnBrk="1" hangingPunct="1">
              <a:defRPr/>
            </a:pPr>
            <a:r>
              <a:rPr lang="en-US" dirty="0" smtClean="0"/>
              <a:t>Most abundant in veins of the limbs</a:t>
            </a:r>
          </a:p>
          <a:p>
            <a:pPr marL="571500" indent="-571500" eaLnBrk="1" hangingPunct="1">
              <a:defRPr/>
            </a:pPr>
            <a:r>
              <a:rPr lang="en-US" dirty="0" smtClean="0"/>
              <a:t>___________________________________:  </a:t>
            </a:r>
            <a:r>
              <a:rPr lang="en-US" dirty="0" smtClean="0"/>
              <a:t>flattened veins with extremely thin walls (e.g., coronary sinus of the heart and </a:t>
            </a:r>
            <a:r>
              <a:rPr lang="en-US" dirty="0" err="1" smtClean="0"/>
              <a:t>dural</a:t>
            </a:r>
            <a:r>
              <a:rPr lang="en-US" dirty="0" smtClean="0"/>
              <a:t> sinuses of the brain)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Veins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cs typeface="Times New Roman" pitchFamily="18" charset="0"/>
              </a:rPr>
              <a:t>_________________________________ </a:t>
            </a:r>
            <a:r>
              <a:rPr lang="en-US" dirty="0" smtClean="0">
                <a:cs typeface="Times New Roman" pitchFamily="18" charset="0"/>
              </a:rPr>
              <a:t>helps </a:t>
            </a:r>
            <a:r>
              <a:rPr lang="en-US" dirty="0" smtClean="0">
                <a:cs typeface="Times New Roman" pitchFamily="18" charset="0"/>
              </a:rPr>
              <a:t>maintain </a:t>
            </a:r>
            <a:r>
              <a:rPr lang="en-US" dirty="0" err="1" smtClean="0">
                <a:cs typeface="Times New Roman" pitchFamily="18" charset="0"/>
              </a:rPr>
              <a:t>bp</a:t>
            </a:r>
            <a:r>
              <a:rPr lang="en-US" dirty="0" smtClean="0">
                <a:cs typeface="Times New Roman" pitchFamily="18" charset="0"/>
              </a:rPr>
              <a:t> by returning more blood to the heart.   </a:t>
            </a:r>
          </a:p>
          <a:p>
            <a:pPr eaLnBrk="1" hangingPunct="1"/>
            <a:endParaRPr lang="en-US" dirty="0" smtClean="0"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Ensures </a:t>
            </a:r>
            <a:r>
              <a:rPr lang="en-US" dirty="0" smtClean="0">
                <a:cs typeface="Times New Roman" pitchFamily="18" charset="0"/>
              </a:rPr>
              <a:t>a nearly normal blood flow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 smtClean="0">
              <a:cs typeface="Times New Roman" pitchFamily="18" charset="0"/>
            </a:endParaRP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Veins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Blood flow through the venous system depends more on the contraction of skeletal muscles, breathing movements, and vasoconstriction of veins than on the direct result of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 smtClean="0">
              <a:cs typeface="Times New Roman" pitchFamily="18" charset="0"/>
            </a:endParaRP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Veins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cs typeface="Times New Roman" pitchFamily="18" charset="0"/>
              </a:rPr>
              <a:t>______________________________ muscles </a:t>
            </a:r>
            <a:r>
              <a:rPr lang="en-US" dirty="0">
                <a:cs typeface="Times New Roman" pitchFamily="18" charset="0"/>
              </a:rPr>
              <a:t>press on veins, squeezing the blood inside </a:t>
            </a:r>
            <a:r>
              <a:rPr lang="en-US" dirty="0" smtClean="0">
                <a:cs typeface="Times New Roman" pitchFamily="18" charset="0"/>
              </a:rPr>
              <a:t>______________________  from </a:t>
            </a:r>
            <a:r>
              <a:rPr lang="en-US" dirty="0">
                <a:cs typeface="Times New Roman" pitchFamily="18" charset="0"/>
              </a:rPr>
              <a:t>one </a:t>
            </a:r>
            <a:r>
              <a:rPr lang="en-US" dirty="0" err="1">
                <a:cs typeface="Times New Roman" pitchFamily="18" charset="0"/>
              </a:rPr>
              <a:t>valved</a:t>
            </a:r>
            <a:r>
              <a:rPr lang="en-US" dirty="0">
                <a:cs typeface="Times New Roman" pitchFamily="18" charset="0"/>
              </a:rPr>
              <a:t> section to another.  </a:t>
            </a:r>
          </a:p>
          <a:p>
            <a:pPr eaLnBrk="1" hangingPunct="1">
              <a:defRPr/>
            </a:pPr>
            <a:endParaRPr lang="en-US" dirty="0"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The presence of the valves keeps the blood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Veins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_______________________________ move </a:t>
            </a:r>
            <a:r>
              <a:rPr lang="en-US" dirty="0" smtClean="0">
                <a:cs typeface="Times New Roman" pitchFamily="18" charset="0"/>
              </a:rPr>
              <a:t>venous blood.  </a:t>
            </a:r>
          </a:p>
          <a:p>
            <a:pPr eaLnBrk="1" hangingPunct="1"/>
            <a:endParaRPr lang="en-US" dirty="0" smtClean="0"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Pressure in thoracic cavity is </a:t>
            </a:r>
            <a:r>
              <a:rPr lang="en-US" dirty="0" smtClean="0">
                <a:cs typeface="Times New Roman" pitchFamily="18" charset="0"/>
              </a:rPr>
              <a:t>______________________________ as </a:t>
            </a:r>
            <a:r>
              <a:rPr lang="en-US" dirty="0" smtClean="0">
                <a:cs typeface="Times New Roman" pitchFamily="18" charset="0"/>
              </a:rPr>
              <a:t>the diaphragm </a:t>
            </a:r>
            <a:r>
              <a:rPr lang="en-US" dirty="0" smtClean="0">
                <a:cs typeface="Times New Roman" pitchFamily="18" charset="0"/>
              </a:rPr>
              <a:t>____________________ and </a:t>
            </a:r>
            <a:r>
              <a:rPr lang="en-US" dirty="0" smtClean="0">
                <a:cs typeface="Times New Roman" pitchFamily="18" charset="0"/>
              </a:rPr>
              <a:t>the rib cage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 smtClean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Veins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026400" cy="4876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The pressure in the abdominal cavity is </a:t>
            </a:r>
            <a:r>
              <a:rPr lang="en-US" dirty="0" smtClean="0">
                <a:cs typeface="Times New Roman" pitchFamily="18" charset="0"/>
              </a:rPr>
              <a:t>____________________________ as </a:t>
            </a:r>
            <a:r>
              <a:rPr lang="en-US" dirty="0" smtClean="0">
                <a:cs typeface="Times New Roman" pitchFamily="18" charset="0"/>
              </a:rPr>
              <a:t>the diaphragm presses on the abdominal viscera….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the blood moves from area of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 smtClean="0">
              <a:cs typeface="Times New Roman" pitchFamily="18" charset="0"/>
            </a:endParaRPr>
          </a:p>
          <a:p>
            <a:pPr eaLnBrk="1" hangingPunct="1"/>
            <a:endParaRPr lang="en-US" dirty="0" smtClean="0">
              <a:cs typeface="Times New Roman" pitchFamily="18" charset="0"/>
            </a:endParaRPr>
          </a:p>
          <a:p>
            <a:pPr eaLnBrk="1" hangingPunct="1"/>
            <a:endParaRPr lang="en-US" dirty="0"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from </a:t>
            </a:r>
            <a:r>
              <a:rPr lang="en-US" dirty="0" smtClean="0">
                <a:cs typeface="Times New Roman" pitchFamily="18" charset="0"/>
              </a:rPr>
              <a:t>abdomen towards </a:t>
            </a:r>
            <a:r>
              <a:rPr lang="en-US" dirty="0" err="1" smtClean="0">
                <a:cs typeface="Times New Roman" pitchFamily="18" charset="0"/>
              </a:rPr>
              <a:t>thoracics</a:t>
            </a:r>
            <a:r>
              <a:rPr lang="en-US" dirty="0" smtClean="0">
                <a:cs typeface="Times New Roman" pitchFamily="18" charset="0"/>
              </a:rPr>
              <a:t>. (towards heart)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Chambers 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 chambers</a:t>
            </a:r>
          </a:p>
          <a:p>
            <a:pPr lvl="1"/>
            <a:r>
              <a:rPr lang="en-US" dirty="0"/>
              <a:t>Two </a:t>
            </a:r>
            <a:r>
              <a:rPr lang="en-US" dirty="0" smtClean="0"/>
              <a:t>_</a:t>
            </a:r>
            <a:endParaRPr lang="en-US" dirty="0"/>
          </a:p>
          <a:p>
            <a:pPr lvl="2"/>
            <a:r>
              <a:rPr lang="en-US" dirty="0"/>
              <a:t>Separated </a:t>
            </a:r>
            <a:r>
              <a:rPr lang="en-US" dirty="0" smtClean="0"/>
              <a:t>by </a:t>
            </a:r>
            <a:r>
              <a:rPr lang="en-US" dirty="0"/>
              <a:t>the </a:t>
            </a:r>
            <a:r>
              <a:rPr lang="en-US" dirty="0" smtClean="0"/>
              <a:t>_</a:t>
            </a:r>
            <a:endParaRPr lang="en-US" dirty="0"/>
          </a:p>
          <a:p>
            <a:pPr lvl="2"/>
            <a:r>
              <a:rPr lang="en-US" dirty="0"/>
              <a:t>Coronary </a:t>
            </a:r>
            <a:r>
              <a:rPr lang="en-US" dirty="0" smtClean="0"/>
              <a:t>_</a:t>
            </a:r>
          </a:p>
          <a:p>
            <a:pPr lvl="3"/>
            <a:r>
              <a:rPr lang="en-US" dirty="0" err="1" smtClean="0"/>
              <a:t>atrioventricular</a:t>
            </a:r>
            <a:r>
              <a:rPr lang="en-US" dirty="0" smtClean="0"/>
              <a:t> groove </a:t>
            </a:r>
          </a:p>
          <a:p>
            <a:pPr lvl="3"/>
            <a:r>
              <a:rPr lang="en-US" dirty="0" smtClean="0"/>
              <a:t>encircles </a:t>
            </a:r>
            <a:r>
              <a:rPr lang="en-US" dirty="0"/>
              <a:t>the junction of the atria and ventricles</a:t>
            </a:r>
          </a:p>
          <a:p>
            <a:pPr lvl="2"/>
            <a:r>
              <a:rPr lang="en-US" dirty="0" smtClean="0"/>
              <a:t>_________________________________ increase </a:t>
            </a:r>
            <a:r>
              <a:rPr lang="en-US" dirty="0" err="1"/>
              <a:t>atrial</a:t>
            </a:r>
            <a:r>
              <a:rPr lang="en-US" dirty="0"/>
              <a:t> volume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Terms for circulation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 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Volume of blood flowing through a structure/time</a:t>
            </a:r>
          </a:p>
          <a:p>
            <a:pPr lvl="1" eaLnBrk="1" hangingPunct="1">
              <a:defRPr/>
            </a:pPr>
            <a:r>
              <a:rPr lang="en-US" dirty="0"/>
              <a:t>Relatively constant at rest</a:t>
            </a:r>
          </a:p>
          <a:p>
            <a:pPr lvl="2" eaLnBrk="1" hangingPunct="1">
              <a:defRPr/>
            </a:pPr>
            <a:r>
              <a:rPr lang="en-US" dirty="0"/>
              <a:t>Varies with individual organs:  based on need</a:t>
            </a:r>
          </a:p>
          <a:p>
            <a:pPr eaLnBrk="1" hangingPunct="1">
              <a:defRPr/>
            </a:pPr>
            <a:r>
              <a:rPr lang="en-US" dirty="0"/>
              <a:t>Blood pressure</a:t>
            </a:r>
          </a:p>
          <a:p>
            <a:pPr lvl="1" eaLnBrk="1" hangingPunct="1">
              <a:defRPr/>
            </a:pPr>
            <a:r>
              <a:rPr lang="en-US" dirty="0"/>
              <a:t>The </a:t>
            </a:r>
            <a:r>
              <a:rPr lang="en-US" dirty="0" smtClean="0"/>
              <a:t>_____________________________ on </a:t>
            </a:r>
            <a:r>
              <a:rPr lang="en-US" dirty="0"/>
              <a:t>the vessel wall based on the blood</a:t>
            </a:r>
          </a:p>
          <a:p>
            <a:pPr lvl="1"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Terms for circulation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Resistance</a:t>
            </a:r>
          </a:p>
          <a:p>
            <a:pPr lvl="1" eaLnBrk="1" hangingPunct="1"/>
            <a:r>
              <a:rPr lang="en-US" sz="2400" dirty="0" smtClean="0"/>
              <a:t> 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_____________________________, </a:t>
            </a:r>
            <a:r>
              <a:rPr lang="en-US" sz="2400" dirty="0" smtClean="0"/>
              <a:t>mostly occurring peripherally</a:t>
            </a:r>
          </a:p>
          <a:p>
            <a:pPr lvl="1" eaLnBrk="1" hangingPunct="1"/>
            <a:r>
              <a:rPr lang="en-US" sz="2400" dirty="0" smtClean="0"/>
              <a:t>Causes of Peripheral resistance</a:t>
            </a:r>
          </a:p>
          <a:p>
            <a:pPr lvl="2"/>
            <a:r>
              <a:rPr lang="en-US" sz="2000" dirty="0" smtClean="0"/>
              <a:t> ______________________________________________:</a:t>
            </a:r>
          </a:p>
          <a:p>
            <a:pPr lvl="3"/>
            <a:r>
              <a:rPr lang="en-US" sz="1800" dirty="0" smtClean="0"/>
              <a:t>Increased </a:t>
            </a:r>
            <a:r>
              <a:rPr lang="en-US" sz="1800" dirty="0" smtClean="0"/>
              <a:t>viscosity </a:t>
            </a:r>
            <a:r>
              <a:rPr lang="en-US" sz="1800" dirty="0" smtClean="0"/>
              <a:t>yields </a:t>
            </a:r>
            <a:r>
              <a:rPr lang="en-US" sz="1800" dirty="0" smtClean="0"/>
              <a:t>increased resistance</a:t>
            </a:r>
          </a:p>
          <a:p>
            <a:pPr lvl="2" eaLnBrk="1" hangingPunct="1"/>
            <a:r>
              <a:rPr lang="en-US" sz="2000" dirty="0" smtClean="0"/>
              <a:t>______________________________________________:</a:t>
            </a:r>
          </a:p>
          <a:p>
            <a:pPr lvl="3"/>
            <a:r>
              <a:rPr lang="en-US" sz="1800" dirty="0" smtClean="0"/>
              <a:t>The </a:t>
            </a:r>
            <a:r>
              <a:rPr lang="en-US" sz="1800" dirty="0" smtClean="0"/>
              <a:t>longer the vessel the greater the resistance</a:t>
            </a:r>
          </a:p>
          <a:p>
            <a:pPr lvl="2" eaLnBrk="1" hangingPunct="1"/>
            <a:r>
              <a:rPr lang="en-US" sz="2000" dirty="0" smtClean="0"/>
              <a:t>______________________________________________</a:t>
            </a:r>
          </a:p>
          <a:p>
            <a:pPr lvl="3"/>
            <a:r>
              <a:rPr lang="en-US" sz="1800" dirty="0" smtClean="0"/>
              <a:t>the </a:t>
            </a:r>
            <a:r>
              <a:rPr lang="en-US" sz="1800" dirty="0" smtClean="0"/>
              <a:t>smaller the vessel, the greater the resistance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Viscosity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Times New Roman" pitchFamily="18" charset="0"/>
              </a:rPr>
              <a:t>the </a:t>
            </a:r>
            <a:r>
              <a:rPr lang="en-US" dirty="0" smtClean="0">
                <a:cs typeface="Times New Roman" pitchFamily="18" charset="0"/>
              </a:rPr>
              <a:t>_______________________________ </a:t>
            </a:r>
            <a:r>
              <a:rPr lang="en-US" dirty="0">
                <a:cs typeface="Times New Roman" pitchFamily="18" charset="0"/>
              </a:rPr>
              <a:t>with which its molecules flow past one another</a:t>
            </a:r>
            <a:r>
              <a:rPr lang="en-US" dirty="0" smtClean="0">
                <a:cs typeface="Times New Roman" pitchFamily="18" charset="0"/>
              </a:rPr>
              <a:t>.</a:t>
            </a:r>
            <a:endParaRPr lang="en-US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 smtClean="0">
                <a:cs typeface="Times New Roman" pitchFamily="18" charset="0"/>
              </a:rPr>
              <a:t>___________________________________, </a:t>
            </a:r>
            <a:r>
              <a:rPr lang="en-US" dirty="0" smtClean="0">
                <a:cs typeface="Times New Roman" pitchFamily="18" charset="0"/>
              </a:rPr>
              <a:t>the more difficult the fluid is to move </a:t>
            </a:r>
            <a:endParaRPr lang="en-US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Times New Roman" pitchFamily="18" charset="0"/>
              </a:rPr>
              <a:t>Blood cells and plasma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>
                <a:cs typeface="Times New Roman" pitchFamily="18" charset="0"/>
              </a:rPr>
              <a:t>greater the blood’s resistance to flowing, the greater the force needed to move it through the system.  </a:t>
            </a:r>
            <a:endParaRPr lang="en-US" dirty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Viscosity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Anemia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 smtClean="0">
              <a:cs typeface="Times New Roman" pitchFamily="18" charset="0"/>
            </a:endParaRP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Lowers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 smtClean="0">
              <a:cs typeface="Times New Roman" pitchFamily="18" charset="0"/>
            </a:endParaRPr>
          </a:p>
          <a:p>
            <a:pPr eaLnBrk="1" hangingPunct="1"/>
            <a:endParaRPr lang="en-US" dirty="0" smtClean="0"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Excess red blood cells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Central Venous Pressure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All veins except for the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 smtClean="0">
              <a:cs typeface="Times New Roman" pitchFamily="18" charset="0"/>
            </a:endParaRPr>
          </a:p>
          <a:p>
            <a:pPr eaLnBrk="1" hangingPunct="1"/>
            <a:endParaRPr lang="en-US" dirty="0" smtClean="0"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the pressure within the right atrium is called the </a:t>
            </a:r>
            <a:r>
              <a:rPr lang="en-US" b="1" dirty="0" smtClean="0">
                <a:cs typeface="Times New Roman" pitchFamily="18" charset="0"/>
              </a:rPr>
              <a:t>_</a:t>
            </a:r>
            <a:endParaRPr lang="en-US" dirty="0" smtClean="0">
              <a:cs typeface="Times New Roman" pitchFamily="18" charset="0"/>
            </a:endParaRPr>
          </a:p>
          <a:p>
            <a:pPr eaLnBrk="1" hangingPunct="1"/>
            <a:endParaRPr lang="en-US" dirty="0" smtClean="0"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Affects </a:t>
            </a:r>
            <a:r>
              <a:rPr lang="en-US" dirty="0" smtClean="0">
                <a:cs typeface="Times New Roman" pitchFamily="18" charset="0"/>
              </a:rPr>
              <a:t>the pressure within the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 smtClean="0">
              <a:cs typeface="Times New Roman" pitchFamily="18" charset="0"/>
            </a:endParaRP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Central Venous Pressure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Heart beats weakly 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 smtClean="0">
              <a:cs typeface="Times New Roman" pitchFamily="18" charset="0"/>
            </a:endParaRPr>
          </a:p>
          <a:p>
            <a:pPr eaLnBrk="1" hangingPunct="1"/>
            <a:endParaRPr lang="en-US" dirty="0" smtClean="0"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blood backs up into the venous network 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cs typeface="Times New Roman" pitchFamily="18" charset="0"/>
            </a:endParaRP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Central Venous Pressure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if heart is beating </a:t>
            </a:r>
            <a:r>
              <a:rPr lang="en-US" dirty="0" smtClean="0">
                <a:cs typeface="Times New Roman" pitchFamily="18" charset="0"/>
              </a:rPr>
              <a:t>_____________________________,  the </a:t>
            </a:r>
            <a:r>
              <a:rPr lang="en-US" dirty="0" smtClean="0">
                <a:cs typeface="Times New Roman" pitchFamily="18" charset="0"/>
              </a:rPr>
              <a:t>CVP and the pressure within the venous network </a:t>
            </a:r>
            <a:r>
              <a:rPr lang="en-US" dirty="0" smtClean="0">
                <a:cs typeface="Times New Roman" pitchFamily="18" charset="0"/>
              </a:rPr>
              <a:t>________________________________.</a:t>
            </a:r>
            <a:endParaRPr lang="en-US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cs typeface="Times New Roman" pitchFamily="18" charset="0"/>
              </a:rPr>
              <a:t> 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Central Venous Pressure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Factors that increase the blood flow into RA…elevate the CVP: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 </a:t>
            </a:r>
            <a:endParaRPr lang="en-US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Widespread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Increased CVP can lead </a:t>
            </a:r>
            <a:r>
              <a:rPr lang="en-US" dirty="0" smtClean="0">
                <a:cs typeface="Times New Roman" pitchFamily="18" charset="0"/>
              </a:rPr>
              <a:t>________________________________  </a:t>
            </a:r>
            <a:r>
              <a:rPr lang="en-US" dirty="0" smtClean="0">
                <a:cs typeface="Times New Roman" pitchFamily="18" charset="0"/>
              </a:rPr>
              <a:t>due to the </a:t>
            </a:r>
            <a:r>
              <a:rPr lang="en-US" dirty="0" smtClean="0">
                <a:cs typeface="Times New Roman" pitchFamily="18" charset="0"/>
              </a:rPr>
              <a:t>_______________________________ forcing </a:t>
            </a:r>
            <a:r>
              <a:rPr lang="en-US" dirty="0" smtClean="0">
                <a:cs typeface="Times New Roman" pitchFamily="18" charset="0"/>
              </a:rPr>
              <a:t>fluid into tissues.  </a:t>
            </a:r>
            <a:endParaRPr lang="en-US" dirty="0" smtClean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Blood Pressure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Is the force the blood exerts against the </a:t>
            </a:r>
            <a:r>
              <a:rPr lang="en-US" b="1" dirty="0" smtClean="0">
                <a:cs typeface="Times New Roman" pitchFamily="18" charset="0"/>
              </a:rPr>
              <a:t>inner walls of the blood vessels</a:t>
            </a:r>
            <a:r>
              <a:rPr lang="en-US" dirty="0" smtClean="0">
                <a:cs typeface="Times New Roman" pitchFamily="18" charset="0"/>
              </a:rPr>
              <a:t>.  </a:t>
            </a:r>
          </a:p>
          <a:p>
            <a:pPr eaLnBrk="1" hangingPunct="1"/>
            <a:endParaRPr lang="en-US" dirty="0" smtClean="0">
              <a:cs typeface="Times New Roman" pitchFamily="18" charset="0"/>
            </a:endParaRPr>
          </a:p>
          <a:p>
            <a:pPr eaLnBrk="1" hangingPunct="1"/>
            <a:endParaRPr lang="en-US" dirty="0" smtClean="0"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Most commonly refers to pressure in the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 smtClean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Blood Pressure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Arterial blood pressure:  rises and falls in a pattern with the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pPr eaLnBrk="1" hangingPunct="1">
              <a:defRPr/>
            </a:pPr>
            <a:endParaRPr lang="en-US" dirty="0"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 When ventricles contract:  </a:t>
            </a:r>
            <a:r>
              <a:rPr lang="en-US" b="1" dirty="0" smtClean="0">
                <a:cs typeface="Times New Roman" pitchFamily="18" charset="0"/>
              </a:rPr>
              <a:t>________________________________</a:t>
            </a:r>
            <a:r>
              <a:rPr lang="en-US" dirty="0" smtClean="0">
                <a:cs typeface="Times New Roman" pitchFamily="18" charset="0"/>
              </a:rPr>
              <a:t>:   </a:t>
            </a:r>
            <a:r>
              <a:rPr lang="en-US" dirty="0">
                <a:cs typeface="Times New Roman" pitchFamily="18" charset="0"/>
              </a:rPr>
              <a:t>walls squeeze blood into pulmonary trunk and aorta.  Pressure in the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Chambers 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Separated by the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Anterior </a:t>
            </a:r>
            <a:r>
              <a:rPr lang="en-US" dirty="0"/>
              <a:t>and posterior </a:t>
            </a:r>
            <a:r>
              <a:rPr lang="en-US" dirty="0" err="1"/>
              <a:t>interventricular</a:t>
            </a:r>
            <a:r>
              <a:rPr lang="en-US" dirty="0"/>
              <a:t> </a:t>
            </a:r>
            <a:r>
              <a:rPr lang="en-US" dirty="0" err="1"/>
              <a:t>sulci</a:t>
            </a:r>
            <a:r>
              <a:rPr lang="en-US" dirty="0"/>
              <a:t> mark the position of the septum externally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Blood Pressure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cs typeface="Times New Roman" pitchFamily="18" charset="0"/>
              </a:rPr>
              <a:t>Maximum pressure</a:t>
            </a:r>
            <a:r>
              <a:rPr lang="en-US" dirty="0" smtClean="0">
                <a:cs typeface="Times New Roman" pitchFamily="18" charset="0"/>
              </a:rPr>
              <a:t> achieved during </a:t>
            </a:r>
            <a:r>
              <a:rPr lang="en-US" b="1" dirty="0" smtClean="0">
                <a:cs typeface="Times New Roman" pitchFamily="18" charset="0"/>
              </a:rPr>
              <a:t>_________________________________ </a:t>
            </a:r>
            <a:r>
              <a:rPr lang="en-US" dirty="0" smtClean="0">
                <a:cs typeface="Times New Roman" pitchFamily="18" charset="0"/>
              </a:rPr>
              <a:t>is </a:t>
            </a:r>
            <a:r>
              <a:rPr lang="en-US" b="1" dirty="0" smtClean="0">
                <a:cs typeface="Times New Roman" pitchFamily="18" charset="0"/>
              </a:rPr>
              <a:t>_</a:t>
            </a:r>
            <a:endParaRPr lang="en-US" dirty="0" smtClean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Blood Pressure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When </a:t>
            </a:r>
            <a:r>
              <a:rPr lang="en-US" b="1" dirty="0" smtClean="0">
                <a:cs typeface="Times New Roman" pitchFamily="18" charset="0"/>
              </a:rPr>
              <a:t>ventricles relax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=_</a:t>
            </a:r>
            <a:endParaRPr lang="en-US" dirty="0" smtClean="0">
              <a:cs typeface="Times New Roman" pitchFamily="18" charset="0"/>
            </a:endParaRPr>
          </a:p>
          <a:p>
            <a:pPr eaLnBrk="1" hangingPunct="1"/>
            <a:endParaRPr lang="en-US" dirty="0" smtClean="0"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the arterial pressure drops, and the </a:t>
            </a:r>
            <a:r>
              <a:rPr lang="en-US" b="1" dirty="0" smtClean="0">
                <a:cs typeface="Times New Roman" pitchFamily="18" charset="0"/>
              </a:rPr>
              <a:t>lowest pressure</a:t>
            </a:r>
            <a:r>
              <a:rPr lang="en-US" dirty="0" smtClean="0">
                <a:cs typeface="Times New Roman" pitchFamily="18" charset="0"/>
              </a:rPr>
              <a:t> that remains in the arteries before the next contraction is the </a:t>
            </a:r>
            <a:r>
              <a:rPr lang="en-US" b="1" dirty="0" smtClean="0">
                <a:cs typeface="Times New Roman" pitchFamily="18" charset="0"/>
              </a:rPr>
              <a:t>_</a:t>
            </a:r>
            <a:endParaRPr lang="en-US" dirty="0" smtClean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Blood Pressure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BP read as </a:t>
            </a:r>
            <a:r>
              <a:rPr lang="en-US" dirty="0" smtClean="0">
                <a:cs typeface="Times New Roman" pitchFamily="18" charset="0"/>
              </a:rPr>
              <a:t>_________________________________ which </a:t>
            </a:r>
            <a:r>
              <a:rPr lang="en-US" dirty="0" smtClean="0">
                <a:cs typeface="Times New Roman" pitchFamily="18" charset="0"/>
              </a:rPr>
              <a:t>translates into </a:t>
            </a:r>
          </a:p>
          <a:p>
            <a:pPr eaLnBrk="1" hangingPunct="1">
              <a:buFontTx/>
              <a:buNone/>
            </a:pPr>
            <a:endParaRPr lang="en-US" dirty="0" smtClean="0"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ventricular contraction pressure/ventricular relaxation pressure.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Short term BP control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Short term controls of blood pressure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 </a:t>
            </a: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 </a:t>
            </a: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 </a:t>
            </a: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Function to correct minor fluctuations in BP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By altering </a:t>
            </a:r>
            <a:r>
              <a:rPr lang="en-US" dirty="0" smtClean="0"/>
              <a:t>_</a:t>
            </a: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By altering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Vasomotor Center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Short term control:  </a:t>
            </a:r>
            <a:r>
              <a:rPr lang="en-US" dirty="0" smtClean="0"/>
              <a:t>_</a:t>
            </a:r>
            <a:endParaRPr lang="en-US" dirty="0" smtClean="0"/>
          </a:p>
          <a:p>
            <a:pPr lvl="1" eaLnBrk="1" hangingPunct="1"/>
            <a:r>
              <a:rPr lang="en-US" dirty="0" smtClean="0"/>
              <a:t>Two main goals</a:t>
            </a:r>
          </a:p>
          <a:p>
            <a:pPr lvl="2" eaLnBrk="1" hangingPunct="1"/>
            <a:r>
              <a:rPr lang="en-US" dirty="0" smtClean="0"/>
              <a:t>Maintaining adequate mean arterial pressure by </a:t>
            </a:r>
            <a:r>
              <a:rPr lang="en-US" dirty="0" smtClean="0"/>
              <a:t>_</a:t>
            </a:r>
            <a:endParaRPr lang="en-US" dirty="0" smtClean="0"/>
          </a:p>
          <a:p>
            <a:pPr lvl="2" eaLnBrk="1" hangingPunct="1"/>
            <a:endParaRPr lang="en-US" dirty="0" smtClean="0"/>
          </a:p>
          <a:p>
            <a:pPr lvl="2" eaLnBrk="1" hangingPunct="1"/>
            <a:r>
              <a:rPr lang="en-US" dirty="0" smtClean="0"/>
              <a:t>Distributing blood to those </a:t>
            </a:r>
            <a:r>
              <a:rPr lang="en-US" dirty="0" smtClean="0"/>
              <a:t>_</a:t>
            </a:r>
            <a:endParaRPr lang="en-US" dirty="0" smtClean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Vasomotor center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/>
              <a:t>Vasomotor center:  neurons </a:t>
            </a:r>
            <a:r>
              <a:rPr lang="en-US" dirty="0" smtClean="0"/>
              <a:t>_</a:t>
            </a:r>
            <a:endParaRPr lang="en-US" dirty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With </a:t>
            </a:r>
            <a:r>
              <a:rPr lang="en-US" dirty="0"/>
              <a:t>the cardiac center in the medulla, they form the </a:t>
            </a:r>
            <a:r>
              <a:rPr lang="en-US" dirty="0" smtClean="0"/>
              <a:t>_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Vasomotor center in medulla </a:t>
            </a:r>
            <a:r>
              <a:rPr lang="en-US" dirty="0" smtClean="0">
                <a:sym typeface="Wingdings" pitchFamily="2" charset="2"/>
              </a:rPr>
              <a:t>_______________________________ efferent </a:t>
            </a:r>
            <a:r>
              <a:rPr lang="en-US" dirty="0">
                <a:sym typeface="Wingdings" pitchFamily="2" charset="2"/>
              </a:rPr>
              <a:t>fibers  </a:t>
            </a:r>
            <a:r>
              <a:rPr lang="en-US" dirty="0" smtClean="0">
                <a:sym typeface="Wingdings" pitchFamily="2" charset="2"/>
              </a:rPr>
              <a:t>______________________________ of </a:t>
            </a:r>
            <a:r>
              <a:rPr lang="en-US" dirty="0">
                <a:sym typeface="Wingdings" pitchFamily="2" charset="2"/>
              </a:rPr>
              <a:t>the arterioles</a:t>
            </a:r>
          </a:p>
          <a:p>
            <a:pPr lvl="1" eaLnBrk="1" hangingPunct="1">
              <a:defRPr/>
            </a:pPr>
            <a:r>
              <a:rPr lang="en-US" dirty="0"/>
              <a:t>Arterioles under state of constant constriction called vasomotor tone</a:t>
            </a:r>
          </a:p>
          <a:p>
            <a:pPr lvl="1" eaLnBrk="1" hangingPunct="1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Vasomotor activity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Vasomotor control modified by</a:t>
            </a:r>
          </a:p>
          <a:p>
            <a:pPr lvl="1" eaLnBrk="1" hangingPunct="1"/>
            <a:r>
              <a:rPr lang="en-US" dirty="0" smtClean="0"/>
              <a:t> </a:t>
            </a:r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 </a:t>
            </a:r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Higher brain centers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Vasomotor:  Baroreceptors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/>
              <a:t>Increased </a:t>
            </a:r>
            <a:r>
              <a:rPr lang="en-US" dirty="0" smtClean="0"/>
              <a:t>___________________________ causes </a:t>
            </a:r>
            <a:r>
              <a:rPr lang="en-US" dirty="0"/>
              <a:t>stretch in </a:t>
            </a:r>
            <a:r>
              <a:rPr lang="en-US" dirty="0" err="1"/>
              <a:t>baroreceptors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Located in </a:t>
            </a:r>
            <a:r>
              <a:rPr lang="en-US" dirty="0" smtClean="0"/>
              <a:t>_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Carotid provides the major blood flow to the brain</a:t>
            </a:r>
          </a:p>
          <a:p>
            <a:pPr lvl="2" eaLnBrk="1" hangingPunct="1">
              <a:defRPr/>
            </a:pPr>
            <a:r>
              <a:rPr lang="en-US" dirty="0"/>
              <a:t>Carotid </a:t>
            </a:r>
            <a:r>
              <a:rPr lang="en-US" dirty="0" smtClean="0"/>
              <a:t>__________________________________ protects </a:t>
            </a:r>
            <a:r>
              <a:rPr lang="en-US" dirty="0"/>
              <a:t>the brain</a:t>
            </a:r>
          </a:p>
          <a:p>
            <a:pPr lvl="2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Located in </a:t>
            </a:r>
            <a:r>
              <a:rPr lang="en-US" dirty="0" smtClean="0"/>
              <a:t>_____________________________ and </a:t>
            </a:r>
            <a:r>
              <a:rPr lang="en-US" dirty="0"/>
              <a:t>walls of large arteries</a:t>
            </a:r>
          </a:p>
          <a:p>
            <a:pPr lvl="2" eaLnBrk="1" hangingPunct="1">
              <a:defRPr/>
            </a:pPr>
            <a:r>
              <a:rPr lang="en-US" dirty="0"/>
              <a:t>Aortic sinus reflex protects the systemic circuit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Vasomotor:  baroreceptors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Increased BP </a:t>
            </a:r>
            <a:r>
              <a:rPr lang="en-US" sz="2800" dirty="0" smtClean="0">
                <a:sym typeface="Wingdings" pitchFamily="2" charset="2"/>
              </a:rPr>
              <a:t> </a:t>
            </a:r>
          </a:p>
          <a:p>
            <a:pPr eaLnBrk="1" hangingPunct="1"/>
            <a:r>
              <a:rPr lang="en-US" sz="2800" dirty="0" smtClean="0">
                <a:sym typeface="Wingdings" pitchFamily="2" charset="2"/>
              </a:rPr>
              <a:t>______________________________________ </a:t>
            </a:r>
            <a:endParaRPr lang="en-US" sz="2800" dirty="0" smtClean="0">
              <a:sym typeface="Wingdings" pitchFamily="2" charset="2"/>
            </a:endParaRPr>
          </a:p>
          <a:p>
            <a:pPr eaLnBrk="1" hangingPunct="1"/>
            <a:r>
              <a:rPr lang="en-US" sz="2800" dirty="0" smtClean="0">
                <a:sym typeface="Wingdings" pitchFamily="2" charset="2"/>
              </a:rPr>
              <a:t>triggers </a:t>
            </a:r>
            <a:r>
              <a:rPr lang="en-US" sz="2800" dirty="0" err="1" smtClean="0">
                <a:sym typeface="Wingdings" pitchFamily="2" charset="2"/>
              </a:rPr>
              <a:t>baroreceptors</a:t>
            </a:r>
            <a:r>
              <a:rPr lang="en-US" sz="2800" dirty="0" smtClean="0">
                <a:sym typeface="Wingdings" pitchFamily="2" charset="2"/>
              </a:rPr>
              <a:t>  </a:t>
            </a:r>
          </a:p>
          <a:p>
            <a:pPr eaLnBrk="1" hangingPunct="1"/>
            <a:r>
              <a:rPr lang="en-US" sz="2800" dirty="0" smtClean="0">
                <a:sym typeface="Wingdings" pitchFamily="2" charset="2"/>
              </a:rPr>
              <a:t>impulses sent </a:t>
            </a:r>
            <a:r>
              <a:rPr lang="en-US" sz="2800" dirty="0" smtClean="0">
                <a:sym typeface="Wingdings" pitchFamily="2" charset="2"/>
              </a:rPr>
              <a:t>_____________________________ </a:t>
            </a:r>
            <a:endParaRPr lang="en-US" sz="2800" dirty="0" smtClean="0">
              <a:sym typeface="Wingdings" pitchFamily="2" charset="2"/>
            </a:endParaRPr>
          </a:p>
          <a:p>
            <a:pPr eaLnBrk="1" hangingPunct="1"/>
            <a:r>
              <a:rPr lang="en-US" sz="2800" dirty="0" smtClean="0">
                <a:sym typeface="Wingdings" pitchFamily="2" charset="2"/>
              </a:rPr>
              <a:t>arterioles and veins </a:t>
            </a:r>
            <a:r>
              <a:rPr lang="en-US" sz="2800" dirty="0" smtClean="0">
                <a:sym typeface="Wingdings" pitchFamily="2" charset="2"/>
              </a:rPr>
              <a:t>________________________ </a:t>
            </a:r>
            <a:r>
              <a:rPr lang="en-US" sz="2800" dirty="0" smtClean="0">
                <a:sym typeface="Wingdings" pitchFamily="2" charset="2"/>
              </a:rPr>
              <a:t> </a:t>
            </a:r>
          </a:p>
          <a:p>
            <a:pPr eaLnBrk="1" hangingPunct="1"/>
            <a:r>
              <a:rPr lang="en-US" sz="2800" dirty="0" smtClean="0">
                <a:sym typeface="Wingdings" pitchFamily="2" charset="2"/>
              </a:rPr>
              <a:t> </a:t>
            </a:r>
            <a:endParaRPr lang="en-US" sz="2800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Vasomotor:  chemoreceptors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Sensitive to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   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 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Carbon dioxide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Locations: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________________________________________ </a:t>
            </a:r>
            <a:r>
              <a:rPr lang="en-US" sz="2400" dirty="0" smtClean="0"/>
              <a:t>located in Carotid artery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Aortic bodies located in Aorta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Main function: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regulating respiratory rate, but does have some blood pressure function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33129</TotalTime>
  <Words>3528</Words>
  <Application>Microsoft Office PowerPoint</Application>
  <PresentationFormat>On-screen Show (4:3)</PresentationFormat>
  <Paragraphs>754</Paragraphs>
  <Slides>143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143</vt:i4>
      </vt:variant>
    </vt:vector>
  </HeadingPairs>
  <TitlesOfParts>
    <vt:vector size="144" baseType="lpstr">
      <vt:lpstr>Office Theme</vt:lpstr>
      <vt:lpstr>Exam Two Material</vt:lpstr>
      <vt:lpstr>Heart Anatomy</vt:lpstr>
      <vt:lpstr>Pericardium</vt:lpstr>
      <vt:lpstr>Pericardium</vt:lpstr>
      <vt:lpstr>Layers of the Heart Wall</vt:lpstr>
      <vt:lpstr>Layers of the Heart Wall</vt:lpstr>
      <vt:lpstr>Layers of the Heart Wall</vt:lpstr>
      <vt:lpstr>Chambers </vt:lpstr>
      <vt:lpstr>Chambers </vt:lpstr>
      <vt:lpstr>Atria: The Receiving Chambers</vt:lpstr>
      <vt:lpstr>Ventricles: The Discharging Chambers</vt:lpstr>
      <vt:lpstr>Pathway of Blood Through the Heart </vt:lpstr>
      <vt:lpstr>Pathway of Blood Through the Heart</vt:lpstr>
      <vt:lpstr>Pathway of Blood Through the Heart</vt:lpstr>
      <vt:lpstr>Pathway of Blood Through the Heart</vt:lpstr>
      <vt:lpstr>Coronary Circulation</vt:lpstr>
      <vt:lpstr>Coronary Circulation</vt:lpstr>
      <vt:lpstr>Coronary Circulation</vt:lpstr>
      <vt:lpstr>Homeostatic Imbalances</vt:lpstr>
      <vt:lpstr>Heart Valves</vt:lpstr>
      <vt:lpstr>Heart Valves</vt:lpstr>
      <vt:lpstr>Microscopic Anatomy of Cardiac Muscle</vt:lpstr>
      <vt:lpstr>Microscopic Anatomy of Cardiac Muscle</vt:lpstr>
      <vt:lpstr>Cardiac Muscle Contraction</vt:lpstr>
      <vt:lpstr>Heart Physiology: Electrical Events</vt:lpstr>
      <vt:lpstr>Heart Physiology: Sequence of Excitation</vt:lpstr>
      <vt:lpstr>Heart Physiology: Sequence of Excitation</vt:lpstr>
      <vt:lpstr>Heart Physiology: Sequence of Excitation</vt:lpstr>
      <vt:lpstr>Heart Physiology: Sequence of Excitation</vt:lpstr>
      <vt:lpstr>Heart Physiology: Sequence of Excitation</vt:lpstr>
      <vt:lpstr>Homeostatic Imbalances</vt:lpstr>
      <vt:lpstr>Homeostatic Imbalances</vt:lpstr>
      <vt:lpstr>Homeostatic Imbalances</vt:lpstr>
      <vt:lpstr> Extrinsic Innervation of the Heart</vt:lpstr>
      <vt:lpstr>Electrocardiography</vt:lpstr>
      <vt:lpstr>Heart Sounds</vt:lpstr>
      <vt:lpstr>Mechanical Events: The Cardiac Cycle</vt:lpstr>
      <vt:lpstr>Phases of the Cardiac Cycle</vt:lpstr>
      <vt:lpstr>Phases of the Cardiac Cycle</vt:lpstr>
      <vt:lpstr>Phases of the Cardiac Cycle</vt:lpstr>
      <vt:lpstr>Cardiac Output (CO)</vt:lpstr>
      <vt:lpstr>Autonomic Nervous System Regulation</vt:lpstr>
      <vt:lpstr>Autonomic Nervous System Regulation</vt:lpstr>
      <vt:lpstr>Chemical Regulation of Heart Rate </vt:lpstr>
      <vt:lpstr>Chemical Regulation of Heart Rate </vt:lpstr>
      <vt:lpstr>Chemical regulation</vt:lpstr>
      <vt:lpstr>Chemical regulation</vt:lpstr>
      <vt:lpstr>Other Factors that Influence Heart Rate</vt:lpstr>
      <vt:lpstr>Homeostatic Imbalances</vt:lpstr>
      <vt:lpstr> Congestive Heart Failure (CHF)</vt:lpstr>
      <vt:lpstr>Developmental Aspects of the Heart</vt:lpstr>
      <vt:lpstr>Developmental Aspects of the Heart</vt:lpstr>
      <vt:lpstr>Slide 53</vt:lpstr>
      <vt:lpstr>Slide 54</vt:lpstr>
      <vt:lpstr>Slide 55</vt:lpstr>
      <vt:lpstr>Age-Related Changes Affecting the Heart</vt:lpstr>
      <vt:lpstr>Blood Vessels</vt:lpstr>
      <vt:lpstr> Structure of Blood Vessel Walls</vt:lpstr>
      <vt:lpstr>Tunics</vt:lpstr>
      <vt:lpstr>Tunics</vt:lpstr>
      <vt:lpstr>Tunics</vt:lpstr>
      <vt:lpstr>Elastic (Conducting) Arteries</vt:lpstr>
      <vt:lpstr>Muscular (Distributing) Arteries and Arterioles</vt:lpstr>
      <vt:lpstr>Arterioles</vt:lpstr>
      <vt:lpstr>Capillaries</vt:lpstr>
      <vt:lpstr>Capillaries</vt:lpstr>
      <vt:lpstr>Capillaries</vt:lpstr>
      <vt:lpstr>Continuous Capillaries</vt:lpstr>
      <vt:lpstr>Fenestrated Capillaries</vt:lpstr>
      <vt:lpstr>Sinusoidal Capillaries</vt:lpstr>
      <vt:lpstr>Blood Flow Through Capillary Beds</vt:lpstr>
      <vt:lpstr> Venules</vt:lpstr>
      <vt:lpstr>Veins</vt:lpstr>
      <vt:lpstr>Veins</vt:lpstr>
      <vt:lpstr>Veins</vt:lpstr>
      <vt:lpstr>Veins</vt:lpstr>
      <vt:lpstr>Veins</vt:lpstr>
      <vt:lpstr>Veins</vt:lpstr>
      <vt:lpstr>Veins</vt:lpstr>
      <vt:lpstr>Terms for circulation</vt:lpstr>
      <vt:lpstr>Terms for circulation</vt:lpstr>
      <vt:lpstr>Viscosity</vt:lpstr>
      <vt:lpstr>Viscosity</vt:lpstr>
      <vt:lpstr>Central Venous Pressure</vt:lpstr>
      <vt:lpstr>Central Venous Pressure</vt:lpstr>
      <vt:lpstr>Central Venous Pressure</vt:lpstr>
      <vt:lpstr>Central Venous Pressure</vt:lpstr>
      <vt:lpstr>Blood Pressure</vt:lpstr>
      <vt:lpstr>Blood Pressure</vt:lpstr>
      <vt:lpstr>Blood Pressure</vt:lpstr>
      <vt:lpstr>Blood Pressure</vt:lpstr>
      <vt:lpstr>Blood Pressure</vt:lpstr>
      <vt:lpstr>Short term BP control</vt:lpstr>
      <vt:lpstr>Vasomotor Center</vt:lpstr>
      <vt:lpstr>Vasomotor center</vt:lpstr>
      <vt:lpstr>Vasomotor activity</vt:lpstr>
      <vt:lpstr>Vasomotor:  Baroreceptors</vt:lpstr>
      <vt:lpstr>Vasomotor:  baroreceptors</vt:lpstr>
      <vt:lpstr>Vasomotor:  chemoreceptors</vt:lpstr>
      <vt:lpstr>Vasomotor:  chemoreceptors</vt:lpstr>
      <vt:lpstr>Vasomotor:  brain functions</vt:lpstr>
      <vt:lpstr>Hormone effects on BP</vt:lpstr>
      <vt:lpstr>Hormone effects on BP</vt:lpstr>
      <vt:lpstr>Hormone effects on BP</vt:lpstr>
      <vt:lpstr>Hormone effects on BP</vt:lpstr>
      <vt:lpstr>Hormone effects on BP</vt:lpstr>
      <vt:lpstr>BP Control:  Long term</vt:lpstr>
      <vt:lpstr>BP control:  long term</vt:lpstr>
      <vt:lpstr>Monitoring Circulatory Efficiency</vt:lpstr>
      <vt:lpstr>Pulse</vt:lpstr>
      <vt:lpstr>Head and neck pulses</vt:lpstr>
      <vt:lpstr>Head and neck pulses</vt:lpstr>
      <vt:lpstr>Upper limb pulses</vt:lpstr>
      <vt:lpstr>Upper limb pulses</vt:lpstr>
      <vt:lpstr>Lower Limb Pulses</vt:lpstr>
      <vt:lpstr>Femoral pulse</vt:lpstr>
      <vt:lpstr>Finding the Femoral Pulse</vt:lpstr>
      <vt:lpstr>Popliteal</vt:lpstr>
      <vt:lpstr>Palpating popliteal artery</vt:lpstr>
      <vt:lpstr>Posterior Tibial</vt:lpstr>
      <vt:lpstr>Palpating Posterior tibial artery</vt:lpstr>
      <vt:lpstr>Dorsalis Pedis</vt:lpstr>
      <vt:lpstr>Palpating dorsalis pedis pulse</vt:lpstr>
      <vt:lpstr>Measuring Blood Pressure</vt:lpstr>
      <vt:lpstr>Alterations in Blood Pressure </vt:lpstr>
      <vt:lpstr>Homeostatic Imbalance: Hypotension</vt:lpstr>
      <vt:lpstr>Alterations in Blood Pressure </vt:lpstr>
      <vt:lpstr>Temperature Regulation</vt:lpstr>
      <vt:lpstr>Temperature Regulation</vt:lpstr>
      <vt:lpstr>Capillary Exchange of Respiratory Gases and Nutrients</vt:lpstr>
      <vt:lpstr>Circulatory Shock</vt:lpstr>
      <vt:lpstr>Circulatory Shock</vt:lpstr>
      <vt:lpstr>Circulatory Pathways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Slide 142</vt:lpstr>
      <vt:lpstr>Slide 143</vt:lpstr>
    </vt:vector>
  </TitlesOfParts>
  <Company>Illinois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</dc:title>
  <dc:creator>bawargo</dc:creator>
  <cp:lastModifiedBy>bawargo</cp:lastModifiedBy>
  <cp:revision>31</cp:revision>
  <dcterms:created xsi:type="dcterms:W3CDTF">2010-08-24T17:37:20Z</dcterms:created>
  <dcterms:modified xsi:type="dcterms:W3CDTF">2010-09-16T17:46:54Z</dcterms:modified>
</cp:coreProperties>
</file>