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 Material,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CE937-DF82-47AF-9BA6-0C736F90B653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78F83-1F18-49B9-A140-5516BC0C47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 Material,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AEE6A-7173-482C-B5C7-F42F68457C5E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CE07-35D0-494C-973B-124783ACBF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6CE07-35D0-494C-973B-124783ACBF6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Two Material, packet one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050575-C336-4963-8416-99E3DE3D92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50575-C336-4963-8416-99E3DE3D92E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 Material, packet one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9BDD-6244-4B16-9A80-D4F231BA4D36}" type="datetimeFigureOut">
              <a:rPr lang="en-US" smtClean="0"/>
              <a:t>9/7/2009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01259-B885-4642-A7E0-33B101D272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dirty="0"/>
              <a:t>The Heart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Structure:  hollow, cone shaped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Found in the middle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  <p:pic>
        <p:nvPicPr>
          <p:cNvPr id="7" name="Content Placeholder 6" descr="18-01Location_L.jpg                                            0028FA52HAP7_01-19_jpegs               BF9AD7B0: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71600" y="2667000"/>
            <a:ext cx="6096000" cy="398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Pericardititis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____________________________________ of </a:t>
            </a:r>
            <a:r>
              <a:rPr lang="en-US" dirty="0">
                <a:cs typeface="Times New Roman" pitchFamily="18" charset="0"/>
              </a:rPr>
              <a:t>serous fluid, </a:t>
            </a:r>
          </a:p>
          <a:p>
            <a:r>
              <a:rPr lang="en-US" dirty="0" smtClean="0">
                <a:cs typeface="Times New Roman" pitchFamily="18" charset="0"/>
              </a:rPr>
              <a:t>_________________________________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and </a:t>
            </a:r>
            <a:r>
              <a:rPr lang="en-US" dirty="0">
                <a:cs typeface="Times New Roman" pitchFamily="18" charset="0"/>
              </a:rPr>
              <a:t>interferes with heart movements.  </a:t>
            </a:r>
          </a:p>
          <a:p>
            <a:r>
              <a:rPr lang="en-US" dirty="0">
                <a:cs typeface="Times New Roman" pitchFamily="18" charset="0"/>
              </a:rPr>
              <a:t>Beating heart rubs against pericardial sac causes a </a:t>
            </a:r>
            <a:r>
              <a:rPr lang="en-US" dirty="0" smtClean="0">
                <a:cs typeface="Times New Roman" pitchFamily="18" charset="0"/>
              </a:rPr>
              <a:t>_____________________________________ that </a:t>
            </a:r>
            <a:r>
              <a:rPr lang="en-US" dirty="0">
                <a:cs typeface="Times New Roman" pitchFamily="18" charset="0"/>
              </a:rPr>
              <a:t>can be heard with a stethoscope… </a:t>
            </a:r>
          </a:p>
          <a:p>
            <a:pPr lvl="1"/>
            <a:r>
              <a:rPr lang="en-US" dirty="0">
                <a:cs typeface="Times New Roman" pitchFamily="18" charset="0"/>
              </a:rPr>
              <a:t>Pericardial friction rub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Walls of the Heart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Layers</a:t>
            </a:r>
          </a:p>
          <a:p>
            <a:pPr>
              <a:buFontTx/>
              <a:buNone/>
            </a:pP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Epicardium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corresponds 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Protective outer </a:t>
            </a:r>
            <a:r>
              <a:rPr lang="en-US" dirty="0" smtClean="0">
                <a:cs typeface="Times New Roman" pitchFamily="18" charset="0"/>
              </a:rPr>
              <a:t>layer_ 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Myocardium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Middle layer</a:t>
            </a: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Consists largely of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Fibers are arranged in planes, separated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by _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Endocardium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inner layer…</a:t>
            </a:r>
          </a:p>
          <a:p>
            <a:r>
              <a:rPr lang="en-US" dirty="0">
                <a:cs typeface="Times New Roman" pitchFamily="18" charset="0"/>
              </a:rPr>
              <a:t>Contains </a:t>
            </a:r>
            <a:r>
              <a:rPr lang="en-US" dirty="0" smtClean="0">
                <a:cs typeface="Times New Roman" pitchFamily="18" charset="0"/>
              </a:rPr>
              <a:t>_</a:t>
            </a:r>
          </a:p>
          <a:p>
            <a:pPr lvl="1"/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Purkinje </a:t>
            </a:r>
            <a:r>
              <a:rPr lang="en-US" dirty="0">
                <a:cs typeface="Times New Roman" pitchFamily="18" charset="0"/>
              </a:rPr>
              <a:t>fibers. </a:t>
            </a:r>
          </a:p>
          <a:p>
            <a:r>
              <a:rPr lang="en-US" dirty="0">
                <a:cs typeface="Times New Roman" pitchFamily="18" charset="0"/>
              </a:rPr>
              <a:t>Protective inner lining of the chambers and valves.   </a:t>
            </a:r>
          </a:p>
          <a:p>
            <a:r>
              <a:rPr lang="en-US" dirty="0" smtClean="0">
                <a:cs typeface="Times New Roman" pitchFamily="18" charset="0"/>
              </a:rPr>
              <a:t>_____________________________________ with </a:t>
            </a:r>
            <a:r>
              <a:rPr lang="en-US" dirty="0">
                <a:cs typeface="Times New Roman" pitchFamily="18" charset="0"/>
              </a:rPr>
              <a:t>the endothelial linings of the blood vessels leaving and entering the heart.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Chambers of the Heart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4419600" cy="4625609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Atria</a:t>
            </a:r>
            <a:r>
              <a:rPr lang="en-US" dirty="0" smtClean="0">
                <a:cs typeface="Times New Roman" pitchFamily="18" charset="0"/>
              </a:rPr>
              <a:t>: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Have thin walls.  </a:t>
            </a:r>
            <a:r>
              <a:rPr lang="en-US" dirty="0" smtClean="0">
                <a:cs typeface="Times New Roman" pitchFamily="18" charset="0"/>
              </a:rPr>
              <a:t>___________________ returning </a:t>
            </a:r>
            <a:r>
              <a:rPr lang="en-US" dirty="0">
                <a:cs typeface="Times New Roman" pitchFamily="18" charset="0"/>
              </a:rPr>
              <a:t>to heart. 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__________________:  </a:t>
            </a:r>
            <a:r>
              <a:rPr lang="en-US" dirty="0">
                <a:cs typeface="Times New Roman" pitchFamily="18" charset="0"/>
              </a:rPr>
              <a:t>small ear-like projections extend </a:t>
            </a:r>
            <a:r>
              <a:rPr lang="en-US" dirty="0" err="1">
                <a:cs typeface="Times New Roman" pitchFamily="18" charset="0"/>
              </a:rPr>
              <a:t>anteriorly</a:t>
            </a:r>
            <a:r>
              <a:rPr lang="en-US" dirty="0">
                <a:cs typeface="Times New Roman" pitchFamily="18" charset="0"/>
              </a:rPr>
              <a:t>. 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4399" y="1676400"/>
            <a:ext cx="45296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Chambers of the Heart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Atria</a:t>
            </a:r>
          </a:p>
          <a:p>
            <a:pPr lvl="1"/>
            <a:r>
              <a:rPr lang="en-US" dirty="0" err="1"/>
              <a:t>Pectinate</a:t>
            </a:r>
            <a:r>
              <a:rPr lang="en-US" dirty="0"/>
              <a:t> muscles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Present in the anterior right </a:t>
            </a:r>
            <a:r>
              <a:rPr lang="en-US" dirty="0" smtClean="0"/>
              <a:t>atrium</a:t>
            </a:r>
          </a:p>
          <a:p>
            <a:pPr lvl="3"/>
            <a:r>
              <a:rPr lang="en-US" dirty="0" smtClean="0"/>
              <a:t>Also found in both _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Anterior and posterior atria are separated by </a:t>
            </a:r>
            <a:r>
              <a:rPr lang="en-US" dirty="0" err="1"/>
              <a:t>crista</a:t>
            </a:r>
            <a:r>
              <a:rPr lang="en-US" dirty="0"/>
              <a:t> </a:t>
            </a:r>
            <a:r>
              <a:rPr lang="en-US" dirty="0" err="1"/>
              <a:t>terminalis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Chambers of the Heart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Ventricles_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Force the blood out of heart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  <p:pic>
        <p:nvPicPr>
          <p:cNvPr id="6" name="Picture 6" descr="18-06Ventricles_L.jpg                                          0028FA52HAP7_01-19_jpegs               BF9AD7B0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00200"/>
            <a:ext cx="4800600" cy="4199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Septums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_____________________________________:  </a:t>
            </a:r>
            <a:r>
              <a:rPr lang="en-US" dirty="0">
                <a:cs typeface="Times New Roman" pitchFamily="18" charset="0"/>
              </a:rPr>
              <a:t>separates right from left atrium.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____________________________________:  </a:t>
            </a:r>
            <a:r>
              <a:rPr lang="en-US" dirty="0">
                <a:cs typeface="Times New Roman" pitchFamily="18" charset="0"/>
              </a:rPr>
              <a:t>shallow depression that was once an opening in the fetal heart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_____________________________________:  </a:t>
            </a:r>
            <a:r>
              <a:rPr lang="en-US" dirty="0">
                <a:cs typeface="Times New Roman" pitchFamily="18" charset="0"/>
              </a:rPr>
              <a:t>separates right from left ventricle.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 side of Heart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Right side = 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Right atrium:</a:t>
            </a:r>
          </a:p>
          <a:p>
            <a:r>
              <a:rPr lang="en-US" dirty="0">
                <a:cs typeface="Times New Roman" pitchFamily="18" charset="0"/>
              </a:rPr>
              <a:t>Receives blood from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Size varies with person. 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Length runs from second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About the size of 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Weighs less than a pound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Heart borders: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Laterally:   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cs typeface="Times New Roman" pitchFamily="18" charset="0"/>
              </a:rPr>
              <a:t>Posteriorly</a:t>
            </a:r>
            <a:r>
              <a:rPr lang="en-US" dirty="0" smtClean="0">
                <a:cs typeface="Times New Roman" pitchFamily="18" charset="0"/>
              </a:rPr>
              <a:t>:   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cs typeface="Times New Roman" pitchFamily="18" charset="0"/>
              </a:rPr>
              <a:t>Anteriorly</a:t>
            </a:r>
            <a:r>
              <a:rPr lang="en-US" dirty="0" smtClean="0">
                <a:cs typeface="Times New Roman" pitchFamily="18" charset="0"/>
              </a:rPr>
              <a:t>:  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 side of heart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guards the AV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Composed of three leaflets or cusps.  </a:t>
            </a:r>
          </a:p>
          <a:p>
            <a:r>
              <a:rPr lang="en-US" dirty="0">
                <a:cs typeface="Times New Roman" pitchFamily="18" charset="0"/>
              </a:rPr>
              <a:t>Permits blood to move from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Close </a:t>
            </a:r>
            <a:r>
              <a:rPr lang="en-US" dirty="0">
                <a:cs typeface="Times New Roman" pitchFamily="18" charset="0"/>
              </a:rPr>
              <a:t>passively due to pressure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 side of heart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_____________________________________:  </a:t>
            </a:r>
            <a:r>
              <a:rPr lang="en-US" dirty="0">
                <a:cs typeface="Times New Roman" pitchFamily="18" charset="0"/>
              </a:rPr>
              <a:t>strong fibrous strings attach to cusps and ventricles.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Originate from </a:t>
            </a:r>
            <a:r>
              <a:rPr lang="en-US" dirty="0" smtClean="0">
                <a:cs typeface="Times New Roman" pitchFamily="18" charset="0"/>
              </a:rPr>
              <a:t>____________________________________.  </a:t>
            </a:r>
            <a:r>
              <a:rPr lang="en-US" dirty="0">
                <a:cs typeface="Times New Roman" pitchFamily="18" charset="0"/>
              </a:rPr>
              <a:t>Papillary muscles contract and pull on the </a:t>
            </a:r>
            <a:r>
              <a:rPr lang="en-US" dirty="0" err="1">
                <a:cs typeface="Times New Roman" pitchFamily="18" charset="0"/>
              </a:rPr>
              <a:t>chordae</a:t>
            </a:r>
            <a:r>
              <a:rPr lang="en-US" dirty="0">
                <a:cs typeface="Times New Roman" pitchFamily="18" charset="0"/>
              </a:rPr>
              <a:t> tendinae and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 side of the heart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Right ventricle is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 Right pumps 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Left pumps to entire body and has a greater resistance to overcome.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Tricuspid Valve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Right vent contracts and the pressure rises.  </a:t>
            </a:r>
          </a:p>
          <a:p>
            <a:r>
              <a:rPr lang="en-US" dirty="0">
                <a:cs typeface="Times New Roman" pitchFamily="18" charset="0"/>
              </a:rPr>
              <a:t>Tricuspid valve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Exit is through the </a:t>
            </a:r>
            <a:r>
              <a:rPr lang="en-US" dirty="0" smtClean="0">
                <a:cs typeface="Times New Roman" pitchFamily="18" charset="0"/>
              </a:rPr>
              <a:t>____________________________________…</a:t>
            </a:r>
            <a:r>
              <a:rPr lang="en-US" dirty="0">
                <a:cs typeface="Times New Roman" pitchFamily="18" charset="0"/>
              </a:rPr>
              <a:t>turns into pulmonary arteries.  </a:t>
            </a:r>
          </a:p>
          <a:p>
            <a:r>
              <a:rPr lang="en-US" dirty="0">
                <a:cs typeface="Times New Roman" pitchFamily="18" charset="0"/>
              </a:rPr>
              <a:t>Must pass through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Valve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Opens as right ventricle contracts.  When there is ventricular relaxation:  blood begins to back up into pulmonary trunk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Left side of heart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Left side of </a:t>
            </a:r>
            <a:r>
              <a:rPr lang="en-US" dirty="0" smtClean="0">
                <a:cs typeface="Times New Roman" pitchFamily="18" charset="0"/>
              </a:rPr>
              <a:t>heart </a:t>
            </a:r>
            <a:r>
              <a:rPr lang="en-US" dirty="0">
                <a:cs typeface="Times New Roman" pitchFamily="18" charset="0"/>
              </a:rPr>
              <a:t>is the </a:t>
            </a:r>
            <a:r>
              <a:rPr lang="en-US" dirty="0" smtClean="0">
                <a:cs typeface="Times New Roman" pitchFamily="18" charset="0"/>
              </a:rPr>
              <a:t>____________________________________ pump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r>
              <a:rPr lang="en-US" dirty="0">
                <a:cs typeface="Times New Roman" pitchFamily="18" charset="0"/>
              </a:rPr>
              <a:t>Left atrium:  </a:t>
            </a:r>
          </a:p>
          <a:p>
            <a:r>
              <a:rPr lang="en-US" dirty="0">
                <a:cs typeface="Times New Roman" pitchFamily="18" charset="0"/>
              </a:rPr>
              <a:t>receives blood from lungs through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Left side of the heart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Blood goes from atrium through </a:t>
            </a: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into the left ventricle.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____________________________________ prevent </a:t>
            </a:r>
            <a:r>
              <a:rPr lang="en-US" dirty="0">
                <a:cs typeface="Times New Roman" pitchFamily="18" charset="0"/>
              </a:rPr>
              <a:t>valve from flapping up into atrium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Left side of heart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Ventricle contracts, </a:t>
            </a:r>
          </a:p>
          <a:p>
            <a:r>
              <a:rPr lang="en-US" dirty="0">
                <a:cs typeface="Times New Roman" pitchFamily="18" charset="0"/>
              </a:rPr>
              <a:t>mitral valve closes passively</a:t>
            </a:r>
          </a:p>
          <a:p>
            <a:r>
              <a:rPr lang="en-US" dirty="0">
                <a:cs typeface="Times New Roman" pitchFamily="18" charset="0"/>
              </a:rPr>
              <a:t>blood is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Which has </a:t>
            </a:r>
            <a:r>
              <a:rPr lang="en-US" dirty="0" smtClean="0">
                <a:cs typeface="Times New Roman" pitchFamily="18" charset="0"/>
              </a:rPr>
              <a:t>_____________________________ valves</a:t>
            </a:r>
            <a:r>
              <a:rPr lang="en-US" dirty="0">
                <a:cs typeface="Times New Roman" pitchFamily="18" charset="0"/>
              </a:rPr>
              <a:t>.  When ventricle relaxes, valve closes.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Mitral valve prolapse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cusps of the mitral valve </a:t>
            </a:r>
            <a:r>
              <a:rPr lang="en-US" dirty="0" smtClean="0">
                <a:cs typeface="Times New Roman" pitchFamily="18" charset="0"/>
              </a:rPr>
              <a:t>__________________________________________________________________________ </a:t>
            </a:r>
            <a:r>
              <a:rPr lang="en-US" dirty="0">
                <a:cs typeface="Times New Roman" pitchFamily="18" charset="0"/>
              </a:rPr>
              <a:t>during the ventricular contraction.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Blood </a:t>
            </a:r>
            <a:r>
              <a:rPr lang="en-US" dirty="0" smtClean="0">
                <a:cs typeface="Times New Roman" pitchFamily="18" charset="0"/>
              </a:rPr>
              <a:t>______________________________ into </a:t>
            </a:r>
            <a:r>
              <a:rPr lang="en-US" dirty="0">
                <a:cs typeface="Times New Roman" pitchFamily="18" charset="0"/>
              </a:rPr>
              <a:t>the left atrium. 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Mitral valve prolapse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Symptoms:  </a:t>
            </a:r>
          </a:p>
          <a:p>
            <a:pPr lvl="1"/>
            <a:r>
              <a:rPr lang="en-US" dirty="0">
                <a:cs typeface="Times New Roman" pitchFamily="18" charset="0"/>
              </a:rPr>
              <a:t>chest pain, </a:t>
            </a:r>
            <a:r>
              <a:rPr lang="en-US" dirty="0" smtClean="0">
                <a:cs typeface="Times New Roman" pitchFamily="18" charset="0"/>
              </a:rPr>
              <a:t>______________________________,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fatigue</a:t>
            </a:r>
            <a:r>
              <a:rPr lang="en-US" dirty="0">
                <a:cs typeface="Times New Roman" pitchFamily="18" charset="0"/>
              </a:rPr>
              <a:t>, and anxiety.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Can be damaged by Streptococcus.  May lead to </a:t>
            </a:r>
            <a:r>
              <a:rPr lang="en-US" dirty="0" smtClean="0">
                <a:cs typeface="Times New Roman" pitchFamily="18" charset="0"/>
              </a:rPr>
              <a:t>__________________________________: </a:t>
            </a:r>
            <a:r>
              <a:rPr lang="en-US" dirty="0">
                <a:cs typeface="Times New Roman" pitchFamily="18" charset="0"/>
              </a:rPr>
              <a:t>an inflammation of the </a:t>
            </a:r>
            <a:r>
              <a:rPr lang="en-US" dirty="0" err="1">
                <a:cs typeface="Times New Roman" pitchFamily="18" charset="0"/>
              </a:rPr>
              <a:t>endocardium</a:t>
            </a:r>
            <a:r>
              <a:rPr lang="en-US" dirty="0">
                <a:cs typeface="Times New Roman" pitchFamily="18" charset="0"/>
              </a:rPr>
              <a:t> due to infection.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Heart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00200"/>
            <a:ext cx="7772400" cy="4800600"/>
          </a:xfrm>
        </p:spPr>
        <p:txBody>
          <a:bodyPr>
            <a:normAutofit/>
          </a:bodyPr>
          <a:lstStyle/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attached </a:t>
            </a:r>
            <a:r>
              <a:rPr lang="en-US" sz="2400" dirty="0">
                <a:cs typeface="Times New Roman" pitchFamily="18" charset="0"/>
              </a:rPr>
              <a:t>to large blood vessels, lies beneath second </a:t>
            </a:r>
            <a:r>
              <a:rPr lang="en-US" sz="2400" dirty="0" smtClean="0">
                <a:cs typeface="Times New Roman" pitchFamily="18" charset="0"/>
              </a:rPr>
              <a:t>rib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Distal end:  </a:t>
            </a:r>
            <a:endParaRPr lang="en-US" sz="2800" dirty="0" smtClean="0">
              <a:cs typeface="Times New Roman" pitchFamily="18" charset="0"/>
            </a:endParaRPr>
          </a:p>
          <a:p>
            <a:pPr lvl="1"/>
            <a:r>
              <a:rPr lang="en-US" sz="2400" dirty="0" smtClean="0">
                <a:cs typeface="Times New Roman" pitchFamily="18" charset="0"/>
              </a:rPr>
              <a:t>Apex</a:t>
            </a:r>
            <a:r>
              <a:rPr lang="en-US" sz="2400" dirty="0">
                <a:cs typeface="Times New Roman" pitchFamily="18" charset="0"/>
              </a:rPr>
              <a:t>:  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area </a:t>
            </a:r>
            <a:r>
              <a:rPr lang="en-US" sz="2400" dirty="0">
                <a:cs typeface="Times New Roman" pitchFamily="18" charset="0"/>
              </a:rPr>
              <a:t>of apical heartbeat.  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800" dirty="0"/>
          </a:p>
          <a:p>
            <a:pPr lvl="1"/>
            <a:r>
              <a:rPr lang="en-US" sz="2400" dirty="0"/>
              <a:t>Referred to as PMI:  point of maximum intensity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Skeleton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Rings of dense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provide </a:t>
            </a:r>
            <a:r>
              <a:rPr lang="en-US" dirty="0" smtClean="0">
                <a:cs typeface="Times New Roman" pitchFamily="18" charset="0"/>
              </a:rPr>
              <a:t>_______________________________ </a:t>
            </a:r>
            <a:r>
              <a:rPr lang="en-US" dirty="0">
                <a:cs typeface="Times New Roman" pitchFamily="18" charset="0"/>
              </a:rPr>
              <a:t>for the heart valves and muscle fibers and </a:t>
            </a:r>
          </a:p>
          <a:p>
            <a:r>
              <a:rPr lang="en-US" dirty="0">
                <a:cs typeface="Times New Roman" pitchFamily="18" charset="0"/>
              </a:rPr>
              <a:t>prevents </a:t>
            </a:r>
            <a:r>
              <a:rPr lang="en-US" dirty="0" smtClean="0">
                <a:cs typeface="Times New Roman" pitchFamily="18" charset="0"/>
              </a:rPr>
              <a:t>______________________________ </a:t>
            </a:r>
            <a:r>
              <a:rPr lang="en-US" dirty="0">
                <a:cs typeface="Times New Roman" pitchFamily="18" charset="0"/>
              </a:rPr>
              <a:t>during contraction.  </a:t>
            </a:r>
          </a:p>
          <a:p>
            <a:r>
              <a:rPr lang="en-US" dirty="0">
                <a:cs typeface="Times New Roman" pitchFamily="18" charset="0"/>
              </a:rPr>
              <a:t>Helps heart keep its shape. Otherwise, the heart would balloon outward with the increased pressure.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 of Blood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Enters </a:t>
            </a:r>
            <a:r>
              <a:rPr lang="en-US" dirty="0" smtClean="0"/>
              <a:t>_______________________________ from </a:t>
            </a:r>
            <a:r>
              <a:rPr lang="en-US" dirty="0"/>
              <a:t>Superior Vena Cava, Inferior Vena Cava, and Coronary Sinus</a:t>
            </a:r>
          </a:p>
          <a:p>
            <a:endParaRPr lang="en-US" dirty="0"/>
          </a:p>
          <a:p>
            <a:r>
              <a:rPr lang="en-US" dirty="0"/>
              <a:t>Blood </a:t>
            </a:r>
            <a:r>
              <a:rPr lang="en-US" dirty="0" smtClean="0"/>
              <a:t>________________________________.  </a:t>
            </a:r>
            <a:r>
              <a:rPr lang="en-US" dirty="0"/>
              <a:t>High in CO</a:t>
            </a:r>
            <a:r>
              <a:rPr lang="en-US" baseline="-25000" dirty="0"/>
              <a:t>2</a:t>
            </a:r>
            <a:r>
              <a:rPr lang="en-US" dirty="0"/>
              <a:t>. Low in O</a:t>
            </a:r>
            <a:r>
              <a:rPr lang="en-US" baseline="-25000" dirty="0"/>
              <a:t>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Pressure in R. Atrium forces open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Blood passes into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Right Ventricle, contractions force blood </a:t>
            </a:r>
          </a:p>
          <a:p>
            <a:endParaRPr lang="en-US" dirty="0"/>
          </a:p>
          <a:p>
            <a:r>
              <a:rPr lang="en-US" dirty="0"/>
              <a:t>through </a:t>
            </a:r>
            <a:r>
              <a:rPr lang="en-US" dirty="0" smtClean="0"/>
              <a:t>_____________________________________ (</a:t>
            </a:r>
            <a:r>
              <a:rPr lang="en-US" dirty="0"/>
              <a:t>pressure closes the Tricuspid Valve)</a:t>
            </a:r>
          </a:p>
          <a:p>
            <a:endParaRPr lang="en-US" dirty="0"/>
          </a:p>
          <a:p>
            <a:r>
              <a:rPr lang="en-US" dirty="0"/>
              <a:t>Blood travels to Lungs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Blood returns from lungs freshly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Enters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Passes through Bicuspid Valve (also called Mitral Valve)</a:t>
            </a:r>
          </a:p>
          <a:p>
            <a:pPr>
              <a:lnSpc>
                <a:spcPct val="90000"/>
              </a:lnSpc>
            </a:pPr>
            <a:r>
              <a:rPr lang="en-US" dirty="0"/>
              <a:t>Into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L. Ventricle contracts.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Bicuspid/Mitral valve closes due to pressure</a:t>
            </a:r>
          </a:p>
          <a:p>
            <a:endParaRPr lang="en-US" dirty="0"/>
          </a:p>
          <a:p>
            <a:r>
              <a:rPr lang="en-US" dirty="0"/>
              <a:t>Blood passes through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Into Aorta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Heart’s blood supply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Aorta…branches off.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First two branches are called </a:t>
            </a:r>
            <a:r>
              <a:rPr lang="en-US" b="1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They </a:t>
            </a:r>
            <a:r>
              <a:rPr lang="en-US" dirty="0">
                <a:cs typeface="Times New Roman" pitchFamily="18" charset="0"/>
              </a:rPr>
              <a:t>supply blood to the 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Heart’s Blood supply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From the Left coronary artery….</a:t>
            </a:r>
          </a:p>
          <a:p>
            <a:r>
              <a:rPr lang="en-US" dirty="0" smtClean="0">
                <a:cs typeface="Times New Roman" pitchFamily="18" charset="0"/>
              </a:rPr>
              <a:t>__________________________________ follows </a:t>
            </a:r>
            <a:r>
              <a:rPr lang="en-US" dirty="0">
                <a:cs typeface="Times New Roman" pitchFamily="18" charset="0"/>
              </a:rPr>
              <a:t>AV </a:t>
            </a:r>
            <a:r>
              <a:rPr lang="en-US" dirty="0" err="1">
                <a:cs typeface="Times New Roman" pitchFamily="18" charset="0"/>
              </a:rPr>
              <a:t>sulcus</a:t>
            </a:r>
            <a:r>
              <a:rPr lang="en-US" dirty="0">
                <a:cs typeface="Times New Roman" pitchFamily="18" charset="0"/>
              </a:rPr>
              <a:t> on left.</a:t>
            </a:r>
          </a:p>
          <a:p>
            <a:pPr lvl="1"/>
            <a:r>
              <a:rPr lang="en-US" dirty="0">
                <a:cs typeface="Times New Roman" pitchFamily="18" charset="0"/>
              </a:rPr>
              <a:t>Supplies blood to walls of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anterior </a:t>
            </a:r>
            <a:r>
              <a:rPr lang="en-US" dirty="0">
                <a:cs typeface="Times New Roman" pitchFamily="18" charset="0"/>
              </a:rPr>
              <a:t>interventricular artery or LAD  Left Anterior Descending…</a:t>
            </a:r>
          </a:p>
          <a:p>
            <a:pPr lvl="1"/>
            <a:r>
              <a:rPr lang="en-US" dirty="0">
                <a:cs typeface="Times New Roman" pitchFamily="18" charset="0"/>
              </a:rPr>
              <a:t>travels in the anterior Interventricular </a:t>
            </a:r>
            <a:r>
              <a:rPr lang="en-US" dirty="0" err="1">
                <a:cs typeface="Times New Roman" pitchFamily="18" charset="0"/>
              </a:rPr>
              <a:t>sulcus</a:t>
            </a:r>
            <a:r>
              <a:rPr lang="en-US" dirty="0">
                <a:cs typeface="Times New Roman" pitchFamily="18" charset="0"/>
              </a:rPr>
              <a:t> and branches supply walls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Heart’s Blood Supply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65288"/>
            <a:ext cx="7772400" cy="4583112"/>
          </a:xfrm>
        </p:spPr>
        <p:txBody>
          <a:bodyPr/>
          <a:lstStyle/>
          <a:p>
            <a:r>
              <a:rPr lang="en-US" dirty="0"/>
              <a:t>From the Right Coronary Artery</a:t>
            </a:r>
          </a:p>
          <a:p>
            <a:r>
              <a:rPr lang="en-US" dirty="0">
                <a:cs typeface="Times New Roman" pitchFamily="18" charset="0"/>
              </a:rPr>
              <a:t>Two major branches:</a:t>
            </a: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supplies the walls of both ventricles.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Supplies right atrium and right ventricles. 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Heart’s blood supply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Cardiac veins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Veins </a:t>
            </a:r>
            <a:r>
              <a:rPr lang="en-US" dirty="0">
                <a:cs typeface="Times New Roman" pitchFamily="18" charset="0"/>
              </a:rPr>
              <a:t>join the coronary sinus at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Coronary sinus empties into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encloses the heart and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Consists </a:t>
            </a:r>
            <a:r>
              <a:rPr lang="en-US" dirty="0">
                <a:cs typeface="Times New Roman" pitchFamily="18" charset="0"/>
              </a:rPr>
              <a:t>of an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fibrous pericardium surrounds visceral pericardium (</a:t>
            </a:r>
            <a:r>
              <a:rPr lang="en-US" dirty="0" err="1">
                <a:cs typeface="Times New Roman" pitchFamily="18" charset="0"/>
              </a:rPr>
              <a:t>epicardium</a:t>
            </a:r>
            <a:r>
              <a:rPr lang="en-US" dirty="0">
                <a:cs typeface="Times New Roman" pitchFamily="18" charset="0"/>
              </a:rPr>
              <a:t>) which covers the heart.  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Activity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cs typeface="Times New Roman" pitchFamily="18" charset="0"/>
              </a:rPr>
              <a:t>Atrial</a:t>
            </a:r>
            <a:r>
              <a:rPr lang="en-US" dirty="0">
                <a:cs typeface="Times New Roman" pitchFamily="18" charset="0"/>
              </a:rPr>
              <a:t> walls contract while the ventricular walls relax; 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ventricular walls contract while the </a:t>
            </a:r>
            <a:r>
              <a:rPr lang="en-US" dirty="0" err="1">
                <a:cs typeface="Times New Roman" pitchFamily="18" charset="0"/>
              </a:rPr>
              <a:t>atrial</a:t>
            </a:r>
            <a:r>
              <a:rPr lang="en-US" dirty="0">
                <a:cs typeface="Times New Roman" pitchFamily="18" charset="0"/>
              </a:rPr>
              <a:t> walls relax.  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There is a moment of relaxation. 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Pericardium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65288"/>
            <a:ext cx="4419600" cy="4887912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At the base of the heart, the lining turns back and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This </a:t>
            </a:r>
            <a:r>
              <a:rPr lang="en-US" dirty="0">
                <a:cs typeface="Times New Roman" pitchFamily="18" charset="0"/>
              </a:rPr>
              <a:t>in turn forms the inner lining of the fibrous pericardium.  </a:t>
            </a:r>
          </a:p>
        </p:txBody>
      </p:sp>
      <p:pic>
        <p:nvPicPr>
          <p:cNvPr id="7172" name="Picture 4" descr="pericard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1306" y="1600200"/>
            <a:ext cx="4051231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Three layers of pericardium: 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1.  fibrous outer layer: 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Two inner layers (serous):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2.  </a:t>
            </a:r>
            <a:r>
              <a:rPr lang="en-US" dirty="0" smtClean="0">
                <a:cs typeface="Times New Roman" pitchFamily="18" charset="0"/>
              </a:rPr>
              <a:t>___________________________________:  </a:t>
            </a:r>
            <a:r>
              <a:rPr lang="en-US" dirty="0">
                <a:cs typeface="Times New Roman" pitchFamily="18" charset="0"/>
              </a:rPr>
              <a:t>adheres to heart.  </a:t>
            </a:r>
            <a:r>
              <a:rPr lang="en-US" dirty="0" err="1">
                <a:cs typeface="Times New Roman" pitchFamily="18" charset="0"/>
              </a:rPr>
              <a:t>Epicardium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3__________________________________:   </a:t>
            </a:r>
            <a:r>
              <a:rPr lang="en-US" dirty="0">
                <a:cs typeface="Times New Roman" pitchFamily="18" charset="0"/>
              </a:rPr>
              <a:t>adherent to fibrous pericardium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Pericardial Cavity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________________________________: </a:t>
            </a:r>
            <a:r>
              <a:rPr lang="en-US" dirty="0">
                <a:cs typeface="Times New Roman" pitchFamily="18" charset="0"/>
              </a:rPr>
              <a:t>Space between parietal and visceral layers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contains small amount of </a:t>
            </a:r>
            <a:r>
              <a:rPr lang="en-US" dirty="0" smtClean="0">
                <a:cs typeface="Times New Roman" pitchFamily="18" charset="0"/>
              </a:rPr>
              <a:t>___________________________________ that </a:t>
            </a:r>
            <a:r>
              <a:rPr lang="en-US" dirty="0">
                <a:cs typeface="Times New Roman" pitchFamily="18" charset="0"/>
              </a:rPr>
              <a:t>is secreted by the pericardial membrane.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Pericardial Cavity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Functions to </a:t>
            </a:r>
            <a:r>
              <a:rPr lang="en-US" dirty="0" smtClean="0">
                <a:cs typeface="Times New Roman" pitchFamily="18" charset="0"/>
              </a:rPr>
              <a:t>_____________________________________ between </a:t>
            </a:r>
            <a:r>
              <a:rPr lang="en-US" dirty="0">
                <a:cs typeface="Times New Roman" pitchFamily="18" charset="0"/>
              </a:rPr>
              <a:t>the membranes as the heart moves.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Allows the heart to work in a relatively friction free environment.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Pericarditis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 due to viral or bacterial infection </a:t>
            </a:r>
          </a:p>
          <a:p>
            <a:pPr lvl="1"/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results in </a:t>
            </a:r>
            <a:r>
              <a:rPr lang="en-US" dirty="0" smtClean="0">
                <a:cs typeface="Times New Roman" pitchFamily="18" charset="0"/>
              </a:rPr>
              <a:t>_________________________________ </a:t>
            </a:r>
            <a:r>
              <a:rPr lang="en-US" dirty="0">
                <a:cs typeface="Times New Roman" pitchFamily="18" charset="0"/>
              </a:rPr>
              <a:t>that attach the layers of the pericardium.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993</Words>
  <Application>Microsoft Office PowerPoint</Application>
  <PresentationFormat>On-screen Show (4:3)</PresentationFormat>
  <Paragraphs>239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The Heart</vt:lpstr>
      <vt:lpstr>The Heart</vt:lpstr>
      <vt:lpstr>The Heart</vt:lpstr>
      <vt:lpstr>Pericardium</vt:lpstr>
      <vt:lpstr>Pericardium</vt:lpstr>
      <vt:lpstr>Pericardium</vt:lpstr>
      <vt:lpstr>Pericardial Cavity</vt:lpstr>
      <vt:lpstr>Pericardial Cavity</vt:lpstr>
      <vt:lpstr>Pericarditis</vt:lpstr>
      <vt:lpstr>Pericardititis</vt:lpstr>
      <vt:lpstr>Walls of the Heart</vt:lpstr>
      <vt:lpstr>Epicardium</vt:lpstr>
      <vt:lpstr>Myocardium</vt:lpstr>
      <vt:lpstr>Endocardium</vt:lpstr>
      <vt:lpstr>Chambers of the Heart</vt:lpstr>
      <vt:lpstr>Chambers of the Heart</vt:lpstr>
      <vt:lpstr>Chambers of the Heart</vt:lpstr>
      <vt:lpstr>Septums</vt:lpstr>
      <vt:lpstr>Right side of Heart</vt:lpstr>
      <vt:lpstr>Right side of heart</vt:lpstr>
      <vt:lpstr>Right side of heart</vt:lpstr>
      <vt:lpstr>Right side of the heart</vt:lpstr>
      <vt:lpstr>Tricuspid Valve</vt:lpstr>
      <vt:lpstr>Pulmonary Valve</vt:lpstr>
      <vt:lpstr>Left side of heart</vt:lpstr>
      <vt:lpstr>Left side of the heart</vt:lpstr>
      <vt:lpstr>Left side of heart</vt:lpstr>
      <vt:lpstr>Mitral valve prolapse</vt:lpstr>
      <vt:lpstr>Mitral valve prolapse</vt:lpstr>
      <vt:lpstr>Heart Skeleton</vt:lpstr>
      <vt:lpstr>Pathway of Blood</vt:lpstr>
      <vt:lpstr>Pathway</vt:lpstr>
      <vt:lpstr>Pathway</vt:lpstr>
      <vt:lpstr>Pathway</vt:lpstr>
      <vt:lpstr>Pathway</vt:lpstr>
      <vt:lpstr>Heart’s blood supply</vt:lpstr>
      <vt:lpstr>Heart’s Blood supply</vt:lpstr>
      <vt:lpstr>Heart’s Blood Supply</vt:lpstr>
      <vt:lpstr>Heart’s blood supply</vt:lpstr>
      <vt:lpstr>Heart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</dc:title>
  <dc:creator>Betsy</dc:creator>
  <cp:lastModifiedBy>Betsy</cp:lastModifiedBy>
  <cp:revision>1</cp:revision>
  <dcterms:created xsi:type="dcterms:W3CDTF">2009-09-08T03:32:58Z</dcterms:created>
  <dcterms:modified xsi:type="dcterms:W3CDTF">2009-09-08T03:36:34Z</dcterms:modified>
</cp:coreProperties>
</file>