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12AF-F361-431C-9FB2-10560A5B1DAB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11BF-7149-4E75-9018-1CA6EC5950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Foramen ovale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__________________________________:  </a:t>
            </a:r>
            <a:r>
              <a:rPr lang="en-US" dirty="0">
                <a:cs typeface="Times New Roman" pitchFamily="18" charset="0"/>
              </a:rPr>
              <a:t>“oval door”  </a:t>
            </a:r>
          </a:p>
          <a:p>
            <a:r>
              <a:rPr lang="en-US" dirty="0">
                <a:cs typeface="Times New Roman" pitchFamily="18" charset="0"/>
              </a:rPr>
              <a:t>present in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connects the </a:t>
            </a:r>
            <a:r>
              <a:rPr lang="en-US" dirty="0" smtClean="0">
                <a:cs typeface="Times New Roman" pitchFamily="18" charset="0"/>
              </a:rPr>
              <a:t>________________________ and </a:t>
            </a:r>
            <a:r>
              <a:rPr lang="en-US" dirty="0">
                <a:cs typeface="Times New Roman" pitchFamily="18" charset="0"/>
              </a:rPr>
              <a:t>allows blood entering the right heart to bypass the pulmonary circuit </a:t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 node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From SA node into the </a:t>
            </a:r>
            <a:r>
              <a:rPr lang="en-US" dirty="0" smtClean="0">
                <a:cs typeface="Times New Roman" pitchFamily="18" charset="0"/>
              </a:rPr>
              <a:t>__________________________________,  </a:t>
            </a:r>
            <a:r>
              <a:rPr lang="en-US" dirty="0">
                <a:cs typeface="Times New Roman" pitchFamily="18" charset="0"/>
              </a:rPr>
              <a:t>the impulse goes from cell to cell via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R and L atria contract almost simultaneously.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Conduction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Before the impulses reach the ventricular </a:t>
            </a:r>
            <a:r>
              <a:rPr lang="en-US" dirty="0" err="1">
                <a:cs typeface="Times New Roman" pitchFamily="18" charset="0"/>
              </a:rPr>
              <a:t>syncytium</a:t>
            </a:r>
            <a:r>
              <a:rPr lang="en-US" dirty="0">
                <a:cs typeface="Times New Roman" pitchFamily="18" charset="0"/>
              </a:rPr>
              <a:t>, they are </a:t>
            </a:r>
            <a:r>
              <a:rPr lang="en-US" dirty="0" smtClean="0">
                <a:cs typeface="Times New Roman" pitchFamily="18" charset="0"/>
              </a:rPr>
              <a:t>_________________________ by </a:t>
            </a:r>
            <a:r>
              <a:rPr lang="en-US" dirty="0">
                <a:cs typeface="Times New Roman" pitchFamily="18" charset="0"/>
              </a:rPr>
              <a:t>a group of tissues called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located in the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 that </a:t>
            </a:r>
            <a:r>
              <a:rPr lang="en-US" dirty="0">
                <a:cs typeface="Times New Roman" pitchFamily="18" charset="0"/>
              </a:rPr>
              <a:t>separates that atria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conduction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60563"/>
            <a:ext cx="8161338" cy="3805237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AV node provides the </a:t>
            </a:r>
            <a:r>
              <a:rPr lang="en-US" dirty="0" smtClean="0">
                <a:cs typeface="Times New Roman" pitchFamily="18" charset="0"/>
              </a:rPr>
              <a:t>_____________________________________  </a:t>
            </a:r>
            <a:r>
              <a:rPr lang="en-US" dirty="0">
                <a:cs typeface="Times New Roman" pitchFamily="18" charset="0"/>
              </a:rPr>
              <a:t>between </a:t>
            </a:r>
            <a:r>
              <a:rPr lang="en-US" dirty="0" err="1">
                <a:cs typeface="Times New Roman" pitchFamily="18" charset="0"/>
              </a:rPr>
              <a:t>atrial</a:t>
            </a:r>
            <a:r>
              <a:rPr lang="en-US" dirty="0">
                <a:cs typeface="Times New Roman" pitchFamily="18" charset="0"/>
              </a:rPr>
              <a:t> and ventricular </a:t>
            </a:r>
            <a:r>
              <a:rPr lang="en-US" dirty="0" err="1">
                <a:cs typeface="Times New Roman" pitchFamily="18" charset="0"/>
              </a:rPr>
              <a:t>syncytia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Because of the AV node there is a time delay.  </a:t>
            </a:r>
          </a:p>
          <a:p>
            <a:r>
              <a:rPr lang="en-US" dirty="0">
                <a:cs typeface="Times New Roman" pitchFamily="18" charset="0"/>
              </a:rPr>
              <a:t>allows time for the atria to </a:t>
            </a:r>
            <a:r>
              <a:rPr lang="en-US" dirty="0" smtClean="0">
                <a:cs typeface="Times New Roman" pitchFamily="18" charset="0"/>
              </a:rPr>
              <a:t>_____________________________________ </a:t>
            </a:r>
            <a:r>
              <a:rPr lang="en-US" dirty="0">
                <a:cs typeface="Times New Roman" pitchFamily="18" charset="0"/>
              </a:rPr>
              <a:t>before the coming ventricular contraction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Conduction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The impulse reaches the far side of the AV node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it passes into a group of fibers called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 and </a:t>
            </a:r>
            <a:r>
              <a:rPr lang="en-US" dirty="0">
                <a:cs typeface="Times New Roman" pitchFamily="18" charset="0"/>
              </a:rPr>
              <a:t>the impulse passes through them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Conduction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Bundle of His divides into right and left branches 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gives rise to enlarged </a:t>
            </a:r>
            <a:r>
              <a:rPr lang="en-US" u="sng" dirty="0" smtClean="0">
                <a:cs typeface="Times New Roman" pitchFamily="18" charset="0"/>
              </a:rPr>
              <a:t>__________________________________ </a:t>
            </a:r>
            <a:r>
              <a:rPr lang="en-US" dirty="0" smtClean="0">
                <a:cs typeface="Times New Roman" pitchFamily="18" charset="0"/>
              </a:rPr>
              <a:t>that </a:t>
            </a:r>
            <a:r>
              <a:rPr lang="en-US" dirty="0">
                <a:cs typeface="Times New Roman" pitchFamily="18" charset="0"/>
              </a:rPr>
              <a:t>carry the impulses </a:t>
            </a:r>
            <a:r>
              <a:rPr lang="en-US" dirty="0" smtClean="0">
                <a:cs typeface="Times New Roman" pitchFamily="18" charset="0"/>
              </a:rPr>
              <a:t>______________________ than </a:t>
            </a:r>
            <a:r>
              <a:rPr lang="en-US" dirty="0">
                <a:cs typeface="Times New Roman" pitchFamily="18" charset="0"/>
              </a:rPr>
              <a:t>the cell to cell contact could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Conduction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Purkinje fibers </a:t>
            </a:r>
          </a:p>
          <a:p>
            <a:r>
              <a:rPr lang="en-US" dirty="0">
                <a:cs typeface="Times New Roman" pitchFamily="18" charset="0"/>
              </a:rPr>
              <a:t>transmit the impulses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allows the contraction to push the blood superiorly towards the aortic and pulmonary valves.</a:t>
            </a:r>
          </a:p>
          <a:p>
            <a:r>
              <a:rPr lang="en-US" dirty="0">
                <a:cs typeface="Times New Roman" pitchFamily="18" charset="0"/>
              </a:rPr>
              <a:t>Allows the ventricular myocardium to contract </a:t>
            </a:r>
            <a:r>
              <a:rPr lang="en-US" dirty="0" smtClean="0">
                <a:cs typeface="Times New Roman" pitchFamily="18" charset="0"/>
              </a:rPr>
              <a:t>__________________________________ rather </a:t>
            </a:r>
            <a:r>
              <a:rPr lang="en-US" dirty="0">
                <a:cs typeface="Times New Roman" pitchFamily="18" charset="0"/>
              </a:rPr>
              <a:t>than in a wave.  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Cardiac Conduction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7391400" cy="3886200"/>
          </a:xfrm>
        </p:spPr>
        <p:txBody>
          <a:bodyPr/>
          <a:lstStyle/>
          <a:p>
            <a:r>
              <a:rPr lang="en-US" dirty="0"/>
              <a:t>1.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2.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3.  </a:t>
            </a:r>
            <a:r>
              <a:rPr lang="en-US" dirty="0" err="1"/>
              <a:t>Atrioventricular</a:t>
            </a:r>
            <a:r>
              <a:rPr lang="en-US" dirty="0"/>
              <a:t> bundle</a:t>
            </a:r>
          </a:p>
          <a:p>
            <a:pPr lvl="1"/>
            <a:r>
              <a:rPr lang="en-US" dirty="0"/>
              <a:t>Bundle of His</a:t>
            </a:r>
          </a:p>
          <a:p>
            <a:r>
              <a:rPr lang="en-US" dirty="0"/>
              <a:t>4.  R/L bundle branches</a:t>
            </a:r>
          </a:p>
          <a:p>
            <a:r>
              <a:rPr lang="en-US" dirty="0"/>
              <a:t>5.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18-17Sequence.jpg                                              000077CDSeagate                        BEAF77EE: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11213" y="2362200"/>
            <a:ext cx="7921625" cy="2689225"/>
          </a:xfrm>
          <a:prstGeom prst="rect">
            <a:avLst/>
          </a:prstGeom>
          <a:noFill/>
        </p:spPr>
      </p:pic>
      <p:sp>
        <p:nvSpPr>
          <p:cNvPr id="286725" name="Freeform 5"/>
          <p:cNvSpPr>
            <a:spLocks/>
          </p:cNvSpPr>
          <p:nvPr/>
        </p:nvSpPr>
        <p:spPr bwMode="auto">
          <a:xfrm>
            <a:off x="423863" y="2792413"/>
            <a:ext cx="549275" cy="1062037"/>
          </a:xfrm>
          <a:custGeom>
            <a:avLst/>
            <a:gdLst/>
            <a:ahLst/>
            <a:cxnLst>
              <a:cxn ang="0">
                <a:pos x="72" y="758"/>
              </a:cxn>
              <a:cxn ang="0">
                <a:pos x="0" y="758"/>
              </a:cxn>
              <a:cxn ang="0">
                <a:pos x="392" y="0"/>
              </a:cxn>
            </a:cxnLst>
            <a:rect l="0" t="0" r="r" b="b"/>
            <a:pathLst>
              <a:path w="392" h="758">
                <a:moveTo>
                  <a:pt x="72" y="758"/>
                </a:moveTo>
                <a:lnTo>
                  <a:pt x="0" y="758"/>
                </a:lnTo>
                <a:lnTo>
                  <a:pt x="392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26" name="Freeform 6"/>
          <p:cNvSpPr>
            <a:spLocks/>
          </p:cNvSpPr>
          <p:nvPr/>
        </p:nvSpPr>
        <p:spPr bwMode="auto">
          <a:xfrm>
            <a:off x="3113088" y="2994025"/>
            <a:ext cx="330200" cy="860425"/>
          </a:xfrm>
          <a:custGeom>
            <a:avLst/>
            <a:gdLst/>
            <a:ahLst/>
            <a:cxnLst>
              <a:cxn ang="0">
                <a:pos x="0" y="614"/>
              </a:cxn>
              <a:cxn ang="0">
                <a:pos x="72" y="614"/>
              </a:cxn>
              <a:cxn ang="0">
                <a:pos x="236" y="0"/>
              </a:cxn>
            </a:cxnLst>
            <a:rect l="0" t="0" r="r" b="b"/>
            <a:pathLst>
              <a:path w="236" h="614">
                <a:moveTo>
                  <a:pt x="0" y="614"/>
                </a:moveTo>
                <a:lnTo>
                  <a:pt x="72" y="614"/>
                </a:lnTo>
                <a:lnTo>
                  <a:pt x="23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27" name="Line 7"/>
          <p:cNvSpPr>
            <a:spLocks noChangeShapeType="1"/>
          </p:cNvSpPr>
          <p:nvPr/>
        </p:nvSpPr>
        <p:spPr bwMode="auto">
          <a:xfrm>
            <a:off x="7416800" y="3854450"/>
            <a:ext cx="39528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 flipV="1">
            <a:off x="5253038" y="3552825"/>
            <a:ext cx="876300" cy="3016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674688" y="1819275"/>
            <a:ext cx="1878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SA node generates impulse;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atrial excitation begins</a:t>
            </a:r>
            <a:endParaRPr lang="en-US" sz="2100">
              <a:latin typeface="Times" charset="0"/>
            </a:endParaRPr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3109913" y="1819275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Impulse delayed</a:t>
            </a:r>
          </a:p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at AV node</a:t>
            </a:r>
            <a:endParaRPr lang="en-US" sz="2100">
              <a:latin typeface="Times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5154613" y="1819275"/>
            <a:ext cx="1495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Impulse passes to</a:t>
            </a:r>
          </a:p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heart apex; ventricular</a:t>
            </a:r>
          </a:p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excitation begins</a:t>
            </a:r>
            <a:endParaRPr lang="en-US" sz="2100">
              <a:latin typeface="Times" charset="0"/>
            </a:endParaRP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7312025" y="1819275"/>
            <a:ext cx="141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Ventricular excitation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complete</a:t>
            </a:r>
            <a:endParaRPr lang="en-US" sz="2100">
              <a:latin typeface="Times" charset="0"/>
            </a:endParaRPr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579438" y="3771900"/>
            <a:ext cx="5683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SA node</a:t>
            </a:r>
            <a:endParaRPr lang="en-US" sz="2100">
              <a:latin typeface="Times" charset="0"/>
            </a:endParaRPr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2574925" y="3771900"/>
            <a:ext cx="5683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AV node</a:t>
            </a:r>
            <a:endParaRPr lang="en-US" sz="2100">
              <a:latin typeface="Times" charset="0"/>
            </a:endParaRPr>
          </a:p>
        </p:txBody>
      </p:sp>
      <p:sp>
        <p:nvSpPr>
          <p:cNvPr id="286735" name="Rectangle 15"/>
          <p:cNvSpPr>
            <a:spLocks noChangeArrowheads="1"/>
          </p:cNvSpPr>
          <p:nvPr/>
        </p:nvSpPr>
        <p:spPr bwMode="auto">
          <a:xfrm>
            <a:off x="6883400" y="3771900"/>
            <a:ext cx="55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Purkinje</a:t>
            </a:r>
          </a:p>
          <a:p>
            <a:pPr algn="ctr"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fibers</a:t>
            </a:r>
            <a:endParaRPr lang="en-US" sz="2100">
              <a:latin typeface="Times" charset="0"/>
            </a:endParaRPr>
          </a:p>
        </p:txBody>
      </p:sp>
      <p:sp>
        <p:nvSpPr>
          <p:cNvPr id="286736" name="Rectangle 16"/>
          <p:cNvSpPr>
            <a:spLocks noChangeArrowheads="1"/>
          </p:cNvSpPr>
          <p:nvPr/>
        </p:nvSpPr>
        <p:spPr bwMode="auto">
          <a:xfrm>
            <a:off x="4700588" y="3771900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Bundle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charset="0"/>
              </a:rPr>
              <a:t>branches</a:t>
            </a:r>
            <a:endParaRPr lang="en-US" sz="2100">
              <a:latin typeface="Times" charset="0"/>
            </a:endParaRPr>
          </a:p>
        </p:txBody>
      </p: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18.17</a:t>
            </a:r>
          </a:p>
        </p:txBody>
      </p:sp>
      <p:sp>
        <p:nvSpPr>
          <p:cNvPr id="28674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Excitation Related to ECG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Conduction Defects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382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Uncoordinated </a:t>
            </a:r>
            <a:r>
              <a:rPr lang="en-US" dirty="0" err="1"/>
              <a:t>atrial</a:t>
            </a:r>
            <a:r>
              <a:rPr lang="en-US" dirty="0"/>
              <a:t> and ventricular contractions</a:t>
            </a:r>
          </a:p>
          <a:p>
            <a:pPr>
              <a:lnSpc>
                <a:spcPct val="90000"/>
              </a:lnSpc>
            </a:pPr>
            <a:r>
              <a:rPr lang="en-US" dirty="0"/>
              <a:t>Fibrillation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Rapid and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 node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Defibrillation</a:t>
            </a:r>
            <a:r>
              <a:rPr lang="en-US" dirty="0"/>
              <a:t>:  electrical shock to the heart interrupts chaotic fibrillations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Output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Stroke Volume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Volume of blood pumped out by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Cardiac </a:t>
            </a:r>
            <a:r>
              <a:rPr lang="en-US" dirty="0"/>
              <a:t>output (CO)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Amount of blood pumped out by each ventricle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_________________________________________= </a:t>
            </a:r>
            <a:r>
              <a:rPr lang="en-US" dirty="0"/>
              <a:t>Cardiac Output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Ductus arteriosus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____________________________________ </a:t>
            </a:r>
            <a:r>
              <a:rPr lang="en-US" dirty="0" smtClean="0">
                <a:cs typeface="Times New Roman" pitchFamily="18" charset="0"/>
              </a:rPr>
              <a:t>between </a:t>
            </a: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_.  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Shortly after birth, it closes, separating right and left sides of the heart. 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____________________________________ occur </a:t>
            </a:r>
            <a:r>
              <a:rPr lang="en-US" dirty="0">
                <a:cs typeface="Times New Roman" pitchFamily="18" charset="0"/>
              </a:rPr>
              <a:t>in the myocardium during a cardiac cycle.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Body fluids </a:t>
            </a:r>
            <a:r>
              <a:rPr lang="en-US" dirty="0" smtClean="0">
                <a:cs typeface="Times New Roman" pitchFamily="18" charset="0"/>
              </a:rPr>
              <a:t>_____________________________________ that </a:t>
            </a:r>
            <a:r>
              <a:rPr lang="en-US" dirty="0">
                <a:cs typeface="Times New Roman" pitchFamily="18" charset="0"/>
              </a:rPr>
              <a:t>can be detected on the surface of the body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Normal ECG has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SA node triggers impulses, electrical change in atrium. </a:t>
            </a:r>
          </a:p>
          <a:p>
            <a:r>
              <a:rPr lang="en-US" dirty="0">
                <a:cs typeface="Times New Roman" pitchFamily="18" charset="0"/>
              </a:rPr>
              <a:t>Produces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Corresponds to the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  </a:t>
            </a:r>
            <a:r>
              <a:rPr lang="en-US" dirty="0">
                <a:cs typeface="Times New Roman" pitchFamily="18" charset="0"/>
              </a:rPr>
              <a:t>that will soon lead to the contraction of the atrium.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When the impulses reach the ventricular fibers, they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Ventricle walls are thicker and the electrical charge is greater </a:t>
            </a:r>
          </a:p>
          <a:p>
            <a:r>
              <a:rPr lang="en-US" dirty="0">
                <a:cs typeface="Times New Roman" pitchFamily="18" charset="0"/>
              </a:rPr>
              <a:t>Forms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Contains Q wave, R wave, and S wave.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ventricle muscles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50863" y="1676400"/>
            <a:ext cx="7915275" cy="4089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P:  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QRS:  </a:t>
            </a:r>
            <a:r>
              <a:rPr lang="en-US" dirty="0" err="1" smtClean="0"/>
              <a:t>repolarization</a:t>
            </a:r>
            <a:r>
              <a:rPr lang="en-US" dirty="0" smtClean="0"/>
              <a:t> of atria and overlapping depolarization </a:t>
            </a:r>
            <a:r>
              <a:rPr lang="en-US" dirty="0"/>
              <a:t>of ventricles</a:t>
            </a:r>
          </a:p>
          <a:p>
            <a:pPr>
              <a:buFontTx/>
              <a:buNone/>
            </a:pPr>
            <a:r>
              <a:rPr lang="en-US" dirty="0"/>
              <a:t>T: 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556" name="Picture 4" descr="cardiac e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7696200" cy="2582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the SA node on its own will cause the heart to beat at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Tempered by Parasympathetic and Sympathetic systems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Extrinsic Regulation of the Cardiac Cycle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cs typeface="Times New Roman" pitchFamily="18" charset="0"/>
              </a:rPr>
              <a:t>Parasympathetic</a:t>
            </a:r>
            <a:r>
              <a:rPr lang="en-US" dirty="0">
                <a:cs typeface="Times New Roman" pitchFamily="18" charset="0"/>
              </a:rPr>
              <a:t> fibers that innervate the heart arise from neurons in the medulla oblongata and make up parts of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These </a:t>
            </a:r>
            <a:r>
              <a:rPr lang="en-US" dirty="0">
                <a:cs typeface="Times New Roman" pitchFamily="18" charset="0"/>
              </a:rPr>
              <a:t>fibers branch into the SA and AV nodes.   At nerve fiber endings, releases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Parasympathetic system can change heart rate in either direction.  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_______________________________in </a:t>
            </a:r>
            <a:r>
              <a:rPr lang="en-US" dirty="0">
                <a:cs typeface="Times New Roman" pitchFamily="18" charset="0"/>
              </a:rPr>
              <a:t>the impulses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increases Acetylcholine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  </a:t>
            </a:r>
            <a:r>
              <a:rPr lang="en-US" dirty="0" smtClean="0">
                <a:cs typeface="Times New Roman" pitchFamily="18" charset="0"/>
              </a:rPr>
              <a:t>______________________________ in </a:t>
            </a:r>
            <a:r>
              <a:rPr lang="en-US" dirty="0">
                <a:cs typeface="Times New Roman" pitchFamily="18" charset="0"/>
              </a:rPr>
              <a:t>the impulse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decreases acetylcholine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 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Regulation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Resting heart rate is approximately 70 </a:t>
            </a:r>
            <a:r>
              <a:rPr lang="en-US" dirty="0" err="1"/>
              <a:t>bpm</a:t>
            </a:r>
            <a:r>
              <a:rPr lang="en-US" dirty="0"/>
              <a:t> due to the parasympathetic </a:t>
            </a:r>
            <a:r>
              <a:rPr lang="en-US" dirty="0" err="1"/>
              <a:t>innervation</a:t>
            </a:r>
            <a:r>
              <a:rPr lang="en-US" dirty="0"/>
              <a:t> from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Vagus</a:t>
            </a:r>
            <a:r>
              <a:rPr lang="en-US" dirty="0"/>
              <a:t> Nerve/Parasympathetic input slows the pacemaker cells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Extrinsic Regulation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Sympathetic System:</a:t>
            </a: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increases </a:t>
            </a:r>
            <a:r>
              <a:rPr lang="en-US" dirty="0" smtClean="0">
                <a:cs typeface="Times New Roman" pitchFamily="18" charset="0"/>
              </a:rPr>
              <a:t>____________________________________ of </a:t>
            </a:r>
            <a:r>
              <a:rPr lang="en-US" dirty="0">
                <a:cs typeface="Times New Roman" pitchFamily="18" charset="0"/>
              </a:rPr>
              <a:t>myocardial contractions.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Congenital Heart Defects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__________________________</a:t>
            </a:r>
            <a:r>
              <a:rPr lang="en-US" b="1" dirty="0" err="1" smtClean="0">
                <a:cs typeface="Times New Roman" pitchFamily="18" charset="0"/>
              </a:rPr>
              <a:t>ductus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arteriosus</a:t>
            </a:r>
            <a:r>
              <a:rPr lang="en-US" b="1" dirty="0">
                <a:cs typeface="Times New Roman" pitchFamily="18" charset="0"/>
              </a:rPr>
              <a:t>.</a:t>
            </a:r>
            <a:r>
              <a:rPr lang="en-US" dirty="0">
                <a:cs typeface="Times New Roman" pitchFamily="18" charset="0"/>
              </a:rPr>
              <a:t>..in which the connection between the aorta and pulmonary trunk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dirty="0">
                <a:cs typeface="Times New Roman" pitchFamily="18" charset="0"/>
              </a:rPr>
              <a:t>patent </a:t>
            </a:r>
            <a:r>
              <a:rPr lang="en-US" dirty="0" err="1">
                <a:cs typeface="Times New Roman" pitchFamily="18" charset="0"/>
              </a:rPr>
              <a:t>ductus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arteriosus</a:t>
            </a:r>
            <a:r>
              <a:rPr lang="en-US" dirty="0">
                <a:cs typeface="Times New Roman" pitchFamily="18" charset="0"/>
              </a:rPr>
              <a:t> allows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children </a:t>
            </a:r>
            <a:r>
              <a:rPr lang="en-US" dirty="0">
                <a:cs typeface="Times New Roman" pitchFamily="18" charset="0"/>
              </a:rPr>
              <a:t>become cyanotic after physical exertion. 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found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Detects changes in blood pressure. 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Increase in pressure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stretches the receptors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signals the </a:t>
            </a:r>
            <a:r>
              <a:rPr lang="en-US" dirty="0" smtClean="0">
                <a:cs typeface="Times New Roman" pitchFamily="18" charset="0"/>
              </a:rPr>
              <a:t>___________________________________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sends parasympathetic impulses to </a:t>
            </a:r>
            <a:r>
              <a:rPr lang="en-US" u="sng" dirty="0" smtClean="0">
                <a:cs typeface="Times New Roman" pitchFamily="18" charset="0"/>
              </a:rPr>
              <a:t>_______________________________</a:t>
            </a: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b="1" dirty="0">
                <a:cs typeface="Times New Roman" pitchFamily="18" charset="0"/>
              </a:rPr>
              <a:t>heart rate</a:t>
            </a:r>
            <a:r>
              <a:rPr lang="en-US" dirty="0">
                <a:cs typeface="Times New Roman" pitchFamily="18" charset="0"/>
              </a:rPr>
              <a:t> and </a:t>
            </a:r>
            <a:r>
              <a:rPr lang="en-US" b="1" dirty="0">
                <a:cs typeface="Times New Roman" pitchFamily="18" charset="0"/>
              </a:rPr>
              <a:t>force</a:t>
            </a:r>
            <a:r>
              <a:rPr lang="en-US" dirty="0">
                <a:cs typeface="Times New Roman" pitchFamily="18" charset="0"/>
              </a:rPr>
              <a:t> of contraction.  </a:t>
            </a:r>
          </a:p>
          <a:p>
            <a:r>
              <a:rPr lang="en-US" dirty="0">
                <a:cs typeface="Times New Roman" pitchFamily="18" charset="0"/>
              </a:rPr>
              <a:t>Helps to </a:t>
            </a:r>
            <a:r>
              <a:rPr lang="en-US" dirty="0" smtClean="0">
                <a:cs typeface="Times New Roman" pitchFamily="18" charset="0"/>
              </a:rPr>
              <a:t>_____________________________________ towards </a:t>
            </a:r>
            <a:r>
              <a:rPr lang="en-US" dirty="0">
                <a:cs typeface="Times New Roman" pitchFamily="18" charset="0"/>
              </a:rPr>
              <a:t>normal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Stretch receptors in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 when blood pressure increases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signals </a:t>
            </a:r>
            <a:r>
              <a:rPr lang="en-US" dirty="0" err="1">
                <a:cs typeface="Times New Roman" pitchFamily="18" charset="0"/>
              </a:rPr>
              <a:t>cardioaccelerators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Sympathetic impulses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endParaRPr lang="en-US" dirty="0"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Venous pressure is reduced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Hormones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Short term, rapid increase in heart rate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Thyroxine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Takes longer to act, but causes a </a:t>
            </a:r>
            <a:r>
              <a:rPr lang="en-US" dirty="0" smtClean="0"/>
              <a:t>_</a:t>
            </a:r>
            <a:endParaRPr lang="en-US" dirty="0"/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lead to </a:t>
            </a:r>
            <a:r>
              <a:rPr lang="en-US" dirty="0" smtClean="0"/>
              <a:t>_______________________________________ heart </a:t>
            </a:r>
            <a:r>
              <a:rPr lang="en-US" dirty="0"/>
              <a:t>in hyperthyroid conditions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Depresses the heart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Increase heart irritability</a:t>
            </a:r>
          </a:p>
          <a:p>
            <a:pPr lvl="2"/>
            <a:r>
              <a:rPr lang="en-US" dirty="0"/>
              <a:t>Spastic heart contractions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Feeble irregular heart beat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Interferes with depolarization</a:t>
            </a:r>
          </a:p>
          <a:p>
            <a:pPr lvl="2"/>
            <a:r>
              <a:rPr lang="en-US" dirty="0"/>
              <a:t>Can lead to cardiac arrest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rate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Increased heart rate</a:t>
            </a:r>
          </a:p>
          <a:p>
            <a:pPr lvl="1"/>
            <a:r>
              <a:rPr lang="en-US" dirty="0"/>
              <a:t>Above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Can be caused by </a:t>
            </a:r>
          </a:p>
          <a:p>
            <a:pPr lvl="2"/>
            <a:r>
              <a:rPr lang="en-US" dirty="0"/>
              <a:t>increased body temperatures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Heart disease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Rate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267200"/>
          </a:xfrm>
        </p:spPr>
        <p:txBody>
          <a:bodyPr/>
          <a:lstStyle/>
          <a:p>
            <a:r>
              <a:rPr lang="en-US" sz="2600" dirty="0" err="1"/>
              <a:t>Bradycardia</a:t>
            </a:r>
            <a:endParaRPr lang="en-US" sz="2600" dirty="0"/>
          </a:p>
          <a:p>
            <a:pPr lvl="1"/>
            <a:r>
              <a:rPr lang="en-US" sz="2400" dirty="0"/>
              <a:t>Decreased heart rate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Can be caused by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/>
              <a:t>Drugs</a:t>
            </a:r>
          </a:p>
          <a:p>
            <a:pPr lvl="2"/>
            <a:r>
              <a:rPr lang="en-US" sz="2000" dirty="0"/>
              <a:t>Parasympathetic nervous system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/>
              <a:t>Pathological if cardiac output falls</a:t>
            </a:r>
          </a:p>
          <a:p>
            <a:pPr lvl="2"/>
            <a:r>
              <a:rPr lang="en-US" sz="2000" dirty="0"/>
              <a:t>Indicative of brain edema following head trauma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bawargo\My Documents\marieb bwargo01\19_AllImages\19-01_GenStructure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050" y="228600"/>
            <a:ext cx="5314950" cy="64198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/>
          <a:lstStyle/>
          <a:p>
            <a:r>
              <a:rPr lang="en-US" dirty="0"/>
              <a:t>Blood Vessels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3200400" cy="462560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strong </a:t>
            </a:r>
            <a:r>
              <a:rPr lang="en-US" dirty="0" smtClean="0">
                <a:cs typeface="Times New Roman" pitchFamily="18" charset="0"/>
              </a:rPr>
              <a:t>_______________________________ vessels </a:t>
            </a:r>
            <a:r>
              <a:rPr lang="en-US" dirty="0">
                <a:cs typeface="Times New Roman" pitchFamily="18" charset="0"/>
              </a:rPr>
              <a:t>adapted to carry blood under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Three layers or tunics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Tunica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Tunica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Tunica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Sounds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65288"/>
            <a:ext cx="8382000" cy="4583112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“</a:t>
            </a:r>
            <a:r>
              <a:rPr lang="en-US" dirty="0" err="1">
                <a:cs typeface="Times New Roman" pitchFamily="18" charset="0"/>
              </a:rPr>
              <a:t>lubb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dubb</a:t>
            </a:r>
            <a:r>
              <a:rPr lang="en-US" dirty="0">
                <a:cs typeface="Times New Roman" pitchFamily="18" charset="0"/>
              </a:rPr>
              <a:t>”  sounds are from the contraction and relaxation of heart tissues and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Innermost:  tunica </a:t>
            </a:r>
            <a:r>
              <a:rPr lang="en-US" dirty="0" err="1">
                <a:cs typeface="Times New Roman" pitchFamily="18" charset="0"/>
              </a:rPr>
              <a:t>interna</a:t>
            </a:r>
            <a:r>
              <a:rPr lang="en-US" dirty="0">
                <a:cs typeface="Times New Roman" pitchFamily="18" charset="0"/>
              </a:rPr>
              <a:t>/</a:t>
            </a:r>
            <a:r>
              <a:rPr lang="en-US" dirty="0" err="1">
                <a:cs typeface="Times New Roman" pitchFamily="18" charset="0"/>
              </a:rPr>
              <a:t>intima</a:t>
            </a:r>
            <a:r>
              <a:rPr lang="en-US" dirty="0">
                <a:cs typeface="Times New Roman" pitchFamily="18" charset="0"/>
              </a:rPr>
              <a:t>:  </a:t>
            </a: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Separates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helps to </a:t>
            </a:r>
            <a:r>
              <a:rPr lang="en-US" dirty="0" smtClean="0">
                <a:cs typeface="Times New Roman" pitchFamily="18" charset="0"/>
              </a:rPr>
              <a:t>_____________________________________ by </a:t>
            </a:r>
            <a:r>
              <a:rPr lang="en-US" dirty="0">
                <a:cs typeface="Times New Roman" pitchFamily="18" charset="0"/>
              </a:rPr>
              <a:t>secreting chemicals that inhibit platelet aggregation.  </a:t>
            </a:r>
          </a:p>
          <a:p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Provides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Middle layer: 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bulk of arterial wall is </a:t>
            </a:r>
            <a:r>
              <a:rPr lang="en-US" dirty="0" smtClean="0">
                <a:cs typeface="Times New Roman" pitchFamily="18" charset="0"/>
              </a:rPr>
              <a:t>_____________________________________ and </a:t>
            </a:r>
            <a:r>
              <a:rPr lang="en-US" dirty="0">
                <a:cs typeface="Times New Roman" pitchFamily="18" charset="0"/>
              </a:rPr>
              <a:t>thick layer of elastic connective tissue.</a:t>
            </a:r>
          </a:p>
          <a:p>
            <a:pPr lvl="1"/>
            <a:r>
              <a:rPr lang="en-US" dirty="0">
                <a:cs typeface="Times New Roman" pitchFamily="18" charset="0"/>
              </a:rPr>
              <a:t>gives the vessels an </a:t>
            </a:r>
            <a:r>
              <a:rPr lang="en-US" dirty="0" smtClean="0">
                <a:cs typeface="Times New Roman" pitchFamily="18" charset="0"/>
              </a:rPr>
              <a:t>_______________________________________ that </a:t>
            </a:r>
            <a:r>
              <a:rPr lang="en-US" dirty="0">
                <a:cs typeface="Times New Roman" pitchFamily="18" charset="0"/>
              </a:rPr>
              <a:t>helps it to stand up to the force of the blood pressure. </a:t>
            </a:r>
            <a:br>
              <a:rPr lang="en-US" dirty="0"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Tunica Media</a:t>
            </a:r>
          </a:p>
          <a:p>
            <a:pPr lvl="1"/>
            <a:r>
              <a:rPr lang="en-US" dirty="0"/>
              <a:t>Activity of the smooth muscle is regulated by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Increased impulses allow vasoconstriction: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Decreased impulses allow </a:t>
            </a:r>
            <a:r>
              <a:rPr lang="en-US" dirty="0" err="1"/>
              <a:t>vasodilation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Outer layer:  tunica </a:t>
            </a:r>
            <a:r>
              <a:rPr lang="en-US" dirty="0" err="1">
                <a:cs typeface="Times New Roman" pitchFamily="18" charset="0"/>
              </a:rPr>
              <a:t>externa</a:t>
            </a:r>
            <a:r>
              <a:rPr lang="en-US" dirty="0">
                <a:cs typeface="Times New Roman" pitchFamily="18" charset="0"/>
              </a:rPr>
              <a:t>/adventitia: 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thin connective tissue with </a:t>
            </a:r>
            <a:r>
              <a:rPr lang="en-US" dirty="0" smtClean="0">
                <a:cs typeface="Times New Roman" pitchFamily="18" charset="0"/>
              </a:rPr>
              <a:t>_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_____________________________________ the </a:t>
            </a:r>
            <a:r>
              <a:rPr lang="en-US" dirty="0">
                <a:cs typeface="Times New Roman" pitchFamily="18" charset="0"/>
              </a:rPr>
              <a:t>artery to the surrounding tissues. 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Arteries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 arteries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Arterioles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 Arteries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Thick walled arteries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A.k.a.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Contain a lot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 as pressure reservoirs</a:t>
            </a:r>
          </a:p>
          <a:p>
            <a:pPr lvl="1"/>
            <a:r>
              <a:rPr lang="en-US" dirty="0"/>
              <a:t>Keeps blood flow continuous rather than stop/start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Muscular arteries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Tunica media contains </a:t>
            </a:r>
            <a:r>
              <a:rPr lang="en-US" dirty="0" smtClean="0"/>
              <a:t>____________________________________ and </a:t>
            </a:r>
            <a:r>
              <a:rPr lang="en-US" dirty="0"/>
              <a:t>less elastic tissue than elastic arteries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More </a:t>
            </a:r>
            <a:r>
              <a:rPr lang="en-US" dirty="0"/>
              <a:t>active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-1"/>
            <a:ext cx="4953000" cy="252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381000"/>
            <a:ext cx="3048000" cy="1143000"/>
          </a:xfrm>
        </p:spPr>
        <p:txBody>
          <a:bodyPr/>
          <a:lstStyle/>
          <a:p>
            <a:r>
              <a:rPr lang="en-US" dirty="0"/>
              <a:t>Arterioles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Larger arterioles have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Small arterioles have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These vessels will feed into the capillaries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Smallest blood vessels.  </a:t>
            </a:r>
          </a:p>
          <a:p>
            <a:r>
              <a:rPr lang="en-US" dirty="0">
                <a:cs typeface="Times New Roman" pitchFamily="18" charset="0"/>
              </a:rPr>
              <a:t>Connect the smallest arterioles and smallest </a:t>
            </a:r>
            <a:r>
              <a:rPr lang="en-US" dirty="0" err="1">
                <a:cs typeface="Times New Roman" pitchFamily="18" charset="0"/>
              </a:rPr>
              <a:t>venules</a:t>
            </a:r>
            <a:r>
              <a:rPr lang="en-US" dirty="0">
                <a:cs typeface="Times New Roman" pitchFamily="18" charset="0"/>
              </a:rPr>
              <a:t>.  </a:t>
            </a:r>
          </a:p>
          <a:p>
            <a:r>
              <a:rPr lang="en-US" dirty="0">
                <a:cs typeface="Times New Roman" pitchFamily="18" charset="0"/>
              </a:rPr>
              <a:t>Three types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2438400" cy="1143000"/>
          </a:xfrm>
        </p:spPr>
        <p:txBody>
          <a:bodyPr/>
          <a:lstStyle/>
          <a:p>
            <a:r>
              <a:rPr lang="en-US" sz="3600" dirty="0"/>
              <a:t>Capillaries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89900" cy="4572000"/>
          </a:xfrm>
        </p:spPr>
        <p:txBody>
          <a:bodyPr/>
          <a:lstStyle/>
          <a:p>
            <a:r>
              <a:rPr lang="en-US" dirty="0" smtClean="0"/>
              <a:t>Continuous</a:t>
            </a:r>
            <a:endParaRPr lang="en-US" dirty="0"/>
          </a:p>
          <a:p>
            <a:pPr lvl="1"/>
            <a:r>
              <a:rPr lang="en-US" dirty="0"/>
              <a:t>Abundant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Endothelial cells provide a continuous lining joined together by tight junctions</a:t>
            </a:r>
          </a:p>
          <a:p>
            <a:pPr lvl="2"/>
            <a:r>
              <a:rPr lang="en-US" dirty="0"/>
              <a:t>Gaps in membranes called intercellular clefts</a:t>
            </a:r>
          </a:p>
          <a:p>
            <a:pPr lvl="2"/>
            <a:r>
              <a:rPr lang="en-US" dirty="0"/>
              <a:t>Allow passage of fluids and small solutes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2562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3820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err="1"/>
              <a:t>Lubb</a:t>
            </a:r>
            <a:r>
              <a:rPr lang="en-US" sz="2600" dirty="0"/>
              <a:t>: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first sound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Ventricular contraction: 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________________________________________________due </a:t>
            </a:r>
            <a:r>
              <a:rPr lang="en-US" sz="2400" dirty="0"/>
              <a:t>to the ventricular pressure</a:t>
            </a: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dirty="0" err="1">
                <a:cs typeface="Times New Roman" pitchFamily="18" charset="0"/>
              </a:rPr>
              <a:t>Dubb</a:t>
            </a:r>
            <a:r>
              <a:rPr lang="en-US" sz="2600" dirty="0">
                <a:cs typeface="Times New Roman" pitchFamily="18" charset="0"/>
              </a:rPr>
              <a:t>: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second sound.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ventricular relaxation: 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________________________________________________ valves </a:t>
            </a:r>
            <a:r>
              <a:rPr lang="en-US" sz="2400" dirty="0">
                <a:cs typeface="Times New Roman" pitchFamily="18" charset="0"/>
              </a:rPr>
              <a:t>closing.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2438400" cy="1143000"/>
          </a:xfrm>
        </p:spPr>
        <p:txBody>
          <a:bodyPr/>
          <a:lstStyle/>
          <a:p>
            <a:r>
              <a:rPr lang="en-US" sz="3600"/>
              <a:t>Capillaries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Fenestrated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/>
              <a:t>pores or openings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More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Located where </a:t>
            </a:r>
            <a:r>
              <a:rPr lang="en-US" dirty="0" smtClean="0"/>
              <a:t>_______________________________________ takes </a:t>
            </a:r>
            <a:r>
              <a:rPr lang="en-US" dirty="0"/>
              <a:t>place</a:t>
            </a:r>
          </a:p>
          <a:p>
            <a:pPr lvl="2"/>
            <a:r>
              <a:rPr lang="en-US" dirty="0"/>
              <a:t>Small intestine</a:t>
            </a:r>
          </a:p>
          <a:p>
            <a:pPr lvl="2"/>
            <a:r>
              <a:rPr lang="en-US" dirty="0"/>
              <a:t>Kidneys</a:t>
            </a:r>
          </a:p>
          <a:p>
            <a:pPr lvl="2"/>
            <a:r>
              <a:rPr lang="en-US" dirty="0"/>
              <a:t>Endocrine glands like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pituitary </a:t>
            </a:r>
            <a:r>
              <a:rPr lang="en-US" dirty="0"/>
              <a:t>and thyroid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"/>
            <a:ext cx="2819400" cy="223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Capillaries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Sinusoid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Also called discontinuous capillaries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Found in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__________________________________________:  </a:t>
            </a:r>
            <a:r>
              <a:rPr lang="en-US" sz="2000" dirty="0"/>
              <a:t>associated with macrophages called </a:t>
            </a:r>
            <a:r>
              <a:rPr lang="en-US" sz="2000" dirty="0" err="1"/>
              <a:t>Kupffer</a:t>
            </a:r>
            <a:r>
              <a:rPr lang="en-US" sz="2000" dirty="0"/>
              <a:t> cells that destroy bacteria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Lymph tissue:  Spleen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Some endocrine organs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Fenestrated with few tight junctions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Allows </a:t>
            </a:r>
            <a:r>
              <a:rPr lang="en-US" dirty="0" smtClean="0"/>
              <a:t>__________________________________________________________________________________ to </a:t>
            </a:r>
            <a:r>
              <a:rPr lang="en-US" dirty="0"/>
              <a:t>get into the </a:t>
            </a:r>
            <a:r>
              <a:rPr lang="en-US" dirty="0" smtClean="0"/>
              <a:t>nearby tissue</a:t>
            </a:r>
          </a:p>
          <a:p>
            <a:pPr lvl="2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Walls are </a:t>
            </a:r>
            <a:r>
              <a:rPr lang="en-US" dirty="0" smtClean="0">
                <a:cs typeface="Times New Roman" pitchFamily="18" charset="0"/>
              </a:rPr>
              <a:t>_____________________________,  </a:t>
            </a:r>
            <a:r>
              <a:rPr lang="en-US" dirty="0">
                <a:cs typeface="Times New Roman" pitchFamily="18" charset="0"/>
              </a:rPr>
              <a:t>single layer of squamous epithelial cells.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Form a </a:t>
            </a:r>
            <a:r>
              <a:rPr lang="en-US" dirty="0" smtClean="0">
                <a:cs typeface="Times New Roman" pitchFamily="18" charset="0"/>
              </a:rPr>
              <a:t>_____________________________________through </a:t>
            </a:r>
            <a:r>
              <a:rPr lang="en-US" dirty="0">
                <a:cs typeface="Times New Roman" pitchFamily="18" charset="0"/>
              </a:rPr>
              <a:t>which the exchange of gasses and wastes take place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Exchange of gasses and nutrients occurs in the capillaries.  </a:t>
            </a:r>
          </a:p>
          <a:p>
            <a:r>
              <a:rPr lang="en-US" dirty="0" err="1">
                <a:cs typeface="Times New Roman" pitchFamily="18" charset="0"/>
              </a:rPr>
              <a:t>Biochemicals</a:t>
            </a:r>
            <a:r>
              <a:rPr lang="en-US" dirty="0">
                <a:cs typeface="Times New Roman" pitchFamily="18" charset="0"/>
              </a:rPr>
              <a:t> move through the walls by </a:t>
            </a:r>
            <a:r>
              <a:rPr lang="en-US" dirty="0" smtClean="0">
                <a:cs typeface="Times New Roman" pitchFamily="18" charset="0"/>
              </a:rPr>
              <a:t>__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____________________________________ is </a:t>
            </a:r>
            <a:r>
              <a:rPr lang="en-US" dirty="0">
                <a:cs typeface="Times New Roman" pitchFamily="18" charset="0"/>
              </a:rPr>
              <a:t>the most important means of transfer.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Capillaries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High O</a:t>
            </a:r>
            <a:r>
              <a:rPr lang="en-US" baseline="-25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conc</a:t>
            </a:r>
            <a:r>
              <a:rPr lang="en-US" dirty="0">
                <a:cs typeface="Times New Roman" pitchFamily="18" charset="0"/>
              </a:rPr>
              <a:t> and nutrients, substances diffuse through the capillary walls and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CO</a:t>
            </a:r>
            <a:r>
              <a:rPr lang="en-US" baseline="-25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concentration </a:t>
            </a:r>
            <a:r>
              <a:rPr lang="en-US" dirty="0" smtClean="0">
                <a:cs typeface="Times New Roman" pitchFamily="18" charset="0"/>
              </a:rPr>
              <a:t>_____________________________________.  </a:t>
            </a:r>
            <a:r>
              <a:rPr lang="en-US" dirty="0">
                <a:cs typeface="Times New Roman" pitchFamily="18" charset="0"/>
              </a:rPr>
              <a:t>Will diffuse into capillaries from tissues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capillary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_____________________________________ that </a:t>
            </a:r>
            <a:r>
              <a:rPr lang="en-US" dirty="0">
                <a:cs typeface="Times New Roman" pitchFamily="18" charset="0"/>
              </a:rPr>
              <a:t>encircles the capillary entrances.  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Precapillary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sphincters:  may close a capillary by contracting or open it by relaxing.  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Sphincters _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Sounds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4800600" cy="4343400"/>
          </a:xfrm>
        </p:spPr>
        <p:txBody>
          <a:bodyPr/>
          <a:lstStyle/>
          <a:p>
            <a:r>
              <a:rPr lang="en-US" sz="2600" dirty="0"/>
              <a:t>Auscultation:  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ICS at R </a:t>
            </a:r>
            <a:r>
              <a:rPr lang="en-US" sz="2000" dirty="0" err="1"/>
              <a:t>sternal</a:t>
            </a:r>
            <a:r>
              <a:rPr lang="en-US" sz="2000" dirty="0"/>
              <a:t> margin</a:t>
            </a:r>
          </a:p>
          <a:p>
            <a:pPr lvl="1"/>
            <a:r>
              <a:rPr lang="en-US" sz="2400" dirty="0"/>
              <a:t>Pulmonary Valve</a:t>
            </a:r>
          </a:p>
          <a:p>
            <a:pPr lvl="2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ICS at L </a:t>
            </a:r>
            <a:r>
              <a:rPr lang="en-US" sz="2000" dirty="0" err="1"/>
              <a:t>sternal</a:t>
            </a:r>
            <a:r>
              <a:rPr lang="en-US" sz="2000" dirty="0"/>
              <a:t> margin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ICS at R </a:t>
            </a:r>
            <a:r>
              <a:rPr lang="en-US" sz="2000" dirty="0" err="1"/>
              <a:t>sternal</a:t>
            </a:r>
            <a:r>
              <a:rPr lang="en-US" sz="2000" dirty="0"/>
              <a:t> margin</a:t>
            </a:r>
          </a:p>
          <a:p>
            <a:pPr lvl="1"/>
            <a:r>
              <a:rPr lang="en-US" sz="2400" dirty="0"/>
              <a:t>Mitral Valve</a:t>
            </a:r>
          </a:p>
          <a:p>
            <a:pPr lvl="2"/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ICS, </a:t>
            </a:r>
            <a:r>
              <a:rPr lang="en-US" sz="2000" dirty="0" err="1"/>
              <a:t>midclavicular</a:t>
            </a:r>
            <a:r>
              <a:rPr lang="en-US" sz="2000" dirty="0"/>
              <a:t> line </a:t>
            </a:r>
          </a:p>
          <a:p>
            <a:pPr lvl="2"/>
            <a:r>
              <a:rPr lang="en-US" sz="2000" dirty="0"/>
              <a:t>PMI</a:t>
            </a:r>
          </a:p>
        </p:txBody>
      </p:sp>
      <p:pic>
        <p:nvPicPr>
          <p:cNvPr id="122885" name="Picture 5" descr="heart s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4038600" cy="32242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Fibers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_________________________________ = </a:t>
            </a:r>
            <a:r>
              <a:rPr lang="en-US" dirty="0">
                <a:cs typeface="Times New Roman" pitchFamily="18" charset="0"/>
              </a:rPr>
              <a:t>SA node.  </a:t>
            </a:r>
          </a:p>
          <a:p>
            <a:r>
              <a:rPr lang="en-US" dirty="0">
                <a:cs typeface="Times New Roman" pitchFamily="18" charset="0"/>
              </a:rPr>
              <a:t>specialized </a:t>
            </a:r>
            <a:r>
              <a:rPr lang="en-US" dirty="0" smtClean="0">
                <a:cs typeface="Times New Roman" pitchFamily="18" charset="0"/>
              </a:rPr>
              <a:t>___________________________________ beneath </a:t>
            </a: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err="1">
                <a:cs typeface="Times New Roman" pitchFamily="18" charset="0"/>
              </a:rPr>
              <a:t>epicardium</a:t>
            </a:r>
            <a:r>
              <a:rPr lang="en-US" dirty="0">
                <a:cs typeface="Times New Roman" pitchFamily="18" charset="0"/>
              </a:rPr>
              <a:t>.  </a:t>
            </a:r>
          </a:p>
          <a:p>
            <a:r>
              <a:rPr lang="en-US" dirty="0">
                <a:cs typeface="Times New Roman" pitchFamily="18" charset="0"/>
              </a:rPr>
              <a:t>Located in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Fibers are continuous with those of the </a:t>
            </a:r>
            <a:r>
              <a:rPr lang="en-US" dirty="0" err="1">
                <a:cs typeface="Times New Roman" pitchFamily="18" charset="0"/>
              </a:rPr>
              <a:t>atrial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syncytium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Fibers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SA node can reach threshold on their own,</a:t>
            </a:r>
          </a:p>
          <a:p>
            <a:r>
              <a:rPr lang="en-US" dirty="0">
                <a:cs typeface="Times New Roman" pitchFamily="18" charset="0"/>
              </a:rPr>
              <a:t>membranes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Need no outside stimulation. 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initiates impulses that spread to the myocardium and stimulate the muscles to contract.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 Node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SA node activity is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Generates impulses </a:t>
            </a:r>
            <a:r>
              <a:rPr lang="en-US" dirty="0" smtClean="0">
                <a:cs typeface="Times New Roman" pitchFamily="18" charset="0"/>
              </a:rPr>
              <a:t>75 – 100  </a:t>
            </a:r>
            <a:r>
              <a:rPr lang="en-US" dirty="0">
                <a:cs typeface="Times New Roman" pitchFamily="18" charset="0"/>
              </a:rPr>
              <a:t>times a </a:t>
            </a:r>
            <a:r>
              <a:rPr lang="en-US" dirty="0" smtClean="0">
                <a:cs typeface="Times New Roman" pitchFamily="18" charset="0"/>
              </a:rPr>
              <a:t>minute on its own.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Tempered by the _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Slows rate to 60 to 80 </a:t>
            </a:r>
            <a:r>
              <a:rPr lang="en-US" dirty="0" err="1" smtClean="0">
                <a:cs typeface="Times New Roman" pitchFamily="18" charset="0"/>
              </a:rPr>
              <a:t>bpm</a:t>
            </a:r>
            <a:r>
              <a:rPr lang="en-US" dirty="0" smtClean="0">
                <a:cs typeface="Times New Roman" pitchFamily="18" charset="0"/>
              </a:rPr>
              <a:t>  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Called the Pacemaker.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1382</Words>
  <Application>Microsoft Office PowerPoint</Application>
  <PresentationFormat>On-screen Show (4:3)</PresentationFormat>
  <Paragraphs>345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Foramen ovale</vt:lpstr>
      <vt:lpstr>Ductus arteriosus</vt:lpstr>
      <vt:lpstr>Congenital Heart Defects</vt:lpstr>
      <vt:lpstr>Heart Sounds</vt:lpstr>
      <vt:lpstr>Heart Sounds</vt:lpstr>
      <vt:lpstr>Heart Sounds</vt:lpstr>
      <vt:lpstr>Cardiac Fibers</vt:lpstr>
      <vt:lpstr>Cardiac Fibers</vt:lpstr>
      <vt:lpstr>SA Node</vt:lpstr>
      <vt:lpstr>SA node</vt:lpstr>
      <vt:lpstr>Cardiac Conduction</vt:lpstr>
      <vt:lpstr>Cardiac conduction</vt:lpstr>
      <vt:lpstr>Cardiac Conduction</vt:lpstr>
      <vt:lpstr>Cardiac Conduction</vt:lpstr>
      <vt:lpstr>Cardiac Conduction</vt:lpstr>
      <vt:lpstr>Intrinsic Cardiac Conduction</vt:lpstr>
      <vt:lpstr>Heart Excitation Related to ECG</vt:lpstr>
      <vt:lpstr>Conduction Defects</vt:lpstr>
      <vt:lpstr>Cardiac Output</vt:lpstr>
      <vt:lpstr>EKG</vt:lpstr>
      <vt:lpstr>EKG</vt:lpstr>
      <vt:lpstr>EKG</vt:lpstr>
      <vt:lpstr>EKG</vt:lpstr>
      <vt:lpstr>EKG</vt:lpstr>
      <vt:lpstr>Regulation</vt:lpstr>
      <vt:lpstr>Extrinsic Regulation of the Cardiac Cycle</vt:lpstr>
      <vt:lpstr>Regulation</vt:lpstr>
      <vt:lpstr>Extrinsic Regulation</vt:lpstr>
      <vt:lpstr> Extrinsic Regulation</vt:lpstr>
      <vt:lpstr>Regulation</vt:lpstr>
      <vt:lpstr>Regulation</vt:lpstr>
      <vt:lpstr>Regulation</vt:lpstr>
      <vt:lpstr>Chemical Regulation</vt:lpstr>
      <vt:lpstr>Chemical regulation</vt:lpstr>
      <vt:lpstr>Chemical regulation</vt:lpstr>
      <vt:lpstr>Heart rate</vt:lpstr>
      <vt:lpstr>Heart Rate</vt:lpstr>
      <vt:lpstr>Blood Vessels</vt:lpstr>
      <vt:lpstr>Arteries</vt:lpstr>
      <vt:lpstr>Arteries</vt:lpstr>
      <vt:lpstr>Arteries</vt:lpstr>
      <vt:lpstr>Arteries</vt:lpstr>
      <vt:lpstr>Arteries</vt:lpstr>
      <vt:lpstr>Types of Arteries</vt:lpstr>
      <vt:lpstr>Elastic Arteries</vt:lpstr>
      <vt:lpstr>Muscular arteries</vt:lpstr>
      <vt:lpstr>Arterioles</vt:lpstr>
      <vt:lpstr>Capillaries</vt:lpstr>
      <vt:lpstr>Capillaries</vt:lpstr>
      <vt:lpstr>Capillaries</vt:lpstr>
      <vt:lpstr>Capillaries</vt:lpstr>
      <vt:lpstr>Capillaries</vt:lpstr>
      <vt:lpstr>Capillaries</vt:lpstr>
      <vt:lpstr>Capillaries</vt:lpstr>
      <vt:lpstr>Regulation of capillary 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Foramen ovale</dc:title>
  <dc:creator>Wargo, Betsy</dc:creator>
  <cp:lastModifiedBy>Wargo, Betsy</cp:lastModifiedBy>
  <cp:revision>1</cp:revision>
  <dcterms:created xsi:type="dcterms:W3CDTF">2009-09-08T18:40:21Z</dcterms:created>
  <dcterms:modified xsi:type="dcterms:W3CDTF">2009-09-08T18:41:02Z</dcterms:modified>
</cp:coreProperties>
</file>