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FE01A-9721-4C21-B743-D73326354162}" type="datetimeFigureOut">
              <a:rPr lang="en-US" smtClean="0"/>
              <a:t>9/8/2009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F3A7E-1C9E-480A-B6A2-2AD1DBFFAA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FE01A-9721-4C21-B743-D73326354162}" type="datetimeFigureOut">
              <a:rPr lang="en-US" smtClean="0"/>
              <a:t>9/8/2009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F3A7E-1C9E-480A-B6A2-2AD1DBFFAA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FE01A-9721-4C21-B743-D73326354162}" type="datetimeFigureOut">
              <a:rPr lang="en-US" smtClean="0"/>
              <a:t>9/8/2009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F3A7E-1C9E-480A-B6A2-2AD1DBFFAA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FE01A-9721-4C21-B743-D73326354162}" type="datetimeFigureOut">
              <a:rPr lang="en-US" smtClean="0"/>
              <a:t>9/8/2009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F3A7E-1C9E-480A-B6A2-2AD1DBFFAA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FE01A-9721-4C21-B743-D73326354162}" type="datetimeFigureOut">
              <a:rPr lang="en-US" smtClean="0"/>
              <a:t>9/8/2009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F3A7E-1C9E-480A-B6A2-2AD1DBFFAA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FE01A-9721-4C21-B743-D73326354162}" type="datetimeFigureOut">
              <a:rPr lang="en-US" smtClean="0"/>
              <a:t>9/8/2009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F3A7E-1C9E-480A-B6A2-2AD1DBFFAA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FE01A-9721-4C21-B743-D73326354162}" type="datetimeFigureOut">
              <a:rPr lang="en-US" smtClean="0"/>
              <a:t>9/8/2009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F3A7E-1C9E-480A-B6A2-2AD1DBFFAA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FE01A-9721-4C21-B743-D73326354162}" type="datetimeFigureOut">
              <a:rPr lang="en-US" smtClean="0"/>
              <a:t>9/8/2009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F3A7E-1C9E-480A-B6A2-2AD1DBFFAA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FE01A-9721-4C21-B743-D73326354162}" type="datetimeFigureOut">
              <a:rPr lang="en-US" smtClean="0"/>
              <a:t>9/8/2009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F3A7E-1C9E-480A-B6A2-2AD1DBFFAA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FE01A-9721-4C21-B743-D73326354162}" type="datetimeFigureOut">
              <a:rPr lang="en-US" smtClean="0"/>
              <a:t>9/8/2009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F3A7E-1C9E-480A-B6A2-2AD1DBFFAA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FE01A-9721-4C21-B743-D73326354162}" type="datetimeFigureOut">
              <a:rPr lang="en-US" smtClean="0"/>
              <a:t>9/8/2009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F3A7E-1C9E-480A-B6A2-2AD1DBFFAA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4FE01A-9721-4C21-B743-D73326354162}" type="datetimeFigureOut">
              <a:rPr lang="en-US" smtClean="0"/>
              <a:t>9/8/2009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6F3A7E-1C9E-480A-B6A2-2AD1DBFFAA3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Veins and Venules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cs typeface="Times New Roman" pitchFamily="18" charset="0"/>
              </a:rPr>
              <a:t>microscopic vessels that emerge from capillaries and </a:t>
            </a:r>
            <a:r>
              <a:rPr lang="en-US" dirty="0" smtClean="0">
                <a:cs typeface="Times New Roman" pitchFamily="18" charset="0"/>
              </a:rPr>
              <a:t>_</a:t>
            </a:r>
            <a:endParaRPr lang="en-US" dirty="0">
              <a:cs typeface="Times New Roman" pitchFamily="18" charset="0"/>
            </a:endParaRPr>
          </a:p>
          <a:p>
            <a:endParaRPr lang="en-US" dirty="0">
              <a:cs typeface="Times New Roman" pitchFamily="18" charset="0"/>
            </a:endParaRPr>
          </a:p>
          <a:p>
            <a:r>
              <a:rPr lang="en-US" dirty="0">
                <a:cs typeface="Times New Roman" pitchFamily="18" charset="0"/>
              </a:rPr>
              <a:t>Veins carry blood </a:t>
            </a:r>
            <a:r>
              <a:rPr lang="en-US" dirty="0" smtClean="0">
                <a:cs typeface="Times New Roman" pitchFamily="18" charset="0"/>
              </a:rPr>
              <a:t>_</a:t>
            </a:r>
            <a:endParaRPr lang="en-US" dirty="0">
              <a:cs typeface="Times New Roman" pitchFamily="18" charset="0"/>
            </a:endParaRPr>
          </a:p>
          <a:p>
            <a:endParaRPr lang="en-US" dirty="0"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Terms for circulation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Blood flow</a:t>
            </a:r>
          </a:p>
          <a:p>
            <a:pPr lvl="1"/>
            <a:r>
              <a:rPr lang="en-US" dirty="0" smtClean="0"/>
              <a:t>_________________________of </a:t>
            </a:r>
            <a:r>
              <a:rPr lang="en-US" dirty="0"/>
              <a:t>blood flowing through a </a:t>
            </a:r>
            <a:r>
              <a:rPr lang="en-US" dirty="0" smtClean="0"/>
              <a:t>_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Relatively </a:t>
            </a:r>
            <a:r>
              <a:rPr lang="en-US" dirty="0"/>
              <a:t>constant at rest</a:t>
            </a:r>
          </a:p>
          <a:p>
            <a:pPr lvl="2"/>
            <a:r>
              <a:rPr lang="en-US" dirty="0"/>
              <a:t>Varies with individual organs:  </a:t>
            </a:r>
            <a:r>
              <a:rPr lang="en-US" dirty="0" smtClean="0"/>
              <a:t>_</a:t>
            </a:r>
            <a:endParaRPr lang="en-US" dirty="0"/>
          </a:p>
          <a:p>
            <a:r>
              <a:rPr lang="en-US" dirty="0"/>
              <a:t>Blood pressure</a:t>
            </a:r>
          </a:p>
          <a:p>
            <a:pPr lvl="1"/>
            <a:r>
              <a:rPr lang="en-US" dirty="0"/>
              <a:t>The force on the vessel wall based on the blood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Terms for circulation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Resistance</a:t>
            </a:r>
          </a:p>
          <a:p>
            <a:pPr lvl="1"/>
            <a:r>
              <a:rPr lang="en-US" sz="2400" dirty="0" smtClean="0"/>
              <a:t> </a:t>
            </a:r>
            <a:endParaRPr lang="en-US" sz="2400" dirty="0"/>
          </a:p>
          <a:p>
            <a:pPr lvl="1"/>
            <a:r>
              <a:rPr lang="en-US" sz="2400" dirty="0"/>
              <a:t>Friction, mostly occurring </a:t>
            </a:r>
            <a:r>
              <a:rPr lang="en-US" sz="2400" dirty="0" smtClean="0"/>
              <a:t>_</a:t>
            </a:r>
            <a:endParaRPr lang="en-US" sz="2400" dirty="0"/>
          </a:p>
          <a:p>
            <a:pPr lvl="1"/>
            <a:r>
              <a:rPr lang="en-US" sz="2400" dirty="0"/>
              <a:t>Causes of Peripheral resistance</a:t>
            </a:r>
          </a:p>
          <a:p>
            <a:pPr lvl="2"/>
            <a:r>
              <a:rPr lang="en-US" sz="2000" dirty="0" smtClean="0"/>
              <a:t>__________________________________________________:  </a:t>
            </a:r>
            <a:r>
              <a:rPr lang="en-US" sz="2000" dirty="0"/>
              <a:t>Increased viscosity </a:t>
            </a:r>
            <a:r>
              <a:rPr lang="en-US" sz="2000" dirty="0" err="1"/>
              <a:t>yeilds</a:t>
            </a:r>
            <a:r>
              <a:rPr lang="en-US" sz="2000" dirty="0"/>
              <a:t> increased resistance</a:t>
            </a:r>
          </a:p>
          <a:p>
            <a:pPr lvl="2"/>
            <a:r>
              <a:rPr lang="en-US" sz="2000" dirty="0" smtClean="0"/>
              <a:t>__________________________________________________:  </a:t>
            </a:r>
            <a:r>
              <a:rPr lang="en-US" sz="2000" dirty="0"/>
              <a:t>The longer the vessel the greater the resistance</a:t>
            </a:r>
          </a:p>
          <a:p>
            <a:pPr lvl="2"/>
            <a:r>
              <a:rPr lang="en-US" sz="2000" dirty="0" smtClean="0"/>
              <a:t>__________________________________________________:  </a:t>
            </a:r>
            <a:r>
              <a:rPr lang="en-US" sz="2000" dirty="0"/>
              <a:t>the smaller the vessel, the greater the resistance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Viscosity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90000"/>
              </a:lnSpc>
            </a:pPr>
            <a:r>
              <a:rPr lang="en-US" dirty="0">
                <a:cs typeface="Times New Roman" pitchFamily="18" charset="0"/>
              </a:rPr>
              <a:t>the </a:t>
            </a:r>
            <a:r>
              <a:rPr lang="en-US" dirty="0" smtClean="0">
                <a:cs typeface="Times New Roman" pitchFamily="18" charset="0"/>
              </a:rPr>
              <a:t>_____________________________________  </a:t>
            </a:r>
            <a:r>
              <a:rPr lang="en-US" dirty="0">
                <a:cs typeface="Times New Roman" pitchFamily="18" charset="0"/>
              </a:rPr>
              <a:t>with which its molecules flow past one another</a:t>
            </a:r>
            <a:r>
              <a:rPr lang="en-US" dirty="0" smtClean="0">
                <a:cs typeface="Times New Roman" pitchFamily="18" charset="0"/>
              </a:rPr>
              <a:t>.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cs typeface="Times New Roman" pitchFamily="18" charset="0"/>
              </a:rPr>
              <a:t>The higher the viscosity, the more difficult the fluid is to move </a:t>
            </a:r>
            <a:endParaRPr lang="en-US" dirty="0"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dirty="0" smtClean="0">
                <a:cs typeface="Times New Roman" pitchFamily="18" charset="0"/>
              </a:rPr>
              <a:t>_______________________________________ increase </a:t>
            </a:r>
            <a:r>
              <a:rPr lang="en-US" dirty="0">
                <a:cs typeface="Times New Roman" pitchFamily="18" charset="0"/>
              </a:rPr>
              <a:t>viscosity. </a:t>
            </a:r>
          </a:p>
          <a:p>
            <a:pPr>
              <a:lnSpc>
                <a:spcPct val="90000"/>
              </a:lnSpc>
            </a:pPr>
            <a:r>
              <a:rPr lang="en-US" dirty="0">
                <a:cs typeface="Times New Roman" pitchFamily="18" charset="0"/>
              </a:rPr>
              <a:t>The greater the blood’s resistance to flowing, the </a:t>
            </a:r>
            <a:r>
              <a:rPr lang="en-US" dirty="0" smtClean="0">
                <a:cs typeface="Times New Roman" pitchFamily="18" charset="0"/>
              </a:rPr>
              <a:t>_</a:t>
            </a:r>
            <a:endParaRPr lang="en-US" dirty="0">
              <a:cs typeface="Times New Roman" pitchFamily="18" charset="0"/>
            </a:endParaRPr>
          </a:p>
          <a:p>
            <a:pPr lvl="1">
              <a:lnSpc>
                <a:spcPct val="90000"/>
              </a:lnSpc>
            </a:pPr>
            <a:endParaRPr lang="en-US" dirty="0" smtClean="0">
              <a:cs typeface="Times New Roman" pitchFamily="18" charset="0"/>
            </a:endParaRPr>
          </a:p>
          <a:p>
            <a:pPr lvl="1">
              <a:lnSpc>
                <a:spcPct val="90000"/>
              </a:lnSpc>
            </a:pPr>
            <a:r>
              <a:rPr lang="en-US" dirty="0" smtClean="0">
                <a:cs typeface="Times New Roman" pitchFamily="18" charset="0"/>
              </a:rPr>
              <a:t>BP </a:t>
            </a:r>
            <a:r>
              <a:rPr lang="en-US" dirty="0">
                <a:cs typeface="Times New Roman" pitchFamily="18" charset="0"/>
              </a:rPr>
              <a:t>rises as viscosity increases. 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Viscosity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cs typeface="Times New Roman" pitchFamily="18" charset="0"/>
              </a:rPr>
              <a:t>Anemia </a:t>
            </a:r>
            <a:r>
              <a:rPr lang="en-US" dirty="0" smtClean="0">
                <a:cs typeface="Times New Roman" pitchFamily="18" charset="0"/>
              </a:rPr>
              <a:t>_______________________________ …. </a:t>
            </a:r>
            <a:r>
              <a:rPr lang="en-US" dirty="0">
                <a:cs typeface="Times New Roman" pitchFamily="18" charset="0"/>
              </a:rPr>
              <a:t>Lowers blood pressure.</a:t>
            </a:r>
          </a:p>
          <a:p>
            <a:endParaRPr lang="en-US" dirty="0">
              <a:cs typeface="Times New Roman" pitchFamily="18" charset="0"/>
            </a:endParaRPr>
          </a:p>
          <a:p>
            <a:r>
              <a:rPr lang="en-US" dirty="0" smtClean="0">
                <a:cs typeface="Times New Roman" pitchFamily="18" charset="0"/>
              </a:rPr>
              <a:t>_____________________________________ increase </a:t>
            </a:r>
            <a:r>
              <a:rPr lang="en-US" dirty="0">
                <a:cs typeface="Times New Roman" pitchFamily="18" charset="0"/>
              </a:rPr>
              <a:t>viscosity and blood pressure</a:t>
            </a:r>
            <a:r>
              <a:rPr lang="en-US" dirty="0"/>
              <a:t>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Central Venous Pressure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cs typeface="Times New Roman" pitchFamily="18" charset="0"/>
              </a:rPr>
              <a:t>All veins </a:t>
            </a:r>
            <a:r>
              <a:rPr lang="en-US" dirty="0" smtClean="0">
                <a:cs typeface="Times New Roman" pitchFamily="18" charset="0"/>
              </a:rPr>
              <a:t>____________________________________ drain </a:t>
            </a:r>
            <a:r>
              <a:rPr lang="en-US" dirty="0">
                <a:cs typeface="Times New Roman" pitchFamily="18" charset="0"/>
              </a:rPr>
              <a:t>into the R atrium…</a:t>
            </a:r>
          </a:p>
          <a:p>
            <a:endParaRPr lang="en-US" dirty="0">
              <a:cs typeface="Times New Roman" pitchFamily="18" charset="0"/>
            </a:endParaRPr>
          </a:p>
          <a:p>
            <a:r>
              <a:rPr lang="en-US" dirty="0">
                <a:cs typeface="Times New Roman" pitchFamily="18" charset="0"/>
              </a:rPr>
              <a:t>the pressure within the right atrium is called the </a:t>
            </a:r>
            <a:r>
              <a:rPr lang="en-US" b="1" dirty="0" smtClean="0">
                <a:cs typeface="Times New Roman" pitchFamily="18" charset="0"/>
              </a:rPr>
              <a:t> </a:t>
            </a:r>
            <a:endParaRPr lang="en-US" dirty="0">
              <a:cs typeface="Times New Roman" pitchFamily="18" charset="0"/>
            </a:endParaRPr>
          </a:p>
          <a:p>
            <a:r>
              <a:rPr lang="en-US" dirty="0">
                <a:cs typeface="Times New Roman" pitchFamily="18" charset="0"/>
              </a:rPr>
              <a:t>Affects the pressure within the peripheral veins.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Central Venous Pressure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cs typeface="Times New Roman" pitchFamily="18" charset="0"/>
              </a:rPr>
              <a:t>Heart beats weakly </a:t>
            </a:r>
            <a:r>
              <a:rPr lang="en-US" dirty="0">
                <a:cs typeface="Times New Roman" pitchFamily="18" charset="0"/>
                <a:sym typeface="Wingdings" pitchFamily="2" charset="2"/>
              </a:rPr>
              <a:t></a:t>
            </a:r>
            <a:r>
              <a:rPr lang="en-US" dirty="0">
                <a:cs typeface="Times New Roman" pitchFamily="18" charset="0"/>
              </a:rPr>
              <a:t>the central venous pressure </a:t>
            </a:r>
            <a:r>
              <a:rPr lang="en-US" dirty="0" smtClean="0">
                <a:cs typeface="Times New Roman" pitchFamily="18" charset="0"/>
              </a:rPr>
              <a:t>_</a:t>
            </a:r>
            <a:endParaRPr lang="en-US" dirty="0">
              <a:cs typeface="Times New Roman" pitchFamily="18" charset="0"/>
            </a:endParaRPr>
          </a:p>
          <a:p>
            <a:endParaRPr lang="en-US" dirty="0">
              <a:cs typeface="Times New Roman" pitchFamily="18" charset="0"/>
            </a:endParaRPr>
          </a:p>
          <a:p>
            <a:r>
              <a:rPr lang="en-US" dirty="0">
                <a:cs typeface="Times New Roman" pitchFamily="18" charset="0"/>
              </a:rPr>
              <a:t>blood </a:t>
            </a:r>
            <a:r>
              <a:rPr lang="en-US" dirty="0" smtClean="0">
                <a:cs typeface="Times New Roman" pitchFamily="18" charset="0"/>
              </a:rPr>
              <a:t>__________________________________________________________________________</a:t>
            </a:r>
            <a:r>
              <a:rPr lang="en-US" dirty="0" smtClean="0">
                <a:cs typeface="Times New Roman" pitchFamily="18" charset="0"/>
                <a:sym typeface="Wingdings" pitchFamily="2" charset="2"/>
              </a:rPr>
              <a:t></a:t>
            </a:r>
            <a:r>
              <a:rPr lang="en-US" dirty="0">
                <a:cs typeface="Times New Roman" pitchFamily="18" charset="0"/>
              </a:rPr>
              <a:t>raising its pressure.</a:t>
            </a:r>
          </a:p>
          <a:p>
            <a:pPr>
              <a:buFontTx/>
              <a:buNone/>
            </a:pPr>
            <a:endParaRPr lang="en-US" dirty="0">
              <a:cs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Central Venous Pressure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cs typeface="Times New Roman" pitchFamily="18" charset="0"/>
              </a:rPr>
              <a:t>if heart is beating </a:t>
            </a:r>
            <a:r>
              <a:rPr lang="en-US" dirty="0" smtClean="0">
                <a:cs typeface="Times New Roman" pitchFamily="18" charset="0"/>
              </a:rPr>
              <a:t>___________________________ , </a:t>
            </a:r>
            <a:r>
              <a:rPr lang="en-US" dirty="0">
                <a:cs typeface="Times New Roman" pitchFamily="18" charset="0"/>
              </a:rPr>
              <a:t>the CVP and the pressure within the venous network </a:t>
            </a:r>
            <a:r>
              <a:rPr lang="en-US" dirty="0" smtClean="0">
                <a:cs typeface="Times New Roman" pitchFamily="18" charset="0"/>
              </a:rPr>
              <a:t>__________________________________.</a:t>
            </a:r>
            <a:endParaRPr lang="en-US" dirty="0">
              <a:cs typeface="Times New Roman" pitchFamily="18" charset="0"/>
            </a:endParaRPr>
          </a:p>
          <a:p>
            <a:pPr>
              <a:buFontTx/>
              <a:buNone/>
            </a:pPr>
            <a:r>
              <a:rPr lang="en-US" dirty="0">
                <a:cs typeface="Times New Roman" pitchFamily="18" charset="0"/>
              </a:rPr>
              <a:t> 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Central Venous Pressure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>
                <a:cs typeface="Times New Roman" pitchFamily="18" charset="0"/>
              </a:rPr>
              <a:t>Factors that increase the blood flow into RA…elevate the CVP:</a:t>
            </a:r>
          </a:p>
          <a:p>
            <a:pPr lvl="1">
              <a:lnSpc>
                <a:spcPct val="90000"/>
              </a:lnSpc>
            </a:pPr>
            <a:r>
              <a:rPr lang="en-US" dirty="0">
                <a:cs typeface="Times New Roman" pitchFamily="18" charset="0"/>
              </a:rPr>
              <a:t>Increase in </a:t>
            </a:r>
            <a:r>
              <a:rPr lang="en-US" dirty="0" smtClean="0">
                <a:cs typeface="Times New Roman" pitchFamily="18" charset="0"/>
              </a:rPr>
              <a:t>_</a:t>
            </a:r>
            <a:endParaRPr lang="en-US" dirty="0">
              <a:cs typeface="Times New Roman" pitchFamily="18" charset="0"/>
            </a:endParaRPr>
          </a:p>
          <a:p>
            <a:pPr lvl="1">
              <a:lnSpc>
                <a:spcPct val="90000"/>
              </a:lnSpc>
            </a:pPr>
            <a:r>
              <a:rPr lang="en-US" dirty="0">
                <a:cs typeface="Times New Roman" pitchFamily="18" charset="0"/>
              </a:rPr>
              <a:t>Widespread </a:t>
            </a:r>
            <a:r>
              <a:rPr lang="en-US" dirty="0" smtClean="0">
                <a:cs typeface="Times New Roman" pitchFamily="18" charset="0"/>
              </a:rPr>
              <a:t>_</a:t>
            </a:r>
            <a:endParaRPr lang="en-US" dirty="0">
              <a:cs typeface="Times New Roman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en-US" dirty="0"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dirty="0">
                <a:cs typeface="Times New Roman" pitchFamily="18" charset="0"/>
              </a:rPr>
              <a:t>Increased CVP can lead to </a:t>
            </a:r>
            <a:r>
              <a:rPr lang="en-US" dirty="0" smtClean="0">
                <a:cs typeface="Times New Roman" pitchFamily="18" charset="0"/>
              </a:rPr>
              <a:t>____________________________________ due </a:t>
            </a:r>
            <a:r>
              <a:rPr lang="en-US" dirty="0">
                <a:cs typeface="Times New Roman" pitchFamily="18" charset="0"/>
              </a:rPr>
              <a:t>to the hydrostatic pressure forcing fluid into tissues.  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Blood Pressure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cs typeface="Times New Roman" pitchFamily="18" charset="0"/>
              </a:rPr>
              <a:t>Is the force the blood exerts against the </a:t>
            </a:r>
            <a:r>
              <a:rPr lang="en-US" b="1" dirty="0">
                <a:cs typeface="Times New Roman" pitchFamily="18" charset="0"/>
              </a:rPr>
              <a:t>inner walls of the blood vessels</a:t>
            </a:r>
            <a:r>
              <a:rPr lang="en-US" dirty="0">
                <a:cs typeface="Times New Roman" pitchFamily="18" charset="0"/>
              </a:rPr>
              <a:t>.  </a:t>
            </a:r>
          </a:p>
          <a:p>
            <a:endParaRPr lang="en-US" dirty="0">
              <a:cs typeface="Times New Roman" pitchFamily="18" charset="0"/>
            </a:endParaRPr>
          </a:p>
          <a:p>
            <a:endParaRPr lang="en-US" dirty="0">
              <a:cs typeface="Times New Roman" pitchFamily="18" charset="0"/>
            </a:endParaRPr>
          </a:p>
          <a:p>
            <a:r>
              <a:rPr lang="en-US" dirty="0">
                <a:cs typeface="Times New Roman" pitchFamily="18" charset="0"/>
              </a:rPr>
              <a:t>Most commonly refers to </a:t>
            </a:r>
            <a:r>
              <a:rPr lang="en-US" dirty="0" smtClean="0">
                <a:cs typeface="Times New Roman" pitchFamily="18" charset="0"/>
              </a:rPr>
              <a:t>_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Blood pressure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cs typeface="Times New Roman" pitchFamily="18" charset="0"/>
              </a:rPr>
              <a:t>Arterial blood pressure:  rises and falls in a pattern with the </a:t>
            </a:r>
            <a:r>
              <a:rPr lang="en-US" dirty="0" smtClean="0">
                <a:cs typeface="Times New Roman" pitchFamily="18" charset="0"/>
              </a:rPr>
              <a:t>_</a:t>
            </a:r>
            <a:endParaRPr lang="en-US" dirty="0">
              <a:cs typeface="Times New Roman" pitchFamily="18" charset="0"/>
            </a:endParaRPr>
          </a:p>
          <a:p>
            <a:endParaRPr lang="en-US" dirty="0">
              <a:cs typeface="Times New Roman" pitchFamily="18" charset="0"/>
            </a:endParaRPr>
          </a:p>
          <a:p>
            <a:r>
              <a:rPr lang="en-US" dirty="0">
                <a:cs typeface="Times New Roman" pitchFamily="18" charset="0"/>
              </a:rPr>
              <a:t> When ventricles contract:  </a:t>
            </a:r>
            <a:r>
              <a:rPr lang="en-US" b="1" dirty="0">
                <a:cs typeface="Times New Roman" pitchFamily="18" charset="0"/>
              </a:rPr>
              <a:t>ventricular systole</a:t>
            </a:r>
            <a:r>
              <a:rPr lang="en-US" dirty="0">
                <a:cs typeface="Times New Roman" pitchFamily="18" charset="0"/>
              </a:rPr>
              <a:t>:  walls squeeze blood into </a:t>
            </a:r>
            <a:r>
              <a:rPr lang="en-US" dirty="0" smtClean="0">
                <a:cs typeface="Times New Roman" pitchFamily="18" charset="0"/>
              </a:rPr>
              <a:t>_____________________________________.  </a:t>
            </a:r>
            <a:r>
              <a:rPr lang="en-US" dirty="0">
                <a:cs typeface="Times New Roman" pitchFamily="18" charset="0"/>
              </a:rPr>
              <a:t>Pressure in the arteries increases sharply.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Veins and Venules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cs typeface="Times New Roman" pitchFamily="18" charset="0"/>
              </a:rPr>
              <a:t>Walls of veins are similar to arteries.  Middle layer of venous wall is </a:t>
            </a:r>
            <a:r>
              <a:rPr lang="en-US" dirty="0" smtClean="0">
                <a:cs typeface="Times New Roman" pitchFamily="18" charset="0"/>
              </a:rPr>
              <a:t>_</a:t>
            </a:r>
            <a:br>
              <a:rPr lang="en-US" dirty="0" smtClean="0">
                <a:cs typeface="Times New Roman" pitchFamily="18" charset="0"/>
              </a:rPr>
            </a:br>
            <a:r>
              <a:rPr lang="en-US" dirty="0" smtClean="0">
                <a:cs typeface="Times New Roman" pitchFamily="18" charset="0"/>
              </a:rPr>
              <a:t>Therefore</a:t>
            </a:r>
            <a:r>
              <a:rPr lang="en-US" dirty="0">
                <a:cs typeface="Times New Roman" pitchFamily="18" charset="0"/>
              </a:rPr>
              <a:t>, have thinner walls </a:t>
            </a:r>
          </a:p>
          <a:p>
            <a:r>
              <a:rPr lang="en-US" dirty="0">
                <a:cs typeface="Times New Roman" pitchFamily="18" charset="0"/>
              </a:rPr>
              <a:t>Lumen has </a:t>
            </a:r>
            <a:r>
              <a:rPr lang="en-US" dirty="0" smtClean="0">
                <a:cs typeface="Times New Roman" pitchFamily="18" charset="0"/>
              </a:rPr>
              <a:t>_</a:t>
            </a:r>
            <a:endParaRPr lang="en-US" dirty="0">
              <a:cs typeface="Times New Roman" pitchFamily="18" charset="0"/>
            </a:endParaRPr>
          </a:p>
          <a:p>
            <a:endParaRPr lang="en-US" dirty="0">
              <a:cs typeface="Times New Roman" pitchFamily="18" charset="0"/>
            </a:endParaRPr>
          </a:p>
          <a:p>
            <a:r>
              <a:rPr lang="en-US" dirty="0">
                <a:cs typeface="Times New Roman" pitchFamily="18" charset="0"/>
              </a:rPr>
              <a:t>Veins have </a:t>
            </a:r>
            <a:r>
              <a:rPr lang="en-US" dirty="0" smtClean="0">
                <a:cs typeface="Times New Roman" pitchFamily="18" charset="0"/>
              </a:rPr>
              <a:t>__________________________, </a:t>
            </a:r>
            <a:r>
              <a:rPr lang="en-US" dirty="0">
                <a:cs typeface="Times New Roman" pitchFamily="18" charset="0"/>
              </a:rPr>
              <a:t>which maintain the blood flow in one direction.  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Blood pressure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cs typeface="Times New Roman" pitchFamily="18" charset="0"/>
              </a:rPr>
              <a:t>__________________________________ </a:t>
            </a:r>
            <a:r>
              <a:rPr lang="en-US" dirty="0" smtClean="0">
                <a:cs typeface="Times New Roman" pitchFamily="18" charset="0"/>
              </a:rPr>
              <a:t>achieved </a:t>
            </a:r>
            <a:r>
              <a:rPr lang="en-US" dirty="0">
                <a:cs typeface="Times New Roman" pitchFamily="18" charset="0"/>
              </a:rPr>
              <a:t>during </a:t>
            </a:r>
            <a:r>
              <a:rPr lang="en-US" b="1" dirty="0">
                <a:cs typeface="Times New Roman" pitchFamily="18" charset="0"/>
              </a:rPr>
              <a:t>ventricular contraction</a:t>
            </a:r>
            <a:r>
              <a:rPr lang="en-US" dirty="0">
                <a:cs typeface="Times New Roman" pitchFamily="18" charset="0"/>
              </a:rPr>
              <a:t> is </a:t>
            </a:r>
            <a:r>
              <a:rPr lang="en-US" b="1" dirty="0" smtClean="0">
                <a:cs typeface="Times New Roman" pitchFamily="18" charset="0"/>
              </a:rPr>
              <a:t>_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Blood pressure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cs typeface="Times New Roman" pitchFamily="18" charset="0"/>
              </a:rPr>
              <a:t>When </a:t>
            </a:r>
            <a:r>
              <a:rPr lang="en-US" b="1" dirty="0">
                <a:cs typeface="Times New Roman" pitchFamily="18" charset="0"/>
              </a:rPr>
              <a:t>ventricles relax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smtClean="0">
                <a:cs typeface="Times New Roman" pitchFamily="18" charset="0"/>
              </a:rPr>
              <a:t>= </a:t>
            </a:r>
            <a:endParaRPr lang="en-US" dirty="0">
              <a:cs typeface="Times New Roman" pitchFamily="18" charset="0"/>
            </a:endParaRPr>
          </a:p>
          <a:p>
            <a:endParaRPr lang="en-US" dirty="0">
              <a:cs typeface="Times New Roman" pitchFamily="18" charset="0"/>
            </a:endParaRPr>
          </a:p>
          <a:p>
            <a:r>
              <a:rPr lang="en-US" dirty="0">
                <a:cs typeface="Times New Roman" pitchFamily="18" charset="0"/>
              </a:rPr>
              <a:t>the arterial pressure drops, and the </a:t>
            </a:r>
            <a:r>
              <a:rPr lang="en-US" b="1" dirty="0" smtClean="0">
                <a:cs typeface="Times New Roman" pitchFamily="18" charset="0"/>
              </a:rPr>
              <a:t>_____________________________________ </a:t>
            </a:r>
            <a:r>
              <a:rPr lang="en-US" dirty="0" smtClean="0">
                <a:cs typeface="Times New Roman" pitchFamily="18" charset="0"/>
              </a:rPr>
              <a:t>that </a:t>
            </a:r>
            <a:r>
              <a:rPr lang="en-US" dirty="0">
                <a:cs typeface="Times New Roman" pitchFamily="18" charset="0"/>
              </a:rPr>
              <a:t>remains in the arteries before the next contraction is the </a:t>
            </a:r>
            <a:r>
              <a:rPr lang="en-US" b="1" dirty="0" smtClean="0">
                <a:cs typeface="Times New Roman" pitchFamily="18" charset="0"/>
              </a:rPr>
              <a:t>_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Blood Pressure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cs typeface="Times New Roman" pitchFamily="18" charset="0"/>
              </a:rPr>
              <a:t>BP read as </a:t>
            </a:r>
            <a:r>
              <a:rPr lang="en-US" dirty="0" smtClean="0">
                <a:cs typeface="Times New Roman" pitchFamily="18" charset="0"/>
              </a:rPr>
              <a:t>_____________________________________ </a:t>
            </a:r>
            <a:r>
              <a:rPr lang="en-US" dirty="0">
                <a:cs typeface="Times New Roman" pitchFamily="18" charset="0"/>
              </a:rPr>
              <a:t>which translates into </a:t>
            </a:r>
          </a:p>
          <a:p>
            <a:pPr>
              <a:buFontTx/>
              <a:buNone/>
            </a:pPr>
            <a:endParaRPr lang="en-US" dirty="0">
              <a:cs typeface="Times New Roman" pitchFamily="18" charset="0"/>
            </a:endParaRPr>
          </a:p>
          <a:p>
            <a:r>
              <a:rPr lang="en-US" dirty="0">
                <a:cs typeface="Times New Roman" pitchFamily="18" charset="0"/>
              </a:rPr>
              <a:t>ventricular contraction pressure/ventricular relaxation pressure.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Pulse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cs typeface="Times New Roman" pitchFamily="18" charset="0"/>
              </a:rPr>
              <a:t>the </a:t>
            </a:r>
            <a:r>
              <a:rPr lang="en-US" dirty="0" smtClean="0">
                <a:cs typeface="Times New Roman" pitchFamily="18" charset="0"/>
              </a:rPr>
              <a:t>__________________________________ </a:t>
            </a:r>
            <a:r>
              <a:rPr lang="en-US" dirty="0">
                <a:cs typeface="Times New Roman" pitchFamily="18" charset="0"/>
              </a:rPr>
              <a:t>of artery walls due to  </a:t>
            </a:r>
            <a:r>
              <a:rPr lang="en-US" dirty="0" smtClean="0">
                <a:cs typeface="Times New Roman" pitchFamily="18" charset="0"/>
              </a:rPr>
              <a:t>_____________________________________ from </a:t>
            </a:r>
            <a:r>
              <a:rPr lang="en-US" dirty="0">
                <a:cs typeface="Times New Roman" pitchFamily="18" charset="0"/>
              </a:rPr>
              <a:t>ventricular contraction.  </a:t>
            </a:r>
          </a:p>
          <a:p>
            <a:r>
              <a:rPr lang="en-US" dirty="0">
                <a:cs typeface="Times New Roman" pitchFamily="18" charset="0"/>
              </a:rPr>
              <a:t>Felt near surfaces.  </a:t>
            </a:r>
          </a:p>
          <a:p>
            <a:pPr lvl="1"/>
            <a:r>
              <a:rPr lang="en-US" smtClean="0">
                <a:cs typeface="Times New Roman" pitchFamily="18" charset="0"/>
              </a:rPr>
              <a:t>______________________________________:  </a:t>
            </a:r>
            <a:r>
              <a:rPr lang="en-US" dirty="0">
                <a:cs typeface="Times New Roman" pitchFamily="18" charset="0"/>
              </a:rPr>
              <a:t>near wrist:  two finger widths below thumb.  Equal to the rate at which the left ventricle contracts and can be used to determine heart rate.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Short term BP control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Short term controls of blood pressure</a:t>
            </a:r>
          </a:p>
          <a:p>
            <a:pPr lvl="1">
              <a:lnSpc>
                <a:spcPct val="90000"/>
              </a:lnSpc>
            </a:pPr>
            <a:r>
              <a:rPr lang="en-US"/>
              <a:t>Nervous system</a:t>
            </a:r>
          </a:p>
          <a:p>
            <a:pPr lvl="1">
              <a:lnSpc>
                <a:spcPct val="90000"/>
              </a:lnSpc>
            </a:pPr>
            <a:r>
              <a:rPr lang="en-US"/>
              <a:t>Chemicals</a:t>
            </a:r>
          </a:p>
          <a:p>
            <a:pPr lvl="1">
              <a:lnSpc>
                <a:spcPct val="90000"/>
              </a:lnSpc>
            </a:pPr>
            <a:r>
              <a:rPr lang="en-US"/>
              <a:t>Hormones</a:t>
            </a:r>
          </a:p>
          <a:p>
            <a:pPr lvl="1"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Function to correct minor fluctuations in BP</a:t>
            </a:r>
          </a:p>
          <a:p>
            <a:pPr lvl="1">
              <a:lnSpc>
                <a:spcPct val="90000"/>
              </a:lnSpc>
            </a:pPr>
            <a:r>
              <a:rPr lang="en-US"/>
              <a:t>By altering peripheral resistance</a:t>
            </a:r>
          </a:p>
          <a:p>
            <a:pPr lvl="1">
              <a:lnSpc>
                <a:spcPct val="90000"/>
              </a:lnSpc>
            </a:pPr>
            <a:r>
              <a:rPr lang="en-US"/>
              <a:t>By altering cardiac output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Vasomotor Center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Short term control:  neural</a:t>
            </a:r>
          </a:p>
          <a:p>
            <a:pPr lvl="1"/>
            <a:r>
              <a:rPr lang="en-US"/>
              <a:t>Two main goals</a:t>
            </a:r>
          </a:p>
          <a:p>
            <a:pPr lvl="2"/>
            <a:r>
              <a:rPr lang="en-US"/>
              <a:t>Maintaining adequate mean arterial pressure by altering blood vessel diameter</a:t>
            </a:r>
          </a:p>
          <a:p>
            <a:pPr lvl="2"/>
            <a:endParaRPr lang="en-US"/>
          </a:p>
          <a:p>
            <a:pPr lvl="2"/>
            <a:r>
              <a:rPr lang="en-US"/>
              <a:t>Distributing blood to those organs with a higher demand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Vasomotor center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Vasomotor center:  neurons located in the medulla</a:t>
            </a:r>
          </a:p>
          <a:p>
            <a:pPr lvl="1"/>
            <a:r>
              <a:rPr lang="en-US"/>
              <a:t>With the cardiac center in the medulla, they form the cardiovascular center</a:t>
            </a:r>
          </a:p>
          <a:p>
            <a:r>
              <a:rPr lang="en-US"/>
              <a:t>Vasomotor center in medulla </a:t>
            </a:r>
            <a:r>
              <a:rPr lang="en-US">
                <a:sym typeface="Wingdings" pitchFamily="2" charset="2"/>
              </a:rPr>
              <a:t>sympathetic efferent fibers  smooth muscles of the arterioles</a:t>
            </a:r>
          </a:p>
          <a:p>
            <a:pPr lvl="1"/>
            <a:r>
              <a:rPr lang="en-US"/>
              <a:t>Arterioles under state of constant constriction called vasomotor tone</a:t>
            </a:r>
          </a:p>
          <a:p>
            <a:pPr lvl="1">
              <a:buFontTx/>
              <a:buNone/>
            </a:pPr>
            <a:endParaRPr 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Vasomotor activity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Vasomotor control modified by</a:t>
            </a:r>
          </a:p>
          <a:p>
            <a:pPr lvl="1"/>
            <a:r>
              <a:rPr lang="en-US"/>
              <a:t>Baroreceptors</a:t>
            </a:r>
          </a:p>
          <a:p>
            <a:pPr lvl="1"/>
            <a:endParaRPr lang="en-US"/>
          </a:p>
          <a:p>
            <a:pPr lvl="1"/>
            <a:r>
              <a:rPr lang="en-US"/>
              <a:t>Chemoreceptors</a:t>
            </a:r>
          </a:p>
          <a:p>
            <a:pPr lvl="1"/>
            <a:endParaRPr lang="en-US"/>
          </a:p>
          <a:p>
            <a:pPr lvl="1"/>
            <a:r>
              <a:rPr lang="en-US"/>
              <a:t>Higher brain centers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Vasomotor:  Baroreceptors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Increased arterial BP causes stretch in baroreceptors</a:t>
            </a:r>
          </a:p>
          <a:p>
            <a:pPr lvl="1"/>
            <a:r>
              <a:rPr lang="en-US"/>
              <a:t>Located in carotid sinuses</a:t>
            </a:r>
          </a:p>
          <a:p>
            <a:pPr lvl="2"/>
            <a:r>
              <a:rPr lang="en-US"/>
              <a:t>Carotid provides the major blood flow to the brain</a:t>
            </a:r>
          </a:p>
          <a:p>
            <a:pPr lvl="2"/>
            <a:r>
              <a:rPr lang="en-US"/>
              <a:t>Carotid sinus reflex protects the brain</a:t>
            </a:r>
          </a:p>
          <a:p>
            <a:pPr lvl="2"/>
            <a:endParaRPr lang="en-US"/>
          </a:p>
          <a:p>
            <a:pPr lvl="1"/>
            <a:r>
              <a:rPr lang="en-US"/>
              <a:t>Located in aortic arch and walls of large arteries</a:t>
            </a:r>
          </a:p>
          <a:p>
            <a:pPr lvl="2"/>
            <a:r>
              <a:rPr lang="en-US"/>
              <a:t>Aortic sinus reflex protects the systemic circuit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Vasomotor:  baroreceptors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800"/>
              <a:t>Increased BP </a:t>
            </a:r>
            <a:r>
              <a:rPr lang="en-US" sz="2800">
                <a:sym typeface="Wingdings" pitchFamily="2" charset="2"/>
              </a:rPr>
              <a:t> </a:t>
            </a:r>
          </a:p>
          <a:p>
            <a:r>
              <a:rPr lang="en-US" sz="2800">
                <a:sym typeface="Wingdings" pitchFamily="2" charset="2"/>
              </a:rPr>
              <a:t>stretches vessels  </a:t>
            </a:r>
          </a:p>
          <a:p>
            <a:r>
              <a:rPr lang="en-US" sz="2800">
                <a:sym typeface="Wingdings" pitchFamily="2" charset="2"/>
              </a:rPr>
              <a:t>triggers baroreceptors  </a:t>
            </a:r>
          </a:p>
          <a:p>
            <a:r>
              <a:rPr lang="en-US" sz="2800">
                <a:sym typeface="Wingdings" pitchFamily="2" charset="2"/>
              </a:rPr>
              <a:t>impulses sent to vasomotor center  </a:t>
            </a:r>
          </a:p>
          <a:p>
            <a:r>
              <a:rPr lang="en-US" sz="2800">
                <a:sym typeface="Wingdings" pitchFamily="2" charset="2"/>
              </a:rPr>
              <a:t>arterioles and veins vasodilate  </a:t>
            </a:r>
          </a:p>
          <a:p>
            <a:r>
              <a:rPr lang="en-US" sz="2800">
                <a:sym typeface="Wingdings" pitchFamily="2" charset="2"/>
              </a:rPr>
              <a:t>BP drops</a:t>
            </a:r>
            <a:endParaRPr lang="en-US" sz="2800"/>
          </a:p>
          <a:p>
            <a:pPr>
              <a:buFontTx/>
              <a:buNone/>
            </a:pPr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Veins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cs typeface="Times New Roman" pitchFamily="18" charset="0"/>
              </a:rPr>
              <a:t>Veins function as </a:t>
            </a:r>
            <a:r>
              <a:rPr lang="en-US" dirty="0" smtClean="0">
                <a:cs typeface="Times New Roman" pitchFamily="18" charset="0"/>
              </a:rPr>
              <a:t>_</a:t>
            </a:r>
            <a:endParaRPr lang="en-US" dirty="0">
              <a:cs typeface="Times New Roman" pitchFamily="18" charset="0"/>
            </a:endParaRPr>
          </a:p>
          <a:p>
            <a:r>
              <a:rPr lang="en-US" dirty="0">
                <a:cs typeface="Times New Roman" pitchFamily="18" charset="0"/>
              </a:rPr>
              <a:t>useful in times of blood loss.  </a:t>
            </a:r>
          </a:p>
          <a:p>
            <a:r>
              <a:rPr lang="en-US" dirty="0">
                <a:cs typeface="Times New Roman" pitchFamily="18" charset="0"/>
              </a:rPr>
              <a:t>Hemorrhaging:  </a:t>
            </a:r>
          </a:p>
          <a:p>
            <a:pPr lvl="1"/>
            <a:r>
              <a:rPr lang="en-US" dirty="0">
                <a:cs typeface="Times New Roman" pitchFamily="18" charset="0"/>
              </a:rPr>
              <a:t>drop in arterial pressure </a:t>
            </a:r>
            <a:r>
              <a:rPr lang="en-US" dirty="0">
                <a:cs typeface="Times New Roman" pitchFamily="18" charset="0"/>
                <a:sym typeface="Wingdings" pitchFamily="2" charset="2"/>
              </a:rPr>
              <a:t></a:t>
            </a:r>
            <a:r>
              <a:rPr lang="en-US" dirty="0">
                <a:cs typeface="Times New Roman" pitchFamily="18" charset="0"/>
              </a:rPr>
              <a:t> muscular walls of the veins stimulated by </a:t>
            </a:r>
            <a:r>
              <a:rPr lang="en-US" dirty="0" smtClean="0">
                <a:cs typeface="Times New Roman" pitchFamily="18" charset="0"/>
              </a:rPr>
              <a:t>_</a:t>
            </a:r>
            <a:endParaRPr lang="en-US" dirty="0"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Vasomotor:  chemoreceptors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800"/>
              <a:t>Sensitive to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Oxygen  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pH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Carbon dioxide</a:t>
            </a:r>
          </a:p>
          <a:p>
            <a:pPr>
              <a:lnSpc>
                <a:spcPct val="80000"/>
              </a:lnSpc>
            </a:pPr>
            <a:r>
              <a:rPr lang="en-US" sz="2800"/>
              <a:t>Locations: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Carotid bodies located in Carotid artery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Aortic bodies located in Aorta</a:t>
            </a:r>
          </a:p>
          <a:p>
            <a:pPr>
              <a:lnSpc>
                <a:spcPct val="80000"/>
              </a:lnSpc>
            </a:pPr>
            <a:endParaRPr lang="en-US" sz="2800"/>
          </a:p>
          <a:p>
            <a:pPr>
              <a:lnSpc>
                <a:spcPct val="80000"/>
              </a:lnSpc>
            </a:pPr>
            <a:r>
              <a:rPr lang="en-US" sz="2800"/>
              <a:t>Main function:  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regulating respiratory rate, but does have some blood pressure function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Vasomotor:  chemoreceptors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Decreased oxygen </a:t>
            </a:r>
            <a:r>
              <a:rPr lang="en-US">
                <a:sym typeface="Wingdings" pitchFamily="2" charset="2"/>
              </a:rPr>
              <a:t> stimulates chemoreceptors  </a:t>
            </a:r>
          </a:p>
          <a:p>
            <a:pPr lvl="1"/>
            <a:r>
              <a:rPr lang="en-US">
                <a:sym typeface="Wingdings" pitchFamily="2" charset="2"/>
              </a:rPr>
              <a:t>signals sent to cardioacceleratory center  cardiac output increases</a:t>
            </a:r>
          </a:p>
          <a:p>
            <a:pPr lvl="1"/>
            <a:endParaRPr lang="en-US">
              <a:sym typeface="Wingdings" pitchFamily="2" charset="2"/>
            </a:endParaRPr>
          </a:p>
          <a:p>
            <a:pPr lvl="1"/>
            <a:r>
              <a:rPr lang="en-US">
                <a:sym typeface="Wingdings" pitchFamily="2" charset="2"/>
              </a:rPr>
              <a:t>AND signals sent to vasomotor center  vasoconstriction  blood pressure rises  blood supply returns to heart (and lungs) quickly</a:t>
            </a:r>
            <a:endParaRPr lang="en-US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Vasomotor:  brain functions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Medulla is not the only brain area that controls blood pressure</a:t>
            </a:r>
          </a:p>
          <a:p>
            <a:pPr lvl="1">
              <a:lnSpc>
                <a:spcPct val="90000"/>
              </a:lnSpc>
            </a:pPr>
            <a:endParaRPr lang="en-US"/>
          </a:p>
          <a:p>
            <a:pPr lvl="1">
              <a:lnSpc>
                <a:spcPct val="90000"/>
              </a:lnSpc>
            </a:pPr>
            <a:r>
              <a:rPr lang="en-US"/>
              <a:t>Cerebral cortex</a:t>
            </a:r>
          </a:p>
          <a:p>
            <a:pPr lvl="1">
              <a:lnSpc>
                <a:spcPct val="90000"/>
              </a:lnSpc>
            </a:pPr>
            <a:endParaRPr lang="en-US"/>
          </a:p>
          <a:p>
            <a:pPr lvl="1">
              <a:lnSpc>
                <a:spcPct val="90000"/>
              </a:lnSpc>
            </a:pPr>
            <a:r>
              <a:rPr lang="en-US"/>
              <a:t>Hypothalamus</a:t>
            </a:r>
          </a:p>
          <a:p>
            <a:pPr lvl="1"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Both of these regions have input into medulla to indirectly control BP 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Hormone effects on BP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Adrenal medulla</a:t>
            </a:r>
          </a:p>
          <a:p>
            <a:pPr lvl="1"/>
            <a:r>
              <a:rPr lang="en-US"/>
              <a:t>Epinephrine</a:t>
            </a:r>
          </a:p>
          <a:p>
            <a:pPr lvl="2"/>
            <a:r>
              <a:rPr lang="en-US"/>
              <a:t>increases CO</a:t>
            </a:r>
          </a:p>
          <a:p>
            <a:pPr lvl="2"/>
            <a:r>
              <a:rPr lang="en-US"/>
              <a:t>General vasoconstriction</a:t>
            </a:r>
          </a:p>
          <a:p>
            <a:pPr lvl="2"/>
            <a:r>
              <a:rPr lang="en-US"/>
              <a:t>Specific vasodilation:  skeletal and cardiac muscles</a:t>
            </a:r>
          </a:p>
          <a:p>
            <a:pPr lvl="1"/>
            <a:r>
              <a:rPr lang="en-US"/>
              <a:t>Norepinephrine</a:t>
            </a:r>
          </a:p>
          <a:p>
            <a:pPr lvl="2"/>
            <a:r>
              <a:rPr lang="en-US"/>
              <a:t>vasoconstriction</a:t>
            </a:r>
          </a:p>
          <a:p>
            <a:r>
              <a:rPr lang="en-US"/>
              <a:t>Enhance sympathetic fight/flight response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Hormone effects on BP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Atrial natriuretic peptide:  ANP</a:t>
            </a:r>
          </a:p>
          <a:p>
            <a:endParaRPr lang="en-US"/>
          </a:p>
          <a:p>
            <a:r>
              <a:rPr lang="en-US"/>
              <a:t>Increased blood pressure stimulates ANP release.</a:t>
            </a:r>
          </a:p>
          <a:p>
            <a:pPr lvl="1"/>
            <a:r>
              <a:rPr lang="en-US"/>
              <a:t>Results in decrease BP after ANP causes sodium to be excreted from kidneys</a:t>
            </a:r>
          </a:p>
          <a:p>
            <a:pPr lvl="2"/>
            <a:endParaRPr lang="en-US"/>
          </a:p>
          <a:p>
            <a:pPr lvl="2"/>
            <a:r>
              <a:rPr lang="en-US"/>
              <a:t>Where sodium goes, water goes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Hormone effects on BP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Antidiuretic Hormone ADH/ vasopressin</a:t>
            </a:r>
          </a:p>
          <a:p>
            <a:r>
              <a:rPr lang="en-US"/>
              <a:t>Results in the conservation of water in the body</a:t>
            </a:r>
          </a:p>
          <a:p>
            <a:endParaRPr lang="en-US"/>
          </a:p>
          <a:p>
            <a:r>
              <a:rPr lang="en-US"/>
              <a:t>If low BP or blood volume, ADH will prevent water from being lost as urine</a:t>
            </a:r>
          </a:p>
          <a:p>
            <a:pPr lvl="1"/>
            <a:r>
              <a:rPr lang="en-US"/>
              <a:t>Water restores blood volume/pressure</a:t>
            </a:r>
          </a:p>
          <a:p>
            <a:r>
              <a:rPr lang="en-US"/>
              <a:t>Also can cause vasoconstriction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Hormone effects on BP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Angiotensin II</a:t>
            </a:r>
          </a:p>
          <a:p>
            <a:endParaRPr lang="en-US">
              <a:sym typeface="Wingdings" pitchFamily="2" charset="2"/>
            </a:endParaRPr>
          </a:p>
          <a:p>
            <a:pPr lvl="1"/>
            <a:r>
              <a:rPr lang="en-US">
                <a:sym typeface="Wingdings" pitchFamily="2" charset="2"/>
              </a:rPr>
              <a:t>stimulates vasoconstriction</a:t>
            </a:r>
          </a:p>
          <a:p>
            <a:endParaRPr lang="en-US"/>
          </a:p>
          <a:p>
            <a:pPr lvl="1"/>
            <a:r>
              <a:rPr lang="en-US"/>
              <a:t>Causes the release of ADH and Aldosterone</a:t>
            </a:r>
          </a:p>
          <a:p>
            <a:pPr lvl="2"/>
            <a:r>
              <a:rPr lang="en-US"/>
              <a:t>Causes long-term regulation by increasing blood volume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Hormone effects on BP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Angiotensin II</a:t>
            </a:r>
          </a:p>
          <a:p>
            <a:pPr lvl="1"/>
            <a:r>
              <a:rPr lang="en-US"/>
              <a:t>Low BP </a:t>
            </a:r>
            <a:r>
              <a:rPr lang="en-US">
                <a:sym typeface="Wingdings" pitchFamily="2" charset="2"/>
              </a:rPr>
              <a:t></a:t>
            </a:r>
          </a:p>
          <a:p>
            <a:pPr lvl="1"/>
            <a:r>
              <a:rPr lang="en-US">
                <a:sym typeface="Wingdings" pitchFamily="2" charset="2"/>
              </a:rPr>
              <a:t>Kidneys release renin</a:t>
            </a:r>
          </a:p>
          <a:p>
            <a:pPr lvl="1"/>
            <a:endParaRPr lang="en-US">
              <a:sym typeface="Wingdings" pitchFamily="2" charset="2"/>
            </a:endParaRPr>
          </a:p>
          <a:p>
            <a:pPr lvl="1"/>
            <a:r>
              <a:rPr lang="en-US">
                <a:sym typeface="Wingdings" pitchFamily="2" charset="2"/>
              </a:rPr>
              <a:t>Renin acts as an enzyme, breaking angiotensinogen into angiotensin I</a:t>
            </a:r>
          </a:p>
          <a:p>
            <a:pPr lvl="1"/>
            <a:endParaRPr lang="en-US">
              <a:sym typeface="Wingdings" pitchFamily="2" charset="2"/>
            </a:endParaRPr>
          </a:p>
          <a:p>
            <a:pPr lvl="1"/>
            <a:r>
              <a:rPr lang="en-US">
                <a:sym typeface="Wingdings" pitchFamily="2" charset="2"/>
              </a:rPr>
              <a:t>Angiotensin I is changed into angiotensin II by ACE:  Angiotensin Converting Enzyme</a:t>
            </a:r>
            <a:endParaRPr lang="en-US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BP Control:  Long term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Will change blood pressure based on changes in blood volume</a:t>
            </a:r>
          </a:p>
          <a:p>
            <a:pPr lvl="1">
              <a:lnSpc>
                <a:spcPct val="90000"/>
              </a:lnSpc>
            </a:pPr>
            <a:r>
              <a:rPr lang="en-US"/>
              <a:t>Recall that short term controls dealt mostly with altering peripheral resistance to control blood pressure</a:t>
            </a:r>
          </a:p>
          <a:p>
            <a:pPr>
              <a:lnSpc>
                <a:spcPct val="90000"/>
              </a:lnSpc>
            </a:pPr>
            <a:r>
              <a:rPr lang="en-US"/>
              <a:t>Short term solutions like baroreceptors can </a:t>
            </a:r>
          </a:p>
          <a:p>
            <a:pPr lvl="1">
              <a:lnSpc>
                <a:spcPct val="90000"/>
              </a:lnSpc>
            </a:pPr>
            <a:r>
              <a:rPr lang="en-US"/>
              <a:t>Respond quickly</a:t>
            </a:r>
          </a:p>
          <a:p>
            <a:pPr lvl="1">
              <a:lnSpc>
                <a:spcPct val="90000"/>
              </a:lnSpc>
            </a:pPr>
            <a:r>
              <a:rPr lang="en-US"/>
              <a:t>Adapt to chronic conditions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BP control:  long term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Kidneys</a:t>
            </a:r>
          </a:p>
          <a:p>
            <a:pPr lvl="1">
              <a:lnSpc>
                <a:spcPct val="90000"/>
              </a:lnSpc>
            </a:pPr>
            <a:r>
              <a:rPr lang="en-US"/>
              <a:t>Directly regulate arterial pressure</a:t>
            </a:r>
          </a:p>
          <a:p>
            <a:pPr lvl="2">
              <a:lnSpc>
                <a:spcPct val="90000"/>
              </a:lnSpc>
            </a:pPr>
            <a:r>
              <a:rPr lang="en-US"/>
              <a:t>Alters blood volume as a function of filtration pressure</a:t>
            </a:r>
          </a:p>
          <a:p>
            <a:pPr lvl="3">
              <a:lnSpc>
                <a:spcPct val="90000"/>
              </a:lnSpc>
            </a:pPr>
            <a:r>
              <a:rPr lang="en-US"/>
              <a:t>High blood pressure forces blood to be filtered and processed quickly through the renal system.  Larger amounts of water will be lost as urine causing the blood pressure to lower</a:t>
            </a:r>
          </a:p>
          <a:p>
            <a:pPr lvl="1">
              <a:lnSpc>
                <a:spcPct val="90000"/>
              </a:lnSpc>
            </a:pPr>
            <a:r>
              <a:rPr lang="en-US"/>
              <a:t>Indirectly regulates arterial pressure</a:t>
            </a:r>
          </a:p>
          <a:p>
            <a:pPr lvl="2">
              <a:lnSpc>
                <a:spcPct val="90000"/>
              </a:lnSpc>
            </a:pPr>
            <a:r>
              <a:rPr lang="en-US"/>
              <a:t>Renin-angiotensin mechanism:  </a:t>
            </a:r>
          </a:p>
          <a:p>
            <a:pPr lvl="3">
              <a:lnSpc>
                <a:spcPct val="90000"/>
              </a:lnSpc>
            </a:pPr>
            <a:r>
              <a:rPr lang="en-US"/>
              <a:t>stimulates aldosterone which reabsorbs sodium and in turn causes the reabsorption of water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Veins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cs typeface="Times New Roman" pitchFamily="18" charset="0"/>
              </a:rPr>
              <a:t>Venous constriction</a:t>
            </a:r>
            <a:r>
              <a:rPr lang="en-US" dirty="0">
                <a:cs typeface="Times New Roman" pitchFamily="18" charset="0"/>
              </a:rPr>
              <a:t> helps </a:t>
            </a:r>
            <a:r>
              <a:rPr lang="en-US" dirty="0" smtClean="0">
                <a:cs typeface="Times New Roman" pitchFamily="18" charset="0"/>
              </a:rPr>
              <a:t>_____________________________________ by </a:t>
            </a:r>
            <a:r>
              <a:rPr lang="en-US" dirty="0">
                <a:cs typeface="Times New Roman" pitchFamily="18" charset="0"/>
              </a:rPr>
              <a:t>returning more blood to the heart.   </a:t>
            </a:r>
          </a:p>
          <a:p>
            <a:endParaRPr lang="en-US" dirty="0" smtClean="0">
              <a:cs typeface="Times New Roman" pitchFamily="18" charset="0"/>
            </a:endParaRPr>
          </a:p>
          <a:p>
            <a:r>
              <a:rPr lang="en-US" dirty="0" smtClean="0">
                <a:cs typeface="Times New Roman" pitchFamily="18" charset="0"/>
              </a:rPr>
              <a:t>Ensures </a:t>
            </a:r>
            <a:r>
              <a:rPr lang="en-US" dirty="0">
                <a:cs typeface="Times New Roman" pitchFamily="18" charset="0"/>
              </a:rPr>
              <a:t>a nearly normal blood flow even with a </a:t>
            </a:r>
            <a:r>
              <a:rPr lang="en-US" dirty="0" smtClean="0">
                <a:cs typeface="Times New Roman" pitchFamily="18" charset="0"/>
              </a:rPr>
              <a:t>_</a:t>
            </a:r>
            <a:endParaRPr lang="en-US" dirty="0">
              <a:cs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Veins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cs typeface="Times New Roman" pitchFamily="18" charset="0"/>
              </a:rPr>
              <a:t>Blood flow through the venous system depends more on the </a:t>
            </a:r>
            <a:r>
              <a:rPr lang="en-US" dirty="0" smtClean="0">
                <a:cs typeface="Times New Roman" pitchFamily="18" charset="0"/>
              </a:rPr>
              <a:t>____________________________________ , </a:t>
            </a:r>
            <a:r>
              <a:rPr lang="en-US" dirty="0">
                <a:cs typeface="Times New Roman" pitchFamily="18" charset="0"/>
              </a:rPr>
              <a:t>breathing movements, and </a:t>
            </a:r>
            <a:r>
              <a:rPr lang="en-US" dirty="0" smtClean="0">
                <a:cs typeface="Times New Roman" pitchFamily="18" charset="0"/>
              </a:rPr>
              <a:t>_____________________________________ of </a:t>
            </a:r>
            <a:r>
              <a:rPr lang="en-US" dirty="0">
                <a:cs typeface="Times New Roman" pitchFamily="18" charset="0"/>
              </a:rPr>
              <a:t>veins than on the direct result of the heart action. 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Veins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cs typeface="Times New Roman" pitchFamily="18" charset="0"/>
              </a:rPr>
              <a:t>Contracting muscles </a:t>
            </a:r>
            <a:r>
              <a:rPr lang="en-US" dirty="0" smtClean="0">
                <a:cs typeface="Times New Roman" pitchFamily="18" charset="0"/>
              </a:rPr>
              <a:t>_____________________________________, </a:t>
            </a:r>
            <a:r>
              <a:rPr lang="en-US" dirty="0">
                <a:cs typeface="Times New Roman" pitchFamily="18" charset="0"/>
              </a:rPr>
              <a:t>squeezing the blood inside towards heart </a:t>
            </a:r>
            <a:r>
              <a:rPr lang="en-US" dirty="0" smtClean="0">
                <a:cs typeface="Times New Roman" pitchFamily="18" charset="0"/>
              </a:rPr>
              <a:t>_</a:t>
            </a:r>
            <a:endParaRPr lang="en-US" dirty="0">
              <a:cs typeface="Times New Roman" pitchFamily="18" charset="0"/>
            </a:endParaRPr>
          </a:p>
          <a:p>
            <a:endParaRPr lang="en-US" dirty="0">
              <a:cs typeface="Times New Roman" pitchFamily="18" charset="0"/>
            </a:endParaRPr>
          </a:p>
          <a:p>
            <a:endParaRPr lang="en-US" dirty="0" smtClean="0">
              <a:cs typeface="Times New Roman" pitchFamily="18" charset="0"/>
            </a:endParaRPr>
          </a:p>
          <a:p>
            <a:r>
              <a:rPr lang="en-US" dirty="0" smtClean="0">
                <a:cs typeface="Times New Roman" pitchFamily="18" charset="0"/>
              </a:rPr>
              <a:t>The </a:t>
            </a:r>
            <a:r>
              <a:rPr lang="en-US" dirty="0">
                <a:cs typeface="Times New Roman" pitchFamily="18" charset="0"/>
              </a:rPr>
              <a:t>presence of the valves </a:t>
            </a:r>
            <a:r>
              <a:rPr lang="en-US" dirty="0" smtClean="0">
                <a:cs typeface="Times New Roman" pitchFamily="18" charset="0"/>
              </a:rPr>
              <a:t>_</a:t>
            </a:r>
            <a:endParaRPr lang="en-US" dirty="0">
              <a:cs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veins and muscle contractio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381000"/>
            <a:ext cx="5334000" cy="3942522"/>
          </a:xfrm>
          <a:prstGeom prst="rect">
            <a:avLst/>
          </a:prstGeom>
          <a:noFill/>
        </p:spPr>
      </p:pic>
      <p:pic>
        <p:nvPicPr>
          <p:cNvPr id="4098" name="Picture 2" descr="C:\Documents and Settings\bawargo\My Documents\marieb bwargo01\19_AllImages\19-06MuscPump_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81600" y="533400"/>
            <a:ext cx="3766955" cy="57277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Veins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cs typeface="Times New Roman" pitchFamily="18" charset="0"/>
              </a:rPr>
              <a:t>_________________________________ movements </a:t>
            </a:r>
            <a:r>
              <a:rPr lang="en-US" dirty="0">
                <a:cs typeface="Times New Roman" pitchFamily="18" charset="0"/>
              </a:rPr>
              <a:t>move venous blood.  </a:t>
            </a:r>
          </a:p>
          <a:p>
            <a:endParaRPr lang="en-US" dirty="0">
              <a:cs typeface="Times New Roman" pitchFamily="18" charset="0"/>
            </a:endParaRPr>
          </a:p>
          <a:p>
            <a:r>
              <a:rPr lang="en-US" dirty="0" smtClean="0">
                <a:cs typeface="Times New Roman" pitchFamily="18" charset="0"/>
              </a:rPr>
              <a:t>___________________________in </a:t>
            </a:r>
            <a:r>
              <a:rPr lang="en-US" dirty="0">
                <a:cs typeface="Times New Roman" pitchFamily="18" charset="0"/>
              </a:rPr>
              <a:t>thoracic cavity is </a:t>
            </a:r>
            <a:r>
              <a:rPr lang="en-US" dirty="0" smtClean="0">
                <a:cs typeface="Times New Roman" pitchFamily="18" charset="0"/>
              </a:rPr>
              <a:t>_____________________________ as </a:t>
            </a:r>
            <a:r>
              <a:rPr lang="en-US" dirty="0">
                <a:cs typeface="Times New Roman" pitchFamily="18" charset="0"/>
              </a:rPr>
              <a:t>the diaphragm contracts and the rib cage moves up and out.  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Veins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811338"/>
            <a:ext cx="8026400" cy="4437062"/>
          </a:xfrm>
        </p:spPr>
        <p:txBody>
          <a:bodyPr>
            <a:normAutofit lnSpcReduction="10000"/>
          </a:bodyPr>
          <a:lstStyle/>
          <a:p>
            <a:r>
              <a:rPr lang="en-US" dirty="0">
                <a:cs typeface="Times New Roman" pitchFamily="18" charset="0"/>
              </a:rPr>
              <a:t>The pressure in the </a:t>
            </a:r>
            <a:r>
              <a:rPr lang="en-US" dirty="0" smtClean="0">
                <a:cs typeface="Times New Roman" pitchFamily="18" charset="0"/>
              </a:rPr>
              <a:t>____________________________________ is __________________________________ as </a:t>
            </a:r>
            <a:r>
              <a:rPr lang="en-US" dirty="0">
                <a:cs typeface="Times New Roman" pitchFamily="18" charset="0"/>
              </a:rPr>
              <a:t>the diaphragm presses on the abdominal viscera….</a:t>
            </a:r>
          </a:p>
          <a:p>
            <a:r>
              <a:rPr lang="en-US" dirty="0">
                <a:cs typeface="Times New Roman" pitchFamily="18" charset="0"/>
              </a:rPr>
              <a:t>the blood moves from area of </a:t>
            </a:r>
            <a:r>
              <a:rPr lang="en-US" dirty="0" smtClean="0">
                <a:cs typeface="Times New Roman" pitchFamily="18" charset="0"/>
              </a:rPr>
              <a:t>_</a:t>
            </a:r>
            <a:endParaRPr lang="en-US" dirty="0">
              <a:cs typeface="Times New Roman" pitchFamily="18" charset="0"/>
            </a:endParaRPr>
          </a:p>
          <a:p>
            <a:endParaRPr lang="en-US" dirty="0" smtClean="0">
              <a:cs typeface="Times New Roman" pitchFamily="18" charset="0"/>
            </a:endParaRPr>
          </a:p>
          <a:p>
            <a:r>
              <a:rPr lang="en-US" dirty="0" smtClean="0">
                <a:cs typeface="Times New Roman" pitchFamily="18" charset="0"/>
              </a:rPr>
              <a:t>from </a:t>
            </a:r>
            <a:r>
              <a:rPr lang="en-US" dirty="0">
                <a:cs typeface="Times New Roman" pitchFamily="18" charset="0"/>
              </a:rPr>
              <a:t>abdomen towards </a:t>
            </a:r>
            <a:r>
              <a:rPr lang="en-US" dirty="0" err="1">
                <a:cs typeface="Times New Roman" pitchFamily="18" charset="0"/>
              </a:rPr>
              <a:t>thoracics</a:t>
            </a:r>
            <a:r>
              <a:rPr lang="en-US" dirty="0">
                <a:cs typeface="Times New Roman" pitchFamily="18" charset="0"/>
              </a:rPr>
              <a:t>. (towards heart)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1139</Words>
  <Application>Microsoft Office PowerPoint</Application>
  <PresentationFormat>On-screen Show (4:3)</PresentationFormat>
  <Paragraphs>220</Paragraphs>
  <Slides>39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0" baseType="lpstr">
      <vt:lpstr>Office Theme</vt:lpstr>
      <vt:lpstr>Veins and Venules</vt:lpstr>
      <vt:lpstr>Veins and Venules</vt:lpstr>
      <vt:lpstr>Veins</vt:lpstr>
      <vt:lpstr>Veins</vt:lpstr>
      <vt:lpstr>Veins</vt:lpstr>
      <vt:lpstr>Veins</vt:lpstr>
      <vt:lpstr>Slide 7</vt:lpstr>
      <vt:lpstr>Veins</vt:lpstr>
      <vt:lpstr>Veins</vt:lpstr>
      <vt:lpstr>Terms for circulation</vt:lpstr>
      <vt:lpstr>Terms for circulation</vt:lpstr>
      <vt:lpstr>Viscosity</vt:lpstr>
      <vt:lpstr>Viscosity</vt:lpstr>
      <vt:lpstr>Central Venous Pressure</vt:lpstr>
      <vt:lpstr>Central Venous Pressure</vt:lpstr>
      <vt:lpstr>Central Venous Pressure</vt:lpstr>
      <vt:lpstr>Central Venous Pressure</vt:lpstr>
      <vt:lpstr>Blood Pressure</vt:lpstr>
      <vt:lpstr>Blood pressure</vt:lpstr>
      <vt:lpstr>Blood pressure</vt:lpstr>
      <vt:lpstr>Blood pressure</vt:lpstr>
      <vt:lpstr>Blood Pressure</vt:lpstr>
      <vt:lpstr>Pulse</vt:lpstr>
      <vt:lpstr>Short term BP control</vt:lpstr>
      <vt:lpstr>Vasomotor Center</vt:lpstr>
      <vt:lpstr>Vasomotor center</vt:lpstr>
      <vt:lpstr>Vasomotor activity</vt:lpstr>
      <vt:lpstr>Vasomotor:  Baroreceptors</vt:lpstr>
      <vt:lpstr>Vasomotor:  baroreceptors</vt:lpstr>
      <vt:lpstr>Vasomotor:  chemoreceptors</vt:lpstr>
      <vt:lpstr>Vasomotor:  chemoreceptors</vt:lpstr>
      <vt:lpstr>Vasomotor:  brain functions</vt:lpstr>
      <vt:lpstr>Hormone effects on BP</vt:lpstr>
      <vt:lpstr>Hormone effects on BP</vt:lpstr>
      <vt:lpstr>Hormone effects on BP</vt:lpstr>
      <vt:lpstr>Hormone effects on BP</vt:lpstr>
      <vt:lpstr>Hormone effects on BP</vt:lpstr>
      <vt:lpstr>BP Control:  Long term</vt:lpstr>
      <vt:lpstr>BP control:  long term</vt:lpstr>
    </vt:vector>
  </TitlesOfParts>
  <Company>Illinois State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Veins and Venules</dc:title>
  <dc:creator>Wargo, Betsy</dc:creator>
  <cp:lastModifiedBy>Wargo, Betsy</cp:lastModifiedBy>
  <cp:revision>2</cp:revision>
  <dcterms:created xsi:type="dcterms:W3CDTF">2009-09-08T18:42:55Z</dcterms:created>
  <dcterms:modified xsi:type="dcterms:W3CDTF">2009-09-08T18:45:05Z</dcterms:modified>
</cp:coreProperties>
</file>