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3C08-B477-4A5A-8432-4B86594FB7D2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D62A-F0A5-43E5-8F2E-1DEDBCEF8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310BC-5C8F-4091-952A-3A83DA70E458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7C9E-AA67-4854-BA5F-03C58C5F4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7C9E-AA67-4854-BA5F-03C58C5F448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52BE5-CFE8-4AAC-91E9-9A05F629C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52D4-7D47-4410-8B75-1EF3AE73CEF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9867-E21A-4D6D-804D-CC78DE8EC7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microscopic vessels that emerge from capillaries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Veins carry blood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flow</a:t>
            </a:r>
          </a:p>
          <a:p>
            <a:pPr lvl="1"/>
            <a:r>
              <a:rPr lang="en-US" dirty="0" smtClean="0"/>
              <a:t>_________________________of </a:t>
            </a:r>
            <a:r>
              <a:rPr lang="en-US" dirty="0"/>
              <a:t>blood flowing through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constant at rest</a:t>
            </a:r>
          </a:p>
          <a:p>
            <a:pPr lvl="2"/>
            <a:r>
              <a:rPr lang="en-US" dirty="0"/>
              <a:t>Varies with individual organs: 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Blood pressure</a:t>
            </a:r>
          </a:p>
          <a:p>
            <a:pPr lvl="1"/>
            <a:r>
              <a:rPr lang="en-US" dirty="0"/>
              <a:t>The force on the vessel wall based on the blood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for circulation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Resistance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Friction, mostly occurring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Causes of Peripheral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Increased viscosity </a:t>
            </a:r>
            <a:r>
              <a:rPr lang="en-US" sz="2000" dirty="0" smtClean="0"/>
              <a:t>yields </a:t>
            </a:r>
            <a:r>
              <a:rPr lang="en-US" sz="2000" dirty="0"/>
              <a:t>increased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The longer the vessel the greater the resistance</a:t>
            </a:r>
          </a:p>
          <a:p>
            <a:pPr lvl="2"/>
            <a:r>
              <a:rPr lang="en-US" sz="2000" dirty="0" smtClean="0"/>
              <a:t>__________________________________________________:  </a:t>
            </a:r>
            <a:r>
              <a:rPr lang="en-US" sz="2000" dirty="0"/>
              <a:t>the smaller the vessel, the greater the resistance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_____________________________________  </a:t>
            </a:r>
            <a:r>
              <a:rPr lang="en-US" dirty="0">
                <a:cs typeface="Times New Roman" pitchFamily="18" charset="0"/>
              </a:rPr>
              <a:t>with which its molecules flow past one another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higher the viscosity, the more difficult the fluid is to move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_______________________________________ increase </a:t>
            </a:r>
            <a:r>
              <a:rPr lang="en-US" dirty="0">
                <a:cs typeface="Times New Roman" pitchFamily="18" charset="0"/>
              </a:rPr>
              <a:t>viscosity.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greater the blood’s resistance to flowing,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BP </a:t>
            </a:r>
            <a:r>
              <a:rPr lang="en-US" dirty="0">
                <a:cs typeface="Times New Roman" pitchFamily="18" charset="0"/>
              </a:rPr>
              <a:t>rises as viscosity increases.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Viscosity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Anemia </a:t>
            </a:r>
            <a:r>
              <a:rPr lang="en-US" dirty="0" smtClean="0">
                <a:cs typeface="Times New Roman" pitchFamily="18" charset="0"/>
              </a:rPr>
              <a:t>_______________________________ …. </a:t>
            </a:r>
            <a:r>
              <a:rPr lang="en-US" dirty="0">
                <a:cs typeface="Times New Roman" pitchFamily="18" charset="0"/>
              </a:rPr>
              <a:t>Lowers blood pressure.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_____________________________________ increase </a:t>
            </a:r>
            <a:r>
              <a:rPr lang="en-US" dirty="0">
                <a:cs typeface="Times New Roman" pitchFamily="18" charset="0"/>
              </a:rPr>
              <a:t>viscosity and blood pressure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All veins </a:t>
            </a:r>
            <a:r>
              <a:rPr lang="en-US" dirty="0" smtClean="0">
                <a:cs typeface="Times New Roman" pitchFamily="18" charset="0"/>
              </a:rPr>
              <a:t>____________________________________ drain </a:t>
            </a:r>
            <a:r>
              <a:rPr lang="en-US" dirty="0">
                <a:cs typeface="Times New Roman" pitchFamily="18" charset="0"/>
              </a:rPr>
              <a:t>into the R atrium…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the pressure within the right atrium is called the </a:t>
            </a:r>
            <a:r>
              <a:rPr lang="en-US" b="1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Affects the pressure within the peripheral veins.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Heart beats weakly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the central venous pressure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blood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raising its pressure.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if heart is beating </a:t>
            </a:r>
            <a:r>
              <a:rPr lang="en-US" dirty="0" smtClean="0">
                <a:cs typeface="Times New Roman" pitchFamily="18" charset="0"/>
              </a:rPr>
              <a:t>___________________________ , </a:t>
            </a:r>
            <a:r>
              <a:rPr lang="en-US" dirty="0">
                <a:cs typeface="Times New Roman" pitchFamily="18" charset="0"/>
              </a:rPr>
              <a:t>the CVP and the pressure within the venous network </a:t>
            </a:r>
            <a:r>
              <a:rPr lang="en-US" dirty="0" smtClean="0">
                <a:cs typeface="Times New Roman" pitchFamily="18" charset="0"/>
              </a:rPr>
              <a:t>__________________________________.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Venous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Factors that increase the blood flow into RA…elevate the CVP: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Increase 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Widespread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Increased CVP can lead to </a:t>
            </a:r>
            <a:r>
              <a:rPr lang="en-US" dirty="0" smtClean="0">
                <a:cs typeface="Times New Roman" pitchFamily="18" charset="0"/>
              </a:rPr>
              <a:t>____________________________________ due </a:t>
            </a:r>
            <a:r>
              <a:rPr lang="en-US" dirty="0">
                <a:cs typeface="Times New Roman" pitchFamily="18" charset="0"/>
              </a:rPr>
              <a:t>to the hydrostatic pressure forcing fluid into tissues.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Is the force the blood exerts against the </a:t>
            </a:r>
            <a:r>
              <a:rPr lang="en-US" b="1" dirty="0">
                <a:cs typeface="Times New Roman" pitchFamily="18" charset="0"/>
              </a:rPr>
              <a:t>inner walls of the blood vessels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Most commonly refers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Arterial blood pressure:  rises and falls in a pattern with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When ventricles contract:  </a:t>
            </a:r>
            <a:r>
              <a:rPr lang="en-US" b="1" dirty="0">
                <a:cs typeface="Times New Roman" pitchFamily="18" charset="0"/>
              </a:rPr>
              <a:t>ventricular systole</a:t>
            </a:r>
            <a:r>
              <a:rPr lang="en-US" dirty="0">
                <a:cs typeface="Times New Roman" pitchFamily="18" charset="0"/>
              </a:rPr>
              <a:t>:  walls squeeze blood into </a:t>
            </a:r>
            <a:r>
              <a:rPr lang="en-US" dirty="0" smtClean="0">
                <a:cs typeface="Times New Roman" pitchFamily="18" charset="0"/>
              </a:rPr>
              <a:t>_____________________________________.  </a:t>
            </a:r>
            <a:r>
              <a:rPr lang="en-US" dirty="0">
                <a:cs typeface="Times New Roman" pitchFamily="18" charset="0"/>
              </a:rPr>
              <a:t>Pressure in the arteries increases sharply.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 and Venules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Walls of veins are similar to arteries.  Middle layer of venous wall is </a:t>
            </a:r>
            <a:r>
              <a:rPr lang="en-US" dirty="0" smtClean="0">
                <a:cs typeface="Times New Roman" pitchFamily="18" charset="0"/>
              </a:rPr>
              <a:t>_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Therefore</a:t>
            </a:r>
            <a:r>
              <a:rPr lang="en-US" dirty="0">
                <a:cs typeface="Times New Roman" pitchFamily="18" charset="0"/>
              </a:rPr>
              <a:t>, have thinner walls </a:t>
            </a:r>
          </a:p>
          <a:p>
            <a:r>
              <a:rPr lang="en-US" dirty="0">
                <a:cs typeface="Times New Roman" pitchFamily="18" charset="0"/>
              </a:rPr>
              <a:t>Lumen has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Veins have </a:t>
            </a:r>
            <a:r>
              <a:rPr lang="en-US" dirty="0" smtClean="0">
                <a:cs typeface="Times New Roman" pitchFamily="18" charset="0"/>
              </a:rPr>
              <a:t>__________________________, </a:t>
            </a:r>
            <a:r>
              <a:rPr lang="en-US" dirty="0">
                <a:cs typeface="Times New Roman" pitchFamily="18" charset="0"/>
              </a:rPr>
              <a:t>which maintain the blood flow in one direction.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__________________________________ </a:t>
            </a:r>
            <a:r>
              <a:rPr lang="en-US" dirty="0" smtClean="0">
                <a:cs typeface="Times New Roman" pitchFamily="18" charset="0"/>
              </a:rPr>
              <a:t>achieved </a:t>
            </a:r>
            <a:r>
              <a:rPr lang="en-US" dirty="0">
                <a:cs typeface="Times New Roman" pitchFamily="18" charset="0"/>
              </a:rPr>
              <a:t>during </a:t>
            </a:r>
            <a:r>
              <a:rPr lang="en-US" b="1" dirty="0">
                <a:cs typeface="Times New Roman" pitchFamily="18" charset="0"/>
              </a:rPr>
              <a:t>ventricular contraction</a:t>
            </a:r>
            <a:r>
              <a:rPr lang="en-US" dirty="0">
                <a:cs typeface="Times New Roman" pitchFamily="18" charset="0"/>
              </a:rPr>
              <a:t> is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When </a:t>
            </a:r>
            <a:r>
              <a:rPr lang="en-US" b="1" dirty="0">
                <a:cs typeface="Times New Roman" pitchFamily="18" charset="0"/>
              </a:rPr>
              <a:t>ventricles relax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the arterial pressure drops, and the </a:t>
            </a:r>
            <a:r>
              <a:rPr lang="en-US" b="1" dirty="0" smtClean="0">
                <a:cs typeface="Times New Roman" pitchFamily="18" charset="0"/>
              </a:rPr>
              <a:t>_____________________________________ </a:t>
            </a:r>
            <a:r>
              <a:rPr lang="en-US" dirty="0" smtClean="0">
                <a:cs typeface="Times New Roman" pitchFamily="18" charset="0"/>
              </a:rPr>
              <a:t>that </a:t>
            </a:r>
            <a:r>
              <a:rPr lang="en-US" dirty="0">
                <a:cs typeface="Times New Roman" pitchFamily="18" charset="0"/>
              </a:rPr>
              <a:t>remains in the arteries before the next contraction is the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BP read as </a:t>
            </a:r>
            <a:r>
              <a:rPr lang="en-US" dirty="0" smtClean="0">
                <a:cs typeface="Times New Roman" pitchFamily="18" charset="0"/>
              </a:rPr>
              <a:t>_____________________________________ </a:t>
            </a:r>
            <a:r>
              <a:rPr lang="en-US" dirty="0">
                <a:cs typeface="Times New Roman" pitchFamily="18" charset="0"/>
              </a:rPr>
              <a:t>which translates into </a:t>
            </a:r>
          </a:p>
          <a:p>
            <a:pPr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ventricular contraction pressure/ventricular relaxation pressure.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______________________________ </a:t>
            </a:r>
            <a:r>
              <a:rPr lang="en-US" dirty="0">
                <a:cs typeface="Times New Roman" pitchFamily="18" charset="0"/>
              </a:rPr>
              <a:t>of artery walls due to  increased pressure from ventricular contraction.  </a:t>
            </a:r>
          </a:p>
          <a:p>
            <a:r>
              <a:rPr lang="en-US" dirty="0">
                <a:cs typeface="Times New Roman" pitchFamily="18" charset="0"/>
              </a:rPr>
              <a:t>Felt near surfaces. 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________________________________:  </a:t>
            </a:r>
            <a:r>
              <a:rPr lang="en-US" dirty="0">
                <a:cs typeface="Times New Roman" pitchFamily="18" charset="0"/>
              </a:rPr>
              <a:t>near wrist:  two finger widths below thumb.  Equal to the rate at which the left ventricle contracts and can be used to determine heart rate.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term BP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Short term controls of blood pressure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Function to correct </a:t>
            </a:r>
            <a:r>
              <a:rPr lang="en-US" dirty="0" smtClean="0"/>
              <a:t>__________________________  </a:t>
            </a:r>
            <a:r>
              <a:rPr lang="en-US" dirty="0"/>
              <a:t>fluctuations in BP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altering peripheral resistance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altering cardiac output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 control:  neural</a:t>
            </a:r>
          </a:p>
          <a:p>
            <a:pPr lvl="1"/>
            <a:r>
              <a:rPr lang="en-US" dirty="0"/>
              <a:t>Two main goals</a:t>
            </a:r>
          </a:p>
          <a:p>
            <a:pPr lvl="2"/>
            <a:r>
              <a:rPr lang="en-US" dirty="0"/>
              <a:t>Maintaining adequate mean arterial pressure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Distributing blood to those organs with a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center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Vasomotor center:  neurons located in the </a:t>
            </a:r>
            <a:r>
              <a:rPr lang="en-US" dirty="0" smtClean="0"/>
              <a:t>_</a:t>
            </a:r>
          </a:p>
          <a:p>
            <a:endParaRPr lang="en-US" dirty="0"/>
          </a:p>
          <a:p>
            <a:pPr lvl="1"/>
            <a:r>
              <a:rPr lang="en-US" dirty="0"/>
              <a:t>With the cardiac center in the medulla, they form the cardiovascular center</a:t>
            </a:r>
          </a:p>
          <a:p>
            <a:r>
              <a:rPr lang="en-US" dirty="0"/>
              <a:t>Vasomotor center in medulla </a:t>
            </a:r>
            <a:r>
              <a:rPr lang="en-US" dirty="0" smtClean="0">
                <a:sym typeface="Wingdings" pitchFamily="2" charset="2"/>
              </a:rPr>
              <a:t>___________________________________ </a:t>
            </a:r>
            <a:r>
              <a:rPr lang="en-US" dirty="0">
                <a:sym typeface="Wingdings" pitchFamily="2" charset="2"/>
              </a:rPr>
              <a:t> smooth muscles of the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Arterioles under state of constant constriction called vasomotor tone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 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Vasomotor control modified by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Higher brain centers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arterial BP causes </a:t>
            </a:r>
            <a:r>
              <a:rPr lang="en-US" dirty="0" smtClean="0"/>
              <a:t>___________________ </a:t>
            </a:r>
            <a:r>
              <a:rPr lang="en-US" dirty="0"/>
              <a:t>in </a:t>
            </a:r>
            <a:r>
              <a:rPr lang="en-US" dirty="0" err="1"/>
              <a:t>baroreceptors</a:t>
            </a:r>
            <a:endParaRPr lang="en-US" dirty="0"/>
          </a:p>
          <a:p>
            <a:pPr lvl="1"/>
            <a:r>
              <a:rPr lang="en-US" dirty="0"/>
              <a:t>Located in carotid sinuses</a:t>
            </a:r>
          </a:p>
          <a:p>
            <a:pPr lvl="2"/>
            <a:r>
              <a:rPr lang="en-US" dirty="0"/>
              <a:t>Carotid provides the major blood flow to the brain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Located in aortic arch and walls of large arteries</a:t>
            </a:r>
          </a:p>
          <a:p>
            <a:pPr lvl="2"/>
            <a:r>
              <a:rPr lang="en-US" dirty="0"/>
              <a:t>Aortic sinus reflex protects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baroreceptors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Increased BP </a:t>
            </a:r>
            <a:r>
              <a:rPr lang="en-US" sz="2800" dirty="0">
                <a:sym typeface="Wingdings" pitchFamily="2" charset="2"/>
              </a:rPr>
              <a:t> </a:t>
            </a:r>
          </a:p>
          <a:p>
            <a:r>
              <a:rPr lang="en-US" sz="2800" dirty="0">
                <a:sym typeface="Wingdings" pitchFamily="2" charset="2"/>
              </a:rPr>
              <a:t>stretches vessels  </a:t>
            </a:r>
          </a:p>
          <a:p>
            <a:r>
              <a:rPr lang="en-US" sz="2800" dirty="0">
                <a:sym typeface="Wingdings" pitchFamily="2" charset="2"/>
              </a:rPr>
              <a:t>triggers </a:t>
            </a:r>
            <a:r>
              <a:rPr lang="en-US" sz="2800" dirty="0" smtClean="0">
                <a:sym typeface="Wingdings" pitchFamily="2" charset="2"/>
              </a:rPr>
              <a:t>______________________________ </a:t>
            </a:r>
            <a:r>
              <a:rPr lang="en-US" sz="2800" dirty="0">
                <a:sym typeface="Wingdings" pitchFamily="2" charset="2"/>
              </a:rPr>
              <a:t> </a:t>
            </a:r>
          </a:p>
          <a:p>
            <a:r>
              <a:rPr lang="en-US" sz="2800" dirty="0">
                <a:sym typeface="Wingdings" pitchFamily="2" charset="2"/>
              </a:rPr>
              <a:t>impulses sent to </a:t>
            </a:r>
            <a:r>
              <a:rPr lang="en-US" sz="2800" dirty="0" smtClean="0">
                <a:sym typeface="Wingdings" pitchFamily="2" charset="2"/>
              </a:rPr>
              <a:t>___________________________ 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arterioles and veins </a:t>
            </a:r>
            <a:r>
              <a:rPr lang="en-US" sz="2800" dirty="0" smtClean="0">
                <a:sym typeface="Wingdings" pitchFamily="2" charset="2"/>
              </a:rPr>
              <a:t>________________________ </a:t>
            </a:r>
            <a:r>
              <a:rPr lang="en-US" sz="2800" dirty="0">
                <a:sym typeface="Wingdings" pitchFamily="2" charset="2"/>
              </a:rPr>
              <a:t> </a:t>
            </a:r>
          </a:p>
          <a:p>
            <a:r>
              <a:rPr lang="en-US" sz="2800" dirty="0">
                <a:sym typeface="Wingdings" pitchFamily="2" charset="2"/>
              </a:rPr>
              <a:t>BP </a:t>
            </a:r>
            <a:r>
              <a:rPr lang="en-US" sz="2800" dirty="0" smtClean="0">
                <a:sym typeface="Wingdings" pitchFamily="2" charset="2"/>
              </a:rPr>
              <a:t>_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Veins function 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useful in times of blood loss.  </a:t>
            </a:r>
          </a:p>
          <a:p>
            <a:r>
              <a:rPr lang="en-US" dirty="0">
                <a:cs typeface="Times New Roman" pitchFamily="18" charset="0"/>
              </a:rPr>
              <a:t>Hemorrhaging:  </a:t>
            </a:r>
          </a:p>
          <a:p>
            <a:pPr lvl="1"/>
            <a:r>
              <a:rPr lang="en-US" dirty="0">
                <a:cs typeface="Times New Roman" pitchFamily="18" charset="0"/>
              </a:rPr>
              <a:t>drop in arterial pressure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cs typeface="Times New Roman" pitchFamily="18" charset="0"/>
              </a:rPr>
              <a:t> muscular walls of the veins stimulated by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Sensitive to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Carbon dioxide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Locations: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Carotid bodies located in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Aortic bodies located in Aorta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Main function: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regulating </a:t>
            </a:r>
            <a:r>
              <a:rPr lang="en-US" sz="2400" dirty="0" smtClean="0"/>
              <a:t>______________________________________, </a:t>
            </a:r>
            <a:r>
              <a:rPr lang="en-US" sz="2400" dirty="0"/>
              <a:t>but does have some blood pressure function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chemoreceptors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oxygen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___________________________________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sym typeface="Wingdings" pitchFamily="2" charset="2"/>
              </a:rPr>
              <a:t>signals sent to </a:t>
            </a:r>
            <a:r>
              <a:rPr lang="en-US" dirty="0" err="1">
                <a:sym typeface="Wingdings" pitchFamily="2" charset="2"/>
              </a:rPr>
              <a:t>cardioacceleratory</a:t>
            </a:r>
            <a:r>
              <a:rPr lang="en-US" dirty="0">
                <a:sym typeface="Wingdings" pitchFamily="2" charset="2"/>
              </a:rPr>
              <a:t> center  cardiac output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AND signals sent to vasomotor center  vasoconstriction  blood pressure rises  blood supply returns to heart (and lungs) quickly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Vasomotor:  brain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Medulla is not the only brain area that controls blood pressure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Hypothalamus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Both of these regions have input into medulla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medulla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increases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General vasoconstriction</a:t>
            </a:r>
          </a:p>
          <a:p>
            <a:pPr lvl="2"/>
            <a:r>
              <a:rPr lang="en-US" dirty="0" smtClean="0"/>
              <a:t>____________________________________________:  </a:t>
            </a:r>
            <a:r>
              <a:rPr lang="en-US" dirty="0"/>
              <a:t>skeletal and cardiac muscles</a:t>
            </a:r>
          </a:p>
          <a:p>
            <a:pPr lvl="1"/>
            <a:r>
              <a:rPr lang="en-US" dirty="0"/>
              <a:t>Norepinephrine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Enhance sympathetic fight/flight response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natriuretic</a:t>
            </a:r>
            <a:r>
              <a:rPr lang="en-US" dirty="0"/>
              <a:t> peptide:  ANP</a:t>
            </a:r>
          </a:p>
          <a:p>
            <a:endParaRPr lang="en-US" dirty="0"/>
          </a:p>
          <a:p>
            <a:r>
              <a:rPr lang="en-US" dirty="0" smtClean="0"/>
              <a:t>___________________________ blood </a:t>
            </a:r>
            <a:r>
              <a:rPr lang="en-US" dirty="0"/>
              <a:t>pressure </a:t>
            </a:r>
            <a:r>
              <a:rPr lang="en-US" dirty="0" smtClean="0"/>
              <a:t>____________________________ </a:t>
            </a:r>
            <a:r>
              <a:rPr lang="en-US" dirty="0"/>
              <a:t>ANP release.</a:t>
            </a:r>
          </a:p>
          <a:p>
            <a:pPr lvl="1"/>
            <a:r>
              <a:rPr lang="en-US" dirty="0"/>
              <a:t>Results in decrease BP after ANP causes sodium to be excreted from kidneys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Antidiuretic</a:t>
            </a:r>
            <a:r>
              <a:rPr lang="en-US" dirty="0"/>
              <a:t> Hormone ADH/ vasopressin</a:t>
            </a:r>
          </a:p>
          <a:p>
            <a:r>
              <a:rPr lang="en-US" dirty="0"/>
              <a:t>Results in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low BP or blood volume, ADH will prevent water from being lost as urine</a:t>
            </a:r>
          </a:p>
          <a:p>
            <a:pPr lvl="1"/>
            <a:r>
              <a:rPr lang="en-US" dirty="0"/>
              <a:t>Water restores blood volume/pressure</a:t>
            </a:r>
          </a:p>
          <a:p>
            <a:r>
              <a:rPr lang="en-US" dirty="0"/>
              <a:t>Also can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pPr lvl="1"/>
            <a:r>
              <a:rPr lang="en-US" dirty="0"/>
              <a:t>Causes the release of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Causes long-term regulation by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 effects on BP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Low BP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/>
            <a:r>
              <a:rPr lang="en-US" dirty="0">
                <a:sym typeface="Wingdings" pitchFamily="2" charset="2"/>
              </a:rPr>
              <a:t>Kidneys release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Renin</a:t>
            </a:r>
            <a:r>
              <a:rPr lang="en-US" dirty="0">
                <a:sym typeface="Wingdings" pitchFamily="2" charset="2"/>
              </a:rPr>
              <a:t> acts as an </a:t>
            </a:r>
            <a:r>
              <a:rPr lang="en-US" dirty="0" smtClean="0">
                <a:sym typeface="Wingdings" pitchFamily="2" charset="2"/>
              </a:rPr>
              <a:t>________________________, </a:t>
            </a:r>
            <a:r>
              <a:rPr lang="en-US" dirty="0">
                <a:sym typeface="Wingdings" pitchFamily="2" charset="2"/>
              </a:rPr>
              <a:t>breaking </a:t>
            </a:r>
            <a:r>
              <a:rPr lang="en-US" dirty="0" err="1">
                <a:sym typeface="Wingdings" pitchFamily="2" charset="2"/>
              </a:rPr>
              <a:t>angiotensinogen</a:t>
            </a:r>
            <a:r>
              <a:rPr lang="en-US" dirty="0">
                <a:sym typeface="Wingdings" pitchFamily="2" charset="2"/>
              </a:rPr>
              <a:t> into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I is changed into </a:t>
            </a:r>
            <a:r>
              <a:rPr lang="en-US" dirty="0" smtClean="0">
                <a:sym typeface="Wingdings" pitchFamily="2" charset="2"/>
              </a:rPr>
              <a:t>________________________________________ by </a:t>
            </a:r>
            <a:r>
              <a:rPr lang="en-US" dirty="0">
                <a:sym typeface="Wingdings" pitchFamily="2" charset="2"/>
              </a:rPr>
              <a:t>ACE: 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Converting Enzyme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Will change blood pressure based on changes in blood volume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Recall that short term controls dealt mostly with altering peripheral resistance to control blood pressure</a:t>
            </a:r>
          </a:p>
          <a:p>
            <a:pPr>
              <a:lnSpc>
                <a:spcPct val="90000"/>
              </a:lnSpc>
            </a:pPr>
            <a:r>
              <a:rPr lang="en-US" dirty="0"/>
              <a:t>Short term solutions like </a:t>
            </a:r>
            <a:r>
              <a:rPr lang="en-US" dirty="0" err="1"/>
              <a:t>baroreceptors</a:t>
            </a:r>
            <a:r>
              <a:rPr lang="en-US" dirty="0"/>
              <a:t> can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 to </a:t>
            </a:r>
            <a:r>
              <a:rPr lang="en-US" dirty="0"/>
              <a:t>chronic conditions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 control:  long term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Kidneys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 regulate </a:t>
            </a:r>
            <a:r>
              <a:rPr lang="en-US" dirty="0"/>
              <a:t>arterial pressure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Alters </a:t>
            </a:r>
            <a:r>
              <a:rPr lang="en-US" dirty="0" smtClean="0"/>
              <a:t>____________________________________ as </a:t>
            </a:r>
            <a:r>
              <a:rPr lang="en-US" dirty="0"/>
              <a:t>a function of filtration pressure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High blood pressure forces blood to be filtered and processed quickly through the renal system.  Larger amounts of water will be lost as urine causing the blood pressure to lower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 regulates </a:t>
            </a:r>
            <a:r>
              <a:rPr lang="en-US" dirty="0"/>
              <a:t>arterial pressure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Renin-angiotensin</a:t>
            </a:r>
            <a:r>
              <a:rPr lang="en-US" dirty="0"/>
              <a:t> mechanism: 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stimulates </a:t>
            </a:r>
            <a:r>
              <a:rPr lang="en-US" dirty="0" smtClean="0"/>
              <a:t>__________________________________________ </a:t>
            </a:r>
            <a:r>
              <a:rPr lang="en-US" dirty="0"/>
              <a:t>which reabsorbs sodium and in turn causes the </a:t>
            </a:r>
            <a:r>
              <a:rPr lang="en-US" dirty="0" err="1"/>
              <a:t>reabsorption</a:t>
            </a:r>
            <a:r>
              <a:rPr lang="en-US" dirty="0"/>
              <a:t> of 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Venous constriction</a:t>
            </a:r>
            <a:r>
              <a:rPr lang="en-US" dirty="0">
                <a:cs typeface="Times New Roman" pitchFamily="18" charset="0"/>
              </a:rPr>
              <a:t> helps </a:t>
            </a:r>
            <a:r>
              <a:rPr lang="en-US" dirty="0" smtClean="0">
                <a:cs typeface="Times New Roman" pitchFamily="18" charset="0"/>
              </a:rPr>
              <a:t>_____________________________________ by </a:t>
            </a:r>
            <a:r>
              <a:rPr lang="en-US" dirty="0">
                <a:cs typeface="Times New Roman" pitchFamily="18" charset="0"/>
              </a:rPr>
              <a:t>returning more blood to the heart. 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Ensures </a:t>
            </a:r>
            <a:r>
              <a:rPr lang="en-US" dirty="0">
                <a:cs typeface="Times New Roman" pitchFamily="18" charset="0"/>
              </a:rPr>
              <a:t>a nearly normal blood flow even with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3429000" cy="5105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 </a:t>
            </a:r>
            <a:r>
              <a:rPr lang="en-US" dirty="0">
                <a:cs typeface="Times New Roman" pitchFamily="18" charset="0"/>
              </a:rPr>
              <a:t>of artery walls due to  increased pressure from ventricular contraction.  </a:t>
            </a:r>
          </a:p>
          <a:p>
            <a:r>
              <a:rPr lang="en-US" dirty="0">
                <a:cs typeface="Times New Roman" pitchFamily="18" charset="0"/>
              </a:rPr>
              <a:t>Felt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170" name="Picture 2" descr="C:\Documents and Settings\bawargo\My Documents\marieb bwargo01\19_AllImages\19-11BodySites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0"/>
            <a:ext cx="4832350" cy="643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Temporal artery</a:t>
            </a:r>
          </a:p>
          <a:p>
            <a:pPr lvl="1"/>
            <a:r>
              <a:rPr lang="en-US" dirty="0"/>
              <a:t>Branches off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Pulse is palpable superior to the </a:t>
            </a:r>
            <a:r>
              <a:rPr lang="en-US" dirty="0" err="1"/>
              <a:t>zygomatic</a:t>
            </a:r>
            <a:r>
              <a:rPr lang="en-US" dirty="0"/>
              <a:t> arch, anterior and superior to the tragus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38" y="1447800"/>
            <a:ext cx="40560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carotid artery</a:t>
            </a:r>
          </a:p>
          <a:p>
            <a:pPr lvl="1"/>
            <a:r>
              <a:rPr lang="en-US" dirty="0"/>
              <a:t>The </a:t>
            </a:r>
            <a:r>
              <a:rPr lang="en-US" b="1" dirty="0" smtClean="0"/>
              <a:t>___________________________________ </a:t>
            </a:r>
            <a:r>
              <a:rPr lang="en-US" dirty="0" smtClean="0"/>
              <a:t>artery </a:t>
            </a:r>
            <a:r>
              <a:rPr lang="en-US" dirty="0"/>
              <a:t>is one of three arteries that originate along the aortic arch</a:t>
            </a:r>
          </a:p>
          <a:p>
            <a:pPr lvl="1"/>
            <a:r>
              <a:rPr lang="en-US" dirty="0"/>
              <a:t>The </a:t>
            </a:r>
            <a:r>
              <a:rPr lang="en-US" b="1" dirty="0" smtClean="0"/>
              <a:t>_______________________ </a:t>
            </a:r>
            <a:r>
              <a:rPr lang="en-US" dirty="0" smtClean="0"/>
              <a:t>common </a:t>
            </a:r>
            <a:r>
              <a:rPr lang="en-US" dirty="0"/>
              <a:t>carotid artery arises from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Pulse:  palpated in the neck at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 err="1"/>
              <a:t>Baroreceptors</a:t>
            </a:r>
            <a:r>
              <a:rPr lang="en-US" dirty="0"/>
              <a:t> in carotids are sensitive to bilateral palpation, may cause </a:t>
            </a:r>
            <a:r>
              <a:rPr lang="en-US" dirty="0" err="1"/>
              <a:t>bradycardia</a:t>
            </a:r>
            <a:r>
              <a:rPr lang="en-US" dirty="0"/>
              <a:t> or fainting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/>
              <a:t>Brachial artery</a:t>
            </a:r>
          </a:p>
          <a:p>
            <a:pPr lvl="1"/>
            <a:r>
              <a:rPr lang="en-US" dirty="0"/>
              <a:t>Origin: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Palpation</a:t>
            </a:r>
            <a:r>
              <a:rPr lang="en-US" dirty="0"/>
              <a:t>:  at the </a:t>
            </a:r>
            <a:r>
              <a:rPr lang="en-US" dirty="0" err="1"/>
              <a:t>antecubital</a:t>
            </a:r>
            <a:r>
              <a:rPr lang="en-US" dirty="0"/>
              <a:t> </a:t>
            </a:r>
            <a:r>
              <a:rPr lang="en-US" dirty="0" err="1"/>
              <a:t>fossa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 artery used to determine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0"/>
            <a:ext cx="316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Radial Artery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Origin:  </a:t>
            </a:r>
            <a:r>
              <a:rPr lang="en-US" dirty="0" err="1"/>
              <a:t>Subclavian</a:t>
            </a:r>
            <a:r>
              <a:rPr lang="en-US" dirty="0"/>
              <a:t> 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  brachial a 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Palpation:  at the anterior wrist:  three finger-widths proximal to the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295400"/>
            <a:ext cx="2943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Limb Pulses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arterial pulses are routinely felt in the lower limb.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popliteal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 (dorsum of foot)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blood supply to the lower limb is carried in the external iliac artery. </a:t>
            </a:r>
          </a:p>
          <a:p>
            <a:pPr lvl="1"/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/>
            <a:r>
              <a:rPr lang="en-US" dirty="0">
                <a:sym typeface="Wingdings" pitchFamily="2" charset="2"/>
              </a:rPr>
              <a:t>descending aorta 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_____________________________________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sym typeface="Wingdings" pitchFamily="2" charset="2"/>
              </a:rPr>
              <a:t>external iliac artery  </a:t>
            </a:r>
          </a:p>
          <a:p>
            <a:pPr lvl="1"/>
            <a:r>
              <a:rPr lang="en-US" dirty="0"/>
              <a:t>becomes the </a:t>
            </a:r>
            <a:r>
              <a:rPr lang="en-US" dirty="0" smtClean="0"/>
              <a:t>____________________________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Femoral Pulse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Locate the superior border of the pubis in the mid line of the body; </a:t>
            </a:r>
          </a:p>
          <a:p>
            <a:r>
              <a:rPr lang="en-US" sz="2800" dirty="0"/>
              <a:t>Feel the anterior iliac crest. The femoral pulse can be found </a:t>
            </a:r>
            <a:r>
              <a:rPr lang="en-US" sz="2800" dirty="0" smtClean="0"/>
              <a:t>___________________between </a:t>
            </a:r>
            <a:r>
              <a:rPr lang="en-US" sz="2800" dirty="0"/>
              <a:t>these two bony points </a:t>
            </a:r>
          </a:p>
          <a:p>
            <a:pPr lvl="1"/>
            <a:r>
              <a:rPr lang="en-US" sz="2400" dirty="0"/>
              <a:t>(the mid-inguinal point) </a:t>
            </a:r>
          </a:p>
          <a:p>
            <a:endParaRPr lang="en-US" sz="2800" dirty="0"/>
          </a:p>
        </p:txBody>
      </p:sp>
      <p:pic>
        <p:nvPicPr>
          <p:cNvPr id="25605" name="Picture 5" descr="saf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2047081"/>
            <a:ext cx="3759200" cy="3632200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Popliteal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femoral artery </a:t>
            </a:r>
            <a:r>
              <a:rPr lang="en-US" sz="2800" dirty="0" smtClean="0"/>
              <a:t> </a:t>
            </a:r>
            <a:r>
              <a:rPr lang="en-US" sz="2800" dirty="0"/>
              <a:t>enters the </a:t>
            </a:r>
            <a:r>
              <a:rPr lang="en-US" sz="2800" dirty="0" smtClean="0"/>
              <a:t>___________________by </a:t>
            </a:r>
            <a:r>
              <a:rPr lang="en-US" sz="2800" dirty="0"/>
              <a:t>passing through the adductor </a:t>
            </a:r>
            <a:r>
              <a:rPr lang="en-US" sz="2800" dirty="0" err="1"/>
              <a:t>magnus</a:t>
            </a:r>
            <a:r>
              <a:rPr lang="en-US" sz="2800" dirty="0"/>
              <a:t> muscle. </a:t>
            </a:r>
          </a:p>
          <a:p>
            <a:r>
              <a:rPr lang="en-US" sz="2800" dirty="0"/>
              <a:t>The name of the vessel then changes to the </a:t>
            </a:r>
            <a:r>
              <a:rPr lang="en-US" sz="2800" dirty="0" err="1"/>
              <a:t>popliteal</a:t>
            </a:r>
            <a:r>
              <a:rPr lang="en-US" sz="2800" dirty="0"/>
              <a:t> artery. </a:t>
            </a:r>
          </a:p>
        </p:txBody>
      </p:sp>
      <p:pic>
        <p:nvPicPr>
          <p:cNvPr id="27653" name="Picture 5" descr="poplite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0" y="2129631"/>
            <a:ext cx="2476500" cy="3467100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bend the knee so that it is flexed to about 90 degrees. </a:t>
            </a:r>
          </a:p>
          <a:p>
            <a:r>
              <a:rPr lang="en-US" dirty="0"/>
              <a:t>press the tips of your fingers into the </a:t>
            </a:r>
            <a:r>
              <a:rPr lang="en-US" dirty="0" smtClean="0"/>
              <a:t>+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popliteal</a:t>
            </a:r>
            <a:r>
              <a:rPr lang="en-US" dirty="0"/>
              <a:t> pulse is deep and diffuse</a:t>
            </a:r>
          </a:p>
          <a:p>
            <a:pPr lvl="1"/>
            <a:r>
              <a:rPr lang="en-US" dirty="0"/>
              <a:t>Can be </a:t>
            </a:r>
            <a:r>
              <a:rPr lang="en-US" dirty="0"/>
              <a:t>_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Blood flow through the venous system depends more on the </a:t>
            </a:r>
            <a:r>
              <a:rPr lang="en-US" dirty="0" smtClean="0">
                <a:cs typeface="Times New Roman" pitchFamily="18" charset="0"/>
              </a:rPr>
              <a:t>____________________________________ , </a:t>
            </a:r>
            <a:r>
              <a:rPr lang="en-US" dirty="0">
                <a:cs typeface="Times New Roman" pitchFamily="18" charset="0"/>
              </a:rPr>
              <a:t>breathing movements, and </a:t>
            </a:r>
            <a:r>
              <a:rPr lang="en-US" dirty="0" smtClean="0">
                <a:cs typeface="Times New Roman" pitchFamily="18" charset="0"/>
              </a:rPr>
              <a:t>_____________________________________ of </a:t>
            </a:r>
            <a:r>
              <a:rPr lang="en-US" dirty="0">
                <a:cs typeface="Times New Roman" pitchFamily="18" charset="0"/>
              </a:rPr>
              <a:t>veins than on the direct result of the heart action.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Tibial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Popliteal</a:t>
            </a:r>
            <a:r>
              <a:rPr lang="en-US" sz="2800" dirty="0"/>
              <a:t> artery branches into </a:t>
            </a:r>
            <a:r>
              <a:rPr lang="en-US" sz="2800" dirty="0" smtClean="0"/>
              <a:t>_</a:t>
            </a:r>
            <a:endParaRPr lang="en-US" sz="2800" dirty="0"/>
          </a:p>
        </p:txBody>
      </p:sp>
      <p:pic>
        <p:nvPicPr>
          <p:cNvPr id="28677" name="Picture 5" descr="post tib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9481"/>
            <a:ext cx="4038600" cy="3487400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Posterior tibial artery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the </a:t>
            </a:r>
            <a:r>
              <a:rPr lang="en-US" dirty="0" smtClean="0"/>
              <a:t>_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inferior and posterior to the medial </a:t>
            </a:r>
            <a:r>
              <a:rPr lang="en-US" dirty="0" err="1"/>
              <a:t>malleolus</a:t>
            </a:r>
            <a:r>
              <a:rPr lang="en-US" dirty="0"/>
              <a:t> you should find the </a:t>
            </a:r>
            <a:r>
              <a:rPr lang="en-US" dirty="0" smtClean="0"/>
              <a:t>_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Dorsalis Pedis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Below the knee, the </a:t>
            </a:r>
            <a:r>
              <a:rPr lang="en-US" sz="2400" dirty="0" err="1"/>
              <a:t>popliteal</a:t>
            </a:r>
            <a:r>
              <a:rPr lang="en-US" sz="2400" dirty="0"/>
              <a:t> artery divides into the anterior and posterior </a:t>
            </a:r>
            <a:r>
              <a:rPr lang="en-US" sz="2400" dirty="0" err="1"/>
              <a:t>tibial</a:t>
            </a:r>
            <a:r>
              <a:rPr lang="en-US" sz="2400" dirty="0"/>
              <a:t> arteries.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anterior branch enters the anterior compartment of the leg by passing between the tibia and fibula above the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It continues on to the </a:t>
            </a:r>
            <a:r>
              <a:rPr lang="en-US" sz="2400" dirty="0" smtClean="0"/>
              <a:t>_______________________as </a:t>
            </a:r>
            <a:r>
              <a:rPr lang="en-US" sz="2400" dirty="0"/>
              <a:t>the </a:t>
            </a:r>
            <a:r>
              <a:rPr lang="en-US" sz="2400" dirty="0" err="1"/>
              <a:t>dorsalis</a:t>
            </a:r>
            <a:r>
              <a:rPr lang="en-US" sz="2400" dirty="0"/>
              <a:t> </a:t>
            </a:r>
            <a:r>
              <a:rPr lang="en-US" sz="2400" dirty="0" err="1"/>
              <a:t>pedis</a:t>
            </a:r>
            <a:r>
              <a:rPr lang="en-US" sz="2400" dirty="0"/>
              <a:t> artery</a:t>
            </a:r>
          </a:p>
        </p:txBody>
      </p:sp>
      <p:pic>
        <p:nvPicPr>
          <p:cNvPr id="29701" name="Picture 5" descr="dorsalis 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3465"/>
            <a:ext cx="4038600" cy="4219433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 your fingers half way down the dorsum of the foot in the line between the first and second toes. </a:t>
            </a:r>
          </a:p>
          <a:p>
            <a:r>
              <a:rPr lang="en-US"/>
              <a:t>The bones you can feel are the dorsal aspect of the navicular and the intermediate cuneiform bones. </a:t>
            </a:r>
          </a:p>
          <a:p>
            <a:r>
              <a:rPr lang="en-US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Hypotension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Systolic below </a:t>
            </a:r>
            <a:r>
              <a:rPr lang="en-US" dirty="0" smtClean="0"/>
              <a:t>_______________mm </a:t>
            </a:r>
            <a:r>
              <a:rPr lang="en-US" dirty="0"/>
              <a:t>Hg</a:t>
            </a:r>
          </a:p>
          <a:p>
            <a:endParaRPr lang="en-US" dirty="0"/>
          </a:p>
          <a:p>
            <a:r>
              <a:rPr lang="en-US" dirty="0" smtClean="0"/>
              <a:t>_________________________  </a:t>
            </a:r>
            <a:r>
              <a:rPr lang="en-US" dirty="0"/>
              <a:t>hypotension</a:t>
            </a:r>
          </a:p>
          <a:p>
            <a:pPr lvl="1"/>
            <a:r>
              <a:rPr lang="en-US" dirty="0" smtClean="0"/>
              <a:t>________________________________________ low </a:t>
            </a:r>
            <a:r>
              <a:rPr lang="en-US" dirty="0"/>
              <a:t>blood pressure</a:t>
            </a:r>
          </a:p>
          <a:p>
            <a:pPr lvl="2"/>
            <a:r>
              <a:rPr lang="en-US" dirty="0"/>
              <a:t>Getting up quickly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Chronic hypotension</a:t>
            </a:r>
          </a:p>
          <a:p>
            <a:pPr lvl="1"/>
            <a:r>
              <a:rPr lang="en-US" dirty="0"/>
              <a:t>May be related to </a:t>
            </a:r>
            <a:r>
              <a:rPr lang="en-US" dirty="0" smtClean="0"/>
              <a:t>________________________________________ proteins </a:t>
            </a:r>
            <a:r>
              <a:rPr lang="en-US" dirty="0"/>
              <a:t>causing low blood viscosity</a:t>
            </a:r>
          </a:p>
          <a:p>
            <a:pPr lvl="1"/>
            <a:r>
              <a:rPr lang="en-US" dirty="0"/>
              <a:t>May be symptomatic of </a:t>
            </a:r>
          </a:p>
          <a:p>
            <a:pPr lvl="2"/>
            <a:r>
              <a:rPr lang="en-US" dirty="0"/>
              <a:t>Addison’s disease</a:t>
            </a:r>
          </a:p>
          <a:p>
            <a:pPr lvl="2"/>
            <a:r>
              <a:rPr lang="en-US" dirty="0"/>
              <a:t>Hypothyroidism</a:t>
            </a:r>
          </a:p>
          <a:p>
            <a:pPr lvl="2"/>
            <a:r>
              <a:rPr lang="en-US" dirty="0"/>
              <a:t>Tissue wasting</a:t>
            </a:r>
          </a:p>
          <a:p>
            <a:r>
              <a:rPr lang="en-US" dirty="0"/>
              <a:t>Acute hypotension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Alterations in blood pressure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Hypertension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 changes </a:t>
            </a:r>
            <a:r>
              <a:rPr lang="en-US" sz="2400" dirty="0"/>
              <a:t>seen during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Physical exertion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__________________________________changes </a:t>
            </a:r>
            <a:r>
              <a:rPr lang="en-US" sz="2400" dirty="0"/>
              <a:t>are related to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Increased peripheral resistance due to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Diet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Diabetes mellitus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shock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condition in which blood vessels are </a:t>
            </a:r>
            <a:r>
              <a:rPr lang="en-US" dirty="0" smtClean="0"/>
              <a:t>_____________________________________ and </a:t>
            </a:r>
            <a:r>
              <a:rPr lang="en-US" dirty="0"/>
              <a:t>blood can not circulate normally</a:t>
            </a:r>
          </a:p>
          <a:p>
            <a:pPr lvl="1"/>
            <a:r>
              <a:rPr lang="en-US" dirty="0"/>
              <a:t>Can result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Hypovolemic shock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Hypovolemic</a:t>
            </a:r>
            <a:r>
              <a:rPr lang="en-US" dirty="0"/>
              <a:t> shock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Due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Blood volume drops rapidly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heart rate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Intense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Blood pressure stabilizes until further blood loss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shock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Vascular shock</a:t>
            </a:r>
          </a:p>
          <a:p>
            <a:pPr lvl="1"/>
            <a:r>
              <a:rPr lang="en-US" dirty="0"/>
              <a:t>Blood volume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Circulation poor due to extreme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Causes a drop in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Blood pressure falls</a:t>
            </a:r>
          </a:p>
          <a:p>
            <a:pPr lvl="1"/>
            <a:r>
              <a:rPr lang="en-US" dirty="0"/>
              <a:t>Common causes</a:t>
            </a:r>
          </a:p>
          <a:p>
            <a:pPr lvl="2"/>
            <a:r>
              <a:rPr lang="en-US" dirty="0"/>
              <a:t>Loss </a:t>
            </a:r>
            <a:r>
              <a:rPr lang="en-US" dirty="0" smtClean="0"/>
              <a:t>_</a:t>
            </a:r>
            <a:endParaRPr lang="en-US" dirty="0"/>
          </a:p>
          <a:p>
            <a:pPr lvl="3"/>
            <a:r>
              <a:rPr lang="en-US" dirty="0" smtClean="0"/>
              <a:t>___________________________________________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histamines  autonomic nervous system fails to maintain vasomotor tone</a:t>
            </a:r>
          </a:p>
          <a:p>
            <a:pPr lvl="3"/>
            <a:r>
              <a:rPr lang="en-US" dirty="0">
                <a:sym typeface="Wingdings" pitchFamily="2" charset="2"/>
              </a:rPr>
              <a:t>Septicemia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Contracting muscles </a:t>
            </a:r>
            <a:r>
              <a:rPr lang="en-US" dirty="0" smtClean="0">
                <a:cs typeface="Times New Roman" pitchFamily="18" charset="0"/>
              </a:rPr>
              <a:t>_____________________________________, </a:t>
            </a:r>
            <a:r>
              <a:rPr lang="en-US" dirty="0">
                <a:cs typeface="Times New Roman" pitchFamily="18" charset="0"/>
              </a:rPr>
              <a:t>squeezing the blood inside towards heart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presence of the valves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Cardiogenic shock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Cardiogenic</a:t>
            </a:r>
            <a:r>
              <a:rPr lang="en-US" dirty="0"/>
              <a:t> shock results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Weak </a:t>
            </a:r>
            <a:r>
              <a:rPr lang="en-US" dirty="0"/>
              <a:t>pump due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awargo\My Documents\marieb bwargo01\19_AllImages\19-06MuscPump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33400"/>
            <a:ext cx="3766955" cy="5727700"/>
          </a:xfrm>
          <a:prstGeom prst="rect">
            <a:avLst/>
          </a:prstGeom>
          <a:noFill/>
        </p:spPr>
      </p:pic>
      <p:pic>
        <p:nvPicPr>
          <p:cNvPr id="25602" name="Picture 2" descr="veins and muscle cont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5334000" cy="394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 movements </a:t>
            </a:r>
            <a:r>
              <a:rPr lang="en-US" dirty="0">
                <a:cs typeface="Times New Roman" pitchFamily="18" charset="0"/>
              </a:rPr>
              <a:t>move venous blood.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___________________________in </a:t>
            </a:r>
            <a:r>
              <a:rPr lang="en-US" dirty="0">
                <a:cs typeface="Times New Roman" pitchFamily="18" charset="0"/>
              </a:rPr>
              <a:t>thoracic cavity is </a:t>
            </a:r>
            <a:r>
              <a:rPr lang="en-US" dirty="0" smtClean="0">
                <a:cs typeface="Times New Roman" pitchFamily="18" charset="0"/>
              </a:rPr>
              <a:t>_____________________________ as </a:t>
            </a:r>
            <a:r>
              <a:rPr lang="en-US" dirty="0">
                <a:cs typeface="Times New Roman" pitchFamily="18" charset="0"/>
              </a:rPr>
              <a:t>the diaphragm contracts and the rib cage moves up and out.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1338"/>
            <a:ext cx="8026400" cy="44370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The pressure in the </a:t>
            </a:r>
            <a:r>
              <a:rPr lang="en-US" dirty="0" smtClean="0">
                <a:cs typeface="Times New Roman" pitchFamily="18" charset="0"/>
              </a:rPr>
              <a:t>____________________________________ is __________________________________ as </a:t>
            </a:r>
            <a:r>
              <a:rPr lang="en-US" dirty="0">
                <a:cs typeface="Times New Roman" pitchFamily="18" charset="0"/>
              </a:rPr>
              <a:t>the diaphragm presses on the abdominal viscera….</a:t>
            </a:r>
          </a:p>
          <a:p>
            <a:r>
              <a:rPr lang="en-US" dirty="0">
                <a:cs typeface="Times New Roman" pitchFamily="18" charset="0"/>
              </a:rPr>
              <a:t>the blood moves from area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from </a:t>
            </a:r>
            <a:r>
              <a:rPr lang="en-US" dirty="0">
                <a:cs typeface="Times New Roman" pitchFamily="18" charset="0"/>
              </a:rPr>
              <a:t>abdomen towards </a:t>
            </a:r>
            <a:r>
              <a:rPr lang="en-US" dirty="0" err="1">
                <a:cs typeface="Times New Roman" pitchFamily="18" charset="0"/>
              </a:rPr>
              <a:t>thoracics</a:t>
            </a:r>
            <a:r>
              <a:rPr lang="en-US" dirty="0">
                <a:cs typeface="Times New Roman" pitchFamily="18" charset="0"/>
              </a:rPr>
              <a:t>. (towards heart)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1709</Words>
  <Application>Microsoft Office PowerPoint</Application>
  <PresentationFormat>On-screen Show (4:3)</PresentationFormat>
  <Paragraphs>347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Veins and Venules</vt:lpstr>
      <vt:lpstr>Veins and Venules</vt:lpstr>
      <vt:lpstr>Veins</vt:lpstr>
      <vt:lpstr>Veins</vt:lpstr>
      <vt:lpstr>Veins</vt:lpstr>
      <vt:lpstr>Veins</vt:lpstr>
      <vt:lpstr>Slide 7</vt:lpstr>
      <vt:lpstr>Veins</vt:lpstr>
      <vt:lpstr>Veins</vt:lpstr>
      <vt:lpstr>Terms for circulation</vt:lpstr>
      <vt:lpstr>Terms for circulation</vt:lpstr>
      <vt:lpstr>Viscosity</vt:lpstr>
      <vt:lpstr>Viscosity</vt:lpstr>
      <vt:lpstr>Central Venous Pressure</vt:lpstr>
      <vt:lpstr>Central Venous Pressure</vt:lpstr>
      <vt:lpstr>Central Venous Pressure</vt:lpstr>
      <vt:lpstr>Central Venous Pressure</vt:lpstr>
      <vt:lpstr>Blood Pressure</vt:lpstr>
      <vt:lpstr>Blood pressure</vt:lpstr>
      <vt:lpstr>Blood pressure</vt:lpstr>
      <vt:lpstr>Blood pressure</vt:lpstr>
      <vt:lpstr>Blood Pressure</vt:lpstr>
      <vt:lpstr>Pulse</vt:lpstr>
      <vt:lpstr>Short term BP control</vt:lpstr>
      <vt:lpstr>Vasomotor Center</vt:lpstr>
      <vt:lpstr>Vasomotor center</vt:lpstr>
      <vt:lpstr>Vasomotor activity</vt:lpstr>
      <vt:lpstr>Vasomotor:  Baroreceptors</vt:lpstr>
      <vt:lpstr>Vasomotor:  baroreceptors</vt:lpstr>
      <vt:lpstr>Vasomotor:  chemoreceptors</vt:lpstr>
      <vt:lpstr>Vasomotor:  chemoreceptors</vt:lpstr>
      <vt:lpstr>Vasomotor:  brain functions</vt:lpstr>
      <vt:lpstr>Hormone effects on BP</vt:lpstr>
      <vt:lpstr>Hormone effects on BP</vt:lpstr>
      <vt:lpstr>Hormone effects on BP</vt:lpstr>
      <vt:lpstr>Hormone effects on BP</vt:lpstr>
      <vt:lpstr>Hormone effects on BP</vt:lpstr>
      <vt:lpstr>BP Control:  Long term</vt:lpstr>
      <vt:lpstr>BP control:  long term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Alterations in Blood pressure</vt:lpstr>
      <vt:lpstr>Alterations in blood pressure</vt:lpstr>
      <vt:lpstr>Alterations in blood pressure</vt:lpstr>
      <vt:lpstr>Circulatory shock</vt:lpstr>
      <vt:lpstr>Hypovolemic shock</vt:lpstr>
      <vt:lpstr>Vascular shock</vt:lpstr>
      <vt:lpstr>Cardiogenic shock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Veins and Venules</dc:title>
  <dc:creator>Betsy</dc:creator>
  <cp:lastModifiedBy>Betsy</cp:lastModifiedBy>
  <cp:revision>2</cp:revision>
  <dcterms:created xsi:type="dcterms:W3CDTF">2009-09-15T03:34:24Z</dcterms:created>
  <dcterms:modified xsi:type="dcterms:W3CDTF">2009-09-15T03:50:21Z</dcterms:modified>
</cp:coreProperties>
</file>