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slides/slide153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57"/>
  </p:notesMasterIdLst>
  <p:handoutMasterIdLst>
    <p:handoutMasterId r:id="rId15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97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420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7" r:id="rId79"/>
    <p:sldId id="338" r:id="rId80"/>
    <p:sldId id="339" r:id="rId81"/>
    <p:sldId id="340" r:id="rId82"/>
    <p:sldId id="341" r:id="rId83"/>
    <p:sldId id="342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3" r:id="rId104"/>
    <p:sldId id="364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  <p:sldId id="373" r:id="rId113"/>
    <p:sldId id="374" r:id="rId114"/>
    <p:sldId id="375" r:id="rId115"/>
    <p:sldId id="376" r:id="rId116"/>
    <p:sldId id="377" r:id="rId117"/>
    <p:sldId id="378" r:id="rId118"/>
    <p:sldId id="379" r:id="rId119"/>
    <p:sldId id="381" r:id="rId120"/>
    <p:sldId id="382" r:id="rId121"/>
    <p:sldId id="383" r:id="rId122"/>
    <p:sldId id="385" r:id="rId123"/>
    <p:sldId id="386" r:id="rId124"/>
    <p:sldId id="387" r:id="rId125"/>
    <p:sldId id="388" r:id="rId126"/>
    <p:sldId id="389" r:id="rId127"/>
    <p:sldId id="390" r:id="rId128"/>
    <p:sldId id="391" r:id="rId129"/>
    <p:sldId id="392" r:id="rId130"/>
    <p:sldId id="393" r:id="rId131"/>
    <p:sldId id="394" r:id="rId132"/>
    <p:sldId id="395" r:id="rId133"/>
    <p:sldId id="396" r:id="rId134"/>
    <p:sldId id="397" r:id="rId135"/>
    <p:sldId id="398" r:id="rId136"/>
    <p:sldId id="399" r:id="rId137"/>
    <p:sldId id="400" r:id="rId138"/>
    <p:sldId id="401" r:id="rId139"/>
    <p:sldId id="402" r:id="rId140"/>
    <p:sldId id="403" r:id="rId141"/>
    <p:sldId id="404" r:id="rId142"/>
    <p:sldId id="405" r:id="rId143"/>
    <p:sldId id="406" r:id="rId144"/>
    <p:sldId id="407" r:id="rId145"/>
    <p:sldId id="408" r:id="rId146"/>
    <p:sldId id="409" r:id="rId147"/>
    <p:sldId id="410" r:id="rId148"/>
    <p:sldId id="411" r:id="rId149"/>
    <p:sldId id="412" r:id="rId150"/>
    <p:sldId id="413" r:id="rId151"/>
    <p:sldId id="414" r:id="rId152"/>
    <p:sldId id="415" r:id="rId153"/>
    <p:sldId id="416" r:id="rId154"/>
    <p:sldId id="417" r:id="rId155"/>
    <p:sldId id="418" r:id="rId1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81343-E1FF-494D-9826-17D3AF92555D}" type="datetimeFigureOut">
              <a:rPr lang="en-US" smtClean="0"/>
              <a:t>1/28/2009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645C2-6DD0-4970-B421-05DC7FA8A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FADD1-2F61-4D73-BFBF-C838440B4CB7}" type="datetimeFigureOut">
              <a:rPr lang="en-US" smtClean="0"/>
              <a:t>1/28/2009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50575-C336-4963-8416-99E3DE3D92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two Material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50575-C336-4963-8416-99E3DE3D92E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50575-C336-4963-8416-99E3DE3D92EC}" type="slidenum">
              <a:rPr lang="en-US" smtClean="0"/>
              <a:t>35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 Material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F66F-41BC-46C1-B254-8D60CEBF8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F0A1-1148-4D3A-B6E6-52DF822EF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A989-79B7-4FC6-B770-50773ACB3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52BE5-CFE8-4AAC-91E9-9A05F629C3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606F-22C0-4F73-94D9-E8BB20BBA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FD0D-2E24-4A29-8990-2FA5F66EE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B782-943F-47A7-A702-494BB19AD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6047-EA55-4D43-A352-F48CDC055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9AC-6C3D-4871-8987-D1D76460D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666D-D170-4AB8-BAC5-4B9753E99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816A-FFDF-4171-A052-502B46866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F9E8-4CE8-4761-AEB8-20487AF87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9604-BC23-4F25-8D2C-D45C246C9658}" type="datetimeFigureOut">
              <a:rPr lang="en-US" smtClean="0"/>
              <a:t>1/28/2009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90E98-AE5A-4650-A0A2-4478DE9E6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/>
              <a:t>The Heart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Structure:  hollow, cone shaped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Found in the middle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/>
          </a:p>
        </p:txBody>
      </p:sp>
      <p:pic>
        <p:nvPicPr>
          <p:cNvPr id="7" name="Content Placeholder 6" descr="18-01Location_L.jpg                                            0028FA52HAP7_01-19_jpegs               BF9AD7B0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1600" y="2667000"/>
            <a:ext cx="6096000" cy="398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Pericardititis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cs typeface="Times New Roman" pitchFamily="18" charset="0"/>
              </a:rPr>
              <a:t>____________________________________ of </a:t>
            </a:r>
            <a:r>
              <a:rPr lang="en-US" dirty="0">
                <a:cs typeface="Times New Roman" pitchFamily="18" charset="0"/>
              </a:rPr>
              <a:t>serous fluid, </a:t>
            </a:r>
          </a:p>
          <a:p>
            <a:r>
              <a:rPr lang="en-US" dirty="0" smtClean="0">
                <a:cs typeface="Times New Roman" pitchFamily="18" charset="0"/>
              </a:rPr>
              <a:t>_________________________________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and </a:t>
            </a:r>
            <a:r>
              <a:rPr lang="en-US" dirty="0">
                <a:cs typeface="Times New Roman" pitchFamily="18" charset="0"/>
              </a:rPr>
              <a:t>interferes with heart movements.  </a:t>
            </a:r>
          </a:p>
          <a:p>
            <a:r>
              <a:rPr lang="en-US" dirty="0">
                <a:cs typeface="Times New Roman" pitchFamily="18" charset="0"/>
              </a:rPr>
              <a:t>Beating heart rubs against pericardial sac causes a </a:t>
            </a:r>
            <a:r>
              <a:rPr lang="en-US" dirty="0" smtClean="0">
                <a:cs typeface="Times New Roman" pitchFamily="18" charset="0"/>
              </a:rPr>
              <a:t>_____________________________________ that </a:t>
            </a:r>
            <a:r>
              <a:rPr lang="en-US" dirty="0">
                <a:cs typeface="Times New Roman" pitchFamily="18" charset="0"/>
              </a:rPr>
              <a:t>can be heard with a stethoscope… </a:t>
            </a:r>
          </a:p>
          <a:p>
            <a:pPr lvl="1"/>
            <a:r>
              <a:rPr lang="en-US" dirty="0">
                <a:cs typeface="Times New Roman" pitchFamily="18" charset="0"/>
              </a:rPr>
              <a:t>Pericardial friction rub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Blood flow through the venous system depends more on the </a:t>
            </a:r>
            <a:r>
              <a:rPr lang="en-US" dirty="0" smtClean="0">
                <a:cs typeface="Times New Roman" pitchFamily="18" charset="0"/>
              </a:rPr>
              <a:t>____________________________________ , </a:t>
            </a:r>
            <a:r>
              <a:rPr lang="en-US" dirty="0">
                <a:cs typeface="Times New Roman" pitchFamily="18" charset="0"/>
              </a:rPr>
              <a:t>breathing movements, and </a:t>
            </a:r>
            <a:r>
              <a:rPr lang="en-US" dirty="0" smtClean="0">
                <a:cs typeface="Times New Roman" pitchFamily="18" charset="0"/>
              </a:rPr>
              <a:t>_____________________________________ of </a:t>
            </a:r>
            <a:r>
              <a:rPr lang="en-US" dirty="0">
                <a:cs typeface="Times New Roman" pitchFamily="18" charset="0"/>
              </a:rPr>
              <a:t>veins than on the direct result of the heart action.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Contracting muscles </a:t>
            </a:r>
            <a:r>
              <a:rPr lang="en-US" dirty="0" smtClean="0">
                <a:cs typeface="Times New Roman" pitchFamily="18" charset="0"/>
              </a:rPr>
              <a:t>_____________________________________, </a:t>
            </a:r>
            <a:r>
              <a:rPr lang="en-US" dirty="0">
                <a:cs typeface="Times New Roman" pitchFamily="18" charset="0"/>
              </a:rPr>
              <a:t>squeezing the blood inside towards heart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presence of the valves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eins and muscle contra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5334000" cy="3942522"/>
          </a:xfrm>
          <a:prstGeom prst="rect">
            <a:avLst/>
          </a:prstGeom>
          <a:noFill/>
        </p:spPr>
      </p:pic>
      <p:pic>
        <p:nvPicPr>
          <p:cNvPr id="4098" name="Picture 2" descr="C:\Documents and Settings\bawargo\My Documents\marieb bwargo01\19_AllImages\19-06MuscPump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533400"/>
            <a:ext cx="3766955" cy="572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_________________________________ movements </a:t>
            </a:r>
            <a:r>
              <a:rPr lang="en-US" dirty="0">
                <a:cs typeface="Times New Roman" pitchFamily="18" charset="0"/>
              </a:rPr>
              <a:t>move venous blood.  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___________________________in </a:t>
            </a:r>
            <a:r>
              <a:rPr lang="en-US" dirty="0">
                <a:cs typeface="Times New Roman" pitchFamily="18" charset="0"/>
              </a:rPr>
              <a:t>thoracic cavity is </a:t>
            </a:r>
            <a:r>
              <a:rPr lang="en-US" dirty="0" smtClean="0">
                <a:cs typeface="Times New Roman" pitchFamily="18" charset="0"/>
              </a:rPr>
              <a:t>_____________________________ as </a:t>
            </a:r>
            <a:r>
              <a:rPr lang="en-US" dirty="0">
                <a:cs typeface="Times New Roman" pitchFamily="18" charset="0"/>
              </a:rPr>
              <a:t>the diaphragm contracts and the rib cage moves up and out.  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11338"/>
            <a:ext cx="8026400" cy="44370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Times New Roman" pitchFamily="18" charset="0"/>
              </a:rPr>
              <a:t>The pressure in the </a:t>
            </a:r>
            <a:r>
              <a:rPr lang="en-US" dirty="0" smtClean="0">
                <a:cs typeface="Times New Roman" pitchFamily="18" charset="0"/>
              </a:rPr>
              <a:t>____________________________________ is __________________________________ as </a:t>
            </a:r>
            <a:r>
              <a:rPr lang="en-US" dirty="0">
                <a:cs typeface="Times New Roman" pitchFamily="18" charset="0"/>
              </a:rPr>
              <a:t>the diaphragm presses on the abdominal viscera….</a:t>
            </a:r>
          </a:p>
          <a:p>
            <a:r>
              <a:rPr lang="en-US" dirty="0">
                <a:cs typeface="Times New Roman" pitchFamily="18" charset="0"/>
              </a:rPr>
              <a:t>the blood moves from area of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from </a:t>
            </a:r>
            <a:r>
              <a:rPr lang="en-US" dirty="0">
                <a:cs typeface="Times New Roman" pitchFamily="18" charset="0"/>
              </a:rPr>
              <a:t>abdomen towards </a:t>
            </a:r>
            <a:r>
              <a:rPr lang="en-US" dirty="0" err="1">
                <a:cs typeface="Times New Roman" pitchFamily="18" charset="0"/>
              </a:rPr>
              <a:t>thoracics</a:t>
            </a:r>
            <a:r>
              <a:rPr lang="en-US" dirty="0">
                <a:cs typeface="Times New Roman" pitchFamily="18" charset="0"/>
              </a:rPr>
              <a:t>. (towards heart)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for circulation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Blood flow</a:t>
            </a:r>
          </a:p>
          <a:p>
            <a:pPr lvl="1"/>
            <a:r>
              <a:rPr lang="en-US" dirty="0" smtClean="0"/>
              <a:t>_________________________of </a:t>
            </a:r>
            <a:r>
              <a:rPr lang="en-US" dirty="0"/>
              <a:t>blood flowing through a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Relatively </a:t>
            </a:r>
            <a:r>
              <a:rPr lang="en-US" dirty="0"/>
              <a:t>constant at rest</a:t>
            </a:r>
          </a:p>
          <a:p>
            <a:pPr lvl="2"/>
            <a:r>
              <a:rPr lang="en-US" dirty="0"/>
              <a:t>Varies with individual organs: 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Blood pressure</a:t>
            </a:r>
          </a:p>
          <a:p>
            <a:pPr lvl="1"/>
            <a:r>
              <a:rPr lang="en-US" dirty="0"/>
              <a:t>The force on the vessel wall based on the blood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for circulation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Resistance</a:t>
            </a: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/>
              <a:t>Friction, mostly occurring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/>
            <a:r>
              <a:rPr lang="en-US" sz="2400" dirty="0"/>
              <a:t>Causes of Peripheral resistance</a:t>
            </a:r>
          </a:p>
          <a:p>
            <a:pPr lvl="2"/>
            <a:r>
              <a:rPr lang="en-US" sz="2000" dirty="0" smtClean="0"/>
              <a:t>__________________________________________________:  </a:t>
            </a:r>
            <a:r>
              <a:rPr lang="en-US" sz="2000" dirty="0"/>
              <a:t>Increased viscosity </a:t>
            </a:r>
            <a:r>
              <a:rPr lang="en-US" sz="2000" dirty="0" err="1"/>
              <a:t>yeilds</a:t>
            </a:r>
            <a:r>
              <a:rPr lang="en-US" sz="2000" dirty="0"/>
              <a:t> increased resistance</a:t>
            </a:r>
          </a:p>
          <a:p>
            <a:pPr lvl="2"/>
            <a:r>
              <a:rPr lang="en-US" sz="2000" dirty="0" smtClean="0"/>
              <a:t>__________________________________________________:  </a:t>
            </a:r>
            <a:r>
              <a:rPr lang="en-US" sz="2000" dirty="0"/>
              <a:t>The longer the vessel the greater the resistance</a:t>
            </a:r>
          </a:p>
          <a:p>
            <a:pPr lvl="2"/>
            <a:r>
              <a:rPr lang="en-US" sz="2000" dirty="0" smtClean="0"/>
              <a:t>__________________________________________________:  </a:t>
            </a:r>
            <a:r>
              <a:rPr lang="en-US" sz="2000" dirty="0"/>
              <a:t>the smaller the vessel, the greater the resistance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Viscosity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the </a:t>
            </a:r>
            <a:r>
              <a:rPr lang="en-US" dirty="0" smtClean="0">
                <a:cs typeface="Times New Roman" pitchFamily="18" charset="0"/>
              </a:rPr>
              <a:t>_____________________________________  </a:t>
            </a:r>
            <a:r>
              <a:rPr lang="en-US" dirty="0">
                <a:cs typeface="Times New Roman" pitchFamily="18" charset="0"/>
              </a:rPr>
              <a:t>with which its molecules flow past one another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The higher the viscosity, the more difficult the fluid is to move 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_______________________________________ increase </a:t>
            </a:r>
            <a:r>
              <a:rPr lang="en-US" dirty="0">
                <a:cs typeface="Times New Roman" pitchFamily="18" charset="0"/>
              </a:rPr>
              <a:t>viscosity. 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The greater the blood’s resistance to flowing,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BP </a:t>
            </a:r>
            <a:r>
              <a:rPr lang="en-US" dirty="0">
                <a:cs typeface="Times New Roman" pitchFamily="18" charset="0"/>
              </a:rPr>
              <a:t>rises as viscosity increases.  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Viscosity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Anemia </a:t>
            </a:r>
            <a:r>
              <a:rPr lang="en-US" dirty="0" smtClean="0">
                <a:cs typeface="Times New Roman" pitchFamily="18" charset="0"/>
              </a:rPr>
              <a:t>_______________________________ …. </a:t>
            </a:r>
            <a:r>
              <a:rPr lang="en-US" dirty="0">
                <a:cs typeface="Times New Roman" pitchFamily="18" charset="0"/>
              </a:rPr>
              <a:t>Lowers blood pressure.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_____________________________________ increase </a:t>
            </a:r>
            <a:r>
              <a:rPr lang="en-US" dirty="0">
                <a:cs typeface="Times New Roman" pitchFamily="18" charset="0"/>
              </a:rPr>
              <a:t>viscosity and blood pressure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Venous Pressure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All veins </a:t>
            </a:r>
            <a:r>
              <a:rPr lang="en-US" dirty="0" smtClean="0">
                <a:cs typeface="Times New Roman" pitchFamily="18" charset="0"/>
              </a:rPr>
              <a:t>____________________________________ drain </a:t>
            </a:r>
            <a:r>
              <a:rPr lang="en-US" dirty="0">
                <a:cs typeface="Times New Roman" pitchFamily="18" charset="0"/>
              </a:rPr>
              <a:t>into the R atrium…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the pressure within the right atrium is called the </a:t>
            </a:r>
            <a:r>
              <a:rPr lang="en-US" b="1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Affects the pressure within the peripheral veins.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Walls of the Heart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Layers</a:t>
            </a:r>
          </a:p>
          <a:p>
            <a:pPr>
              <a:buFontTx/>
              <a:buNone/>
            </a:pP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Venous Pressure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Heart beats weakly </a:t>
            </a:r>
            <a:r>
              <a:rPr lang="en-US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cs typeface="Times New Roman" pitchFamily="18" charset="0"/>
              </a:rPr>
              <a:t>the central venous pressure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blood </a:t>
            </a:r>
            <a:r>
              <a:rPr lang="en-US" dirty="0" smtClean="0">
                <a:cs typeface="Times New Roman" pitchFamily="18" charset="0"/>
              </a:rPr>
              <a:t>__________________________________________________________________________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cs typeface="Times New Roman" pitchFamily="18" charset="0"/>
              </a:rPr>
              <a:t>raising its pressure.</a:t>
            </a:r>
          </a:p>
          <a:p>
            <a:pPr>
              <a:buFontTx/>
              <a:buNone/>
            </a:pP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Venous Pressure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if heart is beating </a:t>
            </a:r>
            <a:r>
              <a:rPr lang="en-US" dirty="0" smtClean="0">
                <a:cs typeface="Times New Roman" pitchFamily="18" charset="0"/>
              </a:rPr>
              <a:t>___________________________ , </a:t>
            </a:r>
            <a:r>
              <a:rPr lang="en-US" dirty="0">
                <a:cs typeface="Times New Roman" pitchFamily="18" charset="0"/>
              </a:rPr>
              <a:t>the CVP and the pressure within the venous network </a:t>
            </a:r>
            <a:r>
              <a:rPr lang="en-US" dirty="0" smtClean="0">
                <a:cs typeface="Times New Roman" pitchFamily="18" charset="0"/>
              </a:rPr>
              <a:t>__________________________________.</a:t>
            </a:r>
            <a:endParaRPr lang="en-US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cs typeface="Times New Roman" pitchFamily="18" charset="0"/>
              </a:rPr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Venous Pressure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Factors that increase the blood flow into RA…elevate the CVP: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Increase in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Widespread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Increased CVP can lead to </a:t>
            </a:r>
            <a:r>
              <a:rPr lang="en-US" dirty="0" smtClean="0">
                <a:cs typeface="Times New Roman" pitchFamily="18" charset="0"/>
              </a:rPr>
              <a:t>____________________________________ due </a:t>
            </a:r>
            <a:r>
              <a:rPr lang="en-US" dirty="0">
                <a:cs typeface="Times New Roman" pitchFamily="18" charset="0"/>
              </a:rPr>
              <a:t>to the hydrostatic pressure forcing fluid into tissues.  </a:t>
            </a:r>
            <a:endParaRPr 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Pressure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Is the force the blood exerts against the </a:t>
            </a:r>
            <a:r>
              <a:rPr lang="en-US" b="1" dirty="0">
                <a:cs typeface="Times New Roman" pitchFamily="18" charset="0"/>
              </a:rPr>
              <a:t>inner walls of the blood vessels</a:t>
            </a:r>
            <a:r>
              <a:rPr lang="en-US" dirty="0">
                <a:cs typeface="Times New Roman" pitchFamily="18" charset="0"/>
              </a:rPr>
              <a:t>.  </a:t>
            </a: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Most commonly refers to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pressure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Arterial blood pressure:  rises and falls in a pattern with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 When ventricles contract:  </a:t>
            </a:r>
            <a:r>
              <a:rPr lang="en-US" b="1" dirty="0">
                <a:cs typeface="Times New Roman" pitchFamily="18" charset="0"/>
              </a:rPr>
              <a:t>ventricular systole</a:t>
            </a:r>
            <a:r>
              <a:rPr lang="en-US" dirty="0">
                <a:cs typeface="Times New Roman" pitchFamily="18" charset="0"/>
              </a:rPr>
              <a:t>:  walls squeeze blood into </a:t>
            </a:r>
            <a:r>
              <a:rPr lang="en-US" dirty="0" smtClean="0">
                <a:cs typeface="Times New Roman" pitchFamily="18" charset="0"/>
              </a:rPr>
              <a:t>_____________________________________.  </a:t>
            </a:r>
            <a:r>
              <a:rPr lang="en-US" dirty="0">
                <a:cs typeface="Times New Roman" pitchFamily="18" charset="0"/>
              </a:rPr>
              <a:t>Pressure in the arteries increases sharply. 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pressure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__________________________________ </a:t>
            </a:r>
            <a:r>
              <a:rPr lang="en-US" dirty="0" smtClean="0">
                <a:cs typeface="Times New Roman" pitchFamily="18" charset="0"/>
              </a:rPr>
              <a:t>achieved </a:t>
            </a:r>
            <a:r>
              <a:rPr lang="en-US" dirty="0">
                <a:cs typeface="Times New Roman" pitchFamily="18" charset="0"/>
              </a:rPr>
              <a:t>during </a:t>
            </a:r>
            <a:r>
              <a:rPr lang="en-US" b="1" dirty="0">
                <a:cs typeface="Times New Roman" pitchFamily="18" charset="0"/>
              </a:rPr>
              <a:t>ventricular contraction</a:t>
            </a:r>
            <a:r>
              <a:rPr lang="en-US" dirty="0">
                <a:cs typeface="Times New Roman" pitchFamily="18" charset="0"/>
              </a:rPr>
              <a:t> is </a:t>
            </a:r>
            <a:r>
              <a:rPr lang="en-US" b="1" dirty="0" smtClean="0">
                <a:cs typeface="Times New Roman" pitchFamily="18" charset="0"/>
              </a:rPr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pressure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When </a:t>
            </a:r>
            <a:r>
              <a:rPr lang="en-US" b="1" dirty="0">
                <a:cs typeface="Times New Roman" pitchFamily="18" charset="0"/>
              </a:rPr>
              <a:t>ventricles relax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= 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the arterial pressure drops, and the </a:t>
            </a:r>
            <a:r>
              <a:rPr lang="en-US" b="1" dirty="0" smtClean="0">
                <a:cs typeface="Times New Roman" pitchFamily="18" charset="0"/>
              </a:rPr>
              <a:t>_____________________________________ </a:t>
            </a:r>
            <a:r>
              <a:rPr lang="en-US" dirty="0" smtClean="0">
                <a:cs typeface="Times New Roman" pitchFamily="18" charset="0"/>
              </a:rPr>
              <a:t>that </a:t>
            </a:r>
            <a:r>
              <a:rPr lang="en-US" dirty="0">
                <a:cs typeface="Times New Roman" pitchFamily="18" charset="0"/>
              </a:rPr>
              <a:t>remains in the arteries before the next contraction is the </a:t>
            </a:r>
            <a:r>
              <a:rPr lang="en-US" b="1" dirty="0" smtClean="0">
                <a:cs typeface="Times New Roman" pitchFamily="18" charset="0"/>
              </a:rPr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Pressure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BP read as </a:t>
            </a:r>
            <a:r>
              <a:rPr lang="en-US" dirty="0" smtClean="0">
                <a:cs typeface="Times New Roman" pitchFamily="18" charset="0"/>
              </a:rPr>
              <a:t>_____________________________________ </a:t>
            </a:r>
            <a:r>
              <a:rPr lang="en-US" dirty="0">
                <a:cs typeface="Times New Roman" pitchFamily="18" charset="0"/>
              </a:rPr>
              <a:t>which translates into </a:t>
            </a:r>
          </a:p>
          <a:p>
            <a:pPr>
              <a:buFontTx/>
              <a:buNone/>
            </a:pP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ventricular contraction pressure/ventricular relaxation pressure.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the expansion/recoil of artery walls due to  increased pressure from ventricular contraction.  </a:t>
            </a:r>
          </a:p>
          <a:p>
            <a:r>
              <a:rPr lang="en-US">
                <a:cs typeface="Times New Roman" pitchFamily="18" charset="0"/>
              </a:rPr>
              <a:t>Felt near surfaces.  </a:t>
            </a:r>
          </a:p>
          <a:p>
            <a:pPr lvl="1"/>
            <a:r>
              <a:rPr lang="en-US">
                <a:cs typeface="Times New Roman" pitchFamily="18" charset="0"/>
              </a:rPr>
              <a:t>Radial artery:  near wrist:  two finger widths below thumb.  Equal to the rate at which the left ventricle contracts and can be used to determine heart rate.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 term BP control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Short term controls of blood pressure</a:t>
            </a:r>
          </a:p>
          <a:p>
            <a:pPr lvl="1">
              <a:lnSpc>
                <a:spcPct val="90000"/>
              </a:lnSpc>
            </a:pPr>
            <a:r>
              <a:rPr lang="en-US"/>
              <a:t>Nervous system</a:t>
            </a:r>
          </a:p>
          <a:p>
            <a:pPr lvl="1">
              <a:lnSpc>
                <a:spcPct val="90000"/>
              </a:lnSpc>
            </a:pPr>
            <a:r>
              <a:rPr lang="en-US"/>
              <a:t>Chemicals</a:t>
            </a:r>
          </a:p>
          <a:p>
            <a:pPr lvl="1">
              <a:lnSpc>
                <a:spcPct val="90000"/>
              </a:lnSpc>
            </a:pPr>
            <a:r>
              <a:rPr lang="en-US"/>
              <a:t>Hormones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Function to correct minor fluctuations in BP</a:t>
            </a:r>
          </a:p>
          <a:p>
            <a:pPr lvl="1">
              <a:lnSpc>
                <a:spcPct val="90000"/>
              </a:lnSpc>
            </a:pPr>
            <a:r>
              <a:rPr lang="en-US"/>
              <a:t>By altering peripheral resistance</a:t>
            </a:r>
          </a:p>
          <a:p>
            <a:pPr lvl="1">
              <a:lnSpc>
                <a:spcPct val="90000"/>
              </a:lnSpc>
            </a:pPr>
            <a:r>
              <a:rPr lang="en-US"/>
              <a:t>By altering cardiac output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Epicardium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corresponds to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Protective outer </a:t>
            </a:r>
            <a:r>
              <a:rPr lang="en-US" dirty="0" smtClean="0">
                <a:cs typeface="Times New Roman" pitchFamily="18" charset="0"/>
              </a:rPr>
              <a:t>layer_ 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 Center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Short term control:  neural</a:t>
            </a:r>
          </a:p>
          <a:p>
            <a:pPr lvl="1"/>
            <a:r>
              <a:rPr lang="en-US"/>
              <a:t>Two main goals</a:t>
            </a:r>
          </a:p>
          <a:p>
            <a:pPr lvl="2"/>
            <a:r>
              <a:rPr lang="en-US"/>
              <a:t>Maintaining adequate mean arterial pressure by altering blood vessel diameter</a:t>
            </a:r>
          </a:p>
          <a:p>
            <a:pPr lvl="2"/>
            <a:endParaRPr lang="en-US"/>
          </a:p>
          <a:p>
            <a:pPr lvl="2"/>
            <a:r>
              <a:rPr lang="en-US"/>
              <a:t>Distributing blood to those organs with a higher demand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 center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Vasomotor center:  neurons located in the medulla</a:t>
            </a:r>
          </a:p>
          <a:p>
            <a:pPr lvl="1"/>
            <a:r>
              <a:rPr lang="en-US"/>
              <a:t>With the cardiac center in the medulla, they form the cardiovascular center</a:t>
            </a:r>
          </a:p>
          <a:p>
            <a:r>
              <a:rPr lang="en-US"/>
              <a:t>Vasomotor center in medulla </a:t>
            </a:r>
            <a:r>
              <a:rPr lang="en-US">
                <a:sym typeface="Wingdings" pitchFamily="2" charset="2"/>
              </a:rPr>
              <a:t>sympathetic efferent fibers  smooth muscles of the arterioles</a:t>
            </a:r>
          </a:p>
          <a:p>
            <a:pPr lvl="1"/>
            <a:r>
              <a:rPr lang="en-US"/>
              <a:t>Arterioles under state of constant constriction called vasomotor tone</a:t>
            </a:r>
          </a:p>
          <a:p>
            <a:pPr lvl="1"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 activity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Vasomotor control modified by</a:t>
            </a:r>
          </a:p>
          <a:p>
            <a:pPr lvl="1"/>
            <a:r>
              <a:rPr lang="en-US"/>
              <a:t>Baroreceptors</a:t>
            </a:r>
          </a:p>
          <a:p>
            <a:pPr lvl="1"/>
            <a:endParaRPr lang="en-US"/>
          </a:p>
          <a:p>
            <a:pPr lvl="1"/>
            <a:r>
              <a:rPr lang="en-US"/>
              <a:t>Chemoreceptors</a:t>
            </a:r>
          </a:p>
          <a:p>
            <a:pPr lvl="1"/>
            <a:endParaRPr lang="en-US"/>
          </a:p>
          <a:p>
            <a:pPr lvl="1"/>
            <a:r>
              <a:rPr lang="en-US"/>
              <a:t>Higher brain centers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Vasomotor:  Baroreceptors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Increased arterial BP causes stretch in baroreceptors</a:t>
            </a:r>
          </a:p>
          <a:p>
            <a:pPr lvl="1"/>
            <a:r>
              <a:rPr lang="en-US"/>
              <a:t>Located in carotid sinuses</a:t>
            </a:r>
          </a:p>
          <a:p>
            <a:pPr lvl="2"/>
            <a:r>
              <a:rPr lang="en-US"/>
              <a:t>Carotid provides the major blood flow to the brain</a:t>
            </a:r>
          </a:p>
          <a:p>
            <a:pPr lvl="2"/>
            <a:r>
              <a:rPr lang="en-US"/>
              <a:t>Carotid sinus reflex protects the brain</a:t>
            </a:r>
          </a:p>
          <a:p>
            <a:pPr lvl="2"/>
            <a:endParaRPr lang="en-US"/>
          </a:p>
          <a:p>
            <a:pPr lvl="1"/>
            <a:r>
              <a:rPr lang="en-US"/>
              <a:t>Located in aortic arch and walls of large arteries</a:t>
            </a:r>
          </a:p>
          <a:p>
            <a:pPr lvl="2"/>
            <a:r>
              <a:rPr lang="en-US"/>
              <a:t>Aortic sinus reflex protects the systemic circuit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Vasomotor:  baroreceptors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Increased BP </a:t>
            </a:r>
            <a:r>
              <a:rPr lang="en-US" sz="2800">
                <a:sym typeface="Wingdings" pitchFamily="2" charset="2"/>
              </a:rPr>
              <a:t> </a:t>
            </a:r>
          </a:p>
          <a:p>
            <a:r>
              <a:rPr lang="en-US" sz="2800">
                <a:sym typeface="Wingdings" pitchFamily="2" charset="2"/>
              </a:rPr>
              <a:t>stretches vessels  </a:t>
            </a:r>
          </a:p>
          <a:p>
            <a:r>
              <a:rPr lang="en-US" sz="2800">
                <a:sym typeface="Wingdings" pitchFamily="2" charset="2"/>
              </a:rPr>
              <a:t>triggers baroreceptors  </a:t>
            </a:r>
          </a:p>
          <a:p>
            <a:r>
              <a:rPr lang="en-US" sz="2800">
                <a:sym typeface="Wingdings" pitchFamily="2" charset="2"/>
              </a:rPr>
              <a:t>impulses sent to vasomotor center  </a:t>
            </a:r>
          </a:p>
          <a:p>
            <a:r>
              <a:rPr lang="en-US" sz="2800">
                <a:sym typeface="Wingdings" pitchFamily="2" charset="2"/>
              </a:rPr>
              <a:t>arterioles and veins vasodilate  </a:t>
            </a:r>
          </a:p>
          <a:p>
            <a:r>
              <a:rPr lang="en-US" sz="2800">
                <a:sym typeface="Wingdings" pitchFamily="2" charset="2"/>
              </a:rPr>
              <a:t>BP drops</a:t>
            </a:r>
            <a:endParaRPr lang="en-US" sz="2800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Vasomotor:  chemoreceptors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Sensitive to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Oxygen 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pH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Carbon dioxide</a:t>
            </a:r>
          </a:p>
          <a:p>
            <a:pPr>
              <a:lnSpc>
                <a:spcPct val="80000"/>
              </a:lnSpc>
            </a:pPr>
            <a:r>
              <a:rPr lang="en-US" sz="2800"/>
              <a:t>Locations: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Carotid bodies located in Carotid artery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Aortic bodies located in Aorta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Main function: 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regulating respiratory rate, but does have some blood pressure function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Vasomotor:  chemoreceptors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Decreased oxygen </a:t>
            </a:r>
            <a:r>
              <a:rPr lang="en-US">
                <a:sym typeface="Wingdings" pitchFamily="2" charset="2"/>
              </a:rPr>
              <a:t> stimulates chemoreceptors  </a:t>
            </a:r>
          </a:p>
          <a:p>
            <a:pPr lvl="1"/>
            <a:r>
              <a:rPr lang="en-US">
                <a:sym typeface="Wingdings" pitchFamily="2" charset="2"/>
              </a:rPr>
              <a:t>signals sent to cardioacceleratory center  cardiac output increases</a:t>
            </a:r>
          </a:p>
          <a:p>
            <a:pPr lvl="1"/>
            <a:endParaRPr lang="en-US">
              <a:sym typeface="Wingdings" pitchFamily="2" charset="2"/>
            </a:endParaRPr>
          </a:p>
          <a:p>
            <a:pPr lvl="1"/>
            <a:r>
              <a:rPr lang="en-US">
                <a:sym typeface="Wingdings" pitchFamily="2" charset="2"/>
              </a:rPr>
              <a:t>AND signals sent to vasomotor center  vasoconstriction  blood pressure rises  blood supply returns to heart (and lungs) quickly</a:t>
            </a:r>
            <a:endParaRPr lang="en-US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Vasomotor:  brain functions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Medulla is not the only brain area that controls blood pressure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Cerebral cortex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Hypothalamus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Both of these regions have input into medulla to indirectly control BP 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Hormone effects on BP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Adrenal medulla</a:t>
            </a:r>
          </a:p>
          <a:p>
            <a:pPr lvl="1"/>
            <a:r>
              <a:rPr lang="en-US"/>
              <a:t>Epinephrine</a:t>
            </a:r>
          </a:p>
          <a:p>
            <a:pPr lvl="2"/>
            <a:r>
              <a:rPr lang="en-US"/>
              <a:t>increases CO</a:t>
            </a:r>
          </a:p>
          <a:p>
            <a:pPr lvl="2"/>
            <a:r>
              <a:rPr lang="en-US"/>
              <a:t>General vasoconstriction</a:t>
            </a:r>
          </a:p>
          <a:p>
            <a:pPr lvl="2"/>
            <a:r>
              <a:rPr lang="en-US"/>
              <a:t>Specific vasodilation:  skeletal and cardiac muscles</a:t>
            </a:r>
          </a:p>
          <a:p>
            <a:pPr lvl="1"/>
            <a:r>
              <a:rPr lang="en-US"/>
              <a:t>Norepinephrine</a:t>
            </a:r>
          </a:p>
          <a:p>
            <a:pPr lvl="2"/>
            <a:r>
              <a:rPr lang="en-US"/>
              <a:t>vasoconstriction</a:t>
            </a:r>
          </a:p>
          <a:p>
            <a:r>
              <a:rPr lang="en-US"/>
              <a:t>Enhance sympathetic fight/flight response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Hormone effects on BP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Atrial natriuretic peptide:  ANP</a:t>
            </a:r>
          </a:p>
          <a:p>
            <a:endParaRPr lang="en-US"/>
          </a:p>
          <a:p>
            <a:r>
              <a:rPr lang="en-US"/>
              <a:t>Increased blood pressure stimulates ANP release.</a:t>
            </a:r>
          </a:p>
          <a:p>
            <a:pPr lvl="1"/>
            <a:r>
              <a:rPr lang="en-US"/>
              <a:t>Results in decrease BP after ANP causes sodium to be excreted from kidneys</a:t>
            </a:r>
          </a:p>
          <a:p>
            <a:pPr lvl="2"/>
            <a:endParaRPr lang="en-US"/>
          </a:p>
          <a:p>
            <a:pPr lvl="2"/>
            <a:r>
              <a:rPr lang="en-US"/>
              <a:t>Where sodium goes, water goes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Myocardium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Middle layer</a:t>
            </a:r>
          </a:p>
          <a:p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Consists largely of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Fibers are arranged in planes, separated 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by _</a:t>
            </a:r>
            <a:endParaRPr lang="en-US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Hormone effects on BP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Antidiuretic Hormone ADH/ vasopressin</a:t>
            </a:r>
          </a:p>
          <a:p>
            <a:r>
              <a:rPr lang="en-US"/>
              <a:t>Results in the conservation of water in the body</a:t>
            </a:r>
          </a:p>
          <a:p>
            <a:endParaRPr lang="en-US"/>
          </a:p>
          <a:p>
            <a:r>
              <a:rPr lang="en-US"/>
              <a:t>If low BP or blood volume, ADH will prevent water from being lost as urine</a:t>
            </a:r>
          </a:p>
          <a:p>
            <a:pPr lvl="1"/>
            <a:r>
              <a:rPr lang="en-US"/>
              <a:t>Water restores blood volume/pressure</a:t>
            </a:r>
          </a:p>
          <a:p>
            <a:r>
              <a:rPr lang="en-US"/>
              <a:t>Also can cause vasoconstriction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Hormone effects on BP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Angiotensin II</a:t>
            </a:r>
          </a:p>
          <a:p>
            <a:endParaRPr lang="en-US">
              <a:sym typeface="Wingdings" pitchFamily="2" charset="2"/>
            </a:endParaRPr>
          </a:p>
          <a:p>
            <a:pPr lvl="1"/>
            <a:r>
              <a:rPr lang="en-US">
                <a:sym typeface="Wingdings" pitchFamily="2" charset="2"/>
              </a:rPr>
              <a:t>stimulates vasoconstriction</a:t>
            </a:r>
          </a:p>
          <a:p>
            <a:endParaRPr lang="en-US"/>
          </a:p>
          <a:p>
            <a:pPr lvl="1"/>
            <a:r>
              <a:rPr lang="en-US"/>
              <a:t>Causes the release of ADH and Aldosterone</a:t>
            </a:r>
          </a:p>
          <a:p>
            <a:pPr lvl="2"/>
            <a:r>
              <a:rPr lang="en-US"/>
              <a:t>Causes long-term regulation by increasing blood volume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Hormone effects on BP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Angiotensin II</a:t>
            </a:r>
          </a:p>
          <a:p>
            <a:pPr lvl="1"/>
            <a:r>
              <a:rPr lang="en-US"/>
              <a:t>Low BP </a:t>
            </a:r>
            <a:r>
              <a:rPr lang="en-US">
                <a:sym typeface="Wingdings" pitchFamily="2" charset="2"/>
              </a:rPr>
              <a:t></a:t>
            </a:r>
          </a:p>
          <a:p>
            <a:pPr lvl="1"/>
            <a:r>
              <a:rPr lang="en-US">
                <a:sym typeface="Wingdings" pitchFamily="2" charset="2"/>
              </a:rPr>
              <a:t>Kidneys release renin</a:t>
            </a:r>
          </a:p>
          <a:p>
            <a:pPr lvl="1"/>
            <a:endParaRPr lang="en-US">
              <a:sym typeface="Wingdings" pitchFamily="2" charset="2"/>
            </a:endParaRPr>
          </a:p>
          <a:p>
            <a:pPr lvl="1"/>
            <a:r>
              <a:rPr lang="en-US">
                <a:sym typeface="Wingdings" pitchFamily="2" charset="2"/>
              </a:rPr>
              <a:t>Renin acts as an enzyme, breaking angiotensinogen into angiotensin I</a:t>
            </a:r>
          </a:p>
          <a:p>
            <a:pPr lvl="1"/>
            <a:endParaRPr lang="en-US">
              <a:sym typeface="Wingdings" pitchFamily="2" charset="2"/>
            </a:endParaRPr>
          </a:p>
          <a:p>
            <a:pPr lvl="1"/>
            <a:r>
              <a:rPr lang="en-US">
                <a:sym typeface="Wingdings" pitchFamily="2" charset="2"/>
              </a:rPr>
              <a:t>Angiotensin I is changed into angiotensin II by ACE:  Angiotensin Converting Enzyme</a:t>
            </a:r>
            <a:endParaRPr lang="en-US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BP Control:  Long term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Will change blood pressure based on changes in blood volume</a:t>
            </a:r>
          </a:p>
          <a:p>
            <a:pPr lvl="1">
              <a:lnSpc>
                <a:spcPct val="90000"/>
              </a:lnSpc>
            </a:pPr>
            <a:r>
              <a:rPr lang="en-US"/>
              <a:t>Recall that short term controls dealt mostly with altering peripheral resistance to control blood pressure</a:t>
            </a:r>
          </a:p>
          <a:p>
            <a:pPr>
              <a:lnSpc>
                <a:spcPct val="90000"/>
              </a:lnSpc>
            </a:pPr>
            <a:r>
              <a:rPr lang="en-US"/>
              <a:t>Short term solutions like baroreceptors can </a:t>
            </a:r>
          </a:p>
          <a:p>
            <a:pPr lvl="1">
              <a:lnSpc>
                <a:spcPct val="90000"/>
              </a:lnSpc>
            </a:pPr>
            <a:r>
              <a:rPr lang="en-US"/>
              <a:t>Respond quickly</a:t>
            </a:r>
          </a:p>
          <a:p>
            <a:pPr lvl="1">
              <a:lnSpc>
                <a:spcPct val="90000"/>
              </a:lnSpc>
            </a:pPr>
            <a:r>
              <a:rPr lang="en-US"/>
              <a:t>Adapt to chronic conditions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BP control:  long term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Kidneys</a:t>
            </a:r>
          </a:p>
          <a:p>
            <a:pPr lvl="1">
              <a:lnSpc>
                <a:spcPct val="90000"/>
              </a:lnSpc>
            </a:pPr>
            <a:r>
              <a:rPr lang="en-US"/>
              <a:t>Directly regulate arterial pressure</a:t>
            </a:r>
          </a:p>
          <a:p>
            <a:pPr lvl="2">
              <a:lnSpc>
                <a:spcPct val="90000"/>
              </a:lnSpc>
            </a:pPr>
            <a:r>
              <a:rPr lang="en-US"/>
              <a:t>Alters blood volume as a function of filtration pressure</a:t>
            </a:r>
          </a:p>
          <a:p>
            <a:pPr lvl="3">
              <a:lnSpc>
                <a:spcPct val="90000"/>
              </a:lnSpc>
            </a:pPr>
            <a:r>
              <a:rPr lang="en-US"/>
              <a:t>High blood pressure forces blood to be filtered and processed quickly through the renal system.  Larger amounts of water will be lost as urine causing the blood pressure to lower</a:t>
            </a:r>
          </a:p>
          <a:p>
            <a:pPr lvl="1">
              <a:lnSpc>
                <a:spcPct val="90000"/>
              </a:lnSpc>
            </a:pPr>
            <a:r>
              <a:rPr lang="en-US"/>
              <a:t>Indirectly regulates arterial pressure</a:t>
            </a:r>
          </a:p>
          <a:p>
            <a:pPr lvl="2">
              <a:lnSpc>
                <a:spcPct val="90000"/>
              </a:lnSpc>
            </a:pPr>
            <a:r>
              <a:rPr lang="en-US"/>
              <a:t>Renin-angiotensin mechanism:  </a:t>
            </a:r>
          </a:p>
          <a:p>
            <a:pPr lvl="3">
              <a:lnSpc>
                <a:spcPct val="90000"/>
              </a:lnSpc>
            </a:pPr>
            <a:r>
              <a:rPr lang="en-US"/>
              <a:t>stimulates aldosterone which reabsorbs sodium and in turn causes the reabsorption of water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3429000" cy="51054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the expansion/recoil of artery walls due to  increased pressure from ventricular contraction.  </a:t>
            </a:r>
          </a:p>
          <a:p>
            <a:r>
              <a:rPr lang="en-US" dirty="0">
                <a:cs typeface="Times New Roman" pitchFamily="18" charset="0"/>
              </a:rPr>
              <a:t>Felt near surfaces.  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7170" name="Picture 2" descr="C:\Documents and Settings\bawargo\My Documents\marieb bwargo01\19_AllImages\19-11BodySites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1650" y="0"/>
            <a:ext cx="4832350" cy="6434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 and neck pulses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/>
              <a:t>Temporal artery</a:t>
            </a:r>
          </a:p>
          <a:p>
            <a:pPr lvl="1"/>
            <a:r>
              <a:rPr lang="en-US"/>
              <a:t>Branches off of external carotid artery</a:t>
            </a:r>
          </a:p>
          <a:p>
            <a:pPr lvl="1"/>
            <a:endParaRPr lang="en-US"/>
          </a:p>
          <a:p>
            <a:pPr lvl="1"/>
            <a:r>
              <a:rPr lang="en-US"/>
              <a:t>Pulse is palpable superior to the zygomatic arch, anterior and superior to the tragus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7938" y="1447800"/>
            <a:ext cx="4056062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 and neck pulses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Common carotid artery</a:t>
            </a:r>
          </a:p>
          <a:p>
            <a:pPr lvl="1"/>
            <a:r>
              <a:rPr lang="en-US"/>
              <a:t>The </a:t>
            </a:r>
            <a:r>
              <a:rPr lang="en-US" b="1"/>
              <a:t>left</a:t>
            </a:r>
            <a:r>
              <a:rPr lang="en-US"/>
              <a:t> common carotid artery is one of three arteries that originate along the aortic arch</a:t>
            </a:r>
          </a:p>
          <a:p>
            <a:pPr lvl="1"/>
            <a:r>
              <a:rPr lang="en-US"/>
              <a:t>The </a:t>
            </a:r>
            <a:r>
              <a:rPr lang="en-US" b="1"/>
              <a:t>right</a:t>
            </a:r>
            <a:r>
              <a:rPr lang="en-US"/>
              <a:t> common carotid artery arises from the brachiocephalic artery</a:t>
            </a:r>
          </a:p>
          <a:p>
            <a:pPr lvl="1"/>
            <a:r>
              <a:rPr lang="en-US"/>
              <a:t>Pulse:  palpated in the neck at lateral aspects of trachea</a:t>
            </a:r>
          </a:p>
          <a:p>
            <a:pPr lvl="2"/>
            <a:r>
              <a:rPr lang="en-US"/>
              <a:t>Baroreceptors in carotids are sensitive to bilateral palpation, may cause bradycardia or fainting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en-US"/>
              <a:t>Upper limb pulses</a:t>
            </a:r>
          </a:p>
        </p:txBody>
      </p:sp>
      <p:sp>
        <p:nvSpPr>
          <p:cNvPr id="38915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/>
              <a:t>Brachial artery</a:t>
            </a:r>
          </a:p>
          <a:p>
            <a:pPr lvl="1"/>
            <a:r>
              <a:rPr lang="en-US"/>
              <a:t>Origin:  subclavian artery </a:t>
            </a:r>
            <a:r>
              <a:rPr lang="en-US">
                <a:sym typeface="Wingdings" pitchFamily="2" charset="2"/>
              </a:rPr>
              <a:t> axillary artery  to brachial artery</a:t>
            </a:r>
            <a:endParaRPr lang="en-US"/>
          </a:p>
          <a:p>
            <a:pPr lvl="1"/>
            <a:r>
              <a:rPr lang="en-US"/>
              <a:t>Palpation:  at the antecubital fossa</a:t>
            </a:r>
          </a:p>
          <a:p>
            <a:pPr lvl="1"/>
            <a:r>
              <a:rPr lang="en-US"/>
              <a:t>Is the artery used to determine arterial blood pressure   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1700" y="0"/>
            <a:ext cx="3162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Upper limb pulses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Radial Artery</a:t>
            </a:r>
          </a:p>
          <a:p>
            <a:pPr lvl="1">
              <a:lnSpc>
                <a:spcPct val="90000"/>
              </a:lnSpc>
            </a:pPr>
            <a:r>
              <a:rPr lang="en-US"/>
              <a:t>Origin:  Subclavian a </a:t>
            </a:r>
            <a:r>
              <a:rPr lang="en-US">
                <a:sym typeface="Wingdings" pitchFamily="2" charset="2"/>
              </a:rPr>
              <a:t> axillary a  brachial a  splits into radial a and ulnar a</a:t>
            </a:r>
          </a:p>
          <a:p>
            <a:pPr lvl="1">
              <a:lnSpc>
                <a:spcPct val="90000"/>
              </a:lnSpc>
            </a:pPr>
            <a:endParaRPr lang="en-US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/>
              <a:t>Palpation:  at the anterior wrist:  three finger-widths proximal to the thenar eminence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775" y="1295400"/>
            <a:ext cx="29432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Endocardium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cs typeface="Times New Roman" pitchFamily="18" charset="0"/>
              </a:rPr>
              <a:t>inner layer…</a:t>
            </a:r>
          </a:p>
          <a:p>
            <a:r>
              <a:rPr lang="en-US" dirty="0">
                <a:cs typeface="Times New Roman" pitchFamily="18" charset="0"/>
              </a:rPr>
              <a:t>Contains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Purkinje </a:t>
            </a:r>
            <a:r>
              <a:rPr lang="en-US" dirty="0">
                <a:cs typeface="Times New Roman" pitchFamily="18" charset="0"/>
              </a:rPr>
              <a:t>fibers. </a:t>
            </a:r>
          </a:p>
          <a:p>
            <a:r>
              <a:rPr lang="en-US" dirty="0">
                <a:cs typeface="Times New Roman" pitchFamily="18" charset="0"/>
              </a:rPr>
              <a:t>Protective inner lining of the chambers and valves.   </a:t>
            </a:r>
          </a:p>
          <a:p>
            <a:r>
              <a:rPr lang="en-US" dirty="0" smtClean="0">
                <a:cs typeface="Times New Roman" pitchFamily="18" charset="0"/>
              </a:rPr>
              <a:t>_____________________________________ with </a:t>
            </a:r>
            <a:r>
              <a:rPr lang="en-US" dirty="0">
                <a:cs typeface="Times New Roman" pitchFamily="18" charset="0"/>
              </a:rPr>
              <a:t>the endothelial linings of the blood vessels leaving and entering the heart. </a:t>
            </a:r>
            <a:endParaRPr lang="en-US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 Limb Pulses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four arterial pulses are routinely felt in the lower limb.</a:t>
            </a:r>
          </a:p>
          <a:p>
            <a:pPr lvl="1"/>
            <a:r>
              <a:rPr lang="en-US"/>
              <a:t>femoral</a:t>
            </a:r>
          </a:p>
          <a:p>
            <a:pPr lvl="1"/>
            <a:r>
              <a:rPr lang="en-US"/>
              <a:t>popliteal </a:t>
            </a:r>
          </a:p>
          <a:p>
            <a:pPr lvl="1"/>
            <a:r>
              <a:rPr lang="en-US"/>
              <a:t>Posterior tibial </a:t>
            </a:r>
          </a:p>
          <a:p>
            <a:pPr lvl="1"/>
            <a:r>
              <a:rPr lang="en-US"/>
              <a:t>Dorsalis pedis (dorsum of foot)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Femoral pulse</a:t>
            </a:r>
          </a:p>
        </p:txBody>
      </p:sp>
      <p:sp>
        <p:nvSpPr>
          <p:cNvPr id="20483" name="AutoShap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Most of the blood supply to the lower limb is carried in the external iliac artery. </a:t>
            </a:r>
          </a:p>
          <a:p>
            <a:pPr lvl="1"/>
            <a:r>
              <a:rPr lang="en-US"/>
              <a:t>Aorta </a:t>
            </a:r>
            <a:r>
              <a:rPr lang="en-US">
                <a:sym typeface="Wingdings" pitchFamily="2" charset="2"/>
              </a:rPr>
              <a:t></a:t>
            </a:r>
          </a:p>
          <a:p>
            <a:pPr lvl="1"/>
            <a:r>
              <a:rPr lang="en-US">
                <a:sym typeface="Wingdings" pitchFamily="2" charset="2"/>
              </a:rPr>
              <a:t>descending aorta  </a:t>
            </a:r>
          </a:p>
          <a:p>
            <a:pPr lvl="1"/>
            <a:r>
              <a:rPr lang="en-US">
                <a:sym typeface="Wingdings" pitchFamily="2" charset="2"/>
              </a:rPr>
              <a:t>common iliac artery  </a:t>
            </a:r>
          </a:p>
          <a:p>
            <a:pPr lvl="1"/>
            <a:r>
              <a:rPr lang="en-US">
                <a:sym typeface="Wingdings" pitchFamily="2" charset="2"/>
              </a:rPr>
              <a:t>external iliac artery  </a:t>
            </a:r>
          </a:p>
          <a:p>
            <a:pPr lvl="1"/>
            <a:r>
              <a:rPr lang="en-US"/>
              <a:t>becomes the femoral artery </a:t>
            </a:r>
            <a:r>
              <a:rPr lang="en-US">
                <a:sym typeface="Wingdings" pitchFamily="2" charset="2"/>
              </a:rPr>
              <a:t> </a:t>
            </a:r>
          </a:p>
          <a:p>
            <a:pPr lvl="1"/>
            <a:r>
              <a:rPr lang="en-US">
                <a:sym typeface="Wingdings" pitchFamily="2" charset="2"/>
              </a:rPr>
              <a:t>deep femoral</a:t>
            </a:r>
            <a:endParaRPr lang="en-US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Femoral Pulse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Locate the superior border of the pubis in the mid line of the body; </a:t>
            </a:r>
          </a:p>
          <a:p>
            <a:r>
              <a:rPr lang="en-US" sz="2800"/>
              <a:t>Feel the anterior iliac crest. The femoral pulse can be found midway between these two bony points </a:t>
            </a:r>
          </a:p>
          <a:p>
            <a:pPr lvl="1"/>
            <a:r>
              <a:rPr lang="en-US" sz="2400"/>
              <a:t>(the mid-inguinal point) </a:t>
            </a:r>
          </a:p>
          <a:p>
            <a:endParaRPr lang="en-US" sz="2800"/>
          </a:p>
        </p:txBody>
      </p:sp>
      <p:pic>
        <p:nvPicPr>
          <p:cNvPr id="25605" name="Picture 5" descr="safe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7900" y="2047081"/>
            <a:ext cx="3759200" cy="3632200"/>
          </a:xfrm>
          <a:noFill/>
          <a:ln/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Popliteal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femoral artery leaves enters the popliteal fossa by passing through the adductor magnus muscle. </a:t>
            </a:r>
          </a:p>
          <a:p>
            <a:r>
              <a:rPr lang="en-US" sz="2800"/>
              <a:t>The name of the vessel then changes to the popliteal artery. </a:t>
            </a:r>
          </a:p>
        </p:txBody>
      </p:sp>
      <p:pic>
        <p:nvPicPr>
          <p:cNvPr id="27653" name="Picture 5" descr="poplite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0" y="2129631"/>
            <a:ext cx="2476500" cy="3467100"/>
          </a:xfrm>
          <a:noFill/>
          <a:ln/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Palpating popliteal artery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bend the knee so that it is flexed to about 90 degrees. </a:t>
            </a:r>
          </a:p>
          <a:p>
            <a:r>
              <a:rPr lang="en-US"/>
              <a:t>press the tips of your fingers into the popliteal fossa. </a:t>
            </a:r>
          </a:p>
          <a:p>
            <a:endParaRPr lang="en-US"/>
          </a:p>
          <a:p>
            <a:r>
              <a:rPr lang="en-US"/>
              <a:t>The popliteal pulse is deep and diffuse</a:t>
            </a:r>
          </a:p>
          <a:p>
            <a:pPr lvl="1"/>
            <a:r>
              <a:rPr lang="en-US"/>
              <a:t>Can be difficult to palpate</a:t>
            </a:r>
          </a:p>
          <a:p>
            <a:pPr lvl="1">
              <a:buFontTx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Posterior Tibial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Popliteal artery branches into anterior tibial and posterior tibial arteries.</a:t>
            </a:r>
          </a:p>
        </p:txBody>
      </p:sp>
      <p:pic>
        <p:nvPicPr>
          <p:cNvPr id="28677" name="Picture 5" descr="post tib pul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19481"/>
            <a:ext cx="4038600" cy="3487400"/>
          </a:xfrm>
          <a:noFill/>
          <a:ln/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Palpating Posterior tibial artery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Locate the medial malleolus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inferior and posterior to the medial malleolus you should find the posterior tibial pulse.</a:t>
            </a:r>
            <a:r>
              <a:rPr lang="en-US" i="1"/>
              <a:t> 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Dorsalis Pedis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Below the knee, the popliteal artery divides into the anterior and posterior tibial arteries.</a:t>
            </a:r>
          </a:p>
          <a:p>
            <a:pPr>
              <a:lnSpc>
                <a:spcPct val="90000"/>
              </a:lnSpc>
            </a:pPr>
            <a:r>
              <a:rPr lang="en-US" sz="2400"/>
              <a:t>The anterior branch enters the anterior compartment of the leg by passing between the tibia and fibula above the interosseous membrane. </a:t>
            </a:r>
          </a:p>
          <a:p>
            <a:pPr>
              <a:lnSpc>
                <a:spcPct val="90000"/>
              </a:lnSpc>
            </a:pPr>
            <a:r>
              <a:rPr lang="en-US" sz="2400"/>
              <a:t>It continues on to the dorsum of the foot as the dorsalis pedis artery</a:t>
            </a:r>
          </a:p>
        </p:txBody>
      </p:sp>
      <p:pic>
        <p:nvPicPr>
          <p:cNvPr id="29701" name="Picture 5" descr="dorsalis pul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53465"/>
            <a:ext cx="4038600" cy="4219433"/>
          </a:xfrm>
          <a:noFill/>
          <a:ln/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Palpating dorsalis pedis pulse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Place your fingers half way down the dorsum of the foot in the line between the first and second toes. </a:t>
            </a:r>
          </a:p>
          <a:p>
            <a:r>
              <a:rPr lang="en-US"/>
              <a:t>The bones you can feel are the dorsal aspect of the navicular and the intermediate cuneiform bones. </a:t>
            </a:r>
          </a:p>
          <a:p>
            <a:r>
              <a:rPr lang="en-US"/>
              <a:t>The pulse is palpated where the artery passes over this area. 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Alterations in Blood pressure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Hypotension</a:t>
            </a:r>
          </a:p>
          <a:p>
            <a:pPr lvl="1"/>
            <a:r>
              <a:rPr lang="en-US"/>
              <a:t>Low blood pressure</a:t>
            </a:r>
          </a:p>
          <a:p>
            <a:pPr lvl="2"/>
            <a:r>
              <a:rPr lang="en-US"/>
              <a:t>Systolic below 100 mm Hg</a:t>
            </a:r>
          </a:p>
          <a:p>
            <a:endParaRPr lang="en-US"/>
          </a:p>
          <a:p>
            <a:r>
              <a:rPr lang="en-US"/>
              <a:t>Orthostatic hypotension</a:t>
            </a:r>
          </a:p>
          <a:p>
            <a:pPr lvl="1"/>
            <a:r>
              <a:rPr lang="en-US"/>
              <a:t>Temporary positional low blood pressure</a:t>
            </a:r>
          </a:p>
          <a:p>
            <a:pPr lvl="2"/>
            <a:r>
              <a:rPr lang="en-US"/>
              <a:t>Getting up quickly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Chambers of the Heart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4419600" cy="4625609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itchFamily="18" charset="0"/>
              </a:rPr>
              <a:t>Atria</a:t>
            </a:r>
            <a:r>
              <a:rPr lang="en-US" dirty="0" smtClean="0">
                <a:cs typeface="Times New Roman" pitchFamily="18" charset="0"/>
              </a:rPr>
              <a:t>: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Have thin walls.  </a:t>
            </a:r>
            <a:r>
              <a:rPr lang="en-US" dirty="0" smtClean="0">
                <a:cs typeface="Times New Roman" pitchFamily="18" charset="0"/>
              </a:rPr>
              <a:t>___________________ returning </a:t>
            </a:r>
            <a:r>
              <a:rPr lang="en-US" dirty="0">
                <a:cs typeface="Times New Roman" pitchFamily="18" charset="0"/>
              </a:rPr>
              <a:t>to heart. 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__________________:  </a:t>
            </a:r>
            <a:r>
              <a:rPr lang="en-US" dirty="0">
                <a:cs typeface="Times New Roman" pitchFamily="18" charset="0"/>
              </a:rPr>
              <a:t>small ear-like projections extend </a:t>
            </a:r>
            <a:r>
              <a:rPr lang="en-US" dirty="0" err="1">
                <a:cs typeface="Times New Roman" pitchFamily="18" charset="0"/>
              </a:rPr>
              <a:t>anteriorly</a:t>
            </a:r>
            <a:r>
              <a:rPr lang="en-US" dirty="0">
                <a:cs typeface="Times New Roman" pitchFamily="18" charset="0"/>
              </a:rPr>
              <a:t>. 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 </a:t>
            </a:r>
            <a:endParaRPr lang="en-US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4399" y="1676400"/>
            <a:ext cx="45296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Alterations in blood pressure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Chronic hypotension</a:t>
            </a:r>
          </a:p>
          <a:p>
            <a:pPr lvl="1"/>
            <a:r>
              <a:rPr lang="en-US"/>
              <a:t>May be related to anemia or deficient blood proteins causing low blood viscosity</a:t>
            </a:r>
          </a:p>
          <a:p>
            <a:pPr lvl="1"/>
            <a:r>
              <a:rPr lang="en-US"/>
              <a:t>May be symptomatic of </a:t>
            </a:r>
          </a:p>
          <a:p>
            <a:pPr lvl="2"/>
            <a:r>
              <a:rPr lang="en-US"/>
              <a:t>Addison’s disease</a:t>
            </a:r>
          </a:p>
          <a:p>
            <a:pPr lvl="2"/>
            <a:r>
              <a:rPr lang="en-US"/>
              <a:t>Hypothyroidism</a:t>
            </a:r>
          </a:p>
          <a:p>
            <a:pPr lvl="2"/>
            <a:r>
              <a:rPr lang="en-US"/>
              <a:t>Tissue wasting</a:t>
            </a:r>
          </a:p>
          <a:p>
            <a:r>
              <a:rPr lang="en-US"/>
              <a:t>Acute hypotension</a:t>
            </a:r>
          </a:p>
          <a:p>
            <a:pPr lvl="1"/>
            <a:r>
              <a:rPr lang="en-US"/>
              <a:t>Circulatory shock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Alterations in blood pressure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Hypertension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Transient changes seen during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Fevers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Physical exertion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Emotional stress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Persistent changes are related to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Increased peripheral resistance due to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Obesity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Diet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Diabetes mellitus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Hereditary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Smoking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Circulatory shock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Any condition in which blood vessels are inadequately filled and blood can not circulate normally</a:t>
            </a:r>
          </a:p>
          <a:p>
            <a:pPr lvl="1"/>
            <a:r>
              <a:rPr lang="en-US"/>
              <a:t>Can result in cell death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Hypovolemic shock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Hypovolemic shock</a:t>
            </a:r>
          </a:p>
          <a:p>
            <a:pPr lvl="1">
              <a:lnSpc>
                <a:spcPct val="90000"/>
              </a:lnSpc>
            </a:pPr>
            <a:r>
              <a:rPr lang="en-US"/>
              <a:t>Most common form</a:t>
            </a:r>
          </a:p>
          <a:p>
            <a:pPr lvl="1">
              <a:lnSpc>
                <a:spcPct val="90000"/>
              </a:lnSpc>
            </a:pPr>
            <a:r>
              <a:rPr lang="en-US"/>
              <a:t>Due to low blood volume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Blood volume drops rapidly</a:t>
            </a:r>
            <a:endParaRPr lang="en-US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heart rate increases 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Intense vasoconstriction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Blood pressure stabilizes until further blood loss </a:t>
            </a:r>
            <a:endParaRPr lang="en-US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shock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Vascular shock</a:t>
            </a:r>
          </a:p>
          <a:p>
            <a:pPr lvl="1"/>
            <a:r>
              <a:rPr lang="en-US"/>
              <a:t>Blood volume normal</a:t>
            </a:r>
          </a:p>
          <a:p>
            <a:pPr lvl="1"/>
            <a:r>
              <a:rPr lang="en-US"/>
              <a:t>Circulation poor due to extreme vasodilation</a:t>
            </a:r>
          </a:p>
          <a:p>
            <a:pPr lvl="2"/>
            <a:r>
              <a:rPr lang="en-US"/>
              <a:t>Causes a drop in peripheral resistance</a:t>
            </a:r>
          </a:p>
          <a:p>
            <a:pPr lvl="2"/>
            <a:r>
              <a:rPr lang="en-US"/>
              <a:t>Blood pressure falls</a:t>
            </a:r>
          </a:p>
          <a:p>
            <a:pPr lvl="1"/>
            <a:r>
              <a:rPr lang="en-US"/>
              <a:t>Common causes</a:t>
            </a:r>
          </a:p>
          <a:p>
            <a:pPr lvl="2"/>
            <a:r>
              <a:rPr lang="en-US"/>
              <a:t>Loss of vasomotor tone</a:t>
            </a:r>
          </a:p>
          <a:p>
            <a:pPr lvl="3"/>
            <a:r>
              <a:rPr lang="en-US"/>
              <a:t>Anaphylaxis </a:t>
            </a:r>
            <a:r>
              <a:rPr lang="en-US">
                <a:sym typeface="Wingdings" pitchFamily="2" charset="2"/>
              </a:rPr>
              <a:t> histamines  autonomic nervous system fails to maintain vasomotor tone</a:t>
            </a:r>
          </a:p>
          <a:p>
            <a:pPr lvl="3"/>
            <a:r>
              <a:rPr lang="en-US">
                <a:sym typeface="Wingdings" pitchFamily="2" charset="2"/>
              </a:rPr>
              <a:t>Septicemia</a:t>
            </a:r>
            <a:endParaRPr lang="en-US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Cardiogenic shock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Cardiogenic shock results from failure at the heart</a:t>
            </a:r>
          </a:p>
          <a:p>
            <a:pPr lvl="1"/>
            <a:r>
              <a:rPr lang="en-US"/>
              <a:t>Weak pump due to myocardial damage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Chambers of the Heart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Atria</a:t>
            </a:r>
          </a:p>
          <a:p>
            <a:pPr lvl="1"/>
            <a:r>
              <a:rPr lang="en-US" dirty="0" err="1"/>
              <a:t>Pectinate</a:t>
            </a:r>
            <a:r>
              <a:rPr lang="en-US" dirty="0"/>
              <a:t> muscles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Present in the anterior right </a:t>
            </a:r>
            <a:r>
              <a:rPr lang="en-US" dirty="0" smtClean="0"/>
              <a:t>atrium</a:t>
            </a:r>
          </a:p>
          <a:p>
            <a:pPr lvl="3"/>
            <a:r>
              <a:rPr lang="en-US" dirty="0" smtClean="0"/>
              <a:t>Also found in both </a:t>
            </a:r>
            <a:r>
              <a:rPr lang="en-US" dirty="0" smtClean="0"/>
              <a:t>_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Anterior and posterior atria are separated by </a:t>
            </a:r>
            <a:r>
              <a:rPr lang="en-US" dirty="0" err="1"/>
              <a:t>crista</a:t>
            </a:r>
            <a:r>
              <a:rPr lang="en-US" dirty="0"/>
              <a:t> </a:t>
            </a:r>
            <a:r>
              <a:rPr lang="en-US" dirty="0" err="1"/>
              <a:t>terminalis</a:t>
            </a:r>
            <a:r>
              <a:rPr lang="en-US" dirty="0"/>
              <a:t>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Chambers of the Heart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Ventricles_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Force the blood out of heart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/>
          </a:p>
        </p:txBody>
      </p:sp>
      <p:pic>
        <p:nvPicPr>
          <p:cNvPr id="6" name="Picture 6" descr="18-06Ventricles_L.jpg                                          0028FA52HAP7_01-19_jpegs               BF9AD7B0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600200"/>
            <a:ext cx="4800600" cy="4199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Septums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_____________________________________:  </a:t>
            </a:r>
            <a:r>
              <a:rPr lang="en-US" dirty="0">
                <a:cs typeface="Times New Roman" pitchFamily="18" charset="0"/>
              </a:rPr>
              <a:t>separates right from left atrium.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____________________________________:  </a:t>
            </a:r>
            <a:r>
              <a:rPr lang="en-US" dirty="0">
                <a:cs typeface="Times New Roman" pitchFamily="18" charset="0"/>
              </a:rPr>
              <a:t>shallow depression that was once an opening in the fetal heart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_____________________________________:  </a:t>
            </a:r>
            <a:r>
              <a:rPr lang="en-US" dirty="0">
                <a:cs typeface="Times New Roman" pitchFamily="18" charset="0"/>
              </a:rPr>
              <a:t>separates right from left ventricle.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 side of Heart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Right side = 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Right atrium:</a:t>
            </a:r>
          </a:p>
          <a:p>
            <a:r>
              <a:rPr lang="en-US" dirty="0">
                <a:cs typeface="Times New Roman" pitchFamily="18" charset="0"/>
              </a:rPr>
              <a:t>Receives blood from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Heart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Size varies with person. 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Length runs from second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About the size of a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Weighs less than a pound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Heart borders: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Laterally:  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err="1" smtClean="0">
                <a:cs typeface="Times New Roman" pitchFamily="18" charset="0"/>
              </a:rPr>
              <a:t>Posteriorly</a:t>
            </a:r>
            <a:r>
              <a:rPr lang="en-US" dirty="0" smtClean="0">
                <a:cs typeface="Times New Roman" pitchFamily="18" charset="0"/>
              </a:rPr>
              <a:t>:  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err="1" smtClean="0">
                <a:cs typeface="Times New Roman" pitchFamily="18" charset="0"/>
              </a:rPr>
              <a:t>Anteriorly</a:t>
            </a:r>
            <a:r>
              <a:rPr lang="en-US" dirty="0" smtClean="0">
                <a:cs typeface="Times New Roman" pitchFamily="18" charset="0"/>
              </a:rPr>
              <a:t>:  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 side of heart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guards the AV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Composed of three leaflets or cusps.  </a:t>
            </a:r>
          </a:p>
          <a:p>
            <a:r>
              <a:rPr lang="en-US" dirty="0">
                <a:cs typeface="Times New Roman" pitchFamily="18" charset="0"/>
              </a:rPr>
              <a:t>Permits blood to move from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Close </a:t>
            </a:r>
            <a:r>
              <a:rPr lang="en-US" dirty="0">
                <a:cs typeface="Times New Roman" pitchFamily="18" charset="0"/>
              </a:rPr>
              <a:t>passively due to pressure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 side of heart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_____________________________________:  </a:t>
            </a:r>
            <a:r>
              <a:rPr lang="en-US" dirty="0">
                <a:cs typeface="Times New Roman" pitchFamily="18" charset="0"/>
              </a:rPr>
              <a:t>strong fibrous strings attach to cusps and ventricles.  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Originate from </a:t>
            </a:r>
            <a:r>
              <a:rPr lang="en-US" dirty="0" smtClean="0">
                <a:cs typeface="Times New Roman" pitchFamily="18" charset="0"/>
              </a:rPr>
              <a:t>____________________________________.  </a:t>
            </a:r>
            <a:r>
              <a:rPr lang="en-US" dirty="0">
                <a:cs typeface="Times New Roman" pitchFamily="18" charset="0"/>
              </a:rPr>
              <a:t>Papillary muscles contract and pull on the </a:t>
            </a:r>
            <a:r>
              <a:rPr lang="en-US" dirty="0" err="1">
                <a:cs typeface="Times New Roman" pitchFamily="18" charset="0"/>
              </a:rPr>
              <a:t>chordae</a:t>
            </a:r>
            <a:r>
              <a:rPr lang="en-US" dirty="0">
                <a:cs typeface="Times New Roman" pitchFamily="18" charset="0"/>
              </a:rPr>
              <a:t> tendinae and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 side of the heart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Right ventricle is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 Right pumps to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Left pumps to entire body and has a greater resistance to overcome.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Tricuspid Valve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Right vent contracts and the pressure rises.  </a:t>
            </a:r>
          </a:p>
          <a:p>
            <a:r>
              <a:rPr lang="en-US" dirty="0">
                <a:cs typeface="Times New Roman" pitchFamily="18" charset="0"/>
              </a:rPr>
              <a:t>Tricuspid valve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Exit is through the </a:t>
            </a:r>
            <a:r>
              <a:rPr lang="en-US" dirty="0" smtClean="0">
                <a:cs typeface="Times New Roman" pitchFamily="18" charset="0"/>
              </a:rPr>
              <a:t>____________________________________…</a:t>
            </a:r>
            <a:r>
              <a:rPr lang="en-US" dirty="0">
                <a:cs typeface="Times New Roman" pitchFamily="18" charset="0"/>
              </a:rPr>
              <a:t>turns into pulmonary arteries.  </a:t>
            </a:r>
          </a:p>
          <a:p>
            <a:r>
              <a:rPr lang="en-US" dirty="0">
                <a:cs typeface="Times New Roman" pitchFamily="18" charset="0"/>
              </a:rPr>
              <a:t>Must pass through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Pulmonary Valve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Opens as right ventricle contracts.  When there is ventricular relaxation:  blood begins to back up into pulmonary trunk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Left side of heart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Left side of </a:t>
            </a:r>
            <a:r>
              <a:rPr lang="en-US" dirty="0" smtClean="0">
                <a:cs typeface="Times New Roman" pitchFamily="18" charset="0"/>
              </a:rPr>
              <a:t>heart </a:t>
            </a:r>
            <a:r>
              <a:rPr lang="en-US" dirty="0">
                <a:cs typeface="Times New Roman" pitchFamily="18" charset="0"/>
              </a:rPr>
              <a:t>is the </a:t>
            </a:r>
            <a:r>
              <a:rPr lang="en-US" dirty="0" smtClean="0">
                <a:cs typeface="Times New Roman" pitchFamily="18" charset="0"/>
              </a:rPr>
              <a:t>____________________________________ pump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r>
              <a:rPr lang="en-US" dirty="0">
                <a:cs typeface="Times New Roman" pitchFamily="18" charset="0"/>
              </a:rPr>
              <a:t>Left atrium:  </a:t>
            </a:r>
          </a:p>
          <a:p>
            <a:r>
              <a:rPr lang="en-US" dirty="0">
                <a:cs typeface="Times New Roman" pitchFamily="18" charset="0"/>
              </a:rPr>
              <a:t>receives blood from lungs through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Left side of the heart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Blood goes from atrium through </a:t>
            </a:r>
          </a:p>
          <a:p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into the left ventricle.  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____________________________________ prevent </a:t>
            </a:r>
            <a:r>
              <a:rPr lang="en-US" dirty="0">
                <a:cs typeface="Times New Roman" pitchFamily="18" charset="0"/>
              </a:rPr>
              <a:t>valve from flapping up into atrium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Left side of heart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Ventricle contracts, </a:t>
            </a:r>
          </a:p>
          <a:p>
            <a:r>
              <a:rPr lang="en-US" dirty="0">
                <a:cs typeface="Times New Roman" pitchFamily="18" charset="0"/>
              </a:rPr>
              <a:t>mitral valve closes passively</a:t>
            </a:r>
          </a:p>
          <a:p>
            <a:r>
              <a:rPr lang="en-US" dirty="0">
                <a:cs typeface="Times New Roman" pitchFamily="18" charset="0"/>
              </a:rPr>
              <a:t>blood is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Which has </a:t>
            </a:r>
            <a:r>
              <a:rPr lang="en-US" dirty="0" smtClean="0">
                <a:cs typeface="Times New Roman" pitchFamily="18" charset="0"/>
              </a:rPr>
              <a:t>_____________________________ valves</a:t>
            </a:r>
            <a:r>
              <a:rPr lang="en-US" dirty="0">
                <a:cs typeface="Times New Roman" pitchFamily="18" charset="0"/>
              </a:rPr>
              <a:t>.  When ventricle relaxes, valve closes.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Mitral valve prolapse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cusps of the mitral valve </a:t>
            </a:r>
            <a:r>
              <a:rPr lang="en-US" dirty="0" smtClean="0">
                <a:cs typeface="Times New Roman" pitchFamily="18" charset="0"/>
              </a:rPr>
              <a:t>__________________________________________________________________________ </a:t>
            </a:r>
            <a:r>
              <a:rPr lang="en-US" dirty="0">
                <a:cs typeface="Times New Roman" pitchFamily="18" charset="0"/>
              </a:rPr>
              <a:t>during the ventricular contraction.  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Blood </a:t>
            </a:r>
            <a:r>
              <a:rPr lang="en-US" dirty="0" smtClean="0">
                <a:cs typeface="Times New Roman" pitchFamily="18" charset="0"/>
              </a:rPr>
              <a:t>______________________________ into </a:t>
            </a:r>
            <a:r>
              <a:rPr lang="en-US" dirty="0">
                <a:cs typeface="Times New Roman" pitchFamily="18" charset="0"/>
              </a:rPr>
              <a:t>the left atrium.  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Mitral valve prolapse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Symptoms:  </a:t>
            </a:r>
          </a:p>
          <a:p>
            <a:pPr lvl="1"/>
            <a:r>
              <a:rPr lang="en-US" dirty="0">
                <a:cs typeface="Times New Roman" pitchFamily="18" charset="0"/>
              </a:rPr>
              <a:t>chest pain, </a:t>
            </a:r>
            <a:r>
              <a:rPr lang="en-US" dirty="0" smtClean="0">
                <a:cs typeface="Times New Roman" pitchFamily="18" charset="0"/>
              </a:rPr>
              <a:t>______________________________,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fatigue</a:t>
            </a:r>
            <a:r>
              <a:rPr lang="en-US" dirty="0">
                <a:cs typeface="Times New Roman" pitchFamily="18" charset="0"/>
              </a:rPr>
              <a:t>, and anxiety.  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Can be damaged by Streptococcus.  May lead to </a:t>
            </a:r>
            <a:r>
              <a:rPr lang="en-US" dirty="0" smtClean="0">
                <a:cs typeface="Times New Roman" pitchFamily="18" charset="0"/>
              </a:rPr>
              <a:t>__________________________________: </a:t>
            </a:r>
            <a:r>
              <a:rPr lang="en-US" dirty="0">
                <a:cs typeface="Times New Roman" pitchFamily="18" charset="0"/>
              </a:rPr>
              <a:t>an inflammation of the </a:t>
            </a:r>
            <a:r>
              <a:rPr lang="en-US" dirty="0" err="1">
                <a:cs typeface="Times New Roman" pitchFamily="18" charset="0"/>
              </a:rPr>
              <a:t>endocardium</a:t>
            </a:r>
            <a:r>
              <a:rPr lang="en-US" dirty="0">
                <a:cs typeface="Times New Roman" pitchFamily="18" charset="0"/>
              </a:rPr>
              <a:t> due to infection.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Heart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600200"/>
            <a:ext cx="7772400" cy="4800600"/>
          </a:xfrm>
        </p:spPr>
        <p:txBody>
          <a:bodyPr>
            <a:normAutofit/>
          </a:bodyPr>
          <a:lstStyle/>
          <a:p>
            <a:endParaRPr lang="en-US" sz="2800" dirty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 smtClean="0">
              <a:cs typeface="Times New Roman" pitchFamily="18" charset="0"/>
            </a:endParaRPr>
          </a:p>
          <a:p>
            <a:pPr lvl="1"/>
            <a:r>
              <a:rPr lang="en-US" sz="2400" dirty="0" smtClean="0">
                <a:cs typeface="Times New Roman" pitchFamily="18" charset="0"/>
              </a:rPr>
              <a:t>attached </a:t>
            </a:r>
            <a:r>
              <a:rPr lang="en-US" sz="2400" dirty="0">
                <a:cs typeface="Times New Roman" pitchFamily="18" charset="0"/>
              </a:rPr>
              <a:t>to large blood vessels, lies beneath second </a:t>
            </a:r>
            <a:r>
              <a:rPr lang="en-US" sz="2400" dirty="0" smtClean="0">
                <a:cs typeface="Times New Roman" pitchFamily="18" charset="0"/>
              </a:rPr>
              <a:t>rib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dirty="0">
                <a:cs typeface="Times New Roman" pitchFamily="18" charset="0"/>
              </a:rPr>
              <a:t>Distal end:  </a:t>
            </a:r>
            <a:endParaRPr lang="en-US" sz="2800" dirty="0" smtClean="0">
              <a:cs typeface="Times New Roman" pitchFamily="18" charset="0"/>
            </a:endParaRPr>
          </a:p>
          <a:p>
            <a:pPr lvl="1"/>
            <a:r>
              <a:rPr lang="en-US" sz="2400" dirty="0" smtClean="0">
                <a:cs typeface="Times New Roman" pitchFamily="18" charset="0"/>
              </a:rPr>
              <a:t>Apex</a:t>
            </a:r>
            <a:r>
              <a:rPr lang="en-US" sz="2400" dirty="0">
                <a:cs typeface="Times New Roman" pitchFamily="18" charset="0"/>
              </a:rPr>
              <a:t>:  </a:t>
            </a:r>
            <a:r>
              <a:rPr lang="en-US" sz="2400" dirty="0" smtClean="0">
                <a:cs typeface="Times New Roman" pitchFamily="18" charset="0"/>
              </a:rPr>
              <a:t> </a:t>
            </a:r>
            <a:endParaRPr lang="en-US" sz="2400" dirty="0" smtClean="0">
              <a:cs typeface="Times New Roman" pitchFamily="18" charset="0"/>
            </a:endParaRPr>
          </a:p>
          <a:p>
            <a:pPr lvl="1"/>
            <a:r>
              <a:rPr lang="en-US" sz="2400" dirty="0" smtClean="0">
                <a:cs typeface="Times New Roman" pitchFamily="18" charset="0"/>
              </a:rPr>
              <a:t>area </a:t>
            </a:r>
            <a:r>
              <a:rPr lang="en-US" sz="2400" dirty="0">
                <a:cs typeface="Times New Roman" pitchFamily="18" charset="0"/>
              </a:rPr>
              <a:t>of apical heartbeat.  </a:t>
            </a:r>
          </a:p>
          <a:p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/>
          </a:p>
          <a:p>
            <a:pPr lvl="1"/>
            <a:r>
              <a:rPr lang="en-US" sz="2400" dirty="0"/>
              <a:t>Referred to as PMI:  point of maximum intensity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Skeleton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Rings of dense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provide </a:t>
            </a:r>
            <a:r>
              <a:rPr lang="en-US" dirty="0" smtClean="0">
                <a:cs typeface="Times New Roman" pitchFamily="18" charset="0"/>
              </a:rPr>
              <a:t>_______________________________ </a:t>
            </a:r>
            <a:r>
              <a:rPr lang="en-US" dirty="0">
                <a:cs typeface="Times New Roman" pitchFamily="18" charset="0"/>
              </a:rPr>
              <a:t>for the heart valves and muscle fibers and </a:t>
            </a:r>
          </a:p>
          <a:p>
            <a:r>
              <a:rPr lang="en-US" dirty="0">
                <a:cs typeface="Times New Roman" pitchFamily="18" charset="0"/>
              </a:rPr>
              <a:t>prevents </a:t>
            </a:r>
            <a:r>
              <a:rPr lang="en-US" dirty="0" smtClean="0">
                <a:cs typeface="Times New Roman" pitchFamily="18" charset="0"/>
              </a:rPr>
              <a:t>______________________________ </a:t>
            </a:r>
            <a:r>
              <a:rPr lang="en-US" dirty="0">
                <a:cs typeface="Times New Roman" pitchFamily="18" charset="0"/>
              </a:rPr>
              <a:t>during contraction.  </a:t>
            </a:r>
          </a:p>
          <a:p>
            <a:r>
              <a:rPr lang="en-US" dirty="0">
                <a:cs typeface="Times New Roman" pitchFamily="18" charset="0"/>
              </a:rPr>
              <a:t>Helps heart keep its shape. Otherwise, the heart would balloon outward with the increased pressure.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 of Blood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Enters </a:t>
            </a:r>
            <a:r>
              <a:rPr lang="en-US" dirty="0" smtClean="0"/>
              <a:t>_______________________________ from </a:t>
            </a:r>
            <a:r>
              <a:rPr lang="en-US" dirty="0"/>
              <a:t>Superior Vena Cava, Inferior Vena Cava, and Coronary Sinus</a:t>
            </a:r>
          </a:p>
          <a:p>
            <a:endParaRPr lang="en-US" dirty="0"/>
          </a:p>
          <a:p>
            <a:r>
              <a:rPr lang="en-US" dirty="0"/>
              <a:t>Blood </a:t>
            </a:r>
            <a:r>
              <a:rPr lang="en-US" dirty="0" smtClean="0"/>
              <a:t>________________________________.  </a:t>
            </a:r>
            <a:r>
              <a:rPr lang="en-US" dirty="0"/>
              <a:t>High in CO</a:t>
            </a:r>
            <a:r>
              <a:rPr lang="en-US" baseline="-25000" dirty="0"/>
              <a:t>2</a:t>
            </a:r>
            <a:r>
              <a:rPr lang="en-US" dirty="0"/>
              <a:t>. Low in O</a:t>
            </a:r>
            <a:r>
              <a:rPr lang="en-US" baseline="-25000" dirty="0"/>
              <a:t>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Pressure in R. Atrium forces open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Blood passes into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Right Ventricle, contractions force blood </a:t>
            </a:r>
          </a:p>
          <a:p>
            <a:endParaRPr lang="en-US" dirty="0"/>
          </a:p>
          <a:p>
            <a:r>
              <a:rPr lang="en-US" dirty="0"/>
              <a:t>through </a:t>
            </a:r>
            <a:r>
              <a:rPr lang="en-US" dirty="0" smtClean="0"/>
              <a:t>_____________________________________ (</a:t>
            </a:r>
            <a:r>
              <a:rPr lang="en-US" dirty="0"/>
              <a:t>pressure closes the Tricuspid Valve)</a:t>
            </a:r>
          </a:p>
          <a:p>
            <a:endParaRPr lang="en-US" dirty="0"/>
          </a:p>
          <a:p>
            <a:r>
              <a:rPr lang="en-US" dirty="0"/>
              <a:t>Blood travels to Lungs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Blood returns from lungs freshly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Enters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Passes through Bicuspid Valve (also called Mitral Valve)</a:t>
            </a:r>
          </a:p>
          <a:p>
            <a:pPr>
              <a:lnSpc>
                <a:spcPct val="90000"/>
              </a:lnSpc>
            </a:pPr>
            <a:r>
              <a:rPr lang="en-US" dirty="0"/>
              <a:t>Into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L. Ventricle contracts.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Bicuspid/Mitral valve closes due to pressure</a:t>
            </a:r>
          </a:p>
          <a:p>
            <a:endParaRPr lang="en-US" dirty="0"/>
          </a:p>
          <a:p>
            <a:r>
              <a:rPr lang="en-US" dirty="0"/>
              <a:t>Blood passes through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Into Aorta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Heart’s blood supply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Aorta…branches off.  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First two branches are called </a:t>
            </a:r>
            <a:r>
              <a:rPr lang="en-US" b="1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They </a:t>
            </a:r>
            <a:r>
              <a:rPr lang="en-US" dirty="0">
                <a:cs typeface="Times New Roman" pitchFamily="18" charset="0"/>
              </a:rPr>
              <a:t>supply blood to the 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Heart’s Blood supply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cs typeface="Times New Roman" pitchFamily="18" charset="0"/>
              </a:rPr>
              <a:t>From the Left coronary artery….</a:t>
            </a:r>
          </a:p>
          <a:p>
            <a:r>
              <a:rPr lang="en-US" dirty="0" smtClean="0">
                <a:cs typeface="Times New Roman" pitchFamily="18" charset="0"/>
              </a:rPr>
              <a:t>__________________________________ follows </a:t>
            </a:r>
            <a:r>
              <a:rPr lang="en-US" dirty="0">
                <a:cs typeface="Times New Roman" pitchFamily="18" charset="0"/>
              </a:rPr>
              <a:t>AV </a:t>
            </a:r>
            <a:r>
              <a:rPr lang="en-US" dirty="0" err="1">
                <a:cs typeface="Times New Roman" pitchFamily="18" charset="0"/>
              </a:rPr>
              <a:t>sulcus</a:t>
            </a:r>
            <a:r>
              <a:rPr lang="en-US" dirty="0">
                <a:cs typeface="Times New Roman" pitchFamily="18" charset="0"/>
              </a:rPr>
              <a:t> on left.</a:t>
            </a:r>
          </a:p>
          <a:p>
            <a:pPr lvl="1"/>
            <a:r>
              <a:rPr lang="en-US" dirty="0">
                <a:cs typeface="Times New Roman" pitchFamily="18" charset="0"/>
              </a:rPr>
              <a:t>Supplies blood to walls of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anterior </a:t>
            </a:r>
            <a:r>
              <a:rPr lang="en-US" dirty="0">
                <a:cs typeface="Times New Roman" pitchFamily="18" charset="0"/>
              </a:rPr>
              <a:t>interventricular artery or LAD  Left Anterior Descending…</a:t>
            </a:r>
          </a:p>
          <a:p>
            <a:pPr lvl="1"/>
            <a:r>
              <a:rPr lang="en-US" dirty="0">
                <a:cs typeface="Times New Roman" pitchFamily="18" charset="0"/>
              </a:rPr>
              <a:t>travels in the anterior Interventricular </a:t>
            </a:r>
            <a:r>
              <a:rPr lang="en-US" dirty="0" err="1">
                <a:cs typeface="Times New Roman" pitchFamily="18" charset="0"/>
              </a:rPr>
              <a:t>sulcus</a:t>
            </a:r>
            <a:r>
              <a:rPr lang="en-US" dirty="0">
                <a:cs typeface="Times New Roman" pitchFamily="18" charset="0"/>
              </a:rPr>
              <a:t> and branches supply walls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Heart’s Blood Supply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665288"/>
            <a:ext cx="7772400" cy="4583112"/>
          </a:xfrm>
        </p:spPr>
        <p:txBody>
          <a:bodyPr/>
          <a:lstStyle/>
          <a:p>
            <a:r>
              <a:rPr lang="en-US" dirty="0"/>
              <a:t>From the Right Coronary Artery</a:t>
            </a:r>
          </a:p>
          <a:p>
            <a:r>
              <a:rPr lang="en-US" dirty="0">
                <a:cs typeface="Times New Roman" pitchFamily="18" charset="0"/>
              </a:rPr>
              <a:t>Two major branches:</a:t>
            </a:r>
          </a:p>
          <a:p>
            <a:pPr>
              <a:buFontTx/>
              <a:buNone/>
            </a:pPr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supplies the walls of both ventricles.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Supplies right atrium and right ventricles.  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Heart’s blood supply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Cardiac veins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Veins </a:t>
            </a:r>
            <a:r>
              <a:rPr lang="en-US" dirty="0">
                <a:cs typeface="Times New Roman" pitchFamily="18" charset="0"/>
              </a:rPr>
              <a:t>join the coronary sinus at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Coronary sinus empties into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Pericardium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encloses the heart and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Consists </a:t>
            </a:r>
            <a:r>
              <a:rPr lang="en-US" dirty="0">
                <a:cs typeface="Times New Roman" pitchFamily="18" charset="0"/>
              </a:rPr>
              <a:t>of an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1"/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fibrous pericardium surrounds visceral pericardium (</a:t>
            </a:r>
            <a:r>
              <a:rPr lang="en-US" dirty="0" err="1">
                <a:cs typeface="Times New Roman" pitchFamily="18" charset="0"/>
              </a:rPr>
              <a:t>epicardium</a:t>
            </a:r>
            <a:r>
              <a:rPr lang="en-US" dirty="0">
                <a:cs typeface="Times New Roman" pitchFamily="18" charset="0"/>
              </a:rPr>
              <a:t>) which covers the heart. 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Activity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cs typeface="Times New Roman" pitchFamily="18" charset="0"/>
              </a:rPr>
              <a:t>Atrial</a:t>
            </a:r>
            <a:r>
              <a:rPr lang="en-US" dirty="0">
                <a:cs typeface="Times New Roman" pitchFamily="18" charset="0"/>
              </a:rPr>
              <a:t> walls contract while the ventricular walls relax;  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ventricular walls contract while the </a:t>
            </a:r>
            <a:r>
              <a:rPr lang="en-US" dirty="0" err="1">
                <a:cs typeface="Times New Roman" pitchFamily="18" charset="0"/>
              </a:rPr>
              <a:t>atrial</a:t>
            </a:r>
            <a:r>
              <a:rPr lang="en-US" dirty="0">
                <a:cs typeface="Times New Roman" pitchFamily="18" charset="0"/>
              </a:rPr>
              <a:t> walls relax.   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There is a moment of relaxation. 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Foramen ovale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__________________________________:  </a:t>
            </a:r>
            <a:r>
              <a:rPr lang="en-US" dirty="0">
                <a:cs typeface="Times New Roman" pitchFamily="18" charset="0"/>
              </a:rPr>
              <a:t>“oval door”  </a:t>
            </a:r>
          </a:p>
          <a:p>
            <a:r>
              <a:rPr lang="en-US" dirty="0">
                <a:cs typeface="Times New Roman" pitchFamily="18" charset="0"/>
              </a:rPr>
              <a:t>present in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>
              <a:buFontTx/>
              <a:buNone/>
            </a:pP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connects the </a:t>
            </a:r>
            <a:r>
              <a:rPr lang="en-US" dirty="0" smtClean="0">
                <a:cs typeface="Times New Roman" pitchFamily="18" charset="0"/>
              </a:rPr>
              <a:t>________________________ and </a:t>
            </a:r>
            <a:r>
              <a:rPr lang="en-US" dirty="0">
                <a:cs typeface="Times New Roman" pitchFamily="18" charset="0"/>
              </a:rPr>
              <a:t>allows blood entering the right heart to bypass the pulmonary circuit </a:t>
            </a:r>
            <a:br>
              <a:rPr lang="en-US" dirty="0">
                <a:cs typeface="Times New Roman" pitchFamily="18" charset="0"/>
              </a:rPr>
            </a:b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Times New Roman" pitchFamily="18" charset="0"/>
              </a:rPr>
              <a:t>Ductus arteriosus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____________________________________ </a:t>
            </a:r>
            <a:r>
              <a:rPr lang="en-US" dirty="0" smtClean="0">
                <a:cs typeface="Times New Roman" pitchFamily="18" charset="0"/>
              </a:rPr>
              <a:t>between </a:t>
            </a:r>
            <a:r>
              <a:rPr lang="en-US" dirty="0">
                <a:cs typeface="Times New Roman" pitchFamily="18" charset="0"/>
              </a:rPr>
              <a:t>the </a:t>
            </a:r>
            <a:r>
              <a:rPr lang="en-US" dirty="0" smtClean="0">
                <a:cs typeface="Times New Roman" pitchFamily="18" charset="0"/>
              </a:rPr>
              <a:t>_.  </a:t>
            </a:r>
            <a:endParaRPr lang="en-US" dirty="0">
              <a:cs typeface="Times New Roman" pitchFamily="18" charset="0"/>
            </a:endParaRPr>
          </a:p>
          <a:p>
            <a:pPr>
              <a:buFontTx/>
              <a:buNone/>
            </a:pP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Shortly after birth, it closes, separating right and left sides of the heart.  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Congenital Heart Defects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__________________________</a:t>
            </a:r>
            <a:r>
              <a:rPr lang="en-US" b="1" dirty="0" err="1" smtClean="0">
                <a:cs typeface="Times New Roman" pitchFamily="18" charset="0"/>
              </a:rPr>
              <a:t>ductus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arteriosus</a:t>
            </a:r>
            <a:r>
              <a:rPr lang="en-US" b="1" dirty="0">
                <a:cs typeface="Times New Roman" pitchFamily="18" charset="0"/>
              </a:rPr>
              <a:t>.</a:t>
            </a:r>
            <a:r>
              <a:rPr lang="en-US" dirty="0">
                <a:cs typeface="Times New Roman" pitchFamily="18" charset="0"/>
              </a:rPr>
              <a:t>..in which the connection between the aorta and pulmonary trunk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A </a:t>
            </a:r>
            <a:r>
              <a:rPr lang="en-US" dirty="0">
                <a:cs typeface="Times New Roman" pitchFamily="18" charset="0"/>
              </a:rPr>
              <a:t>patent </a:t>
            </a:r>
            <a:r>
              <a:rPr lang="en-US" dirty="0" err="1">
                <a:cs typeface="Times New Roman" pitchFamily="18" charset="0"/>
              </a:rPr>
              <a:t>ductus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arteriosus</a:t>
            </a:r>
            <a:r>
              <a:rPr lang="en-US" dirty="0">
                <a:cs typeface="Times New Roman" pitchFamily="18" charset="0"/>
              </a:rPr>
              <a:t> allows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children </a:t>
            </a:r>
            <a:r>
              <a:rPr lang="en-US" dirty="0">
                <a:cs typeface="Times New Roman" pitchFamily="18" charset="0"/>
              </a:rPr>
              <a:t>become cyanotic after physical exertion.  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Sounds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65288"/>
            <a:ext cx="8382000" cy="4583112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“</a:t>
            </a:r>
            <a:r>
              <a:rPr lang="en-US" dirty="0" err="1">
                <a:cs typeface="Times New Roman" pitchFamily="18" charset="0"/>
              </a:rPr>
              <a:t>lubb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dubb</a:t>
            </a:r>
            <a:r>
              <a:rPr lang="en-US" dirty="0">
                <a:cs typeface="Times New Roman" pitchFamily="18" charset="0"/>
              </a:rPr>
              <a:t>”  sounds are from the contraction and relaxation of heart tissues and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Sounds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4267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 err="1"/>
              <a:t>Lubb</a:t>
            </a:r>
            <a:r>
              <a:rPr lang="en-US" sz="2600" dirty="0"/>
              <a:t>: 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first sound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Ventricular contraction:  </a:t>
            </a:r>
            <a:r>
              <a:rPr lang="en-US" sz="2400" dirty="0" smtClean="0">
                <a:cs typeface="Times New Roman" pitchFamily="18" charset="0"/>
              </a:rPr>
              <a:t>_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________________________________________________due </a:t>
            </a:r>
            <a:r>
              <a:rPr lang="en-US" sz="2400" dirty="0"/>
              <a:t>to the ventricular pressure</a:t>
            </a:r>
            <a:endParaRPr lang="en-US" sz="24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 dirty="0" err="1">
                <a:cs typeface="Times New Roman" pitchFamily="18" charset="0"/>
              </a:rPr>
              <a:t>Dubb</a:t>
            </a:r>
            <a:r>
              <a:rPr lang="en-US" sz="2600" dirty="0">
                <a:cs typeface="Times New Roman" pitchFamily="18" charset="0"/>
              </a:rPr>
              <a:t>: 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second sound. 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ventricular relaxation:  </a:t>
            </a:r>
            <a:r>
              <a:rPr lang="en-US" sz="2400" dirty="0" smtClean="0">
                <a:cs typeface="Times New Roman" pitchFamily="18" charset="0"/>
              </a:rPr>
              <a:t>_</a:t>
            </a:r>
            <a:endParaRPr lang="en-US" sz="24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________________________________________________ valves </a:t>
            </a:r>
            <a:r>
              <a:rPr lang="en-US" sz="2400" dirty="0">
                <a:cs typeface="Times New Roman" pitchFamily="18" charset="0"/>
              </a:rPr>
              <a:t>closing.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Sounds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4800600" cy="4343400"/>
          </a:xfrm>
        </p:spPr>
        <p:txBody>
          <a:bodyPr/>
          <a:lstStyle/>
          <a:p>
            <a:r>
              <a:rPr lang="en-US" sz="2600" dirty="0"/>
              <a:t>Auscultation:  </a:t>
            </a:r>
            <a:r>
              <a:rPr lang="en-US" sz="2600" dirty="0" smtClean="0"/>
              <a:t> </a:t>
            </a:r>
            <a:endParaRPr lang="en-US" sz="2600" dirty="0"/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2"/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ICS at R </a:t>
            </a:r>
            <a:r>
              <a:rPr lang="en-US" sz="2000" dirty="0" err="1"/>
              <a:t>sternal</a:t>
            </a:r>
            <a:r>
              <a:rPr lang="en-US" sz="2000" dirty="0"/>
              <a:t> margin</a:t>
            </a:r>
          </a:p>
          <a:p>
            <a:pPr lvl="1"/>
            <a:r>
              <a:rPr lang="en-US" sz="2400" dirty="0"/>
              <a:t>Pulmonary Valve</a:t>
            </a:r>
          </a:p>
          <a:p>
            <a:pPr lvl="2"/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ICS at L </a:t>
            </a:r>
            <a:r>
              <a:rPr lang="en-US" sz="2000" dirty="0" err="1"/>
              <a:t>sternal</a:t>
            </a:r>
            <a:r>
              <a:rPr lang="en-US" sz="2000" dirty="0"/>
              <a:t> margin</a:t>
            </a: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2"/>
            <a:r>
              <a:rPr lang="en-US" sz="2000" dirty="0"/>
              <a:t>5</a:t>
            </a:r>
            <a:r>
              <a:rPr lang="en-US" sz="2000" baseline="30000" dirty="0"/>
              <a:t>th</a:t>
            </a:r>
            <a:r>
              <a:rPr lang="en-US" sz="2000" dirty="0"/>
              <a:t> ICS at R </a:t>
            </a:r>
            <a:r>
              <a:rPr lang="en-US" sz="2000" dirty="0" err="1"/>
              <a:t>sternal</a:t>
            </a:r>
            <a:r>
              <a:rPr lang="en-US" sz="2000" dirty="0"/>
              <a:t> margin</a:t>
            </a:r>
          </a:p>
          <a:p>
            <a:pPr lvl="1"/>
            <a:r>
              <a:rPr lang="en-US" sz="2400" dirty="0"/>
              <a:t>Mitral Valve</a:t>
            </a:r>
          </a:p>
          <a:p>
            <a:pPr lvl="2"/>
            <a:r>
              <a:rPr lang="en-US" sz="2000" dirty="0"/>
              <a:t>5</a:t>
            </a:r>
            <a:r>
              <a:rPr lang="en-US" sz="2000" baseline="30000" dirty="0"/>
              <a:t>th</a:t>
            </a:r>
            <a:r>
              <a:rPr lang="en-US" sz="2000" dirty="0"/>
              <a:t> ICS, </a:t>
            </a:r>
            <a:r>
              <a:rPr lang="en-US" sz="2000" dirty="0" err="1"/>
              <a:t>midclavicular</a:t>
            </a:r>
            <a:r>
              <a:rPr lang="en-US" sz="2000" dirty="0"/>
              <a:t> line </a:t>
            </a:r>
          </a:p>
          <a:p>
            <a:pPr lvl="2"/>
            <a:r>
              <a:rPr lang="en-US" sz="2000" dirty="0"/>
              <a:t>PMI</a:t>
            </a:r>
          </a:p>
        </p:txBody>
      </p:sp>
      <p:pic>
        <p:nvPicPr>
          <p:cNvPr id="122885" name="Picture 5" descr="heart sou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62200"/>
            <a:ext cx="4038600" cy="32242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Fibers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_________________________________ = </a:t>
            </a:r>
            <a:r>
              <a:rPr lang="en-US" dirty="0">
                <a:cs typeface="Times New Roman" pitchFamily="18" charset="0"/>
              </a:rPr>
              <a:t>SA node.  </a:t>
            </a:r>
          </a:p>
          <a:p>
            <a:r>
              <a:rPr lang="en-US" dirty="0">
                <a:cs typeface="Times New Roman" pitchFamily="18" charset="0"/>
              </a:rPr>
              <a:t>specialized </a:t>
            </a:r>
            <a:r>
              <a:rPr lang="en-US" dirty="0" smtClean="0">
                <a:cs typeface="Times New Roman" pitchFamily="18" charset="0"/>
              </a:rPr>
              <a:t>___________________________________ beneath </a:t>
            </a:r>
            <a:r>
              <a:rPr lang="en-US" dirty="0">
                <a:cs typeface="Times New Roman" pitchFamily="18" charset="0"/>
              </a:rPr>
              <a:t>the </a:t>
            </a:r>
            <a:r>
              <a:rPr lang="en-US" dirty="0" err="1">
                <a:cs typeface="Times New Roman" pitchFamily="18" charset="0"/>
              </a:rPr>
              <a:t>epicardium</a:t>
            </a:r>
            <a:r>
              <a:rPr lang="en-US" dirty="0">
                <a:cs typeface="Times New Roman" pitchFamily="18" charset="0"/>
              </a:rPr>
              <a:t>.  </a:t>
            </a:r>
          </a:p>
          <a:p>
            <a:r>
              <a:rPr lang="en-US" dirty="0">
                <a:cs typeface="Times New Roman" pitchFamily="18" charset="0"/>
              </a:rPr>
              <a:t>Located in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Fibers are continuous with those of the </a:t>
            </a:r>
            <a:r>
              <a:rPr lang="en-US" dirty="0" err="1">
                <a:cs typeface="Times New Roman" pitchFamily="18" charset="0"/>
              </a:rPr>
              <a:t>atrial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syncytium</a:t>
            </a:r>
            <a:r>
              <a:rPr lang="en-US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Fibers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SA node can reach threshold on their own,</a:t>
            </a:r>
          </a:p>
          <a:p>
            <a:r>
              <a:rPr lang="en-US" dirty="0">
                <a:cs typeface="Times New Roman" pitchFamily="18" charset="0"/>
              </a:rPr>
              <a:t>membranes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Need no outside stimulation. 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initiates impulses that spread to the myocardium and stimulate the muscles to contract.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 Node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cs typeface="Times New Roman" pitchFamily="18" charset="0"/>
              </a:rPr>
              <a:t>SA node activity is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Generates impulses </a:t>
            </a:r>
            <a:r>
              <a:rPr lang="en-US" dirty="0" smtClean="0">
                <a:cs typeface="Times New Roman" pitchFamily="18" charset="0"/>
              </a:rPr>
              <a:t>75 – 100  </a:t>
            </a:r>
            <a:r>
              <a:rPr lang="en-US" dirty="0">
                <a:cs typeface="Times New Roman" pitchFamily="18" charset="0"/>
              </a:rPr>
              <a:t>times a </a:t>
            </a:r>
            <a:r>
              <a:rPr lang="en-US" dirty="0" smtClean="0">
                <a:cs typeface="Times New Roman" pitchFamily="18" charset="0"/>
              </a:rPr>
              <a:t>minute on its own.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Tempered by the _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Slows rate to 60 to 80 </a:t>
            </a:r>
            <a:r>
              <a:rPr lang="en-US" dirty="0" err="1" smtClean="0">
                <a:cs typeface="Times New Roman" pitchFamily="18" charset="0"/>
              </a:rPr>
              <a:t>bpm</a:t>
            </a:r>
            <a:r>
              <a:rPr lang="en-US" dirty="0" smtClean="0">
                <a:cs typeface="Times New Roman" pitchFamily="18" charset="0"/>
              </a:rPr>
              <a:t>  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Called the Pacemaker.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Pericardium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65288"/>
            <a:ext cx="4419600" cy="4887912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At the base of the heart, the lining turns back and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1"/>
            <a:endParaRPr lang="en-US" dirty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This </a:t>
            </a:r>
            <a:r>
              <a:rPr lang="en-US" dirty="0">
                <a:cs typeface="Times New Roman" pitchFamily="18" charset="0"/>
              </a:rPr>
              <a:t>in turn forms the inner lining of the fibrous pericardium.  </a:t>
            </a:r>
          </a:p>
        </p:txBody>
      </p:sp>
      <p:pic>
        <p:nvPicPr>
          <p:cNvPr id="7172" name="Picture 4" descr="pericar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1306" y="1600200"/>
            <a:ext cx="4051231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 node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From SA node into the </a:t>
            </a:r>
            <a:r>
              <a:rPr lang="en-US" dirty="0" smtClean="0">
                <a:cs typeface="Times New Roman" pitchFamily="18" charset="0"/>
              </a:rPr>
              <a:t>__________________________________,  </a:t>
            </a:r>
            <a:r>
              <a:rPr lang="en-US" dirty="0">
                <a:cs typeface="Times New Roman" pitchFamily="18" charset="0"/>
              </a:rPr>
              <a:t>the impulse goes from cell to cell via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R and L atria contract almost simultaneously. 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Conduction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cs typeface="Times New Roman" pitchFamily="18" charset="0"/>
              </a:rPr>
              <a:t>Before the impulses reach the ventricular </a:t>
            </a:r>
            <a:r>
              <a:rPr lang="en-US" dirty="0" err="1">
                <a:cs typeface="Times New Roman" pitchFamily="18" charset="0"/>
              </a:rPr>
              <a:t>syncytium</a:t>
            </a:r>
            <a:r>
              <a:rPr lang="en-US" dirty="0">
                <a:cs typeface="Times New Roman" pitchFamily="18" charset="0"/>
              </a:rPr>
              <a:t>, they are </a:t>
            </a:r>
            <a:r>
              <a:rPr lang="en-US" dirty="0" smtClean="0">
                <a:cs typeface="Times New Roman" pitchFamily="18" charset="0"/>
              </a:rPr>
              <a:t>_________________________ by </a:t>
            </a:r>
            <a:r>
              <a:rPr lang="en-US" dirty="0">
                <a:cs typeface="Times New Roman" pitchFamily="18" charset="0"/>
              </a:rPr>
              <a:t>a group of tissues called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located in the </a:t>
            </a:r>
            <a:r>
              <a:rPr lang="en-US" dirty="0" smtClean="0">
                <a:cs typeface="Times New Roman" pitchFamily="18" charset="0"/>
              </a:rPr>
              <a:t>__________________________________________________________________________ that </a:t>
            </a:r>
            <a:r>
              <a:rPr lang="en-US" dirty="0">
                <a:cs typeface="Times New Roman" pitchFamily="18" charset="0"/>
              </a:rPr>
              <a:t>separates that atria</a:t>
            </a:r>
            <a:endParaRPr lang="en-US" dirty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conduction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60563"/>
            <a:ext cx="8161338" cy="3805237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AV node provides the </a:t>
            </a:r>
            <a:r>
              <a:rPr lang="en-US" dirty="0" smtClean="0">
                <a:cs typeface="Times New Roman" pitchFamily="18" charset="0"/>
              </a:rPr>
              <a:t>_____________________________________  </a:t>
            </a:r>
            <a:r>
              <a:rPr lang="en-US" dirty="0">
                <a:cs typeface="Times New Roman" pitchFamily="18" charset="0"/>
              </a:rPr>
              <a:t>between </a:t>
            </a:r>
            <a:r>
              <a:rPr lang="en-US" dirty="0" err="1">
                <a:cs typeface="Times New Roman" pitchFamily="18" charset="0"/>
              </a:rPr>
              <a:t>atrial</a:t>
            </a:r>
            <a:r>
              <a:rPr lang="en-US" dirty="0">
                <a:cs typeface="Times New Roman" pitchFamily="18" charset="0"/>
              </a:rPr>
              <a:t> and ventricular </a:t>
            </a:r>
            <a:r>
              <a:rPr lang="en-US" dirty="0" err="1">
                <a:cs typeface="Times New Roman" pitchFamily="18" charset="0"/>
              </a:rPr>
              <a:t>syncytia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Because of the AV node there is a time delay.  </a:t>
            </a:r>
          </a:p>
          <a:p>
            <a:r>
              <a:rPr lang="en-US" dirty="0">
                <a:cs typeface="Times New Roman" pitchFamily="18" charset="0"/>
              </a:rPr>
              <a:t>allows time for the atria to </a:t>
            </a:r>
            <a:r>
              <a:rPr lang="en-US" dirty="0" smtClean="0">
                <a:cs typeface="Times New Roman" pitchFamily="18" charset="0"/>
              </a:rPr>
              <a:t>_____________________________________ </a:t>
            </a:r>
            <a:r>
              <a:rPr lang="en-US" dirty="0">
                <a:cs typeface="Times New Roman" pitchFamily="18" charset="0"/>
              </a:rPr>
              <a:t>before the coming ventricular contraction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Conduction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The impulse reaches the far side of the AV node 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it passes into a group of fibers called </a:t>
            </a:r>
            <a:r>
              <a:rPr lang="en-US" dirty="0" smtClean="0">
                <a:cs typeface="Times New Roman" pitchFamily="18" charset="0"/>
              </a:rPr>
              <a:t>__________________________________________________________________________ and </a:t>
            </a:r>
            <a:r>
              <a:rPr lang="en-US" dirty="0">
                <a:cs typeface="Times New Roman" pitchFamily="18" charset="0"/>
              </a:rPr>
              <a:t>the impulse passes through them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Conduction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Bundle of His divides into right and left branches .  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gives rise to enlarged </a:t>
            </a:r>
            <a:r>
              <a:rPr lang="en-US" u="sng" dirty="0" smtClean="0">
                <a:cs typeface="Times New Roman" pitchFamily="18" charset="0"/>
              </a:rPr>
              <a:t>__________________________________ </a:t>
            </a:r>
            <a:r>
              <a:rPr lang="en-US" dirty="0" smtClean="0">
                <a:cs typeface="Times New Roman" pitchFamily="18" charset="0"/>
              </a:rPr>
              <a:t>that </a:t>
            </a:r>
            <a:r>
              <a:rPr lang="en-US" dirty="0">
                <a:cs typeface="Times New Roman" pitchFamily="18" charset="0"/>
              </a:rPr>
              <a:t>carry the impulses </a:t>
            </a:r>
            <a:r>
              <a:rPr lang="en-US" dirty="0" smtClean="0">
                <a:cs typeface="Times New Roman" pitchFamily="18" charset="0"/>
              </a:rPr>
              <a:t>______________________ than </a:t>
            </a:r>
            <a:r>
              <a:rPr lang="en-US" dirty="0">
                <a:cs typeface="Times New Roman" pitchFamily="18" charset="0"/>
              </a:rPr>
              <a:t>the cell to cell contact could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Conduction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Purkinje fibers </a:t>
            </a:r>
          </a:p>
          <a:p>
            <a:r>
              <a:rPr lang="en-US" dirty="0">
                <a:cs typeface="Times New Roman" pitchFamily="18" charset="0"/>
              </a:rPr>
              <a:t>transmit the impulses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allows the contraction to push the blood superiorly towards the aortic and pulmonary valves.</a:t>
            </a:r>
          </a:p>
          <a:p>
            <a:r>
              <a:rPr lang="en-US" dirty="0">
                <a:cs typeface="Times New Roman" pitchFamily="18" charset="0"/>
              </a:rPr>
              <a:t>Allows the ventricular myocardium to contract </a:t>
            </a:r>
            <a:r>
              <a:rPr lang="en-US" dirty="0" smtClean="0">
                <a:cs typeface="Times New Roman" pitchFamily="18" charset="0"/>
              </a:rPr>
              <a:t>__________________________________ rather </a:t>
            </a:r>
            <a:r>
              <a:rPr lang="en-US" dirty="0">
                <a:cs typeface="Times New Roman" pitchFamily="18" charset="0"/>
              </a:rPr>
              <a:t>than in a wave.   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Intrinsic Cardiac Conduction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7391400" cy="3886200"/>
          </a:xfrm>
        </p:spPr>
        <p:txBody>
          <a:bodyPr/>
          <a:lstStyle/>
          <a:p>
            <a:r>
              <a:rPr lang="en-US" dirty="0"/>
              <a:t>1. 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2. 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3.  </a:t>
            </a:r>
            <a:r>
              <a:rPr lang="en-US" dirty="0" err="1"/>
              <a:t>Atrioventricular</a:t>
            </a:r>
            <a:r>
              <a:rPr lang="en-US" dirty="0"/>
              <a:t> bundle</a:t>
            </a:r>
          </a:p>
          <a:p>
            <a:pPr lvl="1"/>
            <a:r>
              <a:rPr lang="en-US" dirty="0"/>
              <a:t>Bundle of His</a:t>
            </a:r>
          </a:p>
          <a:p>
            <a:r>
              <a:rPr lang="en-US" dirty="0"/>
              <a:t>4.  R/L bundle branches</a:t>
            </a:r>
          </a:p>
          <a:p>
            <a:r>
              <a:rPr lang="en-US" dirty="0"/>
              <a:t>5. 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18-17Sequence.jpg                                              000077CDSeagate                        BEAF77EE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1213" y="2362200"/>
            <a:ext cx="7921625" cy="2689225"/>
          </a:xfrm>
          <a:prstGeom prst="rect">
            <a:avLst/>
          </a:prstGeom>
          <a:noFill/>
        </p:spPr>
      </p:pic>
      <p:sp>
        <p:nvSpPr>
          <p:cNvPr id="286725" name="Freeform 5"/>
          <p:cNvSpPr>
            <a:spLocks/>
          </p:cNvSpPr>
          <p:nvPr/>
        </p:nvSpPr>
        <p:spPr bwMode="auto">
          <a:xfrm>
            <a:off x="423863" y="2792413"/>
            <a:ext cx="549275" cy="1062037"/>
          </a:xfrm>
          <a:custGeom>
            <a:avLst/>
            <a:gdLst/>
            <a:ahLst/>
            <a:cxnLst>
              <a:cxn ang="0">
                <a:pos x="72" y="758"/>
              </a:cxn>
              <a:cxn ang="0">
                <a:pos x="0" y="758"/>
              </a:cxn>
              <a:cxn ang="0">
                <a:pos x="392" y="0"/>
              </a:cxn>
            </a:cxnLst>
            <a:rect l="0" t="0" r="r" b="b"/>
            <a:pathLst>
              <a:path w="392" h="758">
                <a:moveTo>
                  <a:pt x="72" y="758"/>
                </a:moveTo>
                <a:lnTo>
                  <a:pt x="0" y="758"/>
                </a:lnTo>
                <a:lnTo>
                  <a:pt x="392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26" name="Freeform 6"/>
          <p:cNvSpPr>
            <a:spLocks/>
          </p:cNvSpPr>
          <p:nvPr/>
        </p:nvSpPr>
        <p:spPr bwMode="auto">
          <a:xfrm>
            <a:off x="3113088" y="2994025"/>
            <a:ext cx="330200" cy="860425"/>
          </a:xfrm>
          <a:custGeom>
            <a:avLst/>
            <a:gdLst/>
            <a:ahLst/>
            <a:cxnLst>
              <a:cxn ang="0">
                <a:pos x="0" y="614"/>
              </a:cxn>
              <a:cxn ang="0">
                <a:pos x="72" y="614"/>
              </a:cxn>
              <a:cxn ang="0">
                <a:pos x="236" y="0"/>
              </a:cxn>
            </a:cxnLst>
            <a:rect l="0" t="0" r="r" b="b"/>
            <a:pathLst>
              <a:path w="236" h="614">
                <a:moveTo>
                  <a:pt x="0" y="614"/>
                </a:moveTo>
                <a:lnTo>
                  <a:pt x="72" y="614"/>
                </a:lnTo>
                <a:lnTo>
                  <a:pt x="236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27" name="Line 7"/>
          <p:cNvSpPr>
            <a:spLocks noChangeShapeType="1"/>
          </p:cNvSpPr>
          <p:nvPr/>
        </p:nvSpPr>
        <p:spPr bwMode="auto">
          <a:xfrm>
            <a:off x="7416800" y="3854450"/>
            <a:ext cx="395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 flipV="1">
            <a:off x="5253038" y="3552825"/>
            <a:ext cx="876300" cy="3016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674688" y="1819275"/>
            <a:ext cx="1878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SA node generates impulse;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atrial excitation begins</a:t>
            </a:r>
            <a:endParaRPr lang="en-US" sz="2100">
              <a:latin typeface="Times" charset="0"/>
            </a:endParaRPr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3109913" y="1819275"/>
            <a:ext cx="108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Impulse delayed</a:t>
            </a:r>
          </a:p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at AV node</a:t>
            </a:r>
            <a:endParaRPr lang="en-US" sz="2100">
              <a:latin typeface="Times" charset="0"/>
            </a:endParaRPr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5154613" y="1819275"/>
            <a:ext cx="1495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Impulse passes to</a:t>
            </a:r>
          </a:p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heart apex; ventricular</a:t>
            </a:r>
          </a:p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excitation begins</a:t>
            </a:r>
            <a:endParaRPr lang="en-US" sz="2100">
              <a:latin typeface="Times" charset="0"/>
            </a:endParaRPr>
          </a:p>
        </p:txBody>
      </p:sp>
      <p:sp>
        <p:nvSpPr>
          <p:cNvPr id="286732" name="Rectangle 12"/>
          <p:cNvSpPr>
            <a:spLocks noChangeArrowheads="1"/>
          </p:cNvSpPr>
          <p:nvPr/>
        </p:nvSpPr>
        <p:spPr bwMode="auto">
          <a:xfrm>
            <a:off x="7312025" y="1819275"/>
            <a:ext cx="1417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Ventricular excitation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complete</a:t>
            </a:r>
            <a:endParaRPr lang="en-US" sz="2100">
              <a:latin typeface="Times" charset="0"/>
            </a:endParaRPr>
          </a:p>
        </p:txBody>
      </p:sp>
      <p:sp>
        <p:nvSpPr>
          <p:cNvPr id="286733" name="Rectangle 13"/>
          <p:cNvSpPr>
            <a:spLocks noChangeArrowheads="1"/>
          </p:cNvSpPr>
          <p:nvPr/>
        </p:nvSpPr>
        <p:spPr bwMode="auto">
          <a:xfrm>
            <a:off x="579438" y="3771900"/>
            <a:ext cx="568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SA node</a:t>
            </a:r>
            <a:endParaRPr lang="en-US" sz="2100">
              <a:latin typeface="Times" charset="0"/>
            </a:endParaRPr>
          </a:p>
        </p:txBody>
      </p:sp>
      <p:sp>
        <p:nvSpPr>
          <p:cNvPr id="286734" name="Rectangle 14"/>
          <p:cNvSpPr>
            <a:spLocks noChangeArrowheads="1"/>
          </p:cNvSpPr>
          <p:nvPr/>
        </p:nvSpPr>
        <p:spPr bwMode="auto">
          <a:xfrm>
            <a:off x="2574925" y="3771900"/>
            <a:ext cx="568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AV node</a:t>
            </a:r>
            <a:endParaRPr lang="en-US" sz="2100">
              <a:latin typeface="Times" charset="0"/>
            </a:endParaRPr>
          </a:p>
        </p:txBody>
      </p:sp>
      <p:sp>
        <p:nvSpPr>
          <p:cNvPr id="286735" name="Rectangle 15"/>
          <p:cNvSpPr>
            <a:spLocks noChangeArrowheads="1"/>
          </p:cNvSpPr>
          <p:nvPr/>
        </p:nvSpPr>
        <p:spPr bwMode="auto">
          <a:xfrm>
            <a:off x="6883400" y="3771900"/>
            <a:ext cx="550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Purkinje</a:t>
            </a:r>
          </a:p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fibers</a:t>
            </a:r>
            <a:endParaRPr lang="en-US" sz="2100">
              <a:latin typeface="Times" charset="0"/>
            </a:endParaRPr>
          </a:p>
        </p:txBody>
      </p:sp>
      <p:sp>
        <p:nvSpPr>
          <p:cNvPr id="286736" name="Rectangle 16"/>
          <p:cNvSpPr>
            <a:spLocks noChangeArrowheads="1"/>
          </p:cNvSpPr>
          <p:nvPr/>
        </p:nvSpPr>
        <p:spPr bwMode="auto">
          <a:xfrm>
            <a:off x="4700588" y="3771900"/>
            <a:ext cx="622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Bundle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branches</a:t>
            </a:r>
            <a:endParaRPr lang="en-US" sz="2100">
              <a:latin typeface="Times" charset="0"/>
            </a:endParaRPr>
          </a:p>
        </p:txBody>
      </p:sp>
      <p:sp>
        <p:nvSpPr>
          <p:cNvPr id="286739" name="Text Box 19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18.17</a:t>
            </a:r>
          </a:p>
        </p:txBody>
      </p:sp>
      <p:sp>
        <p:nvSpPr>
          <p:cNvPr id="28674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Excitation Related to ECG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Conduction Defects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382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Uncoordinated </a:t>
            </a:r>
            <a:r>
              <a:rPr lang="en-US" dirty="0" err="1"/>
              <a:t>atrial</a:t>
            </a:r>
            <a:r>
              <a:rPr lang="en-US" dirty="0"/>
              <a:t> and ventricular contractions</a:t>
            </a:r>
          </a:p>
          <a:p>
            <a:pPr>
              <a:lnSpc>
                <a:spcPct val="90000"/>
              </a:lnSpc>
            </a:pPr>
            <a:r>
              <a:rPr lang="en-US" dirty="0"/>
              <a:t>Fibrillation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Rapid and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SA node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Defibrillation</a:t>
            </a:r>
            <a:r>
              <a:rPr lang="en-US" dirty="0"/>
              <a:t>:  electrical shock to the heart interrupts chaotic fibrillations and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Output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Stroke Volume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Volume of blood pumped out by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Cardiac </a:t>
            </a:r>
            <a:r>
              <a:rPr lang="en-US" dirty="0"/>
              <a:t>output (CO)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Amount of blood pumped out by each ventricle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_________________________________________= </a:t>
            </a:r>
            <a:r>
              <a:rPr lang="en-US" dirty="0"/>
              <a:t>Cardiac Output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Pericardium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Three layers of pericardium:  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1.  fibrous outer layer: 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Two inner layers (serous):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2.  </a:t>
            </a:r>
            <a:r>
              <a:rPr lang="en-US" dirty="0" smtClean="0">
                <a:cs typeface="Times New Roman" pitchFamily="18" charset="0"/>
              </a:rPr>
              <a:t>___________________________________:  </a:t>
            </a:r>
            <a:r>
              <a:rPr lang="en-US" dirty="0">
                <a:cs typeface="Times New Roman" pitchFamily="18" charset="0"/>
              </a:rPr>
              <a:t>adheres to heart.  </a:t>
            </a:r>
            <a:r>
              <a:rPr lang="en-US" dirty="0" err="1">
                <a:cs typeface="Times New Roman" pitchFamily="18" charset="0"/>
              </a:rPr>
              <a:t>Epicardium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3__________________________________:   </a:t>
            </a:r>
            <a:r>
              <a:rPr lang="en-US" dirty="0">
                <a:cs typeface="Times New Roman" pitchFamily="18" charset="0"/>
              </a:rPr>
              <a:t>adherent to fibrous pericardium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____________________________________ occur </a:t>
            </a:r>
            <a:r>
              <a:rPr lang="en-US" dirty="0">
                <a:cs typeface="Times New Roman" pitchFamily="18" charset="0"/>
              </a:rPr>
              <a:t>in the myocardium during a cardiac cycle.  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Body fluids </a:t>
            </a:r>
            <a:r>
              <a:rPr lang="en-US" dirty="0" smtClean="0">
                <a:cs typeface="Times New Roman" pitchFamily="18" charset="0"/>
              </a:rPr>
              <a:t>_____________________________________ that </a:t>
            </a:r>
            <a:r>
              <a:rPr lang="en-US" dirty="0">
                <a:cs typeface="Times New Roman" pitchFamily="18" charset="0"/>
              </a:rPr>
              <a:t>can be detected on the surface of the body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cs typeface="Times New Roman" pitchFamily="18" charset="0"/>
              </a:rPr>
              <a:t>Normal ECG has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SA node triggers impulses, electrical change in atrium. </a:t>
            </a:r>
          </a:p>
          <a:p>
            <a:r>
              <a:rPr lang="en-US" dirty="0">
                <a:cs typeface="Times New Roman" pitchFamily="18" charset="0"/>
              </a:rPr>
              <a:t>Produces a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Corresponds to the </a:t>
            </a:r>
            <a:r>
              <a:rPr lang="en-US" dirty="0" smtClean="0">
                <a:cs typeface="Times New Roman" pitchFamily="18" charset="0"/>
              </a:rPr>
              <a:t>__________________________________________________________________________  </a:t>
            </a:r>
            <a:r>
              <a:rPr lang="en-US" dirty="0">
                <a:cs typeface="Times New Roman" pitchFamily="18" charset="0"/>
              </a:rPr>
              <a:t>that will soon lead to the contraction of the atrium.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When the impulses reach the ventricular fibers, they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Ventricle walls are thicker and the electrical charge is greater </a:t>
            </a:r>
          </a:p>
          <a:p>
            <a:r>
              <a:rPr lang="en-US" dirty="0">
                <a:cs typeface="Times New Roman" pitchFamily="18" charset="0"/>
              </a:rPr>
              <a:t>Forms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Contains Q wave, R wave, and S wave. 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ventricle muscles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50863" y="1676400"/>
            <a:ext cx="7915275" cy="40894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P:  </a:t>
            </a:r>
            <a:r>
              <a:rPr lang="en-US" dirty="0" smtClean="0"/>
              <a:t> 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QRS:  </a:t>
            </a:r>
            <a:r>
              <a:rPr lang="en-US" dirty="0" err="1" smtClean="0"/>
              <a:t>repolarization</a:t>
            </a:r>
            <a:r>
              <a:rPr lang="en-US" dirty="0" smtClean="0"/>
              <a:t> of atria and overlapping depolarization </a:t>
            </a:r>
            <a:r>
              <a:rPr lang="en-US" dirty="0"/>
              <a:t>of ventricles</a:t>
            </a:r>
          </a:p>
          <a:p>
            <a:pPr>
              <a:buFontTx/>
              <a:buNone/>
            </a:pPr>
            <a:r>
              <a:rPr lang="en-US" dirty="0"/>
              <a:t>T: 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3556" name="Picture 4" descr="cardiac e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038600"/>
            <a:ext cx="7696200" cy="25828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the SA node on its own will cause the heart to beat at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Tempered by Parasympathetic and Sympathetic systems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Extrinsic Regulation of the Cardiac Cycle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cs typeface="Times New Roman" pitchFamily="18" charset="0"/>
              </a:rPr>
              <a:t>Parasympathetic</a:t>
            </a:r>
            <a:r>
              <a:rPr lang="en-US" dirty="0">
                <a:cs typeface="Times New Roman" pitchFamily="18" charset="0"/>
              </a:rPr>
              <a:t> fibers that innervate the heart arise from neurons in the medulla oblongata and make up parts of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These </a:t>
            </a:r>
            <a:r>
              <a:rPr lang="en-US" dirty="0">
                <a:cs typeface="Times New Roman" pitchFamily="18" charset="0"/>
              </a:rPr>
              <a:t>fibers branch into the SA and AV nodes.   At nerve fiber endings, releases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Parasympathetic system can change heart rate in either direction.  </a:t>
            </a:r>
          </a:p>
          <a:p>
            <a:pPr>
              <a:lnSpc>
                <a:spcPct val="90000"/>
              </a:lnSpc>
            </a:pP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_______________________________in </a:t>
            </a:r>
            <a:r>
              <a:rPr lang="en-US" dirty="0">
                <a:cs typeface="Times New Roman" pitchFamily="18" charset="0"/>
              </a:rPr>
              <a:t>the impulses </a:t>
            </a:r>
            <a:r>
              <a:rPr lang="en-US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cs typeface="Times New Roman" pitchFamily="18" charset="0"/>
              </a:rPr>
              <a:t>increases Acetylcholine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  </a:t>
            </a:r>
            <a:r>
              <a:rPr lang="en-US" dirty="0" smtClean="0">
                <a:cs typeface="Times New Roman" pitchFamily="18" charset="0"/>
              </a:rPr>
              <a:t>______________________________ in </a:t>
            </a:r>
            <a:r>
              <a:rPr lang="en-US" dirty="0">
                <a:cs typeface="Times New Roman" pitchFamily="18" charset="0"/>
              </a:rPr>
              <a:t>the impulse </a:t>
            </a:r>
            <a:r>
              <a:rPr lang="en-US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cs typeface="Times New Roman" pitchFamily="18" charset="0"/>
              </a:rPr>
              <a:t>decreases acetylcholine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cs typeface="Times New Roman" pitchFamily="18" charset="0"/>
              </a:rPr>
              <a:t> _</a:t>
            </a:r>
            <a:endParaRPr lang="en-US" dirty="0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Extrinsic Regulation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Resting heart rate is approximately 70 </a:t>
            </a:r>
            <a:r>
              <a:rPr lang="en-US" dirty="0" err="1"/>
              <a:t>bpm</a:t>
            </a:r>
            <a:r>
              <a:rPr lang="en-US" dirty="0"/>
              <a:t> due to the parasympathetic </a:t>
            </a:r>
            <a:r>
              <a:rPr lang="en-US" dirty="0" err="1"/>
              <a:t>innervation</a:t>
            </a:r>
            <a:r>
              <a:rPr lang="en-US" dirty="0"/>
              <a:t> from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 err="1"/>
              <a:t>Vagus</a:t>
            </a:r>
            <a:r>
              <a:rPr lang="en-US" dirty="0"/>
              <a:t> Nerve/Parasympathetic input slows the pacemaker cells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Extrinsic Regulation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Sympathetic System:</a:t>
            </a:r>
          </a:p>
          <a:p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>
              <a:buFontTx/>
              <a:buNone/>
            </a:pP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increases </a:t>
            </a:r>
            <a:r>
              <a:rPr lang="en-US" dirty="0" smtClean="0">
                <a:cs typeface="Times New Roman" pitchFamily="18" charset="0"/>
              </a:rPr>
              <a:t>____________________________________ of </a:t>
            </a:r>
            <a:r>
              <a:rPr lang="en-US" dirty="0">
                <a:cs typeface="Times New Roman" pitchFamily="18" charset="0"/>
              </a:rPr>
              <a:t>myocardial contractions.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Pericardial Cavity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________________________________: </a:t>
            </a:r>
            <a:r>
              <a:rPr lang="en-US" dirty="0">
                <a:cs typeface="Times New Roman" pitchFamily="18" charset="0"/>
              </a:rPr>
              <a:t>Space between parietal and visceral layers 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contains small amount of </a:t>
            </a:r>
            <a:r>
              <a:rPr lang="en-US" dirty="0" smtClean="0">
                <a:cs typeface="Times New Roman" pitchFamily="18" charset="0"/>
              </a:rPr>
              <a:t>___________________________________ that </a:t>
            </a:r>
            <a:r>
              <a:rPr lang="en-US" dirty="0">
                <a:cs typeface="Times New Roman" pitchFamily="18" charset="0"/>
              </a:rPr>
              <a:t>is secreted by the pericardial membrane.  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found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Detects changes in blood pressure.  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cs typeface="Times New Roman" pitchFamily="18" charset="0"/>
              </a:rPr>
              <a:t>Increase in pressure </a:t>
            </a:r>
            <a:r>
              <a:rPr lang="en-US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cs typeface="Times New Roman" pitchFamily="18" charset="0"/>
              </a:rPr>
              <a:t>stretches the receptors </a:t>
            </a:r>
            <a:r>
              <a:rPr lang="en-US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cs typeface="Times New Roman" pitchFamily="18" charset="0"/>
              </a:rPr>
              <a:t>signals the </a:t>
            </a:r>
            <a:r>
              <a:rPr lang="en-US" dirty="0" smtClean="0">
                <a:cs typeface="Times New Roman" pitchFamily="18" charset="0"/>
              </a:rPr>
              <a:t>___________________________________ </a:t>
            </a:r>
            <a:r>
              <a:rPr lang="en-US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cs typeface="Times New Roman" pitchFamily="18" charset="0"/>
              </a:rPr>
              <a:t>sends parasympathetic impulses to </a:t>
            </a:r>
            <a:r>
              <a:rPr lang="en-US" u="sng" dirty="0" smtClean="0">
                <a:cs typeface="Times New Roman" pitchFamily="18" charset="0"/>
              </a:rPr>
              <a:t>_______________________________</a:t>
            </a: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b="1" dirty="0">
                <a:cs typeface="Times New Roman" pitchFamily="18" charset="0"/>
              </a:rPr>
              <a:t>heart rate</a:t>
            </a:r>
            <a:r>
              <a:rPr lang="en-US" dirty="0">
                <a:cs typeface="Times New Roman" pitchFamily="18" charset="0"/>
              </a:rPr>
              <a:t> and </a:t>
            </a:r>
            <a:r>
              <a:rPr lang="en-US" b="1" dirty="0">
                <a:cs typeface="Times New Roman" pitchFamily="18" charset="0"/>
              </a:rPr>
              <a:t>force</a:t>
            </a:r>
            <a:r>
              <a:rPr lang="en-US" dirty="0">
                <a:cs typeface="Times New Roman" pitchFamily="18" charset="0"/>
              </a:rPr>
              <a:t> of contraction.  </a:t>
            </a:r>
          </a:p>
          <a:p>
            <a:r>
              <a:rPr lang="en-US" dirty="0">
                <a:cs typeface="Times New Roman" pitchFamily="18" charset="0"/>
              </a:rPr>
              <a:t>Helps to </a:t>
            </a:r>
            <a:r>
              <a:rPr lang="en-US" dirty="0" smtClean="0">
                <a:cs typeface="Times New Roman" pitchFamily="18" charset="0"/>
              </a:rPr>
              <a:t>_____________________________________ towards </a:t>
            </a:r>
            <a:r>
              <a:rPr lang="en-US" dirty="0">
                <a:cs typeface="Times New Roman" pitchFamily="18" charset="0"/>
              </a:rPr>
              <a:t>normal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Stretch receptors in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 when blood pressure increases </a:t>
            </a:r>
            <a:r>
              <a:rPr lang="en-US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cs typeface="Times New Roman" pitchFamily="18" charset="0"/>
              </a:rPr>
              <a:t>signals </a:t>
            </a:r>
            <a:r>
              <a:rPr lang="en-US" dirty="0" err="1">
                <a:cs typeface="Times New Roman" pitchFamily="18" charset="0"/>
              </a:rPr>
              <a:t>cardioaccelerators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  <a:sym typeface="Wingdings" pitchFamily="2" charset="2"/>
              </a:rPr>
              <a:t>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Sympathetic impulses </a:t>
            </a:r>
            <a:r>
              <a:rPr lang="en-US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________________________________________________________________________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endParaRPr lang="en-US" dirty="0">
              <a:cs typeface="Times New Roman" pitchFamily="18" charset="0"/>
              <a:sym typeface="Wingdings" pitchFamily="2" charset="2"/>
            </a:endParaRPr>
          </a:p>
          <a:p>
            <a:pPr>
              <a:buFontTx/>
              <a:buNone/>
            </a:pP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Venous pressure is reduced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Regulation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Hormones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From </a:t>
            </a:r>
            <a:r>
              <a:rPr lang="en-US" dirty="0" smtClean="0"/>
              <a:t>_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Short term, rapid increase in heart rate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Thyroxine</a:t>
            </a: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From </a:t>
            </a:r>
            <a:r>
              <a:rPr lang="en-US" dirty="0" smtClean="0"/>
              <a:t>_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Takes longer to act, but causes a </a:t>
            </a:r>
            <a:r>
              <a:rPr lang="en-US" dirty="0" smtClean="0"/>
              <a:t>_</a:t>
            </a:r>
            <a:endParaRPr lang="en-US" dirty="0"/>
          </a:p>
          <a:p>
            <a:pPr lvl="3">
              <a:lnSpc>
                <a:spcPct val="90000"/>
              </a:lnSpc>
            </a:pPr>
            <a:endParaRPr lang="en-US" dirty="0" smtClean="0"/>
          </a:p>
          <a:p>
            <a:pPr lvl="3">
              <a:lnSpc>
                <a:spcPct val="90000"/>
              </a:lnSpc>
            </a:pPr>
            <a:r>
              <a:rPr lang="en-US" dirty="0" smtClean="0"/>
              <a:t>Can </a:t>
            </a:r>
            <a:r>
              <a:rPr lang="en-US" dirty="0"/>
              <a:t>lead to </a:t>
            </a:r>
            <a:r>
              <a:rPr lang="en-US" dirty="0" smtClean="0"/>
              <a:t>_______________________________________ heart </a:t>
            </a:r>
            <a:r>
              <a:rPr lang="en-US" dirty="0"/>
              <a:t>in hyperthyroid conditions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regulation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Ion imbalances: 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Depresses the heart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Increase heart irritability</a:t>
            </a:r>
          </a:p>
          <a:p>
            <a:pPr lvl="2"/>
            <a:r>
              <a:rPr lang="en-US" dirty="0"/>
              <a:t>Spastic heart contractions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regulation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Ion imbalances: 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Feeble irregular heart beat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Interferes with depolarization</a:t>
            </a:r>
          </a:p>
          <a:p>
            <a:pPr lvl="2"/>
            <a:r>
              <a:rPr lang="en-US" dirty="0"/>
              <a:t>Can lead to cardiac arrest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rate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Increased heart rate</a:t>
            </a:r>
          </a:p>
          <a:p>
            <a:pPr lvl="1"/>
            <a:r>
              <a:rPr lang="en-US" dirty="0"/>
              <a:t>Above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Can be caused by </a:t>
            </a:r>
          </a:p>
          <a:p>
            <a:pPr lvl="2"/>
            <a:r>
              <a:rPr lang="en-US" dirty="0"/>
              <a:t>increased body temperatures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Heart disease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Rate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382000" cy="4267200"/>
          </a:xfrm>
        </p:spPr>
        <p:txBody>
          <a:bodyPr/>
          <a:lstStyle/>
          <a:p>
            <a:r>
              <a:rPr lang="en-US" sz="2600" dirty="0" err="1"/>
              <a:t>Bradycardia</a:t>
            </a:r>
            <a:endParaRPr lang="en-US" sz="2600" dirty="0"/>
          </a:p>
          <a:p>
            <a:pPr lvl="1"/>
            <a:r>
              <a:rPr lang="en-US" sz="2400" dirty="0"/>
              <a:t>Decreased heart rate</a:t>
            </a: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/>
              <a:t>Can be caused by</a:t>
            </a:r>
          </a:p>
          <a:p>
            <a:pPr lvl="2"/>
            <a:r>
              <a:rPr lang="en-US" sz="2000" dirty="0" smtClean="0"/>
              <a:t> </a:t>
            </a:r>
            <a:endParaRPr lang="en-US" sz="2000" dirty="0"/>
          </a:p>
          <a:p>
            <a:pPr lvl="2"/>
            <a:r>
              <a:rPr lang="en-US" sz="2000" dirty="0"/>
              <a:t>Drugs</a:t>
            </a:r>
          </a:p>
          <a:p>
            <a:pPr lvl="2"/>
            <a:r>
              <a:rPr lang="en-US" sz="2000" dirty="0"/>
              <a:t>Parasympathetic nervous system</a:t>
            </a:r>
          </a:p>
          <a:p>
            <a:pPr lvl="2"/>
            <a:r>
              <a:rPr lang="en-US" sz="2000" dirty="0" smtClean="0"/>
              <a:t> </a:t>
            </a:r>
            <a:endParaRPr lang="en-US" sz="2000" dirty="0"/>
          </a:p>
          <a:p>
            <a:pPr lvl="2"/>
            <a:r>
              <a:rPr lang="en-US" sz="2000" dirty="0"/>
              <a:t>Pathological if cardiac output falls</a:t>
            </a:r>
          </a:p>
          <a:p>
            <a:pPr lvl="2"/>
            <a:r>
              <a:rPr lang="en-US" sz="2000" dirty="0"/>
              <a:t>Indicative of brain edema following head trauma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bawargo\My Documents\marieb bwargo01\19_AllImages\19-01_GenStructure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9050" y="228600"/>
            <a:ext cx="5314950" cy="641985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/>
          <a:lstStyle/>
          <a:p>
            <a:r>
              <a:rPr lang="en-US" dirty="0"/>
              <a:t>Blood Vessels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3200400" cy="4625609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Arteries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strong </a:t>
            </a:r>
            <a:r>
              <a:rPr lang="en-US" dirty="0" smtClean="0">
                <a:cs typeface="Times New Roman" pitchFamily="18" charset="0"/>
              </a:rPr>
              <a:t>_______________________________ vessels </a:t>
            </a:r>
            <a:r>
              <a:rPr lang="en-US" dirty="0">
                <a:cs typeface="Times New Roman" pitchFamily="18" charset="0"/>
              </a:rPr>
              <a:t>adapted to carry blood under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Three layers or tunics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Tunica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Tunica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Tunica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Pericardial Cavity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Functions to </a:t>
            </a:r>
            <a:r>
              <a:rPr lang="en-US" dirty="0" smtClean="0">
                <a:cs typeface="Times New Roman" pitchFamily="18" charset="0"/>
              </a:rPr>
              <a:t>_____________________________________ between </a:t>
            </a:r>
            <a:r>
              <a:rPr lang="en-US" dirty="0">
                <a:cs typeface="Times New Roman" pitchFamily="18" charset="0"/>
              </a:rPr>
              <a:t>the membranes as the heart moves.  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Allows the heart to work in a relatively friction free environment.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Arteries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cs typeface="Times New Roman" pitchFamily="18" charset="0"/>
              </a:rPr>
              <a:t>Innermost:  tunica </a:t>
            </a:r>
            <a:r>
              <a:rPr lang="en-US" dirty="0" err="1">
                <a:cs typeface="Times New Roman" pitchFamily="18" charset="0"/>
              </a:rPr>
              <a:t>interna</a:t>
            </a:r>
            <a:r>
              <a:rPr lang="en-US" dirty="0">
                <a:cs typeface="Times New Roman" pitchFamily="18" charset="0"/>
              </a:rPr>
              <a:t>/</a:t>
            </a:r>
            <a:r>
              <a:rPr lang="en-US" dirty="0" err="1">
                <a:cs typeface="Times New Roman" pitchFamily="18" charset="0"/>
              </a:rPr>
              <a:t>intima</a:t>
            </a:r>
            <a:r>
              <a:rPr lang="en-US" dirty="0">
                <a:cs typeface="Times New Roman" pitchFamily="18" charset="0"/>
              </a:rPr>
              <a:t>:  </a:t>
            </a:r>
          </a:p>
          <a:p>
            <a:pPr lvl="1"/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Separates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helps to </a:t>
            </a:r>
            <a:r>
              <a:rPr lang="en-US" dirty="0" smtClean="0">
                <a:cs typeface="Times New Roman" pitchFamily="18" charset="0"/>
              </a:rPr>
              <a:t>_____________________________________ by </a:t>
            </a:r>
            <a:r>
              <a:rPr lang="en-US" dirty="0">
                <a:cs typeface="Times New Roman" pitchFamily="18" charset="0"/>
              </a:rPr>
              <a:t>secreting chemicals that inhibit platelet aggregation.  </a:t>
            </a:r>
          </a:p>
          <a:p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Provides a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Arteries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cs typeface="Times New Roman" pitchFamily="18" charset="0"/>
              </a:rPr>
              <a:t>Middle layer: 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bulk of arterial wall is </a:t>
            </a:r>
            <a:r>
              <a:rPr lang="en-US" dirty="0" smtClean="0">
                <a:cs typeface="Times New Roman" pitchFamily="18" charset="0"/>
              </a:rPr>
              <a:t>_____________________________________ and </a:t>
            </a:r>
            <a:r>
              <a:rPr lang="en-US" dirty="0">
                <a:cs typeface="Times New Roman" pitchFamily="18" charset="0"/>
              </a:rPr>
              <a:t>thick layer of elastic connective tissue.</a:t>
            </a:r>
          </a:p>
          <a:p>
            <a:pPr lvl="1"/>
            <a:r>
              <a:rPr lang="en-US" dirty="0">
                <a:cs typeface="Times New Roman" pitchFamily="18" charset="0"/>
              </a:rPr>
              <a:t>gives the vessels an </a:t>
            </a:r>
            <a:r>
              <a:rPr lang="en-US" dirty="0" smtClean="0">
                <a:cs typeface="Times New Roman" pitchFamily="18" charset="0"/>
              </a:rPr>
              <a:t>_______________________________________ that </a:t>
            </a:r>
            <a:r>
              <a:rPr lang="en-US" dirty="0">
                <a:cs typeface="Times New Roman" pitchFamily="18" charset="0"/>
              </a:rPr>
              <a:t>helps it to stand up to the force of the blood pressure. </a:t>
            </a:r>
            <a:br>
              <a:rPr lang="en-US" dirty="0"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Arteries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Tunica Media</a:t>
            </a:r>
          </a:p>
          <a:p>
            <a:pPr lvl="1"/>
            <a:r>
              <a:rPr lang="en-US" dirty="0"/>
              <a:t>Activity of the smooth muscle is regulated by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From </a:t>
            </a:r>
            <a:r>
              <a:rPr lang="en-US" dirty="0" smtClean="0"/>
              <a:t>_</a:t>
            </a:r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Increased impulses allow vasoconstriction:  </a:t>
            </a:r>
            <a:r>
              <a:rPr lang="en-US" dirty="0" smtClean="0"/>
              <a:t>_</a:t>
            </a:r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Decreased impulses allow </a:t>
            </a:r>
            <a:r>
              <a:rPr lang="en-US" dirty="0" err="1"/>
              <a:t>vasodilation</a:t>
            </a:r>
            <a:r>
              <a:rPr lang="en-US" dirty="0"/>
              <a:t>: 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Arteries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Outer layer:  tunica </a:t>
            </a:r>
            <a:r>
              <a:rPr lang="en-US" dirty="0" err="1">
                <a:cs typeface="Times New Roman" pitchFamily="18" charset="0"/>
              </a:rPr>
              <a:t>externa</a:t>
            </a:r>
            <a:r>
              <a:rPr lang="en-US" dirty="0">
                <a:cs typeface="Times New Roman" pitchFamily="18" charset="0"/>
              </a:rPr>
              <a:t>/adventitia:  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thin connective tissue with </a:t>
            </a:r>
            <a:r>
              <a:rPr lang="en-US" dirty="0" smtClean="0">
                <a:cs typeface="Times New Roman" pitchFamily="18" charset="0"/>
              </a:rPr>
              <a:t>_ 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_____________________________________ the </a:t>
            </a:r>
            <a:r>
              <a:rPr lang="en-US" dirty="0">
                <a:cs typeface="Times New Roman" pitchFamily="18" charset="0"/>
              </a:rPr>
              <a:t>artery to the surrounding tissues.  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Arteries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Elastic arteries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Arterioles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Elastic Arteries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Thick walled arteries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A.k.a.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Contain a lot of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Act as pressure reservoirs</a:t>
            </a:r>
          </a:p>
          <a:p>
            <a:pPr lvl="1"/>
            <a:r>
              <a:rPr lang="en-US" dirty="0"/>
              <a:t>Keeps blood flow continuous rather than stop/start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Muscular arteries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Also: 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Tunica media contains </a:t>
            </a:r>
            <a:r>
              <a:rPr lang="en-US" dirty="0" smtClean="0"/>
              <a:t>____________________________________ and </a:t>
            </a:r>
            <a:r>
              <a:rPr lang="en-US" dirty="0"/>
              <a:t>less elastic tissue than elastic arteries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More </a:t>
            </a:r>
            <a:r>
              <a:rPr lang="en-US" dirty="0"/>
              <a:t>active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-1"/>
            <a:ext cx="4953000" cy="252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1" y="381000"/>
            <a:ext cx="3048000" cy="1143000"/>
          </a:xfrm>
        </p:spPr>
        <p:txBody>
          <a:bodyPr/>
          <a:lstStyle/>
          <a:p>
            <a:r>
              <a:rPr lang="en-US" dirty="0"/>
              <a:t>Arterioles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Larger arterioles have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Small arterioles have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These vessels will feed into the capillaries</a:t>
            </a:r>
          </a:p>
          <a:p>
            <a:pPr>
              <a:buFontTx/>
              <a:buNone/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Capillaries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Smallest blood vessels.  </a:t>
            </a:r>
          </a:p>
          <a:p>
            <a:r>
              <a:rPr lang="en-US" dirty="0">
                <a:cs typeface="Times New Roman" pitchFamily="18" charset="0"/>
              </a:rPr>
              <a:t>Connect the smallest arterioles and smallest </a:t>
            </a:r>
            <a:r>
              <a:rPr lang="en-US" dirty="0" err="1">
                <a:cs typeface="Times New Roman" pitchFamily="18" charset="0"/>
              </a:rPr>
              <a:t>venules</a:t>
            </a:r>
            <a:r>
              <a:rPr lang="en-US" dirty="0">
                <a:cs typeface="Times New Roman" pitchFamily="18" charset="0"/>
              </a:rPr>
              <a:t>.  </a:t>
            </a:r>
          </a:p>
          <a:p>
            <a:r>
              <a:rPr lang="en-US" dirty="0">
                <a:cs typeface="Times New Roman" pitchFamily="18" charset="0"/>
              </a:rPr>
              <a:t>Three types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2438400" cy="1143000"/>
          </a:xfrm>
        </p:spPr>
        <p:txBody>
          <a:bodyPr/>
          <a:lstStyle/>
          <a:p>
            <a:r>
              <a:rPr lang="en-US" sz="3600" dirty="0"/>
              <a:t>Capillaries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89900" cy="4572000"/>
          </a:xfrm>
        </p:spPr>
        <p:txBody>
          <a:bodyPr/>
          <a:lstStyle/>
          <a:p>
            <a:r>
              <a:rPr lang="en-US" dirty="0" smtClean="0"/>
              <a:t>Continuous</a:t>
            </a:r>
            <a:endParaRPr lang="en-US" dirty="0"/>
          </a:p>
          <a:p>
            <a:pPr lvl="1"/>
            <a:r>
              <a:rPr lang="en-US" dirty="0"/>
              <a:t>Abundant in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Endothelial cells provide a continuous lining joined together by tight junctions</a:t>
            </a:r>
          </a:p>
          <a:p>
            <a:pPr lvl="2"/>
            <a:r>
              <a:rPr lang="en-US" dirty="0"/>
              <a:t>Gaps in membranes called intercellular clefts</a:t>
            </a:r>
          </a:p>
          <a:p>
            <a:pPr lvl="2"/>
            <a:r>
              <a:rPr lang="en-US" dirty="0"/>
              <a:t>Allow passage of fluids and small solutes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57200"/>
            <a:ext cx="2562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Pericarditis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 due to viral or bacterial infection </a:t>
            </a:r>
          </a:p>
          <a:p>
            <a:pPr lvl="1"/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results in </a:t>
            </a:r>
            <a:r>
              <a:rPr lang="en-US" dirty="0" smtClean="0">
                <a:cs typeface="Times New Roman" pitchFamily="18" charset="0"/>
              </a:rPr>
              <a:t>_________________________________ </a:t>
            </a:r>
            <a:r>
              <a:rPr lang="en-US" dirty="0">
                <a:cs typeface="Times New Roman" pitchFamily="18" charset="0"/>
              </a:rPr>
              <a:t>that attach the layers of the pericardium.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2438400" cy="1143000"/>
          </a:xfrm>
        </p:spPr>
        <p:txBody>
          <a:bodyPr/>
          <a:lstStyle/>
          <a:p>
            <a:r>
              <a:rPr lang="en-US" sz="3600"/>
              <a:t>Capillaries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Fenestrated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/>
              <a:t>pores or openings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More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Located where </a:t>
            </a:r>
            <a:r>
              <a:rPr lang="en-US" dirty="0" smtClean="0"/>
              <a:t>_______________________________________ takes </a:t>
            </a:r>
            <a:r>
              <a:rPr lang="en-US" dirty="0"/>
              <a:t>place</a:t>
            </a:r>
          </a:p>
          <a:p>
            <a:pPr lvl="2"/>
            <a:r>
              <a:rPr lang="en-US" dirty="0"/>
              <a:t>Small intestine</a:t>
            </a:r>
          </a:p>
          <a:p>
            <a:pPr lvl="2"/>
            <a:r>
              <a:rPr lang="en-US" dirty="0"/>
              <a:t>Kidneys</a:t>
            </a:r>
          </a:p>
          <a:p>
            <a:pPr lvl="2"/>
            <a:r>
              <a:rPr lang="en-US" dirty="0"/>
              <a:t>Endocrine glands like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pituitary </a:t>
            </a:r>
            <a:r>
              <a:rPr lang="en-US" dirty="0"/>
              <a:t>and thyroid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52400"/>
            <a:ext cx="2819400" cy="223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Capillaries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Sinusoid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Also called discontinuous capillaries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Found in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__________________________________________:  </a:t>
            </a:r>
            <a:r>
              <a:rPr lang="en-US" sz="2000" dirty="0"/>
              <a:t>associated with macrophages called </a:t>
            </a:r>
            <a:r>
              <a:rPr lang="en-US" sz="2000" dirty="0" err="1"/>
              <a:t>Kupffer</a:t>
            </a:r>
            <a:r>
              <a:rPr lang="en-US" sz="2000" dirty="0"/>
              <a:t> cells that destroy bacteria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 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000" dirty="0"/>
              <a:t>Lymph tissue:  Spleen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Some endocrine organs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Fenestrated with few tight junctions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Allows </a:t>
            </a:r>
            <a:r>
              <a:rPr lang="en-US" dirty="0" smtClean="0"/>
              <a:t>__________________________________________________________________________________ to </a:t>
            </a:r>
            <a:r>
              <a:rPr lang="en-US" dirty="0"/>
              <a:t>get into the </a:t>
            </a:r>
            <a:r>
              <a:rPr lang="en-US" dirty="0" smtClean="0"/>
              <a:t>nearby tissue</a:t>
            </a:r>
          </a:p>
          <a:p>
            <a:pPr lvl="2"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Capillaries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Walls are </a:t>
            </a:r>
            <a:r>
              <a:rPr lang="en-US" dirty="0" smtClean="0">
                <a:cs typeface="Times New Roman" pitchFamily="18" charset="0"/>
              </a:rPr>
              <a:t>_____________________________,  </a:t>
            </a:r>
            <a:r>
              <a:rPr lang="en-US" dirty="0">
                <a:cs typeface="Times New Roman" pitchFamily="18" charset="0"/>
              </a:rPr>
              <a:t>single layer of squamous epithelial cells. 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Form a </a:t>
            </a:r>
            <a:r>
              <a:rPr lang="en-US" dirty="0" smtClean="0">
                <a:cs typeface="Times New Roman" pitchFamily="18" charset="0"/>
              </a:rPr>
              <a:t>_____________________________________through </a:t>
            </a:r>
            <a:r>
              <a:rPr lang="en-US" dirty="0">
                <a:cs typeface="Times New Roman" pitchFamily="18" charset="0"/>
              </a:rPr>
              <a:t>which the exchange of gasses and wastes take place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Capillaries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Exchange of gasses and nutrients occurs in the capillaries.  </a:t>
            </a:r>
          </a:p>
          <a:p>
            <a:r>
              <a:rPr lang="en-US" dirty="0" err="1">
                <a:cs typeface="Times New Roman" pitchFamily="18" charset="0"/>
              </a:rPr>
              <a:t>Biochemicals</a:t>
            </a:r>
            <a:r>
              <a:rPr lang="en-US" dirty="0">
                <a:cs typeface="Times New Roman" pitchFamily="18" charset="0"/>
              </a:rPr>
              <a:t> move through the walls by </a:t>
            </a:r>
            <a:r>
              <a:rPr lang="en-US" dirty="0" smtClean="0">
                <a:cs typeface="Times New Roman" pitchFamily="18" charset="0"/>
              </a:rPr>
              <a:t>__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____________________________________ is </a:t>
            </a:r>
            <a:r>
              <a:rPr lang="en-US" dirty="0">
                <a:cs typeface="Times New Roman" pitchFamily="18" charset="0"/>
              </a:rPr>
              <a:t>the most important means of transfer.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Capillaries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High O</a:t>
            </a:r>
            <a:r>
              <a:rPr lang="en-US" baseline="-25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conc</a:t>
            </a:r>
            <a:r>
              <a:rPr lang="en-US" dirty="0">
                <a:cs typeface="Times New Roman" pitchFamily="18" charset="0"/>
              </a:rPr>
              <a:t> and nutrients, substances diffuse through the capillary walls and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CO</a:t>
            </a:r>
            <a:r>
              <a:rPr lang="en-US" baseline="-25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 concentration </a:t>
            </a:r>
            <a:r>
              <a:rPr lang="en-US" dirty="0" smtClean="0">
                <a:cs typeface="Times New Roman" pitchFamily="18" charset="0"/>
              </a:rPr>
              <a:t>_____________________________________.  </a:t>
            </a:r>
            <a:r>
              <a:rPr lang="en-US" dirty="0">
                <a:cs typeface="Times New Roman" pitchFamily="18" charset="0"/>
              </a:rPr>
              <a:t>Will diffuse into capillaries from tissues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capillary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_____________________________________ that </a:t>
            </a:r>
            <a:r>
              <a:rPr lang="en-US" dirty="0">
                <a:cs typeface="Times New Roman" pitchFamily="18" charset="0"/>
              </a:rPr>
              <a:t>encircles the capillary entrances. 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err="1" smtClean="0">
                <a:cs typeface="Times New Roman" pitchFamily="18" charset="0"/>
              </a:rPr>
              <a:t>Precapillary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sphincters:  may close a capillary by contracting or open it by relaxing. 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Sphincters _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 and Venules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microscopic vessels that emerge from capillaries and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Veins carry blood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 and Venules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Walls of veins are similar to arteries.  Middle layer of venous wall is </a:t>
            </a:r>
            <a:r>
              <a:rPr lang="en-US" dirty="0" smtClean="0">
                <a:cs typeface="Times New Roman" pitchFamily="18" charset="0"/>
              </a:rPr>
              <a:t>_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Therefore</a:t>
            </a:r>
            <a:r>
              <a:rPr lang="en-US" dirty="0">
                <a:cs typeface="Times New Roman" pitchFamily="18" charset="0"/>
              </a:rPr>
              <a:t>, have thinner walls </a:t>
            </a:r>
          </a:p>
          <a:p>
            <a:r>
              <a:rPr lang="en-US" dirty="0">
                <a:cs typeface="Times New Roman" pitchFamily="18" charset="0"/>
              </a:rPr>
              <a:t>Lumen has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Veins have </a:t>
            </a:r>
            <a:r>
              <a:rPr lang="en-US" dirty="0" smtClean="0">
                <a:cs typeface="Times New Roman" pitchFamily="18" charset="0"/>
              </a:rPr>
              <a:t>__________________________, </a:t>
            </a:r>
            <a:r>
              <a:rPr lang="en-US" dirty="0">
                <a:cs typeface="Times New Roman" pitchFamily="18" charset="0"/>
              </a:rPr>
              <a:t>which maintain the blood flow in one direction.  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Veins function as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useful in times of blood loss.  </a:t>
            </a:r>
          </a:p>
          <a:p>
            <a:r>
              <a:rPr lang="en-US" dirty="0">
                <a:cs typeface="Times New Roman" pitchFamily="18" charset="0"/>
              </a:rPr>
              <a:t>Hemorrhaging:  </a:t>
            </a:r>
          </a:p>
          <a:p>
            <a:pPr lvl="1"/>
            <a:r>
              <a:rPr lang="en-US" dirty="0">
                <a:cs typeface="Times New Roman" pitchFamily="18" charset="0"/>
              </a:rPr>
              <a:t>drop in arterial pressure </a:t>
            </a:r>
            <a:r>
              <a:rPr lang="en-US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cs typeface="Times New Roman" pitchFamily="18" charset="0"/>
              </a:rPr>
              <a:t> muscular walls of the veins stimulated by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Venous constriction</a:t>
            </a:r>
            <a:r>
              <a:rPr lang="en-US" dirty="0">
                <a:cs typeface="Times New Roman" pitchFamily="18" charset="0"/>
              </a:rPr>
              <a:t> helps </a:t>
            </a:r>
            <a:r>
              <a:rPr lang="en-US" dirty="0" smtClean="0">
                <a:cs typeface="Times New Roman" pitchFamily="18" charset="0"/>
              </a:rPr>
              <a:t>_____________________________________ by </a:t>
            </a:r>
            <a:r>
              <a:rPr lang="en-US" dirty="0">
                <a:cs typeface="Times New Roman" pitchFamily="18" charset="0"/>
              </a:rPr>
              <a:t>returning more blood to the heart.  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Ensures </a:t>
            </a:r>
            <a:r>
              <a:rPr lang="en-US" dirty="0">
                <a:cs typeface="Times New Roman" pitchFamily="18" charset="0"/>
              </a:rPr>
              <a:t>a nearly normal blood flow even with a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4188</Words>
  <Application>Microsoft Office PowerPoint</Application>
  <PresentationFormat>On-screen Show (4:3)</PresentationFormat>
  <Paragraphs>923</Paragraphs>
  <Slides>155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155</vt:i4>
      </vt:variant>
    </vt:vector>
  </HeadingPairs>
  <TitlesOfParts>
    <vt:vector size="156" baseType="lpstr">
      <vt:lpstr>Office Theme</vt:lpstr>
      <vt:lpstr>The Heart</vt:lpstr>
      <vt:lpstr>The Heart</vt:lpstr>
      <vt:lpstr>The Heart</vt:lpstr>
      <vt:lpstr>Pericardium</vt:lpstr>
      <vt:lpstr>Pericardium</vt:lpstr>
      <vt:lpstr>Pericardium</vt:lpstr>
      <vt:lpstr>Pericardial Cavity</vt:lpstr>
      <vt:lpstr>Pericardial Cavity</vt:lpstr>
      <vt:lpstr>Pericarditis</vt:lpstr>
      <vt:lpstr>Pericardititis</vt:lpstr>
      <vt:lpstr>Walls of the Heart</vt:lpstr>
      <vt:lpstr>Epicardium</vt:lpstr>
      <vt:lpstr>Myocardium</vt:lpstr>
      <vt:lpstr>Endocardium</vt:lpstr>
      <vt:lpstr>Chambers of the Heart</vt:lpstr>
      <vt:lpstr>Chambers of the Heart</vt:lpstr>
      <vt:lpstr>Chambers of the Heart</vt:lpstr>
      <vt:lpstr>Septums</vt:lpstr>
      <vt:lpstr>Right side of Heart</vt:lpstr>
      <vt:lpstr>Right side of heart</vt:lpstr>
      <vt:lpstr>Right side of heart</vt:lpstr>
      <vt:lpstr>Right side of the heart</vt:lpstr>
      <vt:lpstr>Tricuspid Valve</vt:lpstr>
      <vt:lpstr>Pulmonary Valve</vt:lpstr>
      <vt:lpstr>Left side of heart</vt:lpstr>
      <vt:lpstr>Left side of the heart</vt:lpstr>
      <vt:lpstr>Left side of heart</vt:lpstr>
      <vt:lpstr>Mitral valve prolapse</vt:lpstr>
      <vt:lpstr>Mitral valve prolapse</vt:lpstr>
      <vt:lpstr>Heart Skeleton</vt:lpstr>
      <vt:lpstr>Pathway of Blood</vt:lpstr>
      <vt:lpstr>Pathway</vt:lpstr>
      <vt:lpstr>Pathway</vt:lpstr>
      <vt:lpstr>Pathway</vt:lpstr>
      <vt:lpstr>Pathway</vt:lpstr>
      <vt:lpstr>Heart’s blood supply</vt:lpstr>
      <vt:lpstr>Heart’s Blood supply</vt:lpstr>
      <vt:lpstr>Heart’s Blood Supply</vt:lpstr>
      <vt:lpstr>Heart’s blood supply</vt:lpstr>
      <vt:lpstr>Heart Activity</vt:lpstr>
      <vt:lpstr>Foramen ovale</vt:lpstr>
      <vt:lpstr>Ductus arteriosus</vt:lpstr>
      <vt:lpstr>Congenital Heart Defects</vt:lpstr>
      <vt:lpstr>Heart Sounds</vt:lpstr>
      <vt:lpstr>Heart Sounds</vt:lpstr>
      <vt:lpstr>Heart Sounds</vt:lpstr>
      <vt:lpstr>Cardiac Fibers</vt:lpstr>
      <vt:lpstr>Cardiac Fibers</vt:lpstr>
      <vt:lpstr>SA Node</vt:lpstr>
      <vt:lpstr>SA node</vt:lpstr>
      <vt:lpstr>Cardiac Conduction</vt:lpstr>
      <vt:lpstr>Cardiac conduction</vt:lpstr>
      <vt:lpstr>Cardiac Conduction</vt:lpstr>
      <vt:lpstr>Cardiac Conduction</vt:lpstr>
      <vt:lpstr>Cardiac Conduction</vt:lpstr>
      <vt:lpstr>Intrinsic Cardiac Conduction</vt:lpstr>
      <vt:lpstr>Heart Excitation Related to ECG</vt:lpstr>
      <vt:lpstr>Conduction Defects</vt:lpstr>
      <vt:lpstr>Cardiac Output</vt:lpstr>
      <vt:lpstr>EKG</vt:lpstr>
      <vt:lpstr>EKG</vt:lpstr>
      <vt:lpstr>EKG</vt:lpstr>
      <vt:lpstr>EKG</vt:lpstr>
      <vt:lpstr>EKG</vt:lpstr>
      <vt:lpstr>Regulation</vt:lpstr>
      <vt:lpstr>Extrinsic Regulation of the Cardiac Cycle</vt:lpstr>
      <vt:lpstr>Regulation</vt:lpstr>
      <vt:lpstr>Extrinsic Regulation</vt:lpstr>
      <vt:lpstr> Extrinsic Regulation</vt:lpstr>
      <vt:lpstr>Regulation</vt:lpstr>
      <vt:lpstr>Regulation</vt:lpstr>
      <vt:lpstr>Regulation</vt:lpstr>
      <vt:lpstr>Chemical Regulation</vt:lpstr>
      <vt:lpstr>Chemical regulation</vt:lpstr>
      <vt:lpstr>Chemical regulation</vt:lpstr>
      <vt:lpstr>Heart rate</vt:lpstr>
      <vt:lpstr>Heart Rate</vt:lpstr>
      <vt:lpstr>Blood Vessels</vt:lpstr>
      <vt:lpstr>Arteries</vt:lpstr>
      <vt:lpstr>Arteries</vt:lpstr>
      <vt:lpstr>Arteries</vt:lpstr>
      <vt:lpstr>Arteries</vt:lpstr>
      <vt:lpstr>Arteries</vt:lpstr>
      <vt:lpstr>Types of Arteries</vt:lpstr>
      <vt:lpstr>Elastic Arteries</vt:lpstr>
      <vt:lpstr>Muscular arteries</vt:lpstr>
      <vt:lpstr>Arterioles</vt:lpstr>
      <vt:lpstr>Capillaries</vt:lpstr>
      <vt:lpstr>Capillaries</vt:lpstr>
      <vt:lpstr>Capillaries</vt:lpstr>
      <vt:lpstr>Capillaries</vt:lpstr>
      <vt:lpstr>Capillaries</vt:lpstr>
      <vt:lpstr>Capillaries</vt:lpstr>
      <vt:lpstr>Capillaries</vt:lpstr>
      <vt:lpstr>Regulation of capillary </vt:lpstr>
      <vt:lpstr>Veins and Venules</vt:lpstr>
      <vt:lpstr>Veins and Venules</vt:lpstr>
      <vt:lpstr>Veins</vt:lpstr>
      <vt:lpstr>Veins</vt:lpstr>
      <vt:lpstr>Veins</vt:lpstr>
      <vt:lpstr>Veins</vt:lpstr>
      <vt:lpstr>Slide 102</vt:lpstr>
      <vt:lpstr>Veins</vt:lpstr>
      <vt:lpstr>Veins</vt:lpstr>
      <vt:lpstr>Terms for circulation</vt:lpstr>
      <vt:lpstr>Terms for circulation</vt:lpstr>
      <vt:lpstr>Viscosity</vt:lpstr>
      <vt:lpstr>Viscosity</vt:lpstr>
      <vt:lpstr>Central Venous Pressure</vt:lpstr>
      <vt:lpstr>Central Venous Pressure</vt:lpstr>
      <vt:lpstr>Central Venous Pressure</vt:lpstr>
      <vt:lpstr>Central Venous Pressure</vt:lpstr>
      <vt:lpstr>Blood Pressure</vt:lpstr>
      <vt:lpstr>Blood pressure</vt:lpstr>
      <vt:lpstr>Blood pressure</vt:lpstr>
      <vt:lpstr>Blood pressure</vt:lpstr>
      <vt:lpstr>Blood Pressure</vt:lpstr>
      <vt:lpstr>Pulse</vt:lpstr>
      <vt:lpstr>Short term BP control</vt:lpstr>
      <vt:lpstr>Vasomotor Center</vt:lpstr>
      <vt:lpstr>Vasomotor center</vt:lpstr>
      <vt:lpstr>Vasomotor activity</vt:lpstr>
      <vt:lpstr>Vasomotor:  Baroreceptors</vt:lpstr>
      <vt:lpstr>Vasomotor:  baroreceptors</vt:lpstr>
      <vt:lpstr>Vasomotor:  chemoreceptors</vt:lpstr>
      <vt:lpstr>Vasomotor:  chemoreceptors</vt:lpstr>
      <vt:lpstr>Vasomotor:  brain functions</vt:lpstr>
      <vt:lpstr>Hormone effects on BP</vt:lpstr>
      <vt:lpstr>Hormone effects on BP</vt:lpstr>
      <vt:lpstr>Hormone effects on BP</vt:lpstr>
      <vt:lpstr>Hormone effects on BP</vt:lpstr>
      <vt:lpstr>Hormone effects on BP</vt:lpstr>
      <vt:lpstr>BP Control:  Long term</vt:lpstr>
      <vt:lpstr>BP control:  long term</vt:lpstr>
      <vt:lpstr>Pulse</vt:lpstr>
      <vt:lpstr>Head and neck pulses</vt:lpstr>
      <vt:lpstr>Head and neck pulses</vt:lpstr>
      <vt:lpstr>Upper limb pulses</vt:lpstr>
      <vt:lpstr>Upper limb pulses</vt:lpstr>
      <vt:lpstr>Lower Limb Pulses</vt:lpstr>
      <vt:lpstr>Femoral pulse</vt:lpstr>
      <vt:lpstr>Finding the Femoral Pulse</vt:lpstr>
      <vt:lpstr>Popliteal</vt:lpstr>
      <vt:lpstr>Palpating popliteal artery</vt:lpstr>
      <vt:lpstr>Posterior Tibial</vt:lpstr>
      <vt:lpstr>Palpating Posterior tibial artery</vt:lpstr>
      <vt:lpstr>Dorsalis Pedis</vt:lpstr>
      <vt:lpstr>Palpating dorsalis pedis pulse</vt:lpstr>
      <vt:lpstr>Alterations in Blood pressure</vt:lpstr>
      <vt:lpstr>Alterations in blood pressure</vt:lpstr>
      <vt:lpstr>Alterations in blood pressure</vt:lpstr>
      <vt:lpstr>Circulatory shock</vt:lpstr>
      <vt:lpstr>Hypovolemic shock</vt:lpstr>
      <vt:lpstr>Vascular shock</vt:lpstr>
      <vt:lpstr>Cardiogenic shock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18:  The Heart</dc:title>
  <dc:creator>Betsy</dc:creator>
  <cp:lastModifiedBy>bawargo</cp:lastModifiedBy>
  <cp:revision>24</cp:revision>
  <dcterms:created xsi:type="dcterms:W3CDTF">2006-09-06T17:36:34Z</dcterms:created>
  <dcterms:modified xsi:type="dcterms:W3CDTF">2009-01-28T20:15:24Z</dcterms:modified>
</cp:coreProperties>
</file>