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5"/>
  </p:notesMasterIdLst>
  <p:handoutMasterIdLst>
    <p:handoutMasterId r:id="rId116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1" r:id="rId21"/>
    <p:sldId id="282" r:id="rId22"/>
    <p:sldId id="283" r:id="rId23"/>
    <p:sldId id="425" r:id="rId24"/>
    <p:sldId id="285" r:id="rId25"/>
    <p:sldId id="286" r:id="rId26"/>
    <p:sldId id="287" r:id="rId27"/>
    <p:sldId id="289" r:id="rId28"/>
    <p:sldId id="290" r:id="rId29"/>
    <p:sldId id="291" r:id="rId30"/>
    <p:sldId id="292" r:id="rId31"/>
    <p:sldId id="295" r:id="rId32"/>
    <p:sldId id="296" r:id="rId33"/>
    <p:sldId id="297" r:id="rId34"/>
    <p:sldId id="298" r:id="rId35"/>
    <p:sldId id="299" r:id="rId36"/>
    <p:sldId id="300" r:id="rId37"/>
    <p:sldId id="303" r:id="rId38"/>
    <p:sldId id="304" r:id="rId39"/>
    <p:sldId id="306" r:id="rId40"/>
    <p:sldId id="308" r:id="rId41"/>
    <p:sldId id="310" r:id="rId42"/>
    <p:sldId id="311" r:id="rId43"/>
    <p:sldId id="313" r:id="rId44"/>
    <p:sldId id="315" r:id="rId45"/>
    <p:sldId id="316" r:id="rId46"/>
    <p:sldId id="318" r:id="rId47"/>
    <p:sldId id="319" r:id="rId48"/>
    <p:sldId id="320" r:id="rId49"/>
    <p:sldId id="321" r:id="rId50"/>
    <p:sldId id="322" r:id="rId51"/>
    <p:sldId id="325" r:id="rId52"/>
    <p:sldId id="326" r:id="rId53"/>
    <p:sldId id="327" r:id="rId54"/>
    <p:sldId id="328" r:id="rId55"/>
    <p:sldId id="330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349" r:id="rId74"/>
    <p:sldId id="353" r:id="rId75"/>
    <p:sldId id="354" r:id="rId76"/>
    <p:sldId id="356" r:id="rId77"/>
    <p:sldId id="357" r:id="rId78"/>
    <p:sldId id="358" r:id="rId79"/>
    <p:sldId id="359" r:id="rId80"/>
    <p:sldId id="360" r:id="rId81"/>
    <p:sldId id="362" r:id="rId82"/>
    <p:sldId id="363" r:id="rId83"/>
    <p:sldId id="364" r:id="rId84"/>
    <p:sldId id="365" r:id="rId85"/>
    <p:sldId id="366" r:id="rId86"/>
    <p:sldId id="368" r:id="rId87"/>
    <p:sldId id="371" r:id="rId88"/>
    <p:sldId id="372" r:id="rId89"/>
    <p:sldId id="375" r:id="rId90"/>
    <p:sldId id="376" r:id="rId91"/>
    <p:sldId id="378" r:id="rId92"/>
    <p:sldId id="379" r:id="rId93"/>
    <p:sldId id="380" r:id="rId94"/>
    <p:sldId id="381" r:id="rId95"/>
    <p:sldId id="382" r:id="rId96"/>
    <p:sldId id="383" r:id="rId97"/>
    <p:sldId id="384" r:id="rId98"/>
    <p:sldId id="385" r:id="rId99"/>
    <p:sldId id="388" r:id="rId100"/>
    <p:sldId id="389" r:id="rId101"/>
    <p:sldId id="399" r:id="rId102"/>
    <p:sldId id="403" r:id="rId103"/>
    <p:sldId id="404" r:id="rId104"/>
    <p:sldId id="405" r:id="rId105"/>
    <p:sldId id="407" r:id="rId106"/>
    <p:sldId id="415" r:id="rId107"/>
    <p:sldId id="416" r:id="rId108"/>
    <p:sldId id="417" r:id="rId109"/>
    <p:sldId id="418" r:id="rId110"/>
    <p:sldId id="420" r:id="rId111"/>
    <p:sldId id="421" r:id="rId112"/>
    <p:sldId id="422" r:id="rId113"/>
    <p:sldId id="423" r:id="rId1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3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Chapter 22:  Respiratory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010E6-5ABD-4AAA-98A2-2DDED841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76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4A6C8-DC3B-4143-A6E7-39B687C8640B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3641E-3DD2-4F40-92DD-CCA7E386CD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7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570FF8-9027-44E6-837F-1A508772C76F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35FEA-A895-40CE-A6A4-5A59AC289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570FF8-9027-44E6-837F-1A508772C76F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35FEA-A895-40CE-A6A4-5A59AC289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570FF8-9027-44E6-837F-1A508772C76F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35FEA-A895-40CE-A6A4-5A59AC289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570FF8-9027-44E6-837F-1A508772C76F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35FEA-A895-40CE-A6A4-5A59AC289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570FF8-9027-44E6-837F-1A508772C76F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35FEA-A895-40CE-A6A4-5A59AC289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570FF8-9027-44E6-837F-1A508772C76F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35FEA-A895-40CE-A6A4-5A59AC289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570FF8-9027-44E6-837F-1A508772C76F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35FEA-A895-40CE-A6A4-5A59AC289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570FF8-9027-44E6-837F-1A508772C76F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35FEA-A895-40CE-A6A4-5A59AC289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570FF8-9027-44E6-837F-1A508772C76F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35FEA-A895-40CE-A6A4-5A59AC289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570FF8-9027-44E6-837F-1A508772C76F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35FEA-A895-40CE-A6A4-5A59AC289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84582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Respiratory System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Major function-</a:t>
            </a:r>
            <a:r>
              <a:rPr lang="en-US" b="1" dirty="0" smtClean="0"/>
              <a:t>respiration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Supply body with _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____________________________________________, a waste product of cellular respiration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eaLnBrk="1" hangingPunct="1"/>
            <a:r>
              <a:rPr lang="en-US" dirty="0" smtClean="0"/>
              <a:t>Also functions in olfaction and speech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Nasal Cavity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Olfactory mucosa contains</a:t>
            </a:r>
            <a:r>
              <a:rPr lang="en-US" b="1" dirty="0" smtClean="0"/>
              <a:t> _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Responsible for _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Respiratory mucosa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Mucous and serous secretions contain </a:t>
            </a:r>
            <a:r>
              <a:rPr lang="en-US" dirty="0" err="1" smtClean="0">
                <a:ea typeface="ＭＳ Ｐゴシック" pitchFamily="28" charset="-128"/>
              </a:rPr>
              <a:t>lysozyme</a:t>
            </a:r>
            <a:r>
              <a:rPr lang="en-US" dirty="0" smtClean="0">
                <a:ea typeface="ＭＳ Ｐゴシック" pitchFamily="28" charset="-128"/>
              </a:rPr>
              <a:t> and </a:t>
            </a:r>
            <a:r>
              <a:rPr lang="en-US" dirty="0" err="1" smtClean="0">
                <a:ea typeface="ＭＳ Ｐゴシック" pitchFamily="28" charset="-128"/>
              </a:rPr>
              <a:t>defensins</a:t>
            </a:r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Cilia move contaminated mucus </a:t>
            </a:r>
            <a:r>
              <a:rPr lang="en-US" dirty="0" err="1" smtClean="0">
                <a:ea typeface="ＭＳ Ｐゴシック" pitchFamily="28" charset="-128"/>
              </a:rPr>
              <a:t>posteriorly</a:t>
            </a:r>
            <a:r>
              <a:rPr lang="en-US" dirty="0" smtClean="0">
                <a:ea typeface="ＭＳ Ｐゴシック" pitchFamily="28" charset="-128"/>
              </a:rPr>
              <a:t> to throat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Inspired air warmed by capillaries and veins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Sensory nerve endings trigger sneezing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Influence of CO</a:t>
            </a:r>
            <a:r>
              <a:rPr lang="en-US" baseline="-25000"/>
              <a:t>2</a:t>
            </a:r>
            <a:r>
              <a:rPr lang="en-US"/>
              <a:t> on Blood pH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Changes in respiratory rate and depth affect blood pH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Slow</a:t>
            </a:r>
            <a:r>
              <a:rPr lang="en-US" dirty="0"/>
              <a:t>, shallow breathing </a:t>
            </a:r>
            <a:r>
              <a:rPr lang="en-US" dirty="0">
                <a:sym typeface="Wingdings" pitchFamily="28" charset="2"/>
              </a:rPr>
              <a:t> increased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in </a:t>
            </a:r>
            <a:r>
              <a:rPr lang="en-US" dirty="0" smtClean="0"/>
              <a:t>blood</a:t>
            </a:r>
          </a:p>
          <a:p>
            <a:pPr lvl="2"/>
            <a:r>
              <a:rPr lang="en-US" dirty="0" smtClean="0">
                <a:sym typeface="Wingdings" pitchFamily="28" charset="2"/>
              </a:rPr>
              <a:t></a:t>
            </a:r>
            <a:r>
              <a:rPr lang="en-US" dirty="0" smtClean="0"/>
              <a:t>  </a:t>
            </a:r>
          </a:p>
          <a:p>
            <a:pPr lvl="3"/>
            <a:r>
              <a:rPr lang="en-US" dirty="0" smtClean="0"/>
              <a:t>Lower pH means more acidic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Rapid</a:t>
            </a:r>
            <a:r>
              <a:rPr lang="en-US" dirty="0"/>
              <a:t>, deep breathing </a:t>
            </a:r>
            <a:r>
              <a:rPr lang="en-US" dirty="0">
                <a:sym typeface="Wingdings" pitchFamily="28" charset="2"/>
              </a:rPr>
              <a:t> decreased CO</a:t>
            </a:r>
            <a:r>
              <a:rPr lang="en-US" baseline="-25000" dirty="0"/>
              <a:t>2</a:t>
            </a:r>
            <a:r>
              <a:rPr lang="en-US" dirty="0">
                <a:sym typeface="Wingdings" pitchFamily="28" charset="2"/>
              </a:rPr>
              <a:t> in blood </a:t>
            </a:r>
            <a:endParaRPr lang="en-US" dirty="0" smtClean="0">
              <a:sym typeface="Wingdings" pitchFamily="28" charset="2"/>
            </a:endParaRPr>
          </a:p>
          <a:p>
            <a:pPr lvl="2"/>
            <a:r>
              <a:rPr lang="en-US" dirty="0" smtClean="0">
                <a:sym typeface="Wingdings" pitchFamily="28" charset="2"/>
              </a:rPr>
              <a:t>  </a:t>
            </a:r>
          </a:p>
          <a:p>
            <a:pPr lvl="3"/>
            <a:r>
              <a:rPr lang="en-US" dirty="0" smtClean="0">
                <a:sym typeface="Wingdings" pitchFamily="28" charset="2"/>
              </a:rPr>
              <a:t>Rise in pH means more alkaline, less acidic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Changes </a:t>
            </a:r>
            <a:r>
              <a:rPr lang="en-US" dirty="0"/>
              <a:t>in ventilation can adjust pH when disturbed by metabolic factors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 and Rate of Breathing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increased </a:t>
            </a:r>
            <a:r>
              <a:rPr lang="en-US" dirty="0"/>
              <a:t>depth and rate of breathing that exceeds body's need to remove CO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>
                <a:sym typeface="Wingdings" pitchFamily="28" charset="2"/>
              </a:rPr>
              <a:t></a:t>
            </a:r>
            <a:r>
              <a:rPr lang="en-US" dirty="0"/>
              <a:t> decreased blood CO</a:t>
            </a:r>
            <a:r>
              <a:rPr lang="en-US" baseline="-25000" dirty="0"/>
              <a:t>2</a:t>
            </a:r>
            <a:r>
              <a:rPr lang="en-US" dirty="0"/>
              <a:t> levels </a:t>
            </a:r>
            <a:r>
              <a:rPr lang="en-US" dirty="0" smtClean="0"/>
              <a:t>(</a:t>
            </a:r>
            <a:r>
              <a:rPr lang="en-US" b="1" dirty="0" smtClean="0"/>
              <a:t>_______________________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>
                <a:sym typeface="Wingdings" pitchFamily="28" charset="2"/>
              </a:rPr>
              <a:t> </a:t>
            </a:r>
            <a:r>
              <a:rPr lang="en-US" dirty="0"/>
              <a:t>cerebral vasoconstriction and cerebral ischemia </a:t>
            </a:r>
            <a:r>
              <a:rPr lang="en-US" dirty="0">
                <a:sym typeface="Wingdings" pitchFamily="28" charset="2"/>
              </a:rPr>
              <a:t> dizziness, fainting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breathing </a:t>
            </a:r>
            <a:r>
              <a:rPr lang="en-US" dirty="0"/>
              <a:t>cessation from abnormally low Pco</a:t>
            </a:r>
            <a:r>
              <a:rPr lang="en-US" baseline="-25000" dirty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Chemical Factors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 levels </a:t>
            </a:r>
            <a:r>
              <a:rPr lang="en-US" u="sng" dirty="0"/>
              <a:t>most powerful </a:t>
            </a:r>
            <a:r>
              <a:rPr lang="en-US" dirty="0"/>
              <a:t>respiratory stimulant</a:t>
            </a:r>
          </a:p>
          <a:p>
            <a:endParaRPr lang="en-US" dirty="0" smtClean="0"/>
          </a:p>
          <a:p>
            <a:r>
              <a:rPr lang="en-US" dirty="0" smtClean="0"/>
              <a:t>Normally </a:t>
            </a:r>
            <a:r>
              <a:rPr lang="en-US" dirty="0"/>
              <a:t>blood Po</a:t>
            </a:r>
            <a:r>
              <a:rPr lang="en-US" baseline="-25000" dirty="0"/>
              <a:t>2</a:t>
            </a:r>
            <a:r>
              <a:rPr lang="en-US" dirty="0"/>
              <a:t> affects breathing only indirectly by influencing </a:t>
            </a:r>
            <a:r>
              <a:rPr lang="en-US" dirty="0" smtClean="0"/>
              <a:t>_________________________________ sensitivity </a:t>
            </a:r>
            <a:r>
              <a:rPr lang="en-US" dirty="0"/>
              <a:t>to changes in Pco</a:t>
            </a:r>
            <a:r>
              <a:rPr lang="en-US" baseline="-25000" dirty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Chemical Factors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arterial </a:t>
            </a:r>
            <a:r>
              <a:rPr lang="en-US" dirty="0" smtClean="0"/>
              <a:t>__________ </a:t>
            </a:r>
            <a:r>
              <a:rPr lang="en-US" dirty="0"/>
              <a:t>falls below 60 mm Hg, it becomes </a:t>
            </a:r>
            <a:r>
              <a:rPr lang="en-US" dirty="0" smtClean="0"/>
              <a:t>_</a:t>
            </a:r>
          </a:p>
          <a:p>
            <a:pPr lvl="1"/>
            <a:r>
              <a:rPr lang="en-US" dirty="0" smtClean="0"/>
              <a:t>via ____________________________</a:t>
            </a:r>
            <a:r>
              <a:rPr lang="en-US" dirty="0" err="1" smtClean="0"/>
              <a:t>chemoreceptors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Changes </a:t>
            </a:r>
            <a:r>
              <a:rPr lang="en-US" dirty="0"/>
              <a:t>in arterial pH resulting from CO</a:t>
            </a:r>
            <a:r>
              <a:rPr lang="en-US" baseline="-25000" dirty="0"/>
              <a:t>2</a:t>
            </a:r>
            <a:r>
              <a:rPr lang="en-US" dirty="0"/>
              <a:t> retention or metabolic factors act indirectly through peripheral </a:t>
            </a:r>
            <a:r>
              <a:rPr lang="en-US" dirty="0" err="1"/>
              <a:t>chemoreceptors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Influence of Higher Brain Centers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Hypothalamic controls</a:t>
            </a:r>
            <a:r>
              <a:rPr lang="en-US" sz="2800" dirty="0"/>
              <a:t> act through </a:t>
            </a:r>
            <a:r>
              <a:rPr lang="en-US" sz="2800" dirty="0" smtClean="0"/>
              <a:t>______________________________ to </a:t>
            </a:r>
            <a:r>
              <a:rPr lang="en-US" sz="2800" dirty="0"/>
              <a:t>modify rate and depth of respiration </a:t>
            </a:r>
          </a:p>
          <a:p>
            <a:pPr lvl="1"/>
            <a:r>
              <a:rPr lang="en-US" sz="2400" dirty="0"/>
              <a:t>Example-breath holding that occurs in </a:t>
            </a:r>
            <a:r>
              <a:rPr lang="en-US" sz="2400" dirty="0" smtClean="0"/>
              <a:t>_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dirty="0" smtClean="0"/>
              <a:t>Rise </a:t>
            </a:r>
            <a:r>
              <a:rPr lang="en-US" sz="2800" dirty="0"/>
              <a:t>in body temperature increases respiratory rate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Cortical controls</a:t>
            </a:r>
            <a:endParaRPr lang="en-US" sz="2800" dirty="0" smtClean="0"/>
          </a:p>
          <a:p>
            <a:pPr lvl="1"/>
            <a:r>
              <a:rPr lang="en-US" sz="2400" dirty="0" smtClean="0"/>
              <a:t>direct </a:t>
            </a:r>
            <a:r>
              <a:rPr lang="en-US" sz="2400" dirty="0"/>
              <a:t>signals from </a:t>
            </a:r>
            <a:r>
              <a:rPr lang="en-US" sz="2400" dirty="0" smtClean="0"/>
              <a:t>_</a:t>
            </a:r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Example- _</a:t>
            </a:r>
            <a:endParaRPr lang="en-US" sz="2400" dirty="0"/>
          </a:p>
          <a:p>
            <a:pPr lvl="2"/>
            <a:r>
              <a:rPr lang="en-US" sz="2000" dirty="0"/>
              <a:t>Brain stem reinstates breathing when blood CO</a:t>
            </a:r>
            <a:r>
              <a:rPr lang="en-US" sz="2000" baseline="-25000" dirty="0"/>
              <a:t>2</a:t>
            </a:r>
            <a:r>
              <a:rPr lang="en-US" sz="2000" dirty="0"/>
              <a:t> critical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Inflation Reflex 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Hering</a:t>
            </a:r>
            <a:r>
              <a:rPr lang="en-US" b="1" dirty="0"/>
              <a:t>-Breuer Reflex (inflation reflex)</a:t>
            </a:r>
          </a:p>
          <a:p>
            <a:pPr lvl="1"/>
            <a:r>
              <a:rPr lang="en-US" dirty="0" smtClean="0"/>
              <a:t>______________________________________ in </a:t>
            </a:r>
            <a:r>
              <a:rPr lang="en-US" dirty="0"/>
              <a:t>pleurae and airways stimulated by lung inflation </a:t>
            </a:r>
          </a:p>
          <a:p>
            <a:pPr lvl="2"/>
            <a:r>
              <a:rPr lang="en-US" dirty="0"/>
              <a:t>Inhibitory signals to </a:t>
            </a:r>
            <a:r>
              <a:rPr lang="en-US" dirty="0" err="1"/>
              <a:t>medullary</a:t>
            </a:r>
            <a:r>
              <a:rPr lang="en-US" dirty="0"/>
              <a:t> respiratory centers end inhalation and </a:t>
            </a:r>
            <a:r>
              <a:rPr lang="en-US" dirty="0" smtClean="0"/>
              <a:t>_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Acts </a:t>
            </a:r>
            <a:r>
              <a:rPr lang="en-US" dirty="0"/>
              <a:t>as protective response more than normal regulatory mechanism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Chronic obstructive pulmonary disease </a:t>
            </a:r>
            <a:r>
              <a:rPr lang="en-US" dirty="0"/>
              <a:t>(</a:t>
            </a:r>
            <a:r>
              <a:rPr lang="en-US" b="1" dirty="0"/>
              <a:t>COPD</a:t>
            </a:r>
            <a:r>
              <a:rPr lang="en-US" dirty="0"/>
              <a:t>)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/>
              <a:t>Exemplified by </a:t>
            </a: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Irreversible </a:t>
            </a:r>
            <a:r>
              <a:rPr lang="en-US" dirty="0"/>
              <a:t>decrease in ability to force air out of lungs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Other </a:t>
            </a:r>
            <a:r>
              <a:rPr lang="en-US" dirty="0"/>
              <a:t>common features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History of smoking in 80% of patients 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 </a:t>
            </a:r>
            <a:endParaRPr lang="en-US" dirty="0" smtClean="0"/>
          </a:p>
          <a:p>
            <a:pPr lvl="3">
              <a:lnSpc>
                <a:spcPct val="90000"/>
              </a:lnSpc>
            </a:pPr>
            <a:r>
              <a:rPr lang="en-US" dirty="0" smtClean="0"/>
              <a:t>labored </a:t>
            </a:r>
            <a:r>
              <a:rPr lang="en-US" dirty="0"/>
              <a:t>breathing </a:t>
            </a:r>
            <a:r>
              <a:rPr lang="en-US" dirty="0" smtClean="0"/>
              <a:t> "</a:t>
            </a:r>
            <a:r>
              <a:rPr lang="en-US" dirty="0"/>
              <a:t>air hunger</a:t>
            </a:r>
            <a:r>
              <a:rPr lang="en-US" dirty="0" smtClean="0"/>
              <a:t>"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Coughing and frequent pulmonary infections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Most develop respiratory failure </a:t>
            </a:r>
            <a:r>
              <a:rPr lang="en-US" dirty="0" smtClean="0"/>
              <a:t>(</a:t>
            </a:r>
            <a:r>
              <a:rPr lang="en-US" b="1" dirty="0" smtClean="0"/>
              <a:t>____________________________</a:t>
            </a:r>
            <a:r>
              <a:rPr lang="en-US" dirty="0" smtClean="0"/>
              <a:t>) </a:t>
            </a:r>
            <a:r>
              <a:rPr lang="en-US" dirty="0"/>
              <a:t>accompanied by respiratory acidosis, hypoxemia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Emphysema</a:t>
            </a:r>
          </a:p>
          <a:p>
            <a:pPr lvl="1"/>
            <a:r>
              <a:rPr lang="en-US" dirty="0"/>
              <a:t>Permanent </a:t>
            </a:r>
            <a:r>
              <a:rPr lang="en-US" dirty="0" smtClean="0"/>
              <a:t>_</a:t>
            </a:r>
          </a:p>
          <a:p>
            <a:pPr lvl="1"/>
            <a:r>
              <a:rPr lang="en-US" dirty="0" smtClean="0"/>
              <a:t>destruction </a:t>
            </a:r>
            <a:r>
              <a:rPr lang="en-US" dirty="0"/>
              <a:t>of </a:t>
            </a:r>
            <a:r>
              <a:rPr lang="en-US" dirty="0" smtClean="0"/>
              <a:t>_</a:t>
            </a:r>
          </a:p>
          <a:p>
            <a:pPr lvl="1"/>
            <a:r>
              <a:rPr lang="en-US" dirty="0" smtClean="0"/>
              <a:t>_______________________________________ lung </a:t>
            </a:r>
            <a:r>
              <a:rPr lang="en-US" dirty="0"/>
              <a:t>elasticity </a:t>
            </a:r>
            <a:r>
              <a:rPr lang="en-US" dirty="0">
                <a:sym typeface="Wingdings" pitchFamily="28" charset="2"/>
              </a:rPr>
              <a:t></a:t>
            </a:r>
          </a:p>
          <a:p>
            <a:pPr lvl="2"/>
            <a:endParaRPr lang="en-US" dirty="0" smtClean="0">
              <a:sym typeface="Wingdings" pitchFamily="28" charset="2"/>
            </a:endParaRPr>
          </a:p>
          <a:p>
            <a:pPr lvl="2"/>
            <a:r>
              <a:rPr lang="en-US" dirty="0" smtClean="0">
                <a:sym typeface="Wingdings" pitchFamily="28" charset="2"/>
              </a:rPr>
              <a:t>Accessory </a:t>
            </a:r>
            <a:r>
              <a:rPr lang="en-US" dirty="0">
                <a:sym typeface="Wingdings" pitchFamily="28" charset="2"/>
              </a:rPr>
              <a:t>muscles necessary for breathing</a:t>
            </a:r>
          </a:p>
          <a:p>
            <a:pPr lvl="3"/>
            <a:r>
              <a:rPr lang="en-US" dirty="0">
                <a:sym typeface="Wingdings" pitchFamily="28" charset="2"/>
              </a:rPr>
              <a:t> </a:t>
            </a:r>
            <a:r>
              <a:rPr lang="en-US" dirty="0" smtClean="0">
                <a:sym typeface="Wingdings" pitchFamily="28" charset="2"/>
              </a:rPr>
              <a:t> </a:t>
            </a:r>
            <a:endParaRPr lang="en-US" dirty="0">
              <a:sym typeface="Wingdings" pitchFamily="28" charset="2"/>
            </a:endParaRP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Hyperinflation </a:t>
            </a:r>
            <a:r>
              <a:rPr lang="en-US" dirty="0">
                <a:sym typeface="Wingdings" pitchFamily="28" charset="2"/>
              </a:rPr>
              <a:t> flattened diaphragm  reduced ventilation efficiency</a:t>
            </a:r>
          </a:p>
          <a:p>
            <a:pPr lvl="2"/>
            <a:endParaRPr lang="en-US" dirty="0" smtClean="0">
              <a:sym typeface="Wingdings" pitchFamily="28" charset="2"/>
            </a:endParaRPr>
          </a:p>
          <a:p>
            <a:pPr lvl="2"/>
            <a:r>
              <a:rPr lang="en-US" dirty="0" smtClean="0">
                <a:sym typeface="Wingdings" pitchFamily="28" charset="2"/>
              </a:rPr>
              <a:t>Damaged </a:t>
            </a:r>
            <a:r>
              <a:rPr lang="en-US" dirty="0">
                <a:sym typeface="Wingdings" pitchFamily="28" charset="2"/>
              </a:rPr>
              <a:t>pulmonary capillaries  enlarged right ventricle</a:t>
            </a:r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Chronic bronchitis</a:t>
            </a:r>
          </a:p>
          <a:p>
            <a:pPr lvl="1"/>
            <a:r>
              <a:rPr lang="en-US" dirty="0"/>
              <a:t>Inhaled irritants </a:t>
            </a:r>
            <a:r>
              <a:rPr lang="en-US" dirty="0">
                <a:sym typeface="Wingdings" pitchFamily="28" charset="2"/>
              </a:rPr>
              <a:t> </a:t>
            </a:r>
            <a:r>
              <a:rPr lang="en-US" dirty="0" smtClean="0">
                <a:sym typeface="Wingdings" pitchFamily="28" charset="2"/>
              </a:rPr>
              <a:t>_______________________________</a:t>
            </a:r>
            <a:endParaRPr lang="en-US" dirty="0">
              <a:sym typeface="Wingdings" pitchFamily="28" charset="2"/>
            </a:endParaRPr>
          </a:p>
          <a:p>
            <a:pPr lvl="1"/>
            <a:endParaRPr lang="en-US" dirty="0" smtClean="0">
              <a:sym typeface="Wingdings" pitchFamily="28" charset="2"/>
            </a:endParaRPr>
          </a:p>
          <a:p>
            <a:pPr lvl="1"/>
            <a:r>
              <a:rPr lang="en-US" dirty="0" smtClean="0">
                <a:sym typeface="Wingdings" pitchFamily="28" charset="2"/>
              </a:rPr>
              <a:t>Inflamed </a:t>
            </a:r>
            <a:r>
              <a:rPr lang="en-US" dirty="0">
                <a:sym typeface="Wingdings" pitchFamily="28" charset="2"/>
              </a:rPr>
              <a:t>and </a:t>
            </a:r>
            <a:r>
              <a:rPr lang="en-US" dirty="0" err="1">
                <a:sym typeface="Wingdings" pitchFamily="28" charset="2"/>
              </a:rPr>
              <a:t>fibrosed</a:t>
            </a:r>
            <a:r>
              <a:rPr lang="en-US" dirty="0">
                <a:sym typeface="Wingdings" pitchFamily="28" charset="2"/>
              </a:rPr>
              <a:t> lower respiratory passageways  </a:t>
            </a:r>
          </a:p>
          <a:p>
            <a:pPr lvl="1"/>
            <a:endParaRPr lang="en-US" dirty="0" smtClean="0">
              <a:sym typeface="Wingdings" pitchFamily="28" charset="2"/>
            </a:endParaRPr>
          </a:p>
          <a:p>
            <a:pPr lvl="1"/>
            <a:r>
              <a:rPr lang="en-US" dirty="0" smtClean="0">
                <a:sym typeface="Wingdings" pitchFamily="28" charset="2"/>
              </a:rPr>
              <a:t>Obstructed </a:t>
            </a:r>
            <a:r>
              <a:rPr lang="en-US" dirty="0">
                <a:sym typeface="Wingdings" pitchFamily="28" charset="2"/>
              </a:rPr>
              <a:t>airways </a:t>
            </a:r>
          </a:p>
          <a:p>
            <a:pPr lvl="1"/>
            <a:endParaRPr lang="en-US" dirty="0" smtClean="0">
              <a:sym typeface="Wingdings" pitchFamily="28" charset="2"/>
            </a:endParaRPr>
          </a:p>
          <a:p>
            <a:pPr lvl="1"/>
            <a:r>
              <a:rPr lang="en-US" dirty="0" smtClean="0">
                <a:sym typeface="Wingdings" pitchFamily="28" charset="2"/>
              </a:rPr>
              <a:t>Impaired </a:t>
            </a:r>
            <a:r>
              <a:rPr lang="en-US" dirty="0">
                <a:sym typeface="Wingdings" pitchFamily="28" charset="2"/>
              </a:rPr>
              <a:t>lung ventilation and gas exchange </a:t>
            </a:r>
          </a:p>
          <a:p>
            <a:pPr lvl="1"/>
            <a:endParaRPr lang="en-US" dirty="0" smtClean="0">
              <a:sym typeface="Wingdings" pitchFamily="28" charset="2"/>
            </a:endParaRPr>
          </a:p>
          <a:p>
            <a:pPr lvl="1"/>
            <a:r>
              <a:rPr lang="en-US" dirty="0" smtClean="0">
                <a:sym typeface="Wingdings" pitchFamily="28" charset="2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COPD symptoms and treatment</a:t>
            </a:r>
          </a:p>
          <a:p>
            <a:pPr lvl="1"/>
            <a:r>
              <a:rPr lang="en-US" dirty="0"/>
              <a:t>Strength of innate respiratory drive </a:t>
            </a:r>
            <a:r>
              <a:rPr lang="en-US" dirty="0">
                <a:sym typeface="Wingdings" pitchFamily="28" charset="2"/>
              </a:rPr>
              <a:t> different symptoms in patients</a:t>
            </a:r>
            <a:endParaRPr lang="en-US" dirty="0"/>
          </a:p>
          <a:p>
            <a:pPr lvl="2"/>
            <a:r>
              <a:rPr lang="en-US" dirty="0" smtClean="0"/>
              <a:t>“______________________________________“</a:t>
            </a:r>
          </a:p>
          <a:p>
            <a:pPr lvl="3"/>
            <a:r>
              <a:rPr lang="en-US" dirty="0" smtClean="0"/>
              <a:t>thin</a:t>
            </a:r>
            <a:r>
              <a:rPr lang="en-US" dirty="0"/>
              <a:t>; near-normal blood </a:t>
            </a:r>
            <a:r>
              <a:rPr lang="en-US" dirty="0" smtClean="0"/>
              <a:t>gases</a:t>
            </a:r>
          </a:p>
          <a:p>
            <a:pPr lvl="3"/>
            <a:r>
              <a:rPr lang="en-US" dirty="0" smtClean="0"/>
              <a:t>Primary pathology:  emphysema</a:t>
            </a:r>
          </a:p>
          <a:p>
            <a:pPr lvl="4"/>
            <a:r>
              <a:rPr lang="en-US" dirty="0" smtClean="0"/>
              <a:t>Body compensates with hyperventilation:  puffing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“______________________________________“</a:t>
            </a:r>
          </a:p>
          <a:p>
            <a:pPr lvl="3"/>
            <a:r>
              <a:rPr lang="en-US" dirty="0" smtClean="0"/>
              <a:t>stocky</a:t>
            </a:r>
            <a:r>
              <a:rPr lang="en-US" dirty="0"/>
              <a:t>, </a:t>
            </a:r>
            <a:r>
              <a:rPr lang="en-US" dirty="0" smtClean="0"/>
              <a:t>hypoxic</a:t>
            </a:r>
          </a:p>
          <a:p>
            <a:pPr lvl="3"/>
            <a:r>
              <a:rPr lang="en-US" dirty="0" smtClean="0"/>
              <a:t>Primary pathology:  chronic bronchitis</a:t>
            </a:r>
          </a:p>
          <a:p>
            <a:pPr lvl="4"/>
            <a:r>
              <a:rPr lang="en-US" dirty="0" smtClean="0"/>
              <a:t>Decreased ventilation/increased cardiac output</a:t>
            </a:r>
          </a:p>
          <a:p>
            <a:pPr lvl="4"/>
            <a:r>
              <a:rPr lang="en-US" dirty="0" smtClean="0"/>
              <a:t>Increased ____________________________________________ causes “bloated” appearance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Treated </a:t>
            </a:r>
            <a:r>
              <a:rPr lang="en-US" dirty="0"/>
              <a:t>with bronchodilators, corticosteroids, oxygen, sometimes surgery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7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</a:rPr>
              <a:t>Figure 22.3b  The upper respiratory tract.</a:t>
            </a:r>
            <a:endParaRPr lang="en-US" sz="1800" b="0" smtClean="0"/>
          </a:p>
        </p:txBody>
      </p:sp>
      <p:pic>
        <p:nvPicPr>
          <p:cNvPr id="27785" name="Picture 137" descr="figure_22_03b_unlabeled"/>
          <p:cNvPicPr>
            <a:picLocks noChangeAspect="1" noChangeArrowheads="1"/>
          </p:cNvPicPr>
          <p:nvPr/>
        </p:nvPicPr>
        <p:blipFill>
          <a:blip r:embed="rId3" cstate="print"/>
          <a:srcRect b="3250"/>
          <a:stretch>
            <a:fillRect/>
          </a:stretch>
        </p:blipFill>
        <p:spPr bwMode="auto">
          <a:xfrm>
            <a:off x="677863" y="249238"/>
            <a:ext cx="7751762" cy="6286500"/>
          </a:xfrm>
          <a:prstGeom prst="rect">
            <a:avLst/>
          </a:prstGeom>
          <a:noFill/>
        </p:spPr>
      </p:pic>
      <p:sp>
        <p:nvSpPr>
          <p:cNvPr id="27786" name="Rectangle 138"/>
          <p:cNvSpPr>
            <a:spLocks noChangeArrowheads="1"/>
          </p:cNvSpPr>
          <p:nvPr/>
        </p:nvSpPr>
        <p:spPr bwMode="auto">
          <a:xfrm>
            <a:off x="639763" y="1712913"/>
            <a:ext cx="16668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Pharyngeal tonsil</a:t>
            </a:r>
          </a:p>
        </p:txBody>
      </p:sp>
      <p:sp>
        <p:nvSpPr>
          <p:cNvPr id="27787" name="Rectangle 139"/>
          <p:cNvSpPr>
            <a:spLocks noChangeArrowheads="1"/>
          </p:cNvSpPr>
          <p:nvPr/>
        </p:nvSpPr>
        <p:spPr bwMode="auto">
          <a:xfrm>
            <a:off x="636588" y="3003550"/>
            <a:ext cx="130968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>
                <a:latin typeface="Arial Black" pitchFamily="28" charset="0"/>
              </a:rPr>
              <a:t>Oropharynx</a:t>
            </a:r>
          </a:p>
        </p:txBody>
      </p:sp>
      <p:sp>
        <p:nvSpPr>
          <p:cNvPr id="27788" name="Rectangle 140"/>
          <p:cNvSpPr>
            <a:spLocks noChangeArrowheads="1"/>
          </p:cNvSpPr>
          <p:nvPr/>
        </p:nvSpPr>
        <p:spPr bwMode="auto">
          <a:xfrm>
            <a:off x="635000" y="250825"/>
            <a:ext cx="15668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Cribriform plate</a:t>
            </a:r>
          </a:p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of ethmoid bone</a:t>
            </a:r>
          </a:p>
        </p:txBody>
      </p:sp>
      <p:sp>
        <p:nvSpPr>
          <p:cNvPr id="27789" name="Rectangle 141"/>
          <p:cNvSpPr>
            <a:spLocks noChangeArrowheads="1"/>
          </p:cNvSpPr>
          <p:nvPr/>
        </p:nvSpPr>
        <p:spPr bwMode="auto">
          <a:xfrm>
            <a:off x="636588" y="665163"/>
            <a:ext cx="15081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latin typeface="Arial" charset="0"/>
              </a:rPr>
              <a:t>Sphenoid sinus</a:t>
            </a:r>
          </a:p>
        </p:txBody>
      </p:sp>
      <p:sp>
        <p:nvSpPr>
          <p:cNvPr id="27790" name="Rectangle 142"/>
          <p:cNvSpPr>
            <a:spLocks noChangeArrowheads="1"/>
          </p:cNvSpPr>
          <p:nvPr/>
        </p:nvSpPr>
        <p:spPr bwMode="auto">
          <a:xfrm>
            <a:off x="638175" y="977900"/>
            <a:ext cx="14684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Posterior nasal</a:t>
            </a:r>
          </a:p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aperture</a:t>
            </a:r>
          </a:p>
        </p:txBody>
      </p:sp>
      <p:sp>
        <p:nvSpPr>
          <p:cNvPr id="27791" name="Rectangle 143"/>
          <p:cNvSpPr>
            <a:spLocks noChangeArrowheads="1"/>
          </p:cNvSpPr>
          <p:nvPr/>
        </p:nvSpPr>
        <p:spPr bwMode="auto">
          <a:xfrm>
            <a:off x="636588" y="1519238"/>
            <a:ext cx="1458912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>
                <a:latin typeface="Arial Black" pitchFamily="28" charset="0"/>
              </a:rPr>
              <a:t>Nasopharynx</a:t>
            </a:r>
          </a:p>
        </p:txBody>
      </p:sp>
      <p:sp>
        <p:nvSpPr>
          <p:cNvPr id="27792" name="Rectangle 144"/>
          <p:cNvSpPr>
            <a:spLocks noChangeArrowheads="1"/>
          </p:cNvSpPr>
          <p:nvPr/>
        </p:nvSpPr>
        <p:spPr bwMode="auto">
          <a:xfrm>
            <a:off x="636588" y="2014538"/>
            <a:ext cx="22415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Opening of</a:t>
            </a:r>
          </a:p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pharyngotympanic tube</a:t>
            </a:r>
          </a:p>
        </p:txBody>
      </p:sp>
      <p:sp>
        <p:nvSpPr>
          <p:cNvPr id="27793" name="Rectangle 145"/>
          <p:cNvSpPr>
            <a:spLocks noChangeArrowheads="1"/>
          </p:cNvSpPr>
          <p:nvPr/>
        </p:nvSpPr>
        <p:spPr bwMode="auto">
          <a:xfrm>
            <a:off x="636588" y="2538413"/>
            <a:ext cx="66833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Uvula</a:t>
            </a:r>
          </a:p>
        </p:txBody>
      </p:sp>
      <p:sp>
        <p:nvSpPr>
          <p:cNvPr id="27794" name="Rectangle 146"/>
          <p:cNvSpPr>
            <a:spLocks noChangeArrowheads="1"/>
          </p:cNvSpPr>
          <p:nvPr/>
        </p:nvSpPr>
        <p:spPr bwMode="auto">
          <a:xfrm>
            <a:off x="636588" y="3198813"/>
            <a:ext cx="1389062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Palatine tonsil</a:t>
            </a:r>
          </a:p>
        </p:txBody>
      </p:sp>
      <p:sp>
        <p:nvSpPr>
          <p:cNvPr id="27795" name="Rectangle 147"/>
          <p:cNvSpPr>
            <a:spLocks noChangeArrowheads="1"/>
          </p:cNvSpPr>
          <p:nvPr/>
        </p:nvSpPr>
        <p:spPr bwMode="auto">
          <a:xfrm>
            <a:off x="641350" y="3449638"/>
            <a:ext cx="13985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Isthmus of the</a:t>
            </a:r>
          </a:p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fauces</a:t>
            </a:r>
          </a:p>
        </p:txBody>
      </p:sp>
      <p:sp>
        <p:nvSpPr>
          <p:cNvPr id="27796" name="Rectangle 148"/>
          <p:cNvSpPr>
            <a:spLocks noChangeArrowheads="1"/>
          </p:cNvSpPr>
          <p:nvPr/>
        </p:nvSpPr>
        <p:spPr bwMode="auto">
          <a:xfrm>
            <a:off x="639763" y="4265613"/>
            <a:ext cx="1744662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>
                <a:latin typeface="Arial Black" pitchFamily="28" charset="0"/>
              </a:rPr>
              <a:t>Laryngopharynx</a:t>
            </a:r>
          </a:p>
        </p:txBody>
      </p:sp>
      <p:sp>
        <p:nvSpPr>
          <p:cNvPr id="27797" name="Rectangle 149"/>
          <p:cNvSpPr>
            <a:spLocks noChangeArrowheads="1"/>
          </p:cNvSpPr>
          <p:nvPr/>
        </p:nvSpPr>
        <p:spPr bwMode="auto">
          <a:xfrm>
            <a:off x="636588" y="5299075"/>
            <a:ext cx="11430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Esophagus</a:t>
            </a:r>
          </a:p>
        </p:txBody>
      </p:sp>
      <p:sp>
        <p:nvSpPr>
          <p:cNvPr id="27798" name="Rectangle 150"/>
          <p:cNvSpPr>
            <a:spLocks noChangeArrowheads="1"/>
          </p:cNvSpPr>
          <p:nvPr/>
        </p:nvSpPr>
        <p:spPr bwMode="auto">
          <a:xfrm>
            <a:off x="636588" y="5721350"/>
            <a:ext cx="8667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Trachea</a:t>
            </a:r>
          </a:p>
        </p:txBody>
      </p:sp>
      <p:sp>
        <p:nvSpPr>
          <p:cNvPr id="27799" name="Rectangle 151"/>
          <p:cNvSpPr>
            <a:spLocks noChangeArrowheads="1"/>
          </p:cNvSpPr>
          <p:nvPr/>
        </p:nvSpPr>
        <p:spPr bwMode="auto">
          <a:xfrm>
            <a:off x="6734175" y="579438"/>
            <a:ext cx="13001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Frontal sinus</a:t>
            </a:r>
          </a:p>
        </p:txBody>
      </p:sp>
      <p:sp>
        <p:nvSpPr>
          <p:cNvPr id="27800" name="Rectangle 152"/>
          <p:cNvSpPr>
            <a:spLocks noChangeArrowheads="1"/>
          </p:cNvSpPr>
          <p:nvPr/>
        </p:nvSpPr>
        <p:spPr bwMode="auto">
          <a:xfrm>
            <a:off x="6723063" y="893763"/>
            <a:ext cx="1389062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>
                <a:latin typeface="Arial Black" pitchFamily="28" charset="0"/>
              </a:rPr>
              <a:t>Nasal cavity</a:t>
            </a:r>
          </a:p>
        </p:txBody>
      </p:sp>
      <p:sp>
        <p:nvSpPr>
          <p:cNvPr id="27801" name="Rectangle 153"/>
          <p:cNvSpPr>
            <a:spLocks noChangeArrowheads="1"/>
          </p:cNvSpPr>
          <p:nvPr/>
        </p:nvSpPr>
        <p:spPr bwMode="auto">
          <a:xfrm>
            <a:off x="6832600" y="1092200"/>
            <a:ext cx="1676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Nasal conchae</a:t>
            </a:r>
          </a:p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(superior, middle </a:t>
            </a:r>
          </a:p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and inferior)</a:t>
            </a:r>
          </a:p>
        </p:txBody>
      </p:sp>
      <p:sp>
        <p:nvSpPr>
          <p:cNvPr id="27802" name="Rectangle 154"/>
          <p:cNvSpPr>
            <a:spLocks noChangeArrowheads="1"/>
          </p:cNvSpPr>
          <p:nvPr/>
        </p:nvSpPr>
        <p:spPr bwMode="auto">
          <a:xfrm>
            <a:off x="6829425" y="1714500"/>
            <a:ext cx="1676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Nasal meatuses</a:t>
            </a:r>
          </a:p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(superior, middle,</a:t>
            </a:r>
          </a:p>
          <a:p>
            <a:pPr>
              <a:lnSpc>
                <a:spcPct val="85000"/>
              </a:lnSpc>
            </a:pPr>
            <a:r>
              <a:rPr lang="en-US" sz="1400" b="1">
                <a:latin typeface="Arial" charset="0"/>
              </a:rPr>
              <a:t>and inferior)</a:t>
            </a:r>
          </a:p>
        </p:txBody>
      </p:sp>
      <p:sp>
        <p:nvSpPr>
          <p:cNvPr id="27803" name="Rectangle 155"/>
          <p:cNvSpPr>
            <a:spLocks noChangeArrowheads="1"/>
          </p:cNvSpPr>
          <p:nvPr/>
        </p:nvSpPr>
        <p:spPr bwMode="auto">
          <a:xfrm>
            <a:off x="6827838" y="2297113"/>
            <a:ext cx="14795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Nasal vestibule</a:t>
            </a:r>
          </a:p>
        </p:txBody>
      </p:sp>
      <p:sp>
        <p:nvSpPr>
          <p:cNvPr id="27804" name="Rectangle 156"/>
          <p:cNvSpPr>
            <a:spLocks noChangeArrowheads="1"/>
          </p:cNvSpPr>
          <p:nvPr/>
        </p:nvSpPr>
        <p:spPr bwMode="auto">
          <a:xfrm>
            <a:off x="6831013" y="2598738"/>
            <a:ext cx="747712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Nostril</a:t>
            </a:r>
          </a:p>
        </p:txBody>
      </p:sp>
      <p:sp>
        <p:nvSpPr>
          <p:cNvPr id="27805" name="Rectangle 157"/>
          <p:cNvSpPr>
            <a:spLocks noChangeArrowheads="1"/>
          </p:cNvSpPr>
          <p:nvPr/>
        </p:nvSpPr>
        <p:spPr bwMode="auto">
          <a:xfrm>
            <a:off x="6564313" y="2990850"/>
            <a:ext cx="11525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Hard palate</a:t>
            </a:r>
          </a:p>
        </p:txBody>
      </p:sp>
      <p:sp>
        <p:nvSpPr>
          <p:cNvPr id="27806" name="Rectangle 158"/>
          <p:cNvSpPr>
            <a:spLocks noChangeArrowheads="1"/>
          </p:cNvSpPr>
          <p:nvPr/>
        </p:nvSpPr>
        <p:spPr bwMode="auto">
          <a:xfrm>
            <a:off x="6567488" y="3268663"/>
            <a:ext cx="109378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Soft palate</a:t>
            </a:r>
          </a:p>
        </p:txBody>
      </p:sp>
      <p:sp>
        <p:nvSpPr>
          <p:cNvPr id="27807" name="Rectangle 159"/>
          <p:cNvSpPr>
            <a:spLocks noChangeArrowheads="1"/>
          </p:cNvSpPr>
          <p:nvPr/>
        </p:nvSpPr>
        <p:spPr bwMode="auto">
          <a:xfrm>
            <a:off x="6564313" y="3657600"/>
            <a:ext cx="8255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Tongue</a:t>
            </a:r>
          </a:p>
        </p:txBody>
      </p:sp>
      <p:sp>
        <p:nvSpPr>
          <p:cNvPr id="27808" name="Rectangle 160"/>
          <p:cNvSpPr>
            <a:spLocks noChangeArrowheads="1"/>
          </p:cNvSpPr>
          <p:nvPr/>
        </p:nvSpPr>
        <p:spPr bwMode="auto">
          <a:xfrm>
            <a:off x="6565900" y="3998913"/>
            <a:ext cx="13398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Lingual tonsil</a:t>
            </a:r>
          </a:p>
        </p:txBody>
      </p:sp>
      <p:sp>
        <p:nvSpPr>
          <p:cNvPr id="27809" name="Rectangle 161"/>
          <p:cNvSpPr>
            <a:spLocks noChangeArrowheads="1"/>
          </p:cNvSpPr>
          <p:nvPr/>
        </p:nvSpPr>
        <p:spPr bwMode="auto">
          <a:xfrm>
            <a:off x="6570663" y="4275138"/>
            <a:ext cx="11525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Hyoid bone</a:t>
            </a:r>
          </a:p>
        </p:txBody>
      </p:sp>
      <p:sp>
        <p:nvSpPr>
          <p:cNvPr id="27810" name="Rectangle 162"/>
          <p:cNvSpPr>
            <a:spLocks noChangeArrowheads="1"/>
          </p:cNvSpPr>
          <p:nvPr/>
        </p:nvSpPr>
        <p:spPr bwMode="auto">
          <a:xfrm>
            <a:off x="4700588" y="4452938"/>
            <a:ext cx="84613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>
                <a:latin typeface="Arial Black" pitchFamily="28" charset="0"/>
              </a:rPr>
              <a:t>Larynx</a:t>
            </a:r>
          </a:p>
        </p:txBody>
      </p:sp>
      <p:sp>
        <p:nvSpPr>
          <p:cNvPr id="27811" name="Rectangle 163"/>
          <p:cNvSpPr>
            <a:spLocks noChangeArrowheads="1"/>
          </p:cNvSpPr>
          <p:nvPr/>
        </p:nvSpPr>
        <p:spPr bwMode="auto">
          <a:xfrm>
            <a:off x="4806950" y="4635500"/>
            <a:ext cx="9937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Epiglottis</a:t>
            </a:r>
          </a:p>
        </p:txBody>
      </p:sp>
      <p:sp>
        <p:nvSpPr>
          <p:cNvPr id="27812" name="Rectangle 164"/>
          <p:cNvSpPr>
            <a:spLocks noChangeArrowheads="1"/>
          </p:cNvSpPr>
          <p:nvPr/>
        </p:nvSpPr>
        <p:spPr bwMode="auto">
          <a:xfrm>
            <a:off x="4810125" y="4864100"/>
            <a:ext cx="14192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Vestibular fold</a:t>
            </a:r>
          </a:p>
        </p:txBody>
      </p:sp>
      <p:sp>
        <p:nvSpPr>
          <p:cNvPr id="27813" name="Rectangle 165"/>
          <p:cNvSpPr>
            <a:spLocks noChangeArrowheads="1"/>
          </p:cNvSpPr>
          <p:nvPr/>
        </p:nvSpPr>
        <p:spPr bwMode="auto">
          <a:xfrm>
            <a:off x="4806950" y="5084763"/>
            <a:ext cx="16160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Thyroid cartilage</a:t>
            </a:r>
          </a:p>
        </p:txBody>
      </p:sp>
      <p:sp>
        <p:nvSpPr>
          <p:cNvPr id="27814" name="Rectangle 166"/>
          <p:cNvSpPr>
            <a:spLocks noChangeArrowheads="1"/>
          </p:cNvSpPr>
          <p:nvPr/>
        </p:nvSpPr>
        <p:spPr bwMode="auto">
          <a:xfrm>
            <a:off x="4806950" y="5305425"/>
            <a:ext cx="103346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Vocal fold</a:t>
            </a:r>
          </a:p>
        </p:txBody>
      </p:sp>
      <p:sp>
        <p:nvSpPr>
          <p:cNvPr id="27815" name="Rectangle 167"/>
          <p:cNvSpPr>
            <a:spLocks noChangeArrowheads="1"/>
          </p:cNvSpPr>
          <p:nvPr/>
        </p:nvSpPr>
        <p:spPr bwMode="auto">
          <a:xfrm>
            <a:off x="4808538" y="5529263"/>
            <a:ext cx="15779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Cricoid cartilage</a:t>
            </a:r>
          </a:p>
        </p:txBody>
      </p:sp>
      <p:sp>
        <p:nvSpPr>
          <p:cNvPr id="27816" name="Rectangle 168"/>
          <p:cNvSpPr>
            <a:spLocks noChangeArrowheads="1"/>
          </p:cNvSpPr>
          <p:nvPr/>
        </p:nvSpPr>
        <p:spPr bwMode="auto">
          <a:xfrm>
            <a:off x="4719638" y="5905500"/>
            <a:ext cx="13589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Thyroid gland</a:t>
            </a:r>
          </a:p>
        </p:txBody>
      </p:sp>
      <p:sp>
        <p:nvSpPr>
          <p:cNvPr id="27817" name="Rectangle 169"/>
          <p:cNvSpPr>
            <a:spLocks noChangeArrowheads="1"/>
          </p:cNvSpPr>
          <p:nvPr/>
        </p:nvSpPr>
        <p:spPr bwMode="auto">
          <a:xfrm>
            <a:off x="939800" y="6313488"/>
            <a:ext cx="12509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>
                <a:latin typeface="Arial Black" pitchFamily="28" charset="0"/>
              </a:rPr>
              <a:t>Illustration</a:t>
            </a:r>
          </a:p>
        </p:txBody>
      </p:sp>
      <p:sp>
        <p:nvSpPr>
          <p:cNvPr id="27818" name="Freeform 170"/>
          <p:cNvSpPr>
            <a:spLocks/>
          </p:cNvSpPr>
          <p:nvPr/>
        </p:nvSpPr>
        <p:spPr bwMode="auto">
          <a:xfrm>
            <a:off x="2093913" y="822325"/>
            <a:ext cx="1917700" cy="16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8" y="0"/>
              </a:cxn>
              <a:cxn ang="0">
                <a:pos x="1208" y="104"/>
              </a:cxn>
            </a:cxnLst>
            <a:rect l="0" t="0" r="r" b="b"/>
            <a:pathLst>
              <a:path w="1208" h="104">
                <a:moveTo>
                  <a:pt x="0" y="0"/>
                </a:moveTo>
                <a:lnTo>
                  <a:pt x="578" y="0"/>
                </a:lnTo>
                <a:lnTo>
                  <a:pt x="1208" y="10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19" name="Freeform 171"/>
          <p:cNvSpPr>
            <a:spLocks/>
          </p:cNvSpPr>
          <p:nvPr/>
        </p:nvSpPr>
        <p:spPr bwMode="auto">
          <a:xfrm>
            <a:off x="2097088" y="393700"/>
            <a:ext cx="2397125" cy="44450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124" y="0"/>
              </a:cxn>
              <a:cxn ang="0">
                <a:pos x="1510" y="280"/>
              </a:cxn>
            </a:cxnLst>
            <a:rect l="0" t="0" r="r" b="b"/>
            <a:pathLst>
              <a:path w="1510" h="280">
                <a:moveTo>
                  <a:pt x="0" y="4"/>
                </a:moveTo>
                <a:lnTo>
                  <a:pt x="1124" y="0"/>
                </a:lnTo>
                <a:lnTo>
                  <a:pt x="1510" y="28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20" name="Freeform 172"/>
          <p:cNvSpPr>
            <a:spLocks/>
          </p:cNvSpPr>
          <p:nvPr/>
        </p:nvSpPr>
        <p:spPr bwMode="auto">
          <a:xfrm>
            <a:off x="2049463" y="1120775"/>
            <a:ext cx="1993900" cy="6000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48" y="0"/>
              </a:cxn>
              <a:cxn ang="0">
                <a:pos x="1256" y="378"/>
              </a:cxn>
            </a:cxnLst>
            <a:rect l="0" t="0" r="r" b="b"/>
            <a:pathLst>
              <a:path w="1256" h="378">
                <a:moveTo>
                  <a:pt x="0" y="2"/>
                </a:moveTo>
                <a:lnTo>
                  <a:pt x="448" y="0"/>
                </a:lnTo>
                <a:lnTo>
                  <a:pt x="1256" y="378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21" name="Freeform 173"/>
          <p:cNvSpPr>
            <a:spLocks/>
          </p:cNvSpPr>
          <p:nvPr/>
        </p:nvSpPr>
        <p:spPr bwMode="auto">
          <a:xfrm>
            <a:off x="2249488" y="1562100"/>
            <a:ext cx="1155700" cy="311150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238" y="192"/>
              </a:cxn>
              <a:cxn ang="0">
                <a:pos x="728" y="0"/>
              </a:cxn>
            </a:cxnLst>
            <a:rect l="0" t="0" r="r" b="b"/>
            <a:pathLst>
              <a:path w="728" h="196">
                <a:moveTo>
                  <a:pt x="0" y="196"/>
                </a:moveTo>
                <a:lnTo>
                  <a:pt x="238" y="192"/>
                </a:lnTo>
                <a:lnTo>
                  <a:pt x="72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22" name="Freeform 174"/>
          <p:cNvSpPr>
            <a:spLocks/>
          </p:cNvSpPr>
          <p:nvPr/>
        </p:nvSpPr>
        <p:spPr bwMode="auto">
          <a:xfrm>
            <a:off x="1712913" y="1755775"/>
            <a:ext cx="1943100" cy="396875"/>
          </a:xfrm>
          <a:custGeom>
            <a:avLst/>
            <a:gdLst/>
            <a:ahLst/>
            <a:cxnLst>
              <a:cxn ang="0">
                <a:pos x="0" y="250"/>
              </a:cxn>
              <a:cxn ang="0">
                <a:pos x="456" y="248"/>
              </a:cxn>
              <a:cxn ang="0">
                <a:pos x="1224" y="0"/>
              </a:cxn>
            </a:cxnLst>
            <a:rect l="0" t="0" r="r" b="b"/>
            <a:pathLst>
              <a:path w="1224" h="250">
                <a:moveTo>
                  <a:pt x="0" y="250"/>
                </a:moveTo>
                <a:lnTo>
                  <a:pt x="456" y="248"/>
                </a:lnTo>
                <a:lnTo>
                  <a:pt x="1224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23" name="Freeform 175"/>
          <p:cNvSpPr>
            <a:spLocks/>
          </p:cNvSpPr>
          <p:nvPr/>
        </p:nvSpPr>
        <p:spPr bwMode="auto">
          <a:xfrm>
            <a:off x="1262063" y="2590800"/>
            <a:ext cx="2393950" cy="111125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326" y="70"/>
              </a:cxn>
              <a:cxn ang="0">
                <a:pos x="1508" y="0"/>
              </a:cxn>
            </a:cxnLst>
            <a:rect l="0" t="0" r="r" b="b"/>
            <a:pathLst>
              <a:path w="1508" h="70">
                <a:moveTo>
                  <a:pt x="0" y="70"/>
                </a:moveTo>
                <a:lnTo>
                  <a:pt x="326" y="70"/>
                </a:lnTo>
                <a:lnTo>
                  <a:pt x="150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24" name="Freeform 176"/>
          <p:cNvSpPr>
            <a:spLocks/>
          </p:cNvSpPr>
          <p:nvPr/>
        </p:nvSpPr>
        <p:spPr bwMode="auto">
          <a:xfrm>
            <a:off x="1966913" y="2886075"/>
            <a:ext cx="1714500" cy="471488"/>
          </a:xfrm>
          <a:custGeom>
            <a:avLst/>
            <a:gdLst/>
            <a:ahLst/>
            <a:cxnLst>
              <a:cxn ang="0">
                <a:pos x="0" y="297"/>
              </a:cxn>
              <a:cxn ang="0">
                <a:pos x="260" y="292"/>
              </a:cxn>
              <a:cxn ang="0">
                <a:pos x="1080" y="0"/>
              </a:cxn>
            </a:cxnLst>
            <a:rect l="0" t="0" r="r" b="b"/>
            <a:pathLst>
              <a:path w="1080" h="297">
                <a:moveTo>
                  <a:pt x="0" y="297"/>
                </a:moveTo>
                <a:lnTo>
                  <a:pt x="260" y="292"/>
                </a:lnTo>
                <a:lnTo>
                  <a:pt x="108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25" name="Freeform 177"/>
          <p:cNvSpPr>
            <a:spLocks/>
          </p:cNvSpPr>
          <p:nvPr/>
        </p:nvSpPr>
        <p:spPr bwMode="auto">
          <a:xfrm>
            <a:off x="2001838" y="3244850"/>
            <a:ext cx="1603375" cy="349250"/>
          </a:xfrm>
          <a:custGeom>
            <a:avLst/>
            <a:gdLst/>
            <a:ahLst/>
            <a:cxnLst>
              <a:cxn ang="0">
                <a:pos x="0" y="220"/>
              </a:cxn>
              <a:cxn ang="0">
                <a:pos x="240" y="220"/>
              </a:cxn>
              <a:cxn ang="0">
                <a:pos x="1010" y="0"/>
              </a:cxn>
            </a:cxnLst>
            <a:rect l="0" t="0" r="r" b="b"/>
            <a:pathLst>
              <a:path w="1010" h="220">
                <a:moveTo>
                  <a:pt x="0" y="220"/>
                </a:moveTo>
                <a:lnTo>
                  <a:pt x="240" y="220"/>
                </a:lnTo>
                <a:lnTo>
                  <a:pt x="101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26" name="Freeform 178"/>
          <p:cNvSpPr>
            <a:spLocks/>
          </p:cNvSpPr>
          <p:nvPr/>
        </p:nvSpPr>
        <p:spPr bwMode="auto">
          <a:xfrm>
            <a:off x="2328863" y="4225925"/>
            <a:ext cx="1260475" cy="206375"/>
          </a:xfrm>
          <a:custGeom>
            <a:avLst/>
            <a:gdLst/>
            <a:ahLst/>
            <a:cxnLst>
              <a:cxn ang="0">
                <a:pos x="0" y="130"/>
              </a:cxn>
              <a:cxn ang="0">
                <a:pos x="92" y="130"/>
              </a:cxn>
              <a:cxn ang="0">
                <a:pos x="794" y="0"/>
              </a:cxn>
            </a:cxnLst>
            <a:rect l="0" t="0" r="r" b="b"/>
            <a:pathLst>
              <a:path w="794" h="130">
                <a:moveTo>
                  <a:pt x="0" y="130"/>
                </a:moveTo>
                <a:lnTo>
                  <a:pt x="92" y="130"/>
                </a:lnTo>
                <a:lnTo>
                  <a:pt x="794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27" name="Freeform 179"/>
          <p:cNvSpPr>
            <a:spLocks/>
          </p:cNvSpPr>
          <p:nvPr/>
        </p:nvSpPr>
        <p:spPr bwMode="auto">
          <a:xfrm>
            <a:off x="1712913" y="5461000"/>
            <a:ext cx="14478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2" y="0"/>
              </a:cxn>
            </a:cxnLst>
            <a:rect l="0" t="0" r="r" b="b"/>
            <a:pathLst>
              <a:path w="912" h="1">
                <a:moveTo>
                  <a:pt x="0" y="0"/>
                </a:moveTo>
                <a:lnTo>
                  <a:pt x="912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28" name="Freeform 180"/>
          <p:cNvSpPr>
            <a:spLocks/>
          </p:cNvSpPr>
          <p:nvPr/>
        </p:nvSpPr>
        <p:spPr bwMode="auto">
          <a:xfrm>
            <a:off x="1430338" y="5881688"/>
            <a:ext cx="1905000" cy="4762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200" y="0"/>
              </a:cxn>
            </a:cxnLst>
            <a:rect l="0" t="0" r="r" b="b"/>
            <a:pathLst>
              <a:path w="1200" h="3">
                <a:moveTo>
                  <a:pt x="0" y="3"/>
                </a:moveTo>
                <a:lnTo>
                  <a:pt x="120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29" name="Freeform 181"/>
          <p:cNvSpPr>
            <a:spLocks/>
          </p:cNvSpPr>
          <p:nvPr/>
        </p:nvSpPr>
        <p:spPr bwMode="auto">
          <a:xfrm>
            <a:off x="3773488" y="5765800"/>
            <a:ext cx="1012825" cy="292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6" y="184"/>
              </a:cxn>
              <a:cxn ang="0">
                <a:pos x="638" y="184"/>
              </a:cxn>
            </a:cxnLst>
            <a:rect l="0" t="0" r="r" b="b"/>
            <a:pathLst>
              <a:path w="638" h="184">
                <a:moveTo>
                  <a:pt x="0" y="0"/>
                </a:moveTo>
                <a:lnTo>
                  <a:pt x="446" y="184"/>
                </a:lnTo>
                <a:lnTo>
                  <a:pt x="638" y="18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30" name="Freeform 182"/>
          <p:cNvSpPr>
            <a:spLocks/>
          </p:cNvSpPr>
          <p:nvPr/>
        </p:nvSpPr>
        <p:spPr bwMode="auto">
          <a:xfrm>
            <a:off x="3433763" y="5067300"/>
            <a:ext cx="1441450" cy="612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2" y="396"/>
              </a:cxn>
              <a:cxn ang="0">
                <a:pos x="924" y="396"/>
              </a:cxn>
            </a:cxnLst>
            <a:rect l="0" t="0" r="r" b="b"/>
            <a:pathLst>
              <a:path w="924" h="396">
                <a:moveTo>
                  <a:pt x="0" y="0"/>
                </a:moveTo>
                <a:lnTo>
                  <a:pt x="672" y="396"/>
                </a:lnTo>
                <a:lnTo>
                  <a:pt x="924" y="396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31" name="Line 183"/>
          <p:cNvSpPr>
            <a:spLocks noChangeShapeType="1"/>
          </p:cNvSpPr>
          <p:nvPr/>
        </p:nvSpPr>
        <p:spPr bwMode="auto">
          <a:xfrm flipH="1" flipV="1">
            <a:off x="3995738" y="5149850"/>
            <a:ext cx="492125" cy="5270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32" name="Freeform 184"/>
          <p:cNvSpPr>
            <a:spLocks/>
          </p:cNvSpPr>
          <p:nvPr/>
        </p:nvSpPr>
        <p:spPr bwMode="auto">
          <a:xfrm>
            <a:off x="3887788" y="4511675"/>
            <a:ext cx="1006475" cy="946150"/>
          </a:xfrm>
          <a:custGeom>
            <a:avLst/>
            <a:gdLst/>
            <a:ahLst/>
            <a:cxnLst>
              <a:cxn ang="0">
                <a:pos x="634" y="596"/>
              </a:cxn>
              <a:cxn ang="0">
                <a:pos x="384" y="596"/>
              </a:cxn>
              <a:cxn ang="0">
                <a:pos x="0" y="0"/>
              </a:cxn>
            </a:cxnLst>
            <a:rect l="0" t="0" r="r" b="b"/>
            <a:pathLst>
              <a:path w="634" h="596">
                <a:moveTo>
                  <a:pt x="634" y="596"/>
                </a:moveTo>
                <a:lnTo>
                  <a:pt x="384" y="59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33" name="Freeform 185"/>
          <p:cNvSpPr>
            <a:spLocks/>
          </p:cNvSpPr>
          <p:nvPr/>
        </p:nvSpPr>
        <p:spPr bwMode="auto">
          <a:xfrm>
            <a:off x="4217988" y="4756150"/>
            <a:ext cx="669925" cy="501650"/>
          </a:xfrm>
          <a:custGeom>
            <a:avLst/>
            <a:gdLst/>
            <a:ahLst/>
            <a:cxnLst>
              <a:cxn ang="0">
                <a:pos x="422" y="316"/>
              </a:cxn>
              <a:cxn ang="0">
                <a:pos x="174" y="316"/>
              </a:cxn>
              <a:cxn ang="0">
                <a:pos x="0" y="0"/>
              </a:cxn>
            </a:cxnLst>
            <a:rect l="0" t="0" r="r" b="b"/>
            <a:pathLst>
              <a:path w="422" h="316">
                <a:moveTo>
                  <a:pt x="422" y="316"/>
                </a:moveTo>
                <a:lnTo>
                  <a:pt x="174" y="31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34" name="Freeform 186"/>
          <p:cNvSpPr>
            <a:spLocks/>
          </p:cNvSpPr>
          <p:nvPr/>
        </p:nvSpPr>
        <p:spPr bwMode="auto">
          <a:xfrm>
            <a:off x="3935413" y="4410075"/>
            <a:ext cx="952500" cy="622300"/>
          </a:xfrm>
          <a:custGeom>
            <a:avLst/>
            <a:gdLst/>
            <a:ahLst/>
            <a:cxnLst>
              <a:cxn ang="0">
                <a:pos x="600" y="392"/>
              </a:cxn>
              <a:cxn ang="0">
                <a:pos x="354" y="392"/>
              </a:cxn>
              <a:cxn ang="0">
                <a:pos x="110" y="0"/>
              </a:cxn>
              <a:cxn ang="0">
                <a:pos x="0" y="0"/>
              </a:cxn>
            </a:cxnLst>
            <a:rect l="0" t="0" r="r" b="b"/>
            <a:pathLst>
              <a:path w="600" h="392">
                <a:moveTo>
                  <a:pt x="600" y="392"/>
                </a:moveTo>
                <a:lnTo>
                  <a:pt x="354" y="392"/>
                </a:lnTo>
                <a:lnTo>
                  <a:pt x="11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35" name="Freeform 187"/>
          <p:cNvSpPr>
            <a:spLocks/>
          </p:cNvSpPr>
          <p:nvPr/>
        </p:nvSpPr>
        <p:spPr bwMode="auto">
          <a:xfrm>
            <a:off x="4033838" y="4114800"/>
            <a:ext cx="841375" cy="673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6" y="442"/>
              </a:cxn>
              <a:cxn ang="0">
                <a:pos x="544" y="442"/>
              </a:cxn>
            </a:cxnLst>
            <a:rect l="0" t="0" r="r" b="b"/>
            <a:pathLst>
              <a:path w="544" h="442">
                <a:moveTo>
                  <a:pt x="0" y="0"/>
                </a:moveTo>
                <a:lnTo>
                  <a:pt x="296" y="442"/>
                </a:lnTo>
                <a:lnTo>
                  <a:pt x="544" y="442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36" name="Freeform 188"/>
          <p:cNvSpPr>
            <a:spLocks/>
          </p:cNvSpPr>
          <p:nvPr/>
        </p:nvSpPr>
        <p:spPr bwMode="auto">
          <a:xfrm>
            <a:off x="4545013" y="3965575"/>
            <a:ext cx="2095500" cy="469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80" y="298"/>
              </a:cxn>
              <a:cxn ang="0">
                <a:pos x="1358" y="298"/>
              </a:cxn>
            </a:cxnLst>
            <a:rect l="0" t="0" r="r" b="b"/>
            <a:pathLst>
              <a:path w="1358" h="298">
                <a:moveTo>
                  <a:pt x="0" y="0"/>
                </a:moveTo>
                <a:lnTo>
                  <a:pt x="1180" y="298"/>
                </a:lnTo>
                <a:lnTo>
                  <a:pt x="1358" y="298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37" name="Freeform 189"/>
          <p:cNvSpPr>
            <a:spLocks/>
          </p:cNvSpPr>
          <p:nvPr/>
        </p:nvSpPr>
        <p:spPr bwMode="auto">
          <a:xfrm>
            <a:off x="3967163" y="3371850"/>
            <a:ext cx="2673350" cy="787400"/>
          </a:xfrm>
          <a:custGeom>
            <a:avLst/>
            <a:gdLst/>
            <a:ahLst/>
            <a:cxnLst>
              <a:cxn ang="0">
                <a:pos x="1684" y="496"/>
              </a:cxn>
              <a:cxn ang="0">
                <a:pos x="1506" y="496"/>
              </a:cxn>
              <a:cxn ang="0">
                <a:pos x="0" y="0"/>
              </a:cxn>
            </a:cxnLst>
            <a:rect l="0" t="0" r="r" b="b"/>
            <a:pathLst>
              <a:path w="1684" h="496">
                <a:moveTo>
                  <a:pt x="1684" y="496"/>
                </a:moveTo>
                <a:lnTo>
                  <a:pt x="1506" y="49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38" name="Freeform 190"/>
          <p:cNvSpPr>
            <a:spLocks/>
          </p:cNvSpPr>
          <p:nvPr/>
        </p:nvSpPr>
        <p:spPr bwMode="auto">
          <a:xfrm>
            <a:off x="4891088" y="3133725"/>
            <a:ext cx="1749425" cy="679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42" y="428"/>
              </a:cxn>
              <a:cxn ang="0">
                <a:pos x="1102" y="428"/>
              </a:cxn>
            </a:cxnLst>
            <a:rect l="0" t="0" r="r" b="b"/>
            <a:pathLst>
              <a:path w="1102" h="428">
                <a:moveTo>
                  <a:pt x="0" y="0"/>
                </a:moveTo>
                <a:lnTo>
                  <a:pt x="942" y="428"/>
                </a:lnTo>
                <a:lnTo>
                  <a:pt x="1102" y="428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39" name="Freeform 191"/>
          <p:cNvSpPr>
            <a:spLocks/>
          </p:cNvSpPr>
          <p:nvPr/>
        </p:nvSpPr>
        <p:spPr bwMode="auto">
          <a:xfrm>
            <a:off x="3856038" y="2346325"/>
            <a:ext cx="2787650" cy="1089025"/>
          </a:xfrm>
          <a:custGeom>
            <a:avLst/>
            <a:gdLst/>
            <a:ahLst/>
            <a:cxnLst>
              <a:cxn ang="0">
                <a:pos x="1756" y="686"/>
              </a:cxn>
              <a:cxn ang="0">
                <a:pos x="1570" y="686"/>
              </a:cxn>
              <a:cxn ang="0">
                <a:pos x="0" y="0"/>
              </a:cxn>
            </a:cxnLst>
            <a:rect l="0" t="0" r="r" b="b"/>
            <a:pathLst>
              <a:path w="1756" h="686">
                <a:moveTo>
                  <a:pt x="1756" y="686"/>
                </a:moveTo>
                <a:lnTo>
                  <a:pt x="1570" y="68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40" name="Freeform 192"/>
          <p:cNvSpPr>
            <a:spLocks/>
          </p:cNvSpPr>
          <p:nvPr/>
        </p:nvSpPr>
        <p:spPr bwMode="auto">
          <a:xfrm>
            <a:off x="5761038" y="2324100"/>
            <a:ext cx="882650" cy="819150"/>
          </a:xfrm>
          <a:custGeom>
            <a:avLst/>
            <a:gdLst/>
            <a:ahLst/>
            <a:cxnLst>
              <a:cxn ang="0">
                <a:pos x="556" y="516"/>
              </a:cxn>
              <a:cxn ang="0">
                <a:pos x="366" y="516"/>
              </a:cxn>
              <a:cxn ang="0">
                <a:pos x="0" y="0"/>
              </a:cxn>
            </a:cxnLst>
            <a:rect l="0" t="0" r="r" b="b"/>
            <a:pathLst>
              <a:path w="556" h="516">
                <a:moveTo>
                  <a:pt x="556" y="516"/>
                </a:moveTo>
                <a:lnTo>
                  <a:pt x="366" y="51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41" name="Freeform 193"/>
          <p:cNvSpPr>
            <a:spLocks/>
          </p:cNvSpPr>
          <p:nvPr/>
        </p:nvSpPr>
        <p:spPr bwMode="auto">
          <a:xfrm>
            <a:off x="6221413" y="2155825"/>
            <a:ext cx="679450" cy="593725"/>
          </a:xfrm>
          <a:custGeom>
            <a:avLst/>
            <a:gdLst/>
            <a:ahLst/>
            <a:cxnLst>
              <a:cxn ang="0">
                <a:pos x="428" y="374"/>
              </a:cxn>
              <a:cxn ang="0">
                <a:pos x="200" y="374"/>
              </a:cxn>
              <a:cxn ang="0">
                <a:pos x="0" y="0"/>
              </a:cxn>
            </a:cxnLst>
            <a:rect l="0" t="0" r="r" b="b"/>
            <a:pathLst>
              <a:path w="428" h="374">
                <a:moveTo>
                  <a:pt x="428" y="374"/>
                </a:moveTo>
                <a:lnTo>
                  <a:pt x="200" y="374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42" name="Freeform 194"/>
          <p:cNvSpPr>
            <a:spLocks/>
          </p:cNvSpPr>
          <p:nvPr/>
        </p:nvSpPr>
        <p:spPr bwMode="auto">
          <a:xfrm>
            <a:off x="6237288" y="1987550"/>
            <a:ext cx="663575" cy="457200"/>
          </a:xfrm>
          <a:custGeom>
            <a:avLst/>
            <a:gdLst/>
            <a:ahLst/>
            <a:cxnLst>
              <a:cxn ang="0">
                <a:pos x="418" y="288"/>
              </a:cxn>
              <a:cxn ang="0">
                <a:pos x="240" y="288"/>
              </a:cxn>
              <a:cxn ang="0">
                <a:pos x="0" y="0"/>
              </a:cxn>
            </a:cxnLst>
            <a:rect l="0" t="0" r="r" b="b"/>
            <a:pathLst>
              <a:path w="418" h="288">
                <a:moveTo>
                  <a:pt x="418" y="288"/>
                </a:moveTo>
                <a:lnTo>
                  <a:pt x="240" y="28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43" name="Freeform 195"/>
          <p:cNvSpPr>
            <a:spLocks/>
          </p:cNvSpPr>
          <p:nvPr/>
        </p:nvSpPr>
        <p:spPr bwMode="auto">
          <a:xfrm>
            <a:off x="4824413" y="1616075"/>
            <a:ext cx="2079625" cy="238125"/>
          </a:xfrm>
          <a:custGeom>
            <a:avLst/>
            <a:gdLst/>
            <a:ahLst/>
            <a:cxnLst>
              <a:cxn ang="0">
                <a:pos x="1332" y="182"/>
              </a:cxn>
              <a:cxn ang="0">
                <a:pos x="1166" y="182"/>
              </a:cxn>
              <a:cxn ang="0">
                <a:pos x="456" y="20"/>
              </a:cxn>
              <a:cxn ang="0">
                <a:pos x="0" y="0"/>
              </a:cxn>
            </a:cxnLst>
            <a:rect l="0" t="0" r="r" b="b"/>
            <a:pathLst>
              <a:path w="1332" h="182">
                <a:moveTo>
                  <a:pt x="1332" y="182"/>
                </a:moveTo>
                <a:lnTo>
                  <a:pt x="1166" y="182"/>
                </a:lnTo>
                <a:lnTo>
                  <a:pt x="456" y="2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44" name="Freeform 196"/>
          <p:cNvSpPr>
            <a:spLocks/>
          </p:cNvSpPr>
          <p:nvPr/>
        </p:nvSpPr>
        <p:spPr bwMode="auto">
          <a:xfrm>
            <a:off x="4675188" y="1117600"/>
            <a:ext cx="873125" cy="854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0" y="330"/>
              </a:cxn>
              <a:cxn ang="0">
                <a:pos x="164" y="538"/>
              </a:cxn>
            </a:cxnLst>
            <a:rect l="0" t="0" r="r" b="b"/>
            <a:pathLst>
              <a:path w="550" h="538">
                <a:moveTo>
                  <a:pt x="0" y="0"/>
                </a:moveTo>
                <a:lnTo>
                  <a:pt x="550" y="330"/>
                </a:lnTo>
                <a:lnTo>
                  <a:pt x="164" y="538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45" name="Freeform 197"/>
          <p:cNvSpPr>
            <a:spLocks/>
          </p:cNvSpPr>
          <p:nvPr/>
        </p:nvSpPr>
        <p:spPr bwMode="auto">
          <a:xfrm>
            <a:off x="4405313" y="955675"/>
            <a:ext cx="2505075" cy="282575"/>
          </a:xfrm>
          <a:custGeom>
            <a:avLst/>
            <a:gdLst/>
            <a:ahLst/>
            <a:cxnLst>
              <a:cxn ang="0">
                <a:pos x="1578" y="178"/>
              </a:cxn>
              <a:cxn ang="0">
                <a:pos x="1382" y="178"/>
              </a:cxn>
              <a:cxn ang="0">
                <a:pos x="76" y="0"/>
              </a:cxn>
              <a:cxn ang="0">
                <a:pos x="0" y="90"/>
              </a:cxn>
            </a:cxnLst>
            <a:rect l="0" t="0" r="r" b="b"/>
            <a:pathLst>
              <a:path w="1578" h="178">
                <a:moveTo>
                  <a:pt x="1578" y="178"/>
                </a:moveTo>
                <a:lnTo>
                  <a:pt x="1382" y="178"/>
                </a:lnTo>
                <a:lnTo>
                  <a:pt x="76" y="0"/>
                </a:lnTo>
                <a:lnTo>
                  <a:pt x="0" y="9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46" name="Line 198"/>
          <p:cNvSpPr>
            <a:spLocks noChangeShapeType="1"/>
          </p:cNvSpPr>
          <p:nvPr/>
        </p:nvSpPr>
        <p:spPr bwMode="auto">
          <a:xfrm flipV="1">
            <a:off x="4424363" y="958850"/>
            <a:ext cx="104775" cy="476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47" name="Freeform 199"/>
          <p:cNvSpPr>
            <a:spLocks/>
          </p:cNvSpPr>
          <p:nvPr/>
        </p:nvSpPr>
        <p:spPr bwMode="auto">
          <a:xfrm>
            <a:off x="4522788" y="962025"/>
            <a:ext cx="82550" cy="841375"/>
          </a:xfrm>
          <a:custGeom>
            <a:avLst/>
            <a:gdLst/>
            <a:ahLst/>
            <a:cxnLst>
              <a:cxn ang="0">
                <a:pos x="52" y="530"/>
              </a:cxn>
              <a:cxn ang="0">
                <a:pos x="0" y="0"/>
              </a:cxn>
            </a:cxnLst>
            <a:rect l="0" t="0" r="r" b="b"/>
            <a:pathLst>
              <a:path w="52" h="530">
                <a:moveTo>
                  <a:pt x="52" y="530"/>
                </a:move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48" name="Freeform 200"/>
          <p:cNvSpPr>
            <a:spLocks/>
          </p:cNvSpPr>
          <p:nvPr/>
        </p:nvSpPr>
        <p:spPr bwMode="auto">
          <a:xfrm>
            <a:off x="5573713" y="673100"/>
            <a:ext cx="1231900" cy="6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2" y="40"/>
              </a:cxn>
              <a:cxn ang="0">
                <a:pos x="776" y="40"/>
              </a:cxn>
            </a:cxnLst>
            <a:rect l="0" t="0" r="r" b="b"/>
            <a:pathLst>
              <a:path w="776" h="40">
                <a:moveTo>
                  <a:pt x="0" y="0"/>
                </a:moveTo>
                <a:lnTo>
                  <a:pt x="652" y="40"/>
                </a:lnTo>
                <a:lnTo>
                  <a:pt x="776" y="4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49" name="AutoShape 201"/>
          <p:cNvSpPr>
            <a:spLocks/>
          </p:cNvSpPr>
          <p:nvPr/>
        </p:nvSpPr>
        <p:spPr bwMode="auto">
          <a:xfrm>
            <a:off x="3611563" y="3070225"/>
            <a:ext cx="74612" cy="346075"/>
          </a:xfrm>
          <a:prstGeom prst="lef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50" name="AutoShape 202"/>
          <p:cNvSpPr>
            <a:spLocks/>
          </p:cNvSpPr>
          <p:nvPr/>
        </p:nvSpPr>
        <p:spPr bwMode="auto">
          <a:xfrm>
            <a:off x="4049713" y="1349375"/>
            <a:ext cx="74612" cy="719138"/>
          </a:xfrm>
          <a:prstGeom prst="lef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Asthma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Characterized by coughing, </a:t>
            </a:r>
            <a:r>
              <a:rPr lang="en-US" dirty="0" smtClean="0"/>
              <a:t>______________________________, </a:t>
            </a:r>
            <a:r>
              <a:rPr lang="en-US" dirty="0"/>
              <a:t>wheezing, and chest tightness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Active _______________________________ of </a:t>
            </a:r>
            <a:r>
              <a:rPr lang="en-US" dirty="0"/>
              <a:t>airways precedes </a:t>
            </a:r>
            <a:r>
              <a:rPr lang="en-US" dirty="0" err="1"/>
              <a:t>bronchospasms</a:t>
            </a:r>
            <a:endParaRPr lang="en-US" dirty="0"/>
          </a:p>
          <a:p>
            <a:pPr lvl="2"/>
            <a:r>
              <a:rPr lang="en-US" dirty="0"/>
              <a:t>Airway inflammation is immune response caused by release of interleukins, production of </a:t>
            </a:r>
            <a:r>
              <a:rPr lang="en-US" dirty="0" err="1"/>
              <a:t>IgE</a:t>
            </a:r>
            <a:r>
              <a:rPr lang="en-US" dirty="0"/>
              <a:t>, and recruitment of inflammatory cells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Airways ___________________________________ with </a:t>
            </a:r>
            <a:r>
              <a:rPr lang="en-US" dirty="0"/>
              <a:t>inflammatory </a:t>
            </a:r>
            <a:r>
              <a:rPr lang="en-US" dirty="0" err="1"/>
              <a:t>exudate</a:t>
            </a:r>
            <a:r>
              <a:rPr lang="en-US" dirty="0"/>
              <a:t> magnify effect of </a:t>
            </a:r>
            <a:r>
              <a:rPr lang="en-US" dirty="0" err="1"/>
              <a:t>bronchospasms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Tuberculosis (TB)</a:t>
            </a:r>
            <a:endParaRPr lang="en-US" dirty="0"/>
          </a:p>
          <a:p>
            <a:pPr lvl="1"/>
            <a:r>
              <a:rPr lang="en-US" dirty="0"/>
              <a:t>Infectious disease caused by bacterium </a:t>
            </a:r>
            <a:r>
              <a:rPr lang="en-US" i="1" dirty="0"/>
              <a:t>Mycobacterium tuberculosis</a:t>
            </a:r>
            <a:r>
              <a:rPr lang="en-US" dirty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Symptoms</a:t>
            </a:r>
          </a:p>
          <a:p>
            <a:pPr lvl="2"/>
            <a:r>
              <a:rPr lang="en-US" dirty="0" smtClean="0"/>
              <a:t>______________________________________, </a:t>
            </a:r>
            <a:r>
              <a:rPr lang="en-US" dirty="0"/>
              <a:t>weight loss, racking cough, coughing up blood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Treatment- </a:t>
            </a:r>
            <a:r>
              <a:rPr lang="en-US" dirty="0"/>
              <a:t>12-month course of antibiotics</a:t>
            </a:r>
          </a:p>
          <a:p>
            <a:pPr lvl="2"/>
            <a:r>
              <a:rPr lang="en-US" dirty="0"/>
              <a:t>Are antibiotic resistant strains 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Lung cancer</a:t>
            </a:r>
            <a:endParaRPr lang="en-US" sz="2800" dirty="0"/>
          </a:p>
          <a:p>
            <a:pPr lvl="1"/>
            <a:r>
              <a:rPr lang="en-US" sz="2400" dirty="0"/>
              <a:t>Leading cause of cancer deaths in North America</a:t>
            </a:r>
          </a:p>
          <a:p>
            <a:pPr lvl="1"/>
            <a:r>
              <a:rPr lang="en-US" sz="2400" dirty="0"/>
              <a:t>90% of all cases </a:t>
            </a:r>
            <a:r>
              <a:rPr lang="en-US" sz="2400" dirty="0" smtClean="0"/>
              <a:t>_</a:t>
            </a:r>
            <a:endParaRPr lang="en-US" sz="2400" dirty="0"/>
          </a:p>
          <a:p>
            <a:pPr lvl="1"/>
            <a:r>
              <a:rPr lang="en-US" sz="2400" dirty="0"/>
              <a:t>Three most common types</a:t>
            </a:r>
          </a:p>
          <a:p>
            <a:pPr lvl="2"/>
            <a:r>
              <a:rPr lang="en-US" sz="2000" b="1" dirty="0" err="1"/>
              <a:t>Adenocarcinoma</a:t>
            </a:r>
            <a:r>
              <a:rPr lang="en-US" sz="2000" dirty="0"/>
              <a:t> (~40% of cases) </a:t>
            </a:r>
            <a:endParaRPr lang="en-US" sz="2000" dirty="0" smtClean="0"/>
          </a:p>
          <a:p>
            <a:pPr lvl="3"/>
            <a:r>
              <a:rPr lang="en-US" sz="1800" dirty="0" smtClean="0"/>
              <a:t>originates </a:t>
            </a:r>
            <a:r>
              <a:rPr lang="en-US" sz="1800" dirty="0"/>
              <a:t>in </a:t>
            </a:r>
            <a:r>
              <a:rPr lang="en-US" sz="1800" dirty="0" smtClean="0"/>
              <a:t>_</a:t>
            </a:r>
          </a:p>
          <a:p>
            <a:pPr lvl="4"/>
            <a:r>
              <a:rPr lang="en-US" dirty="0" smtClean="0"/>
              <a:t>bronchial </a:t>
            </a:r>
            <a:r>
              <a:rPr lang="en-US" dirty="0"/>
              <a:t>glands, alveolar cells</a:t>
            </a:r>
          </a:p>
          <a:p>
            <a:pPr lvl="2"/>
            <a:r>
              <a:rPr lang="en-US" sz="2000" b="1" dirty="0" err="1"/>
              <a:t>Squamous</a:t>
            </a:r>
            <a:r>
              <a:rPr lang="en-US" sz="2000" b="1" dirty="0"/>
              <a:t> cell carcinoma</a:t>
            </a:r>
            <a:r>
              <a:rPr lang="en-US" sz="2000" dirty="0"/>
              <a:t> (20–40% of cases) </a:t>
            </a:r>
            <a:endParaRPr lang="en-US" sz="2000" dirty="0" smtClean="0"/>
          </a:p>
          <a:p>
            <a:pPr lvl="3"/>
            <a:r>
              <a:rPr lang="en-US" sz="1800" dirty="0" smtClean="0"/>
              <a:t>in _</a:t>
            </a:r>
            <a:endParaRPr lang="en-US" sz="1800" dirty="0"/>
          </a:p>
          <a:p>
            <a:pPr lvl="2"/>
            <a:r>
              <a:rPr lang="en-US" sz="2000" b="1" dirty="0"/>
              <a:t>Small cell carcinoma</a:t>
            </a:r>
            <a:r>
              <a:rPr lang="en-US" sz="2000" dirty="0"/>
              <a:t> (~20% of cases) </a:t>
            </a:r>
            <a:endParaRPr lang="en-US" sz="2000" dirty="0" smtClean="0"/>
          </a:p>
          <a:p>
            <a:pPr lvl="3"/>
            <a:r>
              <a:rPr lang="en-US" sz="1800" dirty="0" smtClean="0"/>
              <a:t>contains </a:t>
            </a:r>
            <a:r>
              <a:rPr lang="en-US" sz="1800" dirty="0"/>
              <a:t>lymphocyte-like cells that originate in </a:t>
            </a:r>
            <a:r>
              <a:rPr lang="en-US" sz="1800" dirty="0" smtClean="0"/>
              <a:t>______________________________________________________ and </a:t>
            </a:r>
            <a:r>
              <a:rPr lang="en-US" sz="1800" dirty="0"/>
              <a:t>subsequently metastasize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Lung cancer</a:t>
            </a:r>
          </a:p>
          <a:p>
            <a:pPr lvl="1"/>
            <a:r>
              <a:rPr lang="en-US" dirty="0"/>
              <a:t>Early detection key to survival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no metastasis </a:t>
            </a:r>
            <a:r>
              <a:rPr lang="en-US" dirty="0">
                <a:sym typeface="Wingdings" pitchFamily="28" charset="2"/>
              </a:rPr>
              <a:t> </a:t>
            </a:r>
            <a:endParaRPr lang="en-US" dirty="0" smtClean="0">
              <a:sym typeface="Wingdings" pitchFamily="28" charset="2"/>
            </a:endParaRPr>
          </a:p>
          <a:p>
            <a:pPr lvl="2"/>
            <a:r>
              <a:rPr lang="en-US" dirty="0" smtClean="0">
                <a:sym typeface="Wingdings" pitchFamily="28" charset="2"/>
              </a:rPr>
              <a:t> </a:t>
            </a:r>
            <a:endParaRPr lang="en-US" dirty="0">
              <a:sym typeface="Wingdings" pitchFamily="28" charset="2"/>
            </a:endParaRPr>
          </a:p>
          <a:p>
            <a:pPr lvl="1"/>
            <a:endParaRPr lang="en-US" dirty="0" smtClean="0">
              <a:sym typeface="Wingdings" pitchFamily="28" charset="2"/>
            </a:endParaRPr>
          </a:p>
          <a:p>
            <a:pPr lvl="1"/>
            <a:r>
              <a:rPr lang="en-US" dirty="0" smtClean="0">
                <a:sym typeface="Wingdings" pitchFamily="28" charset="2"/>
              </a:rPr>
              <a:t>If </a:t>
            </a:r>
            <a:r>
              <a:rPr lang="en-US" dirty="0">
                <a:sym typeface="Wingdings" pitchFamily="28" charset="2"/>
              </a:rPr>
              <a:t>metastasis  </a:t>
            </a:r>
            <a:endParaRPr lang="en-US" dirty="0" smtClean="0">
              <a:sym typeface="Wingdings" pitchFamily="28" charset="2"/>
            </a:endParaRPr>
          </a:p>
          <a:p>
            <a:pPr lvl="2"/>
            <a:r>
              <a:rPr lang="en-US" smtClean="0">
                <a:sym typeface="Wingdings" pitchFamily="28" charset="2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Nasal Cavity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Nasal </a:t>
            </a:r>
            <a:r>
              <a:rPr lang="en-US" b="1" dirty="0" err="1" smtClean="0"/>
              <a:t>conchae</a:t>
            </a:r>
            <a:endParaRPr lang="en-US" dirty="0" smtClean="0"/>
          </a:p>
          <a:p>
            <a:pPr lvl="1"/>
            <a:r>
              <a:rPr lang="en-US" dirty="0" smtClean="0"/>
              <a:t>superior, middle, and inferior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Protrude medially from lateral walls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Nasal </a:t>
            </a:r>
            <a:r>
              <a:rPr lang="en-US" b="1" dirty="0" err="1" smtClean="0"/>
              <a:t>meatus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Groove inferior to each </a:t>
            </a:r>
            <a:r>
              <a:rPr lang="en-US" dirty="0" err="1" smtClean="0">
                <a:ea typeface="ＭＳ Ｐゴシック" pitchFamily="28" charset="-128"/>
              </a:rPr>
              <a:t>concha</a:t>
            </a:r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Functions of the Nasal Mucosa and Conchae</a:t>
            </a:r>
          </a:p>
        </p:txBody>
      </p:sp>
      <p:sp>
        <p:nvSpPr>
          <p:cNvPr id="3072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During inhalation, </a:t>
            </a:r>
            <a:r>
              <a:rPr lang="en-US" dirty="0" err="1" smtClean="0"/>
              <a:t>conchae</a:t>
            </a:r>
            <a:r>
              <a:rPr lang="en-US" dirty="0" smtClean="0"/>
              <a:t> and nasal mucosa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During ____________________________________ these structures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Reclaim heat and moisture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Paranasal Sinuses</a:t>
            </a:r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frontal, sphenoid, </a:t>
            </a:r>
            <a:r>
              <a:rPr lang="en-US" dirty="0" err="1" smtClean="0"/>
              <a:t>ethmoid</a:t>
            </a:r>
            <a:r>
              <a:rPr lang="en-US" dirty="0" smtClean="0"/>
              <a:t>, and maxillary bones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Help to warm air</a:t>
            </a:r>
          </a:p>
          <a:p>
            <a:pPr eaLnBrk="1" hangingPunct="1"/>
            <a:r>
              <a:rPr lang="en-US" dirty="0" smtClean="0"/>
              <a:t>Moisten air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Homeostatic Imbalance</a:t>
            </a: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Inflammation of nasal mucosa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Nasal mucosa continuous with mucosa of respiratory tract 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spreads from nose  throat  chest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  <a:sym typeface="Wingdings" pitchFamily="28" charset="2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Spreads to tear ducts and ________________________________________ causing </a:t>
            </a:r>
          </a:p>
          <a:p>
            <a:pPr lvl="2" eaLnBrk="1" hangingPunct="1"/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Blocked sinus passageways  air absorbed  vacuum  sinus headache</a:t>
            </a:r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Pharynx</a:t>
            </a:r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Muscular tube from _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Connects nasal cavity and mouth to larynx and esophagus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Composed of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Three regions</a:t>
            </a:r>
          </a:p>
          <a:p>
            <a:pPr lvl="1" eaLnBrk="1" hangingPunct="1"/>
            <a:r>
              <a:rPr lang="en-US" b="1" dirty="0" err="1" smtClean="0">
                <a:ea typeface="ＭＳ Ｐゴシック" pitchFamily="28" charset="-128"/>
              </a:rPr>
              <a:t>Nasopharynx</a:t>
            </a:r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err="1" smtClean="0">
                <a:ea typeface="ＭＳ Ｐゴシック" pitchFamily="28" charset="-128"/>
              </a:rPr>
              <a:t>Oropharynx</a:t>
            </a:r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err="1" smtClean="0">
                <a:ea typeface="ＭＳ Ｐゴシック" pitchFamily="28" charset="-128"/>
              </a:rPr>
              <a:t>Laryngopharynx</a:t>
            </a:r>
            <a:endParaRPr lang="en-US" dirty="0" smtClean="0">
              <a:ea typeface="ＭＳ Ｐゴシック" pitchFamily="28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514600"/>
            <a:ext cx="3097741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794678"/>
            <a:ext cx="4495800" cy="206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862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Nasopharynx</a:t>
            </a:r>
            <a:endParaRPr lang="en-US" dirty="0" smtClean="0"/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1"/>
            <a:ext cx="8305800" cy="365759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Air passageway _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Lining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pseudostratified</a:t>
            </a:r>
            <a:r>
              <a:rPr lang="en-US" dirty="0" smtClean="0"/>
              <a:t> columnar epithelium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Soft palate and ______________________________ close </a:t>
            </a:r>
            <a:r>
              <a:rPr lang="en-US" dirty="0" err="1" smtClean="0"/>
              <a:t>nasopharynx</a:t>
            </a:r>
            <a:r>
              <a:rPr lang="en-US" dirty="0" smtClean="0"/>
              <a:t> during swallowing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Pharyngeal tonsil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/>
              <a:t>Pharyngotympanic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(</a:t>
            </a:r>
            <a:r>
              <a:rPr lang="en-US" i="1" dirty="0" smtClean="0"/>
              <a:t>auditory</a:t>
            </a:r>
            <a:r>
              <a:rPr lang="en-US" dirty="0" smtClean="0"/>
              <a:t>) tubes drain and equalize pressure in middle ear; open into lateral walls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751458"/>
            <a:ext cx="3962400" cy="324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Oropharynx</a:t>
            </a:r>
          </a:p>
        </p:txBody>
      </p:sp>
      <p:sp>
        <p:nvSpPr>
          <p:cNvPr id="3686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Passageway for ____________________________ from level of soft palate to epiglottis</a:t>
            </a:r>
          </a:p>
          <a:p>
            <a:pPr eaLnBrk="1" hangingPunct="1"/>
            <a:r>
              <a:rPr lang="en-US" dirty="0" smtClean="0"/>
              <a:t>Lining of stratified </a:t>
            </a:r>
            <a:r>
              <a:rPr lang="en-US" dirty="0" err="1" smtClean="0"/>
              <a:t>squamous</a:t>
            </a:r>
            <a:r>
              <a:rPr lang="en-US" dirty="0" smtClean="0"/>
              <a:t> epithelium 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opening to oral cavity </a:t>
            </a:r>
          </a:p>
          <a:p>
            <a:pPr eaLnBrk="1" hangingPunct="1"/>
            <a:r>
              <a:rPr lang="en-US" b="1" dirty="0" smtClean="0"/>
              <a:t>Palatine tonsils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eaLnBrk="1" hangingPunct="1"/>
            <a:r>
              <a:rPr lang="en-US" b="1" dirty="0" smtClean="0"/>
              <a:t>Lingual tonsil</a:t>
            </a:r>
            <a:endParaRPr lang="en-US" dirty="0" smtClean="0"/>
          </a:p>
          <a:p>
            <a:pPr lvl="1"/>
            <a:r>
              <a:rPr lang="en-US" dirty="0" smtClean="0"/>
              <a:t>on posterior surface of _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511464"/>
            <a:ext cx="3200400" cy="334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Laryngopharynx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086600" cy="4906963"/>
          </a:xfrm>
        </p:spPr>
        <p:txBody>
          <a:bodyPr/>
          <a:lstStyle/>
          <a:p>
            <a:pPr eaLnBrk="1" hangingPunct="1"/>
            <a:r>
              <a:rPr lang="en-US" dirty="0" smtClean="0"/>
              <a:t>Passageway for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Posterior to upright epiglottis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Extends to larynx, where continuous with esophagus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Lined with 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7864475" cy="510698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b="1" dirty="0" smtClean="0"/>
              <a:t>Pulmonary ventilation</a:t>
            </a:r>
            <a:r>
              <a:rPr lang="en-US" sz="2800" dirty="0" smtClean="0"/>
              <a:t> </a:t>
            </a:r>
          </a:p>
          <a:p>
            <a:pPr lvl="1" eaLnBrk="1" hangingPunct="1"/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 smtClean="0"/>
          </a:p>
          <a:p>
            <a:pPr lvl="1" eaLnBrk="1" hangingPunct="1"/>
            <a:r>
              <a:rPr lang="en-US" sz="2400" dirty="0" smtClean="0"/>
              <a:t>movement of air into and out</a:t>
            </a:r>
            <a:br>
              <a:rPr lang="en-US" sz="2400" dirty="0" smtClean="0"/>
            </a:br>
            <a:r>
              <a:rPr lang="en-US" sz="2400" dirty="0" smtClean="0"/>
              <a:t>of lungs</a:t>
            </a:r>
          </a:p>
          <a:p>
            <a:pPr eaLnBrk="1" hangingPunct="1"/>
            <a:r>
              <a:rPr lang="en-US" sz="2800" b="1" dirty="0" smtClean="0"/>
              <a:t>External respiration</a:t>
            </a:r>
            <a:r>
              <a:rPr lang="en-US" sz="2800" dirty="0" smtClean="0"/>
              <a:t>-</a:t>
            </a:r>
          </a:p>
          <a:p>
            <a:pPr lvl="1" eaLnBrk="1" hangingPunct="1"/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exchange between _</a:t>
            </a:r>
          </a:p>
          <a:p>
            <a:pPr eaLnBrk="1" hangingPunct="1"/>
            <a:endParaRPr lang="en-US" sz="2800" b="1" dirty="0" smtClean="0"/>
          </a:p>
          <a:p>
            <a:pPr eaLnBrk="1" hangingPunct="1"/>
            <a:r>
              <a:rPr lang="en-US" sz="2800" b="1" dirty="0" smtClean="0"/>
              <a:t>Transport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in blood</a:t>
            </a:r>
          </a:p>
          <a:p>
            <a:pPr eaLnBrk="1" hangingPunct="1"/>
            <a:endParaRPr lang="en-US" sz="2800" b="1" dirty="0" smtClean="0"/>
          </a:p>
          <a:p>
            <a:pPr eaLnBrk="1" hangingPunct="1"/>
            <a:r>
              <a:rPr lang="en-US" sz="2800" b="1" dirty="0" smtClean="0"/>
              <a:t>Internal respiration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exchange between _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Processes of Respiration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Larynx </a:t>
            </a: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Attaches to _</a:t>
            </a:r>
          </a:p>
          <a:p>
            <a:pPr eaLnBrk="1" hangingPunct="1"/>
            <a:r>
              <a:rPr lang="en-US" dirty="0" smtClean="0"/>
              <a:t>opens into </a:t>
            </a:r>
            <a:r>
              <a:rPr lang="en-US" dirty="0" err="1" smtClean="0"/>
              <a:t>laryngopharynx</a:t>
            </a:r>
            <a:endParaRPr lang="en-US" dirty="0" smtClean="0"/>
          </a:p>
          <a:p>
            <a:pPr eaLnBrk="1" hangingPunct="1"/>
            <a:r>
              <a:rPr lang="en-US" dirty="0" smtClean="0"/>
              <a:t>continuous with trachea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Functions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Provides open airway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Voice production</a:t>
            </a:r>
          </a:p>
          <a:p>
            <a:pPr lvl="2" eaLnBrk="1" hangingPunct="1"/>
            <a:r>
              <a:rPr lang="en-US" dirty="0" smtClean="0">
                <a:ea typeface="ＭＳ Ｐゴシック" pitchFamily="28" charset="-128"/>
              </a:rPr>
              <a:t>Houses vocal folds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Larynx</a:t>
            </a:r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Nine cartilages of larynx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All hyaline cartilage _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Thyroid cartilage</a:t>
            </a:r>
            <a:r>
              <a:rPr lang="en-US" dirty="0" smtClean="0">
                <a:ea typeface="ＭＳ Ｐゴシック" pitchFamily="28" charset="-128"/>
              </a:rPr>
              <a:t> with </a:t>
            </a:r>
            <a:r>
              <a:rPr lang="en-US" b="1" dirty="0" smtClean="0">
                <a:ea typeface="ＭＳ Ｐゴシック" pitchFamily="28" charset="-128"/>
              </a:rPr>
              <a:t>_</a:t>
            </a:r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Ring-shaped </a:t>
            </a:r>
            <a:r>
              <a:rPr lang="en-US" b="1" dirty="0" err="1" smtClean="0">
                <a:ea typeface="ＭＳ Ｐゴシック" pitchFamily="28" charset="-128"/>
              </a:rPr>
              <a:t>cricoid</a:t>
            </a:r>
            <a:r>
              <a:rPr lang="en-US" b="1" dirty="0" smtClean="0">
                <a:ea typeface="ＭＳ Ｐゴシック" pitchFamily="28" charset="-128"/>
              </a:rPr>
              <a:t> cartilage</a:t>
            </a:r>
            <a:endParaRPr lang="en-US" dirty="0" smtClean="0">
              <a:ea typeface="ＭＳ Ｐゴシック" pitchFamily="28" charset="-128"/>
            </a:endParaRPr>
          </a:p>
          <a:p>
            <a:pPr lvl="1"/>
            <a:endParaRPr lang="en-US" b="1" dirty="0" smtClean="0">
              <a:ea typeface="ＭＳ Ｐゴシック" pitchFamily="28" charset="-128"/>
            </a:endParaRPr>
          </a:p>
          <a:p>
            <a:pPr lvl="1"/>
            <a:r>
              <a:rPr lang="en-US" b="1" dirty="0" smtClean="0">
                <a:ea typeface="ＭＳ Ｐゴシック" pitchFamily="28" charset="-128"/>
              </a:rPr>
              <a:t>Epiglottis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covers laryngeal inlet during swallowing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covered in taste bud-containing mucosa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_____________________________________ Cartilage</a:t>
            </a:r>
          </a:p>
          <a:p>
            <a:pPr lvl="2"/>
            <a:r>
              <a:rPr lang="en-US" b="1" dirty="0" err="1" smtClean="0">
                <a:ea typeface="ＭＳ Ｐゴシック" pitchFamily="28" charset="-128"/>
              </a:rPr>
              <a:t>Arytenoid</a:t>
            </a:r>
            <a:endParaRPr lang="en-US" b="1" dirty="0" smtClean="0">
              <a:ea typeface="ＭＳ Ｐゴシック" pitchFamily="28" charset="-128"/>
            </a:endParaRPr>
          </a:p>
          <a:p>
            <a:pPr lvl="2"/>
            <a:r>
              <a:rPr lang="en-US" b="1" dirty="0" smtClean="0">
                <a:ea typeface="ＭＳ Ｐゴシック" pitchFamily="28" charset="-128"/>
              </a:rPr>
              <a:t>Cuneiform</a:t>
            </a:r>
          </a:p>
          <a:p>
            <a:pPr lvl="2"/>
            <a:r>
              <a:rPr lang="en-US" b="1" dirty="0" err="1" smtClean="0">
                <a:ea typeface="ＭＳ Ｐゴシック" pitchFamily="28" charset="-128"/>
              </a:rPr>
              <a:t>Corniculate</a:t>
            </a:r>
            <a:r>
              <a:rPr lang="en-US" b="1" dirty="0" smtClean="0">
                <a:ea typeface="ＭＳ Ｐゴシック" pitchFamily="28" charset="-128"/>
              </a:rPr>
              <a:t> </a:t>
            </a:r>
            <a:r>
              <a:rPr lang="en-US" dirty="0" smtClean="0">
                <a:ea typeface="ＭＳ Ｐゴシック" pitchFamily="28" charset="-128"/>
              </a:rPr>
              <a:t>  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8" descr="figure_22_04a_unlabeled"/>
          <p:cNvPicPr>
            <a:picLocks noChangeAspect="1" noChangeArrowheads="1"/>
          </p:cNvPicPr>
          <p:nvPr/>
        </p:nvPicPr>
        <p:blipFill>
          <a:blip r:embed="rId3" cstate="print"/>
          <a:srcRect b="2679"/>
          <a:stretch>
            <a:fillRect/>
          </a:stretch>
        </p:blipFill>
        <p:spPr bwMode="auto">
          <a:xfrm>
            <a:off x="358775" y="111125"/>
            <a:ext cx="842645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</a:rPr>
              <a:t>Figure 22.4a  The larynx.</a:t>
            </a:r>
            <a:endParaRPr lang="en-US" sz="1800" b="0" smtClean="0"/>
          </a:p>
        </p:txBody>
      </p:sp>
      <p:sp>
        <p:nvSpPr>
          <p:cNvPr id="41989" name="Rectangle 29"/>
          <p:cNvSpPr>
            <a:spLocks noChangeArrowheads="1"/>
          </p:cNvSpPr>
          <p:nvPr/>
        </p:nvSpPr>
        <p:spPr bwMode="auto">
          <a:xfrm>
            <a:off x="323850" y="1079500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Body of hyoid bone</a:t>
            </a:r>
          </a:p>
        </p:txBody>
      </p:sp>
      <p:sp>
        <p:nvSpPr>
          <p:cNvPr id="41990" name="Rectangle 30"/>
          <p:cNvSpPr>
            <a:spLocks noChangeArrowheads="1"/>
          </p:cNvSpPr>
          <p:nvPr/>
        </p:nvSpPr>
        <p:spPr bwMode="auto">
          <a:xfrm>
            <a:off x="323850" y="217646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Thyroid cartilage</a:t>
            </a:r>
          </a:p>
        </p:txBody>
      </p:sp>
      <p:sp>
        <p:nvSpPr>
          <p:cNvPr id="41991" name="Rectangle 31"/>
          <p:cNvSpPr>
            <a:spLocks noChangeArrowheads="1"/>
          </p:cNvSpPr>
          <p:nvPr/>
        </p:nvSpPr>
        <p:spPr bwMode="auto">
          <a:xfrm>
            <a:off x="327025" y="2682875"/>
            <a:ext cx="26225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800" b="1">
                <a:latin typeface="Arial" charset="0"/>
              </a:rPr>
              <a:t>Laryngeal prominence</a:t>
            </a:r>
          </a:p>
          <a:p>
            <a:pPr>
              <a:lnSpc>
                <a:spcPct val="95000"/>
              </a:lnSpc>
            </a:pPr>
            <a:r>
              <a:rPr lang="en-US" sz="1800" b="1">
                <a:latin typeface="Arial" charset="0"/>
              </a:rPr>
              <a:t>(Adam’s apple)</a:t>
            </a:r>
          </a:p>
        </p:txBody>
      </p:sp>
      <p:sp>
        <p:nvSpPr>
          <p:cNvPr id="41992" name="Rectangle 32"/>
          <p:cNvSpPr>
            <a:spLocks noChangeArrowheads="1"/>
          </p:cNvSpPr>
          <p:nvPr/>
        </p:nvSpPr>
        <p:spPr bwMode="auto">
          <a:xfrm>
            <a:off x="320675" y="3651250"/>
            <a:ext cx="254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Cricothyroid ligament</a:t>
            </a:r>
          </a:p>
        </p:txBody>
      </p:sp>
      <p:sp>
        <p:nvSpPr>
          <p:cNvPr id="41993" name="Rectangle 33"/>
          <p:cNvSpPr>
            <a:spLocks noChangeArrowheads="1"/>
          </p:cNvSpPr>
          <p:nvPr/>
        </p:nvSpPr>
        <p:spPr bwMode="auto">
          <a:xfrm>
            <a:off x="323850" y="4264025"/>
            <a:ext cx="2649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Cricotracheal ligament</a:t>
            </a:r>
          </a:p>
        </p:txBody>
      </p:sp>
      <p:sp>
        <p:nvSpPr>
          <p:cNvPr id="41994" name="Rectangle 34"/>
          <p:cNvSpPr>
            <a:spLocks noChangeArrowheads="1"/>
          </p:cNvSpPr>
          <p:nvPr/>
        </p:nvSpPr>
        <p:spPr bwMode="auto">
          <a:xfrm>
            <a:off x="7092950" y="33972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Epiglottis</a:t>
            </a:r>
          </a:p>
        </p:txBody>
      </p:sp>
      <p:sp>
        <p:nvSpPr>
          <p:cNvPr id="41995" name="Rectangle 35"/>
          <p:cNvSpPr>
            <a:spLocks noChangeArrowheads="1"/>
          </p:cNvSpPr>
          <p:nvPr/>
        </p:nvSpPr>
        <p:spPr bwMode="auto">
          <a:xfrm>
            <a:off x="7096125" y="1020763"/>
            <a:ext cx="1428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800" b="1">
                <a:latin typeface="Arial" charset="0"/>
              </a:rPr>
              <a:t>Thyrohyoid</a:t>
            </a:r>
          </a:p>
          <a:p>
            <a:pPr>
              <a:lnSpc>
                <a:spcPct val="95000"/>
              </a:lnSpc>
            </a:pPr>
            <a:r>
              <a:rPr lang="en-US" sz="1800" b="1">
                <a:latin typeface="Arial" charset="0"/>
              </a:rPr>
              <a:t>membrane</a:t>
            </a:r>
          </a:p>
        </p:txBody>
      </p:sp>
      <p:sp>
        <p:nvSpPr>
          <p:cNvPr id="41996" name="Rectangle 36"/>
          <p:cNvSpPr>
            <a:spLocks noChangeArrowheads="1"/>
          </p:cNvSpPr>
          <p:nvPr/>
        </p:nvSpPr>
        <p:spPr bwMode="auto">
          <a:xfrm>
            <a:off x="6600825" y="3833813"/>
            <a:ext cx="197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Cricoid cartilage</a:t>
            </a:r>
          </a:p>
        </p:txBody>
      </p:sp>
      <p:sp>
        <p:nvSpPr>
          <p:cNvPr id="41997" name="Rectangle 37"/>
          <p:cNvSpPr>
            <a:spLocks noChangeArrowheads="1"/>
          </p:cNvSpPr>
          <p:nvPr/>
        </p:nvSpPr>
        <p:spPr bwMode="auto">
          <a:xfrm>
            <a:off x="6597650" y="5060950"/>
            <a:ext cx="2255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Tracheal cartilages</a:t>
            </a:r>
          </a:p>
        </p:txBody>
      </p:sp>
      <p:sp>
        <p:nvSpPr>
          <p:cNvPr id="41998" name="Rectangle 38"/>
          <p:cNvSpPr>
            <a:spLocks noChangeArrowheads="1"/>
          </p:cNvSpPr>
          <p:nvPr/>
        </p:nvSpPr>
        <p:spPr bwMode="auto">
          <a:xfrm>
            <a:off x="2619375" y="6235700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Black" pitchFamily="28" charset="0"/>
              </a:rPr>
              <a:t>Anterior superficial view</a:t>
            </a:r>
          </a:p>
        </p:txBody>
      </p:sp>
      <p:sp>
        <p:nvSpPr>
          <p:cNvPr id="41999" name="Line 39"/>
          <p:cNvSpPr>
            <a:spLocks noChangeShapeType="1"/>
          </p:cNvSpPr>
          <p:nvPr/>
        </p:nvSpPr>
        <p:spPr bwMode="auto">
          <a:xfrm>
            <a:off x="2593975" y="1279525"/>
            <a:ext cx="1885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Line 40"/>
          <p:cNvSpPr>
            <a:spLocks noChangeShapeType="1"/>
          </p:cNvSpPr>
          <p:nvPr/>
        </p:nvSpPr>
        <p:spPr bwMode="auto">
          <a:xfrm>
            <a:off x="2293938" y="2379663"/>
            <a:ext cx="1482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Line 41"/>
          <p:cNvSpPr>
            <a:spLocks noChangeShapeType="1"/>
          </p:cNvSpPr>
          <p:nvPr/>
        </p:nvSpPr>
        <p:spPr bwMode="auto">
          <a:xfrm>
            <a:off x="2913063" y="2862263"/>
            <a:ext cx="1785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Line 42"/>
          <p:cNvSpPr>
            <a:spLocks noChangeShapeType="1"/>
          </p:cNvSpPr>
          <p:nvPr/>
        </p:nvSpPr>
        <p:spPr bwMode="auto">
          <a:xfrm>
            <a:off x="2811463" y="3860800"/>
            <a:ext cx="1819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Line 43"/>
          <p:cNvSpPr>
            <a:spLocks noChangeShapeType="1"/>
          </p:cNvSpPr>
          <p:nvPr/>
        </p:nvSpPr>
        <p:spPr bwMode="auto">
          <a:xfrm>
            <a:off x="2938463" y="44704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Freeform 44"/>
          <p:cNvSpPr>
            <a:spLocks/>
          </p:cNvSpPr>
          <p:nvPr/>
        </p:nvSpPr>
        <p:spPr bwMode="auto">
          <a:xfrm>
            <a:off x="5054600" y="4749800"/>
            <a:ext cx="1066800" cy="982663"/>
          </a:xfrm>
          <a:custGeom>
            <a:avLst/>
            <a:gdLst>
              <a:gd name="T0" fmla="*/ 0 w 672"/>
              <a:gd name="T1" fmla="*/ 0 h 619"/>
              <a:gd name="T2" fmla="*/ 672 w 672"/>
              <a:gd name="T3" fmla="*/ 0 h 619"/>
              <a:gd name="T4" fmla="*/ 672 w 672"/>
              <a:gd name="T5" fmla="*/ 619 h 619"/>
              <a:gd name="T6" fmla="*/ 5 w 672"/>
              <a:gd name="T7" fmla="*/ 619 h 619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619"/>
              <a:gd name="T14" fmla="*/ 672 w 672"/>
              <a:gd name="T15" fmla="*/ 619 h 6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619">
                <a:moveTo>
                  <a:pt x="0" y="0"/>
                </a:moveTo>
                <a:lnTo>
                  <a:pt x="672" y="0"/>
                </a:lnTo>
                <a:lnTo>
                  <a:pt x="672" y="619"/>
                </a:lnTo>
                <a:lnTo>
                  <a:pt x="5" y="61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Line 45"/>
          <p:cNvSpPr>
            <a:spLocks noChangeShapeType="1"/>
          </p:cNvSpPr>
          <p:nvPr/>
        </p:nvSpPr>
        <p:spPr bwMode="auto">
          <a:xfrm>
            <a:off x="5054600" y="5384800"/>
            <a:ext cx="1062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Line 46"/>
          <p:cNvSpPr>
            <a:spLocks noChangeShapeType="1"/>
          </p:cNvSpPr>
          <p:nvPr/>
        </p:nvSpPr>
        <p:spPr bwMode="auto">
          <a:xfrm>
            <a:off x="6121400" y="5265738"/>
            <a:ext cx="541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Line 47"/>
          <p:cNvSpPr>
            <a:spLocks noChangeShapeType="1"/>
          </p:cNvSpPr>
          <p:nvPr/>
        </p:nvSpPr>
        <p:spPr bwMode="auto">
          <a:xfrm>
            <a:off x="5410200" y="4030663"/>
            <a:ext cx="1193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Line 48"/>
          <p:cNvSpPr>
            <a:spLocks noChangeShapeType="1"/>
          </p:cNvSpPr>
          <p:nvPr/>
        </p:nvSpPr>
        <p:spPr bwMode="auto">
          <a:xfrm>
            <a:off x="5003800" y="515938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Line 49"/>
          <p:cNvSpPr>
            <a:spLocks noChangeShapeType="1"/>
          </p:cNvSpPr>
          <p:nvPr/>
        </p:nvSpPr>
        <p:spPr bwMode="auto">
          <a:xfrm>
            <a:off x="6019800" y="1193800"/>
            <a:ext cx="1117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Line 50"/>
          <p:cNvSpPr>
            <a:spLocks noChangeShapeType="1"/>
          </p:cNvSpPr>
          <p:nvPr/>
        </p:nvSpPr>
        <p:spPr bwMode="auto">
          <a:xfrm flipV="1">
            <a:off x="5870575" y="1192213"/>
            <a:ext cx="8128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41" descr="figure_22_04b_unlabeled"/>
          <p:cNvPicPr>
            <a:picLocks noChangeAspect="1" noChangeArrowheads="1"/>
          </p:cNvPicPr>
          <p:nvPr/>
        </p:nvPicPr>
        <p:blipFill>
          <a:blip r:embed="rId3" cstate="print"/>
          <a:srcRect b="3069"/>
          <a:stretch>
            <a:fillRect/>
          </a:stretch>
        </p:blipFill>
        <p:spPr bwMode="auto">
          <a:xfrm>
            <a:off x="273050" y="117475"/>
            <a:ext cx="8597900" cy="641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42"/>
          <p:cNvSpPr>
            <a:spLocks noChangeArrowheads="1"/>
          </p:cNvSpPr>
          <p:nvPr/>
        </p:nvSpPr>
        <p:spPr bwMode="auto">
          <a:xfrm>
            <a:off x="739775" y="25082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Arial" charset="0"/>
              </a:rPr>
              <a:t>Epiglottis</a:t>
            </a:r>
          </a:p>
        </p:txBody>
      </p:sp>
      <p:sp>
        <p:nvSpPr>
          <p:cNvPr id="43015" name="Rectangle 44"/>
          <p:cNvSpPr>
            <a:spLocks noChangeArrowheads="1"/>
          </p:cNvSpPr>
          <p:nvPr/>
        </p:nvSpPr>
        <p:spPr bwMode="auto">
          <a:xfrm>
            <a:off x="247650" y="1760538"/>
            <a:ext cx="233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Cuneiform cartilage</a:t>
            </a:r>
          </a:p>
        </p:txBody>
      </p:sp>
      <p:sp>
        <p:nvSpPr>
          <p:cNvPr id="43016" name="Rectangle 45"/>
          <p:cNvSpPr>
            <a:spLocks noChangeArrowheads="1"/>
          </p:cNvSpPr>
          <p:nvPr/>
        </p:nvSpPr>
        <p:spPr bwMode="auto">
          <a:xfrm>
            <a:off x="242888" y="2274888"/>
            <a:ext cx="244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Corniculate cartilage</a:t>
            </a:r>
          </a:p>
        </p:txBody>
      </p:sp>
      <p:sp>
        <p:nvSpPr>
          <p:cNvPr id="43017" name="Rectangle 46"/>
          <p:cNvSpPr>
            <a:spLocks noChangeArrowheads="1"/>
          </p:cNvSpPr>
          <p:nvPr/>
        </p:nvSpPr>
        <p:spPr bwMode="auto">
          <a:xfrm>
            <a:off x="247650" y="2641600"/>
            <a:ext cx="225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Arytenoid cartilage</a:t>
            </a:r>
          </a:p>
        </p:txBody>
      </p:sp>
      <p:sp>
        <p:nvSpPr>
          <p:cNvPr id="43019" name="Rectangle 48"/>
          <p:cNvSpPr>
            <a:spLocks noChangeArrowheads="1"/>
          </p:cNvSpPr>
          <p:nvPr/>
        </p:nvSpPr>
        <p:spPr bwMode="auto">
          <a:xfrm>
            <a:off x="242888" y="3786188"/>
            <a:ext cx="197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Cricoid cartilage</a:t>
            </a:r>
          </a:p>
        </p:txBody>
      </p:sp>
      <p:sp>
        <p:nvSpPr>
          <p:cNvPr id="43020" name="Rectangle 49"/>
          <p:cNvSpPr>
            <a:spLocks noChangeArrowheads="1"/>
          </p:cNvSpPr>
          <p:nvPr/>
        </p:nvSpPr>
        <p:spPr bwMode="auto">
          <a:xfrm>
            <a:off x="223838" y="5027613"/>
            <a:ext cx="2255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Tracheal cartilages</a:t>
            </a:r>
          </a:p>
        </p:txBody>
      </p:sp>
      <p:sp>
        <p:nvSpPr>
          <p:cNvPr id="43021" name="Rectangle 50"/>
          <p:cNvSpPr>
            <a:spLocks noChangeArrowheads="1"/>
          </p:cNvSpPr>
          <p:nvPr/>
        </p:nvSpPr>
        <p:spPr bwMode="auto">
          <a:xfrm>
            <a:off x="6253163" y="78581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Body of hyoid bone</a:t>
            </a:r>
          </a:p>
        </p:txBody>
      </p:sp>
      <p:sp>
        <p:nvSpPr>
          <p:cNvPr id="43024" name="Rectangle 53"/>
          <p:cNvSpPr>
            <a:spLocks noChangeArrowheads="1"/>
          </p:cNvSpPr>
          <p:nvPr/>
        </p:nvSpPr>
        <p:spPr bwMode="auto">
          <a:xfrm>
            <a:off x="6257925" y="2157413"/>
            <a:ext cx="20637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</a:pPr>
            <a:r>
              <a:rPr lang="en-US" sz="1800" b="1">
                <a:latin typeface="Arial" charset="0"/>
              </a:rPr>
              <a:t>Vestibular fold</a:t>
            </a:r>
          </a:p>
          <a:p>
            <a:pPr>
              <a:lnSpc>
                <a:spcPct val="93000"/>
              </a:lnSpc>
            </a:pPr>
            <a:r>
              <a:rPr lang="en-US" sz="1800" b="1">
                <a:latin typeface="Arial" charset="0"/>
              </a:rPr>
              <a:t>(false vocal cord)</a:t>
            </a:r>
          </a:p>
        </p:txBody>
      </p:sp>
      <p:sp>
        <p:nvSpPr>
          <p:cNvPr id="43025" name="Rectangle 54"/>
          <p:cNvSpPr>
            <a:spLocks noChangeArrowheads="1"/>
          </p:cNvSpPr>
          <p:nvPr/>
        </p:nvSpPr>
        <p:spPr bwMode="auto">
          <a:xfrm>
            <a:off x="6267450" y="2784475"/>
            <a:ext cx="202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Thyroid cartilage</a:t>
            </a:r>
          </a:p>
        </p:txBody>
      </p:sp>
      <p:sp>
        <p:nvSpPr>
          <p:cNvPr id="43026" name="Rectangle 55"/>
          <p:cNvSpPr>
            <a:spLocks noChangeArrowheads="1"/>
          </p:cNvSpPr>
          <p:nvPr/>
        </p:nvSpPr>
        <p:spPr bwMode="auto">
          <a:xfrm>
            <a:off x="6262688" y="3194050"/>
            <a:ext cx="19748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</a:pPr>
            <a:r>
              <a:rPr lang="en-US" sz="1800" b="1">
                <a:latin typeface="Arial" charset="0"/>
              </a:rPr>
              <a:t>Vocal fold</a:t>
            </a:r>
          </a:p>
          <a:p>
            <a:pPr>
              <a:lnSpc>
                <a:spcPct val="93000"/>
              </a:lnSpc>
            </a:pPr>
            <a:r>
              <a:rPr lang="en-US" sz="1800" b="1">
                <a:latin typeface="Arial" charset="0"/>
              </a:rPr>
              <a:t>(true vocal cord)</a:t>
            </a:r>
          </a:p>
        </p:txBody>
      </p:sp>
      <p:sp>
        <p:nvSpPr>
          <p:cNvPr id="43030" name="Line 59"/>
          <p:cNvSpPr>
            <a:spLocks noChangeShapeType="1"/>
          </p:cNvSpPr>
          <p:nvPr/>
        </p:nvSpPr>
        <p:spPr bwMode="auto">
          <a:xfrm>
            <a:off x="1936750" y="428625"/>
            <a:ext cx="183832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032" name="Line 61"/>
          <p:cNvSpPr>
            <a:spLocks noChangeShapeType="1"/>
          </p:cNvSpPr>
          <p:nvPr/>
        </p:nvSpPr>
        <p:spPr bwMode="auto">
          <a:xfrm>
            <a:off x="2549525" y="1965325"/>
            <a:ext cx="118745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033" name="Line 62"/>
          <p:cNvSpPr>
            <a:spLocks noChangeShapeType="1"/>
          </p:cNvSpPr>
          <p:nvPr/>
        </p:nvSpPr>
        <p:spPr bwMode="auto">
          <a:xfrm>
            <a:off x="2657475" y="2473325"/>
            <a:ext cx="88265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034" name="Line 63"/>
          <p:cNvSpPr>
            <a:spLocks noChangeShapeType="1"/>
          </p:cNvSpPr>
          <p:nvPr/>
        </p:nvSpPr>
        <p:spPr bwMode="auto">
          <a:xfrm>
            <a:off x="2466975" y="2847975"/>
            <a:ext cx="121602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036" name="Line 65"/>
          <p:cNvSpPr>
            <a:spLocks noChangeShapeType="1"/>
          </p:cNvSpPr>
          <p:nvPr/>
        </p:nvSpPr>
        <p:spPr bwMode="auto">
          <a:xfrm>
            <a:off x="2178050" y="3990975"/>
            <a:ext cx="137795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037" name="Freeform 66"/>
          <p:cNvSpPr>
            <a:spLocks/>
          </p:cNvSpPr>
          <p:nvPr/>
        </p:nvSpPr>
        <p:spPr bwMode="auto">
          <a:xfrm>
            <a:off x="5654675" y="965200"/>
            <a:ext cx="638175" cy="180975"/>
          </a:xfrm>
          <a:custGeom>
            <a:avLst/>
            <a:gdLst>
              <a:gd name="T0" fmla="*/ 0 w 402"/>
              <a:gd name="T1" fmla="*/ 114 h 114"/>
              <a:gd name="T2" fmla="*/ 264 w 402"/>
              <a:gd name="T3" fmla="*/ 0 h 114"/>
              <a:gd name="T4" fmla="*/ 402 w 402"/>
              <a:gd name="T5" fmla="*/ 0 h 114"/>
              <a:gd name="T6" fmla="*/ 0 60000 65536"/>
              <a:gd name="T7" fmla="*/ 0 60000 65536"/>
              <a:gd name="T8" fmla="*/ 0 60000 65536"/>
              <a:gd name="T9" fmla="*/ 0 w 402"/>
              <a:gd name="T10" fmla="*/ 0 h 114"/>
              <a:gd name="T11" fmla="*/ 402 w 402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" h="114">
                <a:moveTo>
                  <a:pt x="0" y="114"/>
                </a:moveTo>
                <a:lnTo>
                  <a:pt x="264" y="0"/>
                </a:lnTo>
                <a:lnTo>
                  <a:pt x="402" y="0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040" name="Freeform 69"/>
          <p:cNvSpPr>
            <a:spLocks/>
          </p:cNvSpPr>
          <p:nvPr/>
        </p:nvSpPr>
        <p:spPr bwMode="auto">
          <a:xfrm>
            <a:off x="4660900" y="2336800"/>
            <a:ext cx="1635125" cy="377825"/>
          </a:xfrm>
          <a:custGeom>
            <a:avLst/>
            <a:gdLst>
              <a:gd name="T0" fmla="*/ 0 w 1030"/>
              <a:gd name="T1" fmla="*/ 238 h 238"/>
              <a:gd name="T2" fmla="*/ 716 w 1030"/>
              <a:gd name="T3" fmla="*/ 0 h 238"/>
              <a:gd name="T4" fmla="*/ 1030 w 1030"/>
              <a:gd name="T5" fmla="*/ 0 h 238"/>
              <a:gd name="T6" fmla="*/ 0 60000 65536"/>
              <a:gd name="T7" fmla="*/ 0 60000 65536"/>
              <a:gd name="T8" fmla="*/ 0 60000 65536"/>
              <a:gd name="T9" fmla="*/ 0 w 1030"/>
              <a:gd name="T10" fmla="*/ 0 h 238"/>
              <a:gd name="T11" fmla="*/ 1030 w 1030"/>
              <a:gd name="T12" fmla="*/ 238 h 2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" h="238">
                <a:moveTo>
                  <a:pt x="0" y="238"/>
                </a:moveTo>
                <a:lnTo>
                  <a:pt x="716" y="0"/>
                </a:lnTo>
                <a:lnTo>
                  <a:pt x="1030" y="0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041" name="Line 70"/>
          <p:cNvSpPr>
            <a:spLocks noChangeShapeType="1"/>
          </p:cNvSpPr>
          <p:nvPr/>
        </p:nvSpPr>
        <p:spPr bwMode="auto">
          <a:xfrm>
            <a:off x="5813425" y="2984500"/>
            <a:ext cx="48577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042" name="Freeform 71"/>
          <p:cNvSpPr>
            <a:spLocks/>
          </p:cNvSpPr>
          <p:nvPr/>
        </p:nvSpPr>
        <p:spPr bwMode="auto">
          <a:xfrm>
            <a:off x="4686300" y="2914650"/>
            <a:ext cx="1609725" cy="457200"/>
          </a:xfrm>
          <a:custGeom>
            <a:avLst/>
            <a:gdLst>
              <a:gd name="T0" fmla="*/ 0 w 1014"/>
              <a:gd name="T1" fmla="*/ 0 h 288"/>
              <a:gd name="T2" fmla="*/ 706 w 1014"/>
              <a:gd name="T3" fmla="*/ 288 h 288"/>
              <a:gd name="T4" fmla="*/ 1014 w 1014"/>
              <a:gd name="T5" fmla="*/ 288 h 288"/>
              <a:gd name="T6" fmla="*/ 0 60000 65536"/>
              <a:gd name="T7" fmla="*/ 0 60000 65536"/>
              <a:gd name="T8" fmla="*/ 0 60000 65536"/>
              <a:gd name="T9" fmla="*/ 0 w 1014"/>
              <a:gd name="T10" fmla="*/ 0 h 288"/>
              <a:gd name="T11" fmla="*/ 1014 w 101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288">
                <a:moveTo>
                  <a:pt x="0" y="0"/>
                </a:moveTo>
                <a:lnTo>
                  <a:pt x="706" y="288"/>
                </a:lnTo>
                <a:lnTo>
                  <a:pt x="1014" y="288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045" name="Freeform 74"/>
          <p:cNvSpPr>
            <a:spLocks/>
          </p:cNvSpPr>
          <p:nvPr/>
        </p:nvSpPr>
        <p:spPr bwMode="auto">
          <a:xfrm>
            <a:off x="2540000" y="5038725"/>
            <a:ext cx="1981200" cy="704850"/>
          </a:xfrm>
          <a:custGeom>
            <a:avLst/>
            <a:gdLst>
              <a:gd name="T0" fmla="*/ 1248 w 1248"/>
              <a:gd name="T1" fmla="*/ 0 h 444"/>
              <a:gd name="T2" fmla="*/ 0 w 1248"/>
              <a:gd name="T3" fmla="*/ 0 h 444"/>
              <a:gd name="T4" fmla="*/ 0 w 1248"/>
              <a:gd name="T5" fmla="*/ 444 h 444"/>
              <a:gd name="T6" fmla="*/ 1154 w 1248"/>
              <a:gd name="T7" fmla="*/ 444 h 444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444"/>
              <a:gd name="T14" fmla="*/ 1248 w 1248"/>
              <a:gd name="T15" fmla="*/ 444 h 4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444">
                <a:moveTo>
                  <a:pt x="1248" y="0"/>
                </a:moveTo>
                <a:lnTo>
                  <a:pt x="0" y="0"/>
                </a:lnTo>
                <a:lnTo>
                  <a:pt x="0" y="444"/>
                </a:lnTo>
                <a:lnTo>
                  <a:pt x="1154" y="444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046" name="Line 75"/>
          <p:cNvSpPr>
            <a:spLocks noChangeShapeType="1"/>
          </p:cNvSpPr>
          <p:nvPr/>
        </p:nvSpPr>
        <p:spPr bwMode="auto">
          <a:xfrm>
            <a:off x="2540000" y="5397500"/>
            <a:ext cx="187007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047" name="Line 76"/>
          <p:cNvSpPr>
            <a:spLocks noChangeShapeType="1"/>
          </p:cNvSpPr>
          <p:nvPr/>
        </p:nvSpPr>
        <p:spPr bwMode="auto">
          <a:xfrm>
            <a:off x="2444750" y="5232400"/>
            <a:ext cx="9525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Larynx</a:t>
            </a:r>
          </a:p>
        </p:txBody>
      </p:sp>
      <p:sp>
        <p:nvSpPr>
          <p:cNvPr id="4608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Vocal ligaments</a:t>
            </a:r>
            <a:endParaRPr lang="en-US" dirty="0" smtClean="0"/>
          </a:p>
          <a:p>
            <a:pPr lvl="1"/>
            <a:r>
              <a:rPr lang="en-US" dirty="0" smtClean="0"/>
              <a:t>deep to laryngeal mucosa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Attach </a:t>
            </a:r>
            <a:r>
              <a:rPr lang="en-US" dirty="0" err="1" smtClean="0">
                <a:ea typeface="ＭＳ Ｐゴシック" pitchFamily="28" charset="-128"/>
              </a:rPr>
              <a:t>arytenoid</a:t>
            </a:r>
            <a:r>
              <a:rPr lang="en-US" dirty="0" smtClean="0">
                <a:ea typeface="ＭＳ Ｐゴシック" pitchFamily="28" charset="-128"/>
              </a:rPr>
              <a:t> cartilages to thyroid cartilage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Contain elastic fibers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Form core of </a:t>
            </a:r>
            <a:r>
              <a:rPr lang="en-US" b="1" dirty="0" smtClean="0">
                <a:ea typeface="ＭＳ Ｐゴシック" pitchFamily="28" charset="-128"/>
              </a:rPr>
              <a:t>_</a:t>
            </a:r>
            <a:endParaRPr lang="en-US" dirty="0" smtClean="0">
              <a:ea typeface="ＭＳ Ｐゴシック" pitchFamily="28" charset="-128"/>
            </a:endParaRPr>
          </a:p>
          <a:p>
            <a:pPr lvl="2" eaLnBrk="1" hangingPunct="1"/>
            <a:r>
              <a:rPr lang="en-US" b="1" dirty="0" smtClean="0">
                <a:ea typeface="ＭＳ Ｐゴシック" pitchFamily="28" charset="-128"/>
              </a:rPr>
              <a:t> </a:t>
            </a:r>
            <a:endParaRPr lang="en-US" dirty="0" smtClean="0">
              <a:ea typeface="ＭＳ Ｐゴシック" pitchFamily="28" charset="-128"/>
            </a:endParaRPr>
          </a:p>
          <a:p>
            <a:pPr lvl="3"/>
            <a:r>
              <a:rPr lang="en-US" dirty="0" smtClean="0">
                <a:ea typeface="ＭＳ Ｐゴシック" pitchFamily="28" charset="-128"/>
              </a:rPr>
              <a:t>opening between vocal folds</a:t>
            </a:r>
          </a:p>
          <a:p>
            <a:pPr lvl="2" eaLnBrk="1" hangingPunct="1"/>
            <a:r>
              <a:rPr lang="en-US" dirty="0" smtClean="0">
                <a:ea typeface="ＭＳ Ｐゴシック" pitchFamily="28" charset="-128"/>
              </a:rPr>
              <a:t>Folds __________________________________________________ to produce sound as air rushes up from lungs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Larynx</a:t>
            </a:r>
          </a:p>
        </p:txBody>
      </p:sp>
      <p:sp>
        <p:nvSpPr>
          <p:cNvPr id="4710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Vestibular folds</a:t>
            </a:r>
            <a:r>
              <a:rPr lang="en-US" dirty="0" smtClean="0"/>
              <a:t> (____________________________)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Superior to vocal folds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No part in sound production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Help to _______________________________________ during swallowing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5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</a:rPr>
              <a:t>Figure 22.5  Movements of the vocal folds.</a:t>
            </a:r>
            <a:endParaRPr lang="en-US" sz="1800" b="0" smtClean="0"/>
          </a:p>
        </p:txBody>
      </p:sp>
      <p:pic>
        <p:nvPicPr>
          <p:cNvPr id="48132" name="Picture 60" descr="figure_22_05_unlabeled"/>
          <p:cNvPicPr>
            <a:picLocks noChangeAspect="1" noChangeArrowheads="1"/>
          </p:cNvPicPr>
          <p:nvPr/>
        </p:nvPicPr>
        <p:blipFill>
          <a:blip r:embed="rId3" cstate="print"/>
          <a:srcRect b="4796"/>
          <a:stretch>
            <a:fillRect/>
          </a:stretch>
        </p:blipFill>
        <p:spPr bwMode="auto">
          <a:xfrm>
            <a:off x="273050" y="1657350"/>
            <a:ext cx="85979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61"/>
          <p:cNvSpPr txBox="1">
            <a:spLocks noChangeArrowheads="1"/>
          </p:cNvSpPr>
          <p:nvPr/>
        </p:nvSpPr>
        <p:spPr bwMode="auto">
          <a:xfrm>
            <a:off x="3482975" y="2593975"/>
            <a:ext cx="2146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Vestibular fold (false vocal cord)</a:t>
            </a:r>
          </a:p>
        </p:txBody>
      </p:sp>
      <p:sp>
        <p:nvSpPr>
          <p:cNvPr id="48134" name="Text Box 62"/>
          <p:cNvSpPr txBox="1">
            <a:spLocks noChangeArrowheads="1"/>
          </p:cNvSpPr>
          <p:nvPr/>
        </p:nvSpPr>
        <p:spPr bwMode="auto">
          <a:xfrm>
            <a:off x="3479800" y="1914525"/>
            <a:ext cx="1101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Base of tongue</a:t>
            </a:r>
          </a:p>
        </p:txBody>
      </p:sp>
      <p:sp>
        <p:nvSpPr>
          <p:cNvPr id="48135" name="Text Box 63"/>
          <p:cNvSpPr txBox="1">
            <a:spLocks noChangeArrowheads="1"/>
          </p:cNvSpPr>
          <p:nvPr/>
        </p:nvSpPr>
        <p:spPr bwMode="auto">
          <a:xfrm>
            <a:off x="3476625" y="2257425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Epiglottis</a:t>
            </a:r>
          </a:p>
        </p:txBody>
      </p:sp>
      <p:sp>
        <p:nvSpPr>
          <p:cNvPr id="48136" name="Text Box 64"/>
          <p:cNvSpPr txBox="1">
            <a:spLocks noChangeArrowheads="1"/>
          </p:cNvSpPr>
          <p:nvPr/>
        </p:nvSpPr>
        <p:spPr bwMode="auto">
          <a:xfrm>
            <a:off x="3486150" y="2938463"/>
            <a:ext cx="2074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Arial Black" pitchFamily="28" charset="0"/>
              </a:rPr>
              <a:t>Vocal fold (true vocal cord)</a:t>
            </a:r>
          </a:p>
        </p:txBody>
      </p:sp>
      <p:sp>
        <p:nvSpPr>
          <p:cNvPr id="48137" name="Text Box 65"/>
          <p:cNvSpPr txBox="1">
            <a:spLocks noChangeArrowheads="1"/>
          </p:cNvSpPr>
          <p:nvPr/>
        </p:nvSpPr>
        <p:spPr bwMode="auto">
          <a:xfrm>
            <a:off x="3476625" y="3278188"/>
            <a:ext cx="649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Arial Black" pitchFamily="28" charset="0"/>
              </a:rPr>
              <a:t>Glottis</a:t>
            </a:r>
          </a:p>
        </p:txBody>
      </p:sp>
      <p:sp>
        <p:nvSpPr>
          <p:cNvPr id="48138" name="Text Box 66"/>
          <p:cNvSpPr txBox="1">
            <a:spLocks noChangeArrowheads="1"/>
          </p:cNvSpPr>
          <p:nvPr/>
        </p:nvSpPr>
        <p:spPr bwMode="auto">
          <a:xfrm>
            <a:off x="3476625" y="3617913"/>
            <a:ext cx="1511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Inner lining of trachea</a:t>
            </a:r>
          </a:p>
        </p:txBody>
      </p:sp>
      <p:sp>
        <p:nvSpPr>
          <p:cNvPr id="48139" name="Text Box 67"/>
          <p:cNvSpPr txBox="1">
            <a:spLocks noChangeArrowheads="1"/>
          </p:cNvSpPr>
          <p:nvPr/>
        </p:nvSpPr>
        <p:spPr bwMode="auto">
          <a:xfrm>
            <a:off x="3476625" y="3962400"/>
            <a:ext cx="1376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Cuneiform cartilage</a:t>
            </a:r>
          </a:p>
        </p:txBody>
      </p:sp>
      <p:sp>
        <p:nvSpPr>
          <p:cNvPr id="48140" name="Text Box 68"/>
          <p:cNvSpPr txBox="1">
            <a:spLocks noChangeArrowheads="1"/>
          </p:cNvSpPr>
          <p:nvPr/>
        </p:nvSpPr>
        <p:spPr bwMode="auto">
          <a:xfrm>
            <a:off x="3481388" y="4310063"/>
            <a:ext cx="1439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Corniculate cartilage</a:t>
            </a:r>
          </a:p>
        </p:txBody>
      </p:sp>
      <p:sp>
        <p:nvSpPr>
          <p:cNvPr id="48141" name="Text Box 69"/>
          <p:cNvSpPr txBox="1">
            <a:spLocks noChangeArrowheads="1"/>
          </p:cNvSpPr>
          <p:nvPr/>
        </p:nvSpPr>
        <p:spPr bwMode="auto">
          <a:xfrm>
            <a:off x="477838" y="4794250"/>
            <a:ext cx="3260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Arial Black" pitchFamily="28" charset="0"/>
              </a:rPr>
              <a:t>Vocal folds in closed position; closed glottis</a:t>
            </a:r>
          </a:p>
        </p:txBody>
      </p:sp>
      <p:sp>
        <p:nvSpPr>
          <p:cNvPr id="48142" name="Freeform 70"/>
          <p:cNvSpPr>
            <a:spLocks/>
          </p:cNvSpPr>
          <p:nvPr/>
        </p:nvSpPr>
        <p:spPr bwMode="auto">
          <a:xfrm>
            <a:off x="1889125" y="2374900"/>
            <a:ext cx="1635125" cy="590550"/>
          </a:xfrm>
          <a:custGeom>
            <a:avLst/>
            <a:gdLst>
              <a:gd name="T0" fmla="*/ 0 w 1030"/>
              <a:gd name="T1" fmla="*/ 372 h 372"/>
              <a:gd name="T2" fmla="*/ 926 w 1030"/>
              <a:gd name="T3" fmla="*/ 0 h 372"/>
              <a:gd name="T4" fmla="*/ 1030 w 1030"/>
              <a:gd name="T5" fmla="*/ 0 h 372"/>
              <a:gd name="T6" fmla="*/ 0 60000 65536"/>
              <a:gd name="T7" fmla="*/ 0 60000 65536"/>
              <a:gd name="T8" fmla="*/ 0 60000 65536"/>
              <a:gd name="T9" fmla="*/ 0 w 1030"/>
              <a:gd name="T10" fmla="*/ 0 h 372"/>
              <a:gd name="T11" fmla="*/ 1030 w 1030"/>
              <a:gd name="T12" fmla="*/ 372 h 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" h="372">
                <a:moveTo>
                  <a:pt x="0" y="372"/>
                </a:moveTo>
                <a:lnTo>
                  <a:pt x="926" y="0"/>
                </a:lnTo>
                <a:lnTo>
                  <a:pt x="1030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Freeform 71"/>
          <p:cNvSpPr>
            <a:spLocks/>
          </p:cNvSpPr>
          <p:nvPr/>
        </p:nvSpPr>
        <p:spPr bwMode="auto">
          <a:xfrm>
            <a:off x="2174875" y="2711450"/>
            <a:ext cx="1346200" cy="685800"/>
          </a:xfrm>
          <a:custGeom>
            <a:avLst/>
            <a:gdLst>
              <a:gd name="T0" fmla="*/ 0 w 848"/>
              <a:gd name="T1" fmla="*/ 432 h 432"/>
              <a:gd name="T2" fmla="*/ 744 w 848"/>
              <a:gd name="T3" fmla="*/ 0 h 432"/>
              <a:gd name="T4" fmla="*/ 848 w 848"/>
              <a:gd name="T5" fmla="*/ 0 h 432"/>
              <a:gd name="T6" fmla="*/ 0 60000 65536"/>
              <a:gd name="T7" fmla="*/ 0 60000 65536"/>
              <a:gd name="T8" fmla="*/ 0 60000 65536"/>
              <a:gd name="T9" fmla="*/ 0 w 848"/>
              <a:gd name="T10" fmla="*/ 0 h 432"/>
              <a:gd name="T11" fmla="*/ 848 w 848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432">
                <a:moveTo>
                  <a:pt x="0" y="432"/>
                </a:moveTo>
                <a:lnTo>
                  <a:pt x="744" y="0"/>
                </a:lnTo>
                <a:lnTo>
                  <a:pt x="848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Freeform 72"/>
          <p:cNvSpPr>
            <a:spLocks/>
          </p:cNvSpPr>
          <p:nvPr/>
        </p:nvSpPr>
        <p:spPr bwMode="auto">
          <a:xfrm>
            <a:off x="1981200" y="3060700"/>
            <a:ext cx="1533525" cy="536575"/>
          </a:xfrm>
          <a:custGeom>
            <a:avLst/>
            <a:gdLst>
              <a:gd name="T0" fmla="*/ 0 w 966"/>
              <a:gd name="T1" fmla="*/ 338 h 338"/>
              <a:gd name="T2" fmla="*/ 858 w 966"/>
              <a:gd name="T3" fmla="*/ 0 h 338"/>
              <a:gd name="T4" fmla="*/ 966 w 966"/>
              <a:gd name="T5" fmla="*/ 0 h 338"/>
              <a:gd name="T6" fmla="*/ 0 60000 65536"/>
              <a:gd name="T7" fmla="*/ 0 60000 65536"/>
              <a:gd name="T8" fmla="*/ 0 60000 65536"/>
              <a:gd name="T9" fmla="*/ 0 w 966"/>
              <a:gd name="T10" fmla="*/ 0 h 338"/>
              <a:gd name="T11" fmla="*/ 966 w 966"/>
              <a:gd name="T12" fmla="*/ 338 h 3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6" h="338">
                <a:moveTo>
                  <a:pt x="0" y="338"/>
                </a:moveTo>
                <a:lnTo>
                  <a:pt x="858" y="0"/>
                </a:lnTo>
                <a:lnTo>
                  <a:pt x="966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Freeform 73"/>
          <p:cNvSpPr>
            <a:spLocks/>
          </p:cNvSpPr>
          <p:nvPr/>
        </p:nvSpPr>
        <p:spPr bwMode="auto">
          <a:xfrm>
            <a:off x="1895475" y="3400425"/>
            <a:ext cx="1619250" cy="454025"/>
          </a:xfrm>
          <a:custGeom>
            <a:avLst/>
            <a:gdLst>
              <a:gd name="T0" fmla="*/ 0 w 1020"/>
              <a:gd name="T1" fmla="*/ 286 h 286"/>
              <a:gd name="T2" fmla="*/ 2 w 1020"/>
              <a:gd name="T3" fmla="*/ 218 h 286"/>
              <a:gd name="T4" fmla="*/ 908 w 1020"/>
              <a:gd name="T5" fmla="*/ 0 h 286"/>
              <a:gd name="T6" fmla="*/ 1020 w 1020"/>
              <a:gd name="T7" fmla="*/ 0 h 286"/>
              <a:gd name="T8" fmla="*/ 0 60000 65536"/>
              <a:gd name="T9" fmla="*/ 0 60000 65536"/>
              <a:gd name="T10" fmla="*/ 0 60000 65536"/>
              <a:gd name="T11" fmla="*/ 0 60000 65536"/>
              <a:gd name="T12" fmla="*/ 0 w 1020"/>
              <a:gd name="T13" fmla="*/ 0 h 286"/>
              <a:gd name="T14" fmla="*/ 1020 w 1020"/>
              <a:gd name="T15" fmla="*/ 286 h 2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0" h="286">
                <a:moveTo>
                  <a:pt x="0" y="286"/>
                </a:moveTo>
                <a:lnTo>
                  <a:pt x="2" y="218"/>
                </a:lnTo>
                <a:lnTo>
                  <a:pt x="908" y="0"/>
                </a:lnTo>
                <a:lnTo>
                  <a:pt x="1020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Line 74"/>
          <p:cNvSpPr>
            <a:spLocks noChangeShapeType="1"/>
          </p:cNvSpPr>
          <p:nvPr/>
        </p:nvSpPr>
        <p:spPr bwMode="auto">
          <a:xfrm>
            <a:off x="1720850" y="3800475"/>
            <a:ext cx="0" cy="1079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Line 75"/>
          <p:cNvSpPr>
            <a:spLocks noChangeShapeType="1"/>
          </p:cNvSpPr>
          <p:nvPr/>
        </p:nvSpPr>
        <p:spPr bwMode="auto">
          <a:xfrm>
            <a:off x="2073275" y="3800475"/>
            <a:ext cx="0" cy="1079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Line 76"/>
          <p:cNvSpPr>
            <a:spLocks noChangeShapeType="1"/>
          </p:cNvSpPr>
          <p:nvPr/>
        </p:nvSpPr>
        <p:spPr bwMode="auto">
          <a:xfrm>
            <a:off x="1720850" y="3854450"/>
            <a:ext cx="3524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Freeform 77"/>
          <p:cNvSpPr>
            <a:spLocks/>
          </p:cNvSpPr>
          <p:nvPr/>
        </p:nvSpPr>
        <p:spPr bwMode="auto">
          <a:xfrm>
            <a:off x="2371725" y="4089400"/>
            <a:ext cx="1146175" cy="76200"/>
          </a:xfrm>
          <a:custGeom>
            <a:avLst/>
            <a:gdLst>
              <a:gd name="T0" fmla="*/ 0 w 722"/>
              <a:gd name="T1" fmla="*/ 48 h 48"/>
              <a:gd name="T2" fmla="*/ 624 w 722"/>
              <a:gd name="T3" fmla="*/ 0 h 48"/>
              <a:gd name="T4" fmla="*/ 722 w 722"/>
              <a:gd name="T5" fmla="*/ 0 h 48"/>
              <a:gd name="T6" fmla="*/ 0 60000 65536"/>
              <a:gd name="T7" fmla="*/ 0 60000 65536"/>
              <a:gd name="T8" fmla="*/ 0 60000 65536"/>
              <a:gd name="T9" fmla="*/ 0 w 722"/>
              <a:gd name="T10" fmla="*/ 0 h 48"/>
              <a:gd name="T11" fmla="*/ 722 w 72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2" h="48">
                <a:moveTo>
                  <a:pt x="0" y="48"/>
                </a:moveTo>
                <a:lnTo>
                  <a:pt x="624" y="0"/>
                </a:lnTo>
                <a:lnTo>
                  <a:pt x="722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Line 78"/>
          <p:cNvSpPr>
            <a:spLocks noChangeShapeType="1"/>
          </p:cNvSpPr>
          <p:nvPr/>
        </p:nvSpPr>
        <p:spPr bwMode="auto">
          <a:xfrm>
            <a:off x="2178050" y="4432300"/>
            <a:ext cx="133667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Freeform 79"/>
          <p:cNvSpPr>
            <a:spLocks/>
          </p:cNvSpPr>
          <p:nvPr/>
        </p:nvSpPr>
        <p:spPr bwMode="auto">
          <a:xfrm>
            <a:off x="4203700" y="2374900"/>
            <a:ext cx="2924175" cy="615950"/>
          </a:xfrm>
          <a:custGeom>
            <a:avLst/>
            <a:gdLst>
              <a:gd name="T0" fmla="*/ 0 w 1842"/>
              <a:gd name="T1" fmla="*/ 0 h 388"/>
              <a:gd name="T2" fmla="*/ 906 w 1842"/>
              <a:gd name="T3" fmla="*/ 0 h 388"/>
              <a:gd name="T4" fmla="*/ 1842 w 1842"/>
              <a:gd name="T5" fmla="*/ 388 h 388"/>
              <a:gd name="T6" fmla="*/ 0 60000 65536"/>
              <a:gd name="T7" fmla="*/ 0 60000 65536"/>
              <a:gd name="T8" fmla="*/ 0 60000 65536"/>
              <a:gd name="T9" fmla="*/ 0 w 1842"/>
              <a:gd name="T10" fmla="*/ 0 h 388"/>
              <a:gd name="T11" fmla="*/ 1842 w 1842"/>
              <a:gd name="T12" fmla="*/ 388 h 3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2" h="388">
                <a:moveTo>
                  <a:pt x="0" y="0"/>
                </a:moveTo>
                <a:lnTo>
                  <a:pt x="906" y="0"/>
                </a:lnTo>
                <a:lnTo>
                  <a:pt x="1842" y="388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Freeform 80"/>
          <p:cNvSpPr>
            <a:spLocks/>
          </p:cNvSpPr>
          <p:nvPr/>
        </p:nvSpPr>
        <p:spPr bwMode="auto">
          <a:xfrm>
            <a:off x="5581650" y="2708275"/>
            <a:ext cx="1158875" cy="755650"/>
          </a:xfrm>
          <a:custGeom>
            <a:avLst/>
            <a:gdLst>
              <a:gd name="T0" fmla="*/ 730 w 730"/>
              <a:gd name="T1" fmla="*/ 476 h 476"/>
              <a:gd name="T2" fmla="*/ 60 w 730"/>
              <a:gd name="T3" fmla="*/ 4 h 476"/>
              <a:gd name="T4" fmla="*/ 0 w 730"/>
              <a:gd name="T5" fmla="*/ 0 h 476"/>
              <a:gd name="T6" fmla="*/ 0 60000 65536"/>
              <a:gd name="T7" fmla="*/ 0 60000 65536"/>
              <a:gd name="T8" fmla="*/ 0 60000 65536"/>
              <a:gd name="T9" fmla="*/ 0 w 730"/>
              <a:gd name="T10" fmla="*/ 0 h 476"/>
              <a:gd name="T11" fmla="*/ 730 w 730"/>
              <a:gd name="T12" fmla="*/ 476 h 4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0" h="476">
                <a:moveTo>
                  <a:pt x="730" y="476"/>
                </a:moveTo>
                <a:lnTo>
                  <a:pt x="60" y="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Freeform 81"/>
          <p:cNvSpPr>
            <a:spLocks/>
          </p:cNvSpPr>
          <p:nvPr/>
        </p:nvSpPr>
        <p:spPr bwMode="auto">
          <a:xfrm>
            <a:off x="5530850" y="3057525"/>
            <a:ext cx="1355725" cy="635000"/>
          </a:xfrm>
          <a:custGeom>
            <a:avLst/>
            <a:gdLst>
              <a:gd name="T0" fmla="*/ 854 w 854"/>
              <a:gd name="T1" fmla="*/ 400 h 400"/>
              <a:gd name="T2" fmla="*/ 56 w 854"/>
              <a:gd name="T3" fmla="*/ 0 h 400"/>
              <a:gd name="T4" fmla="*/ 0 w 854"/>
              <a:gd name="T5" fmla="*/ 0 h 400"/>
              <a:gd name="T6" fmla="*/ 0 60000 65536"/>
              <a:gd name="T7" fmla="*/ 0 60000 65536"/>
              <a:gd name="T8" fmla="*/ 0 60000 65536"/>
              <a:gd name="T9" fmla="*/ 0 w 854"/>
              <a:gd name="T10" fmla="*/ 0 h 400"/>
              <a:gd name="T11" fmla="*/ 854 w 854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4" h="400">
                <a:moveTo>
                  <a:pt x="854" y="400"/>
                </a:moveTo>
                <a:lnTo>
                  <a:pt x="5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4" name="Freeform 82"/>
          <p:cNvSpPr>
            <a:spLocks/>
          </p:cNvSpPr>
          <p:nvPr/>
        </p:nvSpPr>
        <p:spPr bwMode="auto">
          <a:xfrm>
            <a:off x="4076700" y="3397250"/>
            <a:ext cx="3073400" cy="635000"/>
          </a:xfrm>
          <a:custGeom>
            <a:avLst/>
            <a:gdLst>
              <a:gd name="T0" fmla="*/ 0 w 1936"/>
              <a:gd name="T1" fmla="*/ 2 h 400"/>
              <a:gd name="T2" fmla="*/ 450 w 1936"/>
              <a:gd name="T3" fmla="*/ 0 h 400"/>
              <a:gd name="T4" fmla="*/ 1934 w 1936"/>
              <a:gd name="T5" fmla="*/ 302 h 400"/>
              <a:gd name="T6" fmla="*/ 1936 w 1936"/>
              <a:gd name="T7" fmla="*/ 400 h 400"/>
              <a:gd name="T8" fmla="*/ 0 60000 65536"/>
              <a:gd name="T9" fmla="*/ 0 60000 65536"/>
              <a:gd name="T10" fmla="*/ 0 60000 65536"/>
              <a:gd name="T11" fmla="*/ 0 60000 65536"/>
              <a:gd name="T12" fmla="*/ 0 w 1936"/>
              <a:gd name="T13" fmla="*/ 0 h 400"/>
              <a:gd name="T14" fmla="*/ 1936 w 1936"/>
              <a:gd name="T15" fmla="*/ 400 h 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6" h="400">
                <a:moveTo>
                  <a:pt x="0" y="2"/>
                </a:moveTo>
                <a:lnTo>
                  <a:pt x="450" y="0"/>
                </a:lnTo>
                <a:lnTo>
                  <a:pt x="1934" y="302"/>
                </a:lnTo>
                <a:lnTo>
                  <a:pt x="1936" y="40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5" name="Line 83"/>
          <p:cNvSpPr>
            <a:spLocks noChangeShapeType="1"/>
          </p:cNvSpPr>
          <p:nvPr/>
        </p:nvSpPr>
        <p:spPr bwMode="auto">
          <a:xfrm>
            <a:off x="6788150" y="3984625"/>
            <a:ext cx="0" cy="1079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6" name="Line 84"/>
          <p:cNvSpPr>
            <a:spLocks noChangeShapeType="1"/>
          </p:cNvSpPr>
          <p:nvPr/>
        </p:nvSpPr>
        <p:spPr bwMode="auto">
          <a:xfrm>
            <a:off x="7486650" y="3984625"/>
            <a:ext cx="0" cy="1079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7" name="Line 85"/>
          <p:cNvSpPr>
            <a:spLocks noChangeShapeType="1"/>
          </p:cNvSpPr>
          <p:nvPr/>
        </p:nvSpPr>
        <p:spPr bwMode="auto">
          <a:xfrm>
            <a:off x="6788150" y="4038600"/>
            <a:ext cx="6985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8" name="Freeform 86"/>
          <p:cNvSpPr>
            <a:spLocks/>
          </p:cNvSpPr>
          <p:nvPr/>
        </p:nvSpPr>
        <p:spPr bwMode="auto">
          <a:xfrm>
            <a:off x="4991100" y="3740150"/>
            <a:ext cx="2114550" cy="488950"/>
          </a:xfrm>
          <a:custGeom>
            <a:avLst/>
            <a:gdLst>
              <a:gd name="T0" fmla="*/ 0 w 1332"/>
              <a:gd name="T1" fmla="*/ 0 h 308"/>
              <a:gd name="T2" fmla="*/ 158 w 1332"/>
              <a:gd name="T3" fmla="*/ 0 h 308"/>
              <a:gd name="T4" fmla="*/ 1332 w 1332"/>
              <a:gd name="T5" fmla="*/ 308 h 308"/>
              <a:gd name="T6" fmla="*/ 0 60000 65536"/>
              <a:gd name="T7" fmla="*/ 0 60000 65536"/>
              <a:gd name="T8" fmla="*/ 0 60000 65536"/>
              <a:gd name="T9" fmla="*/ 0 w 1332"/>
              <a:gd name="T10" fmla="*/ 0 h 308"/>
              <a:gd name="T11" fmla="*/ 1332 w 1332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2" h="308">
                <a:moveTo>
                  <a:pt x="0" y="0"/>
                </a:moveTo>
                <a:lnTo>
                  <a:pt x="158" y="0"/>
                </a:lnTo>
                <a:lnTo>
                  <a:pt x="1332" y="308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9" name="Line 87"/>
          <p:cNvSpPr>
            <a:spLocks noChangeShapeType="1"/>
          </p:cNvSpPr>
          <p:nvPr/>
        </p:nvSpPr>
        <p:spPr bwMode="auto">
          <a:xfrm>
            <a:off x="4803775" y="4086225"/>
            <a:ext cx="1898650" cy="1238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0" name="Line 88"/>
          <p:cNvSpPr>
            <a:spLocks noChangeShapeType="1"/>
          </p:cNvSpPr>
          <p:nvPr/>
        </p:nvSpPr>
        <p:spPr bwMode="auto">
          <a:xfrm>
            <a:off x="4921250" y="4435475"/>
            <a:ext cx="19907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1" name="Line 89"/>
          <p:cNvSpPr>
            <a:spLocks noChangeShapeType="1"/>
          </p:cNvSpPr>
          <p:nvPr/>
        </p:nvSpPr>
        <p:spPr bwMode="auto">
          <a:xfrm>
            <a:off x="4551363" y="2036763"/>
            <a:ext cx="23066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2" name="Line 90"/>
          <p:cNvSpPr>
            <a:spLocks noChangeShapeType="1"/>
          </p:cNvSpPr>
          <p:nvPr/>
        </p:nvSpPr>
        <p:spPr bwMode="auto">
          <a:xfrm flipH="1">
            <a:off x="1866900" y="2036763"/>
            <a:ext cx="165893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3" name="Freeform 91"/>
          <p:cNvSpPr>
            <a:spLocks/>
          </p:cNvSpPr>
          <p:nvPr/>
        </p:nvSpPr>
        <p:spPr bwMode="auto">
          <a:xfrm>
            <a:off x="1889125" y="2374900"/>
            <a:ext cx="1635125" cy="590550"/>
          </a:xfrm>
          <a:custGeom>
            <a:avLst/>
            <a:gdLst>
              <a:gd name="T0" fmla="*/ 0 w 1030"/>
              <a:gd name="T1" fmla="*/ 372 h 372"/>
              <a:gd name="T2" fmla="*/ 926 w 1030"/>
              <a:gd name="T3" fmla="*/ 0 h 372"/>
              <a:gd name="T4" fmla="*/ 1030 w 1030"/>
              <a:gd name="T5" fmla="*/ 0 h 372"/>
              <a:gd name="T6" fmla="*/ 0 60000 65536"/>
              <a:gd name="T7" fmla="*/ 0 60000 65536"/>
              <a:gd name="T8" fmla="*/ 0 60000 65536"/>
              <a:gd name="T9" fmla="*/ 0 w 1030"/>
              <a:gd name="T10" fmla="*/ 0 h 372"/>
              <a:gd name="T11" fmla="*/ 1030 w 1030"/>
              <a:gd name="T12" fmla="*/ 372 h 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" h="372">
                <a:moveTo>
                  <a:pt x="0" y="372"/>
                </a:moveTo>
                <a:lnTo>
                  <a:pt x="926" y="0"/>
                </a:lnTo>
                <a:lnTo>
                  <a:pt x="103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4" name="Freeform 92"/>
          <p:cNvSpPr>
            <a:spLocks/>
          </p:cNvSpPr>
          <p:nvPr/>
        </p:nvSpPr>
        <p:spPr bwMode="auto">
          <a:xfrm>
            <a:off x="2174875" y="2711450"/>
            <a:ext cx="1346200" cy="685800"/>
          </a:xfrm>
          <a:custGeom>
            <a:avLst/>
            <a:gdLst>
              <a:gd name="T0" fmla="*/ 0 w 848"/>
              <a:gd name="T1" fmla="*/ 432 h 432"/>
              <a:gd name="T2" fmla="*/ 744 w 848"/>
              <a:gd name="T3" fmla="*/ 0 h 432"/>
              <a:gd name="T4" fmla="*/ 848 w 848"/>
              <a:gd name="T5" fmla="*/ 0 h 432"/>
              <a:gd name="T6" fmla="*/ 0 60000 65536"/>
              <a:gd name="T7" fmla="*/ 0 60000 65536"/>
              <a:gd name="T8" fmla="*/ 0 60000 65536"/>
              <a:gd name="T9" fmla="*/ 0 w 848"/>
              <a:gd name="T10" fmla="*/ 0 h 432"/>
              <a:gd name="T11" fmla="*/ 848 w 848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432">
                <a:moveTo>
                  <a:pt x="0" y="432"/>
                </a:moveTo>
                <a:lnTo>
                  <a:pt x="744" y="0"/>
                </a:lnTo>
                <a:lnTo>
                  <a:pt x="84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5" name="Freeform 93"/>
          <p:cNvSpPr>
            <a:spLocks/>
          </p:cNvSpPr>
          <p:nvPr/>
        </p:nvSpPr>
        <p:spPr bwMode="auto">
          <a:xfrm>
            <a:off x="1981200" y="3060700"/>
            <a:ext cx="1533525" cy="536575"/>
          </a:xfrm>
          <a:custGeom>
            <a:avLst/>
            <a:gdLst>
              <a:gd name="T0" fmla="*/ 0 w 966"/>
              <a:gd name="T1" fmla="*/ 338 h 338"/>
              <a:gd name="T2" fmla="*/ 858 w 966"/>
              <a:gd name="T3" fmla="*/ 0 h 338"/>
              <a:gd name="T4" fmla="*/ 966 w 966"/>
              <a:gd name="T5" fmla="*/ 0 h 338"/>
              <a:gd name="T6" fmla="*/ 0 60000 65536"/>
              <a:gd name="T7" fmla="*/ 0 60000 65536"/>
              <a:gd name="T8" fmla="*/ 0 60000 65536"/>
              <a:gd name="T9" fmla="*/ 0 w 966"/>
              <a:gd name="T10" fmla="*/ 0 h 338"/>
              <a:gd name="T11" fmla="*/ 966 w 966"/>
              <a:gd name="T12" fmla="*/ 338 h 3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6" h="338">
                <a:moveTo>
                  <a:pt x="0" y="338"/>
                </a:moveTo>
                <a:lnTo>
                  <a:pt x="858" y="0"/>
                </a:lnTo>
                <a:lnTo>
                  <a:pt x="9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6" name="Freeform 94"/>
          <p:cNvSpPr>
            <a:spLocks/>
          </p:cNvSpPr>
          <p:nvPr/>
        </p:nvSpPr>
        <p:spPr bwMode="auto">
          <a:xfrm>
            <a:off x="1895475" y="3400425"/>
            <a:ext cx="1619250" cy="454025"/>
          </a:xfrm>
          <a:custGeom>
            <a:avLst/>
            <a:gdLst>
              <a:gd name="T0" fmla="*/ 0 w 1020"/>
              <a:gd name="T1" fmla="*/ 286 h 286"/>
              <a:gd name="T2" fmla="*/ 2 w 1020"/>
              <a:gd name="T3" fmla="*/ 218 h 286"/>
              <a:gd name="T4" fmla="*/ 908 w 1020"/>
              <a:gd name="T5" fmla="*/ 0 h 286"/>
              <a:gd name="T6" fmla="*/ 1020 w 1020"/>
              <a:gd name="T7" fmla="*/ 0 h 286"/>
              <a:gd name="T8" fmla="*/ 0 60000 65536"/>
              <a:gd name="T9" fmla="*/ 0 60000 65536"/>
              <a:gd name="T10" fmla="*/ 0 60000 65536"/>
              <a:gd name="T11" fmla="*/ 0 60000 65536"/>
              <a:gd name="T12" fmla="*/ 0 w 1020"/>
              <a:gd name="T13" fmla="*/ 0 h 286"/>
              <a:gd name="T14" fmla="*/ 1020 w 1020"/>
              <a:gd name="T15" fmla="*/ 286 h 2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0" h="286">
                <a:moveTo>
                  <a:pt x="0" y="286"/>
                </a:moveTo>
                <a:lnTo>
                  <a:pt x="2" y="218"/>
                </a:lnTo>
                <a:lnTo>
                  <a:pt x="908" y="0"/>
                </a:lnTo>
                <a:lnTo>
                  <a:pt x="102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7" name="Line 95"/>
          <p:cNvSpPr>
            <a:spLocks noChangeShapeType="1"/>
          </p:cNvSpPr>
          <p:nvPr/>
        </p:nvSpPr>
        <p:spPr bwMode="auto">
          <a:xfrm>
            <a:off x="1720850" y="3800475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8" name="Line 96"/>
          <p:cNvSpPr>
            <a:spLocks noChangeShapeType="1"/>
          </p:cNvSpPr>
          <p:nvPr/>
        </p:nvSpPr>
        <p:spPr bwMode="auto">
          <a:xfrm>
            <a:off x="2073275" y="3800475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9" name="Line 97"/>
          <p:cNvSpPr>
            <a:spLocks noChangeShapeType="1"/>
          </p:cNvSpPr>
          <p:nvPr/>
        </p:nvSpPr>
        <p:spPr bwMode="auto">
          <a:xfrm>
            <a:off x="1720850" y="3854450"/>
            <a:ext cx="35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0" name="Freeform 98"/>
          <p:cNvSpPr>
            <a:spLocks/>
          </p:cNvSpPr>
          <p:nvPr/>
        </p:nvSpPr>
        <p:spPr bwMode="auto">
          <a:xfrm>
            <a:off x="2371725" y="4089400"/>
            <a:ext cx="1146175" cy="76200"/>
          </a:xfrm>
          <a:custGeom>
            <a:avLst/>
            <a:gdLst>
              <a:gd name="T0" fmla="*/ 0 w 722"/>
              <a:gd name="T1" fmla="*/ 48 h 48"/>
              <a:gd name="T2" fmla="*/ 624 w 722"/>
              <a:gd name="T3" fmla="*/ 0 h 48"/>
              <a:gd name="T4" fmla="*/ 722 w 722"/>
              <a:gd name="T5" fmla="*/ 0 h 48"/>
              <a:gd name="T6" fmla="*/ 0 60000 65536"/>
              <a:gd name="T7" fmla="*/ 0 60000 65536"/>
              <a:gd name="T8" fmla="*/ 0 60000 65536"/>
              <a:gd name="T9" fmla="*/ 0 w 722"/>
              <a:gd name="T10" fmla="*/ 0 h 48"/>
              <a:gd name="T11" fmla="*/ 722 w 72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2" h="48">
                <a:moveTo>
                  <a:pt x="0" y="48"/>
                </a:moveTo>
                <a:lnTo>
                  <a:pt x="624" y="0"/>
                </a:lnTo>
                <a:lnTo>
                  <a:pt x="72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1" name="Line 99"/>
          <p:cNvSpPr>
            <a:spLocks noChangeShapeType="1"/>
          </p:cNvSpPr>
          <p:nvPr/>
        </p:nvSpPr>
        <p:spPr bwMode="auto">
          <a:xfrm>
            <a:off x="2178050" y="4432300"/>
            <a:ext cx="1336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2" name="Freeform 100"/>
          <p:cNvSpPr>
            <a:spLocks/>
          </p:cNvSpPr>
          <p:nvPr/>
        </p:nvSpPr>
        <p:spPr bwMode="auto">
          <a:xfrm>
            <a:off x="4203700" y="2374900"/>
            <a:ext cx="2924175" cy="615950"/>
          </a:xfrm>
          <a:custGeom>
            <a:avLst/>
            <a:gdLst>
              <a:gd name="T0" fmla="*/ 0 w 1842"/>
              <a:gd name="T1" fmla="*/ 0 h 388"/>
              <a:gd name="T2" fmla="*/ 906 w 1842"/>
              <a:gd name="T3" fmla="*/ 0 h 388"/>
              <a:gd name="T4" fmla="*/ 1842 w 1842"/>
              <a:gd name="T5" fmla="*/ 388 h 388"/>
              <a:gd name="T6" fmla="*/ 0 60000 65536"/>
              <a:gd name="T7" fmla="*/ 0 60000 65536"/>
              <a:gd name="T8" fmla="*/ 0 60000 65536"/>
              <a:gd name="T9" fmla="*/ 0 w 1842"/>
              <a:gd name="T10" fmla="*/ 0 h 388"/>
              <a:gd name="T11" fmla="*/ 1842 w 1842"/>
              <a:gd name="T12" fmla="*/ 388 h 3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2" h="388">
                <a:moveTo>
                  <a:pt x="0" y="0"/>
                </a:moveTo>
                <a:lnTo>
                  <a:pt x="906" y="0"/>
                </a:lnTo>
                <a:lnTo>
                  <a:pt x="1842" y="38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3" name="Freeform 101"/>
          <p:cNvSpPr>
            <a:spLocks/>
          </p:cNvSpPr>
          <p:nvPr/>
        </p:nvSpPr>
        <p:spPr bwMode="auto">
          <a:xfrm>
            <a:off x="5581650" y="2708275"/>
            <a:ext cx="1158875" cy="755650"/>
          </a:xfrm>
          <a:custGeom>
            <a:avLst/>
            <a:gdLst>
              <a:gd name="T0" fmla="*/ 730 w 730"/>
              <a:gd name="T1" fmla="*/ 476 h 476"/>
              <a:gd name="T2" fmla="*/ 60 w 730"/>
              <a:gd name="T3" fmla="*/ 4 h 476"/>
              <a:gd name="T4" fmla="*/ 0 w 730"/>
              <a:gd name="T5" fmla="*/ 0 h 476"/>
              <a:gd name="T6" fmla="*/ 0 60000 65536"/>
              <a:gd name="T7" fmla="*/ 0 60000 65536"/>
              <a:gd name="T8" fmla="*/ 0 60000 65536"/>
              <a:gd name="T9" fmla="*/ 0 w 730"/>
              <a:gd name="T10" fmla="*/ 0 h 476"/>
              <a:gd name="T11" fmla="*/ 730 w 730"/>
              <a:gd name="T12" fmla="*/ 476 h 4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0" h="476">
                <a:moveTo>
                  <a:pt x="730" y="476"/>
                </a:moveTo>
                <a:lnTo>
                  <a:pt x="60" y="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4" name="Freeform 102"/>
          <p:cNvSpPr>
            <a:spLocks/>
          </p:cNvSpPr>
          <p:nvPr/>
        </p:nvSpPr>
        <p:spPr bwMode="auto">
          <a:xfrm>
            <a:off x="5530850" y="3057525"/>
            <a:ext cx="1355725" cy="635000"/>
          </a:xfrm>
          <a:custGeom>
            <a:avLst/>
            <a:gdLst>
              <a:gd name="T0" fmla="*/ 854 w 854"/>
              <a:gd name="T1" fmla="*/ 400 h 400"/>
              <a:gd name="T2" fmla="*/ 56 w 854"/>
              <a:gd name="T3" fmla="*/ 0 h 400"/>
              <a:gd name="T4" fmla="*/ 0 w 854"/>
              <a:gd name="T5" fmla="*/ 0 h 400"/>
              <a:gd name="T6" fmla="*/ 0 60000 65536"/>
              <a:gd name="T7" fmla="*/ 0 60000 65536"/>
              <a:gd name="T8" fmla="*/ 0 60000 65536"/>
              <a:gd name="T9" fmla="*/ 0 w 854"/>
              <a:gd name="T10" fmla="*/ 0 h 400"/>
              <a:gd name="T11" fmla="*/ 854 w 854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4" h="400">
                <a:moveTo>
                  <a:pt x="854" y="400"/>
                </a:moveTo>
                <a:lnTo>
                  <a:pt x="5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5" name="Freeform 103"/>
          <p:cNvSpPr>
            <a:spLocks/>
          </p:cNvSpPr>
          <p:nvPr/>
        </p:nvSpPr>
        <p:spPr bwMode="auto">
          <a:xfrm>
            <a:off x="4076700" y="3397250"/>
            <a:ext cx="3073400" cy="635000"/>
          </a:xfrm>
          <a:custGeom>
            <a:avLst/>
            <a:gdLst>
              <a:gd name="T0" fmla="*/ 0 w 1936"/>
              <a:gd name="T1" fmla="*/ 2 h 400"/>
              <a:gd name="T2" fmla="*/ 450 w 1936"/>
              <a:gd name="T3" fmla="*/ 0 h 400"/>
              <a:gd name="T4" fmla="*/ 1934 w 1936"/>
              <a:gd name="T5" fmla="*/ 302 h 400"/>
              <a:gd name="T6" fmla="*/ 1936 w 1936"/>
              <a:gd name="T7" fmla="*/ 400 h 400"/>
              <a:gd name="T8" fmla="*/ 0 60000 65536"/>
              <a:gd name="T9" fmla="*/ 0 60000 65536"/>
              <a:gd name="T10" fmla="*/ 0 60000 65536"/>
              <a:gd name="T11" fmla="*/ 0 60000 65536"/>
              <a:gd name="T12" fmla="*/ 0 w 1936"/>
              <a:gd name="T13" fmla="*/ 0 h 400"/>
              <a:gd name="T14" fmla="*/ 1936 w 1936"/>
              <a:gd name="T15" fmla="*/ 400 h 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6" h="400">
                <a:moveTo>
                  <a:pt x="0" y="2"/>
                </a:moveTo>
                <a:lnTo>
                  <a:pt x="450" y="0"/>
                </a:lnTo>
                <a:lnTo>
                  <a:pt x="1934" y="302"/>
                </a:lnTo>
                <a:lnTo>
                  <a:pt x="1936" y="40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6" name="Line 104"/>
          <p:cNvSpPr>
            <a:spLocks noChangeShapeType="1"/>
          </p:cNvSpPr>
          <p:nvPr/>
        </p:nvSpPr>
        <p:spPr bwMode="auto">
          <a:xfrm>
            <a:off x="6788150" y="3984625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7" name="Line 105"/>
          <p:cNvSpPr>
            <a:spLocks noChangeShapeType="1"/>
          </p:cNvSpPr>
          <p:nvPr/>
        </p:nvSpPr>
        <p:spPr bwMode="auto">
          <a:xfrm>
            <a:off x="7486650" y="3984625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8" name="Line 106"/>
          <p:cNvSpPr>
            <a:spLocks noChangeShapeType="1"/>
          </p:cNvSpPr>
          <p:nvPr/>
        </p:nvSpPr>
        <p:spPr bwMode="auto">
          <a:xfrm>
            <a:off x="6788150" y="4038600"/>
            <a:ext cx="698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9" name="Freeform 107"/>
          <p:cNvSpPr>
            <a:spLocks/>
          </p:cNvSpPr>
          <p:nvPr/>
        </p:nvSpPr>
        <p:spPr bwMode="auto">
          <a:xfrm>
            <a:off x="4991100" y="3740150"/>
            <a:ext cx="2114550" cy="488950"/>
          </a:xfrm>
          <a:custGeom>
            <a:avLst/>
            <a:gdLst>
              <a:gd name="T0" fmla="*/ 0 w 1332"/>
              <a:gd name="T1" fmla="*/ 0 h 308"/>
              <a:gd name="T2" fmla="*/ 158 w 1332"/>
              <a:gd name="T3" fmla="*/ 0 h 308"/>
              <a:gd name="T4" fmla="*/ 1332 w 1332"/>
              <a:gd name="T5" fmla="*/ 308 h 308"/>
              <a:gd name="T6" fmla="*/ 0 60000 65536"/>
              <a:gd name="T7" fmla="*/ 0 60000 65536"/>
              <a:gd name="T8" fmla="*/ 0 60000 65536"/>
              <a:gd name="T9" fmla="*/ 0 w 1332"/>
              <a:gd name="T10" fmla="*/ 0 h 308"/>
              <a:gd name="T11" fmla="*/ 1332 w 1332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2" h="308">
                <a:moveTo>
                  <a:pt x="0" y="0"/>
                </a:moveTo>
                <a:lnTo>
                  <a:pt x="158" y="0"/>
                </a:lnTo>
                <a:lnTo>
                  <a:pt x="1332" y="30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80" name="Line 108"/>
          <p:cNvSpPr>
            <a:spLocks noChangeShapeType="1"/>
          </p:cNvSpPr>
          <p:nvPr/>
        </p:nvSpPr>
        <p:spPr bwMode="auto">
          <a:xfrm>
            <a:off x="4803775" y="4086225"/>
            <a:ext cx="189865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81" name="Line 109"/>
          <p:cNvSpPr>
            <a:spLocks noChangeShapeType="1"/>
          </p:cNvSpPr>
          <p:nvPr/>
        </p:nvSpPr>
        <p:spPr bwMode="auto">
          <a:xfrm>
            <a:off x="4921250" y="4435475"/>
            <a:ext cx="1990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82" name="Line 110"/>
          <p:cNvSpPr>
            <a:spLocks noChangeShapeType="1"/>
          </p:cNvSpPr>
          <p:nvPr/>
        </p:nvSpPr>
        <p:spPr bwMode="auto">
          <a:xfrm>
            <a:off x="4551363" y="2036763"/>
            <a:ext cx="23066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83" name="Line 111"/>
          <p:cNvSpPr>
            <a:spLocks noChangeShapeType="1"/>
          </p:cNvSpPr>
          <p:nvPr/>
        </p:nvSpPr>
        <p:spPr bwMode="auto">
          <a:xfrm flipH="1">
            <a:off x="1866900" y="2036763"/>
            <a:ext cx="16589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84" name="Text Box 112"/>
          <p:cNvSpPr txBox="1">
            <a:spLocks noChangeArrowheads="1"/>
          </p:cNvSpPr>
          <p:nvPr/>
        </p:nvSpPr>
        <p:spPr bwMode="auto">
          <a:xfrm>
            <a:off x="5730875" y="4797425"/>
            <a:ext cx="3021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Arial Black" pitchFamily="28" charset="0"/>
              </a:rPr>
              <a:t>Vocal folds in open position; open glottis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Voice Production</a:t>
            </a:r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intermittent release of expired air while opening and closing glottis</a:t>
            </a:r>
          </a:p>
          <a:p>
            <a:pPr eaLnBrk="1" hangingPunct="1"/>
            <a:r>
              <a:rPr lang="en-US" sz="2800" dirty="0" smtClean="0"/>
              <a:t>Pitch </a:t>
            </a:r>
          </a:p>
          <a:p>
            <a:pPr lvl="1"/>
            <a:r>
              <a:rPr lang="en-US" sz="2400" dirty="0" smtClean="0"/>
              <a:t>determined by length and tension of vocal cords </a:t>
            </a:r>
          </a:p>
          <a:p>
            <a:pPr eaLnBrk="1" hangingPunct="1"/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depends upon force of air</a:t>
            </a:r>
          </a:p>
          <a:p>
            <a:pPr eaLnBrk="1" hangingPunct="1"/>
            <a:r>
              <a:rPr lang="en-US" sz="2800" dirty="0" smtClean="0"/>
              <a:t>__________________________________________________ amplify and enhance sound quality</a:t>
            </a:r>
          </a:p>
          <a:p>
            <a:pPr lvl="1"/>
            <a:r>
              <a:rPr lang="en-US" sz="2400" dirty="0" smtClean="0"/>
              <a:t>Pharynx </a:t>
            </a:r>
          </a:p>
          <a:p>
            <a:pPr lvl="1"/>
            <a:r>
              <a:rPr lang="en-US" sz="2400" dirty="0" smtClean="0"/>
              <a:t>Oral cavity</a:t>
            </a:r>
          </a:p>
          <a:p>
            <a:pPr lvl="1"/>
            <a:r>
              <a:rPr lang="en-US" sz="2400" dirty="0" smtClean="0"/>
              <a:t>Nasal cavity</a:t>
            </a:r>
          </a:p>
          <a:p>
            <a:pPr lvl="1"/>
            <a:r>
              <a:rPr lang="en-US" sz="2400" dirty="0" smtClean="0"/>
              <a:t>Sinus cavities  </a:t>
            </a:r>
          </a:p>
          <a:p>
            <a:pPr eaLnBrk="1" hangingPunct="1"/>
            <a:r>
              <a:rPr lang="en-US" sz="2800" dirty="0" smtClean="0"/>
              <a:t>Sound is "shaped" into language by muscles of pharynx, tongue, soft palate, and lips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 Larynx</a:t>
            </a:r>
          </a:p>
        </p:txBody>
      </p:sp>
      <p:sp>
        <p:nvSpPr>
          <p:cNvPr id="5120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Vocal folds may ______________________________ to prevent air passage</a:t>
            </a:r>
          </a:p>
          <a:p>
            <a:pPr eaLnBrk="1" hangingPunct="1"/>
            <a:r>
              <a:rPr lang="en-US" dirty="0" smtClean="0"/>
              <a:t>Example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Abdominal muscles contract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Intra-abdominal pressure rises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Helps to empty rectum or stabilizes trunk during heavy lifting</a:t>
            </a:r>
          </a:p>
          <a:p>
            <a:pPr lvl="2"/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Closes to initiate a “grunt”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229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Trachea</a:t>
            </a:r>
          </a:p>
        </p:txBody>
      </p:sp>
      <p:sp>
        <p:nvSpPr>
          <p:cNvPr id="5222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Windpipe</a:t>
            </a:r>
          </a:p>
          <a:p>
            <a:pPr lvl="1"/>
            <a:r>
              <a:rPr lang="en-US" dirty="0" smtClean="0"/>
              <a:t>from larynx into </a:t>
            </a:r>
            <a:r>
              <a:rPr lang="en-US" dirty="0" err="1" smtClean="0"/>
              <a:t>mediastinum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Wall composed of three layers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 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ciliated </a:t>
            </a:r>
            <a:r>
              <a:rPr lang="en-US" dirty="0" err="1" smtClean="0">
                <a:ea typeface="ＭＳ Ｐゴシック" pitchFamily="28" charset="-128"/>
              </a:rPr>
              <a:t>pseudostratified</a:t>
            </a:r>
            <a:r>
              <a:rPr lang="en-US" dirty="0" smtClean="0">
                <a:ea typeface="ＭＳ Ｐゴシック" pitchFamily="28" charset="-128"/>
              </a:rPr>
              <a:t> epithelium with goblet cells </a:t>
            </a: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 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connective tissue with </a:t>
            </a:r>
            <a:r>
              <a:rPr lang="en-US" dirty="0" err="1" smtClean="0">
                <a:ea typeface="ＭＳ Ｐゴシック" pitchFamily="28" charset="-128"/>
              </a:rPr>
              <a:t>seromucous</a:t>
            </a:r>
            <a:r>
              <a:rPr lang="en-US" dirty="0" smtClean="0">
                <a:ea typeface="ＭＳ Ｐゴシック" pitchFamily="28" charset="-128"/>
              </a:rPr>
              <a:t> glands</a:t>
            </a: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 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outermost layer made of connective tissue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encases C-shaped rings of hyaline cartilage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Respiratory System: Functional Anatomy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Major organs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Nose, nasal cavity, and </a:t>
            </a:r>
            <a:r>
              <a:rPr lang="en-US" b="1" dirty="0" err="1" smtClean="0">
                <a:ea typeface="ＭＳ Ｐゴシック" pitchFamily="28" charset="-128"/>
              </a:rPr>
              <a:t>paranasal</a:t>
            </a:r>
            <a:r>
              <a:rPr lang="en-US" b="1" dirty="0" smtClean="0">
                <a:ea typeface="ＭＳ Ｐゴシック" pitchFamily="28" charset="-128"/>
              </a:rPr>
              <a:t> sinuses</a:t>
            </a: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 </a:t>
            </a: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Larynx</a:t>
            </a: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 </a:t>
            </a: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Bronchi and their branches</a:t>
            </a: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Lungs and alveoli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Trachea</a:t>
            </a:r>
          </a:p>
        </p:txBody>
      </p:sp>
      <p:sp>
        <p:nvSpPr>
          <p:cNvPr id="5325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Trachealis</a:t>
            </a:r>
            <a:r>
              <a:rPr lang="en-US" b="1" dirty="0" smtClean="0"/>
              <a:t> muscle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Connects posterior parts of cartilage rings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 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Point where trachea branches into two </a:t>
            </a:r>
            <a:r>
              <a:rPr lang="en-US" b="1" dirty="0" smtClean="0">
                <a:ea typeface="ＭＳ Ｐゴシック" pitchFamily="28" charset="-128"/>
              </a:rPr>
              <a:t>main bronchi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Bronchi and Subdivisions</a:t>
            </a:r>
          </a:p>
        </p:txBody>
      </p:sp>
      <p:sp>
        <p:nvSpPr>
          <p:cNvPr id="5734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Air passages undergo _____________________ of branching </a:t>
            </a:r>
            <a:r>
              <a:rPr lang="en-US" dirty="0" smtClean="0">
                <a:sym typeface="Wingdings" pitchFamily="28" charset="2"/>
              </a:rPr>
              <a:t></a:t>
            </a:r>
            <a:r>
              <a:rPr lang="en-US" dirty="0" smtClean="0"/>
              <a:t> </a:t>
            </a:r>
            <a:r>
              <a:rPr lang="en-US" b="1" dirty="0" smtClean="0"/>
              <a:t>bronchial</a:t>
            </a:r>
            <a:r>
              <a:rPr lang="en-US" dirty="0" smtClean="0"/>
              <a:t> (respiratory) </a:t>
            </a:r>
            <a:r>
              <a:rPr lang="en-US" b="1" dirty="0" smtClean="0"/>
              <a:t>tree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From tips of bronchial tree </a:t>
            </a:r>
          </a:p>
          <a:p>
            <a:pPr lvl="1"/>
            <a:endParaRPr lang="en-US" dirty="0" smtClean="0">
              <a:sym typeface="Wingdings" pitchFamily="28" charset="2"/>
            </a:endParaRPr>
          </a:p>
          <a:p>
            <a:pPr lvl="1"/>
            <a:r>
              <a:rPr lang="en-US" dirty="0" smtClean="0">
                <a:sym typeface="Wingdings" pitchFamily="28" charset="2"/>
              </a:rPr>
              <a:t> conducting zone structures </a:t>
            </a:r>
          </a:p>
          <a:p>
            <a:pPr lvl="2"/>
            <a:endParaRPr lang="en-US" dirty="0" smtClean="0">
              <a:sym typeface="Wingdings" pitchFamily="28" charset="2"/>
            </a:endParaRPr>
          </a:p>
          <a:p>
            <a:pPr lvl="2"/>
            <a:r>
              <a:rPr lang="en-US" dirty="0" smtClean="0">
                <a:sym typeface="Wingdings" pitchFamily="28" charset="2"/>
              </a:rPr>
              <a:t>  </a:t>
            </a:r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Conducting Zone Structures</a:t>
            </a:r>
          </a:p>
        </p:txBody>
      </p:sp>
      <p:sp>
        <p:nvSpPr>
          <p:cNvPr id="583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>
              <a:sym typeface="Symbol" pitchFamily="28" charset="2"/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b="1" dirty="0" smtClean="0"/>
              <a:t>right and left main</a:t>
            </a:r>
            <a:r>
              <a:rPr lang="en-US" dirty="0" smtClean="0"/>
              <a:t> (primary) </a:t>
            </a:r>
            <a:r>
              <a:rPr lang="en-US" b="1" dirty="0" smtClean="0"/>
              <a:t>bronchi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Each main bronchus enters </a:t>
            </a:r>
            <a:r>
              <a:rPr lang="en-US" dirty="0" err="1" smtClean="0"/>
              <a:t>hilum</a:t>
            </a:r>
            <a:r>
              <a:rPr lang="en-US" dirty="0" smtClean="0"/>
              <a:t> of one lung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Each main bronchus branches into </a:t>
            </a:r>
            <a:r>
              <a:rPr lang="en-US" b="1" dirty="0" smtClean="0"/>
              <a:t>lobar</a:t>
            </a:r>
            <a:r>
              <a:rPr lang="en-US" dirty="0" smtClean="0"/>
              <a:t> (secondary) </a:t>
            </a:r>
            <a:r>
              <a:rPr lang="en-US" b="1" dirty="0" smtClean="0"/>
              <a:t>bronchi</a:t>
            </a:r>
            <a:r>
              <a:rPr lang="en-US" dirty="0" smtClean="0"/>
              <a:t> (three on right, two on left)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Each lobar bronchus supplies one lobe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Conducting Zone Structures</a:t>
            </a:r>
          </a:p>
        </p:txBody>
      </p:sp>
      <p:sp>
        <p:nvSpPr>
          <p:cNvPr id="5939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4419600" cy="4906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Each lobar bronchus branches into </a:t>
            </a:r>
            <a:r>
              <a:rPr lang="en-US" b="1" dirty="0" smtClean="0"/>
              <a:t>segmental</a:t>
            </a:r>
            <a:r>
              <a:rPr lang="en-US" dirty="0" smtClean="0"/>
              <a:t> (tertiary) </a:t>
            </a:r>
            <a:r>
              <a:rPr lang="en-US" b="1" dirty="0" smtClean="0"/>
              <a:t>bronchi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Segmental bronchi divide repeatedly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Branches become smaller and smaller </a:t>
            </a:r>
            <a:r>
              <a:rPr lang="en-US" dirty="0" smtClean="0">
                <a:sym typeface="Wingdings" pitchFamily="28" charset="2"/>
              </a:rPr>
              <a:t></a:t>
            </a:r>
            <a:endParaRPr lang="en-US" dirty="0" smtClean="0"/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 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less than 1 mm in diameter</a:t>
            </a: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 </a:t>
            </a:r>
            <a:endParaRPr lang="en-US" dirty="0" smtClean="0">
              <a:ea typeface="ＭＳ Ｐゴシック" pitchFamily="28" charset="-128"/>
            </a:endParaRPr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3579" y="1371600"/>
            <a:ext cx="397042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</a:rPr>
              <a:t>Figure 22.7  Conducting zone passages.</a:t>
            </a:r>
            <a:endParaRPr lang="en-US" sz="1800" b="0" smtClean="0"/>
          </a:p>
        </p:txBody>
      </p:sp>
      <p:pic>
        <p:nvPicPr>
          <p:cNvPr id="60420" name="Picture 24" descr="figure_22_07_unlabeled"/>
          <p:cNvPicPr>
            <a:picLocks noChangeAspect="1" noChangeArrowheads="1"/>
          </p:cNvPicPr>
          <p:nvPr/>
        </p:nvPicPr>
        <p:blipFill>
          <a:blip r:embed="rId3" cstate="print"/>
          <a:srcRect b="3410"/>
          <a:stretch>
            <a:fillRect/>
          </a:stretch>
        </p:blipFill>
        <p:spPr bwMode="auto">
          <a:xfrm>
            <a:off x="273050" y="706438"/>
            <a:ext cx="8597900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25"/>
          <p:cNvSpPr txBox="1">
            <a:spLocks noChangeArrowheads="1"/>
          </p:cNvSpPr>
          <p:nvPr/>
        </p:nvSpPr>
        <p:spPr bwMode="auto">
          <a:xfrm>
            <a:off x="234950" y="2879725"/>
            <a:ext cx="1465263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b="1" dirty="0">
                <a:latin typeface="Arial" charset="0"/>
              </a:rPr>
              <a:t>Superior lobe </a:t>
            </a:r>
          </a:p>
          <a:p>
            <a:r>
              <a:rPr lang="en-US" sz="1500" b="1" dirty="0">
                <a:latin typeface="Arial" charset="0"/>
              </a:rPr>
              <a:t>of right lung</a:t>
            </a:r>
          </a:p>
        </p:txBody>
      </p:sp>
      <p:sp>
        <p:nvSpPr>
          <p:cNvPr id="60422" name="Text Box 26"/>
          <p:cNvSpPr txBox="1">
            <a:spLocks noChangeArrowheads="1"/>
          </p:cNvSpPr>
          <p:nvPr/>
        </p:nvSpPr>
        <p:spPr bwMode="auto">
          <a:xfrm>
            <a:off x="260350" y="4222750"/>
            <a:ext cx="1295400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b="1" dirty="0">
                <a:latin typeface="Arial" charset="0"/>
              </a:rPr>
              <a:t>Middle lobe</a:t>
            </a:r>
          </a:p>
          <a:p>
            <a:r>
              <a:rPr lang="en-US" sz="1500" b="1" dirty="0">
                <a:latin typeface="Arial" charset="0"/>
              </a:rPr>
              <a:t>of right lung</a:t>
            </a:r>
          </a:p>
        </p:txBody>
      </p:sp>
      <p:sp>
        <p:nvSpPr>
          <p:cNvPr id="60423" name="Text Box 27"/>
          <p:cNvSpPr txBox="1">
            <a:spLocks noChangeArrowheads="1"/>
          </p:cNvSpPr>
          <p:nvPr/>
        </p:nvSpPr>
        <p:spPr bwMode="auto">
          <a:xfrm>
            <a:off x="254000" y="5106988"/>
            <a:ext cx="1295400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b="1" dirty="0">
                <a:latin typeface="Arial" charset="0"/>
              </a:rPr>
              <a:t>Inferior lobe</a:t>
            </a:r>
          </a:p>
          <a:p>
            <a:r>
              <a:rPr lang="en-US" sz="1500" b="1" dirty="0">
                <a:latin typeface="Arial" charset="0"/>
              </a:rPr>
              <a:t>of right lung</a:t>
            </a:r>
          </a:p>
        </p:txBody>
      </p:sp>
      <p:sp>
        <p:nvSpPr>
          <p:cNvPr id="60424" name="Text Box 28"/>
          <p:cNvSpPr txBox="1">
            <a:spLocks noChangeArrowheads="1"/>
          </p:cNvSpPr>
          <p:nvPr/>
        </p:nvSpPr>
        <p:spPr bwMode="auto">
          <a:xfrm>
            <a:off x="5091113" y="681038"/>
            <a:ext cx="91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>
                <a:latin typeface="Arial" charset="0"/>
              </a:rPr>
              <a:t>Trachea</a:t>
            </a:r>
          </a:p>
        </p:txBody>
      </p:sp>
      <p:sp>
        <p:nvSpPr>
          <p:cNvPr id="60425" name="Text Box 29"/>
          <p:cNvSpPr txBox="1">
            <a:spLocks noChangeArrowheads="1"/>
          </p:cNvSpPr>
          <p:nvPr/>
        </p:nvSpPr>
        <p:spPr bwMode="auto">
          <a:xfrm>
            <a:off x="6907213" y="1600200"/>
            <a:ext cx="1411287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b="1" dirty="0">
                <a:latin typeface="Arial" charset="0"/>
              </a:rPr>
              <a:t>Superior lobe</a:t>
            </a:r>
          </a:p>
          <a:p>
            <a:r>
              <a:rPr lang="en-US" sz="1500" b="1" dirty="0">
                <a:latin typeface="Arial" charset="0"/>
              </a:rPr>
              <a:t>of left lung</a:t>
            </a:r>
          </a:p>
        </p:txBody>
      </p:sp>
      <p:sp>
        <p:nvSpPr>
          <p:cNvPr id="60426" name="Text Box 30"/>
          <p:cNvSpPr txBox="1">
            <a:spLocks noChangeArrowheads="1"/>
          </p:cNvSpPr>
          <p:nvPr/>
        </p:nvSpPr>
        <p:spPr bwMode="auto">
          <a:xfrm>
            <a:off x="6910388" y="2220913"/>
            <a:ext cx="1052512" cy="7445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500" b="1" dirty="0">
                <a:latin typeface="Arial" charset="0"/>
              </a:rPr>
              <a:t>Left main</a:t>
            </a:r>
          </a:p>
          <a:p>
            <a:pPr>
              <a:lnSpc>
                <a:spcPct val="95000"/>
              </a:lnSpc>
            </a:pPr>
            <a:r>
              <a:rPr lang="en-US" sz="1500" b="1" dirty="0">
                <a:latin typeface="Arial" charset="0"/>
              </a:rPr>
              <a:t>(primary)</a:t>
            </a:r>
          </a:p>
          <a:p>
            <a:pPr>
              <a:lnSpc>
                <a:spcPct val="95000"/>
              </a:lnSpc>
            </a:pPr>
            <a:r>
              <a:rPr lang="en-US" sz="1500" b="1" dirty="0">
                <a:latin typeface="Arial" charset="0"/>
              </a:rPr>
              <a:t>bronchus</a:t>
            </a:r>
          </a:p>
        </p:txBody>
      </p:sp>
      <p:sp>
        <p:nvSpPr>
          <p:cNvPr id="60427" name="Text Box 31"/>
          <p:cNvSpPr txBox="1">
            <a:spLocks noChangeArrowheads="1"/>
          </p:cNvSpPr>
          <p:nvPr/>
        </p:nvSpPr>
        <p:spPr bwMode="auto">
          <a:xfrm>
            <a:off x="6907213" y="3073400"/>
            <a:ext cx="1846262" cy="527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500" b="1" dirty="0">
                <a:latin typeface="Arial" charset="0"/>
              </a:rPr>
              <a:t>Lobar (secondary)</a:t>
            </a:r>
          </a:p>
          <a:p>
            <a:pPr>
              <a:lnSpc>
                <a:spcPct val="95000"/>
              </a:lnSpc>
            </a:pPr>
            <a:r>
              <a:rPr lang="en-US" sz="1500" b="1" dirty="0">
                <a:latin typeface="Arial" charset="0"/>
              </a:rPr>
              <a:t>bronchus</a:t>
            </a:r>
          </a:p>
        </p:txBody>
      </p:sp>
      <p:sp>
        <p:nvSpPr>
          <p:cNvPr id="60428" name="Text Box 32"/>
          <p:cNvSpPr txBox="1">
            <a:spLocks noChangeArrowheads="1"/>
          </p:cNvSpPr>
          <p:nvPr/>
        </p:nvSpPr>
        <p:spPr bwMode="auto">
          <a:xfrm>
            <a:off x="6908800" y="3713163"/>
            <a:ext cx="1973263" cy="527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500" b="1" dirty="0">
                <a:latin typeface="Arial" charset="0"/>
              </a:rPr>
              <a:t>Segmental (tertiary)</a:t>
            </a:r>
          </a:p>
          <a:p>
            <a:pPr>
              <a:lnSpc>
                <a:spcPct val="95000"/>
              </a:lnSpc>
            </a:pPr>
            <a:r>
              <a:rPr lang="en-US" sz="1500" b="1" dirty="0">
                <a:latin typeface="Arial" charset="0"/>
              </a:rPr>
              <a:t>bronchus</a:t>
            </a:r>
          </a:p>
        </p:txBody>
      </p:sp>
      <p:sp>
        <p:nvSpPr>
          <p:cNvPr id="60429" name="Text Box 33"/>
          <p:cNvSpPr txBox="1">
            <a:spLocks noChangeArrowheads="1"/>
          </p:cNvSpPr>
          <p:nvPr/>
        </p:nvSpPr>
        <p:spPr bwMode="auto">
          <a:xfrm>
            <a:off x="6919913" y="5078413"/>
            <a:ext cx="1284287" cy="527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500" b="1" dirty="0">
                <a:latin typeface="Arial" charset="0"/>
              </a:rPr>
              <a:t>Inferior lobe</a:t>
            </a:r>
          </a:p>
          <a:p>
            <a:pPr>
              <a:lnSpc>
                <a:spcPct val="95000"/>
              </a:lnSpc>
            </a:pPr>
            <a:r>
              <a:rPr lang="en-US" sz="1500" b="1" dirty="0">
                <a:latin typeface="Arial" charset="0"/>
              </a:rPr>
              <a:t>of left lung</a:t>
            </a:r>
          </a:p>
        </p:txBody>
      </p:sp>
      <p:sp>
        <p:nvSpPr>
          <p:cNvPr id="60430" name="Line 34"/>
          <p:cNvSpPr>
            <a:spLocks noChangeShapeType="1"/>
          </p:cNvSpPr>
          <p:nvPr/>
        </p:nvSpPr>
        <p:spPr bwMode="auto">
          <a:xfrm>
            <a:off x="5978525" y="5227638"/>
            <a:ext cx="955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Line 35"/>
          <p:cNvSpPr>
            <a:spLocks noChangeShapeType="1"/>
          </p:cNvSpPr>
          <p:nvPr/>
        </p:nvSpPr>
        <p:spPr bwMode="auto">
          <a:xfrm>
            <a:off x="5557838" y="3860800"/>
            <a:ext cx="1381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Line 36"/>
          <p:cNvSpPr>
            <a:spLocks noChangeShapeType="1"/>
          </p:cNvSpPr>
          <p:nvPr/>
        </p:nvSpPr>
        <p:spPr bwMode="auto">
          <a:xfrm>
            <a:off x="5211763" y="3221038"/>
            <a:ext cx="1731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Freeform 37"/>
          <p:cNvSpPr>
            <a:spLocks/>
          </p:cNvSpPr>
          <p:nvPr/>
        </p:nvSpPr>
        <p:spPr bwMode="auto">
          <a:xfrm>
            <a:off x="4322763" y="2378075"/>
            <a:ext cx="2620962" cy="244475"/>
          </a:xfrm>
          <a:custGeom>
            <a:avLst/>
            <a:gdLst>
              <a:gd name="T0" fmla="*/ 0 w 1651"/>
              <a:gd name="T1" fmla="*/ 154 h 154"/>
              <a:gd name="T2" fmla="*/ 1379 w 1651"/>
              <a:gd name="T3" fmla="*/ 0 h 154"/>
              <a:gd name="T4" fmla="*/ 1651 w 1651"/>
              <a:gd name="T5" fmla="*/ 1 h 154"/>
              <a:gd name="T6" fmla="*/ 0 60000 65536"/>
              <a:gd name="T7" fmla="*/ 0 60000 65536"/>
              <a:gd name="T8" fmla="*/ 0 60000 65536"/>
              <a:gd name="T9" fmla="*/ 0 w 1651"/>
              <a:gd name="T10" fmla="*/ 0 h 154"/>
              <a:gd name="T11" fmla="*/ 1651 w 1651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1" h="154">
                <a:moveTo>
                  <a:pt x="0" y="154"/>
                </a:moveTo>
                <a:lnTo>
                  <a:pt x="1379" y="0"/>
                </a:lnTo>
                <a:lnTo>
                  <a:pt x="1651" y="1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Line 38"/>
          <p:cNvSpPr>
            <a:spLocks noChangeShapeType="1"/>
          </p:cNvSpPr>
          <p:nvPr/>
        </p:nvSpPr>
        <p:spPr bwMode="auto">
          <a:xfrm>
            <a:off x="5567363" y="1757363"/>
            <a:ext cx="1376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Freeform 39"/>
          <p:cNvSpPr>
            <a:spLocks/>
          </p:cNvSpPr>
          <p:nvPr/>
        </p:nvSpPr>
        <p:spPr bwMode="auto">
          <a:xfrm>
            <a:off x="4267200" y="833438"/>
            <a:ext cx="868363" cy="471487"/>
          </a:xfrm>
          <a:custGeom>
            <a:avLst/>
            <a:gdLst>
              <a:gd name="T0" fmla="*/ 0 w 547"/>
              <a:gd name="T1" fmla="*/ 297 h 297"/>
              <a:gd name="T2" fmla="*/ 371 w 547"/>
              <a:gd name="T3" fmla="*/ 0 h 297"/>
              <a:gd name="T4" fmla="*/ 547 w 547"/>
              <a:gd name="T5" fmla="*/ 3 h 297"/>
              <a:gd name="T6" fmla="*/ 0 60000 65536"/>
              <a:gd name="T7" fmla="*/ 0 60000 65536"/>
              <a:gd name="T8" fmla="*/ 0 60000 65536"/>
              <a:gd name="T9" fmla="*/ 0 w 547"/>
              <a:gd name="T10" fmla="*/ 0 h 297"/>
              <a:gd name="T11" fmla="*/ 547 w 547"/>
              <a:gd name="T12" fmla="*/ 297 h 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7" h="297">
                <a:moveTo>
                  <a:pt x="0" y="297"/>
                </a:moveTo>
                <a:lnTo>
                  <a:pt x="371" y="0"/>
                </a:lnTo>
                <a:lnTo>
                  <a:pt x="547" y="3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Line 40"/>
          <p:cNvSpPr>
            <a:spLocks noChangeShapeType="1"/>
          </p:cNvSpPr>
          <p:nvPr/>
        </p:nvSpPr>
        <p:spPr bwMode="auto">
          <a:xfrm>
            <a:off x="1620838" y="3052763"/>
            <a:ext cx="7826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7" name="Line 41"/>
          <p:cNvSpPr>
            <a:spLocks noChangeShapeType="1"/>
          </p:cNvSpPr>
          <p:nvPr/>
        </p:nvSpPr>
        <p:spPr bwMode="auto">
          <a:xfrm>
            <a:off x="1452563" y="4389438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8" name="Line 42"/>
          <p:cNvSpPr>
            <a:spLocks noChangeShapeType="1"/>
          </p:cNvSpPr>
          <p:nvPr/>
        </p:nvSpPr>
        <p:spPr bwMode="auto">
          <a:xfrm>
            <a:off x="1503363" y="5283200"/>
            <a:ext cx="452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Conducting Zone Structures</a:t>
            </a:r>
          </a:p>
        </p:txBody>
      </p:sp>
      <p:sp>
        <p:nvSpPr>
          <p:cNvPr id="614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From bronchi through bronchioles, structural changes occur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Cartilage rings _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 in bronchioles elastic fibers replace cartilage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Epithelium changes from </a:t>
            </a:r>
            <a:r>
              <a:rPr lang="en-US" dirty="0" err="1" smtClean="0">
                <a:ea typeface="ＭＳ Ｐゴシック" pitchFamily="28" charset="-128"/>
              </a:rPr>
              <a:t>pseudostratified</a:t>
            </a:r>
            <a:r>
              <a:rPr lang="en-US" dirty="0" smtClean="0">
                <a:ea typeface="ＭＳ Ｐゴシック" pitchFamily="28" charset="-128"/>
              </a:rPr>
              <a:t> columnar _</a:t>
            </a:r>
          </a:p>
          <a:p>
            <a:pPr lvl="2"/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cilia and _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Relative amount of smooth muscle _</a:t>
            </a:r>
          </a:p>
          <a:p>
            <a:pPr lvl="2" eaLnBrk="1" hangingPunct="1"/>
            <a:r>
              <a:rPr lang="en-US" dirty="0" smtClean="0">
                <a:ea typeface="ＭＳ Ｐゴシック" pitchFamily="28" charset="-128"/>
              </a:rPr>
              <a:t>Allows constriction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3473" y="2819400"/>
            <a:ext cx="3557652" cy="210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Respiratory Zone</a:t>
            </a:r>
          </a:p>
        </p:txBody>
      </p:sp>
      <p:sp>
        <p:nvSpPr>
          <p:cNvPr id="6246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5257800" cy="4906963"/>
          </a:xfrm>
        </p:spPr>
        <p:txBody>
          <a:bodyPr/>
          <a:lstStyle/>
          <a:p>
            <a:pPr eaLnBrk="1" hangingPunct="1"/>
            <a:r>
              <a:rPr lang="en-US" dirty="0" smtClean="0"/>
              <a:t>Begins as terminal bronchioles </a:t>
            </a:r>
          </a:p>
          <a:p>
            <a:pPr lvl="1"/>
            <a:endParaRPr lang="en-US" dirty="0" smtClean="0">
              <a:sym typeface="Wingdings" pitchFamily="28" charset="2"/>
            </a:endParaRPr>
          </a:p>
          <a:p>
            <a:pPr lvl="1"/>
            <a:r>
              <a:rPr lang="en-US" dirty="0" smtClean="0">
                <a:sym typeface="Wingdings" pitchFamily="28" charset="2"/>
              </a:rPr>
              <a:t> </a:t>
            </a:r>
            <a:r>
              <a:rPr lang="en-US" b="1" dirty="0" smtClean="0">
                <a:sym typeface="Wingdings" pitchFamily="28" charset="2"/>
              </a:rPr>
              <a:t> </a:t>
            </a:r>
            <a:endParaRPr lang="en-US" dirty="0" smtClean="0"/>
          </a:p>
          <a:p>
            <a:pPr lvl="2"/>
            <a:endParaRPr lang="en-US" dirty="0" smtClean="0">
              <a:sym typeface="Wingdings" pitchFamily="28" charset="2"/>
            </a:endParaRPr>
          </a:p>
          <a:p>
            <a:pPr lvl="2"/>
            <a:r>
              <a:rPr lang="en-US" dirty="0" smtClean="0">
                <a:sym typeface="Wingdings" pitchFamily="28" charset="2"/>
              </a:rPr>
              <a:t></a:t>
            </a:r>
            <a:r>
              <a:rPr lang="en-US" dirty="0" smtClean="0"/>
              <a:t> </a:t>
            </a:r>
            <a:r>
              <a:rPr lang="en-US" b="1" dirty="0" smtClean="0"/>
              <a:t>alveolar ducts </a:t>
            </a:r>
          </a:p>
          <a:p>
            <a:pPr lvl="3"/>
            <a:endParaRPr lang="en-US" dirty="0" smtClean="0">
              <a:sym typeface="Wingdings" pitchFamily="28" charset="2"/>
            </a:endParaRPr>
          </a:p>
          <a:p>
            <a:pPr lvl="3"/>
            <a:r>
              <a:rPr lang="en-US" dirty="0" smtClean="0">
                <a:sym typeface="Wingdings" pitchFamily="28" charset="2"/>
              </a:rPr>
              <a:t></a:t>
            </a:r>
            <a:r>
              <a:rPr lang="en-US" b="1" dirty="0" smtClean="0"/>
              <a:t> alveolar sacs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Alveolar sacs contain clusters of </a:t>
            </a:r>
            <a:r>
              <a:rPr lang="en-US" b="1" dirty="0" smtClean="0">
                <a:ea typeface="ＭＳ Ｐゴシック" pitchFamily="28" charset="-128"/>
              </a:rPr>
              <a:t> _</a:t>
            </a:r>
            <a:endParaRPr lang="en-US" dirty="0" smtClean="0">
              <a:ea typeface="ＭＳ Ｐゴシック" pitchFamily="28" charset="-128"/>
            </a:endParaRPr>
          </a:p>
          <a:p>
            <a:pPr lvl="2" eaLnBrk="1" hangingPunct="1"/>
            <a:endParaRPr lang="en-US" dirty="0" smtClean="0">
              <a:ea typeface="ＭＳ Ｐゴシック" pitchFamily="28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28" charset="-128"/>
              </a:rPr>
              <a:t>Sites of gas exchange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Respiratory Membrane</a:t>
            </a:r>
          </a:p>
        </p:txBody>
      </p:sp>
      <p:sp>
        <p:nvSpPr>
          <p:cNvPr id="655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Alveolar and capillary walls and their fused basement membranes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~0.5-</a:t>
            </a:r>
            <a:r>
              <a:rPr lang="en-US" dirty="0" smtClean="0">
                <a:ea typeface="ＭＳ Ｐゴシック" pitchFamily="28" charset="-128"/>
                <a:sym typeface="Symbol" pitchFamily="28" charset="2"/>
              </a:rPr>
              <a:t> </a:t>
            </a:r>
            <a:r>
              <a:rPr lang="en-US" dirty="0" smtClean="0">
                <a:ea typeface="ＭＳ Ｐゴシック" pitchFamily="28" charset="-128"/>
              </a:rPr>
              <a:t>m-thick; gas exchange across membrane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Alveolar walls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Single layer of </a:t>
            </a:r>
            <a:r>
              <a:rPr lang="en-US" dirty="0" err="1" smtClean="0">
                <a:ea typeface="ＭＳ Ｐゴシック" pitchFamily="28" charset="-128"/>
              </a:rPr>
              <a:t>squamous</a:t>
            </a:r>
            <a:r>
              <a:rPr lang="en-US" dirty="0" smtClean="0">
                <a:ea typeface="ＭＳ Ｐゴシック" pitchFamily="28" charset="-128"/>
              </a:rPr>
              <a:t> epithelium  (</a:t>
            </a:r>
            <a:r>
              <a:rPr lang="en-US" b="1" dirty="0" smtClean="0">
                <a:ea typeface="ＭＳ Ｐゴシック" pitchFamily="28" charset="-128"/>
              </a:rPr>
              <a:t>_______________________________________</a:t>
            </a:r>
            <a:r>
              <a:rPr lang="en-US" dirty="0" smtClean="0">
                <a:ea typeface="ＭＳ Ｐゴシック" pitchFamily="28" charset="-128"/>
              </a:rPr>
              <a:t>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Scattered </a:t>
            </a:r>
            <a:r>
              <a:rPr lang="en-US" dirty="0" err="1" smtClean="0"/>
              <a:t>cuboidal</a:t>
            </a:r>
            <a:r>
              <a:rPr lang="en-US" dirty="0" smtClean="0"/>
              <a:t> </a:t>
            </a:r>
            <a:r>
              <a:rPr lang="en-US" b="1" dirty="0" smtClean="0"/>
              <a:t>type II alveolar cells</a:t>
            </a:r>
            <a:r>
              <a:rPr lang="en-US" dirty="0" smtClean="0"/>
              <a:t> secrete </a:t>
            </a:r>
            <a:r>
              <a:rPr lang="en-US" b="1" dirty="0" smtClean="0"/>
              <a:t>_________________________________ </a:t>
            </a:r>
            <a:r>
              <a:rPr lang="en-US" dirty="0" smtClean="0"/>
              <a:t>and antimicrobial proteins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</a:rPr>
              <a:t>Figure 22.9a  Alveoli and the respiratory membrane.</a:t>
            </a:r>
            <a:endParaRPr lang="en-US" sz="1800" b="0" smtClean="0"/>
          </a:p>
        </p:txBody>
      </p:sp>
      <p:pic>
        <p:nvPicPr>
          <p:cNvPr id="66564" name="Picture 35" descr="figure_22_09a_unlabeled"/>
          <p:cNvPicPr>
            <a:picLocks noChangeAspect="1" noChangeArrowheads="1"/>
          </p:cNvPicPr>
          <p:nvPr/>
        </p:nvPicPr>
        <p:blipFill>
          <a:blip r:embed="rId3" cstate="print"/>
          <a:srcRect b="2640"/>
          <a:stretch>
            <a:fillRect/>
          </a:stretch>
        </p:blipFill>
        <p:spPr bwMode="auto">
          <a:xfrm>
            <a:off x="1108075" y="233363"/>
            <a:ext cx="6718300" cy="626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36"/>
          <p:cNvSpPr>
            <a:spLocks noChangeArrowheads="1"/>
          </p:cNvSpPr>
          <p:nvPr/>
        </p:nvSpPr>
        <p:spPr bwMode="auto">
          <a:xfrm>
            <a:off x="4710113" y="525463"/>
            <a:ext cx="2125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Terminal bronchiole</a:t>
            </a:r>
          </a:p>
        </p:txBody>
      </p:sp>
      <p:sp>
        <p:nvSpPr>
          <p:cNvPr id="66566" name="Rectangle 37"/>
          <p:cNvSpPr>
            <a:spLocks noChangeArrowheads="1"/>
          </p:cNvSpPr>
          <p:nvPr/>
        </p:nvSpPr>
        <p:spPr bwMode="auto">
          <a:xfrm>
            <a:off x="4719638" y="882650"/>
            <a:ext cx="2408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Respiratory bronchiole</a:t>
            </a:r>
          </a:p>
        </p:txBody>
      </p:sp>
      <p:sp>
        <p:nvSpPr>
          <p:cNvPr id="66567" name="Rectangle 38"/>
          <p:cNvSpPr>
            <a:spLocks noChangeArrowheads="1"/>
          </p:cNvSpPr>
          <p:nvPr/>
        </p:nvSpPr>
        <p:spPr bwMode="auto">
          <a:xfrm>
            <a:off x="1066800" y="2782888"/>
            <a:ext cx="93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Smooth</a:t>
            </a:r>
          </a:p>
          <a:p>
            <a:r>
              <a:rPr lang="en-US" sz="1600" b="1">
                <a:latin typeface="Arial" charset="0"/>
              </a:rPr>
              <a:t>muscle</a:t>
            </a:r>
          </a:p>
        </p:txBody>
      </p:sp>
      <p:sp>
        <p:nvSpPr>
          <p:cNvPr id="66568" name="Rectangle 39"/>
          <p:cNvSpPr>
            <a:spLocks noChangeArrowheads="1"/>
          </p:cNvSpPr>
          <p:nvPr/>
        </p:nvSpPr>
        <p:spPr bwMode="auto">
          <a:xfrm>
            <a:off x="1066800" y="3681413"/>
            <a:ext cx="8397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Elastic</a:t>
            </a:r>
          </a:p>
          <a:p>
            <a:r>
              <a:rPr lang="en-US" sz="1600" b="1">
                <a:latin typeface="Arial" charset="0"/>
              </a:rPr>
              <a:t>fibers</a:t>
            </a:r>
          </a:p>
        </p:txBody>
      </p:sp>
      <p:sp>
        <p:nvSpPr>
          <p:cNvPr id="66569" name="Rectangle 40"/>
          <p:cNvSpPr>
            <a:spLocks noChangeArrowheads="1"/>
          </p:cNvSpPr>
          <p:nvPr/>
        </p:nvSpPr>
        <p:spPr bwMode="auto">
          <a:xfrm>
            <a:off x="1074738" y="45958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Alveolus</a:t>
            </a:r>
          </a:p>
        </p:txBody>
      </p:sp>
      <p:sp>
        <p:nvSpPr>
          <p:cNvPr id="66570" name="Rectangle 41"/>
          <p:cNvSpPr>
            <a:spLocks noChangeArrowheads="1"/>
          </p:cNvSpPr>
          <p:nvPr/>
        </p:nvSpPr>
        <p:spPr bwMode="auto">
          <a:xfrm>
            <a:off x="6661150" y="5715000"/>
            <a:ext cx="1211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Capillaries</a:t>
            </a:r>
          </a:p>
        </p:txBody>
      </p:sp>
      <p:sp>
        <p:nvSpPr>
          <p:cNvPr id="66571" name="Rectangle 42"/>
          <p:cNvSpPr>
            <a:spLocks noChangeArrowheads="1"/>
          </p:cNvSpPr>
          <p:nvPr/>
        </p:nvSpPr>
        <p:spPr bwMode="auto">
          <a:xfrm>
            <a:off x="1439863" y="6188075"/>
            <a:ext cx="595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 Black" pitchFamily="28" charset="0"/>
              </a:rPr>
              <a:t>Diagrammatic view of capillary-alveoli relationships</a:t>
            </a:r>
          </a:p>
        </p:txBody>
      </p:sp>
      <p:sp>
        <p:nvSpPr>
          <p:cNvPr id="66572" name="Line 43"/>
          <p:cNvSpPr>
            <a:spLocks noChangeShapeType="1"/>
          </p:cNvSpPr>
          <p:nvPr/>
        </p:nvSpPr>
        <p:spPr bwMode="auto">
          <a:xfrm>
            <a:off x="2049463" y="693738"/>
            <a:ext cx="269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Freeform 44"/>
          <p:cNvSpPr>
            <a:spLocks/>
          </p:cNvSpPr>
          <p:nvPr/>
        </p:nvSpPr>
        <p:spPr bwMode="auto">
          <a:xfrm>
            <a:off x="3302000" y="1049338"/>
            <a:ext cx="1439863" cy="1263650"/>
          </a:xfrm>
          <a:custGeom>
            <a:avLst/>
            <a:gdLst>
              <a:gd name="T0" fmla="*/ 0 w 907"/>
              <a:gd name="T1" fmla="*/ 796 h 796"/>
              <a:gd name="T2" fmla="*/ 501 w 907"/>
              <a:gd name="T3" fmla="*/ 0 h 796"/>
              <a:gd name="T4" fmla="*/ 907 w 907"/>
              <a:gd name="T5" fmla="*/ 1 h 796"/>
              <a:gd name="T6" fmla="*/ 0 60000 65536"/>
              <a:gd name="T7" fmla="*/ 0 60000 65536"/>
              <a:gd name="T8" fmla="*/ 0 60000 65536"/>
              <a:gd name="T9" fmla="*/ 0 w 907"/>
              <a:gd name="T10" fmla="*/ 0 h 796"/>
              <a:gd name="T11" fmla="*/ 907 w 907"/>
              <a:gd name="T12" fmla="*/ 796 h 7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796">
                <a:moveTo>
                  <a:pt x="0" y="796"/>
                </a:moveTo>
                <a:lnTo>
                  <a:pt x="501" y="0"/>
                </a:lnTo>
                <a:lnTo>
                  <a:pt x="907" y="1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Line 45"/>
          <p:cNvSpPr>
            <a:spLocks noChangeShapeType="1"/>
          </p:cNvSpPr>
          <p:nvPr/>
        </p:nvSpPr>
        <p:spPr bwMode="auto">
          <a:xfrm>
            <a:off x="1989138" y="2979738"/>
            <a:ext cx="8302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Freeform 46"/>
          <p:cNvSpPr>
            <a:spLocks/>
          </p:cNvSpPr>
          <p:nvPr/>
        </p:nvSpPr>
        <p:spPr bwMode="auto">
          <a:xfrm>
            <a:off x="2039938" y="3852863"/>
            <a:ext cx="838200" cy="609600"/>
          </a:xfrm>
          <a:custGeom>
            <a:avLst/>
            <a:gdLst>
              <a:gd name="T0" fmla="*/ 422 w 528"/>
              <a:gd name="T1" fmla="*/ 165 h 384"/>
              <a:gd name="T2" fmla="*/ 0 w 528"/>
              <a:gd name="T3" fmla="*/ 0 h 384"/>
              <a:gd name="T4" fmla="*/ 528 w 528"/>
              <a:gd name="T5" fmla="*/ 384 h 384"/>
              <a:gd name="T6" fmla="*/ 0 60000 65536"/>
              <a:gd name="T7" fmla="*/ 0 60000 65536"/>
              <a:gd name="T8" fmla="*/ 0 60000 65536"/>
              <a:gd name="T9" fmla="*/ 0 w 528"/>
              <a:gd name="T10" fmla="*/ 0 h 384"/>
              <a:gd name="T11" fmla="*/ 528 w 52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84">
                <a:moveTo>
                  <a:pt x="422" y="165"/>
                </a:moveTo>
                <a:lnTo>
                  <a:pt x="0" y="0"/>
                </a:lnTo>
                <a:lnTo>
                  <a:pt x="528" y="384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6" name="Line 47"/>
          <p:cNvSpPr>
            <a:spLocks noChangeShapeType="1"/>
          </p:cNvSpPr>
          <p:nvPr/>
        </p:nvSpPr>
        <p:spPr bwMode="auto">
          <a:xfrm flipH="1">
            <a:off x="1897063" y="3852863"/>
            <a:ext cx="1428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7" name="AutoShape 48"/>
          <p:cNvSpPr>
            <a:spLocks/>
          </p:cNvSpPr>
          <p:nvPr/>
        </p:nvSpPr>
        <p:spPr bwMode="auto">
          <a:xfrm>
            <a:off x="2354263" y="4538663"/>
            <a:ext cx="160337" cy="431800"/>
          </a:xfrm>
          <a:prstGeom prst="leftBracket">
            <a:avLst>
              <a:gd name="adj" fmla="val 0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8" name="Line 49"/>
          <p:cNvSpPr>
            <a:spLocks noChangeShapeType="1"/>
          </p:cNvSpPr>
          <p:nvPr/>
        </p:nvSpPr>
        <p:spPr bwMode="auto">
          <a:xfrm>
            <a:off x="2057400" y="4757738"/>
            <a:ext cx="2968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9" name="Freeform 50"/>
          <p:cNvSpPr>
            <a:spLocks/>
          </p:cNvSpPr>
          <p:nvPr/>
        </p:nvSpPr>
        <p:spPr bwMode="auto">
          <a:xfrm>
            <a:off x="5080000" y="4757738"/>
            <a:ext cx="1397000" cy="1135062"/>
          </a:xfrm>
          <a:custGeom>
            <a:avLst/>
            <a:gdLst>
              <a:gd name="T0" fmla="*/ 528 w 880"/>
              <a:gd name="T1" fmla="*/ 0 h 715"/>
              <a:gd name="T2" fmla="*/ 880 w 880"/>
              <a:gd name="T3" fmla="*/ 715 h 715"/>
              <a:gd name="T4" fmla="*/ 0 w 880"/>
              <a:gd name="T5" fmla="*/ 176 h 715"/>
              <a:gd name="T6" fmla="*/ 0 60000 65536"/>
              <a:gd name="T7" fmla="*/ 0 60000 65536"/>
              <a:gd name="T8" fmla="*/ 0 60000 65536"/>
              <a:gd name="T9" fmla="*/ 0 w 880"/>
              <a:gd name="T10" fmla="*/ 0 h 715"/>
              <a:gd name="T11" fmla="*/ 880 w 880"/>
              <a:gd name="T12" fmla="*/ 715 h 7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0" h="715">
                <a:moveTo>
                  <a:pt x="528" y="0"/>
                </a:moveTo>
                <a:lnTo>
                  <a:pt x="880" y="715"/>
                </a:lnTo>
                <a:lnTo>
                  <a:pt x="0" y="176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0" name="Line 51"/>
          <p:cNvSpPr>
            <a:spLocks noChangeShapeType="1"/>
          </p:cNvSpPr>
          <p:nvPr/>
        </p:nvSpPr>
        <p:spPr bwMode="auto">
          <a:xfrm>
            <a:off x="6477000" y="5884863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1" name="Line 52"/>
          <p:cNvSpPr>
            <a:spLocks noChangeShapeType="1"/>
          </p:cNvSpPr>
          <p:nvPr/>
        </p:nvSpPr>
        <p:spPr bwMode="auto">
          <a:xfrm>
            <a:off x="2047875" y="692150"/>
            <a:ext cx="269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2" name="Freeform 53"/>
          <p:cNvSpPr>
            <a:spLocks/>
          </p:cNvSpPr>
          <p:nvPr/>
        </p:nvSpPr>
        <p:spPr bwMode="auto">
          <a:xfrm>
            <a:off x="3300413" y="1047750"/>
            <a:ext cx="1439862" cy="1263650"/>
          </a:xfrm>
          <a:custGeom>
            <a:avLst/>
            <a:gdLst>
              <a:gd name="T0" fmla="*/ 0 w 907"/>
              <a:gd name="T1" fmla="*/ 796 h 796"/>
              <a:gd name="T2" fmla="*/ 501 w 907"/>
              <a:gd name="T3" fmla="*/ 0 h 796"/>
              <a:gd name="T4" fmla="*/ 907 w 907"/>
              <a:gd name="T5" fmla="*/ 1 h 796"/>
              <a:gd name="T6" fmla="*/ 0 60000 65536"/>
              <a:gd name="T7" fmla="*/ 0 60000 65536"/>
              <a:gd name="T8" fmla="*/ 0 60000 65536"/>
              <a:gd name="T9" fmla="*/ 0 w 907"/>
              <a:gd name="T10" fmla="*/ 0 h 796"/>
              <a:gd name="T11" fmla="*/ 907 w 907"/>
              <a:gd name="T12" fmla="*/ 796 h 7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796">
                <a:moveTo>
                  <a:pt x="0" y="796"/>
                </a:moveTo>
                <a:lnTo>
                  <a:pt x="501" y="0"/>
                </a:lnTo>
                <a:lnTo>
                  <a:pt x="907" y="1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3" name="Line 54"/>
          <p:cNvSpPr>
            <a:spLocks noChangeShapeType="1"/>
          </p:cNvSpPr>
          <p:nvPr/>
        </p:nvSpPr>
        <p:spPr bwMode="auto">
          <a:xfrm>
            <a:off x="1987550" y="2978150"/>
            <a:ext cx="830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4" name="Freeform 55"/>
          <p:cNvSpPr>
            <a:spLocks/>
          </p:cNvSpPr>
          <p:nvPr/>
        </p:nvSpPr>
        <p:spPr bwMode="auto">
          <a:xfrm>
            <a:off x="2038350" y="3851275"/>
            <a:ext cx="838200" cy="609600"/>
          </a:xfrm>
          <a:custGeom>
            <a:avLst/>
            <a:gdLst>
              <a:gd name="T0" fmla="*/ 422 w 528"/>
              <a:gd name="T1" fmla="*/ 165 h 384"/>
              <a:gd name="T2" fmla="*/ 0 w 528"/>
              <a:gd name="T3" fmla="*/ 0 h 384"/>
              <a:gd name="T4" fmla="*/ 528 w 528"/>
              <a:gd name="T5" fmla="*/ 384 h 384"/>
              <a:gd name="T6" fmla="*/ 0 60000 65536"/>
              <a:gd name="T7" fmla="*/ 0 60000 65536"/>
              <a:gd name="T8" fmla="*/ 0 60000 65536"/>
              <a:gd name="T9" fmla="*/ 0 w 528"/>
              <a:gd name="T10" fmla="*/ 0 h 384"/>
              <a:gd name="T11" fmla="*/ 528 w 52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84">
                <a:moveTo>
                  <a:pt x="422" y="165"/>
                </a:moveTo>
                <a:lnTo>
                  <a:pt x="0" y="0"/>
                </a:lnTo>
                <a:lnTo>
                  <a:pt x="528" y="38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5" name="Line 56"/>
          <p:cNvSpPr>
            <a:spLocks noChangeShapeType="1"/>
          </p:cNvSpPr>
          <p:nvPr/>
        </p:nvSpPr>
        <p:spPr bwMode="auto">
          <a:xfrm flipH="1">
            <a:off x="1895475" y="3851275"/>
            <a:ext cx="142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6" name="AutoShape 57"/>
          <p:cNvSpPr>
            <a:spLocks/>
          </p:cNvSpPr>
          <p:nvPr/>
        </p:nvSpPr>
        <p:spPr bwMode="auto">
          <a:xfrm>
            <a:off x="2352675" y="4537075"/>
            <a:ext cx="160338" cy="431800"/>
          </a:xfrm>
          <a:prstGeom prst="leftBracket">
            <a:avLst>
              <a:gd name="adj" fmla="val 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7" name="Line 58"/>
          <p:cNvSpPr>
            <a:spLocks noChangeShapeType="1"/>
          </p:cNvSpPr>
          <p:nvPr/>
        </p:nvSpPr>
        <p:spPr bwMode="auto">
          <a:xfrm>
            <a:off x="2055813" y="4756150"/>
            <a:ext cx="296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8" name="Freeform 59"/>
          <p:cNvSpPr>
            <a:spLocks/>
          </p:cNvSpPr>
          <p:nvPr/>
        </p:nvSpPr>
        <p:spPr bwMode="auto">
          <a:xfrm>
            <a:off x="5078413" y="4756150"/>
            <a:ext cx="1397000" cy="1135063"/>
          </a:xfrm>
          <a:custGeom>
            <a:avLst/>
            <a:gdLst>
              <a:gd name="T0" fmla="*/ 528 w 880"/>
              <a:gd name="T1" fmla="*/ 0 h 715"/>
              <a:gd name="T2" fmla="*/ 880 w 880"/>
              <a:gd name="T3" fmla="*/ 715 h 715"/>
              <a:gd name="T4" fmla="*/ 0 w 880"/>
              <a:gd name="T5" fmla="*/ 176 h 715"/>
              <a:gd name="T6" fmla="*/ 0 60000 65536"/>
              <a:gd name="T7" fmla="*/ 0 60000 65536"/>
              <a:gd name="T8" fmla="*/ 0 60000 65536"/>
              <a:gd name="T9" fmla="*/ 0 w 880"/>
              <a:gd name="T10" fmla="*/ 0 h 715"/>
              <a:gd name="T11" fmla="*/ 880 w 880"/>
              <a:gd name="T12" fmla="*/ 715 h 7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0" h="715">
                <a:moveTo>
                  <a:pt x="528" y="0"/>
                </a:moveTo>
                <a:lnTo>
                  <a:pt x="880" y="715"/>
                </a:lnTo>
                <a:lnTo>
                  <a:pt x="0" y="17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9" name="Line 60"/>
          <p:cNvSpPr>
            <a:spLocks noChangeShapeType="1"/>
          </p:cNvSpPr>
          <p:nvPr/>
        </p:nvSpPr>
        <p:spPr bwMode="auto">
          <a:xfrm>
            <a:off x="6475413" y="58832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Alveoli</a:t>
            </a:r>
          </a:p>
        </p:txBody>
      </p:sp>
      <p:sp>
        <p:nvSpPr>
          <p:cNvPr id="686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5105400" cy="5181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Surrounded by fine _______________________ and pulmonary capillaries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Alveolar _________________________ </a:t>
            </a:r>
            <a:r>
              <a:rPr lang="en-US" dirty="0" smtClean="0"/>
              <a:t>connect adjacent alveoli</a:t>
            </a:r>
          </a:p>
          <a:p>
            <a:pPr lvl="2" eaLnBrk="1" hangingPunct="1"/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Alveolar macrophages</a:t>
            </a:r>
            <a:r>
              <a:rPr lang="en-US" dirty="0" smtClean="0"/>
              <a:t> keep alveolar surfaces sterile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2 million dead macrophages/hour carried by cilia 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throat  swallowed</a:t>
            </a:r>
            <a:endParaRPr lang="en-US" dirty="0" smtClean="0">
              <a:ea typeface="ＭＳ Ｐゴシック" pitchFamily="28" charset="-128"/>
            </a:endParaRPr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426474"/>
            <a:ext cx="3352800" cy="267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</a:rPr>
              <a:t>Figure 22.1  The major respiratory organs in relation to surrounding structures.</a:t>
            </a:r>
            <a:endParaRPr lang="en-US" sz="1800" b="0" smtClean="0"/>
          </a:p>
        </p:txBody>
      </p:sp>
      <p:pic>
        <p:nvPicPr>
          <p:cNvPr id="18436" name="Picture 30" descr="figure_22_01_unlabeled"/>
          <p:cNvPicPr>
            <a:picLocks noChangeAspect="1" noChangeArrowheads="1"/>
          </p:cNvPicPr>
          <p:nvPr/>
        </p:nvPicPr>
        <p:blipFill>
          <a:blip r:embed="rId3" cstate="print"/>
          <a:srcRect b="3828"/>
          <a:stretch>
            <a:fillRect/>
          </a:stretch>
        </p:blipFill>
        <p:spPr bwMode="auto">
          <a:xfrm>
            <a:off x="804863" y="269875"/>
            <a:ext cx="7305675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31"/>
          <p:cNvSpPr>
            <a:spLocks noChangeArrowheads="1"/>
          </p:cNvSpPr>
          <p:nvPr/>
        </p:nvSpPr>
        <p:spPr bwMode="auto">
          <a:xfrm>
            <a:off x="1539875" y="1668463"/>
            <a:ext cx="121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Nasal cavity</a:t>
            </a:r>
          </a:p>
        </p:txBody>
      </p:sp>
      <p:sp>
        <p:nvSpPr>
          <p:cNvPr id="18438" name="Rectangle 32"/>
          <p:cNvSpPr>
            <a:spLocks noChangeArrowheads="1"/>
          </p:cNvSpPr>
          <p:nvPr/>
        </p:nvSpPr>
        <p:spPr bwMode="auto">
          <a:xfrm>
            <a:off x="1857375" y="2117725"/>
            <a:ext cx="747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Nostril</a:t>
            </a:r>
          </a:p>
        </p:txBody>
      </p:sp>
      <p:sp>
        <p:nvSpPr>
          <p:cNvPr id="18439" name="Rectangle 33"/>
          <p:cNvSpPr>
            <a:spLocks noChangeArrowheads="1"/>
          </p:cNvSpPr>
          <p:nvPr/>
        </p:nvSpPr>
        <p:spPr bwMode="auto">
          <a:xfrm>
            <a:off x="1873250" y="2633663"/>
            <a:ext cx="766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Larynx</a:t>
            </a:r>
          </a:p>
        </p:txBody>
      </p:sp>
      <p:sp>
        <p:nvSpPr>
          <p:cNvPr id="18440" name="Rectangle 34"/>
          <p:cNvSpPr>
            <a:spLocks noChangeArrowheads="1"/>
          </p:cNvSpPr>
          <p:nvPr/>
        </p:nvSpPr>
        <p:spPr bwMode="auto">
          <a:xfrm>
            <a:off x="762000" y="3435350"/>
            <a:ext cx="866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Trachea</a:t>
            </a:r>
          </a:p>
        </p:txBody>
      </p:sp>
      <p:sp>
        <p:nvSpPr>
          <p:cNvPr id="18441" name="Rectangle 35"/>
          <p:cNvSpPr>
            <a:spLocks noChangeArrowheads="1"/>
          </p:cNvSpPr>
          <p:nvPr/>
        </p:nvSpPr>
        <p:spPr bwMode="auto">
          <a:xfrm>
            <a:off x="774700" y="3817938"/>
            <a:ext cx="10048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Carina of </a:t>
            </a:r>
          </a:p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trachea</a:t>
            </a:r>
          </a:p>
        </p:txBody>
      </p:sp>
      <p:sp>
        <p:nvSpPr>
          <p:cNvPr id="18442" name="Rectangle 36"/>
          <p:cNvSpPr>
            <a:spLocks noChangeArrowheads="1"/>
          </p:cNvSpPr>
          <p:nvPr/>
        </p:nvSpPr>
        <p:spPr bwMode="auto">
          <a:xfrm>
            <a:off x="774700" y="4287838"/>
            <a:ext cx="1399742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 smtClean="0">
                <a:latin typeface="Arial" charset="0"/>
              </a:rPr>
              <a:t>Right primary </a:t>
            </a:r>
            <a:endParaRPr lang="en-US" sz="1400" b="1" dirty="0"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Arial" charset="0"/>
              </a:rPr>
              <a:t>bronchus</a:t>
            </a:r>
          </a:p>
        </p:txBody>
      </p:sp>
      <p:sp>
        <p:nvSpPr>
          <p:cNvPr id="18443" name="Rectangle 37"/>
          <p:cNvSpPr>
            <a:spLocks noChangeArrowheads="1"/>
          </p:cNvSpPr>
          <p:nvPr/>
        </p:nvSpPr>
        <p:spPr bwMode="auto">
          <a:xfrm>
            <a:off x="774700" y="4883150"/>
            <a:ext cx="638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Right</a:t>
            </a:r>
          </a:p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lung</a:t>
            </a:r>
          </a:p>
        </p:txBody>
      </p:sp>
      <p:sp>
        <p:nvSpPr>
          <p:cNvPr id="18444" name="Rectangle 38"/>
          <p:cNvSpPr>
            <a:spLocks noChangeArrowheads="1"/>
          </p:cNvSpPr>
          <p:nvPr/>
        </p:nvSpPr>
        <p:spPr bwMode="auto">
          <a:xfrm>
            <a:off x="5070475" y="1843088"/>
            <a:ext cx="1093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Oral cavity</a:t>
            </a:r>
          </a:p>
        </p:txBody>
      </p:sp>
      <p:sp>
        <p:nvSpPr>
          <p:cNvPr id="18445" name="Rectangle 39"/>
          <p:cNvSpPr>
            <a:spLocks noChangeArrowheads="1"/>
          </p:cNvSpPr>
          <p:nvPr/>
        </p:nvSpPr>
        <p:spPr bwMode="auto">
          <a:xfrm>
            <a:off x="5075238" y="2111375"/>
            <a:ext cx="885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Pharynx</a:t>
            </a:r>
          </a:p>
        </p:txBody>
      </p:sp>
      <p:sp>
        <p:nvSpPr>
          <p:cNvPr id="18446" name="Rectangle 40"/>
          <p:cNvSpPr>
            <a:spLocks noChangeArrowheads="1"/>
          </p:cNvSpPr>
          <p:nvPr/>
        </p:nvSpPr>
        <p:spPr bwMode="auto">
          <a:xfrm>
            <a:off x="7083425" y="3940175"/>
            <a:ext cx="1269899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 smtClean="0">
                <a:latin typeface="Arial" charset="0"/>
              </a:rPr>
              <a:t>Left primary </a:t>
            </a:r>
            <a:endParaRPr lang="en-US" sz="1400" b="1" dirty="0"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Arial" charset="0"/>
              </a:rPr>
              <a:t>bronchus</a:t>
            </a:r>
          </a:p>
        </p:txBody>
      </p:sp>
      <p:sp>
        <p:nvSpPr>
          <p:cNvPr id="18447" name="Rectangle 41"/>
          <p:cNvSpPr>
            <a:spLocks noChangeArrowheads="1"/>
          </p:cNvSpPr>
          <p:nvPr/>
        </p:nvSpPr>
        <p:spPr bwMode="auto">
          <a:xfrm>
            <a:off x="7075488" y="4595813"/>
            <a:ext cx="935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Left lung</a:t>
            </a:r>
          </a:p>
        </p:txBody>
      </p:sp>
      <p:sp>
        <p:nvSpPr>
          <p:cNvPr id="18448" name="Rectangle 42"/>
          <p:cNvSpPr>
            <a:spLocks noChangeArrowheads="1"/>
          </p:cNvSpPr>
          <p:nvPr/>
        </p:nvSpPr>
        <p:spPr bwMode="auto">
          <a:xfrm>
            <a:off x="7075488" y="5305425"/>
            <a:ext cx="1112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Diaphragm</a:t>
            </a:r>
          </a:p>
        </p:txBody>
      </p:sp>
      <p:sp>
        <p:nvSpPr>
          <p:cNvPr id="18449" name="Line 43"/>
          <p:cNvSpPr>
            <a:spLocks noChangeShapeType="1"/>
          </p:cNvSpPr>
          <p:nvPr/>
        </p:nvSpPr>
        <p:spPr bwMode="auto">
          <a:xfrm>
            <a:off x="2678113" y="1836738"/>
            <a:ext cx="34766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50" name="Freeform 44"/>
          <p:cNvSpPr>
            <a:spLocks/>
          </p:cNvSpPr>
          <p:nvPr/>
        </p:nvSpPr>
        <p:spPr bwMode="auto">
          <a:xfrm>
            <a:off x="2517775" y="1982788"/>
            <a:ext cx="465138" cy="301625"/>
          </a:xfrm>
          <a:custGeom>
            <a:avLst/>
            <a:gdLst>
              <a:gd name="T0" fmla="*/ 0 w 302"/>
              <a:gd name="T1" fmla="*/ 196 h 196"/>
              <a:gd name="T2" fmla="*/ 62 w 302"/>
              <a:gd name="T3" fmla="*/ 196 h 196"/>
              <a:gd name="T4" fmla="*/ 302 w 302"/>
              <a:gd name="T5" fmla="*/ 0 h 196"/>
              <a:gd name="T6" fmla="*/ 0 60000 65536"/>
              <a:gd name="T7" fmla="*/ 0 60000 65536"/>
              <a:gd name="T8" fmla="*/ 0 60000 65536"/>
              <a:gd name="T9" fmla="*/ 0 w 302"/>
              <a:gd name="T10" fmla="*/ 0 h 196"/>
              <a:gd name="T11" fmla="*/ 302 w 302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" h="196">
                <a:moveTo>
                  <a:pt x="0" y="196"/>
                </a:moveTo>
                <a:lnTo>
                  <a:pt x="62" y="196"/>
                </a:lnTo>
                <a:lnTo>
                  <a:pt x="302" y="0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51" name="Line 45"/>
          <p:cNvSpPr>
            <a:spLocks noChangeShapeType="1"/>
          </p:cNvSpPr>
          <p:nvPr/>
        </p:nvSpPr>
        <p:spPr bwMode="auto">
          <a:xfrm>
            <a:off x="2579688" y="2798763"/>
            <a:ext cx="1290637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52" name="Line 46"/>
          <p:cNvSpPr>
            <a:spLocks noChangeShapeType="1"/>
          </p:cNvSpPr>
          <p:nvPr/>
        </p:nvSpPr>
        <p:spPr bwMode="auto">
          <a:xfrm>
            <a:off x="1554163" y="3608388"/>
            <a:ext cx="26797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53" name="Freeform 47"/>
          <p:cNvSpPr>
            <a:spLocks/>
          </p:cNvSpPr>
          <p:nvPr/>
        </p:nvSpPr>
        <p:spPr bwMode="auto">
          <a:xfrm>
            <a:off x="1655763" y="3975100"/>
            <a:ext cx="2587625" cy="46038"/>
          </a:xfrm>
          <a:custGeom>
            <a:avLst/>
            <a:gdLst>
              <a:gd name="T0" fmla="*/ 0 w 1680"/>
              <a:gd name="T1" fmla="*/ 0 h 30"/>
              <a:gd name="T2" fmla="*/ 722 w 1680"/>
              <a:gd name="T3" fmla="*/ 2 h 30"/>
              <a:gd name="T4" fmla="*/ 1680 w 1680"/>
              <a:gd name="T5" fmla="*/ 30 h 30"/>
              <a:gd name="T6" fmla="*/ 0 60000 65536"/>
              <a:gd name="T7" fmla="*/ 0 60000 65536"/>
              <a:gd name="T8" fmla="*/ 0 60000 65536"/>
              <a:gd name="T9" fmla="*/ 0 w 1680"/>
              <a:gd name="T10" fmla="*/ 0 h 30"/>
              <a:gd name="T11" fmla="*/ 1680 w 168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0" h="30">
                <a:moveTo>
                  <a:pt x="0" y="0"/>
                </a:moveTo>
                <a:lnTo>
                  <a:pt x="722" y="2"/>
                </a:lnTo>
                <a:lnTo>
                  <a:pt x="1680" y="30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54" name="Freeform 48"/>
          <p:cNvSpPr>
            <a:spLocks/>
          </p:cNvSpPr>
          <p:nvPr/>
        </p:nvSpPr>
        <p:spPr bwMode="auto">
          <a:xfrm>
            <a:off x="2057400" y="4070351"/>
            <a:ext cx="2117725" cy="349250"/>
          </a:xfrm>
          <a:custGeom>
            <a:avLst/>
            <a:gdLst>
              <a:gd name="T0" fmla="*/ 0 w 1544"/>
              <a:gd name="T1" fmla="*/ 246 h 246"/>
              <a:gd name="T2" fmla="*/ 924 w 1544"/>
              <a:gd name="T3" fmla="*/ 246 h 246"/>
              <a:gd name="T4" fmla="*/ 1544 w 1544"/>
              <a:gd name="T5" fmla="*/ 0 h 246"/>
              <a:gd name="T6" fmla="*/ 0 60000 65536"/>
              <a:gd name="T7" fmla="*/ 0 60000 65536"/>
              <a:gd name="T8" fmla="*/ 0 60000 65536"/>
              <a:gd name="T9" fmla="*/ 0 w 1544"/>
              <a:gd name="T10" fmla="*/ 0 h 246"/>
              <a:gd name="T11" fmla="*/ 1544 w 1544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4" h="246">
                <a:moveTo>
                  <a:pt x="0" y="246"/>
                </a:moveTo>
                <a:lnTo>
                  <a:pt x="924" y="246"/>
                </a:lnTo>
                <a:lnTo>
                  <a:pt x="1544" y="0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55" name="Line 49"/>
          <p:cNvSpPr>
            <a:spLocks noChangeShapeType="1"/>
          </p:cNvSpPr>
          <p:nvPr/>
        </p:nvSpPr>
        <p:spPr bwMode="auto">
          <a:xfrm>
            <a:off x="1371600" y="5046663"/>
            <a:ext cx="207645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56" name="Line 50"/>
          <p:cNvSpPr>
            <a:spLocks noChangeShapeType="1"/>
          </p:cNvSpPr>
          <p:nvPr/>
        </p:nvSpPr>
        <p:spPr bwMode="auto">
          <a:xfrm>
            <a:off x="3673475" y="2009775"/>
            <a:ext cx="145097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57" name="Line 51"/>
          <p:cNvSpPr>
            <a:spLocks noChangeShapeType="1"/>
          </p:cNvSpPr>
          <p:nvPr/>
        </p:nvSpPr>
        <p:spPr bwMode="auto">
          <a:xfrm>
            <a:off x="3935413" y="2268538"/>
            <a:ext cx="119221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58" name="Line 52"/>
          <p:cNvSpPr>
            <a:spLocks noChangeShapeType="1"/>
          </p:cNvSpPr>
          <p:nvPr/>
        </p:nvSpPr>
        <p:spPr bwMode="auto">
          <a:xfrm>
            <a:off x="4364038" y="4087813"/>
            <a:ext cx="277495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59" name="Line 53"/>
          <p:cNvSpPr>
            <a:spLocks noChangeShapeType="1"/>
          </p:cNvSpPr>
          <p:nvPr/>
        </p:nvSpPr>
        <p:spPr bwMode="auto">
          <a:xfrm>
            <a:off x="5324475" y="4752975"/>
            <a:ext cx="1804988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8460" name="Line 54"/>
          <p:cNvSpPr>
            <a:spLocks noChangeShapeType="1"/>
          </p:cNvSpPr>
          <p:nvPr/>
        </p:nvSpPr>
        <p:spPr bwMode="auto">
          <a:xfrm>
            <a:off x="5192713" y="5464175"/>
            <a:ext cx="195262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Lungs </a:t>
            </a:r>
          </a:p>
        </p:txBody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Occupy all thoracic cavity except </a:t>
            </a:r>
            <a:r>
              <a:rPr lang="en-US" dirty="0" err="1" smtClean="0"/>
              <a:t>mediastinum</a:t>
            </a:r>
            <a:endParaRPr lang="en-US" dirty="0" smtClean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Root</a:t>
            </a:r>
            <a:endParaRPr lang="en-US" dirty="0" smtClean="0"/>
          </a:p>
          <a:p>
            <a:pPr lvl="1"/>
            <a:r>
              <a:rPr lang="en-US" dirty="0" smtClean="0"/>
              <a:t>site of vascular and bronchial attachment _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anterior, lateral, and posterior surfaces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Composed primarily of alveoli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Lungs</a:t>
            </a:r>
          </a:p>
        </p:txBody>
      </p:sp>
      <p:sp>
        <p:nvSpPr>
          <p:cNvPr id="7270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35052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superior tip; deep to clavicle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inferior surface; rests on diaphragm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/>
              <a:t>Hilum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on </a:t>
            </a:r>
            <a:r>
              <a:rPr lang="en-US" dirty="0" err="1" smtClean="0"/>
              <a:t>mediastinal</a:t>
            </a:r>
            <a:r>
              <a:rPr lang="en-US" dirty="0" smtClean="0"/>
              <a:t> surface; site for entry/exit of blood vessels, bronchi, lymphatic vessels, and nerves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_________________________ lung smaller than _</a:t>
            </a:r>
          </a:p>
          <a:p>
            <a:pPr lvl="1" eaLnBrk="1" hangingPunct="1">
              <a:lnSpc>
                <a:spcPct val="90000"/>
              </a:lnSpc>
            </a:pPr>
            <a:endParaRPr lang="en-US" b="1" dirty="0" smtClean="0">
              <a:ea typeface="ＭＳ Ｐゴシック" pitchFamily="28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28" charset="-128"/>
              </a:rPr>
              <a:t>___________________________________________________ </a:t>
            </a:r>
            <a:r>
              <a:rPr lang="en-US" dirty="0" smtClean="0">
                <a:ea typeface="ＭＳ Ｐゴシック" pitchFamily="28" charset="-128"/>
              </a:rPr>
              <a:t>-concavity for heart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ea typeface="ＭＳ Ｐゴシック" pitchFamily="28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Separated into superior and inferior </a:t>
            </a:r>
            <a:r>
              <a:rPr lang="en-US" b="1" dirty="0" smtClean="0">
                <a:ea typeface="ＭＳ Ｐゴシック" pitchFamily="28" charset="-128"/>
              </a:rPr>
              <a:t>lobes</a:t>
            </a:r>
            <a:r>
              <a:rPr lang="en-US" dirty="0" smtClean="0">
                <a:ea typeface="ＭＳ Ｐゴシック" pitchFamily="28" charset="-128"/>
              </a:rPr>
              <a:t> by _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ea typeface="ＭＳ Ｐゴシック" pitchFamily="28" charset="-128"/>
            </a:endParaRPr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735704"/>
            <a:ext cx="3636168" cy="212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Lungs</a:t>
            </a:r>
          </a:p>
        </p:txBody>
      </p:sp>
      <p:sp>
        <p:nvSpPr>
          <p:cNvPr id="7373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Right lung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Superior, middle, inferior lobes separated by _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/>
              <a:t>Bronchopulmonary</a:t>
            </a:r>
            <a:r>
              <a:rPr lang="en-US" b="1" dirty="0" smtClean="0"/>
              <a:t> segments</a:t>
            </a:r>
            <a:r>
              <a:rPr lang="en-US" dirty="0" smtClean="0"/>
              <a:t> (10 right, 8–10 left)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separated by connective tissue septa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If diseased can be individually removed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smallest subdivisions visible to naked eye; served by bronchioles and their branches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Blood Supply </a:t>
            </a:r>
          </a:p>
        </p:txBody>
      </p:sp>
      <p:sp>
        <p:nvSpPr>
          <p:cNvPr id="7782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Pulmonary circulation</a:t>
            </a:r>
            <a:r>
              <a:rPr lang="en-US" dirty="0" smtClean="0"/>
              <a:t> (low pressure, high volume)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 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deliver systemic ___________________________________ blood to lungs for oxygenation</a:t>
            </a:r>
          </a:p>
          <a:p>
            <a:pPr lvl="2" eaLnBrk="1" hangingPunct="1"/>
            <a:r>
              <a:rPr lang="en-US" dirty="0" smtClean="0">
                <a:ea typeface="ＭＳ Ｐゴシック" pitchFamily="28" charset="-128"/>
              </a:rPr>
              <a:t>Branch profusely; feed into pulmonary capillary networks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Pulmonary _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carry _______________________________________________ blood from respiratory zones to heart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Blood Supply </a:t>
            </a:r>
          </a:p>
        </p:txBody>
      </p:sp>
      <p:sp>
        <p:nvSpPr>
          <p:cNvPr id="7987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Bronchial arteries</a:t>
            </a:r>
            <a:r>
              <a:rPr lang="en-US" dirty="0" smtClean="0"/>
              <a:t> provide _____________________________ blood to lung tissue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Arise from ______________________________ and enter lungs at </a:t>
            </a:r>
            <a:r>
              <a:rPr lang="en-US" dirty="0" err="1" smtClean="0">
                <a:ea typeface="ＭＳ Ｐゴシック" pitchFamily="28" charset="-128"/>
              </a:rPr>
              <a:t>hilum</a:t>
            </a:r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Part of systemic circulation (high pressure, low volume)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Supply all lung tissue _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Pleurae</a:t>
            </a:r>
          </a:p>
        </p:txBody>
      </p:sp>
      <p:sp>
        <p:nvSpPr>
          <p:cNvPr id="8090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Thin, double-layered </a:t>
            </a:r>
            <a:r>
              <a:rPr lang="en-US" dirty="0" err="1" smtClean="0"/>
              <a:t>serosa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 thoracic wall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superior face of diaphragm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around heart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between lungs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external lung surface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Pleural fluid</a:t>
            </a:r>
            <a:r>
              <a:rPr lang="en-US" dirty="0" smtClean="0"/>
              <a:t> fills </a:t>
            </a:r>
            <a:r>
              <a:rPr lang="en-US" dirty="0" err="1" smtClean="0"/>
              <a:t>slitlike</a:t>
            </a:r>
            <a:r>
              <a:rPr lang="en-US" dirty="0" smtClean="0"/>
              <a:t> </a:t>
            </a:r>
            <a:r>
              <a:rPr lang="en-US" b="1" dirty="0" smtClean="0"/>
              <a:t>pleural cavity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Provides ____________________________________________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assists in expansion and recoil</a:t>
            </a:r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Mechanics of Breathing</a:t>
            </a:r>
          </a:p>
        </p:txBody>
      </p:sp>
      <p:sp>
        <p:nvSpPr>
          <p:cNvPr id="8294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Pulmonary ventilation consists of two phases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Inspiration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 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gases exit lungs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Pressure Relationships in the Thoracic Cavity</a:t>
            </a:r>
          </a:p>
        </p:txBody>
      </p:sp>
      <p:sp>
        <p:nvSpPr>
          <p:cNvPr id="839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Atmospheric pressure</a:t>
            </a:r>
            <a:r>
              <a:rPr lang="en-US" dirty="0" smtClean="0"/>
              <a:t> (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atm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Respiratory pressures described relative to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atm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____________________________________ respiratory pressure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less than atmospheric 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____________________________________ respiratory pressure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greater than atmospheric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Zero respiratory pressure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Equal to atmospheric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Intrapulmonary Pressure</a:t>
            </a:r>
          </a:p>
        </p:txBody>
      </p:sp>
      <p:sp>
        <p:nvSpPr>
          <p:cNvPr id="8499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Intrapulmonary</a:t>
            </a:r>
            <a:r>
              <a:rPr lang="en-US" dirty="0" smtClean="0"/>
              <a:t> (intra-alveolar) </a:t>
            </a:r>
            <a:r>
              <a:rPr lang="en-US" b="1" dirty="0" smtClean="0"/>
              <a:t>pressure</a:t>
            </a:r>
            <a:r>
              <a:rPr lang="en-US" dirty="0" smtClean="0"/>
              <a:t> (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pul</a:t>
            </a:r>
            <a:r>
              <a:rPr lang="en-US" dirty="0" smtClean="0"/>
              <a:t>)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Always eventually equalizes with atmospheric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Intrapleural Pressure</a:t>
            </a:r>
          </a:p>
        </p:txBody>
      </p:sp>
      <p:sp>
        <p:nvSpPr>
          <p:cNvPr id="8602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 err="1" smtClean="0"/>
              <a:t>Intrapleural</a:t>
            </a:r>
            <a:r>
              <a:rPr lang="en-US" b="1" dirty="0" smtClean="0"/>
              <a:t> pressure</a:t>
            </a:r>
            <a:r>
              <a:rPr lang="en-US" dirty="0" smtClean="0"/>
              <a:t> (</a:t>
            </a:r>
            <a:r>
              <a:rPr lang="en-US" b="1" dirty="0" smtClean="0"/>
              <a:t>P</a:t>
            </a:r>
            <a:r>
              <a:rPr lang="en-US" b="1" baseline="-25000" dirty="0" smtClean="0"/>
              <a:t>ip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Pressure in _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Always a __________________________________________ pressure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less than atmospheric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Less than intrapulmonary pressure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Fluid level must be minimal</a:t>
            </a:r>
          </a:p>
          <a:p>
            <a:pPr lvl="2" eaLnBrk="1" hangingPunct="1"/>
            <a:r>
              <a:rPr lang="en-US" dirty="0" smtClean="0">
                <a:ea typeface="ＭＳ Ｐゴシック" pitchFamily="28" charset="-128"/>
              </a:rPr>
              <a:t>Pumped out by </a:t>
            </a:r>
            <a:r>
              <a:rPr lang="en-US" dirty="0" err="1" smtClean="0">
                <a:ea typeface="ＭＳ Ｐゴシック" pitchFamily="28" charset="-128"/>
              </a:rPr>
              <a:t>lymphatics</a:t>
            </a:r>
            <a:endParaRPr lang="en-US" dirty="0" smtClean="0">
              <a:ea typeface="ＭＳ Ｐゴシック" pitchFamily="28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28" charset="-128"/>
              </a:rPr>
              <a:t>If accumulates </a:t>
            </a:r>
          </a:p>
          <a:p>
            <a:pPr lvl="3"/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positive </a:t>
            </a:r>
            <a:r>
              <a:rPr lang="en-US" dirty="0" err="1" smtClean="0">
                <a:ea typeface="ＭＳ Ｐゴシック" pitchFamily="28" charset="-128"/>
                <a:sym typeface="Wingdings" pitchFamily="28" charset="2"/>
              </a:rPr>
              <a:t>intrapleural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 pressure </a:t>
            </a:r>
          </a:p>
          <a:p>
            <a:pPr lvl="4"/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lung collapse </a:t>
            </a:r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b="1" dirty="0" smtClean="0"/>
              <a:t>Respiratory zone</a:t>
            </a:r>
          </a:p>
          <a:p>
            <a:pPr lvl="1"/>
            <a:r>
              <a:rPr lang="en-US" dirty="0" smtClean="0"/>
              <a:t>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Microscopic structures</a:t>
            </a:r>
          </a:p>
          <a:p>
            <a:pPr lvl="2"/>
            <a:r>
              <a:rPr lang="en-US" b="1" dirty="0" smtClean="0">
                <a:ea typeface="ＭＳ Ｐゴシック" pitchFamily="28" charset="-128"/>
              </a:rPr>
              <a:t>respiratory bronchioles</a:t>
            </a:r>
          </a:p>
          <a:p>
            <a:pPr lvl="2"/>
            <a:r>
              <a:rPr lang="en-US" b="1" dirty="0" smtClean="0">
                <a:ea typeface="ＭＳ Ｐゴシック" pitchFamily="28" charset="-128"/>
              </a:rPr>
              <a:t>alveolar ducts</a:t>
            </a:r>
          </a:p>
          <a:p>
            <a:pPr lvl="2"/>
            <a:r>
              <a:rPr lang="en-US" b="1" dirty="0" smtClean="0">
                <a:ea typeface="ＭＳ Ｐゴシック" pitchFamily="28" charset="-128"/>
              </a:rPr>
              <a:t>alveoli</a:t>
            </a:r>
          </a:p>
          <a:p>
            <a:pPr eaLnBrk="1" hangingPunct="1"/>
            <a:r>
              <a:rPr lang="en-US" b="1" dirty="0" smtClean="0"/>
              <a:t>Conducting zone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Includes all other respiratory structures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eaLnBrk="1" hangingPunct="1"/>
            <a:r>
              <a:rPr lang="en-US" dirty="0" smtClean="0"/>
              <a:t>Diaphragm and other respiratory muscles promote ventilation</a:t>
            </a:r>
          </a:p>
        </p:txBody>
      </p:sp>
      <p:sp>
        <p:nvSpPr>
          <p:cNvPr id="19461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Functional 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Intrapleural Pressure</a:t>
            </a:r>
          </a:p>
        </p:txBody>
      </p:sp>
      <p:sp>
        <p:nvSpPr>
          <p:cNvPr id="870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Negative </a:t>
            </a:r>
            <a:r>
              <a:rPr lang="en-US" dirty="0" err="1" smtClean="0"/>
              <a:t>Intrapleural</a:t>
            </a:r>
            <a:r>
              <a:rPr lang="en-US" dirty="0" smtClean="0"/>
              <a:t> pressure is caused by opposing forces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Two inward forces promote </a:t>
            </a:r>
            <a:r>
              <a:rPr lang="en-US" i="1" dirty="0" smtClean="0">
                <a:ea typeface="ＭＳ Ｐゴシック" pitchFamily="28" charset="-128"/>
              </a:rPr>
              <a:t>lung collapse</a:t>
            </a:r>
            <a:endParaRPr lang="en-US" dirty="0" smtClean="0">
              <a:ea typeface="ＭＳ Ｐゴシック" pitchFamily="28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28" charset="-128"/>
              </a:rPr>
              <a:t>_________________________________________ of lungs decreases lung size</a:t>
            </a:r>
          </a:p>
          <a:p>
            <a:pPr lvl="2" eaLnBrk="1" hangingPunct="1"/>
            <a:r>
              <a:rPr lang="en-US" dirty="0" smtClean="0">
                <a:ea typeface="ＭＳ Ｐゴシック" pitchFamily="28" charset="-128"/>
              </a:rPr>
              <a:t>_________________________________________ of alveolar fluid reduces alveolar size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One outward force tends to _</a:t>
            </a:r>
          </a:p>
          <a:p>
            <a:pPr lvl="2" eaLnBrk="1" hangingPunct="1"/>
            <a:r>
              <a:rPr lang="en-US" dirty="0" smtClean="0">
                <a:ea typeface="ＭＳ Ｐゴシック" pitchFamily="28" charset="-128"/>
              </a:rPr>
              <a:t>Elasticity of chest wall pulls thorax outward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Homeostatic Imbalance</a:t>
            </a:r>
          </a:p>
        </p:txBody>
      </p:sp>
      <p:sp>
        <p:nvSpPr>
          <p:cNvPr id="9011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 err="1" smtClean="0"/>
              <a:t>Atelectasis</a:t>
            </a:r>
            <a:r>
              <a:rPr lang="en-US" dirty="0" smtClean="0"/>
              <a:t> (________________________________)  due to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Plugged bronchioles </a:t>
            </a:r>
          </a:p>
          <a:p>
            <a:pPr lvl="2"/>
            <a:r>
              <a:rPr lang="en-US" dirty="0" smtClean="0">
                <a:ea typeface="ＭＳ Ｐゴシック" pitchFamily="28" charset="-128"/>
                <a:sym typeface="Symbol" pitchFamily="28" charset="2"/>
              </a:rPr>
              <a:t></a:t>
            </a:r>
            <a:r>
              <a:rPr lang="en-US" dirty="0" smtClean="0">
                <a:ea typeface="ＭＳ Ｐゴシック" pitchFamily="28" charset="-128"/>
              </a:rPr>
              <a:t>  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err="1" smtClean="0">
                <a:ea typeface="ＭＳ Ｐゴシック" pitchFamily="28" charset="-128"/>
              </a:rPr>
              <a:t>Pneumothorax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3"/>
            <a:endParaRPr lang="en-US" dirty="0" smtClean="0">
              <a:ea typeface="ＭＳ Ｐゴシック" pitchFamily="28" charset="-128"/>
            </a:endParaRPr>
          </a:p>
          <a:p>
            <a:pPr lvl="3"/>
            <a:r>
              <a:rPr lang="en-US" dirty="0" smtClean="0">
                <a:ea typeface="ＭＳ Ｐゴシック" pitchFamily="28" charset="-128"/>
              </a:rPr>
              <a:t>From either wound in parietal or rupture of visceral pleura</a:t>
            </a:r>
          </a:p>
          <a:p>
            <a:pPr lvl="3"/>
            <a:endParaRPr lang="en-US" dirty="0" smtClean="0">
              <a:ea typeface="ＭＳ Ｐゴシック" pitchFamily="28" charset="-128"/>
            </a:endParaRPr>
          </a:p>
          <a:p>
            <a:pPr lvl="3"/>
            <a:r>
              <a:rPr lang="en-US" dirty="0" smtClean="0">
                <a:ea typeface="ＭＳ Ｐゴシック" pitchFamily="28" charset="-128"/>
              </a:rPr>
              <a:t>Treated by removing air with chest tubes</a:t>
            </a:r>
          </a:p>
          <a:p>
            <a:pPr lvl="4"/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Pleural membranes heal </a:t>
            </a:r>
          </a:p>
          <a:p>
            <a:pPr lvl="5"/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lung re-inflates</a:t>
            </a:r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Pulmonary Ventilation</a:t>
            </a:r>
          </a:p>
        </p:txBody>
      </p:sp>
      <p:sp>
        <p:nvSpPr>
          <p:cNvPr id="911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Inspiration and expiration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Mechanical processes that depend on __________________________________ in thoracic cavity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Volume changes </a:t>
            </a:r>
          </a:p>
          <a:p>
            <a:pPr lvl="2"/>
            <a:r>
              <a:rPr lang="en-US" dirty="0" smtClean="0">
                <a:ea typeface="ＭＳ Ｐゴシック" pitchFamily="28" charset="-128"/>
                <a:sym typeface="Symbol" pitchFamily="28" charset="2"/>
              </a:rPr>
              <a:t></a:t>
            </a:r>
            <a:r>
              <a:rPr lang="en-US" dirty="0" smtClean="0">
                <a:ea typeface="ＭＳ Ｐゴシック" pitchFamily="28" charset="-128"/>
              </a:rPr>
              <a:t> 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Pressure changes </a:t>
            </a:r>
          </a:p>
          <a:p>
            <a:pPr lvl="2"/>
            <a:r>
              <a:rPr lang="en-US" dirty="0" smtClean="0">
                <a:ea typeface="ＭＳ Ｐゴシック" pitchFamily="28" charset="-128"/>
                <a:sym typeface="Symbol" pitchFamily="28" charset="2"/>
              </a:rPr>
              <a:t></a:t>
            </a:r>
            <a:r>
              <a:rPr lang="en-US" dirty="0" smtClean="0">
                <a:ea typeface="ＭＳ Ｐゴシック" pitchFamily="28" charset="-128"/>
              </a:rPr>
              <a:t> gases flow to equalize pressure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Inspiration</a:t>
            </a:r>
          </a:p>
        </p:txBody>
      </p:sp>
      <p:sp>
        <p:nvSpPr>
          <p:cNvPr id="9318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Active process</a:t>
            </a:r>
          </a:p>
          <a:p>
            <a:pPr lvl="1" eaLnBrk="1" hangingPunct="1"/>
            <a:r>
              <a:rPr lang="en-US" dirty="0" err="1" smtClean="0">
                <a:ea typeface="ＭＳ Ｐゴシック" pitchFamily="28" charset="-128"/>
              </a:rPr>
              <a:t>Inspiratory</a:t>
            </a:r>
            <a:r>
              <a:rPr lang="en-US" dirty="0" smtClean="0">
                <a:ea typeface="ＭＳ Ｐゴシック" pitchFamily="28" charset="-128"/>
              </a:rPr>
              <a:t> muscles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Thoracic volume increases </a:t>
            </a:r>
          </a:p>
          <a:p>
            <a:pPr lvl="2"/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i</a:t>
            </a:r>
            <a:r>
              <a:rPr lang="en-US" dirty="0" smtClean="0">
                <a:ea typeface="ＭＳ Ｐゴシック" pitchFamily="28" charset="-128"/>
              </a:rPr>
              <a:t>ntrapulmonary pressure drops  below atmospheric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Lungs stretched and intrapulmonary volume increases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Forced Inspiration</a:t>
            </a:r>
          </a:p>
        </p:txBody>
      </p:sp>
      <p:sp>
        <p:nvSpPr>
          <p:cNvPr id="9421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Vigorous exercise</a:t>
            </a:r>
          </a:p>
          <a:p>
            <a:pPr eaLnBrk="1" hangingPunct="1"/>
            <a:r>
              <a:rPr lang="en-US" dirty="0" smtClean="0"/>
              <a:t>COPD </a:t>
            </a:r>
            <a:endParaRPr lang="en-US" dirty="0" smtClean="0">
              <a:sym typeface="Wingdings" pitchFamily="28" charset="2"/>
            </a:endParaRPr>
          </a:p>
          <a:p>
            <a:pPr lvl="1"/>
            <a:endParaRPr lang="en-US" dirty="0" smtClean="0">
              <a:sym typeface="Wingdings" pitchFamily="28" charset="2"/>
            </a:endParaRPr>
          </a:p>
          <a:p>
            <a:pPr lvl="1"/>
            <a:r>
              <a:rPr lang="en-US" dirty="0" smtClean="0">
                <a:sym typeface="Wingdings" pitchFamily="28" charset="2"/>
              </a:rPr>
              <a:t>accessory muscles _____________________________ in thoracic cage size </a:t>
            </a:r>
          </a:p>
          <a:p>
            <a:pPr lvl="2"/>
            <a:r>
              <a:rPr lang="en-US" dirty="0" smtClean="0">
                <a:sym typeface="Wingdings" pitchFamily="28" charset="2"/>
              </a:rPr>
              <a:t> </a:t>
            </a:r>
          </a:p>
          <a:p>
            <a:pPr lvl="2"/>
            <a:endParaRPr lang="en-US" dirty="0" smtClean="0">
              <a:sym typeface="Wingdings" pitchFamily="28" charset="2"/>
            </a:endParaRPr>
          </a:p>
          <a:p>
            <a:pPr lvl="2"/>
            <a:r>
              <a:rPr lang="en-US" dirty="0" err="1" smtClean="0">
                <a:sym typeface="Wingdings" pitchFamily="28" charset="2"/>
              </a:rPr>
              <a:t>Sternocleidomastoid</a:t>
            </a:r>
            <a:endParaRPr lang="en-US" dirty="0" smtClean="0">
              <a:sym typeface="Wingdings" pitchFamily="28" charset="2"/>
            </a:endParaRPr>
          </a:p>
          <a:p>
            <a:pPr lvl="2"/>
            <a:endParaRPr lang="en-US" dirty="0" smtClean="0">
              <a:sym typeface="Wingdings" pitchFamily="28" charset="2"/>
            </a:endParaRPr>
          </a:p>
          <a:p>
            <a:pPr lvl="2"/>
            <a:r>
              <a:rPr lang="en-US" dirty="0" err="1" smtClean="0">
                <a:sym typeface="Wingdings" pitchFamily="28" charset="2"/>
              </a:rPr>
              <a:t>Pectoralis</a:t>
            </a:r>
            <a:r>
              <a:rPr lang="en-US" dirty="0" smtClean="0">
                <a:sym typeface="Wingdings" pitchFamily="28" charset="2"/>
              </a:rPr>
              <a:t> minor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Expiration</a:t>
            </a:r>
          </a:p>
        </p:txBody>
      </p:sp>
      <p:sp>
        <p:nvSpPr>
          <p:cNvPr id="10138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Quiet expiration normally __________________________  process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ea typeface="ＭＳ Ｐゴシック" pitchFamily="28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ea typeface="ＭＳ Ｐゴシック" pitchFamily="28" charset="-128"/>
              </a:rPr>
              <a:t>Inspiratory</a:t>
            </a:r>
            <a:r>
              <a:rPr lang="en-US" dirty="0" smtClean="0">
                <a:ea typeface="ＭＳ Ｐゴシック" pitchFamily="28" charset="-128"/>
              </a:rPr>
              <a:t> muscles relax 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ea typeface="ＭＳ Ｐゴシック" pitchFamily="28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Thoracic cavity volume decreases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ea typeface="ＭＳ Ｐゴシック" pitchFamily="28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Elastic _______________________________________ and intrapulmonary volume decreases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pressure increases above atmospheric pressure </a:t>
            </a:r>
            <a:endParaRPr lang="en-US" dirty="0" smtClean="0">
              <a:ea typeface="ＭＳ Ｐゴシック" pitchFamily="28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ea typeface="ＭＳ Ｐゴシック" pitchFamily="28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Air flows out of lungs down its pressure gradient 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Note: 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uses abdominal and internal </a:t>
            </a:r>
            <a:r>
              <a:rPr lang="en-US" dirty="0" err="1" smtClean="0"/>
              <a:t>intercostal</a:t>
            </a:r>
            <a:r>
              <a:rPr lang="en-US" dirty="0" smtClean="0"/>
              <a:t> muscles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Physical Factors Influencing Pulmonary Ventilation</a:t>
            </a:r>
          </a:p>
        </p:txBody>
      </p:sp>
      <p:sp>
        <p:nvSpPr>
          <p:cNvPr id="1095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Three factors hinder air passage and pulmonary ventilation; require energy to overcome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Airway resistance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 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 </a:t>
            </a:r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Airway Resistance</a:t>
            </a:r>
          </a:p>
        </p:txBody>
      </p:sp>
      <p:sp>
        <p:nvSpPr>
          <p:cNvPr id="11162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Resistance usually _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Large airway diameters in first part of conducting zone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Progressive branching of airways as get smaller, increasing total cross-sectional area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Resistance greatest in medium-sized bronchi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Resistance disappears at ______________________________________ where diffusion drives gas movement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Homeostatic Imbalance</a:t>
            </a:r>
          </a:p>
        </p:txBody>
      </p:sp>
      <p:sp>
        <p:nvSpPr>
          <p:cNvPr id="11366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As airway resistance rises, breathing movements become more strenuous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Severe constriction or obstruction of bronchioles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Can _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Can occur during ____________________________________; stops ventilation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____________________________________ dilates bronchioles, reduces air resistance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Alveolar Surface Tension</a:t>
            </a:r>
          </a:p>
        </p:txBody>
      </p:sp>
      <p:sp>
        <p:nvSpPr>
          <p:cNvPr id="11469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 </a:t>
            </a:r>
            <a:endParaRPr lang="en-US" dirty="0" smtClean="0"/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Attracts liquid molecules to one another at gas-liquid interface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Resists any force that tends to increase surface area of liquid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Water–high surface tension; coats alveolar walls 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 </a:t>
            </a:r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Nose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Functions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Provides an _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Moistens and warms entering air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Serves as resonating chamber for speech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Houses _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Alveolar Surface Tension</a:t>
            </a:r>
          </a:p>
        </p:txBody>
      </p:sp>
      <p:sp>
        <p:nvSpPr>
          <p:cNvPr id="11571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 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Detergent-like lipid and protein complex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produced by _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Reduces surface tension of alveolar fluid and discourages alveolar collapse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Insufficient quantity in premature infants causes </a:t>
            </a:r>
            <a:r>
              <a:rPr lang="en-US" b="1" dirty="0" smtClean="0">
                <a:ea typeface="ＭＳ Ｐゴシック" pitchFamily="28" charset="-128"/>
              </a:rPr>
              <a:t>infant respiratory distress syndrome</a:t>
            </a:r>
          </a:p>
          <a:p>
            <a:pPr lvl="2" eaLnBrk="1" hangingPunct="1"/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 </a:t>
            </a:r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Lung Compliance</a:t>
            </a:r>
          </a:p>
        </p:txBody>
      </p:sp>
      <p:sp>
        <p:nvSpPr>
          <p:cNvPr id="1167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Measure of change in lung volume that occurs with given change in </a:t>
            </a:r>
            <a:r>
              <a:rPr lang="en-US" dirty="0" err="1" smtClean="0"/>
              <a:t>transpulmonary</a:t>
            </a:r>
            <a:r>
              <a:rPr lang="en-US" dirty="0" smtClean="0"/>
              <a:t> pressure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Higher lung compliance </a:t>
            </a:r>
            <a:r>
              <a:rPr lang="en-US" dirty="0" smtClean="0">
                <a:sym typeface="Wingdings" pitchFamily="28" charset="2"/>
              </a:rPr>
              <a:t>  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Normally high due to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Alveolar surface tension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Lung Compliance</a:t>
            </a:r>
          </a:p>
        </p:txBody>
      </p:sp>
      <p:sp>
        <p:nvSpPr>
          <p:cNvPr id="11776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Diminished by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err="1" smtClean="0">
                <a:ea typeface="ＭＳ Ｐゴシック" pitchFamily="28" charset="-128"/>
              </a:rPr>
              <a:t>Nonelastic</a:t>
            </a:r>
            <a:r>
              <a:rPr lang="en-US" dirty="0" smtClean="0">
                <a:ea typeface="ＭＳ Ｐゴシック" pitchFamily="28" charset="-128"/>
              </a:rPr>
              <a:t> scar tissue replacing lung tissue (_________________________)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__________________________________ production of surfactant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_______________________________________ of thoracic cage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Lung Compliance</a:t>
            </a:r>
          </a:p>
        </p:txBody>
      </p:sp>
      <p:sp>
        <p:nvSpPr>
          <p:cNvPr id="1187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6629400" cy="4906963"/>
          </a:xfrm>
        </p:spPr>
        <p:txBody>
          <a:bodyPr/>
          <a:lstStyle/>
          <a:p>
            <a:pPr eaLnBrk="1" hangingPunct="1"/>
            <a:r>
              <a:rPr lang="en-US" dirty="0" smtClean="0"/>
              <a:t>Homeostatic imbalances that reduce compliance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Ossification of costal cartilage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Paralysis of </a:t>
            </a:r>
            <a:r>
              <a:rPr lang="en-US" dirty="0" err="1" smtClean="0">
                <a:ea typeface="ＭＳ Ｐゴシック" pitchFamily="28" charset="-128"/>
              </a:rPr>
              <a:t>intercostal</a:t>
            </a:r>
            <a:r>
              <a:rPr lang="en-US" dirty="0" smtClean="0">
                <a:ea typeface="ＭＳ Ｐゴシック" pitchFamily="28" charset="-128"/>
              </a:rPr>
              <a:t> muscles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09800"/>
            <a:ext cx="16097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Respiratory Volumes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Used to assess a person’s respiratory status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 </a:t>
            </a:r>
            <a:endParaRPr lang="en-US" dirty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Inspiratory</a:t>
            </a:r>
            <a:r>
              <a:rPr lang="en-US" dirty="0" smtClean="0"/>
              <a:t> </a:t>
            </a:r>
            <a:r>
              <a:rPr lang="en-US" dirty="0"/>
              <a:t>reserve volume (IRV)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Expiratory </a:t>
            </a:r>
            <a:r>
              <a:rPr lang="en-US" dirty="0"/>
              <a:t>reserve volume (ERV)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Respiratory Volumes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219200"/>
            <a:ext cx="8270875" cy="5354638"/>
          </a:xfrm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Tidal volume (TV)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air that moves _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(approximately 500 ml)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Inspiratory</a:t>
            </a:r>
            <a:r>
              <a:rPr lang="en-US" dirty="0" smtClean="0">
                <a:solidFill>
                  <a:srgbClr val="000000"/>
                </a:solidFill>
              </a:rPr>
              <a:t> reserve volume (IRV)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air that can be </a:t>
            </a:r>
            <a:r>
              <a:rPr lang="en-US" b="1" dirty="0" smtClean="0">
                <a:solidFill>
                  <a:srgbClr val="000000"/>
                </a:solidFill>
              </a:rPr>
              <a:t>_</a:t>
            </a:r>
          </a:p>
          <a:p>
            <a:pPr lvl="1"/>
            <a:endParaRPr lang="en-US" b="1" dirty="0" smtClean="0">
              <a:solidFill>
                <a:srgbClr val="000000"/>
              </a:solidFill>
            </a:endParaRPr>
          </a:p>
          <a:p>
            <a:pPr lvl="1"/>
            <a:endParaRPr lang="en-US" b="1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(2100–3200 ml)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Respiratory Volumes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rgbClr val="000000"/>
                </a:solidFill>
              </a:rPr>
              <a:t>Expiratory reserve volume (ERV)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rgbClr val="000000"/>
                </a:solidFill>
              </a:rPr>
              <a:t>air that can be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1000–1200 ml)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Residual volume (RV)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air </a:t>
            </a:r>
            <a:r>
              <a:rPr lang="en-US" dirty="0"/>
              <a:t>left in the lungs after </a:t>
            </a:r>
            <a:r>
              <a:rPr lang="en-US" dirty="0" smtClean="0"/>
              <a:t>_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(</a:t>
            </a:r>
            <a:r>
              <a:rPr lang="en-US" dirty="0"/>
              <a:t>1200 ml)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Respiratory Capacities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Inspiratory</a:t>
            </a:r>
            <a:r>
              <a:rPr lang="en-US" dirty="0"/>
              <a:t> capacity (IC)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Functional </a:t>
            </a:r>
            <a:r>
              <a:rPr lang="en-US" dirty="0"/>
              <a:t>residual capacity (FRC)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Vital </a:t>
            </a:r>
            <a:r>
              <a:rPr lang="en-US" dirty="0"/>
              <a:t>capacity (VC)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Total </a:t>
            </a:r>
            <a:r>
              <a:rPr lang="en-US" dirty="0"/>
              <a:t>lung capacity (TLC)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Respiratory Capacities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Inspiratory</a:t>
            </a:r>
            <a:r>
              <a:rPr lang="en-US" dirty="0" smtClean="0">
                <a:solidFill>
                  <a:srgbClr val="000000"/>
                </a:solidFill>
              </a:rPr>
              <a:t> capacity (IC)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total amount of air that can be _</a:t>
            </a: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(IRV + TV)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Functional residual capacity (FRC)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amount of air remaining in the lungs after a _</a:t>
            </a: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(RV + ERV)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Respiratory Capacities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rgbClr val="000000"/>
                </a:solidFill>
              </a:rPr>
              <a:t>Vital capacity (VC) </a:t>
            </a:r>
            <a:endParaRPr lang="en-US" dirty="0" smtClean="0">
              <a:solidFill>
                <a:srgbClr val="000000"/>
              </a:solidFill>
            </a:endParaRPr>
          </a:p>
          <a:p>
            <a:pPr marL="674370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 smtClean="0">
                <a:solidFill>
                  <a:srgbClr val="000000"/>
                </a:solidFill>
              </a:rPr>
              <a:t>the _</a:t>
            </a:r>
          </a:p>
          <a:p>
            <a:pPr marL="1074420" lvl="2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TV + IRV + ERV)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Total lung capacity (TLC)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___________________ of </a:t>
            </a:r>
            <a:r>
              <a:rPr lang="en-US" dirty="0"/>
              <a:t>all lung volumes </a:t>
            </a:r>
            <a:endParaRPr lang="en-US" dirty="0" smtClean="0"/>
          </a:p>
          <a:p>
            <a:pPr marL="948690" lvl="2">
              <a:spcBef>
                <a:spcPts val="370"/>
              </a:spcBef>
              <a:buFont typeface="Wingdings 2"/>
              <a:buChar char=""/>
              <a:defRPr/>
            </a:pPr>
            <a:r>
              <a:rPr lang="en-US" dirty="0" smtClean="0"/>
              <a:t>(</a:t>
            </a:r>
            <a:r>
              <a:rPr lang="en-US" dirty="0"/>
              <a:t>approximately 6000 ml in males)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Nose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Two regions</a:t>
            </a:r>
          </a:p>
          <a:p>
            <a:pPr lvl="1"/>
            <a:r>
              <a:rPr lang="en-US" dirty="0" smtClean="0"/>
              <a:t>external nose </a:t>
            </a:r>
          </a:p>
          <a:p>
            <a:pPr lvl="1"/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External nose</a:t>
            </a:r>
          </a:p>
          <a:p>
            <a:pPr lvl="1"/>
            <a:r>
              <a:rPr lang="en-US" dirty="0" smtClean="0"/>
              <a:t>root, bridge, dorsum </a:t>
            </a:r>
            <a:r>
              <a:rPr lang="en-US" dirty="0" err="1" smtClean="0"/>
              <a:t>nasi</a:t>
            </a:r>
            <a:r>
              <a:rPr lang="en-US" dirty="0" smtClean="0"/>
              <a:t>, and apex </a:t>
            </a:r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 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shallow vertical groove inferior to apex</a:t>
            </a: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Nostrils</a:t>
            </a:r>
            <a:r>
              <a:rPr lang="en-US" dirty="0" smtClean="0">
                <a:ea typeface="ＭＳ Ｐゴシック" pitchFamily="28" charset="-128"/>
              </a:rPr>
              <a:t> (</a:t>
            </a:r>
            <a:r>
              <a:rPr lang="en-US" b="1" dirty="0" err="1" smtClean="0">
                <a:ea typeface="ＭＳ Ｐゴシック" pitchFamily="28" charset="-128"/>
              </a:rPr>
              <a:t>nares</a:t>
            </a:r>
            <a:r>
              <a:rPr lang="en-US" dirty="0" smtClean="0">
                <a:ea typeface="ＭＳ Ｐゴシック" pitchFamily="28" charset="-128"/>
              </a:rPr>
              <a:t>)	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bounded laterally by </a:t>
            </a:r>
            <a:r>
              <a:rPr lang="en-US" i="1" dirty="0" err="1" smtClean="0">
                <a:ea typeface="ＭＳ Ｐゴシック" pitchFamily="28" charset="-128"/>
              </a:rPr>
              <a:t>alae</a:t>
            </a:r>
            <a:endParaRPr lang="en-US" dirty="0" smtClean="0">
              <a:ea typeface="ＭＳ Ｐゴシック" pitchFamily="28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525" y="1"/>
            <a:ext cx="40384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1143000"/>
            <a:ext cx="91519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Dead Space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Anatomical dead space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No contribution to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Air remaining in </a:t>
            </a:r>
            <a:r>
              <a:rPr lang="en-US" dirty="0" smtClean="0"/>
              <a:t>passageways 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Alveolar </a:t>
            </a:r>
            <a:r>
              <a:rPr lang="en-US" b="1" dirty="0"/>
              <a:t>dead </a:t>
            </a:r>
            <a:r>
              <a:rPr lang="en-US" b="1" dirty="0" smtClean="0"/>
              <a:t>space</a:t>
            </a:r>
            <a:endParaRPr lang="en-US" dirty="0" smtClean="0"/>
          </a:p>
          <a:p>
            <a:pPr lvl="1"/>
            <a:r>
              <a:rPr lang="en-US" dirty="0" smtClean="0"/>
              <a:t>__________________________________________ due </a:t>
            </a:r>
            <a:r>
              <a:rPr lang="en-US" dirty="0"/>
              <a:t>to collapse or obstruction</a:t>
            </a:r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sum </a:t>
            </a:r>
            <a:r>
              <a:rPr lang="en-US" dirty="0"/>
              <a:t>of anatomical and alveolar dead space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Pulmonary Function Tests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instrument </a:t>
            </a:r>
            <a:r>
              <a:rPr lang="en-US" dirty="0"/>
              <a:t>for measuring respiratory volumes and capacities</a:t>
            </a:r>
          </a:p>
          <a:p>
            <a:endParaRPr lang="en-US" dirty="0" smtClean="0"/>
          </a:p>
          <a:p>
            <a:r>
              <a:rPr lang="en-US" dirty="0" err="1" smtClean="0"/>
              <a:t>Spirometry</a:t>
            </a:r>
            <a:r>
              <a:rPr lang="en-US" dirty="0" smtClean="0"/>
              <a:t> </a:t>
            </a:r>
            <a:r>
              <a:rPr lang="en-US" dirty="0"/>
              <a:t>can distinguish between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increased </a:t>
            </a:r>
            <a:r>
              <a:rPr lang="en-US" dirty="0"/>
              <a:t>airway resistance (e.g., bronchitis)</a:t>
            </a:r>
          </a:p>
          <a:p>
            <a:pPr lvl="2"/>
            <a:r>
              <a:rPr lang="en-US" dirty="0"/>
              <a:t>TLC, FRC, RV may increase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reduced </a:t>
            </a:r>
            <a:r>
              <a:rPr lang="en-US" dirty="0"/>
              <a:t>TLC due to disease or fibrosis</a:t>
            </a:r>
          </a:p>
          <a:p>
            <a:pPr lvl="2"/>
            <a:r>
              <a:rPr lang="en-US" dirty="0"/>
              <a:t>VC, TLC, FRC, RV decline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Pulmonary Function Tests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measure </a:t>
            </a:r>
            <a:r>
              <a:rPr lang="en-US" i="1" dirty="0"/>
              <a:t>rate</a:t>
            </a:r>
            <a:r>
              <a:rPr lang="en-US" dirty="0"/>
              <a:t> of gas movement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Forced </a:t>
            </a:r>
            <a:r>
              <a:rPr lang="en-US" b="1" dirty="0"/>
              <a:t>vital capacity</a:t>
            </a:r>
            <a:r>
              <a:rPr lang="en-US" dirty="0"/>
              <a:t> </a:t>
            </a:r>
            <a:r>
              <a:rPr lang="en-US" dirty="0" smtClean="0"/>
              <a:t>(_____________)</a:t>
            </a:r>
          </a:p>
          <a:p>
            <a:pPr lvl="2"/>
            <a:r>
              <a:rPr lang="en-US" dirty="0" smtClean="0"/>
              <a:t>gas </a:t>
            </a:r>
            <a:r>
              <a:rPr lang="en-US" dirty="0"/>
              <a:t>forcibly expelled after taking deep breath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Forced </a:t>
            </a:r>
            <a:r>
              <a:rPr lang="en-US" b="1" dirty="0"/>
              <a:t>expiratory volume</a:t>
            </a:r>
            <a:r>
              <a:rPr lang="en-US" dirty="0"/>
              <a:t> </a:t>
            </a:r>
            <a:r>
              <a:rPr lang="en-US" dirty="0" smtClean="0"/>
              <a:t>(____________)</a:t>
            </a:r>
          </a:p>
          <a:p>
            <a:pPr lvl="2"/>
            <a:r>
              <a:rPr lang="en-US" dirty="0" smtClean="0"/>
              <a:t>amount </a:t>
            </a:r>
            <a:r>
              <a:rPr lang="en-US" dirty="0"/>
              <a:t>of gas expelled during specific time intervals of FVC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Nonrespiratory Air Movements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modify normal respiratory rhythm</a:t>
            </a:r>
          </a:p>
          <a:p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result from reflex action; some voluntary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Sneeze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Laughing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Yawns 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Gas Exchanges Between Blood, Lungs, and Tissues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 </a:t>
            </a:r>
            <a:r>
              <a:rPr lang="en-US" dirty="0" smtClean="0"/>
              <a:t>respiration</a:t>
            </a:r>
          </a:p>
          <a:p>
            <a:pPr lvl="1"/>
            <a:r>
              <a:rPr lang="en-US" dirty="0" smtClean="0"/>
              <a:t>diffusion </a:t>
            </a:r>
            <a:r>
              <a:rPr lang="en-US" dirty="0"/>
              <a:t>of gases in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Internal respiration</a:t>
            </a:r>
          </a:p>
          <a:p>
            <a:pPr lvl="1"/>
            <a:r>
              <a:rPr lang="en-US" dirty="0" smtClean="0"/>
              <a:t>diffusion </a:t>
            </a:r>
            <a:r>
              <a:rPr lang="en-US" dirty="0"/>
              <a:t>of gases at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involve</a:t>
            </a:r>
          </a:p>
          <a:p>
            <a:pPr lvl="1"/>
            <a:r>
              <a:rPr lang="en-US" dirty="0"/>
              <a:t>Physical properties of gases </a:t>
            </a:r>
          </a:p>
          <a:p>
            <a:pPr lvl="1"/>
            <a:r>
              <a:rPr lang="en-US" dirty="0"/>
              <a:t>Composition of alveolar gas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Composition of Alveolar Gas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Alveoli contain more CO</a:t>
            </a:r>
            <a:r>
              <a:rPr lang="en-US" baseline="-25000" dirty="0"/>
              <a:t>2</a:t>
            </a:r>
            <a:r>
              <a:rPr lang="en-US" dirty="0"/>
              <a:t> and water vapor than atmospheric air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Mixing </a:t>
            </a:r>
            <a:r>
              <a:rPr lang="en-US" dirty="0"/>
              <a:t>of alveolar gas with each breath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Respiration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Exchange of O</a:t>
            </a:r>
            <a:r>
              <a:rPr lang="en-US" baseline="-25000" dirty="0"/>
              <a:t>2</a:t>
            </a:r>
            <a:r>
              <a:rPr lang="en-US" dirty="0"/>
              <a:t> and CO</a:t>
            </a:r>
            <a:r>
              <a:rPr lang="en-US" baseline="-25000" dirty="0"/>
              <a:t>2</a:t>
            </a:r>
            <a:r>
              <a:rPr lang="en-US" dirty="0"/>
              <a:t> across respiratory membrane</a:t>
            </a:r>
          </a:p>
          <a:p>
            <a:r>
              <a:rPr lang="en-US" dirty="0"/>
              <a:t>Influenced by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 and </a:t>
            </a:r>
            <a:r>
              <a:rPr lang="en-US" dirty="0"/>
              <a:t>surface area of respiratory membrane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Partial </a:t>
            </a:r>
            <a:r>
              <a:rPr lang="en-US" dirty="0"/>
              <a:t>pressure gradients and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Ventilation-perfusion </a:t>
            </a:r>
            <a:r>
              <a:rPr lang="en-US" dirty="0"/>
              <a:t>coupling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Thickness and Surface Area of the Respiratory Membrane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Respiratory membranes</a:t>
            </a:r>
          </a:p>
          <a:p>
            <a:pPr lvl="1"/>
            <a:r>
              <a:rPr lang="en-US" dirty="0"/>
              <a:t>0.5 to 1 </a:t>
            </a:r>
            <a:r>
              <a:rPr lang="en-US" dirty="0">
                <a:sym typeface="Symbol" pitchFamily="28" charset="2"/>
              </a:rPr>
              <a:t> </a:t>
            </a:r>
            <a:r>
              <a:rPr lang="en-US" dirty="0"/>
              <a:t>m thick</a:t>
            </a:r>
          </a:p>
          <a:p>
            <a:pPr lvl="1"/>
            <a:r>
              <a:rPr lang="en-US" dirty="0"/>
              <a:t>Large total surface area </a:t>
            </a:r>
            <a:r>
              <a:rPr lang="en-US" dirty="0" smtClean="0"/>
              <a:t>for gas exchange</a:t>
            </a:r>
          </a:p>
          <a:p>
            <a:pPr lvl="2"/>
            <a:r>
              <a:rPr lang="en-US" dirty="0" smtClean="0"/>
              <a:t>40 </a:t>
            </a:r>
            <a:r>
              <a:rPr lang="en-US" dirty="0"/>
              <a:t>times that of </a:t>
            </a:r>
            <a:r>
              <a:rPr lang="en-US" dirty="0" smtClean="0"/>
              <a:t>skin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Thicken </a:t>
            </a:r>
            <a:r>
              <a:rPr lang="en-US" dirty="0"/>
              <a:t>if lungs become </a:t>
            </a:r>
            <a:r>
              <a:rPr lang="en-US" dirty="0" smtClean="0"/>
              <a:t>_</a:t>
            </a:r>
          </a:p>
          <a:p>
            <a:pPr lvl="1"/>
            <a:r>
              <a:rPr lang="en-US" dirty="0" smtClean="0">
                <a:sym typeface="Wingdings" pitchFamily="28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gas exchange inadequate </a:t>
            </a:r>
          </a:p>
          <a:p>
            <a:endParaRPr lang="en-US" dirty="0" smtClean="0"/>
          </a:p>
          <a:p>
            <a:r>
              <a:rPr lang="en-US" dirty="0" smtClean="0"/>
              <a:t>Reduced </a:t>
            </a:r>
            <a:r>
              <a:rPr lang="en-US" dirty="0"/>
              <a:t>surface area in </a:t>
            </a:r>
            <a:r>
              <a:rPr lang="en-US" dirty="0" smtClean="0"/>
              <a:t>______________________, </a:t>
            </a:r>
            <a:r>
              <a:rPr lang="en-US" dirty="0"/>
              <a:t>tumors, inflammation, mucus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/>
              <a:t>Partial Pressure Gradients and Gas Solubilities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 partial </a:t>
            </a:r>
            <a:r>
              <a:rPr lang="en-US" dirty="0"/>
              <a:t>pressure gradient for O</a:t>
            </a:r>
            <a:r>
              <a:rPr lang="en-US" baseline="-25000" dirty="0"/>
              <a:t>2</a:t>
            </a:r>
            <a:r>
              <a:rPr lang="en-US" dirty="0"/>
              <a:t> in lungs</a:t>
            </a:r>
          </a:p>
          <a:p>
            <a:pPr lvl="1"/>
            <a:r>
              <a:rPr lang="en-US" dirty="0" smtClean="0"/>
              <a:t>Drives </a:t>
            </a:r>
            <a:r>
              <a:rPr lang="en-US" dirty="0"/>
              <a:t>oxygen flow to blood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Equilibrium </a:t>
            </a:r>
            <a:r>
              <a:rPr lang="en-US" dirty="0"/>
              <a:t>reached across respiratory membrane in ~0.25 seconds, about 1/3 time a red blood cell in pulmonary capillary </a:t>
            </a:r>
            <a:r>
              <a:rPr lang="en-US" dirty="0">
                <a:sym typeface="Wingdings" pitchFamily="28" charset="2"/>
              </a:rPr>
              <a:t></a:t>
            </a:r>
            <a:endParaRPr lang="en-US" dirty="0"/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Adequate </a:t>
            </a:r>
            <a:r>
              <a:rPr lang="en-US" dirty="0"/>
              <a:t>oxygenation even if blood flow increases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Nose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Nasal cavity</a:t>
            </a:r>
          </a:p>
          <a:p>
            <a:pPr lvl="1"/>
            <a:r>
              <a:rPr lang="en-US" dirty="0" smtClean="0"/>
              <a:t>within and posterior to external nose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Divided by _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Posterior nasal apertures</a:t>
            </a:r>
            <a:r>
              <a:rPr lang="en-US" dirty="0" smtClean="0">
                <a:ea typeface="ＭＳ Ｐゴシック" pitchFamily="28" charset="-128"/>
              </a:rPr>
              <a:t> (________________________) open into nasal pharynx 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Roof</a:t>
            </a:r>
          </a:p>
          <a:p>
            <a:pPr lvl="2"/>
            <a:r>
              <a:rPr lang="en-US" dirty="0" err="1" smtClean="0">
                <a:ea typeface="ＭＳ Ｐゴシック" pitchFamily="28" charset="-128"/>
              </a:rPr>
              <a:t>ethmoid</a:t>
            </a:r>
            <a:r>
              <a:rPr lang="en-US" dirty="0" smtClean="0">
                <a:ea typeface="ＭＳ Ｐゴシック" pitchFamily="28" charset="-128"/>
              </a:rPr>
              <a:t> and sphenoid bones 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Floor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hard (bone) and soft palates (muscle)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/>
              <a:t>Partial Pressure Gradients and Gas Solubilities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Partial pressure gradient for CO</a:t>
            </a:r>
            <a:r>
              <a:rPr lang="en-US" baseline="-25000" dirty="0"/>
              <a:t>2</a:t>
            </a:r>
            <a:r>
              <a:rPr lang="en-US" dirty="0"/>
              <a:t> in lungs </a:t>
            </a:r>
            <a:r>
              <a:rPr lang="en-US" dirty="0" smtClean="0"/>
              <a:t>_</a:t>
            </a:r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Though gradient not as steep, CO</a:t>
            </a:r>
            <a:r>
              <a:rPr lang="en-US" baseline="-25000" dirty="0"/>
              <a:t>2</a:t>
            </a:r>
            <a:r>
              <a:rPr lang="en-US" dirty="0"/>
              <a:t> diffuses in equal amounts with oxygen </a:t>
            </a:r>
          </a:p>
          <a:p>
            <a:pPr lvl="1"/>
            <a:r>
              <a:rPr lang="en-US" dirty="0" smtClean="0"/>
              <a:t>________________________________________________ in </a:t>
            </a:r>
            <a:r>
              <a:rPr lang="en-US" dirty="0"/>
              <a:t>plasma than oxygen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Ventilation-Perfusion Coupling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blood </a:t>
            </a:r>
            <a:r>
              <a:rPr lang="en-US" dirty="0"/>
              <a:t>flow reaching alveoli</a:t>
            </a:r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amount </a:t>
            </a:r>
            <a:r>
              <a:rPr lang="en-US" dirty="0"/>
              <a:t>of gas reaching alveoli</a:t>
            </a:r>
          </a:p>
          <a:p>
            <a:endParaRPr lang="en-US" dirty="0" smtClean="0"/>
          </a:p>
          <a:p>
            <a:r>
              <a:rPr lang="en-US" dirty="0" smtClean="0"/>
              <a:t>Ventilation </a:t>
            </a:r>
            <a:r>
              <a:rPr lang="en-US" dirty="0"/>
              <a:t>and perfusion </a:t>
            </a:r>
            <a:r>
              <a:rPr lang="en-US" dirty="0" smtClean="0"/>
              <a:t>______________________ for </a:t>
            </a:r>
            <a:r>
              <a:rPr lang="en-US" dirty="0"/>
              <a:t>efficient gas </a:t>
            </a:r>
            <a:r>
              <a:rPr lang="en-US" dirty="0" smtClean="0"/>
              <a:t>exchange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Ventilation-Perfusion Coupling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Perfusion</a:t>
            </a:r>
          </a:p>
          <a:p>
            <a:pPr lvl="1"/>
            <a:r>
              <a:rPr lang="en-US" dirty="0"/>
              <a:t>Changes in Po</a:t>
            </a:r>
            <a:r>
              <a:rPr lang="en-US" baseline="-25000" dirty="0"/>
              <a:t>2</a:t>
            </a:r>
            <a:r>
              <a:rPr lang="en-US" dirty="0"/>
              <a:t> in alveoli cause changes in diameters of arterioles</a:t>
            </a:r>
          </a:p>
          <a:p>
            <a:pPr lvl="2"/>
            <a:r>
              <a:rPr lang="en-US" dirty="0"/>
              <a:t>Where alveolar O</a:t>
            </a:r>
            <a:r>
              <a:rPr lang="en-US" baseline="-25000" dirty="0"/>
              <a:t>2</a:t>
            </a:r>
            <a:r>
              <a:rPr lang="en-US" dirty="0"/>
              <a:t> is high, </a:t>
            </a:r>
            <a:r>
              <a:rPr lang="en-US" dirty="0" smtClean="0"/>
              <a:t>_______________________________ </a:t>
            </a:r>
            <a:r>
              <a:rPr lang="en-US" dirty="0"/>
              <a:t>dilate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Where </a:t>
            </a:r>
            <a:r>
              <a:rPr lang="en-US" dirty="0"/>
              <a:t>alveolar O</a:t>
            </a:r>
            <a:r>
              <a:rPr lang="en-US" baseline="-25000" dirty="0"/>
              <a:t>2</a:t>
            </a:r>
            <a:r>
              <a:rPr lang="en-US" dirty="0"/>
              <a:t> is low, arterioles constrict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Directs </a:t>
            </a:r>
            <a:r>
              <a:rPr lang="en-US" dirty="0"/>
              <a:t>most blood where alveolar oxygen high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Ventilation-Perfusion Coupling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 in Pco</a:t>
            </a:r>
            <a:r>
              <a:rPr lang="en-US" baseline="-25000" dirty="0"/>
              <a:t>2</a:t>
            </a:r>
            <a:r>
              <a:rPr lang="en-US" dirty="0"/>
              <a:t> in alveoli cause changes in diameters of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dirty="0"/>
              <a:t>alveolar CO</a:t>
            </a:r>
            <a:r>
              <a:rPr lang="en-US" baseline="-25000" dirty="0"/>
              <a:t>2</a:t>
            </a:r>
            <a:r>
              <a:rPr lang="en-US" dirty="0"/>
              <a:t> is high, </a:t>
            </a:r>
            <a:r>
              <a:rPr lang="en-US" dirty="0" smtClean="0"/>
              <a:t>_______________________ dilate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dirty="0"/>
              <a:t>alveolar CO</a:t>
            </a:r>
            <a:r>
              <a:rPr lang="en-US" baseline="-25000" dirty="0"/>
              <a:t>2</a:t>
            </a:r>
            <a:r>
              <a:rPr lang="en-US" dirty="0"/>
              <a:t> is low, bronchioles constrict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Allows __________________________________________ more </a:t>
            </a:r>
            <a:r>
              <a:rPr lang="en-US" dirty="0"/>
              <a:t>rapidly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14" name="Rectangle 4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22.19  Ventilation-perfusion coupling.</a:t>
            </a:r>
            <a:endParaRPr lang="en-US" sz="1800" b="0"/>
          </a:p>
        </p:txBody>
      </p:sp>
      <p:pic>
        <p:nvPicPr>
          <p:cNvPr id="54316" name="Picture 44" descr="figure_22_19_unlabeled"/>
          <p:cNvPicPr>
            <a:picLocks noChangeAspect="1" noChangeArrowheads="1"/>
          </p:cNvPicPr>
          <p:nvPr/>
        </p:nvPicPr>
        <p:blipFill>
          <a:blip r:embed="rId2" cstate="print"/>
          <a:srcRect b="3333"/>
          <a:stretch>
            <a:fillRect/>
          </a:stretch>
        </p:blipFill>
        <p:spPr bwMode="auto">
          <a:xfrm>
            <a:off x="273050" y="760413"/>
            <a:ext cx="8597900" cy="5157787"/>
          </a:xfrm>
          <a:prstGeom prst="rect">
            <a:avLst/>
          </a:prstGeom>
          <a:noFill/>
        </p:spPr>
      </p:pic>
      <p:sp>
        <p:nvSpPr>
          <p:cNvPr id="54317" name="Rectangle 45"/>
          <p:cNvSpPr>
            <a:spLocks noChangeArrowheads="1"/>
          </p:cNvSpPr>
          <p:nvPr/>
        </p:nvSpPr>
        <p:spPr bwMode="auto">
          <a:xfrm>
            <a:off x="1079500" y="827088"/>
            <a:ext cx="2741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>
                <a:latin typeface="Arial Black" pitchFamily="28" charset="0"/>
              </a:rPr>
              <a:t>Ventilation less than perfusion</a:t>
            </a:r>
          </a:p>
        </p:txBody>
      </p:sp>
      <p:sp>
        <p:nvSpPr>
          <p:cNvPr id="54318" name="Rectangle 46"/>
          <p:cNvSpPr>
            <a:spLocks noChangeArrowheads="1"/>
          </p:cNvSpPr>
          <p:nvPr/>
        </p:nvSpPr>
        <p:spPr bwMode="auto">
          <a:xfrm>
            <a:off x="5353050" y="819150"/>
            <a:ext cx="3011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>
                <a:latin typeface="Arial Black" pitchFamily="28" charset="0"/>
              </a:rPr>
              <a:t>Ventilation greater than perfusion</a:t>
            </a:r>
          </a:p>
        </p:txBody>
      </p:sp>
      <p:sp>
        <p:nvSpPr>
          <p:cNvPr id="54319" name="Rectangle 47"/>
          <p:cNvSpPr>
            <a:spLocks noChangeArrowheads="1"/>
          </p:cNvSpPr>
          <p:nvPr/>
        </p:nvSpPr>
        <p:spPr bwMode="auto">
          <a:xfrm>
            <a:off x="1727200" y="1858963"/>
            <a:ext cx="25463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>
                <a:latin typeface="Arial Black" pitchFamily="28" charset="0"/>
              </a:rPr>
              <a:t>Mismatch of ventilation and perfusion</a:t>
            </a:r>
            <a:endParaRPr lang="en-US" sz="900">
              <a:latin typeface="Arial" charset="0"/>
            </a:endParaRPr>
          </a:p>
          <a:p>
            <a:r>
              <a:rPr lang="en-US" sz="900">
                <a:latin typeface="Arial" charset="0"/>
              </a:rPr>
              <a:t>   </a:t>
            </a:r>
            <a:r>
              <a:rPr lang="en-US" sz="900" b="1">
                <a:latin typeface="Arial" charset="0"/>
              </a:rPr>
              <a:t>ventilation and/or    perfusion of alveoli</a:t>
            </a:r>
          </a:p>
          <a:p>
            <a:r>
              <a:rPr lang="en-US" sz="900" b="1">
                <a:latin typeface="Arial" charset="0"/>
              </a:rPr>
              <a:t>causes local    P        and    P</a:t>
            </a:r>
          </a:p>
        </p:txBody>
      </p:sp>
      <p:sp>
        <p:nvSpPr>
          <p:cNvPr id="54320" name="Rectangle 48"/>
          <p:cNvSpPr>
            <a:spLocks noChangeArrowheads="1"/>
          </p:cNvSpPr>
          <p:nvPr/>
        </p:nvSpPr>
        <p:spPr bwMode="auto">
          <a:xfrm>
            <a:off x="2616200" y="2165350"/>
            <a:ext cx="39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 b="1">
                <a:latin typeface="Arial" charset="0"/>
              </a:rPr>
              <a:t>CO</a:t>
            </a:r>
            <a:r>
              <a:rPr lang="en-US" sz="900" b="1" baseline="-25000">
                <a:latin typeface="Arial" charset="0"/>
              </a:rPr>
              <a:t>2</a:t>
            </a:r>
            <a:endParaRPr lang="en-US" sz="900" b="1">
              <a:latin typeface="Arial" charset="0"/>
            </a:endParaRPr>
          </a:p>
        </p:txBody>
      </p:sp>
      <p:sp>
        <p:nvSpPr>
          <p:cNvPr id="54321" name="Rectangle 49"/>
          <p:cNvSpPr>
            <a:spLocks noChangeArrowheads="1"/>
          </p:cNvSpPr>
          <p:nvPr/>
        </p:nvSpPr>
        <p:spPr bwMode="auto">
          <a:xfrm>
            <a:off x="3282950" y="2165350"/>
            <a:ext cx="3159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 b="1">
                <a:latin typeface="Arial" charset="0"/>
              </a:rPr>
              <a:t>O</a:t>
            </a:r>
            <a:r>
              <a:rPr lang="en-US" sz="900" b="1" baseline="-25000">
                <a:latin typeface="Arial" charset="0"/>
              </a:rPr>
              <a:t>2</a:t>
            </a:r>
            <a:endParaRPr lang="en-US" sz="900" b="1">
              <a:latin typeface="Arial" charset="0"/>
            </a:endParaRPr>
          </a:p>
        </p:txBody>
      </p:sp>
      <p:sp>
        <p:nvSpPr>
          <p:cNvPr id="54322" name="Rectangle 50"/>
          <p:cNvSpPr>
            <a:spLocks noChangeArrowheads="1"/>
          </p:cNvSpPr>
          <p:nvPr/>
        </p:nvSpPr>
        <p:spPr bwMode="auto">
          <a:xfrm>
            <a:off x="6134100" y="1854200"/>
            <a:ext cx="25463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>
                <a:latin typeface="Arial Black" pitchFamily="28" charset="0"/>
              </a:rPr>
              <a:t>Mismatch of ventilation and perfusion</a:t>
            </a:r>
            <a:endParaRPr lang="en-US" sz="900">
              <a:latin typeface="Arial" charset="0"/>
            </a:endParaRPr>
          </a:p>
          <a:p>
            <a:r>
              <a:rPr lang="en-US" sz="900">
                <a:latin typeface="Arial" charset="0"/>
              </a:rPr>
              <a:t>   </a:t>
            </a:r>
            <a:r>
              <a:rPr lang="en-US" sz="900" b="1">
                <a:latin typeface="Arial" charset="0"/>
              </a:rPr>
              <a:t>ventilation and/or    perfusion of alveoli</a:t>
            </a:r>
          </a:p>
          <a:p>
            <a:r>
              <a:rPr lang="en-US" sz="900" b="1">
                <a:latin typeface="Arial" charset="0"/>
              </a:rPr>
              <a:t>causes local    P        and    P</a:t>
            </a:r>
          </a:p>
        </p:txBody>
      </p:sp>
      <p:sp>
        <p:nvSpPr>
          <p:cNvPr id="54323" name="Rectangle 51"/>
          <p:cNvSpPr>
            <a:spLocks noChangeArrowheads="1"/>
          </p:cNvSpPr>
          <p:nvPr/>
        </p:nvSpPr>
        <p:spPr bwMode="auto">
          <a:xfrm>
            <a:off x="7023100" y="2160588"/>
            <a:ext cx="39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 b="1">
                <a:latin typeface="Arial" charset="0"/>
              </a:rPr>
              <a:t>CO</a:t>
            </a:r>
            <a:r>
              <a:rPr lang="en-US" sz="900" b="1" baseline="-25000">
                <a:latin typeface="Arial" charset="0"/>
              </a:rPr>
              <a:t>2</a:t>
            </a:r>
            <a:endParaRPr lang="en-US" sz="900" b="1">
              <a:latin typeface="Arial" charset="0"/>
            </a:endParaRPr>
          </a:p>
        </p:txBody>
      </p:sp>
      <p:sp>
        <p:nvSpPr>
          <p:cNvPr id="54324" name="Rectangle 52"/>
          <p:cNvSpPr>
            <a:spLocks noChangeArrowheads="1"/>
          </p:cNvSpPr>
          <p:nvPr/>
        </p:nvSpPr>
        <p:spPr bwMode="auto">
          <a:xfrm>
            <a:off x="7689850" y="2160588"/>
            <a:ext cx="3159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 b="1">
                <a:latin typeface="Arial" charset="0"/>
              </a:rPr>
              <a:t>O</a:t>
            </a:r>
            <a:r>
              <a:rPr lang="en-US" sz="900" b="1" baseline="-25000">
                <a:latin typeface="Arial" charset="0"/>
              </a:rPr>
              <a:t>2</a:t>
            </a:r>
            <a:endParaRPr lang="en-US" sz="900" b="1">
              <a:latin typeface="Arial" charset="0"/>
            </a:endParaRPr>
          </a:p>
        </p:txBody>
      </p:sp>
      <p:sp>
        <p:nvSpPr>
          <p:cNvPr id="54325" name="Rectangle 53"/>
          <p:cNvSpPr>
            <a:spLocks noChangeArrowheads="1"/>
          </p:cNvSpPr>
          <p:nvPr/>
        </p:nvSpPr>
        <p:spPr bwMode="auto">
          <a:xfrm>
            <a:off x="3028950" y="2554288"/>
            <a:ext cx="1187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 b="1">
                <a:latin typeface="Arial" charset="0"/>
              </a:rPr>
              <a:t>O</a:t>
            </a:r>
            <a:r>
              <a:rPr lang="en-US" sz="900" b="1" baseline="-25000">
                <a:latin typeface="Arial" charset="0"/>
              </a:rPr>
              <a:t>2</a:t>
            </a:r>
            <a:r>
              <a:rPr lang="en-US" sz="900" b="1">
                <a:latin typeface="Arial" charset="0"/>
              </a:rPr>
              <a:t> autoregulates</a:t>
            </a:r>
          </a:p>
          <a:p>
            <a:r>
              <a:rPr lang="en-US" sz="900" b="1">
                <a:latin typeface="Arial" charset="0"/>
              </a:rPr>
              <a:t>arteriolar diameter</a:t>
            </a:r>
          </a:p>
        </p:txBody>
      </p:sp>
      <p:sp>
        <p:nvSpPr>
          <p:cNvPr id="54326" name="Rectangle 54"/>
          <p:cNvSpPr>
            <a:spLocks noChangeArrowheads="1"/>
          </p:cNvSpPr>
          <p:nvPr/>
        </p:nvSpPr>
        <p:spPr bwMode="auto">
          <a:xfrm>
            <a:off x="7423150" y="2549525"/>
            <a:ext cx="1187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 b="1">
                <a:latin typeface="Arial" charset="0"/>
              </a:rPr>
              <a:t>O</a:t>
            </a:r>
            <a:r>
              <a:rPr lang="en-US" sz="900" b="1" baseline="-25000">
                <a:latin typeface="Arial" charset="0"/>
              </a:rPr>
              <a:t>2</a:t>
            </a:r>
            <a:r>
              <a:rPr lang="en-US" sz="900" b="1">
                <a:latin typeface="Arial" charset="0"/>
              </a:rPr>
              <a:t> autoregulates</a:t>
            </a:r>
          </a:p>
          <a:p>
            <a:r>
              <a:rPr lang="en-US" sz="900" b="1">
                <a:latin typeface="Arial" charset="0"/>
              </a:rPr>
              <a:t>arteriolar diameter</a:t>
            </a:r>
          </a:p>
        </p:txBody>
      </p:sp>
      <p:sp>
        <p:nvSpPr>
          <p:cNvPr id="54327" name="Rectangle 55"/>
          <p:cNvSpPr>
            <a:spLocks noChangeArrowheads="1"/>
          </p:cNvSpPr>
          <p:nvPr/>
        </p:nvSpPr>
        <p:spPr bwMode="auto">
          <a:xfrm>
            <a:off x="2317750" y="3238500"/>
            <a:ext cx="13208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 b="1">
                <a:latin typeface="Arial" charset="0"/>
              </a:rPr>
              <a:t>Pulmonary arterioles</a:t>
            </a:r>
          </a:p>
          <a:p>
            <a:r>
              <a:rPr lang="en-US" sz="900" b="1">
                <a:latin typeface="Arial" charset="0"/>
              </a:rPr>
              <a:t>serving these alveoli</a:t>
            </a:r>
          </a:p>
          <a:p>
            <a:r>
              <a:rPr lang="en-US" sz="900" b="1">
                <a:latin typeface="Arial" charset="0"/>
              </a:rPr>
              <a:t>constricts</a:t>
            </a:r>
          </a:p>
        </p:txBody>
      </p:sp>
      <p:sp>
        <p:nvSpPr>
          <p:cNvPr id="54328" name="Rectangle 56"/>
          <p:cNvSpPr>
            <a:spLocks noChangeArrowheads="1"/>
          </p:cNvSpPr>
          <p:nvPr/>
        </p:nvSpPr>
        <p:spPr bwMode="auto">
          <a:xfrm>
            <a:off x="6699250" y="3238500"/>
            <a:ext cx="13208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 b="1">
                <a:latin typeface="Arial" charset="0"/>
              </a:rPr>
              <a:t>Pulmonary arterioles</a:t>
            </a:r>
          </a:p>
          <a:p>
            <a:r>
              <a:rPr lang="en-US" sz="900" b="1">
                <a:latin typeface="Arial" charset="0"/>
              </a:rPr>
              <a:t>serving these alveoli</a:t>
            </a:r>
          </a:p>
          <a:p>
            <a:r>
              <a:rPr lang="en-US" sz="900" b="1">
                <a:latin typeface="Arial" charset="0"/>
              </a:rPr>
              <a:t>dilate</a:t>
            </a:r>
          </a:p>
        </p:txBody>
      </p:sp>
      <p:sp>
        <p:nvSpPr>
          <p:cNvPr id="54329" name="Rectangle 57"/>
          <p:cNvSpPr>
            <a:spLocks noChangeArrowheads="1"/>
          </p:cNvSpPr>
          <p:nvPr/>
        </p:nvSpPr>
        <p:spPr bwMode="auto">
          <a:xfrm>
            <a:off x="2197100" y="4572000"/>
            <a:ext cx="1549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>
                <a:latin typeface="Arial Black" pitchFamily="28" charset="0"/>
              </a:rPr>
              <a:t>Match of ventilation</a:t>
            </a:r>
          </a:p>
          <a:p>
            <a:r>
              <a:rPr lang="en-US" sz="900">
                <a:latin typeface="Arial Black" pitchFamily="28" charset="0"/>
              </a:rPr>
              <a:t>and perfusion</a:t>
            </a:r>
          </a:p>
          <a:p>
            <a:r>
              <a:rPr lang="en-US" sz="900">
                <a:latin typeface="Arial Black" pitchFamily="28" charset="0"/>
              </a:rPr>
              <a:t>   </a:t>
            </a:r>
            <a:r>
              <a:rPr lang="en-US" sz="900" b="1">
                <a:latin typeface="Arial" charset="0"/>
              </a:rPr>
              <a:t>ventilation,    perfusion</a:t>
            </a:r>
            <a:endParaRPr lang="en-US" sz="900">
              <a:latin typeface="Arial Black" pitchFamily="28" charset="0"/>
            </a:endParaRPr>
          </a:p>
        </p:txBody>
      </p:sp>
      <p:sp>
        <p:nvSpPr>
          <p:cNvPr id="54330" name="Rectangle 58"/>
          <p:cNvSpPr>
            <a:spLocks noChangeArrowheads="1"/>
          </p:cNvSpPr>
          <p:nvPr/>
        </p:nvSpPr>
        <p:spPr bwMode="auto">
          <a:xfrm>
            <a:off x="6597650" y="4572000"/>
            <a:ext cx="1549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>
                <a:latin typeface="Arial Black" pitchFamily="28" charset="0"/>
              </a:rPr>
              <a:t>Match of ventilation</a:t>
            </a:r>
          </a:p>
          <a:p>
            <a:r>
              <a:rPr lang="en-US" sz="900">
                <a:latin typeface="Arial Black" pitchFamily="28" charset="0"/>
              </a:rPr>
              <a:t>and perfusion</a:t>
            </a:r>
          </a:p>
          <a:p>
            <a:r>
              <a:rPr lang="en-US" sz="900">
                <a:latin typeface="Arial Black" pitchFamily="28" charset="0"/>
              </a:rPr>
              <a:t>   </a:t>
            </a:r>
            <a:r>
              <a:rPr lang="en-US" sz="900" b="1">
                <a:latin typeface="Arial" charset="0"/>
              </a:rPr>
              <a:t>ventilation,    perfusion</a:t>
            </a:r>
            <a:endParaRPr lang="en-US" sz="900">
              <a:latin typeface="Arial Black" pitchFamily="28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Respiration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Capillary gas exchange in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Partial </a:t>
            </a:r>
            <a:r>
              <a:rPr lang="en-US" dirty="0"/>
              <a:t>pressures and diffusion gradients </a:t>
            </a:r>
            <a:r>
              <a:rPr lang="en-US" dirty="0" smtClean="0"/>
              <a:t>_________________________________________ compared </a:t>
            </a:r>
            <a:r>
              <a:rPr lang="en-US" dirty="0"/>
              <a:t>to external </a:t>
            </a:r>
            <a:r>
              <a:rPr lang="en-US" dirty="0" smtClean="0"/>
              <a:t>respiration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Transport of Respiratory Gases by Blood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Oxygen (O</a:t>
            </a:r>
            <a:r>
              <a:rPr lang="en-US" baseline="-25000" dirty="0"/>
              <a:t>2</a:t>
            </a:r>
            <a:r>
              <a:rPr lang="en-US" dirty="0"/>
              <a:t>) </a:t>
            </a:r>
            <a:r>
              <a:rPr lang="en-US" dirty="0" smtClean="0"/>
              <a:t>transport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1.5%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98.5%</a:t>
            </a:r>
          </a:p>
          <a:p>
            <a:pPr lvl="2"/>
            <a:r>
              <a:rPr lang="en-US" dirty="0" smtClean="0"/>
              <a:t>4 O</a:t>
            </a:r>
            <a:r>
              <a:rPr lang="en-US" baseline="-25000" dirty="0" smtClean="0"/>
              <a:t>2</a:t>
            </a:r>
            <a:r>
              <a:rPr lang="en-US" dirty="0" smtClean="0"/>
              <a:t> per 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Carbon </a:t>
            </a:r>
            <a:r>
              <a:rPr lang="en-US" dirty="0"/>
              <a:t>dioxide (CO</a:t>
            </a:r>
            <a:r>
              <a:rPr lang="en-US" baseline="-25000" dirty="0"/>
              <a:t>2</a:t>
            </a:r>
            <a:r>
              <a:rPr lang="en-US" dirty="0"/>
              <a:t>) transport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 and Hemoglobin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Loading and unloading of O</a:t>
            </a:r>
            <a:r>
              <a:rPr lang="en-US" baseline="-25000" dirty="0"/>
              <a:t>2</a:t>
            </a:r>
            <a:r>
              <a:rPr lang="en-US" dirty="0"/>
              <a:t> facilitated by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binds, </a:t>
            </a:r>
            <a:r>
              <a:rPr lang="en-US" dirty="0" err="1"/>
              <a:t>Hb</a:t>
            </a:r>
            <a:r>
              <a:rPr lang="en-US" dirty="0"/>
              <a:t> affinity for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is released, </a:t>
            </a:r>
            <a:r>
              <a:rPr lang="en-US" dirty="0" err="1"/>
              <a:t>Hb</a:t>
            </a:r>
            <a:r>
              <a:rPr lang="en-US" dirty="0"/>
              <a:t> affinity for </a:t>
            </a:r>
            <a:r>
              <a:rPr lang="en-US" dirty="0" smtClean="0"/>
              <a:t>_</a:t>
            </a:r>
            <a:endParaRPr lang="en-US" dirty="0"/>
          </a:p>
          <a:p>
            <a:endParaRPr lang="en-US" i="1" dirty="0" smtClean="0"/>
          </a:p>
          <a:p>
            <a:r>
              <a:rPr lang="en-US" dirty="0" smtClean="0"/>
              <a:t>Fully </a:t>
            </a:r>
            <a:r>
              <a:rPr lang="en-US" dirty="0"/>
              <a:t>saturated (100%) if all four </a:t>
            </a:r>
            <a:r>
              <a:rPr lang="en-US" dirty="0" err="1"/>
              <a:t>heme</a:t>
            </a:r>
            <a:r>
              <a:rPr lang="en-US" dirty="0"/>
              <a:t> groups carry O</a:t>
            </a:r>
            <a:r>
              <a:rPr lang="en-US" baseline="-25000" dirty="0"/>
              <a:t>2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Partially </a:t>
            </a:r>
            <a:r>
              <a:rPr lang="en-US" dirty="0"/>
              <a:t>saturated when one to three </a:t>
            </a:r>
            <a:r>
              <a:rPr lang="en-US" dirty="0" err="1"/>
              <a:t>hemes</a:t>
            </a:r>
            <a:r>
              <a:rPr lang="en-US" dirty="0"/>
              <a:t> carry O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 and Hemoglobin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Rate of loading and unloading of O</a:t>
            </a:r>
            <a:r>
              <a:rPr lang="en-US" baseline="-25000" dirty="0"/>
              <a:t>2</a:t>
            </a:r>
            <a:r>
              <a:rPr lang="en-US" dirty="0"/>
              <a:t> regulated to ensure adequate oxygen delivery to cells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 </a:t>
            </a:r>
            <a:endParaRPr lang="en-US" dirty="0"/>
          </a:p>
          <a:p>
            <a:pPr lvl="1"/>
            <a:r>
              <a:rPr lang="en-US" dirty="0"/>
              <a:t>Blood pH</a:t>
            </a:r>
          </a:p>
          <a:p>
            <a:pPr lvl="1"/>
            <a:r>
              <a:rPr lang="en-US" dirty="0"/>
              <a:t>Pco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Concentration of </a:t>
            </a:r>
            <a:r>
              <a:rPr lang="en-US" dirty="0" smtClean="0"/>
              <a:t>_</a:t>
            </a:r>
          </a:p>
          <a:p>
            <a:pPr lvl="2"/>
            <a:r>
              <a:rPr lang="en-US" dirty="0" smtClean="0"/>
              <a:t>produced </a:t>
            </a:r>
            <a:r>
              <a:rPr lang="en-US" dirty="0"/>
              <a:t>by RBCs during </a:t>
            </a:r>
            <a:r>
              <a:rPr lang="en-US" dirty="0" err="1" smtClean="0"/>
              <a:t>glycolysis</a:t>
            </a:r>
            <a:endParaRPr lang="en-US" dirty="0" smtClean="0"/>
          </a:p>
          <a:p>
            <a:pPr lvl="2"/>
            <a:r>
              <a:rPr lang="en-US" dirty="0" smtClean="0"/>
              <a:t>levels </a:t>
            </a:r>
            <a:r>
              <a:rPr lang="en-US" dirty="0"/>
              <a:t>rise when oxygen levels chronically low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Influence of Po</a:t>
            </a:r>
            <a:r>
              <a:rPr lang="en-US" baseline="-25000"/>
              <a:t>2</a:t>
            </a:r>
            <a:r>
              <a:rPr lang="en-US"/>
              <a:t> on Hemoglobin Saturation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venous blood</a:t>
            </a:r>
          </a:p>
          <a:p>
            <a:pPr lvl="1"/>
            <a:r>
              <a:rPr lang="en-US" dirty="0"/>
              <a:t>Po</a:t>
            </a:r>
            <a:r>
              <a:rPr lang="en-US" baseline="-25000" dirty="0"/>
              <a:t>2</a:t>
            </a:r>
            <a:r>
              <a:rPr lang="en-US" dirty="0"/>
              <a:t> = 40 mm Hg</a:t>
            </a:r>
          </a:p>
          <a:p>
            <a:pPr lvl="1"/>
            <a:r>
              <a:rPr lang="en-US" dirty="0"/>
              <a:t>Contains 15 </a:t>
            </a:r>
            <a:r>
              <a:rPr lang="en-US" dirty="0" err="1"/>
              <a:t>vol</a:t>
            </a:r>
            <a:r>
              <a:rPr lang="en-US" dirty="0"/>
              <a:t> % oxygen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Venous </a:t>
            </a:r>
            <a:r>
              <a:rPr lang="en-US" b="1" dirty="0"/>
              <a:t>reserve</a:t>
            </a:r>
            <a:endParaRPr lang="en-US" dirty="0"/>
          </a:p>
          <a:p>
            <a:pPr lvl="2"/>
            <a:r>
              <a:rPr lang="en-US" dirty="0"/>
              <a:t>Oxygen remaining in venous blood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Nasal Cavity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Nasal</a:t>
            </a:r>
            <a:r>
              <a:rPr lang="en-US" dirty="0" smtClean="0"/>
              <a:t> </a:t>
            </a:r>
            <a:r>
              <a:rPr lang="en-US" b="1" dirty="0" smtClean="0"/>
              <a:t>vestibule</a:t>
            </a:r>
            <a:endParaRPr lang="en-US" dirty="0" smtClean="0"/>
          </a:p>
          <a:p>
            <a:pPr lvl="1"/>
            <a:r>
              <a:rPr lang="en-US" dirty="0" smtClean="0"/>
              <a:t>nasal cavity _</a:t>
            </a:r>
          </a:p>
          <a:p>
            <a:pPr lvl="1" eaLnBrk="1" hangingPunct="1"/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Vibrissae (________________________) filter coarse particles from inspired air</a:t>
            </a:r>
          </a:p>
          <a:p>
            <a:pPr eaLnBrk="1" hangingPunct="1"/>
            <a:r>
              <a:rPr lang="en-US" dirty="0" smtClean="0"/>
              <a:t>Rest of nasal cavity lined with mucous membranes</a:t>
            </a:r>
          </a:p>
          <a:p>
            <a:pPr lvl="1" eaLnBrk="1" hangingPunct="1"/>
            <a:endParaRPr lang="en-US" b="1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Olfactory mucosa</a:t>
            </a:r>
          </a:p>
          <a:p>
            <a:pPr lvl="1" eaLnBrk="1" hangingPunct="1"/>
            <a:r>
              <a:rPr lang="en-US" b="1" dirty="0" smtClean="0">
                <a:ea typeface="ＭＳ Ｐゴシック" pitchFamily="28" charset="-128"/>
              </a:rPr>
              <a:t>Respiratory mucosa</a:t>
            </a:r>
            <a:r>
              <a:rPr lang="en-US" dirty="0" smtClean="0">
                <a:ea typeface="ＭＳ Ｐゴシック" pitchFamily="28" charset="-128"/>
              </a:rPr>
              <a:t> 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Other Factors Influencing Hemoglobin Saturation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Increases in temperature, H</a:t>
            </a:r>
            <a:r>
              <a:rPr lang="en-US" baseline="30000" dirty="0"/>
              <a:t>+</a:t>
            </a:r>
            <a:r>
              <a:rPr lang="en-US" dirty="0"/>
              <a:t>, Pco</a:t>
            </a:r>
            <a:r>
              <a:rPr lang="en-US" baseline="-25000" dirty="0"/>
              <a:t>2</a:t>
            </a:r>
            <a:r>
              <a:rPr lang="en-US" dirty="0"/>
              <a:t>, and BPG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Modify structure of hemoglobin;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Occur </a:t>
            </a:r>
            <a:r>
              <a:rPr lang="en-US" dirty="0"/>
              <a:t>in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Enhance 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unloading from blood 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Shift 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-hemoglobin dissociation curve to right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Decreases </a:t>
            </a:r>
            <a:r>
              <a:rPr lang="en-US" dirty="0"/>
              <a:t>in these factors shift curve to left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Decreases oxygen unloading from blood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/>
              <a:t>Factors that Increase Release of O</a:t>
            </a:r>
            <a:r>
              <a:rPr lang="en-US" baseline="-25000"/>
              <a:t>2</a:t>
            </a:r>
            <a:r>
              <a:rPr lang="en-US"/>
              <a:t> by Hemoglobin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cells metabolize glucose and use O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Pco</a:t>
            </a:r>
            <a:r>
              <a:rPr lang="en-US" baseline="-25000" dirty="0"/>
              <a:t>2</a:t>
            </a:r>
            <a:r>
              <a:rPr lang="en-US" dirty="0"/>
              <a:t> and H</a:t>
            </a:r>
            <a:r>
              <a:rPr lang="en-US" baseline="30000" dirty="0"/>
              <a:t>+</a:t>
            </a:r>
            <a:r>
              <a:rPr lang="en-US" dirty="0"/>
              <a:t> increase in capillary blood </a:t>
            </a:r>
            <a:r>
              <a:rPr lang="en-US" dirty="0">
                <a:sym typeface="Wingdings" pitchFamily="28" charset="2"/>
              </a:rPr>
              <a:t>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Declining </a:t>
            </a:r>
            <a:r>
              <a:rPr lang="en-US" dirty="0"/>
              <a:t>blood pH and increasing Pco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Wingdings" pitchFamily="28" charset="2"/>
              </a:rPr>
              <a:t></a:t>
            </a:r>
          </a:p>
          <a:p>
            <a:pPr lvl="2"/>
            <a:r>
              <a:rPr lang="en-US" b="1" dirty="0">
                <a:sym typeface="Wingdings" pitchFamily="28" charset="2"/>
              </a:rPr>
              <a:t>Bohr effect</a:t>
            </a:r>
            <a:r>
              <a:rPr lang="en-US" dirty="0">
                <a:sym typeface="Wingdings" pitchFamily="28" charset="2"/>
              </a:rPr>
              <a:t> - Hb-O</a:t>
            </a:r>
            <a:r>
              <a:rPr lang="en-US" baseline="-25000" dirty="0">
                <a:sym typeface="Wingdings" pitchFamily="28" charset="2"/>
              </a:rPr>
              <a:t>2</a:t>
            </a:r>
            <a:r>
              <a:rPr lang="en-US" dirty="0">
                <a:sym typeface="Wingdings" pitchFamily="28" charset="2"/>
              </a:rPr>
              <a:t> bond weakens  </a:t>
            </a:r>
            <a:r>
              <a:rPr lang="en-US" dirty="0" smtClean="0">
                <a:sym typeface="Wingdings" pitchFamily="28" charset="2"/>
              </a:rPr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Heat </a:t>
            </a:r>
            <a:r>
              <a:rPr lang="en-US" dirty="0"/>
              <a:t>production increases </a:t>
            </a:r>
            <a:r>
              <a:rPr lang="en-US" dirty="0">
                <a:sym typeface="Wingdings" pitchFamily="28" charset="2"/>
              </a:rPr>
              <a:t></a:t>
            </a:r>
            <a:r>
              <a:rPr lang="en-US" dirty="0"/>
              <a:t> directly and indirectly decreases </a:t>
            </a:r>
            <a:r>
              <a:rPr lang="en-US" dirty="0" err="1"/>
              <a:t>Hb</a:t>
            </a:r>
            <a:r>
              <a:rPr lang="en-US" dirty="0"/>
              <a:t> affinity for 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Wingdings" pitchFamily="28" charset="2"/>
              </a:rPr>
              <a:t> </a:t>
            </a:r>
            <a:r>
              <a:rPr lang="en-US" dirty="0" smtClean="0">
                <a:sym typeface="Wingdings" pitchFamily="28" charset="2"/>
              </a:rPr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Hypoxia</a:t>
            </a:r>
            <a:endParaRPr lang="en-US" sz="2800" dirty="0"/>
          </a:p>
          <a:p>
            <a:pPr lvl="1"/>
            <a:r>
              <a:rPr lang="en-US" sz="2400" dirty="0"/>
              <a:t>Inadequate O</a:t>
            </a:r>
            <a:r>
              <a:rPr lang="en-US" sz="2400" baseline="-25000" dirty="0"/>
              <a:t>2</a:t>
            </a:r>
            <a:r>
              <a:rPr lang="en-US" sz="2400" dirty="0"/>
              <a:t> delivery to tissues </a:t>
            </a:r>
            <a:r>
              <a:rPr lang="en-US" sz="2400" dirty="0">
                <a:sym typeface="Wingdings" pitchFamily="28" charset="2"/>
              </a:rPr>
              <a:t> </a:t>
            </a:r>
            <a:r>
              <a:rPr lang="en-US" sz="2400" b="1" dirty="0">
                <a:sym typeface="Wingdings" pitchFamily="28" charset="2"/>
              </a:rPr>
              <a:t>cyanosis</a:t>
            </a:r>
            <a:r>
              <a:rPr lang="en-US" sz="2400" dirty="0"/>
              <a:t> </a:t>
            </a:r>
          </a:p>
          <a:p>
            <a:pPr lvl="1"/>
            <a:r>
              <a:rPr lang="en-US" sz="2400" b="1" dirty="0" smtClean="0"/>
              <a:t> </a:t>
            </a:r>
            <a:endParaRPr lang="en-US" sz="2400" dirty="0" smtClean="0"/>
          </a:p>
          <a:p>
            <a:pPr lvl="2"/>
            <a:r>
              <a:rPr lang="en-US" sz="2000" dirty="0" smtClean="0"/>
              <a:t>too </a:t>
            </a:r>
            <a:r>
              <a:rPr lang="en-US" sz="2000" dirty="0"/>
              <a:t>few RBCs; abnormal or too little </a:t>
            </a:r>
            <a:r>
              <a:rPr lang="en-US" sz="2000" dirty="0" err="1"/>
              <a:t>Hb</a:t>
            </a:r>
            <a:endParaRPr lang="en-US" sz="2000" dirty="0"/>
          </a:p>
          <a:p>
            <a:pPr lvl="1"/>
            <a:r>
              <a:rPr lang="en-US" sz="2400" b="1" dirty="0" smtClean="0"/>
              <a:t> </a:t>
            </a:r>
            <a:endParaRPr lang="en-US" sz="2400" dirty="0" smtClean="0"/>
          </a:p>
          <a:p>
            <a:pPr lvl="2"/>
            <a:r>
              <a:rPr lang="en-US" sz="2000" dirty="0" smtClean="0"/>
              <a:t>impaired/blocked </a:t>
            </a:r>
            <a:r>
              <a:rPr lang="en-US" sz="2000" dirty="0"/>
              <a:t>circulation</a:t>
            </a:r>
          </a:p>
          <a:p>
            <a:pPr lvl="1"/>
            <a:r>
              <a:rPr lang="en-US" sz="2400" b="1" dirty="0" err="1"/>
              <a:t>Histotoxic</a:t>
            </a:r>
            <a:r>
              <a:rPr lang="en-US" sz="2400" b="1" dirty="0"/>
              <a:t> </a:t>
            </a:r>
            <a:r>
              <a:rPr lang="en-US" sz="2400" b="1" dirty="0" smtClean="0"/>
              <a:t>hypoxia</a:t>
            </a:r>
            <a:endParaRPr lang="en-US" sz="2400" dirty="0" smtClean="0"/>
          </a:p>
          <a:p>
            <a:pPr lvl="2"/>
            <a:r>
              <a:rPr lang="en-US" sz="2000" dirty="0" smtClean="0"/>
              <a:t>cells </a:t>
            </a:r>
            <a:r>
              <a:rPr lang="en-US" sz="2000" dirty="0"/>
              <a:t>unable to use O</a:t>
            </a:r>
            <a:r>
              <a:rPr lang="en-US" sz="2000" baseline="-25000" dirty="0"/>
              <a:t>2</a:t>
            </a:r>
            <a:r>
              <a:rPr lang="en-US" sz="2000" dirty="0"/>
              <a:t>, as in metabolic poisons</a:t>
            </a:r>
          </a:p>
          <a:p>
            <a:pPr lvl="1"/>
            <a:r>
              <a:rPr lang="en-US" sz="2400" b="1" dirty="0"/>
              <a:t>Hypoxemic </a:t>
            </a:r>
            <a:r>
              <a:rPr lang="en-US" sz="2400" b="1" dirty="0" smtClean="0"/>
              <a:t>hypoxia</a:t>
            </a:r>
            <a:endParaRPr lang="en-US" sz="2400" dirty="0" smtClean="0"/>
          </a:p>
          <a:p>
            <a:pPr lvl="2"/>
            <a:r>
              <a:rPr lang="en-US" sz="2000" dirty="0" smtClean="0"/>
              <a:t>abnormal </a:t>
            </a:r>
            <a:r>
              <a:rPr lang="en-US" sz="2000" dirty="0"/>
              <a:t>ventilation; pulmonary disease</a:t>
            </a:r>
          </a:p>
          <a:p>
            <a:pPr lvl="1"/>
            <a:r>
              <a:rPr lang="en-US" sz="2400" b="1" dirty="0" smtClean="0"/>
              <a:t> </a:t>
            </a:r>
            <a:endParaRPr lang="en-US" sz="2400" dirty="0" smtClean="0"/>
          </a:p>
          <a:p>
            <a:pPr lvl="2"/>
            <a:r>
              <a:rPr lang="en-US" sz="2000" dirty="0" smtClean="0"/>
              <a:t>200X </a:t>
            </a:r>
            <a:r>
              <a:rPr lang="en-US" sz="2000" dirty="0"/>
              <a:t>greater affinity for </a:t>
            </a:r>
            <a:r>
              <a:rPr lang="en-US" sz="2000" dirty="0" err="1"/>
              <a:t>Hb</a:t>
            </a:r>
            <a:r>
              <a:rPr lang="en-US" sz="2000" dirty="0"/>
              <a:t> than oxygen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 Transport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transported in blood in three forms</a:t>
            </a:r>
          </a:p>
          <a:p>
            <a:pPr lvl="1"/>
            <a:r>
              <a:rPr lang="en-US" dirty="0"/>
              <a:t>7 to 10%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20</a:t>
            </a:r>
            <a:r>
              <a:rPr lang="en-US" dirty="0"/>
              <a:t>% bound to </a:t>
            </a:r>
            <a:r>
              <a:rPr lang="en-US" i="1" dirty="0" err="1"/>
              <a:t>globin</a:t>
            </a:r>
            <a:r>
              <a:rPr lang="en-US" dirty="0"/>
              <a:t> of </a:t>
            </a:r>
            <a:r>
              <a:rPr lang="en-US" dirty="0" smtClean="0"/>
              <a:t>_(</a:t>
            </a:r>
            <a:r>
              <a:rPr lang="en-US" b="1" dirty="0" err="1"/>
              <a:t>carbaminohemoglobin</a:t>
            </a:r>
            <a:r>
              <a:rPr lang="en-US" dirty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70</a:t>
            </a:r>
            <a:r>
              <a:rPr lang="en-US" dirty="0"/>
              <a:t>% transported as </a:t>
            </a:r>
            <a:r>
              <a:rPr lang="en-US" b="1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41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 and Exchange of CO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72742" name="Rectangle 3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combines with water to form </a:t>
            </a:r>
            <a:r>
              <a:rPr lang="en-US" dirty="0" smtClean="0"/>
              <a:t>_____________________________ (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), which quickly dissociates</a:t>
            </a:r>
          </a:p>
          <a:p>
            <a:endParaRPr lang="en-US" dirty="0"/>
          </a:p>
          <a:p>
            <a:pPr lvl="4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Occurs </a:t>
            </a:r>
            <a:r>
              <a:rPr lang="en-US" dirty="0"/>
              <a:t>primarily </a:t>
            </a:r>
            <a:r>
              <a:rPr lang="en-US" dirty="0" smtClean="0"/>
              <a:t>______________________ , </a:t>
            </a:r>
            <a:r>
              <a:rPr lang="en-US" dirty="0"/>
              <a:t>where </a:t>
            </a:r>
            <a:r>
              <a:rPr lang="en-US" b="1" dirty="0"/>
              <a:t>carbonic </a:t>
            </a:r>
            <a:r>
              <a:rPr lang="en-US" b="1" dirty="0" err="1"/>
              <a:t>anhydrase</a:t>
            </a:r>
            <a:r>
              <a:rPr lang="en-US" dirty="0"/>
              <a:t> reversibly and rapidly catalyzes reaction</a:t>
            </a:r>
          </a:p>
        </p:txBody>
      </p:sp>
      <p:pic>
        <p:nvPicPr>
          <p:cNvPr id="72745" name="Picture 41" descr="j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790825"/>
            <a:ext cx="7378700" cy="101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 and Exchange of CO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systemic capillaries</a:t>
            </a:r>
          </a:p>
          <a:p>
            <a:pPr lvl="1"/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baseline="30000" dirty="0"/>
              <a:t>–</a:t>
            </a:r>
            <a:r>
              <a:rPr lang="en-US" dirty="0"/>
              <a:t> quickly diffuses from RBCs into plasma</a:t>
            </a:r>
          </a:p>
          <a:p>
            <a:pPr lvl="2"/>
            <a:endParaRPr lang="en-US" b="1" dirty="0" smtClean="0"/>
          </a:p>
          <a:p>
            <a:pPr lvl="2"/>
            <a:r>
              <a:rPr lang="en-US" b="1" dirty="0" smtClean="0"/>
              <a:t> </a:t>
            </a:r>
            <a:endParaRPr lang="en-US" dirty="0"/>
          </a:p>
          <a:p>
            <a:pPr lvl="3"/>
            <a:r>
              <a:rPr lang="en-US" dirty="0"/>
              <a:t>Outrush of HCO</a:t>
            </a:r>
            <a:r>
              <a:rPr lang="en-US" baseline="-25000" dirty="0"/>
              <a:t>3</a:t>
            </a:r>
            <a:r>
              <a:rPr lang="en-US" baseline="30000" dirty="0"/>
              <a:t>–</a:t>
            </a:r>
            <a:r>
              <a:rPr lang="en-US" dirty="0"/>
              <a:t> from RBCs balanced as </a:t>
            </a:r>
            <a:r>
              <a:rPr lang="en-US" dirty="0" err="1"/>
              <a:t>Cl</a:t>
            </a:r>
            <a:r>
              <a:rPr lang="en-US" baseline="30000" dirty="0"/>
              <a:t>–</a:t>
            </a:r>
            <a:r>
              <a:rPr lang="en-US" dirty="0"/>
              <a:t> moves into RBCs from plasma 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94" name="Rectangle 4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22.22a  Transport and exchange of CO</a:t>
            </a:r>
            <a:r>
              <a:rPr lang="en-US" sz="1200" baseline="-25000">
                <a:solidFill>
                  <a:schemeClr val="tx1"/>
                </a:solidFill>
              </a:rPr>
              <a:t>2</a:t>
            </a:r>
            <a:r>
              <a:rPr lang="en-US" sz="1200">
                <a:solidFill>
                  <a:schemeClr val="tx1"/>
                </a:solidFill>
              </a:rPr>
              <a:t> and O</a:t>
            </a:r>
            <a:r>
              <a:rPr lang="en-US" sz="1200" baseline="-25000">
                <a:solidFill>
                  <a:schemeClr val="tx1"/>
                </a:solidFill>
              </a:rPr>
              <a:t>2</a:t>
            </a:r>
            <a:r>
              <a:rPr lang="en-US" sz="1200">
                <a:solidFill>
                  <a:schemeClr val="tx1"/>
                </a:solidFill>
              </a:rPr>
              <a:t>.</a:t>
            </a:r>
            <a:endParaRPr lang="en-US" sz="1800" b="0">
              <a:solidFill>
                <a:srgbClr val="000000"/>
              </a:solidFill>
            </a:endParaRPr>
          </a:p>
        </p:txBody>
      </p:sp>
      <p:pic>
        <p:nvPicPr>
          <p:cNvPr id="74796" name="Picture 44" descr="figure_22_22a_unlabeled"/>
          <p:cNvPicPr>
            <a:picLocks noChangeAspect="1" noChangeArrowheads="1"/>
          </p:cNvPicPr>
          <p:nvPr/>
        </p:nvPicPr>
        <p:blipFill>
          <a:blip r:embed="rId2" cstate="print"/>
          <a:srcRect b="3848"/>
          <a:stretch>
            <a:fillRect/>
          </a:stretch>
        </p:blipFill>
        <p:spPr bwMode="auto">
          <a:xfrm>
            <a:off x="273050" y="1243013"/>
            <a:ext cx="8597900" cy="4203700"/>
          </a:xfrm>
          <a:prstGeom prst="rect">
            <a:avLst/>
          </a:prstGeom>
          <a:noFill/>
        </p:spPr>
      </p:pic>
      <p:sp>
        <p:nvSpPr>
          <p:cNvPr id="74797" name="Rectangle 45"/>
          <p:cNvSpPr>
            <a:spLocks noChangeArrowheads="1"/>
          </p:cNvSpPr>
          <p:nvPr/>
        </p:nvSpPr>
        <p:spPr bwMode="auto">
          <a:xfrm>
            <a:off x="587375" y="1343025"/>
            <a:ext cx="833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Tissue cell</a:t>
            </a:r>
          </a:p>
        </p:txBody>
      </p:sp>
      <p:sp>
        <p:nvSpPr>
          <p:cNvPr id="74798" name="Rectangle 46"/>
          <p:cNvSpPr>
            <a:spLocks noChangeArrowheads="1"/>
          </p:cNvSpPr>
          <p:nvPr/>
        </p:nvSpPr>
        <p:spPr bwMode="auto">
          <a:xfrm>
            <a:off x="1765300" y="1339850"/>
            <a:ext cx="1093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Interstitial fluid</a:t>
            </a:r>
          </a:p>
        </p:txBody>
      </p:sp>
      <p:sp>
        <p:nvSpPr>
          <p:cNvPr id="74799" name="Rectangle 47"/>
          <p:cNvSpPr>
            <a:spLocks noChangeArrowheads="1"/>
          </p:cNvSpPr>
          <p:nvPr/>
        </p:nvSpPr>
        <p:spPr bwMode="auto">
          <a:xfrm>
            <a:off x="4772025" y="4854575"/>
            <a:ext cx="1476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(dissolved in plasma)</a:t>
            </a:r>
          </a:p>
        </p:txBody>
      </p:sp>
      <p:sp>
        <p:nvSpPr>
          <p:cNvPr id="74800" name="Rectangle 48"/>
          <p:cNvSpPr>
            <a:spLocks noChangeArrowheads="1"/>
          </p:cNvSpPr>
          <p:nvPr/>
        </p:nvSpPr>
        <p:spPr bwMode="auto">
          <a:xfrm>
            <a:off x="8139113" y="1681163"/>
            <a:ext cx="692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Binds to</a:t>
            </a:r>
          </a:p>
          <a:p>
            <a:r>
              <a:rPr lang="en-US" sz="1000" b="1">
                <a:latin typeface="Arial" charset="0"/>
              </a:rPr>
              <a:t>plasma</a:t>
            </a:r>
          </a:p>
          <a:p>
            <a:r>
              <a:rPr lang="en-US" sz="1000" b="1">
                <a:latin typeface="Arial" charset="0"/>
              </a:rPr>
              <a:t>proteins</a:t>
            </a:r>
          </a:p>
        </p:txBody>
      </p:sp>
      <p:sp>
        <p:nvSpPr>
          <p:cNvPr id="74801" name="Rectangle 49"/>
          <p:cNvSpPr>
            <a:spLocks noChangeArrowheads="1"/>
          </p:cNvSpPr>
          <p:nvPr/>
        </p:nvSpPr>
        <p:spPr bwMode="auto">
          <a:xfrm>
            <a:off x="8115300" y="2319338"/>
            <a:ext cx="7413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Chloride</a:t>
            </a:r>
          </a:p>
          <a:p>
            <a:r>
              <a:rPr lang="en-US" sz="1000" b="1">
                <a:latin typeface="Arial" charset="0"/>
              </a:rPr>
              <a:t>shift</a:t>
            </a:r>
          </a:p>
          <a:p>
            <a:r>
              <a:rPr lang="en-US" sz="1000" b="1">
                <a:latin typeface="Arial" charset="0"/>
              </a:rPr>
              <a:t>(in) via</a:t>
            </a:r>
          </a:p>
          <a:p>
            <a:r>
              <a:rPr lang="en-US" sz="1000" b="1">
                <a:latin typeface="Arial" charset="0"/>
              </a:rPr>
              <a:t>transport</a:t>
            </a:r>
          </a:p>
          <a:p>
            <a:r>
              <a:rPr lang="en-US" sz="1000" b="1">
                <a:latin typeface="Arial" charset="0"/>
              </a:rPr>
              <a:t>protein</a:t>
            </a:r>
          </a:p>
        </p:txBody>
      </p:sp>
      <p:sp>
        <p:nvSpPr>
          <p:cNvPr id="74802" name="Rectangle 50"/>
          <p:cNvSpPr>
            <a:spLocks noChangeArrowheads="1"/>
          </p:cNvSpPr>
          <p:nvPr/>
        </p:nvSpPr>
        <p:spPr bwMode="auto">
          <a:xfrm>
            <a:off x="7442200" y="4870450"/>
            <a:ext cx="1017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Blood plasma</a:t>
            </a:r>
          </a:p>
        </p:txBody>
      </p:sp>
      <p:sp>
        <p:nvSpPr>
          <p:cNvPr id="74803" name="Rectangle 51"/>
          <p:cNvSpPr>
            <a:spLocks noChangeArrowheads="1"/>
          </p:cNvSpPr>
          <p:nvPr/>
        </p:nvSpPr>
        <p:spPr bwMode="auto">
          <a:xfrm>
            <a:off x="4095750" y="1560513"/>
            <a:ext cx="1476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(dissolved in plasma)</a:t>
            </a:r>
          </a:p>
        </p:txBody>
      </p:sp>
      <p:sp>
        <p:nvSpPr>
          <p:cNvPr id="74804" name="Rectangle 52"/>
          <p:cNvSpPr>
            <a:spLocks noChangeArrowheads="1"/>
          </p:cNvSpPr>
          <p:nvPr/>
        </p:nvSpPr>
        <p:spPr bwMode="auto">
          <a:xfrm>
            <a:off x="4548188" y="1866900"/>
            <a:ext cx="481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Slow</a:t>
            </a:r>
          </a:p>
        </p:txBody>
      </p:sp>
      <p:sp>
        <p:nvSpPr>
          <p:cNvPr id="74805" name="Rectangle 53"/>
          <p:cNvSpPr>
            <a:spLocks noChangeArrowheads="1"/>
          </p:cNvSpPr>
          <p:nvPr/>
        </p:nvSpPr>
        <p:spPr bwMode="auto">
          <a:xfrm>
            <a:off x="4473575" y="2867025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rial" charset="0"/>
              </a:rPr>
              <a:t>Carbonic</a:t>
            </a:r>
          </a:p>
          <a:p>
            <a:r>
              <a:rPr lang="en-US" sz="1000" b="1">
                <a:solidFill>
                  <a:schemeClr val="bg1"/>
                </a:solidFill>
                <a:latin typeface="Arial" charset="0"/>
              </a:rPr>
              <a:t>anhydrase</a:t>
            </a:r>
          </a:p>
        </p:txBody>
      </p:sp>
      <p:sp>
        <p:nvSpPr>
          <p:cNvPr id="74806" name="Rectangle 54"/>
          <p:cNvSpPr>
            <a:spLocks noChangeArrowheads="1"/>
          </p:cNvSpPr>
          <p:nvPr/>
        </p:nvSpPr>
        <p:spPr bwMode="auto">
          <a:xfrm>
            <a:off x="5486400" y="335915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rial" charset="0"/>
              </a:rPr>
              <a:t>(Carbamino-</a:t>
            </a:r>
          </a:p>
          <a:p>
            <a:r>
              <a:rPr lang="en-US" sz="1000" b="1">
                <a:solidFill>
                  <a:schemeClr val="bg1"/>
                </a:solidFill>
                <a:latin typeface="Arial" charset="0"/>
              </a:rPr>
              <a:t>hemoglobin)</a:t>
            </a:r>
          </a:p>
        </p:txBody>
      </p:sp>
      <p:sp>
        <p:nvSpPr>
          <p:cNvPr id="74807" name="Rectangle 55"/>
          <p:cNvSpPr>
            <a:spLocks noChangeArrowheads="1"/>
          </p:cNvSpPr>
          <p:nvPr/>
        </p:nvSpPr>
        <p:spPr bwMode="auto">
          <a:xfrm>
            <a:off x="4011613" y="3752850"/>
            <a:ext cx="1052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solidFill>
                  <a:schemeClr val="bg1"/>
                </a:solidFill>
                <a:latin typeface="Arial" charset="0"/>
              </a:rPr>
              <a:t>Red blood cell</a:t>
            </a:r>
          </a:p>
        </p:txBody>
      </p:sp>
      <p:sp>
        <p:nvSpPr>
          <p:cNvPr id="74808" name="Rectangle 56"/>
          <p:cNvSpPr>
            <a:spLocks noChangeArrowheads="1"/>
          </p:cNvSpPr>
          <p:nvPr/>
        </p:nvSpPr>
        <p:spPr bwMode="auto">
          <a:xfrm>
            <a:off x="4591050" y="26384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solidFill>
                  <a:schemeClr val="bg1"/>
                </a:solidFill>
                <a:latin typeface="Arial" charset="0"/>
              </a:rPr>
              <a:t>Fast</a:t>
            </a:r>
          </a:p>
        </p:txBody>
      </p:sp>
      <p:sp>
        <p:nvSpPr>
          <p:cNvPr id="74809" name="Freeform 57"/>
          <p:cNvSpPr>
            <a:spLocks/>
          </p:cNvSpPr>
          <p:nvPr/>
        </p:nvSpPr>
        <p:spPr bwMode="auto">
          <a:xfrm>
            <a:off x="7985125" y="2225675"/>
            <a:ext cx="95250" cy="412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" y="2"/>
              </a:cxn>
              <a:cxn ang="0">
                <a:pos x="60" y="260"/>
              </a:cxn>
              <a:cxn ang="0">
                <a:pos x="6" y="260"/>
              </a:cxn>
            </a:cxnLst>
            <a:rect l="0" t="0" r="r" b="b"/>
            <a:pathLst>
              <a:path w="60" h="260">
                <a:moveTo>
                  <a:pt x="0" y="0"/>
                </a:moveTo>
                <a:lnTo>
                  <a:pt x="60" y="2"/>
                </a:lnTo>
                <a:lnTo>
                  <a:pt x="60" y="260"/>
                </a:lnTo>
                <a:lnTo>
                  <a:pt x="6" y="26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10" name="Freeform 58"/>
          <p:cNvSpPr>
            <a:spLocks/>
          </p:cNvSpPr>
          <p:nvPr/>
        </p:nvSpPr>
        <p:spPr bwMode="auto">
          <a:xfrm>
            <a:off x="8083550" y="2444750"/>
            <a:ext cx="825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0"/>
              </a:cxn>
            </a:cxnLst>
            <a:rect l="0" t="0" r="r" b="b"/>
            <a:pathLst>
              <a:path w="52" h="1">
                <a:moveTo>
                  <a:pt x="0" y="0"/>
                </a:moveTo>
                <a:lnTo>
                  <a:pt x="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11" name="Rectangle 59"/>
          <p:cNvSpPr>
            <a:spLocks noChangeArrowheads="1"/>
          </p:cNvSpPr>
          <p:nvPr/>
        </p:nvSpPr>
        <p:spPr bwMode="auto">
          <a:xfrm>
            <a:off x="496888" y="5235575"/>
            <a:ext cx="4135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latin typeface="Arial Black" pitchFamily="28" charset="0"/>
              </a:rPr>
              <a:t>Oxygen release and carbon dioxide pickup at the tissues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 and Exchange of CO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pulmonary capillaries</a:t>
            </a:r>
          </a:p>
          <a:p>
            <a:pPr lvl="1"/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baseline="30000" dirty="0"/>
              <a:t>–</a:t>
            </a:r>
            <a:r>
              <a:rPr lang="en-US" dirty="0"/>
              <a:t> moves into RBCs (while </a:t>
            </a:r>
            <a:r>
              <a:rPr lang="en-US" dirty="0" err="1"/>
              <a:t>Cl</a:t>
            </a:r>
            <a:r>
              <a:rPr lang="en-US" baseline="30000" dirty="0"/>
              <a:t>-</a:t>
            </a:r>
            <a:r>
              <a:rPr lang="en-US" dirty="0"/>
              <a:t> move out); binds with H</a:t>
            </a:r>
            <a:r>
              <a:rPr lang="en-US" baseline="30000" dirty="0"/>
              <a:t>+</a:t>
            </a:r>
            <a:r>
              <a:rPr lang="en-US" dirty="0"/>
              <a:t> to form 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split by </a:t>
            </a:r>
            <a:r>
              <a:rPr lang="en-US" dirty="0" smtClean="0"/>
              <a:t>___________________________________ into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and water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diffuses into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38" name="Rectangle 3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22.22b  Transport and exchange of CO</a:t>
            </a:r>
            <a:r>
              <a:rPr lang="en-US" sz="1200" baseline="-25000">
                <a:solidFill>
                  <a:schemeClr val="tx1"/>
                </a:solidFill>
              </a:rPr>
              <a:t>2</a:t>
            </a:r>
            <a:r>
              <a:rPr lang="en-US" sz="1200">
                <a:solidFill>
                  <a:schemeClr val="tx1"/>
                </a:solidFill>
              </a:rPr>
              <a:t> and O</a:t>
            </a:r>
            <a:r>
              <a:rPr lang="en-US" sz="1200" baseline="-25000">
                <a:solidFill>
                  <a:schemeClr val="tx1"/>
                </a:solidFill>
              </a:rPr>
              <a:t>2</a:t>
            </a:r>
            <a:r>
              <a:rPr lang="en-US" sz="1200">
                <a:solidFill>
                  <a:schemeClr val="tx1"/>
                </a:solidFill>
              </a:rPr>
              <a:t>.</a:t>
            </a:r>
            <a:endParaRPr lang="en-US" sz="1800" b="0">
              <a:solidFill>
                <a:srgbClr val="000000"/>
              </a:solidFill>
            </a:endParaRPr>
          </a:p>
        </p:txBody>
      </p:sp>
      <p:pic>
        <p:nvPicPr>
          <p:cNvPr id="76840" name="Picture 40" descr="figure_22_22b_unlabeled"/>
          <p:cNvPicPr>
            <a:picLocks noChangeAspect="1" noChangeArrowheads="1"/>
          </p:cNvPicPr>
          <p:nvPr/>
        </p:nvPicPr>
        <p:blipFill>
          <a:blip r:embed="rId2" cstate="print"/>
          <a:srcRect b="4305"/>
          <a:stretch>
            <a:fillRect/>
          </a:stretch>
        </p:blipFill>
        <p:spPr bwMode="auto">
          <a:xfrm>
            <a:off x="273050" y="1233488"/>
            <a:ext cx="8597900" cy="4200525"/>
          </a:xfrm>
          <a:prstGeom prst="rect">
            <a:avLst/>
          </a:prstGeom>
          <a:noFill/>
        </p:spPr>
      </p:pic>
      <p:sp>
        <p:nvSpPr>
          <p:cNvPr id="76841" name="Rectangle 41"/>
          <p:cNvSpPr>
            <a:spLocks noChangeArrowheads="1"/>
          </p:cNvSpPr>
          <p:nvPr/>
        </p:nvSpPr>
        <p:spPr bwMode="auto">
          <a:xfrm>
            <a:off x="2568575" y="1327150"/>
            <a:ext cx="1935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 dirty="0">
                <a:latin typeface="Arial" charset="0"/>
              </a:rPr>
              <a:t>Fused basement membranes</a:t>
            </a:r>
          </a:p>
        </p:txBody>
      </p:sp>
      <p:sp>
        <p:nvSpPr>
          <p:cNvPr id="76842" name="Rectangle 42"/>
          <p:cNvSpPr>
            <a:spLocks noChangeArrowheads="1"/>
          </p:cNvSpPr>
          <p:nvPr/>
        </p:nvSpPr>
        <p:spPr bwMode="auto">
          <a:xfrm>
            <a:off x="452438" y="1323975"/>
            <a:ext cx="7127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Alveolus</a:t>
            </a:r>
          </a:p>
        </p:txBody>
      </p:sp>
      <p:sp>
        <p:nvSpPr>
          <p:cNvPr id="76843" name="Rectangle 43"/>
          <p:cNvSpPr>
            <a:spLocks noChangeArrowheads="1"/>
          </p:cNvSpPr>
          <p:nvPr/>
        </p:nvSpPr>
        <p:spPr bwMode="auto">
          <a:xfrm>
            <a:off x="3965575" y="1577975"/>
            <a:ext cx="1476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(dissolved in plasma)</a:t>
            </a:r>
          </a:p>
        </p:txBody>
      </p:sp>
      <p:sp>
        <p:nvSpPr>
          <p:cNvPr id="76844" name="Rectangle 44"/>
          <p:cNvSpPr>
            <a:spLocks noChangeArrowheads="1"/>
          </p:cNvSpPr>
          <p:nvPr/>
        </p:nvSpPr>
        <p:spPr bwMode="auto">
          <a:xfrm>
            <a:off x="7988300" y="2362200"/>
            <a:ext cx="7413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Chloride</a:t>
            </a:r>
          </a:p>
          <a:p>
            <a:r>
              <a:rPr lang="en-US" sz="1000" b="1">
                <a:latin typeface="Arial" charset="0"/>
              </a:rPr>
              <a:t>shift</a:t>
            </a:r>
          </a:p>
          <a:p>
            <a:r>
              <a:rPr lang="en-US" sz="1000" b="1">
                <a:latin typeface="Arial" charset="0"/>
              </a:rPr>
              <a:t>(out) via</a:t>
            </a:r>
          </a:p>
          <a:p>
            <a:r>
              <a:rPr lang="en-US" sz="1000" b="1">
                <a:latin typeface="Arial" charset="0"/>
              </a:rPr>
              <a:t>transport</a:t>
            </a:r>
          </a:p>
          <a:p>
            <a:r>
              <a:rPr lang="en-US" sz="1000" b="1">
                <a:latin typeface="Arial" charset="0"/>
              </a:rPr>
              <a:t>protein</a:t>
            </a:r>
          </a:p>
        </p:txBody>
      </p:sp>
      <p:sp>
        <p:nvSpPr>
          <p:cNvPr id="76845" name="Rectangle 45"/>
          <p:cNvSpPr>
            <a:spLocks noChangeArrowheads="1"/>
          </p:cNvSpPr>
          <p:nvPr/>
        </p:nvSpPr>
        <p:spPr bwMode="auto">
          <a:xfrm>
            <a:off x="7451725" y="4867275"/>
            <a:ext cx="1017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Blood plasma</a:t>
            </a:r>
          </a:p>
        </p:txBody>
      </p:sp>
      <p:sp>
        <p:nvSpPr>
          <p:cNvPr id="76846" name="Rectangle 46"/>
          <p:cNvSpPr>
            <a:spLocks noChangeArrowheads="1"/>
          </p:cNvSpPr>
          <p:nvPr/>
        </p:nvSpPr>
        <p:spPr bwMode="auto">
          <a:xfrm>
            <a:off x="3559175" y="4848225"/>
            <a:ext cx="1476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(dissolved in plasma)</a:t>
            </a:r>
          </a:p>
        </p:txBody>
      </p:sp>
      <p:sp>
        <p:nvSpPr>
          <p:cNvPr id="76847" name="Rectangle 47"/>
          <p:cNvSpPr>
            <a:spLocks noChangeArrowheads="1"/>
          </p:cNvSpPr>
          <p:nvPr/>
        </p:nvSpPr>
        <p:spPr bwMode="auto">
          <a:xfrm>
            <a:off x="5327650" y="3438525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rial" charset="0"/>
              </a:rPr>
              <a:t>(Carbamino-</a:t>
            </a:r>
          </a:p>
          <a:p>
            <a:r>
              <a:rPr lang="en-US" sz="1000" b="1">
                <a:solidFill>
                  <a:schemeClr val="bg1"/>
                </a:solidFill>
                <a:latin typeface="Arial" charset="0"/>
              </a:rPr>
              <a:t>hemoglobin)</a:t>
            </a:r>
          </a:p>
        </p:txBody>
      </p:sp>
      <p:sp>
        <p:nvSpPr>
          <p:cNvPr id="76848" name="Rectangle 48"/>
          <p:cNvSpPr>
            <a:spLocks noChangeArrowheads="1"/>
          </p:cNvSpPr>
          <p:nvPr/>
        </p:nvSpPr>
        <p:spPr bwMode="auto">
          <a:xfrm>
            <a:off x="3594100" y="3787775"/>
            <a:ext cx="1052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solidFill>
                  <a:schemeClr val="bg1"/>
                </a:solidFill>
                <a:latin typeface="Arial" charset="0"/>
              </a:rPr>
              <a:t>Red blood cell</a:t>
            </a:r>
          </a:p>
        </p:txBody>
      </p:sp>
      <p:sp>
        <p:nvSpPr>
          <p:cNvPr id="76849" name="Rectangle 49"/>
          <p:cNvSpPr>
            <a:spLocks noChangeArrowheads="1"/>
          </p:cNvSpPr>
          <p:nvPr/>
        </p:nvSpPr>
        <p:spPr bwMode="auto">
          <a:xfrm>
            <a:off x="4352925" y="2943225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rial" charset="0"/>
              </a:rPr>
              <a:t>Carbonic</a:t>
            </a:r>
          </a:p>
          <a:p>
            <a:r>
              <a:rPr lang="en-US" sz="1000" b="1">
                <a:solidFill>
                  <a:schemeClr val="bg1"/>
                </a:solidFill>
                <a:latin typeface="Arial" charset="0"/>
              </a:rPr>
              <a:t>anhydrase</a:t>
            </a:r>
          </a:p>
        </p:txBody>
      </p:sp>
      <p:sp>
        <p:nvSpPr>
          <p:cNvPr id="76850" name="Rectangle 50"/>
          <p:cNvSpPr>
            <a:spLocks noChangeArrowheads="1"/>
          </p:cNvSpPr>
          <p:nvPr/>
        </p:nvSpPr>
        <p:spPr bwMode="auto">
          <a:xfrm>
            <a:off x="4524375" y="272097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solidFill>
                  <a:schemeClr val="bg1"/>
                </a:solidFill>
                <a:latin typeface="Arial" charset="0"/>
              </a:rPr>
              <a:t>Fast</a:t>
            </a:r>
          </a:p>
        </p:txBody>
      </p:sp>
      <p:sp>
        <p:nvSpPr>
          <p:cNvPr id="76851" name="Rectangle 51"/>
          <p:cNvSpPr>
            <a:spLocks noChangeArrowheads="1"/>
          </p:cNvSpPr>
          <p:nvPr/>
        </p:nvSpPr>
        <p:spPr bwMode="auto">
          <a:xfrm>
            <a:off x="4492625" y="1879600"/>
            <a:ext cx="481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latin typeface="Arial" charset="0"/>
              </a:rPr>
              <a:t>Slow</a:t>
            </a:r>
          </a:p>
        </p:txBody>
      </p:sp>
      <p:sp>
        <p:nvSpPr>
          <p:cNvPr id="76852" name="Freeform 52"/>
          <p:cNvSpPr>
            <a:spLocks/>
          </p:cNvSpPr>
          <p:nvPr/>
        </p:nvSpPr>
        <p:spPr bwMode="auto">
          <a:xfrm>
            <a:off x="7864475" y="2270125"/>
            <a:ext cx="95250" cy="412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" y="2"/>
              </a:cxn>
              <a:cxn ang="0">
                <a:pos x="60" y="260"/>
              </a:cxn>
              <a:cxn ang="0">
                <a:pos x="6" y="260"/>
              </a:cxn>
            </a:cxnLst>
            <a:rect l="0" t="0" r="r" b="b"/>
            <a:pathLst>
              <a:path w="60" h="260">
                <a:moveTo>
                  <a:pt x="0" y="0"/>
                </a:moveTo>
                <a:lnTo>
                  <a:pt x="60" y="2"/>
                </a:lnTo>
                <a:lnTo>
                  <a:pt x="60" y="260"/>
                </a:lnTo>
                <a:lnTo>
                  <a:pt x="6" y="26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53" name="Freeform 53"/>
          <p:cNvSpPr>
            <a:spLocks/>
          </p:cNvSpPr>
          <p:nvPr/>
        </p:nvSpPr>
        <p:spPr bwMode="auto">
          <a:xfrm>
            <a:off x="7962900" y="2489200"/>
            <a:ext cx="825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0"/>
              </a:cxn>
            </a:cxnLst>
            <a:rect l="0" t="0" r="r" b="b"/>
            <a:pathLst>
              <a:path w="52" h="1">
                <a:moveTo>
                  <a:pt x="0" y="0"/>
                </a:moveTo>
                <a:lnTo>
                  <a:pt x="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54" name="Freeform 54"/>
          <p:cNvSpPr>
            <a:spLocks/>
          </p:cNvSpPr>
          <p:nvPr/>
        </p:nvSpPr>
        <p:spPr bwMode="auto">
          <a:xfrm>
            <a:off x="2032000" y="1444625"/>
            <a:ext cx="606425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3"/>
              </a:cxn>
            </a:cxnLst>
            <a:rect l="0" t="0" r="r" b="b"/>
            <a:pathLst>
              <a:path w="382" h="3">
                <a:moveTo>
                  <a:pt x="0" y="0"/>
                </a:moveTo>
                <a:lnTo>
                  <a:pt x="382" y="3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55" name="Rectangle 55"/>
          <p:cNvSpPr>
            <a:spLocks noChangeArrowheads="1"/>
          </p:cNvSpPr>
          <p:nvPr/>
        </p:nvSpPr>
        <p:spPr bwMode="auto">
          <a:xfrm>
            <a:off x="463550" y="5222875"/>
            <a:ext cx="3995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latin typeface="Arial Black" pitchFamily="28" charset="0"/>
              </a:rPr>
              <a:t>Oxygen pickup and carbon dioxide release in the lungs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Influence of CO</a:t>
            </a:r>
            <a:r>
              <a:rPr lang="en-US" baseline="-25000"/>
              <a:t>2</a:t>
            </a:r>
            <a:r>
              <a:rPr lang="en-US"/>
              <a:t> on Blood pH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Carbonic acid–bicarbonate buffer system</a:t>
            </a:r>
            <a:r>
              <a:rPr lang="en-US" dirty="0" smtClean="0"/>
              <a:t>– 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/>
              <a:t> concentration in blood rises, excess H</a:t>
            </a:r>
            <a:r>
              <a:rPr lang="en-US" baseline="30000" dirty="0"/>
              <a:t>+</a:t>
            </a:r>
            <a:r>
              <a:rPr lang="en-US" dirty="0"/>
              <a:t> is removed by combining with HCO</a:t>
            </a:r>
            <a:r>
              <a:rPr lang="en-US" baseline="-25000" dirty="0"/>
              <a:t>3</a:t>
            </a:r>
            <a:r>
              <a:rPr lang="en-US" baseline="30000" dirty="0"/>
              <a:t>–</a:t>
            </a:r>
            <a:r>
              <a:rPr lang="en-US" dirty="0"/>
              <a:t> </a:t>
            </a:r>
            <a:r>
              <a:rPr lang="en-US" dirty="0" smtClean="0">
                <a:sym typeface="Wingdings" pitchFamily="28" charset="2"/>
              </a:rPr>
              <a:t>to create </a:t>
            </a:r>
            <a:r>
              <a:rPr lang="en-US" dirty="0">
                <a:sym typeface="Wingdings" pitchFamily="28" charset="2"/>
              </a:rPr>
              <a:t>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/>
              <a:t> concentration begins to drop, 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smtClean="0"/>
              <a:t>dissociates_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/>
              <a:t>–</a:t>
            </a:r>
            <a:r>
              <a:rPr lang="en-US" dirty="0"/>
              <a:t> is </a:t>
            </a:r>
            <a:r>
              <a:rPr lang="en-US" b="1" dirty="0"/>
              <a:t>alkaline reserve</a:t>
            </a:r>
            <a:r>
              <a:rPr lang="en-US" dirty="0"/>
              <a:t> of carbonic acid-bicarbonate buffer system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3889</Words>
  <Application>Microsoft Office PowerPoint</Application>
  <PresentationFormat>On-screen Show (4:3)</PresentationFormat>
  <Paragraphs>1180</Paragraphs>
  <Slides>113</Slides>
  <Notes>63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4" baseType="lpstr">
      <vt:lpstr>Office Theme</vt:lpstr>
      <vt:lpstr>The Respiratory System</vt:lpstr>
      <vt:lpstr>Processes of Respiration</vt:lpstr>
      <vt:lpstr>Respiratory System: Functional Anatomy</vt:lpstr>
      <vt:lpstr>Figure 22.1  The major respiratory organs in relation to surrounding structures.</vt:lpstr>
      <vt:lpstr>Functional Anatomy</vt:lpstr>
      <vt:lpstr>The Nose</vt:lpstr>
      <vt:lpstr>The Nose</vt:lpstr>
      <vt:lpstr>The Nose</vt:lpstr>
      <vt:lpstr>Nasal Cavity</vt:lpstr>
      <vt:lpstr>Nasal Cavity</vt:lpstr>
      <vt:lpstr>Figure 22.3b  The upper respiratory tract.</vt:lpstr>
      <vt:lpstr>Nasal Cavity</vt:lpstr>
      <vt:lpstr>Functions of the Nasal Mucosa and Conchae</vt:lpstr>
      <vt:lpstr>Paranasal Sinuses</vt:lpstr>
      <vt:lpstr>Homeostatic Imbalance</vt:lpstr>
      <vt:lpstr>Pharynx</vt:lpstr>
      <vt:lpstr>Nasopharynx</vt:lpstr>
      <vt:lpstr>Oropharynx</vt:lpstr>
      <vt:lpstr>Laryngopharynx</vt:lpstr>
      <vt:lpstr>Larynx </vt:lpstr>
      <vt:lpstr>Larynx</vt:lpstr>
      <vt:lpstr>Figure 22.4a  The larynx.</vt:lpstr>
      <vt:lpstr>PowerPoint Presentation</vt:lpstr>
      <vt:lpstr>Larynx</vt:lpstr>
      <vt:lpstr>Larynx</vt:lpstr>
      <vt:lpstr>Figure 22.5  Movements of the vocal folds.</vt:lpstr>
      <vt:lpstr>Voice Production</vt:lpstr>
      <vt:lpstr> Larynx</vt:lpstr>
      <vt:lpstr>Trachea</vt:lpstr>
      <vt:lpstr>Trachea</vt:lpstr>
      <vt:lpstr>Bronchi and Subdivisions</vt:lpstr>
      <vt:lpstr>Conducting Zone Structures</vt:lpstr>
      <vt:lpstr>Conducting Zone Structures</vt:lpstr>
      <vt:lpstr>Figure 22.7  Conducting zone passages.</vt:lpstr>
      <vt:lpstr>Conducting Zone Structures</vt:lpstr>
      <vt:lpstr>Respiratory Zone</vt:lpstr>
      <vt:lpstr>Respiratory Membrane</vt:lpstr>
      <vt:lpstr>Figure 22.9a  Alveoli and the respiratory membrane.</vt:lpstr>
      <vt:lpstr>Alveoli</vt:lpstr>
      <vt:lpstr>Lungs </vt:lpstr>
      <vt:lpstr>Lungs</vt:lpstr>
      <vt:lpstr>Lungs</vt:lpstr>
      <vt:lpstr>Blood Supply </vt:lpstr>
      <vt:lpstr>Blood Supply </vt:lpstr>
      <vt:lpstr>Pleurae</vt:lpstr>
      <vt:lpstr>Mechanics of Breathing</vt:lpstr>
      <vt:lpstr>Pressure Relationships in the Thoracic Cavity</vt:lpstr>
      <vt:lpstr>Intrapulmonary Pressure</vt:lpstr>
      <vt:lpstr>Intrapleural Pressure</vt:lpstr>
      <vt:lpstr>Intrapleural Pressure</vt:lpstr>
      <vt:lpstr>Homeostatic Imbalance</vt:lpstr>
      <vt:lpstr>Pulmonary Ventilation</vt:lpstr>
      <vt:lpstr>Inspiration</vt:lpstr>
      <vt:lpstr>Forced Inspiration</vt:lpstr>
      <vt:lpstr>Expiration</vt:lpstr>
      <vt:lpstr>Physical Factors Influencing Pulmonary Ventilation</vt:lpstr>
      <vt:lpstr>Airway Resistance</vt:lpstr>
      <vt:lpstr>Homeostatic Imbalance</vt:lpstr>
      <vt:lpstr>Alveolar Surface Tension</vt:lpstr>
      <vt:lpstr>Alveolar Surface Tension</vt:lpstr>
      <vt:lpstr>Lung Compliance</vt:lpstr>
      <vt:lpstr>Lung Compliance</vt:lpstr>
      <vt:lpstr>Lung Compliance</vt:lpstr>
      <vt:lpstr>Respiratory Volumes</vt:lpstr>
      <vt:lpstr>Respiratory Volumes</vt:lpstr>
      <vt:lpstr>Respiratory Volumes</vt:lpstr>
      <vt:lpstr>Respiratory Capacities</vt:lpstr>
      <vt:lpstr>Respiratory Capacities</vt:lpstr>
      <vt:lpstr>Respiratory Capacities</vt:lpstr>
      <vt:lpstr>PowerPoint Presentation</vt:lpstr>
      <vt:lpstr>Dead Space</vt:lpstr>
      <vt:lpstr>Pulmonary Function Tests</vt:lpstr>
      <vt:lpstr>Pulmonary Function Tests</vt:lpstr>
      <vt:lpstr>Nonrespiratory Air Movements</vt:lpstr>
      <vt:lpstr>Gas Exchanges Between Blood, Lungs, and Tissues</vt:lpstr>
      <vt:lpstr>Composition of Alveolar Gas</vt:lpstr>
      <vt:lpstr>External Respiration</vt:lpstr>
      <vt:lpstr>Thickness and Surface Area of the Respiratory Membrane</vt:lpstr>
      <vt:lpstr>Partial Pressure Gradients and Gas Solubilities</vt:lpstr>
      <vt:lpstr>Partial Pressure Gradients and Gas Solubilities</vt:lpstr>
      <vt:lpstr>Ventilation-Perfusion Coupling</vt:lpstr>
      <vt:lpstr>Ventilation-Perfusion Coupling</vt:lpstr>
      <vt:lpstr>Ventilation-Perfusion Coupling</vt:lpstr>
      <vt:lpstr>Figure 22.19  Ventilation-perfusion coupling.</vt:lpstr>
      <vt:lpstr>Internal Respiration</vt:lpstr>
      <vt:lpstr>Transport of Respiratory Gases by Blood</vt:lpstr>
      <vt:lpstr>O2 and Hemoglobin</vt:lpstr>
      <vt:lpstr>O2 and Hemoglobin</vt:lpstr>
      <vt:lpstr>Influence of Po2 on Hemoglobin Saturation</vt:lpstr>
      <vt:lpstr>Other Factors Influencing Hemoglobin Saturation</vt:lpstr>
      <vt:lpstr>Factors that Increase Release of O2 by Hemoglobin</vt:lpstr>
      <vt:lpstr>Homeostatic Imbalance</vt:lpstr>
      <vt:lpstr>CO2 Transport</vt:lpstr>
      <vt:lpstr>Transport and Exchange of CO2</vt:lpstr>
      <vt:lpstr>Transport and Exchange of CO2</vt:lpstr>
      <vt:lpstr>Figure 22.22a  Transport and exchange of CO2 and O2.</vt:lpstr>
      <vt:lpstr>Transport and Exchange of CO2</vt:lpstr>
      <vt:lpstr>Figure 22.22b  Transport and exchange of CO2 and O2.</vt:lpstr>
      <vt:lpstr>Influence of CO2 on Blood pH</vt:lpstr>
      <vt:lpstr>Influence of CO2 on Blood pH</vt:lpstr>
      <vt:lpstr>Depth and Rate of Breathing</vt:lpstr>
      <vt:lpstr>Summary of Chemical Factors</vt:lpstr>
      <vt:lpstr>Summary of Chemical Factors</vt:lpstr>
      <vt:lpstr>Influence of Higher Brain Centers</vt:lpstr>
      <vt:lpstr>Inflation Reflex </vt:lpstr>
      <vt:lpstr>Homeostatic Imbalances</vt:lpstr>
      <vt:lpstr>Homeostatic Imbalance</vt:lpstr>
      <vt:lpstr>Homeostatic Imbalance</vt:lpstr>
      <vt:lpstr>Homeostatic Imbalance</vt:lpstr>
      <vt:lpstr>Homeostatic Imbalances</vt:lpstr>
      <vt:lpstr>Homeostatic Imbalances</vt:lpstr>
      <vt:lpstr>Homeostatic Imbalances</vt:lpstr>
      <vt:lpstr>Homeostatic Imbalance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</dc:title>
  <dc:creator>Betsy</dc:creator>
  <cp:lastModifiedBy>bawargo</cp:lastModifiedBy>
  <cp:revision>24</cp:revision>
  <dcterms:created xsi:type="dcterms:W3CDTF">2013-06-24T02:00:56Z</dcterms:created>
  <dcterms:modified xsi:type="dcterms:W3CDTF">2014-03-03T19:31:55Z</dcterms:modified>
</cp:coreProperties>
</file>