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5373F-E4ED-4FE3-A72C-6F97A75DF568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EF605-7A8C-407B-B126-910297478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ED80B-B9F8-4120-A908-9E9E084BDD37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9CD4C-C4EC-40C2-A058-E75F9859F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9CD4C-C4EC-40C2-A058-E75F9859FB7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one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65BE-7409-4AE3-B487-9396DBE4F3AD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4E6E-128F-41DF-A080-99AFBFA4D0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 both the respiratory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processes that supply the body with O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Superior, middle, and inferior nasal </a:t>
            </a:r>
            <a:r>
              <a:rPr lang="en-US" dirty="0" err="1"/>
              <a:t>conchae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Protrude </a:t>
            </a:r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mucosal area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Enhance _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Functions of the Nasal Mucosa and </a:t>
            </a:r>
            <a:r>
              <a:rPr lang="en-US" sz="3200" dirty="0" err="1"/>
              <a:t>Conchae</a:t>
            </a:r>
            <a:endParaRPr lang="en-US" sz="32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inhalation, the </a:t>
            </a:r>
            <a:r>
              <a:rPr lang="en-US" dirty="0" err="1"/>
              <a:t>conchae</a:t>
            </a:r>
            <a:r>
              <a:rPr lang="en-US" dirty="0"/>
              <a:t> and nasal mucosa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exhalation these structures</a:t>
            </a:r>
          </a:p>
          <a:p>
            <a:pPr lvl="1"/>
            <a:r>
              <a:rPr lang="en-US" dirty="0" smtClean="0"/>
              <a:t>________________________________________ heat </a:t>
            </a:r>
            <a:r>
              <a:rPr lang="en-US" dirty="0"/>
              <a:t>and moisture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Paranasal Sinuses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frontal, sphenoid, </a:t>
            </a:r>
            <a:r>
              <a:rPr lang="en-US" dirty="0" err="1"/>
              <a:t>ethmoid</a:t>
            </a:r>
            <a:r>
              <a:rPr lang="en-US" dirty="0"/>
              <a:t>, and maxillary bones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 the </a:t>
            </a:r>
            <a:r>
              <a:rPr lang="en-US" dirty="0"/>
              <a:t>skull and help to warm and moisten the air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Muscular tube that connects to the</a:t>
            </a:r>
          </a:p>
          <a:p>
            <a:pPr lvl="1"/>
            <a:r>
              <a:rPr lang="en-US" dirty="0" smtClean="0"/>
              <a:t>_____________________________________________ superiorly</a:t>
            </a:r>
            <a:endParaRPr lang="en-US" dirty="0"/>
          </a:p>
          <a:p>
            <a:pPr lvl="1"/>
            <a:r>
              <a:rPr lang="en-US" dirty="0"/>
              <a:t>Larynx and esophagus inferiorly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____________________________________ to </a:t>
            </a:r>
            <a:r>
              <a:rPr lang="en-US" dirty="0"/>
              <a:t>the level of the sixth cervical vertebra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Nasopharynx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Air passageway posterior to the nasal </a:t>
            </a:r>
            <a:r>
              <a:rPr lang="en-US" dirty="0" smtClean="0"/>
              <a:t>cavity</a:t>
            </a:r>
          </a:p>
          <a:p>
            <a:endParaRPr lang="en-US" dirty="0" smtClean="0"/>
          </a:p>
          <a:p>
            <a:r>
              <a:rPr lang="en-US" dirty="0" smtClean="0"/>
              <a:t>Lining</a:t>
            </a:r>
          </a:p>
          <a:p>
            <a:pPr lvl="1"/>
            <a:r>
              <a:rPr lang="en-US" dirty="0" err="1" smtClean="0"/>
              <a:t>pseudostratified</a:t>
            </a:r>
            <a:r>
              <a:rPr lang="en-US" dirty="0" smtClean="0"/>
              <a:t> </a:t>
            </a:r>
            <a:r>
              <a:rPr lang="en-US" dirty="0"/>
              <a:t>columnar epithelium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close </a:t>
            </a:r>
            <a:r>
              <a:rPr lang="en-US" dirty="0" err="1"/>
              <a:t>nasopharynx</a:t>
            </a:r>
            <a:r>
              <a:rPr lang="en-US" dirty="0"/>
              <a:t> during swallowing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Nasopharynx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Pharyngeal tonsil </a:t>
            </a:r>
          </a:p>
          <a:p>
            <a:pPr lvl="1"/>
            <a:r>
              <a:rPr lang="en-US" dirty="0" smtClean="0"/>
              <a:t>also called _</a:t>
            </a:r>
          </a:p>
          <a:p>
            <a:pPr lvl="1"/>
            <a:r>
              <a:rPr lang="en-US" dirty="0" smtClean="0"/>
              <a:t>Located on _</a:t>
            </a:r>
          </a:p>
          <a:p>
            <a:endParaRPr lang="en-US" dirty="0" smtClean="0"/>
          </a:p>
          <a:p>
            <a:r>
              <a:rPr lang="en-US" dirty="0" err="1" smtClean="0"/>
              <a:t>Pharyngotympanic</a:t>
            </a:r>
            <a:r>
              <a:rPr lang="en-US" dirty="0" smtClean="0"/>
              <a:t> tubes </a:t>
            </a:r>
          </a:p>
          <a:p>
            <a:pPr lvl="1"/>
            <a:r>
              <a:rPr lang="en-US" dirty="0" smtClean="0"/>
              <a:t>Also called _</a:t>
            </a:r>
          </a:p>
          <a:p>
            <a:pPr lvl="1"/>
            <a:r>
              <a:rPr lang="en-US" dirty="0" smtClean="0"/>
              <a:t>open into the _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Oropharynx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Passageway for food and air from the level of the soft palate to the epiglottis</a:t>
            </a:r>
          </a:p>
          <a:p>
            <a:endParaRPr lang="en-US" dirty="0" smtClean="0"/>
          </a:p>
          <a:p>
            <a:r>
              <a:rPr lang="en-US" dirty="0" smtClean="0"/>
              <a:t>Lining is ______________________________________________ epithelium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 _______________________________ tonsils </a:t>
            </a:r>
            <a:r>
              <a:rPr lang="en-US" dirty="0"/>
              <a:t>in the lateral walls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_________________________________________ tonsil </a:t>
            </a:r>
            <a:r>
              <a:rPr lang="en-US" dirty="0"/>
              <a:t>on the posterior surface of the tongue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Laryngopharynx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Passageway for food and air</a:t>
            </a:r>
          </a:p>
          <a:p>
            <a:endParaRPr lang="en-US" dirty="0" smtClean="0"/>
          </a:p>
          <a:p>
            <a:r>
              <a:rPr lang="en-US" dirty="0" smtClean="0"/>
              <a:t>Posterior </a:t>
            </a:r>
            <a:r>
              <a:rPr lang="en-US" dirty="0"/>
              <a:t>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Extends </a:t>
            </a:r>
            <a:r>
              <a:rPr lang="en-US" dirty="0"/>
              <a:t>to the larynx, where it is also continuous with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2575" indent="-282575"/>
            <a:r>
              <a:rPr lang="en-US" dirty="0"/>
              <a:t>Attaches to the </a:t>
            </a:r>
            <a:r>
              <a:rPr lang="en-US" dirty="0" smtClean="0"/>
              <a:t>___________________________ and </a:t>
            </a:r>
            <a:r>
              <a:rPr lang="en-US" dirty="0"/>
              <a:t>opens into the </a:t>
            </a:r>
            <a:r>
              <a:rPr lang="en-US" dirty="0" err="1"/>
              <a:t>laryngopharynx</a:t>
            </a:r>
            <a:r>
              <a:rPr lang="en-US" dirty="0"/>
              <a:t> </a:t>
            </a:r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Continuous </a:t>
            </a:r>
            <a:r>
              <a:rPr lang="en-US" dirty="0"/>
              <a:t>with the </a:t>
            </a:r>
            <a:r>
              <a:rPr lang="en-US" dirty="0" smtClean="0"/>
              <a:t>_</a:t>
            </a:r>
            <a:endParaRPr lang="en-US" dirty="0"/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Functions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/>
              <a:t>Provides </a:t>
            </a:r>
            <a:r>
              <a:rPr lang="en-US" dirty="0" smtClean="0"/>
              <a:t>an _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Routes </a:t>
            </a:r>
            <a:r>
              <a:rPr lang="en-US" dirty="0"/>
              <a:t>air and food into proper channels</a:t>
            </a:r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Cartilages of the larynx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 cartilage </a:t>
            </a:r>
            <a:r>
              <a:rPr lang="en-US" sz="2600" dirty="0"/>
              <a:t>except for the epiglottis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___________________________________________ with </a:t>
            </a:r>
            <a:r>
              <a:rPr lang="en-US" sz="2600" dirty="0"/>
              <a:t>laryngeal prominence (Adam’s apple)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Ring-shaped _</a:t>
            </a:r>
            <a:endParaRPr lang="en-US" sz="2600" dirty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Paired </a:t>
            </a:r>
            <a:r>
              <a:rPr lang="en-US" sz="2600" dirty="0" err="1"/>
              <a:t>arytenoid</a:t>
            </a:r>
            <a:r>
              <a:rPr lang="en-US" sz="2600" dirty="0"/>
              <a:t>, cuneiform, and </a:t>
            </a:r>
            <a:r>
              <a:rPr lang="en-US" sz="2600" dirty="0" err="1"/>
              <a:t>corniculate</a:t>
            </a:r>
            <a:r>
              <a:rPr lang="en-US" sz="2600" dirty="0"/>
              <a:t> cartilages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                                                         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 cartilage</a:t>
            </a:r>
            <a:r>
              <a:rPr lang="en-US" dirty="0"/>
              <a:t>; covers the laryngeal inlet during swallowing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_________________________________(</a:t>
            </a:r>
            <a:r>
              <a:rPr lang="en-US" sz="2600" dirty="0"/>
              <a:t>breathing):</a:t>
            </a:r>
            <a:br>
              <a:rPr lang="en-US" sz="2600" dirty="0"/>
            </a:br>
            <a:r>
              <a:rPr lang="en-US" sz="2600" dirty="0"/>
              <a:t>movement of air into and out</a:t>
            </a:r>
            <a:br>
              <a:rPr lang="en-US" sz="2600" dirty="0"/>
            </a:br>
            <a:r>
              <a:rPr lang="en-US" sz="2600" dirty="0"/>
              <a:t>of the lungs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the lungs</a:t>
            </a:r>
            <a:br>
              <a:rPr lang="en-US" sz="2400" dirty="0"/>
            </a:br>
            <a:r>
              <a:rPr lang="en-US" sz="2400" dirty="0"/>
              <a:t>and the blood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Transport: 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blood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systemic blood</a:t>
            </a:r>
            <a:br>
              <a:rPr lang="en-US" sz="2400" dirty="0"/>
            </a:br>
            <a:r>
              <a:rPr lang="en-US" sz="2400" dirty="0"/>
              <a:t>vessels and tissues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Vocal ligaments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Contain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Form the core </a:t>
            </a:r>
            <a:r>
              <a:rPr lang="en-US" dirty="0"/>
              <a:t>of </a:t>
            </a:r>
            <a:r>
              <a:rPr lang="en-US" dirty="0" smtClean="0"/>
              <a:t>________________________________ (</a:t>
            </a:r>
            <a:r>
              <a:rPr lang="en-US" dirty="0"/>
              <a:t>true vocal cords)</a:t>
            </a:r>
          </a:p>
          <a:p>
            <a:pPr lvl="2"/>
            <a:r>
              <a:rPr lang="en-US" dirty="0"/>
              <a:t>Opening between them is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Folds </a:t>
            </a:r>
            <a:r>
              <a:rPr lang="en-US" dirty="0"/>
              <a:t>vibrate to produce sound as air rushes up from the lungs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Vestibular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Superior </a:t>
            </a:r>
            <a:r>
              <a:rPr lang="en-US" dirty="0"/>
              <a:t>to the vocal folds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 </a:t>
            </a:r>
            <a:r>
              <a:rPr lang="en-US" dirty="0"/>
              <a:t>to close the glottis during swallowing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Voice Production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intermittent </a:t>
            </a:r>
            <a:r>
              <a:rPr lang="en-US" dirty="0"/>
              <a:t>release of expired air while opening and closing the glottis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determined </a:t>
            </a:r>
            <a:r>
              <a:rPr lang="en-US" dirty="0"/>
              <a:t>by the length and tension of the vocal cords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depends </a:t>
            </a:r>
            <a:r>
              <a:rPr lang="en-US" dirty="0"/>
              <a:t>upon the force of air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Chambers </a:t>
            </a:r>
            <a:r>
              <a:rPr lang="en-US" dirty="0"/>
              <a:t>of pharynx, oral, nasal, and sinus cavities </a:t>
            </a:r>
            <a:r>
              <a:rPr lang="en-US" dirty="0" smtClean="0"/>
              <a:t>___________________________________________ sound </a:t>
            </a:r>
            <a:r>
              <a:rPr lang="en-US" dirty="0"/>
              <a:t>quality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Sound </a:t>
            </a:r>
            <a:r>
              <a:rPr lang="en-US" dirty="0"/>
              <a:t>is “shaped” into language by muscles of the pharynx, tongue, soft palate, and lips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Larynx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Vocal folds may act as a </a:t>
            </a:r>
            <a:r>
              <a:rPr lang="en-US" dirty="0" smtClean="0"/>
              <a:t>__________________________________ to </a:t>
            </a:r>
            <a:r>
              <a:rPr lang="en-US" dirty="0"/>
              <a:t>prevent air passage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closes </a:t>
            </a:r>
            <a:r>
              <a:rPr lang="en-US" dirty="0"/>
              <a:t>to prevent exhalation</a:t>
            </a:r>
          </a:p>
          <a:p>
            <a:pPr lvl="1"/>
            <a:r>
              <a:rPr lang="en-US" dirty="0" smtClean="0"/>
              <a:t>_________________________________________ muscles </a:t>
            </a:r>
            <a:r>
              <a:rPr lang="en-US" dirty="0"/>
              <a:t>contract</a:t>
            </a:r>
          </a:p>
          <a:p>
            <a:pPr lvl="1"/>
            <a:r>
              <a:rPr lang="en-US" dirty="0"/>
              <a:t>Intra-abdominal pressure rises </a:t>
            </a:r>
          </a:p>
          <a:p>
            <a:pPr lvl="1"/>
            <a:r>
              <a:rPr lang="en-US" dirty="0"/>
              <a:t>Helps to </a:t>
            </a:r>
            <a:r>
              <a:rPr lang="en-US" dirty="0" smtClean="0"/>
              <a:t>_________________________________________ or </a:t>
            </a:r>
            <a:r>
              <a:rPr lang="en-US" dirty="0"/>
              <a:t>stabilizes the trunk during heavy lifting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5425" indent="-225425">
              <a:lnSpc>
                <a:spcPct val="90000"/>
              </a:lnSpc>
            </a:pPr>
            <a:r>
              <a:rPr lang="en-US" dirty="0"/>
              <a:t>Windpipe: </a:t>
            </a:r>
            <a:endParaRPr lang="en-US" dirty="0" smtClean="0"/>
          </a:p>
          <a:p>
            <a:pPr marL="499745" lvl="1" indent="-225425">
              <a:lnSpc>
                <a:spcPct val="90000"/>
              </a:lnSpc>
            </a:pPr>
            <a:r>
              <a:rPr lang="en-US" dirty="0" smtClean="0"/>
              <a:t>from </a:t>
            </a:r>
            <a:r>
              <a:rPr lang="en-US" dirty="0"/>
              <a:t>the larynx into the </a:t>
            </a:r>
            <a:r>
              <a:rPr lang="en-US" dirty="0" err="1"/>
              <a:t>mediastinum</a:t>
            </a:r>
            <a:r>
              <a:rPr lang="en-US" dirty="0"/>
              <a:t> </a:t>
            </a:r>
          </a:p>
          <a:p>
            <a:pPr marL="225425" indent="-225425">
              <a:lnSpc>
                <a:spcPct val="90000"/>
              </a:lnSpc>
            </a:pPr>
            <a:endParaRPr lang="en-US" dirty="0" smtClean="0"/>
          </a:p>
          <a:p>
            <a:pPr marL="225425" indent="-225425">
              <a:lnSpc>
                <a:spcPct val="90000"/>
              </a:lnSpc>
            </a:pPr>
            <a:r>
              <a:rPr lang="en-US" dirty="0" smtClean="0"/>
              <a:t>Wall </a:t>
            </a:r>
            <a:r>
              <a:rPr lang="en-US" dirty="0"/>
              <a:t>composed of three layers</a:t>
            </a:r>
            <a:endParaRPr lang="en-US" sz="28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ciliated </a:t>
            </a:r>
            <a:r>
              <a:rPr lang="en-US" sz="2200" dirty="0" err="1"/>
              <a:t>pseudostratified</a:t>
            </a:r>
            <a:r>
              <a:rPr lang="en-US" sz="2200" dirty="0"/>
              <a:t> epithelium with </a:t>
            </a:r>
            <a:r>
              <a:rPr lang="en-US" sz="2200" dirty="0" smtClean="0"/>
              <a:t>_</a:t>
            </a:r>
            <a:endParaRPr lang="en-US" sz="22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endParaRPr lang="en-US" sz="2600" dirty="0" smtClean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: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connective </a:t>
            </a:r>
            <a:r>
              <a:rPr lang="en-US" sz="2200" dirty="0"/>
              <a:t>tissue with </a:t>
            </a:r>
            <a:r>
              <a:rPr lang="en-US" sz="2200" dirty="0" err="1"/>
              <a:t>seromucous</a:t>
            </a:r>
            <a:r>
              <a:rPr lang="en-US" sz="2200" dirty="0"/>
              <a:t> glands</a:t>
            </a:r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/>
              <a:t>Adventitia: </a:t>
            </a:r>
            <a:endParaRPr lang="en-US" sz="2600" dirty="0" smtClean="0"/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outermost </a:t>
            </a:r>
            <a:r>
              <a:rPr lang="en-US" sz="2200" dirty="0"/>
              <a:t>layer made of </a:t>
            </a:r>
            <a:r>
              <a:rPr lang="en-US" sz="2200" dirty="0" smtClean="0"/>
              <a:t>______________________________________________ that </a:t>
            </a:r>
            <a:r>
              <a:rPr lang="en-US" sz="2200" dirty="0"/>
              <a:t>encases the C-shaped rings of hyaline cartilage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Trachealis</a:t>
            </a:r>
            <a:r>
              <a:rPr lang="en-US" dirty="0"/>
              <a:t> muscle</a:t>
            </a:r>
          </a:p>
          <a:p>
            <a:pPr lvl="1"/>
            <a:r>
              <a:rPr lang="en-US" dirty="0"/>
              <a:t>Connects posterior parts of cartilage rings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Carina</a:t>
            </a:r>
            <a:endParaRPr lang="en-US" dirty="0"/>
          </a:p>
          <a:p>
            <a:pPr lvl="1"/>
            <a:r>
              <a:rPr lang="en-US" dirty="0"/>
              <a:t>Last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Point where trachea branches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 and Subdivisions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2819400"/>
          </a:xfrm>
        </p:spPr>
        <p:txBody>
          <a:bodyPr/>
          <a:lstStyle/>
          <a:p>
            <a:r>
              <a:rPr lang="en-US" dirty="0"/>
              <a:t>Air passages undergo 23 orders of branching </a:t>
            </a:r>
          </a:p>
          <a:p>
            <a:endParaRPr lang="en-US" dirty="0" smtClean="0"/>
          </a:p>
          <a:p>
            <a:r>
              <a:rPr lang="en-US" dirty="0" smtClean="0"/>
              <a:t>Branching </a:t>
            </a:r>
            <a:r>
              <a:rPr lang="en-US" dirty="0"/>
              <a:t>pattern called the </a:t>
            </a:r>
            <a:r>
              <a:rPr lang="en-US" dirty="0" smtClean="0"/>
              <a:t>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Trachea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right and left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enters the </a:t>
            </a:r>
            <a:r>
              <a:rPr lang="en-US" dirty="0" smtClean="0"/>
              <a:t>_________________________ of </a:t>
            </a:r>
            <a:r>
              <a:rPr lang="en-US" dirty="0"/>
              <a:t>one lung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 main </a:t>
            </a:r>
            <a:r>
              <a:rPr lang="en-US" dirty="0"/>
              <a:t>bronchus is wider, shorter, and more vertical than the left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branches into lobar (secondary) bronchi (three right, two left)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lobar bronchus supplies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lobar bronchus branches into </a:t>
            </a:r>
            <a:r>
              <a:rPr lang="en-US" dirty="0" smtClean="0"/>
              <a:t>__________________________________ (</a:t>
            </a:r>
            <a:r>
              <a:rPr lang="en-US" dirty="0"/>
              <a:t>tertiary) bronchi</a:t>
            </a:r>
          </a:p>
          <a:p>
            <a:pPr lvl="1"/>
            <a:r>
              <a:rPr lang="en-US" dirty="0"/>
              <a:t>Segmental bronchi divide repeatedly</a:t>
            </a:r>
          </a:p>
          <a:p>
            <a:endParaRPr lang="en-US" dirty="0" smtClean="0"/>
          </a:p>
          <a:p>
            <a:r>
              <a:rPr lang="en-US" dirty="0" smtClean="0"/>
              <a:t>Bronchioles </a:t>
            </a:r>
            <a:r>
              <a:rPr lang="en-US" dirty="0"/>
              <a:t>are less than 1 mm in diameter</a:t>
            </a:r>
          </a:p>
          <a:p>
            <a:endParaRPr lang="en-US" dirty="0" smtClean="0"/>
          </a:p>
          <a:p>
            <a:r>
              <a:rPr lang="en-US" dirty="0" smtClean="0"/>
              <a:t>Terminal </a:t>
            </a:r>
            <a:r>
              <a:rPr lang="en-US" dirty="0"/>
              <a:t>bronchioles are the </a:t>
            </a:r>
            <a:r>
              <a:rPr lang="en-US" dirty="0" smtClean="0"/>
              <a:t>________________________________ , </a:t>
            </a:r>
            <a:r>
              <a:rPr lang="en-US" dirty="0"/>
              <a:t>less than 0.5 mm diameter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From bronchi through bronchioles, structural changes occur</a:t>
            </a:r>
          </a:p>
          <a:p>
            <a:pPr lvl="1"/>
            <a:r>
              <a:rPr lang="en-US" dirty="0"/>
              <a:t>Cartilage rings give way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cartilage </a:t>
            </a:r>
            <a:r>
              <a:rPr lang="en-US" dirty="0"/>
              <a:t>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Epithelium </a:t>
            </a:r>
            <a:r>
              <a:rPr lang="en-US" dirty="0"/>
              <a:t>changes from </a:t>
            </a:r>
            <a:r>
              <a:rPr lang="en-US" dirty="0" err="1"/>
              <a:t>pseudostratified</a:t>
            </a:r>
            <a:r>
              <a:rPr lang="en-US" dirty="0"/>
              <a:t> columnar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________________________________________________________ become infrequent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Relative </a:t>
            </a:r>
            <a:r>
              <a:rPr lang="en-US" dirty="0"/>
              <a:t>amount of smooth muscle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System: Functional Anatomy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organs</a:t>
            </a:r>
          </a:p>
          <a:p>
            <a:pPr lvl="1"/>
            <a:r>
              <a:rPr lang="en-US" dirty="0"/>
              <a:t>Nose, nasal cavity, and </a:t>
            </a:r>
            <a:r>
              <a:rPr lang="en-US" dirty="0" err="1"/>
              <a:t>paranasal</a:t>
            </a:r>
            <a:r>
              <a:rPr lang="en-US" dirty="0"/>
              <a:t> sinuses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Larynx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Bronchi and their branches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Zone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Respiratory bronchioles, </a:t>
            </a:r>
            <a:r>
              <a:rPr lang="en-US" dirty="0" smtClean="0"/>
              <a:t>_________________________________ , </a:t>
            </a:r>
            <a:r>
              <a:rPr lang="en-US" dirty="0"/>
              <a:t>alveolar sacs (clusters of alveoli)</a:t>
            </a:r>
          </a:p>
          <a:p>
            <a:endParaRPr lang="en-US" dirty="0" smtClean="0"/>
          </a:p>
          <a:p>
            <a:r>
              <a:rPr lang="en-US" dirty="0" smtClean="0"/>
              <a:t>~</a:t>
            </a:r>
            <a:r>
              <a:rPr lang="en-US" dirty="0"/>
              <a:t>300 million alveoli account for most of the lungs’ volume and are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Membrane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Alveolar </a:t>
            </a:r>
            <a:r>
              <a:rPr lang="en-US" dirty="0"/>
              <a:t>and capillary walls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Alveolar </a:t>
            </a:r>
            <a:r>
              <a:rPr lang="en-US" dirty="0"/>
              <a:t>walls</a:t>
            </a:r>
          </a:p>
          <a:p>
            <a:pPr lvl="1"/>
            <a:r>
              <a:rPr lang="en-US" dirty="0"/>
              <a:t>Single layer of </a:t>
            </a:r>
            <a:r>
              <a:rPr lang="en-US" dirty="0" smtClean="0"/>
              <a:t>___________________________________________ (</a:t>
            </a:r>
            <a:r>
              <a:rPr lang="en-US" dirty="0"/>
              <a:t>type I cells)</a:t>
            </a:r>
          </a:p>
          <a:p>
            <a:endParaRPr lang="en-US" dirty="0" smtClean="0"/>
          </a:p>
          <a:p>
            <a:r>
              <a:rPr lang="en-US" dirty="0" smtClean="0"/>
              <a:t>Scattered </a:t>
            </a:r>
            <a:r>
              <a:rPr lang="en-US" dirty="0"/>
              <a:t>type II </a:t>
            </a:r>
            <a:r>
              <a:rPr lang="en-US" dirty="0" smtClean="0"/>
              <a:t>_____________________________ secrete _____________________________________ and </a:t>
            </a:r>
            <a:r>
              <a:rPr lang="en-US" dirty="0"/>
              <a:t>antimicrobial proteins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Alveoli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Surrounded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Contain </a:t>
            </a:r>
            <a:r>
              <a:rPr lang="en-US" dirty="0"/>
              <a:t>open </a:t>
            </a:r>
            <a:r>
              <a:rPr lang="en-US" dirty="0" smtClean="0"/>
              <a:t>_________________________ that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Connect </a:t>
            </a:r>
            <a:r>
              <a:rPr lang="en-US" dirty="0"/>
              <a:t>adjacent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Allow ______________________________________ throughout </a:t>
            </a:r>
            <a:r>
              <a:rPr lang="en-US" dirty="0"/>
              <a:t>the lung to be equalized</a:t>
            </a:r>
          </a:p>
          <a:p>
            <a:endParaRPr lang="en-US" dirty="0" smtClean="0"/>
          </a:p>
          <a:p>
            <a:r>
              <a:rPr lang="en-US" dirty="0" smtClean="0"/>
              <a:t>House </a:t>
            </a:r>
            <a:r>
              <a:rPr lang="en-US" dirty="0"/>
              <a:t>alveolar </a:t>
            </a:r>
            <a:r>
              <a:rPr lang="en-US" dirty="0" smtClean="0"/>
              <a:t>_____________________________  that </a:t>
            </a:r>
            <a:r>
              <a:rPr lang="en-US" dirty="0"/>
              <a:t>keep alveolar surfaces sterile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Anatomy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Respiratory zone: </a:t>
            </a:r>
            <a:endParaRPr lang="en-US" dirty="0" smtClean="0"/>
          </a:p>
          <a:p>
            <a:pPr lvl="1"/>
            <a:r>
              <a:rPr lang="en-US" dirty="0" smtClean="0"/>
              <a:t>site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Microscopic </a:t>
            </a:r>
            <a:r>
              <a:rPr lang="en-US" dirty="0"/>
              <a:t>structures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respiratory bronchioles, alveolar ducts, and alveoli</a:t>
            </a:r>
          </a:p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conduits </a:t>
            </a:r>
            <a:r>
              <a:rPr lang="en-US" dirty="0"/>
              <a:t>to gas exchange sites</a:t>
            </a:r>
          </a:p>
          <a:p>
            <a:pPr lvl="1"/>
            <a:r>
              <a:rPr lang="en-US" dirty="0"/>
              <a:t>Includes all other respiratory structures</a:t>
            </a:r>
          </a:p>
          <a:p>
            <a:endParaRPr lang="en-US" dirty="0" smtClean="0"/>
          </a:p>
          <a:p>
            <a:r>
              <a:rPr lang="en-US" dirty="0" smtClean="0"/>
              <a:t>Respiratory </a:t>
            </a:r>
            <a:r>
              <a:rPr lang="en-US" dirty="0"/>
              <a:t>muscles: 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 and </a:t>
            </a:r>
            <a:r>
              <a:rPr lang="en-US" dirty="0"/>
              <a:t>other muscles that promote ventilation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Provides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and </a:t>
            </a:r>
            <a:r>
              <a:rPr lang="en-US" dirty="0"/>
              <a:t>warms the entering air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and </a:t>
            </a:r>
            <a:r>
              <a:rPr lang="en-US" dirty="0"/>
              <a:t>cleans inspired air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Serves </a:t>
            </a:r>
            <a:r>
              <a:rPr lang="en-US" dirty="0"/>
              <a:t>as a resonating chamber for speech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Houses 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Two regions: external nose and nasal cavity</a:t>
            </a:r>
          </a:p>
          <a:p>
            <a:pPr marL="733425" lvl="1" indent="-379413">
              <a:buFont typeface="Times" charset="0"/>
              <a:buAutoNum type="arabicPeriod"/>
            </a:pPr>
            <a:r>
              <a:rPr lang="en-US" dirty="0"/>
              <a:t>External nose: root, bridge, dorsum </a:t>
            </a:r>
            <a:r>
              <a:rPr lang="en-US" dirty="0" err="1"/>
              <a:t>nasi</a:t>
            </a:r>
            <a:r>
              <a:rPr lang="en-US" dirty="0"/>
              <a:t>, and apex 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___________________________________________________: </a:t>
            </a:r>
            <a:r>
              <a:rPr lang="en-US" dirty="0"/>
              <a:t>a shallow vertical groove inferior to the apex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Nostrils (___________________________________): </a:t>
            </a:r>
            <a:r>
              <a:rPr lang="en-US" dirty="0"/>
              <a:t>bounded laterally by the </a:t>
            </a:r>
            <a:r>
              <a:rPr lang="en-US" dirty="0" err="1"/>
              <a:t>alae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68350" lvl="1" indent="-414338">
              <a:buFont typeface="Times" charset="0"/>
              <a:buAutoNum type="arabicPeriod" startAt="2"/>
            </a:pPr>
            <a:r>
              <a:rPr lang="en-US" dirty="0"/>
              <a:t>Nasal cavity: in and </a:t>
            </a:r>
            <a:r>
              <a:rPr lang="en-US" dirty="0" smtClean="0"/>
              <a:t>__________________________________  </a:t>
            </a:r>
            <a:r>
              <a:rPr lang="en-US" dirty="0"/>
              <a:t>to the external nose</a:t>
            </a:r>
          </a:p>
          <a:p>
            <a:pPr marL="1079500" lvl="2" indent="-309563"/>
            <a:r>
              <a:rPr lang="en-US" dirty="0"/>
              <a:t>Divided by a midline </a:t>
            </a:r>
            <a:r>
              <a:rPr lang="en-US" dirty="0" smtClean="0"/>
              <a:t>_</a:t>
            </a:r>
            <a:endParaRPr lang="en-US" dirty="0"/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Posterior _________________________________________ (</a:t>
            </a:r>
            <a:r>
              <a:rPr lang="en-US" dirty="0" err="1"/>
              <a:t>choanae</a:t>
            </a:r>
            <a:r>
              <a:rPr lang="en-US" dirty="0"/>
              <a:t>) open into the nasal pharynx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 err="1"/>
              <a:t>ethmoid</a:t>
            </a:r>
            <a:r>
              <a:rPr lang="en-US" dirty="0"/>
              <a:t> and sphenoid bones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/>
              <a:t>hard and soft palates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Vestibule: </a:t>
            </a:r>
            <a:endParaRPr lang="en-US" dirty="0" smtClean="0"/>
          </a:p>
          <a:p>
            <a:pPr lvl="1"/>
            <a:r>
              <a:rPr lang="en-US" dirty="0" smtClean="0"/>
              <a:t>nasal </a:t>
            </a:r>
            <a:r>
              <a:rPr lang="en-US" dirty="0"/>
              <a:t>cavity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Vibrissae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___________________________________________ coarse </a:t>
            </a:r>
            <a:r>
              <a:rPr lang="en-US" dirty="0"/>
              <a:t>particles from inspired air</a:t>
            </a:r>
          </a:p>
          <a:p>
            <a:endParaRPr lang="en-US" dirty="0" smtClean="0"/>
          </a:p>
          <a:p>
            <a:r>
              <a:rPr lang="en-US" dirty="0" smtClean="0"/>
              <a:t>Olfactory </a:t>
            </a:r>
            <a:r>
              <a:rPr lang="en-US" dirty="0"/>
              <a:t>mucosa</a:t>
            </a:r>
          </a:p>
          <a:p>
            <a:pPr lvl="1"/>
            <a:r>
              <a:rPr lang="en-US" dirty="0"/>
              <a:t>Lines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smtClean="0"/>
              <a:t>_____________________________ receptors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Respiratory mucosa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Mucous </a:t>
            </a:r>
            <a:r>
              <a:rPr lang="en-US" dirty="0"/>
              <a:t>and serous secretions contain </a:t>
            </a:r>
            <a:r>
              <a:rPr lang="en-US" dirty="0" err="1"/>
              <a:t>lysozyme</a:t>
            </a:r>
            <a:r>
              <a:rPr lang="en-US" dirty="0"/>
              <a:t> and </a:t>
            </a:r>
            <a:r>
              <a:rPr lang="en-US" dirty="0" err="1"/>
              <a:t>defensins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move </a:t>
            </a:r>
            <a:r>
              <a:rPr lang="en-US" dirty="0"/>
              <a:t>contaminated mucus </a:t>
            </a:r>
            <a:r>
              <a:rPr lang="en-US" dirty="0" err="1"/>
              <a:t>posteriorly</a:t>
            </a:r>
            <a:r>
              <a:rPr lang="en-US" dirty="0"/>
              <a:t> to throat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Inspired </a:t>
            </a:r>
            <a:r>
              <a:rPr lang="en-US" dirty="0"/>
              <a:t>air is warmed by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Sensory </a:t>
            </a:r>
            <a:r>
              <a:rPr lang="en-US" dirty="0"/>
              <a:t>nerve endings triggers sneezing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932</Words>
  <Application>Microsoft Office PowerPoint</Application>
  <PresentationFormat>On-screen Show (4:3)</PresentationFormat>
  <Paragraphs>268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Respiration</vt:lpstr>
      <vt:lpstr>Respiration</vt:lpstr>
      <vt:lpstr>Respiratory System: Functional Anatomy</vt:lpstr>
      <vt:lpstr>Functional Anatomy</vt:lpstr>
      <vt:lpstr>The Nose</vt:lpstr>
      <vt:lpstr>The Nose</vt:lpstr>
      <vt:lpstr>The Nose</vt:lpstr>
      <vt:lpstr>Nasal Cavity</vt:lpstr>
      <vt:lpstr>Nasal Cavity</vt:lpstr>
      <vt:lpstr>Nasal Cavity</vt:lpstr>
      <vt:lpstr>Functions of the Nasal Mucosa and Conchae</vt:lpstr>
      <vt:lpstr>Paranasal Sinuses</vt:lpstr>
      <vt:lpstr>Pharynx</vt:lpstr>
      <vt:lpstr>Nasopharynx</vt:lpstr>
      <vt:lpstr>Nasopharynx</vt:lpstr>
      <vt:lpstr>Oropharynx</vt:lpstr>
      <vt:lpstr>Laryngopharynx</vt:lpstr>
      <vt:lpstr>Larynx </vt:lpstr>
      <vt:lpstr>Larynx</vt:lpstr>
      <vt:lpstr>Larynx</vt:lpstr>
      <vt:lpstr>Larynx</vt:lpstr>
      <vt:lpstr>Voice Production</vt:lpstr>
      <vt:lpstr> Larynx</vt:lpstr>
      <vt:lpstr>Trachea</vt:lpstr>
      <vt:lpstr>Trachea</vt:lpstr>
      <vt:lpstr>Bronchi and Subdivisions</vt:lpstr>
      <vt:lpstr>Conducting Zone Structures</vt:lpstr>
      <vt:lpstr>Conducting Zone Structures</vt:lpstr>
      <vt:lpstr>Conducting Zone Structures</vt:lpstr>
      <vt:lpstr>Respiratory Zone</vt:lpstr>
      <vt:lpstr>Respiratory Membrane</vt:lpstr>
      <vt:lpstr>Alveoli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</dc:title>
  <dc:creator>bawargo</dc:creator>
  <cp:lastModifiedBy>bawargo</cp:lastModifiedBy>
  <cp:revision>1</cp:revision>
  <dcterms:created xsi:type="dcterms:W3CDTF">2011-02-23T15:40:54Z</dcterms:created>
  <dcterms:modified xsi:type="dcterms:W3CDTF">2011-02-23T15:42:31Z</dcterms:modified>
</cp:coreProperties>
</file>