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EB825-C7E3-41B3-A621-6ECADA0DD973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01D09-A96F-47ED-B6F5-3161081E09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4CEAA-CD04-4ADE-8921-D6C1B9383B11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15BDC-D3F4-4330-9B57-5F2906B65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15BDC-D3F4-4330-9B57-5F2906B65CF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1ACD-0C24-4AD6-B2EA-2B635CDAE35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57C3-0B28-4977-BD25-246BEF3B0C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 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Occupy </a:t>
            </a:r>
            <a:r>
              <a:rPr lang="en-US" dirty="0" smtClean="0"/>
              <a:t>______________________________________ except </a:t>
            </a:r>
            <a:r>
              <a:rPr lang="en-US" dirty="0"/>
              <a:t>the </a:t>
            </a:r>
            <a:r>
              <a:rPr lang="en-US" dirty="0" err="1"/>
              <a:t>mediastinum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site </a:t>
            </a:r>
            <a:r>
              <a:rPr lang="en-US" dirty="0"/>
              <a:t>of vascular and bronchial attachments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anterior</a:t>
            </a:r>
            <a:r>
              <a:rPr lang="en-US" dirty="0"/>
              <a:t>, lateral, and posterior surfaces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Intrapleural Pressure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Intrapleural</a:t>
            </a:r>
            <a:r>
              <a:rPr lang="en-US" dirty="0"/>
              <a:t> pressure (P</a:t>
            </a:r>
            <a:r>
              <a:rPr lang="en-US" baseline="-25000" dirty="0"/>
              <a:t>ip</a:t>
            </a:r>
            <a:r>
              <a:rPr lang="en-US" dirty="0"/>
              <a:t>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with </a:t>
            </a:r>
            <a:r>
              <a:rPr lang="en-US" dirty="0"/>
              <a:t>breathing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a </a:t>
            </a:r>
            <a:r>
              <a:rPr lang="en-US" dirty="0" smtClean="0"/>
              <a:t>_______________________________________ pressure </a:t>
            </a:r>
            <a:r>
              <a:rPr lang="en-US" dirty="0"/>
              <a:t>(&lt;</a:t>
            </a:r>
            <a:r>
              <a:rPr lang="en-US" dirty="0" err="1"/>
              <a:t>P</a:t>
            </a:r>
            <a:r>
              <a:rPr lang="en-US" baseline="-25000" dirty="0" err="1"/>
              <a:t>atm</a:t>
            </a:r>
            <a:r>
              <a:rPr lang="en-US" dirty="0"/>
              <a:t> and &lt;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Intrapleural Pressure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Negative P</a:t>
            </a:r>
            <a:r>
              <a:rPr lang="en-US" baseline="-25000" dirty="0"/>
              <a:t>ip</a:t>
            </a:r>
            <a:r>
              <a:rPr lang="en-US" dirty="0"/>
              <a:t> is caused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/>
              <a:t>inward forces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Elastic </a:t>
            </a:r>
            <a:r>
              <a:rPr lang="en-US" dirty="0" smtClean="0"/>
              <a:t>___________________________________ of </a:t>
            </a:r>
            <a:r>
              <a:rPr lang="en-US" dirty="0"/>
              <a:t>lungs decreases lung size</a:t>
            </a:r>
          </a:p>
          <a:p>
            <a:pPr lvl="2"/>
            <a:r>
              <a:rPr lang="en-US" dirty="0" smtClean="0"/>
              <a:t> _______________________________________________ of </a:t>
            </a:r>
            <a:r>
              <a:rPr lang="en-US" dirty="0"/>
              <a:t>alveolar fluid reduces alveolar size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outward force tends to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___________________________________________ of </a:t>
            </a:r>
            <a:r>
              <a:rPr lang="en-US" dirty="0"/>
              <a:t>the chest wall pulls the thorax outward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Pressure Relationships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</a:t>
            </a:r>
            <a:r>
              <a:rPr lang="en-US" baseline="-25000" dirty="0"/>
              <a:t>ip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 – P</a:t>
            </a:r>
            <a:r>
              <a:rPr lang="en-US" baseline="-25000" dirty="0"/>
              <a:t>ip</a:t>
            </a:r>
            <a:r>
              <a:rPr lang="en-US" dirty="0"/>
              <a:t>) = </a:t>
            </a:r>
            <a:r>
              <a:rPr lang="en-US" dirty="0" err="1"/>
              <a:t>transpulmonary</a:t>
            </a:r>
            <a:r>
              <a:rPr lang="en-US" dirty="0"/>
              <a:t> pressure</a:t>
            </a:r>
          </a:p>
          <a:p>
            <a:pPr lvl="1"/>
            <a:r>
              <a:rPr lang="en-US" dirty="0"/>
              <a:t>Keeps the airways open</a:t>
            </a:r>
          </a:p>
          <a:p>
            <a:pPr lvl="1"/>
            <a:r>
              <a:rPr lang="en-US" dirty="0"/>
              <a:t>The greater the </a:t>
            </a:r>
            <a:r>
              <a:rPr lang="en-US" dirty="0" err="1"/>
              <a:t>transpulmonary</a:t>
            </a:r>
            <a:r>
              <a:rPr lang="en-US" dirty="0"/>
              <a:t> pressure,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24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 (</a:t>
            </a:r>
            <a:r>
              <a:rPr lang="en-US" dirty="0"/>
              <a:t>lung collapse) is due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Plugged </a:t>
            </a:r>
            <a:r>
              <a:rPr lang="en-US" dirty="0"/>
              <a:t>bronchioles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Wound </a:t>
            </a:r>
            <a:r>
              <a:rPr lang="en-US" dirty="0"/>
              <a:t>that admits air into pleural </a:t>
            </a:r>
            <a:r>
              <a:rPr lang="en-US" dirty="0" smtClean="0"/>
              <a:t>cavity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Ventilation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Inspiration and expiration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 processes </a:t>
            </a:r>
            <a:r>
              <a:rPr lang="en-US" dirty="0"/>
              <a:t>that depend on </a:t>
            </a:r>
            <a:r>
              <a:rPr lang="en-US" dirty="0" smtClean="0"/>
              <a:t>_____________________________ changes </a:t>
            </a:r>
            <a:r>
              <a:rPr lang="en-US" dirty="0"/>
              <a:t>in the thoracic cavity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Volume </a:t>
            </a:r>
            <a:r>
              <a:rPr lang="en-US" dirty="0"/>
              <a:t>changes </a:t>
            </a:r>
            <a:r>
              <a:rPr lang="en-US" dirty="0" smtClean="0">
                <a:sym typeface="Symbol" charset="2"/>
              </a:rPr>
              <a:t>yield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changes </a:t>
            </a:r>
            <a:r>
              <a:rPr lang="en-US" dirty="0" smtClean="0">
                <a:sym typeface="Symbol" charset="2"/>
              </a:rPr>
              <a:t>cause </a:t>
            </a:r>
            <a:r>
              <a:rPr lang="en-US" dirty="0" smtClean="0"/>
              <a:t>gases </a:t>
            </a:r>
            <a:r>
              <a:rPr lang="en-US" dirty="0"/>
              <a:t>flow to equalize pressure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Inspiration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 active process</a:t>
            </a:r>
          </a:p>
          <a:p>
            <a:pPr lvl="1"/>
            <a:r>
              <a:rPr lang="en-US" dirty="0" smtClean="0"/>
              <a:t>_________________________________ muscles </a:t>
            </a:r>
            <a:r>
              <a:rPr lang="en-US" dirty="0"/>
              <a:t>contract </a:t>
            </a:r>
          </a:p>
          <a:p>
            <a:pPr lvl="1"/>
            <a:r>
              <a:rPr lang="en-US" dirty="0"/>
              <a:t>Thoracic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Lungs </a:t>
            </a:r>
            <a:r>
              <a:rPr lang="en-US" dirty="0"/>
              <a:t>are stretched and intrapulmonary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Intrapulmonary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/>
              <a:t>flows into the lungs, down its pressure </a:t>
            </a:r>
            <a:r>
              <a:rPr lang="en-US" dirty="0" smtClean="0"/>
              <a:t>gradient until intrapulmonary pressure is the same as atmospheric pressure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Expiration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Quiet expiration is normally a </a:t>
            </a:r>
            <a:r>
              <a:rPr lang="en-US" sz="2600" dirty="0" smtClean="0"/>
              <a:t>_________________________ process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Inspiratory</a:t>
            </a:r>
            <a:r>
              <a:rPr lang="en-US" sz="2400" dirty="0"/>
              <a:t> muscles relax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Thoracic cavity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Elastic lungs </a:t>
            </a:r>
            <a:r>
              <a:rPr lang="en-US" sz="2400" dirty="0" smtClean="0"/>
              <a:t>_____________________________ and </a:t>
            </a:r>
            <a:r>
              <a:rPr lang="en-US" sz="2400" dirty="0"/>
              <a:t>intrapulmonary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Intrapulmonary __________________________________________ than atmospheric pressure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Air flows out of the lungs down its pressure </a:t>
            </a:r>
            <a:r>
              <a:rPr lang="en-US" sz="2400" dirty="0" smtClean="0"/>
              <a:t>gradient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Note</a:t>
            </a:r>
            <a:r>
              <a:rPr lang="en-US" sz="2600" dirty="0"/>
              <a:t>: </a:t>
            </a:r>
            <a:r>
              <a:rPr lang="en-US" sz="2600" dirty="0" smtClean="0"/>
              <a:t>___________________________expiration </a:t>
            </a:r>
            <a:r>
              <a:rPr lang="en-US" sz="2600" dirty="0"/>
              <a:t>is an </a:t>
            </a:r>
            <a:r>
              <a:rPr lang="en-US" sz="2600" dirty="0" smtClean="0"/>
              <a:t>___________________________________ process</a:t>
            </a:r>
            <a:r>
              <a:rPr lang="en-US" sz="2600" dirty="0"/>
              <a:t>: it uses abdominal and internal </a:t>
            </a:r>
            <a:r>
              <a:rPr lang="en-US" sz="2600" dirty="0" err="1"/>
              <a:t>intercostal</a:t>
            </a:r>
            <a:r>
              <a:rPr lang="en-US" sz="2600" dirty="0"/>
              <a:t> muscles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Physical Factors Influencing Pulmonary Ventilation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6075" indent="-346075"/>
            <a:r>
              <a:rPr lang="en-US" dirty="0" err="1"/>
              <a:t>Inspiratory</a:t>
            </a:r>
            <a:r>
              <a:rPr lang="en-US" dirty="0"/>
              <a:t> muscles consume energy to overcome three factors that hinder air passage and pulmonary ventilation</a:t>
            </a:r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/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Alveolar _</a:t>
            </a:r>
            <a:endParaRPr lang="en-US" dirty="0"/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Lung </a:t>
            </a:r>
            <a:r>
              <a:rPr lang="en-US" dirty="0"/>
              <a:t>compliance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_________________________________  is </a:t>
            </a:r>
            <a:r>
              <a:rPr lang="en-US" sz="2800" dirty="0"/>
              <a:t>the major </a:t>
            </a:r>
            <a:r>
              <a:rPr lang="en-US" sz="2800" dirty="0" err="1"/>
              <a:t>nonelastic</a:t>
            </a:r>
            <a:r>
              <a:rPr lang="en-US" sz="2800" dirty="0"/>
              <a:t> source of resistance to gas flow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Gas </a:t>
            </a:r>
            <a:r>
              <a:rPr lang="en-US" sz="2600" dirty="0"/>
              <a:t>flow changes inversely with </a:t>
            </a:r>
            <a:r>
              <a:rPr lang="en-US" sz="2600" dirty="0" smtClean="0"/>
              <a:t>resistance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Resistance is usually insignificant because of</a:t>
            </a:r>
          </a:p>
          <a:p>
            <a:pPr lvl="1"/>
            <a:r>
              <a:rPr lang="en-US" dirty="0" smtClean="0"/>
              <a:t>____________________________________________ in </a:t>
            </a:r>
            <a:r>
              <a:rPr lang="en-US" dirty="0"/>
              <a:t>the first part of the conducting zone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Progressive </a:t>
            </a:r>
            <a:r>
              <a:rPr lang="en-US" dirty="0"/>
              <a:t>branching of airways as they get smaller, increasing the total cross-sectional area</a:t>
            </a:r>
          </a:p>
          <a:p>
            <a:endParaRPr lang="en-US" dirty="0" smtClean="0"/>
          </a:p>
          <a:p>
            <a:r>
              <a:rPr lang="en-US" dirty="0" smtClean="0"/>
              <a:t>Resistance </a:t>
            </a:r>
            <a:r>
              <a:rPr lang="en-US" dirty="0"/>
              <a:t>disappears at the terminal bronchioles where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Apex: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Base: </a:t>
            </a:r>
            <a:endParaRPr lang="en-US" dirty="0" smtClean="0"/>
          </a:p>
          <a:p>
            <a:pPr lvl="1"/>
            <a:r>
              <a:rPr lang="en-US" dirty="0" smtClean="0"/>
              <a:t>inferior </a:t>
            </a:r>
            <a:r>
              <a:rPr lang="en-US" dirty="0"/>
              <a:t>surface that rests on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/>
              <a:t>mediastinal</a:t>
            </a:r>
            <a:r>
              <a:rPr lang="en-US" dirty="0"/>
              <a:t> surface; site for attachment of blood vessels, bronchi, lymphatic vessels, and nerves </a:t>
            </a:r>
          </a:p>
          <a:p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/>
              <a:t>notch of left lung: </a:t>
            </a:r>
            <a:endParaRPr lang="en-US" dirty="0" smtClean="0"/>
          </a:p>
          <a:p>
            <a:pPr lvl="1"/>
            <a:r>
              <a:rPr lang="en-US" dirty="0" smtClean="0"/>
              <a:t>concavity </a:t>
            </a:r>
            <a:r>
              <a:rPr lang="en-US" dirty="0"/>
              <a:t>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As airway resistance rises,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Severely </a:t>
            </a:r>
            <a:r>
              <a:rPr lang="en-US" dirty="0"/>
              <a:t>constricting or obstruction of bronchioles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__________________________________ life-sustaining </a:t>
            </a:r>
            <a:r>
              <a:rPr lang="en-US" dirty="0"/>
              <a:t>ventilation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occur during </a:t>
            </a:r>
            <a:r>
              <a:rPr lang="en-US" dirty="0" smtClean="0"/>
              <a:t>_____________________________________________ and </a:t>
            </a:r>
            <a:r>
              <a:rPr lang="en-US" dirty="0"/>
              <a:t>stop ventilation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 dilates </a:t>
            </a:r>
            <a:r>
              <a:rPr lang="en-US" dirty="0"/>
              <a:t>bronchioles and reduces air resistance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Attracts </a:t>
            </a:r>
            <a:r>
              <a:rPr lang="en-US" dirty="0"/>
              <a:t>liquid molecules to one another at a gas-liquid interface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 that </a:t>
            </a:r>
            <a:r>
              <a:rPr lang="en-US" dirty="0"/>
              <a:t>tends to increase the surface area of the liquid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Detergent-like lipid and protein complex produced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 of </a:t>
            </a:r>
            <a:r>
              <a:rPr lang="en-US" dirty="0"/>
              <a:t>alveolar fluid and discourages alveolar collapse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quantity in premature infants causes infant respiratory distress syndrome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measure of the change in lung volume that occurs with a given change in </a:t>
            </a:r>
            <a:r>
              <a:rPr lang="en-US" dirty="0" err="1"/>
              <a:t>transpulmonary</a:t>
            </a:r>
            <a:r>
              <a:rPr lang="en-US" dirty="0"/>
              <a:t> pressure</a:t>
            </a:r>
          </a:p>
          <a:p>
            <a:endParaRPr lang="en-US" dirty="0" smtClean="0"/>
          </a:p>
          <a:p>
            <a:r>
              <a:rPr lang="en-US" dirty="0" smtClean="0"/>
              <a:t>Normally _____________________________ due </a:t>
            </a:r>
            <a:r>
              <a:rPr lang="en-US" dirty="0"/>
              <a:t>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Alveolar </a:t>
            </a:r>
            <a:r>
              <a:rPr lang="en-US" dirty="0"/>
              <a:t>surface tension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Diminished by</a:t>
            </a:r>
          </a:p>
          <a:p>
            <a:pPr lvl="1"/>
            <a:r>
              <a:rPr lang="en-US" dirty="0" err="1"/>
              <a:t>Nonelastic</a:t>
            </a:r>
            <a:r>
              <a:rPr lang="en-US" dirty="0"/>
              <a:t> scar tissue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Reduced </a:t>
            </a:r>
            <a:r>
              <a:rPr lang="en-US" dirty="0"/>
              <a:t>production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_________________________________________________ of </a:t>
            </a:r>
            <a:r>
              <a:rPr lang="en-US" dirty="0"/>
              <a:t>the thoracic cage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Homeostatic imbalances that reduce compliance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Deformities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of </a:t>
            </a:r>
            <a:r>
              <a:rPr lang="en-US" dirty="0"/>
              <a:t>the costal cartilage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Paralysis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Used to assess a person’s respiratory status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___________________________________volume </a:t>
            </a:r>
            <a:r>
              <a:rPr lang="en-US" dirty="0"/>
              <a:t>(TV)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 reserve </a:t>
            </a:r>
            <a:r>
              <a:rPr lang="en-US" dirty="0"/>
              <a:t>volume (IRV)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 reserve </a:t>
            </a:r>
            <a:r>
              <a:rPr lang="en-US" dirty="0"/>
              <a:t>volume (ERV)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____________________________________volume </a:t>
            </a:r>
            <a:r>
              <a:rPr lang="en-US" dirty="0"/>
              <a:t>(RV)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19200"/>
            <a:ext cx="8270875" cy="5354638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Tidal volume (TV)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moves into and out of the lungs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Inspiratory</a:t>
            </a:r>
            <a:r>
              <a:rPr lang="en-US" dirty="0">
                <a:solidFill>
                  <a:srgbClr val="000000"/>
                </a:solidFill>
              </a:rPr>
              <a:t> reserve volume (IRV)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can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Expiratory reserve volume (ERV)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can be </a:t>
            </a:r>
            <a:r>
              <a:rPr lang="en-US" dirty="0" smtClean="0">
                <a:solidFill>
                  <a:srgbClr val="000000"/>
                </a:solidFill>
              </a:rPr>
              <a:t>____________________________  </a:t>
            </a:r>
            <a:r>
              <a:rPr lang="en-US" dirty="0">
                <a:solidFill>
                  <a:srgbClr val="000000"/>
                </a:solidFill>
              </a:rPr>
              <a:t>from the lungs after a </a:t>
            </a:r>
            <a:r>
              <a:rPr lang="en-US" dirty="0" smtClean="0">
                <a:solidFill>
                  <a:srgbClr val="000000"/>
                </a:solidFill>
              </a:rPr>
              <a:t>__________________________ expiration </a:t>
            </a:r>
            <a:r>
              <a:rPr lang="en-US" dirty="0">
                <a:solidFill>
                  <a:srgbClr val="000000"/>
                </a:solidFill>
              </a:rPr>
              <a:t>(1000–1200 ml)</a:t>
            </a:r>
          </a:p>
          <a:p>
            <a:endParaRPr lang="en-US" dirty="0"/>
          </a:p>
          <a:p>
            <a:r>
              <a:rPr lang="en-US" dirty="0"/>
              <a:t>Residual volume (RV) </a:t>
            </a:r>
          </a:p>
          <a:p>
            <a:pPr lvl="1"/>
            <a:r>
              <a:rPr lang="en-US" dirty="0"/>
              <a:t>air left in the lungs after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Left lung is smaller, separated into two lobes by an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/>
              <a:t>lung has </a:t>
            </a:r>
            <a:r>
              <a:rPr lang="en-US" dirty="0" smtClean="0"/>
              <a:t>___________________________ separated </a:t>
            </a:r>
            <a:r>
              <a:rPr lang="en-US" dirty="0"/>
              <a:t>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Bronchopulmonary</a:t>
            </a:r>
            <a:r>
              <a:rPr lang="en-US" dirty="0" smtClean="0"/>
              <a:t> </a:t>
            </a:r>
            <a:r>
              <a:rPr lang="en-US" dirty="0"/>
              <a:t>segments (10 right, 8–9 left)</a:t>
            </a:r>
          </a:p>
          <a:p>
            <a:endParaRPr lang="en-US" dirty="0" smtClean="0"/>
          </a:p>
          <a:p>
            <a:r>
              <a:rPr lang="en-US" dirty="0" smtClean="0"/>
              <a:t>Lobules </a:t>
            </a:r>
            <a:r>
              <a:rPr lang="en-US" dirty="0"/>
              <a:t>are the smallest subdivisions; served by bronchioles and their branches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Pulmonary </a:t>
            </a:r>
            <a:r>
              <a:rPr lang="en-US" dirty="0" smtClean="0"/>
              <a:t>circulation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_______________________________ deliver </a:t>
            </a:r>
            <a:r>
              <a:rPr lang="en-US" dirty="0"/>
              <a:t>systemic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Branch profusely, along with bronchi</a:t>
            </a:r>
          </a:p>
          <a:p>
            <a:pPr lvl="2"/>
            <a:r>
              <a:rPr lang="en-US" dirty="0"/>
              <a:t>Feed into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______________________ carry ______________________________________________ from </a:t>
            </a:r>
            <a:r>
              <a:rPr lang="en-US" dirty="0"/>
              <a:t>respiratory zones to the heart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Systemic </a:t>
            </a:r>
            <a:r>
              <a:rPr lang="en-US" sz="2800" dirty="0" smtClean="0"/>
              <a:t>circulation</a:t>
            </a:r>
            <a:endParaRPr lang="en-US" sz="2800" dirty="0"/>
          </a:p>
          <a:p>
            <a:pPr lvl="1"/>
            <a:r>
              <a:rPr lang="en-US" sz="2600" dirty="0"/>
              <a:t>Bronchial arteries </a:t>
            </a:r>
            <a:r>
              <a:rPr lang="en-US" sz="2600" dirty="0" smtClean="0"/>
              <a:t>_</a:t>
            </a:r>
            <a:endParaRPr lang="en-US" sz="2600" dirty="0"/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Arise </a:t>
            </a:r>
            <a:r>
              <a:rPr lang="en-US" sz="2600" dirty="0"/>
              <a:t>from </a:t>
            </a:r>
            <a:r>
              <a:rPr lang="en-US" sz="2600" dirty="0" smtClean="0"/>
              <a:t>_____________________________ and </a:t>
            </a:r>
            <a:r>
              <a:rPr lang="en-US" sz="2600" dirty="0"/>
              <a:t>enter the lungs at the </a:t>
            </a:r>
            <a:r>
              <a:rPr lang="en-US" sz="2600" dirty="0" err="1"/>
              <a:t>hilum</a:t>
            </a:r>
            <a:endParaRPr lang="en-US" sz="2600" dirty="0"/>
          </a:p>
          <a:p>
            <a:pPr lvl="2"/>
            <a:r>
              <a:rPr lang="en-US" sz="2600" dirty="0"/>
              <a:t>Supply all lung tissue except the alveoli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Bronchial </a:t>
            </a:r>
            <a:r>
              <a:rPr lang="en-US" sz="2600" dirty="0"/>
              <a:t>veins </a:t>
            </a:r>
            <a:r>
              <a:rPr lang="en-US" sz="2600" dirty="0" err="1"/>
              <a:t>anastomose</a:t>
            </a:r>
            <a:r>
              <a:rPr lang="en-US" sz="2600" dirty="0"/>
              <a:t> with pulmonary veins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Pulmonary _</a:t>
            </a: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Pleurae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Thin, double-layered </a:t>
            </a:r>
            <a:r>
              <a:rPr lang="en-US" dirty="0" err="1"/>
              <a:t>serosa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on </a:t>
            </a:r>
            <a:r>
              <a:rPr lang="en-US" dirty="0"/>
              <a:t>thoracic wall and superior face of diaphragm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on </a:t>
            </a:r>
            <a:r>
              <a:rPr lang="en-US" dirty="0"/>
              <a:t>external lung surface</a:t>
            </a:r>
          </a:p>
          <a:p>
            <a:endParaRPr lang="en-US" dirty="0" smtClean="0"/>
          </a:p>
          <a:p>
            <a:r>
              <a:rPr lang="en-US" dirty="0" smtClean="0"/>
              <a:t>Pleural </a:t>
            </a:r>
            <a:r>
              <a:rPr lang="en-US" dirty="0"/>
              <a:t>fluid fills the </a:t>
            </a:r>
            <a:r>
              <a:rPr lang="en-US" dirty="0" err="1"/>
              <a:t>slitlike</a:t>
            </a:r>
            <a:r>
              <a:rPr lang="en-US" dirty="0"/>
              <a:t> pleural cavity</a:t>
            </a:r>
          </a:p>
          <a:p>
            <a:pPr lvl="1"/>
            <a:r>
              <a:rPr lang="en-US" dirty="0"/>
              <a:t>Provides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Breathing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/>
            <a:r>
              <a:rPr lang="en-US" dirty="0"/>
              <a:t>Pulmonary ventilation consists of two phases</a:t>
            </a:r>
          </a:p>
          <a:p>
            <a:pPr marL="684213" lvl="1" indent="-344488">
              <a:buFont typeface="Times" charset="0"/>
              <a:buAutoNum type="arabicPeriod"/>
            </a:pPr>
            <a:endParaRPr lang="en-US" dirty="0" smtClean="0"/>
          </a:p>
          <a:p>
            <a:pPr marL="684213" lvl="1" indent="-344488">
              <a:buFont typeface="Times" charset="0"/>
              <a:buAutoNum type="arabicPeriod"/>
            </a:pPr>
            <a:r>
              <a:rPr lang="en-US" dirty="0" smtClean="0"/>
              <a:t>Inspiration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US" dirty="0"/>
          </a:p>
          <a:p>
            <a:pPr marL="684213" lvl="1" indent="-344488">
              <a:buFont typeface="Times" charset="0"/>
              <a:buAutoNum type="arabicPeriod"/>
            </a:pPr>
            <a:endParaRPr lang="en-US" dirty="0" smtClean="0"/>
          </a:p>
          <a:p>
            <a:pPr marL="684213" lvl="1" indent="-344488">
              <a:buFont typeface="Times" charset="0"/>
              <a:buAutoNum type="arabicPeriod"/>
            </a:pPr>
            <a:r>
              <a:rPr lang="en-US" dirty="0" smtClean="0"/>
              <a:t>___________________________________________: </a:t>
            </a:r>
            <a:r>
              <a:rPr lang="en-US" dirty="0"/>
              <a:t>gases exit the lungs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Pressure Relationships in the Thoracic Cavity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Atmospheric pressure (</a:t>
            </a:r>
            <a:r>
              <a:rPr lang="en-US" sz="2800" dirty="0" err="1"/>
              <a:t>P</a:t>
            </a:r>
            <a:r>
              <a:rPr lang="en-US" sz="2800" baseline="-25000" dirty="0" err="1"/>
              <a:t>atm</a:t>
            </a:r>
            <a:r>
              <a:rPr lang="en-US" sz="2800" dirty="0"/>
              <a:t>)</a:t>
            </a:r>
          </a:p>
          <a:p>
            <a:pPr lvl="1"/>
            <a:r>
              <a:rPr lang="en-US" sz="2600" dirty="0"/>
              <a:t>Pressure exerted by the air surrounding the body </a:t>
            </a:r>
          </a:p>
          <a:p>
            <a:pPr lvl="1"/>
            <a:r>
              <a:rPr lang="en-US" sz="2600" dirty="0"/>
              <a:t>760 mm Hg at sea level</a:t>
            </a:r>
            <a:endParaRPr lang="en-US" sz="2400" dirty="0"/>
          </a:p>
          <a:p>
            <a:r>
              <a:rPr lang="en-US" sz="2800" dirty="0"/>
              <a:t>Respiratory pressures are described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_______________________________________ respiratory </a:t>
            </a:r>
            <a:r>
              <a:rPr lang="en-US" sz="2600" dirty="0"/>
              <a:t>pressure is less than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r>
              <a:rPr lang="en-US" sz="2600" dirty="0"/>
              <a:t> </a:t>
            </a:r>
          </a:p>
          <a:p>
            <a:pPr lvl="1"/>
            <a:r>
              <a:rPr lang="en-US" sz="2600" dirty="0" smtClean="0"/>
              <a:t>_______________________________________ respiratory </a:t>
            </a:r>
            <a:r>
              <a:rPr lang="en-US" sz="2600" dirty="0"/>
              <a:t>pressure is greater than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endParaRPr lang="en-US" sz="2600" dirty="0"/>
          </a:p>
          <a:p>
            <a:pPr lvl="1"/>
            <a:r>
              <a:rPr lang="en-US" sz="2600" dirty="0"/>
              <a:t>Zero respiratory pressure =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endParaRPr lang="en-US" sz="2600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Intrapulmonary Pressure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Intrapulmonary (intra-alveolar) pressure (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in the alveoli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Fluctuates </a:t>
            </a:r>
            <a:r>
              <a:rPr lang="en-US" dirty="0"/>
              <a:t>with breathing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eventually equalizes with </a:t>
            </a:r>
            <a:r>
              <a:rPr lang="en-US" dirty="0" err="1"/>
              <a:t>P</a:t>
            </a:r>
            <a:r>
              <a:rPr lang="en-US" baseline="-25000" dirty="0" err="1"/>
              <a:t>atm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On-screen Show (4:3)</PresentationFormat>
  <Paragraphs>225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Lungs </vt:lpstr>
      <vt:lpstr>Lungs</vt:lpstr>
      <vt:lpstr>Lungs</vt:lpstr>
      <vt:lpstr>Blood Supply </vt:lpstr>
      <vt:lpstr>Blood Supply </vt:lpstr>
      <vt:lpstr>Pleurae</vt:lpstr>
      <vt:lpstr>Mechanics of Breathing</vt:lpstr>
      <vt:lpstr>Pressure Relationships in the Thoracic Cavity</vt:lpstr>
      <vt:lpstr>Intrapulmonary Pressure</vt:lpstr>
      <vt:lpstr>Intrapleural Pressure</vt:lpstr>
      <vt:lpstr>Intrapleural Pressure</vt:lpstr>
      <vt:lpstr>Pressure Relationships</vt:lpstr>
      <vt:lpstr>Homeostatic Imbalance</vt:lpstr>
      <vt:lpstr>Pulmonary Ventilation</vt:lpstr>
      <vt:lpstr>Inspiration</vt:lpstr>
      <vt:lpstr>Expiration</vt:lpstr>
      <vt:lpstr>Physical Factors Influencing Pulmonary Ventilation</vt:lpstr>
      <vt:lpstr>Airway Resistance</vt:lpstr>
      <vt:lpstr>Airway Resistance</vt:lpstr>
      <vt:lpstr>Airway Resistance</vt:lpstr>
      <vt:lpstr>Alveolar Surface Tension</vt:lpstr>
      <vt:lpstr>Alveolar Surface Tension</vt:lpstr>
      <vt:lpstr>Lung Compliance</vt:lpstr>
      <vt:lpstr>Lung Compliance</vt:lpstr>
      <vt:lpstr>Lung Compliance</vt:lpstr>
      <vt:lpstr>Respiratory Volumes</vt:lpstr>
      <vt:lpstr>Respiratory Volumes</vt:lpstr>
      <vt:lpstr>Respiratory Volumes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Lungs </dc:title>
  <dc:creator>bawargo</dc:creator>
  <cp:lastModifiedBy>bawargo</cp:lastModifiedBy>
  <cp:revision>1</cp:revision>
  <dcterms:created xsi:type="dcterms:W3CDTF">2011-02-23T15:42:54Z</dcterms:created>
  <dcterms:modified xsi:type="dcterms:W3CDTF">2011-02-23T15:43:48Z</dcterms:modified>
</cp:coreProperties>
</file>