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DF8C-1084-4F5A-A2B7-9D96B48F4BCA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E8505-EA9B-4217-AFDF-92BC9082CA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CDE16-6EE9-45A2-9FF4-AD07A6C4F7D0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9E4E3-1473-47CC-B246-E9CCB849E7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9E4E3-1473-47CC-B246-E9CCB849E75D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three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0DEAF-D698-46C0-9F96-30FFC5D37F22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6EE6-8896-4716-8FF3-BAAE6DB35C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____________________________________ capacity </a:t>
            </a:r>
            <a:r>
              <a:rPr lang="en-US" dirty="0"/>
              <a:t>(IC) 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 capacity </a:t>
            </a:r>
            <a:r>
              <a:rPr lang="en-US" dirty="0"/>
              <a:t>(FRC)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  capacity </a:t>
            </a:r>
            <a:r>
              <a:rPr lang="en-US" dirty="0"/>
              <a:t>(VC) </a:t>
            </a:r>
          </a:p>
          <a:p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lung capacity (TLC)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Nonrespiratory Air Movements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result from reflex action</a:t>
            </a:r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include: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Sneeze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Laughing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Gas Exchanges Between Blood, Lungs, and Tissues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understand the above processes, first consider</a:t>
            </a:r>
          </a:p>
          <a:p>
            <a:pPr lvl="1"/>
            <a:r>
              <a:rPr lang="en-US" dirty="0"/>
              <a:t>Physical properties of gases </a:t>
            </a:r>
          </a:p>
          <a:p>
            <a:pPr lvl="1"/>
            <a:r>
              <a:rPr lang="en-US" dirty="0"/>
              <a:t>Composition of alveolar gas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of Alveolar Gas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Alveoli contain more CO</a:t>
            </a:r>
            <a:r>
              <a:rPr lang="en-US" baseline="-25000" dirty="0"/>
              <a:t>2</a:t>
            </a:r>
            <a:r>
              <a:rPr lang="en-US" dirty="0"/>
              <a:t> and water vapor than atmospheric air, due 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Gas </a:t>
            </a:r>
            <a:r>
              <a:rPr lang="en-US" dirty="0"/>
              <a:t>exchanges in the lungs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 of </a:t>
            </a:r>
            <a:r>
              <a:rPr lang="en-US" dirty="0"/>
              <a:t>alveolar gas that occurs with each breath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Respiration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Exchange of O</a:t>
            </a:r>
            <a:r>
              <a:rPr lang="en-US" baseline="-25000" dirty="0"/>
              <a:t>2</a:t>
            </a:r>
            <a:r>
              <a:rPr lang="en-US" dirty="0"/>
              <a:t> and CO</a:t>
            </a:r>
            <a:r>
              <a:rPr lang="en-US" baseline="-25000" dirty="0"/>
              <a:t>2</a:t>
            </a:r>
            <a:r>
              <a:rPr lang="en-US" dirty="0"/>
              <a:t> across the respiratory membrane</a:t>
            </a:r>
          </a:p>
          <a:p>
            <a:endParaRPr lang="en-US" dirty="0" smtClean="0"/>
          </a:p>
          <a:p>
            <a:r>
              <a:rPr lang="en-US" dirty="0" smtClean="0"/>
              <a:t>Influenced </a:t>
            </a:r>
            <a:r>
              <a:rPr lang="en-US" dirty="0"/>
              <a:t>by</a:t>
            </a:r>
          </a:p>
          <a:p>
            <a:pPr lvl="1"/>
            <a:r>
              <a:rPr lang="en-US" dirty="0" smtClean="0"/>
              <a:t>___________________________________________ gradients </a:t>
            </a:r>
            <a:r>
              <a:rPr lang="en-US" dirty="0"/>
              <a:t>and gas </a:t>
            </a:r>
            <a:r>
              <a:rPr lang="en-US" dirty="0" err="1"/>
              <a:t>solubilities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Structural </a:t>
            </a:r>
            <a:r>
              <a:rPr lang="en-US" dirty="0"/>
              <a:t>characteristics of the respiratory membrane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Partial Pressure Gradients and Gas Solubilities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Partial pressure </a:t>
            </a:r>
            <a:r>
              <a:rPr lang="en-US" dirty="0" smtClean="0"/>
              <a:t>____________________________ for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in the lungs is steep</a:t>
            </a:r>
          </a:p>
          <a:p>
            <a:pPr lvl="1"/>
            <a:r>
              <a:rPr lang="en-US" dirty="0"/>
              <a:t>Venous blood Po</a:t>
            </a:r>
            <a:r>
              <a:rPr lang="en-US" baseline="-25000" dirty="0"/>
              <a:t>2</a:t>
            </a:r>
            <a:r>
              <a:rPr lang="en-US" dirty="0"/>
              <a:t> = 40 mm Hg</a:t>
            </a:r>
          </a:p>
          <a:p>
            <a:pPr lvl="1"/>
            <a:r>
              <a:rPr lang="en-US" dirty="0"/>
              <a:t>Alveolar Po</a:t>
            </a:r>
            <a:r>
              <a:rPr lang="en-US" baseline="-25000" dirty="0"/>
              <a:t>2</a:t>
            </a:r>
            <a:r>
              <a:rPr lang="en-US" dirty="0"/>
              <a:t> = 104 mm Hg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partial pressures reach equilibrium of 104 mm Hg in ~0.25 seconds,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Partial Pressure Gradients and Gas Solubilities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Partial pressure gradient for CO</a:t>
            </a:r>
            <a:r>
              <a:rPr lang="en-US" baseline="-25000" dirty="0"/>
              <a:t>2</a:t>
            </a:r>
            <a:r>
              <a:rPr lang="en-US" dirty="0"/>
              <a:t> in the lungs is </a:t>
            </a:r>
            <a:r>
              <a:rPr lang="en-US" dirty="0" smtClean="0"/>
              <a:t>__________________________________________:</a:t>
            </a:r>
            <a:endParaRPr lang="en-US" dirty="0"/>
          </a:p>
          <a:p>
            <a:pPr lvl="1"/>
            <a:r>
              <a:rPr lang="en-US" dirty="0"/>
              <a:t>Venous blood Pco</a:t>
            </a:r>
            <a:r>
              <a:rPr lang="en-US" baseline="-35000" dirty="0"/>
              <a:t>2</a:t>
            </a:r>
            <a:r>
              <a:rPr lang="en-US" dirty="0"/>
              <a:t> = 45 mm Hg</a:t>
            </a:r>
          </a:p>
          <a:p>
            <a:pPr lvl="1"/>
            <a:r>
              <a:rPr lang="en-US" dirty="0"/>
              <a:t>Alveolar Pco</a:t>
            </a:r>
            <a:r>
              <a:rPr lang="en-US" baseline="-35000" dirty="0"/>
              <a:t>2</a:t>
            </a:r>
            <a:r>
              <a:rPr lang="en-US" dirty="0"/>
              <a:t> = 40 mm Hg</a:t>
            </a:r>
          </a:p>
          <a:p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_______________________________________ in </a:t>
            </a:r>
            <a:r>
              <a:rPr lang="en-US" dirty="0"/>
              <a:t>plasma than oxygen</a:t>
            </a:r>
          </a:p>
          <a:p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diffuses in equal amounts with oxygen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amount </a:t>
            </a:r>
            <a:r>
              <a:rPr lang="en-US" dirty="0"/>
              <a:t>of gas reaching the </a:t>
            </a:r>
            <a:r>
              <a:rPr lang="en-US" dirty="0" smtClean="0"/>
              <a:t>_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_______________________________________ reaching </a:t>
            </a:r>
            <a:r>
              <a:rPr lang="en-US" dirty="0"/>
              <a:t>the alveoli</a:t>
            </a:r>
          </a:p>
          <a:p>
            <a:endParaRPr lang="en-US" dirty="0" smtClean="0"/>
          </a:p>
          <a:p>
            <a:r>
              <a:rPr lang="en-US" dirty="0" smtClean="0"/>
              <a:t>Ventilation </a:t>
            </a:r>
            <a:r>
              <a:rPr lang="en-US" dirty="0"/>
              <a:t>and perfusion must be </a:t>
            </a:r>
            <a:r>
              <a:rPr lang="en-US" dirty="0" smtClean="0"/>
              <a:t>____________________________________ (</a:t>
            </a:r>
            <a:r>
              <a:rPr lang="en-US" dirty="0"/>
              <a:t>coupled) for efficient gas exchange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Po</a:t>
            </a:r>
            <a:r>
              <a:rPr lang="en-US" baseline="-25000" dirty="0"/>
              <a:t>2</a:t>
            </a:r>
            <a:r>
              <a:rPr lang="en-US" dirty="0"/>
              <a:t> in the alveoli cause changes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O</a:t>
            </a:r>
            <a:r>
              <a:rPr lang="en-US" baseline="-25000" dirty="0"/>
              <a:t>2</a:t>
            </a:r>
            <a:r>
              <a:rPr lang="en-US" dirty="0"/>
              <a:t> is high,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O</a:t>
            </a:r>
            <a:r>
              <a:rPr lang="en-US" baseline="-25000" dirty="0"/>
              <a:t>2</a:t>
            </a:r>
            <a:r>
              <a:rPr lang="en-US" dirty="0"/>
              <a:t> is low,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Pco</a:t>
            </a:r>
            <a:r>
              <a:rPr lang="en-US" baseline="-25000" dirty="0"/>
              <a:t>2</a:t>
            </a:r>
            <a:r>
              <a:rPr lang="en-US" dirty="0"/>
              <a:t> in the alveoli cause changes in the diameters of the bronchioles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CO</a:t>
            </a:r>
            <a:r>
              <a:rPr lang="en-US" baseline="-25000" dirty="0"/>
              <a:t>2</a:t>
            </a:r>
            <a:r>
              <a:rPr lang="en-US" dirty="0"/>
              <a:t> is high,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CO</a:t>
            </a:r>
            <a:r>
              <a:rPr lang="en-US" baseline="-25000" dirty="0"/>
              <a:t>2</a:t>
            </a:r>
            <a:r>
              <a:rPr lang="en-US" dirty="0"/>
              <a:t> is low,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Thickness and Surface Area of the Respiratory Membrane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Respiratory membranes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0.5 to 1 </a:t>
            </a:r>
            <a:r>
              <a:rPr lang="en-US" dirty="0">
                <a:sym typeface="Symbol" charset="2"/>
              </a:rPr>
              <a:t></a:t>
            </a:r>
            <a:r>
              <a:rPr lang="en-US" dirty="0"/>
              <a:t>m thick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Large total surface area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 if </a:t>
            </a:r>
            <a:r>
              <a:rPr lang="en-US" dirty="0"/>
              <a:t>lungs become waterlogged and edematous, and gas exchange becomes inadequate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Reduction </a:t>
            </a:r>
            <a:r>
              <a:rPr lang="en-US" dirty="0"/>
              <a:t>in surface area with </a:t>
            </a:r>
            <a:r>
              <a:rPr lang="en-US" dirty="0" smtClean="0"/>
              <a:t>____________________________________ , </a:t>
            </a:r>
            <a:r>
              <a:rPr lang="en-US" dirty="0"/>
              <a:t>when walls of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Inspiratory</a:t>
            </a:r>
            <a:r>
              <a:rPr lang="en-US" dirty="0">
                <a:solidFill>
                  <a:srgbClr val="000000"/>
                </a:solidFill>
              </a:rPr>
              <a:t> capacity (IC)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total amount of air that can be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Functional residual capacity (FRC)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amount of air remaining in the lungs after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Respiration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/>
              <a:t>pressures and diffusion gradients are reversed compared to external respiration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Transport of Respiratory Gases by Blood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Oxygen (O</a:t>
            </a:r>
            <a:r>
              <a:rPr lang="en-US" baseline="-25000" dirty="0"/>
              <a:t>2</a:t>
            </a:r>
            <a:r>
              <a:rPr lang="en-US" dirty="0"/>
              <a:t>) transport</a:t>
            </a:r>
          </a:p>
          <a:p>
            <a:endParaRPr lang="en-US" dirty="0" smtClean="0"/>
          </a:p>
          <a:p>
            <a:r>
              <a:rPr lang="en-US" dirty="0" smtClean="0"/>
              <a:t>Carbon </a:t>
            </a:r>
            <a:r>
              <a:rPr lang="en-US" dirty="0"/>
              <a:t>dioxide (CO</a:t>
            </a:r>
            <a:r>
              <a:rPr lang="en-US" baseline="-25000" dirty="0"/>
              <a:t>2</a:t>
            </a:r>
            <a:r>
              <a:rPr lang="en-US" dirty="0"/>
              <a:t>) transport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Transport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Molecular O</a:t>
            </a:r>
            <a:r>
              <a:rPr lang="en-US" baseline="-25000" dirty="0"/>
              <a:t>2</a:t>
            </a:r>
            <a:r>
              <a:rPr lang="en-US" dirty="0"/>
              <a:t> is carried in the blood </a:t>
            </a:r>
          </a:p>
          <a:p>
            <a:pPr lvl="1"/>
            <a:r>
              <a:rPr lang="en-US" dirty="0"/>
              <a:t>1.5% dissolved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98.5</a:t>
            </a:r>
            <a:r>
              <a:rPr lang="en-US" dirty="0"/>
              <a:t>% loosely bound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per </a:t>
            </a:r>
            <a:r>
              <a:rPr lang="en-US" dirty="0" err="1"/>
              <a:t>Hb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and Hemoglobin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______________________________________- </a:t>
            </a:r>
            <a:r>
              <a:rPr lang="en-US" dirty="0"/>
              <a:t>(HbO</a:t>
            </a:r>
            <a:r>
              <a:rPr lang="en-US" baseline="-25000" dirty="0"/>
              <a:t>2</a:t>
            </a:r>
            <a:r>
              <a:rPr lang="en-US" dirty="0"/>
              <a:t>): </a:t>
            </a:r>
            <a:endParaRPr lang="en-US" dirty="0" smtClean="0"/>
          </a:p>
          <a:p>
            <a:pPr lvl="1"/>
            <a:r>
              <a:rPr lang="en-US" dirty="0" smtClean="0"/>
              <a:t>hemoglobin-O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combination </a:t>
            </a:r>
          </a:p>
          <a:p>
            <a:endParaRPr lang="en-US" dirty="0" smtClean="0"/>
          </a:p>
          <a:p>
            <a:r>
              <a:rPr lang="en-US" dirty="0" smtClean="0"/>
              <a:t>Reduced </a:t>
            </a:r>
            <a:r>
              <a:rPr lang="en-US" dirty="0"/>
              <a:t>hemoglobin (</a:t>
            </a:r>
            <a:r>
              <a:rPr lang="en-US" dirty="0" err="1"/>
              <a:t>HHb</a:t>
            </a:r>
            <a:r>
              <a:rPr lang="en-US" dirty="0"/>
              <a:t>): </a:t>
            </a:r>
            <a:endParaRPr lang="en-US" dirty="0" smtClean="0"/>
          </a:p>
          <a:p>
            <a:pPr lvl="1"/>
            <a:r>
              <a:rPr lang="en-US" dirty="0" smtClean="0"/>
              <a:t>hemoglobin </a:t>
            </a:r>
            <a:r>
              <a:rPr lang="en-US" dirty="0"/>
              <a:t>that has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1447800" y="5105400"/>
          <a:ext cx="5237163" cy="1611532"/>
        </p:xfrm>
        <a:graphic>
          <a:graphicData uri="http://schemas.openxmlformats.org/presentationml/2006/ole">
            <p:oleObj spid="_x0000_s1026" name="Document" r:id="rId3" imgW="3785886" imgH="131547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and Hemoglobin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Loading and unloading of O</a:t>
            </a:r>
            <a:r>
              <a:rPr lang="en-US" baseline="-25000" dirty="0"/>
              <a:t>2</a:t>
            </a:r>
            <a:r>
              <a:rPr lang="en-US" dirty="0"/>
              <a:t> is facilitated by change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binds,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smtClean="0"/>
              <a:t>________________________________ for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increases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is released, </a:t>
            </a:r>
            <a:r>
              <a:rPr lang="en-US" dirty="0" err="1"/>
              <a:t>Hb</a:t>
            </a:r>
            <a:r>
              <a:rPr lang="en-US" dirty="0"/>
              <a:t> affinity for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Fully </a:t>
            </a:r>
            <a:r>
              <a:rPr lang="en-US" dirty="0"/>
              <a:t>(100%) saturated </a:t>
            </a:r>
            <a:endParaRPr lang="en-US" dirty="0" smtClean="0"/>
          </a:p>
          <a:p>
            <a:pPr lvl="1"/>
            <a:r>
              <a:rPr lang="en-US" dirty="0" smtClean="0"/>
              <a:t>if _________________________________ </a:t>
            </a:r>
            <a:r>
              <a:rPr lang="en-US" dirty="0" err="1" smtClean="0"/>
              <a:t>heme</a:t>
            </a:r>
            <a:r>
              <a:rPr lang="en-US" dirty="0" smtClean="0"/>
              <a:t> </a:t>
            </a:r>
            <a:r>
              <a:rPr lang="en-US" dirty="0"/>
              <a:t>groups carry O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Partially saturated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one to three </a:t>
            </a:r>
            <a:r>
              <a:rPr lang="en-US" dirty="0" err="1"/>
              <a:t>hemes</a:t>
            </a:r>
            <a:r>
              <a:rPr lang="en-US" dirty="0"/>
              <a:t> carry O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and Hemoglobin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of loading and unloading of O</a:t>
            </a:r>
            <a:r>
              <a:rPr lang="en-US" baseline="-25000" dirty="0"/>
              <a:t>2</a:t>
            </a:r>
            <a:r>
              <a:rPr lang="en-US" dirty="0"/>
              <a:t> is regulated by</a:t>
            </a:r>
          </a:p>
          <a:p>
            <a:pPr lvl="1"/>
            <a:r>
              <a:rPr lang="en-US" dirty="0"/>
              <a:t>Po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Blood pH</a:t>
            </a:r>
          </a:p>
          <a:p>
            <a:pPr lvl="1"/>
            <a:r>
              <a:rPr lang="en-US" dirty="0"/>
              <a:t>Pco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Hemoglobin Saturation Curve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Hemoglobin is almost completely saturated at a P</a:t>
            </a:r>
            <a:r>
              <a:rPr lang="en-US" baseline="-25000" dirty="0"/>
              <a:t>O2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Further increases in P</a:t>
            </a:r>
            <a:r>
              <a:rPr lang="en-US" baseline="-25000" dirty="0"/>
              <a:t>O2</a:t>
            </a:r>
            <a:r>
              <a:rPr lang="en-US" dirty="0"/>
              <a:t> produce only </a:t>
            </a:r>
            <a:r>
              <a:rPr lang="en-US" dirty="0" smtClean="0"/>
              <a:t>_____________________________________ </a:t>
            </a:r>
            <a:r>
              <a:rPr lang="en-US" dirty="0" smtClean="0"/>
              <a:t>in </a:t>
            </a:r>
            <a:r>
              <a:rPr lang="en-US" dirty="0"/>
              <a:t>oxygen binding</a:t>
            </a:r>
          </a:p>
          <a:p>
            <a:endParaRPr lang="en-US" dirty="0"/>
          </a:p>
          <a:p>
            <a:r>
              <a:rPr lang="en-US" dirty="0"/>
              <a:t>Oxygen loading and delivery to tissue is adequate when P</a:t>
            </a:r>
            <a:r>
              <a:rPr lang="en-US" baseline="-25000" dirty="0"/>
              <a:t>O2</a:t>
            </a:r>
            <a:r>
              <a:rPr lang="en-US" dirty="0"/>
              <a:t>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/>
          <a:lstStyle/>
          <a:p>
            <a:r>
              <a:rPr lang="en-US"/>
              <a:t>Hemoglobin Saturation Curve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Only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 of </a:t>
            </a:r>
            <a:r>
              <a:rPr lang="en-US" dirty="0">
                <a:solidFill>
                  <a:srgbClr val="000000"/>
                </a:solidFill>
              </a:rPr>
              <a:t>bound oxygen is unloaded during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If oxygen levels in tissues drop: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________________________________________ </a:t>
            </a:r>
            <a:r>
              <a:rPr lang="en-US" dirty="0" smtClean="0">
                <a:solidFill>
                  <a:srgbClr val="000000"/>
                </a:solidFill>
              </a:rPr>
              <a:t>from </a:t>
            </a:r>
            <a:r>
              <a:rPr lang="en-US" dirty="0">
                <a:solidFill>
                  <a:srgbClr val="000000"/>
                </a:solidFill>
              </a:rPr>
              <a:t>hemoglobin and is used by cells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Respiratory </a:t>
            </a:r>
            <a:r>
              <a:rPr lang="en-US" dirty="0"/>
              <a:t>rate or cardiac output </a:t>
            </a:r>
            <a:r>
              <a:rPr lang="en-US" dirty="0" smtClean="0"/>
              <a:t>_</a:t>
            </a:r>
            <a:endParaRPr lang="en-US" sz="2900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Factors Influencing Hemoglobin Saturation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_______________________________ of </a:t>
            </a:r>
            <a:r>
              <a:rPr lang="en-US" dirty="0"/>
              <a:t>these factors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Blood pH</a:t>
            </a:r>
          </a:p>
          <a:p>
            <a:pPr lvl="1"/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Concentration of BPG 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 smtClean="0"/>
              <a:t>Increase of the above factors _</a:t>
            </a:r>
            <a:endParaRPr lang="en-US" dirty="0"/>
          </a:p>
          <a:p>
            <a:pPr lvl="1"/>
            <a:r>
              <a:rPr lang="en-US" dirty="0" smtClean="0"/>
              <a:t>Enhances </a:t>
            </a:r>
            <a:r>
              <a:rPr lang="en-US" dirty="0"/>
              <a:t>oxygen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Decreases </a:t>
            </a:r>
            <a:r>
              <a:rPr lang="en-US" dirty="0"/>
              <a:t>act in the opposite manner</a:t>
            </a:r>
          </a:p>
          <a:p>
            <a:endParaRPr lang="en-US" dirty="0"/>
          </a:p>
          <a:p>
            <a:r>
              <a:rPr lang="en-US" dirty="0"/>
              <a:t>These parameters are all high in </a:t>
            </a:r>
            <a:r>
              <a:rPr lang="en-US" dirty="0" smtClean="0"/>
              <a:t>_________________________________________________ capillaries </a:t>
            </a:r>
            <a:r>
              <a:rPr lang="en-US" dirty="0"/>
              <a:t>where oxygen unloading is the goal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Factors that Increase Release of O</a:t>
            </a:r>
            <a:r>
              <a:rPr lang="en-US" baseline="-25000"/>
              <a:t>2</a:t>
            </a:r>
            <a:r>
              <a:rPr lang="en-US"/>
              <a:t> by Hemoglobin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cells metabolize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and H</a:t>
            </a:r>
            <a:r>
              <a:rPr lang="en-US" baseline="30000" dirty="0"/>
              <a:t>+</a:t>
            </a:r>
            <a:r>
              <a:rPr lang="en-US" dirty="0"/>
              <a:t> increase in concentration in capillary blood</a:t>
            </a:r>
          </a:p>
          <a:p>
            <a:pPr lvl="2"/>
            <a:r>
              <a:rPr lang="en-US" dirty="0" smtClean="0"/>
              <a:t>________________________________________________ weakens </a:t>
            </a:r>
            <a:r>
              <a:rPr lang="en-US" dirty="0"/>
              <a:t>the </a:t>
            </a:r>
            <a:r>
              <a:rPr lang="en-US" dirty="0" smtClean="0"/>
              <a:t>hemoglobin-O</a:t>
            </a:r>
            <a:r>
              <a:rPr lang="en-US" baseline="-25000" dirty="0" smtClean="0"/>
              <a:t>2</a:t>
            </a:r>
            <a:r>
              <a:rPr lang="en-US" dirty="0" smtClean="0"/>
              <a:t> bond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Heat </a:t>
            </a:r>
            <a:r>
              <a:rPr lang="en-US" dirty="0"/>
              <a:t>production increases</a:t>
            </a:r>
          </a:p>
          <a:p>
            <a:pPr lvl="2"/>
            <a:r>
              <a:rPr lang="en-US" dirty="0" smtClean="0"/>
              <a:t>_____________________________________________________ directly </a:t>
            </a:r>
            <a:r>
              <a:rPr lang="en-US" dirty="0"/>
              <a:t>and indirectly decreases </a:t>
            </a:r>
            <a:r>
              <a:rPr lang="en-US" dirty="0" err="1"/>
              <a:t>Hb</a:t>
            </a:r>
            <a:r>
              <a:rPr lang="en-US" dirty="0"/>
              <a:t> affinity for O</a:t>
            </a:r>
            <a:r>
              <a:rPr lang="en-US" baseline="-25000" dirty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Vital capacity (VC)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total amount of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______________________________________________ (</a:t>
            </a:r>
            <a:r>
              <a:rPr lang="en-US" dirty="0">
                <a:solidFill>
                  <a:srgbClr val="000000"/>
                </a:solidFill>
              </a:rPr>
              <a:t>TV + IRV + ERV)</a:t>
            </a:r>
          </a:p>
          <a:p>
            <a:endParaRPr lang="en-US" dirty="0"/>
          </a:p>
          <a:p>
            <a:r>
              <a:rPr lang="en-US" dirty="0"/>
              <a:t>Total lung capacity (TLC) </a:t>
            </a:r>
          </a:p>
          <a:p>
            <a:pPr lvl="1"/>
            <a:r>
              <a:rPr lang="en-US" dirty="0"/>
              <a:t>sum of all lung volumes (approximately 6000 ml in males)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563" y="1143000"/>
            <a:ext cx="91515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 Space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Some inspired air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/>
              <a:t>volume of the </a:t>
            </a:r>
            <a:r>
              <a:rPr lang="en-US" dirty="0" smtClean="0"/>
              <a:t>_________________________________ zone </a:t>
            </a:r>
            <a:r>
              <a:rPr lang="en-US" dirty="0"/>
              <a:t>conduits (~150 ml)</a:t>
            </a:r>
          </a:p>
          <a:p>
            <a:pPr>
              <a:lnSpc>
                <a:spcPct val="90000"/>
              </a:lnSpc>
            </a:pPr>
            <a:r>
              <a:rPr lang="en-US" dirty="0"/>
              <a:t>Alveolar dead space: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alveoli </a:t>
            </a:r>
            <a:r>
              <a:rPr lang="en-US" dirty="0"/>
              <a:t>that </a:t>
            </a:r>
            <a:r>
              <a:rPr lang="en-US" dirty="0" smtClean="0"/>
              <a:t>___________________________________ in </a:t>
            </a:r>
            <a:r>
              <a:rPr lang="en-US" dirty="0"/>
              <a:t>gas exchange due to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Total </a:t>
            </a:r>
            <a:r>
              <a:rPr lang="en-US" dirty="0"/>
              <a:t>dead space: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sum </a:t>
            </a:r>
            <a:r>
              <a:rPr lang="en-US" dirty="0"/>
              <a:t>of above </a:t>
            </a:r>
            <a:r>
              <a:rPr lang="en-US" dirty="0" smtClean="0"/>
              <a:t>non-useful </a:t>
            </a:r>
            <a:r>
              <a:rPr lang="en-US" dirty="0"/>
              <a:t>volumes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instrument </a:t>
            </a:r>
            <a:r>
              <a:rPr lang="en-US" dirty="0"/>
              <a:t>used to measure respiratory volumes and capacities</a:t>
            </a:r>
          </a:p>
          <a:p>
            <a:r>
              <a:rPr lang="en-US" dirty="0" err="1"/>
              <a:t>Spirometry</a:t>
            </a:r>
            <a:r>
              <a:rPr lang="en-US" dirty="0"/>
              <a:t> can distinguish between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increased </a:t>
            </a:r>
            <a:r>
              <a:rPr lang="en-US" dirty="0"/>
              <a:t>airway resistance (e.g., bronchitis)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reduction </a:t>
            </a:r>
            <a:r>
              <a:rPr lang="en-US" dirty="0"/>
              <a:t>in total lung capacity due to structural or functional lung changes (e.g., fibrosis or TB)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amount of gas flow into or out of the respiratory tract in one minute</a:t>
            </a:r>
          </a:p>
          <a:p>
            <a:endParaRPr lang="en-US" dirty="0" smtClean="0"/>
          </a:p>
          <a:p>
            <a:r>
              <a:rPr lang="en-US" dirty="0" smtClean="0"/>
              <a:t>Forced </a:t>
            </a:r>
            <a:r>
              <a:rPr lang="en-US" dirty="0"/>
              <a:t>vital capacity (FVC): </a:t>
            </a:r>
            <a:endParaRPr lang="en-US" dirty="0" smtClean="0"/>
          </a:p>
          <a:p>
            <a:pPr lvl="1"/>
            <a:r>
              <a:rPr lang="en-US" dirty="0" smtClean="0"/>
              <a:t>gas </a:t>
            </a:r>
            <a:r>
              <a:rPr lang="en-US" dirty="0"/>
              <a:t>forcibly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Forced </a:t>
            </a:r>
            <a:r>
              <a:rPr lang="en-US" dirty="0"/>
              <a:t>expiratory volume (FEV):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amount of gas expelled </a:t>
            </a:r>
            <a:r>
              <a:rPr lang="en-US" dirty="0" smtClean="0"/>
              <a:t>______________________________________________ of </a:t>
            </a:r>
            <a:r>
              <a:rPr lang="en-US" dirty="0"/>
              <a:t>the FVC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 in </a:t>
            </a:r>
            <a:r>
              <a:rPr lang="en-US" dirty="0"/>
              <a:t>TLC, FRC, and RV may occur as a result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____________________________________ in </a:t>
            </a:r>
            <a:r>
              <a:rPr lang="en-US" dirty="0"/>
              <a:t>VC, TLC, FRC, and RV result from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Ventilation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Alveolar ventilation rate (AVR): flow of gases into and out of the alveoli during a particular time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Dead </a:t>
            </a:r>
            <a:r>
              <a:rPr lang="en-US" dirty="0"/>
              <a:t>space is </a:t>
            </a:r>
            <a:r>
              <a:rPr lang="en-US" dirty="0" smtClean="0"/>
              <a:t>_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Rapid</a:t>
            </a:r>
            <a:r>
              <a:rPr lang="en-US" dirty="0"/>
              <a:t>, shallow breathing </a:t>
            </a:r>
            <a:r>
              <a:rPr lang="en-US" dirty="0" smtClean="0"/>
              <a:t>_</a:t>
            </a:r>
            <a:endParaRPr lang="en-US" dirty="0"/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/>
        </p:nvGraphicFramePr>
        <p:xfrm>
          <a:off x="533400" y="2971800"/>
          <a:ext cx="8153400" cy="909320"/>
        </p:xfrm>
        <a:graphic>
          <a:graphicData uri="http://schemas.openxmlformats.org/drawingml/2006/table">
            <a:tbl>
              <a:tblPr/>
              <a:tblGrid>
                <a:gridCol w="1600200"/>
                <a:gridCol w="533400"/>
                <a:gridCol w="2133600"/>
                <a:gridCol w="685800"/>
                <a:gridCol w="3200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(TV – dead space)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(ml/min)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(breaths/min)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(ml/breath)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916</Words>
  <Application>Microsoft Office PowerPoint</Application>
  <PresentationFormat>On-screen Show (4:3)</PresentationFormat>
  <Paragraphs>225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Document</vt:lpstr>
      <vt:lpstr>Respiratory Capacities</vt:lpstr>
      <vt:lpstr>Respiratory Capacities</vt:lpstr>
      <vt:lpstr>Respiratory Capacities</vt:lpstr>
      <vt:lpstr>Slide 4</vt:lpstr>
      <vt:lpstr>Dead Space</vt:lpstr>
      <vt:lpstr>Pulmonary Function Tests</vt:lpstr>
      <vt:lpstr>Pulmonary Function Tests</vt:lpstr>
      <vt:lpstr>Pulmonary Function Tests</vt:lpstr>
      <vt:lpstr>Alveolar Ventilation</vt:lpstr>
      <vt:lpstr>Nonrespiratory Air Movements</vt:lpstr>
      <vt:lpstr>Gas Exchanges Between Blood, Lungs, and Tissues</vt:lpstr>
      <vt:lpstr>Composition of Alveolar Gas</vt:lpstr>
      <vt:lpstr>External Respiration</vt:lpstr>
      <vt:lpstr>Partial Pressure Gradients and Gas Solubilities</vt:lpstr>
      <vt:lpstr>Partial Pressure Gradients and Gas Solubilities</vt:lpstr>
      <vt:lpstr>Ventilation-Perfusion Coupling</vt:lpstr>
      <vt:lpstr>Ventilation-Perfusion Coupling</vt:lpstr>
      <vt:lpstr>Ventilation-Perfusion Coupling</vt:lpstr>
      <vt:lpstr>Thickness and Surface Area of the Respiratory Membrane</vt:lpstr>
      <vt:lpstr>Internal Respiration</vt:lpstr>
      <vt:lpstr>Transport of Respiratory Gases by Blood</vt:lpstr>
      <vt:lpstr>O2 Transport</vt:lpstr>
      <vt:lpstr>O2 and Hemoglobin</vt:lpstr>
      <vt:lpstr>O2 and Hemoglobin</vt:lpstr>
      <vt:lpstr>O2 and Hemoglobin</vt:lpstr>
      <vt:lpstr>Hemoglobin Saturation Curve</vt:lpstr>
      <vt:lpstr>Hemoglobin Saturation Curve</vt:lpstr>
      <vt:lpstr>Factors Influencing Hemoglobin Saturation</vt:lpstr>
      <vt:lpstr>Factors that Increase Release of O2 by Hemoglobin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Capacities</dc:title>
  <dc:creator>bawargo</dc:creator>
  <cp:lastModifiedBy>bawargo</cp:lastModifiedBy>
  <cp:revision>1</cp:revision>
  <dcterms:created xsi:type="dcterms:W3CDTF">2011-02-23T15:44:13Z</dcterms:created>
  <dcterms:modified xsi:type="dcterms:W3CDTF">2011-02-23T15:45:33Z</dcterms:modified>
</cp:coreProperties>
</file>