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02884-D971-4D03-8CD7-A36CBA579CCF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1357-BC38-49D8-A772-1AFFD5599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A0742-433D-4D37-A54B-53D6CEB1ABA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E68F9-11E7-40EE-A932-797FAC7E80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E68F9-11E7-40EE-A932-797FAC7E807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91CD-75D9-4516-AF31-D477FDA337C9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1F6D-A719-4C87-869E-F30C4CB8D2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Inadequate O</a:t>
            </a:r>
            <a:r>
              <a:rPr lang="en-US" sz="2400" baseline="-25000" dirty="0"/>
              <a:t>2</a:t>
            </a:r>
            <a:r>
              <a:rPr lang="en-US" sz="2400" dirty="0"/>
              <a:t> delivery to tissues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Due to a variety of causes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Too </a:t>
            </a:r>
            <a:r>
              <a:rPr lang="en-US" sz="2400" dirty="0"/>
              <a:t>few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Abnormal </a:t>
            </a:r>
            <a:r>
              <a:rPr lang="en-US" sz="2400" dirty="0"/>
              <a:t>or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Blocked </a:t>
            </a:r>
            <a:r>
              <a:rPr lang="en-US" sz="2400" dirty="0"/>
              <a:t>circulation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Pulmonary 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Carbon </a:t>
            </a:r>
            <a:r>
              <a:rPr lang="en-US" sz="2400" dirty="0"/>
              <a:t>monoxide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Respiration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 neurons in the </a:t>
            </a:r>
            <a:r>
              <a:rPr lang="en-US" dirty="0" smtClean="0"/>
              <a:t>__________________________________________ of </a:t>
            </a:r>
            <a:r>
              <a:rPr lang="en-US" dirty="0"/>
              <a:t>the medulla and </a:t>
            </a:r>
            <a:r>
              <a:rPr lang="en-US" dirty="0" err="1"/>
              <a:t>pons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>
              <a:buFont typeface="Times" charset="0"/>
              <a:buAutoNum type="arabicPeriod"/>
            </a:pPr>
            <a:r>
              <a:rPr lang="en-US" dirty="0"/>
              <a:t>Dorsal respiratory group (DRG)</a:t>
            </a:r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Near </a:t>
            </a:r>
            <a:r>
              <a:rPr lang="en-US" dirty="0"/>
              <a:t>the root of </a:t>
            </a:r>
            <a:r>
              <a:rPr lang="en-US" dirty="0" smtClean="0"/>
              <a:t>_</a:t>
            </a:r>
            <a:endParaRPr lang="en-US" dirty="0"/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Integrates </a:t>
            </a:r>
            <a:r>
              <a:rPr lang="en-US" dirty="0"/>
              <a:t>input from peripheral stretch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Times" charset="0"/>
              <a:buNone/>
            </a:pPr>
            <a:r>
              <a:rPr lang="en-US" dirty="0">
                <a:solidFill>
                  <a:srgbClr val="003D77"/>
                </a:solidFill>
              </a:rPr>
              <a:t>2.</a:t>
            </a:r>
            <a:r>
              <a:rPr lang="en-US" dirty="0"/>
              <a:t>	Ventral respiratory group (VRG)</a:t>
            </a:r>
          </a:p>
          <a:p>
            <a:pPr marL="800100" lvl="1" indent="-341313"/>
            <a:r>
              <a:rPr lang="en-US" dirty="0"/>
              <a:t>Rhythm-generating and integrative center</a:t>
            </a:r>
          </a:p>
          <a:p>
            <a:pPr marL="800100" lvl="1" indent="-341313"/>
            <a:r>
              <a:rPr lang="en-US" dirty="0"/>
              <a:t>Sets </a:t>
            </a:r>
            <a:r>
              <a:rPr lang="en-US" dirty="0" smtClean="0"/>
              <a:t>________________________________  </a:t>
            </a:r>
            <a:r>
              <a:rPr lang="en-US" dirty="0"/>
              <a:t>(12–15 breaths/minute)</a:t>
            </a:r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/>
              <a:t>neurons excite the </a:t>
            </a:r>
            <a:r>
              <a:rPr lang="en-US" dirty="0" err="1"/>
              <a:t>inspiratory</a:t>
            </a:r>
            <a:r>
              <a:rPr lang="en-US" dirty="0"/>
              <a:t> muscles via the </a:t>
            </a:r>
            <a:r>
              <a:rPr lang="en-US" dirty="0" smtClean="0"/>
              <a:t>_</a:t>
            </a:r>
            <a:endParaRPr lang="en-US" dirty="0"/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smtClean="0"/>
              <a:t>Expiratory </a:t>
            </a:r>
            <a:r>
              <a:rPr lang="en-US" dirty="0"/>
              <a:t>neurons </a:t>
            </a:r>
            <a:r>
              <a:rPr lang="en-US" dirty="0" smtClean="0"/>
              <a:t>____________________________ the </a:t>
            </a:r>
            <a:r>
              <a:rPr lang="en-US" dirty="0" err="1"/>
              <a:t>inspiratory</a:t>
            </a:r>
            <a:r>
              <a:rPr lang="en-US" dirty="0"/>
              <a:t> neurons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Pontine Respiratory Centers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 and modify activity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Smooth out _______________________________ between inspiration and expiration and vice versa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Genesis of the Respiratory Rhythm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well understood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widely accepted hypothesis</a:t>
            </a:r>
          </a:p>
          <a:p>
            <a:pPr lvl="1"/>
            <a:r>
              <a:rPr lang="en-US" dirty="0" smtClean="0"/>
              <a:t>__________________________________________ of </a:t>
            </a:r>
            <a:r>
              <a:rPr lang="en-US" dirty="0"/>
              <a:t>two sets of interconnected neuronal networks in the medulla sets the rhythm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and Rate of Breathing</a:t>
            </a:r>
          </a:p>
        </p:txBody>
      </p:sp>
      <p:sp>
        <p:nvSpPr>
          <p:cNvPr id="1126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___________________________________- is </a:t>
            </a:r>
            <a:r>
              <a:rPr lang="en-US" dirty="0"/>
              <a:t>determined by how actively the respiratory center stimulates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_____________________________is </a:t>
            </a:r>
            <a:r>
              <a:rPr lang="en-US" dirty="0"/>
              <a:t>determined by </a:t>
            </a:r>
            <a:r>
              <a:rPr lang="en-US" dirty="0" smtClean="0"/>
              <a:t>______________________________-the </a:t>
            </a:r>
            <a:r>
              <a:rPr lang="en-US" dirty="0" err="1"/>
              <a:t>inspiratory</a:t>
            </a:r>
            <a:r>
              <a:rPr lang="en-US" dirty="0"/>
              <a:t> center is active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are </a:t>
            </a:r>
            <a:r>
              <a:rPr lang="en-US" dirty="0" smtClean="0"/>
              <a:t>__________________________________ in </a:t>
            </a:r>
            <a:r>
              <a:rPr lang="en-US" dirty="0"/>
              <a:t>response to changing body demands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Influence of Pco</a:t>
            </a:r>
            <a:r>
              <a:rPr lang="en-US" sz="2600" baseline="-25000" dirty="0"/>
              <a:t>2</a:t>
            </a:r>
            <a:r>
              <a:rPr lang="en-US" sz="2600" dirty="0"/>
              <a:t>:</a:t>
            </a:r>
          </a:p>
          <a:p>
            <a:pPr lvl="1"/>
            <a:r>
              <a:rPr lang="en-US" sz="2400" dirty="0"/>
              <a:t>If Pco</a:t>
            </a:r>
            <a:r>
              <a:rPr lang="en-US" sz="2400" baseline="-25000" dirty="0"/>
              <a:t>2</a:t>
            </a:r>
            <a:r>
              <a:rPr lang="en-US" sz="2400" dirty="0"/>
              <a:t> levels rise </a:t>
            </a:r>
            <a:r>
              <a:rPr lang="en-US" sz="2400" dirty="0" smtClean="0"/>
              <a:t>(____________________________),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accumulates in the brain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is hydrated; </a:t>
            </a:r>
            <a:endParaRPr lang="en-US" sz="2400" dirty="0" smtClean="0"/>
          </a:p>
          <a:p>
            <a:pPr lvl="2"/>
            <a:r>
              <a:rPr lang="en-US" sz="2000" dirty="0" smtClean="0"/>
              <a:t>resulting ____________________________________________ dissociates</a:t>
            </a:r>
            <a:r>
              <a:rPr lang="en-US" sz="2000" dirty="0"/>
              <a:t>, releasing H</a:t>
            </a:r>
            <a:r>
              <a:rPr lang="en-US" sz="2000" baseline="30000" dirty="0"/>
              <a:t>+</a:t>
            </a:r>
            <a:endParaRPr lang="en-US" sz="20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</a:t>
            </a:r>
            <a:r>
              <a:rPr lang="en-US" sz="2400" baseline="30000" dirty="0"/>
              <a:t>+</a:t>
            </a:r>
            <a:r>
              <a:rPr lang="en-US" sz="2400" dirty="0"/>
              <a:t> stimulates the </a:t>
            </a:r>
            <a:r>
              <a:rPr lang="en-US" sz="2400" dirty="0" smtClean="0"/>
              <a:t>_________________________________________________ of </a:t>
            </a:r>
            <a:r>
              <a:rPr lang="en-US" sz="2400" dirty="0"/>
              <a:t>the brain stem</a:t>
            </a:r>
          </a:p>
          <a:p>
            <a:pPr lvl="2"/>
            <a:r>
              <a:rPr lang="en-US" sz="2000" dirty="0" err="1"/>
              <a:t>Chemoreceptors</a:t>
            </a:r>
            <a:r>
              <a:rPr lang="en-US" sz="2000" dirty="0"/>
              <a:t> synapse with the respiratory regulatory centers, increasing the depth and rate of breathing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__________________________________________ </a:t>
            </a:r>
            <a:r>
              <a:rPr lang="en-US" dirty="0"/>
              <a:t>– increased depth and rate of breathing that: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Quickly ________________________________________ from </a:t>
            </a:r>
            <a:r>
              <a:rPr lang="en-US" dirty="0"/>
              <a:t>the blood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Occurs </a:t>
            </a:r>
            <a:r>
              <a:rPr lang="en-US" dirty="0"/>
              <a:t>in response to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Elevated Carbon dioxide levels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Though </a:t>
            </a:r>
            <a:r>
              <a:rPr lang="en-US" dirty="0"/>
              <a:t>a rise CO</a:t>
            </a:r>
            <a:r>
              <a:rPr lang="en-US" baseline="-25000" dirty="0"/>
              <a:t>2 </a:t>
            </a:r>
            <a:r>
              <a:rPr lang="en-US" dirty="0"/>
              <a:t>acts as the original stimulus, control of breathing at rest is regulated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________________________________________- </a:t>
            </a:r>
            <a:r>
              <a:rPr lang="en-US" dirty="0" smtClean="0"/>
              <a:t>breathing </a:t>
            </a:r>
            <a:r>
              <a:rPr lang="en-US" dirty="0"/>
              <a:t>due to abnormally </a:t>
            </a:r>
            <a:r>
              <a:rPr lang="en-US" dirty="0" smtClean="0"/>
              <a:t>_________________ levels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 (</a:t>
            </a:r>
            <a:r>
              <a:rPr lang="en-US" dirty="0"/>
              <a:t>breathing cessation) may occur until P</a:t>
            </a:r>
            <a:r>
              <a:rPr lang="en-US" baseline="-25000" dirty="0"/>
              <a:t>CO2</a:t>
            </a:r>
            <a:r>
              <a:rPr lang="en-US" dirty="0"/>
              <a:t> levels rise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98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Influence of 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/>
              <a:t>Peripheral </a:t>
            </a:r>
            <a:r>
              <a:rPr lang="en-US" dirty="0" err="1"/>
              <a:t>chemoreceptors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/>
              <a:t>excited, they cause the respiratory centers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Substantial </a:t>
            </a:r>
            <a:r>
              <a:rPr lang="en-US" dirty="0"/>
              <a:t>drops in </a:t>
            </a:r>
            <a:r>
              <a:rPr lang="en-US" dirty="0" smtClean="0"/>
              <a:t>________________________ (</a:t>
            </a:r>
            <a:r>
              <a:rPr lang="en-US" dirty="0"/>
              <a:t>to 60 mm Hg) must occur in order to stimulate increased ventilation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is transported in the blood in three forms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/>
              <a:t>to 10%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</a:t>
            </a:r>
            <a:r>
              <a:rPr lang="en-US" dirty="0"/>
              <a:t>% bound to </a:t>
            </a:r>
            <a:r>
              <a:rPr lang="en-US" dirty="0" smtClean="0"/>
              <a:t>_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carbaminohemoglobin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70</a:t>
            </a:r>
            <a:r>
              <a:rPr lang="en-US" dirty="0"/>
              <a:t>% transported as </a:t>
            </a:r>
            <a:r>
              <a:rPr lang="en-US" dirty="0" smtClean="0"/>
              <a:t>_____________________________________________ in </a:t>
            </a:r>
            <a:r>
              <a:rPr lang="en-US" dirty="0"/>
              <a:t>plasma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Influence of arterial pH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modify respiratory </a:t>
            </a:r>
            <a:r>
              <a:rPr lang="en-US" sz="2400" dirty="0" smtClean="0"/>
              <a:t>_________________________________________ even </a:t>
            </a:r>
            <a:r>
              <a:rPr lang="en-US" sz="2400" dirty="0"/>
              <a:t>if CO</a:t>
            </a:r>
            <a:r>
              <a:rPr lang="en-US" sz="2400" baseline="-25000" dirty="0"/>
              <a:t>2</a:t>
            </a:r>
            <a:r>
              <a:rPr lang="en-US" sz="2400" dirty="0"/>
              <a:t> and O</a:t>
            </a:r>
            <a:r>
              <a:rPr lang="en-US" sz="2400" baseline="-25000" dirty="0"/>
              <a:t>2</a:t>
            </a:r>
            <a:r>
              <a:rPr lang="en-US" sz="2400" dirty="0"/>
              <a:t> levels are normal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Decreased </a:t>
            </a:r>
            <a:r>
              <a:rPr lang="en-US" sz="2400" dirty="0"/>
              <a:t>pH may reflect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Accumulation </a:t>
            </a:r>
            <a:r>
              <a:rPr lang="en-US" sz="2400" dirty="0"/>
              <a:t>of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Excess _______________________________________ in </a:t>
            </a:r>
            <a:r>
              <a:rPr lang="en-US" sz="2400" dirty="0"/>
              <a:t>patients with diabetes mellitus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Respiratory </a:t>
            </a:r>
            <a:r>
              <a:rPr lang="en-US" sz="2400" dirty="0"/>
              <a:t>system controls will attempt to raise the pH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Normally </a:t>
            </a:r>
            <a:r>
              <a:rPr lang="en-US" dirty="0"/>
              <a:t>blood Po</a:t>
            </a:r>
            <a:r>
              <a:rPr lang="en-US" baseline="-25000" dirty="0"/>
              <a:t>2</a:t>
            </a:r>
            <a:r>
              <a:rPr lang="en-US" dirty="0"/>
              <a:t> affects breathing only indirectly by influencing peripheral chemoreceptor sensitivity to changes in Pco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arterial Po</a:t>
            </a:r>
            <a:r>
              <a:rPr lang="en-US" baseline="-25000" dirty="0"/>
              <a:t>2</a:t>
            </a:r>
            <a:r>
              <a:rPr lang="en-US" dirty="0"/>
              <a:t> falls below 60 mm Hg, it becomes the major stimulus for respiration (via the peripheral </a:t>
            </a:r>
            <a:r>
              <a:rPr lang="en-US" dirty="0" err="1"/>
              <a:t>chemoreceptors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arterial pH resulting from CO</a:t>
            </a:r>
            <a:r>
              <a:rPr lang="en-US" baseline="-25000" dirty="0"/>
              <a:t>2</a:t>
            </a:r>
            <a:r>
              <a:rPr lang="en-US" dirty="0"/>
              <a:t> retention or metabolic factors act indirectly through the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Influence of Higher Brain Centers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____________________________________ controls </a:t>
            </a:r>
            <a:r>
              <a:rPr lang="en-US" sz="2600" dirty="0"/>
              <a:t>act through the </a:t>
            </a:r>
            <a:r>
              <a:rPr lang="en-US" sz="2600" dirty="0" smtClean="0"/>
              <a:t>_________________________________ to </a:t>
            </a:r>
            <a:r>
              <a:rPr lang="en-US" sz="2600" dirty="0"/>
              <a:t>modify rate and depth of respiration </a:t>
            </a:r>
          </a:p>
          <a:p>
            <a:pPr lvl="1"/>
            <a:r>
              <a:rPr lang="en-US" sz="2400" dirty="0"/>
              <a:t>Example:  breath holding that occurs in anger or gasping with pain</a:t>
            </a:r>
          </a:p>
          <a:p>
            <a:endParaRPr lang="en-US" sz="2600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rise in </a:t>
            </a:r>
            <a:r>
              <a:rPr lang="en-US" sz="2600" dirty="0" smtClean="0"/>
              <a:t>_______________________________________ acts </a:t>
            </a:r>
            <a:r>
              <a:rPr lang="en-US" sz="2600" dirty="0"/>
              <a:t>to increase respiratory rate</a:t>
            </a:r>
          </a:p>
          <a:p>
            <a:endParaRPr lang="en-US" sz="2600" dirty="0" smtClean="0"/>
          </a:p>
          <a:p>
            <a:r>
              <a:rPr lang="en-US" sz="2600" dirty="0" smtClean="0"/>
              <a:t>______________________________________________ are </a:t>
            </a:r>
            <a:r>
              <a:rPr lang="en-US" sz="2600" dirty="0"/>
              <a:t>direct signals from the cerebral motor cortex that bypass </a:t>
            </a:r>
            <a:r>
              <a:rPr lang="en-US" sz="2600" dirty="0" err="1"/>
              <a:t>medullary</a:t>
            </a:r>
            <a:r>
              <a:rPr lang="en-US" sz="2600" dirty="0"/>
              <a:t> controls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 smtClean="0"/>
              <a:t>__________________________________ breath </a:t>
            </a:r>
            <a:r>
              <a:rPr lang="en-US" sz="2400" dirty="0"/>
              <a:t>holding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Irritant Reflexes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Receptors in the bronchioles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Promote _____________________________________ of </a:t>
            </a:r>
            <a:r>
              <a:rPr lang="en-US" dirty="0"/>
              <a:t>air passages</a:t>
            </a:r>
          </a:p>
          <a:p>
            <a:endParaRPr lang="en-US" dirty="0" smtClean="0"/>
          </a:p>
          <a:p>
            <a:r>
              <a:rPr lang="en-US" dirty="0" smtClean="0"/>
              <a:t>Receptors </a:t>
            </a:r>
            <a:r>
              <a:rPr lang="en-US" dirty="0"/>
              <a:t>in the larger airways mediate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Inflation Reflex 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Hering</a:t>
            </a:r>
            <a:r>
              <a:rPr lang="en-US" dirty="0"/>
              <a:t>-Breuer Reflex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 in </a:t>
            </a:r>
            <a:r>
              <a:rPr lang="en-US" dirty="0"/>
              <a:t>the pleurae and airways are stimulated by lung inflation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Inhibitory </a:t>
            </a:r>
            <a:r>
              <a:rPr lang="en-US" dirty="0"/>
              <a:t>signals to the </a:t>
            </a:r>
            <a:r>
              <a:rPr lang="en-US" dirty="0" err="1"/>
              <a:t>medullary</a:t>
            </a:r>
            <a:r>
              <a:rPr lang="en-US" dirty="0"/>
              <a:t> respiratory centers end inhalation and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Acts </a:t>
            </a:r>
            <a:r>
              <a:rPr lang="en-US" dirty="0"/>
              <a:t>more as a </a:t>
            </a:r>
            <a:r>
              <a:rPr lang="en-US" dirty="0" smtClean="0"/>
              <a:t>_______________________________________ response </a:t>
            </a:r>
            <a:r>
              <a:rPr lang="en-US" dirty="0"/>
              <a:t>than a normal regulatory mechanism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Adjustments are geared to both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ventilation (10 to 20 fold) in response to metabolic needs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/>
              <a:t>, Po</a:t>
            </a:r>
            <a:r>
              <a:rPr lang="en-US" baseline="-25000" dirty="0"/>
              <a:t>2</a:t>
            </a:r>
            <a:r>
              <a:rPr lang="en-US" dirty="0"/>
              <a:t>, and pH remain surprisingly </a:t>
            </a:r>
            <a:r>
              <a:rPr lang="en-US" dirty="0" smtClean="0"/>
              <a:t>________________________________________ during </a:t>
            </a:r>
            <a:r>
              <a:rPr lang="en-US" dirty="0"/>
              <a:t>exercise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Three neural factors cause increase in ventilation as exercise begins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Psychological stimuli</a:t>
            </a:r>
          </a:p>
          <a:p>
            <a:pPr lvl="2"/>
            <a:r>
              <a:rPr lang="en-US" dirty="0" smtClean="0"/>
              <a:t>_________________________________of </a:t>
            </a:r>
            <a:r>
              <a:rPr lang="en-US" dirty="0"/>
              <a:t>exercise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Simultaneous _______________________________________________ of </a:t>
            </a:r>
            <a:r>
              <a:rPr lang="en-US" dirty="0"/>
              <a:t>skeletal muscles and respiratory centers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Exictatory</a:t>
            </a:r>
            <a:r>
              <a:rPr lang="en-US" dirty="0" smtClean="0"/>
              <a:t> </a:t>
            </a:r>
            <a:r>
              <a:rPr lang="en-US" dirty="0"/>
              <a:t>impulses reaching respiratory </a:t>
            </a:r>
            <a:r>
              <a:rPr lang="en-US" dirty="0" smtClean="0"/>
              <a:t>centers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exercise ends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________________________________________________ suddenly </a:t>
            </a:r>
            <a:r>
              <a:rPr lang="en-US" dirty="0"/>
              <a:t>as the three neural factors shut off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High Altitude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travel to altitudes above 8000 feet may produce symptoms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Headaches</a:t>
            </a:r>
            <a:r>
              <a:rPr lang="en-US" dirty="0"/>
              <a:t>, shortness of breath, nausea, and dizziness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severe cases,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combines with water to form </a:t>
            </a:r>
            <a:r>
              <a:rPr lang="en-US" dirty="0" smtClean="0"/>
              <a:t>______________________________________ (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), which quickly dissociates: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 above occurs in </a:t>
            </a:r>
            <a:r>
              <a:rPr lang="en-US" dirty="0" smtClean="0"/>
              <a:t>__________________, </a:t>
            </a:r>
            <a:r>
              <a:rPr lang="en-US" dirty="0"/>
              <a:t>where </a:t>
            </a:r>
            <a:r>
              <a:rPr lang="en-US" dirty="0" smtClean="0"/>
              <a:t>______________________________________ reversibly </a:t>
            </a:r>
            <a:r>
              <a:rPr lang="en-US" dirty="0"/>
              <a:t>and </a:t>
            </a:r>
            <a:r>
              <a:rPr lang="en-US" dirty="0" smtClean="0"/>
              <a:t>_________________________</a:t>
            </a:r>
            <a:r>
              <a:rPr lang="en-US" dirty="0" smtClean="0"/>
              <a:t>catalyzes </a:t>
            </a:r>
            <a:r>
              <a:rPr lang="en-US" dirty="0"/>
              <a:t>the reaction</a:t>
            </a:r>
          </a:p>
        </p:txBody>
      </p:sp>
      <p:graphicFrame>
        <p:nvGraphicFramePr>
          <p:cNvPr id="87080" name="Group 40"/>
          <p:cNvGraphicFramePr>
            <a:graphicFrameLocks noGrp="1"/>
          </p:cNvGraphicFramePr>
          <p:nvPr/>
        </p:nvGraphicFramePr>
        <p:xfrm>
          <a:off x="381000" y="2843213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Acclimatization: respiratory and hematopoietic adjustments to altitude </a:t>
            </a:r>
          </a:p>
          <a:p>
            <a:pPr lvl="1"/>
            <a:r>
              <a:rPr lang="en-US" dirty="0" err="1"/>
              <a:t>Chemoreceptors</a:t>
            </a:r>
            <a:r>
              <a:rPr lang="en-US" dirty="0"/>
              <a:t> become </a:t>
            </a:r>
            <a:r>
              <a:rPr lang="en-US" dirty="0" smtClean="0"/>
              <a:t>___________________________________________ to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when Po</a:t>
            </a:r>
            <a:r>
              <a:rPr lang="en-US" baseline="-25000" dirty="0"/>
              <a:t>2</a:t>
            </a:r>
            <a:r>
              <a:rPr lang="en-US" dirty="0"/>
              <a:t> declines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Substantial </a:t>
            </a:r>
            <a:r>
              <a:rPr lang="en-US" dirty="0"/>
              <a:t>decline in Po</a:t>
            </a:r>
            <a:r>
              <a:rPr lang="en-US" baseline="-25000" dirty="0"/>
              <a:t>2</a:t>
            </a:r>
            <a:r>
              <a:rPr lang="en-US" dirty="0"/>
              <a:t> directly stimulates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minute </a:t>
            </a:r>
            <a:r>
              <a:rPr lang="en-US" dirty="0"/>
              <a:t>ventilation increases and </a:t>
            </a:r>
            <a:r>
              <a:rPr lang="en-US" dirty="0" smtClean="0"/>
              <a:t>______________________________________________________ to </a:t>
            </a:r>
            <a:r>
              <a:rPr lang="en-US" dirty="0"/>
              <a:t>2–3 L/min higher than at sea level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Decline in blood O</a:t>
            </a:r>
            <a:r>
              <a:rPr lang="en-US" baseline="-25000" dirty="0"/>
              <a:t>2</a:t>
            </a:r>
            <a:r>
              <a:rPr lang="en-US" dirty="0"/>
              <a:t> stimulates the </a:t>
            </a:r>
            <a:r>
              <a:rPr lang="en-US" dirty="0" smtClean="0"/>
              <a:t>___________________________________  </a:t>
            </a:r>
            <a:r>
              <a:rPr lang="en-US" dirty="0" smtClean="0"/>
              <a:t>to </a:t>
            </a:r>
            <a:r>
              <a:rPr lang="en-US" dirty="0"/>
              <a:t>accelerate production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 </a:t>
            </a:r>
            <a:r>
              <a:rPr lang="en-US" dirty="0" smtClean="0"/>
              <a:t>to </a:t>
            </a:r>
            <a:r>
              <a:rPr lang="en-US" dirty="0"/>
              <a:t>provide long-term compensation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Chronic obstructive pulmonary disease (COPD)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Exemplified by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_________________________________________decrease </a:t>
            </a:r>
            <a:r>
              <a:rPr lang="en-US" sz="2400" dirty="0"/>
              <a:t>in the ability to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</a:t>
            </a:r>
            <a:r>
              <a:rPr lang="en-US" sz="2400" dirty="0"/>
              <a:t>common features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History of </a:t>
            </a:r>
            <a:r>
              <a:rPr lang="en-US" sz="2400" dirty="0" smtClean="0"/>
              <a:t>_______________________________-in </a:t>
            </a:r>
            <a:r>
              <a:rPr lang="en-US" sz="2400" dirty="0"/>
              <a:t>80% of patients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labored </a:t>
            </a:r>
            <a:r>
              <a:rPr lang="en-US" sz="2400" dirty="0"/>
              <a:t>breathing (“air hunger”)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Coughing and frequent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Most victims develop respiratory failure (hypoventilation) accompanied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Asthma</a:t>
            </a:r>
            <a:endParaRPr lang="en-US" sz="2600" dirty="0"/>
          </a:p>
          <a:p>
            <a:pPr lvl="1"/>
            <a:r>
              <a:rPr lang="en-US" sz="2400" dirty="0"/>
              <a:t>Characterized by coughing, </a:t>
            </a:r>
            <a:r>
              <a:rPr lang="en-US" sz="2400" dirty="0" smtClean="0"/>
              <a:t>_______________________________ , </a:t>
            </a:r>
            <a:r>
              <a:rPr lang="en-US" sz="2400" dirty="0"/>
              <a:t>wheezing, and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__________________________________________ of </a:t>
            </a:r>
            <a:r>
              <a:rPr lang="en-US" sz="2400" dirty="0"/>
              <a:t>the airways precedes </a:t>
            </a:r>
            <a:r>
              <a:rPr lang="en-US" sz="2400" dirty="0" err="1"/>
              <a:t>bronchospasms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 </a:t>
            </a:r>
            <a:r>
              <a:rPr lang="en-US" sz="2400" dirty="0"/>
              <a:t>inflammation is an </a:t>
            </a:r>
            <a:r>
              <a:rPr lang="en-US" sz="2400" dirty="0" smtClean="0"/>
              <a:t>___________________________________________ caused </a:t>
            </a:r>
            <a:r>
              <a:rPr lang="en-US" sz="2400" dirty="0"/>
              <a:t>by release of </a:t>
            </a:r>
            <a:r>
              <a:rPr lang="en-US" sz="2400" dirty="0" smtClean="0"/>
              <a:t>____________________________________, </a:t>
            </a:r>
            <a:r>
              <a:rPr lang="en-US" sz="2400" dirty="0"/>
              <a:t>production of </a:t>
            </a:r>
            <a:r>
              <a:rPr lang="en-US" sz="2400" dirty="0" err="1"/>
              <a:t>IgE</a:t>
            </a:r>
            <a:r>
              <a:rPr lang="en-US" sz="2400" dirty="0"/>
              <a:t>, and recruitment of inflammatory cells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Airways </a:t>
            </a:r>
            <a:r>
              <a:rPr lang="en-US" sz="2400" dirty="0"/>
              <a:t>thickened with </a:t>
            </a:r>
            <a:r>
              <a:rPr lang="en-US" sz="2400" dirty="0" smtClean="0"/>
              <a:t>__________________________________________________ magnify </a:t>
            </a:r>
            <a:r>
              <a:rPr lang="en-US" sz="2400" dirty="0"/>
              <a:t>the effect of </a:t>
            </a:r>
            <a:r>
              <a:rPr lang="en-US" sz="2400" dirty="0" err="1"/>
              <a:t>bronchospasms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Infectious disease caused by the bacterium </a:t>
            </a:r>
            <a:r>
              <a:rPr lang="en-US" i="1" dirty="0"/>
              <a:t>Mycobacterium tuberculosis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/>
              <a:t>include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weight loss</a:t>
            </a:r>
          </a:p>
          <a:p>
            <a:pPr lvl="2"/>
            <a:r>
              <a:rPr lang="en-US" dirty="0" smtClean="0"/>
              <a:t>racking cough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Treatment </a:t>
            </a:r>
            <a:r>
              <a:rPr lang="en-US" dirty="0"/>
              <a:t>entails a 12-month course of antibiotics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Lung cancer</a:t>
            </a:r>
            <a:endParaRPr lang="en-US" sz="2600" dirty="0"/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Leading cause of cancer deaths in North America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 smtClean="0"/>
              <a:t>_______________of </a:t>
            </a:r>
            <a:r>
              <a:rPr lang="en-US" sz="2400" dirty="0"/>
              <a:t>all cases are the result of smoking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The three most common types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_________________________________________ (~20–40</a:t>
            </a:r>
            <a:r>
              <a:rPr lang="en-US" sz="2400" dirty="0"/>
              <a:t>% of cases) in bronchial epithelium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</a:t>
            </a:r>
            <a:r>
              <a:rPr lang="en-US" sz="2400" dirty="0"/>
              <a:t>(~40% of cases) originates in peripheral lung areas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(~</a:t>
            </a:r>
            <a:r>
              <a:rPr lang="en-US" sz="2400" dirty="0"/>
              <a:t>20% of cases) contains lymphocyte-like cells that originate in the primary bronchi and subsequently metastasize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systemic capillaries</a:t>
            </a:r>
          </a:p>
          <a:p>
            <a:pPr lvl="1"/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</a:t>
            </a:r>
            <a:r>
              <a:rPr lang="en-US" dirty="0" smtClean="0"/>
              <a:t>______________________________________from </a:t>
            </a:r>
            <a:r>
              <a:rPr lang="en-US" dirty="0"/>
              <a:t>RBCs into the plasma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chloride shift occurs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outrush of 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from the RBCs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pulmonary capillaries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/>
              <a:t>–</a:t>
            </a:r>
            <a:r>
              <a:rPr lang="en-US" dirty="0"/>
              <a:t> moves into the RBCs and binds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is split by </a:t>
            </a:r>
            <a:r>
              <a:rPr lang="en-US" dirty="0" smtClean="0"/>
              <a:t>_______________________________________________ into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and water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into the alveoli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</a:t>
            </a:r>
            <a:r>
              <a:rPr lang="en-US" dirty="0" smtClean="0"/>
              <a:t>_________________________________ is </a:t>
            </a:r>
            <a:r>
              <a:rPr lang="en-US" dirty="0"/>
              <a:t>affected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lower the Po</a:t>
            </a:r>
            <a:r>
              <a:rPr lang="en-US" baseline="-25000" dirty="0"/>
              <a:t>2</a:t>
            </a:r>
            <a:r>
              <a:rPr lang="en-US" dirty="0"/>
              <a:t> and hemoglobin saturation with O</a:t>
            </a:r>
            <a:r>
              <a:rPr lang="en-US" baseline="-25000" dirty="0"/>
              <a:t>2</a:t>
            </a:r>
            <a:r>
              <a:rPr lang="en-US" dirty="0"/>
              <a:t>,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72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tissues, as more carbon dioxide enters the blood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HbO</a:t>
            </a:r>
            <a:r>
              <a:rPr lang="en-US" baseline="-25000" dirty="0"/>
              <a:t>2</a:t>
            </a:r>
            <a:r>
              <a:rPr lang="en-US" dirty="0"/>
              <a:t> releases O</a:t>
            </a:r>
            <a:r>
              <a:rPr lang="en-US" baseline="-25000" dirty="0"/>
              <a:t>2</a:t>
            </a:r>
            <a:r>
              <a:rPr lang="en-US" dirty="0"/>
              <a:t>, it </a:t>
            </a:r>
            <a:r>
              <a:rPr lang="en-US" dirty="0" smtClean="0"/>
              <a:t>_________________________________________ </a:t>
            </a:r>
            <a:r>
              <a:rPr lang="en-US" dirty="0" smtClean="0"/>
              <a:t>with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to form </a:t>
            </a:r>
            <a:r>
              <a:rPr lang="en-US" dirty="0" err="1"/>
              <a:t>carbaminohemoglobin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in plasma is </a:t>
            </a:r>
            <a:r>
              <a:rPr lang="en-US" dirty="0" smtClean="0"/>
              <a:t>___________________________________ of </a:t>
            </a:r>
            <a:r>
              <a:rPr lang="en-US" dirty="0"/>
              <a:t>the carbonic acid–bicarbonate buffer system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in blood rises, excess H</a:t>
            </a:r>
            <a:r>
              <a:rPr lang="en-US" baseline="30000" dirty="0"/>
              <a:t>+</a:t>
            </a:r>
            <a:r>
              <a:rPr lang="en-US" dirty="0"/>
              <a:t> is removed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begins to drop, </a:t>
            </a:r>
            <a:r>
              <a:rPr lang="en-US" dirty="0" smtClean="0"/>
              <a:t>_</a:t>
            </a:r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381000" y="5181600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Changes in </a:t>
            </a:r>
            <a:r>
              <a:rPr lang="en-US" dirty="0" smtClean="0"/>
              <a:t>__________________________________ can </a:t>
            </a:r>
            <a:r>
              <a:rPr lang="en-US" dirty="0"/>
              <a:t>also alter blood pH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_________________________________ breathing ______________________________________ in </a:t>
            </a:r>
            <a:r>
              <a:rPr lang="en-US" dirty="0"/>
              <a:t>the blood, causing pH to drop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ventilation can be used to adjust pH when it is disturbed by metabolic factors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1205</Words>
  <Application>Microsoft Office PowerPoint</Application>
  <PresentationFormat>On-screen Show (4:3)</PresentationFormat>
  <Paragraphs>284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Homeostatic Imbalance</vt:lpstr>
      <vt:lpstr>CO2 Transport</vt:lpstr>
      <vt:lpstr>Transport and Exchange of CO2</vt:lpstr>
      <vt:lpstr>Transport and Exchange of CO2</vt:lpstr>
      <vt:lpstr>Transport and Exchange of CO2</vt:lpstr>
      <vt:lpstr>Haldane Effect</vt:lpstr>
      <vt:lpstr>Haldane Effect</vt:lpstr>
      <vt:lpstr>Influence of CO2 on Blood pH</vt:lpstr>
      <vt:lpstr>Influence of CO2 on Blood pH</vt:lpstr>
      <vt:lpstr>Control of Respiration</vt:lpstr>
      <vt:lpstr>Medullary Respiratory Centers</vt:lpstr>
      <vt:lpstr>Medullary Respiratory Centers</vt:lpstr>
      <vt:lpstr>Pontine Respiratory Centers</vt:lpstr>
      <vt:lpstr>Genesis of the Respiratory Rhythm</vt:lpstr>
      <vt:lpstr>Depth and Rate of Breathing</vt:lpstr>
      <vt:lpstr>Chemical Factors</vt:lpstr>
      <vt:lpstr>Depth and Rate of Breathing: PCO2</vt:lpstr>
      <vt:lpstr>Depth and Rate of Breathing: PCO2</vt:lpstr>
      <vt:lpstr>Chemical Factors</vt:lpstr>
      <vt:lpstr>Chemical Factors</vt:lpstr>
      <vt:lpstr>Summary of Chemical Factors</vt:lpstr>
      <vt:lpstr>Summary of Chemical Factors</vt:lpstr>
      <vt:lpstr>Influence of Higher Brain Centers</vt:lpstr>
      <vt:lpstr>Pulmonary Irritant Reflexes</vt:lpstr>
      <vt:lpstr>Inflation Reflex </vt:lpstr>
      <vt:lpstr>Respiratory Adjustments: Exercise</vt:lpstr>
      <vt:lpstr>Respiratory Adjustments: Exercise</vt:lpstr>
      <vt:lpstr>Respiratory Adjustments: Exercise</vt:lpstr>
      <vt:lpstr>Respiratory Adjustments: High Altitude</vt:lpstr>
      <vt:lpstr>Acclimatization to High Altitude</vt:lpstr>
      <vt:lpstr>Acclimatization to High Altitude</vt:lpstr>
      <vt:lpstr>Homeostatic Imbalances</vt:lpstr>
      <vt:lpstr>Homeostatic Imbalances</vt:lpstr>
      <vt:lpstr>Homeostatic Imbalances</vt:lpstr>
      <vt:lpstr>Homeostatic Imbalances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Homeostatic Imbalance</dc:title>
  <dc:creator>bawargo</dc:creator>
  <cp:lastModifiedBy>bawargo</cp:lastModifiedBy>
  <cp:revision>1</cp:revision>
  <dcterms:created xsi:type="dcterms:W3CDTF">2011-02-23T15:45:54Z</dcterms:created>
  <dcterms:modified xsi:type="dcterms:W3CDTF">2011-02-23T15:48:06Z</dcterms:modified>
</cp:coreProperties>
</file>