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4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2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5C5D6-5F17-4445-B589-EA53D6CFB26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65C27-E119-422F-81D2-0A1ADA1B75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2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CFECA-ABDC-4437-9776-28792204978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0CD76-EB21-48EC-B736-2A18C7848E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CD76-EB21-48EC-B736-2A18C7848E50}" type="slidenum">
              <a:rPr lang="en-US" smtClean="0"/>
              <a:t>47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2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8ED5-82FC-4B68-B40B-AF2FDBBCB91A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42FAF-BEC3-4C42-A06C-4A7360CE5B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Intrapulmonary Pressure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Intrapulmonary (intra-alveolar) pressure (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in the alveoli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Fluctuates </a:t>
            </a:r>
            <a:r>
              <a:rPr lang="en-US" dirty="0"/>
              <a:t>with breathing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eventually equalizes with </a:t>
            </a:r>
            <a:r>
              <a:rPr lang="en-US" dirty="0" err="1"/>
              <a:t>P</a:t>
            </a:r>
            <a:r>
              <a:rPr lang="en-US" baseline="-25000" dirty="0" err="1"/>
              <a:t>atm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_________________________________  is </a:t>
            </a:r>
            <a:r>
              <a:rPr lang="en-US" sz="2800" dirty="0"/>
              <a:t>the major </a:t>
            </a:r>
            <a:r>
              <a:rPr lang="en-US" sz="2800" dirty="0" err="1"/>
              <a:t>nonelastic</a:t>
            </a:r>
            <a:r>
              <a:rPr lang="en-US" sz="2800" dirty="0"/>
              <a:t> source of resistance to gas flow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Gas </a:t>
            </a:r>
            <a:r>
              <a:rPr lang="en-US" sz="2600" dirty="0"/>
              <a:t>flow changes inversely with </a:t>
            </a:r>
            <a:r>
              <a:rPr lang="en-US" sz="2600" dirty="0" smtClean="0"/>
              <a:t>resistance</a:t>
            </a:r>
          </a:p>
          <a:p>
            <a:pPr lvl="1"/>
            <a:endParaRPr 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Resistance is usually insignificant because of</a:t>
            </a:r>
          </a:p>
          <a:p>
            <a:pPr lvl="1"/>
            <a:r>
              <a:rPr lang="en-US" dirty="0" smtClean="0"/>
              <a:t>____________________________________________ in </a:t>
            </a:r>
            <a:r>
              <a:rPr lang="en-US" dirty="0"/>
              <a:t>the first part of the conducting zone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Progressive </a:t>
            </a:r>
            <a:r>
              <a:rPr lang="en-US" dirty="0"/>
              <a:t>branching of airways as they get smaller, increasing the total cross-sectional area</a:t>
            </a:r>
          </a:p>
          <a:p>
            <a:endParaRPr lang="en-US" dirty="0" smtClean="0"/>
          </a:p>
          <a:p>
            <a:r>
              <a:rPr lang="en-US" dirty="0" smtClean="0"/>
              <a:t>Resistance </a:t>
            </a:r>
            <a:r>
              <a:rPr lang="en-US" dirty="0"/>
              <a:t>disappears at the terminal bronchioles where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Airway Resistance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As airway resistance rises,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Severely </a:t>
            </a:r>
            <a:r>
              <a:rPr lang="en-US" dirty="0"/>
              <a:t>constricting or obstruction of bronchioles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__________________________________ life-sustaining </a:t>
            </a:r>
            <a:r>
              <a:rPr lang="en-US" dirty="0"/>
              <a:t>ventilation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occur during </a:t>
            </a:r>
            <a:r>
              <a:rPr lang="en-US" dirty="0" smtClean="0"/>
              <a:t>_____________________________________________ and </a:t>
            </a:r>
            <a:r>
              <a:rPr lang="en-US" dirty="0"/>
              <a:t>stop ventilation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_________________________________________ dilates </a:t>
            </a:r>
            <a:r>
              <a:rPr lang="en-US" dirty="0"/>
              <a:t>bronchioles and reduces air resistance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Surface Tension</a:t>
            </a:r>
          </a:p>
        </p:txBody>
      </p:sp>
      <p:sp>
        <p:nvSpPr>
          <p:cNvPr id="1372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Attracts </a:t>
            </a:r>
            <a:r>
              <a:rPr lang="en-US" dirty="0"/>
              <a:t>liquid molecules to one another at a gas-liquid interface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 that </a:t>
            </a:r>
            <a:r>
              <a:rPr lang="en-US" dirty="0"/>
              <a:t>tends to increase the surface area of the liquid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Surface Tension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Detergent-like lipid and protein complex produced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 of </a:t>
            </a:r>
            <a:r>
              <a:rPr lang="en-US" dirty="0"/>
              <a:t>alveolar fluid and discourages alveolar collapse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Insufficient </a:t>
            </a:r>
            <a:r>
              <a:rPr lang="en-US" dirty="0"/>
              <a:t>quantity in premature infants causes infant respiratory distress syndrome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measure of the change in lung volume that occurs with a given change in </a:t>
            </a:r>
            <a:r>
              <a:rPr lang="en-US" dirty="0" err="1"/>
              <a:t>transpulmonary</a:t>
            </a:r>
            <a:r>
              <a:rPr lang="en-US" dirty="0"/>
              <a:t> pressure</a:t>
            </a:r>
          </a:p>
          <a:p>
            <a:endParaRPr lang="en-US" dirty="0" smtClean="0"/>
          </a:p>
          <a:p>
            <a:r>
              <a:rPr lang="en-US" dirty="0" smtClean="0"/>
              <a:t>Normally _____________________________ due </a:t>
            </a:r>
            <a:r>
              <a:rPr lang="en-US" dirty="0"/>
              <a:t>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Alveolar </a:t>
            </a:r>
            <a:r>
              <a:rPr lang="en-US" dirty="0"/>
              <a:t>surface tension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Diminished by</a:t>
            </a:r>
          </a:p>
          <a:p>
            <a:pPr lvl="1"/>
            <a:r>
              <a:rPr lang="en-US" dirty="0" err="1"/>
              <a:t>Nonelastic</a:t>
            </a:r>
            <a:r>
              <a:rPr lang="en-US" dirty="0"/>
              <a:t> scar tissue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Reduced </a:t>
            </a:r>
            <a:r>
              <a:rPr lang="en-US" dirty="0"/>
              <a:t>production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_________________________________________________ of </a:t>
            </a:r>
            <a:r>
              <a:rPr lang="en-US" dirty="0"/>
              <a:t>the thoracic cage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 Compliance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Homeostatic imbalances that reduce compliance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Deformities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of </a:t>
            </a:r>
            <a:r>
              <a:rPr lang="en-US" dirty="0"/>
              <a:t>the costal cartilage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Paralysis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Used to assess a person’s respiratory status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___________________________________volume </a:t>
            </a:r>
            <a:r>
              <a:rPr lang="en-US" dirty="0"/>
              <a:t>(TV)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 reserve </a:t>
            </a:r>
            <a:r>
              <a:rPr lang="en-US" dirty="0"/>
              <a:t>volume (IRV)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 reserve </a:t>
            </a:r>
            <a:r>
              <a:rPr lang="en-US" dirty="0"/>
              <a:t>volume (ERV)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____________________________________volume </a:t>
            </a:r>
            <a:r>
              <a:rPr lang="en-US" dirty="0"/>
              <a:t>(RV)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219200"/>
            <a:ext cx="8270875" cy="5354638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Tidal volume (TV)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moves into and out of the lungs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Inspiratory</a:t>
            </a:r>
            <a:r>
              <a:rPr lang="en-US" dirty="0">
                <a:solidFill>
                  <a:srgbClr val="000000"/>
                </a:solidFill>
              </a:rPr>
              <a:t> reserve volume (IRV)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can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Intrapleural Pressure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Intrapleural</a:t>
            </a:r>
            <a:r>
              <a:rPr lang="en-US" dirty="0"/>
              <a:t> pressure (P</a:t>
            </a:r>
            <a:r>
              <a:rPr lang="en-US" baseline="-25000" dirty="0"/>
              <a:t>ip</a:t>
            </a:r>
            <a:r>
              <a:rPr lang="en-US" dirty="0"/>
              <a:t>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 with </a:t>
            </a:r>
            <a:r>
              <a:rPr lang="en-US" dirty="0"/>
              <a:t>breathing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a </a:t>
            </a:r>
            <a:r>
              <a:rPr lang="en-US" dirty="0" smtClean="0"/>
              <a:t>_______________________________________ pressure </a:t>
            </a:r>
            <a:r>
              <a:rPr lang="en-US" dirty="0"/>
              <a:t>(&lt;</a:t>
            </a:r>
            <a:r>
              <a:rPr lang="en-US" dirty="0" err="1"/>
              <a:t>P</a:t>
            </a:r>
            <a:r>
              <a:rPr lang="en-US" baseline="-25000" dirty="0" err="1"/>
              <a:t>atm</a:t>
            </a:r>
            <a:r>
              <a:rPr lang="en-US" dirty="0"/>
              <a:t> and &lt;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Volumes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Expiratory reserve volume (ERV)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air that can be </a:t>
            </a:r>
            <a:r>
              <a:rPr lang="en-US" dirty="0" smtClean="0">
                <a:solidFill>
                  <a:srgbClr val="000000"/>
                </a:solidFill>
              </a:rPr>
              <a:t>____________________________  </a:t>
            </a:r>
            <a:r>
              <a:rPr lang="en-US" dirty="0">
                <a:solidFill>
                  <a:srgbClr val="000000"/>
                </a:solidFill>
              </a:rPr>
              <a:t>from the lungs after a </a:t>
            </a:r>
            <a:r>
              <a:rPr lang="en-US" dirty="0" smtClean="0">
                <a:solidFill>
                  <a:srgbClr val="000000"/>
                </a:solidFill>
              </a:rPr>
              <a:t>__________________________ expiration </a:t>
            </a:r>
            <a:r>
              <a:rPr lang="en-US" dirty="0">
                <a:solidFill>
                  <a:srgbClr val="000000"/>
                </a:solidFill>
              </a:rPr>
              <a:t>(1000–1200 ml)</a:t>
            </a:r>
          </a:p>
          <a:p>
            <a:endParaRPr lang="en-US" dirty="0"/>
          </a:p>
          <a:p>
            <a:r>
              <a:rPr lang="en-US" dirty="0"/>
              <a:t>Residual volume (RV) </a:t>
            </a:r>
          </a:p>
          <a:p>
            <a:pPr lvl="1"/>
            <a:r>
              <a:rPr lang="en-US" dirty="0"/>
              <a:t>air left in the lungs after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____________________________________ capacity </a:t>
            </a:r>
            <a:r>
              <a:rPr lang="en-US" dirty="0"/>
              <a:t>(IC)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capacity </a:t>
            </a:r>
            <a:r>
              <a:rPr lang="en-US" dirty="0"/>
              <a:t>(FRC)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 </a:t>
            </a:r>
            <a:r>
              <a:rPr lang="en-US" dirty="0" smtClean="0"/>
              <a:t> capacity </a:t>
            </a:r>
            <a:r>
              <a:rPr lang="en-US" dirty="0"/>
              <a:t>(VC) </a:t>
            </a:r>
          </a:p>
          <a:p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lung capacity (TLC)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Inspiratory</a:t>
            </a:r>
            <a:r>
              <a:rPr lang="en-US" dirty="0">
                <a:solidFill>
                  <a:srgbClr val="000000"/>
                </a:solidFill>
              </a:rPr>
              <a:t> capacity (IC)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total amount of air that can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Functional residual capacity (FRC)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amount of air remaining in the lungs after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Capacities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Vital capacity (VC)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total amount of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______________________________________________ (</a:t>
            </a:r>
            <a:r>
              <a:rPr lang="en-US" dirty="0">
                <a:solidFill>
                  <a:srgbClr val="000000"/>
                </a:solidFill>
              </a:rPr>
              <a:t>TV + IRV + ERV)</a:t>
            </a:r>
          </a:p>
          <a:p>
            <a:endParaRPr lang="en-US" dirty="0"/>
          </a:p>
          <a:p>
            <a:r>
              <a:rPr lang="en-US" dirty="0"/>
              <a:t>Total lung capacity (TLC) </a:t>
            </a:r>
          </a:p>
          <a:p>
            <a:pPr lvl="1"/>
            <a:r>
              <a:rPr lang="en-US" dirty="0"/>
              <a:t>sum of all lung volumes (approximately 6000 ml in males)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563" y="1143000"/>
            <a:ext cx="91515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 Space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Some inspired air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volume of the </a:t>
            </a:r>
            <a:r>
              <a:rPr lang="en-US" dirty="0" smtClean="0"/>
              <a:t>_________________________________ zone </a:t>
            </a:r>
            <a:r>
              <a:rPr lang="en-US" dirty="0"/>
              <a:t>conduits (~150 ml)</a:t>
            </a:r>
          </a:p>
          <a:p>
            <a:pPr>
              <a:lnSpc>
                <a:spcPct val="90000"/>
              </a:lnSpc>
            </a:pPr>
            <a:r>
              <a:rPr lang="en-US" dirty="0"/>
              <a:t>Alveolar dead space: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alveoli </a:t>
            </a:r>
            <a:r>
              <a:rPr lang="en-US" dirty="0"/>
              <a:t>that </a:t>
            </a:r>
            <a:r>
              <a:rPr lang="en-US" dirty="0" smtClean="0"/>
              <a:t>___________________________________ in </a:t>
            </a:r>
            <a:r>
              <a:rPr lang="en-US" dirty="0"/>
              <a:t>gas exchange due 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Total </a:t>
            </a:r>
            <a:r>
              <a:rPr lang="en-US" dirty="0"/>
              <a:t>dead space: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sum </a:t>
            </a:r>
            <a:r>
              <a:rPr lang="en-US" dirty="0"/>
              <a:t>of above </a:t>
            </a:r>
            <a:r>
              <a:rPr lang="en-US" dirty="0" smtClean="0"/>
              <a:t>non-useful </a:t>
            </a:r>
            <a:r>
              <a:rPr lang="en-US" dirty="0"/>
              <a:t>volumes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instrument </a:t>
            </a:r>
            <a:r>
              <a:rPr lang="en-US" dirty="0"/>
              <a:t>used to measure respiratory volumes and capacities</a:t>
            </a:r>
          </a:p>
          <a:p>
            <a:r>
              <a:rPr lang="en-US" dirty="0" err="1"/>
              <a:t>Spirometry</a:t>
            </a:r>
            <a:r>
              <a:rPr lang="en-US" dirty="0"/>
              <a:t> can distinguish between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increased </a:t>
            </a:r>
            <a:r>
              <a:rPr lang="en-US" dirty="0"/>
              <a:t>airway resistance (e.g., bronchitis)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reduction </a:t>
            </a:r>
            <a:r>
              <a:rPr lang="en-US" dirty="0"/>
              <a:t>in total lung capacity due to structural or functional lung changes (e.g., fibrosis or TB)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amount of gas flow into or out of the respiratory tract in one minute</a:t>
            </a:r>
          </a:p>
          <a:p>
            <a:endParaRPr lang="en-US" dirty="0" smtClean="0"/>
          </a:p>
          <a:p>
            <a:r>
              <a:rPr lang="en-US" dirty="0" smtClean="0"/>
              <a:t>Forced </a:t>
            </a:r>
            <a:r>
              <a:rPr lang="en-US" dirty="0"/>
              <a:t>vital capacity (FVC): </a:t>
            </a:r>
            <a:endParaRPr lang="en-US" dirty="0" smtClean="0"/>
          </a:p>
          <a:p>
            <a:pPr lvl="1"/>
            <a:r>
              <a:rPr lang="en-US" dirty="0" smtClean="0"/>
              <a:t>gas </a:t>
            </a:r>
            <a:r>
              <a:rPr lang="en-US" dirty="0"/>
              <a:t>forcibly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Forced </a:t>
            </a:r>
            <a:r>
              <a:rPr lang="en-US" dirty="0"/>
              <a:t>expiratory volume (FEV):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amount of gas expelled </a:t>
            </a:r>
            <a:r>
              <a:rPr lang="en-US" dirty="0" smtClean="0"/>
              <a:t>______________________________________________ of </a:t>
            </a:r>
            <a:r>
              <a:rPr lang="en-US" dirty="0"/>
              <a:t>the FVC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Function Tests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 in </a:t>
            </a:r>
            <a:r>
              <a:rPr lang="en-US" dirty="0"/>
              <a:t>TLC, FRC, and RV may occur as a result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____________________________________ in </a:t>
            </a:r>
            <a:r>
              <a:rPr lang="en-US" dirty="0"/>
              <a:t>VC, TLC, FRC, and RV result from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Alveolar Ventilation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Alveolar ventilation rate (AVR): flow of gases into and out of the alveoli during a particular time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Dead </a:t>
            </a:r>
            <a:r>
              <a:rPr lang="en-US" dirty="0"/>
              <a:t>space is </a:t>
            </a:r>
            <a:r>
              <a:rPr lang="en-US" dirty="0" smtClean="0"/>
              <a:t>_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Rapid</a:t>
            </a:r>
            <a:r>
              <a:rPr lang="en-US" dirty="0"/>
              <a:t>, shallow breathing </a:t>
            </a:r>
            <a:r>
              <a:rPr lang="en-US" dirty="0" smtClean="0"/>
              <a:t>_</a:t>
            </a:r>
            <a:endParaRPr lang="en-US" dirty="0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609600" y="2895600"/>
          <a:ext cx="8153400" cy="909320"/>
        </p:xfrm>
        <a:graphic>
          <a:graphicData uri="http://schemas.openxmlformats.org/drawingml/2006/table">
            <a:tbl>
              <a:tblPr/>
              <a:tblGrid>
                <a:gridCol w="1600200"/>
                <a:gridCol w="533400"/>
                <a:gridCol w="2133600"/>
                <a:gridCol w="685800"/>
                <a:gridCol w="3200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(TV – dead space)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(ml/min)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(breaths/min)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6075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>
                          <a:srgbClr val="053D76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(ml/breath)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Intrapleural Pressure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Negative P</a:t>
            </a:r>
            <a:r>
              <a:rPr lang="en-US" baseline="-25000" dirty="0"/>
              <a:t>ip</a:t>
            </a:r>
            <a:r>
              <a:rPr lang="en-US" dirty="0"/>
              <a:t> is caused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</a:t>
            </a:r>
            <a:r>
              <a:rPr lang="en-US" dirty="0"/>
              <a:t>inward forces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Elastic </a:t>
            </a:r>
            <a:r>
              <a:rPr lang="en-US" dirty="0" smtClean="0"/>
              <a:t>___________________________________ of </a:t>
            </a:r>
            <a:r>
              <a:rPr lang="en-US" dirty="0"/>
              <a:t>lungs decreases lung size</a:t>
            </a:r>
          </a:p>
          <a:p>
            <a:pPr lvl="2"/>
            <a:r>
              <a:rPr lang="en-US" dirty="0" smtClean="0"/>
              <a:t> _______________________________________________ of </a:t>
            </a:r>
            <a:r>
              <a:rPr lang="en-US" dirty="0"/>
              <a:t>alveolar fluid reduces alveolar size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outward force tends to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 smtClean="0"/>
              <a:t>___________________________________________ of </a:t>
            </a:r>
            <a:r>
              <a:rPr lang="en-US" dirty="0"/>
              <a:t>the chest wall pulls the thorax outward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Nonrespiratory Air Movements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result from reflex action</a:t>
            </a:r>
          </a:p>
          <a:p>
            <a:endParaRPr lang="en-US" dirty="0" smtClean="0"/>
          </a:p>
          <a:p>
            <a:r>
              <a:rPr lang="en-US" dirty="0" smtClean="0"/>
              <a:t>Examples </a:t>
            </a:r>
            <a:r>
              <a:rPr lang="en-US" dirty="0"/>
              <a:t>include: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Sneeze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Laughing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Gas Exchanges Between Blood, Lungs, and Tissues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understand the above processes, first consider</a:t>
            </a:r>
          </a:p>
          <a:p>
            <a:pPr lvl="1"/>
            <a:r>
              <a:rPr lang="en-US" dirty="0"/>
              <a:t>Physical properties of gases </a:t>
            </a:r>
          </a:p>
          <a:p>
            <a:pPr lvl="1"/>
            <a:r>
              <a:rPr lang="en-US" dirty="0"/>
              <a:t>Composition of alveolar gas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Alveolar Gas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Alveoli contain more CO</a:t>
            </a:r>
            <a:r>
              <a:rPr lang="en-US" baseline="-25000" dirty="0"/>
              <a:t>2</a:t>
            </a:r>
            <a:r>
              <a:rPr lang="en-US" dirty="0"/>
              <a:t> and water vapor than atmospheric air, due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Gas </a:t>
            </a:r>
            <a:r>
              <a:rPr lang="en-US" dirty="0"/>
              <a:t>exchanges in the 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 of </a:t>
            </a:r>
            <a:r>
              <a:rPr lang="en-US" dirty="0"/>
              <a:t>alveolar gas that occurs with each breath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Respiration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Exchange of O</a:t>
            </a:r>
            <a:r>
              <a:rPr lang="en-US" baseline="-25000" dirty="0"/>
              <a:t>2</a:t>
            </a:r>
            <a:r>
              <a:rPr lang="en-US" dirty="0"/>
              <a:t> and CO</a:t>
            </a:r>
            <a:r>
              <a:rPr lang="en-US" baseline="-25000" dirty="0"/>
              <a:t>2</a:t>
            </a:r>
            <a:r>
              <a:rPr lang="en-US" dirty="0"/>
              <a:t> across the respiratory membrane</a:t>
            </a:r>
          </a:p>
          <a:p>
            <a:endParaRPr lang="en-US" dirty="0" smtClean="0"/>
          </a:p>
          <a:p>
            <a:r>
              <a:rPr lang="en-US" dirty="0" smtClean="0"/>
              <a:t>Influenced </a:t>
            </a:r>
            <a:r>
              <a:rPr lang="en-US" dirty="0"/>
              <a:t>by</a:t>
            </a:r>
          </a:p>
          <a:p>
            <a:pPr lvl="1"/>
            <a:r>
              <a:rPr lang="en-US" dirty="0" smtClean="0"/>
              <a:t>___________________________________________ gradients </a:t>
            </a:r>
            <a:r>
              <a:rPr lang="en-US" dirty="0"/>
              <a:t>and gas </a:t>
            </a:r>
            <a:r>
              <a:rPr lang="en-US" dirty="0" err="1"/>
              <a:t>solubilities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Structural </a:t>
            </a:r>
            <a:r>
              <a:rPr lang="en-US" dirty="0"/>
              <a:t>characteristics of the respiratory membrane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Partial Pressure Gradients and Gas Solubilities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Partial pressure </a:t>
            </a:r>
            <a:r>
              <a:rPr lang="en-US" dirty="0" smtClean="0"/>
              <a:t>____________________________ for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in the lungs is steep</a:t>
            </a:r>
          </a:p>
          <a:p>
            <a:pPr lvl="1"/>
            <a:r>
              <a:rPr lang="en-US" dirty="0"/>
              <a:t>Venous blood Po</a:t>
            </a:r>
            <a:r>
              <a:rPr lang="en-US" baseline="-25000" dirty="0"/>
              <a:t>2</a:t>
            </a:r>
            <a:r>
              <a:rPr lang="en-US" dirty="0"/>
              <a:t> = 40 mm Hg</a:t>
            </a:r>
          </a:p>
          <a:p>
            <a:pPr lvl="1"/>
            <a:r>
              <a:rPr lang="en-US" dirty="0"/>
              <a:t>Alveolar Po</a:t>
            </a:r>
            <a:r>
              <a:rPr lang="en-US" baseline="-25000" dirty="0"/>
              <a:t>2</a:t>
            </a:r>
            <a:r>
              <a:rPr lang="en-US" dirty="0"/>
              <a:t> = 104 mm Hg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partial pressures reach equilibrium of 104 mm Hg in ~0.25 seconds,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Partial Pressure Gradients and Gas Solubilities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Partial pressure gradient for CO</a:t>
            </a:r>
            <a:r>
              <a:rPr lang="en-US" baseline="-25000" dirty="0"/>
              <a:t>2</a:t>
            </a:r>
            <a:r>
              <a:rPr lang="en-US" dirty="0"/>
              <a:t> in the lungs is </a:t>
            </a:r>
            <a:r>
              <a:rPr lang="en-US" dirty="0" smtClean="0"/>
              <a:t>__________________________________________:</a:t>
            </a:r>
            <a:endParaRPr lang="en-US" dirty="0"/>
          </a:p>
          <a:p>
            <a:pPr lvl="1"/>
            <a:r>
              <a:rPr lang="en-US" dirty="0"/>
              <a:t>Venous blood Pco</a:t>
            </a:r>
            <a:r>
              <a:rPr lang="en-US" baseline="-35000" dirty="0"/>
              <a:t>2</a:t>
            </a:r>
            <a:r>
              <a:rPr lang="en-US" dirty="0"/>
              <a:t> = 45 mm Hg</a:t>
            </a:r>
          </a:p>
          <a:p>
            <a:pPr lvl="1"/>
            <a:r>
              <a:rPr lang="en-US" dirty="0"/>
              <a:t>Alveolar Pco</a:t>
            </a:r>
            <a:r>
              <a:rPr lang="en-US" baseline="-35000" dirty="0"/>
              <a:t>2</a:t>
            </a:r>
            <a:r>
              <a:rPr lang="en-US" dirty="0"/>
              <a:t> = 40 mm Hg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_______________________________________ in </a:t>
            </a:r>
            <a:r>
              <a:rPr lang="en-US" dirty="0"/>
              <a:t>plasma than oxygen</a:t>
            </a:r>
          </a:p>
          <a:p>
            <a:endParaRPr lang="en-US" dirty="0" smtClean="0"/>
          </a:p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diffuses in equal amounts with oxygen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amount </a:t>
            </a:r>
            <a:r>
              <a:rPr lang="en-US" dirty="0"/>
              <a:t>of gas reaching the </a:t>
            </a:r>
            <a:r>
              <a:rPr lang="en-US" dirty="0" smtClean="0"/>
              <a:t>_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_______________________________________ reaching </a:t>
            </a:r>
            <a:r>
              <a:rPr lang="en-US" dirty="0"/>
              <a:t>the alveoli</a:t>
            </a:r>
          </a:p>
          <a:p>
            <a:endParaRPr lang="en-US" dirty="0" smtClean="0"/>
          </a:p>
          <a:p>
            <a:r>
              <a:rPr lang="en-US" dirty="0" smtClean="0"/>
              <a:t>Ventilation </a:t>
            </a:r>
            <a:r>
              <a:rPr lang="en-US" dirty="0"/>
              <a:t>and perfusion must be </a:t>
            </a:r>
            <a:r>
              <a:rPr lang="en-US" dirty="0" smtClean="0"/>
              <a:t>____________________________________ (</a:t>
            </a:r>
            <a:r>
              <a:rPr lang="en-US" dirty="0"/>
              <a:t>coupled) for efficient gas exchange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Changes in Po</a:t>
            </a:r>
            <a:r>
              <a:rPr lang="en-US" baseline="-25000" dirty="0"/>
              <a:t>2</a:t>
            </a:r>
            <a:r>
              <a:rPr lang="en-US" dirty="0"/>
              <a:t> in the alveoli cause changes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O</a:t>
            </a:r>
            <a:r>
              <a:rPr lang="en-US" baseline="-25000" dirty="0"/>
              <a:t>2</a:t>
            </a:r>
            <a:r>
              <a:rPr lang="en-US" dirty="0"/>
              <a:t> is high,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O</a:t>
            </a:r>
            <a:r>
              <a:rPr lang="en-US" baseline="-25000" dirty="0"/>
              <a:t>2</a:t>
            </a:r>
            <a:r>
              <a:rPr lang="en-US" dirty="0"/>
              <a:t> is low,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Ventilation-Perfusion Coupling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Changes in Pco</a:t>
            </a:r>
            <a:r>
              <a:rPr lang="en-US" baseline="-25000" dirty="0"/>
              <a:t>2</a:t>
            </a:r>
            <a:r>
              <a:rPr lang="en-US" dirty="0"/>
              <a:t> in the alveoli cause changes in the diameters of the bronchioles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CO</a:t>
            </a:r>
            <a:r>
              <a:rPr lang="en-US" baseline="-25000" dirty="0"/>
              <a:t>2</a:t>
            </a:r>
            <a:r>
              <a:rPr lang="en-US" dirty="0"/>
              <a:t> is high,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alveolar CO</a:t>
            </a:r>
            <a:r>
              <a:rPr lang="en-US" baseline="-25000" dirty="0"/>
              <a:t>2</a:t>
            </a:r>
            <a:r>
              <a:rPr lang="en-US" dirty="0"/>
              <a:t> is low,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Thickness and Surface Area of the Respiratory Membrane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Respiratory membranes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0.5 to 1 </a:t>
            </a:r>
            <a:r>
              <a:rPr lang="en-US" dirty="0">
                <a:sym typeface="Symbol" charset="2"/>
              </a:rPr>
              <a:t></a:t>
            </a:r>
            <a:r>
              <a:rPr lang="en-US" dirty="0"/>
              <a:t>m thick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Large total surface area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 if </a:t>
            </a:r>
            <a:r>
              <a:rPr lang="en-US" dirty="0"/>
              <a:t>lungs become waterlogged and edematous, and gas exchange becomes inadequate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Reduction </a:t>
            </a:r>
            <a:r>
              <a:rPr lang="en-US" dirty="0"/>
              <a:t>in surface area with </a:t>
            </a:r>
            <a:r>
              <a:rPr lang="en-US" dirty="0" smtClean="0"/>
              <a:t>____________________________________ , </a:t>
            </a:r>
            <a:r>
              <a:rPr lang="en-US" dirty="0"/>
              <a:t>when walls 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Pressure Relationships</a:t>
            </a:r>
          </a:p>
        </p:txBody>
      </p:sp>
      <p:sp>
        <p:nvSpPr>
          <p:cNvPr id="1116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P</a:t>
            </a:r>
            <a:r>
              <a:rPr lang="en-US" baseline="-25000" dirty="0"/>
              <a:t>ip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P</a:t>
            </a:r>
            <a:r>
              <a:rPr lang="en-US" baseline="-25000" dirty="0" err="1"/>
              <a:t>pul</a:t>
            </a:r>
            <a:r>
              <a:rPr lang="en-US" dirty="0"/>
              <a:t> – P</a:t>
            </a:r>
            <a:r>
              <a:rPr lang="en-US" baseline="-25000" dirty="0"/>
              <a:t>ip</a:t>
            </a:r>
            <a:r>
              <a:rPr lang="en-US" dirty="0"/>
              <a:t>) = </a:t>
            </a:r>
            <a:r>
              <a:rPr lang="en-US" dirty="0" err="1"/>
              <a:t>transpulmonary</a:t>
            </a:r>
            <a:r>
              <a:rPr lang="en-US" dirty="0"/>
              <a:t> pressure</a:t>
            </a:r>
          </a:p>
          <a:p>
            <a:pPr lvl="1"/>
            <a:r>
              <a:rPr lang="en-US" dirty="0"/>
              <a:t>Keeps the airways open</a:t>
            </a:r>
          </a:p>
          <a:p>
            <a:pPr lvl="1"/>
            <a:r>
              <a:rPr lang="en-US" dirty="0"/>
              <a:t>The greater the </a:t>
            </a:r>
            <a:r>
              <a:rPr lang="en-US" dirty="0" err="1"/>
              <a:t>transpulmonary</a:t>
            </a:r>
            <a:r>
              <a:rPr lang="en-US" dirty="0"/>
              <a:t> pressure,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Respiration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pressures and diffusion gradients are reversed compared to external respiration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Transport of Respiratory Gases by Blood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Oxygen (O</a:t>
            </a:r>
            <a:r>
              <a:rPr lang="en-US" baseline="-25000" dirty="0"/>
              <a:t>2</a:t>
            </a:r>
            <a:r>
              <a:rPr lang="en-US" dirty="0"/>
              <a:t>) transport</a:t>
            </a:r>
          </a:p>
          <a:p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dirty="0"/>
              <a:t>dioxide (CO</a:t>
            </a:r>
            <a:r>
              <a:rPr lang="en-US" baseline="-25000" dirty="0"/>
              <a:t>2</a:t>
            </a:r>
            <a:r>
              <a:rPr lang="en-US" dirty="0"/>
              <a:t>) transport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Transport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Molecular O</a:t>
            </a:r>
            <a:r>
              <a:rPr lang="en-US" baseline="-25000" dirty="0"/>
              <a:t>2</a:t>
            </a:r>
            <a:r>
              <a:rPr lang="en-US" dirty="0"/>
              <a:t> is carried in the blood </a:t>
            </a:r>
          </a:p>
          <a:p>
            <a:pPr lvl="1"/>
            <a:r>
              <a:rPr lang="en-US" dirty="0"/>
              <a:t>1.5% dissolved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98.5</a:t>
            </a:r>
            <a:r>
              <a:rPr lang="en-US" dirty="0"/>
              <a:t>% loosely bound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per </a:t>
            </a:r>
            <a:r>
              <a:rPr lang="en-US" dirty="0" err="1"/>
              <a:t>Hb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______________________________________- </a:t>
            </a:r>
            <a:r>
              <a:rPr lang="en-US" dirty="0"/>
              <a:t>(HbO</a:t>
            </a:r>
            <a:r>
              <a:rPr lang="en-US" baseline="-25000" dirty="0"/>
              <a:t>2</a:t>
            </a:r>
            <a:r>
              <a:rPr lang="en-US" dirty="0"/>
              <a:t>): </a:t>
            </a:r>
            <a:endParaRPr lang="en-US" dirty="0" smtClean="0"/>
          </a:p>
          <a:p>
            <a:pPr lvl="1"/>
            <a:r>
              <a:rPr lang="en-US" dirty="0" smtClean="0"/>
              <a:t>hemoglobin-O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combination </a:t>
            </a:r>
          </a:p>
          <a:p>
            <a:endParaRPr lang="en-US" dirty="0" smtClean="0"/>
          </a:p>
          <a:p>
            <a:r>
              <a:rPr lang="en-US" dirty="0" smtClean="0"/>
              <a:t>Reduced </a:t>
            </a:r>
            <a:r>
              <a:rPr lang="en-US" dirty="0"/>
              <a:t>hemoglobin (</a:t>
            </a:r>
            <a:r>
              <a:rPr lang="en-US" dirty="0" err="1"/>
              <a:t>HHb</a:t>
            </a:r>
            <a:r>
              <a:rPr lang="en-US" dirty="0"/>
              <a:t>): </a:t>
            </a:r>
            <a:endParaRPr lang="en-US" dirty="0" smtClean="0"/>
          </a:p>
          <a:p>
            <a:pPr lvl="1"/>
            <a:r>
              <a:rPr lang="en-US" dirty="0" smtClean="0"/>
              <a:t>hemoglobin </a:t>
            </a:r>
            <a:r>
              <a:rPr lang="en-US" dirty="0"/>
              <a:t>that has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1219200" y="4648200"/>
          <a:ext cx="6608763" cy="2033588"/>
        </p:xfrm>
        <a:graphic>
          <a:graphicData uri="http://schemas.openxmlformats.org/presentationml/2006/ole">
            <p:oleObj spid="_x0000_s1026" name="Document" r:id="rId3" imgW="3785886" imgH="131547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Loading and unloading of O</a:t>
            </a:r>
            <a:r>
              <a:rPr lang="en-US" baseline="-25000" dirty="0"/>
              <a:t>2</a:t>
            </a:r>
            <a:r>
              <a:rPr lang="en-US" dirty="0"/>
              <a:t> is facilitated by change 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binds, </a:t>
            </a:r>
            <a:r>
              <a:rPr lang="en-US" dirty="0" err="1"/>
              <a:t>Hb</a:t>
            </a:r>
            <a:r>
              <a:rPr lang="en-US" dirty="0"/>
              <a:t> </a:t>
            </a:r>
            <a:r>
              <a:rPr lang="en-US" dirty="0" smtClean="0"/>
              <a:t>________________________________ for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increases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is released, </a:t>
            </a:r>
            <a:r>
              <a:rPr lang="en-US" dirty="0" err="1"/>
              <a:t>Hb</a:t>
            </a:r>
            <a:r>
              <a:rPr lang="en-US" dirty="0"/>
              <a:t> affinity for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Fully </a:t>
            </a:r>
            <a:r>
              <a:rPr lang="en-US" dirty="0"/>
              <a:t>(100%) saturated </a:t>
            </a:r>
            <a:endParaRPr lang="en-US" dirty="0" smtClean="0"/>
          </a:p>
          <a:p>
            <a:pPr lvl="1"/>
            <a:r>
              <a:rPr lang="en-US" dirty="0" smtClean="0"/>
              <a:t>if _________________________________ </a:t>
            </a:r>
            <a:r>
              <a:rPr lang="en-US" dirty="0" err="1" smtClean="0"/>
              <a:t>heme</a:t>
            </a:r>
            <a:r>
              <a:rPr lang="en-US" dirty="0" smtClean="0"/>
              <a:t> </a:t>
            </a:r>
            <a:r>
              <a:rPr lang="en-US" dirty="0"/>
              <a:t>groups carry O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Partially saturated </a:t>
            </a:r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dirty="0"/>
              <a:t>one to three </a:t>
            </a:r>
            <a:r>
              <a:rPr lang="en-US" dirty="0" err="1"/>
              <a:t>hemes</a:t>
            </a:r>
            <a:r>
              <a:rPr lang="en-US" dirty="0"/>
              <a:t> carry O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and Hemoglobin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Rate of loading and unloading of O</a:t>
            </a:r>
            <a:r>
              <a:rPr lang="en-US" baseline="-25000" dirty="0"/>
              <a:t>2</a:t>
            </a:r>
            <a:r>
              <a:rPr lang="en-US" dirty="0"/>
              <a:t> is regulated by</a:t>
            </a:r>
          </a:p>
          <a:p>
            <a:pPr lvl="1"/>
            <a:r>
              <a:rPr lang="en-US" dirty="0"/>
              <a:t>Po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Blood pH</a:t>
            </a:r>
          </a:p>
          <a:p>
            <a:pPr lvl="1"/>
            <a:r>
              <a:rPr lang="en-US" dirty="0"/>
              <a:t>Pco</a:t>
            </a:r>
            <a:r>
              <a:rPr lang="en-US" baseline="-25000" dirty="0"/>
              <a:t>2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Hemoglobin Saturation Curve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Hemoglobin is almost completely saturated at a P</a:t>
            </a:r>
            <a:r>
              <a:rPr lang="en-US" baseline="-25000" dirty="0"/>
              <a:t>O2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Further increases in P</a:t>
            </a:r>
            <a:r>
              <a:rPr lang="en-US" baseline="-25000" dirty="0"/>
              <a:t>O2</a:t>
            </a:r>
            <a:r>
              <a:rPr lang="en-US" dirty="0"/>
              <a:t> produce only </a:t>
            </a:r>
            <a:r>
              <a:rPr lang="en-US" dirty="0" smtClean="0"/>
              <a:t>__________________________________________ in </a:t>
            </a:r>
            <a:r>
              <a:rPr lang="en-US" dirty="0"/>
              <a:t>oxygen binding</a:t>
            </a:r>
          </a:p>
          <a:p>
            <a:endParaRPr lang="en-US" dirty="0"/>
          </a:p>
          <a:p>
            <a:r>
              <a:rPr lang="en-US" dirty="0"/>
              <a:t>Oxygen loading and delivery to tissue is adequate when P</a:t>
            </a:r>
            <a:r>
              <a:rPr lang="en-US" baseline="-25000" dirty="0"/>
              <a:t>O2</a:t>
            </a:r>
            <a:r>
              <a:rPr lang="en-US" dirty="0"/>
              <a:t>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t"/>
          <a:lstStyle/>
          <a:p>
            <a:r>
              <a:rPr lang="en-US"/>
              <a:t>Hemoglobin Saturation Curve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Only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 of </a:t>
            </a:r>
            <a:r>
              <a:rPr lang="en-US" dirty="0">
                <a:solidFill>
                  <a:srgbClr val="000000"/>
                </a:solidFill>
              </a:rPr>
              <a:t>bound oxygen is unloaded during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If oxygen levels in tissues drop: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________________________________________  from </a:t>
            </a:r>
            <a:r>
              <a:rPr lang="en-US" dirty="0">
                <a:solidFill>
                  <a:srgbClr val="000000"/>
                </a:solidFill>
              </a:rPr>
              <a:t>hemoglobin and is used by cells 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Respiratory </a:t>
            </a:r>
            <a:r>
              <a:rPr lang="en-US" dirty="0"/>
              <a:t>rate or cardiac output </a:t>
            </a:r>
            <a:r>
              <a:rPr lang="en-US" dirty="0" smtClean="0"/>
              <a:t>_</a:t>
            </a:r>
            <a:endParaRPr lang="en-US" sz="29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</a:t>
            </a:r>
          </a:p>
        </p:txBody>
      </p:sp>
      <p:sp>
        <p:nvSpPr>
          <p:cNvPr id="11469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5257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_______________________ (</a:t>
            </a:r>
            <a:r>
              <a:rPr lang="en-US" dirty="0"/>
              <a:t>lung collapse) is due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Plugged </a:t>
            </a:r>
            <a:r>
              <a:rPr lang="en-US" dirty="0"/>
              <a:t>bronchioles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Wound </a:t>
            </a:r>
            <a:r>
              <a:rPr lang="en-US" dirty="0"/>
              <a:t>that admits air into pleural </a:t>
            </a:r>
            <a:r>
              <a:rPr lang="en-US" dirty="0" smtClean="0"/>
              <a:t>cavity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655" y="1600200"/>
            <a:ext cx="3491345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Pulmonary Ventilation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Inspiration and expiration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 processes </a:t>
            </a:r>
            <a:r>
              <a:rPr lang="en-US" dirty="0"/>
              <a:t>that depend on </a:t>
            </a:r>
            <a:r>
              <a:rPr lang="en-US" dirty="0" smtClean="0"/>
              <a:t>_____________________________ changes </a:t>
            </a:r>
            <a:r>
              <a:rPr lang="en-US" dirty="0"/>
              <a:t>in the thoracic cavity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Volume </a:t>
            </a:r>
            <a:r>
              <a:rPr lang="en-US" dirty="0"/>
              <a:t>changes </a:t>
            </a:r>
            <a:r>
              <a:rPr lang="en-US" dirty="0" smtClean="0">
                <a:sym typeface="Symbol" charset="2"/>
              </a:rPr>
              <a:t>yield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Pressure </a:t>
            </a:r>
            <a:r>
              <a:rPr lang="en-US" dirty="0"/>
              <a:t>changes </a:t>
            </a:r>
            <a:r>
              <a:rPr lang="en-US" dirty="0" smtClean="0">
                <a:sym typeface="Symbol" charset="2"/>
              </a:rPr>
              <a:t>cause </a:t>
            </a:r>
            <a:r>
              <a:rPr lang="en-US" dirty="0" smtClean="0"/>
              <a:t>gases </a:t>
            </a:r>
            <a:r>
              <a:rPr lang="en-US" dirty="0"/>
              <a:t>flow to equalize pressure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Inspiration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 active process</a:t>
            </a:r>
          </a:p>
          <a:p>
            <a:pPr lvl="1"/>
            <a:r>
              <a:rPr lang="en-US" dirty="0" smtClean="0"/>
              <a:t>_________________________________ muscles </a:t>
            </a:r>
            <a:r>
              <a:rPr lang="en-US" dirty="0"/>
              <a:t>contract </a:t>
            </a:r>
          </a:p>
          <a:p>
            <a:pPr lvl="1"/>
            <a:r>
              <a:rPr lang="en-US" dirty="0"/>
              <a:t>Thoracic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Lungs </a:t>
            </a:r>
            <a:r>
              <a:rPr lang="en-US" dirty="0"/>
              <a:t>are stretched and intrapulmonary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Intrapulmonary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Air </a:t>
            </a:r>
            <a:r>
              <a:rPr lang="en-US" dirty="0"/>
              <a:t>flows into the lungs, down its pressure </a:t>
            </a:r>
            <a:r>
              <a:rPr lang="en-US" dirty="0" smtClean="0"/>
              <a:t>gradient until intrapulmonary pressure is the same as atmospheric pressure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Expiration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Quiet expiration is normally a </a:t>
            </a:r>
            <a:r>
              <a:rPr lang="en-US" sz="2600" dirty="0" smtClean="0"/>
              <a:t>_________________________ process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Inspiratory</a:t>
            </a:r>
            <a:r>
              <a:rPr lang="en-US" sz="2400" dirty="0"/>
              <a:t> muscles relax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Thoracic cavity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Elastic lungs </a:t>
            </a:r>
            <a:r>
              <a:rPr lang="en-US" sz="2400" dirty="0" smtClean="0"/>
              <a:t>_____________________________ and </a:t>
            </a:r>
            <a:r>
              <a:rPr lang="en-US" sz="2400" dirty="0"/>
              <a:t>intrapulmonary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Intrapulmonary __________________________________________ than atmospheric pressure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Air flows out of the lungs down its pressure </a:t>
            </a:r>
            <a:r>
              <a:rPr lang="en-US" sz="2400" dirty="0" smtClean="0"/>
              <a:t>gradient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2600" dirty="0" smtClean="0"/>
              <a:t>Note</a:t>
            </a:r>
            <a:r>
              <a:rPr lang="en-US" sz="2600" dirty="0"/>
              <a:t>: </a:t>
            </a:r>
            <a:r>
              <a:rPr lang="en-US" sz="2600" dirty="0" smtClean="0"/>
              <a:t>___________________________expiration </a:t>
            </a:r>
            <a:r>
              <a:rPr lang="en-US" sz="2600" dirty="0"/>
              <a:t>is an </a:t>
            </a:r>
            <a:r>
              <a:rPr lang="en-US" sz="2600" dirty="0" smtClean="0"/>
              <a:t>___________________________________ process</a:t>
            </a:r>
            <a:r>
              <a:rPr lang="en-US" sz="2600" dirty="0"/>
              <a:t>: it uses abdominal and internal </a:t>
            </a:r>
            <a:r>
              <a:rPr lang="en-US" sz="2600" dirty="0" err="1"/>
              <a:t>intercostal</a:t>
            </a:r>
            <a:r>
              <a:rPr lang="en-US" sz="2600" dirty="0"/>
              <a:t> muscles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Physical Factors Influencing Pulmonary Ventilation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6075" indent="-346075"/>
            <a:r>
              <a:rPr lang="en-US" dirty="0" err="1"/>
              <a:t>Inspiratory</a:t>
            </a:r>
            <a:r>
              <a:rPr lang="en-US" dirty="0"/>
              <a:t> muscles consume energy to overcome three factors that hinder air passage and pulmonary ventilation</a:t>
            </a:r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/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Alveolar _</a:t>
            </a:r>
            <a:endParaRPr lang="en-US" dirty="0"/>
          </a:p>
          <a:p>
            <a:pPr marL="755650" lvl="1" indent="-407988">
              <a:buFont typeface="Times" charset="0"/>
              <a:buAutoNum type="arabicPeriod"/>
            </a:pPr>
            <a:endParaRPr lang="en-US" dirty="0" smtClean="0"/>
          </a:p>
          <a:p>
            <a:pPr marL="755650" lvl="1" indent="-407988">
              <a:buFont typeface="Times" charset="0"/>
              <a:buAutoNum type="arabicPeriod"/>
            </a:pPr>
            <a:r>
              <a:rPr lang="en-US" dirty="0" smtClean="0"/>
              <a:t>Lung </a:t>
            </a:r>
            <a:r>
              <a:rPr lang="en-US" dirty="0"/>
              <a:t>compliance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1409</Words>
  <Application>Microsoft Office PowerPoint</Application>
  <PresentationFormat>On-screen Show (4:3)</PresentationFormat>
  <Paragraphs>358</Paragraphs>
  <Slides>47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Microsoft Office Word 97 - 2003 Document</vt:lpstr>
      <vt:lpstr>Intrapulmonary Pressure</vt:lpstr>
      <vt:lpstr>Intrapleural Pressure</vt:lpstr>
      <vt:lpstr>Intrapleural Pressure</vt:lpstr>
      <vt:lpstr>Pressure Relationships</vt:lpstr>
      <vt:lpstr>Homeostatic Imbalance</vt:lpstr>
      <vt:lpstr>Pulmonary Ventilation</vt:lpstr>
      <vt:lpstr>Inspiration</vt:lpstr>
      <vt:lpstr>Expiration</vt:lpstr>
      <vt:lpstr>Physical Factors Influencing Pulmonary Ventilation</vt:lpstr>
      <vt:lpstr>Airway Resistance</vt:lpstr>
      <vt:lpstr>Airway Resistance</vt:lpstr>
      <vt:lpstr>Airway Resistance</vt:lpstr>
      <vt:lpstr>Alveolar Surface Tension</vt:lpstr>
      <vt:lpstr>Alveolar Surface Tension</vt:lpstr>
      <vt:lpstr>Lung Compliance</vt:lpstr>
      <vt:lpstr>Lung Compliance</vt:lpstr>
      <vt:lpstr>Lung Compliance</vt:lpstr>
      <vt:lpstr>Respiratory Volumes</vt:lpstr>
      <vt:lpstr>Respiratory Volumes</vt:lpstr>
      <vt:lpstr>Respiratory Volumes</vt:lpstr>
      <vt:lpstr>Respiratory Capacities</vt:lpstr>
      <vt:lpstr>Respiratory Capacities</vt:lpstr>
      <vt:lpstr>Respiratory Capacities</vt:lpstr>
      <vt:lpstr>Slide 24</vt:lpstr>
      <vt:lpstr>Dead Space</vt:lpstr>
      <vt:lpstr>Pulmonary Function Tests</vt:lpstr>
      <vt:lpstr>Pulmonary Function Tests</vt:lpstr>
      <vt:lpstr>Pulmonary Function Tests</vt:lpstr>
      <vt:lpstr>Alveolar Ventilation</vt:lpstr>
      <vt:lpstr>Nonrespiratory Air Movements</vt:lpstr>
      <vt:lpstr>Gas Exchanges Between Blood, Lungs, and Tissues</vt:lpstr>
      <vt:lpstr>Composition of Alveolar Gas</vt:lpstr>
      <vt:lpstr>External Respiration</vt:lpstr>
      <vt:lpstr>Partial Pressure Gradients and Gas Solubilities</vt:lpstr>
      <vt:lpstr>Partial Pressure Gradients and Gas Solubilities</vt:lpstr>
      <vt:lpstr>Ventilation-Perfusion Coupling</vt:lpstr>
      <vt:lpstr>Ventilation-Perfusion Coupling</vt:lpstr>
      <vt:lpstr>Ventilation-Perfusion Coupling</vt:lpstr>
      <vt:lpstr>Thickness and Surface Area of the Respiratory Membrane</vt:lpstr>
      <vt:lpstr>Internal Respiration</vt:lpstr>
      <vt:lpstr>Transport of Respiratory Gases by Blood</vt:lpstr>
      <vt:lpstr>O2 Transport</vt:lpstr>
      <vt:lpstr>O2 and Hemoglobin</vt:lpstr>
      <vt:lpstr>O2 and Hemoglobin</vt:lpstr>
      <vt:lpstr>O2 and Hemoglobin</vt:lpstr>
      <vt:lpstr>Hemoglobin Saturation Curve</vt:lpstr>
      <vt:lpstr>Hemoglobin Saturation Curve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Intrapulmonary Pressure</dc:title>
  <dc:creator>bawargo</dc:creator>
  <cp:lastModifiedBy>bawargo</cp:lastModifiedBy>
  <cp:revision>2</cp:revision>
  <dcterms:created xsi:type="dcterms:W3CDTF">2010-10-14T18:10:09Z</dcterms:created>
  <dcterms:modified xsi:type="dcterms:W3CDTF">2010-10-14T18:16:37Z</dcterms:modified>
</cp:coreProperties>
</file>