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6A15F-0D07-4BFC-BA7B-438CD09B0C52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A219-E919-4A85-9650-132E7E33C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B0ABF-49C8-4A3F-B41B-267FFED355D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9F154-DE23-4A9E-9FA1-CAC055E6B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one</a:t>
            </a:r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one</a:t>
            </a:r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1F922-21B9-494F-B140-6D92D3A46BE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3953-E020-4203-AAA2-9647723370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Function of the respiratory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Goal:  </a:t>
            </a:r>
          </a:p>
          <a:p>
            <a:pPr lvl="1">
              <a:lnSpc>
                <a:spcPct val="90000"/>
              </a:lnSpc>
            </a:pPr>
            <a:r>
              <a:rPr lang="en-US"/>
              <a:t>to supply the _</a:t>
            </a:r>
          </a:p>
          <a:p>
            <a:pPr lvl="1">
              <a:lnSpc>
                <a:spcPct val="90000"/>
              </a:lnSpc>
            </a:pPr>
            <a:r>
              <a:rPr lang="en-US"/>
              <a:t>To dispose of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Method:  Respiration:  Includes the following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Transport of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of the Nose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only __________________________ part of the respiratory system</a:t>
            </a:r>
          </a:p>
          <a:p>
            <a:pPr lvl="1"/>
            <a:r>
              <a:rPr lang="en-US"/>
              <a:t>Provides an airway for respiration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 the entering air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 inspired air and cleans it of foreign matter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Nose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Nose is divided into two regions:</a:t>
            </a:r>
          </a:p>
          <a:p>
            <a:pPr lvl="1">
              <a:lnSpc>
                <a:spcPct val="90000"/>
              </a:lnSpc>
            </a:pPr>
            <a:r>
              <a:rPr lang="en-US"/>
              <a:t>External nose, including the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Internal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_____________________________ – a shallow vertical groove inferior to the apex</a:t>
            </a:r>
          </a:p>
          <a:p>
            <a:pPr>
              <a:lnSpc>
                <a:spcPct val="90000"/>
              </a:lnSpc>
            </a:pPr>
            <a:r>
              <a:rPr lang="en-US"/>
              <a:t>The external ______________ (nostrils) are bounded laterally by the ____________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Lies in and posterior to the external nose</a:t>
            </a:r>
          </a:p>
          <a:p>
            <a:r>
              <a:rPr lang="en-US"/>
              <a:t>Is divided by a _</a:t>
            </a:r>
          </a:p>
          <a:p>
            <a:r>
              <a:rPr lang="en-US"/>
              <a:t>Opens posteriorly into the nasal pharynx via internal nares</a:t>
            </a:r>
          </a:p>
          <a:p>
            <a:r>
              <a:rPr lang="en-US"/>
              <a:t>The _____________________________ bones form the roof</a:t>
            </a:r>
          </a:p>
          <a:p>
            <a:endParaRPr lang="en-US"/>
          </a:p>
          <a:p>
            <a:r>
              <a:rPr lang="en-US"/>
              <a:t>The floor is formed by the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Vestibule – 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_____________________________ – hairs that filter coarse particles from inspired air</a:t>
            </a:r>
          </a:p>
          <a:p>
            <a:endParaRPr lang="en-US"/>
          </a:p>
          <a:p>
            <a:r>
              <a:rPr lang="en-US"/>
              <a:t>Olfactory mucosa</a:t>
            </a:r>
          </a:p>
          <a:p>
            <a:pPr lvl="1"/>
            <a:r>
              <a:rPr lang="en-US"/>
              <a:t>Lines the _ </a:t>
            </a:r>
          </a:p>
          <a:p>
            <a:pPr lvl="1"/>
            <a:r>
              <a:rPr lang="en-US"/>
              <a:t>Contains smell receptors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____________________________ mucosa </a:t>
            </a:r>
          </a:p>
          <a:p>
            <a:pPr lvl="1"/>
            <a:endParaRPr lang="en-US"/>
          </a:p>
          <a:p>
            <a:pPr lvl="1"/>
            <a:r>
              <a:rPr lang="en-US"/>
              <a:t>Lines the nasal cavity </a:t>
            </a:r>
          </a:p>
          <a:p>
            <a:pPr lvl="2"/>
            <a:r>
              <a:rPr lang="en-US"/>
              <a:t>Except for the olfactory portion</a:t>
            </a:r>
          </a:p>
          <a:p>
            <a:pPr lvl="1"/>
            <a:endParaRPr lang="en-US"/>
          </a:p>
          <a:p>
            <a:pPr lvl="1"/>
            <a:r>
              <a:rPr lang="en-US"/>
              <a:t>Glands secrete mucus containing ______________________ and ______________________ to help destroy bacteria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Inspired air is: </a:t>
            </a:r>
          </a:p>
          <a:p>
            <a:pPr lvl="1"/>
            <a:r>
              <a:rPr lang="en-US"/>
              <a:t>______________________________ by the high water content in the nasal cavity</a:t>
            </a:r>
          </a:p>
          <a:p>
            <a:pPr lvl="1"/>
            <a:r>
              <a:rPr lang="en-US"/>
              <a:t>______________________________ by rich plexuses of capillaries</a:t>
            </a:r>
          </a:p>
          <a:p>
            <a:pPr lvl="2"/>
            <a:r>
              <a:rPr lang="en-US"/>
              <a:t>Remember:   </a:t>
            </a:r>
          </a:p>
          <a:p>
            <a:endParaRPr lang="en-US"/>
          </a:p>
          <a:p>
            <a:r>
              <a:rPr lang="en-US"/>
              <a:t>Ciliated mucosal cells remove contaminated mucus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Superior, medial, and inferior conchae:</a:t>
            </a:r>
          </a:p>
          <a:p>
            <a:pPr lvl="1"/>
            <a:r>
              <a:rPr lang="en-US"/>
              <a:t>Protrude medially from the lateral walls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Enhance air turbulence and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Sensitive mucosa triggers sneezing when stimulated by _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Functions of the Nasal Mucosa and Conchae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During inhalation the conchae and nasal mucosa:</a:t>
            </a:r>
          </a:p>
          <a:p>
            <a:pPr lvl="1">
              <a:lnSpc>
                <a:spcPct val="90000"/>
              </a:lnSpc>
            </a:pPr>
            <a:r>
              <a:rPr lang="en-US"/>
              <a:t>Filter, heat, and moisten air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During _________________________ these structures: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 heat and moisture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 heat and moisture loss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Paranasal Sinuses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Sinuses ______________________ that surround the nasal cavity</a:t>
            </a:r>
          </a:p>
          <a:p>
            <a:endParaRPr lang="en-US"/>
          </a:p>
          <a:p>
            <a:r>
              <a:rPr lang="en-US"/>
              <a:t>Sinuses ____________________________ and help to warm and moisten the air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The _</a:t>
            </a:r>
          </a:p>
          <a:p>
            <a:r>
              <a:rPr lang="en-US" sz="2800"/>
              <a:t>Funnel-shaped tube of skeletal muscle that connects to the:</a:t>
            </a:r>
          </a:p>
          <a:p>
            <a:pPr lvl="1"/>
            <a:r>
              <a:rPr lang="en-US" sz="2400"/>
              <a:t>__________________________________ superiorly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__________________________________ inferiorly</a:t>
            </a:r>
          </a:p>
          <a:p>
            <a:endParaRPr lang="en-US" sz="2800"/>
          </a:p>
          <a:p>
            <a:r>
              <a:rPr lang="en-US" sz="2800"/>
              <a:t>Extends from the base of the skull to the level of the sixth cervical vertebra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Ventilation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Movement of _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divided into three regions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Oropharynx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Nasopharynx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1"/>
            <a:r>
              <a:rPr lang="en-US"/>
              <a:t>Lies ___________________ to the nasal cavity, </a:t>
            </a:r>
          </a:p>
          <a:p>
            <a:pPr lvl="1"/>
            <a:r>
              <a:rPr lang="en-US"/>
              <a:t>inferior to the sphenoid, </a:t>
            </a:r>
          </a:p>
          <a:p>
            <a:pPr lvl="1"/>
            <a:r>
              <a:rPr lang="en-US"/>
              <a:t>superior to the level of the soft palate</a:t>
            </a:r>
          </a:p>
          <a:p>
            <a:endParaRPr lang="en-US"/>
          </a:p>
          <a:p>
            <a:r>
              <a:rPr lang="en-US"/>
              <a:t>Strictly an _</a:t>
            </a:r>
          </a:p>
          <a:p>
            <a:endParaRPr lang="en-US"/>
          </a:p>
          <a:p>
            <a:r>
              <a:rPr lang="en-US"/>
              <a:t>Lined with pseudostratified columnar epithelium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Nasopharynx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 during swallowing to _</a:t>
            </a:r>
          </a:p>
          <a:p>
            <a:endParaRPr lang="en-US"/>
          </a:p>
          <a:p>
            <a:r>
              <a:rPr lang="en-US"/>
              <a:t>The _____________________________ lies high on the posterior wall </a:t>
            </a:r>
          </a:p>
          <a:p>
            <a:endParaRPr lang="en-US"/>
          </a:p>
          <a:p>
            <a:r>
              <a:rPr lang="en-US"/>
              <a:t>Pharyngotympanic (auditory) tubes open into the lateral walls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Oropharynx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Extends inferiorly from the level of the soft palate to the epiglottis</a:t>
            </a:r>
          </a:p>
          <a:p>
            <a:endParaRPr lang="en-US"/>
          </a:p>
          <a:p>
            <a:r>
              <a:rPr lang="en-US"/>
              <a:t>Serves as a _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Oropharynx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epithelial lining is protective stratified squamous epithelium</a:t>
            </a:r>
          </a:p>
          <a:p>
            <a:endParaRPr lang="en-US"/>
          </a:p>
          <a:p>
            <a:r>
              <a:rPr lang="en-US"/>
              <a:t>Palatine tonsils lie in the lateral walls </a:t>
            </a:r>
          </a:p>
          <a:p>
            <a:endParaRPr lang="en-US"/>
          </a:p>
          <a:p>
            <a:r>
              <a:rPr lang="en-US"/>
              <a:t>__________________________ covers the base of the _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Laryngopharynx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Serves as a _</a:t>
            </a:r>
          </a:p>
          <a:p>
            <a:endParaRPr lang="en-US"/>
          </a:p>
          <a:p>
            <a:r>
              <a:rPr lang="en-US"/>
              <a:t>Lies posterior to the upright epiglottis</a:t>
            </a:r>
          </a:p>
          <a:p>
            <a:endParaRPr lang="en-US"/>
          </a:p>
          <a:p>
            <a:r>
              <a:rPr lang="en-US"/>
              <a:t>Extends to the larynx, where the respiratory and digestive pathways diverge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 (Voice Box)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Attaches to the _</a:t>
            </a:r>
          </a:p>
          <a:p>
            <a:pPr>
              <a:lnSpc>
                <a:spcPct val="90000"/>
              </a:lnSpc>
            </a:pPr>
            <a:r>
              <a:rPr lang="en-US"/>
              <a:t>Continuous with the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functions </a:t>
            </a:r>
          </a:p>
          <a:p>
            <a:pPr lvl="1">
              <a:lnSpc>
                <a:spcPct val="90000"/>
              </a:lnSpc>
            </a:pPr>
            <a:r>
              <a:rPr lang="en-US"/>
              <a:t>To provide an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To direct food and air into the proper pathways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To function in _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of the Larynx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Cartilages (____________________) of the larynx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 cartilage:  Shield-shaped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with a midline prominence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 cartilage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Three pairs of small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arytenoid,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cuneiform,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corniculate </a:t>
            </a:r>
          </a:p>
          <a:p>
            <a:pPr>
              <a:lnSpc>
                <a:spcPct val="90000"/>
              </a:lnSpc>
            </a:pPr>
            <a:r>
              <a:rPr lang="en-US" sz="2800"/>
              <a:t>___________________________ – ________________________________ that covers the laryngeal inlet during swallowing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of the Larynx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22.4a, b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1546225"/>
            <a:ext cx="8513763" cy="37639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Vocal Ligaments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Attach the _______________________ cartilages to the _____________________ cartilage</a:t>
            </a:r>
          </a:p>
          <a:p>
            <a:endParaRPr lang="en-US" sz="2800"/>
          </a:p>
          <a:p>
            <a:r>
              <a:rPr lang="en-US" sz="2800"/>
              <a:t>Composed of _______________________ that form mucosal folds called _</a:t>
            </a:r>
          </a:p>
          <a:p>
            <a:pPr lvl="1"/>
            <a:r>
              <a:rPr lang="en-US" sz="2400"/>
              <a:t>The medial ____________________ between them is the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They vibrate to produce sound as air rushes up from the lungs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Respiration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Movement of </a:t>
            </a:r>
          </a:p>
          <a:p>
            <a:endParaRPr lang="en-US"/>
          </a:p>
          <a:p>
            <a:r>
              <a:rPr lang="en-US"/>
              <a:t>oxygen 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r>
              <a:rPr lang="en-US"/>
              <a:t>Carbon dioxide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Vocal Production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4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Speech </a:t>
            </a:r>
          </a:p>
          <a:p>
            <a:pPr lvl="1">
              <a:lnSpc>
                <a:spcPct val="90000"/>
              </a:lnSpc>
            </a:pPr>
            <a:r>
              <a:rPr lang="en-US"/>
              <a:t>intermittent release of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determined by the length and ___________________________ of the vocal cords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Loudness</a:t>
            </a:r>
          </a:p>
          <a:p>
            <a:pPr lvl="1">
              <a:lnSpc>
                <a:spcPct val="90000"/>
              </a:lnSpc>
            </a:pPr>
            <a:r>
              <a:rPr lang="en-US"/>
              <a:t>depends upon the ________________ at which the air rushes across the vocal cords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Vocal production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pharynx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Sound is shaped into language by action of the pharynx, tongue, soft palate, and lips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Movements of Vocal Cords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22.5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1447800"/>
            <a:ext cx="9132979" cy="3200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Flexible and mobile tube extending from the _</a:t>
            </a:r>
          </a:p>
          <a:p>
            <a:pPr>
              <a:lnSpc>
                <a:spcPct val="90000"/>
              </a:lnSpc>
            </a:pPr>
            <a:r>
              <a:rPr lang="en-US"/>
              <a:t>Composed of three layers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made up of _____________________________ and ciliated epithelium </a:t>
            </a:r>
          </a:p>
          <a:p>
            <a:pPr lvl="1">
              <a:lnSpc>
                <a:spcPct val="90000"/>
              </a:lnSpc>
            </a:pPr>
            <a:r>
              <a:rPr lang="en-US"/>
              <a:t>Submucosa </a:t>
            </a:r>
          </a:p>
          <a:p>
            <a:pPr lvl="2">
              <a:lnSpc>
                <a:spcPct val="90000"/>
              </a:lnSpc>
            </a:pPr>
            <a:r>
              <a:rPr lang="en-US"/>
              <a:t>______________________________________ deep to the mucosa</a:t>
            </a:r>
          </a:p>
          <a:p>
            <a:pPr lvl="1">
              <a:lnSpc>
                <a:spcPct val="90000"/>
              </a:lnSpc>
            </a:pPr>
            <a:r>
              <a:rPr lang="en-US"/>
              <a:t>Adventitia </a:t>
            </a:r>
          </a:p>
          <a:p>
            <a:pPr lvl="2">
              <a:lnSpc>
                <a:spcPct val="90000"/>
              </a:lnSpc>
            </a:pPr>
            <a:r>
              <a:rPr lang="en-US"/>
              <a:t>outermost layer made of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Zone: Bronchi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 last tracheal _</a:t>
            </a:r>
          </a:p>
          <a:p>
            <a:pPr lvl="1"/>
            <a:r>
              <a:rPr lang="en-US"/>
              <a:t>marks the _</a:t>
            </a:r>
          </a:p>
          <a:p>
            <a:endParaRPr lang="en-US"/>
          </a:p>
          <a:p>
            <a:r>
              <a:rPr lang="en-US"/>
              <a:t>Air reaching the bronchi is </a:t>
            </a:r>
          </a:p>
          <a:p>
            <a:pPr lvl="1"/>
            <a:r>
              <a:rPr lang="en-US"/>
              <a:t>Warm and cleansed of impurities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Zone: Bronchial Tree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Bronchi subdivide into __________________, each supplying a lobe of the lungs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Air passages undergo 23 orders of branching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As conducting tubes become smaller, structural changes occur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_________________________________ support structures change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_________________________________________ change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Amount of _____________________________________ increases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Zone: Bronchial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Bronchioles </a:t>
            </a:r>
          </a:p>
          <a:p>
            <a:pPr lvl="1"/>
            <a:endParaRPr lang="en-US"/>
          </a:p>
          <a:p>
            <a:pPr lvl="1"/>
            <a:r>
              <a:rPr lang="en-US"/>
              <a:t>Consist of _</a:t>
            </a:r>
          </a:p>
          <a:p>
            <a:pPr lvl="1"/>
            <a:endParaRPr lang="en-US"/>
          </a:p>
          <a:p>
            <a:pPr lvl="1"/>
            <a:r>
              <a:rPr lang="en-US"/>
              <a:t>Have a complete layer of _ 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 cartilage support and mucus-producing cells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22.7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Zone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Defined by</a:t>
            </a:r>
          </a:p>
          <a:p>
            <a:pPr lvl="1"/>
            <a:r>
              <a:rPr lang="en-US" sz="2400"/>
              <a:t>presence of _</a:t>
            </a:r>
          </a:p>
          <a:p>
            <a:pPr lvl="1"/>
            <a:r>
              <a:rPr lang="en-US" sz="2400"/>
              <a:t>begins as terminal bronchioles feed into _</a:t>
            </a:r>
          </a:p>
          <a:p>
            <a:endParaRPr lang="en-US" sz="2800"/>
          </a:p>
          <a:p>
            <a:r>
              <a:rPr lang="en-US" sz="2800"/>
              <a:t>Respiratory bronchioles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_____________________________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alveolar sacs composed of alveoli</a:t>
            </a:r>
          </a:p>
          <a:p>
            <a:pPr lvl="1"/>
            <a:r>
              <a:rPr lang="en-US" sz="2400"/>
              <a:t>Approximately 300 million alveoli:</a:t>
            </a:r>
          </a:p>
          <a:p>
            <a:pPr lvl="1"/>
            <a:r>
              <a:rPr lang="en-US" sz="2400"/>
              <a:t>Accounts for _</a:t>
            </a:r>
          </a:p>
          <a:p>
            <a:pPr lvl="1"/>
            <a:r>
              <a:rPr lang="en-US" sz="2400"/>
              <a:t>tremendous _________________ for gas exchange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22.8a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3279775"/>
          </a:xfrm>
          <a:prstGeom prst="rect">
            <a:avLst/>
          </a:prstGeom>
          <a:noFill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597275"/>
            <a:ext cx="9144000" cy="32607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of gasses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Oxygen is carried to the cells of the body via the _</a:t>
            </a:r>
          </a:p>
          <a:p>
            <a:endParaRPr lang="en-US"/>
          </a:p>
          <a:p>
            <a:r>
              <a:rPr lang="en-US"/>
              <a:t>Carbon dioxide is carried from the body to the lungs _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Membrane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Alveolar walls:</a:t>
            </a:r>
          </a:p>
          <a:p>
            <a:pPr lvl="1">
              <a:lnSpc>
                <a:spcPct val="90000"/>
              </a:lnSpc>
            </a:pPr>
            <a:r>
              <a:rPr lang="en-US"/>
              <a:t>single layer of ____________________________ epithelial cells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Permit gas exchange by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Secrete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Type ___ cells secrete _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Surrounded by fine elastic fibers</a:t>
            </a:r>
          </a:p>
          <a:p>
            <a:r>
              <a:rPr lang="en-US"/>
              <a:t>Contain _</a:t>
            </a:r>
          </a:p>
          <a:p>
            <a:pPr lvl="1"/>
            <a:r>
              <a:rPr lang="en-US"/>
              <a:t>Connect adjacent alveoli</a:t>
            </a:r>
          </a:p>
          <a:p>
            <a:pPr lvl="1"/>
            <a:r>
              <a:rPr lang="en-US"/>
              <a:t>Allow __________________________ throughout the lung to be _</a:t>
            </a:r>
          </a:p>
          <a:p>
            <a:endParaRPr lang="en-US"/>
          </a:p>
          <a:p>
            <a:r>
              <a:rPr lang="en-US"/>
              <a:t>House ___________________________ that keep alveolar surfaces sterile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respiration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Moving oxygen from _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Moving carbon dioxide from _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Cells’ use for oxygen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transport oxygen?</a:t>
            </a:r>
          </a:p>
          <a:p>
            <a:pPr lvl="1"/>
            <a:endParaRPr lang="en-US"/>
          </a:p>
          <a:p>
            <a:pPr lvl="1"/>
            <a:r>
              <a:rPr lang="en-US"/>
              <a:t>We deliver oxygen to the cells</a:t>
            </a:r>
          </a:p>
          <a:p>
            <a:pPr lvl="1"/>
            <a:endParaRPr lang="en-US"/>
          </a:p>
          <a:p>
            <a:pPr lvl="1"/>
            <a:r>
              <a:rPr lang="en-US"/>
              <a:t>Within the cell, oxygen is used by ___________________________________ in a process called _</a:t>
            </a:r>
          </a:p>
          <a:p>
            <a:pPr lvl="2"/>
            <a:endParaRPr lang="en-US"/>
          </a:p>
          <a:p>
            <a:pPr lvl="2"/>
            <a:r>
              <a:rPr lang="en-US"/>
              <a:t>Production of ATP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Anatomy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Respiratory system includes</a:t>
            </a:r>
          </a:p>
          <a:p>
            <a:pPr lvl="1"/>
            <a:r>
              <a:rPr lang="en-US"/>
              <a:t>Nose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Pharynx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Trachea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Lungs</a:t>
            </a:r>
          </a:p>
          <a:p>
            <a:pPr lvl="2"/>
            <a:r>
              <a:rPr lang="en-US"/>
              <a:t>Alveoli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Can be divided up into two functional zones</a:t>
            </a:r>
          </a:p>
          <a:p>
            <a:pPr lvl="1"/>
            <a:r>
              <a:rPr lang="en-US" sz="2400"/>
              <a:t>1.   </a:t>
            </a:r>
          </a:p>
          <a:p>
            <a:pPr lvl="2"/>
            <a:r>
              <a:rPr lang="en-US" sz="2000"/>
              <a:t>Actual location where _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Respiratory bronchioles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 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Alveoli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Microscopic structures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800"/>
              <a:t>2.   </a:t>
            </a:r>
          </a:p>
          <a:p>
            <a:pPr lvl="1"/>
            <a:r>
              <a:rPr lang="en-US" sz="2400"/>
              <a:t>The passageways that _____________________________________, but do not participate in exchange</a:t>
            </a:r>
          </a:p>
          <a:p>
            <a:pPr lvl="1"/>
            <a:r>
              <a:rPr lang="en-US" sz="2400"/>
              <a:t>Rigid conduits </a:t>
            </a:r>
          </a:p>
          <a:p>
            <a:pPr lvl="1"/>
            <a:r>
              <a:rPr lang="en-US" sz="2400"/>
              <a:t>Also function to </a:t>
            </a:r>
          </a:p>
          <a:p>
            <a:pPr lvl="2"/>
            <a:r>
              <a:rPr lang="en-US" sz="2000"/>
              <a:t> 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 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 </a:t>
            </a:r>
          </a:p>
          <a:p>
            <a:endParaRPr lang="en-US" sz="28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999</Words>
  <Application>Microsoft Office PowerPoint</Application>
  <PresentationFormat>On-screen Show (4:3)</PresentationFormat>
  <Paragraphs>292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Function of the respiratory system</vt:lpstr>
      <vt:lpstr>Pulmonary Ventilation</vt:lpstr>
      <vt:lpstr>External Respiration</vt:lpstr>
      <vt:lpstr>Transport of gasses </vt:lpstr>
      <vt:lpstr>Internal respiration</vt:lpstr>
      <vt:lpstr>Cells’ use for oxygen</vt:lpstr>
      <vt:lpstr>Respiratory Anatomy</vt:lpstr>
      <vt:lpstr>Respiratory system</vt:lpstr>
      <vt:lpstr>Respiratory system</vt:lpstr>
      <vt:lpstr>Function of the Nose</vt:lpstr>
      <vt:lpstr>Structure of the Nose</vt:lpstr>
      <vt:lpstr>Nasal Cavity</vt:lpstr>
      <vt:lpstr>Nasal Cavity</vt:lpstr>
      <vt:lpstr>Nasal Cavity</vt:lpstr>
      <vt:lpstr>Nasal Cavity</vt:lpstr>
      <vt:lpstr>Nasal Cavity</vt:lpstr>
      <vt:lpstr>Functions of the Nasal Mucosa and Conchae</vt:lpstr>
      <vt:lpstr>Paranasal Sinuses</vt:lpstr>
      <vt:lpstr>Pharynx</vt:lpstr>
      <vt:lpstr>Pharynx</vt:lpstr>
      <vt:lpstr>Nasopharynx</vt:lpstr>
      <vt:lpstr>Nasopharynx</vt:lpstr>
      <vt:lpstr>Oropharynx</vt:lpstr>
      <vt:lpstr>Oropharynx</vt:lpstr>
      <vt:lpstr>Laryngopharynx</vt:lpstr>
      <vt:lpstr>Larynx (Voice Box)</vt:lpstr>
      <vt:lpstr>Framework of the Larynx</vt:lpstr>
      <vt:lpstr>Framework of the Larynx</vt:lpstr>
      <vt:lpstr>Vocal Ligaments</vt:lpstr>
      <vt:lpstr>Vocal Production</vt:lpstr>
      <vt:lpstr>Vocal production</vt:lpstr>
      <vt:lpstr>Movements of Vocal Cords</vt:lpstr>
      <vt:lpstr>Trachea</vt:lpstr>
      <vt:lpstr>Conducting Zone: Bronchi</vt:lpstr>
      <vt:lpstr>Conducting Zone: Bronchial Tree</vt:lpstr>
      <vt:lpstr>Conducting Zone: Bronchial Tree</vt:lpstr>
      <vt:lpstr>Conducting Zones</vt:lpstr>
      <vt:lpstr>Respiratory Zone</vt:lpstr>
      <vt:lpstr>Slide 39</vt:lpstr>
      <vt:lpstr>Respiratory Membrane</vt:lpstr>
      <vt:lpstr>Alveoli</vt:lpstr>
    </vt:vector>
  </TitlesOfParts>
  <Company>Heartland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of the respiratory system</dc:title>
  <dc:creator>Authorized User</dc:creator>
  <cp:lastModifiedBy>Authorized User</cp:lastModifiedBy>
  <cp:revision>1</cp:revision>
  <dcterms:created xsi:type="dcterms:W3CDTF">2009-10-06T01:47:16Z</dcterms:created>
  <dcterms:modified xsi:type="dcterms:W3CDTF">2009-10-06T01:48:18Z</dcterms:modified>
</cp:coreProperties>
</file>