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C1BBE-0071-4B6B-878A-82422C41A910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349D1-8487-4EBA-AFD3-8244EC8E62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B9AE8-07EF-42DB-87AE-6B29AD3918A8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52D48-139F-4591-A61C-0EECB6848F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52D48-139F-4591-A61C-0EECB6848FE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 Material, Packet Two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Four Material, Packet Two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BB559-9FC0-4E29-938C-7EE687BCE69A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Four Material, Packet Two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C0C6A-E4F4-457B-B30C-13333AD8599C}" type="slidenum">
              <a:rPr lang="en-US"/>
              <a:pPr/>
              <a:t>25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Four Material, Packet Two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8F0EBC-CF6A-41AE-BC80-170C9D422F3A}" type="slidenum">
              <a:rPr lang="en-US"/>
              <a:pPr/>
              <a:t>36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A488-B6A5-401D-9D62-9118B32DFB96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134F-EC28-45C7-9C3E-A2EEF31E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A488-B6A5-401D-9D62-9118B32DFB96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134F-EC28-45C7-9C3E-A2EEF31E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A488-B6A5-401D-9D62-9118B32DFB96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134F-EC28-45C7-9C3E-A2EEF31E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A488-B6A5-401D-9D62-9118B32DFB96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134F-EC28-45C7-9C3E-A2EEF31E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A488-B6A5-401D-9D62-9118B32DFB96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134F-EC28-45C7-9C3E-A2EEF31E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A488-B6A5-401D-9D62-9118B32DFB96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134F-EC28-45C7-9C3E-A2EEF31E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A488-B6A5-401D-9D62-9118B32DFB96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134F-EC28-45C7-9C3E-A2EEF31E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A488-B6A5-401D-9D62-9118B32DFB96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134F-EC28-45C7-9C3E-A2EEF31E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A488-B6A5-401D-9D62-9118B32DFB96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134F-EC28-45C7-9C3E-A2EEF31E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A488-B6A5-401D-9D62-9118B32DFB96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134F-EC28-45C7-9C3E-A2EEF31E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A488-B6A5-401D-9D62-9118B32DFB96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134F-EC28-45C7-9C3E-A2EEF31E6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0A488-B6A5-401D-9D62-9118B32DFB96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F134F-EC28-45C7-9C3E-A2EEF31E68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Gross Anatomy of the Lungs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Lungs occupy all of the thoracic cavity except the mediastinum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Root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site of _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Costal surface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anterior, lateral, and posterior surfaces in _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Apex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narrow _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Base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inferior surface that _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Hilus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______________________________________ that contains pulmonary and systemic blood vessels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Pressure Relationships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Intrapulmonary pressure and intrapleural pressure ___________________ with the phases of breathing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Intrapulmonary pressure always eventually equalizes itself with atmospheric pressure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Intrapleural pressure is ________________________________ intrapulmonary pressure and atmospheric pressure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Pressure Relationships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/>
              <a:t>_____________________ act to pull the lungs away from the thoracic wall, promoting lung collapse</a:t>
            </a:r>
          </a:p>
          <a:p>
            <a:pPr lvl="1"/>
            <a:r>
              <a:rPr lang="en-US" sz="2400"/>
              <a:t>_____________________________ of lungs causes them to assume smallest possible size</a:t>
            </a:r>
          </a:p>
          <a:p>
            <a:pPr lvl="1"/>
            <a:r>
              <a:rPr lang="en-US" sz="2400"/>
              <a:t>_____________________________ of alveolar fluid draws alveoli to their smallest possible size</a:t>
            </a:r>
          </a:p>
          <a:p>
            <a:endParaRPr lang="en-US" sz="2800"/>
          </a:p>
          <a:p>
            <a:r>
              <a:rPr lang="en-US" sz="2800"/>
              <a:t>Opposing force – elasticity of the chest wall _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 Collapse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/>
              <a:t>Caused by ___________________________ of the intrapleural pressure with the intrapulmonary pressure</a:t>
            </a:r>
          </a:p>
          <a:p>
            <a:endParaRPr lang="en-US" sz="2800"/>
          </a:p>
          <a:p>
            <a:r>
              <a:rPr lang="en-US" sz="2800"/>
              <a:t>____________________________________ keeps the airways open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Transpulmonary pressure – difference between the intrapulmonary and intrapleural pressures </a:t>
            </a:r>
            <a:br>
              <a:rPr lang="en-US" sz="2400"/>
            </a:br>
            <a:r>
              <a:rPr lang="en-US" sz="2400"/>
              <a:t>(P</a:t>
            </a:r>
            <a:r>
              <a:rPr lang="en-US" sz="2400" baseline="-25000"/>
              <a:t>pul</a:t>
            </a:r>
            <a:r>
              <a:rPr lang="en-US" sz="2400"/>
              <a:t> – P</a:t>
            </a:r>
            <a:r>
              <a:rPr lang="en-US" sz="2400" baseline="-25000"/>
              <a:t>ip</a:t>
            </a:r>
            <a:r>
              <a:rPr lang="en-US" sz="2400"/>
              <a:t>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Ventilation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A mechanical process that depends on volume changes in the thoracic cavity</a:t>
            </a:r>
          </a:p>
          <a:p>
            <a:endParaRPr lang="en-US"/>
          </a:p>
          <a:p>
            <a:r>
              <a:rPr lang="en-US"/>
              <a:t>_______________________________ lead to _________________________________, which lead to the ____________________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to equalize pressure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Inspiration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diaphragm ______________________________ towards the abdomen</a:t>
            </a:r>
          </a:p>
          <a:p>
            <a:pPr>
              <a:lnSpc>
                <a:spcPct val="90000"/>
              </a:lnSpc>
            </a:pPr>
            <a:r>
              <a:rPr lang="en-US" sz="2800"/>
              <a:t>external intercostal muscles contract _</a:t>
            </a:r>
          </a:p>
          <a:p>
            <a:pPr>
              <a:lnSpc>
                <a:spcPct val="90000"/>
              </a:lnSpc>
            </a:pPr>
            <a:r>
              <a:rPr lang="en-US" sz="2800"/>
              <a:t>The lungs are _</a:t>
            </a:r>
          </a:p>
          <a:p>
            <a:pPr>
              <a:lnSpc>
                <a:spcPct val="90000"/>
              </a:lnSpc>
            </a:pPr>
            <a:r>
              <a:rPr lang="en-US" sz="2800"/>
              <a:t>intrapulmonary _</a:t>
            </a:r>
          </a:p>
          <a:p>
            <a:pPr>
              <a:lnSpc>
                <a:spcPct val="90000"/>
              </a:lnSpc>
            </a:pPr>
            <a:r>
              <a:rPr lang="en-US" sz="2800"/>
              <a:t>Intrapulmonary _____________________________ below atmospheric pressure (</a:t>
            </a:r>
            <a:r>
              <a:rPr lang="en-US" sz="2800">
                <a:sym typeface="Symbol" pitchFamily="18" charset="2"/>
              </a:rPr>
              <a:t></a:t>
            </a:r>
            <a:r>
              <a:rPr lang="en-US" sz="2800"/>
              <a:t>1 mm Hg)</a:t>
            </a:r>
          </a:p>
          <a:p>
            <a:pPr>
              <a:lnSpc>
                <a:spcPct val="90000"/>
              </a:lnSpc>
            </a:pPr>
            <a:r>
              <a:rPr lang="en-US" sz="2800"/>
              <a:t>__________________________________________, down its pressure gradient to equilibrium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Inspiration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22.13.1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47800"/>
            <a:ext cx="9144000" cy="54879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Expiration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/>
              <a:t>Inspiratory _ </a:t>
            </a:r>
          </a:p>
          <a:p>
            <a:r>
              <a:rPr lang="en-US" sz="2800"/>
              <a:t>rib cage ______________________due to gravity</a:t>
            </a:r>
          </a:p>
          <a:p>
            <a:r>
              <a:rPr lang="en-US" sz="2800"/>
              <a:t>Thoracic cavity _</a:t>
            </a:r>
          </a:p>
          <a:p>
            <a:r>
              <a:rPr lang="en-US" sz="2800"/>
              <a:t>Elastic lungs _</a:t>
            </a:r>
          </a:p>
          <a:p>
            <a:r>
              <a:rPr lang="en-US" sz="2800"/>
              <a:t>intrapulmonary _</a:t>
            </a:r>
          </a:p>
          <a:p>
            <a:r>
              <a:rPr lang="en-US" sz="2800"/>
              <a:t>Intrapulmonary ________________________ above atmospheric pressure </a:t>
            </a:r>
          </a:p>
          <a:p>
            <a:r>
              <a:rPr lang="en-US" sz="2800"/>
              <a:t>Gases ______________________________ down the pressure gradient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5187"/>
          </a:xfrm>
        </p:spPr>
        <p:txBody>
          <a:bodyPr/>
          <a:lstStyle/>
          <a:p>
            <a:r>
              <a:rPr lang="en-US"/>
              <a:t>Expiration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22.13.2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819275"/>
            <a:ext cx="9144000" cy="5038725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219200"/>
            <a:ext cx="9144000" cy="6413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Airway Resistance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/>
              <a:t>As airway _________________________ rises</a:t>
            </a:r>
          </a:p>
          <a:p>
            <a:pPr lvl="1"/>
            <a:r>
              <a:rPr lang="en-US" sz="2400"/>
              <a:t>breathing movements become _</a:t>
            </a:r>
          </a:p>
          <a:p>
            <a:r>
              <a:rPr lang="en-US" sz="2800"/>
              <a:t>Severely _____________________________ bronchioles: </a:t>
            </a:r>
          </a:p>
          <a:p>
            <a:pPr lvl="1"/>
            <a:r>
              <a:rPr lang="en-US" sz="2400"/>
              <a:t>Can prevent life-sustaining ventilation</a:t>
            </a:r>
          </a:p>
          <a:p>
            <a:pPr lvl="1"/>
            <a:r>
              <a:rPr lang="en-US" sz="2400"/>
              <a:t>Can occur during _________________________ which stops ventilation</a:t>
            </a:r>
          </a:p>
          <a:p>
            <a:r>
              <a:rPr lang="en-US" sz="2400"/>
              <a:t>__________________________________ release </a:t>
            </a:r>
          </a:p>
          <a:p>
            <a:pPr lvl="1"/>
            <a:r>
              <a:rPr lang="en-US" sz="2000"/>
              <a:t>from the sympathetic nervous system </a:t>
            </a:r>
          </a:p>
          <a:p>
            <a:pPr lvl="1"/>
            <a:r>
              <a:rPr lang="en-US" sz="2000"/>
              <a:t>________________________________ bronchioles </a:t>
            </a:r>
          </a:p>
          <a:p>
            <a:pPr lvl="1"/>
            <a:r>
              <a:rPr lang="en-US" sz="2000"/>
              <a:t>________________________________ air resistance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Alveolar Surface Tension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Surface tension </a:t>
            </a:r>
          </a:p>
          <a:p>
            <a:pPr lvl="1">
              <a:lnSpc>
                <a:spcPct val="90000"/>
              </a:lnSpc>
            </a:pPr>
            <a:r>
              <a:rPr lang="en-US"/>
              <a:t>the ______________________________________ at a liquid-gas interface </a:t>
            </a:r>
          </a:p>
          <a:p>
            <a:pPr>
              <a:lnSpc>
                <a:spcPct val="90000"/>
              </a:lnSpc>
            </a:pPr>
            <a:r>
              <a:rPr lang="en-US"/>
              <a:t>The liquid coating the alveolar surface is always acting to _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Surfactant, a detergent-like complex, _________________________________________ and helps keep the alveoli _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______________________ notch (impression) </a:t>
            </a:r>
          </a:p>
          <a:p>
            <a:pPr lvl="1">
              <a:lnSpc>
                <a:spcPct val="90000"/>
              </a:lnSpc>
            </a:pPr>
            <a:r>
              <a:rPr lang="en-US"/>
              <a:t>cavity that _</a:t>
            </a:r>
          </a:p>
          <a:p>
            <a:pPr>
              <a:lnSpc>
                <a:spcPct val="90000"/>
              </a:lnSpc>
            </a:pPr>
            <a:r>
              <a:rPr lang="en-US"/>
              <a:t>Left lung</a:t>
            </a:r>
          </a:p>
          <a:p>
            <a:pPr lvl="1">
              <a:lnSpc>
                <a:spcPct val="90000"/>
              </a:lnSpc>
            </a:pPr>
            <a:r>
              <a:rPr lang="en-US"/>
              <a:t>separated into upper and lower lobes by _</a:t>
            </a:r>
          </a:p>
          <a:p>
            <a:pPr>
              <a:lnSpc>
                <a:spcPct val="90000"/>
              </a:lnSpc>
            </a:pPr>
            <a:r>
              <a:rPr lang="en-US"/>
              <a:t>Right lung </a:t>
            </a:r>
          </a:p>
          <a:p>
            <a:pPr lvl="1">
              <a:lnSpc>
                <a:spcPct val="90000"/>
              </a:lnSpc>
            </a:pPr>
            <a:r>
              <a:rPr lang="en-US"/>
              <a:t>separated into ______________________ by the oblique and horizontal fissures</a:t>
            </a:r>
          </a:p>
          <a:p>
            <a:pPr>
              <a:lnSpc>
                <a:spcPct val="90000"/>
              </a:lnSpc>
            </a:pPr>
            <a:r>
              <a:rPr lang="en-US"/>
              <a:t>There are 10 bronchopulmonary segments in each lung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 Compliance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/>
              <a:t>The _________________________ with which lungs can be expanded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Determined by two main factors</a:t>
            </a:r>
          </a:p>
          <a:p>
            <a:pPr lvl="1"/>
            <a:r>
              <a:rPr lang="en-US" sz="2400"/>
              <a:t>_____________________________________ of the lung tissue and surrounding thoracic cage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_______________________________________ of the alveoli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Factors That Diminish Lung Compliance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Scar tissue or _</a:t>
            </a:r>
          </a:p>
          <a:p>
            <a:pPr lvl="1">
              <a:lnSpc>
                <a:spcPct val="90000"/>
              </a:lnSpc>
            </a:pPr>
            <a:r>
              <a:rPr lang="en-US"/>
              <a:t>reduces the _____________________of the lungs</a:t>
            </a:r>
          </a:p>
          <a:p>
            <a:pPr lvl="1">
              <a:lnSpc>
                <a:spcPct val="90000"/>
              </a:lnSpc>
            </a:pPr>
            <a:r>
              <a:rPr lang="en-US"/>
              <a:t>Seen in tuberculosis</a:t>
            </a:r>
          </a:p>
          <a:p>
            <a:pPr>
              <a:lnSpc>
                <a:spcPct val="90000"/>
              </a:lnSpc>
            </a:pPr>
            <a:r>
              <a:rPr lang="en-US"/>
              <a:t>________________________ of the smaller respiratory passages with _</a:t>
            </a:r>
          </a:p>
          <a:p>
            <a:pPr>
              <a:lnSpc>
                <a:spcPct val="90000"/>
              </a:lnSpc>
            </a:pPr>
            <a:r>
              <a:rPr lang="en-US"/>
              <a:t>Reduced production of _</a:t>
            </a:r>
          </a:p>
          <a:p>
            <a:pPr>
              <a:lnSpc>
                <a:spcPct val="90000"/>
              </a:lnSpc>
            </a:pPr>
            <a:r>
              <a:rPr lang="en-US"/>
              <a:t>Decreased _____________________________________ or its decreased ability to expand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Factors That Diminish Lung Compliance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775" indent="-231775"/>
            <a:r>
              <a:rPr lang="en-US"/>
              <a:t>Examples include:  </a:t>
            </a:r>
          </a:p>
          <a:p>
            <a:pPr marL="631825" lvl="1"/>
            <a:endParaRPr lang="en-US"/>
          </a:p>
          <a:p>
            <a:pPr marL="631825" lvl="1"/>
            <a:r>
              <a:rPr lang="en-US"/>
              <a:t>Deformities of _</a:t>
            </a:r>
          </a:p>
          <a:p>
            <a:pPr marL="631825" lvl="1"/>
            <a:endParaRPr lang="en-US"/>
          </a:p>
          <a:p>
            <a:pPr marL="631825" lvl="1"/>
            <a:r>
              <a:rPr lang="en-US"/>
              <a:t>__________________________________ of the costal cartilage</a:t>
            </a:r>
          </a:p>
          <a:p>
            <a:pPr marL="631825" lvl="1"/>
            <a:endParaRPr lang="en-US"/>
          </a:p>
          <a:p>
            <a:pPr marL="631825" lvl="1"/>
            <a:r>
              <a:rPr lang="en-US"/>
              <a:t>____________________________________ of intercostal muscles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Volumes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662113"/>
            <a:ext cx="7570788" cy="481488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Tidal volume 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air that moves _ </a:t>
            </a:r>
          </a:p>
          <a:p>
            <a:pPr lvl="1"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(approximately 500 ml)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Inspiratory reserve volume 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air that can be _____________________________________ (2100–3200 ml)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Volumes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Expiratory reserve volume 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air that can be ____________________________________ (1000–1200 ml)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Residual volume  </a:t>
            </a:r>
          </a:p>
          <a:p>
            <a:pPr lvl="1">
              <a:lnSpc>
                <a:spcPct val="90000"/>
              </a:lnSpc>
            </a:pPr>
            <a:r>
              <a:rPr lang="en-US"/>
              <a:t>air left in the lungs after _ 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(1200 ml)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Capacities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Inspiratory capacity   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____________________________________</a:t>
            </a:r>
          </a:p>
          <a:p>
            <a:pPr lvl="1">
              <a:buFontTx/>
              <a:buNone/>
            </a:pPr>
            <a:endParaRPr lang="en-US" sz="2400">
              <a:solidFill>
                <a:srgbClr val="000000"/>
              </a:solidFill>
            </a:endParaRPr>
          </a:p>
          <a:p>
            <a:pPr lvl="1"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____________________________________ (IRV + TV)</a:t>
            </a:r>
          </a:p>
          <a:p>
            <a:endParaRPr lang="en-US" sz="2800">
              <a:solidFill>
                <a:srgbClr val="000000"/>
              </a:solidFill>
            </a:endParaRPr>
          </a:p>
          <a:p>
            <a:r>
              <a:rPr lang="en-US" sz="2800">
                <a:solidFill>
                  <a:srgbClr val="000000"/>
                </a:solidFill>
              </a:rPr>
              <a:t>_________________________________ amount of air remaining in the lungs after a tidal expiration </a:t>
            </a:r>
            <a:br>
              <a:rPr lang="en-US" sz="2800">
                <a:solidFill>
                  <a:srgbClr val="000000"/>
                </a:solidFill>
              </a:rPr>
            </a:br>
            <a:r>
              <a:rPr lang="en-US" sz="2800">
                <a:solidFill>
                  <a:srgbClr val="000000"/>
                </a:solidFill>
              </a:rPr>
              <a:t>(RV + ERV)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Capacities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the total amount of exchangeable air (TV + IRV + ERV)</a:t>
            </a:r>
          </a:p>
          <a:p>
            <a:endParaRPr lang="en-US"/>
          </a:p>
          <a:p>
            <a:r>
              <a:rPr lang="en-US"/>
              <a:t>Total lung capacity (TLC) </a:t>
            </a:r>
          </a:p>
          <a:p>
            <a:pPr lvl="1"/>
            <a:r>
              <a:rPr lang="en-US"/>
              <a:t>____________________________________ (approximately 6000 ml in males)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 Space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000000"/>
                </a:solidFill>
              </a:rPr>
              <a:t>Anatomical dead space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volume of the __________________________________________ (150 ml)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000000"/>
                </a:solidFill>
              </a:rPr>
              <a:t>___________________________ dead space 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alveoli that _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Total dead space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sum of ___________________________________ dead spaces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Function Tests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966913"/>
            <a:ext cx="7531100" cy="4510087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Spirometer 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an instrument consisting of a hollow bell inverted over water, used to _</a:t>
            </a:r>
          </a:p>
          <a:p>
            <a:r>
              <a:rPr lang="en-US" sz="2800">
                <a:solidFill>
                  <a:srgbClr val="000000"/>
                </a:solidFill>
              </a:rPr>
              <a:t>Spirometry can distinguish between: </a:t>
            </a:r>
          </a:p>
          <a:p>
            <a:pPr lvl="1"/>
            <a:r>
              <a:rPr lang="en-US" sz="2400">
                <a:solidFill>
                  <a:srgbClr val="000000"/>
                </a:solidFill>
              </a:rPr>
              <a:t>Obstructive pulmonary disease – _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r>
              <a:rPr lang="en-US" sz="2400"/>
              <a:t>Restrictive disorders – ____________________________________ from structural or functional lung changes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Function Tests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Total _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 total amount of gas flow into or out of the respiratory tract in one minute</a:t>
            </a:r>
          </a:p>
          <a:p>
            <a:r>
              <a:rPr lang="en-US">
                <a:solidFill>
                  <a:srgbClr val="000000"/>
                </a:solidFill>
              </a:rPr>
              <a:t>Forced _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gas forcibly expelled after taking a deep breath</a:t>
            </a:r>
          </a:p>
          <a:p>
            <a:r>
              <a:rPr lang="en-US">
                <a:solidFill>
                  <a:srgbClr val="000000"/>
                </a:solidFill>
              </a:rPr>
              <a:t>Forced expiratory volume (FEV)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the amount of gas expelled during _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Supply to Lungs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Lungs are _____________________ by two circulations: _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Pulmonary arteries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supply _______________________________ blood to be _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Branch profusely, along with bronchi</a:t>
            </a:r>
          </a:p>
          <a:p>
            <a:pPr lvl="2">
              <a:lnSpc>
                <a:spcPct val="90000"/>
              </a:lnSpc>
            </a:pPr>
            <a:endParaRPr lang="en-US" sz="1800"/>
          </a:p>
          <a:p>
            <a:pPr lvl="2">
              <a:lnSpc>
                <a:spcPct val="90000"/>
              </a:lnSpc>
            </a:pPr>
            <a:r>
              <a:rPr lang="en-US" sz="1800"/>
              <a:t>Ultimately _____________________________________________ surrounding the alveoli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Pulmonary veins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carry _____________________________ blood from _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Function Tests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Increases in _________________________ may occur as a result of _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Reduction in VC, TLC, FRC, and RV result from _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Alveolar Ventilation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1784350"/>
            <a:ext cx="7532688" cy="4387850"/>
          </a:xfr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Alveolar ventilation rate (AVR)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measures the _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Slow, deep breathing _</a:t>
            </a: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/>
        </p:nvGraphicFramePr>
        <p:xfrm>
          <a:off x="304800" y="3505200"/>
          <a:ext cx="8534400" cy="1227138"/>
        </p:xfrm>
        <a:graphic>
          <a:graphicData uri="http://schemas.openxmlformats.org/drawingml/2006/table">
            <a:tbl>
              <a:tblPr/>
              <a:tblGrid>
                <a:gridCol w="1917700"/>
                <a:gridCol w="561975"/>
                <a:gridCol w="2454275"/>
                <a:gridCol w="649288"/>
                <a:gridCol w="2951162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(TV – dead space)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(ml/min)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(breaths/min)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(ml/breath)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Nonrespiratory Air Movements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result from _</a:t>
            </a:r>
          </a:p>
          <a:p>
            <a:r>
              <a:rPr lang="en-US"/>
              <a:t>Examples include</a:t>
            </a:r>
          </a:p>
          <a:p>
            <a:pPr lvl="1"/>
            <a:r>
              <a:rPr lang="en-US"/>
              <a:t>Coughing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Hiccupping</a:t>
            </a:r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Composition of Alveolar Gas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722438"/>
            <a:ext cx="7570788" cy="46783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atmosphere is mostly _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alveoli contain more _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These differences result from: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____________________________________ – oxygen diffuses from the alveoli and carbon dioxide diffuses into the alveoli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________________________________ of air by conducting passages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mixing of alveolar gas that occurs with each breath 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/>
              <a:t>External Respiration: Pulmonary Gas Exchange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7550" y="1731963"/>
            <a:ext cx="7569200" cy="4668837"/>
          </a:xfrm>
        </p:spPr>
        <p:txBody>
          <a:bodyPr/>
          <a:lstStyle/>
          <a:p>
            <a:r>
              <a:rPr lang="en-US" sz="2800"/>
              <a:t>Factors influencing the _</a:t>
            </a:r>
          </a:p>
          <a:p>
            <a:pPr lvl="1"/>
            <a:endParaRPr lang="en-US" sz="2000"/>
          </a:p>
          <a:p>
            <a:pPr lvl="1"/>
            <a:r>
              <a:rPr lang="en-US" sz="2400"/>
              <a:t>Partial pressure _________________________ and gas _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Matching of ________________________ and pulmonary _</a:t>
            </a:r>
          </a:p>
          <a:p>
            <a:pPr lvl="1">
              <a:buFontTx/>
              <a:buNone/>
            </a:pPr>
            <a:endParaRPr lang="en-US" sz="2400"/>
          </a:p>
          <a:p>
            <a:pPr lvl="1"/>
            <a:r>
              <a:rPr lang="en-US" sz="2400"/>
              <a:t>Structural characteristics of the respiratory membrane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Partial Pressure Gradients and Gas Solubilities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844675"/>
            <a:ext cx="7570788" cy="4632325"/>
          </a:xfrm>
        </p:spPr>
        <p:txBody>
          <a:bodyPr/>
          <a:lstStyle/>
          <a:p>
            <a:r>
              <a:rPr lang="en-US"/>
              <a:t>The partial pressure oxygen (PO</a:t>
            </a:r>
            <a:r>
              <a:rPr lang="en-US" baseline="-25000"/>
              <a:t>2</a:t>
            </a:r>
            <a:r>
              <a:rPr lang="en-US"/>
              <a:t>) of venous blood is 40 mm Hg; the partial pressure in the alveoli is 104 mm Hg</a:t>
            </a:r>
          </a:p>
          <a:p>
            <a:pPr lvl="1"/>
            <a:r>
              <a:rPr lang="en-US"/>
              <a:t>This ____________________________ allows oxygen partial pressures to ___________________________________ (in 0.25 seconds), and thus blood can move three times as quickly (0.75 seconds) through the pulmonary capillary and _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Partial Pressure Gradients and Gas Solubilities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701800"/>
            <a:ext cx="7570788" cy="4622800"/>
          </a:xfrm>
        </p:spPr>
        <p:txBody>
          <a:bodyPr/>
          <a:lstStyle/>
          <a:p>
            <a:endParaRPr lang="en-US"/>
          </a:p>
          <a:p>
            <a:r>
              <a:rPr lang="en-US"/>
              <a:t>Although carbon dioxide has a _</a:t>
            </a:r>
          </a:p>
          <a:p>
            <a:pPr lvl="1"/>
            <a:endParaRPr lang="en-US"/>
          </a:p>
          <a:p>
            <a:pPr lvl="1"/>
            <a:r>
              <a:rPr lang="en-US"/>
              <a:t>It is ________________________________ in plasma than oxygen</a:t>
            </a:r>
          </a:p>
          <a:p>
            <a:pPr lvl="1"/>
            <a:endParaRPr lang="en-US"/>
          </a:p>
          <a:p>
            <a:pPr lvl="1"/>
            <a:r>
              <a:rPr lang="en-US"/>
              <a:t>It diffuses in equal amounts with oxygen 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Ventilation-Perfusion Coupling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Ventilation </a:t>
            </a:r>
          </a:p>
          <a:p>
            <a:pPr lvl="1"/>
            <a:r>
              <a:rPr lang="en-US"/>
              <a:t>the amount of _</a:t>
            </a:r>
          </a:p>
          <a:p>
            <a:r>
              <a:rPr lang="en-US"/>
              <a:t>Perfusion </a:t>
            </a:r>
          </a:p>
          <a:p>
            <a:pPr lvl="1"/>
            <a:r>
              <a:rPr lang="en-US"/>
              <a:t>the ______________________________ reaching the alveoli</a:t>
            </a:r>
          </a:p>
          <a:p>
            <a:endParaRPr lang="en-US"/>
          </a:p>
          <a:p>
            <a:r>
              <a:rPr lang="en-US"/>
              <a:t>Ventilation and perfusion must be _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Ventilation-Perfusion Coupling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Changes in ________________________ cause changes in the diameters of the bronchioles</a:t>
            </a:r>
          </a:p>
          <a:p>
            <a:pPr lvl="1"/>
            <a:r>
              <a:rPr lang="en-US"/>
              <a:t>Passageways servicing areas where _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Those serving areas where alveolar _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22.19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3" y="684213"/>
            <a:ext cx="8601075" cy="5489575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90513" y="2625725"/>
            <a:ext cx="24590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Reduced alveolar ventilation;</a:t>
            </a:r>
          </a:p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excessive perfusion</a:t>
            </a:r>
            <a:endParaRPr lang="en-US" sz="2100">
              <a:latin typeface="Times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292850" y="2625725"/>
            <a:ext cx="24590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Reduced alveolar ventilation;</a:t>
            </a:r>
          </a:p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reduced perfusion</a:t>
            </a:r>
            <a:endParaRPr lang="en-US" sz="2100">
              <a:latin typeface="Times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359275" y="2625725"/>
            <a:ext cx="17653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Pulmonary arterioles</a:t>
            </a:r>
          </a:p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serving these alveoli</a:t>
            </a:r>
          </a:p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constrict</a:t>
            </a:r>
            <a:endParaRPr lang="en-US" sz="2100">
              <a:latin typeface="Times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90513" y="5561013"/>
            <a:ext cx="2557462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Enhanced alveolar ventilation;</a:t>
            </a:r>
          </a:p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inadequate perfusion</a:t>
            </a:r>
            <a:endParaRPr lang="en-US" sz="2100">
              <a:latin typeface="Times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6292850" y="5561013"/>
            <a:ext cx="255746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Enhanced alveolar ventilation;</a:t>
            </a:r>
          </a:p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enhanced perfusion</a:t>
            </a:r>
            <a:endParaRPr lang="en-US" sz="2100">
              <a:latin typeface="Times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359275" y="5561013"/>
            <a:ext cx="17653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Pulmonary arterioles</a:t>
            </a:r>
          </a:p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serving these alveoli</a:t>
            </a:r>
          </a:p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dilate</a:t>
            </a:r>
            <a:endParaRPr lang="en-US" sz="2100">
              <a:latin typeface="Times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030538" y="1325563"/>
            <a:ext cx="2714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P</a:t>
            </a:r>
            <a:r>
              <a:rPr lang="en-US" sz="1400" b="1" baseline="-25000">
                <a:solidFill>
                  <a:srgbClr val="000000"/>
                </a:solidFill>
              </a:rPr>
              <a:t>O2</a:t>
            </a:r>
            <a:endParaRPr lang="en-US" sz="2100">
              <a:latin typeface="Times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30538" y="1758950"/>
            <a:ext cx="354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P</a:t>
            </a:r>
            <a:r>
              <a:rPr lang="en-US" sz="1400" b="1" baseline="-25000">
                <a:solidFill>
                  <a:srgbClr val="000000"/>
                </a:solidFill>
              </a:rPr>
              <a:t>CO2</a:t>
            </a:r>
            <a:endParaRPr lang="en-US" sz="2100">
              <a:latin typeface="Times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789238" y="2136775"/>
            <a:ext cx="7572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in alveoli</a:t>
            </a:r>
            <a:endParaRPr lang="en-US" sz="2100">
              <a:latin typeface="Times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030538" y="4098925"/>
            <a:ext cx="2714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P</a:t>
            </a:r>
            <a:r>
              <a:rPr lang="en-US" sz="1400" b="1" baseline="-25000">
                <a:solidFill>
                  <a:srgbClr val="000000"/>
                </a:solidFill>
              </a:rPr>
              <a:t>O2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030538" y="4532313"/>
            <a:ext cx="354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P</a:t>
            </a:r>
            <a:r>
              <a:rPr lang="en-US" sz="1400" b="1" baseline="-25000">
                <a:solidFill>
                  <a:srgbClr val="000000"/>
                </a:solidFill>
              </a:rPr>
              <a:t>CO2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2789238" y="4911725"/>
            <a:ext cx="7572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400" b="1">
                <a:solidFill>
                  <a:srgbClr val="000000"/>
                </a:solidFill>
              </a:rPr>
              <a:t>in alveoli</a:t>
            </a:r>
            <a:endParaRPr lang="en-US" sz="2100">
              <a:latin typeface="Times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Supply to Lungs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 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provide ___________________________ to the lung tissue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Arise from ____________________________ and enter the lungs at the hilus</a:t>
            </a:r>
          </a:p>
          <a:p>
            <a:pPr lvl="2">
              <a:lnSpc>
                <a:spcPct val="90000"/>
              </a:lnSpc>
            </a:pPr>
            <a:endParaRPr lang="en-US" sz="1800"/>
          </a:p>
          <a:p>
            <a:pPr lvl="2">
              <a:lnSpc>
                <a:spcPct val="90000"/>
              </a:lnSpc>
            </a:pPr>
            <a:r>
              <a:rPr lang="en-US" sz="1800"/>
              <a:t>Supply all lung tissue except the alveoli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Bronchial veins ____________________________ with pulmonary veins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Pulmonary veins carry most venous blood back to the heart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Surface Area and Thickness of the Respiratory Membrane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906588"/>
            <a:ext cx="8166100" cy="4570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Respiratory membranes:</a:t>
            </a:r>
          </a:p>
          <a:p>
            <a:pPr lvl="1">
              <a:lnSpc>
                <a:spcPct val="90000"/>
              </a:lnSpc>
            </a:pPr>
            <a:r>
              <a:rPr lang="en-US"/>
              <a:t>Are thin, allowing for efficient gas exchange</a:t>
            </a:r>
          </a:p>
          <a:p>
            <a:pPr lvl="1">
              <a:lnSpc>
                <a:spcPct val="90000"/>
              </a:lnSpc>
            </a:pPr>
            <a:r>
              <a:rPr lang="en-US"/>
              <a:t>Have a total surface area (in males) of about 60 m</a:t>
            </a:r>
            <a:r>
              <a:rPr lang="en-US" baseline="30000"/>
              <a:t>2</a:t>
            </a:r>
            <a:r>
              <a:rPr lang="en-US"/>
              <a:t> (________________ that of one’s skin)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 if lungs become waterlogged and edematous,</a:t>
            </a:r>
          </a:p>
          <a:p>
            <a:pPr lvl="2">
              <a:lnSpc>
                <a:spcPct val="90000"/>
              </a:lnSpc>
            </a:pPr>
            <a:r>
              <a:rPr lang="en-US"/>
              <a:t>gas exchange is _</a:t>
            </a:r>
          </a:p>
          <a:p>
            <a:pPr lvl="2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Decrease in surface area with emphysema, when walls of adjacent _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Respiration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66913"/>
            <a:ext cx="8305800" cy="4510087"/>
          </a:xfrm>
        </p:spPr>
        <p:txBody>
          <a:bodyPr/>
          <a:lstStyle/>
          <a:p>
            <a:pPr marL="231775" indent="-231775"/>
            <a:r>
              <a:rPr lang="en-US"/>
              <a:t>The factors promoting _____________________________ are the same as those for _</a:t>
            </a:r>
          </a:p>
          <a:p>
            <a:pPr marL="631825" lvl="1"/>
            <a:r>
              <a:rPr lang="en-US"/>
              <a:t>The partial pressures and diffusion gradients are _</a:t>
            </a:r>
          </a:p>
          <a:p>
            <a:pPr marL="631825" lvl="1"/>
            <a:r>
              <a:rPr lang="en-US"/>
              <a:t>P</a:t>
            </a:r>
            <a:r>
              <a:rPr lang="en-US" baseline="-25000"/>
              <a:t>O2</a:t>
            </a:r>
            <a:r>
              <a:rPr lang="en-US"/>
              <a:t> in ____________ is _______________ lower than in systemic arterial blood</a:t>
            </a:r>
          </a:p>
          <a:p>
            <a:pPr marL="631825" lvl="1"/>
            <a:r>
              <a:rPr lang="en-US"/>
              <a:t>P</a:t>
            </a:r>
            <a:r>
              <a:rPr lang="en-US" baseline="-25000"/>
              <a:t>O2</a:t>
            </a:r>
            <a:r>
              <a:rPr lang="en-US"/>
              <a:t> of venous blood draining tissues is 40 mm Hg and P</a:t>
            </a:r>
            <a:r>
              <a:rPr lang="en-US" baseline="-25000"/>
              <a:t>CO2</a:t>
            </a:r>
            <a:r>
              <a:rPr lang="en-US"/>
              <a:t> is 45 mm Hg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Oxygen Transport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______________________________ is carried in the blood: </a:t>
            </a:r>
          </a:p>
          <a:p>
            <a:pPr lvl="1"/>
            <a:endParaRPr lang="en-US"/>
          </a:p>
          <a:p>
            <a:pPr lvl="1"/>
            <a:r>
              <a:rPr lang="en-US"/>
              <a:t>Bound to __________________________ within red blood cells 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Pleurae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Covers the _____________________________ and superior face of the diaphragm</a:t>
            </a:r>
          </a:p>
          <a:p>
            <a:pPr lvl="1"/>
            <a:endParaRPr lang="en-US"/>
          </a:p>
          <a:p>
            <a:pPr lvl="1"/>
            <a:r>
              <a:rPr lang="en-US"/>
              <a:t>Continues around heart and between lungs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Pleurae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775" indent="-231775"/>
            <a:r>
              <a:rPr lang="en-US"/>
              <a:t> </a:t>
            </a:r>
          </a:p>
          <a:p>
            <a:pPr marL="631825" lvl="1"/>
            <a:r>
              <a:rPr lang="en-US"/>
              <a:t> also pulmonary pleura</a:t>
            </a:r>
          </a:p>
          <a:p>
            <a:pPr marL="631825" lvl="1"/>
            <a:endParaRPr lang="en-US"/>
          </a:p>
          <a:p>
            <a:pPr marL="631825" lvl="1"/>
            <a:r>
              <a:rPr lang="en-US"/>
              <a:t>Covers the  </a:t>
            </a:r>
          </a:p>
          <a:p>
            <a:pPr marL="631825" lvl="1"/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Breathing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Breathing, or __________________________, consists of two phases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air flows into the lungs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gas exits the lungs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Pressure Relationships in the Thoracic Cavity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dirty="0"/>
              <a:t>Respiratory pressure is always described relative to _</a:t>
            </a:r>
          </a:p>
          <a:p>
            <a:endParaRPr lang="en-US" sz="2800" dirty="0"/>
          </a:p>
          <a:p>
            <a:r>
              <a:rPr lang="en-US" sz="2800" dirty="0"/>
              <a:t>Atmospheric pressure (</a:t>
            </a:r>
            <a:r>
              <a:rPr lang="en-US" sz="2800" dirty="0" err="1"/>
              <a:t>P</a:t>
            </a:r>
            <a:r>
              <a:rPr lang="en-US" sz="2800" baseline="-25000" dirty="0" err="1"/>
              <a:t>atm</a:t>
            </a:r>
            <a:r>
              <a:rPr lang="en-US" sz="2800" dirty="0"/>
              <a:t>)</a:t>
            </a:r>
          </a:p>
          <a:p>
            <a:pPr lvl="1"/>
            <a:r>
              <a:rPr lang="en-US" sz="2400" dirty="0"/>
              <a:t>Pressure exerted by the _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__________________________ respiratory pressure is less than atmospheric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__________________________ respiratory pressure is greater than atmospheric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Pressure Relationships in the Thoracic Cavity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_____________________________ pressure (P</a:t>
            </a:r>
            <a:r>
              <a:rPr lang="en-US" baseline="-25000"/>
              <a:t>pul</a:t>
            </a:r>
            <a:r>
              <a:rPr lang="en-US"/>
              <a:t>)</a:t>
            </a:r>
          </a:p>
          <a:p>
            <a:pPr lvl="1"/>
            <a:r>
              <a:rPr lang="en-US"/>
              <a:t>pressure _</a:t>
            </a:r>
          </a:p>
          <a:p>
            <a:endParaRPr lang="en-US"/>
          </a:p>
          <a:p>
            <a:r>
              <a:rPr lang="en-US"/>
              <a:t>______________________________ pressure (P</a:t>
            </a:r>
            <a:r>
              <a:rPr lang="en-US" baseline="-25000"/>
              <a:t>ip</a:t>
            </a:r>
            <a:r>
              <a:rPr lang="en-US"/>
              <a:t>) </a:t>
            </a:r>
          </a:p>
          <a:p>
            <a:pPr lvl="1"/>
            <a:r>
              <a:rPr lang="en-US"/>
              <a:t>pressure within _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1325</Words>
  <Application>Microsoft Office PowerPoint</Application>
  <PresentationFormat>On-screen Show (4:3)</PresentationFormat>
  <Paragraphs>324</Paragraphs>
  <Slides>42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Gross Anatomy of the Lungs</vt:lpstr>
      <vt:lpstr>Lungs</vt:lpstr>
      <vt:lpstr>Blood Supply to Lungs</vt:lpstr>
      <vt:lpstr>Blood Supply to Lungs</vt:lpstr>
      <vt:lpstr>Pleurae</vt:lpstr>
      <vt:lpstr>Pleurae</vt:lpstr>
      <vt:lpstr>Breathing</vt:lpstr>
      <vt:lpstr>Pressure Relationships in the Thoracic Cavity</vt:lpstr>
      <vt:lpstr>Pressure Relationships in the Thoracic Cavity</vt:lpstr>
      <vt:lpstr>Pressure Relationships</vt:lpstr>
      <vt:lpstr>Pressure Relationships</vt:lpstr>
      <vt:lpstr>Lung Collapse</vt:lpstr>
      <vt:lpstr>Pulmonary Ventilation</vt:lpstr>
      <vt:lpstr>Inspiration</vt:lpstr>
      <vt:lpstr>Inspiration</vt:lpstr>
      <vt:lpstr>Expiration</vt:lpstr>
      <vt:lpstr>Expiration</vt:lpstr>
      <vt:lpstr>Airway Resistance</vt:lpstr>
      <vt:lpstr>Alveolar Surface Tension</vt:lpstr>
      <vt:lpstr>Lung Compliance</vt:lpstr>
      <vt:lpstr>Factors That Diminish Lung Compliance</vt:lpstr>
      <vt:lpstr>Factors That Diminish Lung Compliance</vt:lpstr>
      <vt:lpstr>Respiratory Volumes</vt:lpstr>
      <vt:lpstr>Respiratory Volumes</vt:lpstr>
      <vt:lpstr>Respiratory Capacities</vt:lpstr>
      <vt:lpstr>Respiratory Capacities</vt:lpstr>
      <vt:lpstr>Dead Space</vt:lpstr>
      <vt:lpstr>Pulmonary Function Tests</vt:lpstr>
      <vt:lpstr>Pulmonary Function Tests</vt:lpstr>
      <vt:lpstr>Pulmonary Function Tests</vt:lpstr>
      <vt:lpstr>Alveolar Ventilation</vt:lpstr>
      <vt:lpstr>Nonrespiratory Air Movements</vt:lpstr>
      <vt:lpstr>Composition of Alveolar Gas</vt:lpstr>
      <vt:lpstr>External Respiration: Pulmonary Gas Exchange</vt:lpstr>
      <vt:lpstr>Partial Pressure Gradients and Gas Solubilities</vt:lpstr>
      <vt:lpstr>Partial Pressure Gradients and Gas Solubilities</vt:lpstr>
      <vt:lpstr>Ventilation-Perfusion Coupling</vt:lpstr>
      <vt:lpstr>Ventilation-Perfusion Coupling</vt:lpstr>
      <vt:lpstr>Slide 39</vt:lpstr>
      <vt:lpstr>Surface Area and Thickness of the Respiratory Membrane</vt:lpstr>
      <vt:lpstr>Internal Respiration</vt:lpstr>
      <vt:lpstr>Oxygen Transport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Gross Anatomy of the Lungs</dc:title>
  <dc:creator>Wargo, Betsy</dc:creator>
  <cp:lastModifiedBy>Wargo, Betsy</cp:lastModifiedBy>
  <cp:revision>1</cp:revision>
  <dcterms:created xsi:type="dcterms:W3CDTF">2009-10-06T17:14:34Z</dcterms:created>
  <dcterms:modified xsi:type="dcterms:W3CDTF">2009-10-06T17:15:44Z</dcterms:modified>
</cp:coreProperties>
</file>