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 Material, Packet Three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56391-80B4-4BB1-B53C-7D979E931D3E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EBC46-4B02-4966-869F-D076F7858C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 Material, Packet Three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4EBC1-31CC-438A-8014-11A4808B93A0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6D14D-6A8C-430D-BA60-1FCD797725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Exam Four Material, Packet Three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15D8F8-86EE-4FC9-AC4F-15B608B49419}" type="slidenum">
              <a:rPr lang="en-US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Exam Four Material, Packet Three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AB418-D63B-4AA7-8E6B-1CA1878AD3B6}" type="slidenum">
              <a:rPr lang="en-US"/>
              <a:pPr/>
              <a:t>25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6D14D-6A8C-430D-BA60-1FCD797725D1}" type="slidenum">
              <a:rPr lang="en-US" smtClean="0"/>
              <a:t>41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 Material, Packet Three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CCCD-062A-4713-8CFF-9B16B7FA2EB5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E9DA-CBB2-4660-B762-63EDD923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CCCD-062A-4713-8CFF-9B16B7FA2EB5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E9DA-CBB2-4660-B762-63EDD923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CCCD-062A-4713-8CFF-9B16B7FA2EB5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E9DA-CBB2-4660-B762-63EDD923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D584DA-D8F3-42AE-9DB6-0D649EF871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CCCD-062A-4713-8CFF-9B16B7FA2EB5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E9DA-CBB2-4660-B762-63EDD923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CCCD-062A-4713-8CFF-9B16B7FA2EB5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E9DA-CBB2-4660-B762-63EDD923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CCCD-062A-4713-8CFF-9B16B7FA2EB5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E9DA-CBB2-4660-B762-63EDD923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CCCD-062A-4713-8CFF-9B16B7FA2EB5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E9DA-CBB2-4660-B762-63EDD923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CCCD-062A-4713-8CFF-9B16B7FA2EB5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E9DA-CBB2-4660-B762-63EDD923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CCCD-062A-4713-8CFF-9B16B7FA2EB5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E9DA-CBB2-4660-B762-63EDD923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CCCD-062A-4713-8CFF-9B16B7FA2EB5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E9DA-CBB2-4660-B762-63EDD923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CCCD-062A-4713-8CFF-9B16B7FA2EB5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E9DA-CBB2-4660-B762-63EDD923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7CCCD-062A-4713-8CFF-9B16B7FA2EB5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8E9DA-CBB2-4660-B762-63EDD92333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025775"/>
          </a:xfrm>
        </p:spPr>
        <p:txBody>
          <a:bodyPr/>
          <a:lstStyle/>
          <a:p>
            <a:pPr marL="231775" indent="-231775"/>
            <a:r>
              <a:rPr lang="en-US" sz="2800">
                <a:solidFill>
                  <a:srgbClr val="000000"/>
                </a:solidFill>
              </a:rPr>
              <a:t>Each Hb molecule binds ___________________ atoms in a _</a:t>
            </a:r>
          </a:p>
          <a:p>
            <a:pPr marL="231775" indent="-231775"/>
            <a:endParaRPr lang="en-US" sz="2800">
              <a:solidFill>
                <a:srgbClr val="000000"/>
              </a:solidFill>
            </a:endParaRPr>
          </a:p>
          <a:p>
            <a:pPr marL="231775" indent="-231775"/>
            <a:r>
              <a:rPr lang="en-US" sz="2800">
                <a:solidFill>
                  <a:srgbClr val="000000"/>
                </a:solidFill>
              </a:rPr>
              <a:t>The hemoglobin-oxygen combination is called _</a:t>
            </a:r>
          </a:p>
          <a:p>
            <a:pPr marL="231775" indent="-231775"/>
            <a:endParaRPr lang="en-US" sz="2800">
              <a:solidFill>
                <a:srgbClr val="000000"/>
              </a:solidFill>
            </a:endParaRPr>
          </a:p>
          <a:p>
            <a:pPr marL="231775" indent="-231775"/>
            <a:r>
              <a:rPr lang="en-US" sz="2800">
                <a:solidFill>
                  <a:srgbClr val="000000"/>
                </a:solidFill>
              </a:rPr>
              <a:t>Hemoglobin that has released oxygen is called _</a:t>
            </a:r>
            <a:endParaRPr lang="en-US" sz="28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t"/>
          <a:lstStyle/>
          <a:p>
            <a:r>
              <a:rPr lang="en-US" sz="4000"/>
              <a:t>Oxygen Transport: Role of Hemoglobin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570038" y="5129213"/>
            <a:ext cx="1920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3000">
                <a:latin typeface="Times New Roman" pitchFamily="18" charset="0"/>
              </a:rPr>
              <a:t>HHb  +  O</a:t>
            </a:r>
            <a:r>
              <a:rPr lang="en-US" sz="3000" baseline="-25000">
                <a:latin typeface="Times New Roman" pitchFamily="18" charset="0"/>
              </a:rPr>
              <a:t>2</a:t>
            </a:r>
            <a:endParaRPr lang="en-US" sz="3000" baseline="30000">
              <a:latin typeface="Times New Roman" pitchFamily="18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860800" y="4559300"/>
            <a:ext cx="1136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3000">
                <a:latin typeface="Times New Roman" pitchFamily="18" charset="0"/>
              </a:rPr>
              <a:t>Lungs</a:t>
            </a:r>
            <a:endParaRPr lang="en-US" sz="3000" baseline="30000">
              <a:latin typeface="Times New Roman" pitchFamily="18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781425" y="5732463"/>
            <a:ext cx="1327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3000">
                <a:latin typeface="Times New Roman" pitchFamily="18" charset="0"/>
              </a:rPr>
              <a:t>Tissues</a:t>
            </a:r>
            <a:endParaRPr lang="en-US" sz="3000" baseline="30000">
              <a:latin typeface="Times New Roman" pitchFamily="18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340350" y="5129213"/>
            <a:ext cx="2000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3000">
                <a:latin typeface="Times New Roman" pitchFamily="18" charset="0"/>
              </a:rPr>
              <a:t>HbO</a:t>
            </a:r>
            <a:r>
              <a:rPr lang="en-US" sz="3000" baseline="-25000">
                <a:latin typeface="Times New Roman" pitchFamily="18" charset="0"/>
              </a:rPr>
              <a:t>2  </a:t>
            </a:r>
            <a:r>
              <a:rPr lang="en-US" sz="3000">
                <a:latin typeface="Times New Roman" pitchFamily="18" charset="0"/>
              </a:rPr>
              <a:t>+  H</a:t>
            </a:r>
            <a:r>
              <a:rPr lang="en-US" sz="3000" baseline="30000">
                <a:latin typeface="Times New Roman" pitchFamily="18" charset="0"/>
              </a:rPr>
              <a:t>+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3810000" y="5422900"/>
            <a:ext cx="1181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Group 2"/>
          <p:cNvGraphicFramePr>
            <a:graphicFrameLocks noGrp="1"/>
          </p:cNvGraphicFramePr>
          <p:nvPr/>
        </p:nvGraphicFramePr>
        <p:xfrm>
          <a:off x="304800" y="3429000"/>
          <a:ext cx="8534400" cy="1258888"/>
        </p:xfrm>
        <a:graphic>
          <a:graphicData uri="http://schemas.openxmlformats.org/drawingml/2006/table">
            <a:tbl>
              <a:tblPr/>
              <a:tblGrid>
                <a:gridCol w="1209675"/>
                <a:gridCol w="474663"/>
                <a:gridCol w="1052512"/>
                <a:gridCol w="447675"/>
                <a:gridCol w="1347788"/>
                <a:gridCol w="565150"/>
                <a:gridCol w="1409700"/>
                <a:gridCol w="436562"/>
                <a:gridCol w="1590675"/>
              </a:tblGrid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  <a:r>
                        <a:rPr kumimoji="0" lang="en-US" sz="2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1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</a:t>
                      </a:r>
                      <a:endParaRPr kumimoji="0" lang="en-US" sz="22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  <a:r>
                        <a:rPr kumimoji="0" lang="en-US" sz="2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1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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HCO</a:t>
                      </a:r>
                      <a:r>
                        <a:rPr kumimoji="0" lang="en-US" sz="2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 dioxide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Carbonic acid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Hydrogen 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Bicarbonate 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4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Transport and Exchange of Carbon Dioxide</a:t>
            </a:r>
          </a:p>
        </p:txBody>
      </p:sp>
      <p:sp>
        <p:nvSpPr>
          <p:cNvPr id="15395" name="Rectangle 35"/>
          <p:cNvSpPr>
            <a:spLocks noGrp="1" noChangeArrowheads="1"/>
          </p:cNvSpPr>
          <p:nvPr>
            <p:ph type="body" idx="1"/>
          </p:nvPr>
        </p:nvSpPr>
        <p:spPr>
          <a:xfrm>
            <a:off x="381000" y="1784350"/>
            <a:ext cx="8458200" cy="4616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Carbon dioxide diffuses ____________________ and combines ___________________________ to form ____________________________________ , which quickly dissociates into hydrogen ions and bicarbonate ions</a:t>
            </a:r>
          </a:p>
          <a:p>
            <a:pPr lvl="4">
              <a:lnSpc>
                <a:spcPct val="80000"/>
              </a:lnSpc>
            </a:pPr>
            <a:endParaRPr lang="en-US" sz="1600"/>
          </a:p>
          <a:p>
            <a:pPr lvl="4">
              <a:lnSpc>
                <a:spcPct val="80000"/>
              </a:lnSpc>
              <a:buClr>
                <a:schemeClr val="bg1"/>
              </a:buClr>
            </a:pPr>
            <a:r>
              <a:rPr lang="en-US" sz="1600"/>
              <a:t/>
            </a:r>
            <a:br>
              <a:rPr lang="en-US" sz="1600"/>
            </a:br>
            <a:endParaRPr lang="en-US" sz="1600"/>
          </a:p>
          <a:p>
            <a:pPr lvl="4">
              <a:lnSpc>
                <a:spcPct val="80000"/>
              </a:lnSpc>
              <a:buClr>
                <a:schemeClr val="bg1"/>
              </a:buClr>
              <a:buFontTx/>
              <a:buNone/>
            </a:pPr>
            <a:endParaRPr lang="en-US" sz="1600"/>
          </a:p>
          <a:p>
            <a:pPr lvl="4">
              <a:lnSpc>
                <a:spcPct val="80000"/>
              </a:lnSpc>
              <a:buClr>
                <a:schemeClr val="bg1"/>
              </a:buClr>
              <a:buFontTx/>
              <a:buNone/>
            </a:pPr>
            <a:endParaRPr lang="en-US" sz="1600"/>
          </a:p>
          <a:p>
            <a:pPr lvl="4">
              <a:lnSpc>
                <a:spcPct val="80000"/>
              </a:lnSpc>
              <a:buClr>
                <a:schemeClr val="bg1"/>
              </a:buClr>
              <a:buFontTx/>
              <a:buNone/>
            </a:pPr>
            <a:endParaRPr lang="en-US" sz="16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In RBCs, the enzyme _________________________________________ converts carbon dioxide and water to carbonic acid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Transport and Exchange of Carbon Dioxide</a:t>
            </a:r>
            <a:endParaRPr lang="en-US" b="1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22.22a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295525"/>
            <a:ext cx="9144000" cy="45624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Transport and Exchange of Carbon Dioxide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At the tissues:</a:t>
            </a:r>
          </a:p>
          <a:p>
            <a:pPr lvl="1">
              <a:lnSpc>
                <a:spcPct val="90000"/>
              </a:lnSpc>
            </a:pPr>
            <a:r>
              <a:rPr lang="en-US"/>
              <a:t>Bicarbonate _________________________ diffuses _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The _</a:t>
            </a:r>
          </a:p>
          <a:p>
            <a:pPr lvl="2">
              <a:lnSpc>
                <a:spcPct val="90000"/>
              </a:lnSpc>
            </a:pPr>
            <a:r>
              <a:rPr lang="en-US"/>
              <a:t> counterbalance the outrush of ______________________  (bicarbonate) from the RBCs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 lvl="2">
              <a:lnSpc>
                <a:spcPct val="90000"/>
              </a:lnSpc>
            </a:pPr>
            <a:r>
              <a:rPr lang="en-US"/>
              <a:t>chloride ions (Cl</a:t>
            </a:r>
            <a:r>
              <a:rPr lang="en-US" baseline="30000"/>
              <a:t>–</a:t>
            </a:r>
            <a:r>
              <a:rPr lang="en-US"/>
              <a:t>) move _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Transport and Exchange of Carbon Dioxide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/>
              <a:t>At the lungs, these processes are reversed</a:t>
            </a:r>
          </a:p>
          <a:p>
            <a:pPr lvl="1"/>
            <a:r>
              <a:rPr lang="en-US"/>
              <a:t>Bicarbonate ions move _______________________ and bind with hydrogen ions to form _</a:t>
            </a:r>
          </a:p>
          <a:p>
            <a:pPr lvl="1"/>
            <a:endParaRPr lang="en-US"/>
          </a:p>
          <a:p>
            <a:pPr lvl="1"/>
            <a:r>
              <a:rPr lang="en-US"/>
              <a:t>Carbonic acid is then split by carbonic anhydrase to _</a:t>
            </a:r>
          </a:p>
          <a:p>
            <a:pPr lvl="1"/>
            <a:endParaRPr lang="en-US"/>
          </a:p>
          <a:p>
            <a:pPr lvl="1"/>
            <a:r>
              <a:rPr lang="en-US"/>
              <a:t>Carbon dioxide then diffuses from the _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Transport and Exchange of Carbon Dioxide</a:t>
            </a:r>
            <a:endParaRPr lang="en-US" b="1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22.22b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057400"/>
            <a:ext cx="9144000" cy="40132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Haldane Effect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/>
              <a:t>The amount of carbon dioxide transported is markedly affected by the P</a:t>
            </a:r>
            <a:r>
              <a:rPr lang="en-US" baseline="-25000"/>
              <a:t>O2</a:t>
            </a:r>
            <a:endParaRPr lang="en-US"/>
          </a:p>
          <a:p>
            <a:endParaRPr lang="en-US"/>
          </a:p>
          <a:p>
            <a:r>
              <a:rPr lang="en-US"/>
              <a:t>Haldane effect</a:t>
            </a:r>
          </a:p>
          <a:p>
            <a:pPr lvl="1"/>
            <a:r>
              <a:rPr lang="en-US"/>
              <a:t>the _________________________________________, the _____________________ carbon dioxide can be carried in the blood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Haldane Effect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800"/>
              <a:t>At the tissues, as more carbon dioxide enters the blood:</a:t>
            </a:r>
          </a:p>
          <a:p>
            <a:pPr lvl="1"/>
            <a:r>
              <a:rPr lang="en-US" sz="2400"/>
              <a:t>More oxygen dissociates from hemoglobin</a:t>
            </a:r>
          </a:p>
          <a:p>
            <a:pPr lvl="1"/>
            <a:r>
              <a:rPr lang="en-US" sz="2400"/>
              <a:t>____________________________________ allows oxygen to break away and diffuse into the tissues </a:t>
            </a:r>
          </a:p>
          <a:p>
            <a:pPr lvl="1"/>
            <a:r>
              <a:rPr lang="en-US" sz="2400"/>
              <a:t>More _____________________________________, and more bicarbonate ions are formed</a:t>
            </a:r>
          </a:p>
          <a:p>
            <a:r>
              <a:rPr lang="en-US" sz="2800"/>
              <a:t>This situation is _________________________ in pulmonary circulation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Influence of Carbon Dioxide on Blood pH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400"/>
              <a:t>The carbonic acid–bicarbonate ______________________ resists blood pH changes</a:t>
            </a:r>
          </a:p>
          <a:p>
            <a:r>
              <a:rPr lang="en-US" sz="2400"/>
              <a:t>If hydrogen ion concentrations in blood ______________, excess H</a:t>
            </a:r>
            <a:r>
              <a:rPr lang="en-US" sz="2400" baseline="30000"/>
              <a:t>+</a:t>
            </a:r>
            <a:r>
              <a:rPr lang="en-US" sz="2400"/>
              <a:t> is _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If hydrogen ion concentrations ______________________, carbonic acid dissociates, _ </a:t>
            </a:r>
          </a:p>
        </p:txBody>
      </p:sp>
      <p:graphicFrame>
        <p:nvGraphicFramePr>
          <p:cNvPr id="22565" name="Group 37"/>
          <p:cNvGraphicFramePr>
            <a:graphicFrameLocks noGrp="1"/>
          </p:cNvGraphicFramePr>
          <p:nvPr>
            <p:ph sz="half" idx="2"/>
          </p:nvPr>
        </p:nvGraphicFramePr>
        <p:xfrm>
          <a:off x="381000" y="3581400"/>
          <a:ext cx="8382000" cy="1188720"/>
        </p:xfrm>
        <a:graphic>
          <a:graphicData uri="http://schemas.openxmlformats.org/drawingml/2006/table">
            <a:tbl>
              <a:tblPr/>
              <a:tblGrid>
                <a:gridCol w="1187450"/>
                <a:gridCol w="466725"/>
                <a:gridCol w="1033463"/>
                <a:gridCol w="439737"/>
                <a:gridCol w="1323975"/>
                <a:gridCol w="555625"/>
                <a:gridCol w="1385888"/>
                <a:gridCol w="425450"/>
                <a:gridCol w="1563687"/>
              </a:tblGrid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  <a:r>
                        <a:rPr kumimoji="0" lang="en-US" sz="2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1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</a:t>
                      </a:r>
                      <a:endParaRPr kumimoji="0" lang="en-US" sz="22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  <a:r>
                        <a:rPr kumimoji="0" lang="en-US" sz="2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1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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HCO</a:t>
                      </a:r>
                      <a:r>
                        <a:rPr kumimoji="0" lang="en-US" sz="2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 dioxide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Carbonic acid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Hydrogen 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Bicarb 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Influence of Carbon Dioxide on Blood pH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Changes in respiratory rate can also:</a:t>
            </a:r>
          </a:p>
          <a:p>
            <a:pPr lvl="1"/>
            <a:endParaRPr lang="en-US"/>
          </a:p>
          <a:p>
            <a:pPr lvl="1"/>
            <a:r>
              <a:rPr lang="en-US"/>
              <a:t>   </a:t>
            </a:r>
          </a:p>
          <a:p>
            <a:pPr lvl="1"/>
            <a:endParaRPr lang="en-US"/>
          </a:p>
          <a:p>
            <a:pPr lvl="1"/>
            <a:r>
              <a:rPr lang="en-US"/>
              <a:t>Provide a fast-acting system to _______________________________ when it is disturbed by metabolic factors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Control of Respiration: </a:t>
            </a:r>
            <a:br>
              <a:rPr lang="en-US" sz="3200"/>
            </a:br>
            <a:r>
              <a:rPr lang="en-US" sz="3200"/>
              <a:t>Medullary Respiratory Centers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80388" cy="4692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The ______________________________________ (DRG)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or inspiratory center: </a:t>
            </a:r>
          </a:p>
          <a:p>
            <a:pPr>
              <a:lnSpc>
                <a:spcPct val="80000"/>
              </a:lnSpc>
            </a:pPr>
            <a:r>
              <a:rPr lang="en-US" sz="2800"/>
              <a:t>Location:  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Function:  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Excites the inspiratory muscles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sets eupnea (12-15 breaths/minute)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Eu:  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Pnea:   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r>
              <a:rPr lang="en-US" sz="2400"/>
              <a:t>Becomes ________________________ during expiration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Hemoglobin (Hb)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550" y="1784350"/>
            <a:ext cx="8020050" cy="4540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Saturated hemoglobin</a:t>
            </a:r>
          </a:p>
          <a:p>
            <a:pPr lvl="1">
              <a:lnSpc>
                <a:spcPct val="90000"/>
              </a:lnSpc>
            </a:pPr>
            <a:r>
              <a:rPr lang="en-US"/>
              <a:t>when ____________________________ of the molecule are bound to oxygen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_________________________ saturated hemoglobin </a:t>
            </a:r>
          </a:p>
          <a:p>
            <a:pPr lvl="1">
              <a:lnSpc>
                <a:spcPct val="90000"/>
              </a:lnSpc>
            </a:pPr>
            <a:r>
              <a:rPr lang="en-US"/>
              <a:t>when _______________________ hemes are bound to oxygen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Medullary respiratory centers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_____________________________ respiratory group (VRG) </a:t>
            </a:r>
          </a:p>
          <a:p>
            <a:pPr lvl="1"/>
            <a:endParaRPr lang="en-US"/>
          </a:p>
          <a:p>
            <a:pPr lvl="1"/>
            <a:r>
              <a:rPr lang="en-US"/>
              <a:t>involved in _</a:t>
            </a:r>
          </a:p>
          <a:p>
            <a:pPr lvl="1"/>
            <a:endParaRPr lang="en-US"/>
          </a:p>
          <a:p>
            <a:pPr lvl="1"/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943600" cy="1143000"/>
          </a:xfrm>
        </p:spPr>
        <p:txBody>
          <a:bodyPr>
            <a:normAutofit fontScale="90000"/>
          </a:bodyPr>
          <a:lstStyle/>
          <a:p>
            <a:r>
              <a:rPr lang="en-US" sz="3600"/>
              <a:t>Control of Respiration: </a:t>
            </a:r>
            <a:br>
              <a:rPr lang="en-US" sz="3600"/>
            </a:br>
            <a:r>
              <a:rPr lang="en-US" sz="3600"/>
              <a:t>Pons Respiratory Centers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550" y="1731963"/>
            <a:ext cx="5237163" cy="4745037"/>
          </a:xfrm>
        </p:spPr>
        <p:txBody>
          <a:bodyPr/>
          <a:lstStyle/>
          <a:p>
            <a:r>
              <a:rPr lang="en-US" sz="2800"/>
              <a:t>Pons centers:</a:t>
            </a:r>
          </a:p>
          <a:p>
            <a:pPr lvl="1"/>
            <a:r>
              <a:rPr lang="en-US" sz="2400"/>
              <a:t>Influences medullary centers</a:t>
            </a:r>
          </a:p>
          <a:p>
            <a:pPr lvl="1"/>
            <a:r>
              <a:rPr lang="en-US" sz="2400"/>
              <a:t>Smooth out ________________ (inspiration/expiration)</a:t>
            </a:r>
          </a:p>
          <a:p>
            <a:pPr lvl="1"/>
            <a:endParaRPr lang="en-US" sz="2400"/>
          </a:p>
          <a:p>
            <a:r>
              <a:rPr lang="en-US" sz="2800"/>
              <a:t>The pontine respiratory group (PRG) – continuously inhibits the inspiration center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35688" y="0"/>
            <a:ext cx="3008312" cy="65468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Rhythm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/>
              <a:t>A result of relationship between medullary and pons centers</a:t>
            </a:r>
          </a:p>
          <a:p>
            <a:r>
              <a:rPr lang="en-US"/>
              <a:t>Other theories include</a:t>
            </a:r>
          </a:p>
          <a:p>
            <a:pPr lvl="1"/>
            <a:endParaRPr lang="en-US"/>
          </a:p>
          <a:p>
            <a:pPr lvl="1"/>
            <a:r>
              <a:rPr lang="en-US"/>
              <a:t>___________________________________________ and are both automatic and rhythmic</a:t>
            </a:r>
          </a:p>
          <a:p>
            <a:pPr lvl="1">
              <a:buFontTx/>
              <a:buNone/>
            </a:pPr>
            <a:endParaRPr lang="en-US"/>
          </a:p>
          <a:p>
            <a:pPr lvl="1"/>
            <a:r>
              <a:rPr lang="en-US"/>
              <a:t>____________________________________ in the lungs establish respiratory rhythm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Depth and Rate of Breathing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/>
              <a:t>Inspiratory ____________________ is determined by how actively the respiratory center stimulates the respiratory muscles</a:t>
            </a:r>
          </a:p>
          <a:p>
            <a:r>
              <a:rPr lang="en-US" sz="2800"/>
              <a:t>__________________________ of respiration is determined by ___________________________ the inspiratory center is active</a:t>
            </a:r>
          </a:p>
          <a:p>
            <a:endParaRPr lang="en-US" sz="2800"/>
          </a:p>
          <a:p>
            <a:r>
              <a:rPr lang="en-US" sz="2800"/>
              <a:t>Respiratory centers in the pons and medulla are sensitive to both excitatory and inhibitory stimuli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458200" cy="639763"/>
          </a:xfrm>
        </p:spPr>
        <p:txBody>
          <a:bodyPr>
            <a:normAutofit fontScale="90000"/>
          </a:bodyPr>
          <a:lstStyle/>
          <a:p>
            <a:r>
              <a:rPr lang="en-US" sz="4000"/>
              <a:t>Medullary Respiratory Centers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22.25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" y="790575"/>
            <a:ext cx="7067550" cy="60674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Depth and Rate of Breathing: Reflexes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800"/>
              <a:t>Pulmonary irritant reflexes </a:t>
            </a:r>
          </a:p>
          <a:p>
            <a:pPr lvl="1"/>
            <a:r>
              <a:rPr lang="en-US" sz="2400"/>
              <a:t>irritants ___________________________________ of air passages</a:t>
            </a:r>
          </a:p>
          <a:p>
            <a:r>
              <a:rPr lang="en-US" sz="2800"/>
              <a:t>Inflation reflex (Hering-Breuer) </a:t>
            </a:r>
          </a:p>
          <a:p>
            <a:pPr lvl="1"/>
            <a:r>
              <a:rPr lang="en-US" sz="2400"/>
              <a:t>________________________________________ in the lungs are stimulated by lung inflation 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Prevents _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The body gives feedback based on stretch.  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Depth and Rate of Breathing: Higher Brain Centers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550" y="1844675"/>
            <a:ext cx="8096250" cy="4556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Hypothalamic controls act with the _____________________________________ to modify rate and depth of respiration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Example: breath holding that occurs in anger</a:t>
            </a:r>
          </a:p>
          <a:p>
            <a:pPr>
              <a:lnSpc>
                <a:spcPct val="90000"/>
              </a:lnSpc>
            </a:pPr>
            <a:r>
              <a:rPr lang="en-US" sz="2800"/>
              <a:t>A ___________________________________ acts to increase respiratory rate</a:t>
            </a:r>
          </a:p>
          <a:p>
            <a:pPr>
              <a:lnSpc>
                <a:spcPct val="90000"/>
              </a:lnSpc>
            </a:pPr>
            <a:r>
              <a:rPr lang="en-US" sz="2800"/>
              <a:t>Cortical controls are direct signals from the cerebral motor cortex that _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/>
              <a:t>Examples: voluntary breath holding, taking a deep breath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800600" cy="1143000"/>
          </a:xfrm>
        </p:spPr>
        <p:txBody>
          <a:bodyPr>
            <a:normAutofit fontScale="90000"/>
          </a:bodyPr>
          <a:lstStyle/>
          <a:p>
            <a:r>
              <a:rPr lang="en-US" sz="4000"/>
              <a:t>Depth and Rate of Breathing: P</a:t>
            </a:r>
            <a:r>
              <a:rPr lang="en-US" sz="4000" baseline="-25000"/>
              <a:t>CO2</a:t>
            </a:r>
            <a:endParaRPr lang="en-US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1600200"/>
            <a:ext cx="4325937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levels are monitored by _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Carbon dioxide in the blood diffuses into _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Resulting carbonic acid dissociates, releasing hydrogen ions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Carbon dioxide levels rise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resulting in _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14925" y="0"/>
            <a:ext cx="4029075" cy="65532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Depth and Rate of Breathing: P</a:t>
            </a:r>
            <a:r>
              <a:rPr lang="en-US" sz="4000" baseline="-25000"/>
              <a:t>CO2</a:t>
            </a:r>
            <a:endParaRPr lang="en-US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22438"/>
            <a:ext cx="8534400" cy="4906962"/>
          </a:xfrm>
        </p:spPr>
        <p:txBody>
          <a:bodyPr/>
          <a:lstStyle/>
          <a:p>
            <a:r>
              <a:rPr lang="en-US" sz="2800"/>
              <a:t>Hyperventilation – ________________________________________:</a:t>
            </a:r>
          </a:p>
          <a:p>
            <a:pPr lvl="1"/>
            <a:r>
              <a:rPr lang="en-US" sz="2400"/>
              <a:t>Quickly ___________________________________ from the blood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Occurs in response to hypercapnia</a:t>
            </a:r>
          </a:p>
          <a:p>
            <a:pPr lvl="2"/>
            <a:r>
              <a:rPr lang="en-US" sz="2000"/>
              <a:t>Elevated Carbon dioxide levels</a:t>
            </a:r>
          </a:p>
          <a:p>
            <a:r>
              <a:rPr lang="en-US" sz="2800"/>
              <a:t>Though a rise CO</a:t>
            </a:r>
            <a:r>
              <a:rPr lang="en-US" sz="2800" baseline="-25000"/>
              <a:t>2 </a:t>
            </a:r>
            <a:r>
              <a:rPr lang="en-US" sz="2800"/>
              <a:t>acts as the _____________________________, control of breathing at rest is regulated by the _</a:t>
            </a:r>
          </a:p>
          <a:p>
            <a:endParaRPr lang="en-US" sz="280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Depth and Rate of Breathing: P</a:t>
            </a:r>
            <a:r>
              <a:rPr lang="en-US" sz="4000" baseline="-25000"/>
              <a:t>CO2</a:t>
            </a:r>
            <a:endParaRPr lang="en-US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pPr lvl="1"/>
            <a:r>
              <a:rPr lang="en-US"/>
              <a:t>______________________________________ breathing due to abnormally low P</a:t>
            </a:r>
            <a:r>
              <a:rPr lang="en-US" baseline="-25000"/>
              <a:t>CO2</a:t>
            </a:r>
            <a:r>
              <a:rPr lang="en-US"/>
              <a:t> levels</a:t>
            </a:r>
          </a:p>
          <a:p>
            <a:pPr lvl="1"/>
            <a:endParaRPr lang="en-US"/>
          </a:p>
          <a:p>
            <a:pPr lvl="1"/>
            <a:r>
              <a:rPr lang="en-US"/>
              <a:t>_________________________ (breathing cessation) may occur _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Hemoglobin Saturation Curve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Hemoglobin is almost completely saturated at a P</a:t>
            </a:r>
            <a:r>
              <a:rPr lang="en-US" baseline="-25000"/>
              <a:t>O2</a:t>
            </a:r>
            <a:r>
              <a:rPr lang="en-US"/>
              <a:t> of 70 mm Hg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Further _________________________ in P</a:t>
            </a:r>
            <a:r>
              <a:rPr lang="en-US" baseline="-25000"/>
              <a:t>O2</a:t>
            </a:r>
            <a:r>
              <a:rPr lang="en-US"/>
              <a:t> produce ___________________________ in oxygen binding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Oxygen loading and delivery to tissue is adequate when P</a:t>
            </a:r>
            <a:r>
              <a:rPr lang="en-US" baseline="-25000"/>
              <a:t>O2</a:t>
            </a:r>
            <a:r>
              <a:rPr lang="en-US"/>
              <a:t> is below normal levels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784350"/>
            <a:ext cx="8305800" cy="4768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 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Oxygen levels are ___________ a stimulus for ventilation unless the levels drop significantly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 lvl="1">
              <a:lnSpc>
                <a:spcPct val="80000"/>
              </a:lnSpc>
            </a:pPr>
            <a:r>
              <a:rPr lang="en-US" sz="2400"/>
              <a:t>If carbon dioxide is not removed, chemoreceptors become _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Then oxygen  levels become the principal respiratory stimulus (________________________)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t"/>
          <a:lstStyle/>
          <a:p>
            <a:r>
              <a:rPr lang="en-US" sz="4000"/>
              <a:t>Depth and Rate of Breathing: P</a:t>
            </a:r>
            <a:r>
              <a:rPr lang="en-US" sz="4000" baseline="-25000"/>
              <a:t>CO2</a:t>
            </a:r>
            <a:endParaRPr lang="en-US" sz="400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Depth and Rate of Breathing: Arterial pH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81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Changes in ______________________ can modify respiratory rate even if carbon dioxide and oxygen levels _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Increased ventilation in response to falling pH is mediated by _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2013" y="914400"/>
            <a:ext cx="3201987" cy="563403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Depth and Rate of Breathing: Arterial pH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953000"/>
          </a:xfrm>
        </p:spPr>
        <p:txBody>
          <a:bodyPr/>
          <a:lstStyle/>
          <a:p>
            <a:r>
              <a:rPr lang="en-US"/>
              <a:t>Acidosis may reflect: </a:t>
            </a:r>
          </a:p>
          <a:p>
            <a:pPr lvl="1"/>
            <a:r>
              <a:rPr lang="en-US"/>
              <a:t>Carbon dioxide retention</a:t>
            </a:r>
          </a:p>
          <a:p>
            <a:pPr lvl="1"/>
            <a:r>
              <a:rPr lang="en-US"/>
              <a:t>Accumulation of _</a:t>
            </a:r>
          </a:p>
          <a:p>
            <a:pPr lvl="1"/>
            <a:r>
              <a:rPr lang="en-US"/>
              <a:t>Excess _____________________________ in patients with diabetes mellitus</a:t>
            </a:r>
          </a:p>
          <a:p>
            <a:endParaRPr lang="en-US"/>
          </a:p>
          <a:p>
            <a:r>
              <a:rPr lang="en-US"/>
              <a:t>Respiratory system controls will attempt to ___________________________ by increasing respiratory _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Respiratory Adjustments: Exercise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84350"/>
            <a:ext cx="8534400" cy="4768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Respiratory adjustments are geared to both the _________________________________ of exercise</a:t>
            </a:r>
          </a:p>
          <a:p>
            <a:pPr>
              <a:lnSpc>
                <a:spcPct val="90000"/>
              </a:lnSpc>
            </a:pPr>
            <a:r>
              <a:rPr lang="en-US" sz="2800"/>
              <a:t>During vigorous exercise: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Ventilation can increase 20 fold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Breathing becomes ______________________________, but respiratory rate may not be significantly changed (hyperpnea)</a:t>
            </a:r>
          </a:p>
          <a:p>
            <a:pPr>
              <a:lnSpc>
                <a:spcPct val="90000"/>
              </a:lnSpc>
            </a:pPr>
            <a:r>
              <a:rPr lang="en-US" sz="2800"/>
              <a:t>Exercise-enhanced breathing is not prompted by an increase in P</a:t>
            </a:r>
            <a:r>
              <a:rPr lang="en-US" sz="2800" baseline="-25000"/>
              <a:t>CO2</a:t>
            </a:r>
            <a:r>
              <a:rPr lang="en-US" sz="2800"/>
              <a:t> or a decrease in P</a:t>
            </a:r>
            <a:r>
              <a:rPr lang="en-US" sz="2800" baseline="-25000"/>
              <a:t>O2</a:t>
            </a:r>
            <a:r>
              <a:rPr lang="en-US" sz="2800"/>
              <a:t> or pH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These levels remain surprisingly constant during exercise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Adjustments: Exercise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/>
              <a:t>As exercise begins:</a:t>
            </a:r>
          </a:p>
          <a:p>
            <a:pPr lvl="1"/>
            <a:r>
              <a:rPr lang="en-US"/>
              <a:t>Ventilation _________________________________, rises slowly, and reaches a steady state</a:t>
            </a:r>
          </a:p>
          <a:p>
            <a:endParaRPr lang="en-US"/>
          </a:p>
          <a:p>
            <a:r>
              <a:rPr lang="en-US"/>
              <a:t>When exercise stops:</a:t>
            </a:r>
          </a:p>
          <a:p>
            <a:pPr lvl="1"/>
            <a:r>
              <a:rPr lang="en-US"/>
              <a:t>Ventilation _______________________________, then gradually decreases to normal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Adjustments: Exercise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Neural factors bring about the above changes, including:</a:t>
            </a:r>
          </a:p>
          <a:p>
            <a:pPr lvl="1"/>
            <a:r>
              <a:rPr lang="en-US"/>
              <a:t>______________________________ of exercise</a:t>
            </a:r>
          </a:p>
          <a:p>
            <a:pPr lvl="1"/>
            <a:endParaRPr lang="en-US"/>
          </a:p>
          <a:p>
            <a:pPr lvl="1"/>
            <a:r>
              <a:rPr lang="en-US"/>
              <a:t>Cortical motor activation</a:t>
            </a:r>
          </a:p>
          <a:p>
            <a:pPr lvl="2"/>
            <a:r>
              <a:rPr lang="en-US"/>
              <a:t>Both _</a:t>
            </a:r>
          </a:p>
          <a:p>
            <a:pPr lvl="1"/>
            <a:endParaRPr lang="en-US"/>
          </a:p>
          <a:p>
            <a:pPr lvl="1"/>
            <a:r>
              <a:rPr lang="en-US"/>
              <a:t>Excitatory impulses from _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600"/>
              <a:t>Chronic Obstructive Pulmonary Disease (COPD)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84350"/>
            <a:ext cx="8458200" cy="4768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Includes chronic bronchitis and obstructive emphysema</a:t>
            </a:r>
          </a:p>
          <a:p>
            <a:pPr>
              <a:lnSpc>
                <a:spcPct val="80000"/>
              </a:lnSpc>
            </a:pPr>
            <a:r>
              <a:rPr lang="en-US" sz="2800"/>
              <a:t>Patients have a history of: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________________________________, where labored breathing occurs and gets progressively worse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frequent pulmonary infections</a:t>
            </a:r>
          </a:p>
          <a:p>
            <a:pPr>
              <a:lnSpc>
                <a:spcPct val="80000"/>
              </a:lnSpc>
            </a:pPr>
            <a:r>
              <a:rPr lang="en-US" sz="2800"/>
              <a:t>COPD victims develop __________________________________________, carbon dioxide retention, and respiratory acidosis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2895600" cy="1143000"/>
          </a:xfrm>
        </p:spPr>
        <p:txBody>
          <a:bodyPr/>
          <a:lstStyle/>
          <a:p>
            <a:r>
              <a:rPr lang="en-US"/>
              <a:t>COPD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22.28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5913" y="0"/>
            <a:ext cx="6288087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Asthma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Characterized by 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Active inflammation of the airways precedes bronchospasms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Asthma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Airway inflammation is an _ </a:t>
            </a:r>
          </a:p>
          <a:p>
            <a:pPr lvl="1"/>
            <a:r>
              <a:rPr lang="en-US"/>
              <a:t>caused by release of IL-4 and IL-5</a:t>
            </a:r>
          </a:p>
          <a:p>
            <a:pPr lvl="2"/>
            <a:r>
              <a:rPr lang="en-US"/>
              <a:t>stimulate _</a:t>
            </a:r>
          </a:p>
          <a:p>
            <a:pPr lvl="2"/>
            <a:r>
              <a:rPr lang="en-US"/>
              <a:t>recruit _</a:t>
            </a:r>
          </a:p>
          <a:p>
            <a:endParaRPr lang="en-US"/>
          </a:p>
          <a:p>
            <a:r>
              <a:rPr lang="en-US"/>
              <a:t>Airways fill with _________________ as a result of the inflammation.  This magnifies the effect of _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Only __________________________________ during one systemic circulation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If oxygen levels in _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More oxygen ________________________ from hemoglobin and is used by cells 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Respiratory rate or cardiac output _</a:t>
            </a:r>
            <a:endParaRPr lang="en-US" sz="29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t"/>
          <a:lstStyle/>
          <a:p>
            <a:r>
              <a:rPr lang="en-US"/>
              <a:t>Hemoglobin Saturation Curve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Tuberculosis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Infectious disease caused by the bacterium </a:t>
            </a:r>
            <a:r>
              <a:rPr lang="en-US" sz="2800" i="1"/>
              <a:t>Mycobacterium tuberculosis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/>
              <a:t>Symptoms include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weight loss,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racking cough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splitting headache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Treatment entails a 12-month course of antibiotics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722438"/>
            <a:ext cx="8305800" cy="46783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Accounts for 1/3 of all cancer deaths in the U.S.</a:t>
            </a:r>
          </a:p>
          <a:p>
            <a:pPr>
              <a:lnSpc>
                <a:spcPct val="80000"/>
              </a:lnSpc>
            </a:pPr>
            <a:r>
              <a:rPr lang="en-US" sz="2800"/>
              <a:t>90% of all patients with lung cancer were _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The three most common types are: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_________________________________ (20-40% of cases)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arises in _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Adenocarcinoma (25-35% of cases)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originates in _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_____________________________________ carcinoma (20-25% of cases)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contains lymphocyte-like cells that originate in the ______________________________ and subsequently _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t"/>
          <a:lstStyle/>
          <a:p>
            <a:r>
              <a:rPr lang="en-US"/>
              <a:t>Lung Cancer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Factors Influencing Hemoglobin Saturation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44675"/>
            <a:ext cx="8305800" cy="4632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 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 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 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BPG: 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bisphosphoglycerate (produced by RBCs during glycolysis and can bind with Hb)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alters hemoglobin’s affinity for oxygen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Factors Influencing Hemoglobin Saturation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Increases of these factors: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____________________________ hemoglobin’s affinity for oxygen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_____________________________________________ from the blood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/>
              <a:t>Decreases act in the opposite manner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These parameters are all ___________________________________________ where oxygen unloading is the goal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Factors That Increase Release of Oxygen by Hemoglobin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58200" cy="4876800"/>
          </a:xfrm>
        </p:spPr>
        <p:txBody>
          <a:bodyPr/>
          <a:lstStyle/>
          <a:p>
            <a:r>
              <a:rPr lang="en-US" sz="2800"/>
              <a:t>As cells _____________________________, carbon dioxide is released into the blood causing:</a:t>
            </a:r>
          </a:p>
          <a:p>
            <a:pPr lvl="1"/>
            <a:r>
              <a:rPr lang="en-US" sz="2400"/>
              <a:t>Increases in </a:t>
            </a:r>
          </a:p>
          <a:p>
            <a:pPr lvl="2"/>
            <a:r>
              <a:rPr lang="en-US" sz="2000"/>
              <a:t>Carbon dioxide pressure</a:t>
            </a:r>
          </a:p>
          <a:p>
            <a:pPr lvl="2"/>
            <a:r>
              <a:rPr lang="en-US" sz="2000"/>
              <a:t>__________________________________ in capillary blood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Declining ____________________________ which weakens the hemoglobin-oxygen bond (Bohr effect)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Factors That Increase Release of Oxygen by Hemoglobin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/>
              <a:t>Metabolizing cells have ___________________ as a byproduct and the rise in temperature _</a:t>
            </a:r>
          </a:p>
          <a:p>
            <a:endParaRPr lang="en-US"/>
          </a:p>
          <a:p>
            <a:r>
              <a:rPr lang="en-US"/>
              <a:t>All these factors ________________________________________ in the vicinity of working tissue cells</a:t>
            </a:r>
          </a:p>
          <a:p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Carbon Dioxide Transport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800"/>
              <a:t>Carbon dioxide is transported in the blood in _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 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Chemically _________________________________ – 20% is carried in RBCs as carbaminohemoglobin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___________________________________ in plasma – 70% is transported as bicarbonate (HCO</a:t>
            </a:r>
            <a:r>
              <a:rPr lang="en-US" sz="2400" baseline="-25000"/>
              <a:t>3</a:t>
            </a:r>
            <a:r>
              <a:rPr lang="en-US" sz="2400" baseline="30000"/>
              <a:t>–</a:t>
            </a:r>
            <a:r>
              <a:rPr lang="en-US" sz="2400"/>
              <a:t>)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1393</Words>
  <Application>Microsoft Office PowerPoint</Application>
  <PresentationFormat>On-screen Show (4:3)</PresentationFormat>
  <Paragraphs>319</Paragraphs>
  <Slides>41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Oxygen Transport: Role of Hemoglobin</vt:lpstr>
      <vt:lpstr>Hemoglobin (Hb)</vt:lpstr>
      <vt:lpstr>Hemoglobin Saturation Curve</vt:lpstr>
      <vt:lpstr>Hemoglobin Saturation Curve</vt:lpstr>
      <vt:lpstr>Factors Influencing Hemoglobin Saturation</vt:lpstr>
      <vt:lpstr>Factors Influencing Hemoglobin Saturation</vt:lpstr>
      <vt:lpstr>Factors That Increase Release of Oxygen by Hemoglobin</vt:lpstr>
      <vt:lpstr>Factors That Increase Release of Oxygen by Hemoglobin</vt:lpstr>
      <vt:lpstr>Carbon Dioxide Transport</vt:lpstr>
      <vt:lpstr>Transport and Exchange of Carbon Dioxide</vt:lpstr>
      <vt:lpstr>Transport and Exchange of Carbon Dioxide</vt:lpstr>
      <vt:lpstr>Transport and Exchange of Carbon Dioxide</vt:lpstr>
      <vt:lpstr>Transport and Exchange of Carbon Dioxide</vt:lpstr>
      <vt:lpstr>Transport and Exchange of Carbon Dioxide</vt:lpstr>
      <vt:lpstr>Haldane Effect</vt:lpstr>
      <vt:lpstr>Haldane Effect</vt:lpstr>
      <vt:lpstr>Influence of Carbon Dioxide on Blood pH</vt:lpstr>
      <vt:lpstr>Influence of Carbon Dioxide on Blood pH</vt:lpstr>
      <vt:lpstr>Control of Respiration:  Medullary Respiratory Centers</vt:lpstr>
      <vt:lpstr>Medullary respiratory centers</vt:lpstr>
      <vt:lpstr>Control of Respiration:  Pons Respiratory Centers</vt:lpstr>
      <vt:lpstr>Respiratory Rhythm</vt:lpstr>
      <vt:lpstr>Depth and Rate of Breathing</vt:lpstr>
      <vt:lpstr>Medullary Respiratory Centers</vt:lpstr>
      <vt:lpstr>Depth and Rate of Breathing: Reflexes</vt:lpstr>
      <vt:lpstr>Depth and Rate of Breathing: Higher Brain Centers</vt:lpstr>
      <vt:lpstr>Depth and Rate of Breathing: PCO2</vt:lpstr>
      <vt:lpstr>Depth and Rate of Breathing: PCO2</vt:lpstr>
      <vt:lpstr>Depth and Rate of Breathing: PCO2</vt:lpstr>
      <vt:lpstr>Depth and Rate of Breathing: PCO2</vt:lpstr>
      <vt:lpstr>Depth and Rate of Breathing: Arterial pH</vt:lpstr>
      <vt:lpstr>Depth and Rate of Breathing: Arterial pH</vt:lpstr>
      <vt:lpstr>Respiratory Adjustments: Exercise</vt:lpstr>
      <vt:lpstr>Respiratory Adjustments: Exercise</vt:lpstr>
      <vt:lpstr>Respiratory Adjustments: Exercise</vt:lpstr>
      <vt:lpstr>Chronic Obstructive Pulmonary Disease (COPD)</vt:lpstr>
      <vt:lpstr>COPD</vt:lpstr>
      <vt:lpstr>Asthma</vt:lpstr>
      <vt:lpstr>Asthma</vt:lpstr>
      <vt:lpstr>Tuberculosis</vt:lpstr>
      <vt:lpstr>Lung Cancer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Oxygen Transport: Role of Hemoglobin</dc:title>
  <dc:creator>Wargo, Betsy</dc:creator>
  <cp:lastModifiedBy>Wargo, Betsy</cp:lastModifiedBy>
  <cp:revision>1</cp:revision>
  <dcterms:created xsi:type="dcterms:W3CDTF">2009-10-06T17:16:10Z</dcterms:created>
  <dcterms:modified xsi:type="dcterms:W3CDTF">2009-10-06T17:17:17Z</dcterms:modified>
</cp:coreProperties>
</file>