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Default Extension="doc" ContentType="application/msword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7" r:id="rId8"/>
    <p:sldId id="268" r:id="rId9"/>
    <p:sldId id="269" r:id="rId10"/>
    <p:sldId id="271" r:id="rId11"/>
    <p:sldId id="272" r:id="rId12"/>
    <p:sldId id="273" r:id="rId13"/>
    <p:sldId id="274" r:id="rId14"/>
    <p:sldId id="276" r:id="rId15"/>
    <p:sldId id="432" r:id="rId16"/>
    <p:sldId id="277" r:id="rId17"/>
    <p:sldId id="278" r:id="rId18"/>
    <p:sldId id="280" r:id="rId19"/>
    <p:sldId id="281" r:id="rId20"/>
    <p:sldId id="284" r:id="rId21"/>
    <p:sldId id="285" r:id="rId22"/>
    <p:sldId id="287" r:id="rId23"/>
    <p:sldId id="288" r:id="rId24"/>
    <p:sldId id="289" r:id="rId25"/>
    <p:sldId id="290" r:id="rId26"/>
    <p:sldId id="293" r:id="rId27"/>
    <p:sldId id="294" r:id="rId28"/>
    <p:sldId id="295" r:id="rId29"/>
    <p:sldId id="297" r:id="rId30"/>
    <p:sldId id="298" r:id="rId31"/>
    <p:sldId id="301" r:id="rId32"/>
    <p:sldId id="303" r:id="rId33"/>
    <p:sldId id="305" r:id="rId34"/>
    <p:sldId id="307" r:id="rId35"/>
    <p:sldId id="308" r:id="rId36"/>
    <p:sldId id="311" r:id="rId37"/>
    <p:sldId id="312" r:id="rId38"/>
    <p:sldId id="313" r:id="rId39"/>
    <p:sldId id="315" r:id="rId40"/>
    <p:sldId id="316" r:id="rId41"/>
    <p:sldId id="317" r:id="rId42"/>
    <p:sldId id="318" r:id="rId43"/>
    <p:sldId id="319" r:id="rId44"/>
    <p:sldId id="320" r:id="rId45"/>
    <p:sldId id="322" r:id="rId46"/>
    <p:sldId id="323" r:id="rId47"/>
    <p:sldId id="325" r:id="rId48"/>
    <p:sldId id="327" r:id="rId49"/>
    <p:sldId id="330" r:id="rId50"/>
    <p:sldId id="331" r:id="rId51"/>
    <p:sldId id="332" r:id="rId52"/>
    <p:sldId id="334" r:id="rId53"/>
    <p:sldId id="335" r:id="rId54"/>
    <p:sldId id="336" r:id="rId55"/>
    <p:sldId id="337" r:id="rId56"/>
    <p:sldId id="338" r:id="rId57"/>
    <p:sldId id="340" r:id="rId58"/>
    <p:sldId id="342" r:id="rId59"/>
    <p:sldId id="433" r:id="rId60"/>
    <p:sldId id="434" r:id="rId61"/>
    <p:sldId id="344" r:id="rId62"/>
    <p:sldId id="435" r:id="rId63"/>
    <p:sldId id="436" r:id="rId64"/>
    <p:sldId id="346" r:id="rId65"/>
    <p:sldId id="347" r:id="rId66"/>
    <p:sldId id="348" r:id="rId67"/>
    <p:sldId id="349" r:id="rId68"/>
    <p:sldId id="350" r:id="rId69"/>
    <p:sldId id="351" r:id="rId70"/>
    <p:sldId id="353" r:id="rId71"/>
    <p:sldId id="354" r:id="rId72"/>
    <p:sldId id="358" r:id="rId73"/>
    <p:sldId id="360" r:id="rId74"/>
    <p:sldId id="361" r:id="rId75"/>
    <p:sldId id="363" r:id="rId76"/>
    <p:sldId id="365" r:id="rId77"/>
    <p:sldId id="366" r:id="rId78"/>
    <p:sldId id="367" r:id="rId79"/>
    <p:sldId id="369" r:id="rId80"/>
    <p:sldId id="370" r:id="rId81"/>
    <p:sldId id="372" r:id="rId82"/>
    <p:sldId id="373" r:id="rId83"/>
    <p:sldId id="374" r:id="rId84"/>
    <p:sldId id="375" r:id="rId85"/>
    <p:sldId id="376" r:id="rId86"/>
    <p:sldId id="378" r:id="rId87"/>
    <p:sldId id="445" r:id="rId88"/>
    <p:sldId id="446" r:id="rId89"/>
    <p:sldId id="447" r:id="rId90"/>
    <p:sldId id="386" r:id="rId91"/>
    <p:sldId id="387" r:id="rId92"/>
    <p:sldId id="388" r:id="rId93"/>
    <p:sldId id="389" r:id="rId94"/>
    <p:sldId id="390" r:id="rId95"/>
    <p:sldId id="392" r:id="rId96"/>
    <p:sldId id="394" r:id="rId97"/>
    <p:sldId id="395" r:id="rId98"/>
    <p:sldId id="396" r:id="rId99"/>
    <p:sldId id="397" r:id="rId100"/>
    <p:sldId id="398" r:id="rId101"/>
    <p:sldId id="399" r:id="rId102"/>
    <p:sldId id="400" r:id="rId103"/>
    <p:sldId id="402" r:id="rId104"/>
    <p:sldId id="403" r:id="rId105"/>
    <p:sldId id="404" r:id="rId106"/>
    <p:sldId id="405" r:id="rId107"/>
    <p:sldId id="448" r:id="rId108"/>
    <p:sldId id="449" r:id="rId109"/>
    <p:sldId id="408" r:id="rId110"/>
    <p:sldId id="410" r:id="rId111"/>
    <p:sldId id="411" r:id="rId112"/>
    <p:sldId id="412" r:id="rId113"/>
    <p:sldId id="413" r:id="rId114"/>
    <p:sldId id="414" r:id="rId115"/>
    <p:sldId id="415" r:id="rId116"/>
    <p:sldId id="417" r:id="rId117"/>
    <p:sldId id="418" r:id="rId118"/>
    <p:sldId id="419" r:id="rId119"/>
    <p:sldId id="420" r:id="rId120"/>
    <p:sldId id="421" r:id="rId121"/>
    <p:sldId id="422" r:id="rId122"/>
    <p:sldId id="423" r:id="rId123"/>
    <p:sldId id="425" r:id="rId124"/>
    <p:sldId id="426" r:id="rId125"/>
    <p:sldId id="427" r:id="rId1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3084" autoAdjust="0"/>
    <p:restoredTop sz="99604" autoAdjust="0"/>
  </p:normalViewPr>
  <p:slideViewPr>
    <p:cSldViewPr>
      <p:cViewPr varScale="1">
        <p:scale>
          <a:sx n="83" d="100"/>
          <a:sy n="83" d="100"/>
        </p:scale>
        <p:origin x="-9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10/12/2010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>
            <a:lvl1pPr algn="ctr">
              <a:defRPr>
                <a:solidFill>
                  <a:schemeClr val="accent6">
                    <a:lumMod val="10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 vert="horz"/>
          <a:lstStyle>
            <a:lvl1pPr>
              <a:defRPr>
                <a:solidFill>
                  <a:schemeClr val="accent6">
                    <a:lumMod val="10000"/>
                  </a:schemeClr>
                </a:solidFill>
                <a:latin typeface="Bookman Old Style" pitchFamily="18" charset="0"/>
              </a:defRPr>
            </a:lvl1pPr>
            <a:lvl2pPr>
              <a:defRPr>
                <a:solidFill>
                  <a:schemeClr val="accent6">
                    <a:lumMod val="10000"/>
                  </a:schemeClr>
                </a:solidFill>
                <a:latin typeface="Bookman Old Style" pitchFamily="18" charset="0"/>
              </a:defRPr>
            </a:lvl2pPr>
            <a:lvl3pPr>
              <a:defRPr>
                <a:solidFill>
                  <a:schemeClr val="accent6">
                    <a:lumMod val="10000"/>
                  </a:schemeClr>
                </a:solidFill>
                <a:latin typeface="Bookman Old Style" pitchFamily="18" charset="0"/>
              </a:defRPr>
            </a:lvl3pPr>
            <a:lvl4pPr>
              <a:defRPr>
                <a:solidFill>
                  <a:schemeClr val="accent6">
                    <a:lumMod val="10000"/>
                  </a:schemeClr>
                </a:solidFill>
                <a:latin typeface="Bookman Old Style" pitchFamily="18" charset="0"/>
              </a:defRPr>
            </a:lvl4pPr>
            <a:lvl5pPr>
              <a:defRPr>
                <a:solidFill>
                  <a:schemeClr val="accent6">
                    <a:lumMod val="10000"/>
                  </a:schemeClr>
                </a:solidFill>
                <a:latin typeface="Bookman Old Style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10/12/2010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10/12/2010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10/12/2010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Involves both the respiratory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Four </a:t>
            </a:r>
            <a:r>
              <a:rPr lang="en-US" dirty="0"/>
              <a:t>processes that supply the body with O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Superior, middle, and inferior nasal </a:t>
            </a:r>
            <a:r>
              <a:rPr lang="en-US" dirty="0" err="1"/>
              <a:t>conchae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Protrude </a:t>
            </a:r>
            <a:r>
              <a:rPr lang="en-US" dirty="0"/>
              <a:t>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mucosal area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Enhance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of Respiration</a:t>
            </a:r>
          </a:p>
        </p:txBody>
      </p:sp>
      <p:sp>
        <p:nvSpPr>
          <p:cNvPr id="10343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Involves neurons in the </a:t>
            </a:r>
            <a:r>
              <a:rPr lang="en-US" dirty="0" smtClean="0"/>
              <a:t>__________________________________________ of </a:t>
            </a:r>
            <a:r>
              <a:rPr lang="en-US" dirty="0"/>
              <a:t>the medulla and </a:t>
            </a:r>
            <a:r>
              <a:rPr lang="en-US" dirty="0" err="1"/>
              <a:t>pons</a:t>
            </a:r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Medullary Respiratory Centers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95300" indent="-495300">
              <a:buFont typeface="Times" charset="0"/>
              <a:buAutoNum type="arabicPeriod"/>
            </a:pPr>
            <a:r>
              <a:rPr lang="en-US" dirty="0"/>
              <a:t>Dorsal respiratory group (DRG)</a:t>
            </a:r>
          </a:p>
          <a:p>
            <a:pPr marL="803275" lvl="1" indent="-457200"/>
            <a:endParaRPr lang="en-US" dirty="0" smtClean="0"/>
          </a:p>
          <a:p>
            <a:pPr marL="803275" lvl="1" indent="-457200"/>
            <a:r>
              <a:rPr lang="en-US" dirty="0" smtClean="0"/>
              <a:t>Near </a:t>
            </a:r>
            <a:r>
              <a:rPr lang="en-US" dirty="0"/>
              <a:t>the root of </a:t>
            </a:r>
            <a:r>
              <a:rPr lang="en-US" dirty="0" smtClean="0"/>
              <a:t>_</a:t>
            </a:r>
            <a:endParaRPr lang="en-US" dirty="0"/>
          </a:p>
          <a:p>
            <a:pPr marL="803275" lvl="1" indent="-457200"/>
            <a:endParaRPr lang="en-US" dirty="0" smtClean="0"/>
          </a:p>
          <a:p>
            <a:pPr marL="803275" lvl="1" indent="-457200"/>
            <a:r>
              <a:rPr lang="en-US" dirty="0" smtClean="0"/>
              <a:t>Integrates </a:t>
            </a:r>
            <a:r>
              <a:rPr lang="en-US" dirty="0"/>
              <a:t>input from peripheral stretch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Medullary Respiratory Centers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Times" charset="0"/>
              <a:buNone/>
            </a:pPr>
            <a:r>
              <a:rPr lang="en-US" dirty="0">
                <a:solidFill>
                  <a:srgbClr val="003D77"/>
                </a:solidFill>
              </a:rPr>
              <a:t>2.</a:t>
            </a:r>
            <a:r>
              <a:rPr lang="en-US" dirty="0"/>
              <a:t>	Ventral respiratory group (VRG)</a:t>
            </a:r>
          </a:p>
          <a:p>
            <a:pPr marL="800100" lvl="1" indent="-341313"/>
            <a:r>
              <a:rPr lang="en-US" dirty="0"/>
              <a:t>Rhythm-generating and integrative center</a:t>
            </a:r>
          </a:p>
          <a:p>
            <a:pPr marL="800100" lvl="1" indent="-341313"/>
            <a:r>
              <a:rPr lang="en-US" dirty="0"/>
              <a:t>Sets </a:t>
            </a:r>
            <a:r>
              <a:rPr lang="en-US" dirty="0" smtClean="0"/>
              <a:t>________________________________  </a:t>
            </a:r>
            <a:r>
              <a:rPr lang="en-US" dirty="0"/>
              <a:t>(12–15 breaths/minute)</a:t>
            </a:r>
          </a:p>
          <a:p>
            <a:pPr marL="800100" lvl="1" indent="-341313"/>
            <a:endParaRPr lang="en-US" dirty="0" smtClean="0"/>
          </a:p>
          <a:p>
            <a:pPr marL="800100" lvl="1" indent="-341313"/>
            <a:r>
              <a:rPr lang="en-US" dirty="0" err="1" smtClean="0"/>
              <a:t>Inspiratory</a:t>
            </a:r>
            <a:r>
              <a:rPr lang="en-US" dirty="0" smtClean="0"/>
              <a:t> </a:t>
            </a:r>
            <a:r>
              <a:rPr lang="en-US" dirty="0"/>
              <a:t>neurons excite the </a:t>
            </a:r>
            <a:r>
              <a:rPr lang="en-US" dirty="0" err="1"/>
              <a:t>inspiratory</a:t>
            </a:r>
            <a:r>
              <a:rPr lang="en-US" dirty="0"/>
              <a:t> muscles via the </a:t>
            </a:r>
            <a:r>
              <a:rPr lang="en-US" dirty="0" smtClean="0"/>
              <a:t>_</a:t>
            </a:r>
            <a:endParaRPr lang="en-US" dirty="0"/>
          </a:p>
          <a:p>
            <a:pPr marL="800100" lvl="1" indent="-341313"/>
            <a:endParaRPr lang="en-US" dirty="0" smtClean="0"/>
          </a:p>
          <a:p>
            <a:pPr marL="800100" lvl="1" indent="-341313"/>
            <a:r>
              <a:rPr lang="en-US" dirty="0" smtClean="0"/>
              <a:t>Expiratory </a:t>
            </a:r>
            <a:r>
              <a:rPr lang="en-US" dirty="0"/>
              <a:t>neurons </a:t>
            </a:r>
            <a:r>
              <a:rPr lang="en-US" dirty="0" smtClean="0"/>
              <a:t>____________________________ the </a:t>
            </a:r>
            <a:r>
              <a:rPr lang="en-US" dirty="0" err="1"/>
              <a:t>inspiratory</a:t>
            </a:r>
            <a:r>
              <a:rPr lang="en-US" dirty="0"/>
              <a:t> neurons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Pontine Respiratory Centers</a:t>
            </a:r>
          </a:p>
        </p:txBody>
      </p:sp>
      <p:sp>
        <p:nvSpPr>
          <p:cNvPr id="10855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Influence and modify activity of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Smooth out _______________________________ between inspiration and expiration and vice versa</a:t>
            </a:r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Genesis of the Respiratory Rhythm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Not well understood</a:t>
            </a:r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widely accepted hypothesis</a:t>
            </a:r>
          </a:p>
          <a:p>
            <a:pPr lvl="1"/>
            <a:r>
              <a:rPr lang="en-US" dirty="0" smtClean="0"/>
              <a:t>__________________________________________ of </a:t>
            </a:r>
            <a:r>
              <a:rPr lang="en-US" dirty="0"/>
              <a:t>two sets of interconnected neuronal networks in the medulla sets the rhythm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 and Rate of Breathing</a:t>
            </a:r>
          </a:p>
        </p:txBody>
      </p:sp>
      <p:sp>
        <p:nvSpPr>
          <p:cNvPr id="11264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___________________________________- is </a:t>
            </a:r>
            <a:r>
              <a:rPr lang="en-US" dirty="0"/>
              <a:t>determined by how actively the respiratory center stimulates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_____________________________is </a:t>
            </a:r>
            <a:r>
              <a:rPr lang="en-US" dirty="0"/>
              <a:t>determined by </a:t>
            </a:r>
            <a:r>
              <a:rPr lang="en-US" dirty="0" smtClean="0"/>
              <a:t>______________________________-the </a:t>
            </a:r>
            <a:r>
              <a:rPr lang="en-US" dirty="0" err="1"/>
              <a:t>inspiratory</a:t>
            </a:r>
            <a:r>
              <a:rPr lang="en-US" dirty="0"/>
              <a:t> center is active</a:t>
            </a:r>
          </a:p>
          <a:p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are </a:t>
            </a:r>
            <a:r>
              <a:rPr lang="en-US" dirty="0" smtClean="0"/>
              <a:t>__________________________________ in </a:t>
            </a:r>
            <a:r>
              <a:rPr lang="en-US" dirty="0"/>
              <a:t>response to changing body demands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Factors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dirty="0"/>
              <a:t>Influence of Pco</a:t>
            </a:r>
            <a:r>
              <a:rPr lang="en-US" sz="2600" baseline="-25000" dirty="0"/>
              <a:t>2</a:t>
            </a:r>
            <a:r>
              <a:rPr lang="en-US" sz="2600" dirty="0"/>
              <a:t>:</a:t>
            </a:r>
          </a:p>
          <a:p>
            <a:pPr lvl="1"/>
            <a:r>
              <a:rPr lang="en-US" sz="2400" dirty="0"/>
              <a:t>If Pco</a:t>
            </a:r>
            <a:r>
              <a:rPr lang="en-US" sz="2400" baseline="-25000" dirty="0"/>
              <a:t>2</a:t>
            </a:r>
            <a:r>
              <a:rPr lang="en-US" sz="2400" dirty="0"/>
              <a:t> levels rise </a:t>
            </a:r>
            <a:r>
              <a:rPr lang="en-US" sz="2400" dirty="0" smtClean="0"/>
              <a:t>(____________________________), 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accumulates in the brain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is hydrated; </a:t>
            </a:r>
            <a:endParaRPr lang="en-US" sz="2400" dirty="0" smtClean="0"/>
          </a:p>
          <a:p>
            <a:pPr lvl="2"/>
            <a:r>
              <a:rPr lang="en-US" sz="2000" dirty="0" smtClean="0"/>
              <a:t>resulting ____________________________________________ dissociates</a:t>
            </a:r>
            <a:r>
              <a:rPr lang="en-US" sz="2000" dirty="0"/>
              <a:t>, releasing H</a:t>
            </a:r>
            <a:r>
              <a:rPr lang="en-US" sz="2000" baseline="30000" dirty="0"/>
              <a:t>+</a:t>
            </a:r>
            <a:endParaRPr lang="en-US" sz="20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</a:t>
            </a:r>
            <a:r>
              <a:rPr lang="en-US" sz="2400" baseline="30000" dirty="0"/>
              <a:t>+</a:t>
            </a:r>
            <a:r>
              <a:rPr lang="en-US" sz="2400" dirty="0"/>
              <a:t> stimulates the </a:t>
            </a:r>
            <a:r>
              <a:rPr lang="en-US" sz="2400" dirty="0" smtClean="0"/>
              <a:t>_________________________________________________ of </a:t>
            </a:r>
            <a:r>
              <a:rPr lang="en-US" sz="2400" dirty="0"/>
              <a:t>the brain stem</a:t>
            </a:r>
          </a:p>
          <a:p>
            <a:pPr lvl="2"/>
            <a:r>
              <a:rPr lang="en-US" sz="2000" dirty="0" err="1"/>
              <a:t>Chemoreceptors</a:t>
            </a:r>
            <a:r>
              <a:rPr lang="en-US" sz="2000" dirty="0"/>
              <a:t> synapse with the respiratory regulatory centers, increasing the depth and rate of breathing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Depth and Rate of Breathing: P</a:t>
            </a:r>
            <a:r>
              <a:rPr lang="en-US" sz="4000" baseline="-25000"/>
              <a:t>CO2</a:t>
            </a:r>
            <a:endParaRPr lang="en-US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__________________________________________ </a:t>
            </a:r>
            <a:r>
              <a:rPr lang="en-US" dirty="0"/>
              <a:t>– increased depth and rate of breathing that: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Quickly ________________________________________ from </a:t>
            </a:r>
            <a:r>
              <a:rPr lang="en-US" dirty="0"/>
              <a:t>the blood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Occurs </a:t>
            </a:r>
            <a:r>
              <a:rPr lang="en-US" dirty="0"/>
              <a:t>in response to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Elevated Carbon dioxide levels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Though </a:t>
            </a:r>
            <a:r>
              <a:rPr lang="en-US" dirty="0"/>
              <a:t>a rise CO</a:t>
            </a:r>
            <a:r>
              <a:rPr lang="en-US" baseline="-25000" dirty="0"/>
              <a:t>2 </a:t>
            </a:r>
            <a:r>
              <a:rPr lang="en-US" dirty="0"/>
              <a:t>acts as the original stimulus, control of breathing at rest is regulated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Depth and Rate of Breathing: P</a:t>
            </a:r>
            <a:r>
              <a:rPr lang="en-US" sz="4000" baseline="-25000"/>
              <a:t>CO2</a:t>
            </a:r>
            <a:endParaRPr lang="en-US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 smtClean="0"/>
              <a:t>___________________________________________- breathing </a:t>
            </a:r>
            <a:r>
              <a:rPr lang="en-US" dirty="0"/>
              <a:t>due to abnormally </a:t>
            </a:r>
            <a:r>
              <a:rPr lang="en-US" dirty="0" smtClean="0"/>
              <a:t>_________________ levels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 (</a:t>
            </a:r>
            <a:r>
              <a:rPr lang="en-US" dirty="0"/>
              <a:t>breathing cessation) may occur until P</a:t>
            </a:r>
            <a:r>
              <a:rPr lang="en-US" baseline="-25000" dirty="0"/>
              <a:t>CO2</a:t>
            </a:r>
            <a:r>
              <a:rPr lang="en-US" dirty="0"/>
              <a:t> levels rise</a:t>
            </a:r>
          </a:p>
        </p:txBody>
      </p:sp>
    </p:spTree>
  </p:cSld>
  <p:clrMapOvr>
    <a:masterClrMapping/>
  </p:clrMapOvr>
  <p:transition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Factors</a:t>
            </a:r>
          </a:p>
        </p:txBody>
      </p:sp>
      <p:sp>
        <p:nvSpPr>
          <p:cNvPr id="1198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Influence of Po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dirty="0"/>
              <a:t>Peripheral </a:t>
            </a:r>
            <a:r>
              <a:rPr lang="en-US" dirty="0" err="1"/>
              <a:t>chemoreceptors</a:t>
            </a:r>
            <a:r>
              <a:rPr lang="en-US" dirty="0"/>
              <a:t> in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When </a:t>
            </a:r>
            <a:r>
              <a:rPr lang="en-US" dirty="0"/>
              <a:t>excited, they cause the respiratory centers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Substantial </a:t>
            </a:r>
            <a:r>
              <a:rPr lang="en-US" dirty="0"/>
              <a:t>drops in </a:t>
            </a:r>
            <a:r>
              <a:rPr lang="en-US" dirty="0" smtClean="0"/>
              <a:t>________________________ (</a:t>
            </a:r>
            <a:r>
              <a:rPr lang="en-US" dirty="0"/>
              <a:t>to 60 mm Hg) must occur in order to stimulate increased ventilation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Functions of the Nasal Mucosa and </a:t>
            </a:r>
            <a:r>
              <a:rPr lang="en-US" sz="3200" dirty="0" err="1"/>
              <a:t>Conchae</a:t>
            </a:r>
            <a:endParaRPr lang="en-US" sz="320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During inhalation, the </a:t>
            </a:r>
            <a:r>
              <a:rPr lang="en-US" dirty="0" err="1"/>
              <a:t>conchae</a:t>
            </a:r>
            <a:r>
              <a:rPr lang="en-US" dirty="0"/>
              <a:t> and nasal mucosa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exhalation these structures</a:t>
            </a:r>
          </a:p>
          <a:p>
            <a:pPr lvl="1"/>
            <a:r>
              <a:rPr lang="en-US" dirty="0" smtClean="0"/>
              <a:t>________________________________________ heat </a:t>
            </a:r>
            <a:r>
              <a:rPr lang="en-US" dirty="0"/>
              <a:t>and moisture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Factors</a:t>
            </a:r>
          </a:p>
        </p:txBody>
      </p:sp>
      <p:sp>
        <p:nvSpPr>
          <p:cNvPr id="1228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Influence of arterial pH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modify respiratory </a:t>
            </a:r>
            <a:r>
              <a:rPr lang="en-US" sz="2400" dirty="0" smtClean="0"/>
              <a:t>_________________________________________ even </a:t>
            </a:r>
            <a:r>
              <a:rPr lang="en-US" sz="2400" dirty="0"/>
              <a:t>if CO</a:t>
            </a:r>
            <a:r>
              <a:rPr lang="en-US" sz="2400" baseline="-25000" dirty="0"/>
              <a:t>2</a:t>
            </a:r>
            <a:r>
              <a:rPr lang="en-US" sz="2400" dirty="0"/>
              <a:t> and O</a:t>
            </a:r>
            <a:r>
              <a:rPr lang="en-US" sz="2400" baseline="-25000" dirty="0"/>
              <a:t>2</a:t>
            </a:r>
            <a:r>
              <a:rPr lang="en-US" sz="2400" dirty="0"/>
              <a:t> levels are normal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Decreased </a:t>
            </a:r>
            <a:r>
              <a:rPr lang="en-US" sz="2400" dirty="0"/>
              <a:t>pH may reflect</a:t>
            </a:r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Accumulation </a:t>
            </a:r>
            <a:r>
              <a:rPr lang="en-US" sz="2400" dirty="0"/>
              <a:t>of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Excess _______________________________________ in </a:t>
            </a:r>
            <a:r>
              <a:rPr lang="en-US" sz="2400" dirty="0"/>
              <a:t>patients with diabetes mellitus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Respiratory </a:t>
            </a:r>
            <a:r>
              <a:rPr lang="en-US" sz="2400" dirty="0"/>
              <a:t>system controls will attempt to raise the pH by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Chemical Factors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Normally </a:t>
            </a:r>
            <a:r>
              <a:rPr lang="en-US" dirty="0"/>
              <a:t>blood Po</a:t>
            </a:r>
            <a:r>
              <a:rPr lang="en-US" baseline="-25000" dirty="0"/>
              <a:t>2</a:t>
            </a:r>
            <a:r>
              <a:rPr lang="en-US" dirty="0"/>
              <a:t> affects breathing only indirectly by influencing peripheral chemoreceptor sensitivity to changes in Pco</a:t>
            </a:r>
            <a:r>
              <a:rPr lang="en-US" baseline="-25000" dirty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Chemical Factors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arterial Po</a:t>
            </a:r>
            <a:r>
              <a:rPr lang="en-US" baseline="-25000" dirty="0"/>
              <a:t>2</a:t>
            </a:r>
            <a:r>
              <a:rPr lang="en-US" dirty="0"/>
              <a:t> falls below 60 mm Hg, it becomes the major stimulus for respiration (via the peripheral </a:t>
            </a:r>
            <a:r>
              <a:rPr lang="en-US" dirty="0" err="1"/>
              <a:t>chemoreceptors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in arterial pH resulting from CO</a:t>
            </a:r>
            <a:r>
              <a:rPr lang="en-US" baseline="-25000" dirty="0"/>
              <a:t>2</a:t>
            </a:r>
            <a:r>
              <a:rPr lang="en-US" dirty="0"/>
              <a:t> retention or metabolic factors act indirectly through the peripheral </a:t>
            </a:r>
            <a:r>
              <a:rPr lang="en-US" dirty="0" err="1"/>
              <a:t>chemoreceptors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Influence of Higher Brain Centers</a:t>
            </a:r>
          </a:p>
        </p:txBody>
      </p:sp>
      <p:sp>
        <p:nvSpPr>
          <p:cNvPr id="12698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____________________________________ controls </a:t>
            </a:r>
            <a:r>
              <a:rPr lang="en-US" sz="2600" dirty="0"/>
              <a:t>act through the </a:t>
            </a:r>
            <a:r>
              <a:rPr lang="en-US" sz="2600" dirty="0" smtClean="0"/>
              <a:t>_________________________________ to </a:t>
            </a:r>
            <a:r>
              <a:rPr lang="en-US" sz="2600" dirty="0"/>
              <a:t>modify rate and depth of respiration </a:t>
            </a:r>
          </a:p>
          <a:p>
            <a:pPr lvl="1"/>
            <a:r>
              <a:rPr lang="en-US" sz="2400" dirty="0"/>
              <a:t>Example:  breath holding that occurs in anger or gasping with pain</a:t>
            </a:r>
          </a:p>
          <a:p>
            <a:endParaRPr lang="en-US" sz="2600" dirty="0" smtClean="0"/>
          </a:p>
          <a:p>
            <a:r>
              <a:rPr lang="en-US" sz="2600" dirty="0" smtClean="0"/>
              <a:t>A </a:t>
            </a:r>
            <a:r>
              <a:rPr lang="en-US" sz="2600" dirty="0"/>
              <a:t>rise in </a:t>
            </a:r>
            <a:r>
              <a:rPr lang="en-US" sz="2600" dirty="0" smtClean="0"/>
              <a:t>_______________________________________ acts </a:t>
            </a:r>
            <a:r>
              <a:rPr lang="en-US" sz="2600" dirty="0"/>
              <a:t>to increase respiratory rate</a:t>
            </a:r>
          </a:p>
          <a:p>
            <a:endParaRPr lang="en-US" sz="2600" dirty="0" smtClean="0"/>
          </a:p>
          <a:p>
            <a:r>
              <a:rPr lang="en-US" sz="2600" dirty="0" smtClean="0"/>
              <a:t>______________________________________________ are </a:t>
            </a:r>
            <a:r>
              <a:rPr lang="en-US" sz="2600" dirty="0"/>
              <a:t>direct signals from the cerebral motor cortex that bypass </a:t>
            </a:r>
            <a:r>
              <a:rPr lang="en-US" sz="2600" dirty="0" err="1"/>
              <a:t>medullary</a:t>
            </a:r>
            <a:r>
              <a:rPr lang="en-US" sz="2600" dirty="0"/>
              <a:t> controls</a:t>
            </a:r>
          </a:p>
          <a:p>
            <a:pPr lvl="1"/>
            <a:r>
              <a:rPr lang="en-US" sz="2400" dirty="0"/>
              <a:t>Example: </a:t>
            </a:r>
            <a:r>
              <a:rPr lang="en-US" sz="2400" dirty="0" smtClean="0"/>
              <a:t>__________________________________ breath </a:t>
            </a:r>
            <a:r>
              <a:rPr lang="en-US" sz="2400" dirty="0"/>
              <a:t>holding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Irritant Reflexes</a:t>
            </a:r>
          </a:p>
        </p:txBody>
      </p:sp>
      <p:sp>
        <p:nvSpPr>
          <p:cNvPr id="13005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Receptors in the bronchioles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Promote _____________________________________ of </a:t>
            </a:r>
            <a:r>
              <a:rPr lang="en-US" dirty="0"/>
              <a:t>air passages</a:t>
            </a:r>
          </a:p>
          <a:p>
            <a:endParaRPr lang="en-US" dirty="0" smtClean="0"/>
          </a:p>
          <a:p>
            <a:r>
              <a:rPr lang="en-US" dirty="0" smtClean="0"/>
              <a:t>Receptors </a:t>
            </a:r>
            <a:r>
              <a:rPr lang="en-US" dirty="0"/>
              <a:t>in the larger airways mediate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Inflation Reflex </a:t>
            </a:r>
          </a:p>
        </p:txBody>
      </p:sp>
      <p:sp>
        <p:nvSpPr>
          <p:cNvPr id="13210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Hering</a:t>
            </a:r>
            <a:r>
              <a:rPr lang="en-US" dirty="0"/>
              <a:t>-Breuer Reflex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______________________________________________ in </a:t>
            </a:r>
            <a:r>
              <a:rPr lang="en-US" dirty="0"/>
              <a:t>the pleurae and airways are stimulated by lung inflation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Inhibitory </a:t>
            </a:r>
            <a:r>
              <a:rPr lang="en-US" dirty="0"/>
              <a:t>signals to the </a:t>
            </a:r>
            <a:r>
              <a:rPr lang="en-US" dirty="0" err="1"/>
              <a:t>medullary</a:t>
            </a:r>
            <a:r>
              <a:rPr lang="en-US" dirty="0"/>
              <a:t> respiratory centers end inhalation and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Acts </a:t>
            </a:r>
            <a:r>
              <a:rPr lang="en-US" dirty="0"/>
              <a:t>more as a </a:t>
            </a:r>
            <a:r>
              <a:rPr lang="en-US" dirty="0" smtClean="0"/>
              <a:t>_______________________________________ response </a:t>
            </a:r>
            <a:r>
              <a:rPr lang="en-US" dirty="0"/>
              <a:t>than a normal regulatory mechanism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Adjustments are geared to both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in ventilation (10 to 20 fold) in response to metabolic needs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Pco</a:t>
            </a:r>
            <a:r>
              <a:rPr lang="en-US" baseline="-25000" dirty="0" smtClean="0"/>
              <a:t>2</a:t>
            </a:r>
            <a:r>
              <a:rPr lang="en-US" dirty="0"/>
              <a:t>, Po</a:t>
            </a:r>
            <a:r>
              <a:rPr lang="en-US" baseline="-25000" dirty="0"/>
              <a:t>2</a:t>
            </a:r>
            <a:r>
              <a:rPr lang="en-US" dirty="0"/>
              <a:t>, and pH remain surprisingly </a:t>
            </a:r>
            <a:r>
              <a:rPr lang="en-US" dirty="0" smtClean="0"/>
              <a:t>________________________________________ during </a:t>
            </a:r>
            <a:r>
              <a:rPr lang="en-US" dirty="0"/>
              <a:t>exercise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3722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Three neural factors cause increase in ventilation as exercise begins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Psychological stimuli</a:t>
            </a:r>
          </a:p>
          <a:p>
            <a:pPr lvl="2"/>
            <a:r>
              <a:rPr lang="en-US" dirty="0" smtClean="0"/>
              <a:t>_________________________________of </a:t>
            </a:r>
            <a:r>
              <a:rPr lang="en-US" dirty="0"/>
              <a:t>exercise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Simultaneous _______________________________________________ of </a:t>
            </a:r>
            <a:r>
              <a:rPr lang="en-US" dirty="0"/>
              <a:t>skeletal muscles and respiratory centers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Exictatory</a:t>
            </a:r>
            <a:r>
              <a:rPr lang="en-US" dirty="0" smtClean="0"/>
              <a:t> </a:t>
            </a:r>
            <a:r>
              <a:rPr lang="en-US" dirty="0"/>
              <a:t>impulses reaching respiratory </a:t>
            </a:r>
            <a:r>
              <a:rPr lang="en-US" dirty="0" smtClean="0"/>
              <a:t>centers</a:t>
            </a:r>
            <a:endParaRPr 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exercise ends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________________________________________________ suddenly </a:t>
            </a:r>
            <a:r>
              <a:rPr lang="en-US" dirty="0"/>
              <a:t>as the three neural factors shut off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Respiratory Adjustments: High Altitude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Quick travel to altitudes above 8000 feet may produce symptoms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Headaches</a:t>
            </a:r>
            <a:r>
              <a:rPr lang="en-US" dirty="0"/>
              <a:t>, shortness of breath, nausea, and dizziness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severe cases,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Paranasal Sinuses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frontal, sphenoid, </a:t>
            </a:r>
            <a:r>
              <a:rPr lang="en-US" dirty="0" err="1"/>
              <a:t>ethmoid</a:t>
            </a:r>
            <a:r>
              <a:rPr lang="en-US" dirty="0"/>
              <a:t>, and maxillary bones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 the </a:t>
            </a:r>
            <a:r>
              <a:rPr lang="en-US" dirty="0"/>
              <a:t>skull and help to warm and moisten the air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Acclimatization to High Altitude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Acclimatization: respiratory and hematopoietic adjustments to altitude </a:t>
            </a:r>
          </a:p>
          <a:p>
            <a:pPr lvl="1"/>
            <a:r>
              <a:rPr lang="en-US" dirty="0" err="1"/>
              <a:t>Chemoreceptors</a:t>
            </a:r>
            <a:r>
              <a:rPr lang="en-US" dirty="0"/>
              <a:t> become </a:t>
            </a:r>
            <a:r>
              <a:rPr lang="en-US" dirty="0" smtClean="0"/>
              <a:t>___________________________________________ to </a:t>
            </a:r>
            <a:r>
              <a:rPr lang="en-US" dirty="0"/>
              <a:t>Pco</a:t>
            </a:r>
            <a:r>
              <a:rPr lang="en-US" baseline="-25000" dirty="0"/>
              <a:t>2</a:t>
            </a:r>
            <a:r>
              <a:rPr lang="en-US" dirty="0"/>
              <a:t> when Po</a:t>
            </a:r>
            <a:r>
              <a:rPr lang="en-US" baseline="-25000" dirty="0"/>
              <a:t>2</a:t>
            </a:r>
            <a:r>
              <a:rPr lang="en-US" dirty="0"/>
              <a:t> declines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Substantial </a:t>
            </a:r>
            <a:r>
              <a:rPr lang="en-US" dirty="0"/>
              <a:t>decline in Po</a:t>
            </a:r>
            <a:r>
              <a:rPr lang="en-US" baseline="-25000" dirty="0"/>
              <a:t>2</a:t>
            </a:r>
            <a:r>
              <a:rPr lang="en-US" dirty="0"/>
              <a:t> directly stimulates peripheral </a:t>
            </a:r>
            <a:r>
              <a:rPr lang="en-US" dirty="0" err="1"/>
              <a:t>chemoreceptors</a:t>
            </a:r>
            <a:r>
              <a:rPr lang="en-US" dirty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Result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 smtClean="0"/>
              <a:t>minute </a:t>
            </a:r>
            <a:r>
              <a:rPr lang="en-US" dirty="0"/>
              <a:t>ventilation increases and </a:t>
            </a:r>
            <a:r>
              <a:rPr lang="en-US" dirty="0" smtClean="0"/>
              <a:t>______________________________________________________ to </a:t>
            </a:r>
            <a:r>
              <a:rPr lang="en-US" dirty="0"/>
              <a:t>2–3 L/min higher than at sea level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Acclimatization to High Altitude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Decline in blood O</a:t>
            </a:r>
            <a:r>
              <a:rPr lang="en-US" baseline="-25000" dirty="0"/>
              <a:t>2</a:t>
            </a:r>
            <a:r>
              <a:rPr lang="en-US" dirty="0"/>
              <a:t> stimulates the </a:t>
            </a:r>
            <a:r>
              <a:rPr lang="en-US" dirty="0" smtClean="0"/>
              <a:t>_______________________________________ to </a:t>
            </a:r>
            <a:r>
              <a:rPr lang="en-US" dirty="0"/>
              <a:t>accelerate production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_____________________________________________ to </a:t>
            </a:r>
            <a:r>
              <a:rPr lang="en-US" dirty="0"/>
              <a:t>provide long-term compensation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454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Chronic obstructive pulmonary disease (COPD)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Exemplified by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_________________________________________decrease </a:t>
            </a:r>
            <a:r>
              <a:rPr lang="en-US" sz="2400" dirty="0"/>
              <a:t>in the ability to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Other </a:t>
            </a:r>
            <a:r>
              <a:rPr lang="en-US" sz="2400" dirty="0"/>
              <a:t>common features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History of </a:t>
            </a:r>
            <a:r>
              <a:rPr lang="en-US" sz="2400" dirty="0" smtClean="0"/>
              <a:t>_______________________________-in </a:t>
            </a:r>
            <a:r>
              <a:rPr lang="en-US" sz="2400" dirty="0"/>
              <a:t>80% of patients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</a:p>
          <a:p>
            <a:pPr lvl="3">
              <a:lnSpc>
                <a:spcPct val="90000"/>
              </a:lnSpc>
            </a:pPr>
            <a:r>
              <a:rPr lang="en-US" sz="2400" dirty="0" smtClean="0"/>
              <a:t>labored </a:t>
            </a:r>
            <a:r>
              <a:rPr lang="en-US" sz="2400" dirty="0"/>
              <a:t>breathing (“air hunger”)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Coughing and frequent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Most victims develop respiratory failure (hypoventilation) accompanied by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Asthma</a:t>
            </a:r>
            <a:endParaRPr lang="en-US" sz="2600" dirty="0"/>
          </a:p>
          <a:p>
            <a:pPr lvl="1"/>
            <a:r>
              <a:rPr lang="en-US" sz="2400" dirty="0"/>
              <a:t>Characterized by coughing, </a:t>
            </a:r>
            <a:r>
              <a:rPr lang="en-US" sz="2400" dirty="0" smtClean="0"/>
              <a:t>_______________________________ , </a:t>
            </a:r>
            <a:r>
              <a:rPr lang="en-US" sz="2400" dirty="0"/>
              <a:t>wheezing, and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__________________________________________ of </a:t>
            </a:r>
            <a:r>
              <a:rPr lang="en-US" sz="2400" dirty="0"/>
              <a:t>the airways precedes </a:t>
            </a:r>
            <a:r>
              <a:rPr lang="en-US" sz="2400" dirty="0" err="1"/>
              <a:t>bronchospasms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Airway </a:t>
            </a:r>
            <a:r>
              <a:rPr lang="en-US" sz="2400" dirty="0"/>
              <a:t>inflammation is an </a:t>
            </a:r>
            <a:r>
              <a:rPr lang="en-US" sz="2400" dirty="0" smtClean="0"/>
              <a:t>___________________________________________ caused </a:t>
            </a:r>
            <a:r>
              <a:rPr lang="en-US" sz="2400" dirty="0"/>
              <a:t>by release of </a:t>
            </a:r>
            <a:r>
              <a:rPr lang="en-US" sz="2400" dirty="0" smtClean="0"/>
              <a:t>____________________________________, </a:t>
            </a:r>
            <a:r>
              <a:rPr lang="en-US" sz="2400" dirty="0"/>
              <a:t>production of </a:t>
            </a:r>
            <a:r>
              <a:rPr lang="en-US" sz="2400" dirty="0" err="1"/>
              <a:t>IgE</a:t>
            </a:r>
            <a:r>
              <a:rPr lang="en-US" sz="2400" dirty="0"/>
              <a:t>, and recruitment of inflammatory cells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Airways </a:t>
            </a:r>
            <a:r>
              <a:rPr lang="en-US" sz="2400" dirty="0"/>
              <a:t>thickened with </a:t>
            </a:r>
            <a:r>
              <a:rPr lang="en-US" sz="2400" dirty="0" smtClean="0"/>
              <a:t>__________________________________________________ magnify </a:t>
            </a:r>
            <a:r>
              <a:rPr lang="en-US" sz="2400" dirty="0"/>
              <a:t>the effect of </a:t>
            </a:r>
            <a:r>
              <a:rPr lang="en-US" sz="2400" dirty="0" err="1"/>
              <a:t>bronchospasms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5053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Infectious disease caused by the bacterium </a:t>
            </a:r>
            <a:r>
              <a:rPr lang="en-US" i="1" dirty="0"/>
              <a:t>Mycobacterium tuberculosis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Symptoms </a:t>
            </a:r>
            <a:r>
              <a:rPr lang="en-US" dirty="0"/>
              <a:t>include 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weight loss</a:t>
            </a:r>
          </a:p>
          <a:p>
            <a:pPr lvl="2"/>
            <a:r>
              <a:rPr lang="en-US" dirty="0" smtClean="0"/>
              <a:t>racking cough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Treatment </a:t>
            </a:r>
            <a:r>
              <a:rPr lang="en-US" dirty="0"/>
              <a:t>entails a 12-month course of antibiotics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5258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Lung cancer</a:t>
            </a:r>
            <a:endParaRPr lang="en-US" sz="2600" dirty="0"/>
          </a:p>
          <a:p>
            <a:pPr marL="608013" lvl="1">
              <a:lnSpc>
                <a:spcPct val="90000"/>
              </a:lnSpc>
            </a:pPr>
            <a:r>
              <a:rPr lang="en-US" sz="2400" dirty="0"/>
              <a:t>Leading cause of cancer deaths in North America</a:t>
            </a:r>
          </a:p>
          <a:p>
            <a:pPr marL="608013" lvl="1">
              <a:lnSpc>
                <a:spcPct val="90000"/>
              </a:lnSpc>
            </a:pPr>
            <a:r>
              <a:rPr lang="en-US" sz="2400" dirty="0" smtClean="0"/>
              <a:t>_______________of </a:t>
            </a:r>
            <a:r>
              <a:rPr lang="en-US" sz="2400" dirty="0"/>
              <a:t>all cases are the result of smoking</a:t>
            </a:r>
          </a:p>
          <a:p>
            <a:pPr marL="608013" lvl="1">
              <a:lnSpc>
                <a:spcPct val="90000"/>
              </a:lnSpc>
            </a:pPr>
            <a:r>
              <a:rPr lang="en-US" sz="2400" dirty="0"/>
              <a:t>The three most common types</a:t>
            </a:r>
          </a:p>
          <a:p>
            <a:pPr marL="1030288" lvl="2" indent="-392113">
              <a:lnSpc>
                <a:spcPct val="90000"/>
              </a:lnSpc>
              <a:buFont typeface="Times" charset="0"/>
              <a:buAutoNum type="arabicPeriod"/>
            </a:pPr>
            <a:r>
              <a:rPr lang="en-US" sz="2400" dirty="0" smtClean="0"/>
              <a:t>_________________________________________ (~20–40</a:t>
            </a:r>
            <a:r>
              <a:rPr lang="en-US" sz="2400" dirty="0"/>
              <a:t>% of cases) in bronchial epithelium</a:t>
            </a:r>
          </a:p>
          <a:p>
            <a:pPr marL="1030288" lvl="2" indent="-392113">
              <a:lnSpc>
                <a:spcPct val="90000"/>
              </a:lnSpc>
              <a:buFont typeface="Times" charset="0"/>
              <a:buAutoNum type="arabicPeriod"/>
            </a:pPr>
            <a:r>
              <a:rPr lang="en-US" sz="2400" dirty="0" smtClean="0"/>
              <a:t>________________________________________ </a:t>
            </a:r>
            <a:r>
              <a:rPr lang="en-US" sz="2400" dirty="0"/>
              <a:t>(~40% of cases) originates in peripheral lung areas</a:t>
            </a:r>
          </a:p>
          <a:p>
            <a:pPr marL="1030288" lvl="2" indent="-392113">
              <a:lnSpc>
                <a:spcPct val="90000"/>
              </a:lnSpc>
              <a:buFont typeface="Times" charset="0"/>
              <a:buAutoNum type="arabicPeriod"/>
            </a:pPr>
            <a:r>
              <a:rPr lang="en-US" sz="2400" dirty="0" smtClean="0"/>
              <a:t>________________________________________ (~</a:t>
            </a:r>
            <a:r>
              <a:rPr lang="en-US" sz="2400" dirty="0"/>
              <a:t>20% of cases) contains lymphocyte-like cells that originate in the primary bronchi and subsequently metastasize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Pharynx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Muscular tube that connects to the</a:t>
            </a:r>
          </a:p>
          <a:p>
            <a:pPr lvl="1"/>
            <a:r>
              <a:rPr lang="en-US" dirty="0" smtClean="0"/>
              <a:t>_____________________________________________ superiorly</a:t>
            </a:r>
            <a:endParaRPr lang="en-US" dirty="0"/>
          </a:p>
          <a:p>
            <a:pPr lvl="1"/>
            <a:r>
              <a:rPr lang="en-US" dirty="0"/>
              <a:t>Larynx and esophagus inferiorly</a:t>
            </a:r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____________________________________ to </a:t>
            </a:r>
            <a:r>
              <a:rPr lang="en-US" dirty="0"/>
              <a:t>the level of the sixth cervical vertebra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Nasopharynx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Air passageway posterior to the nasal </a:t>
            </a:r>
            <a:r>
              <a:rPr lang="en-US" dirty="0" smtClean="0"/>
              <a:t>cavity</a:t>
            </a:r>
          </a:p>
          <a:p>
            <a:endParaRPr lang="en-US" dirty="0" smtClean="0"/>
          </a:p>
          <a:p>
            <a:r>
              <a:rPr lang="en-US" dirty="0" smtClean="0"/>
              <a:t>Lining</a:t>
            </a:r>
          </a:p>
          <a:p>
            <a:pPr lvl="1"/>
            <a:r>
              <a:rPr lang="en-US" dirty="0" err="1" smtClean="0"/>
              <a:t>pseudostratified</a:t>
            </a:r>
            <a:r>
              <a:rPr lang="en-US" dirty="0" smtClean="0"/>
              <a:t> </a:t>
            </a:r>
            <a:r>
              <a:rPr lang="en-US" dirty="0"/>
              <a:t>columnar epithelium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close </a:t>
            </a:r>
            <a:r>
              <a:rPr lang="en-US" dirty="0" err="1"/>
              <a:t>nasopharynx</a:t>
            </a:r>
            <a:r>
              <a:rPr lang="en-US" dirty="0"/>
              <a:t> during swallowing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Nasopharynx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Pharyngeal tonsil </a:t>
            </a:r>
          </a:p>
          <a:p>
            <a:pPr lvl="1"/>
            <a:r>
              <a:rPr lang="en-US" dirty="0" smtClean="0"/>
              <a:t>also called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Located on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Pharyngotympanic</a:t>
            </a:r>
            <a:r>
              <a:rPr lang="en-US" dirty="0" smtClean="0"/>
              <a:t> tubes </a:t>
            </a:r>
          </a:p>
          <a:p>
            <a:pPr lvl="1"/>
            <a:r>
              <a:rPr lang="en-US" dirty="0" smtClean="0"/>
              <a:t>Also called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open into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Oropharynx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Passageway for food and air from the level of the soft palate to the epiglottis</a:t>
            </a:r>
          </a:p>
          <a:p>
            <a:endParaRPr lang="en-US" dirty="0" smtClean="0"/>
          </a:p>
          <a:p>
            <a:r>
              <a:rPr lang="en-US" dirty="0" smtClean="0"/>
              <a:t>Lining is </a:t>
            </a:r>
            <a:r>
              <a:rPr lang="en-US" dirty="0" smtClean="0"/>
              <a:t>______________________________________________ epithelium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 _______________________________ tonsils </a:t>
            </a:r>
            <a:r>
              <a:rPr lang="en-US" dirty="0"/>
              <a:t>in the lateral walls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_________________________________________ tonsil </a:t>
            </a:r>
            <a:r>
              <a:rPr lang="en-US" dirty="0"/>
              <a:t>on the posterior surface of the tongue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Laryngopharynx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Passageway for food and air</a:t>
            </a:r>
          </a:p>
          <a:p>
            <a:endParaRPr lang="en-US" dirty="0" smtClean="0"/>
          </a:p>
          <a:p>
            <a:r>
              <a:rPr lang="en-US" dirty="0" smtClean="0"/>
              <a:t>Posterior </a:t>
            </a:r>
            <a:r>
              <a:rPr lang="en-US" dirty="0"/>
              <a:t>to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Extends </a:t>
            </a:r>
            <a:r>
              <a:rPr lang="en-US" dirty="0"/>
              <a:t>to the larynx, where it is also continuous with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 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82575" indent="-282575"/>
            <a:r>
              <a:rPr lang="en-US" dirty="0"/>
              <a:t>Attaches to the </a:t>
            </a:r>
            <a:r>
              <a:rPr lang="en-US" dirty="0" smtClean="0"/>
              <a:t>___________________________ and </a:t>
            </a:r>
            <a:r>
              <a:rPr lang="en-US" dirty="0"/>
              <a:t>opens into the </a:t>
            </a:r>
            <a:r>
              <a:rPr lang="en-US" dirty="0" err="1"/>
              <a:t>laryngopharynx</a:t>
            </a:r>
            <a:r>
              <a:rPr lang="en-US" dirty="0"/>
              <a:t> </a:t>
            </a:r>
          </a:p>
          <a:p>
            <a:pPr marL="282575" indent="-282575"/>
            <a:endParaRPr lang="en-US" dirty="0" smtClean="0"/>
          </a:p>
          <a:p>
            <a:pPr marL="282575" indent="-282575"/>
            <a:r>
              <a:rPr lang="en-US" dirty="0" smtClean="0"/>
              <a:t>Continuous </a:t>
            </a:r>
            <a:r>
              <a:rPr lang="en-US" dirty="0"/>
              <a:t>with the </a:t>
            </a:r>
            <a:r>
              <a:rPr lang="en-US" dirty="0" smtClean="0"/>
              <a:t>_</a:t>
            </a:r>
            <a:endParaRPr lang="en-US" dirty="0"/>
          </a:p>
          <a:p>
            <a:pPr marL="282575" indent="-282575"/>
            <a:endParaRPr lang="en-US" dirty="0" smtClean="0"/>
          </a:p>
          <a:p>
            <a:pPr marL="282575" indent="-282575"/>
            <a:r>
              <a:rPr lang="en-US" dirty="0" smtClean="0"/>
              <a:t>Functions</a:t>
            </a:r>
            <a:endParaRPr lang="en-US" dirty="0"/>
          </a:p>
          <a:p>
            <a:pPr marL="692150" lvl="1" indent="-407988">
              <a:buFont typeface="Times" charset="0"/>
              <a:buAutoNum type="arabicPeriod"/>
            </a:pPr>
            <a:r>
              <a:rPr lang="en-US" dirty="0"/>
              <a:t>Provides </a:t>
            </a:r>
            <a:r>
              <a:rPr lang="en-US" dirty="0" smtClean="0"/>
              <a:t>an </a:t>
            </a:r>
            <a:r>
              <a:rPr lang="en-US" dirty="0" smtClean="0"/>
              <a:t>_</a:t>
            </a:r>
            <a:endParaRPr lang="en-US" dirty="0"/>
          </a:p>
          <a:p>
            <a:pPr marL="692150" lvl="1" indent="-407988">
              <a:buFont typeface="Times" charset="0"/>
              <a:buAutoNum type="arabicPeriod"/>
            </a:pPr>
            <a:endParaRPr lang="en-US" dirty="0" smtClean="0"/>
          </a:p>
          <a:p>
            <a:pPr marL="692150" lvl="1" indent="-407988">
              <a:buFont typeface="Times" charset="0"/>
              <a:buAutoNum type="arabicPeriod"/>
            </a:pPr>
            <a:r>
              <a:rPr lang="en-US" dirty="0" smtClean="0"/>
              <a:t>Routes </a:t>
            </a:r>
            <a:r>
              <a:rPr lang="en-US" dirty="0"/>
              <a:t>air and food into proper channels</a:t>
            </a:r>
          </a:p>
          <a:p>
            <a:pPr marL="692150" lvl="1" indent="-407988">
              <a:buFont typeface="Times" charset="0"/>
              <a:buAutoNum type="arabicPeriod"/>
            </a:pPr>
            <a:endParaRPr lang="en-US" dirty="0" smtClean="0"/>
          </a:p>
          <a:p>
            <a:pPr marL="692150" lvl="1" indent="-407988">
              <a:buFont typeface="Times" charset="0"/>
              <a:buAutoNum type="arabicPeriod"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Cartilages of the larynx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____________________________________ cartilage </a:t>
            </a:r>
            <a:r>
              <a:rPr lang="en-US" sz="2600" dirty="0"/>
              <a:t>except for the epiglottis</a:t>
            </a:r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___________________________________________ with </a:t>
            </a:r>
            <a:r>
              <a:rPr lang="en-US" sz="2600" dirty="0"/>
              <a:t>laryngeal prominence (Adam’s apple)</a:t>
            </a:r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Ring-shaped </a:t>
            </a:r>
            <a:r>
              <a:rPr lang="en-US" sz="2600" dirty="0" smtClean="0"/>
              <a:t>_</a:t>
            </a:r>
            <a:endParaRPr lang="en-US" sz="2600" dirty="0"/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Paired </a:t>
            </a:r>
            <a:r>
              <a:rPr lang="en-US" sz="2600" dirty="0" err="1"/>
              <a:t>arytenoid</a:t>
            </a:r>
            <a:r>
              <a:rPr lang="en-US" sz="2600" dirty="0"/>
              <a:t>, cuneiform, and </a:t>
            </a:r>
            <a:r>
              <a:rPr lang="en-US" sz="2600" dirty="0" err="1"/>
              <a:t>corniculate</a:t>
            </a:r>
            <a:r>
              <a:rPr lang="en-US" sz="2600" dirty="0"/>
              <a:t> cartilages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                                                          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 cartilage</a:t>
            </a:r>
            <a:r>
              <a:rPr lang="en-US" dirty="0"/>
              <a:t>; covers the laryngeal inlet during swallowing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Respiration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_________________________________(</a:t>
            </a:r>
            <a:r>
              <a:rPr lang="en-US" sz="2600" dirty="0"/>
              <a:t>breathing):</a:t>
            </a:r>
            <a:br>
              <a:rPr lang="en-US" sz="2600" dirty="0"/>
            </a:br>
            <a:r>
              <a:rPr lang="en-US" sz="2600" dirty="0"/>
              <a:t>movement of air into and out</a:t>
            </a:r>
            <a:br>
              <a:rPr lang="en-US" sz="2600" dirty="0"/>
            </a:br>
            <a:r>
              <a:rPr lang="en-US" sz="2600" dirty="0"/>
              <a:t>of the lungs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and CO</a:t>
            </a:r>
            <a:r>
              <a:rPr lang="en-US" sz="2400" baseline="-25000" dirty="0"/>
              <a:t>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exchange between the lungs</a:t>
            </a:r>
            <a:br>
              <a:rPr lang="en-US" sz="2400" dirty="0"/>
            </a:br>
            <a:r>
              <a:rPr lang="en-US" sz="2400" dirty="0"/>
              <a:t>and the blood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Transport: 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dirty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the blood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and CO</a:t>
            </a:r>
            <a:r>
              <a:rPr lang="en-US" sz="2400" baseline="-25000" dirty="0"/>
              <a:t>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exchange between systemic blood</a:t>
            </a:r>
            <a:br>
              <a:rPr lang="en-US" sz="2400" dirty="0"/>
            </a:br>
            <a:r>
              <a:rPr lang="en-US" sz="2400" dirty="0"/>
              <a:t>vessels and tissues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Vocal ligaments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Contain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Form the core </a:t>
            </a:r>
            <a:r>
              <a:rPr lang="en-US" dirty="0"/>
              <a:t>of </a:t>
            </a:r>
            <a:r>
              <a:rPr lang="en-US" dirty="0" smtClean="0"/>
              <a:t>________________________________ (</a:t>
            </a:r>
            <a:r>
              <a:rPr lang="en-US" dirty="0"/>
              <a:t>true vocal cords)</a:t>
            </a:r>
          </a:p>
          <a:p>
            <a:pPr lvl="2"/>
            <a:r>
              <a:rPr lang="en-US" dirty="0"/>
              <a:t>Opening between them is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Folds </a:t>
            </a:r>
            <a:r>
              <a:rPr lang="en-US" dirty="0"/>
              <a:t>vibrate to produce sound as air rushes up from the lungs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Vestibular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Superior </a:t>
            </a:r>
            <a:r>
              <a:rPr lang="en-US" dirty="0"/>
              <a:t>to the vocal folds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Help </a:t>
            </a:r>
            <a:r>
              <a:rPr lang="en-US" dirty="0"/>
              <a:t>to close the glottis during swallowing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Voice Production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intermittent </a:t>
            </a:r>
            <a:r>
              <a:rPr lang="en-US" dirty="0"/>
              <a:t>release of expired air while opening and closing the glottis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determined </a:t>
            </a:r>
            <a:r>
              <a:rPr lang="en-US" dirty="0"/>
              <a:t>by the length and tension of the vocal cords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depends </a:t>
            </a:r>
            <a:r>
              <a:rPr lang="en-US" dirty="0"/>
              <a:t>upon the force of air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Chambers </a:t>
            </a:r>
            <a:r>
              <a:rPr lang="en-US" dirty="0"/>
              <a:t>of pharynx, oral, nasal, and sinus cavities </a:t>
            </a:r>
            <a:r>
              <a:rPr lang="en-US" dirty="0" smtClean="0"/>
              <a:t>___________________________________________ sound </a:t>
            </a:r>
            <a:r>
              <a:rPr lang="en-US" dirty="0"/>
              <a:t>quality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Sound </a:t>
            </a:r>
            <a:r>
              <a:rPr lang="en-US" dirty="0"/>
              <a:t>is “shaped” into language by muscles of the pharynx, tongue, soft palate, and lips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Larynx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Vocal folds may act as a </a:t>
            </a:r>
            <a:r>
              <a:rPr lang="en-US" dirty="0" smtClean="0"/>
              <a:t>__________________________________ to </a:t>
            </a:r>
            <a:r>
              <a:rPr lang="en-US" dirty="0"/>
              <a:t>prevent air passage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_________________________________________ closes </a:t>
            </a:r>
            <a:r>
              <a:rPr lang="en-US" dirty="0"/>
              <a:t>to prevent exhalation</a:t>
            </a:r>
          </a:p>
          <a:p>
            <a:pPr lvl="1"/>
            <a:r>
              <a:rPr lang="en-US" dirty="0" smtClean="0"/>
              <a:t>_________________________________________ muscles </a:t>
            </a:r>
            <a:r>
              <a:rPr lang="en-US" dirty="0"/>
              <a:t>contract</a:t>
            </a:r>
          </a:p>
          <a:p>
            <a:pPr lvl="1"/>
            <a:r>
              <a:rPr lang="en-US" dirty="0"/>
              <a:t>Intra-abdominal pressure rises </a:t>
            </a:r>
          </a:p>
          <a:p>
            <a:pPr lvl="1"/>
            <a:r>
              <a:rPr lang="en-US" dirty="0"/>
              <a:t>Helps to </a:t>
            </a:r>
            <a:r>
              <a:rPr lang="en-US" dirty="0" smtClean="0"/>
              <a:t>_________________________________________ or </a:t>
            </a:r>
            <a:r>
              <a:rPr lang="en-US" dirty="0"/>
              <a:t>stabilizes the trunk during heavy lifting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Trachea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25425" indent="-225425">
              <a:lnSpc>
                <a:spcPct val="90000"/>
              </a:lnSpc>
            </a:pPr>
            <a:r>
              <a:rPr lang="en-US" dirty="0"/>
              <a:t>Windpipe: </a:t>
            </a:r>
            <a:endParaRPr lang="en-US" dirty="0" smtClean="0"/>
          </a:p>
          <a:p>
            <a:pPr marL="499745" lvl="1" indent="-225425">
              <a:lnSpc>
                <a:spcPct val="90000"/>
              </a:lnSpc>
            </a:pPr>
            <a:r>
              <a:rPr lang="en-US" dirty="0" smtClean="0"/>
              <a:t>from </a:t>
            </a:r>
            <a:r>
              <a:rPr lang="en-US" dirty="0"/>
              <a:t>the larynx into the </a:t>
            </a:r>
            <a:r>
              <a:rPr lang="en-US" dirty="0" err="1"/>
              <a:t>mediastinum</a:t>
            </a:r>
            <a:r>
              <a:rPr lang="en-US" dirty="0"/>
              <a:t> </a:t>
            </a:r>
          </a:p>
          <a:p>
            <a:pPr marL="225425" indent="-225425">
              <a:lnSpc>
                <a:spcPct val="90000"/>
              </a:lnSpc>
            </a:pPr>
            <a:endParaRPr lang="en-US" dirty="0" smtClean="0"/>
          </a:p>
          <a:p>
            <a:pPr marL="225425" indent="-225425">
              <a:lnSpc>
                <a:spcPct val="90000"/>
              </a:lnSpc>
            </a:pPr>
            <a:r>
              <a:rPr lang="en-US" dirty="0" smtClean="0"/>
              <a:t>Wall </a:t>
            </a:r>
            <a:r>
              <a:rPr lang="en-US" dirty="0"/>
              <a:t>composed of three layers</a:t>
            </a:r>
            <a:endParaRPr lang="en-US" sz="2800" dirty="0"/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r>
              <a:rPr lang="en-US" sz="2600" dirty="0" smtClean="0"/>
              <a:t> </a:t>
            </a:r>
          </a:p>
          <a:p>
            <a:pPr marL="1015683" lvl="2" indent="-401638">
              <a:lnSpc>
                <a:spcPct val="90000"/>
              </a:lnSpc>
            </a:pPr>
            <a:r>
              <a:rPr lang="en-US" sz="2200" dirty="0" smtClean="0"/>
              <a:t>ciliated </a:t>
            </a:r>
            <a:r>
              <a:rPr lang="en-US" sz="2200" dirty="0" err="1"/>
              <a:t>pseudostratified</a:t>
            </a:r>
            <a:r>
              <a:rPr lang="en-US" sz="2200" dirty="0"/>
              <a:t> epithelium with </a:t>
            </a:r>
            <a:r>
              <a:rPr lang="en-US" sz="2200" dirty="0" smtClean="0"/>
              <a:t>_</a:t>
            </a:r>
            <a:endParaRPr lang="en-US" sz="2200" dirty="0"/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endParaRPr lang="en-US" sz="2600" dirty="0" smtClean="0"/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r>
              <a:rPr lang="en-US" sz="2600" dirty="0" smtClean="0"/>
              <a:t> : </a:t>
            </a:r>
          </a:p>
          <a:p>
            <a:pPr marL="1015683" lvl="2" indent="-401638">
              <a:lnSpc>
                <a:spcPct val="90000"/>
              </a:lnSpc>
            </a:pPr>
            <a:r>
              <a:rPr lang="en-US" sz="2200" dirty="0" smtClean="0"/>
              <a:t>connective </a:t>
            </a:r>
            <a:r>
              <a:rPr lang="en-US" sz="2200" dirty="0"/>
              <a:t>tissue with </a:t>
            </a:r>
            <a:r>
              <a:rPr lang="en-US" sz="2200" dirty="0" err="1"/>
              <a:t>seromucous</a:t>
            </a:r>
            <a:r>
              <a:rPr lang="en-US" sz="2200" dirty="0"/>
              <a:t> glands</a:t>
            </a:r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r>
              <a:rPr lang="en-US" sz="2600" dirty="0"/>
              <a:t>Adventitia: </a:t>
            </a:r>
            <a:endParaRPr lang="en-US" sz="2600" dirty="0" smtClean="0"/>
          </a:p>
          <a:p>
            <a:pPr marL="1015683" lvl="2" indent="-401638">
              <a:lnSpc>
                <a:spcPct val="90000"/>
              </a:lnSpc>
            </a:pPr>
            <a:r>
              <a:rPr lang="en-US" sz="2200" dirty="0" smtClean="0"/>
              <a:t>outermost </a:t>
            </a:r>
            <a:r>
              <a:rPr lang="en-US" sz="2200" dirty="0"/>
              <a:t>layer made of </a:t>
            </a:r>
            <a:r>
              <a:rPr lang="en-US" sz="2200" dirty="0" smtClean="0"/>
              <a:t>______________________________________________ that </a:t>
            </a:r>
            <a:r>
              <a:rPr lang="en-US" sz="2200" dirty="0"/>
              <a:t>encases the C-shaped rings of hyaline cartilage</a:t>
            </a: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Trachea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Trachealis</a:t>
            </a:r>
            <a:r>
              <a:rPr lang="en-US" dirty="0"/>
              <a:t> muscle</a:t>
            </a:r>
          </a:p>
          <a:p>
            <a:pPr lvl="1"/>
            <a:r>
              <a:rPr lang="en-US" dirty="0"/>
              <a:t>Connects posterior parts of cartilage rings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Carina</a:t>
            </a:r>
            <a:endParaRPr lang="en-US" dirty="0"/>
          </a:p>
          <a:p>
            <a:pPr lvl="1"/>
            <a:r>
              <a:rPr lang="en-US" dirty="0"/>
              <a:t>Last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Point where trachea branches into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Bronchi and Subdivisions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2286000"/>
          </a:xfrm>
        </p:spPr>
        <p:txBody>
          <a:bodyPr/>
          <a:lstStyle/>
          <a:p>
            <a:r>
              <a:rPr lang="en-US" dirty="0"/>
              <a:t>Air passages undergo 23 orders of branching </a:t>
            </a:r>
          </a:p>
          <a:p>
            <a:endParaRPr lang="en-US" dirty="0" smtClean="0"/>
          </a:p>
          <a:p>
            <a:r>
              <a:rPr lang="en-US" dirty="0" smtClean="0"/>
              <a:t>Branching </a:t>
            </a:r>
            <a:r>
              <a:rPr lang="en-US" dirty="0"/>
              <a:t>pattern called the </a:t>
            </a:r>
            <a:r>
              <a:rPr lang="en-US" dirty="0" smtClean="0"/>
              <a:t>_</a:t>
            </a:r>
          </a:p>
          <a:p>
            <a:endParaRPr lang="en-US" dirty="0"/>
          </a:p>
        </p:txBody>
      </p:sp>
      <p:pic>
        <p:nvPicPr>
          <p:cNvPr id="2437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219200" y="4038600"/>
            <a:ext cx="2714625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3167063" cy="2628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 Structures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Trachea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right and left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main bronchus enters the </a:t>
            </a:r>
            <a:r>
              <a:rPr lang="en-US" dirty="0" smtClean="0"/>
              <a:t>_________________________ of </a:t>
            </a:r>
            <a:r>
              <a:rPr lang="en-US" dirty="0"/>
              <a:t>one lung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 main </a:t>
            </a:r>
            <a:r>
              <a:rPr lang="en-US" dirty="0"/>
              <a:t>bronchus is wider, shorter, and more vertical than the left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main bronchus branches into lobar (secondary) bronchi (three right, two left)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lobar bronchus supplies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 Structures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lobar bronchus branches into </a:t>
            </a:r>
            <a:r>
              <a:rPr lang="en-US" dirty="0" smtClean="0"/>
              <a:t>__________________________________ (</a:t>
            </a:r>
            <a:r>
              <a:rPr lang="en-US" dirty="0"/>
              <a:t>tertiary) bronchi</a:t>
            </a:r>
          </a:p>
          <a:p>
            <a:pPr lvl="1"/>
            <a:r>
              <a:rPr lang="en-US" dirty="0"/>
              <a:t>Segmental bronchi divide repeatedly</a:t>
            </a:r>
          </a:p>
          <a:p>
            <a:endParaRPr lang="en-US" dirty="0" smtClean="0"/>
          </a:p>
          <a:p>
            <a:r>
              <a:rPr lang="en-US" dirty="0" smtClean="0"/>
              <a:t>Bronchioles </a:t>
            </a:r>
            <a:r>
              <a:rPr lang="en-US" dirty="0"/>
              <a:t>are less than 1 mm in diameter</a:t>
            </a:r>
          </a:p>
          <a:p>
            <a:endParaRPr lang="en-US" dirty="0" smtClean="0"/>
          </a:p>
          <a:p>
            <a:r>
              <a:rPr lang="en-US" dirty="0" smtClean="0"/>
              <a:t>Terminal </a:t>
            </a:r>
            <a:r>
              <a:rPr lang="en-US" dirty="0"/>
              <a:t>bronchioles are the </a:t>
            </a:r>
            <a:r>
              <a:rPr lang="en-US" dirty="0" smtClean="0"/>
              <a:t>________________________________ , </a:t>
            </a:r>
            <a:r>
              <a:rPr lang="en-US" dirty="0"/>
              <a:t>less than 0.5 mm diameter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 Structures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From bronchi through bronchioles, structural changes occur</a:t>
            </a:r>
          </a:p>
          <a:p>
            <a:pPr lvl="1"/>
            <a:r>
              <a:rPr lang="en-US" dirty="0"/>
              <a:t>Cartilage rings give way to </a:t>
            </a:r>
            <a:r>
              <a:rPr lang="en-US" dirty="0" smtClean="0"/>
              <a:t>_</a:t>
            </a:r>
          </a:p>
          <a:p>
            <a:pPr lvl="2"/>
            <a:r>
              <a:rPr lang="en-US" dirty="0" smtClean="0"/>
              <a:t>cartilage </a:t>
            </a:r>
            <a:r>
              <a:rPr lang="en-US" dirty="0"/>
              <a:t>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Epithelium </a:t>
            </a:r>
            <a:r>
              <a:rPr lang="en-US" dirty="0"/>
              <a:t>changes from </a:t>
            </a:r>
            <a:r>
              <a:rPr lang="en-US" dirty="0" err="1"/>
              <a:t>pseudostratified</a:t>
            </a:r>
            <a:r>
              <a:rPr lang="en-US" dirty="0"/>
              <a:t> columnar to </a:t>
            </a:r>
            <a:r>
              <a:rPr lang="en-US" dirty="0" smtClean="0"/>
              <a:t>_</a:t>
            </a:r>
          </a:p>
          <a:p>
            <a:pPr lvl="2"/>
            <a:r>
              <a:rPr lang="en-US" dirty="0" smtClean="0"/>
              <a:t>________________________________________________________ become infrequent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Relative </a:t>
            </a:r>
            <a:r>
              <a:rPr lang="en-US" dirty="0"/>
              <a:t>amount of smooth muscle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Respiratory System: Functional Anatomy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Major organs</a:t>
            </a:r>
          </a:p>
          <a:p>
            <a:pPr lvl="1"/>
            <a:r>
              <a:rPr lang="en-US" dirty="0"/>
              <a:t>Nose, nasal cavity, and </a:t>
            </a:r>
            <a:r>
              <a:rPr lang="en-US" dirty="0" err="1"/>
              <a:t>paranasal</a:t>
            </a:r>
            <a:r>
              <a:rPr lang="en-US" dirty="0"/>
              <a:t> sinuses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Larynx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Bronchi and their branches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Zone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Respiratory bronchioles, </a:t>
            </a:r>
            <a:r>
              <a:rPr lang="en-US" dirty="0" smtClean="0"/>
              <a:t>_________________________________ , </a:t>
            </a:r>
            <a:r>
              <a:rPr lang="en-US" dirty="0"/>
              <a:t>alveolar sacs (clusters of alveoli)</a:t>
            </a:r>
          </a:p>
          <a:p>
            <a:endParaRPr lang="en-US" dirty="0" smtClean="0"/>
          </a:p>
          <a:p>
            <a:r>
              <a:rPr lang="en-US" dirty="0" smtClean="0"/>
              <a:t>~</a:t>
            </a:r>
            <a:r>
              <a:rPr lang="en-US" dirty="0"/>
              <a:t>300 million alveoli account for most of the lungs’ volume and are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Membrane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Alveolar </a:t>
            </a:r>
            <a:r>
              <a:rPr lang="en-US" dirty="0"/>
              <a:t>and capillary walls and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Alveolar </a:t>
            </a:r>
            <a:r>
              <a:rPr lang="en-US" dirty="0"/>
              <a:t>walls</a:t>
            </a:r>
          </a:p>
          <a:p>
            <a:pPr lvl="1"/>
            <a:r>
              <a:rPr lang="en-US" dirty="0"/>
              <a:t>Single layer of </a:t>
            </a:r>
            <a:r>
              <a:rPr lang="en-US" dirty="0" smtClean="0"/>
              <a:t>___________________________________________ (</a:t>
            </a:r>
            <a:r>
              <a:rPr lang="en-US" dirty="0"/>
              <a:t>type I cells)</a:t>
            </a:r>
          </a:p>
          <a:p>
            <a:endParaRPr lang="en-US" dirty="0" smtClean="0"/>
          </a:p>
          <a:p>
            <a:r>
              <a:rPr lang="en-US" dirty="0" smtClean="0"/>
              <a:t>Scattered </a:t>
            </a:r>
            <a:r>
              <a:rPr lang="en-US" dirty="0"/>
              <a:t>type II </a:t>
            </a:r>
            <a:r>
              <a:rPr lang="en-US" dirty="0" smtClean="0"/>
              <a:t>_____________________________ secrete _____________________________________ and </a:t>
            </a:r>
            <a:r>
              <a:rPr lang="en-US" dirty="0"/>
              <a:t>antimicrobial proteins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Alveoli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Surrounded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Contain </a:t>
            </a:r>
            <a:r>
              <a:rPr lang="en-US" dirty="0"/>
              <a:t>open </a:t>
            </a:r>
            <a:r>
              <a:rPr lang="en-US" dirty="0" smtClean="0"/>
              <a:t>_________________________ that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Connect </a:t>
            </a:r>
            <a:r>
              <a:rPr lang="en-US" dirty="0"/>
              <a:t>adjacent alveoli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Allow ______________________________________ throughout </a:t>
            </a:r>
            <a:r>
              <a:rPr lang="en-US" dirty="0"/>
              <a:t>the lung to be equalized</a:t>
            </a:r>
          </a:p>
          <a:p>
            <a:endParaRPr lang="en-US" dirty="0" smtClean="0"/>
          </a:p>
          <a:p>
            <a:r>
              <a:rPr lang="en-US" dirty="0" smtClean="0"/>
              <a:t>House </a:t>
            </a:r>
            <a:r>
              <a:rPr lang="en-US" dirty="0"/>
              <a:t>alveolar </a:t>
            </a:r>
            <a:r>
              <a:rPr lang="en-US" dirty="0" smtClean="0"/>
              <a:t>_____________________________  that </a:t>
            </a:r>
            <a:r>
              <a:rPr lang="en-US" dirty="0"/>
              <a:t>keep alveolar surfaces sterile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 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Occupy </a:t>
            </a:r>
            <a:r>
              <a:rPr lang="en-US" dirty="0" smtClean="0"/>
              <a:t>______________________________________ except </a:t>
            </a:r>
            <a:r>
              <a:rPr lang="en-US" dirty="0"/>
              <a:t>the </a:t>
            </a:r>
            <a:r>
              <a:rPr lang="en-US" dirty="0" err="1"/>
              <a:t>mediastinum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site </a:t>
            </a:r>
            <a:r>
              <a:rPr lang="en-US" dirty="0"/>
              <a:t>of vascular and bronchial attachments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anterior</a:t>
            </a:r>
            <a:r>
              <a:rPr lang="en-US" dirty="0"/>
              <a:t>, lateral, and posterior surfaces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Apex: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Base: </a:t>
            </a:r>
            <a:endParaRPr lang="en-US" dirty="0" smtClean="0"/>
          </a:p>
          <a:p>
            <a:pPr lvl="1"/>
            <a:r>
              <a:rPr lang="en-US" dirty="0" smtClean="0"/>
              <a:t>inferior </a:t>
            </a:r>
            <a:r>
              <a:rPr lang="en-US" dirty="0"/>
              <a:t>surface that rests on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/>
              <a:t>mediastinal</a:t>
            </a:r>
            <a:r>
              <a:rPr lang="en-US" dirty="0"/>
              <a:t> surface; site for attachment of blood vessels, bronchi, lymphatic vessels, and nerves </a:t>
            </a:r>
          </a:p>
          <a:p>
            <a:endParaRPr lang="en-US" dirty="0" smtClean="0"/>
          </a:p>
          <a:p>
            <a:r>
              <a:rPr lang="en-US" dirty="0" smtClean="0"/>
              <a:t>Cardiac </a:t>
            </a:r>
            <a:r>
              <a:rPr lang="en-US" dirty="0"/>
              <a:t>notch of left lung: </a:t>
            </a:r>
            <a:endParaRPr lang="en-US" dirty="0" smtClean="0"/>
          </a:p>
          <a:p>
            <a:pPr lvl="1"/>
            <a:r>
              <a:rPr lang="en-US" dirty="0" smtClean="0"/>
              <a:t>concavity </a:t>
            </a:r>
            <a:r>
              <a:rPr lang="en-US" dirty="0"/>
              <a:t>that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Left lung is smaller, separated into two lobes by an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Right </a:t>
            </a:r>
            <a:r>
              <a:rPr lang="en-US" dirty="0"/>
              <a:t>lung has </a:t>
            </a:r>
            <a:r>
              <a:rPr lang="en-US" dirty="0" smtClean="0"/>
              <a:t>___________________________ separated </a:t>
            </a:r>
            <a:r>
              <a:rPr lang="en-US" dirty="0"/>
              <a:t>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Bronchopulmonary</a:t>
            </a:r>
            <a:r>
              <a:rPr lang="en-US" dirty="0" smtClean="0"/>
              <a:t> </a:t>
            </a:r>
            <a:r>
              <a:rPr lang="en-US" dirty="0"/>
              <a:t>segments (10 right, 8–9 left)</a:t>
            </a:r>
          </a:p>
          <a:p>
            <a:endParaRPr lang="en-US" dirty="0" smtClean="0"/>
          </a:p>
          <a:p>
            <a:r>
              <a:rPr lang="en-US" dirty="0" smtClean="0"/>
              <a:t>Lobules </a:t>
            </a:r>
            <a:r>
              <a:rPr lang="en-US" dirty="0"/>
              <a:t>are the smallest subdivisions; served by bronchioles and their branches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Pulmonary </a:t>
            </a:r>
            <a:r>
              <a:rPr lang="en-US" dirty="0" smtClean="0"/>
              <a:t>circulation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Pulmonary _______________________________ deliver </a:t>
            </a:r>
            <a:r>
              <a:rPr lang="en-US" dirty="0"/>
              <a:t>systemic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Branch profusely, along with bronchi</a:t>
            </a:r>
          </a:p>
          <a:p>
            <a:pPr lvl="2"/>
            <a:r>
              <a:rPr lang="en-US" dirty="0"/>
              <a:t>Feed into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Pulmonary ______________________ carry ______________________________________________ from </a:t>
            </a:r>
            <a:r>
              <a:rPr lang="en-US" dirty="0"/>
              <a:t>respiratory zones to the heart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Systemic </a:t>
            </a:r>
            <a:r>
              <a:rPr lang="en-US" sz="2800" dirty="0" smtClean="0"/>
              <a:t>circulation</a:t>
            </a:r>
            <a:endParaRPr lang="en-US" sz="2800" dirty="0"/>
          </a:p>
          <a:p>
            <a:pPr lvl="1"/>
            <a:r>
              <a:rPr lang="en-US" sz="2600" dirty="0"/>
              <a:t>Bronchial arteries </a:t>
            </a:r>
            <a:r>
              <a:rPr lang="en-US" sz="2600" dirty="0" smtClean="0"/>
              <a:t>_</a:t>
            </a:r>
            <a:endParaRPr lang="en-US" sz="2600" dirty="0"/>
          </a:p>
          <a:p>
            <a:pPr lvl="2"/>
            <a:endParaRPr lang="en-US" sz="2600" dirty="0" smtClean="0"/>
          </a:p>
          <a:p>
            <a:pPr lvl="2"/>
            <a:r>
              <a:rPr lang="en-US" sz="2600" dirty="0" smtClean="0"/>
              <a:t>Arise </a:t>
            </a:r>
            <a:r>
              <a:rPr lang="en-US" sz="2600" dirty="0"/>
              <a:t>from </a:t>
            </a:r>
            <a:r>
              <a:rPr lang="en-US" sz="2600" dirty="0" smtClean="0"/>
              <a:t>_____________________________ and </a:t>
            </a:r>
            <a:r>
              <a:rPr lang="en-US" sz="2600" dirty="0"/>
              <a:t>enter the lungs at the </a:t>
            </a:r>
            <a:r>
              <a:rPr lang="en-US" sz="2600" dirty="0" err="1"/>
              <a:t>hilum</a:t>
            </a:r>
            <a:endParaRPr lang="en-US" sz="2600" dirty="0"/>
          </a:p>
          <a:p>
            <a:pPr lvl="2"/>
            <a:r>
              <a:rPr lang="en-US" sz="2600" dirty="0"/>
              <a:t>Supply all lung tissue except the alveoli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Bronchial </a:t>
            </a:r>
            <a:r>
              <a:rPr lang="en-US" sz="2600" dirty="0"/>
              <a:t>veins </a:t>
            </a:r>
            <a:r>
              <a:rPr lang="en-US" sz="2600" dirty="0" err="1"/>
              <a:t>anastomose</a:t>
            </a:r>
            <a:r>
              <a:rPr lang="en-US" sz="2600" dirty="0"/>
              <a:t> with pulmonary veins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Pulmonary _</a:t>
            </a:r>
            <a:endParaRPr lang="en-US" sz="2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Pleurae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Thin, double-layered </a:t>
            </a:r>
            <a:r>
              <a:rPr lang="en-US" dirty="0" err="1"/>
              <a:t>serosa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 on </a:t>
            </a:r>
            <a:r>
              <a:rPr lang="en-US" dirty="0"/>
              <a:t>thoracic wall and superior face of diaphragm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 on </a:t>
            </a:r>
            <a:r>
              <a:rPr lang="en-US" dirty="0"/>
              <a:t>external lung surface</a:t>
            </a:r>
          </a:p>
          <a:p>
            <a:endParaRPr lang="en-US" dirty="0" smtClean="0"/>
          </a:p>
          <a:p>
            <a:r>
              <a:rPr lang="en-US" dirty="0" smtClean="0"/>
              <a:t>Pleural </a:t>
            </a:r>
            <a:r>
              <a:rPr lang="en-US" dirty="0"/>
              <a:t>fluid fills the </a:t>
            </a:r>
            <a:r>
              <a:rPr lang="en-US" dirty="0" err="1"/>
              <a:t>slitlike</a:t>
            </a:r>
            <a:r>
              <a:rPr lang="en-US" dirty="0"/>
              <a:t> pleural cavity</a:t>
            </a:r>
          </a:p>
          <a:p>
            <a:pPr lvl="1"/>
            <a:r>
              <a:rPr lang="en-US" dirty="0"/>
              <a:t>Provides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Breathing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25425" indent="-225425"/>
            <a:r>
              <a:rPr lang="en-US" dirty="0"/>
              <a:t>Pulmonary ventilation consists of two phases</a:t>
            </a:r>
          </a:p>
          <a:p>
            <a:pPr marL="684213" lvl="1" indent="-344488">
              <a:buFont typeface="Times" charset="0"/>
              <a:buAutoNum type="arabicPeriod"/>
            </a:pPr>
            <a:endParaRPr lang="en-US" dirty="0" smtClean="0"/>
          </a:p>
          <a:p>
            <a:pPr marL="684213" lvl="1" indent="-344488">
              <a:buFont typeface="Times" charset="0"/>
              <a:buAutoNum type="arabicPeriod"/>
            </a:pPr>
            <a:r>
              <a:rPr lang="en-US" dirty="0" smtClean="0"/>
              <a:t>Inspiration</a:t>
            </a:r>
            <a:r>
              <a:rPr lang="en-US" dirty="0"/>
              <a:t>: </a:t>
            </a:r>
            <a:r>
              <a:rPr lang="en-US" dirty="0" smtClean="0"/>
              <a:t> </a:t>
            </a:r>
            <a:endParaRPr lang="en-US" dirty="0"/>
          </a:p>
          <a:p>
            <a:pPr marL="684213" lvl="1" indent="-344488">
              <a:buFont typeface="Times" charset="0"/>
              <a:buAutoNum type="arabicPeriod"/>
            </a:pPr>
            <a:endParaRPr lang="en-US" dirty="0" smtClean="0"/>
          </a:p>
          <a:p>
            <a:pPr marL="684213" lvl="1" indent="-344488">
              <a:buFont typeface="Times" charset="0"/>
              <a:buAutoNum type="arabicPeriod"/>
            </a:pPr>
            <a:r>
              <a:rPr lang="en-US" dirty="0" smtClean="0"/>
              <a:t>___________________________________________: </a:t>
            </a:r>
            <a:r>
              <a:rPr lang="en-US" dirty="0"/>
              <a:t>gases exit the lungs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Anatomy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Respiratory zone: </a:t>
            </a:r>
            <a:endParaRPr lang="en-US" dirty="0" smtClean="0"/>
          </a:p>
          <a:p>
            <a:pPr lvl="1"/>
            <a:r>
              <a:rPr lang="en-US" dirty="0" smtClean="0"/>
              <a:t>site </a:t>
            </a:r>
            <a:r>
              <a:rPr lang="en-US" dirty="0"/>
              <a:t>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Microscopic </a:t>
            </a:r>
            <a:r>
              <a:rPr lang="en-US" dirty="0"/>
              <a:t>structures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respiratory bronchioles, alveolar ducts, and alveoli</a:t>
            </a:r>
          </a:p>
          <a:p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conduits </a:t>
            </a:r>
            <a:r>
              <a:rPr lang="en-US" dirty="0"/>
              <a:t>to gas exchange sites</a:t>
            </a:r>
          </a:p>
          <a:p>
            <a:pPr lvl="1"/>
            <a:r>
              <a:rPr lang="en-US" dirty="0"/>
              <a:t>Includes all other respiratory structures</a:t>
            </a:r>
          </a:p>
          <a:p>
            <a:endParaRPr lang="en-US" dirty="0" smtClean="0"/>
          </a:p>
          <a:p>
            <a:r>
              <a:rPr lang="en-US" dirty="0" smtClean="0"/>
              <a:t>Respiratory </a:t>
            </a:r>
            <a:r>
              <a:rPr lang="en-US" dirty="0"/>
              <a:t>muscles: </a:t>
            </a:r>
            <a:endParaRPr lang="en-US" dirty="0" smtClean="0"/>
          </a:p>
          <a:p>
            <a:pPr lvl="1"/>
            <a:r>
              <a:rPr lang="en-US" dirty="0" smtClean="0"/>
              <a:t>________________________________________ and </a:t>
            </a:r>
            <a:r>
              <a:rPr lang="en-US" dirty="0"/>
              <a:t>other muscles that promote ventilation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Pressure Relationships in the Thoracic Cavity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Atmospheric pressure (</a:t>
            </a:r>
            <a:r>
              <a:rPr lang="en-US" sz="2800" dirty="0" err="1"/>
              <a:t>P</a:t>
            </a:r>
            <a:r>
              <a:rPr lang="en-US" sz="2800" baseline="-25000" dirty="0" err="1"/>
              <a:t>atm</a:t>
            </a:r>
            <a:r>
              <a:rPr lang="en-US" sz="2800" dirty="0"/>
              <a:t>)</a:t>
            </a:r>
          </a:p>
          <a:p>
            <a:pPr lvl="1"/>
            <a:r>
              <a:rPr lang="en-US" sz="2600" dirty="0"/>
              <a:t>Pressure exerted by the air surrounding the body </a:t>
            </a:r>
          </a:p>
          <a:p>
            <a:pPr lvl="1"/>
            <a:r>
              <a:rPr lang="en-US" sz="2600" dirty="0"/>
              <a:t>760 mm Hg at sea level</a:t>
            </a:r>
            <a:endParaRPr lang="en-US" sz="2400" dirty="0"/>
          </a:p>
          <a:p>
            <a:r>
              <a:rPr lang="en-US" sz="2800" dirty="0"/>
              <a:t>Respiratory pressures are described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_______________________________________ respiratory </a:t>
            </a:r>
            <a:r>
              <a:rPr lang="en-US" sz="2600" dirty="0"/>
              <a:t>pressure is less than </a:t>
            </a:r>
            <a:r>
              <a:rPr lang="en-US" sz="2600" dirty="0" err="1"/>
              <a:t>P</a:t>
            </a:r>
            <a:r>
              <a:rPr lang="en-US" sz="2600" baseline="-25000" dirty="0" err="1"/>
              <a:t>atm</a:t>
            </a:r>
            <a:r>
              <a:rPr lang="en-US" sz="2600" dirty="0"/>
              <a:t> </a:t>
            </a:r>
          </a:p>
          <a:p>
            <a:pPr lvl="1"/>
            <a:r>
              <a:rPr lang="en-US" sz="2600" dirty="0" smtClean="0"/>
              <a:t>_______________________________________ respiratory </a:t>
            </a:r>
            <a:r>
              <a:rPr lang="en-US" sz="2600" dirty="0"/>
              <a:t>pressure is greater than </a:t>
            </a:r>
            <a:r>
              <a:rPr lang="en-US" sz="2600" dirty="0" err="1"/>
              <a:t>P</a:t>
            </a:r>
            <a:r>
              <a:rPr lang="en-US" sz="2600" baseline="-25000" dirty="0" err="1"/>
              <a:t>atm</a:t>
            </a:r>
            <a:endParaRPr lang="en-US" sz="2600" dirty="0"/>
          </a:p>
          <a:p>
            <a:pPr lvl="1"/>
            <a:r>
              <a:rPr lang="en-US" sz="2600" dirty="0"/>
              <a:t>Zero respiratory pressure = </a:t>
            </a:r>
            <a:r>
              <a:rPr lang="en-US" sz="2600" dirty="0" err="1"/>
              <a:t>P</a:t>
            </a:r>
            <a:r>
              <a:rPr lang="en-US" sz="2600" baseline="-25000" dirty="0" err="1"/>
              <a:t>atm</a:t>
            </a:r>
            <a:endParaRPr lang="en-US" sz="2600" baseline="-25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Intrapulmonary Pressure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Intrapulmonary (intra-alveolar) pressure (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Pressure </a:t>
            </a:r>
            <a:r>
              <a:rPr lang="en-US" dirty="0"/>
              <a:t>in the alveoli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Fluctuates </a:t>
            </a:r>
            <a:r>
              <a:rPr lang="en-US" dirty="0"/>
              <a:t>with breathing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eventually equalizes with </a:t>
            </a:r>
            <a:r>
              <a:rPr lang="en-US" dirty="0" err="1"/>
              <a:t>P</a:t>
            </a:r>
            <a:r>
              <a:rPr lang="en-US" baseline="-25000" dirty="0" err="1"/>
              <a:t>atm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Intrapleural Pressure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Intrapleural</a:t>
            </a:r>
            <a:r>
              <a:rPr lang="en-US" dirty="0"/>
              <a:t> pressure (P</a:t>
            </a:r>
            <a:r>
              <a:rPr lang="en-US" baseline="-25000" dirty="0"/>
              <a:t>ip</a:t>
            </a:r>
            <a:r>
              <a:rPr lang="en-US" dirty="0"/>
              <a:t>):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Pressure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 with </a:t>
            </a:r>
            <a:r>
              <a:rPr lang="en-US" dirty="0"/>
              <a:t>breathing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a </a:t>
            </a:r>
            <a:r>
              <a:rPr lang="en-US" dirty="0" smtClean="0"/>
              <a:t>_______________________________________ pressure </a:t>
            </a:r>
            <a:r>
              <a:rPr lang="en-US" dirty="0"/>
              <a:t>(&lt;</a:t>
            </a:r>
            <a:r>
              <a:rPr lang="en-US" dirty="0" err="1"/>
              <a:t>P</a:t>
            </a:r>
            <a:r>
              <a:rPr lang="en-US" baseline="-25000" dirty="0" err="1"/>
              <a:t>atm</a:t>
            </a:r>
            <a:r>
              <a:rPr lang="en-US" dirty="0"/>
              <a:t> and &lt;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Intrapleural Pressure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Negative P</a:t>
            </a:r>
            <a:r>
              <a:rPr lang="en-US" baseline="-25000" dirty="0"/>
              <a:t>ip</a:t>
            </a:r>
            <a:r>
              <a:rPr lang="en-US" dirty="0"/>
              <a:t> is caused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Two </a:t>
            </a:r>
            <a:r>
              <a:rPr lang="en-US" dirty="0"/>
              <a:t>inward forces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Elastic </a:t>
            </a:r>
            <a:r>
              <a:rPr lang="en-US" dirty="0" smtClean="0"/>
              <a:t>___________________________________ of </a:t>
            </a:r>
            <a:r>
              <a:rPr lang="en-US" dirty="0"/>
              <a:t>lungs decreases lung size</a:t>
            </a:r>
          </a:p>
          <a:p>
            <a:pPr lvl="2"/>
            <a:r>
              <a:rPr lang="en-US" dirty="0" smtClean="0"/>
              <a:t> _______________________________________________ of </a:t>
            </a:r>
            <a:r>
              <a:rPr lang="en-US" dirty="0"/>
              <a:t>alveolar fluid reduces alveolar size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outward force tends to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 smtClean="0"/>
              <a:t>___________________________________________ of </a:t>
            </a:r>
            <a:r>
              <a:rPr lang="en-US" dirty="0"/>
              <a:t>the chest wall pulls the thorax outward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Pressure Relationships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P</a:t>
            </a:r>
            <a:r>
              <a:rPr lang="en-US" baseline="-25000" dirty="0"/>
              <a:t>ip</a:t>
            </a:r>
            <a:r>
              <a:rPr lang="en-US" dirty="0"/>
              <a:t> = 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 – P</a:t>
            </a:r>
            <a:r>
              <a:rPr lang="en-US" baseline="-25000" dirty="0"/>
              <a:t>ip</a:t>
            </a:r>
            <a:r>
              <a:rPr lang="en-US" dirty="0"/>
              <a:t>) = </a:t>
            </a:r>
            <a:r>
              <a:rPr lang="en-US" dirty="0" err="1"/>
              <a:t>transpulmonary</a:t>
            </a:r>
            <a:r>
              <a:rPr lang="en-US" dirty="0"/>
              <a:t> pressure</a:t>
            </a:r>
          </a:p>
          <a:p>
            <a:pPr lvl="1"/>
            <a:r>
              <a:rPr lang="en-US" dirty="0"/>
              <a:t>Keeps the airways open</a:t>
            </a:r>
          </a:p>
          <a:p>
            <a:pPr lvl="1"/>
            <a:r>
              <a:rPr lang="en-US" dirty="0"/>
              <a:t>The greater the </a:t>
            </a:r>
            <a:r>
              <a:rPr lang="en-US" dirty="0" err="1"/>
              <a:t>transpulmonary</a:t>
            </a:r>
            <a:r>
              <a:rPr lang="en-US" dirty="0"/>
              <a:t> pressure,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4419600" cy="4953000"/>
          </a:xfrm>
        </p:spPr>
        <p:txBody>
          <a:bodyPr/>
          <a:lstStyle/>
          <a:p>
            <a:r>
              <a:rPr lang="en-US" dirty="0" smtClean="0"/>
              <a:t>_______________________ (</a:t>
            </a:r>
            <a:r>
              <a:rPr lang="en-US" dirty="0"/>
              <a:t>lung collapse) is due 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Plugged </a:t>
            </a:r>
            <a:r>
              <a:rPr lang="en-US" dirty="0"/>
              <a:t>bronchioles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Wound </a:t>
            </a:r>
            <a:r>
              <a:rPr lang="en-US" dirty="0"/>
              <a:t>that admits air into pleural </a:t>
            </a:r>
            <a:r>
              <a:rPr lang="en-US" dirty="0" smtClean="0"/>
              <a:t>cavity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371600"/>
            <a:ext cx="3990109" cy="487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Ventilation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Inspiration and expiration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 processes </a:t>
            </a:r>
            <a:r>
              <a:rPr lang="en-US" dirty="0"/>
              <a:t>that depend on </a:t>
            </a:r>
            <a:r>
              <a:rPr lang="en-US" dirty="0" smtClean="0"/>
              <a:t>_____________________________ changes </a:t>
            </a:r>
            <a:r>
              <a:rPr lang="en-US" dirty="0"/>
              <a:t>in the thoracic cavity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Volume </a:t>
            </a:r>
            <a:r>
              <a:rPr lang="en-US" dirty="0"/>
              <a:t>changes </a:t>
            </a:r>
            <a:r>
              <a:rPr lang="en-US" dirty="0" smtClean="0">
                <a:sym typeface="Symbol" charset="2"/>
              </a:rPr>
              <a:t>yield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Pressure </a:t>
            </a:r>
            <a:r>
              <a:rPr lang="en-US" dirty="0"/>
              <a:t>changes </a:t>
            </a:r>
            <a:r>
              <a:rPr lang="en-US" dirty="0" smtClean="0">
                <a:sym typeface="Symbol" charset="2"/>
              </a:rPr>
              <a:t>cause </a:t>
            </a:r>
            <a:r>
              <a:rPr lang="en-US" dirty="0" smtClean="0"/>
              <a:t>gases </a:t>
            </a:r>
            <a:r>
              <a:rPr lang="en-US" dirty="0"/>
              <a:t>flow to equalize pressure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Inspiration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active process</a:t>
            </a:r>
          </a:p>
          <a:p>
            <a:pPr lvl="1"/>
            <a:r>
              <a:rPr lang="en-US" dirty="0" smtClean="0"/>
              <a:t>_________________________________ muscles </a:t>
            </a:r>
            <a:r>
              <a:rPr lang="en-US" dirty="0"/>
              <a:t>contract </a:t>
            </a:r>
          </a:p>
          <a:p>
            <a:pPr lvl="1"/>
            <a:r>
              <a:rPr lang="en-US" dirty="0"/>
              <a:t>Thoracic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Lungs </a:t>
            </a:r>
            <a:r>
              <a:rPr lang="en-US" dirty="0"/>
              <a:t>are stretched and intrapulmonary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Intrapulmonary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Air </a:t>
            </a:r>
            <a:r>
              <a:rPr lang="en-US" dirty="0"/>
              <a:t>flows into the lungs, down its pressure </a:t>
            </a:r>
            <a:r>
              <a:rPr lang="en-US" dirty="0" smtClean="0"/>
              <a:t>gradient until intrapulmonary pressure is the same as atmospheric pressure 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Expiration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Quiet expiration is normally a </a:t>
            </a:r>
            <a:r>
              <a:rPr lang="en-US" sz="2600" dirty="0" smtClean="0"/>
              <a:t>_________________________ process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Inspiratory</a:t>
            </a:r>
            <a:r>
              <a:rPr lang="en-US" sz="2400" dirty="0"/>
              <a:t> muscles relax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Thoracic cavity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Elastic lungs </a:t>
            </a:r>
            <a:r>
              <a:rPr lang="en-US" sz="2400" dirty="0" smtClean="0"/>
              <a:t>_____________________________ and </a:t>
            </a:r>
            <a:r>
              <a:rPr lang="en-US" sz="2400" dirty="0"/>
              <a:t>intrapulmonary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Intrapulmonary __________________________________________ than atmospheric pressure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Air flows out of the lungs down its pressure </a:t>
            </a:r>
            <a:r>
              <a:rPr lang="en-US" sz="2400" dirty="0" smtClean="0"/>
              <a:t>gradient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Note</a:t>
            </a:r>
            <a:r>
              <a:rPr lang="en-US" sz="2600" dirty="0"/>
              <a:t>: </a:t>
            </a:r>
            <a:r>
              <a:rPr lang="en-US" sz="2600" dirty="0" smtClean="0"/>
              <a:t>___________________________expiration </a:t>
            </a:r>
            <a:r>
              <a:rPr lang="en-US" sz="2600" dirty="0"/>
              <a:t>is an </a:t>
            </a:r>
            <a:r>
              <a:rPr lang="en-US" sz="2600" dirty="0" smtClean="0"/>
              <a:t>___________________________________ process</a:t>
            </a:r>
            <a:r>
              <a:rPr lang="en-US" sz="2600" dirty="0"/>
              <a:t>: it uses abdominal and internal </a:t>
            </a:r>
            <a:r>
              <a:rPr lang="en-US" sz="2600" dirty="0" err="1"/>
              <a:t>intercostal</a:t>
            </a:r>
            <a:r>
              <a:rPr lang="en-US" sz="2600" dirty="0"/>
              <a:t> muscles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Physical Factors Influencing Pulmonary Ventilation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346075" indent="-346075"/>
            <a:r>
              <a:rPr lang="en-US" dirty="0" err="1"/>
              <a:t>Inspiratory</a:t>
            </a:r>
            <a:r>
              <a:rPr lang="en-US" dirty="0"/>
              <a:t> muscles consume energy to overcome three factors that hinder air passage and pulmonary ventilation</a:t>
            </a:r>
          </a:p>
          <a:p>
            <a:pPr marL="755650" lvl="1" indent="-407988">
              <a:buFont typeface="Times" charset="0"/>
              <a:buAutoNum type="arabicPeriod"/>
            </a:pPr>
            <a:endParaRPr lang="en-US" dirty="0" smtClean="0"/>
          </a:p>
          <a:p>
            <a:pPr marL="755650" lvl="1" indent="-407988">
              <a:buFont typeface="Times" charset="0"/>
              <a:buAutoNum type="arabicPeriod"/>
            </a:pPr>
            <a:r>
              <a:rPr lang="en-US" dirty="0" smtClean="0"/>
              <a:t> </a:t>
            </a:r>
            <a:endParaRPr lang="en-US" dirty="0"/>
          </a:p>
          <a:p>
            <a:pPr marL="755650" lvl="1" indent="-407988">
              <a:buFont typeface="Times" charset="0"/>
              <a:buAutoNum type="arabicPeriod"/>
            </a:pPr>
            <a:endParaRPr lang="en-US" dirty="0" smtClean="0"/>
          </a:p>
          <a:p>
            <a:pPr marL="755650" lvl="1" indent="-407988">
              <a:buFont typeface="Times" charset="0"/>
              <a:buAutoNum type="arabicPeriod"/>
            </a:pPr>
            <a:r>
              <a:rPr lang="en-US" dirty="0" smtClean="0"/>
              <a:t>Alveolar _</a:t>
            </a:r>
            <a:endParaRPr lang="en-US" dirty="0"/>
          </a:p>
          <a:p>
            <a:pPr marL="755650" lvl="1" indent="-407988">
              <a:buFont typeface="Times" charset="0"/>
              <a:buAutoNum type="arabicPeriod"/>
            </a:pPr>
            <a:endParaRPr lang="en-US" dirty="0" smtClean="0"/>
          </a:p>
          <a:p>
            <a:pPr marL="755650" lvl="1" indent="-407988">
              <a:buFont typeface="Times" charset="0"/>
              <a:buAutoNum type="arabicPeriod"/>
            </a:pPr>
            <a:r>
              <a:rPr lang="en-US" dirty="0" smtClean="0"/>
              <a:t>Lung </a:t>
            </a:r>
            <a:r>
              <a:rPr lang="en-US" dirty="0"/>
              <a:t>compliance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Nose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  <a:p>
            <a:pPr lvl="1"/>
            <a:r>
              <a:rPr lang="en-US" dirty="0"/>
              <a:t>Provides an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 and </a:t>
            </a:r>
            <a:r>
              <a:rPr lang="en-US" dirty="0"/>
              <a:t>warms the entering air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 and </a:t>
            </a:r>
            <a:r>
              <a:rPr lang="en-US" dirty="0"/>
              <a:t>cleans inspired air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Serves </a:t>
            </a:r>
            <a:r>
              <a:rPr lang="en-US" dirty="0"/>
              <a:t>as a resonating chamber for speech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Houses _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Resistance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_________________________________  is </a:t>
            </a:r>
            <a:r>
              <a:rPr lang="en-US" sz="2800" dirty="0"/>
              <a:t>the major </a:t>
            </a:r>
            <a:r>
              <a:rPr lang="en-US" sz="2800" dirty="0" err="1"/>
              <a:t>nonelastic</a:t>
            </a:r>
            <a:r>
              <a:rPr lang="en-US" sz="2800" dirty="0"/>
              <a:t> source of resistance to gas flow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Gas </a:t>
            </a:r>
            <a:r>
              <a:rPr lang="en-US" sz="2600" dirty="0"/>
              <a:t>flow changes inversely with </a:t>
            </a:r>
            <a:r>
              <a:rPr lang="en-US" sz="2600" dirty="0" smtClean="0"/>
              <a:t>resistance</a:t>
            </a:r>
          </a:p>
          <a:p>
            <a:pPr lvl="1"/>
            <a:endParaRPr lang="en-US" sz="2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Resistance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Resistance is usually insignificant because of</a:t>
            </a:r>
          </a:p>
          <a:p>
            <a:pPr lvl="1"/>
            <a:r>
              <a:rPr lang="en-US" dirty="0" smtClean="0"/>
              <a:t>____________________________________________ in </a:t>
            </a:r>
            <a:r>
              <a:rPr lang="en-US" dirty="0"/>
              <a:t>the first part of the conducting zone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Progressive </a:t>
            </a:r>
            <a:r>
              <a:rPr lang="en-US" dirty="0"/>
              <a:t>branching of airways as they get smaller, increasing the total cross-sectional area</a:t>
            </a:r>
          </a:p>
          <a:p>
            <a:endParaRPr lang="en-US" dirty="0" smtClean="0"/>
          </a:p>
          <a:p>
            <a:r>
              <a:rPr lang="en-US" dirty="0" smtClean="0"/>
              <a:t>Resistance </a:t>
            </a:r>
            <a:r>
              <a:rPr lang="en-US" dirty="0"/>
              <a:t>disappears at the terminal bronchioles where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Resistance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As airway resistance rises,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Severely </a:t>
            </a:r>
            <a:r>
              <a:rPr lang="en-US" dirty="0"/>
              <a:t>constricting or obstruction of bronchioles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Can __________________________________ life-sustaining </a:t>
            </a:r>
            <a:r>
              <a:rPr lang="en-US" dirty="0"/>
              <a:t>ventilation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/>
              <a:t>occur during </a:t>
            </a:r>
            <a:r>
              <a:rPr lang="en-US" dirty="0" smtClean="0"/>
              <a:t>_____________________________________________ and </a:t>
            </a:r>
            <a:r>
              <a:rPr lang="en-US" dirty="0"/>
              <a:t>stop ventilation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_________________________________________ dilates </a:t>
            </a:r>
            <a:r>
              <a:rPr lang="en-US" dirty="0"/>
              <a:t>bronchioles and reduces air resistance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Surface Tension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Attracts </a:t>
            </a:r>
            <a:r>
              <a:rPr lang="en-US" dirty="0"/>
              <a:t>liquid molecules to one another at a gas-liquid interface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 that </a:t>
            </a:r>
            <a:r>
              <a:rPr lang="en-US" dirty="0"/>
              <a:t>tends to increase the surface area of the liquid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Surface Tension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Detergent-like lipid and protein complex produced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 of </a:t>
            </a:r>
            <a:r>
              <a:rPr lang="en-US" dirty="0"/>
              <a:t>alveolar fluid and discourages alveolar collapse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Insufficient </a:t>
            </a:r>
            <a:r>
              <a:rPr lang="en-US" dirty="0"/>
              <a:t>quantity in premature infants causes infant respiratory distress syndrome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Compliance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measure of the change in lung volume that occurs with a given change in </a:t>
            </a:r>
            <a:r>
              <a:rPr lang="en-US" dirty="0" err="1"/>
              <a:t>transpulmonary</a:t>
            </a:r>
            <a:r>
              <a:rPr lang="en-US" dirty="0"/>
              <a:t> pressure</a:t>
            </a:r>
          </a:p>
          <a:p>
            <a:endParaRPr lang="en-US" dirty="0" smtClean="0"/>
          </a:p>
          <a:p>
            <a:r>
              <a:rPr lang="en-US" dirty="0" smtClean="0"/>
              <a:t>Normally _____________________________ due </a:t>
            </a:r>
            <a:r>
              <a:rPr lang="en-US" dirty="0"/>
              <a:t>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Alveolar </a:t>
            </a:r>
            <a:r>
              <a:rPr lang="en-US" dirty="0"/>
              <a:t>surface tension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Compliance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Diminished by</a:t>
            </a:r>
          </a:p>
          <a:p>
            <a:pPr lvl="1"/>
            <a:r>
              <a:rPr lang="en-US" dirty="0" err="1"/>
              <a:t>Nonelastic</a:t>
            </a:r>
            <a:r>
              <a:rPr lang="en-US" dirty="0"/>
              <a:t> scar tissue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Reduced </a:t>
            </a:r>
            <a:r>
              <a:rPr lang="en-US" dirty="0"/>
              <a:t>production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_________________________________________________ of </a:t>
            </a:r>
            <a:r>
              <a:rPr lang="en-US" dirty="0"/>
              <a:t>the thoracic cage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Compliance</a:t>
            </a:r>
          </a:p>
        </p:txBody>
      </p:sp>
      <p:sp>
        <p:nvSpPr>
          <p:cNvPr id="15258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Homeostatic imbalances that reduce compliance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Deformities </a:t>
            </a:r>
            <a:r>
              <a:rPr lang="en-US" dirty="0"/>
              <a:t>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 of </a:t>
            </a:r>
            <a:r>
              <a:rPr lang="en-US" dirty="0"/>
              <a:t>the costal cartilage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Paralysis </a:t>
            </a:r>
            <a:r>
              <a:rPr lang="en-US" dirty="0"/>
              <a:t>of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Used to assess a person’s respiratory status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___________________________________volume </a:t>
            </a:r>
            <a:r>
              <a:rPr lang="en-US" dirty="0"/>
              <a:t>(TV)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 reserve </a:t>
            </a:r>
            <a:r>
              <a:rPr lang="en-US" dirty="0"/>
              <a:t>volume (IRV)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 reserve </a:t>
            </a:r>
            <a:r>
              <a:rPr lang="en-US" dirty="0"/>
              <a:t>volume (ERV)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____________________________________volume </a:t>
            </a:r>
            <a:r>
              <a:rPr lang="en-US" dirty="0"/>
              <a:t>(RV)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219200"/>
            <a:ext cx="8270875" cy="5354638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Tidal volume (TV)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air that moves into and out of the lungs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Inspiratory</a:t>
            </a:r>
            <a:r>
              <a:rPr lang="en-US" dirty="0">
                <a:solidFill>
                  <a:srgbClr val="000000"/>
                </a:solidFill>
              </a:rPr>
              <a:t> reserve volume (IRV)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air that can be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Nose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39713" indent="-239713"/>
            <a:r>
              <a:rPr lang="en-US" dirty="0"/>
              <a:t>Two regions: external nose and nasal cavity</a:t>
            </a:r>
          </a:p>
          <a:p>
            <a:pPr marL="733425" lvl="1" indent="-379413">
              <a:buFont typeface="Times" charset="0"/>
              <a:buAutoNum type="arabicPeriod"/>
            </a:pPr>
            <a:r>
              <a:rPr lang="en-US" dirty="0"/>
              <a:t>External nose: root, bridge, dorsum </a:t>
            </a:r>
            <a:r>
              <a:rPr lang="en-US" dirty="0" err="1"/>
              <a:t>nasi</a:t>
            </a:r>
            <a:r>
              <a:rPr lang="en-US" dirty="0"/>
              <a:t>, and apex </a:t>
            </a:r>
          </a:p>
          <a:p>
            <a:pPr marL="1255713" lvl="2" indent="-407988"/>
            <a:endParaRPr lang="en-US" dirty="0" smtClean="0"/>
          </a:p>
          <a:p>
            <a:pPr marL="1255713" lvl="2" indent="-407988"/>
            <a:r>
              <a:rPr lang="en-US" dirty="0" smtClean="0"/>
              <a:t>___________________________________________________: </a:t>
            </a:r>
            <a:r>
              <a:rPr lang="en-US" dirty="0"/>
              <a:t>a shallow vertical groove inferior to the apex</a:t>
            </a:r>
          </a:p>
          <a:p>
            <a:pPr marL="1255713" lvl="2" indent="-407988"/>
            <a:endParaRPr lang="en-US" dirty="0" smtClean="0"/>
          </a:p>
          <a:p>
            <a:pPr marL="1255713" lvl="2" indent="-407988"/>
            <a:r>
              <a:rPr lang="en-US" dirty="0" smtClean="0"/>
              <a:t>Nostrils </a:t>
            </a:r>
            <a:r>
              <a:rPr lang="en-US" dirty="0" smtClean="0"/>
              <a:t>(___________________________________): </a:t>
            </a:r>
            <a:r>
              <a:rPr lang="en-US" dirty="0"/>
              <a:t>bounded laterally by the </a:t>
            </a:r>
            <a:r>
              <a:rPr lang="en-US" dirty="0" err="1"/>
              <a:t>alae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Expiratory reserve volume (ERV)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air that can be </a:t>
            </a:r>
            <a:r>
              <a:rPr lang="en-US" dirty="0" smtClean="0">
                <a:solidFill>
                  <a:srgbClr val="000000"/>
                </a:solidFill>
              </a:rPr>
              <a:t>____________________________  </a:t>
            </a:r>
            <a:r>
              <a:rPr lang="en-US" dirty="0">
                <a:solidFill>
                  <a:srgbClr val="000000"/>
                </a:solidFill>
              </a:rPr>
              <a:t>from the lungs after a </a:t>
            </a:r>
            <a:r>
              <a:rPr lang="en-US" dirty="0" smtClean="0">
                <a:solidFill>
                  <a:srgbClr val="000000"/>
                </a:solidFill>
              </a:rPr>
              <a:t>__________________________ expiration </a:t>
            </a:r>
            <a:r>
              <a:rPr lang="en-US" dirty="0">
                <a:solidFill>
                  <a:srgbClr val="000000"/>
                </a:solidFill>
              </a:rPr>
              <a:t>(1000–1200 ml)</a:t>
            </a:r>
          </a:p>
          <a:p>
            <a:endParaRPr lang="en-US" dirty="0"/>
          </a:p>
          <a:p>
            <a:r>
              <a:rPr lang="en-US" dirty="0"/>
              <a:t>Residual volume (RV) </a:t>
            </a:r>
          </a:p>
          <a:p>
            <a:pPr lvl="1"/>
            <a:r>
              <a:rPr lang="en-US" dirty="0"/>
              <a:t>air left in the lungs after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 capacity </a:t>
            </a:r>
            <a:r>
              <a:rPr lang="en-US" dirty="0"/>
              <a:t>(IC) 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 capacity </a:t>
            </a:r>
            <a:r>
              <a:rPr lang="en-US" dirty="0"/>
              <a:t>(FRC)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 </a:t>
            </a:r>
            <a:r>
              <a:rPr lang="en-US" dirty="0" smtClean="0"/>
              <a:t> capacity </a:t>
            </a:r>
            <a:r>
              <a:rPr lang="en-US" dirty="0"/>
              <a:t>(VC) </a:t>
            </a:r>
          </a:p>
          <a:p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lung capacity (TLC)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Inspiratory</a:t>
            </a:r>
            <a:r>
              <a:rPr lang="en-US" dirty="0">
                <a:solidFill>
                  <a:srgbClr val="000000"/>
                </a:solidFill>
              </a:rPr>
              <a:t> capacity (IC)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total amount of air that can be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Functional residual capacity (FRC)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amount of air remaining in the lungs after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Vital capacity (VC)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total amount of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______________________________________________ (</a:t>
            </a:r>
            <a:r>
              <a:rPr lang="en-US" dirty="0">
                <a:solidFill>
                  <a:srgbClr val="000000"/>
                </a:solidFill>
              </a:rPr>
              <a:t>TV + IRV + ERV)</a:t>
            </a:r>
          </a:p>
          <a:p>
            <a:endParaRPr lang="en-US" dirty="0"/>
          </a:p>
          <a:p>
            <a:r>
              <a:rPr lang="en-US" dirty="0"/>
              <a:t>Total lung capacity (TLC) </a:t>
            </a:r>
          </a:p>
          <a:p>
            <a:pPr lvl="1"/>
            <a:r>
              <a:rPr lang="en-US" dirty="0"/>
              <a:t>sum of all lung volumes (approximately 6000 ml in males)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563" y="1143000"/>
            <a:ext cx="915156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 Space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Some inspired air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/>
              <a:t>volume of the </a:t>
            </a:r>
            <a:r>
              <a:rPr lang="en-US" dirty="0" smtClean="0"/>
              <a:t>_________________________________ zone </a:t>
            </a:r>
            <a:r>
              <a:rPr lang="en-US" dirty="0"/>
              <a:t>conduits (~150 ml)</a:t>
            </a:r>
          </a:p>
          <a:p>
            <a:pPr>
              <a:lnSpc>
                <a:spcPct val="90000"/>
              </a:lnSpc>
            </a:pPr>
            <a:r>
              <a:rPr lang="en-US" dirty="0"/>
              <a:t>Alveolar dead space: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alveoli </a:t>
            </a:r>
            <a:r>
              <a:rPr lang="en-US" dirty="0"/>
              <a:t>that </a:t>
            </a:r>
            <a:r>
              <a:rPr lang="en-US" dirty="0" smtClean="0"/>
              <a:t>___________________________________ in </a:t>
            </a:r>
            <a:r>
              <a:rPr lang="en-US" dirty="0"/>
              <a:t>gas exchange due to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Total </a:t>
            </a:r>
            <a:r>
              <a:rPr lang="en-US" dirty="0"/>
              <a:t>dead space: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sum </a:t>
            </a:r>
            <a:r>
              <a:rPr lang="en-US" dirty="0"/>
              <a:t>of above </a:t>
            </a:r>
            <a:r>
              <a:rPr lang="en-US" dirty="0" smtClean="0"/>
              <a:t>non-useful </a:t>
            </a:r>
            <a:r>
              <a:rPr lang="en-US" dirty="0"/>
              <a:t>volumes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instrument </a:t>
            </a:r>
            <a:r>
              <a:rPr lang="en-US" dirty="0"/>
              <a:t>used to measure respiratory volumes and capacities</a:t>
            </a:r>
          </a:p>
          <a:p>
            <a:r>
              <a:rPr lang="en-US" dirty="0" err="1"/>
              <a:t>Spirometry</a:t>
            </a:r>
            <a:r>
              <a:rPr lang="en-US" dirty="0"/>
              <a:t> can distinguish between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increased </a:t>
            </a:r>
            <a:r>
              <a:rPr lang="en-US" dirty="0"/>
              <a:t>airway resistance (e.g., bronchitis)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reduction </a:t>
            </a:r>
            <a:r>
              <a:rPr lang="en-US" dirty="0"/>
              <a:t>in total lung capacity due to structural or functional lung changes (e.g., fibrosis or TB)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amount of gas flow into or out of the respiratory tract in one minute</a:t>
            </a:r>
          </a:p>
          <a:p>
            <a:endParaRPr lang="en-US" dirty="0" smtClean="0"/>
          </a:p>
          <a:p>
            <a:r>
              <a:rPr lang="en-US" dirty="0" smtClean="0"/>
              <a:t>Forced </a:t>
            </a:r>
            <a:r>
              <a:rPr lang="en-US" dirty="0"/>
              <a:t>vital capacity (FVC): </a:t>
            </a:r>
            <a:endParaRPr lang="en-US" dirty="0" smtClean="0"/>
          </a:p>
          <a:p>
            <a:pPr lvl="1"/>
            <a:r>
              <a:rPr lang="en-US" dirty="0" smtClean="0"/>
              <a:t>gas </a:t>
            </a:r>
            <a:r>
              <a:rPr lang="en-US" dirty="0"/>
              <a:t>forcibly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Forced </a:t>
            </a:r>
            <a:r>
              <a:rPr lang="en-US" dirty="0"/>
              <a:t>expiratory volume (FEV):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amount of gas expelled </a:t>
            </a:r>
            <a:r>
              <a:rPr lang="en-US" dirty="0" smtClean="0"/>
              <a:t>______________________________________________ of </a:t>
            </a:r>
            <a:r>
              <a:rPr lang="en-US" dirty="0"/>
              <a:t>the FVC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 in </a:t>
            </a:r>
            <a:r>
              <a:rPr lang="en-US" dirty="0"/>
              <a:t>TLC, FRC, and RV may occur as a result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____________________________________ in </a:t>
            </a:r>
            <a:r>
              <a:rPr lang="en-US" dirty="0"/>
              <a:t>VC, TLC, FRC, and RV result from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Ventilation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Alveolar ventilation rate (AVR): flow of gases into and out of the alveoli during a particular time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Dead </a:t>
            </a:r>
            <a:r>
              <a:rPr lang="en-US" dirty="0"/>
              <a:t>space is </a:t>
            </a:r>
            <a:r>
              <a:rPr lang="en-US" dirty="0" smtClean="0"/>
              <a:t>_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Rapid</a:t>
            </a:r>
            <a:r>
              <a:rPr lang="en-US" dirty="0"/>
              <a:t>, shallow breathing </a:t>
            </a:r>
            <a:r>
              <a:rPr lang="en-US" dirty="0" smtClean="0"/>
              <a:t>_</a:t>
            </a:r>
            <a:endParaRPr lang="en-US" dirty="0"/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/>
        </p:nvGraphicFramePr>
        <p:xfrm>
          <a:off x="609600" y="2514600"/>
          <a:ext cx="8153400" cy="909320"/>
        </p:xfrm>
        <a:graphic>
          <a:graphicData uri="http://schemas.openxmlformats.org/drawingml/2006/table">
            <a:tbl>
              <a:tblPr/>
              <a:tblGrid>
                <a:gridCol w="1600200"/>
                <a:gridCol w="533400"/>
                <a:gridCol w="2133600"/>
                <a:gridCol w="685800"/>
                <a:gridCol w="3200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(TV – dead space)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(ml/min)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(breaths/min)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(ml/breath)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Nose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768350" lvl="1" indent="-414338">
              <a:buFont typeface="Times" charset="0"/>
              <a:buAutoNum type="arabicPeriod" startAt="2"/>
            </a:pPr>
            <a:r>
              <a:rPr lang="en-US" dirty="0"/>
              <a:t>Nasal cavity: in and </a:t>
            </a:r>
            <a:r>
              <a:rPr lang="en-US" dirty="0" smtClean="0"/>
              <a:t>__________________________________  </a:t>
            </a:r>
            <a:r>
              <a:rPr lang="en-US" dirty="0"/>
              <a:t>to the external nose</a:t>
            </a:r>
          </a:p>
          <a:p>
            <a:pPr marL="1079500" lvl="2" indent="-309563"/>
            <a:r>
              <a:rPr lang="en-US" dirty="0"/>
              <a:t>Divided by a midline </a:t>
            </a:r>
            <a:r>
              <a:rPr lang="en-US" dirty="0" smtClean="0"/>
              <a:t>_</a:t>
            </a:r>
            <a:endParaRPr lang="en-US" dirty="0"/>
          </a:p>
          <a:p>
            <a:pPr marL="1079500" lvl="2" indent="-309563"/>
            <a:endParaRPr lang="en-US" dirty="0" smtClean="0"/>
          </a:p>
          <a:p>
            <a:pPr marL="1079500" lvl="2" indent="-309563"/>
            <a:r>
              <a:rPr lang="en-US" dirty="0" smtClean="0"/>
              <a:t>Posterior _________________________________________ (</a:t>
            </a:r>
            <a:r>
              <a:rPr lang="en-US" dirty="0" err="1"/>
              <a:t>choanae</a:t>
            </a:r>
            <a:r>
              <a:rPr lang="en-US" dirty="0"/>
              <a:t>) open into the nasal pharynx </a:t>
            </a:r>
          </a:p>
          <a:p>
            <a:pPr marL="1079500" lvl="2" indent="-309563"/>
            <a:endParaRPr lang="en-US" dirty="0" smtClean="0"/>
          </a:p>
          <a:p>
            <a:pPr marL="1079500" lvl="2" indent="-309563"/>
            <a:r>
              <a:rPr lang="en-US" dirty="0" smtClean="0"/>
              <a:t>____________________________________________: </a:t>
            </a:r>
            <a:r>
              <a:rPr lang="en-US" dirty="0" err="1"/>
              <a:t>ethmoid</a:t>
            </a:r>
            <a:r>
              <a:rPr lang="en-US" dirty="0"/>
              <a:t> and sphenoid bones </a:t>
            </a:r>
          </a:p>
          <a:p>
            <a:pPr marL="1079500" lvl="2" indent="-309563"/>
            <a:endParaRPr lang="en-US" dirty="0" smtClean="0"/>
          </a:p>
          <a:p>
            <a:pPr marL="1079500" lvl="2" indent="-309563"/>
            <a:r>
              <a:rPr lang="en-US" dirty="0" smtClean="0"/>
              <a:t>____________________________________________: </a:t>
            </a:r>
            <a:r>
              <a:rPr lang="en-US" dirty="0"/>
              <a:t>hard and soft palates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Nonrespiratory Air Movements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Most result from reflex action</a:t>
            </a:r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include: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Sneeze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Laughing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Gas Exchanges Between Blood, Lungs, and Tissues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understand the above processes, first consider</a:t>
            </a:r>
          </a:p>
          <a:p>
            <a:pPr lvl="1"/>
            <a:r>
              <a:rPr lang="en-US" dirty="0"/>
              <a:t>Physical properties of gases </a:t>
            </a:r>
          </a:p>
          <a:p>
            <a:pPr lvl="1"/>
            <a:r>
              <a:rPr lang="en-US" dirty="0"/>
              <a:t>Composition of alveolar gas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of Alveolar Gas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Alveoli contain more CO</a:t>
            </a:r>
            <a:r>
              <a:rPr lang="en-US" baseline="-25000" dirty="0"/>
              <a:t>2</a:t>
            </a:r>
            <a:r>
              <a:rPr lang="en-US" dirty="0"/>
              <a:t> and water vapor than atmospheric air, due 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Gas </a:t>
            </a:r>
            <a:r>
              <a:rPr lang="en-US" dirty="0"/>
              <a:t>exchanges in the lungs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 of </a:t>
            </a:r>
            <a:r>
              <a:rPr lang="en-US" dirty="0"/>
              <a:t>alveolar gas that occurs with each breath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Respiration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Exchange of O</a:t>
            </a:r>
            <a:r>
              <a:rPr lang="en-US" baseline="-25000" dirty="0"/>
              <a:t>2</a:t>
            </a:r>
            <a:r>
              <a:rPr lang="en-US" dirty="0"/>
              <a:t> and CO</a:t>
            </a:r>
            <a:r>
              <a:rPr lang="en-US" baseline="-25000" dirty="0"/>
              <a:t>2</a:t>
            </a:r>
            <a:r>
              <a:rPr lang="en-US" dirty="0"/>
              <a:t> across the respiratory membrane</a:t>
            </a:r>
          </a:p>
          <a:p>
            <a:endParaRPr lang="en-US" dirty="0" smtClean="0"/>
          </a:p>
          <a:p>
            <a:r>
              <a:rPr lang="en-US" dirty="0" smtClean="0"/>
              <a:t>Influenced </a:t>
            </a:r>
            <a:r>
              <a:rPr lang="en-US" dirty="0"/>
              <a:t>by</a:t>
            </a:r>
          </a:p>
          <a:p>
            <a:pPr lvl="1"/>
            <a:r>
              <a:rPr lang="en-US" dirty="0" smtClean="0"/>
              <a:t>___________________________________________ gradients </a:t>
            </a:r>
            <a:r>
              <a:rPr lang="en-US" dirty="0"/>
              <a:t>and gas </a:t>
            </a:r>
            <a:r>
              <a:rPr lang="en-US" dirty="0" err="1"/>
              <a:t>solubilities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Structural </a:t>
            </a:r>
            <a:r>
              <a:rPr lang="en-US" dirty="0"/>
              <a:t>characteristics of the respiratory membrane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Partial Pressure Gradients and Gas Solubilities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Partial pressure </a:t>
            </a:r>
            <a:r>
              <a:rPr lang="en-US" dirty="0" smtClean="0"/>
              <a:t>____________________________ for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in the lungs is steep</a:t>
            </a:r>
          </a:p>
          <a:p>
            <a:pPr lvl="1"/>
            <a:r>
              <a:rPr lang="en-US" dirty="0"/>
              <a:t>Venous blood Po</a:t>
            </a:r>
            <a:r>
              <a:rPr lang="en-US" baseline="-25000" dirty="0"/>
              <a:t>2</a:t>
            </a:r>
            <a:r>
              <a:rPr lang="en-US" dirty="0"/>
              <a:t> = 40 mm Hg</a:t>
            </a:r>
          </a:p>
          <a:p>
            <a:pPr lvl="1"/>
            <a:r>
              <a:rPr lang="en-US" dirty="0"/>
              <a:t>Alveolar Po</a:t>
            </a:r>
            <a:r>
              <a:rPr lang="en-US" baseline="-25000" dirty="0"/>
              <a:t>2</a:t>
            </a:r>
            <a:r>
              <a:rPr lang="en-US" dirty="0"/>
              <a:t> = 104 mm Hg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partial pressures reach equilibrium of 104 mm Hg in ~0.25 seconds,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Partial Pressure Gradients and Gas Solubilities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Partial pressure gradient for CO</a:t>
            </a:r>
            <a:r>
              <a:rPr lang="en-US" baseline="-25000" dirty="0"/>
              <a:t>2</a:t>
            </a:r>
            <a:r>
              <a:rPr lang="en-US" dirty="0"/>
              <a:t> in the lungs is </a:t>
            </a:r>
            <a:r>
              <a:rPr lang="en-US" dirty="0" smtClean="0"/>
              <a:t>__________________________________________:</a:t>
            </a:r>
            <a:endParaRPr lang="en-US" dirty="0"/>
          </a:p>
          <a:p>
            <a:pPr lvl="1"/>
            <a:r>
              <a:rPr lang="en-US" dirty="0"/>
              <a:t>Venous blood Pco</a:t>
            </a:r>
            <a:r>
              <a:rPr lang="en-US" baseline="-35000" dirty="0"/>
              <a:t>2</a:t>
            </a:r>
            <a:r>
              <a:rPr lang="en-US" dirty="0"/>
              <a:t> = 45 mm Hg</a:t>
            </a:r>
          </a:p>
          <a:p>
            <a:pPr lvl="1"/>
            <a:r>
              <a:rPr lang="en-US" dirty="0"/>
              <a:t>Alveolar Pco</a:t>
            </a:r>
            <a:r>
              <a:rPr lang="en-US" baseline="-35000" dirty="0"/>
              <a:t>2</a:t>
            </a:r>
            <a:r>
              <a:rPr lang="en-US" dirty="0"/>
              <a:t> = 40 mm Hg</a:t>
            </a:r>
          </a:p>
          <a:p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_______________________________________ in </a:t>
            </a:r>
            <a:r>
              <a:rPr lang="en-US" dirty="0"/>
              <a:t>plasma than oxygen</a:t>
            </a:r>
          </a:p>
          <a:p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diffuses in equal amounts with oxygen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amount </a:t>
            </a:r>
            <a:r>
              <a:rPr lang="en-US" dirty="0"/>
              <a:t>of gas reaching the </a:t>
            </a:r>
            <a:r>
              <a:rPr lang="en-US" dirty="0" smtClean="0"/>
              <a:t>_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_______________________________________ reaching </a:t>
            </a:r>
            <a:r>
              <a:rPr lang="en-US" dirty="0"/>
              <a:t>the alveoli</a:t>
            </a:r>
          </a:p>
          <a:p>
            <a:endParaRPr lang="en-US" dirty="0" smtClean="0"/>
          </a:p>
          <a:p>
            <a:r>
              <a:rPr lang="en-US" dirty="0" smtClean="0"/>
              <a:t>Ventilation </a:t>
            </a:r>
            <a:r>
              <a:rPr lang="en-US" dirty="0"/>
              <a:t>and perfusion must be </a:t>
            </a:r>
            <a:r>
              <a:rPr lang="en-US" dirty="0" smtClean="0"/>
              <a:t>____________________________________ (</a:t>
            </a:r>
            <a:r>
              <a:rPr lang="en-US" dirty="0"/>
              <a:t>coupled) for efficient gas exchange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Changes in Po</a:t>
            </a:r>
            <a:r>
              <a:rPr lang="en-US" baseline="-25000" dirty="0"/>
              <a:t>2</a:t>
            </a:r>
            <a:r>
              <a:rPr lang="en-US" dirty="0"/>
              <a:t> in the alveoli cause changes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O</a:t>
            </a:r>
            <a:r>
              <a:rPr lang="en-US" baseline="-25000" dirty="0"/>
              <a:t>2</a:t>
            </a:r>
            <a:r>
              <a:rPr lang="en-US" dirty="0"/>
              <a:t> is high,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O</a:t>
            </a:r>
            <a:r>
              <a:rPr lang="en-US" baseline="-25000" dirty="0"/>
              <a:t>2</a:t>
            </a:r>
            <a:r>
              <a:rPr lang="en-US" dirty="0"/>
              <a:t> is low,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Changes in Pco</a:t>
            </a:r>
            <a:r>
              <a:rPr lang="en-US" baseline="-25000" dirty="0"/>
              <a:t>2</a:t>
            </a:r>
            <a:r>
              <a:rPr lang="en-US" dirty="0"/>
              <a:t> in the alveoli cause changes in the diameters of the bronchioles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CO</a:t>
            </a:r>
            <a:r>
              <a:rPr lang="en-US" baseline="-25000" dirty="0"/>
              <a:t>2</a:t>
            </a:r>
            <a:r>
              <a:rPr lang="en-US" dirty="0"/>
              <a:t> is high,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CO</a:t>
            </a:r>
            <a:r>
              <a:rPr lang="en-US" baseline="-25000" dirty="0"/>
              <a:t>2</a:t>
            </a:r>
            <a:r>
              <a:rPr lang="en-US" dirty="0"/>
              <a:t> is low,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Thickness and Surface Area of the Respiratory Membrane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Respiratory membranes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0.5 to 1 </a:t>
            </a:r>
            <a:r>
              <a:rPr lang="en-US" dirty="0">
                <a:sym typeface="Symbol" charset="2"/>
              </a:rPr>
              <a:t></a:t>
            </a:r>
            <a:r>
              <a:rPr lang="en-US" dirty="0"/>
              <a:t>m thick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Large total surface area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 if </a:t>
            </a:r>
            <a:r>
              <a:rPr lang="en-US" dirty="0"/>
              <a:t>lungs become waterlogged and edematous, and gas exchange becomes inadequate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Reduction </a:t>
            </a:r>
            <a:r>
              <a:rPr lang="en-US" dirty="0"/>
              <a:t>in surface area with </a:t>
            </a:r>
            <a:r>
              <a:rPr lang="en-US" dirty="0" smtClean="0"/>
              <a:t>____________________________________ , </a:t>
            </a:r>
            <a:r>
              <a:rPr lang="en-US" dirty="0"/>
              <a:t>when walls of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Vestibule: </a:t>
            </a:r>
            <a:endParaRPr lang="en-US" dirty="0" smtClean="0"/>
          </a:p>
          <a:p>
            <a:pPr lvl="1"/>
            <a:r>
              <a:rPr lang="en-US" dirty="0" smtClean="0"/>
              <a:t>nasal </a:t>
            </a:r>
            <a:r>
              <a:rPr lang="en-US" dirty="0"/>
              <a:t>cavity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Vibrissae 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___________________________________________ coarse </a:t>
            </a:r>
            <a:r>
              <a:rPr lang="en-US" dirty="0"/>
              <a:t>particles from inspired air</a:t>
            </a:r>
          </a:p>
          <a:p>
            <a:endParaRPr lang="en-US" dirty="0" smtClean="0"/>
          </a:p>
          <a:p>
            <a:r>
              <a:rPr lang="en-US" dirty="0" smtClean="0"/>
              <a:t>Olfactory </a:t>
            </a:r>
            <a:r>
              <a:rPr lang="en-US" dirty="0"/>
              <a:t>mucosa</a:t>
            </a:r>
          </a:p>
          <a:p>
            <a:pPr lvl="1"/>
            <a:r>
              <a:rPr lang="en-US" dirty="0"/>
              <a:t>Lines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Contains </a:t>
            </a:r>
            <a:r>
              <a:rPr lang="en-US" dirty="0" smtClean="0"/>
              <a:t>_____________________________ receptors</a:t>
            </a: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Respiration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/>
              <a:t>pressures and diffusion gradients are reversed compared to external respiration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Transport of Respiratory Gases by Blood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Oxygen (O</a:t>
            </a:r>
            <a:r>
              <a:rPr lang="en-US" baseline="-25000" dirty="0"/>
              <a:t>2</a:t>
            </a:r>
            <a:r>
              <a:rPr lang="en-US" dirty="0"/>
              <a:t>) transport</a:t>
            </a:r>
          </a:p>
          <a:p>
            <a:endParaRPr lang="en-US" dirty="0" smtClean="0"/>
          </a:p>
          <a:p>
            <a:r>
              <a:rPr lang="en-US" dirty="0" smtClean="0"/>
              <a:t>Carbon </a:t>
            </a:r>
            <a:r>
              <a:rPr lang="en-US" dirty="0"/>
              <a:t>dioxide (CO</a:t>
            </a:r>
            <a:r>
              <a:rPr lang="en-US" baseline="-25000" dirty="0"/>
              <a:t>2</a:t>
            </a:r>
            <a:r>
              <a:rPr lang="en-US" dirty="0"/>
              <a:t>) transport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Transport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Molecular O</a:t>
            </a:r>
            <a:r>
              <a:rPr lang="en-US" baseline="-25000" dirty="0"/>
              <a:t>2</a:t>
            </a:r>
            <a:r>
              <a:rPr lang="en-US" dirty="0"/>
              <a:t> is carried in the blood </a:t>
            </a:r>
          </a:p>
          <a:p>
            <a:pPr lvl="1"/>
            <a:r>
              <a:rPr lang="en-US" dirty="0"/>
              <a:t>1.5% dissolved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98.5</a:t>
            </a:r>
            <a:r>
              <a:rPr lang="en-US" dirty="0"/>
              <a:t>% loosely bound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per </a:t>
            </a:r>
            <a:r>
              <a:rPr lang="en-US" dirty="0" err="1"/>
              <a:t>Hb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and Hemoglobin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______________________________________- </a:t>
            </a:r>
            <a:r>
              <a:rPr lang="en-US" dirty="0"/>
              <a:t>(HbO</a:t>
            </a:r>
            <a:r>
              <a:rPr lang="en-US" baseline="-25000" dirty="0"/>
              <a:t>2</a:t>
            </a:r>
            <a:r>
              <a:rPr lang="en-US" dirty="0"/>
              <a:t>): </a:t>
            </a:r>
            <a:endParaRPr lang="en-US" dirty="0" smtClean="0"/>
          </a:p>
          <a:p>
            <a:pPr lvl="1"/>
            <a:r>
              <a:rPr lang="en-US" dirty="0" smtClean="0"/>
              <a:t>hemoglobin-O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combination </a:t>
            </a:r>
          </a:p>
          <a:p>
            <a:endParaRPr lang="en-US" dirty="0" smtClean="0"/>
          </a:p>
          <a:p>
            <a:r>
              <a:rPr lang="en-US" dirty="0" smtClean="0"/>
              <a:t>Reduced </a:t>
            </a:r>
            <a:r>
              <a:rPr lang="en-US" dirty="0"/>
              <a:t>hemoglobin (</a:t>
            </a:r>
            <a:r>
              <a:rPr lang="en-US" dirty="0" err="1"/>
              <a:t>HHb</a:t>
            </a:r>
            <a:r>
              <a:rPr lang="en-US" dirty="0"/>
              <a:t>): </a:t>
            </a:r>
            <a:endParaRPr lang="en-US" dirty="0" smtClean="0"/>
          </a:p>
          <a:p>
            <a:pPr lvl="1"/>
            <a:r>
              <a:rPr lang="en-US" dirty="0" smtClean="0"/>
              <a:t>hemoglobin </a:t>
            </a:r>
            <a:r>
              <a:rPr lang="en-US" dirty="0"/>
              <a:t>that has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1219200" y="4648200"/>
          <a:ext cx="6608763" cy="2033588"/>
        </p:xfrm>
        <a:graphic>
          <a:graphicData uri="http://schemas.openxmlformats.org/presentationml/2006/ole">
            <p:oleObj spid="_x0000_s160770" name="Document" r:id="rId3" imgW="3785886" imgH="131547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and Hemoglobin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Loading and unloading of O</a:t>
            </a:r>
            <a:r>
              <a:rPr lang="en-US" baseline="-25000" dirty="0"/>
              <a:t>2</a:t>
            </a:r>
            <a:r>
              <a:rPr lang="en-US" dirty="0"/>
              <a:t> is facilitated by change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binds,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smtClean="0"/>
              <a:t>________________________________ for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increases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is released, </a:t>
            </a:r>
            <a:r>
              <a:rPr lang="en-US" dirty="0" err="1"/>
              <a:t>Hb</a:t>
            </a:r>
            <a:r>
              <a:rPr lang="en-US" dirty="0"/>
              <a:t> affinity for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Fully </a:t>
            </a:r>
            <a:r>
              <a:rPr lang="en-US" dirty="0"/>
              <a:t>(100%) saturated </a:t>
            </a:r>
            <a:endParaRPr lang="en-US" dirty="0" smtClean="0"/>
          </a:p>
          <a:p>
            <a:pPr lvl="1"/>
            <a:r>
              <a:rPr lang="en-US" dirty="0" smtClean="0"/>
              <a:t>if _________________________________ </a:t>
            </a:r>
            <a:r>
              <a:rPr lang="en-US" dirty="0" err="1" smtClean="0"/>
              <a:t>heme</a:t>
            </a:r>
            <a:r>
              <a:rPr lang="en-US" dirty="0" smtClean="0"/>
              <a:t> </a:t>
            </a:r>
            <a:r>
              <a:rPr lang="en-US" dirty="0"/>
              <a:t>groups carry O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Partially saturated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one to three </a:t>
            </a:r>
            <a:r>
              <a:rPr lang="en-US" dirty="0" err="1"/>
              <a:t>hemes</a:t>
            </a:r>
            <a:r>
              <a:rPr lang="en-US" dirty="0"/>
              <a:t> carry O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and Hemoglobin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Rate of loading and unloading of O</a:t>
            </a:r>
            <a:r>
              <a:rPr lang="en-US" baseline="-25000" dirty="0"/>
              <a:t>2</a:t>
            </a:r>
            <a:r>
              <a:rPr lang="en-US" dirty="0"/>
              <a:t> is regulated by</a:t>
            </a:r>
          </a:p>
          <a:p>
            <a:pPr lvl="1"/>
            <a:r>
              <a:rPr lang="en-US" dirty="0"/>
              <a:t>Po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Blood pH</a:t>
            </a:r>
          </a:p>
          <a:p>
            <a:pPr lvl="1"/>
            <a:r>
              <a:rPr lang="en-US" dirty="0"/>
              <a:t>Pco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8067675" y="6580188"/>
            <a:ext cx="1073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200" b="1">
                <a:latin typeface="Arial" charset="0"/>
              </a:rPr>
              <a:t>Figure 22.20</a:t>
            </a:r>
          </a:p>
        </p:txBody>
      </p:sp>
      <p:pic>
        <p:nvPicPr>
          <p:cNvPr id="67595" name="Picture 1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1713" y="520700"/>
            <a:ext cx="5789612" cy="5597525"/>
          </a:xfrm>
          <a:prstGeom prst="rect">
            <a:avLst/>
          </a:prstGeom>
          <a:noFill/>
        </p:spPr>
      </p:pic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6497638" y="1244600"/>
            <a:ext cx="174625" cy="1588"/>
          </a:xfrm>
          <a:prstGeom prst="line">
            <a:avLst/>
          </a:prstGeom>
          <a:noFill/>
          <a:ln w="19050">
            <a:solidFill>
              <a:srgbClr val="231F2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6497638" y="2984500"/>
            <a:ext cx="174625" cy="1588"/>
          </a:xfrm>
          <a:prstGeom prst="line">
            <a:avLst/>
          </a:prstGeom>
          <a:noFill/>
          <a:ln w="19050">
            <a:solidFill>
              <a:srgbClr val="231F2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6738938" y="1106488"/>
            <a:ext cx="13414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O</a:t>
            </a:r>
            <a:r>
              <a:rPr lang="en-US" sz="1800" b="1" baseline="-25000">
                <a:solidFill>
                  <a:srgbClr val="231F20"/>
                </a:solidFill>
                <a:latin typeface="Arial" charset="0"/>
              </a:rPr>
              <a:t>2</a:t>
            </a:r>
            <a:r>
              <a:rPr lang="en-US" sz="1800" b="1">
                <a:solidFill>
                  <a:srgbClr val="231F20"/>
                </a:solidFill>
                <a:latin typeface="Arial" charset="0"/>
              </a:rPr>
              <a:t> unloaded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to resting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tissues</a:t>
            </a:r>
            <a:endParaRPr lang="en-US" sz="1800" b="1">
              <a:latin typeface="Arial" charset="0"/>
            </a:endParaRP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6015038" y="6062663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Lungs</a:t>
            </a:r>
            <a:endParaRPr lang="en-US" sz="1800" b="1">
              <a:latin typeface="Arial" charset="0"/>
            </a:endParaRPr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1150938" y="5948363"/>
            <a:ext cx="1155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Exercising</a:t>
            </a: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tissues</a:t>
            </a:r>
            <a:endParaRPr lang="en-US" sz="1800" b="1">
              <a:latin typeface="Arial" charset="0"/>
            </a:endParaRP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2674938" y="5948363"/>
            <a:ext cx="838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Resting</a:t>
            </a: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tissues</a:t>
            </a:r>
            <a:endParaRPr lang="en-US" sz="1800" b="1">
              <a:latin typeface="Arial" charset="0"/>
            </a:endParaRP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6738938" y="2843213"/>
            <a:ext cx="14097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Additional</a:t>
            </a: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O</a:t>
            </a:r>
            <a:r>
              <a:rPr lang="en-US" sz="1800" b="1" baseline="-25000">
                <a:solidFill>
                  <a:srgbClr val="231F20"/>
                </a:solidFill>
                <a:latin typeface="Arial" charset="0"/>
              </a:rPr>
              <a:t>2</a:t>
            </a:r>
            <a:r>
              <a:rPr lang="en-US" sz="1800" b="1">
                <a:solidFill>
                  <a:srgbClr val="231F20"/>
                </a:solidFill>
                <a:latin typeface="Arial" charset="0"/>
              </a:rPr>
              <a:t> unloaded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to exercising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tissues</a:t>
            </a:r>
            <a:endParaRPr lang="en-US" sz="1800" b="1">
              <a:latin typeface="Arial" charset="0"/>
            </a:endParaRPr>
          </a:p>
        </p:txBody>
      </p:sp>
      <p:sp>
        <p:nvSpPr>
          <p:cNvPr id="67603" name="AutoShape 19"/>
          <p:cNvSpPr>
            <a:spLocks/>
          </p:cNvSpPr>
          <p:nvPr/>
        </p:nvSpPr>
        <p:spPr bwMode="auto">
          <a:xfrm>
            <a:off x="6340475" y="654050"/>
            <a:ext cx="155575" cy="1158875"/>
          </a:xfrm>
          <a:prstGeom prst="rightBracket">
            <a:avLst>
              <a:gd name="adj" fmla="val 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4" name="AutoShape 20"/>
          <p:cNvSpPr>
            <a:spLocks/>
          </p:cNvSpPr>
          <p:nvPr/>
        </p:nvSpPr>
        <p:spPr bwMode="auto">
          <a:xfrm>
            <a:off x="6340475" y="1857375"/>
            <a:ext cx="155575" cy="2263775"/>
          </a:xfrm>
          <a:prstGeom prst="rightBracket">
            <a:avLst>
              <a:gd name="adj" fmla="val 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Hemoglobin Saturation Curve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Hemoglobin is almost completely saturated at a P</a:t>
            </a:r>
            <a:r>
              <a:rPr lang="en-US" baseline="-25000" dirty="0"/>
              <a:t>O2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Further increases in P</a:t>
            </a:r>
            <a:r>
              <a:rPr lang="en-US" baseline="-25000" dirty="0"/>
              <a:t>O2</a:t>
            </a:r>
            <a:r>
              <a:rPr lang="en-US" dirty="0"/>
              <a:t> produce only </a:t>
            </a:r>
            <a:r>
              <a:rPr lang="en-US" dirty="0" smtClean="0"/>
              <a:t>__________________________________________ in </a:t>
            </a:r>
            <a:r>
              <a:rPr lang="en-US" dirty="0"/>
              <a:t>oxygen binding</a:t>
            </a:r>
          </a:p>
          <a:p>
            <a:endParaRPr lang="en-US" dirty="0"/>
          </a:p>
          <a:p>
            <a:r>
              <a:rPr lang="en-US" dirty="0"/>
              <a:t>Oxygen loading and delivery to tissue is adequate when P</a:t>
            </a:r>
            <a:r>
              <a:rPr lang="en-US" baseline="-25000" dirty="0"/>
              <a:t>O2</a:t>
            </a:r>
            <a:r>
              <a:rPr lang="en-US" dirty="0"/>
              <a:t> is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t"/>
          <a:lstStyle/>
          <a:p>
            <a:r>
              <a:rPr lang="en-US"/>
              <a:t>Hemoglobin Saturation Curve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Only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 of </a:t>
            </a:r>
            <a:r>
              <a:rPr lang="en-US" dirty="0">
                <a:solidFill>
                  <a:srgbClr val="000000"/>
                </a:solidFill>
              </a:rPr>
              <a:t>bound oxygen is unloaded during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If oxygen levels in tissues drop: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_________________________________________________ from </a:t>
            </a:r>
            <a:r>
              <a:rPr lang="en-US" dirty="0">
                <a:solidFill>
                  <a:srgbClr val="000000"/>
                </a:solidFill>
              </a:rPr>
              <a:t>hemoglobin and is used by cells 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Respiratory </a:t>
            </a:r>
            <a:r>
              <a:rPr lang="en-US" dirty="0"/>
              <a:t>rate or cardiac output </a:t>
            </a:r>
            <a:r>
              <a:rPr lang="en-US" dirty="0" smtClean="0"/>
              <a:t>_</a:t>
            </a:r>
            <a:endParaRPr lang="en-US" sz="2900" dirty="0"/>
          </a:p>
        </p:txBody>
      </p:sp>
    </p:spTree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Factors Influencing Hemoglobin Saturation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_______________________________ of </a:t>
            </a:r>
            <a:r>
              <a:rPr lang="en-US" dirty="0"/>
              <a:t>these factors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Blood pH</a:t>
            </a:r>
          </a:p>
          <a:p>
            <a:pPr lvl="1"/>
            <a:r>
              <a:rPr lang="en-US" dirty="0" smtClean="0"/>
              <a:t>Pco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Concentration of BPG 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 smtClean="0"/>
              <a:t>Increase of the above factors _</a:t>
            </a:r>
            <a:endParaRPr lang="en-US" dirty="0"/>
          </a:p>
          <a:p>
            <a:pPr lvl="1"/>
            <a:r>
              <a:rPr lang="en-US" dirty="0" smtClean="0"/>
              <a:t>Enhances </a:t>
            </a:r>
            <a:r>
              <a:rPr lang="en-US" dirty="0"/>
              <a:t>oxygen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Decreases </a:t>
            </a:r>
            <a:r>
              <a:rPr lang="en-US" dirty="0"/>
              <a:t>act in the opposite manner</a:t>
            </a:r>
          </a:p>
          <a:p>
            <a:endParaRPr lang="en-US" dirty="0"/>
          </a:p>
          <a:p>
            <a:r>
              <a:rPr lang="en-US" dirty="0"/>
              <a:t>These parameters are all high in </a:t>
            </a:r>
            <a:r>
              <a:rPr lang="en-US" dirty="0" smtClean="0"/>
              <a:t>_________________________________________________ capillaries </a:t>
            </a:r>
            <a:r>
              <a:rPr lang="en-US" dirty="0"/>
              <a:t>where oxygen unloading is the goal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Respiratory mucosa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Mucous </a:t>
            </a:r>
            <a:r>
              <a:rPr lang="en-US" dirty="0"/>
              <a:t>and serous secretions contain </a:t>
            </a:r>
            <a:r>
              <a:rPr lang="en-US" dirty="0" err="1"/>
              <a:t>lysozyme</a:t>
            </a:r>
            <a:r>
              <a:rPr lang="en-US" dirty="0"/>
              <a:t> and </a:t>
            </a:r>
            <a:r>
              <a:rPr lang="en-US" dirty="0" err="1"/>
              <a:t>defensins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 move </a:t>
            </a:r>
            <a:r>
              <a:rPr lang="en-US" dirty="0"/>
              <a:t>contaminated mucus </a:t>
            </a:r>
            <a:r>
              <a:rPr lang="en-US" dirty="0" err="1"/>
              <a:t>posteriorly</a:t>
            </a:r>
            <a:r>
              <a:rPr lang="en-US" dirty="0"/>
              <a:t> to throat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Inspired </a:t>
            </a:r>
            <a:r>
              <a:rPr lang="en-US" dirty="0"/>
              <a:t>air is warmed by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Sensory </a:t>
            </a:r>
            <a:r>
              <a:rPr lang="en-US" dirty="0"/>
              <a:t>nerve endings triggers sneezing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Factors that Increase Release of O</a:t>
            </a:r>
            <a:r>
              <a:rPr lang="en-US" baseline="-25000"/>
              <a:t>2</a:t>
            </a:r>
            <a:r>
              <a:rPr lang="en-US"/>
              <a:t> by Hemoglobin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cells metabolize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and H</a:t>
            </a:r>
            <a:r>
              <a:rPr lang="en-US" baseline="30000" dirty="0"/>
              <a:t>+</a:t>
            </a:r>
            <a:r>
              <a:rPr lang="en-US" dirty="0"/>
              <a:t> increase in concentration in capillary blood</a:t>
            </a:r>
          </a:p>
          <a:p>
            <a:pPr lvl="2"/>
            <a:r>
              <a:rPr lang="en-US" dirty="0" smtClean="0"/>
              <a:t>________________________________________________ weakens </a:t>
            </a:r>
            <a:r>
              <a:rPr lang="en-US" dirty="0"/>
              <a:t>the </a:t>
            </a:r>
            <a:r>
              <a:rPr lang="en-US" dirty="0" smtClean="0"/>
              <a:t>hemoglobin-O</a:t>
            </a:r>
            <a:r>
              <a:rPr lang="en-US" baseline="-25000" dirty="0" smtClean="0"/>
              <a:t>2</a:t>
            </a:r>
            <a:r>
              <a:rPr lang="en-US" dirty="0" smtClean="0"/>
              <a:t> bond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Heat </a:t>
            </a:r>
            <a:r>
              <a:rPr lang="en-US" dirty="0"/>
              <a:t>production increases</a:t>
            </a:r>
          </a:p>
          <a:p>
            <a:pPr lvl="2"/>
            <a:r>
              <a:rPr lang="en-US" dirty="0" smtClean="0"/>
              <a:t>_____________________________________________________ directly </a:t>
            </a:r>
            <a:r>
              <a:rPr lang="en-US" dirty="0"/>
              <a:t>and indirectly decreases </a:t>
            </a:r>
            <a:r>
              <a:rPr lang="en-US" dirty="0" err="1"/>
              <a:t>Hb</a:t>
            </a:r>
            <a:r>
              <a:rPr lang="en-US" dirty="0"/>
              <a:t> affinity for O</a:t>
            </a:r>
            <a:r>
              <a:rPr lang="en-US" baseline="-25000" dirty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 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Inadequate O</a:t>
            </a:r>
            <a:r>
              <a:rPr lang="en-US" sz="2400" baseline="-25000" dirty="0"/>
              <a:t>2</a:t>
            </a:r>
            <a:r>
              <a:rPr lang="en-US" sz="2400" dirty="0"/>
              <a:t> delivery to tissues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Due to a variety of causes</a:t>
            </a:r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Too </a:t>
            </a:r>
            <a:r>
              <a:rPr lang="en-US" sz="2400" dirty="0"/>
              <a:t>few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Abnormal </a:t>
            </a:r>
            <a:r>
              <a:rPr lang="en-US" sz="2400" dirty="0"/>
              <a:t>or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Blocked </a:t>
            </a:r>
            <a:r>
              <a:rPr lang="en-US" sz="2400" dirty="0"/>
              <a:t>circulation</a:t>
            </a:r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Pulmonary 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Carbon </a:t>
            </a:r>
            <a:r>
              <a:rPr lang="en-US" sz="2400" dirty="0"/>
              <a:t>monoxide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 Transport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is transported in the blood in three forms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7 </a:t>
            </a:r>
            <a:r>
              <a:rPr lang="en-US" dirty="0"/>
              <a:t>to 10%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</a:t>
            </a:r>
            <a:r>
              <a:rPr lang="en-US" dirty="0"/>
              <a:t>% bound to </a:t>
            </a:r>
            <a:r>
              <a:rPr lang="en-US" dirty="0" smtClean="0"/>
              <a:t>_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/>
              <a:t>carbaminohemoglobin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70</a:t>
            </a:r>
            <a:r>
              <a:rPr lang="en-US" dirty="0"/>
              <a:t>% transported as </a:t>
            </a:r>
            <a:r>
              <a:rPr lang="en-US" dirty="0" smtClean="0"/>
              <a:t>_____________________________________________ in </a:t>
            </a:r>
            <a:r>
              <a:rPr lang="en-US" dirty="0"/>
              <a:t>plasma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and Exchange of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combines with water to form </a:t>
            </a:r>
            <a:r>
              <a:rPr lang="en-US" dirty="0" smtClean="0"/>
              <a:t>______________________________________ (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), which quickly dissociates:</a:t>
            </a:r>
          </a:p>
          <a:p>
            <a:pPr lvl="4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the above occurs in </a:t>
            </a:r>
            <a:r>
              <a:rPr lang="en-US" dirty="0" smtClean="0"/>
              <a:t>__________________, </a:t>
            </a:r>
            <a:r>
              <a:rPr lang="en-US" dirty="0"/>
              <a:t>where </a:t>
            </a:r>
            <a:r>
              <a:rPr lang="en-US" dirty="0" smtClean="0"/>
              <a:t>______________________________________ reversibly </a:t>
            </a:r>
            <a:r>
              <a:rPr lang="en-US" dirty="0"/>
              <a:t>and </a:t>
            </a:r>
            <a:r>
              <a:rPr lang="en-US" dirty="0" smtClean="0"/>
              <a:t>___________________________catalyzes </a:t>
            </a:r>
            <a:r>
              <a:rPr lang="en-US" dirty="0"/>
              <a:t>the reaction</a:t>
            </a:r>
          </a:p>
        </p:txBody>
      </p:sp>
      <p:graphicFrame>
        <p:nvGraphicFramePr>
          <p:cNvPr id="87080" name="Group 40"/>
          <p:cNvGraphicFramePr>
            <a:graphicFrameLocks noGrp="1"/>
          </p:cNvGraphicFramePr>
          <p:nvPr/>
        </p:nvGraphicFramePr>
        <p:xfrm>
          <a:off x="381000" y="2843213"/>
          <a:ext cx="8534400" cy="1169988"/>
        </p:xfrm>
        <a:graphic>
          <a:graphicData uri="http://schemas.openxmlformats.org/drawingml/2006/table">
            <a:tbl>
              <a:tblPr/>
              <a:tblGrid>
                <a:gridCol w="1009650"/>
                <a:gridCol w="458788"/>
                <a:gridCol w="825500"/>
                <a:gridCol w="385762"/>
                <a:gridCol w="1082675"/>
                <a:gridCol w="550863"/>
                <a:gridCol w="1284287"/>
                <a:gridCol w="458788"/>
                <a:gridCol w="2478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</a:t>
                      </a:r>
                      <a:b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Carbonic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Hydrogen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Bicarbonate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and Exchange of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systemic capillaries</a:t>
            </a:r>
          </a:p>
          <a:p>
            <a:pPr lvl="1"/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–</a:t>
            </a:r>
            <a:r>
              <a:rPr lang="en-US" dirty="0"/>
              <a:t> </a:t>
            </a:r>
            <a:r>
              <a:rPr lang="en-US" dirty="0" smtClean="0"/>
              <a:t>______________________________________from </a:t>
            </a:r>
            <a:r>
              <a:rPr lang="en-US" dirty="0"/>
              <a:t>RBCs into the plasma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chloride shift occurs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outrush of HCO</a:t>
            </a:r>
            <a:r>
              <a:rPr lang="en-US" baseline="-25000" dirty="0"/>
              <a:t>3</a:t>
            </a:r>
            <a:r>
              <a:rPr lang="en-US" baseline="30000" dirty="0"/>
              <a:t>–</a:t>
            </a:r>
            <a:r>
              <a:rPr lang="en-US" dirty="0"/>
              <a:t> from the RBCs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and Exchange of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pulmonary capillaries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/>
              <a:t>–</a:t>
            </a:r>
            <a:r>
              <a:rPr lang="en-US" dirty="0"/>
              <a:t> moves into the RBCs and binds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is split by </a:t>
            </a:r>
            <a:r>
              <a:rPr lang="en-US" dirty="0" smtClean="0"/>
              <a:t>_______________________________________________ into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and water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diffuses into the alveoli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Haldane Effect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amount of </a:t>
            </a:r>
            <a:r>
              <a:rPr lang="en-US" dirty="0" smtClean="0"/>
              <a:t>_________________________________ is </a:t>
            </a:r>
            <a:r>
              <a:rPr lang="en-US" dirty="0"/>
              <a:t>affected by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lower the Po</a:t>
            </a:r>
            <a:r>
              <a:rPr lang="en-US" baseline="-25000" dirty="0"/>
              <a:t>2</a:t>
            </a:r>
            <a:r>
              <a:rPr lang="en-US" dirty="0"/>
              <a:t> and hemoglobin saturation with O</a:t>
            </a:r>
            <a:r>
              <a:rPr lang="en-US" baseline="-25000" dirty="0"/>
              <a:t>2</a:t>
            </a:r>
            <a:r>
              <a:rPr lang="en-US" dirty="0"/>
              <a:t>,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Haldane Effect</a:t>
            </a:r>
          </a:p>
        </p:txBody>
      </p:sp>
      <p:sp>
        <p:nvSpPr>
          <p:cNvPr id="972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At the tissues, as more carbon dioxide enters the blood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oxygen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HbO</a:t>
            </a:r>
            <a:r>
              <a:rPr lang="en-US" baseline="-25000" dirty="0"/>
              <a:t>2</a:t>
            </a:r>
            <a:r>
              <a:rPr lang="en-US" dirty="0"/>
              <a:t> releases O</a:t>
            </a:r>
            <a:r>
              <a:rPr lang="en-US" baseline="-25000" dirty="0"/>
              <a:t>2</a:t>
            </a:r>
            <a:r>
              <a:rPr lang="en-US" dirty="0"/>
              <a:t>, it </a:t>
            </a:r>
            <a:r>
              <a:rPr lang="en-US" dirty="0" smtClean="0"/>
              <a:t>________________________________________________ with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to form </a:t>
            </a:r>
            <a:r>
              <a:rPr lang="en-US" dirty="0" err="1"/>
              <a:t>carbaminohemoglobin</a:t>
            </a: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 of CO</a:t>
            </a:r>
            <a:r>
              <a:rPr lang="en-US" baseline="-25000"/>
              <a:t>2</a:t>
            </a:r>
            <a:r>
              <a:rPr lang="en-US"/>
              <a:t> on Blood pH</a:t>
            </a:r>
          </a:p>
        </p:txBody>
      </p:sp>
      <p:sp>
        <p:nvSpPr>
          <p:cNvPr id="9933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–</a:t>
            </a:r>
            <a:r>
              <a:rPr lang="en-US" dirty="0"/>
              <a:t> in plasma is </a:t>
            </a:r>
            <a:r>
              <a:rPr lang="en-US" dirty="0" smtClean="0"/>
              <a:t>___________________________________ of </a:t>
            </a:r>
            <a:r>
              <a:rPr lang="en-US" dirty="0"/>
              <a:t>the carbonic acid–bicarbonate buffer system 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concentration in blood rises, excess H</a:t>
            </a:r>
            <a:r>
              <a:rPr lang="en-US" baseline="30000" dirty="0"/>
              <a:t>+</a:t>
            </a:r>
            <a:r>
              <a:rPr lang="en-US" dirty="0"/>
              <a:t> is removed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concentration begins to drop, </a:t>
            </a:r>
            <a:r>
              <a:rPr lang="en-US" dirty="0" smtClean="0"/>
              <a:t>_</a:t>
            </a:r>
            <a:endParaRPr lang="en-US" baseline="30000" dirty="0" smtClean="0"/>
          </a:p>
          <a:p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/>
        </p:nvGraphicFramePr>
        <p:xfrm>
          <a:off x="381000" y="5181600"/>
          <a:ext cx="8534400" cy="1169988"/>
        </p:xfrm>
        <a:graphic>
          <a:graphicData uri="http://schemas.openxmlformats.org/drawingml/2006/table">
            <a:tbl>
              <a:tblPr/>
              <a:tblGrid>
                <a:gridCol w="1009650"/>
                <a:gridCol w="458788"/>
                <a:gridCol w="825500"/>
                <a:gridCol w="385762"/>
                <a:gridCol w="1082675"/>
                <a:gridCol w="550863"/>
                <a:gridCol w="1284287"/>
                <a:gridCol w="458788"/>
                <a:gridCol w="2478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</a:t>
                      </a:r>
                      <a:b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Carbonic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Hydrogen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Bicarbonate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 of CO</a:t>
            </a:r>
            <a:r>
              <a:rPr lang="en-US" baseline="-25000"/>
              <a:t>2</a:t>
            </a:r>
            <a:r>
              <a:rPr lang="en-US"/>
              <a:t> on Blood pH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Changes in </a:t>
            </a:r>
            <a:r>
              <a:rPr lang="en-US" dirty="0" smtClean="0"/>
              <a:t>__________________________________ can </a:t>
            </a:r>
            <a:r>
              <a:rPr lang="en-US" dirty="0"/>
              <a:t>also alter blood pH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_________________________________ breathing ______________________________________ in </a:t>
            </a:r>
            <a:r>
              <a:rPr lang="en-US" dirty="0"/>
              <a:t>the blood, causing pH to drop</a:t>
            </a:r>
          </a:p>
          <a:p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in ventilation can be used to adjust pH when it is disturbed by metabolic factors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G4_01:Production_Current:HAP8:Marieb_Lect_Des_App-blank.pot</Template>
  <TotalTime>3219</TotalTime>
  <Words>3886</Words>
  <Application>Microsoft Office PowerPoint</Application>
  <PresentationFormat>On-screen Show (4:3)</PresentationFormat>
  <Paragraphs>1007</Paragraphs>
  <Slides>125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27" baseType="lpstr">
      <vt:lpstr>Equity</vt:lpstr>
      <vt:lpstr>Microsoft Office Word 97 - 2003 Document</vt:lpstr>
      <vt:lpstr>Respiration</vt:lpstr>
      <vt:lpstr>Respiration</vt:lpstr>
      <vt:lpstr>Respiratory System: Functional Anatomy</vt:lpstr>
      <vt:lpstr>Functional Anatomy</vt:lpstr>
      <vt:lpstr>The Nose</vt:lpstr>
      <vt:lpstr>The Nose</vt:lpstr>
      <vt:lpstr>The Nose</vt:lpstr>
      <vt:lpstr>Nasal Cavity</vt:lpstr>
      <vt:lpstr>Nasal Cavity</vt:lpstr>
      <vt:lpstr>Nasal Cavity</vt:lpstr>
      <vt:lpstr>Functions of the Nasal Mucosa and Conchae</vt:lpstr>
      <vt:lpstr>Paranasal Sinuses</vt:lpstr>
      <vt:lpstr>Pharynx</vt:lpstr>
      <vt:lpstr>Nasopharynx</vt:lpstr>
      <vt:lpstr>Nasopharynx</vt:lpstr>
      <vt:lpstr>Oropharynx</vt:lpstr>
      <vt:lpstr>Laryngopharynx</vt:lpstr>
      <vt:lpstr>Larynx </vt:lpstr>
      <vt:lpstr>Larynx</vt:lpstr>
      <vt:lpstr>Larynx</vt:lpstr>
      <vt:lpstr>Larynx</vt:lpstr>
      <vt:lpstr>Voice Production</vt:lpstr>
      <vt:lpstr> Larynx</vt:lpstr>
      <vt:lpstr>Trachea</vt:lpstr>
      <vt:lpstr>Trachea</vt:lpstr>
      <vt:lpstr>Bronchi and Subdivisions</vt:lpstr>
      <vt:lpstr>Conducting Zone Structures</vt:lpstr>
      <vt:lpstr>Conducting Zone Structures</vt:lpstr>
      <vt:lpstr>Conducting Zone Structures</vt:lpstr>
      <vt:lpstr>Respiratory Zone</vt:lpstr>
      <vt:lpstr>Respiratory Membrane</vt:lpstr>
      <vt:lpstr>Alveoli</vt:lpstr>
      <vt:lpstr>Lungs </vt:lpstr>
      <vt:lpstr>Lungs</vt:lpstr>
      <vt:lpstr>Lungs</vt:lpstr>
      <vt:lpstr>Blood Supply </vt:lpstr>
      <vt:lpstr>Blood Supply </vt:lpstr>
      <vt:lpstr>Pleurae</vt:lpstr>
      <vt:lpstr>Mechanics of Breathing</vt:lpstr>
      <vt:lpstr>Pressure Relationships in the Thoracic Cavity</vt:lpstr>
      <vt:lpstr>Intrapulmonary Pressure</vt:lpstr>
      <vt:lpstr>Intrapleural Pressure</vt:lpstr>
      <vt:lpstr>Intrapleural Pressure</vt:lpstr>
      <vt:lpstr>Pressure Relationships</vt:lpstr>
      <vt:lpstr>Homeostatic Imbalance</vt:lpstr>
      <vt:lpstr>Pulmonary Ventilation</vt:lpstr>
      <vt:lpstr>Inspiration</vt:lpstr>
      <vt:lpstr>Expiration</vt:lpstr>
      <vt:lpstr>Physical Factors Influencing Pulmonary Ventilation</vt:lpstr>
      <vt:lpstr>Airway Resistance</vt:lpstr>
      <vt:lpstr>Airway Resistance</vt:lpstr>
      <vt:lpstr>Airway Resistance</vt:lpstr>
      <vt:lpstr>Alveolar Surface Tension</vt:lpstr>
      <vt:lpstr>Alveolar Surface Tension</vt:lpstr>
      <vt:lpstr>Lung Compliance</vt:lpstr>
      <vt:lpstr>Lung Compliance</vt:lpstr>
      <vt:lpstr>Lung Compliance</vt:lpstr>
      <vt:lpstr>Respiratory Volumes</vt:lpstr>
      <vt:lpstr>Respiratory Volumes</vt:lpstr>
      <vt:lpstr>Respiratory Volumes</vt:lpstr>
      <vt:lpstr>Respiratory Capacities</vt:lpstr>
      <vt:lpstr>Respiratory Capacities</vt:lpstr>
      <vt:lpstr>Respiratory Capacities</vt:lpstr>
      <vt:lpstr>Slide 64</vt:lpstr>
      <vt:lpstr>Dead Space</vt:lpstr>
      <vt:lpstr>Pulmonary Function Tests</vt:lpstr>
      <vt:lpstr>Pulmonary Function Tests</vt:lpstr>
      <vt:lpstr>Pulmonary Function Tests</vt:lpstr>
      <vt:lpstr>Alveolar Ventilation</vt:lpstr>
      <vt:lpstr>Nonrespiratory Air Movements</vt:lpstr>
      <vt:lpstr>Gas Exchanges Between Blood, Lungs, and Tissues</vt:lpstr>
      <vt:lpstr>Composition of Alveolar Gas</vt:lpstr>
      <vt:lpstr>External Respiration</vt:lpstr>
      <vt:lpstr>Partial Pressure Gradients and Gas Solubilities</vt:lpstr>
      <vt:lpstr>Partial Pressure Gradients and Gas Solubilities</vt:lpstr>
      <vt:lpstr>Ventilation-Perfusion Coupling</vt:lpstr>
      <vt:lpstr>Ventilation-Perfusion Coupling</vt:lpstr>
      <vt:lpstr>Ventilation-Perfusion Coupling</vt:lpstr>
      <vt:lpstr>Thickness and Surface Area of the Respiratory Membrane</vt:lpstr>
      <vt:lpstr>Internal Respiration</vt:lpstr>
      <vt:lpstr>Transport of Respiratory Gases by Blood</vt:lpstr>
      <vt:lpstr>O2 Transport</vt:lpstr>
      <vt:lpstr>O2 and Hemoglobin</vt:lpstr>
      <vt:lpstr>O2 and Hemoglobin</vt:lpstr>
      <vt:lpstr>O2 and Hemoglobin</vt:lpstr>
      <vt:lpstr>Slide 86</vt:lpstr>
      <vt:lpstr>Hemoglobin Saturation Curve</vt:lpstr>
      <vt:lpstr>Hemoglobin Saturation Curve</vt:lpstr>
      <vt:lpstr>Factors Influencing Hemoglobin Saturation</vt:lpstr>
      <vt:lpstr>Factors that Increase Release of O2 by Hemoglobin</vt:lpstr>
      <vt:lpstr>Homeostatic Imbalance</vt:lpstr>
      <vt:lpstr>CO2 Transport</vt:lpstr>
      <vt:lpstr>Transport and Exchange of CO2</vt:lpstr>
      <vt:lpstr>Transport and Exchange of CO2</vt:lpstr>
      <vt:lpstr>Transport and Exchange of CO2</vt:lpstr>
      <vt:lpstr>Haldane Effect</vt:lpstr>
      <vt:lpstr>Haldane Effect</vt:lpstr>
      <vt:lpstr>Influence of CO2 on Blood pH</vt:lpstr>
      <vt:lpstr>Influence of CO2 on Blood pH</vt:lpstr>
      <vt:lpstr>Control of Respiration</vt:lpstr>
      <vt:lpstr>Medullary Respiratory Centers</vt:lpstr>
      <vt:lpstr>Medullary Respiratory Centers</vt:lpstr>
      <vt:lpstr>Pontine Respiratory Centers</vt:lpstr>
      <vt:lpstr>Genesis of the Respiratory Rhythm</vt:lpstr>
      <vt:lpstr>Depth and Rate of Breathing</vt:lpstr>
      <vt:lpstr>Chemical Factors</vt:lpstr>
      <vt:lpstr>Depth and Rate of Breathing: PCO2</vt:lpstr>
      <vt:lpstr>Depth and Rate of Breathing: PCO2</vt:lpstr>
      <vt:lpstr>Chemical Factors</vt:lpstr>
      <vt:lpstr>Chemical Factors</vt:lpstr>
      <vt:lpstr>Summary of Chemical Factors</vt:lpstr>
      <vt:lpstr>Summary of Chemical Factors</vt:lpstr>
      <vt:lpstr>Influence of Higher Brain Centers</vt:lpstr>
      <vt:lpstr>Pulmonary Irritant Reflexes</vt:lpstr>
      <vt:lpstr>Inflation Reflex </vt:lpstr>
      <vt:lpstr>Respiratory Adjustments: Exercise</vt:lpstr>
      <vt:lpstr>Respiratory Adjustments: Exercise</vt:lpstr>
      <vt:lpstr>Respiratory Adjustments: Exercise</vt:lpstr>
      <vt:lpstr>Respiratory Adjustments: High Altitude</vt:lpstr>
      <vt:lpstr>Acclimatization to High Altitude</vt:lpstr>
      <vt:lpstr>Acclimatization to High Altitude</vt:lpstr>
      <vt:lpstr>Homeostatic Imbalances</vt:lpstr>
      <vt:lpstr>Homeostatic Imbalances</vt:lpstr>
      <vt:lpstr>Homeostatic Imbalances</vt:lpstr>
      <vt:lpstr>Homeostatic Imbalances</vt:lpstr>
    </vt:vector>
  </TitlesOfParts>
  <Company>뿿�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</dc:title>
  <dc:creator>R U</dc:creator>
  <cp:lastModifiedBy>bawargo</cp:lastModifiedBy>
  <cp:revision>41</cp:revision>
  <dcterms:created xsi:type="dcterms:W3CDTF">2009-03-12T02:33:10Z</dcterms:created>
  <dcterms:modified xsi:type="dcterms:W3CDTF">2010-10-14T18:17:03Z</dcterms:modified>
</cp:coreProperties>
</file>