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8"/>
  </p:notesMasterIdLst>
  <p:handoutMasterIdLst>
    <p:handoutMasterId r:id="rId12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4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66" r:id="rId103"/>
    <p:sldId id="367" r:id="rId104"/>
    <p:sldId id="368" r:id="rId105"/>
    <p:sldId id="369" r:id="rId106"/>
    <p:sldId id="370" r:id="rId107"/>
    <p:sldId id="371" r:id="rId108"/>
    <p:sldId id="372" r:id="rId109"/>
    <p:sldId id="373" r:id="rId110"/>
    <p:sldId id="374" r:id="rId111"/>
    <p:sldId id="375" r:id="rId112"/>
    <p:sldId id="376" r:id="rId113"/>
    <p:sldId id="377" r:id="rId114"/>
    <p:sldId id="378" r:id="rId115"/>
    <p:sldId id="379" r:id="rId116"/>
    <p:sldId id="380" r:id="rId117"/>
    <p:sldId id="381" r:id="rId118"/>
    <p:sldId id="382" r:id="rId119"/>
    <p:sldId id="383" r:id="rId120"/>
    <p:sldId id="384" r:id="rId121"/>
    <p:sldId id="385" r:id="rId122"/>
    <p:sldId id="386" r:id="rId123"/>
    <p:sldId id="387" r:id="rId124"/>
    <p:sldId id="388" r:id="rId125"/>
    <p:sldId id="389" r:id="rId126"/>
    <p:sldId id="390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Exam Four Material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F2175B-0D6D-47B5-9A9D-D30A0DF11E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Exam Four Material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29A8C6-676E-4334-972F-6EEA2582F7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Exam Four Material</a:t>
            </a:r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Exam Four Material</a:t>
            </a:r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Exam Four Material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BB559-9FC0-4E29-938C-7EE687BCE69A}" type="slidenum">
              <a:rPr lang="en-US"/>
              <a:pPr/>
              <a:t>54</a:t>
            </a:fld>
            <a:endParaRPr 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Exam Four Material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C0C6A-E4F4-457B-B30C-13333AD8599C}" type="slidenum">
              <a:rPr lang="en-US"/>
              <a:pPr/>
              <a:t>67</a:t>
            </a:fld>
            <a:endParaRPr 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Exam Four Material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F0EBC-CF6A-41AE-BC80-170C9D422F3A}" type="slidenum">
              <a:rPr lang="en-US"/>
              <a:pPr/>
              <a:t>78</a:t>
            </a:fld>
            <a:endParaRPr 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Exam Four Material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5D8F8-86EE-4FC9-AC4F-15B608B49419}" type="slidenum">
              <a:rPr lang="en-US"/>
              <a:pPr/>
              <a:t>94</a:t>
            </a:fld>
            <a:endParaRPr 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Exam Four Material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AB418-D63B-4AA7-8E6B-1CA1878AD3B6}" type="slidenum">
              <a:rPr lang="en-US"/>
              <a:pPr/>
              <a:t>110</a:t>
            </a:fld>
            <a:endParaRPr 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EF5D-1B6C-411E-AA29-8834B2FB6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8F66F-8982-4CED-B48E-A8147A5875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BB0C4-02E7-4CAC-B625-9ACC6090AF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D584DA-D8F3-42AE-9DB6-0D649EF871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325FE-40AF-4832-BDF3-9D0C1B912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49DF-BC0F-43EF-B7FA-F62139405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A0489-6DD0-4D7E-AC3B-C86DDD1F6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692B5-4403-4FB2-962F-A124507C7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DD11E-88EF-4353-8E06-1710BBCD6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FBBBF-7DC5-48E6-82FA-484D0C2D4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D9982-92FA-453D-97A4-BC29EFCF4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C3DFB-C2C8-426F-97BE-DE022907A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CE88F0-58FC-42E4-A9E7-0915C7EDC8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Function of the respiratory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Goal:  </a:t>
            </a:r>
          </a:p>
          <a:p>
            <a:pPr lvl="1">
              <a:lnSpc>
                <a:spcPct val="90000"/>
              </a:lnSpc>
            </a:pPr>
            <a:r>
              <a:rPr lang="en-US"/>
              <a:t>to supply the _</a:t>
            </a:r>
          </a:p>
          <a:p>
            <a:pPr lvl="1">
              <a:lnSpc>
                <a:spcPct val="90000"/>
              </a:lnSpc>
            </a:pPr>
            <a:r>
              <a:rPr lang="en-US"/>
              <a:t>To dispose of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Method:  Respiration:  Includes the following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Transport of _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of the Nose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only __________________________ part of the respiratory system</a:t>
            </a:r>
          </a:p>
          <a:p>
            <a:pPr lvl="1"/>
            <a:r>
              <a:rPr lang="en-US"/>
              <a:t>Provides an airway for respiration</a:t>
            </a:r>
          </a:p>
          <a:p>
            <a:pPr lvl="1"/>
            <a:endParaRPr lang="en-US"/>
          </a:p>
          <a:p>
            <a:pPr lvl="1"/>
            <a:r>
              <a:rPr lang="en-US"/>
              <a:t>__________________________________ the entering air</a:t>
            </a:r>
          </a:p>
          <a:p>
            <a:pPr lvl="1"/>
            <a:endParaRPr lang="en-US"/>
          </a:p>
          <a:p>
            <a:pPr lvl="1"/>
            <a:r>
              <a:rPr lang="en-US"/>
              <a:t>__________________________________ inspired air and cleans it of foreign matter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Haldane Effect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/>
              <a:t>The amount of carbon dioxide transported is markedly affected by the P</a:t>
            </a:r>
            <a:r>
              <a:rPr lang="en-US" baseline="-25000"/>
              <a:t>O2</a:t>
            </a:r>
            <a:endParaRPr lang="en-US"/>
          </a:p>
          <a:p>
            <a:endParaRPr lang="en-US"/>
          </a:p>
          <a:p>
            <a:r>
              <a:rPr lang="en-US"/>
              <a:t>Haldane effect</a:t>
            </a:r>
          </a:p>
          <a:p>
            <a:pPr lvl="1"/>
            <a:r>
              <a:rPr lang="en-US"/>
              <a:t>the _________________________________________, the _____________________ carbon dioxide can be carried in the blood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Haldane Effect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/>
              <a:t>At the tissues, as more carbon dioxide enters the blood:</a:t>
            </a:r>
          </a:p>
          <a:p>
            <a:pPr lvl="1"/>
            <a:r>
              <a:rPr lang="en-US" sz="2400"/>
              <a:t>More oxygen dissociates from hemoglobin</a:t>
            </a:r>
          </a:p>
          <a:p>
            <a:pPr lvl="1"/>
            <a:r>
              <a:rPr lang="en-US" sz="2400"/>
              <a:t>____________________________________ allows oxygen to break away and diffuse into the tissues </a:t>
            </a:r>
          </a:p>
          <a:p>
            <a:pPr lvl="1"/>
            <a:r>
              <a:rPr lang="en-US" sz="2400"/>
              <a:t>More _____________________________________, and more bicarbonate ions are formed</a:t>
            </a:r>
          </a:p>
          <a:p>
            <a:r>
              <a:rPr lang="en-US" sz="2800"/>
              <a:t>This situation is _________________________ in pulmonary circulation</a:t>
            </a: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Influence of Carbon Dioxide on Blood 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400"/>
              <a:t>The carbonic acid–bicarbonate ______________________ resists blood pH changes</a:t>
            </a:r>
          </a:p>
          <a:p>
            <a:r>
              <a:rPr lang="en-US" sz="2400"/>
              <a:t>If hydrogen ion concentrations in blood ______________, excess H</a:t>
            </a:r>
            <a:r>
              <a:rPr lang="en-US" sz="2400" baseline="30000"/>
              <a:t>+</a:t>
            </a:r>
            <a:r>
              <a:rPr lang="en-US" sz="2400"/>
              <a:t> is _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If hydrogen ion concentrations ______________________, carbonic acid dissociates, _ </a:t>
            </a:r>
          </a:p>
        </p:txBody>
      </p:sp>
      <p:graphicFrame>
        <p:nvGraphicFramePr>
          <p:cNvPr id="22565" name="Group 37"/>
          <p:cNvGraphicFramePr>
            <a:graphicFrameLocks noGrp="1"/>
          </p:cNvGraphicFramePr>
          <p:nvPr>
            <p:ph sz="half" idx="2"/>
          </p:nvPr>
        </p:nvGraphicFramePr>
        <p:xfrm>
          <a:off x="381000" y="3581400"/>
          <a:ext cx="8382000" cy="1188720"/>
        </p:xfrm>
        <a:graphic>
          <a:graphicData uri="http://schemas.openxmlformats.org/drawingml/2006/table">
            <a:tbl>
              <a:tblPr/>
              <a:tblGrid>
                <a:gridCol w="1187450"/>
                <a:gridCol w="466725"/>
                <a:gridCol w="1033463"/>
                <a:gridCol w="439737"/>
                <a:gridCol w="1323975"/>
                <a:gridCol w="555625"/>
                <a:gridCol w="1385888"/>
                <a:gridCol w="425450"/>
                <a:gridCol w="1563687"/>
              </a:tblGrid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</a:t>
                      </a:r>
                      <a:endParaRPr kumimoji="0" lang="en-US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 dioxide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Carbonic acid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Hydrogen 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Bicarb 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Influence of Carbon Dioxide on Blood pH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Changes in respiratory rate can also:</a:t>
            </a:r>
          </a:p>
          <a:p>
            <a:pPr lvl="1"/>
            <a:endParaRPr lang="en-US"/>
          </a:p>
          <a:p>
            <a:pPr lvl="1"/>
            <a:r>
              <a:rPr lang="en-US"/>
              <a:t>   </a:t>
            </a:r>
          </a:p>
          <a:p>
            <a:pPr lvl="1"/>
            <a:endParaRPr lang="en-US"/>
          </a:p>
          <a:p>
            <a:pPr lvl="1"/>
            <a:r>
              <a:rPr lang="en-US"/>
              <a:t>Provide a fast-acting system to _______________________________ when it is disturbed by metabolic factors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Control of Respiration: </a:t>
            </a:r>
            <a:br>
              <a:rPr lang="en-US" sz="3200"/>
            </a:br>
            <a:r>
              <a:rPr lang="en-US" sz="3200"/>
              <a:t>Medullary Respiratory Centers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80388" cy="4692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______________________________________ (DRG)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or inspiratory center: </a:t>
            </a:r>
          </a:p>
          <a:p>
            <a:pPr>
              <a:lnSpc>
                <a:spcPct val="80000"/>
              </a:lnSpc>
            </a:pPr>
            <a:r>
              <a:rPr lang="en-US" sz="2800"/>
              <a:t>Location:  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Function:  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Excites the inspiratory muscles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sets eupnea (12-15 breaths/minute)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Eu:  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Pnea:   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400"/>
              <a:t>Becomes ________________________ during expiration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Medullary respiratory centers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_____________________________ respiratory group (VRG) </a:t>
            </a:r>
          </a:p>
          <a:p>
            <a:pPr lvl="1"/>
            <a:endParaRPr lang="en-US"/>
          </a:p>
          <a:p>
            <a:pPr lvl="1"/>
            <a:r>
              <a:rPr lang="en-US"/>
              <a:t>involved in _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/>
          <a:lstStyle/>
          <a:p>
            <a:r>
              <a:rPr lang="en-US" sz="3600"/>
              <a:t>Control of Respiration: </a:t>
            </a:r>
            <a:br>
              <a:rPr lang="en-US" sz="3600"/>
            </a:br>
            <a:r>
              <a:rPr lang="en-US" sz="3600"/>
              <a:t>Pons Respiratory Centers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731963"/>
            <a:ext cx="5237163" cy="4745037"/>
          </a:xfrm>
        </p:spPr>
        <p:txBody>
          <a:bodyPr/>
          <a:lstStyle/>
          <a:p>
            <a:r>
              <a:rPr lang="en-US" sz="2800"/>
              <a:t>Pons centers:</a:t>
            </a:r>
          </a:p>
          <a:p>
            <a:pPr lvl="1"/>
            <a:r>
              <a:rPr lang="en-US" sz="2400"/>
              <a:t>Influences medullary centers</a:t>
            </a:r>
          </a:p>
          <a:p>
            <a:pPr lvl="1"/>
            <a:r>
              <a:rPr lang="en-US" sz="2400"/>
              <a:t>Smooth out ________________ (inspiration/expiration)</a:t>
            </a:r>
          </a:p>
          <a:p>
            <a:pPr lvl="1"/>
            <a:endParaRPr lang="en-US" sz="2400"/>
          </a:p>
          <a:p>
            <a:r>
              <a:rPr lang="en-US" sz="2800"/>
              <a:t>The pontine respiratory group (PRG) – continuously inhibits the inspiration center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5688" y="0"/>
            <a:ext cx="3008312" cy="65468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Rhythm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/>
              <a:t>A result of relationship between medullary and pons centers</a:t>
            </a:r>
          </a:p>
          <a:p>
            <a:r>
              <a:rPr lang="en-US"/>
              <a:t>Other theories include</a:t>
            </a:r>
          </a:p>
          <a:p>
            <a:pPr lvl="1"/>
            <a:endParaRPr lang="en-US"/>
          </a:p>
          <a:p>
            <a:pPr lvl="1"/>
            <a:r>
              <a:rPr lang="en-US"/>
              <a:t>___________________________________________ and are both automatic and rhythmic</a:t>
            </a:r>
          </a:p>
          <a:p>
            <a:pPr lvl="1">
              <a:buFontTx/>
              <a:buNone/>
            </a:pPr>
            <a:endParaRPr lang="en-US"/>
          </a:p>
          <a:p>
            <a:pPr lvl="1"/>
            <a:r>
              <a:rPr lang="en-US"/>
              <a:t>____________________________________ in the lungs establish respiratory rhythm</a:t>
            </a: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and Rate of Breathing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/>
              <a:t>Inspiratory ____________________ is determined by how actively the respiratory center stimulates the respiratory muscles</a:t>
            </a:r>
          </a:p>
          <a:p>
            <a:r>
              <a:rPr lang="en-US" sz="2800"/>
              <a:t>__________________________ of respiration is determined by ___________________________ the inspiratory center is active</a:t>
            </a:r>
          </a:p>
          <a:p>
            <a:endParaRPr lang="en-US" sz="2800"/>
          </a:p>
          <a:p>
            <a:r>
              <a:rPr lang="en-US" sz="2800"/>
              <a:t>Respiratory centers in the pons and medulla are sensitive to both excitatory and inhibitory stimuli</a:t>
            </a:r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639763"/>
          </a:xfrm>
        </p:spPr>
        <p:txBody>
          <a:bodyPr/>
          <a:lstStyle/>
          <a:p>
            <a:r>
              <a:rPr lang="en-US" sz="4000"/>
              <a:t>Medullary Respiratory Centers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22.25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790575"/>
            <a:ext cx="7067550" cy="60674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the Nose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Nose is divided into two regions:</a:t>
            </a:r>
          </a:p>
          <a:p>
            <a:pPr lvl="1">
              <a:lnSpc>
                <a:spcPct val="90000"/>
              </a:lnSpc>
            </a:pPr>
            <a:r>
              <a:rPr lang="en-US"/>
              <a:t>External nose, including the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Internal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_____________________________ – a shallow vertical groove inferior to the apex</a:t>
            </a:r>
          </a:p>
          <a:p>
            <a:pPr>
              <a:lnSpc>
                <a:spcPct val="90000"/>
              </a:lnSpc>
            </a:pPr>
            <a:r>
              <a:rPr lang="en-US"/>
              <a:t>The external ______________ (nostrils) are bounded laterally by the ____________</a:t>
            </a:r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and Rate of Breathing: Reflexes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/>
              <a:t>Pulmonary irritant reflexes </a:t>
            </a:r>
          </a:p>
          <a:p>
            <a:pPr lvl="1"/>
            <a:r>
              <a:rPr lang="en-US" sz="2400"/>
              <a:t>irritants ___________________________________ of air passages</a:t>
            </a:r>
          </a:p>
          <a:p>
            <a:r>
              <a:rPr lang="en-US" sz="2800"/>
              <a:t>Inflation reflex (Hering-Breuer) </a:t>
            </a:r>
          </a:p>
          <a:p>
            <a:pPr lvl="1"/>
            <a:r>
              <a:rPr lang="en-US" sz="2400"/>
              <a:t>________________________________________ in the lungs are stimulated by lung inflation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Prevents _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The body gives feedback based on stretch.  </a:t>
            </a:r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Depth and Rate of Breathing: Higher Brain Centers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844675"/>
            <a:ext cx="8096250" cy="4556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Hypothalamic controls act with the _____________________________________ to modify rate and depth of respiration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Example: breath holding that occurs in anger</a:t>
            </a:r>
          </a:p>
          <a:p>
            <a:pPr>
              <a:lnSpc>
                <a:spcPct val="90000"/>
              </a:lnSpc>
            </a:pPr>
            <a:r>
              <a:rPr lang="en-US" sz="2800"/>
              <a:t>A ___________________________________ acts to increase respiratory rate</a:t>
            </a:r>
          </a:p>
          <a:p>
            <a:pPr>
              <a:lnSpc>
                <a:spcPct val="90000"/>
              </a:lnSpc>
            </a:pPr>
            <a:r>
              <a:rPr lang="en-US" sz="2800"/>
              <a:t>Cortical controls are direct signals from the cerebral motor cortex that _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Examples: voluntary breath holding, taking a deep breath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/>
          <a:lstStyle/>
          <a:p>
            <a:r>
              <a:rPr lang="en-US" sz="4000"/>
              <a:t>Depth and Rate of Breathing: P</a:t>
            </a:r>
            <a:r>
              <a:rPr lang="en-US" sz="4000" baseline="-25000"/>
              <a:t>CO2</a:t>
            </a:r>
            <a:endParaRPr lang="en-US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600200"/>
            <a:ext cx="4325937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levels are monitored by _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Carbon dioxide in the blood diffuses into _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Resulting carbonic acid dissociates, releasing hydrogen ions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Carbon dioxide levels rise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resulting in _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4925" y="0"/>
            <a:ext cx="4029075" cy="6553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Depth and Rate of Breathing: P</a:t>
            </a:r>
            <a:r>
              <a:rPr lang="en-US" sz="4000" baseline="-25000"/>
              <a:t>CO2</a:t>
            </a:r>
            <a:endParaRPr lang="en-US" sz="40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22438"/>
            <a:ext cx="8534400" cy="4906962"/>
          </a:xfrm>
        </p:spPr>
        <p:txBody>
          <a:bodyPr/>
          <a:lstStyle/>
          <a:p>
            <a:r>
              <a:rPr lang="en-US" sz="2800"/>
              <a:t>Hyperventilation – ________________________________________:</a:t>
            </a:r>
          </a:p>
          <a:p>
            <a:pPr lvl="1"/>
            <a:r>
              <a:rPr lang="en-US" sz="2400"/>
              <a:t>Quickly ___________________________________ from the blood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Occurs in response to hypercapnia</a:t>
            </a:r>
          </a:p>
          <a:p>
            <a:pPr lvl="2"/>
            <a:r>
              <a:rPr lang="en-US" sz="2000"/>
              <a:t>Elevated Carbon dioxide levels</a:t>
            </a:r>
          </a:p>
          <a:p>
            <a:r>
              <a:rPr lang="en-US" sz="2800"/>
              <a:t>Though a rise CO</a:t>
            </a:r>
            <a:r>
              <a:rPr lang="en-US" sz="2800" baseline="-25000"/>
              <a:t>2 </a:t>
            </a:r>
            <a:r>
              <a:rPr lang="en-US" sz="2800"/>
              <a:t>acts as the _____________________________, control of breathing at rest is regulated by the _</a:t>
            </a:r>
          </a:p>
          <a:p>
            <a:endParaRPr lang="en-US" sz="2800"/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Depth and Rate of Breathing: P</a:t>
            </a:r>
            <a:r>
              <a:rPr lang="en-US" sz="4000" baseline="-25000"/>
              <a:t>CO2</a:t>
            </a:r>
            <a:endParaRPr lang="en-US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______________________________________ breathing due to abnormally low P</a:t>
            </a:r>
            <a:r>
              <a:rPr lang="en-US" baseline="-25000"/>
              <a:t>CO2</a:t>
            </a:r>
            <a:r>
              <a:rPr lang="en-US"/>
              <a:t> levels</a:t>
            </a:r>
          </a:p>
          <a:p>
            <a:pPr lvl="1"/>
            <a:endParaRPr lang="en-US"/>
          </a:p>
          <a:p>
            <a:pPr lvl="1"/>
            <a:r>
              <a:rPr lang="en-US"/>
              <a:t>_________________________ (breathing cessation) may occur _</a:t>
            </a: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784350"/>
            <a:ext cx="8305800" cy="4768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Oxygen levels are ___________ a stimulus for ventilation unless the levels drop significantly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 lvl="1">
              <a:lnSpc>
                <a:spcPct val="80000"/>
              </a:lnSpc>
            </a:pPr>
            <a:r>
              <a:rPr lang="en-US" sz="2400"/>
              <a:t>If carbon dioxide is not removed, chemoreceptors become _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Then oxygen  levels become the principal respiratory stimulus (________________________)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/>
          <a:lstStyle/>
          <a:p>
            <a:r>
              <a:rPr lang="en-US" sz="4000"/>
              <a:t>Depth and Rate of Breathing: P</a:t>
            </a:r>
            <a:r>
              <a:rPr lang="en-US" sz="4000" baseline="-25000"/>
              <a:t>CO2</a:t>
            </a:r>
            <a:endParaRPr lang="en-US" sz="4000"/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Depth and Rate of Breathing: Arterial pH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Changes in ______________________ can modify respiratory rate even if carbon dioxide and oxygen levels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Increased ventilation in response to falling pH is mediated by _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2013" y="914400"/>
            <a:ext cx="3201987" cy="56340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and Rate of Breathing: Arterial pH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953000"/>
          </a:xfrm>
        </p:spPr>
        <p:txBody>
          <a:bodyPr/>
          <a:lstStyle/>
          <a:p>
            <a:r>
              <a:rPr lang="en-US"/>
              <a:t>Acidosis may reflect: </a:t>
            </a:r>
          </a:p>
          <a:p>
            <a:pPr lvl="1"/>
            <a:r>
              <a:rPr lang="en-US"/>
              <a:t>Carbon dioxide retention</a:t>
            </a:r>
          </a:p>
          <a:p>
            <a:pPr lvl="1"/>
            <a:r>
              <a:rPr lang="en-US"/>
              <a:t>Accumulation of _</a:t>
            </a:r>
          </a:p>
          <a:p>
            <a:pPr lvl="1"/>
            <a:r>
              <a:rPr lang="en-US"/>
              <a:t>Excess _____________________________ in patients with diabetes mellitus</a:t>
            </a:r>
          </a:p>
          <a:p>
            <a:endParaRPr lang="en-US"/>
          </a:p>
          <a:p>
            <a:r>
              <a:rPr lang="en-US"/>
              <a:t>Respiratory system controls will attempt to ___________________________ by increasing respiratory _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Respiratory Adjustments: Exercise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84350"/>
            <a:ext cx="8534400" cy="4768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Respiratory adjustments are geared to both the _________________________________ of exercise</a:t>
            </a:r>
          </a:p>
          <a:p>
            <a:pPr>
              <a:lnSpc>
                <a:spcPct val="90000"/>
              </a:lnSpc>
            </a:pPr>
            <a:r>
              <a:rPr lang="en-US" sz="2800"/>
              <a:t>During vigorous exercise: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Ventilation can increase 20 fold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Breathing becomes ______________________________, but respiratory rate may not be significantly changed (hyperpnea)</a:t>
            </a:r>
          </a:p>
          <a:p>
            <a:pPr>
              <a:lnSpc>
                <a:spcPct val="90000"/>
              </a:lnSpc>
            </a:pPr>
            <a:r>
              <a:rPr lang="en-US" sz="2800"/>
              <a:t>Exercise-enhanced breathing is not prompted by an increase in P</a:t>
            </a:r>
            <a:r>
              <a:rPr lang="en-US" sz="2800" baseline="-25000"/>
              <a:t>CO2</a:t>
            </a:r>
            <a:r>
              <a:rPr lang="en-US" sz="2800"/>
              <a:t> or a decrease in P</a:t>
            </a:r>
            <a:r>
              <a:rPr lang="en-US" sz="2800" baseline="-25000"/>
              <a:t>O2</a:t>
            </a:r>
            <a:r>
              <a:rPr lang="en-US" sz="2800"/>
              <a:t> or pH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These levels remain surprisingly constant during exercise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Adjustments: Exercise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/>
              <a:t>As exercise begins:</a:t>
            </a:r>
          </a:p>
          <a:p>
            <a:pPr lvl="1"/>
            <a:r>
              <a:rPr lang="en-US"/>
              <a:t>Ventilation _________________________________, rises slowly, and reaches a steady state</a:t>
            </a:r>
          </a:p>
          <a:p>
            <a:endParaRPr lang="en-US"/>
          </a:p>
          <a:p>
            <a:r>
              <a:rPr lang="en-US"/>
              <a:t>When exercise stops:</a:t>
            </a:r>
          </a:p>
          <a:p>
            <a:pPr lvl="1"/>
            <a:r>
              <a:rPr lang="en-US"/>
              <a:t>Ventilation _______________________________, then gradually decreases to normal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Nasal Cavity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Lies in and posterior to the external nose</a:t>
            </a:r>
          </a:p>
          <a:p>
            <a:r>
              <a:rPr lang="en-US"/>
              <a:t>Is divided by a _</a:t>
            </a:r>
          </a:p>
          <a:p>
            <a:r>
              <a:rPr lang="en-US"/>
              <a:t>Opens posteriorly into the nasal pharynx via internal nares</a:t>
            </a:r>
          </a:p>
          <a:p>
            <a:r>
              <a:rPr lang="en-US"/>
              <a:t>The _____________________________ bones form the roof</a:t>
            </a:r>
          </a:p>
          <a:p>
            <a:endParaRPr lang="en-US"/>
          </a:p>
          <a:p>
            <a:r>
              <a:rPr lang="en-US"/>
              <a:t>The floor is formed by the _</a:t>
            </a:r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Adjustments: Exercise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Neural factors bring about the above changes, including:</a:t>
            </a:r>
          </a:p>
          <a:p>
            <a:pPr lvl="1"/>
            <a:r>
              <a:rPr lang="en-US"/>
              <a:t>______________________________ of exercise</a:t>
            </a:r>
          </a:p>
          <a:p>
            <a:pPr lvl="1"/>
            <a:endParaRPr lang="en-US"/>
          </a:p>
          <a:p>
            <a:pPr lvl="1"/>
            <a:r>
              <a:rPr lang="en-US"/>
              <a:t>Cortical motor activation</a:t>
            </a:r>
          </a:p>
          <a:p>
            <a:pPr lvl="2"/>
            <a:r>
              <a:rPr lang="en-US"/>
              <a:t>Both _</a:t>
            </a:r>
          </a:p>
          <a:p>
            <a:pPr lvl="1"/>
            <a:endParaRPr lang="en-US"/>
          </a:p>
          <a:p>
            <a:pPr lvl="1"/>
            <a:r>
              <a:rPr lang="en-US"/>
              <a:t>Excitatory impulses from _</a:t>
            </a:r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/>
              <a:t>Chronic Obstructive Pulmonary Disease (COPD)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84350"/>
            <a:ext cx="8458200" cy="4768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Includes chronic bronchitis and obstructive emphysema</a:t>
            </a:r>
          </a:p>
          <a:p>
            <a:pPr>
              <a:lnSpc>
                <a:spcPct val="80000"/>
              </a:lnSpc>
            </a:pPr>
            <a:r>
              <a:rPr lang="en-US" sz="2800"/>
              <a:t>Patients have a history of: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________________________________, where labored breathing occurs and gets progressively worse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frequent pulmonary infections</a:t>
            </a:r>
          </a:p>
          <a:p>
            <a:pPr>
              <a:lnSpc>
                <a:spcPct val="80000"/>
              </a:lnSpc>
            </a:pPr>
            <a:r>
              <a:rPr lang="en-US" sz="2800"/>
              <a:t>COPD victims develop __________________________________________, carbon dioxide retention, and respiratory acidosis</a:t>
            </a: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2895600" cy="1143000"/>
          </a:xfrm>
        </p:spPr>
        <p:txBody>
          <a:bodyPr/>
          <a:lstStyle/>
          <a:p>
            <a:r>
              <a:rPr lang="en-US"/>
              <a:t>COPD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22.28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5913" y="0"/>
            <a:ext cx="628808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Characterized by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Active inflammation of the airways precedes bronchospasms</a:t>
            </a: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Airway inflammation is an _ </a:t>
            </a:r>
          </a:p>
          <a:p>
            <a:pPr lvl="1"/>
            <a:r>
              <a:rPr lang="en-US"/>
              <a:t>caused by release of IL-4 and IL-5</a:t>
            </a:r>
          </a:p>
          <a:p>
            <a:pPr lvl="2"/>
            <a:r>
              <a:rPr lang="en-US"/>
              <a:t>stimulate _</a:t>
            </a:r>
          </a:p>
          <a:p>
            <a:pPr lvl="2"/>
            <a:r>
              <a:rPr lang="en-US"/>
              <a:t>recruit _</a:t>
            </a:r>
          </a:p>
          <a:p>
            <a:endParaRPr lang="en-US"/>
          </a:p>
          <a:p>
            <a:r>
              <a:rPr lang="en-US"/>
              <a:t>Airways fill with _________________ as a result of the inflammation.  This magnifies the effect of _</a:t>
            </a:r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Tuberculosis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Infectious disease caused by the bacterium </a:t>
            </a:r>
            <a:r>
              <a:rPr lang="en-US" sz="2800" i="1"/>
              <a:t>Mycobacterium tuberculosis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Symptoms include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weight loss,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racking cough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splitting headache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Treatment entails a 12-month course of antibiotics</a:t>
            </a: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722438"/>
            <a:ext cx="8305800" cy="4678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Accounts for 1/3 of all cancer deaths in the U.S.</a:t>
            </a:r>
          </a:p>
          <a:p>
            <a:pPr>
              <a:lnSpc>
                <a:spcPct val="80000"/>
              </a:lnSpc>
            </a:pPr>
            <a:r>
              <a:rPr lang="en-US" sz="2800"/>
              <a:t>90% of all patients with lung cancer were _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The three most common types are: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_________________________________ (20-40% of cases)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arises in _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Adenocarcinoma (25-35% of cases)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originates in _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_____________________________________ carcinoma (20-25% of cases)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contains lymphocyte-like cells that originate in the ______________________________ and subsequently _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/>
          <a:lstStyle/>
          <a:p>
            <a:r>
              <a:rPr lang="en-US"/>
              <a:t>Lung Cancer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Nasal Cavity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/>
              <a:t>Vestibule – 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_____________________________ – hairs that filter coarse particles from inspired air</a:t>
            </a:r>
          </a:p>
          <a:p>
            <a:endParaRPr lang="en-US"/>
          </a:p>
          <a:p>
            <a:r>
              <a:rPr lang="en-US"/>
              <a:t>Olfactory mucosa</a:t>
            </a:r>
          </a:p>
          <a:p>
            <a:pPr lvl="1"/>
            <a:r>
              <a:rPr lang="en-US"/>
              <a:t>Lines the _ </a:t>
            </a:r>
          </a:p>
          <a:p>
            <a:pPr lvl="1"/>
            <a:r>
              <a:rPr lang="en-US"/>
              <a:t>Contains smell receptors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Nasal Cavity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/>
              <a:t>____________________________ mucosa </a:t>
            </a:r>
          </a:p>
          <a:p>
            <a:pPr lvl="1"/>
            <a:endParaRPr lang="en-US"/>
          </a:p>
          <a:p>
            <a:pPr lvl="1"/>
            <a:r>
              <a:rPr lang="en-US"/>
              <a:t>Lines the nasal cavity </a:t>
            </a:r>
          </a:p>
          <a:p>
            <a:pPr lvl="2"/>
            <a:r>
              <a:rPr lang="en-US"/>
              <a:t>Except for the olfactory portion</a:t>
            </a:r>
          </a:p>
          <a:p>
            <a:pPr lvl="1"/>
            <a:endParaRPr lang="en-US"/>
          </a:p>
          <a:p>
            <a:pPr lvl="1"/>
            <a:r>
              <a:rPr lang="en-US"/>
              <a:t>Glands secrete mucus containing ______________________ and ______________________ to help destroy bacteria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Nasal Cavity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/>
              <a:t>Inspired air is: </a:t>
            </a:r>
          </a:p>
          <a:p>
            <a:pPr lvl="1"/>
            <a:r>
              <a:rPr lang="en-US"/>
              <a:t>______________________________ by the high water content in the nasal cavity</a:t>
            </a:r>
          </a:p>
          <a:p>
            <a:pPr lvl="1"/>
            <a:r>
              <a:rPr lang="en-US"/>
              <a:t>______________________________ by rich plexuses of capillaries</a:t>
            </a:r>
          </a:p>
          <a:p>
            <a:pPr lvl="2"/>
            <a:r>
              <a:rPr lang="en-US"/>
              <a:t>Remember:   </a:t>
            </a:r>
          </a:p>
          <a:p>
            <a:endParaRPr lang="en-US"/>
          </a:p>
          <a:p>
            <a:r>
              <a:rPr lang="en-US"/>
              <a:t>Ciliated mucosal cells remove contaminated mucus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Nasal Cavity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Superior, medial, and inferior conchae:</a:t>
            </a:r>
          </a:p>
          <a:p>
            <a:pPr lvl="1"/>
            <a:r>
              <a:rPr lang="en-US"/>
              <a:t>Protrude medially from the lateral walls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Enhance air turbulence and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Sensitive mucosa triggers sneezing when stimulated by _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Functions of the Nasal Mucosa and Conchae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During inhalation the conchae and nasal mucosa:</a:t>
            </a:r>
          </a:p>
          <a:p>
            <a:pPr lvl="1">
              <a:lnSpc>
                <a:spcPct val="90000"/>
              </a:lnSpc>
            </a:pPr>
            <a:r>
              <a:rPr lang="en-US"/>
              <a:t>Filter, heat, and moisten air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During _________________________ these structures: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 heat and moisture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 heat and moisture loss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Paranasal Sinuses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Sinuses ______________________ that surround the nasal cavity</a:t>
            </a:r>
          </a:p>
          <a:p>
            <a:endParaRPr lang="en-US"/>
          </a:p>
          <a:p>
            <a:r>
              <a:rPr lang="en-US"/>
              <a:t>Sinuses ____________________________ and help to warm and moisten the air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Pharynx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/>
              <a:t>The _</a:t>
            </a:r>
          </a:p>
          <a:p>
            <a:r>
              <a:rPr lang="en-US" sz="2800"/>
              <a:t>Funnel-shaped tube of skeletal muscle that connects to the:</a:t>
            </a:r>
          </a:p>
          <a:p>
            <a:pPr lvl="1"/>
            <a:r>
              <a:rPr lang="en-US" sz="2400"/>
              <a:t>__________________________________ superiorly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__________________________________ inferiorly</a:t>
            </a:r>
          </a:p>
          <a:p>
            <a:endParaRPr lang="en-US" sz="2800"/>
          </a:p>
          <a:p>
            <a:r>
              <a:rPr lang="en-US" sz="2800"/>
              <a:t>Extends from the base of the skull to the level of the sixth cervical vertebra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Ventilation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Movement of _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Pharynx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divided into three regions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Oropharynx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Nasopharynx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1"/>
            <a:r>
              <a:rPr lang="en-US"/>
              <a:t>Lies ___________________ to the nasal cavity, </a:t>
            </a:r>
          </a:p>
          <a:p>
            <a:pPr lvl="1"/>
            <a:r>
              <a:rPr lang="en-US"/>
              <a:t>inferior to the sphenoid, </a:t>
            </a:r>
          </a:p>
          <a:p>
            <a:pPr lvl="1"/>
            <a:r>
              <a:rPr lang="en-US"/>
              <a:t>superior to the level of the soft palate</a:t>
            </a:r>
          </a:p>
          <a:p>
            <a:endParaRPr lang="en-US"/>
          </a:p>
          <a:p>
            <a:r>
              <a:rPr lang="en-US"/>
              <a:t>Strictly an _</a:t>
            </a:r>
          </a:p>
          <a:p>
            <a:endParaRPr lang="en-US"/>
          </a:p>
          <a:p>
            <a:r>
              <a:rPr lang="en-US"/>
              <a:t>Lined with pseudostratified columnar epithelium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Nasopharynx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 during swallowing to _</a:t>
            </a:r>
          </a:p>
          <a:p>
            <a:endParaRPr lang="en-US"/>
          </a:p>
          <a:p>
            <a:r>
              <a:rPr lang="en-US"/>
              <a:t>The _____________________________ lies high on the posterior wall </a:t>
            </a:r>
          </a:p>
          <a:p>
            <a:endParaRPr lang="en-US"/>
          </a:p>
          <a:p>
            <a:r>
              <a:rPr lang="en-US"/>
              <a:t>Pharyngotympanic (auditory) tubes open into the lateral walls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Oropharynx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Extends inferiorly from the level of the soft palate to the epiglottis</a:t>
            </a:r>
          </a:p>
          <a:p>
            <a:endParaRPr lang="en-US"/>
          </a:p>
          <a:p>
            <a:r>
              <a:rPr lang="en-US"/>
              <a:t>Serves as a _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Oropharynx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epithelial lining is protective stratified squamous epithelium</a:t>
            </a:r>
          </a:p>
          <a:p>
            <a:endParaRPr lang="en-US"/>
          </a:p>
          <a:p>
            <a:r>
              <a:rPr lang="en-US"/>
              <a:t>Palatine tonsils lie in the lateral walls </a:t>
            </a:r>
          </a:p>
          <a:p>
            <a:endParaRPr lang="en-US"/>
          </a:p>
          <a:p>
            <a:r>
              <a:rPr lang="en-US"/>
              <a:t>__________________________ covers the base of the _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Laryngopharynx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Serves as a _</a:t>
            </a:r>
          </a:p>
          <a:p>
            <a:endParaRPr lang="en-US"/>
          </a:p>
          <a:p>
            <a:r>
              <a:rPr lang="en-US"/>
              <a:t>Lies posterior to the upright epiglottis</a:t>
            </a:r>
          </a:p>
          <a:p>
            <a:endParaRPr lang="en-US"/>
          </a:p>
          <a:p>
            <a:r>
              <a:rPr lang="en-US"/>
              <a:t>Extends to the larynx, where the respiratory and digestive pathways diverge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Larynx (Voice Box)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Attaches to the _</a:t>
            </a:r>
          </a:p>
          <a:p>
            <a:pPr>
              <a:lnSpc>
                <a:spcPct val="90000"/>
              </a:lnSpc>
            </a:pPr>
            <a:r>
              <a:rPr lang="en-US"/>
              <a:t>Continuous with the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functions </a:t>
            </a:r>
          </a:p>
          <a:p>
            <a:pPr lvl="1">
              <a:lnSpc>
                <a:spcPct val="90000"/>
              </a:lnSpc>
            </a:pPr>
            <a:r>
              <a:rPr lang="en-US"/>
              <a:t>To provide an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To direct food and air into the proper pathways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To function in _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Framework of the Larynx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Cartilages (____________________) of the larynx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_______________________ cartilage:  Shield-shaped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with a midline prominence _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____________________________ cartilage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Three pairs of small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arytenoid,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cuneiform,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corniculate </a:t>
            </a:r>
          </a:p>
          <a:p>
            <a:pPr>
              <a:lnSpc>
                <a:spcPct val="90000"/>
              </a:lnSpc>
            </a:pPr>
            <a:r>
              <a:rPr lang="en-US" sz="2800"/>
              <a:t>___________________________ – ________________________________ that covers the laryngeal inlet during swallowing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Framework of the Larynx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22.4a, b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" y="1546225"/>
            <a:ext cx="8513763" cy="37639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Vocal Ligaments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/>
              <a:t>Attach the _______________________ cartilages to the _____________________ cartilage</a:t>
            </a:r>
          </a:p>
          <a:p>
            <a:endParaRPr lang="en-US" sz="2800"/>
          </a:p>
          <a:p>
            <a:r>
              <a:rPr lang="en-US" sz="2800"/>
              <a:t>Composed of _______________________ that form mucosal folds called _</a:t>
            </a:r>
          </a:p>
          <a:p>
            <a:pPr lvl="1"/>
            <a:r>
              <a:rPr lang="en-US" sz="2400"/>
              <a:t>The medial ____________________ between them is the _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They vibrate to produce sound as air rushes up from the lungs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Respiration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Movement of </a:t>
            </a:r>
          </a:p>
          <a:p>
            <a:endParaRPr lang="en-US"/>
          </a:p>
          <a:p>
            <a:r>
              <a:rPr lang="en-US"/>
              <a:t>oxygen 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r>
              <a:rPr lang="en-US"/>
              <a:t>Carbon dioxide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Vocal Production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46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Speech </a:t>
            </a:r>
          </a:p>
          <a:p>
            <a:pPr lvl="1">
              <a:lnSpc>
                <a:spcPct val="90000"/>
              </a:lnSpc>
            </a:pPr>
            <a:r>
              <a:rPr lang="en-US"/>
              <a:t>intermittent release of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determined by the length and ___________________________ of the vocal cords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Loudness</a:t>
            </a:r>
          </a:p>
          <a:p>
            <a:pPr lvl="1">
              <a:lnSpc>
                <a:spcPct val="90000"/>
              </a:lnSpc>
            </a:pPr>
            <a:r>
              <a:rPr lang="en-US"/>
              <a:t>depends upon the ________________ at which the air rushes across the vocal cords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Vocal production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pharynx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Sound is shaped into language by action of the pharynx, tongue, soft palate, and lips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Movements of Vocal Cords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22.5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447800"/>
            <a:ext cx="9132979" cy="3200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Trachea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Flexible and mobile tube extending from the _</a:t>
            </a:r>
          </a:p>
          <a:p>
            <a:pPr>
              <a:lnSpc>
                <a:spcPct val="90000"/>
              </a:lnSpc>
            </a:pPr>
            <a:r>
              <a:rPr lang="en-US"/>
              <a:t>Composed of three layers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made up of _____________________________ and ciliated epithelium </a:t>
            </a:r>
          </a:p>
          <a:p>
            <a:pPr lvl="1">
              <a:lnSpc>
                <a:spcPct val="90000"/>
              </a:lnSpc>
            </a:pPr>
            <a:r>
              <a:rPr lang="en-US"/>
              <a:t>Submucosa </a:t>
            </a:r>
          </a:p>
          <a:p>
            <a:pPr lvl="2">
              <a:lnSpc>
                <a:spcPct val="90000"/>
              </a:lnSpc>
            </a:pPr>
            <a:r>
              <a:rPr lang="en-US"/>
              <a:t>______________________________________ deep to the mucosa</a:t>
            </a:r>
          </a:p>
          <a:p>
            <a:pPr lvl="1">
              <a:lnSpc>
                <a:spcPct val="90000"/>
              </a:lnSpc>
            </a:pPr>
            <a:r>
              <a:rPr lang="en-US"/>
              <a:t>Adventitia </a:t>
            </a:r>
          </a:p>
          <a:p>
            <a:pPr lvl="2">
              <a:lnSpc>
                <a:spcPct val="90000"/>
              </a:lnSpc>
            </a:pPr>
            <a:r>
              <a:rPr lang="en-US"/>
              <a:t>outermost layer made of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Zone: Bronchi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 last tracheal _</a:t>
            </a:r>
          </a:p>
          <a:p>
            <a:pPr lvl="1"/>
            <a:r>
              <a:rPr lang="en-US"/>
              <a:t>marks the _</a:t>
            </a:r>
          </a:p>
          <a:p>
            <a:endParaRPr lang="en-US"/>
          </a:p>
          <a:p>
            <a:r>
              <a:rPr lang="en-US"/>
              <a:t>Air reaching the bronchi is </a:t>
            </a:r>
          </a:p>
          <a:p>
            <a:pPr lvl="1"/>
            <a:r>
              <a:rPr lang="en-US"/>
              <a:t>Warm and cleansed of impurities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Zone: Bronchial Tree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Bronchi subdivide into __________________, each supplying a lobe of the lungs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Air passages undergo 23 orders of branching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As conducting tubes become smaller, structural changes occur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_________________________________ support structures change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_________________________________________ change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Amount of _____________________________________ increases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Zone: Bronchial Tree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Bronchioles </a:t>
            </a:r>
          </a:p>
          <a:p>
            <a:pPr lvl="1"/>
            <a:endParaRPr lang="en-US"/>
          </a:p>
          <a:p>
            <a:pPr lvl="1"/>
            <a:r>
              <a:rPr lang="en-US"/>
              <a:t>Consist of _</a:t>
            </a:r>
          </a:p>
          <a:p>
            <a:pPr lvl="1"/>
            <a:endParaRPr lang="en-US"/>
          </a:p>
          <a:p>
            <a:pPr lvl="1"/>
            <a:r>
              <a:rPr lang="en-US"/>
              <a:t>Have a complete layer of _ </a:t>
            </a:r>
          </a:p>
          <a:p>
            <a:pPr lvl="1"/>
            <a:endParaRPr lang="en-US"/>
          </a:p>
          <a:p>
            <a:pPr lvl="1"/>
            <a:r>
              <a:rPr lang="en-US"/>
              <a:t>____________________ cartilage support and mucus-producing cells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Zones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22.7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Zone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/>
              <a:t>Defined by</a:t>
            </a:r>
          </a:p>
          <a:p>
            <a:pPr lvl="1"/>
            <a:r>
              <a:rPr lang="en-US" sz="2400"/>
              <a:t>presence of _</a:t>
            </a:r>
          </a:p>
          <a:p>
            <a:pPr lvl="1"/>
            <a:r>
              <a:rPr lang="en-US" sz="2400"/>
              <a:t>begins as terminal bronchioles feed into _</a:t>
            </a:r>
          </a:p>
          <a:p>
            <a:endParaRPr lang="en-US" sz="2800"/>
          </a:p>
          <a:p>
            <a:r>
              <a:rPr lang="en-US" sz="2800"/>
              <a:t>Respiratory bronchioles </a:t>
            </a:r>
            <a:r>
              <a:rPr lang="en-US" sz="2800">
                <a:sym typeface="Wingdings" pitchFamily="2" charset="2"/>
              </a:rPr>
              <a:t></a:t>
            </a:r>
            <a:r>
              <a:rPr lang="en-US" sz="2800"/>
              <a:t> _____________________________ </a:t>
            </a:r>
            <a:r>
              <a:rPr lang="en-US" sz="2800">
                <a:sym typeface="Wingdings" pitchFamily="2" charset="2"/>
              </a:rPr>
              <a:t></a:t>
            </a:r>
            <a:r>
              <a:rPr lang="en-US" sz="2800"/>
              <a:t> alveolar sacs composed of alveoli</a:t>
            </a:r>
          </a:p>
          <a:p>
            <a:pPr lvl="1"/>
            <a:r>
              <a:rPr lang="en-US" sz="2400"/>
              <a:t>Approximately 300 million alveoli:</a:t>
            </a:r>
          </a:p>
          <a:p>
            <a:pPr lvl="1"/>
            <a:r>
              <a:rPr lang="en-US" sz="2400"/>
              <a:t>Accounts for _</a:t>
            </a:r>
          </a:p>
          <a:p>
            <a:pPr lvl="1"/>
            <a:r>
              <a:rPr lang="en-US" sz="2400"/>
              <a:t>tremendous _________________ for gas exchange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22.8a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3279775"/>
          </a:xfrm>
          <a:prstGeom prst="rect">
            <a:avLst/>
          </a:prstGeom>
          <a:noFill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97275"/>
            <a:ext cx="9144000" cy="32607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of gasses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Oxygen is carried to the cells of the body via the _</a:t>
            </a:r>
          </a:p>
          <a:p>
            <a:endParaRPr lang="en-US"/>
          </a:p>
          <a:p>
            <a:r>
              <a:rPr lang="en-US"/>
              <a:t>Carbon dioxide is carried from the body to the lungs _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Membrane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Alveolar walls:</a:t>
            </a:r>
          </a:p>
          <a:p>
            <a:pPr lvl="1">
              <a:lnSpc>
                <a:spcPct val="90000"/>
              </a:lnSpc>
            </a:pPr>
            <a:r>
              <a:rPr lang="en-US"/>
              <a:t>single layer of ____________________________ epithelial cells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Permit gas exchange by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Secrete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Type ___ cells secrete _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Alveoli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Surrounded by fine elastic fibers</a:t>
            </a:r>
          </a:p>
          <a:p>
            <a:r>
              <a:rPr lang="en-US"/>
              <a:t>Contain _</a:t>
            </a:r>
          </a:p>
          <a:p>
            <a:pPr lvl="1"/>
            <a:r>
              <a:rPr lang="en-US"/>
              <a:t>Connect adjacent alveoli</a:t>
            </a:r>
          </a:p>
          <a:p>
            <a:pPr lvl="1"/>
            <a:r>
              <a:rPr lang="en-US"/>
              <a:t>Allow __________________________ throughout the lung to be _</a:t>
            </a:r>
          </a:p>
          <a:p>
            <a:endParaRPr lang="en-US"/>
          </a:p>
          <a:p>
            <a:r>
              <a:rPr lang="en-US"/>
              <a:t>House ___________________________ that keep alveolar surfaces sterile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Gross Anatomy of the Lungs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Lungs occupy all of the thoracic cavity except the mediastinum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Root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site of _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Costal surface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anterior, lateral, and posterior surfaces in _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Apex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narrow _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Base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inferior surface that _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Hilus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______________________________________ that contains pulmonary and systemic blood vessels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Lungs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 notch (impression) </a:t>
            </a:r>
          </a:p>
          <a:p>
            <a:pPr lvl="1">
              <a:lnSpc>
                <a:spcPct val="90000"/>
              </a:lnSpc>
            </a:pPr>
            <a:r>
              <a:rPr lang="en-US"/>
              <a:t>cavity that _</a:t>
            </a:r>
          </a:p>
          <a:p>
            <a:pPr>
              <a:lnSpc>
                <a:spcPct val="90000"/>
              </a:lnSpc>
            </a:pPr>
            <a:r>
              <a:rPr lang="en-US"/>
              <a:t>Left lung</a:t>
            </a:r>
          </a:p>
          <a:p>
            <a:pPr lvl="1">
              <a:lnSpc>
                <a:spcPct val="90000"/>
              </a:lnSpc>
            </a:pPr>
            <a:r>
              <a:rPr lang="en-US"/>
              <a:t>separated into upper and lower lobes by _</a:t>
            </a:r>
          </a:p>
          <a:p>
            <a:pPr>
              <a:lnSpc>
                <a:spcPct val="90000"/>
              </a:lnSpc>
            </a:pPr>
            <a:r>
              <a:rPr lang="en-US"/>
              <a:t>Right lung </a:t>
            </a:r>
          </a:p>
          <a:p>
            <a:pPr lvl="1">
              <a:lnSpc>
                <a:spcPct val="90000"/>
              </a:lnSpc>
            </a:pPr>
            <a:r>
              <a:rPr lang="en-US"/>
              <a:t>separated into ______________________ by the oblique and horizontal fissures</a:t>
            </a:r>
          </a:p>
          <a:p>
            <a:pPr>
              <a:lnSpc>
                <a:spcPct val="90000"/>
              </a:lnSpc>
            </a:pPr>
            <a:r>
              <a:rPr lang="en-US"/>
              <a:t>There are 10 bronchopulmonary segments in each lung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Supply to Lungs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Lungs are _____________________ by two circulations: _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Pulmonary arteries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supply _______________________________ blood to be _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Branch profusely, along with bronchi</a:t>
            </a:r>
          </a:p>
          <a:p>
            <a:pPr lvl="2">
              <a:lnSpc>
                <a:spcPct val="90000"/>
              </a:lnSpc>
            </a:pPr>
            <a:endParaRPr lang="en-US" sz="1800"/>
          </a:p>
          <a:p>
            <a:pPr lvl="2">
              <a:lnSpc>
                <a:spcPct val="90000"/>
              </a:lnSpc>
            </a:pPr>
            <a:r>
              <a:rPr lang="en-US" sz="1800"/>
              <a:t>Ultimately _____________________________________________ surrounding the alveoli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Pulmonary veins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carry _____________________________ blood from _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Supply to Lungs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provide ___________________________ to the lung tissue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Arise from ____________________________ and enter the lungs at the hilus</a:t>
            </a:r>
          </a:p>
          <a:p>
            <a:pPr lvl="2">
              <a:lnSpc>
                <a:spcPct val="90000"/>
              </a:lnSpc>
            </a:pPr>
            <a:endParaRPr lang="en-US" sz="1800"/>
          </a:p>
          <a:p>
            <a:pPr lvl="2">
              <a:lnSpc>
                <a:spcPct val="90000"/>
              </a:lnSpc>
            </a:pPr>
            <a:r>
              <a:rPr lang="en-US" sz="1800"/>
              <a:t>Supply all lung tissue except the alveoli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Bronchial veins ____________________________ with pulmonary veins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Pulmonary veins carry most venous blood back to the heart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Pleurae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Covers the _____________________________ and superior face of the diaphragm</a:t>
            </a:r>
          </a:p>
          <a:p>
            <a:pPr lvl="1"/>
            <a:endParaRPr lang="en-US"/>
          </a:p>
          <a:p>
            <a:pPr lvl="1"/>
            <a:r>
              <a:rPr lang="en-US"/>
              <a:t>Continues around heart and between lungs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Pleurae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775" indent="-231775"/>
            <a:r>
              <a:rPr lang="en-US"/>
              <a:t> </a:t>
            </a:r>
          </a:p>
          <a:p>
            <a:pPr marL="631825" lvl="1"/>
            <a:r>
              <a:rPr lang="en-US"/>
              <a:t> also pulmonary pleura</a:t>
            </a:r>
          </a:p>
          <a:p>
            <a:pPr marL="631825" lvl="1"/>
            <a:endParaRPr lang="en-US"/>
          </a:p>
          <a:p>
            <a:pPr marL="631825" lvl="1"/>
            <a:r>
              <a:rPr lang="en-US"/>
              <a:t>Covers the  </a:t>
            </a:r>
          </a:p>
          <a:p>
            <a:pPr marL="631825" lvl="1"/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Breathing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Breathing, or __________________________, consists of two phases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air flows into the lungs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gas exits the lungs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Pressure Relationships in the Thoracic Cavity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 dirty="0"/>
              <a:t>Respiratory pressure is always described relative to _</a:t>
            </a:r>
          </a:p>
          <a:p>
            <a:endParaRPr lang="en-US" sz="2800" dirty="0"/>
          </a:p>
          <a:p>
            <a:r>
              <a:rPr lang="en-US" sz="2800" dirty="0"/>
              <a:t>Atmospheric pressure (</a:t>
            </a:r>
            <a:r>
              <a:rPr lang="en-US" sz="2800" dirty="0" err="1"/>
              <a:t>P</a:t>
            </a:r>
            <a:r>
              <a:rPr lang="en-US" sz="2800" baseline="-25000" dirty="0" err="1"/>
              <a:t>atm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Pressure exerted by the _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__________________________ respiratory pressure is less than atmospheric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__________________________ respiratory pressure is greater than atmospheric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respiration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Moving oxygen from _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Moving carbon dioxide from _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Pressure Relationships in the Thoracic Cavity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_____________________________ pressure (P</a:t>
            </a:r>
            <a:r>
              <a:rPr lang="en-US" baseline="-25000"/>
              <a:t>pul</a:t>
            </a:r>
            <a:r>
              <a:rPr lang="en-US"/>
              <a:t>)</a:t>
            </a:r>
          </a:p>
          <a:p>
            <a:pPr lvl="1"/>
            <a:r>
              <a:rPr lang="en-US"/>
              <a:t>pressure _</a:t>
            </a:r>
          </a:p>
          <a:p>
            <a:endParaRPr lang="en-US"/>
          </a:p>
          <a:p>
            <a:r>
              <a:rPr lang="en-US"/>
              <a:t>______________________________ pressure (P</a:t>
            </a:r>
            <a:r>
              <a:rPr lang="en-US" baseline="-25000"/>
              <a:t>ip</a:t>
            </a:r>
            <a:r>
              <a:rPr lang="en-US"/>
              <a:t>) </a:t>
            </a:r>
          </a:p>
          <a:p>
            <a:pPr lvl="1"/>
            <a:r>
              <a:rPr lang="en-US"/>
              <a:t>pressure within _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Pressure Relationships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Intrapulmonary pressure and intrapleural pressure ___________________ with the phases of breathing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Intrapulmonary pressure always eventually equalizes itself with atmospheric pressure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Intrapleural pressure is ________________________________ intrapulmonary pressure and atmospheric pressure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Pressure Relationships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/>
              <a:t>_____________________ act to pull the lungs away from the thoracic wall, promoting lung collapse</a:t>
            </a:r>
          </a:p>
          <a:p>
            <a:pPr lvl="1"/>
            <a:r>
              <a:rPr lang="en-US" sz="2400"/>
              <a:t>_____________________________ of lungs causes them to assume smallest possible size</a:t>
            </a:r>
          </a:p>
          <a:p>
            <a:pPr lvl="1"/>
            <a:r>
              <a:rPr lang="en-US" sz="2400"/>
              <a:t>_____________________________ of alveolar fluid draws alveoli to their smallest possible size</a:t>
            </a:r>
          </a:p>
          <a:p>
            <a:endParaRPr lang="en-US" sz="2800"/>
          </a:p>
          <a:p>
            <a:r>
              <a:rPr lang="en-US" sz="2800"/>
              <a:t>Opposing force – elasticity of the chest wall _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Pressure Relationships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22.12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066800"/>
            <a:ext cx="5656263" cy="56610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Lung Collapse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/>
              <a:t>Caused by ___________________________ of the intrapleural pressure with the intrapulmonary pressure</a:t>
            </a:r>
          </a:p>
          <a:p>
            <a:endParaRPr lang="en-US" sz="2800"/>
          </a:p>
          <a:p>
            <a:r>
              <a:rPr lang="en-US" sz="2800"/>
              <a:t>____________________________________ keeps the airways open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Transpulmonary pressure – difference between the intrapulmonary and intrapleural pressures </a:t>
            </a:r>
            <a:br>
              <a:rPr lang="en-US" sz="2400"/>
            </a:br>
            <a:r>
              <a:rPr lang="en-US" sz="2400"/>
              <a:t>(P</a:t>
            </a:r>
            <a:r>
              <a:rPr lang="en-US" sz="2400" baseline="-25000"/>
              <a:t>pul</a:t>
            </a:r>
            <a:r>
              <a:rPr lang="en-US" sz="2400"/>
              <a:t> – P</a:t>
            </a:r>
            <a:r>
              <a:rPr lang="en-US" sz="2400" baseline="-25000"/>
              <a:t>ip</a:t>
            </a:r>
            <a:r>
              <a:rPr lang="en-US" sz="2400"/>
              <a:t>)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Ventilation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/>
              <a:t>A mechanical process that depends on volume changes in the thoracic cavity</a:t>
            </a:r>
          </a:p>
          <a:p>
            <a:endParaRPr lang="en-US"/>
          </a:p>
          <a:p>
            <a:r>
              <a:rPr lang="en-US"/>
              <a:t>_______________________________ lead to _________________________________, which lead to the ____________________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to equalize pressure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Inspiration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diaphragm ______________________________ towards the abdomen</a:t>
            </a:r>
          </a:p>
          <a:p>
            <a:pPr>
              <a:lnSpc>
                <a:spcPct val="90000"/>
              </a:lnSpc>
            </a:pPr>
            <a:r>
              <a:rPr lang="en-US" sz="2800"/>
              <a:t>external intercostal muscles contract _</a:t>
            </a:r>
          </a:p>
          <a:p>
            <a:pPr>
              <a:lnSpc>
                <a:spcPct val="90000"/>
              </a:lnSpc>
            </a:pPr>
            <a:r>
              <a:rPr lang="en-US" sz="2800"/>
              <a:t>The lungs are _</a:t>
            </a:r>
          </a:p>
          <a:p>
            <a:pPr>
              <a:lnSpc>
                <a:spcPct val="90000"/>
              </a:lnSpc>
            </a:pPr>
            <a:r>
              <a:rPr lang="en-US" sz="2800"/>
              <a:t>intrapulmonary _</a:t>
            </a:r>
          </a:p>
          <a:p>
            <a:pPr>
              <a:lnSpc>
                <a:spcPct val="90000"/>
              </a:lnSpc>
            </a:pPr>
            <a:r>
              <a:rPr lang="en-US" sz="2800"/>
              <a:t>Intrapulmonary _____________________________ below atmospheric pressure (</a:t>
            </a:r>
            <a:r>
              <a:rPr lang="en-US" sz="2800">
                <a:sym typeface="Symbol" pitchFamily="18" charset="2"/>
              </a:rPr>
              <a:t></a:t>
            </a:r>
            <a:r>
              <a:rPr lang="en-US" sz="2800"/>
              <a:t>1 mm Hg)</a:t>
            </a:r>
          </a:p>
          <a:p>
            <a:pPr>
              <a:lnSpc>
                <a:spcPct val="90000"/>
              </a:lnSpc>
            </a:pPr>
            <a:r>
              <a:rPr lang="en-US" sz="2800"/>
              <a:t>__________________________________________, down its pressure gradient to equilibrium 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Inspiration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22.13.1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47800"/>
            <a:ext cx="9144000" cy="54879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Expiration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/>
              <a:t>Inspiratory _ </a:t>
            </a:r>
          </a:p>
          <a:p>
            <a:r>
              <a:rPr lang="en-US" sz="2800"/>
              <a:t>rib cage ______________________due to gravity</a:t>
            </a:r>
          </a:p>
          <a:p>
            <a:r>
              <a:rPr lang="en-US" sz="2800"/>
              <a:t>Thoracic cavity _</a:t>
            </a:r>
          </a:p>
          <a:p>
            <a:r>
              <a:rPr lang="en-US" sz="2800"/>
              <a:t>Elastic lungs _</a:t>
            </a:r>
          </a:p>
          <a:p>
            <a:r>
              <a:rPr lang="en-US" sz="2800"/>
              <a:t>intrapulmonary _</a:t>
            </a:r>
          </a:p>
          <a:p>
            <a:r>
              <a:rPr lang="en-US" sz="2800"/>
              <a:t>Intrapulmonary ________________________ above atmospheric pressure </a:t>
            </a:r>
          </a:p>
          <a:p>
            <a:r>
              <a:rPr lang="en-US" sz="2800"/>
              <a:t>Gases ______________________________ down the pressure gradient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5187"/>
          </a:xfrm>
        </p:spPr>
        <p:txBody>
          <a:bodyPr/>
          <a:lstStyle/>
          <a:p>
            <a:r>
              <a:rPr lang="en-US"/>
              <a:t>Expiration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22.13.2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19275"/>
            <a:ext cx="9144000" cy="5038725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9200"/>
            <a:ext cx="9144000" cy="6413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Cells’ use for oxygen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transport oxygen?</a:t>
            </a:r>
          </a:p>
          <a:p>
            <a:pPr lvl="1"/>
            <a:endParaRPr lang="en-US"/>
          </a:p>
          <a:p>
            <a:pPr lvl="1"/>
            <a:r>
              <a:rPr lang="en-US"/>
              <a:t>We deliver oxygen to the cells</a:t>
            </a:r>
          </a:p>
          <a:p>
            <a:pPr lvl="1"/>
            <a:endParaRPr lang="en-US"/>
          </a:p>
          <a:p>
            <a:pPr lvl="1"/>
            <a:r>
              <a:rPr lang="en-US"/>
              <a:t>Within the cell, oxygen is used by ___________________________________ in a process called _</a:t>
            </a:r>
          </a:p>
          <a:p>
            <a:pPr lvl="2"/>
            <a:endParaRPr lang="en-US"/>
          </a:p>
          <a:p>
            <a:pPr lvl="2"/>
            <a:r>
              <a:rPr lang="en-US"/>
              <a:t>Production of ATP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Resistance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/>
              <a:t>As airway _________________________ rises</a:t>
            </a:r>
          </a:p>
          <a:p>
            <a:pPr lvl="1"/>
            <a:r>
              <a:rPr lang="en-US" sz="2400"/>
              <a:t>breathing movements become _</a:t>
            </a:r>
          </a:p>
          <a:p>
            <a:r>
              <a:rPr lang="en-US" sz="2800"/>
              <a:t>Severely _____________________________ bronchioles: </a:t>
            </a:r>
          </a:p>
          <a:p>
            <a:pPr lvl="1"/>
            <a:r>
              <a:rPr lang="en-US" sz="2400"/>
              <a:t>Can prevent life-sustaining ventilation</a:t>
            </a:r>
          </a:p>
          <a:p>
            <a:pPr lvl="1"/>
            <a:r>
              <a:rPr lang="en-US" sz="2400"/>
              <a:t>Can occur during _________________________ which stops ventilation</a:t>
            </a:r>
          </a:p>
          <a:p>
            <a:r>
              <a:rPr lang="en-US" sz="2400"/>
              <a:t>__________________________________ release </a:t>
            </a:r>
          </a:p>
          <a:p>
            <a:pPr lvl="1"/>
            <a:r>
              <a:rPr lang="en-US" sz="2000"/>
              <a:t>from the sympathetic nervous system </a:t>
            </a:r>
          </a:p>
          <a:p>
            <a:pPr lvl="1"/>
            <a:r>
              <a:rPr lang="en-US" sz="2000"/>
              <a:t>________________________________ bronchioles </a:t>
            </a:r>
          </a:p>
          <a:p>
            <a:pPr lvl="1"/>
            <a:r>
              <a:rPr lang="en-US" sz="2000"/>
              <a:t>________________________________ air resistance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Alveolar Surface Tension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Surface tension </a:t>
            </a:r>
          </a:p>
          <a:p>
            <a:pPr lvl="1">
              <a:lnSpc>
                <a:spcPct val="90000"/>
              </a:lnSpc>
            </a:pPr>
            <a:r>
              <a:rPr lang="en-US"/>
              <a:t>the ______________________________________ at a liquid-gas interface </a:t>
            </a:r>
          </a:p>
          <a:p>
            <a:pPr>
              <a:lnSpc>
                <a:spcPct val="90000"/>
              </a:lnSpc>
            </a:pPr>
            <a:r>
              <a:rPr lang="en-US"/>
              <a:t>The liquid coating the alveolar surface is always acting to _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Surfactant, a detergent-like complex, _________________________________________ and helps keep the alveoli _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Lung Compliance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/>
              <a:t>The _________________________ with which lungs can be expanded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Determined by two main factors</a:t>
            </a:r>
          </a:p>
          <a:p>
            <a:pPr lvl="1"/>
            <a:r>
              <a:rPr lang="en-US" sz="2400"/>
              <a:t>_____________________________________ of the lung tissue and surrounding thoracic cage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_______________________________________ of the alveoli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That Diminish Lung Compliance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Scar tissue or _</a:t>
            </a:r>
          </a:p>
          <a:p>
            <a:pPr lvl="1">
              <a:lnSpc>
                <a:spcPct val="90000"/>
              </a:lnSpc>
            </a:pPr>
            <a:r>
              <a:rPr lang="en-US"/>
              <a:t>reduces the _____________________of the lungs</a:t>
            </a:r>
          </a:p>
          <a:p>
            <a:pPr lvl="1">
              <a:lnSpc>
                <a:spcPct val="90000"/>
              </a:lnSpc>
            </a:pPr>
            <a:r>
              <a:rPr lang="en-US"/>
              <a:t>Seen in tuberculosis</a:t>
            </a:r>
          </a:p>
          <a:p>
            <a:pPr>
              <a:lnSpc>
                <a:spcPct val="90000"/>
              </a:lnSpc>
            </a:pPr>
            <a:r>
              <a:rPr lang="en-US"/>
              <a:t>________________________ of the smaller respiratory passages with _</a:t>
            </a:r>
          </a:p>
          <a:p>
            <a:pPr>
              <a:lnSpc>
                <a:spcPct val="90000"/>
              </a:lnSpc>
            </a:pPr>
            <a:r>
              <a:rPr lang="en-US"/>
              <a:t>Reduced production of _</a:t>
            </a:r>
          </a:p>
          <a:p>
            <a:pPr>
              <a:lnSpc>
                <a:spcPct val="90000"/>
              </a:lnSpc>
            </a:pPr>
            <a:r>
              <a:rPr lang="en-US"/>
              <a:t>Decreased _____________________________________ or its decreased ability to expand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That Diminish Lung Compliance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775" indent="-231775"/>
            <a:r>
              <a:rPr lang="en-US"/>
              <a:t>Examples include:  </a:t>
            </a:r>
          </a:p>
          <a:p>
            <a:pPr marL="631825" lvl="1"/>
            <a:endParaRPr lang="en-US"/>
          </a:p>
          <a:p>
            <a:pPr marL="631825" lvl="1"/>
            <a:r>
              <a:rPr lang="en-US"/>
              <a:t>Deformities of _</a:t>
            </a:r>
          </a:p>
          <a:p>
            <a:pPr marL="631825" lvl="1"/>
            <a:endParaRPr lang="en-US"/>
          </a:p>
          <a:p>
            <a:pPr marL="631825" lvl="1"/>
            <a:r>
              <a:rPr lang="en-US"/>
              <a:t>__________________________________ of the costal cartilage</a:t>
            </a:r>
          </a:p>
          <a:p>
            <a:pPr marL="631825" lvl="1"/>
            <a:endParaRPr lang="en-US"/>
          </a:p>
          <a:p>
            <a:pPr marL="631825" lvl="1"/>
            <a:r>
              <a:rPr lang="en-US"/>
              <a:t>____________________________________ of intercostal muscles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Volumes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662113"/>
            <a:ext cx="7570788" cy="48148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Tidal volume 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air that moves _ </a:t>
            </a:r>
          </a:p>
          <a:p>
            <a:pPr lvl="1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(approximately 500 ml)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Inspiratory reserve volume 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air that can be _____________________________________ (2100–3200 ml)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Volumes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Expiratory reserve volume 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air that can be ____________________________________ (1000–1200 ml)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Residual volume  </a:t>
            </a:r>
          </a:p>
          <a:p>
            <a:pPr lvl="1">
              <a:lnSpc>
                <a:spcPct val="90000"/>
              </a:lnSpc>
            </a:pPr>
            <a:r>
              <a:rPr lang="en-US"/>
              <a:t>air left in the lungs after _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(1200 ml)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Capacities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Inspiratory capacity  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____________________________________</a:t>
            </a:r>
          </a:p>
          <a:p>
            <a:pPr lvl="1"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lvl="1"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   ____________________________________ (IRV + TV)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_________________________________ amount of air remaining in the lungs after a tidal expiration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(RV + ERV)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Capacities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total amount of exchangeable air (TV + IRV + ERV)</a:t>
            </a:r>
          </a:p>
          <a:p>
            <a:endParaRPr lang="en-US"/>
          </a:p>
          <a:p>
            <a:r>
              <a:rPr lang="en-US"/>
              <a:t>Total lung capacity (TLC) </a:t>
            </a:r>
          </a:p>
          <a:p>
            <a:pPr lvl="1"/>
            <a:r>
              <a:rPr lang="en-US"/>
              <a:t>____________________________________ (approximately 6000 ml in males)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 Space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Anatomical dead space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volume of the __________________________________________ (150 ml)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___________________________ dead space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alveoli that _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Total dead space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sum of ___________________________________ dead spaces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Anatomy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Respiratory system includes</a:t>
            </a:r>
          </a:p>
          <a:p>
            <a:pPr lvl="1"/>
            <a:r>
              <a:rPr lang="en-US"/>
              <a:t>Nose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Pharynx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Trachea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Lungs</a:t>
            </a:r>
          </a:p>
          <a:p>
            <a:pPr lvl="2"/>
            <a:r>
              <a:rPr lang="en-US"/>
              <a:t>Alveoli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Function Tests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966913"/>
            <a:ext cx="7531100" cy="4510087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Spirometer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an instrument consisting of a hollow bell inverted over water, used to _</a:t>
            </a:r>
          </a:p>
          <a:p>
            <a:r>
              <a:rPr lang="en-US" sz="2800">
                <a:solidFill>
                  <a:srgbClr val="000000"/>
                </a:solidFill>
              </a:rPr>
              <a:t>Spirometry can distinguish between: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Obstructive pulmonary disease – _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Restrictive disorders – ____________________________________ from structural or functional lung changes 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Function Tests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Total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total amount of gas flow into or out of the respiratory tract in one minute</a:t>
            </a:r>
          </a:p>
          <a:p>
            <a:r>
              <a:rPr lang="en-US">
                <a:solidFill>
                  <a:srgbClr val="000000"/>
                </a:solidFill>
              </a:rPr>
              <a:t>Forced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gas forcibly expelled after taking a deep breath</a:t>
            </a:r>
          </a:p>
          <a:p>
            <a:r>
              <a:rPr lang="en-US">
                <a:solidFill>
                  <a:srgbClr val="000000"/>
                </a:solidFill>
              </a:rPr>
              <a:t>Forced expiratory volume (FEV)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amount of gas expelled during _</a:t>
            </a:r>
            <a:endParaRPr lang="en-US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Function Tests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Increases in _________________________ may occur as a result of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Reduction in VC, TLC, FRC, and RV result from _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Alveolar Ventilation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784350"/>
            <a:ext cx="7532688" cy="4387850"/>
          </a:xfr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Alveolar ventilation rate (AVR)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measures the _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Slow, deep breathing _</a:t>
            </a: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/>
        </p:nvGraphicFramePr>
        <p:xfrm>
          <a:off x="304800" y="3505200"/>
          <a:ext cx="8534400" cy="1227138"/>
        </p:xfrm>
        <a:graphic>
          <a:graphicData uri="http://schemas.openxmlformats.org/drawingml/2006/table">
            <a:tbl>
              <a:tblPr/>
              <a:tblGrid>
                <a:gridCol w="1917700"/>
                <a:gridCol w="561975"/>
                <a:gridCol w="2454275"/>
                <a:gridCol w="649288"/>
                <a:gridCol w="2951162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(TV – dead space)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(ml/min)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(breaths/min)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(ml/breath)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Nonrespiratory Air Movements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result from _</a:t>
            </a:r>
          </a:p>
          <a:p>
            <a:r>
              <a:rPr lang="en-US"/>
              <a:t>Examples include</a:t>
            </a:r>
          </a:p>
          <a:p>
            <a:pPr lvl="1"/>
            <a:r>
              <a:rPr lang="en-US"/>
              <a:t>Coughing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Hiccupping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of Alveolar Gas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722438"/>
            <a:ext cx="7570788" cy="4678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atmosphere is mostly _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alveoli contain more _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These differences result from: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____________________________________ – oxygen diffuses from the alveoli and carbon dioxide diffuses into the alveoli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________________________________ of air by conducting passages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mixing of alveolar gas that occurs with each breath 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/>
              <a:t>External Respiration: Pulmonary Gas Exchange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550" y="1731963"/>
            <a:ext cx="7569200" cy="4668837"/>
          </a:xfrm>
        </p:spPr>
        <p:txBody>
          <a:bodyPr/>
          <a:lstStyle/>
          <a:p>
            <a:r>
              <a:rPr lang="en-US" sz="2800"/>
              <a:t>Factors influencing the _</a:t>
            </a:r>
          </a:p>
          <a:p>
            <a:pPr lvl="1"/>
            <a:endParaRPr lang="en-US" sz="2000"/>
          </a:p>
          <a:p>
            <a:pPr lvl="1"/>
            <a:r>
              <a:rPr lang="en-US" sz="2400"/>
              <a:t>Partial pressure _________________________ and gas _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Matching of ________________________ and pulmonary _</a:t>
            </a:r>
          </a:p>
          <a:p>
            <a:pPr lvl="1">
              <a:buFontTx/>
              <a:buNone/>
            </a:pPr>
            <a:endParaRPr lang="en-US" sz="2400"/>
          </a:p>
          <a:p>
            <a:pPr lvl="1"/>
            <a:r>
              <a:rPr lang="en-US" sz="2400"/>
              <a:t>Structural characteristics of the respiratory membrane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Partial Pressure Gradients and Gas Solubilities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844675"/>
            <a:ext cx="7570788" cy="4632325"/>
          </a:xfrm>
        </p:spPr>
        <p:txBody>
          <a:bodyPr/>
          <a:lstStyle/>
          <a:p>
            <a:r>
              <a:rPr lang="en-US"/>
              <a:t>The partial pressure oxygen (PO</a:t>
            </a:r>
            <a:r>
              <a:rPr lang="en-US" baseline="-25000"/>
              <a:t>2</a:t>
            </a:r>
            <a:r>
              <a:rPr lang="en-US"/>
              <a:t>) of venous blood is 40 mm Hg; the partial pressure in the alveoli is 104 mm Hg</a:t>
            </a:r>
          </a:p>
          <a:p>
            <a:pPr lvl="1"/>
            <a:r>
              <a:rPr lang="en-US"/>
              <a:t>This ____________________________ allows oxygen partial pressures to ___________________________________ (in 0.25 seconds), and thus blood can move three times as quickly (0.75 seconds) through the pulmonary capillary and _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Pressure Gradients and Gas Solubilities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701800"/>
            <a:ext cx="7570788" cy="4622800"/>
          </a:xfrm>
        </p:spPr>
        <p:txBody>
          <a:bodyPr/>
          <a:lstStyle/>
          <a:p>
            <a:endParaRPr lang="en-US"/>
          </a:p>
          <a:p>
            <a:r>
              <a:rPr lang="en-US"/>
              <a:t>Although carbon dioxide has a _</a:t>
            </a:r>
          </a:p>
          <a:p>
            <a:pPr lvl="1"/>
            <a:endParaRPr lang="en-US"/>
          </a:p>
          <a:p>
            <a:pPr lvl="1"/>
            <a:r>
              <a:rPr lang="en-US"/>
              <a:t>It is ________________________________ in plasma than oxygen</a:t>
            </a:r>
          </a:p>
          <a:p>
            <a:pPr lvl="1"/>
            <a:endParaRPr lang="en-US"/>
          </a:p>
          <a:p>
            <a:pPr lvl="1"/>
            <a:r>
              <a:rPr lang="en-US"/>
              <a:t>It diffuses in equal amounts with oxygen 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22.17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8955088" cy="49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3325" y="0"/>
            <a:ext cx="397986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/>
              <a:t>Can be divided up into two functional zones</a:t>
            </a:r>
          </a:p>
          <a:p>
            <a:pPr lvl="1"/>
            <a:r>
              <a:rPr lang="en-US" sz="2400"/>
              <a:t>1.   </a:t>
            </a:r>
          </a:p>
          <a:p>
            <a:pPr lvl="2"/>
            <a:r>
              <a:rPr lang="en-US" sz="2000"/>
              <a:t>Actual location where _</a:t>
            </a:r>
          </a:p>
          <a:p>
            <a:pPr lvl="2"/>
            <a:endParaRPr lang="en-US" sz="2000"/>
          </a:p>
          <a:p>
            <a:pPr lvl="2"/>
            <a:r>
              <a:rPr lang="en-US" sz="2000"/>
              <a:t>Respiratory bronchioles</a:t>
            </a:r>
          </a:p>
          <a:p>
            <a:pPr lvl="2"/>
            <a:endParaRPr lang="en-US" sz="2000"/>
          </a:p>
          <a:p>
            <a:pPr lvl="2"/>
            <a:r>
              <a:rPr lang="en-US" sz="2000"/>
              <a:t> </a:t>
            </a:r>
          </a:p>
          <a:p>
            <a:pPr lvl="2"/>
            <a:endParaRPr lang="en-US" sz="2000"/>
          </a:p>
          <a:p>
            <a:pPr lvl="2"/>
            <a:r>
              <a:rPr lang="en-US" sz="2000"/>
              <a:t>Alveoli</a:t>
            </a:r>
          </a:p>
          <a:p>
            <a:pPr lvl="2"/>
            <a:endParaRPr lang="en-US" sz="2000"/>
          </a:p>
          <a:p>
            <a:pPr lvl="2"/>
            <a:r>
              <a:rPr lang="en-US" sz="2000"/>
              <a:t>Microscopic structures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Ventilation-Perfusion Coupling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Ventilation </a:t>
            </a:r>
          </a:p>
          <a:p>
            <a:pPr lvl="1"/>
            <a:r>
              <a:rPr lang="en-US"/>
              <a:t>the amount of _</a:t>
            </a:r>
          </a:p>
          <a:p>
            <a:r>
              <a:rPr lang="en-US"/>
              <a:t>Perfusion </a:t>
            </a:r>
          </a:p>
          <a:p>
            <a:pPr lvl="1"/>
            <a:r>
              <a:rPr lang="en-US"/>
              <a:t>the ______________________________ reaching the alveoli</a:t>
            </a:r>
          </a:p>
          <a:p>
            <a:endParaRPr lang="en-US"/>
          </a:p>
          <a:p>
            <a:r>
              <a:rPr lang="en-US"/>
              <a:t>Ventilation and perfusion must be _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Ventilation-Perfusion Coupling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Changes in ________________________ cause changes in the diameters of the bronchioles</a:t>
            </a:r>
          </a:p>
          <a:p>
            <a:pPr lvl="1"/>
            <a:r>
              <a:rPr lang="en-US"/>
              <a:t>Passageways servicing areas where _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Those serving areas where alveolar _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22.19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3" y="684213"/>
            <a:ext cx="8601075" cy="5489575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90513" y="2625725"/>
            <a:ext cx="24590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Reduced alveolar ventilation;</a:t>
            </a:r>
          </a:p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excessive perfusion</a:t>
            </a:r>
            <a:endParaRPr lang="en-US" sz="2100">
              <a:latin typeface="Times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292850" y="2625725"/>
            <a:ext cx="24590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Reduced alveolar ventilation;</a:t>
            </a:r>
          </a:p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reduced perfusion</a:t>
            </a:r>
            <a:endParaRPr lang="en-US" sz="2100">
              <a:latin typeface="Times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359275" y="2625725"/>
            <a:ext cx="17653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Pulmonary arterioles</a:t>
            </a:r>
          </a:p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serving these alveoli</a:t>
            </a:r>
          </a:p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constrict</a:t>
            </a:r>
            <a:endParaRPr lang="en-US" sz="2100">
              <a:latin typeface="Times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90513" y="5561013"/>
            <a:ext cx="25574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Enhanced alveolar ventilation;</a:t>
            </a:r>
          </a:p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inadequate perfusion</a:t>
            </a:r>
            <a:endParaRPr lang="en-US" sz="2100">
              <a:latin typeface="Times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292850" y="5561013"/>
            <a:ext cx="25574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Enhanced alveolar ventilation;</a:t>
            </a:r>
          </a:p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enhanced perfusion</a:t>
            </a:r>
            <a:endParaRPr lang="en-US" sz="2100">
              <a:latin typeface="Times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359275" y="5561013"/>
            <a:ext cx="17653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Pulmonary arterioles</a:t>
            </a:r>
          </a:p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serving these alveoli</a:t>
            </a:r>
          </a:p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dilate</a:t>
            </a:r>
            <a:endParaRPr lang="en-US" sz="2100">
              <a:latin typeface="Times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030538" y="1325563"/>
            <a:ext cx="2714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P</a:t>
            </a:r>
            <a:r>
              <a:rPr lang="en-US" sz="1400" b="1" baseline="-25000">
                <a:solidFill>
                  <a:srgbClr val="000000"/>
                </a:solidFill>
              </a:rPr>
              <a:t>O2</a:t>
            </a:r>
            <a:endParaRPr lang="en-US" sz="2100">
              <a:latin typeface="Times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30538" y="1758950"/>
            <a:ext cx="354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P</a:t>
            </a:r>
            <a:r>
              <a:rPr lang="en-US" sz="1400" b="1" baseline="-25000">
                <a:solidFill>
                  <a:srgbClr val="000000"/>
                </a:solidFill>
              </a:rPr>
              <a:t>CO2</a:t>
            </a:r>
            <a:endParaRPr lang="en-US" sz="2100">
              <a:latin typeface="Times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2789238" y="2136775"/>
            <a:ext cx="7572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in alveoli</a:t>
            </a:r>
            <a:endParaRPr lang="en-US" sz="2100">
              <a:latin typeface="Times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3030538" y="4098925"/>
            <a:ext cx="2714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P</a:t>
            </a:r>
            <a:r>
              <a:rPr lang="en-US" sz="1400" b="1" baseline="-25000">
                <a:solidFill>
                  <a:srgbClr val="000000"/>
                </a:solidFill>
              </a:rPr>
              <a:t>O2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3030538" y="4532313"/>
            <a:ext cx="354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P</a:t>
            </a:r>
            <a:r>
              <a:rPr lang="en-US" sz="1400" b="1" baseline="-25000">
                <a:solidFill>
                  <a:srgbClr val="000000"/>
                </a:solidFill>
              </a:rPr>
              <a:t>CO2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2789238" y="4911725"/>
            <a:ext cx="7572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400" b="1">
                <a:solidFill>
                  <a:srgbClr val="000000"/>
                </a:solidFill>
              </a:rPr>
              <a:t>in alveoli</a:t>
            </a:r>
            <a:endParaRPr lang="en-US" sz="21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Surface Area and Thickness of the Respiratory Membrane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1906588"/>
            <a:ext cx="8166100" cy="4570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Respiratory membranes:</a:t>
            </a:r>
          </a:p>
          <a:p>
            <a:pPr lvl="1">
              <a:lnSpc>
                <a:spcPct val="90000"/>
              </a:lnSpc>
            </a:pPr>
            <a:r>
              <a:rPr lang="en-US"/>
              <a:t>Are thin, allowing for efficient gas exchange</a:t>
            </a:r>
          </a:p>
          <a:p>
            <a:pPr lvl="1">
              <a:lnSpc>
                <a:spcPct val="90000"/>
              </a:lnSpc>
            </a:pPr>
            <a:r>
              <a:rPr lang="en-US"/>
              <a:t>Have a total surface area (in males) of about 60 m</a:t>
            </a:r>
            <a:r>
              <a:rPr lang="en-US" baseline="30000"/>
              <a:t>2</a:t>
            </a:r>
            <a:r>
              <a:rPr lang="en-US"/>
              <a:t> (________________ that of one’s skin)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 if lungs become waterlogged and edematous,</a:t>
            </a:r>
          </a:p>
          <a:p>
            <a:pPr lvl="2">
              <a:lnSpc>
                <a:spcPct val="90000"/>
              </a:lnSpc>
            </a:pPr>
            <a:r>
              <a:rPr lang="en-US"/>
              <a:t>gas exchange is _</a:t>
            </a:r>
          </a:p>
          <a:p>
            <a:pPr lvl="2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Decrease in surface area with emphysema, when walls of adjacent _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Respiration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66913"/>
            <a:ext cx="8305800" cy="4510087"/>
          </a:xfrm>
        </p:spPr>
        <p:txBody>
          <a:bodyPr/>
          <a:lstStyle/>
          <a:p>
            <a:pPr marL="231775" indent="-231775"/>
            <a:r>
              <a:rPr lang="en-US"/>
              <a:t>The factors promoting _____________________________ are the same as those for _</a:t>
            </a:r>
          </a:p>
          <a:p>
            <a:pPr marL="631825" lvl="1"/>
            <a:r>
              <a:rPr lang="en-US"/>
              <a:t>The partial pressures and diffusion gradients are _</a:t>
            </a:r>
          </a:p>
          <a:p>
            <a:pPr marL="631825" lvl="1"/>
            <a:r>
              <a:rPr lang="en-US"/>
              <a:t>P</a:t>
            </a:r>
            <a:r>
              <a:rPr lang="en-US" baseline="-25000"/>
              <a:t>O2</a:t>
            </a:r>
            <a:r>
              <a:rPr lang="en-US"/>
              <a:t> in ____________ is _______________ lower than in systemic arterial blood</a:t>
            </a:r>
          </a:p>
          <a:p>
            <a:pPr marL="631825" lvl="1"/>
            <a:r>
              <a:rPr lang="en-US"/>
              <a:t>P</a:t>
            </a:r>
            <a:r>
              <a:rPr lang="en-US" baseline="-25000"/>
              <a:t>O2</a:t>
            </a:r>
            <a:r>
              <a:rPr lang="en-US"/>
              <a:t> of venous blood draining tissues is 40 mm Hg and P</a:t>
            </a:r>
            <a:r>
              <a:rPr lang="en-US" baseline="-25000"/>
              <a:t>CO2</a:t>
            </a:r>
            <a:r>
              <a:rPr lang="en-US"/>
              <a:t> is 45 mm Hg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Oxygen Transport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______________________________ is carried in the blood: </a:t>
            </a:r>
          </a:p>
          <a:p>
            <a:pPr lvl="1"/>
            <a:endParaRPr lang="en-US"/>
          </a:p>
          <a:p>
            <a:pPr lvl="1"/>
            <a:r>
              <a:rPr lang="en-US"/>
              <a:t>Bound to __________________________ within red blood cells 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25775"/>
          </a:xfrm>
        </p:spPr>
        <p:txBody>
          <a:bodyPr/>
          <a:lstStyle/>
          <a:p>
            <a:pPr marL="231775" indent="-231775"/>
            <a:r>
              <a:rPr lang="en-US" sz="2800">
                <a:solidFill>
                  <a:srgbClr val="000000"/>
                </a:solidFill>
              </a:rPr>
              <a:t>Each Hb molecule binds ___________________ atoms in a _</a:t>
            </a:r>
          </a:p>
          <a:p>
            <a:pPr marL="231775" indent="-231775"/>
            <a:endParaRPr lang="en-US" sz="2800">
              <a:solidFill>
                <a:srgbClr val="000000"/>
              </a:solidFill>
            </a:endParaRPr>
          </a:p>
          <a:p>
            <a:pPr marL="231775" indent="-231775"/>
            <a:r>
              <a:rPr lang="en-US" sz="2800">
                <a:solidFill>
                  <a:srgbClr val="000000"/>
                </a:solidFill>
              </a:rPr>
              <a:t>The hemoglobin-oxygen combination is called _</a:t>
            </a:r>
          </a:p>
          <a:p>
            <a:pPr marL="231775" indent="-231775"/>
            <a:endParaRPr lang="en-US" sz="2800">
              <a:solidFill>
                <a:srgbClr val="000000"/>
              </a:solidFill>
            </a:endParaRPr>
          </a:p>
          <a:p>
            <a:pPr marL="231775" indent="-231775"/>
            <a:r>
              <a:rPr lang="en-US" sz="2800">
                <a:solidFill>
                  <a:srgbClr val="000000"/>
                </a:solidFill>
              </a:rPr>
              <a:t>Hemoglobin that has released oxygen is called _</a:t>
            </a:r>
            <a:endParaRPr lang="en-US" sz="28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/>
          <a:lstStyle/>
          <a:p>
            <a:r>
              <a:rPr lang="en-US" sz="4000"/>
              <a:t>Oxygen Transport: Role of Hemoglobin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70038" y="5129213"/>
            <a:ext cx="1920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000">
                <a:latin typeface="Times New Roman" pitchFamily="18" charset="0"/>
              </a:rPr>
              <a:t>HHb  +  O</a:t>
            </a:r>
            <a:r>
              <a:rPr lang="en-US" sz="3000" baseline="-25000">
                <a:latin typeface="Times New Roman" pitchFamily="18" charset="0"/>
              </a:rPr>
              <a:t>2</a:t>
            </a:r>
            <a:endParaRPr lang="en-US" sz="3000" baseline="30000"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60800" y="4559300"/>
            <a:ext cx="1136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000">
                <a:latin typeface="Times New Roman" pitchFamily="18" charset="0"/>
              </a:rPr>
              <a:t>Lungs</a:t>
            </a:r>
            <a:endParaRPr lang="en-US" sz="3000" baseline="30000"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781425" y="5732463"/>
            <a:ext cx="1327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000">
                <a:latin typeface="Times New Roman" pitchFamily="18" charset="0"/>
              </a:rPr>
              <a:t>Tissues</a:t>
            </a:r>
            <a:endParaRPr lang="en-US" sz="3000" baseline="30000">
              <a:latin typeface="Times New Roman" pitchFamily="18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340350" y="5129213"/>
            <a:ext cx="2000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000">
                <a:latin typeface="Times New Roman" pitchFamily="18" charset="0"/>
              </a:rPr>
              <a:t>HbO</a:t>
            </a:r>
            <a:r>
              <a:rPr lang="en-US" sz="3000" baseline="-25000">
                <a:latin typeface="Times New Roman" pitchFamily="18" charset="0"/>
              </a:rPr>
              <a:t>2  </a:t>
            </a:r>
            <a:r>
              <a:rPr lang="en-US" sz="3000">
                <a:latin typeface="Times New Roman" pitchFamily="18" charset="0"/>
              </a:rPr>
              <a:t>+  H</a:t>
            </a:r>
            <a:r>
              <a:rPr lang="en-US" sz="30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3810000" y="5422900"/>
            <a:ext cx="1181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Hemoglobin (Hb)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784350"/>
            <a:ext cx="8020050" cy="4540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Saturated hemoglobin</a:t>
            </a:r>
          </a:p>
          <a:p>
            <a:pPr lvl="1">
              <a:lnSpc>
                <a:spcPct val="90000"/>
              </a:lnSpc>
            </a:pPr>
            <a:r>
              <a:rPr lang="en-US"/>
              <a:t>when ____________________________ of the molecule are bound to oxygen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_________________________ saturated hemoglobin </a:t>
            </a:r>
          </a:p>
          <a:p>
            <a:pPr lvl="1">
              <a:lnSpc>
                <a:spcPct val="90000"/>
              </a:lnSpc>
            </a:pPr>
            <a:r>
              <a:rPr lang="en-US"/>
              <a:t>when _______________________ hemes are bound to oxygen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Hemoglobin Saturation Curve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Hemoglobin is almost completely saturated at a P</a:t>
            </a:r>
            <a:r>
              <a:rPr lang="en-US" baseline="-25000"/>
              <a:t>O2</a:t>
            </a:r>
            <a:r>
              <a:rPr lang="en-US"/>
              <a:t> of 70 mm Hg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Further _________________________ in P</a:t>
            </a:r>
            <a:r>
              <a:rPr lang="en-US" baseline="-25000"/>
              <a:t>O2</a:t>
            </a:r>
            <a:r>
              <a:rPr lang="en-US"/>
              <a:t> produce ___________________________ in oxygen binding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Oxygen loading and delivery to tissue is adequate when P</a:t>
            </a:r>
            <a:r>
              <a:rPr lang="en-US" baseline="-25000"/>
              <a:t>O2</a:t>
            </a:r>
            <a:r>
              <a:rPr lang="en-US"/>
              <a:t> is below normal levels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Only __________________________________ during one systemic circulation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If oxygen levels in _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More oxygen ________________________ from hemoglobin and is used by cells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Respiratory rate or cardiac output _</a:t>
            </a:r>
            <a:endParaRPr lang="en-US" sz="29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/>
          <a:lstStyle/>
          <a:p>
            <a:r>
              <a:rPr lang="en-US"/>
              <a:t>Hemoglobin Saturation Curve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system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sz="2800"/>
              <a:t>2.   </a:t>
            </a:r>
          </a:p>
          <a:p>
            <a:pPr lvl="1"/>
            <a:r>
              <a:rPr lang="en-US" sz="2400"/>
              <a:t>The passageways that _____________________________________, but do not participate in exchange</a:t>
            </a:r>
          </a:p>
          <a:p>
            <a:pPr lvl="1"/>
            <a:r>
              <a:rPr lang="en-US" sz="2400"/>
              <a:t>Rigid conduits </a:t>
            </a:r>
          </a:p>
          <a:p>
            <a:pPr lvl="1"/>
            <a:r>
              <a:rPr lang="en-US" sz="2400"/>
              <a:t>Also function to </a:t>
            </a:r>
          </a:p>
          <a:p>
            <a:pPr lvl="2"/>
            <a:r>
              <a:rPr lang="en-US" sz="2000"/>
              <a:t> </a:t>
            </a:r>
          </a:p>
          <a:p>
            <a:pPr lvl="2"/>
            <a:endParaRPr lang="en-US" sz="2000"/>
          </a:p>
          <a:p>
            <a:pPr lvl="2"/>
            <a:r>
              <a:rPr lang="en-US" sz="2000"/>
              <a:t> </a:t>
            </a:r>
          </a:p>
          <a:p>
            <a:pPr lvl="2"/>
            <a:endParaRPr lang="en-US" sz="2000"/>
          </a:p>
          <a:p>
            <a:pPr lvl="2"/>
            <a:r>
              <a:rPr lang="en-US" sz="2000"/>
              <a:t> </a:t>
            </a:r>
          </a:p>
          <a:p>
            <a:endParaRPr lang="en-US" sz="2800"/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Factors Influencing Hemoglobin Saturation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5"/>
            <a:ext cx="8305800" cy="4632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BPG: 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bisphosphoglycerate (produced by RBCs during glycolysis and can bind with Hb)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alters hemoglobin’s affinity for oxygen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Factors Influencing Hemoglobin Saturation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Increases of these factors: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____________________________ hemoglobin’s affinity for oxygen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_____________________________________________ from the blood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Decreases act in the opposite manner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These parameters are all ___________________________________________ where oxygen unloading is the goal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Factors That Increase Release of Oxygen by Hemoglobin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876800"/>
          </a:xfrm>
        </p:spPr>
        <p:txBody>
          <a:bodyPr/>
          <a:lstStyle/>
          <a:p>
            <a:r>
              <a:rPr lang="en-US" sz="2800"/>
              <a:t>As cells _____________________________, carbon dioxide is released into the blood causing:</a:t>
            </a:r>
          </a:p>
          <a:p>
            <a:pPr lvl="1"/>
            <a:r>
              <a:rPr lang="en-US" sz="2400"/>
              <a:t>Increases in </a:t>
            </a:r>
          </a:p>
          <a:p>
            <a:pPr lvl="2"/>
            <a:r>
              <a:rPr lang="en-US" sz="2000"/>
              <a:t>Carbon dioxide pressure</a:t>
            </a:r>
          </a:p>
          <a:p>
            <a:pPr lvl="2"/>
            <a:r>
              <a:rPr lang="en-US" sz="2000"/>
              <a:t>__________________________________ in capillary blood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Declining ____________________________ which weakens the hemoglobin-oxygen bond (Bohr effect)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Factors That Increase Release of Oxygen by Hemoglobin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/>
              <a:t>Metabolizing cells have ___________________ as a byproduct and the rise in temperature _</a:t>
            </a:r>
          </a:p>
          <a:p>
            <a:endParaRPr lang="en-US"/>
          </a:p>
          <a:p>
            <a:r>
              <a:rPr lang="en-US"/>
              <a:t>All these factors ________________________________________ in the vicinity of working tissue cells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Dioxide Transport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/>
              <a:t>Carbon dioxide is transported in the blood in _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Chemically _________________________________ – 20% is carried in RBCs as carbaminohemoglobin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___________________________________ in plasma – 70% is transported as bicarbonate (HCO</a:t>
            </a:r>
            <a:r>
              <a:rPr lang="en-US" sz="2400" baseline="-25000"/>
              <a:t>3</a:t>
            </a:r>
            <a:r>
              <a:rPr lang="en-US" sz="2400" baseline="30000"/>
              <a:t>–</a:t>
            </a:r>
            <a:r>
              <a:rPr lang="en-US" sz="2400"/>
              <a:t>) 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304800" y="3429000"/>
          <a:ext cx="8534400" cy="1258888"/>
        </p:xfrm>
        <a:graphic>
          <a:graphicData uri="http://schemas.openxmlformats.org/drawingml/2006/table">
            <a:tbl>
              <a:tblPr/>
              <a:tblGrid>
                <a:gridCol w="1209675"/>
                <a:gridCol w="474663"/>
                <a:gridCol w="1052512"/>
                <a:gridCol w="447675"/>
                <a:gridCol w="1347788"/>
                <a:gridCol w="565150"/>
                <a:gridCol w="1409700"/>
                <a:gridCol w="436562"/>
                <a:gridCol w="1590675"/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</a:t>
                      </a:r>
                      <a:endParaRPr kumimoji="0" lang="en-US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 dioxide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Carbonic acid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Hydrogen 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Bicarbonate 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4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Transport and Exchange of Carbon Dioxide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381000" y="1784350"/>
            <a:ext cx="8458200" cy="4616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Carbon dioxide diffuses ____________________ and combines ___________________________ to form ____________________________________ , which quickly dissociates into hydrogen ions and bicarbonate ions</a:t>
            </a:r>
          </a:p>
          <a:p>
            <a:pPr lvl="4">
              <a:lnSpc>
                <a:spcPct val="80000"/>
              </a:lnSpc>
            </a:pPr>
            <a:endParaRPr lang="en-US" sz="1600"/>
          </a:p>
          <a:p>
            <a:pPr lvl="4">
              <a:lnSpc>
                <a:spcPct val="80000"/>
              </a:lnSpc>
              <a:buClr>
                <a:schemeClr val="bg1"/>
              </a:buClr>
            </a:pPr>
            <a:r>
              <a:rPr lang="en-US" sz="1600"/>
              <a:t/>
            </a:r>
            <a:br>
              <a:rPr lang="en-US" sz="1600"/>
            </a:br>
            <a:endParaRPr lang="en-US" sz="1600"/>
          </a:p>
          <a:p>
            <a:pPr lvl="4">
              <a:lnSpc>
                <a:spcPct val="80000"/>
              </a:lnSpc>
              <a:buClr>
                <a:schemeClr val="bg1"/>
              </a:buClr>
              <a:buFontTx/>
              <a:buNone/>
            </a:pPr>
            <a:endParaRPr lang="en-US" sz="1600"/>
          </a:p>
          <a:p>
            <a:pPr lvl="4">
              <a:lnSpc>
                <a:spcPct val="80000"/>
              </a:lnSpc>
              <a:buClr>
                <a:schemeClr val="bg1"/>
              </a:buClr>
              <a:buFontTx/>
              <a:buNone/>
            </a:pPr>
            <a:endParaRPr lang="en-US" sz="1600"/>
          </a:p>
          <a:p>
            <a:pPr lvl="4">
              <a:lnSpc>
                <a:spcPct val="80000"/>
              </a:lnSpc>
              <a:buClr>
                <a:schemeClr val="bg1"/>
              </a:buClr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In RBCs, the enzyme _________________________________________ converts carbon dioxide and water to carbonic acid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and Exchange of Carbon Dioxide</a:t>
            </a:r>
            <a:endParaRPr lang="en-US" b="1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22.22a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95525"/>
            <a:ext cx="9144000" cy="4562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and Exchange of Carbon Dioxide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At the tissues:</a:t>
            </a:r>
          </a:p>
          <a:p>
            <a:pPr lvl="1">
              <a:lnSpc>
                <a:spcPct val="90000"/>
              </a:lnSpc>
            </a:pPr>
            <a:r>
              <a:rPr lang="en-US"/>
              <a:t>Bicarbonate _________________________ diffuses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The _</a:t>
            </a:r>
          </a:p>
          <a:p>
            <a:pPr lvl="2">
              <a:lnSpc>
                <a:spcPct val="90000"/>
              </a:lnSpc>
            </a:pPr>
            <a:r>
              <a:rPr lang="en-US"/>
              <a:t> counterbalance the outrush of ______________________  (bicarbonate) from the RBCs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chloride ions (Cl</a:t>
            </a:r>
            <a:r>
              <a:rPr lang="en-US" baseline="30000"/>
              <a:t>–</a:t>
            </a:r>
            <a:r>
              <a:rPr lang="en-US"/>
              <a:t>) move _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and Exchange of Carbon Dioxide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/>
              <a:t>At the lungs, these processes are reversed</a:t>
            </a:r>
          </a:p>
          <a:p>
            <a:pPr lvl="1"/>
            <a:r>
              <a:rPr lang="en-US"/>
              <a:t>Bicarbonate ions move _______________________ and bind with hydrogen ions to form _</a:t>
            </a:r>
          </a:p>
          <a:p>
            <a:pPr lvl="1"/>
            <a:endParaRPr lang="en-US"/>
          </a:p>
          <a:p>
            <a:pPr lvl="1"/>
            <a:r>
              <a:rPr lang="en-US"/>
              <a:t>Carbonic acid is then split by carbonic anhydrase to _</a:t>
            </a:r>
          </a:p>
          <a:p>
            <a:pPr lvl="1"/>
            <a:endParaRPr lang="en-US"/>
          </a:p>
          <a:p>
            <a:pPr lvl="1"/>
            <a:r>
              <a:rPr lang="en-US"/>
              <a:t>Carbon dioxide then diffuses from the _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and Exchange of Carbon Dioxide</a:t>
            </a:r>
            <a:endParaRPr lang="en-US" b="1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22.22b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57400"/>
            <a:ext cx="9144000" cy="4013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3688</Words>
  <Application>Microsoft Office PowerPoint</Application>
  <PresentationFormat>On-screen Show (4:3)</PresentationFormat>
  <Paragraphs>934</Paragraphs>
  <Slides>126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9" baseType="lpstr">
      <vt:lpstr>Arial</vt:lpstr>
      <vt:lpstr>Times New Roman</vt:lpstr>
      <vt:lpstr>Default Design</vt:lpstr>
      <vt:lpstr>Function of the respiratory system</vt:lpstr>
      <vt:lpstr>Pulmonary Ventilation</vt:lpstr>
      <vt:lpstr>External Respiration</vt:lpstr>
      <vt:lpstr>Transport of gasses </vt:lpstr>
      <vt:lpstr>Internal respiration</vt:lpstr>
      <vt:lpstr>Cells’ use for oxygen</vt:lpstr>
      <vt:lpstr>Respiratory Anatomy</vt:lpstr>
      <vt:lpstr>Respiratory system</vt:lpstr>
      <vt:lpstr>Respiratory system</vt:lpstr>
      <vt:lpstr>Function of the Nose</vt:lpstr>
      <vt:lpstr>Structure of the Nose</vt:lpstr>
      <vt:lpstr>Nasal Cavity</vt:lpstr>
      <vt:lpstr>Nasal Cavity</vt:lpstr>
      <vt:lpstr>Nasal Cavity</vt:lpstr>
      <vt:lpstr>Nasal Cavity</vt:lpstr>
      <vt:lpstr>Nasal Cavity</vt:lpstr>
      <vt:lpstr>Functions of the Nasal Mucosa and Conchae</vt:lpstr>
      <vt:lpstr>Paranasal Sinuses</vt:lpstr>
      <vt:lpstr>Pharynx</vt:lpstr>
      <vt:lpstr>Pharynx</vt:lpstr>
      <vt:lpstr>Nasopharynx</vt:lpstr>
      <vt:lpstr>Nasopharynx</vt:lpstr>
      <vt:lpstr>Oropharynx</vt:lpstr>
      <vt:lpstr>Oropharynx</vt:lpstr>
      <vt:lpstr>Laryngopharynx</vt:lpstr>
      <vt:lpstr>Larynx (Voice Box)</vt:lpstr>
      <vt:lpstr>Framework of the Larynx</vt:lpstr>
      <vt:lpstr>Framework of the Larynx</vt:lpstr>
      <vt:lpstr>Vocal Ligaments</vt:lpstr>
      <vt:lpstr>Vocal Production</vt:lpstr>
      <vt:lpstr>Vocal production</vt:lpstr>
      <vt:lpstr>Movements of Vocal Cords</vt:lpstr>
      <vt:lpstr>Trachea</vt:lpstr>
      <vt:lpstr>Conducting Zone: Bronchi</vt:lpstr>
      <vt:lpstr>Conducting Zone: Bronchial Tree</vt:lpstr>
      <vt:lpstr>Conducting Zone: Bronchial Tree</vt:lpstr>
      <vt:lpstr>Conducting Zones</vt:lpstr>
      <vt:lpstr>Respiratory Zone</vt:lpstr>
      <vt:lpstr>Slide 39</vt:lpstr>
      <vt:lpstr>Respiratory Membrane</vt:lpstr>
      <vt:lpstr>Alveoli</vt:lpstr>
      <vt:lpstr>Gross Anatomy of the Lungs</vt:lpstr>
      <vt:lpstr>Lungs</vt:lpstr>
      <vt:lpstr>Blood Supply to Lungs</vt:lpstr>
      <vt:lpstr>Blood Supply to Lungs</vt:lpstr>
      <vt:lpstr>Pleurae</vt:lpstr>
      <vt:lpstr>Pleurae</vt:lpstr>
      <vt:lpstr>Breathing</vt:lpstr>
      <vt:lpstr>Pressure Relationships in the Thoracic Cavity</vt:lpstr>
      <vt:lpstr>Pressure Relationships in the Thoracic Cavity</vt:lpstr>
      <vt:lpstr>Pressure Relationships</vt:lpstr>
      <vt:lpstr>Pressure Relationships</vt:lpstr>
      <vt:lpstr>Pressure Relationships</vt:lpstr>
      <vt:lpstr>Lung Collapse</vt:lpstr>
      <vt:lpstr>Pulmonary Ventilation</vt:lpstr>
      <vt:lpstr>Inspiration</vt:lpstr>
      <vt:lpstr>Inspiration</vt:lpstr>
      <vt:lpstr>Expiration</vt:lpstr>
      <vt:lpstr>Expiration</vt:lpstr>
      <vt:lpstr>Airway Resistance</vt:lpstr>
      <vt:lpstr>Alveolar Surface Tension</vt:lpstr>
      <vt:lpstr>Lung Compliance</vt:lpstr>
      <vt:lpstr>Factors That Diminish Lung Compliance</vt:lpstr>
      <vt:lpstr>Factors That Diminish Lung Compliance</vt:lpstr>
      <vt:lpstr>Respiratory Volumes</vt:lpstr>
      <vt:lpstr>Respiratory Volumes</vt:lpstr>
      <vt:lpstr>Respiratory Capacities</vt:lpstr>
      <vt:lpstr>Respiratory Capacities</vt:lpstr>
      <vt:lpstr>Dead Space</vt:lpstr>
      <vt:lpstr>Pulmonary Function Tests</vt:lpstr>
      <vt:lpstr>Pulmonary Function Tests</vt:lpstr>
      <vt:lpstr>Pulmonary Function Tests</vt:lpstr>
      <vt:lpstr>Alveolar Ventilation</vt:lpstr>
      <vt:lpstr>Nonrespiratory Air Movements</vt:lpstr>
      <vt:lpstr>Composition of Alveolar Gas</vt:lpstr>
      <vt:lpstr>External Respiration: Pulmonary Gas Exchange</vt:lpstr>
      <vt:lpstr>Partial Pressure Gradients and Gas Solubilities</vt:lpstr>
      <vt:lpstr>Partial Pressure Gradients and Gas Solubilities</vt:lpstr>
      <vt:lpstr>Slide 79</vt:lpstr>
      <vt:lpstr>Ventilation-Perfusion Coupling</vt:lpstr>
      <vt:lpstr>Ventilation-Perfusion Coupling</vt:lpstr>
      <vt:lpstr>Slide 82</vt:lpstr>
      <vt:lpstr>Surface Area and Thickness of the Respiratory Membrane</vt:lpstr>
      <vt:lpstr>Internal Respiration</vt:lpstr>
      <vt:lpstr>Oxygen Transport</vt:lpstr>
      <vt:lpstr>Oxygen Transport: Role of Hemoglobin</vt:lpstr>
      <vt:lpstr>Hemoglobin (Hb)</vt:lpstr>
      <vt:lpstr>Hemoglobin Saturation Curve</vt:lpstr>
      <vt:lpstr>Hemoglobin Saturation Curve</vt:lpstr>
      <vt:lpstr>Factors Influencing Hemoglobin Saturation</vt:lpstr>
      <vt:lpstr>Factors Influencing Hemoglobin Saturation</vt:lpstr>
      <vt:lpstr>Factors That Increase Release of Oxygen by Hemoglobin</vt:lpstr>
      <vt:lpstr>Factors That Increase Release of Oxygen by Hemoglobin</vt:lpstr>
      <vt:lpstr>Carbon Dioxide Transport</vt:lpstr>
      <vt:lpstr>Transport and Exchange of Carbon Dioxide</vt:lpstr>
      <vt:lpstr>Transport and Exchange of Carbon Dioxide</vt:lpstr>
      <vt:lpstr>Transport and Exchange of Carbon Dioxide</vt:lpstr>
      <vt:lpstr>Transport and Exchange of Carbon Dioxide</vt:lpstr>
      <vt:lpstr>Transport and Exchange of Carbon Dioxide</vt:lpstr>
      <vt:lpstr>Haldane Effect</vt:lpstr>
      <vt:lpstr>Haldane Effect</vt:lpstr>
      <vt:lpstr>Influence of Carbon Dioxide on Blood pH</vt:lpstr>
      <vt:lpstr>Influence of Carbon Dioxide on Blood pH</vt:lpstr>
      <vt:lpstr>Control of Respiration:  Medullary Respiratory Centers</vt:lpstr>
      <vt:lpstr>Medullary respiratory centers</vt:lpstr>
      <vt:lpstr>Control of Respiration:  Pons Respiratory Centers</vt:lpstr>
      <vt:lpstr>Respiratory Rhythm</vt:lpstr>
      <vt:lpstr>Depth and Rate of Breathing</vt:lpstr>
      <vt:lpstr>Medullary Respiratory Centers</vt:lpstr>
      <vt:lpstr>Depth and Rate of Breathing: Reflexes</vt:lpstr>
      <vt:lpstr>Depth and Rate of Breathing: Higher Brain Centers</vt:lpstr>
      <vt:lpstr>Depth and Rate of Breathing: PCO2</vt:lpstr>
      <vt:lpstr>Depth and Rate of Breathing: PCO2</vt:lpstr>
      <vt:lpstr>Depth and Rate of Breathing: PCO2</vt:lpstr>
      <vt:lpstr>Depth and Rate of Breathing: PCO2</vt:lpstr>
      <vt:lpstr>Depth and Rate of Breathing: Arterial pH</vt:lpstr>
      <vt:lpstr>Depth and Rate of Breathing: Arterial pH</vt:lpstr>
      <vt:lpstr>Respiratory Adjustments: Exercise</vt:lpstr>
      <vt:lpstr>Respiratory Adjustments: Exercise</vt:lpstr>
      <vt:lpstr>Respiratory Adjustments: Exercise</vt:lpstr>
      <vt:lpstr>Chronic Obstructive Pulmonary Disease (COPD)</vt:lpstr>
      <vt:lpstr>COPD</vt:lpstr>
      <vt:lpstr>Asthma</vt:lpstr>
      <vt:lpstr>Asthma</vt:lpstr>
      <vt:lpstr>Tuberculosis</vt:lpstr>
      <vt:lpstr>Lung Cancer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of the respiratory system</dc:title>
  <dc:creator>Betsy</dc:creator>
  <cp:lastModifiedBy>bawargo</cp:lastModifiedBy>
  <cp:revision>4</cp:revision>
  <dcterms:created xsi:type="dcterms:W3CDTF">2007-03-08T21:35:32Z</dcterms:created>
  <dcterms:modified xsi:type="dcterms:W3CDTF">2009-03-02T19:40:41Z</dcterms:modified>
</cp:coreProperties>
</file>