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8"/>
  </p:notesMasterIdLst>
  <p:handoutMasterIdLst>
    <p:handoutMasterId r:id="rId219"/>
  </p:handoutMasterIdLst>
  <p:sldIdLst>
    <p:sldId id="257" r:id="rId2"/>
    <p:sldId id="258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  <p:sldId id="411" r:id="rId154"/>
    <p:sldId id="412" r:id="rId155"/>
    <p:sldId id="413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37" r:id="rId180"/>
    <p:sldId id="438" r:id="rId181"/>
    <p:sldId id="439" r:id="rId182"/>
    <p:sldId id="440" r:id="rId183"/>
    <p:sldId id="441" r:id="rId184"/>
    <p:sldId id="442" r:id="rId185"/>
    <p:sldId id="443" r:id="rId186"/>
    <p:sldId id="444" r:id="rId187"/>
    <p:sldId id="445" r:id="rId188"/>
    <p:sldId id="446" r:id="rId189"/>
    <p:sldId id="447" r:id="rId190"/>
    <p:sldId id="448" r:id="rId191"/>
    <p:sldId id="449" r:id="rId192"/>
    <p:sldId id="450" r:id="rId193"/>
    <p:sldId id="451" r:id="rId194"/>
    <p:sldId id="452" r:id="rId195"/>
    <p:sldId id="453" r:id="rId196"/>
    <p:sldId id="454" r:id="rId197"/>
    <p:sldId id="455" r:id="rId198"/>
    <p:sldId id="456" r:id="rId199"/>
    <p:sldId id="457" r:id="rId200"/>
    <p:sldId id="458" r:id="rId201"/>
    <p:sldId id="459" r:id="rId202"/>
    <p:sldId id="460" r:id="rId203"/>
    <p:sldId id="461" r:id="rId204"/>
    <p:sldId id="462" r:id="rId205"/>
    <p:sldId id="463" r:id="rId206"/>
    <p:sldId id="464" r:id="rId207"/>
    <p:sldId id="465" r:id="rId208"/>
    <p:sldId id="466" r:id="rId209"/>
    <p:sldId id="467" r:id="rId210"/>
    <p:sldId id="468" r:id="rId211"/>
    <p:sldId id="469" r:id="rId212"/>
    <p:sldId id="470" r:id="rId213"/>
    <p:sldId id="471" r:id="rId214"/>
    <p:sldId id="472" r:id="rId215"/>
    <p:sldId id="473" r:id="rId216"/>
    <p:sldId id="474" r:id="rId2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Chapter 23 Digestion, Part 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73457-D4AC-4377-8C1B-49C0B21A69F4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46EBB-218E-48B5-A654-2E28A5149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8748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Chapter 23 Digestion, Part 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97C5D-D74C-4B52-92B0-DFC7C622464B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B2C41-2077-4EDE-8E99-B9DAC8ED0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008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DE2539-CA9D-4EAB-AC14-D3DA1BFF29E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F8EFF8-FB42-416E-A39E-2E19E86CA5DD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1AAB2-9B32-4137-B011-0F04B5F9CD3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2341BC-0E52-4635-900E-B328016FF81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128962-098F-459F-BEE7-43490C1F417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260F70-07DA-4567-A893-87454F51B27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F60BBC-1F78-4F42-A102-61FC30D2B18D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4BB2AA-F5D9-4CDC-9C7E-BEE06EA085B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E98C90-9DE6-460B-86CE-9448136D35E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786C39-F4EE-476E-A14B-23123C0FF77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722308-6484-4A4D-A0FE-0BDC66DF16A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16E515-9E58-4BEF-9BBE-6ED1CB9AC72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109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DA5001-3548-42EF-AFD4-B205A02C37F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7D481-C8AE-4AE7-B97B-DF014432A05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287A05-F8F3-44F2-B2C7-ABBFA881C8B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811779-5492-4290-BAC1-8EFA9D9418F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DA4644-120D-4252-B981-DDD57FFB5903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3FA5FC-86D3-49BB-A6F3-1EE5A7F0EBB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063D72-9FF8-446A-A37F-4A8B56292BD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F4D23A-B00D-4040-9884-42BB2EAE49E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36CB17-4894-4754-984A-A69BF6C0684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677546-3A7A-4A99-966C-118892405AB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EFC752-27CB-4119-8FBB-3A599D96046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119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A689D8-8B91-4FC2-BD63-5FFA50786967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270F76-1F58-4317-B506-185D94FED38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981EFD-07FA-421C-8FD6-385BC935112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51DA8E-2A10-41F0-868F-34C3E1107F7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B25C42-4A79-4A72-99EC-46CBF580E42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CE090F-4547-4AC6-9856-D35BAFDAC3F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C5A2D6-7686-4017-B290-54415B5022D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55AD3B-C6A7-48DE-AF0D-7B405EFD448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600511-4F78-4F2F-B390-935A696919C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127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CA857E-ED80-4658-8091-76B7F50320F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4E40FB-1A95-4B94-B802-F3B9C231C7F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4EB94F-E0BA-4B93-AE10-FCAB8255BAE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7339E5-7F10-4234-9F16-3CFAEA2DCB4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575A52-F94A-4D44-833A-579A193078AD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C57959-71DE-47DE-885D-4113A101AAD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39D357-4B64-4797-9A3B-553AD8E8337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19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3D0D2E-4CEA-45F2-A618-573D15B50B33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7C0605-776B-4A90-A05A-7B096F62B92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C95101-A37F-4D32-AB50-63D3D17BA36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4F49BD-F4C1-41C8-A1CC-088BF0D302C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0DE131-ACDC-40A7-80F3-171BD078F14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DFE2FC-7CCD-4A1B-84F6-CBD33B3DE0B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6DBC7A-D8A6-47AB-9329-A4239EA9796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B46FD3-C516-46BF-ACC8-4471A1BF7C4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21048E-5A52-4A3D-9A36-C488F8286B39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727265-21C4-45C1-B9C9-E0E44C1C49A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11D5AC-C458-45DA-99EE-2250559AA4D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29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013F8B-827F-49B6-BB31-C5BDD8004FC7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112EE8-6373-4B42-ADA2-C0EB4BC4B733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FC4810-D2D9-4B2E-AEDE-86732DEC547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B61BED-FF18-4F11-8F33-00135D3DFAB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2C3194-E741-48BB-9777-412283D679A7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6E0781-9974-4C38-AE47-17D533393EE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1E46AB-F4A4-4EA1-B7B7-874CA79314C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DB224C-1AB3-4C02-A421-4857E964C76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D87DBA-19C8-4EB2-B59D-CFB3A7F2D8C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1362A9-F1FB-45CE-AF9A-9CCCBA725D3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C03303-C755-4256-B7B1-17D6C310E83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39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691DAA-23C6-4EDE-83A1-3EBD9073901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1E1CC0-3588-457A-8556-9432AD1BFED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F450F2-28C2-4901-AED5-918E5A80BE9D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D99D9D-CB41-4027-8B93-3A87D2669FC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7AF162-1CE2-445E-9CDE-65FC6BE0064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7E1320-659C-42B5-8822-5E6D7E540A6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2FEE54-2B99-47D1-8299-0F2D6D816B2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EE27F5-E7FD-4993-95FD-8246D012F453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0D9FAC-9CD5-4B8A-9A7A-FADCA97687D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123DBA-AB90-463C-96C0-37180B93AC4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6B9D87-1B3A-4DC3-AFC1-BCDBE16DC30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49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E56025-DAFC-4DC3-A821-68842F93940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66C985-FAE8-4B11-9431-1A531429C51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40E790-009B-4B39-B298-10D2657A5B5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D797DF-153B-46A0-83FF-18382C321A3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72521B-A98D-48FE-A704-B8B3ECE6162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94797C-B646-415A-AFA3-111CEFE0D11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47DB87-FD1D-440D-9AD9-AAAF4706065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037A7B-D4A9-4B66-9729-0D51938CF65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BCF4DB-65EE-46CC-9A6E-4AE2A3D85A73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25F158-9005-4BB5-A3F0-40DA9900BFA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CA11DB-E2BA-40FD-BA29-AC63A27F6C57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59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B4F6EB-1382-41B4-913F-F5717301E7B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6BB850-573C-4E58-AB7B-BA07F81785B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BA13D8-1855-4607-83F6-525FBD7CA94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B7B9CF-5E30-467C-B05E-598A98A5403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0B753D-5270-4B57-8A57-7C22CE74EBC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8D6004-64F2-430D-8D2A-935F06C1DC39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75477B-3747-4393-A2E8-CCD049157AA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4146AF-01CC-4520-B3D3-2C64D786B76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60FA5B-126B-456B-BE3D-65454E9E968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D594D3-FF2C-4423-8507-56012A9295E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4F3793-189C-4275-92AE-AA260B335949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69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4FE68C-8999-4025-AAF0-895E333E7652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4509DE-A924-4B6E-9681-B2374991AF2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E337A6-E4E0-4DFA-A25A-B22BEA05660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7FA49C-C719-4BF1-9E1A-BBE526287F17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5A4E2F-8C28-4F35-9965-572F45F981F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214960-301F-4A5C-8478-E2CD7463C7E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EA798F-BC8B-44A7-8E8D-4FE7B8FA69C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EAE483-2D80-4FD2-BB8B-AE91B1BC203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38A02C-8714-40EB-938B-8686B438306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834049-536D-48A8-A140-CF86DEBEF54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E65841-3D32-4672-B041-8F2BBD65AB9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79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A736C9-8270-4672-9408-5DC35AB59CA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33ED7E-F8B6-4565-8F70-4104F8C6FEA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0B2858-C841-4B4A-9FC9-98AC47A988C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Starting point for part II</a:t>
            </a: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EC60C7-4FC7-4374-9AAB-B2F93B483465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C35023-45B5-4FF8-B880-05D81141D24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13749D-E06C-4236-AC2D-B92B0AB6FE2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1045EA-4FD4-43AF-AABE-EE36D612B4D6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D4F4AE-269B-4493-82A9-BAEEEFA0320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6AE023-16C7-47C0-9CBF-C49D0755BE83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2FECA3-06BF-4C9B-94E2-B460D0F3BD0C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B5C6DF-6E30-4CDD-8C33-9EB3D93B535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89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579E82-9AA4-42FF-A1B3-C97C7E12A47F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Chapter 23 Digestion, Part I</a:t>
            </a:r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E4BEBB-AB7F-44E9-B48D-5220453363E1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90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9BF8E0-7A10-45A3-9466-C7236D8BAA8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91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7B1983-A2DC-4A97-AEB6-D6FE67A00DCE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92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3D8D53-72BD-4C18-A9A0-7ACE186B64EA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93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918F11-AC76-4D8D-A837-450E8A7F194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94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507E10-C8DE-4F6D-9AF6-8DE43412FFD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95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080D84-F623-4904-98D6-246D44990F0B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96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871B09-037B-4310-B280-0EDF158BD7D0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97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280AF7-8FE8-4E5B-B947-0BA2BCC08A28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98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10EA8B-5D47-45E4-877D-0052962CE244}" type="slidenum">
              <a:rPr lang="en-US" smtClean="0">
                <a:latin typeface="Times" pitchFamily="28" charset="0"/>
                <a:ea typeface="ＭＳ Ｐゴシック" pitchFamily="28" charset="-128"/>
              </a:rPr>
              <a:pPr/>
              <a:t>99</a:t>
            </a:fld>
            <a:endParaRPr lang="en-US" smtClean="0">
              <a:latin typeface="Times" pitchFamily="28" charset="0"/>
              <a:ea typeface="ＭＳ Ｐゴシック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119F8-5CF7-4CC2-A1DE-711100390762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6923-DBB2-4EA0-AD32-05F662CE5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Digestive System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/>
              <a:t>Two groups of organs</a:t>
            </a:r>
          </a:p>
          <a:p>
            <a:pPr marL="971550" lvl="1" indent="-514350">
              <a:buFontTx/>
              <a:buAutoNum type="arabicPeriod"/>
            </a:pPr>
            <a:r>
              <a:rPr lang="en-US" sz="3200" dirty="0" smtClean="0"/>
              <a:t> </a:t>
            </a:r>
          </a:p>
          <a:p>
            <a:pPr marL="1371600" lvl="2" indent="-514350">
              <a:buNone/>
            </a:pPr>
            <a:r>
              <a:rPr lang="en-US" dirty="0" smtClean="0"/>
              <a:t>gastrointestinal </a:t>
            </a:r>
            <a:r>
              <a:rPr lang="en-US" dirty="0"/>
              <a:t>or GI </a:t>
            </a:r>
            <a:r>
              <a:rPr lang="en-US" dirty="0" smtClean="0"/>
              <a:t>tract</a:t>
            </a:r>
            <a:endParaRPr lang="en-US" dirty="0"/>
          </a:p>
          <a:p>
            <a:pPr marL="1257300" lvl="2"/>
            <a:endParaRPr lang="en-US" sz="2800" dirty="0" smtClean="0"/>
          </a:p>
          <a:p>
            <a:pPr marL="1257300" lvl="2"/>
            <a:r>
              <a:rPr lang="en-US" sz="2800" dirty="0" smtClean="0"/>
              <a:t>Extends from _</a:t>
            </a:r>
            <a:endParaRPr lang="en-US" sz="2800" dirty="0"/>
          </a:p>
          <a:p>
            <a:pPr marL="1257300" lvl="2"/>
            <a:endParaRPr lang="en-US" sz="2800" dirty="0" smtClean="0"/>
          </a:p>
          <a:p>
            <a:pPr marL="1257300" lvl="2"/>
            <a:r>
              <a:rPr lang="en-US" sz="2800" dirty="0" smtClean="0"/>
              <a:t>____________________________________ and _________________________________________</a:t>
            </a:r>
            <a:endParaRPr lang="en-US" sz="2800" dirty="0"/>
          </a:p>
          <a:p>
            <a:pPr marL="1257300" lvl="2"/>
            <a:endParaRPr lang="en-US" sz="2800" dirty="0" smtClean="0"/>
          </a:p>
          <a:p>
            <a:pPr marL="1714500" lvl="3"/>
            <a:r>
              <a:rPr lang="en-US" dirty="0" smtClean="0"/>
              <a:t>Mouth</a:t>
            </a:r>
            <a:r>
              <a:rPr lang="en-US" dirty="0"/>
              <a:t>, pharynx, esophagus, stomach, small intestine, and large intestine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Histology of the Alimentary Canal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basic layers (tunics)</a:t>
            </a:r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err="1" smtClean="0"/>
              <a:t>Muscularis</a:t>
            </a:r>
            <a:r>
              <a:rPr lang="en-US" b="1" dirty="0" smtClean="0"/>
              <a:t> </a:t>
            </a:r>
            <a:r>
              <a:rPr lang="en-US" b="1" dirty="0" err="1"/>
              <a:t>externa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Serosa</a:t>
            </a:r>
            <a:endParaRPr 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3810000"/>
            <a:ext cx="44005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Subdivisions of the Large Intestine</a:t>
            </a:r>
          </a:p>
        </p:txBody>
      </p:sp>
      <p:sp>
        <p:nvSpPr>
          <p:cNvPr id="3483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486400" cy="5257800"/>
          </a:xfrm>
        </p:spPr>
        <p:txBody>
          <a:bodyPr/>
          <a:lstStyle/>
          <a:p>
            <a:r>
              <a:rPr lang="en-US" dirty="0" err="1"/>
              <a:t>Cecum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Appendix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masses of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/>
              <a:t>Part of </a:t>
            </a:r>
            <a:r>
              <a:rPr lang="en-US" dirty="0" smtClean="0"/>
              <a:t>_______________________ of </a:t>
            </a:r>
            <a:r>
              <a:rPr lang="en-US" dirty="0"/>
              <a:t>immune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Bacterial </a:t>
            </a:r>
            <a:r>
              <a:rPr lang="en-US" dirty="0"/>
              <a:t>storehouse </a:t>
            </a:r>
            <a:r>
              <a:rPr lang="en-US" dirty="0">
                <a:sym typeface="Wingdings" pitchFamily="28" charset="2"/>
              </a:rPr>
              <a:t> </a:t>
            </a:r>
            <a:endParaRPr lang="en-US" dirty="0" smtClean="0">
              <a:sym typeface="Wingdings" pitchFamily="28" charset="2"/>
            </a:endParaRPr>
          </a:p>
          <a:p>
            <a:pPr lvl="2"/>
            <a:r>
              <a:rPr lang="en-US" dirty="0" err="1" smtClean="0">
                <a:sym typeface="Wingdings" pitchFamily="28" charset="2"/>
              </a:rPr>
              <a:t>recolonizes</a:t>
            </a:r>
            <a:r>
              <a:rPr lang="en-US" dirty="0" smtClean="0">
                <a:sym typeface="Wingdings" pitchFamily="28" charset="2"/>
              </a:rPr>
              <a:t> </a:t>
            </a:r>
            <a:r>
              <a:rPr lang="en-US" dirty="0">
                <a:sym typeface="Wingdings" pitchFamily="28" charset="2"/>
              </a:rPr>
              <a:t>gut when necessary</a:t>
            </a:r>
          </a:p>
          <a:p>
            <a:pPr lvl="1">
              <a:buNone/>
            </a:pPr>
            <a:endParaRPr lang="en-US" dirty="0">
              <a:sym typeface="Wingdings" pitchFamily="2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260224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Colon</a:t>
            </a:r>
          </a:p>
        </p:txBody>
      </p:sp>
      <p:sp>
        <p:nvSpPr>
          <p:cNvPr id="35855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Retroperitoneal except for transverse and sigmoid regions</a:t>
            </a:r>
          </a:p>
          <a:p>
            <a:endParaRPr lang="en-US" b="1" dirty="0" smtClean="0"/>
          </a:p>
          <a:p>
            <a:r>
              <a:rPr lang="en-US" b="1" dirty="0" smtClean="0"/>
              <a:t>Ascending </a:t>
            </a:r>
            <a:r>
              <a:rPr lang="en-US" b="1" dirty="0"/>
              <a:t>colon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b="1" dirty="0" smtClean="0">
                <a:sym typeface="Wingdings" pitchFamily="28" charset="2"/>
              </a:rPr>
              <a:t>right </a:t>
            </a:r>
            <a:r>
              <a:rPr lang="en-US" b="1" dirty="0">
                <a:sym typeface="Wingdings" pitchFamily="28" charset="2"/>
              </a:rPr>
              <a:t>colic </a:t>
            </a:r>
            <a:r>
              <a:rPr lang="en-US" b="1" dirty="0" smtClean="0">
                <a:sym typeface="Wingdings" pitchFamily="28" charset="2"/>
              </a:rPr>
              <a:t>(_____________________________) </a:t>
            </a:r>
            <a:r>
              <a:rPr lang="en-US" b="1" dirty="0">
                <a:sym typeface="Wingdings" pitchFamily="28" charset="2"/>
              </a:rPr>
              <a:t>flexure</a:t>
            </a:r>
            <a:r>
              <a:rPr lang="en-US" dirty="0">
                <a:sym typeface="Wingdings" pitchFamily="28" charset="2"/>
              </a:rPr>
              <a:t> </a:t>
            </a:r>
            <a:r>
              <a:rPr lang="en-US" dirty="0" smtClean="0">
                <a:sym typeface="Wingdings" pitchFamily="28" charset="2"/>
              </a:rPr>
              <a:t> </a:t>
            </a:r>
            <a:endParaRPr lang="en-US" dirty="0">
              <a:sym typeface="Wingdings" pitchFamily="28" charset="2"/>
            </a:endParaRPr>
          </a:p>
          <a:p>
            <a:endParaRPr lang="en-US" b="1" dirty="0" smtClean="0">
              <a:sym typeface="Wingdings" pitchFamily="28" charset="2"/>
            </a:endParaRPr>
          </a:p>
          <a:p>
            <a:r>
              <a:rPr lang="en-US" b="1" dirty="0" smtClean="0">
                <a:sym typeface="Wingdings" pitchFamily="28" charset="2"/>
              </a:rPr>
              <a:t>T</a:t>
            </a:r>
            <a:r>
              <a:rPr lang="en-US" b="1" dirty="0" smtClean="0"/>
              <a:t>ransverse </a:t>
            </a:r>
            <a:r>
              <a:rPr lang="en-US" b="1" dirty="0"/>
              <a:t>colon</a:t>
            </a:r>
            <a:r>
              <a:rPr lang="en-US" dirty="0"/>
              <a:t> </a:t>
            </a:r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smtClean="0">
                <a:sym typeface="Wingdings" pitchFamily="28" charset="2"/>
              </a:rPr>
              <a:t> </a:t>
            </a:r>
            <a:r>
              <a:rPr lang="en-US" b="1" dirty="0">
                <a:sym typeface="Wingdings" pitchFamily="28" charset="2"/>
              </a:rPr>
              <a:t>left colic </a:t>
            </a:r>
            <a:r>
              <a:rPr lang="en-US" b="1" dirty="0" smtClean="0">
                <a:sym typeface="Wingdings" pitchFamily="28" charset="2"/>
              </a:rPr>
              <a:t>(_______________________________) </a:t>
            </a:r>
            <a:r>
              <a:rPr lang="en-US" b="1" dirty="0">
                <a:sym typeface="Wingdings" pitchFamily="28" charset="2"/>
              </a:rPr>
              <a:t>flexure </a:t>
            </a:r>
            <a:r>
              <a:rPr lang="en-US" b="1" dirty="0" smtClean="0">
                <a:sym typeface="Wingdings" pitchFamily="28" charset="2"/>
              </a:rPr>
              <a:t> 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Descending </a:t>
            </a:r>
            <a:r>
              <a:rPr lang="en-US" b="1" dirty="0"/>
              <a:t>colon </a:t>
            </a:r>
            <a:r>
              <a:rPr lang="en-US" dirty="0" smtClean="0"/>
              <a:t> </a:t>
            </a:r>
            <a:endParaRPr lang="en-US" dirty="0">
              <a:sym typeface="Wingdings" pitchFamily="28" charset="2"/>
            </a:endParaRPr>
          </a:p>
          <a:p>
            <a:endParaRPr lang="en-US" b="1" dirty="0" smtClean="0">
              <a:sym typeface="Wingdings" pitchFamily="28" charset="2"/>
            </a:endParaRPr>
          </a:p>
          <a:p>
            <a:r>
              <a:rPr lang="en-US" b="1" dirty="0" smtClean="0">
                <a:sym typeface="Wingdings" pitchFamily="28" charset="2"/>
              </a:rPr>
              <a:t> </a:t>
            </a:r>
            <a:endParaRPr lang="en-US" dirty="0" smtClean="0"/>
          </a:p>
          <a:p>
            <a:pPr lvl="2"/>
            <a:r>
              <a:rPr lang="en-US" dirty="0" smtClean="0">
                <a:sym typeface="Wingdings" pitchFamily="28" charset="2"/>
              </a:rPr>
              <a:t> </a:t>
            </a:r>
            <a:r>
              <a:rPr lang="en-US" dirty="0">
                <a:sym typeface="Wingdings" pitchFamily="28" charset="2"/>
              </a:rPr>
              <a:t>rectum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770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Rectum and Anus</a:t>
            </a:r>
          </a:p>
        </p:txBody>
      </p:sp>
      <p:sp>
        <p:nvSpPr>
          <p:cNvPr id="3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3434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Rectum</a:t>
            </a:r>
            <a:endParaRPr lang="en-US" dirty="0"/>
          </a:p>
          <a:p>
            <a:pPr lvl="1"/>
            <a:r>
              <a:rPr lang="en-US" dirty="0"/>
              <a:t>Three </a:t>
            </a:r>
            <a:r>
              <a:rPr lang="en-US" b="1" dirty="0"/>
              <a:t>rectal valves </a:t>
            </a:r>
            <a:r>
              <a:rPr lang="en-US" dirty="0" smtClean="0"/>
              <a:t>_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Last segment of large intestine</a:t>
            </a:r>
          </a:p>
          <a:p>
            <a:pPr lvl="1"/>
            <a:r>
              <a:rPr lang="en-US" dirty="0"/>
              <a:t>Opens to body exterior at </a:t>
            </a:r>
            <a:r>
              <a:rPr lang="en-US" b="1" dirty="0"/>
              <a:t>anus</a:t>
            </a:r>
          </a:p>
          <a:p>
            <a:endParaRPr lang="en-US" dirty="0" smtClean="0"/>
          </a:p>
          <a:p>
            <a:r>
              <a:rPr lang="en-US" dirty="0" smtClean="0"/>
              <a:t>Sphincters</a:t>
            </a:r>
            <a:endParaRPr lang="en-US" dirty="0"/>
          </a:p>
          <a:p>
            <a:pPr lvl="1"/>
            <a:r>
              <a:rPr lang="en-US" b="1" dirty="0"/>
              <a:t>Internal anal </a:t>
            </a:r>
            <a:r>
              <a:rPr lang="en-US" b="1" dirty="0" smtClean="0"/>
              <a:t>sphincter</a:t>
            </a:r>
            <a:r>
              <a:rPr lang="en-US" dirty="0" smtClean="0"/>
              <a:t> _______________________</a:t>
            </a:r>
            <a:endParaRPr lang="en-US" dirty="0"/>
          </a:p>
          <a:p>
            <a:pPr lvl="1"/>
            <a:r>
              <a:rPr lang="en-US" b="1" dirty="0"/>
              <a:t>External anal </a:t>
            </a:r>
            <a:r>
              <a:rPr lang="en-US" b="1" dirty="0" smtClean="0"/>
              <a:t>sphincter _______________________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8259" y="1776413"/>
            <a:ext cx="4275741" cy="330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48344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Intestine: Microscopic Anatomy</a:t>
            </a:r>
          </a:p>
        </p:txBody>
      </p:sp>
      <p:sp>
        <p:nvSpPr>
          <p:cNvPr id="40975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Thicker mucosa of </a:t>
            </a:r>
            <a:r>
              <a:rPr lang="en-US" dirty="0" smtClean="0"/>
              <a:t>_</a:t>
            </a:r>
          </a:p>
          <a:p>
            <a:pPr lvl="1"/>
            <a:r>
              <a:rPr lang="en-US" dirty="0" smtClean="0"/>
              <a:t>___________________________________________ which is stratified </a:t>
            </a:r>
            <a:r>
              <a:rPr lang="en-US" dirty="0" err="1"/>
              <a:t>squamous</a:t>
            </a:r>
            <a:r>
              <a:rPr lang="en-US" dirty="0"/>
              <a:t> to withstand </a:t>
            </a:r>
            <a:r>
              <a:rPr lang="en-US" dirty="0" smtClean="0"/>
              <a:t>abrasion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circular folds, </a:t>
            </a:r>
            <a:r>
              <a:rPr lang="en-US" dirty="0" err="1"/>
              <a:t>villi</a:t>
            </a:r>
            <a:r>
              <a:rPr lang="en-US" dirty="0"/>
              <a:t>, digestive secretions</a:t>
            </a:r>
          </a:p>
          <a:p>
            <a:endParaRPr lang="en-US" dirty="0" smtClean="0"/>
          </a:p>
          <a:p>
            <a:r>
              <a:rPr lang="en-US" dirty="0" smtClean="0"/>
              <a:t>Abundant 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Superficial ________________________________ of </a:t>
            </a:r>
            <a:r>
              <a:rPr lang="en-US" dirty="0"/>
              <a:t>anal canal form </a:t>
            </a:r>
            <a:r>
              <a:rPr lang="en-US" dirty="0" smtClean="0"/>
              <a:t>_______________________________         if </a:t>
            </a:r>
            <a:r>
              <a:rPr lang="en-US" dirty="0"/>
              <a:t>inflamed</a:t>
            </a:r>
          </a:p>
        </p:txBody>
      </p:sp>
    </p:spTree>
    <p:extLst>
      <p:ext uri="{BB962C8B-B14F-4D97-AF65-F5344CB8AC3E}">
        <p14:creationId xmlns:p14="http://schemas.microsoft.com/office/powerpoint/2010/main" val="21553547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Bacterial Flora</a:t>
            </a:r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from small intestine or anus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Synthesize ______________________________________ and </a:t>
            </a:r>
            <a:r>
              <a:rPr lang="en-US" dirty="0"/>
              <a:t>vitamin K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Ferment 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Release </a:t>
            </a:r>
            <a:r>
              <a:rPr lang="en-US" dirty="0"/>
              <a:t>irritating acids and gases (~500 ml/day) </a:t>
            </a:r>
          </a:p>
        </p:txBody>
      </p:sp>
    </p:spTree>
    <p:extLst>
      <p:ext uri="{BB962C8B-B14F-4D97-AF65-F5344CB8AC3E}">
        <p14:creationId xmlns:p14="http://schemas.microsoft.com/office/powerpoint/2010/main" val="746901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Intestinal Flora</a:t>
            </a:r>
          </a:p>
        </p:txBody>
      </p:sp>
      <p:sp>
        <p:nvSpPr>
          <p:cNvPr id="43025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Bacteria </a:t>
            </a:r>
            <a:r>
              <a:rPr lang="en-US" dirty="0"/>
              <a:t>prevented from breaching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/>
              <a:t>Epithelial cells recruit </a:t>
            </a:r>
            <a:r>
              <a:rPr lang="en-US" dirty="0" err="1"/>
              <a:t>dendritic</a:t>
            </a:r>
            <a:r>
              <a:rPr lang="en-US" dirty="0"/>
              <a:t> cells to mucosa </a:t>
            </a:r>
            <a:r>
              <a:rPr lang="en-US" dirty="0">
                <a:sym typeface="Wingdings" pitchFamily="28" charset="2"/>
              </a:rPr>
              <a:t> sample microbial antigens  present to T cells of MALT  </a:t>
            </a:r>
            <a:r>
              <a:rPr lang="en-US" dirty="0" err="1">
                <a:sym typeface="Wingdings" pitchFamily="28" charset="2"/>
              </a:rPr>
              <a:t>IgA</a:t>
            </a:r>
            <a:r>
              <a:rPr lang="en-US" dirty="0">
                <a:sym typeface="Wingdings" pitchFamily="28" charset="2"/>
              </a:rPr>
              <a:t> antibody-mediated response  restricts microbes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922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Digestive Processes in the Large Intestine</a:t>
            </a:r>
          </a:p>
        </p:txBody>
      </p:sp>
      <p:sp>
        <p:nvSpPr>
          <p:cNvPr id="4404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Residue remains in large intestine 12–24 hours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No _____________________________________ except </a:t>
            </a:r>
            <a:r>
              <a:rPr lang="en-US" dirty="0"/>
              <a:t>by enteric bacteria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Vitamins </a:t>
            </a:r>
            <a:r>
              <a:rPr lang="en-US" dirty="0"/>
              <a:t>(made by bacterial flora), water, and electrolytes (especially Na</a:t>
            </a:r>
            <a:r>
              <a:rPr lang="en-US" baseline="30000" dirty="0"/>
              <a:t>+</a:t>
            </a:r>
            <a:r>
              <a:rPr lang="en-US" dirty="0"/>
              <a:t> and </a:t>
            </a:r>
            <a:r>
              <a:rPr lang="en-US" dirty="0" err="1"/>
              <a:t>Cl</a:t>
            </a:r>
            <a:r>
              <a:rPr lang="en-US" baseline="30000" dirty="0"/>
              <a:t>–</a:t>
            </a:r>
            <a:r>
              <a:rPr lang="en-US" dirty="0"/>
              <a:t>) reclaimed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Major </a:t>
            </a:r>
            <a:r>
              <a:rPr lang="en-US" dirty="0"/>
              <a:t>functions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Colon </a:t>
            </a:r>
            <a:r>
              <a:rPr lang="en-US" dirty="0"/>
              <a:t>not essential for life</a:t>
            </a:r>
          </a:p>
        </p:txBody>
      </p:sp>
    </p:spTree>
    <p:extLst>
      <p:ext uri="{BB962C8B-B14F-4D97-AF65-F5344CB8AC3E}">
        <p14:creationId xmlns:p14="http://schemas.microsoft.com/office/powerpoint/2010/main" val="15416511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Motility of the Large Intestine</a:t>
            </a:r>
          </a:p>
        </p:txBody>
      </p:sp>
      <p:sp>
        <p:nvSpPr>
          <p:cNvPr id="4506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contractions of colon</a:t>
            </a:r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/>
              <a:t>Slow segmenting movements </a:t>
            </a:r>
          </a:p>
          <a:p>
            <a:pPr lvl="2"/>
            <a:r>
              <a:rPr lang="en-US" dirty="0" err="1"/>
              <a:t>Haustra</a:t>
            </a:r>
            <a:r>
              <a:rPr lang="en-US" dirty="0"/>
              <a:t> sequentially contract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849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Motility of the Large Intestine</a:t>
            </a:r>
          </a:p>
        </p:txBody>
      </p:sp>
      <p:sp>
        <p:nvSpPr>
          <p:cNvPr id="4609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Gastrocolic</a:t>
            </a:r>
            <a:r>
              <a:rPr lang="en-US" b="1" dirty="0"/>
              <a:t> reflex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Initiated </a:t>
            </a:r>
            <a:r>
              <a:rPr lang="en-US" dirty="0"/>
              <a:t>by presence of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Activates </a:t>
            </a:r>
            <a:r>
              <a:rPr lang="en-US" dirty="0"/>
              <a:t>three to four slow powerful peristaltic waves per day in colon </a:t>
            </a:r>
            <a:r>
              <a:rPr lang="en-US" dirty="0" smtClean="0"/>
              <a:t>(</a:t>
            </a:r>
            <a:r>
              <a:rPr lang="en-US" b="1" dirty="0" smtClean="0"/>
              <a:t>______________________________________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047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8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4711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6482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Low fiber diet </a:t>
            </a:r>
            <a:r>
              <a:rPr lang="en-US" dirty="0" smtClean="0">
                <a:sym typeface="Wingdings" pitchFamily="28" charset="2"/>
              </a:rPr>
              <a:t> </a:t>
            </a:r>
            <a:r>
              <a:rPr lang="en-US" b="1" dirty="0" smtClean="0">
                <a:sym typeface="Wingdings" pitchFamily="28" charset="2"/>
              </a:rPr>
              <a:t>_</a:t>
            </a:r>
          </a:p>
          <a:p>
            <a:pPr>
              <a:buNone/>
            </a:pPr>
            <a:r>
              <a:rPr lang="en-US" b="1" dirty="0">
                <a:sym typeface="Wingdings" pitchFamily="28" charset="2"/>
              </a:rPr>
              <a:t/>
            </a:r>
            <a:br>
              <a:rPr lang="en-US" b="1" dirty="0">
                <a:sym typeface="Wingdings" pitchFamily="28" charset="2"/>
              </a:rPr>
            </a:br>
            <a:r>
              <a:rPr lang="en-US" dirty="0" smtClean="0">
                <a:sym typeface="Wingdings" pitchFamily="28" charset="2"/>
              </a:rPr>
              <a:t>(</a:t>
            </a:r>
            <a:r>
              <a:rPr lang="en-US" dirty="0" err="1">
                <a:sym typeface="Wingdings" pitchFamily="28" charset="2"/>
              </a:rPr>
              <a:t>herniations</a:t>
            </a:r>
            <a:r>
              <a:rPr lang="en-US" dirty="0">
                <a:sym typeface="Wingdings" pitchFamily="28" charset="2"/>
              </a:rPr>
              <a:t> of mucosa)</a:t>
            </a:r>
          </a:p>
          <a:p>
            <a:endParaRPr lang="en-US" b="1" dirty="0" smtClean="0">
              <a:sym typeface="Wingdings" pitchFamily="28" charset="2"/>
            </a:endParaRPr>
          </a:p>
          <a:p>
            <a:r>
              <a:rPr lang="en-US" b="1" dirty="0" err="1" smtClean="0">
                <a:sym typeface="Wingdings" pitchFamily="28" charset="2"/>
              </a:rPr>
              <a:t>Diverticulosis</a:t>
            </a:r>
            <a:r>
              <a:rPr lang="en-US" dirty="0" smtClean="0">
                <a:sym typeface="Wingdings" pitchFamily="28" charset="2"/>
              </a:rPr>
              <a:t> </a:t>
            </a:r>
            <a:r>
              <a:rPr lang="en-US" dirty="0">
                <a:sym typeface="Wingdings" pitchFamily="28" charset="2"/>
              </a:rPr>
              <a:t>commonly in sigmoid colon</a:t>
            </a:r>
          </a:p>
          <a:p>
            <a:pPr lvl="1"/>
            <a:r>
              <a:rPr lang="en-US" dirty="0">
                <a:sym typeface="Wingdings" pitchFamily="28" charset="2"/>
              </a:rPr>
              <a:t>Affects ½ people &gt; 70 years</a:t>
            </a:r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Inflamed </a:t>
            </a:r>
            <a:r>
              <a:rPr lang="en-US" dirty="0" err="1" smtClean="0"/>
              <a:t>diverticula</a:t>
            </a:r>
            <a:endParaRPr lang="en-US" dirty="0" smtClean="0"/>
          </a:p>
          <a:p>
            <a:pPr lvl="1"/>
            <a:r>
              <a:rPr lang="en-US" dirty="0" smtClean="0"/>
              <a:t>may </a:t>
            </a:r>
            <a:r>
              <a:rPr lang="en-US" dirty="0"/>
              <a:t>rupture and leak into peritoneal </a:t>
            </a:r>
            <a:r>
              <a:rPr lang="en-US" dirty="0" smtClean="0"/>
              <a:t>cavity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3525" y="2209800"/>
            <a:ext cx="38004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1161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78" name="Picture 50" descr="figure_23_06_unlabeled"/>
          <p:cNvPicPr>
            <a:picLocks noChangeAspect="1" noChangeArrowheads="1"/>
          </p:cNvPicPr>
          <p:nvPr/>
        </p:nvPicPr>
        <p:blipFill>
          <a:blip r:embed="rId3" cstate="print"/>
          <a:srcRect b="3531"/>
          <a:stretch>
            <a:fillRect/>
          </a:stretch>
        </p:blipFill>
        <p:spPr bwMode="auto">
          <a:xfrm>
            <a:off x="273050" y="484188"/>
            <a:ext cx="8597900" cy="5681662"/>
          </a:xfrm>
          <a:prstGeom prst="rect">
            <a:avLst/>
          </a:prstGeom>
          <a:noFill/>
        </p:spPr>
      </p:pic>
      <p:sp>
        <p:nvSpPr>
          <p:cNvPr id="22579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23.6  Basic structure of the alimentary canal.</a:t>
            </a:r>
          </a:p>
        </p:txBody>
      </p:sp>
      <p:sp>
        <p:nvSpPr>
          <p:cNvPr id="22581" name="Rectangle 53"/>
          <p:cNvSpPr>
            <a:spLocks noChangeArrowheads="1"/>
          </p:cNvSpPr>
          <p:nvPr/>
        </p:nvSpPr>
        <p:spPr bwMode="auto">
          <a:xfrm>
            <a:off x="6845300" y="2514600"/>
            <a:ext cx="935038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>
                <a:latin typeface="Arial Black" pitchFamily="28" charset="0"/>
              </a:rPr>
              <a:t>Mucosa</a:t>
            </a:r>
            <a:endParaRPr lang="en-US" sz="1400" b="1">
              <a:latin typeface="Arial Black" pitchFamily="28" charset="0"/>
            </a:endParaRPr>
          </a:p>
        </p:txBody>
      </p:sp>
      <p:sp>
        <p:nvSpPr>
          <p:cNvPr id="22582" name="Rectangle 54"/>
          <p:cNvSpPr>
            <a:spLocks noChangeArrowheads="1"/>
          </p:cNvSpPr>
          <p:nvPr/>
        </p:nvSpPr>
        <p:spPr bwMode="auto">
          <a:xfrm>
            <a:off x="6846888" y="3548063"/>
            <a:ext cx="1311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latin typeface="Arial Black" pitchFamily="28" charset="0"/>
              </a:rPr>
              <a:t>Submucosa</a:t>
            </a:r>
          </a:p>
        </p:txBody>
      </p:sp>
      <p:sp>
        <p:nvSpPr>
          <p:cNvPr id="22583" name="Rectangle 55"/>
          <p:cNvSpPr>
            <a:spLocks noChangeArrowheads="1"/>
          </p:cNvSpPr>
          <p:nvPr/>
        </p:nvSpPr>
        <p:spPr bwMode="auto">
          <a:xfrm>
            <a:off x="6848475" y="3949700"/>
            <a:ext cx="20510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>
                <a:latin typeface="Arial Black" pitchFamily="28" charset="0"/>
              </a:rPr>
              <a:t>Muscularis externa</a:t>
            </a:r>
            <a:endParaRPr lang="en-US" sz="1400" b="1">
              <a:latin typeface="Arial Black" pitchFamily="28" charset="0"/>
            </a:endParaRPr>
          </a:p>
        </p:txBody>
      </p:sp>
      <p:sp>
        <p:nvSpPr>
          <p:cNvPr id="22584" name="Rectangle 56"/>
          <p:cNvSpPr>
            <a:spLocks noChangeArrowheads="1"/>
          </p:cNvSpPr>
          <p:nvPr/>
        </p:nvSpPr>
        <p:spPr bwMode="auto">
          <a:xfrm>
            <a:off x="6845300" y="1916113"/>
            <a:ext cx="11715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 b="1" dirty="0">
                <a:latin typeface="Arial" charset="0"/>
              </a:rPr>
              <a:t>Glands in</a:t>
            </a:r>
          </a:p>
          <a:p>
            <a:pPr>
              <a:lnSpc>
                <a:spcPct val="85000"/>
              </a:lnSpc>
            </a:pPr>
            <a:r>
              <a:rPr lang="en-US" sz="1400" b="1" dirty="0" err="1">
                <a:latin typeface="Arial" charset="0"/>
              </a:rPr>
              <a:t>submucosa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2585" name="Rectangle 57"/>
          <p:cNvSpPr>
            <a:spLocks noChangeArrowheads="1"/>
          </p:cNvSpPr>
          <p:nvPr/>
        </p:nvSpPr>
        <p:spPr bwMode="auto">
          <a:xfrm>
            <a:off x="6731793" y="5067300"/>
            <a:ext cx="855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dirty="0">
                <a:latin typeface="Arial Black" pitchFamily="28" charset="0"/>
              </a:rPr>
              <a:t>Serosa</a:t>
            </a:r>
            <a:endParaRPr lang="en-US" sz="1400" b="1" dirty="0">
              <a:latin typeface="Arial Black" pitchFamily="28" charset="0"/>
            </a:endParaRPr>
          </a:p>
        </p:txBody>
      </p:sp>
      <p:sp>
        <p:nvSpPr>
          <p:cNvPr id="22586" name="Rectangle 58"/>
          <p:cNvSpPr>
            <a:spLocks noChangeArrowheads="1"/>
          </p:cNvSpPr>
          <p:nvPr/>
        </p:nvSpPr>
        <p:spPr bwMode="auto">
          <a:xfrm>
            <a:off x="6846888" y="5464175"/>
            <a:ext cx="76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Lumen</a:t>
            </a:r>
            <a:endParaRPr lang="en-US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587" name="Rectangle 59"/>
          <p:cNvSpPr>
            <a:spLocks noChangeArrowheads="1"/>
          </p:cNvSpPr>
          <p:nvPr/>
        </p:nvSpPr>
        <p:spPr bwMode="auto">
          <a:xfrm>
            <a:off x="6858000" y="5735638"/>
            <a:ext cx="18240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 b="1">
                <a:latin typeface="Arial" charset="0"/>
              </a:rPr>
              <a:t>Mucosa-associated</a:t>
            </a:r>
          </a:p>
          <a:p>
            <a:pPr>
              <a:lnSpc>
                <a:spcPct val="85000"/>
              </a:lnSpc>
            </a:pPr>
            <a:r>
              <a:rPr lang="en-US" sz="1400" b="1">
                <a:latin typeface="Arial" charset="0"/>
              </a:rPr>
              <a:t>lymphoid tissue</a:t>
            </a:r>
          </a:p>
        </p:txBody>
      </p:sp>
      <p:sp>
        <p:nvSpPr>
          <p:cNvPr id="22589" name="Rectangle 61"/>
          <p:cNvSpPr>
            <a:spLocks noChangeArrowheads="1"/>
          </p:cNvSpPr>
          <p:nvPr/>
        </p:nvSpPr>
        <p:spPr bwMode="auto">
          <a:xfrm>
            <a:off x="3286125" y="5475288"/>
            <a:ext cx="161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Gland in mucosa</a:t>
            </a:r>
          </a:p>
        </p:txBody>
      </p:sp>
      <p:sp>
        <p:nvSpPr>
          <p:cNvPr id="22598" name="Freeform 70"/>
          <p:cNvSpPr>
            <a:spLocks/>
          </p:cNvSpPr>
          <p:nvPr/>
        </p:nvSpPr>
        <p:spPr bwMode="auto">
          <a:xfrm>
            <a:off x="1374775" y="5257800"/>
            <a:ext cx="298450" cy="755650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0" y="476"/>
              </a:cxn>
              <a:cxn ang="0">
                <a:pos x="188" y="298"/>
              </a:cxn>
            </a:cxnLst>
            <a:rect l="0" t="0" r="r" b="b"/>
            <a:pathLst>
              <a:path w="188" h="476">
                <a:moveTo>
                  <a:pt x="78" y="0"/>
                </a:moveTo>
                <a:lnTo>
                  <a:pt x="0" y="476"/>
                </a:lnTo>
                <a:lnTo>
                  <a:pt x="188" y="298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599" name="Freeform 71"/>
          <p:cNvSpPr>
            <a:spLocks/>
          </p:cNvSpPr>
          <p:nvPr/>
        </p:nvSpPr>
        <p:spPr bwMode="auto">
          <a:xfrm>
            <a:off x="1273175" y="6016625"/>
            <a:ext cx="98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" y="0"/>
              </a:cxn>
            </a:cxnLst>
            <a:rect l="0" t="0" r="r" b="b"/>
            <a:pathLst>
              <a:path w="62" h="1">
                <a:moveTo>
                  <a:pt x="0" y="0"/>
                </a:moveTo>
                <a:lnTo>
                  <a:pt x="62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02" name="Freeform 74"/>
          <p:cNvSpPr>
            <a:spLocks/>
          </p:cNvSpPr>
          <p:nvPr/>
        </p:nvSpPr>
        <p:spPr bwMode="auto">
          <a:xfrm>
            <a:off x="4981575" y="2001838"/>
            <a:ext cx="1084263" cy="1266825"/>
          </a:xfrm>
          <a:custGeom>
            <a:avLst/>
            <a:gdLst/>
            <a:ahLst/>
            <a:cxnLst>
              <a:cxn ang="0">
                <a:pos x="0" y="633"/>
              </a:cxn>
              <a:cxn ang="0">
                <a:pos x="683" y="0"/>
              </a:cxn>
              <a:cxn ang="0">
                <a:pos x="515" y="798"/>
              </a:cxn>
            </a:cxnLst>
            <a:rect l="0" t="0" r="r" b="b"/>
            <a:pathLst>
              <a:path w="683" h="798">
                <a:moveTo>
                  <a:pt x="0" y="633"/>
                </a:moveTo>
                <a:lnTo>
                  <a:pt x="683" y="0"/>
                </a:lnTo>
                <a:lnTo>
                  <a:pt x="515" y="798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03" name="Freeform 75"/>
          <p:cNvSpPr>
            <a:spLocks/>
          </p:cNvSpPr>
          <p:nvPr/>
        </p:nvSpPr>
        <p:spPr bwMode="auto">
          <a:xfrm>
            <a:off x="6070600" y="2001838"/>
            <a:ext cx="812800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2" y="3"/>
              </a:cxn>
            </a:cxnLst>
            <a:rect l="0" t="0" r="r" b="b"/>
            <a:pathLst>
              <a:path w="512" h="3">
                <a:moveTo>
                  <a:pt x="0" y="0"/>
                </a:moveTo>
                <a:lnTo>
                  <a:pt x="512" y="3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04" name="Freeform 76"/>
          <p:cNvSpPr>
            <a:spLocks/>
          </p:cNvSpPr>
          <p:nvPr/>
        </p:nvSpPr>
        <p:spPr bwMode="auto">
          <a:xfrm>
            <a:off x="5834063" y="2805113"/>
            <a:ext cx="1057275" cy="1119187"/>
          </a:xfrm>
          <a:custGeom>
            <a:avLst/>
            <a:gdLst/>
            <a:ahLst/>
            <a:cxnLst>
              <a:cxn ang="0">
                <a:pos x="0" y="705"/>
              </a:cxn>
              <a:cxn ang="0">
                <a:pos x="608" y="0"/>
              </a:cxn>
              <a:cxn ang="0">
                <a:pos x="666" y="0"/>
              </a:cxn>
            </a:cxnLst>
            <a:rect l="0" t="0" r="r" b="b"/>
            <a:pathLst>
              <a:path w="666" h="705">
                <a:moveTo>
                  <a:pt x="0" y="705"/>
                </a:moveTo>
                <a:lnTo>
                  <a:pt x="608" y="0"/>
                </a:lnTo>
                <a:lnTo>
                  <a:pt x="666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05" name="Freeform 77"/>
          <p:cNvSpPr>
            <a:spLocks/>
          </p:cNvSpPr>
          <p:nvPr/>
        </p:nvSpPr>
        <p:spPr bwMode="auto">
          <a:xfrm>
            <a:off x="5918200" y="3001963"/>
            <a:ext cx="974725" cy="1004887"/>
          </a:xfrm>
          <a:custGeom>
            <a:avLst/>
            <a:gdLst/>
            <a:ahLst/>
            <a:cxnLst>
              <a:cxn ang="0">
                <a:pos x="0" y="633"/>
              </a:cxn>
              <a:cxn ang="0">
                <a:pos x="556" y="0"/>
              </a:cxn>
              <a:cxn ang="0">
                <a:pos x="614" y="0"/>
              </a:cxn>
            </a:cxnLst>
            <a:rect l="0" t="0" r="r" b="b"/>
            <a:pathLst>
              <a:path w="614" h="633">
                <a:moveTo>
                  <a:pt x="0" y="633"/>
                </a:moveTo>
                <a:lnTo>
                  <a:pt x="556" y="0"/>
                </a:lnTo>
                <a:lnTo>
                  <a:pt x="614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06" name="Freeform 78"/>
          <p:cNvSpPr>
            <a:spLocks/>
          </p:cNvSpPr>
          <p:nvPr/>
        </p:nvSpPr>
        <p:spPr bwMode="auto">
          <a:xfrm>
            <a:off x="6013450" y="3186113"/>
            <a:ext cx="877888" cy="871537"/>
          </a:xfrm>
          <a:custGeom>
            <a:avLst/>
            <a:gdLst/>
            <a:ahLst/>
            <a:cxnLst>
              <a:cxn ang="0">
                <a:pos x="0" y="549"/>
              </a:cxn>
              <a:cxn ang="0">
                <a:pos x="495" y="0"/>
              </a:cxn>
              <a:cxn ang="0">
                <a:pos x="553" y="0"/>
              </a:cxn>
            </a:cxnLst>
            <a:rect l="0" t="0" r="r" b="b"/>
            <a:pathLst>
              <a:path w="553" h="549">
                <a:moveTo>
                  <a:pt x="0" y="549"/>
                </a:moveTo>
                <a:lnTo>
                  <a:pt x="495" y="0"/>
                </a:lnTo>
                <a:lnTo>
                  <a:pt x="553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07" name="Freeform 79"/>
          <p:cNvSpPr>
            <a:spLocks/>
          </p:cNvSpPr>
          <p:nvPr/>
        </p:nvSpPr>
        <p:spPr bwMode="auto">
          <a:xfrm>
            <a:off x="6294438" y="3667125"/>
            <a:ext cx="592137" cy="436563"/>
          </a:xfrm>
          <a:custGeom>
            <a:avLst/>
            <a:gdLst/>
            <a:ahLst/>
            <a:cxnLst>
              <a:cxn ang="0">
                <a:pos x="0" y="275"/>
              </a:cxn>
              <a:cxn ang="0">
                <a:pos x="315" y="0"/>
              </a:cxn>
              <a:cxn ang="0">
                <a:pos x="373" y="0"/>
              </a:cxn>
            </a:cxnLst>
            <a:rect l="0" t="0" r="r" b="b"/>
            <a:pathLst>
              <a:path w="373" h="275">
                <a:moveTo>
                  <a:pt x="0" y="275"/>
                </a:moveTo>
                <a:lnTo>
                  <a:pt x="315" y="0"/>
                </a:lnTo>
                <a:lnTo>
                  <a:pt x="373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08" name="Freeform 80"/>
          <p:cNvSpPr>
            <a:spLocks/>
          </p:cNvSpPr>
          <p:nvPr/>
        </p:nvSpPr>
        <p:spPr bwMode="auto">
          <a:xfrm>
            <a:off x="6583363" y="4249738"/>
            <a:ext cx="300037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9" y="3"/>
              </a:cxn>
            </a:cxnLst>
            <a:rect l="0" t="0" r="r" b="b"/>
            <a:pathLst>
              <a:path w="189" h="3">
                <a:moveTo>
                  <a:pt x="0" y="0"/>
                </a:moveTo>
                <a:lnTo>
                  <a:pt x="189" y="3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09" name="Freeform 81"/>
          <p:cNvSpPr>
            <a:spLocks/>
          </p:cNvSpPr>
          <p:nvPr/>
        </p:nvSpPr>
        <p:spPr bwMode="auto">
          <a:xfrm>
            <a:off x="6434138" y="4451350"/>
            <a:ext cx="461962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91" y="4"/>
              </a:cxn>
            </a:cxnLst>
            <a:rect l="0" t="0" r="r" b="b"/>
            <a:pathLst>
              <a:path w="291" h="4">
                <a:moveTo>
                  <a:pt x="0" y="0"/>
                </a:moveTo>
                <a:lnTo>
                  <a:pt x="291" y="4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10" name="Freeform 82"/>
          <p:cNvSpPr>
            <a:spLocks/>
          </p:cNvSpPr>
          <p:nvPr/>
        </p:nvSpPr>
        <p:spPr bwMode="auto">
          <a:xfrm>
            <a:off x="6536532" y="5067300"/>
            <a:ext cx="246062" cy="123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" y="78"/>
              </a:cxn>
              <a:cxn ang="0">
                <a:pos x="155" y="78"/>
              </a:cxn>
            </a:cxnLst>
            <a:rect l="0" t="0" r="r" b="b"/>
            <a:pathLst>
              <a:path w="155" h="78">
                <a:moveTo>
                  <a:pt x="0" y="0"/>
                </a:moveTo>
                <a:lnTo>
                  <a:pt x="88" y="78"/>
                </a:lnTo>
                <a:lnTo>
                  <a:pt x="155" y="78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12" name="Freeform 84"/>
          <p:cNvSpPr>
            <a:spLocks/>
          </p:cNvSpPr>
          <p:nvPr/>
        </p:nvSpPr>
        <p:spPr bwMode="auto">
          <a:xfrm>
            <a:off x="5689600" y="4432300"/>
            <a:ext cx="1189038" cy="1171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8" y="738"/>
              </a:cxn>
              <a:cxn ang="0">
                <a:pos x="749" y="736"/>
              </a:cxn>
            </a:cxnLst>
            <a:rect l="0" t="0" r="r" b="b"/>
            <a:pathLst>
              <a:path w="749" h="738">
                <a:moveTo>
                  <a:pt x="0" y="0"/>
                </a:moveTo>
                <a:lnTo>
                  <a:pt x="668" y="738"/>
                </a:lnTo>
                <a:lnTo>
                  <a:pt x="749" y="736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13" name="Freeform 85"/>
          <p:cNvSpPr>
            <a:spLocks/>
          </p:cNvSpPr>
          <p:nvPr/>
        </p:nvSpPr>
        <p:spPr bwMode="auto">
          <a:xfrm>
            <a:off x="5854700" y="4906963"/>
            <a:ext cx="1041400" cy="930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65" y="586"/>
              </a:cxn>
              <a:cxn ang="0">
                <a:pos x="656" y="586"/>
              </a:cxn>
            </a:cxnLst>
            <a:rect l="0" t="0" r="r" b="b"/>
            <a:pathLst>
              <a:path w="656" h="586">
                <a:moveTo>
                  <a:pt x="0" y="0"/>
                </a:moveTo>
                <a:lnTo>
                  <a:pt x="565" y="586"/>
                </a:lnTo>
                <a:lnTo>
                  <a:pt x="656" y="586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14" name="Freeform 86"/>
          <p:cNvSpPr>
            <a:spLocks/>
          </p:cNvSpPr>
          <p:nvPr/>
        </p:nvSpPr>
        <p:spPr bwMode="auto">
          <a:xfrm>
            <a:off x="4862513" y="4567238"/>
            <a:ext cx="454025" cy="1054100"/>
          </a:xfrm>
          <a:custGeom>
            <a:avLst/>
            <a:gdLst/>
            <a:ahLst/>
            <a:cxnLst>
              <a:cxn ang="0">
                <a:pos x="0" y="662"/>
              </a:cxn>
              <a:cxn ang="0">
                <a:pos x="76" y="664"/>
              </a:cxn>
              <a:cxn ang="0">
                <a:pos x="286" y="0"/>
              </a:cxn>
            </a:cxnLst>
            <a:rect l="0" t="0" r="r" b="b"/>
            <a:pathLst>
              <a:path w="286" h="664">
                <a:moveTo>
                  <a:pt x="0" y="662"/>
                </a:moveTo>
                <a:lnTo>
                  <a:pt x="76" y="664"/>
                </a:lnTo>
                <a:lnTo>
                  <a:pt x="286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616" name="Rectangle 88"/>
          <p:cNvSpPr>
            <a:spLocks noChangeArrowheads="1"/>
          </p:cNvSpPr>
          <p:nvPr/>
        </p:nvSpPr>
        <p:spPr bwMode="auto">
          <a:xfrm>
            <a:off x="239713" y="5878513"/>
            <a:ext cx="1063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Mesentery</a:t>
            </a:r>
          </a:p>
        </p:txBody>
      </p:sp>
      <p:sp>
        <p:nvSpPr>
          <p:cNvPr id="22619" name="Rectangle 91"/>
          <p:cNvSpPr>
            <a:spLocks noChangeArrowheads="1"/>
          </p:cNvSpPr>
          <p:nvPr/>
        </p:nvSpPr>
        <p:spPr bwMode="auto">
          <a:xfrm>
            <a:off x="6843713" y="2665413"/>
            <a:ext cx="1204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400" b="1">
                <a:latin typeface="Arial" charset="0"/>
              </a:rPr>
              <a:t> Epithelium</a:t>
            </a:r>
          </a:p>
        </p:txBody>
      </p:sp>
      <p:sp>
        <p:nvSpPr>
          <p:cNvPr id="22620" name="Rectangle 92"/>
          <p:cNvSpPr>
            <a:spLocks noChangeArrowheads="1"/>
          </p:cNvSpPr>
          <p:nvPr/>
        </p:nvSpPr>
        <p:spPr bwMode="auto">
          <a:xfrm>
            <a:off x="6843713" y="2882900"/>
            <a:ext cx="15795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85000"/>
              </a:lnSpc>
              <a:buFontTx/>
              <a:buChar char="•"/>
            </a:pPr>
            <a:r>
              <a:rPr lang="en-US" sz="1400" b="1">
                <a:latin typeface="Arial" charset="0"/>
              </a:rPr>
              <a:t> Lamina propria</a:t>
            </a:r>
            <a:endParaRPr lang="en-US" sz="1500" b="1">
              <a:latin typeface="Arial" charset="0"/>
            </a:endParaRPr>
          </a:p>
        </p:txBody>
      </p:sp>
      <p:sp>
        <p:nvSpPr>
          <p:cNvPr id="22621" name="Rectangle 93"/>
          <p:cNvSpPr>
            <a:spLocks noChangeArrowheads="1"/>
          </p:cNvSpPr>
          <p:nvPr/>
        </p:nvSpPr>
        <p:spPr bwMode="auto">
          <a:xfrm>
            <a:off x="6843713" y="3063875"/>
            <a:ext cx="122396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buFontTx/>
              <a:buChar char="•"/>
            </a:pPr>
            <a:r>
              <a:rPr lang="en-US" sz="1400" b="1">
                <a:latin typeface="Arial" charset="0"/>
              </a:rPr>
              <a:t> Muscularis</a:t>
            </a:r>
          </a:p>
          <a:p>
            <a:pPr>
              <a:lnSpc>
                <a:spcPct val="85000"/>
              </a:lnSpc>
            </a:pPr>
            <a:r>
              <a:rPr lang="en-US" sz="1400" b="1">
                <a:latin typeface="Arial" charset="0"/>
              </a:rPr>
              <a:t>  mucosae</a:t>
            </a:r>
            <a:endParaRPr lang="en-US" sz="1500" b="1">
              <a:latin typeface="Arial" charset="0"/>
            </a:endParaRPr>
          </a:p>
        </p:txBody>
      </p:sp>
      <p:sp>
        <p:nvSpPr>
          <p:cNvPr id="22622" name="Rectangle 94"/>
          <p:cNvSpPr>
            <a:spLocks noChangeArrowheads="1"/>
          </p:cNvSpPr>
          <p:nvPr/>
        </p:nvSpPr>
        <p:spPr bwMode="auto">
          <a:xfrm>
            <a:off x="6831013" y="4127500"/>
            <a:ext cx="20240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85000"/>
              </a:lnSpc>
              <a:buFontTx/>
              <a:buChar char="•"/>
            </a:pPr>
            <a:r>
              <a:rPr lang="en-US" sz="1400" b="1">
                <a:latin typeface="Arial" charset="0"/>
              </a:rPr>
              <a:t> Longitudinal muscle</a:t>
            </a:r>
            <a:endParaRPr lang="en-US" sz="1500" b="1">
              <a:latin typeface="Arial" charset="0"/>
            </a:endParaRPr>
          </a:p>
        </p:txBody>
      </p:sp>
      <p:sp>
        <p:nvSpPr>
          <p:cNvPr id="22623" name="Rectangle 95"/>
          <p:cNvSpPr>
            <a:spLocks noChangeArrowheads="1"/>
          </p:cNvSpPr>
          <p:nvPr/>
        </p:nvSpPr>
        <p:spPr bwMode="auto">
          <a:xfrm>
            <a:off x="6873875" y="4327525"/>
            <a:ext cx="1630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85000"/>
              </a:lnSpc>
              <a:buFontTx/>
              <a:buChar char="•"/>
            </a:pPr>
            <a:r>
              <a:rPr lang="en-US" sz="1400" b="1" dirty="0">
                <a:latin typeface="Arial" charset="0"/>
              </a:rPr>
              <a:t> Circular muscle</a:t>
            </a:r>
            <a:endParaRPr lang="en-US" sz="15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7286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Irritable bowel syndrome</a:t>
            </a:r>
            <a:endParaRPr lang="en-US" dirty="0"/>
          </a:p>
          <a:p>
            <a:pPr lvl="1"/>
            <a:r>
              <a:rPr lang="en-US" dirty="0"/>
              <a:t>Functional GI disorder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Recurring </a:t>
            </a:r>
            <a:r>
              <a:rPr lang="en-US" dirty="0"/>
              <a:t>abdominal pain, </a:t>
            </a:r>
            <a:r>
              <a:rPr lang="en-US" dirty="0" smtClean="0"/>
              <a:t>____________________________, </a:t>
            </a:r>
            <a:r>
              <a:rPr lang="en-US" dirty="0"/>
              <a:t>bloating, flatulence, nausea, depression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 common </a:t>
            </a:r>
            <a:r>
              <a:rPr lang="en-US" dirty="0"/>
              <a:t>precipitating factor</a:t>
            </a:r>
          </a:p>
          <a:p>
            <a:pPr lvl="2"/>
            <a:r>
              <a:rPr lang="en-US" dirty="0"/>
              <a:t>Stress management important in treatment</a:t>
            </a:r>
          </a:p>
        </p:txBody>
      </p:sp>
    </p:spTree>
    <p:extLst>
      <p:ext uri="{BB962C8B-B14F-4D97-AF65-F5344CB8AC3E}">
        <p14:creationId xmlns:p14="http://schemas.microsoft.com/office/powerpoint/2010/main" val="14481282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Defecation</a:t>
            </a:r>
          </a:p>
        </p:txBody>
      </p:sp>
      <p:sp>
        <p:nvSpPr>
          <p:cNvPr id="4916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Mass movements </a:t>
            </a:r>
            <a:r>
              <a:rPr lang="en-US" dirty="0" smtClean="0"/>
              <a:t>___________________________ toward </a:t>
            </a:r>
            <a:r>
              <a:rPr lang="en-US" dirty="0"/>
              <a:t>rectum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Distension </a:t>
            </a:r>
            <a:r>
              <a:rPr lang="en-US" dirty="0"/>
              <a:t>initiates spinal </a:t>
            </a:r>
            <a:r>
              <a:rPr lang="en-US" b="1" dirty="0" smtClean="0"/>
              <a:t>_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Parasympathetic </a:t>
            </a:r>
            <a:r>
              <a:rPr lang="en-US" dirty="0"/>
              <a:t>signals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Stimulate </a:t>
            </a:r>
            <a:r>
              <a:rPr lang="en-US" dirty="0" smtClean="0"/>
              <a:t>________________________________________ and </a:t>
            </a:r>
            <a:r>
              <a:rPr lang="en-US" dirty="0"/>
              <a:t>rectum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__________________________ internal </a:t>
            </a:r>
            <a:r>
              <a:rPr lang="en-US" dirty="0"/>
              <a:t>anal sphincter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Conscious </a:t>
            </a:r>
            <a:r>
              <a:rPr lang="en-US" dirty="0"/>
              <a:t>control allows relaxation of external anal sphincter </a:t>
            </a:r>
          </a:p>
        </p:txBody>
      </p:sp>
    </p:spTree>
    <p:extLst>
      <p:ext uri="{BB962C8B-B14F-4D97-AF65-F5344CB8AC3E}">
        <p14:creationId xmlns:p14="http://schemas.microsoft.com/office/powerpoint/2010/main" val="22508632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Defecation</a:t>
            </a:r>
          </a:p>
        </p:txBody>
      </p:sp>
      <p:sp>
        <p:nvSpPr>
          <p:cNvPr id="50193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Muscles of rectum contract to expel feces</a:t>
            </a:r>
          </a:p>
          <a:p>
            <a:endParaRPr lang="en-US" dirty="0" smtClean="0"/>
          </a:p>
          <a:p>
            <a:r>
              <a:rPr lang="en-US" dirty="0" smtClean="0"/>
              <a:t>Assisted </a:t>
            </a:r>
            <a:r>
              <a:rPr lang="en-US" dirty="0"/>
              <a:t>by </a:t>
            </a:r>
            <a:r>
              <a:rPr lang="en-US" i="1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Closing </a:t>
            </a:r>
            <a:r>
              <a:rPr lang="en-US" dirty="0"/>
              <a:t>of </a:t>
            </a:r>
            <a:r>
              <a:rPr lang="en-US" dirty="0" smtClean="0"/>
              <a:t>____________________________ , </a:t>
            </a:r>
            <a:r>
              <a:rPr lang="en-US" dirty="0"/>
              <a:t>contraction of diaphragm and abdominal wall muscles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dirty="0" smtClean="0">
                <a:sym typeface="Wingdings" pitchFamily="28" charset="2"/>
              </a:rPr>
              <a:t> </a:t>
            </a:r>
            <a:endParaRPr lang="en-US" dirty="0">
              <a:sym typeface="Wingdings" pitchFamily="28" charset="2"/>
            </a:endParaRPr>
          </a:p>
          <a:p>
            <a:pPr lvl="1"/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err="1" smtClean="0">
                <a:sym typeface="Wingdings" pitchFamily="28" charset="2"/>
              </a:rPr>
              <a:t>Levator</a:t>
            </a:r>
            <a:r>
              <a:rPr lang="en-US" dirty="0" smtClean="0">
                <a:sym typeface="Wingdings" pitchFamily="28" charset="2"/>
              </a:rPr>
              <a:t> </a:t>
            </a:r>
            <a:r>
              <a:rPr lang="en-US" dirty="0" err="1">
                <a:sym typeface="Wingdings" pitchFamily="28" charset="2"/>
              </a:rPr>
              <a:t>ani</a:t>
            </a:r>
            <a:r>
              <a:rPr lang="en-US" dirty="0">
                <a:sym typeface="Wingdings" pitchFamily="28" charset="2"/>
              </a:rPr>
              <a:t> muscle contracts  anal canal lifted superiorly  feces leave 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081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Digestion of Carbohydrates</a:t>
            </a:r>
          </a:p>
        </p:txBody>
      </p:sp>
      <p:sp>
        <p:nvSpPr>
          <p:cNvPr id="53263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Only </a:t>
            </a:r>
            <a:r>
              <a:rPr lang="en-US" dirty="0" err="1"/>
              <a:t>monosaccharides</a:t>
            </a:r>
            <a:r>
              <a:rPr lang="en-US" dirty="0"/>
              <a:t> can be absorbed</a:t>
            </a:r>
          </a:p>
          <a:p>
            <a:endParaRPr lang="en-US" b="1" dirty="0" smtClean="0"/>
          </a:p>
          <a:p>
            <a:r>
              <a:rPr lang="en-US" b="1" dirty="0" err="1" smtClean="0"/>
              <a:t>Monosaccharides</a:t>
            </a:r>
            <a:r>
              <a:rPr lang="en-US" dirty="0" smtClean="0"/>
              <a:t> </a:t>
            </a:r>
            <a:r>
              <a:rPr lang="en-US" dirty="0"/>
              <a:t>absorbed as ingested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Digestive </a:t>
            </a:r>
            <a:r>
              <a:rPr lang="en-US" dirty="0"/>
              <a:t>enzymes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pancreatic amylase</a:t>
            </a:r>
          </a:p>
          <a:p>
            <a:pPr lvl="1"/>
            <a:r>
              <a:rPr lang="en-US" dirty="0" smtClean="0"/>
              <a:t>brush </a:t>
            </a:r>
            <a:r>
              <a:rPr lang="en-US" dirty="0"/>
              <a:t>border enzymes </a:t>
            </a:r>
            <a:endParaRPr lang="en-US" dirty="0" smtClean="0"/>
          </a:p>
          <a:p>
            <a:pPr lvl="2"/>
            <a:r>
              <a:rPr lang="en-US" dirty="0" err="1" smtClean="0"/>
              <a:t>dextrinase</a:t>
            </a:r>
            <a:r>
              <a:rPr lang="en-US" dirty="0"/>
              <a:t>, </a:t>
            </a:r>
            <a:r>
              <a:rPr lang="en-US" dirty="0" err="1"/>
              <a:t>glucoamylase</a:t>
            </a:r>
            <a:r>
              <a:rPr lang="en-US" dirty="0"/>
              <a:t>, lactase, maltase, and </a:t>
            </a:r>
            <a:r>
              <a:rPr lang="en-US" dirty="0" err="1" smtClean="0"/>
              <a:t>sucrase</a:t>
            </a:r>
            <a:endParaRPr lang="en-US" dirty="0"/>
          </a:p>
          <a:p>
            <a:pPr lvl="1"/>
            <a:r>
              <a:rPr lang="en-US" dirty="0"/>
              <a:t>Break down disaccharides sucrose, lactose, maltose; polysaccharides glycogen and starch</a:t>
            </a:r>
          </a:p>
        </p:txBody>
      </p:sp>
    </p:spTree>
    <p:extLst>
      <p:ext uri="{BB962C8B-B14F-4D97-AF65-F5344CB8AC3E}">
        <p14:creationId xmlns:p14="http://schemas.microsoft.com/office/powerpoint/2010/main" val="10158765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Digestion of Proteins</a:t>
            </a:r>
          </a:p>
        </p:txBody>
      </p:sp>
      <p:sp>
        <p:nvSpPr>
          <p:cNvPr id="5633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digested </a:t>
            </a:r>
            <a:r>
              <a:rPr lang="en-US" sz="2800" dirty="0"/>
              <a:t>to </a:t>
            </a:r>
            <a:r>
              <a:rPr lang="en-US" sz="2800" dirty="0" smtClean="0"/>
              <a:t>_______________________________ monomers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Begins </a:t>
            </a:r>
            <a:r>
              <a:rPr lang="en-US" sz="2800" dirty="0"/>
              <a:t>with </a:t>
            </a:r>
            <a:r>
              <a:rPr lang="en-US" sz="2800" b="1" dirty="0" smtClean="0"/>
              <a:t>______________________________ </a:t>
            </a:r>
            <a:r>
              <a:rPr lang="en-US" sz="2800" dirty="0" smtClean="0"/>
              <a:t>in </a:t>
            </a:r>
            <a:r>
              <a:rPr lang="en-US" sz="2800" dirty="0"/>
              <a:t>stomach at pH 1.5 – 2.5</a:t>
            </a:r>
          </a:p>
          <a:p>
            <a:pPr lvl="1"/>
            <a:r>
              <a:rPr lang="en-US" sz="2400" dirty="0"/>
              <a:t>Inactive in high pH of duodenum</a:t>
            </a:r>
          </a:p>
          <a:p>
            <a:endParaRPr lang="en-US" sz="2800" dirty="0" smtClean="0"/>
          </a:p>
          <a:p>
            <a:r>
              <a:rPr lang="en-US" sz="2800" dirty="0" smtClean="0"/>
              <a:t>Pancreatic </a:t>
            </a:r>
            <a:r>
              <a:rPr lang="en-US" sz="2800" dirty="0"/>
              <a:t>proteases</a:t>
            </a:r>
          </a:p>
          <a:p>
            <a:pPr lvl="1"/>
            <a:r>
              <a:rPr lang="en-US" sz="2400" dirty="0" err="1"/>
              <a:t>Trypsin</a:t>
            </a:r>
            <a:r>
              <a:rPr lang="en-US" sz="2400" dirty="0"/>
              <a:t>, </a:t>
            </a:r>
            <a:r>
              <a:rPr lang="en-US" sz="2400" dirty="0" err="1"/>
              <a:t>chymotrypsin</a:t>
            </a:r>
            <a:r>
              <a:rPr lang="en-US" sz="2400" dirty="0"/>
              <a:t>, and </a:t>
            </a:r>
            <a:r>
              <a:rPr lang="en-US" sz="2400" dirty="0" err="1"/>
              <a:t>carboxypeptidase</a:t>
            </a:r>
            <a:endParaRPr lang="en-US" sz="2400" dirty="0"/>
          </a:p>
          <a:p>
            <a:r>
              <a:rPr lang="en-US" sz="2800" dirty="0"/>
              <a:t>Brush border enzymes</a:t>
            </a:r>
          </a:p>
          <a:p>
            <a:pPr lvl="1"/>
            <a:r>
              <a:rPr lang="en-US" sz="2400" dirty="0" err="1"/>
              <a:t>Aminopeptidases</a:t>
            </a:r>
            <a:r>
              <a:rPr lang="en-US" sz="2400" dirty="0"/>
              <a:t>, </a:t>
            </a:r>
            <a:r>
              <a:rPr lang="en-US" sz="2400" dirty="0" err="1"/>
              <a:t>carboxypeptidases</a:t>
            </a:r>
            <a:r>
              <a:rPr lang="en-US" sz="2400" dirty="0"/>
              <a:t>, and </a:t>
            </a:r>
            <a:r>
              <a:rPr lang="en-US" sz="2400" dirty="0" err="1"/>
              <a:t>dipeptidases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5407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Digestion of Lipids</a:t>
            </a:r>
          </a:p>
        </p:txBody>
      </p:sp>
      <p:sp>
        <p:nvSpPr>
          <p:cNvPr id="5940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Pre-treatment:   </a:t>
            </a:r>
            <a:endParaRPr lang="en-US" dirty="0"/>
          </a:p>
          <a:p>
            <a:pPr lvl="1"/>
            <a:r>
              <a:rPr lang="en-US" dirty="0"/>
              <a:t>Does </a:t>
            </a:r>
            <a:r>
              <a:rPr lang="en-US" dirty="0" smtClean="0"/>
              <a:t>___________ break </a:t>
            </a:r>
            <a:r>
              <a:rPr lang="en-US" dirty="0"/>
              <a:t>bonds</a:t>
            </a:r>
          </a:p>
          <a:p>
            <a:endParaRPr lang="en-US" dirty="0" smtClean="0"/>
          </a:p>
          <a:p>
            <a:r>
              <a:rPr lang="en-US" dirty="0" smtClean="0"/>
              <a:t>Enzymes</a:t>
            </a:r>
          </a:p>
          <a:p>
            <a:pPr lvl="1"/>
            <a:r>
              <a:rPr lang="en-US" dirty="0" smtClean="0"/>
              <a:t>pancreatic </a:t>
            </a:r>
            <a:r>
              <a:rPr lang="en-US" dirty="0"/>
              <a:t>lipases</a:t>
            </a:r>
          </a:p>
          <a:p>
            <a:pPr lvl="1"/>
            <a:r>
              <a:rPr lang="en-US" dirty="0">
                <a:sym typeface="Wingdings" pitchFamily="28" charset="2"/>
              </a:rPr>
              <a:t> Fatty acids and </a:t>
            </a:r>
            <a:r>
              <a:rPr lang="en-US" dirty="0" err="1">
                <a:sym typeface="Wingdings" pitchFamily="28" charset="2"/>
              </a:rPr>
              <a:t>monoglycerides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Absorption </a:t>
            </a:r>
            <a:r>
              <a:rPr lang="en-US" dirty="0"/>
              <a:t>of glycerol and short chain fatty acids</a:t>
            </a:r>
          </a:p>
          <a:p>
            <a:pPr lvl="1"/>
            <a:r>
              <a:rPr lang="en-US" dirty="0"/>
              <a:t>Absorbed into the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/>
              <a:t>Transported via the hepatic portal vein</a:t>
            </a:r>
          </a:p>
        </p:txBody>
      </p:sp>
    </p:spTree>
    <p:extLst>
      <p:ext uri="{BB962C8B-B14F-4D97-AF65-F5344CB8AC3E}">
        <p14:creationId xmlns:p14="http://schemas.microsoft.com/office/powerpoint/2010/main" val="22540519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Digestion of Nucleic Acids</a:t>
            </a:r>
          </a:p>
        </p:txBody>
      </p:sp>
      <p:sp>
        <p:nvSpPr>
          <p:cNvPr id="62481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Enzymes</a:t>
            </a:r>
          </a:p>
          <a:p>
            <a:pPr lvl="1"/>
            <a:r>
              <a:rPr lang="en-US" dirty="0" smtClean="0"/>
              <a:t>________________________________ </a:t>
            </a:r>
            <a:r>
              <a:rPr lang="en-US" dirty="0" err="1" smtClean="0"/>
              <a:t>ribonuclease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deoxyribonuclease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 nucleotide monomers</a:t>
            </a:r>
          </a:p>
          <a:p>
            <a:pPr lvl="1"/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smtClean="0">
                <a:sym typeface="Wingdings" pitchFamily="28" charset="2"/>
              </a:rPr>
              <a:t>B</a:t>
            </a:r>
            <a:r>
              <a:rPr lang="en-US" dirty="0" smtClean="0"/>
              <a:t>rush </a:t>
            </a:r>
            <a:r>
              <a:rPr lang="en-US" dirty="0"/>
              <a:t>border enzyme </a:t>
            </a:r>
            <a:r>
              <a:rPr lang="en-US" dirty="0" err="1"/>
              <a:t>nucleosidases</a:t>
            </a:r>
            <a:r>
              <a:rPr lang="en-US" dirty="0"/>
              <a:t> and </a:t>
            </a:r>
            <a:r>
              <a:rPr lang="en-US" dirty="0" err="1"/>
              <a:t>phosphatases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 free bases, pentose sugars, phosphate 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291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Absorption</a:t>
            </a:r>
          </a:p>
        </p:txBody>
      </p:sp>
      <p:sp>
        <p:nvSpPr>
          <p:cNvPr id="64527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Absorbed into the small intestine before reaching the ileum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80</a:t>
            </a:r>
            <a:r>
              <a:rPr lang="en-US" dirty="0"/>
              <a:t>% </a:t>
            </a:r>
            <a:r>
              <a:rPr lang="en-US" dirty="0" smtClean="0"/>
              <a:t>electrolytes </a:t>
            </a:r>
          </a:p>
          <a:p>
            <a:pPr lvl="1"/>
            <a:r>
              <a:rPr lang="en-US" dirty="0" smtClean="0"/>
              <a:t>most </a:t>
            </a:r>
            <a:r>
              <a:rPr lang="en-US" dirty="0"/>
              <a:t>water 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ileum</a:t>
            </a:r>
            <a:endParaRPr lang="en-US" dirty="0"/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absorbed by </a:t>
            </a:r>
            <a:r>
              <a:rPr lang="en-US" dirty="0" smtClean="0"/>
              <a:t>________________________________ </a:t>
            </a:r>
            <a:r>
              <a:rPr lang="en-US" dirty="0" smtClean="0">
                <a:sym typeface="Wingdings" pitchFamily="28" charset="2"/>
              </a:rPr>
              <a:t>into the </a:t>
            </a:r>
            <a:r>
              <a:rPr lang="en-US" dirty="0">
                <a:sym typeface="Wingdings" pitchFamily="28" charset="2"/>
              </a:rPr>
              <a:t>blood</a:t>
            </a:r>
          </a:p>
          <a:p>
            <a:pPr lvl="1"/>
            <a:r>
              <a:rPr lang="en-US" dirty="0">
                <a:sym typeface="Wingdings" pitchFamily="28" charset="2"/>
              </a:rPr>
              <a:t>Exception </a:t>
            </a:r>
            <a:endParaRPr lang="en-US" dirty="0" smtClean="0">
              <a:sym typeface="Wingdings" pitchFamily="28" charset="2"/>
            </a:endParaRPr>
          </a:p>
          <a:p>
            <a:pPr lvl="2"/>
            <a:r>
              <a:rPr lang="en-US" dirty="0" smtClean="0">
                <a:sym typeface="Wingdings" pitchFamily="28" charset="2"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028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Absorption of Protein</a:t>
            </a:r>
          </a:p>
        </p:txBody>
      </p:sp>
      <p:sp>
        <p:nvSpPr>
          <p:cNvPr id="6657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Amino acids transported by several types of carriers</a:t>
            </a:r>
          </a:p>
          <a:p>
            <a:endParaRPr lang="en-US" dirty="0" smtClean="0"/>
          </a:p>
          <a:p>
            <a:r>
              <a:rPr lang="en-US" dirty="0" err="1" smtClean="0"/>
              <a:t>Dipeptides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tripeptides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digested to amino acids within epithelial cells</a:t>
            </a:r>
          </a:p>
          <a:p>
            <a:endParaRPr lang="en-US" dirty="0" smtClean="0"/>
          </a:p>
          <a:p>
            <a:r>
              <a:rPr lang="en-US" dirty="0" smtClean="0"/>
              <a:t>Enter </a:t>
            </a:r>
            <a:r>
              <a:rPr lang="en-US" dirty="0"/>
              <a:t>capillary blood by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56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6759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  </a:t>
            </a:r>
            <a:r>
              <a:rPr lang="en-US" dirty="0"/>
              <a:t>proteins not usually absorbed</a:t>
            </a:r>
          </a:p>
          <a:p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be taken up by </a:t>
            </a:r>
            <a:r>
              <a:rPr lang="en-US" dirty="0" err="1"/>
              <a:t>endocytosis</a:t>
            </a:r>
            <a:r>
              <a:rPr lang="en-US" dirty="0"/>
              <a:t>/</a:t>
            </a:r>
            <a:r>
              <a:rPr lang="en-US" dirty="0" err="1"/>
              <a:t>exocytosis</a:t>
            </a:r>
            <a:endParaRPr lang="en-US" dirty="0"/>
          </a:p>
          <a:p>
            <a:pPr lvl="1"/>
            <a:r>
              <a:rPr lang="en-US" dirty="0"/>
              <a:t>Most common in newborns </a:t>
            </a:r>
            <a:r>
              <a:rPr lang="en-US" dirty="0">
                <a:sym typeface="Wingdings" pitchFamily="28" charset="2"/>
              </a:rPr>
              <a:t> food allergies</a:t>
            </a:r>
          </a:p>
          <a:p>
            <a:pPr lvl="2"/>
            <a:r>
              <a:rPr lang="en-US" dirty="0">
                <a:sym typeface="Wingdings" pitchFamily="28" charset="2"/>
              </a:rPr>
              <a:t>Usually disappear </a:t>
            </a:r>
            <a:r>
              <a:rPr lang="en-US" dirty="0" smtClean="0">
                <a:sym typeface="Wingdings" pitchFamily="28" charset="2"/>
              </a:rPr>
              <a:t>with_</a:t>
            </a:r>
            <a:endParaRPr lang="en-US" dirty="0">
              <a:sym typeface="Wingdings" pitchFamily="28" charset="2"/>
            </a:endParaRPr>
          </a:p>
          <a:p>
            <a:pPr lvl="1"/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smtClean="0">
                <a:sym typeface="Wingdings" pitchFamily="28" charset="2"/>
              </a:rPr>
              <a:t>Allows </a:t>
            </a:r>
            <a:r>
              <a:rPr lang="en-US" dirty="0" err="1">
                <a:sym typeface="Wingdings" pitchFamily="28" charset="2"/>
              </a:rPr>
              <a:t>IgA</a:t>
            </a:r>
            <a:r>
              <a:rPr lang="en-US" dirty="0">
                <a:sym typeface="Wingdings" pitchFamily="28" charset="2"/>
              </a:rPr>
              <a:t> antibodies in </a:t>
            </a:r>
            <a:r>
              <a:rPr lang="en-US" dirty="0" smtClean="0">
                <a:sym typeface="Wingdings" pitchFamily="28" charset="2"/>
              </a:rPr>
              <a:t>_______________________________ to </a:t>
            </a:r>
            <a:r>
              <a:rPr lang="en-US" dirty="0">
                <a:sym typeface="Wingdings" pitchFamily="28" charset="2"/>
              </a:rPr>
              <a:t>reach infant's bloodstream  </a:t>
            </a:r>
            <a:r>
              <a:rPr lang="en-US" dirty="0" smtClean="0">
                <a:sym typeface="Wingdings" pitchFamily="28" charset="2"/>
              </a:rPr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72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Mucosa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Lines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Functions </a:t>
            </a:r>
          </a:p>
          <a:p>
            <a:pPr lvl="1"/>
            <a:r>
              <a:rPr lang="en-US" dirty="0" smtClean="0"/>
              <a:t>Secretes </a:t>
            </a:r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digestive enzymes</a:t>
            </a:r>
          </a:p>
          <a:p>
            <a:pPr lvl="2"/>
            <a:r>
              <a:rPr lang="en-US" dirty="0" smtClean="0"/>
              <a:t>H 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Protects against infectious disease</a:t>
            </a:r>
          </a:p>
          <a:p>
            <a:endParaRPr lang="en-US" dirty="0" smtClean="0"/>
          </a:p>
          <a:p>
            <a:r>
              <a:rPr lang="en-US" dirty="0" smtClean="0"/>
              <a:t>Three </a:t>
            </a:r>
            <a:r>
              <a:rPr lang="en-US" dirty="0" err="1"/>
              <a:t>sublayers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b="1" dirty="0" smtClean="0"/>
              <a:t> </a:t>
            </a:r>
          </a:p>
          <a:p>
            <a:pPr lvl="1"/>
            <a:r>
              <a:rPr lang="en-US" b="1" dirty="0" smtClean="0"/>
              <a:t> </a:t>
            </a:r>
          </a:p>
          <a:p>
            <a:pPr lvl="1"/>
            <a:r>
              <a:rPr lang="en-US" b="1" dirty="0" err="1" smtClean="0"/>
              <a:t>muscularis</a:t>
            </a:r>
            <a:r>
              <a:rPr lang="en-US" b="1" dirty="0" smtClean="0"/>
              <a:t> </a:t>
            </a:r>
            <a:r>
              <a:rPr lang="en-US" b="1" dirty="0"/>
              <a:t>mucosae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71686"/>
            <a:ext cx="4114800" cy="251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6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Absorption of Lipids</a:t>
            </a:r>
          </a:p>
        </p:txBody>
      </p:sp>
      <p:sp>
        <p:nvSpPr>
          <p:cNvPr id="68627" name="Rectangle 1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Absorption of </a:t>
            </a:r>
            <a:r>
              <a:rPr lang="en-US" sz="2800" dirty="0" err="1"/>
              <a:t>monoglycerides</a:t>
            </a:r>
            <a:r>
              <a:rPr lang="en-US" sz="2800" dirty="0"/>
              <a:t> and fatty acids</a:t>
            </a:r>
          </a:p>
          <a:p>
            <a:pPr lvl="1"/>
            <a:r>
              <a:rPr lang="en-US" sz="2400" dirty="0"/>
              <a:t>Cluster with bile salts and lecithin to </a:t>
            </a:r>
            <a:r>
              <a:rPr lang="en-US" sz="2400" dirty="0" smtClean="0"/>
              <a:t>_</a:t>
            </a:r>
            <a:endParaRPr lang="en-US" sz="2400" dirty="0"/>
          </a:p>
          <a:p>
            <a:pPr lvl="1"/>
            <a:r>
              <a:rPr lang="en-US" sz="2400" dirty="0"/>
              <a:t>Released by micelles </a:t>
            </a:r>
            <a:endParaRPr lang="en-US" sz="2400" dirty="0" smtClean="0"/>
          </a:p>
          <a:p>
            <a:pPr lvl="2"/>
            <a:r>
              <a:rPr lang="en-US" sz="2000" dirty="0" smtClean="0"/>
              <a:t>diffuse </a:t>
            </a:r>
            <a:r>
              <a:rPr lang="en-US" sz="2000" dirty="0"/>
              <a:t>into epithelial cells</a:t>
            </a:r>
          </a:p>
          <a:p>
            <a:pPr lvl="1"/>
            <a:r>
              <a:rPr lang="en-US" sz="2400" dirty="0"/>
              <a:t>Combined with lecithin, phospholipids, cholesterol, &amp; coated with proteins </a:t>
            </a:r>
            <a:endParaRPr lang="en-US" sz="2400" dirty="0" smtClean="0"/>
          </a:p>
          <a:p>
            <a:pPr lvl="2"/>
            <a:r>
              <a:rPr lang="en-US" sz="2000" dirty="0" smtClean="0"/>
              <a:t> </a:t>
            </a:r>
            <a:r>
              <a:rPr lang="en-US" sz="2000" dirty="0"/>
              <a:t>form </a:t>
            </a:r>
            <a:r>
              <a:rPr lang="en-US" sz="2000" b="1" dirty="0" smtClean="0"/>
              <a:t>_</a:t>
            </a:r>
            <a:endParaRPr lang="en-US" sz="2000" dirty="0"/>
          </a:p>
          <a:p>
            <a:pPr lvl="1"/>
            <a:r>
              <a:rPr lang="en-US" sz="2400" dirty="0"/>
              <a:t>Enter </a:t>
            </a:r>
            <a:r>
              <a:rPr lang="en-US" sz="2400" b="1" dirty="0" smtClean="0"/>
              <a:t>_</a:t>
            </a:r>
            <a:endParaRPr lang="en-US" sz="2400" dirty="0" smtClean="0"/>
          </a:p>
          <a:p>
            <a:pPr lvl="2"/>
            <a:r>
              <a:rPr lang="en-US" sz="2000" dirty="0" smtClean="0"/>
              <a:t>transported </a:t>
            </a:r>
            <a:r>
              <a:rPr lang="en-US" sz="2000" dirty="0"/>
              <a:t>to systemic circulation</a:t>
            </a:r>
          </a:p>
          <a:p>
            <a:pPr lvl="1"/>
            <a:r>
              <a:rPr lang="en-US" sz="2400" dirty="0"/>
              <a:t>Hydrolyzed to free fatty acids and glycerol by lipoprotein lipase of capillary endothelium</a:t>
            </a:r>
          </a:p>
          <a:p>
            <a:pPr lvl="2"/>
            <a:r>
              <a:rPr lang="en-US" sz="2000" dirty="0"/>
              <a:t>Cells can use for </a:t>
            </a:r>
            <a:r>
              <a:rPr lang="en-US" sz="2000" dirty="0" smtClean="0"/>
              <a:t>_</a:t>
            </a:r>
            <a:endParaRPr lang="en-US" sz="2000" dirty="0"/>
          </a:p>
          <a:p>
            <a:r>
              <a:rPr lang="en-US" sz="2800" dirty="0"/>
              <a:t>Absorption of short chain fatty acids</a:t>
            </a:r>
          </a:p>
          <a:p>
            <a:pPr lvl="1"/>
            <a:r>
              <a:rPr lang="en-US" sz="2400" dirty="0"/>
              <a:t>Diffuse into portal blood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10692824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Absorption of Nucleic Acids</a:t>
            </a:r>
          </a:p>
        </p:txBody>
      </p:sp>
      <p:sp>
        <p:nvSpPr>
          <p:cNvPr id="7066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  <a:p>
            <a:pPr lvl="1"/>
            <a:r>
              <a:rPr lang="en-US" dirty="0"/>
              <a:t>Active transport across epithelium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dirty="0" smtClean="0">
                <a:sym typeface="Wingdings" pitchFamily="28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54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Absorption of Vitamins</a:t>
            </a:r>
          </a:p>
        </p:txBody>
      </p:sp>
      <p:sp>
        <p:nvSpPr>
          <p:cNvPr id="7169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small intestine</a:t>
            </a:r>
          </a:p>
          <a:p>
            <a:pPr lvl="1"/>
            <a:r>
              <a:rPr lang="en-US" dirty="0"/>
              <a:t>Fat-soluble vitamins </a:t>
            </a:r>
            <a:r>
              <a:rPr lang="en-US" dirty="0" smtClean="0"/>
              <a:t>(____________________________) </a:t>
            </a:r>
            <a:r>
              <a:rPr lang="en-US" dirty="0"/>
              <a:t>carried by micelles; diffuse into absorptive cells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Water-soluble </a:t>
            </a:r>
            <a:r>
              <a:rPr lang="en-US" dirty="0"/>
              <a:t>vitamins (vitamin C and B vitamins) absorbed by diffusion or by passive or active transporters.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Vitamin </a:t>
            </a:r>
            <a:r>
              <a:rPr lang="en-US" dirty="0"/>
              <a:t>B</a:t>
            </a:r>
            <a:r>
              <a:rPr lang="en-US" baseline="-25000" dirty="0"/>
              <a:t>12</a:t>
            </a:r>
            <a:r>
              <a:rPr lang="en-US" dirty="0"/>
              <a:t> </a:t>
            </a:r>
            <a:r>
              <a:rPr lang="en-US" dirty="0" smtClean="0"/>
              <a:t>(___________________, </a:t>
            </a:r>
            <a:r>
              <a:rPr lang="en-US" dirty="0"/>
              <a:t>charged molecule) </a:t>
            </a:r>
            <a:endParaRPr lang="en-US" dirty="0" smtClean="0"/>
          </a:p>
          <a:p>
            <a:pPr lvl="2"/>
            <a:r>
              <a:rPr lang="en-US" dirty="0" smtClean="0"/>
              <a:t>binds </a:t>
            </a:r>
            <a:r>
              <a:rPr lang="en-US" dirty="0"/>
              <a:t>with </a:t>
            </a:r>
            <a:r>
              <a:rPr lang="en-US" dirty="0" smtClean="0"/>
              <a:t>_</a:t>
            </a:r>
          </a:p>
          <a:p>
            <a:pPr lvl="2"/>
            <a:r>
              <a:rPr lang="en-US" dirty="0" smtClean="0"/>
              <a:t>absorbed </a:t>
            </a:r>
            <a:r>
              <a:rPr lang="en-US" dirty="0"/>
              <a:t>by </a:t>
            </a:r>
            <a:r>
              <a:rPr lang="en-US" dirty="0" err="1"/>
              <a:t>endocytosis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59307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2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Absorption of Vitamins </a:t>
            </a:r>
          </a:p>
        </p:txBody>
      </p:sp>
      <p:sp>
        <p:nvSpPr>
          <p:cNvPr id="72723" name="Rectangle 1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large intestine</a:t>
            </a:r>
          </a:p>
          <a:p>
            <a:pPr lvl="1"/>
            <a:r>
              <a:rPr lang="en-US" dirty="0"/>
              <a:t>Vitamin </a:t>
            </a:r>
            <a:r>
              <a:rPr lang="en-US" dirty="0" smtClean="0"/>
              <a:t>_________________________ vitamins </a:t>
            </a:r>
            <a:r>
              <a:rPr lang="en-US" dirty="0"/>
              <a:t>from </a:t>
            </a:r>
            <a:r>
              <a:rPr lang="en-US" dirty="0" smtClean="0"/>
              <a:t>___________________________________________ are </a:t>
            </a:r>
            <a:r>
              <a:rPr lang="en-US" dirty="0"/>
              <a:t>absorbed</a:t>
            </a:r>
          </a:p>
        </p:txBody>
      </p:sp>
    </p:spTree>
    <p:extLst>
      <p:ext uri="{BB962C8B-B14F-4D97-AF65-F5344CB8AC3E}">
        <p14:creationId xmlns:p14="http://schemas.microsoft.com/office/powerpoint/2010/main" val="24312414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Absorption of Water </a:t>
            </a:r>
          </a:p>
        </p:txBody>
      </p:sp>
      <p:sp>
        <p:nvSpPr>
          <p:cNvPr id="75787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9L water, most from GI tract secretions, enter small intestine</a:t>
            </a:r>
          </a:p>
          <a:p>
            <a:pPr lvl="1"/>
            <a:r>
              <a:rPr lang="en-US" dirty="0"/>
              <a:t>95% absorbed in the small intestine by osmosis</a:t>
            </a:r>
          </a:p>
          <a:p>
            <a:pPr lvl="1"/>
            <a:r>
              <a:rPr lang="en-US" dirty="0"/>
              <a:t>Most of rest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Water </a:t>
            </a:r>
            <a:r>
              <a:rPr lang="en-US" dirty="0"/>
              <a:t>uptake coupled with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46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1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Malabsorption of Nutrients</a:t>
            </a:r>
          </a:p>
        </p:txBody>
      </p:sp>
      <p:sp>
        <p:nvSpPr>
          <p:cNvPr id="76811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Causes</a:t>
            </a:r>
          </a:p>
          <a:p>
            <a:pPr lvl="1"/>
            <a:r>
              <a:rPr lang="en-US" dirty="0"/>
              <a:t>Anything that interferes with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Damaged _</a:t>
            </a:r>
          </a:p>
          <a:p>
            <a:pPr lvl="2"/>
            <a:r>
              <a:rPr lang="en-US" dirty="0" smtClean="0"/>
              <a:t>bacterial infection</a:t>
            </a:r>
          </a:p>
          <a:p>
            <a:pPr lvl="2"/>
            <a:r>
              <a:rPr lang="en-US" dirty="0" smtClean="0"/>
              <a:t>some antibiotics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684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Malabsorption of Nutrients</a:t>
            </a:r>
          </a:p>
        </p:txBody>
      </p:sp>
      <p:sp>
        <p:nvSpPr>
          <p:cNvPr id="77835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Gluten-sensitive </a:t>
            </a:r>
            <a:r>
              <a:rPr lang="en-US" i="1" dirty="0" err="1"/>
              <a:t>enteropathy</a:t>
            </a:r>
            <a:r>
              <a:rPr lang="en-US" i="1" dirty="0"/>
              <a:t> </a:t>
            </a:r>
            <a:r>
              <a:rPr lang="en-US" dirty="0" smtClean="0"/>
              <a:t>(</a:t>
            </a:r>
            <a:r>
              <a:rPr lang="en-US" i="1" dirty="0" smtClean="0"/>
              <a:t>_______________________________________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________________________________________ to </a:t>
            </a:r>
            <a:r>
              <a:rPr lang="en-US" dirty="0"/>
              <a:t>gluten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Gluten </a:t>
            </a:r>
            <a:r>
              <a:rPr lang="en-US" dirty="0"/>
              <a:t>causes immune cell damage to intestinal </a:t>
            </a:r>
            <a:r>
              <a:rPr lang="en-US" dirty="0" err="1"/>
              <a:t>villi</a:t>
            </a:r>
            <a:r>
              <a:rPr lang="en-US" dirty="0"/>
              <a:t> and brush border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Treated </a:t>
            </a:r>
            <a:r>
              <a:rPr lang="en-US" dirty="0"/>
              <a:t>by eliminating gluten from diet </a:t>
            </a:r>
            <a:endParaRPr lang="en-US" dirty="0" smtClean="0"/>
          </a:p>
          <a:p>
            <a:pPr lvl="2"/>
            <a:r>
              <a:rPr lang="en-US" dirty="0" smtClean="0"/>
              <a:t>all </a:t>
            </a:r>
            <a:r>
              <a:rPr lang="en-US" dirty="0"/>
              <a:t>grains but rice and </a:t>
            </a:r>
            <a:r>
              <a:rPr lang="en-US" dirty="0" smtClean="0"/>
              <a:t>corn</a:t>
            </a:r>
          </a:p>
          <a:p>
            <a:pPr lvl="2"/>
            <a:r>
              <a:rPr lang="en-US" dirty="0" smtClean="0"/>
              <a:t>Oats have no gluten, but 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8292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Cancer</a:t>
            </a:r>
          </a:p>
        </p:txBody>
      </p:sp>
      <p:sp>
        <p:nvSpPr>
          <p:cNvPr id="83985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Stomach and colon cancers rarely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Metastasized </a:t>
            </a:r>
            <a:r>
              <a:rPr lang="en-US" dirty="0"/>
              <a:t>colon cancers frequently cause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Prevention</a:t>
            </a:r>
            <a:endParaRPr lang="en-US" dirty="0"/>
          </a:p>
          <a:p>
            <a:pPr lvl="1"/>
            <a:r>
              <a:rPr lang="en-US"/>
              <a:t>Regular </a:t>
            </a:r>
            <a:r>
              <a:rPr lang="en-US" smtClean="0"/>
              <a:t>____________________________ and </a:t>
            </a:r>
            <a:r>
              <a:rPr lang="en-US" dirty="0"/>
              <a:t>medical examination</a:t>
            </a:r>
          </a:p>
        </p:txBody>
      </p:sp>
    </p:spTree>
    <p:extLst>
      <p:ext uri="{BB962C8B-B14F-4D97-AF65-F5344CB8AC3E}">
        <p14:creationId xmlns:p14="http://schemas.microsoft.com/office/powerpoint/2010/main" val="40634513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Kidney Functions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Regulating total </a:t>
            </a:r>
            <a:r>
              <a:rPr lang="en-US" dirty="0" smtClean="0"/>
              <a:t>_______________________________ and </a:t>
            </a:r>
            <a:r>
              <a:rPr lang="en-US" dirty="0"/>
              <a:t>total solute concentration in water</a:t>
            </a:r>
          </a:p>
          <a:p>
            <a:endParaRPr lang="en-US" dirty="0" smtClean="0"/>
          </a:p>
          <a:p>
            <a:r>
              <a:rPr lang="en-US" dirty="0" smtClean="0"/>
              <a:t>Regulating Extracellular Fluid ion </a:t>
            </a:r>
            <a:r>
              <a:rPr lang="en-US" dirty="0"/>
              <a:t>concentrations</a:t>
            </a:r>
          </a:p>
          <a:p>
            <a:endParaRPr lang="en-US" dirty="0" smtClean="0"/>
          </a:p>
          <a:p>
            <a:r>
              <a:rPr lang="en-US" dirty="0" smtClean="0"/>
              <a:t>Ensuring 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Removal </a:t>
            </a:r>
            <a:r>
              <a:rPr lang="en-US" dirty="0"/>
              <a:t>of metabolic wastes, toxins, drugs </a:t>
            </a:r>
          </a:p>
        </p:txBody>
      </p:sp>
    </p:spTree>
    <p:extLst>
      <p:ext uri="{BB962C8B-B14F-4D97-AF65-F5344CB8AC3E}">
        <p14:creationId xmlns:p14="http://schemas.microsoft.com/office/powerpoint/2010/main" val="4102202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Kidney Functions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Endocrine functions</a:t>
            </a:r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dirty="0"/>
              <a:t>regulation of blood pressure</a:t>
            </a:r>
          </a:p>
          <a:p>
            <a:pPr lvl="1"/>
            <a:r>
              <a:rPr lang="en-US" b="1" dirty="0"/>
              <a:t>Erythropoietin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regulation </a:t>
            </a:r>
            <a:r>
              <a:rPr lang="en-US" dirty="0"/>
              <a:t>of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Activation </a:t>
            </a:r>
            <a:r>
              <a:rPr lang="en-US" dirty="0"/>
              <a:t>of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Gluconeogenesis</a:t>
            </a:r>
            <a:r>
              <a:rPr lang="en-US" dirty="0" smtClean="0"/>
              <a:t> </a:t>
            </a:r>
            <a:r>
              <a:rPr lang="en-US" dirty="0"/>
              <a:t>during prolonged fasting</a:t>
            </a:r>
          </a:p>
        </p:txBody>
      </p:sp>
    </p:spTree>
    <p:extLst>
      <p:ext uri="{BB962C8B-B14F-4D97-AF65-F5344CB8AC3E}">
        <p14:creationId xmlns:p14="http://schemas.microsoft.com/office/powerpoint/2010/main" val="361816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Mucosa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Epithelium</a:t>
            </a:r>
          </a:p>
          <a:p>
            <a:pPr lvl="1"/>
            <a:r>
              <a:rPr lang="en-US" dirty="0"/>
              <a:t>Simple columnar epithelium and mucus-secreting cells (most of tract)</a:t>
            </a:r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3"/>
            <a:r>
              <a:rPr lang="en-US" dirty="0"/>
              <a:t>Protects digestive organs from enzymes</a:t>
            </a:r>
          </a:p>
          <a:p>
            <a:pPr lvl="3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May </a:t>
            </a:r>
            <a:r>
              <a:rPr lang="en-US" dirty="0"/>
              <a:t>secrete enzymes and hormones </a:t>
            </a:r>
            <a:endParaRPr lang="en-US" dirty="0" smtClean="0"/>
          </a:p>
          <a:p>
            <a:pPr lvl="2"/>
            <a:r>
              <a:rPr lang="en-US" dirty="0" smtClean="0"/>
              <a:t>in </a:t>
            </a:r>
            <a:r>
              <a:rPr lang="en-US" dirty="0"/>
              <a:t>stomach and small </a:t>
            </a:r>
            <a:r>
              <a:rPr lang="en-US" dirty="0" smtClean="0"/>
              <a:t>intestine</a:t>
            </a:r>
            <a:endParaRPr lang="en-US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Urinary System Organs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343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Kidneys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  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transport </a:t>
            </a:r>
            <a:r>
              <a:rPr lang="en-US" dirty="0"/>
              <a:t>urine from kidneys to urinary bladder</a:t>
            </a:r>
          </a:p>
          <a:p>
            <a:endParaRPr lang="en-US" b="1" dirty="0" smtClean="0"/>
          </a:p>
          <a:p>
            <a:r>
              <a:rPr lang="en-US" b="1" dirty="0" smtClean="0"/>
              <a:t>Urinary </a:t>
            </a:r>
            <a:r>
              <a:rPr lang="en-US" b="1" dirty="0"/>
              <a:t>bladder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temporary </a:t>
            </a:r>
            <a:r>
              <a:rPr lang="en-US" dirty="0"/>
              <a:t>storage reservoir for urine</a:t>
            </a:r>
          </a:p>
          <a:p>
            <a:endParaRPr lang="en-US" b="1" dirty="0" smtClean="0"/>
          </a:p>
          <a:p>
            <a:r>
              <a:rPr lang="en-US" b="1" dirty="0" smtClean="0"/>
              <a:t>______________________ </a:t>
            </a:r>
            <a:r>
              <a:rPr lang="en-US" dirty="0" smtClean="0"/>
              <a:t>transports </a:t>
            </a:r>
            <a:r>
              <a:rPr lang="en-US" dirty="0"/>
              <a:t>urine out of body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443" y="1612106"/>
            <a:ext cx="4504557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3566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 Kidney Anatomy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791200" cy="5105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in </a:t>
            </a:r>
            <a:r>
              <a:rPr lang="en-US" dirty="0"/>
              <a:t>the superior lumbar region;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baseline="-25000" dirty="0"/>
              <a:t>12</a:t>
            </a:r>
            <a:r>
              <a:rPr lang="en-US" dirty="0"/>
              <a:t> to L</a:t>
            </a:r>
            <a:r>
              <a:rPr lang="en-US" baseline="-25000" dirty="0"/>
              <a:t>5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Right </a:t>
            </a:r>
            <a:r>
              <a:rPr lang="en-US" dirty="0"/>
              <a:t>kidney crowded by liver </a:t>
            </a:r>
            <a:endParaRPr lang="en-US" dirty="0" smtClean="0">
              <a:sym typeface="Wingdings" pitchFamily="80" charset="2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Wingdings" pitchFamily="80" charset="2"/>
              </a:rPr>
              <a:t>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i="1" dirty="0" smtClean="0"/>
          </a:p>
          <a:p>
            <a:pPr>
              <a:lnSpc>
                <a:spcPct val="90000"/>
              </a:lnSpc>
            </a:pPr>
            <a:r>
              <a:rPr lang="en-US" i="1" dirty="0" smtClean="0"/>
              <a:t>Adrenal (__________________________) </a:t>
            </a:r>
            <a:r>
              <a:rPr lang="en-US" i="1" dirty="0"/>
              <a:t>gland</a:t>
            </a:r>
            <a:r>
              <a:rPr lang="en-US" dirty="0"/>
              <a:t> atop each kidney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Convex </a:t>
            </a:r>
            <a:r>
              <a:rPr lang="en-US" dirty="0"/>
              <a:t>lateral surface, concave medial surface; vertical </a:t>
            </a:r>
            <a:r>
              <a:rPr lang="en-US" b="1" dirty="0"/>
              <a:t>renal </a:t>
            </a:r>
            <a:r>
              <a:rPr lang="en-US" b="1" dirty="0" err="1"/>
              <a:t>hilum</a:t>
            </a:r>
            <a:r>
              <a:rPr lang="en-US" dirty="0"/>
              <a:t> leads to </a:t>
            </a:r>
            <a:r>
              <a:rPr lang="en-US" i="1" dirty="0" smtClean="0"/>
              <a:t>_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err="1" smtClean="0"/>
              <a:t>Ureters</a:t>
            </a:r>
            <a:r>
              <a:rPr lang="en-US" dirty="0"/>
              <a:t>, renal blood vessels, </a:t>
            </a:r>
            <a:r>
              <a:rPr lang="en-US" dirty="0" err="1"/>
              <a:t>lymphatics</a:t>
            </a:r>
            <a:r>
              <a:rPr lang="en-US" dirty="0"/>
              <a:t>, and nerves enter and exit at </a:t>
            </a:r>
            <a:r>
              <a:rPr lang="en-US" dirty="0" err="1"/>
              <a:t>hilum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742" y="1600200"/>
            <a:ext cx="2811257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16195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Kidney Anatomy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Layers of surrounding supportive tissue</a:t>
            </a:r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/>
              <a:t>Anchoring outer layer of dense fibrous connective tissue 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err="1" smtClean="0"/>
              <a:t>Perirenal</a:t>
            </a:r>
            <a:r>
              <a:rPr lang="en-US" b="1" dirty="0" smtClean="0"/>
              <a:t> </a:t>
            </a:r>
            <a:r>
              <a:rPr lang="en-US" b="1" dirty="0"/>
              <a:t>fat capsule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Fatty cushion 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/>
              <a:t>Prevents spread of infection to kidney</a:t>
            </a:r>
          </a:p>
        </p:txBody>
      </p:sp>
    </p:spTree>
    <p:extLst>
      <p:ext uri="{BB962C8B-B14F-4D97-AF65-F5344CB8AC3E}">
        <p14:creationId xmlns:p14="http://schemas.microsoft.com/office/powerpoint/2010/main" val="38094293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Internal Anatomy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791200" cy="5105400"/>
          </a:xfrm>
        </p:spPr>
        <p:txBody>
          <a:bodyPr/>
          <a:lstStyle/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Granular-appearing superficial region</a:t>
            </a:r>
          </a:p>
          <a:p>
            <a:endParaRPr lang="en-US" b="1" dirty="0" smtClean="0"/>
          </a:p>
          <a:p>
            <a:r>
              <a:rPr lang="en-US" b="1" dirty="0" smtClean="0"/>
              <a:t>Renal </a:t>
            </a:r>
            <a:r>
              <a:rPr lang="en-US" b="1" dirty="0"/>
              <a:t>medulla</a:t>
            </a:r>
            <a:endParaRPr lang="en-US" dirty="0"/>
          </a:p>
          <a:p>
            <a:pPr lvl="1"/>
            <a:r>
              <a:rPr lang="en-US" dirty="0"/>
              <a:t>Composed of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Pyramids </a:t>
            </a:r>
            <a:r>
              <a:rPr lang="en-US" dirty="0"/>
              <a:t>separated by </a:t>
            </a:r>
            <a:r>
              <a:rPr lang="en-US" b="1" dirty="0" smtClean="0"/>
              <a:t>_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Inward </a:t>
            </a:r>
            <a:r>
              <a:rPr lang="en-US" dirty="0"/>
              <a:t>extensions of cortical tissue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301898"/>
            <a:ext cx="2971800" cy="425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18563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Anatomy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343400" cy="5105400"/>
          </a:xfrm>
        </p:spPr>
        <p:txBody>
          <a:bodyPr/>
          <a:lstStyle/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Tip of pyramid; releases urine into minor calyx</a:t>
            </a:r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 err="1"/>
              <a:t>Medullary</a:t>
            </a:r>
            <a:r>
              <a:rPr lang="en-US" dirty="0"/>
              <a:t> pyramid and its surrounding cortical tissue; ~ 8/kidney</a:t>
            </a:r>
          </a:p>
          <a:p>
            <a:r>
              <a:rPr lang="en-US" b="1" dirty="0"/>
              <a:t>Renal pelvis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8668" y="1752600"/>
            <a:ext cx="3845332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6629400" y="2514600"/>
            <a:ext cx="1066800" cy="1143000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9987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Anatomy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486400" cy="5105400"/>
          </a:xfrm>
        </p:spPr>
        <p:txBody>
          <a:bodyPr>
            <a:normAutofit/>
          </a:bodyPr>
          <a:lstStyle/>
          <a:p>
            <a:r>
              <a:rPr lang="en-US" b="1" dirty="0"/>
              <a:t>Minor calyces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Collect urine from minor calyces </a:t>
            </a:r>
          </a:p>
          <a:p>
            <a:pPr lvl="1"/>
            <a:r>
              <a:rPr lang="en-US" dirty="0"/>
              <a:t>Empty urine into renal pelvis</a:t>
            </a:r>
          </a:p>
          <a:p>
            <a:endParaRPr lang="en-US" dirty="0" smtClean="0"/>
          </a:p>
          <a:p>
            <a:r>
              <a:rPr lang="en-US" dirty="0" smtClean="0"/>
              <a:t>Urine </a:t>
            </a:r>
            <a:r>
              <a:rPr lang="en-US" dirty="0"/>
              <a:t>flow</a:t>
            </a:r>
          </a:p>
          <a:p>
            <a:pPr lvl="1"/>
            <a:r>
              <a:rPr lang="en-US" dirty="0">
                <a:sym typeface="Wingdings" pitchFamily="80" charset="2"/>
              </a:rPr>
              <a:t> </a:t>
            </a:r>
            <a:r>
              <a:rPr lang="en-US" dirty="0" smtClean="0">
                <a:sym typeface="Wingdings" pitchFamily="80" charset="2"/>
              </a:rPr>
              <a:t>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2368" y="2514600"/>
            <a:ext cx="309163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27561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Infection of renal pelvis and calyces</a:t>
            </a:r>
          </a:p>
          <a:p>
            <a:endParaRPr lang="en-US" b="1" dirty="0" smtClean="0"/>
          </a:p>
          <a:p>
            <a:r>
              <a:rPr lang="en-US" b="1" dirty="0" err="1" smtClean="0"/>
              <a:t>Pyelonephritis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Infection/inflammation of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Normally </a:t>
            </a:r>
            <a:r>
              <a:rPr lang="en-US" dirty="0"/>
              <a:t>- successfully treated with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7575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Blood and Nerve Supply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Kidneys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adjust </a:t>
            </a:r>
            <a:r>
              <a:rPr lang="en-US" dirty="0"/>
              <a:t>its </a:t>
            </a:r>
            <a:r>
              <a:rPr lang="en-US" dirty="0" smtClean="0"/>
              <a:t>composition</a:t>
            </a:r>
          </a:p>
          <a:p>
            <a:pPr lvl="2"/>
            <a:r>
              <a:rPr lang="en-US" dirty="0" smtClean="0">
                <a:sym typeface="Wingdings" pitchFamily="80" charset="2"/>
              </a:rPr>
              <a:t>Needs a rich </a:t>
            </a:r>
            <a:r>
              <a:rPr lang="en-US" dirty="0">
                <a:sym typeface="Wingdings" pitchFamily="80" charset="2"/>
              </a:rPr>
              <a:t>blood supply</a:t>
            </a:r>
            <a:endParaRPr lang="en-US" dirty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Nerve </a:t>
            </a:r>
            <a:r>
              <a:rPr lang="en-US" dirty="0"/>
              <a:t>supply via </a:t>
            </a:r>
            <a:r>
              <a:rPr lang="en-US" dirty="0" smtClean="0"/>
              <a:t>___________________________ fibers </a:t>
            </a:r>
            <a:r>
              <a:rPr lang="en-US" dirty="0"/>
              <a:t>from </a:t>
            </a:r>
            <a:r>
              <a:rPr lang="en-US" b="1" dirty="0"/>
              <a:t>renal plexus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7900" y="4529914"/>
            <a:ext cx="4648200" cy="232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609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Nephrons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Structural and functional units that form urine</a:t>
            </a:r>
          </a:p>
          <a:p>
            <a:r>
              <a:rPr lang="en-US" dirty="0" smtClean="0"/>
              <a:t>1 </a:t>
            </a:r>
            <a:r>
              <a:rPr lang="en-US" dirty="0"/>
              <a:t>million per kidney</a:t>
            </a:r>
          </a:p>
          <a:p>
            <a:endParaRPr lang="en-US" dirty="0" smtClean="0"/>
          </a:p>
          <a:p>
            <a:r>
              <a:rPr lang="en-US" dirty="0" smtClean="0"/>
              <a:t>Two </a:t>
            </a:r>
            <a:r>
              <a:rPr lang="en-US" dirty="0"/>
              <a:t>main parts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99072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Renal Corpuscle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876800" cy="5105400"/>
          </a:xfrm>
        </p:spPr>
        <p:txBody>
          <a:bodyPr>
            <a:normAutofit/>
          </a:bodyPr>
          <a:lstStyle/>
          <a:p>
            <a:r>
              <a:rPr lang="en-US" dirty="0"/>
              <a:t>Two parts of renal corpuscle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Capillaries </a:t>
            </a:r>
          </a:p>
          <a:p>
            <a:pPr lvl="3"/>
            <a:r>
              <a:rPr lang="en-US" dirty="0" smtClean="0">
                <a:sym typeface="Wingdings" pitchFamily="80" charset="2"/>
              </a:rPr>
              <a:t>highly porous</a:t>
            </a:r>
          </a:p>
          <a:p>
            <a:pPr lvl="3"/>
            <a:r>
              <a:rPr lang="en-US" dirty="0" smtClean="0">
                <a:sym typeface="Wingdings" pitchFamily="80" charset="2"/>
              </a:rPr>
              <a:t>allows </a:t>
            </a:r>
            <a:r>
              <a:rPr lang="en-US" b="1" dirty="0">
                <a:sym typeface="Wingdings" pitchFamily="80" charset="2"/>
              </a:rPr>
              <a:t>filtrate</a:t>
            </a:r>
            <a:r>
              <a:rPr lang="en-US" dirty="0">
                <a:sym typeface="Wingdings" pitchFamily="80" charset="2"/>
              </a:rPr>
              <a:t> formation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_________________________ </a:t>
            </a:r>
            <a:r>
              <a:rPr lang="en-US" dirty="0" smtClean="0"/>
              <a:t>(</a:t>
            </a:r>
            <a:r>
              <a:rPr lang="en-US" b="1" dirty="0"/>
              <a:t>Bowman's capsule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Cup-shaped, hollow structure surrounding </a:t>
            </a:r>
            <a:r>
              <a:rPr lang="en-US" dirty="0" err="1"/>
              <a:t>glomerulus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50" y="1414463"/>
            <a:ext cx="337185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5410200" y="990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278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Mucosa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Loose areolar connective tissue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Capillaries </a:t>
            </a:r>
            <a:r>
              <a:rPr lang="en-US" dirty="0"/>
              <a:t>for nourishment and absorption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/>
              <a:t>Defend against microorganisms</a:t>
            </a:r>
          </a:p>
          <a:p>
            <a:endParaRPr lang="en-US" dirty="0" smtClean="0"/>
          </a:p>
          <a:p>
            <a:r>
              <a:rPr lang="en-US" dirty="0" smtClean="0"/>
              <a:t>_______________________________________: </a:t>
            </a:r>
            <a:r>
              <a:rPr lang="en-US" dirty="0"/>
              <a:t>smooth muscle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dirty="0"/>
              <a:t> local movements of mucosa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Renal Tubule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parts</a:t>
            </a:r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2"/>
            <a:r>
              <a:rPr lang="en-US" dirty="0"/>
              <a:t>Proximal </a:t>
            </a:r>
            <a:r>
              <a:rPr lang="en-US" dirty="0">
                <a:sym typeface="Wingdings" pitchFamily="80" charset="2"/>
              </a:rPr>
              <a:t> closest to renal corpuscle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r>
              <a:rPr lang="en-US" b="1" dirty="0"/>
              <a:t>	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2"/>
            <a:r>
              <a:rPr lang="en-US" dirty="0"/>
              <a:t>Distal </a:t>
            </a:r>
            <a:r>
              <a:rPr lang="en-US" dirty="0">
                <a:sym typeface="Wingdings" pitchFamily="80" charset="2"/>
              </a:rPr>
              <a:t> farthest from renal corpuscle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275" y="1752600"/>
            <a:ext cx="35147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876800" y="1981200"/>
            <a:ext cx="1981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3276600"/>
            <a:ext cx="3581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19600" y="3276600"/>
            <a:ext cx="31242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18236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Renal Tubule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343400" cy="5105400"/>
          </a:xfrm>
        </p:spPr>
        <p:txBody>
          <a:bodyPr/>
          <a:lstStyle/>
          <a:p>
            <a:r>
              <a:rPr lang="en-US" dirty="0"/>
              <a:t>Proximal convoluted tubule (PCT) </a:t>
            </a:r>
          </a:p>
          <a:p>
            <a:pPr lvl="1"/>
            <a:r>
              <a:rPr lang="en-US" dirty="0" err="1"/>
              <a:t>Cuboidal</a:t>
            </a:r>
            <a:r>
              <a:rPr lang="en-US" dirty="0"/>
              <a:t> cells with dense </a:t>
            </a:r>
            <a:r>
              <a:rPr lang="en-US" dirty="0" err="1"/>
              <a:t>microvilli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>
                <a:sym typeface="Symbol" pitchFamily="80" charset="2"/>
              </a:rPr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Functions </a:t>
            </a:r>
            <a:r>
              <a:rPr lang="en-US" dirty="0"/>
              <a:t>in </a:t>
            </a:r>
            <a:r>
              <a:rPr lang="en-US" dirty="0" smtClean="0"/>
              <a:t>______________________ </a:t>
            </a:r>
            <a:r>
              <a:rPr lang="en-US" dirty="0"/>
              <a:t>and secretion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Confined </a:t>
            </a:r>
            <a:r>
              <a:rPr lang="en-US" dirty="0"/>
              <a:t>to </a:t>
            </a:r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275" y="1481138"/>
            <a:ext cx="35147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629400" y="2057400"/>
            <a:ext cx="838200" cy="12954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086600" y="13716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895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Renal Tubule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3434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Proximal </a:t>
            </a:r>
            <a:r>
              <a:rPr lang="en-US" dirty="0"/>
              <a:t>descending limb continuous with proximal tubule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Distal </a:t>
            </a:r>
            <a:r>
              <a:rPr lang="en-US" dirty="0"/>
              <a:t>descending limb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i="1" dirty="0"/>
              <a:t>descending thin </a:t>
            </a:r>
            <a:r>
              <a:rPr lang="en-US" i="1" dirty="0" smtClean="0"/>
              <a:t>limb</a:t>
            </a:r>
            <a:endParaRPr lang="en-US" dirty="0" smtClean="0"/>
          </a:p>
          <a:p>
            <a:pPr lvl="3"/>
            <a:r>
              <a:rPr lang="en-US" dirty="0" smtClean="0"/>
              <a:t>simple </a:t>
            </a:r>
            <a:r>
              <a:rPr lang="en-US" dirty="0" err="1"/>
              <a:t>squamous</a:t>
            </a:r>
            <a:r>
              <a:rPr lang="en-US" dirty="0"/>
              <a:t> epithelium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Thick </a:t>
            </a:r>
            <a:r>
              <a:rPr lang="en-US" dirty="0"/>
              <a:t>ascending limb</a:t>
            </a:r>
          </a:p>
          <a:p>
            <a:pPr lvl="3"/>
            <a:r>
              <a:rPr lang="en-US" dirty="0" err="1"/>
              <a:t>Cuboidal</a:t>
            </a:r>
            <a:r>
              <a:rPr lang="en-US" dirty="0"/>
              <a:t> to columnar </a:t>
            </a:r>
            <a:r>
              <a:rPr lang="en-US" dirty="0" smtClean="0"/>
              <a:t>cells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275" y="1481138"/>
            <a:ext cx="35147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6553200" y="2895600"/>
            <a:ext cx="1143000" cy="2590800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858000" y="5486400"/>
            <a:ext cx="1524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8470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Renal Tubule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343400" cy="5105400"/>
          </a:xfrm>
        </p:spPr>
        <p:txBody>
          <a:bodyPr/>
          <a:lstStyle/>
          <a:p>
            <a:r>
              <a:rPr lang="en-US" dirty="0"/>
              <a:t>Distal convoluted tubule (DCT)</a:t>
            </a:r>
          </a:p>
          <a:p>
            <a:pPr lvl="1"/>
            <a:r>
              <a:rPr lang="en-US" dirty="0" err="1"/>
              <a:t>Cuboidal</a:t>
            </a:r>
            <a:r>
              <a:rPr lang="en-US" dirty="0"/>
              <a:t> cells with very few </a:t>
            </a:r>
            <a:r>
              <a:rPr lang="en-US" dirty="0" err="1"/>
              <a:t>microvilli</a:t>
            </a:r>
            <a:r>
              <a:rPr lang="en-US" dirty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Function </a:t>
            </a:r>
            <a:r>
              <a:rPr lang="en-US" dirty="0"/>
              <a:t>more in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Confined </a:t>
            </a:r>
            <a:r>
              <a:rPr lang="en-US" dirty="0"/>
              <a:t>to </a:t>
            </a:r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275" y="1481138"/>
            <a:ext cx="35147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239000" y="1981200"/>
            <a:ext cx="1295400" cy="1295400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239000" y="1219200"/>
            <a:ext cx="457200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7021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Collecting Ducts</a:t>
            </a: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0292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Receive filtrate _</a:t>
            </a:r>
          </a:p>
          <a:p>
            <a:endParaRPr lang="en-US" dirty="0" smtClean="0"/>
          </a:p>
          <a:p>
            <a:r>
              <a:rPr lang="en-US" dirty="0" smtClean="0"/>
              <a:t>Run through _______________________  </a:t>
            </a:r>
            <a:r>
              <a:rPr lang="en-US" dirty="0" smtClean="0">
                <a:sym typeface="Wingdings" pitchFamily="80" charset="2"/>
              </a:rPr>
              <a:t> striped appearance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Fuse together to deliver urine through _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275" y="1481138"/>
            <a:ext cx="35147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8229600" y="1219200"/>
            <a:ext cx="609600" cy="4343400"/>
          </a:xfrm>
          <a:prstGeom prst="ellipse">
            <a:avLst/>
          </a:prstGeom>
          <a:noFill/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010400" y="914400"/>
            <a:ext cx="12954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2890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Classes of Nephrons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419600" cy="5105400"/>
          </a:xfrm>
        </p:spPr>
        <p:txBody>
          <a:bodyPr>
            <a:normAutofit/>
          </a:bodyPr>
          <a:lstStyle/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85</a:t>
            </a:r>
            <a:r>
              <a:rPr lang="en-US" dirty="0"/>
              <a:t>% of </a:t>
            </a:r>
            <a:r>
              <a:rPr lang="en-US" dirty="0" err="1"/>
              <a:t>nephrons</a:t>
            </a:r>
            <a:r>
              <a:rPr lang="en-US" dirty="0"/>
              <a:t>; almost entirely in cortex</a:t>
            </a:r>
          </a:p>
          <a:p>
            <a:endParaRPr lang="en-US" b="1" dirty="0" smtClean="0"/>
          </a:p>
          <a:p>
            <a:r>
              <a:rPr lang="en-US" b="1" dirty="0" err="1" smtClean="0"/>
              <a:t>Juxtamedullary</a:t>
            </a:r>
            <a:r>
              <a:rPr lang="en-US" b="1" dirty="0" smtClean="0"/>
              <a:t> </a:t>
            </a:r>
            <a:r>
              <a:rPr lang="en-US" b="1" dirty="0" err="1"/>
              <a:t>nephrons</a:t>
            </a:r>
            <a:endParaRPr lang="en-US" b="1" dirty="0"/>
          </a:p>
          <a:p>
            <a:pPr lvl="1"/>
            <a:r>
              <a:rPr lang="en-US" dirty="0"/>
              <a:t>Long </a:t>
            </a:r>
            <a:r>
              <a:rPr lang="en-US" dirty="0" err="1"/>
              <a:t>nephron</a:t>
            </a:r>
            <a:r>
              <a:rPr lang="en-US" dirty="0"/>
              <a:t> loops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Ascending </a:t>
            </a:r>
            <a:r>
              <a:rPr lang="en-US" dirty="0"/>
              <a:t>limbs have thick and thin segments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Important </a:t>
            </a:r>
            <a:r>
              <a:rPr lang="en-US" dirty="0"/>
              <a:t>in production </a:t>
            </a:r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907763"/>
            <a:ext cx="3276600" cy="565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962400" y="1524000"/>
            <a:ext cx="2209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3200400"/>
            <a:ext cx="35052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4948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Nephron Capillary Beds</a:t>
            </a: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343400" cy="5105400"/>
          </a:xfrm>
        </p:spPr>
        <p:txBody>
          <a:bodyPr/>
          <a:lstStyle/>
          <a:p>
            <a:r>
              <a:rPr lang="en-US" dirty="0"/>
              <a:t>Renal tubule associated with two capillary beds</a:t>
            </a:r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endParaRPr lang="en-US" dirty="0" smtClean="0"/>
          </a:p>
          <a:p>
            <a:r>
              <a:rPr lang="en-US" dirty="0" err="1" smtClean="0"/>
              <a:t>Juxtamedullary</a:t>
            </a:r>
            <a:r>
              <a:rPr lang="en-US" dirty="0" smtClean="0"/>
              <a:t> </a:t>
            </a:r>
            <a:r>
              <a:rPr lang="en-US" dirty="0" err="1"/>
              <a:t>nephron</a:t>
            </a:r>
            <a:r>
              <a:rPr lang="en-US" dirty="0"/>
              <a:t> associated with</a:t>
            </a:r>
          </a:p>
          <a:p>
            <a:pPr lvl="1"/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03900"/>
            <a:ext cx="3276600" cy="565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3733800" y="1524000"/>
            <a:ext cx="32766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648200" y="2209800"/>
            <a:ext cx="22860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657600" y="4191000"/>
            <a:ext cx="44958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2079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Nephron Capillary Beds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/>
              <a:t>Glomerulus</a:t>
            </a:r>
            <a:r>
              <a:rPr lang="en-US" dirty="0"/>
              <a:t>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 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Different </a:t>
            </a:r>
            <a:r>
              <a:rPr lang="en-US" dirty="0"/>
              <a:t>from other capillary beds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b="1" dirty="0"/>
              <a:t>Afferent arteriole</a:t>
            </a:r>
            <a:r>
              <a:rPr lang="en-US" dirty="0"/>
              <a:t> </a:t>
            </a:r>
            <a:r>
              <a:rPr lang="en-US" dirty="0">
                <a:sym typeface="Symbol" pitchFamily="80" charset="2"/>
              </a:rPr>
              <a:t></a:t>
            </a:r>
            <a:r>
              <a:rPr lang="en-US" dirty="0"/>
              <a:t> </a:t>
            </a:r>
            <a:r>
              <a:rPr lang="en-US" dirty="0" smtClean="0"/>
              <a:t>__________________________</a:t>
            </a:r>
            <a:r>
              <a:rPr lang="en-US" dirty="0" smtClean="0">
                <a:sym typeface="Symbol" pitchFamily="80" charset="2"/>
              </a:rPr>
              <a:t></a:t>
            </a:r>
            <a:r>
              <a:rPr lang="en-US" dirty="0" smtClean="0"/>
              <a:t> </a:t>
            </a:r>
            <a:r>
              <a:rPr lang="en-US" b="1" dirty="0"/>
              <a:t>efferent arteriole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Blood </a:t>
            </a:r>
            <a:r>
              <a:rPr lang="en-US" dirty="0"/>
              <a:t>pressure in </a:t>
            </a:r>
            <a:r>
              <a:rPr lang="en-US" dirty="0" err="1"/>
              <a:t>glomerulus</a:t>
            </a:r>
            <a:r>
              <a:rPr lang="en-US" dirty="0"/>
              <a:t> high because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Arterioles are high-resistance vessels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5052" y="1066800"/>
            <a:ext cx="3278948" cy="164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538482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Nephron Capillary Beds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_________________________________________ capillaries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Low-pressure</a:t>
            </a:r>
            <a:r>
              <a:rPr lang="en-US" dirty="0"/>
              <a:t>, porous capillaries adapted for absorption of water and solutes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Arise </a:t>
            </a:r>
            <a:r>
              <a:rPr lang="en-US" dirty="0"/>
              <a:t>from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Cling </a:t>
            </a:r>
            <a:r>
              <a:rPr lang="en-US" dirty="0"/>
              <a:t>to adjacent renal tubules in cortex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15752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Nephron Capillary Beds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Long, thin-walled vessels parallel to </a:t>
            </a:r>
            <a:r>
              <a:rPr lang="en-US" dirty="0" smtClean="0"/>
              <a:t>___________________________________________ of </a:t>
            </a:r>
            <a:r>
              <a:rPr lang="en-US" dirty="0" err="1"/>
              <a:t>juxtamedullary</a:t>
            </a:r>
            <a:r>
              <a:rPr lang="en-US" dirty="0"/>
              <a:t> </a:t>
            </a:r>
            <a:r>
              <a:rPr lang="en-US" dirty="0" err="1"/>
              <a:t>nephrons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Arise </a:t>
            </a:r>
            <a:r>
              <a:rPr lang="en-US" dirty="0"/>
              <a:t>from efferent arterioles serving </a:t>
            </a:r>
            <a:r>
              <a:rPr lang="en-US" dirty="0" err="1"/>
              <a:t>juxtamedullary</a:t>
            </a:r>
            <a:r>
              <a:rPr lang="en-US" dirty="0"/>
              <a:t> </a:t>
            </a:r>
            <a:r>
              <a:rPr lang="en-US" dirty="0" err="1"/>
              <a:t>nephrons</a:t>
            </a:r>
            <a:endParaRPr lang="en-US" dirty="0"/>
          </a:p>
          <a:p>
            <a:pPr lvl="2"/>
            <a:r>
              <a:rPr lang="en-US" dirty="0"/>
              <a:t>Instead of </a:t>
            </a:r>
            <a:r>
              <a:rPr lang="en-US" dirty="0" err="1"/>
              <a:t>peritubular</a:t>
            </a:r>
            <a:r>
              <a:rPr lang="en-US" dirty="0"/>
              <a:t> capillaries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Function </a:t>
            </a:r>
            <a:r>
              <a:rPr lang="en-US" dirty="0"/>
              <a:t>in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08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Submucosa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Submucosa</a:t>
            </a:r>
            <a:endParaRPr lang="en-US" dirty="0"/>
          </a:p>
          <a:p>
            <a:pPr lvl="1"/>
            <a:r>
              <a:rPr lang="en-US" dirty="0" err="1"/>
              <a:t>Areolar</a:t>
            </a:r>
            <a:r>
              <a:rPr lang="en-US" dirty="0"/>
              <a:t> connective tissue</a:t>
            </a:r>
          </a:p>
          <a:p>
            <a:pPr lvl="1"/>
            <a:r>
              <a:rPr lang="en-US" dirty="0"/>
              <a:t>Blood and </a:t>
            </a:r>
            <a:r>
              <a:rPr lang="en-US" dirty="0" smtClean="0"/>
              <a:t>______________________________________, </a:t>
            </a:r>
            <a:r>
              <a:rPr lang="en-US" dirty="0"/>
              <a:t>and </a:t>
            </a:r>
            <a:r>
              <a:rPr lang="en-US" dirty="0" err="1"/>
              <a:t>submucosal</a:t>
            </a:r>
            <a:r>
              <a:rPr lang="en-US" dirty="0"/>
              <a:t> nerve plexus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5038" y="3552012"/>
            <a:ext cx="4733925" cy="330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Juxtaglomerular Complex (JGC)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334000" cy="51054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Involves modified portions of</a:t>
            </a:r>
          </a:p>
          <a:p>
            <a:pPr lvl="1"/>
            <a:r>
              <a:rPr lang="en-US" dirty="0"/>
              <a:t>Distal portion of ascending limb of </a:t>
            </a:r>
            <a:r>
              <a:rPr lang="en-US" dirty="0" err="1"/>
              <a:t>nephron</a:t>
            </a:r>
            <a:r>
              <a:rPr lang="en-US" dirty="0"/>
              <a:t> loop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Important </a:t>
            </a:r>
            <a:r>
              <a:rPr lang="en-US" dirty="0"/>
              <a:t>in regulation of </a:t>
            </a:r>
            <a:r>
              <a:rPr lang="en-US" dirty="0" smtClean="0"/>
              <a:t>___________________________  </a:t>
            </a:r>
            <a:r>
              <a:rPr lang="en-US" dirty="0"/>
              <a:t>and blood pressure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187595"/>
            <a:ext cx="2362200" cy="448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391400" y="1371600"/>
            <a:ext cx="609600" cy="990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629400" y="14478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7279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Juxtaglomerular Complex (JGC)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876800" cy="5105400"/>
          </a:xfrm>
        </p:spPr>
        <p:txBody>
          <a:bodyPr>
            <a:normAutofit/>
          </a:bodyPr>
          <a:lstStyle/>
          <a:p>
            <a:r>
              <a:rPr lang="en-US" dirty="0"/>
              <a:t>Three cell populations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extraglomerular</a:t>
            </a:r>
            <a:r>
              <a:rPr lang="en-US" dirty="0" smtClean="0"/>
              <a:t> </a:t>
            </a:r>
            <a:r>
              <a:rPr lang="en-US" dirty="0" err="1"/>
              <a:t>mesangial</a:t>
            </a:r>
            <a:r>
              <a:rPr lang="en-US" dirty="0"/>
              <a:t> cells</a:t>
            </a:r>
          </a:p>
          <a:p>
            <a:endParaRPr lang="en-US" b="1" dirty="0" smtClean="0"/>
          </a:p>
          <a:p>
            <a:r>
              <a:rPr lang="en-US" b="1" dirty="0" smtClean="0"/>
              <a:t>Macula </a:t>
            </a:r>
            <a:r>
              <a:rPr lang="en-US" b="1" dirty="0" err="1"/>
              <a:t>densa</a:t>
            </a:r>
            <a:endParaRPr lang="en-US" dirty="0"/>
          </a:p>
          <a:p>
            <a:pPr lvl="1"/>
            <a:r>
              <a:rPr lang="en-US" dirty="0"/>
              <a:t>Tall, closely packed cells of ascending limb</a:t>
            </a:r>
          </a:p>
          <a:p>
            <a:pPr lvl="1"/>
            <a:r>
              <a:rPr lang="en-US" dirty="0" smtClean="0"/>
              <a:t>_________________________; </a:t>
            </a:r>
            <a:r>
              <a:rPr lang="en-US" dirty="0"/>
              <a:t>sense </a:t>
            </a:r>
            <a:r>
              <a:rPr lang="en-US" dirty="0" err="1"/>
              <a:t>NaCl</a:t>
            </a:r>
            <a:r>
              <a:rPr lang="en-US" dirty="0"/>
              <a:t> content of filtrate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8872" y="2514600"/>
            <a:ext cx="388512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466258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Juxtaglomerular Complex (JGC)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343400" cy="5105400"/>
          </a:xfrm>
        </p:spPr>
        <p:txBody>
          <a:bodyPr/>
          <a:lstStyle/>
          <a:p>
            <a:r>
              <a:rPr lang="en-US" b="1" dirty="0" smtClean="0"/>
              <a:t>_____________________ </a:t>
            </a:r>
            <a:r>
              <a:rPr lang="en-US" dirty="0" smtClean="0"/>
              <a:t>(</a:t>
            </a:r>
            <a:r>
              <a:rPr lang="en-US" b="1" dirty="0" err="1"/>
              <a:t>juxtaglomerular</a:t>
            </a:r>
            <a:r>
              <a:rPr lang="en-US" dirty="0"/>
              <a:t>, or </a:t>
            </a:r>
            <a:r>
              <a:rPr lang="en-US" b="1" dirty="0"/>
              <a:t>JG</a:t>
            </a:r>
            <a:r>
              <a:rPr lang="en-US" dirty="0"/>
              <a:t> cells)</a:t>
            </a:r>
          </a:p>
          <a:p>
            <a:pPr lvl="1"/>
            <a:r>
              <a:rPr lang="en-US" dirty="0"/>
              <a:t>Enlarged,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Secretory</a:t>
            </a:r>
            <a:r>
              <a:rPr lang="en-US" dirty="0" smtClean="0"/>
              <a:t> </a:t>
            </a:r>
            <a:r>
              <a:rPr lang="en-US" dirty="0"/>
              <a:t>granules contain enzyme </a:t>
            </a:r>
            <a:r>
              <a:rPr lang="en-US" b="1" dirty="0" err="1"/>
              <a:t>renin</a:t>
            </a:r>
            <a:endParaRPr lang="en-US" dirty="0"/>
          </a:p>
          <a:p>
            <a:pPr lvl="1"/>
            <a:r>
              <a:rPr lang="en-US" dirty="0" smtClean="0"/>
              <a:t>Mechanoreceptors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sense </a:t>
            </a:r>
            <a:r>
              <a:rPr lang="en-US" dirty="0" smtClean="0"/>
              <a:t>_______________________ in </a:t>
            </a:r>
            <a:r>
              <a:rPr lang="en-US" dirty="0"/>
              <a:t>afferent arteriole</a:t>
            </a:r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327518"/>
            <a:ext cx="4419600" cy="24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71192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Juxtaglomerular Complex (JGC)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3886200" cy="5105400"/>
          </a:xfrm>
        </p:spPr>
        <p:txBody>
          <a:bodyPr/>
          <a:lstStyle/>
          <a:p>
            <a:r>
              <a:rPr lang="en-US" dirty="0" err="1"/>
              <a:t>Extraglomerular</a:t>
            </a:r>
            <a:r>
              <a:rPr lang="en-US" dirty="0"/>
              <a:t> </a:t>
            </a:r>
            <a:r>
              <a:rPr lang="en-US" dirty="0" err="1"/>
              <a:t>mesangial</a:t>
            </a:r>
            <a:r>
              <a:rPr lang="en-US" dirty="0"/>
              <a:t> cells </a:t>
            </a:r>
          </a:p>
          <a:p>
            <a:pPr lvl="1"/>
            <a:r>
              <a:rPr lang="en-US" dirty="0"/>
              <a:t>Between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Interconnected </a:t>
            </a:r>
            <a:r>
              <a:rPr lang="en-US" dirty="0"/>
              <a:t>with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May </a:t>
            </a:r>
            <a:r>
              <a:rPr lang="en-US" dirty="0"/>
              <a:t>pass signals between macula </a:t>
            </a:r>
            <a:r>
              <a:rPr lang="en-US" dirty="0" err="1"/>
              <a:t>densa</a:t>
            </a:r>
            <a:r>
              <a:rPr lang="en-US" dirty="0"/>
              <a:t> and granular cells</a:t>
            </a:r>
          </a:p>
          <a:p>
            <a:pPr lvl="2"/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6793" y="2057400"/>
            <a:ext cx="500720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371207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Kidney Physiology: Mechanisms of Urine Formation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Three </a:t>
            </a:r>
            <a:r>
              <a:rPr lang="en-US" dirty="0"/>
              <a:t>processes in urine formation and adjustment of blood composition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540141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Kidney Physiology: Mechanisms of Urine Formation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Glomerular</a:t>
            </a:r>
            <a:r>
              <a:rPr lang="en-US" b="1" dirty="0"/>
              <a:t> filtration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produces </a:t>
            </a:r>
            <a:r>
              <a:rPr lang="en-US" dirty="0" smtClean="0"/>
              <a:t>____________________________ and </a:t>
            </a:r>
            <a:r>
              <a:rPr lang="en-US" dirty="0"/>
              <a:t>protein-free filtrate</a:t>
            </a:r>
          </a:p>
          <a:p>
            <a:endParaRPr lang="en-US" b="1" dirty="0" smtClean="0"/>
          </a:p>
          <a:p>
            <a:r>
              <a:rPr lang="en-US" b="1" dirty="0" smtClean="0"/>
              <a:t>Tubular </a:t>
            </a:r>
            <a:r>
              <a:rPr lang="en-US" b="1" dirty="0" err="1"/>
              <a:t>reabsorption</a:t>
            </a:r>
            <a:endParaRPr lang="en-US" dirty="0"/>
          </a:p>
          <a:p>
            <a:pPr lvl="1"/>
            <a:r>
              <a:rPr lang="en-US" dirty="0"/>
              <a:t>Selectively </a:t>
            </a:r>
            <a:r>
              <a:rPr lang="en-US" dirty="0" smtClean="0"/>
              <a:t>__________________________________________________ in </a:t>
            </a:r>
            <a:r>
              <a:rPr lang="en-US" dirty="0"/>
              <a:t>renal tubules and collecting ducts</a:t>
            </a:r>
          </a:p>
          <a:p>
            <a:endParaRPr lang="en-US" b="1" dirty="0" smtClean="0"/>
          </a:p>
          <a:p>
            <a:r>
              <a:rPr lang="en-US" b="1" dirty="0" smtClean="0"/>
              <a:t>Tubular </a:t>
            </a:r>
            <a:r>
              <a:rPr lang="en-US" b="1" dirty="0"/>
              <a:t>secretion</a:t>
            </a:r>
            <a:endParaRPr lang="en-US" dirty="0"/>
          </a:p>
          <a:p>
            <a:pPr lvl="1"/>
            <a:r>
              <a:rPr lang="en-US" dirty="0"/>
              <a:t>Selectively moves substances from blood to filtrate in renal tubules and collecting ducts</a:t>
            </a:r>
          </a:p>
        </p:txBody>
      </p:sp>
    </p:spTree>
    <p:extLst>
      <p:ext uri="{BB962C8B-B14F-4D97-AF65-F5344CB8AC3E}">
        <p14:creationId xmlns:p14="http://schemas.microsoft.com/office/powerpoint/2010/main" val="148802858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Kidney Physiology: Mechanisms of Urine Formation</a:t>
            </a:r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Kidneys filter body's entire plasma volume 60 times each </a:t>
            </a:r>
            <a:r>
              <a:rPr lang="en-US" dirty="0" smtClean="0"/>
              <a:t>day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consume </a:t>
            </a:r>
            <a:r>
              <a:rPr lang="en-US" dirty="0"/>
              <a:t>20-25% oxygen used by body at </a:t>
            </a:r>
            <a:r>
              <a:rPr lang="en-US" dirty="0" smtClean="0"/>
              <a:t>rest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produce _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Filtrate </a:t>
            </a:r>
            <a:r>
              <a:rPr lang="en-US" dirty="0"/>
              <a:t>(produced by </a:t>
            </a:r>
            <a:r>
              <a:rPr lang="en-US" dirty="0" err="1"/>
              <a:t>glomerular</a:t>
            </a:r>
            <a:r>
              <a:rPr lang="en-US" dirty="0"/>
              <a:t> filtration)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Urine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&lt;1% of original filtrate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Contains metabolic wastes and unneeded substances</a:t>
            </a:r>
          </a:p>
        </p:txBody>
      </p:sp>
    </p:spTree>
    <p:extLst>
      <p:ext uri="{BB962C8B-B14F-4D97-AF65-F5344CB8AC3E}">
        <p14:creationId xmlns:p14="http://schemas.microsoft.com/office/powerpoint/2010/main" val="168707548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Glomerular Filtration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791200" cy="51054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metabolic energy required</a:t>
            </a:r>
          </a:p>
          <a:p>
            <a:endParaRPr lang="en-US" dirty="0" smtClean="0"/>
          </a:p>
          <a:p>
            <a:r>
              <a:rPr lang="en-US" dirty="0" smtClean="0"/>
              <a:t>__________________________ pressure </a:t>
            </a:r>
            <a:r>
              <a:rPr lang="en-US" dirty="0"/>
              <a:t>forces fluids and solutes through filtration membrane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/>
              <a:t>reabsorption</a:t>
            </a:r>
            <a:r>
              <a:rPr lang="en-US" dirty="0"/>
              <a:t> into capillaries of </a:t>
            </a:r>
            <a:r>
              <a:rPr lang="en-US" dirty="0" err="1"/>
              <a:t>glomerulus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7025" y="704850"/>
            <a:ext cx="246697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6248400" y="2133600"/>
            <a:ext cx="13716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6388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Filtration Membrane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_________________________________membrane </a:t>
            </a:r>
            <a:r>
              <a:rPr lang="en-US" dirty="0"/>
              <a:t>between blood and interior of </a:t>
            </a:r>
            <a:r>
              <a:rPr lang="en-US" dirty="0" err="1"/>
              <a:t>glomerular</a:t>
            </a:r>
            <a:r>
              <a:rPr lang="en-US" dirty="0"/>
              <a:t> capsule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Water, solutes smaller than plasma proteins pass; </a:t>
            </a:r>
            <a:r>
              <a:rPr lang="en-US" dirty="0" smtClean="0"/>
              <a:t>_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Three </a:t>
            </a:r>
            <a:r>
              <a:rPr lang="en-US" dirty="0"/>
              <a:t>layers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Fenestrated endothelium</a:t>
            </a:r>
            <a:r>
              <a:rPr lang="en-US" dirty="0"/>
              <a:t> of </a:t>
            </a:r>
            <a:r>
              <a:rPr lang="en-US" dirty="0" err="1"/>
              <a:t>glomerular</a:t>
            </a:r>
            <a:r>
              <a:rPr lang="en-US" dirty="0"/>
              <a:t> capillaries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Basement membrane</a:t>
            </a:r>
            <a:r>
              <a:rPr lang="en-US" dirty="0"/>
              <a:t> (fused basal </a:t>
            </a:r>
            <a:r>
              <a:rPr lang="en-US" dirty="0" err="1"/>
              <a:t>laminae</a:t>
            </a:r>
            <a:r>
              <a:rPr lang="en-US" dirty="0"/>
              <a:t> of two other layers)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Foot processes of </a:t>
            </a:r>
            <a:r>
              <a:rPr lang="en-US" b="1" dirty="0" smtClean="0"/>
              <a:t>_________________________________ </a:t>
            </a:r>
            <a:r>
              <a:rPr lang="en-US" dirty="0" smtClean="0"/>
              <a:t>with </a:t>
            </a:r>
            <a:r>
              <a:rPr lang="en-US" dirty="0"/>
              <a:t>filtration </a:t>
            </a:r>
            <a:r>
              <a:rPr lang="en-US" dirty="0" smtClean="0"/>
              <a:t>slits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6065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Pressures That Affect Filtration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Outward pressures promote filtrate formation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___________________________________________ pressure </a:t>
            </a:r>
            <a:r>
              <a:rPr lang="en-US" b="1" dirty="0"/>
              <a:t>in </a:t>
            </a:r>
            <a:r>
              <a:rPr lang="en-US" b="1" dirty="0" err="1"/>
              <a:t>glomerular</a:t>
            </a:r>
            <a:r>
              <a:rPr lang="en-US" b="1" dirty="0"/>
              <a:t> capillaries </a:t>
            </a:r>
            <a:endParaRPr lang="en-US" dirty="0" smtClean="0"/>
          </a:p>
          <a:p>
            <a:pPr lvl="2"/>
            <a:r>
              <a:rPr lang="en-US" dirty="0" err="1" smtClean="0"/>
              <a:t>Glomerular</a:t>
            </a:r>
            <a:r>
              <a:rPr lang="en-US" dirty="0" smtClean="0"/>
              <a:t> </a:t>
            </a:r>
            <a:r>
              <a:rPr lang="en-US" dirty="0"/>
              <a:t>blood pressure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Chief </a:t>
            </a:r>
            <a:r>
              <a:rPr lang="en-US" dirty="0"/>
              <a:t>force pushing water, solutes out of blood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Quite </a:t>
            </a:r>
            <a:r>
              <a:rPr lang="en-US" dirty="0"/>
              <a:t>high – 55 mm Hg </a:t>
            </a:r>
            <a:r>
              <a:rPr lang="en-US" dirty="0" smtClean="0"/>
              <a:t> </a:t>
            </a:r>
            <a:endParaRPr lang="en-US" dirty="0"/>
          </a:p>
          <a:p>
            <a:pPr lvl="3"/>
            <a:r>
              <a:rPr lang="en-US" dirty="0"/>
              <a:t>Because </a:t>
            </a:r>
            <a:r>
              <a:rPr lang="en-US" dirty="0" smtClean="0"/>
              <a:t>___________________________________________________________ with </a:t>
            </a:r>
            <a:r>
              <a:rPr lang="en-US" dirty="0"/>
              <a:t>diameter smaller than afferent arteriole</a:t>
            </a:r>
          </a:p>
        </p:txBody>
      </p:sp>
    </p:spTree>
    <p:extLst>
      <p:ext uri="{BB962C8B-B14F-4D97-AF65-F5344CB8AC3E}">
        <p14:creationId xmlns:p14="http://schemas.microsoft.com/office/powerpoint/2010/main" val="228210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Muscularis Externa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892675" cy="5106987"/>
          </a:xfrm>
        </p:spPr>
        <p:txBody>
          <a:bodyPr>
            <a:normAutofit/>
          </a:bodyPr>
          <a:lstStyle/>
          <a:p>
            <a:r>
              <a:rPr lang="en-US" dirty="0" err="1"/>
              <a:t>Muscularis</a:t>
            </a:r>
            <a:r>
              <a:rPr lang="en-US" dirty="0"/>
              <a:t> </a:t>
            </a:r>
            <a:r>
              <a:rPr lang="en-US" dirty="0" err="1"/>
              <a:t>externa</a:t>
            </a:r>
            <a:endParaRPr lang="en-US" dirty="0"/>
          </a:p>
          <a:p>
            <a:pPr lvl="1"/>
            <a:r>
              <a:rPr lang="en-US" dirty="0"/>
              <a:t>Responsible for </a:t>
            </a:r>
            <a:r>
              <a:rPr lang="en-US" b="1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Inner </a:t>
            </a:r>
            <a:r>
              <a:rPr lang="en-US" dirty="0"/>
              <a:t>circular and outer longitudinal layers</a:t>
            </a:r>
          </a:p>
          <a:p>
            <a:pPr lvl="2"/>
            <a:r>
              <a:rPr lang="en-US" dirty="0"/>
              <a:t>Circular layer thickens in some areas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b="1" dirty="0" smtClean="0">
                <a:sym typeface="Wingdings" pitchFamily="28" charset="2"/>
              </a:rPr>
              <a:t> </a:t>
            </a:r>
            <a:endParaRPr lang="en-US" dirty="0">
              <a:sym typeface="Wingdings" pitchFamily="28" charset="2"/>
            </a:endParaRPr>
          </a:p>
          <a:p>
            <a:pPr lvl="2"/>
            <a:endParaRPr lang="en-US" dirty="0" smtClean="0">
              <a:sym typeface="Wingdings" pitchFamily="28" charset="2"/>
            </a:endParaRPr>
          </a:p>
          <a:p>
            <a:pPr lvl="2"/>
            <a:r>
              <a:rPr lang="en-US" dirty="0" err="1" smtClean="0">
                <a:sym typeface="Wingdings" pitchFamily="28" charset="2"/>
              </a:rPr>
              <a:t>Myenteric</a:t>
            </a:r>
            <a:r>
              <a:rPr lang="en-US" dirty="0" smtClean="0">
                <a:sym typeface="Wingdings" pitchFamily="28" charset="2"/>
              </a:rPr>
              <a:t> </a:t>
            </a:r>
            <a:r>
              <a:rPr lang="en-US" dirty="0">
                <a:sym typeface="Wingdings" pitchFamily="28" charset="2"/>
              </a:rPr>
              <a:t>nerve plexus </a:t>
            </a:r>
            <a:r>
              <a:rPr lang="en-US" dirty="0" smtClean="0">
                <a:sym typeface="Wingdings" pitchFamily="28" charset="2"/>
              </a:rPr>
              <a:t>_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892" y="2209800"/>
            <a:ext cx="371310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Pressures That Affect Filtration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Inward forces inhibiting filtrate formation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Hydrostatic </a:t>
            </a:r>
            <a:r>
              <a:rPr lang="en-US" dirty="0"/>
              <a:t>pressure in </a:t>
            </a:r>
            <a:r>
              <a:rPr lang="en-US" dirty="0" smtClean="0"/>
              <a:t>_</a:t>
            </a:r>
            <a:endParaRPr lang="en-US" dirty="0"/>
          </a:p>
          <a:p>
            <a:pPr lvl="2"/>
            <a:r>
              <a:rPr lang="en-US" dirty="0"/>
              <a:t>Pressure of filtrate in capsule – 15 mm Hg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Colloid </a:t>
            </a:r>
            <a:r>
              <a:rPr lang="en-US" dirty="0"/>
              <a:t>osmotic pressure in </a:t>
            </a:r>
            <a:r>
              <a:rPr lang="en-US" dirty="0" smtClean="0"/>
              <a:t>_</a:t>
            </a:r>
            <a:endParaRPr lang="en-US" dirty="0"/>
          </a:p>
          <a:p>
            <a:pPr lvl="2"/>
            <a:r>
              <a:rPr lang="en-US" dirty="0"/>
              <a:t>"Pull" of proteins in blood – 30 mm Hg</a:t>
            </a:r>
          </a:p>
          <a:p>
            <a:endParaRPr lang="en-US" dirty="0" smtClean="0"/>
          </a:p>
          <a:p>
            <a:r>
              <a:rPr lang="en-US" dirty="0" smtClean="0"/>
              <a:t>Sum </a:t>
            </a:r>
            <a:r>
              <a:rPr lang="en-US" dirty="0"/>
              <a:t>of forces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b="1" dirty="0" smtClean="0">
                <a:sym typeface="Wingdings" pitchFamily="80" charset="2"/>
              </a:rPr>
              <a:t>_</a:t>
            </a:r>
            <a:endParaRPr lang="en-US" dirty="0">
              <a:sym typeface="Wingdings" pitchFamily="80" charset="2"/>
            </a:endParaRPr>
          </a:p>
          <a:p>
            <a:pPr lvl="1"/>
            <a:r>
              <a:rPr lang="en-US" dirty="0">
                <a:sym typeface="Wingdings" pitchFamily="80" charset="2"/>
              </a:rPr>
              <a:t>55 mm Hg forcing out; 45 mm Hg opposing = net outward force of 10 mm Hg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7366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Filtration Pressure (NFP)</a:t>
            </a: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Pressure responsible for filtrate formation (10 mm Hg)</a:t>
            </a:r>
          </a:p>
          <a:p>
            <a:endParaRPr lang="en-US" dirty="0" smtClean="0"/>
          </a:p>
          <a:p>
            <a:r>
              <a:rPr lang="en-US" dirty="0" smtClean="0"/>
              <a:t>_______________________________________ determining </a:t>
            </a:r>
            <a:r>
              <a:rPr lang="en-US" b="1" dirty="0" err="1"/>
              <a:t>glomerular</a:t>
            </a:r>
            <a:r>
              <a:rPr lang="en-US" b="1" dirty="0"/>
              <a:t> filtration rate (GFR)</a:t>
            </a:r>
          </a:p>
        </p:txBody>
      </p:sp>
    </p:spTree>
    <p:extLst>
      <p:ext uri="{BB962C8B-B14F-4D97-AF65-F5344CB8AC3E}">
        <p14:creationId xmlns:p14="http://schemas.microsoft.com/office/powerpoint/2010/main" val="292776355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Glomerular Filtration Rate (GFR)</a:t>
            </a: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Volume of filtrate formed per minute by both kidneys (normal = 120–125 ml/min)</a:t>
            </a:r>
          </a:p>
          <a:p>
            <a:endParaRPr lang="en-US" dirty="0" smtClean="0"/>
          </a:p>
          <a:p>
            <a:r>
              <a:rPr lang="en-US" dirty="0" smtClean="0"/>
              <a:t>GFR </a:t>
            </a:r>
            <a:r>
              <a:rPr lang="en-US" dirty="0"/>
              <a:t>directly proportional to</a:t>
            </a:r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primary </a:t>
            </a:r>
            <a:r>
              <a:rPr lang="en-US" dirty="0"/>
              <a:t>pressure is hydrostatic pressure in </a:t>
            </a:r>
            <a:r>
              <a:rPr lang="en-US" dirty="0" err="1"/>
              <a:t>glomerulus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Total ___________________________________________ available </a:t>
            </a:r>
            <a:r>
              <a:rPr lang="en-US" b="1" dirty="0"/>
              <a:t>for filtration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err="1" smtClean="0"/>
              <a:t>glomerular</a:t>
            </a:r>
            <a:r>
              <a:rPr lang="en-US" dirty="0" smtClean="0"/>
              <a:t> </a:t>
            </a:r>
            <a:r>
              <a:rPr lang="en-US" dirty="0" err="1"/>
              <a:t>mesangial</a:t>
            </a:r>
            <a:r>
              <a:rPr lang="en-US" dirty="0"/>
              <a:t> cells control by contracting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Filtration </a:t>
            </a:r>
            <a:r>
              <a:rPr lang="en-US" b="1" dirty="0"/>
              <a:t>membrane </a:t>
            </a:r>
            <a:r>
              <a:rPr lang="en-US" b="1" dirty="0" smtClean="0"/>
              <a:t>_</a:t>
            </a:r>
            <a:endParaRPr lang="en-US" dirty="0" smtClean="0"/>
          </a:p>
          <a:p>
            <a:pPr lvl="2"/>
            <a:r>
              <a:rPr lang="en-US" dirty="0" smtClean="0"/>
              <a:t>much </a:t>
            </a:r>
            <a:r>
              <a:rPr lang="en-US" dirty="0"/>
              <a:t>more permeable than other capillaries</a:t>
            </a:r>
          </a:p>
        </p:txBody>
      </p:sp>
    </p:spTree>
    <p:extLst>
      <p:ext uri="{BB962C8B-B14F-4D97-AF65-F5344CB8AC3E}">
        <p14:creationId xmlns:p14="http://schemas.microsoft.com/office/powerpoint/2010/main" val="31053735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Glomerular Filtration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_______________________________ GFR </a:t>
            </a:r>
            <a:r>
              <a:rPr lang="en-US" dirty="0"/>
              <a:t>allows kidneys to make filtrate and maintain extracellular homeostasis</a:t>
            </a:r>
            <a:endParaRPr lang="en-US" sz="2800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Goal </a:t>
            </a:r>
            <a:r>
              <a:rPr lang="en-US" dirty="0"/>
              <a:t>of </a:t>
            </a:r>
            <a:r>
              <a:rPr lang="en-US" i="1" dirty="0" smtClean="0"/>
              <a:t>_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maintain </a:t>
            </a:r>
            <a:r>
              <a:rPr lang="en-US" dirty="0"/>
              <a:t>GFR in kidney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GFR </a:t>
            </a:r>
            <a:r>
              <a:rPr lang="en-US" dirty="0"/>
              <a:t>affects systemic blood pressure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80" charset="2"/>
              </a:rPr>
              <a:t>increased</a:t>
            </a:r>
            <a:r>
              <a:rPr lang="en-US" dirty="0" smtClean="0"/>
              <a:t> </a:t>
            </a:r>
            <a:r>
              <a:rPr lang="en-US" dirty="0"/>
              <a:t>GFR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dirty="0" smtClean="0">
                <a:sym typeface="Symbol" pitchFamily="80" charset="2"/>
              </a:rPr>
              <a:t>________________________________</a:t>
            </a:r>
            <a:r>
              <a:rPr lang="en-US" dirty="0" smtClean="0">
                <a:sym typeface="Wingdings" pitchFamily="80" charset="2"/>
              </a:rPr>
              <a:t> </a:t>
            </a:r>
            <a:r>
              <a:rPr lang="en-US" dirty="0" smtClean="0">
                <a:sym typeface="Symbol" pitchFamily="80" charset="2"/>
              </a:rPr>
              <a:t>______________________</a:t>
            </a:r>
            <a:r>
              <a:rPr lang="en-US" dirty="0" smtClean="0"/>
              <a:t>blood </a:t>
            </a:r>
            <a:r>
              <a:rPr lang="en-US" dirty="0"/>
              <a:t>pressure, and vice versa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Goal </a:t>
            </a:r>
            <a:r>
              <a:rPr lang="en-US" dirty="0"/>
              <a:t>of </a:t>
            </a:r>
            <a:r>
              <a:rPr lang="en-US" i="1" dirty="0"/>
              <a:t>extrinsic controls</a:t>
            </a:r>
            <a:r>
              <a:rPr lang="en-US" dirty="0"/>
              <a:t> 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maintain _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448604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Glomerular Filtration</a:t>
            </a: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Intrinsic controls </a:t>
            </a:r>
            <a:endParaRPr lang="en-US" dirty="0" smtClean="0"/>
          </a:p>
          <a:p>
            <a:pPr lvl="1"/>
            <a:r>
              <a:rPr lang="en-US" dirty="0" smtClean="0"/>
              <a:t>renal _</a:t>
            </a:r>
            <a:endParaRPr lang="en-US" dirty="0"/>
          </a:p>
          <a:p>
            <a:pPr lvl="2"/>
            <a:r>
              <a:rPr lang="en-US" dirty="0"/>
              <a:t>Act locally within kidney to maintain GFR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Extrinsic </a:t>
            </a:r>
            <a:r>
              <a:rPr lang="en-US" dirty="0"/>
              <a:t>controls</a:t>
            </a:r>
          </a:p>
          <a:p>
            <a:pPr lvl="1"/>
            <a:r>
              <a:rPr lang="en-US" dirty="0" smtClean="0"/>
              <a:t>_______________________________________________ mechanisms </a:t>
            </a:r>
            <a:r>
              <a:rPr lang="en-US" dirty="0"/>
              <a:t>that maintain blood pressure; can negatively affect kidney function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Take </a:t>
            </a:r>
            <a:r>
              <a:rPr lang="en-US" dirty="0"/>
              <a:t>precedence over intrinsic controls if systemic BP &lt; 80 or &gt; 180 mm Hg</a:t>
            </a:r>
          </a:p>
        </p:txBody>
      </p:sp>
    </p:spTree>
    <p:extLst>
      <p:ext uri="{BB962C8B-B14F-4D97-AF65-F5344CB8AC3E}">
        <p14:creationId xmlns:p14="http://schemas.microsoft.com/office/powerpoint/2010/main" val="297753701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Glomerular Filtration</a:t>
            </a: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Controlled via </a:t>
            </a:r>
            <a:r>
              <a:rPr lang="en-US" dirty="0" err="1"/>
              <a:t>glomerular</a:t>
            </a:r>
            <a:r>
              <a:rPr lang="en-US" dirty="0"/>
              <a:t> hydrostatic pressure</a:t>
            </a:r>
          </a:p>
          <a:p>
            <a:pPr lvl="1"/>
            <a:r>
              <a:rPr lang="en-US" dirty="0"/>
              <a:t>If rises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dirty="0" smtClean="0">
                <a:sym typeface="Wingdings" pitchFamily="80" charset="2"/>
              </a:rPr>
              <a:t>__________________________  </a:t>
            </a:r>
            <a:r>
              <a:rPr lang="en-US" dirty="0">
                <a:sym typeface="Wingdings" pitchFamily="80" charset="2"/>
              </a:rPr>
              <a:t>GFR rises</a:t>
            </a:r>
          </a:p>
          <a:p>
            <a:pPr lvl="1"/>
            <a:endParaRPr lang="en-US" dirty="0" smtClean="0">
              <a:sym typeface="Wingdings" pitchFamily="80" charset="2"/>
            </a:endParaRPr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54260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Intrinsic Controls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Maintains nearly constant GFR when </a:t>
            </a:r>
            <a:r>
              <a:rPr lang="en-US" dirty="0" smtClean="0"/>
              <a:t>arterial blood pressure is in </a:t>
            </a:r>
            <a:r>
              <a:rPr lang="en-US" dirty="0"/>
              <a:t>range of 80–180 mm Hg</a:t>
            </a:r>
          </a:p>
          <a:p>
            <a:pPr lvl="1"/>
            <a:r>
              <a:rPr lang="en-US" dirty="0" err="1"/>
              <a:t>Autoregulation</a:t>
            </a:r>
            <a:r>
              <a:rPr lang="en-US" dirty="0"/>
              <a:t>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887485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Intrinsic Controls: Myogenic Mechanism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Symbol" pitchFamily="80" charset="2"/>
              </a:rPr>
              <a:t>Smooth muscle contracts when stretched</a:t>
            </a:r>
          </a:p>
          <a:p>
            <a:endParaRPr lang="en-US" dirty="0" smtClean="0">
              <a:sym typeface="Symbol" pitchFamily="80" charset="2"/>
            </a:endParaRPr>
          </a:p>
          <a:p>
            <a:r>
              <a:rPr lang="en-US" dirty="0" smtClean="0">
                <a:sym typeface="Symbol" pitchFamily="80" charset="2"/>
              </a:rPr>
              <a:t></a:t>
            </a:r>
            <a:r>
              <a:rPr lang="en-US" dirty="0" smtClean="0"/>
              <a:t> </a:t>
            </a:r>
            <a:r>
              <a:rPr lang="en-US" dirty="0"/>
              <a:t>BP </a:t>
            </a:r>
            <a:r>
              <a:rPr lang="en-US" dirty="0">
                <a:sym typeface="Symbol" pitchFamily="80" charset="2"/>
              </a:rPr>
              <a:t></a:t>
            </a:r>
            <a:r>
              <a:rPr lang="en-US" dirty="0"/>
              <a:t> </a:t>
            </a:r>
            <a:r>
              <a:rPr lang="en-US" dirty="0" smtClean="0"/>
              <a:t>__________________________________</a:t>
            </a:r>
            <a:r>
              <a:rPr lang="en-US" dirty="0" smtClean="0">
                <a:sym typeface="Wingdings" pitchFamily="80" charset="2"/>
              </a:rPr>
              <a:t> </a:t>
            </a:r>
            <a:r>
              <a:rPr lang="en-US" dirty="0"/>
              <a:t>constriction of afferent arterioles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dirty="0" smtClean="0">
                <a:sym typeface="Wingdings" pitchFamily="80" charset="2"/>
              </a:rPr>
              <a:t>_____________________________________________</a:t>
            </a:r>
            <a:endParaRPr lang="en-US" dirty="0"/>
          </a:p>
          <a:p>
            <a:pPr lvl="1"/>
            <a:r>
              <a:rPr lang="en-US" dirty="0"/>
              <a:t>Protects </a:t>
            </a:r>
            <a:r>
              <a:rPr lang="en-US" dirty="0" err="1"/>
              <a:t>glomeruli</a:t>
            </a:r>
            <a:r>
              <a:rPr lang="en-US" dirty="0"/>
              <a:t> from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>
              <a:sym typeface="Symbol" pitchFamily="80" charset="2"/>
            </a:endParaRPr>
          </a:p>
          <a:p>
            <a:r>
              <a:rPr lang="en-US" dirty="0" smtClean="0">
                <a:sym typeface="Symbol" pitchFamily="80" charset="2"/>
              </a:rPr>
              <a:t></a:t>
            </a:r>
            <a:r>
              <a:rPr lang="en-US" dirty="0" smtClean="0"/>
              <a:t> </a:t>
            </a:r>
            <a:r>
              <a:rPr lang="en-US" dirty="0"/>
              <a:t>BP </a:t>
            </a:r>
            <a:r>
              <a:rPr lang="en-US" dirty="0">
                <a:sym typeface="Symbol" pitchFamily="80" charset="2"/>
              </a:rPr>
              <a:t></a:t>
            </a:r>
            <a:r>
              <a:rPr lang="en-US" dirty="0"/>
              <a:t> dilation of afferent arterioles</a:t>
            </a:r>
          </a:p>
          <a:p>
            <a:endParaRPr lang="en-US" dirty="0" smtClean="0"/>
          </a:p>
          <a:p>
            <a:r>
              <a:rPr lang="en-US" dirty="0" smtClean="0"/>
              <a:t>Both </a:t>
            </a:r>
            <a:r>
              <a:rPr lang="en-US" dirty="0"/>
              <a:t>help maintain normal GFR despite normal fluctuations in blood pressure</a:t>
            </a:r>
          </a:p>
        </p:txBody>
      </p:sp>
    </p:spTree>
    <p:extLst>
      <p:ext uri="{BB962C8B-B14F-4D97-AF65-F5344CB8AC3E}">
        <p14:creationId xmlns:p14="http://schemas.microsoft.com/office/powerpoint/2010/main" val="44317242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Extrinsic Controls: Sympathetic Nervous System</a:t>
            </a: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normal conditions at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Renal 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Renal </a:t>
            </a:r>
            <a:r>
              <a:rPr lang="en-US" dirty="0" err="1"/>
              <a:t>autoregulation</a:t>
            </a:r>
            <a:r>
              <a:rPr lang="en-US" dirty="0"/>
              <a:t> mechanisms prevail</a:t>
            </a:r>
          </a:p>
        </p:txBody>
      </p:sp>
    </p:spTree>
    <p:extLst>
      <p:ext uri="{BB962C8B-B14F-4D97-AF65-F5344CB8AC3E}">
        <p14:creationId xmlns:p14="http://schemas.microsoft.com/office/powerpoint/2010/main" val="405852734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Extrinsic Controls: Sympathetic Nervous System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extracellular fluid </a:t>
            </a:r>
            <a:r>
              <a:rPr lang="en-US" dirty="0" smtClean="0"/>
              <a:t>_________________________ (</a:t>
            </a:r>
            <a:r>
              <a:rPr lang="en-US" dirty="0"/>
              <a:t>blood pressure low)</a:t>
            </a:r>
          </a:p>
          <a:p>
            <a:pPr lvl="1"/>
            <a:r>
              <a:rPr lang="en-US" dirty="0" err="1"/>
              <a:t>Norepinephrine</a:t>
            </a:r>
            <a:r>
              <a:rPr lang="en-US" dirty="0"/>
              <a:t> released by sympathetic nervous system; epinephrine released by adrenal medulla </a:t>
            </a:r>
            <a:r>
              <a:rPr lang="en-US" dirty="0">
                <a:sym typeface="Wingdings" pitchFamily="80" charset="2"/>
              </a:rPr>
              <a:t></a:t>
            </a:r>
            <a:r>
              <a:rPr lang="en-US" dirty="0"/>
              <a:t> </a:t>
            </a:r>
          </a:p>
          <a:p>
            <a:pPr lvl="2"/>
            <a:endParaRPr lang="en-US" dirty="0" smtClean="0"/>
          </a:p>
          <a:p>
            <a:pPr lvl="2"/>
            <a:r>
              <a:rPr lang="en-US" sz="2400" dirty="0" smtClean="0"/>
              <a:t>Systemic ___________________________________</a:t>
            </a:r>
            <a:r>
              <a:rPr lang="en-US" sz="2400" dirty="0" smtClean="0">
                <a:sym typeface="Wingdings" pitchFamily="80" charset="2"/>
              </a:rPr>
              <a:t> </a:t>
            </a:r>
            <a:r>
              <a:rPr lang="en-US" sz="2400" dirty="0">
                <a:sym typeface="Wingdings" pitchFamily="80" charset="2"/>
              </a:rPr>
              <a:t>increased blood pressure</a:t>
            </a:r>
            <a:endParaRPr lang="en-US" sz="2400" dirty="0"/>
          </a:p>
          <a:p>
            <a:pPr lvl="2"/>
            <a:endParaRPr lang="en-US" sz="2400" dirty="0" smtClean="0"/>
          </a:p>
          <a:p>
            <a:pPr lvl="2"/>
            <a:r>
              <a:rPr lang="en-US" sz="2400" dirty="0" smtClean="0"/>
              <a:t>Constriction </a:t>
            </a:r>
            <a:r>
              <a:rPr lang="en-US" sz="2400" dirty="0"/>
              <a:t>of afferent arterioles </a:t>
            </a:r>
            <a:r>
              <a:rPr lang="en-US" sz="2400" dirty="0">
                <a:sym typeface="Wingdings" pitchFamily="80" charset="2"/>
              </a:rPr>
              <a:t> </a:t>
            </a:r>
            <a:r>
              <a:rPr lang="en-US" sz="2400" dirty="0" smtClean="0">
                <a:sym typeface="Symbol" pitchFamily="80" charset="2"/>
              </a:rPr>
              <a:t>_________________ </a:t>
            </a:r>
            <a:r>
              <a:rPr lang="en-US" sz="2400" dirty="0" smtClean="0">
                <a:sym typeface="Wingdings" pitchFamily="80" charset="2"/>
              </a:rPr>
              <a:t> </a:t>
            </a:r>
            <a:r>
              <a:rPr lang="en-US" sz="2400" dirty="0">
                <a:sym typeface="Wingdings" pitchFamily="80" charset="2"/>
              </a:rPr>
              <a:t>increased blood volume and pressure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1363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Serosa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4892675" cy="5106987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Areolar</a:t>
            </a:r>
            <a:r>
              <a:rPr lang="en-US" dirty="0" smtClean="0"/>
              <a:t> </a:t>
            </a:r>
            <a:r>
              <a:rPr lang="en-US" dirty="0"/>
              <a:t>connective tissue covered with </a:t>
            </a:r>
            <a:r>
              <a:rPr lang="en-US" dirty="0" err="1"/>
              <a:t>mesothelium</a:t>
            </a:r>
            <a:r>
              <a:rPr lang="en-US" dirty="0"/>
              <a:t> in most organs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Replaced </a:t>
            </a:r>
            <a:r>
              <a:rPr lang="en-US" dirty="0"/>
              <a:t>by </a:t>
            </a:r>
            <a:r>
              <a:rPr lang="en-US" dirty="0" smtClean="0"/>
              <a:t>__________________________ in </a:t>
            </a:r>
            <a:r>
              <a:rPr lang="en-US" dirty="0"/>
              <a:t>esophagus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Retroperitoneal </a:t>
            </a:r>
            <a:r>
              <a:rPr lang="en-US" dirty="0"/>
              <a:t>organs have both an adventitia and </a:t>
            </a:r>
            <a:r>
              <a:rPr lang="en-US" dirty="0" err="1"/>
              <a:t>serosa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1287" y="2138363"/>
            <a:ext cx="38827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/>
              <a:t>Extrinsic Controls: Renin-Angiotensin- Aldosterone Mechanism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Three </a:t>
            </a:r>
            <a:r>
              <a:rPr lang="en-US" dirty="0"/>
              <a:t>pathways to </a:t>
            </a:r>
            <a:r>
              <a:rPr lang="en-US" dirty="0" err="1"/>
              <a:t>renin</a:t>
            </a:r>
            <a:r>
              <a:rPr lang="en-US" dirty="0"/>
              <a:t> release by granular cells</a:t>
            </a:r>
            <a:endParaRPr lang="en-US" sz="2800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__________________________stimulation </a:t>
            </a:r>
            <a:r>
              <a:rPr lang="en-US" dirty="0"/>
              <a:t>of granular cells by sympathetic nervous system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Stimulation </a:t>
            </a:r>
            <a:r>
              <a:rPr lang="en-US" dirty="0"/>
              <a:t>by activated </a:t>
            </a:r>
            <a:r>
              <a:rPr lang="en-US" dirty="0" smtClean="0"/>
              <a:t>_____________________________________ when </a:t>
            </a:r>
            <a:r>
              <a:rPr lang="en-US" dirty="0"/>
              <a:t>filtrate </a:t>
            </a:r>
            <a:r>
              <a:rPr lang="en-US" dirty="0" err="1"/>
              <a:t>NaCl</a:t>
            </a:r>
            <a:r>
              <a:rPr lang="en-US" dirty="0"/>
              <a:t> concentration low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Reduced </a:t>
            </a:r>
            <a:r>
              <a:rPr lang="en-US" dirty="0"/>
              <a:t>stretch of granular cells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556676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Extrinsic Controls: Other Factors Affecting GFR</a:t>
            </a: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Kidneys release chemicals; some act as </a:t>
            </a:r>
            <a:r>
              <a:rPr lang="en-US" dirty="0" smtClean="0"/>
              <a:t>________________________________ that </a:t>
            </a:r>
            <a:r>
              <a:rPr lang="en-US" dirty="0"/>
              <a:t>affect renal arterioles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Prostaglandin </a:t>
            </a:r>
            <a:r>
              <a:rPr lang="en-US" dirty="0"/>
              <a:t>E</a:t>
            </a:r>
            <a:r>
              <a:rPr lang="en-US" baseline="-25000" dirty="0"/>
              <a:t>2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Intrinsic </a:t>
            </a:r>
            <a:r>
              <a:rPr lang="en-US" dirty="0" err="1"/>
              <a:t>angiotensin</a:t>
            </a:r>
            <a:r>
              <a:rPr lang="en-US" dirty="0"/>
              <a:t> II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dirty="0"/>
              <a:t>reinforces effects of hormonal </a:t>
            </a:r>
            <a:r>
              <a:rPr lang="en-US" dirty="0" err="1"/>
              <a:t>angiotensin</a:t>
            </a:r>
            <a:r>
              <a:rPr lang="en-US" dirty="0"/>
              <a:t> II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5658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Tubular Reabsorption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181600" cy="5105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Most of tubular contents </a:t>
            </a:r>
            <a:r>
              <a:rPr lang="en-US" dirty="0" smtClean="0"/>
              <a:t>_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Selective </a:t>
            </a:r>
            <a:r>
              <a:rPr lang="en-US" dirty="0" err="1"/>
              <a:t>transepithelial</a:t>
            </a:r>
            <a:r>
              <a:rPr lang="en-US" dirty="0"/>
              <a:t> process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Water </a:t>
            </a:r>
            <a:r>
              <a:rPr lang="en-US" dirty="0"/>
              <a:t>and ion </a:t>
            </a:r>
            <a:r>
              <a:rPr lang="en-US" dirty="0" err="1"/>
              <a:t>reabsorption</a:t>
            </a:r>
            <a:r>
              <a:rPr lang="en-US" dirty="0"/>
              <a:t> hormonally regulated and adjusted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Includes </a:t>
            </a:r>
            <a:r>
              <a:rPr lang="en-US" b="1" dirty="0"/>
              <a:t>active</a:t>
            </a:r>
            <a:r>
              <a:rPr lang="en-US" dirty="0"/>
              <a:t> and </a:t>
            </a:r>
            <a:r>
              <a:rPr lang="en-US" b="1" dirty="0"/>
              <a:t>passive tubular </a:t>
            </a:r>
            <a:r>
              <a:rPr lang="en-US" b="1" dirty="0" err="1"/>
              <a:t>reabsorption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Two </a:t>
            </a:r>
            <a:r>
              <a:rPr lang="en-US" dirty="0"/>
              <a:t>routes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7025" y="704850"/>
            <a:ext cx="246697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6324600" y="4343400"/>
            <a:ext cx="14478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96547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Tubular Reabsorption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724400" cy="5105400"/>
          </a:xfrm>
        </p:spPr>
        <p:txBody>
          <a:bodyPr/>
          <a:lstStyle/>
          <a:p>
            <a:r>
              <a:rPr lang="en-US" b="1" dirty="0" err="1"/>
              <a:t>Transcellular</a:t>
            </a:r>
            <a:r>
              <a:rPr lang="en-US" b="1" dirty="0"/>
              <a:t> route</a:t>
            </a:r>
          </a:p>
          <a:p>
            <a:pPr lvl="1"/>
            <a:r>
              <a:rPr lang="en-US" dirty="0" smtClean="0"/>
              <a:t>Passes __________ cells from lumen</a:t>
            </a:r>
          </a:p>
          <a:p>
            <a:pPr lvl="1"/>
            <a:r>
              <a:rPr lang="en-US" dirty="0" smtClean="0"/>
              <a:t>Passes __________ the cytoplasm</a:t>
            </a:r>
          </a:p>
          <a:p>
            <a:pPr lvl="1"/>
            <a:r>
              <a:rPr lang="en-US" dirty="0" smtClean="0"/>
              <a:t>Passes __________ cell and into blood</a:t>
            </a:r>
          </a:p>
          <a:p>
            <a:pPr lvl="1"/>
            <a:endParaRPr lang="en-US" dirty="0" smtClean="0"/>
          </a:p>
          <a:p>
            <a:r>
              <a:rPr lang="en-US" b="1" dirty="0" err="1" smtClean="0"/>
              <a:t>Paracellular</a:t>
            </a:r>
            <a:r>
              <a:rPr lang="en-US" b="1" dirty="0" smtClean="0"/>
              <a:t> route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260" y="2090738"/>
            <a:ext cx="391874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722061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Tubular Reabsorption of Sodium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__________ </a:t>
            </a:r>
            <a:r>
              <a:rPr lang="en-US" dirty="0"/>
              <a:t>- most abundant </a:t>
            </a:r>
            <a:r>
              <a:rPr lang="en-US" dirty="0" smtClean="0"/>
              <a:t>____________________ in </a:t>
            </a:r>
            <a:r>
              <a:rPr lang="en-US" dirty="0"/>
              <a:t>filtrate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420880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Passive Tubular Reabsorption of Water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Movement of Na</a:t>
            </a:r>
            <a:r>
              <a:rPr lang="en-US" baseline="30000" dirty="0"/>
              <a:t>+</a:t>
            </a:r>
            <a:r>
              <a:rPr lang="en-US" dirty="0"/>
              <a:t> and other solutes creates osmotic gradient for water</a:t>
            </a:r>
          </a:p>
          <a:p>
            <a:endParaRPr lang="en-US" dirty="0" smtClean="0"/>
          </a:p>
          <a:p>
            <a:r>
              <a:rPr lang="en-US" dirty="0" smtClean="0"/>
              <a:t>Water </a:t>
            </a:r>
            <a:r>
              <a:rPr lang="en-US" dirty="0"/>
              <a:t>reabsorbed by osmosis, aided by water-filled pores called </a:t>
            </a:r>
            <a:r>
              <a:rPr lang="en-US" b="1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Aquaporins</a:t>
            </a:r>
            <a:r>
              <a:rPr lang="en-US" dirty="0" smtClean="0"/>
              <a:t> </a:t>
            </a:r>
            <a:r>
              <a:rPr lang="en-US" dirty="0"/>
              <a:t>always present in PCT </a:t>
            </a:r>
            <a:endParaRPr lang="en-US" dirty="0" smtClean="0">
              <a:sym typeface="Wingdings" pitchFamily="80" charset="2"/>
            </a:endParaRPr>
          </a:p>
          <a:p>
            <a:pPr lvl="2"/>
            <a:r>
              <a:rPr lang="en-US" b="1" dirty="0" smtClean="0"/>
              <a:t>___________________________________________ water </a:t>
            </a:r>
            <a:r>
              <a:rPr lang="en-US" b="1" dirty="0" err="1"/>
              <a:t>reabsorption</a:t>
            </a:r>
            <a:endParaRPr lang="en-US" b="1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Aquaporins</a:t>
            </a:r>
            <a:r>
              <a:rPr lang="en-US" dirty="0" smtClean="0"/>
              <a:t> </a:t>
            </a:r>
            <a:r>
              <a:rPr lang="en-US" dirty="0"/>
              <a:t>inserted in collecting ducts </a:t>
            </a:r>
            <a:r>
              <a:rPr lang="en-US" dirty="0" smtClean="0"/>
              <a:t>_</a:t>
            </a:r>
            <a:endParaRPr lang="en-US" dirty="0" smtClean="0">
              <a:sym typeface="Wingdings" pitchFamily="80" charset="2"/>
            </a:endParaRPr>
          </a:p>
          <a:p>
            <a:pPr lvl="2"/>
            <a:r>
              <a:rPr lang="en-US" dirty="0" smtClean="0">
                <a:sym typeface="Wingdings" pitchFamily="80" charset="2"/>
              </a:rPr>
              <a:t> </a:t>
            </a:r>
            <a:r>
              <a:rPr lang="en-US" b="1" dirty="0" smtClean="0">
                <a:sym typeface="Wingdings" pitchFamily="80" charset="2"/>
              </a:rPr>
              <a:t>___________________________________________ water </a:t>
            </a:r>
            <a:r>
              <a:rPr lang="en-US" b="1" dirty="0" err="1">
                <a:sym typeface="Wingdings" pitchFamily="80" charset="2"/>
              </a:rPr>
              <a:t>reabsorption</a:t>
            </a:r>
            <a:endParaRPr lang="en-US" b="1" dirty="0">
              <a:sym typeface="Wingdings" pitchFamily="80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0722081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Passive Tubular Reabsorption of Solutes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Solute concentration in filtrate increases as water reabsorbed </a:t>
            </a:r>
            <a:r>
              <a:rPr lang="en-US" dirty="0">
                <a:sym typeface="Wingdings" pitchFamily="80" charset="2"/>
              </a:rPr>
              <a:t> concentration gradients for solutes 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_______________________________________, </a:t>
            </a:r>
            <a:r>
              <a:rPr lang="en-US" dirty="0"/>
              <a:t>some ions and urea, follow water into </a:t>
            </a:r>
            <a:r>
              <a:rPr lang="en-US" dirty="0" smtClean="0"/>
              <a:t>_________________________________________ down </a:t>
            </a:r>
            <a:r>
              <a:rPr lang="en-US" dirty="0"/>
              <a:t>concentration gradients</a:t>
            </a:r>
          </a:p>
          <a:p>
            <a:pPr lvl="1"/>
            <a:r>
              <a:rPr lang="en-US" dirty="0">
                <a:sym typeface="Wingdings" pitchFamily="80" charset="2"/>
              </a:rPr>
              <a:t> </a:t>
            </a:r>
            <a:r>
              <a:rPr lang="en-US" dirty="0"/>
              <a:t>Lipid-soluble drugs, environmental pollutants difficult to excrete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862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 Maximum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Transcellular</a:t>
            </a:r>
            <a:r>
              <a:rPr lang="en-US" dirty="0"/>
              <a:t> transport systems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limited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Transport </a:t>
            </a:r>
            <a:r>
              <a:rPr lang="en-US" dirty="0"/>
              <a:t>maximum </a:t>
            </a:r>
            <a:r>
              <a:rPr lang="en-US" dirty="0" smtClean="0"/>
              <a:t>for almost every </a:t>
            </a:r>
            <a:r>
              <a:rPr lang="en-US" dirty="0"/>
              <a:t>reabsorbed substance; </a:t>
            </a:r>
            <a:endParaRPr lang="en-US" dirty="0" smtClean="0"/>
          </a:p>
          <a:p>
            <a:pPr lvl="2"/>
            <a:r>
              <a:rPr lang="en-US" dirty="0" smtClean="0"/>
              <a:t>reflects _____________________________________________ in </a:t>
            </a:r>
            <a:r>
              <a:rPr lang="en-US" dirty="0"/>
              <a:t>renal tubules available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When </a:t>
            </a:r>
            <a:r>
              <a:rPr lang="en-US" dirty="0"/>
              <a:t>carriers saturated, excess excreted in urine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hyperglycemia </a:t>
            </a:r>
            <a:r>
              <a:rPr lang="en-US" dirty="0">
                <a:sym typeface="Wingdings" pitchFamily="80" charset="2"/>
              </a:rPr>
              <a:t> high blood glucose levels exceed </a:t>
            </a:r>
            <a:r>
              <a:rPr lang="en-US" dirty="0" smtClean="0">
                <a:sym typeface="Wingdings" pitchFamily="80" charset="2"/>
              </a:rPr>
              <a:t>transport maximum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dirty="0" smtClean="0">
                <a:sym typeface="Wingdings" pitchFamily="80" charset="2"/>
              </a:rPr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9645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Reabsorptive Capabilities of Renal Tubules and Collecting Ducts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Proximal Convoluted Tubules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Site </a:t>
            </a:r>
            <a:r>
              <a:rPr lang="en-US" dirty="0"/>
              <a:t>of most </a:t>
            </a:r>
            <a:r>
              <a:rPr lang="en-US" dirty="0" err="1"/>
              <a:t>reabsorption</a:t>
            </a:r>
            <a:endParaRPr lang="en-US" dirty="0"/>
          </a:p>
          <a:p>
            <a:pPr lvl="2"/>
            <a:r>
              <a:rPr lang="en-US" dirty="0" smtClean="0"/>
              <a:t>____________________________________________ ,                     e.g</a:t>
            </a:r>
            <a:r>
              <a:rPr lang="en-US" dirty="0"/>
              <a:t>., glucose and amino acids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65</a:t>
            </a:r>
            <a:r>
              <a:rPr lang="en-US" dirty="0"/>
              <a:t>% of Na</a:t>
            </a:r>
            <a:r>
              <a:rPr lang="en-US" baseline="30000" dirty="0"/>
              <a:t>+</a:t>
            </a:r>
            <a:r>
              <a:rPr lang="en-US" dirty="0"/>
              <a:t> and water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Many </a:t>
            </a:r>
            <a:r>
              <a:rPr lang="en-US" dirty="0"/>
              <a:t>ions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~ </a:t>
            </a:r>
            <a:r>
              <a:rPr lang="en-US" dirty="0"/>
              <a:t>All uric acid; ½ urea </a:t>
            </a:r>
            <a:r>
              <a:rPr lang="en-US" dirty="0" smtClean="0"/>
              <a:t>(_________________________________________________)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932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Reabsorptive Capabilities of Renal Tubules and Collecting Ducts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Descending </a:t>
            </a:r>
            <a:r>
              <a:rPr lang="en-US" dirty="0"/>
              <a:t>limb </a:t>
            </a:r>
            <a:endParaRPr lang="en-US" dirty="0" smtClean="0"/>
          </a:p>
          <a:p>
            <a:pPr lvl="2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/>
              <a:t>can leave; 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Ascending </a:t>
            </a:r>
            <a:r>
              <a:rPr lang="en-US" dirty="0"/>
              <a:t>limb </a:t>
            </a:r>
            <a:endParaRPr lang="en-US" dirty="0" smtClean="0"/>
          </a:p>
          <a:p>
            <a:pPr lvl="2"/>
            <a:r>
              <a:rPr lang="en-US" dirty="0" smtClean="0"/>
              <a:t>________________________  </a:t>
            </a:r>
            <a:r>
              <a:rPr lang="en-US" dirty="0"/>
              <a:t>cannot leave; solutes can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9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Enteric Nervous System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Intrinsic nerve supply of alimentary canal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Major </a:t>
            </a:r>
            <a:r>
              <a:rPr lang="en-US" dirty="0"/>
              <a:t>nerve supply to GI tract wall; control motility</a:t>
            </a:r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/>
              <a:t>Regulates </a:t>
            </a:r>
            <a:r>
              <a:rPr lang="en-US" dirty="0" smtClean="0"/>
              <a:t>_____________________________________________ in </a:t>
            </a:r>
            <a:r>
              <a:rPr lang="en-US" dirty="0"/>
              <a:t>the mucosa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_______________________________________ nerve </a:t>
            </a:r>
            <a:r>
              <a:rPr lang="en-US" b="1" dirty="0"/>
              <a:t>plexus</a:t>
            </a:r>
            <a:endParaRPr lang="en-US" dirty="0"/>
          </a:p>
          <a:p>
            <a:pPr lvl="2"/>
            <a:r>
              <a:rPr lang="en-US" dirty="0"/>
              <a:t>Controls GI tract motility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Reabsorptive Capabilities of Renal Tubules and Collecting Ducts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Distal Collecting Tubule and </a:t>
            </a:r>
            <a:r>
              <a:rPr lang="en-US" dirty="0"/>
              <a:t>collecting duct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2"/>
            <a:endParaRPr lang="en-US" b="1" dirty="0" smtClean="0"/>
          </a:p>
          <a:p>
            <a:pPr lvl="2"/>
            <a:r>
              <a:rPr lang="en-US" b="1" dirty="0" err="1" smtClean="0"/>
              <a:t>Antidiuretic</a:t>
            </a:r>
            <a:r>
              <a:rPr lang="en-US" b="1" dirty="0" smtClean="0"/>
              <a:t> </a:t>
            </a:r>
            <a:r>
              <a:rPr lang="en-US" b="1" dirty="0"/>
              <a:t>hormone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 smtClean="0"/>
              <a:t>____________</a:t>
            </a:r>
            <a:r>
              <a:rPr lang="en-US" dirty="0" smtClean="0"/>
              <a:t>) </a:t>
            </a:r>
          </a:p>
          <a:p>
            <a:pPr lvl="3"/>
            <a:r>
              <a:rPr lang="en-US" dirty="0" smtClean="0"/>
              <a:t>  </a:t>
            </a:r>
            <a:endParaRPr lang="en-US" dirty="0"/>
          </a:p>
          <a:p>
            <a:pPr lvl="2"/>
            <a:r>
              <a:rPr lang="en-US" b="1" dirty="0" err="1"/>
              <a:t>Aldosterone</a:t>
            </a:r>
            <a:r>
              <a:rPr lang="en-US" dirty="0"/>
              <a:t> </a:t>
            </a:r>
            <a:endParaRPr lang="en-US" dirty="0" smtClean="0"/>
          </a:p>
          <a:p>
            <a:pPr lvl="3"/>
            <a:r>
              <a:rPr lang="en-US" dirty="0" smtClean="0"/>
              <a:t>  </a:t>
            </a:r>
            <a:endParaRPr lang="en-US" dirty="0"/>
          </a:p>
          <a:p>
            <a:pPr lvl="2"/>
            <a:r>
              <a:rPr lang="en-US" b="1" dirty="0" err="1"/>
              <a:t>Atrial</a:t>
            </a:r>
            <a:r>
              <a:rPr lang="en-US" b="1" dirty="0"/>
              <a:t> </a:t>
            </a:r>
            <a:r>
              <a:rPr lang="en-US" b="1" dirty="0" err="1"/>
              <a:t>natriuretic</a:t>
            </a:r>
            <a:r>
              <a:rPr lang="en-US" b="1" dirty="0"/>
              <a:t> peptide</a:t>
            </a:r>
            <a:r>
              <a:rPr lang="en-US" dirty="0"/>
              <a:t> (</a:t>
            </a:r>
            <a:r>
              <a:rPr lang="en-US" b="1" dirty="0"/>
              <a:t>ANP</a:t>
            </a:r>
            <a:r>
              <a:rPr lang="en-US" dirty="0"/>
              <a:t>) </a:t>
            </a:r>
            <a:endParaRPr lang="en-US" dirty="0" smtClean="0"/>
          </a:p>
          <a:p>
            <a:pPr lvl="3"/>
            <a:r>
              <a:rPr lang="en-US" dirty="0" smtClean="0"/>
              <a:t>  </a:t>
            </a:r>
            <a:endParaRPr lang="en-US" dirty="0"/>
          </a:p>
          <a:p>
            <a:pPr lvl="2"/>
            <a:r>
              <a:rPr lang="en-US" b="1" dirty="0"/>
              <a:t>PTH</a:t>
            </a:r>
            <a:r>
              <a:rPr lang="en-US" dirty="0"/>
              <a:t> </a:t>
            </a:r>
            <a:endParaRPr lang="en-US" dirty="0" smtClean="0"/>
          </a:p>
          <a:p>
            <a:pPr lvl="3"/>
            <a:r>
              <a:rPr lang="en-US" dirty="0" smtClean="0"/>
              <a:t> </a:t>
            </a:r>
            <a:r>
              <a:rPr lang="en-US" dirty="0"/>
              <a:t>Ca</a:t>
            </a:r>
            <a:r>
              <a:rPr lang="en-US" baseline="30000" dirty="0"/>
              <a:t>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4875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Reabsorptive Capabilities of Renal Tubules and Collecting Ducts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Antidiuretic</a:t>
            </a:r>
            <a:r>
              <a:rPr lang="en-US" dirty="0"/>
              <a:t> hormone (ADH)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Released </a:t>
            </a:r>
            <a:r>
              <a:rPr lang="en-US" dirty="0"/>
              <a:t>by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Causes </a:t>
            </a:r>
            <a:r>
              <a:rPr lang="en-US" dirty="0"/>
              <a:t>principal cells of collecting ducts to insert </a:t>
            </a:r>
            <a:r>
              <a:rPr lang="en-US" dirty="0" err="1"/>
              <a:t>aquaporins</a:t>
            </a:r>
            <a:r>
              <a:rPr lang="en-US" dirty="0"/>
              <a:t> in apical membranes </a:t>
            </a:r>
            <a:r>
              <a:rPr lang="en-US" dirty="0" smtClean="0">
                <a:sym typeface="Wingdings" pitchFamily="80" charset="2"/>
              </a:rPr>
              <a:t></a:t>
            </a:r>
          </a:p>
          <a:p>
            <a:pPr lvl="1"/>
            <a:endParaRPr lang="en-US" dirty="0" smtClean="0">
              <a:sym typeface="Wingdings" pitchFamily="80" charset="2"/>
            </a:endParaRPr>
          </a:p>
          <a:p>
            <a:pPr lvl="2"/>
            <a:r>
              <a:rPr lang="en-US" dirty="0" smtClean="0">
                <a:sym typeface="Wingdings" pitchFamily="80" charset="2"/>
              </a:rPr>
              <a:t> </a:t>
            </a:r>
            <a:r>
              <a:rPr lang="en-US" sz="2400" dirty="0" smtClean="0">
                <a:sym typeface="Wingdings" pitchFamily="80" charset="2"/>
              </a:rPr>
              <a:t> </a:t>
            </a:r>
            <a:endParaRPr lang="en-US" sz="2400" dirty="0">
              <a:sym typeface="Wingdings" pitchFamily="80" charset="2"/>
            </a:endParaRPr>
          </a:p>
          <a:p>
            <a:pPr lvl="2"/>
            <a:endParaRPr lang="en-US" sz="2400" dirty="0" smtClean="0">
              <a:sym typeface="Wingdings" pitchFamily="80" charset="2"/>
            </a:endParaRPr>
          </a:p>
          <a:p>
            <a:pPr lvl="2"/>
            <a:r>
              <a:rPr lang="en-US" sz="2400" dirty="0" smtClean="0">
                <a:sym typeface="Wingdings" pitchFamily="80" charset="2"/>
              </a:rPr>
              <a:t>As </a:t>
            </a:r>
            <a:r>
              <a:rPr lang="en-US" sz="2400" dirty="0">
                <a:sym typeface="Wingdings" pitchFamily="80" charset="2"/>
              </a:rPr>
              <a:t>ADH levels increase </a:t>
            </a:r>
            <a:r>
              <a:rPr lang="en-US" sz="2400" dirty="0" smtClean="0">
                <a:sym typeface="Wingdings" pitchFamily="80" charset="2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341673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/>
              <a:t>Reabsorptive Capabilities of Renal Tubules and Collecting Ducts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Targets _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Promotes </a:t>
            </a:r>
            <a:r>
              <a:rPr lang="en-US" dirty="0"/>
              <a:t>synthesis of </a:t>
            </a:r>
            <a:r>
              <a:rPr lang="en-US" dirty="0" smtClean="0"/>
              <a:t>Na</a:t>
            </a:r>
            <a:r>
              <a:rPr lang="en-US" baseline="30000" dirty="0"/>
              <a:t>+</a:t>
            </a:r>
            <a:r>
              <a:rPr lang="en-US" dirty="0"/>
              <a:t> and K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smtClean="0"/>
              <a:t>channels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Na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err="1" smtClean="0"/>
              <a:t>reabsorption</a:t>
            </a:r>
            <a:r>
              <a:rPr lang="en-US" dirty="0" smtClean="0"/>
              <a:t> and K</a:t>
            </a:r>
            <a:r>
              <a:rPr lang="en-US" baseline="30000" dirty="0" smtClean="0"/>
              <a:t>+</a:t>
            </a:r>
            <a:r>
              <a:rPr lang="en-US" dirty="0" smtClean="0"/>
              <a:t> secretion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water follows Na</a:t>
            </a:r>
            <a:r>
              <a:rPr lang="en-US" baseline="30000" dirty="0" smtClean="0"/>
              <a:t>+</a:t>
            </a:r>
            <a:endParaRPr lang="en-US" baseline="30000" dirty="0"/>
          </a:p>
          <a:p>
            <a:pPr lvl="1">
              <a:lnSpc>
                <a:spcPct val="90000"/>
              </a:lnSpc>
            </a:pPr>
            <a:endParaRPr lang="en-US" dirty="0" smtClean="0">
              <a:sym typeface="Wingdings" pitchFamily="80" charset="2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Wingdings" pitchFamily="80" charset="2"/>
              </a:rPr>
              <a:t>Functions 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Wingdings" pitchFamily="80" charset="2"/>
              </a:rPr>
              <a:t> </a:t>
            </a:r>
            <a:r>
              <a:rPr lang="en-US" dirty="0">
                <a:sym typeface="Wingdings" pitchFamily="80" charset="2"/>
              </a:rPr>
              <a:t>increase blood pressure; decrease K</a:t>
            </a:r>
            <a:r>
              <a:rPr lang="en-US" baseline="30000" dirty="0">
                <a:sym typeface="Wingdings" pitchFamily="80" charset="2"/>
              </a:rPr>
              <a:t>+</a:t>
            </a:r>
            <a:r>
              <a:rPr lang="en-US" dirty="0">
                <a:sym typeface="Wingdings" pitchFamily="80" charset="2"/>
              </a:rPr>
              <a:t>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0031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/>
              <a:t>Reabsorptive Capabilities of Renal Tubules and Collecting Ducts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Atrial</a:t>
            </a:r>
            <a:r>
              <a:rPr lang="en-US" dirty="0"/>
              <a:t> </a:t>
            </a:r>
            <a:r>
              <a:rPr lang="en-US" dirty="0" err="1"/>
              <a:t>natriuretic</a:t>
            </a:r>
            <a:r>
              <a:rPr lang="en-US" dirty="0"/>
              <a:t> peptide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>
                <a:sym typeface="Wingdings" pitchFamily="80" charset="2"/>
              </a:rPr>
              <a:t> </a:t>
            </a:r>
            <a:r>
              <a:rPr lang="en-US" dirty="0">
                <a:sym typeface="Wingdings" pitchFamily="80" charset="2"/>
              </a:rPr>
              <a:t>decreased blood volume and blood pressure</a:t>
            </a:r>
          </a:p>
          <a:p>
            <a:pPr lvl="1"/>
            <a:endParaRPr lang="en-US" dirty="0" smtClean="0">
              <a:sym typeface="Wingdings" pitchFamily="80" charset="2"/>
            </a:endParaRPr>
          </a:p>
          <a:p>
            <a:pPr lvl="1"/>
            <a:r>
              <a:rPr lang="en-US" dirty="0" smtClean="0">
                <a:sym typeface="Wingdings" pitchFamily="80" charset="2"/>
              </a:rPr>
              <a:t>Released </a:t>
            </a:r>
            <a:r>
              <a:rPr lang="en-US" dirty="0">
                <a:sym typeface="Wingdings" pitchFamily="80" charset="2"/>
              </a:rPr>
              <a:t>by </a:t>
            </a:r>
            <a:r>
              <a:rPr lang="en-US" dirty="0" smtClean="0">
                <a:sym typeface="Wingdings" pitchFamily="80" charset="2"/>
              </a:rPr>
              <a:t>_______________________________________ if </a:t>
            </a:r>
            <a:r>
              <a:rPr lang="en-US" dirty="0">
                <a:sym typeface="Wingdings" pitchFamily="80" charset="2"/>
              </a:rPr>
              <a:t>blood volume or pressure elevated</a:t>
            </a:r>
          </a:p>
          <a:p>
            <a:endParaRPr lang="en-US" dirty="0" smtClean="0"/>
          </a:p>
          <a:p>
            <a:r>
              <a:rPr lang="en-US" dirty="0" smtClean="0"/>
              <a:t>Parathyroid </a:t>
            </a:r>
            <a:r>
              <a:rPr lang="en-US" dirty="0"/>
              <a:t>hormone acts on DCT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023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Tubular Secretion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486400" cy="5105400"/>
          </a:xfrm>
        </p:spPr>
        <p:txBody>
          <a:bodyPr/>
          <a:lstStyle/>
          <a:p>
            <a:r>
              <a:rPr lang="en-US" dirty="0" smtClean="0"/>
              <a:t>___________________________; </a:t>
            </a:r>
            <a:r>
              <a:rPr lang="en-US" dirty="0"/>
              <a:t>almost all in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/>
              <a:t>Selected substances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</a:t>
            </a:r>
            <a:r>
              <a:rPr lang="en-US" baseline="30000" dirty="0"/>
              <a:t>+</a:t>
            </a:r>
            <a:r>
              <a:rPr lang="en-US" dirty="0"/>
              <a:t>, H</a:t>
            </a:r>
            <a:r>
              <a:rPr lang="en-US" baseline="30000" dirty="0"/>
              <a:t>+</a:t>
            </a:r>
            <a:r>
              <a:rPr lang="en-US" dirty="0"/>
              <a:t>, 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  <a:r>
              <a:rPr lang="en-US" dirty="0"/>
              <a:t>, </a:t>
            </a:r>
            <a:r>
              <a:rPr lang="en-US" dirty="0" err="1"/>
              <a:t>creatinine</a:t>
            </a:r>
            <a:r>
              <a:rPr lang="en-US" dirty="0"/>
              <a:t>, organic acids and bases move from </a:t>
            </a:r>
            <a:r>
              <a:rPr lang="en-US" dirty="0" err="1"/>
              <a:t>peritubular</a:t>
            </a:r>
            <a:r>
              <a:rPr lang="en-US" dirty="0"/>
              <a:t> capillaries through tubule cells into filtrate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Substances </a:t>
            </a:r>
            <a:r>
              <a:rPr lang="en-US" dirty="0"/>
              <a:t>synthesized in tubule cells also secreted – e.g., 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7025" y="704850"/>
            <a:ext cx="246697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6934200" y="5105400"/>
            <a:ext cx="12954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32479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Tubular Secretion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0010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Disposes of substances (e.g., drugs)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Eliminates </a:t>
            </a:r>
            <a:r>
              <a:rPr lang="en-US" dirty="0"/>
              <a:t>undesirable substances passively reabsorbed (e.g., urea and uric acid)</a:t>
            </a:r>
          </a:p>
          <a:p>
            <a:endParaRPr lang="en-US" dirty="0" smtClean="0"/>
          </a:p>
          <a:p>
            <a:r>
              <a:rPr lang="en-US" dirty="0" smtClean="0"/>
              <a:t>Rids </a:t>
            </a:r>
            <a:r>
              <a:rPr lang="en-US" dirty="0"/>
              <a:t>body of </a:t>
            </a:r>
            <a:r>
              <a:rPr lang="en-US" dirty="0" smtClean="0"/>
              <a:t>____________________________  </a:t>
            </a:r>
            <a:r>
              <a:rPr lang="en-US" dirty="0"/>
              <a:t>(</a:t>
            </a:r>
            <a:r>
              <a:rPr lang="en-US" dirty="0" err="1"/>
              <a:t>aldosterone</a:t>
            </a:r>
            <a:r>
              <a:rPr lang="en-US" dirty="0"/>
              <a:t> effect)</a:t>
            </a:r>
          </a:p>
          <a:p>
            <a:endParaRPr lang="en-US" dirty="0" smtClean="0"/>
          </a:p>
          <a:p>
            <a:r>
              <a:rPr lang="en-US" dirty="0" smtClean="0"/>
              <a:t>Controls </a:t>
            </a:r>
            <a:r>
              <a:rPr lang="en-US" dirty="0"/>
              <a:t>blood pH by altering amounts of </a:t>
            </a:r>
            <a:r>
              <a:rPr lang="en-US" dirty="0" smtClean="0"/>
              <a:t>____________ or ____________  </a:t>
            </a:r>
            <a:r>
              <a:rPr lang="en-US" dirty="0"/>
              <a:t>in urine</a:t>
            </a:r>
          </a:p>
        </p:txBody>
      </p:sp>
    </p:spTree>
    <p:extLst>
      <p:ext uri="{BB962C8B-B14F-4D97-AF65-F5344CB8AC3E}">
        <p14:creationId xmlns:p14="http://schemas.microsoft.com/office/powerpoint/2010/main" val="151607767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Countercurrent Mechanism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Role of countercurrent mechanisms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Establish </a:t>
            </a:r>
            <a:r>
              <a:rPr lang="en-US" dirty="0"/>
              <a:t>and maintain </a:t>
            </a:r>
            <a:r>
              <a:rPr lang="en-US" dirty="0" smtClean="0"/>
              <a:t>____________________________________________ from </a:t>
            </a:r>
            <a:r>
              <a:rPr lang="en-US" dirty="0"/>
              <a:t>renal cortex through medulla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Allow </a:t>
            </a:r>
            <a:r>
              <a:rPr lang="en-US" dirty="0"/>
              <a:t>kidneys to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1988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Formation of Dilute or Concentrated Urine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Osmotic gradient used to </a:t>
            </a:r>
            <a:r>
              <a:rPr lang="en-US" dirty="0" smtClean="0"/>
              <a:t>_</a:t>
            </a:r>
            <a:endParaRPr lang="en-US" dirty="0">
              <a:sym typeface="Wingdings" pitchFamily="80" charset="2"/>
            </a:endParaRPr>
          </a:p>
          <a:p>
            <a:pPr lvl="1">
              <a:lnSpc>
                <a:spcPct val="90000"/>
              </a:lnSpc>
            </a:pPr>
            <a:endParaRPr lang="en-US" dirty="0" smtClean="0">
              <a:sym typeface="Wingdings" pitchFamily="80" charset="2"/>
            </a:endParaRPr>
          </a:p>
          <a:p>
            <a:pPr lvl="1">
              <a:lnSpc>
                <a:spcPct val="90000"/>
              </a:lnSpc>
            </a:pPr>
            <a:r>
              <a:rPr lang="en-US" dirty="0" err="1" smtClean="0">
                <a:sym typeface="Wingdings" pitchFamily="80" charset="2"/>
              </a:rPr>
              <a:t>Overhydration</a:t>
            </a:r>
            <a:r>
              <a:rPr lang="en-US" dirty="0" smtClean="0">
                <a:sym typeface="Wingdings" pitchFamily="80" charset="2"/>
              </a:rPr>
              <a:t>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dirty="0" smtClean="0">
                <a:sym typeface="Wingdings" pitchFamily="80" charset="2"/>
              </a:rPr>
              <a:t> </a:t>
            </a:r>
            <a:endParaRPr lang="en-US" dirty="0">
              <a:sym typeface="Wingdings" pitchFamily="80" charset="2"/>
            </a:endParaRP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Dehydration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dirty="0" smtClean="0">
                <a:sym typeface="Wingdings" pitchFamily="80" charset="2"/>
              </a:rPr>
              <a:t> </a:t>
            </a:r>
            <a:endParaRPr lang="en-US" dirty="0">
              <a:sym typeface="Wingdings" pitchFamily="80" charset="2"/>
            </a:endParaRPr>
          </a:p>
          <a:p>
            <a:pPr lvl="2">
              <a:lnSpc>
                <a:spcPct val="90000"/>
              </a:lnSpc>
            </a:pPr>
            <a:r>
              <a:rPr lang="en-US" sz="2400" dirty="0">
                <a:sym typeface="Wingdings" pitchFamily="80" charset="2"/>
              </a:rPr>
              <a:t>ADH </a:t>
            </a:r>
            <a:r>
              <a:rPr lang="en-US" sz="2400" dirty="0" smtClean="0">
                <a:sym typeface="Wingdings" pitchFamily="80" charset="2"/>
              </a:rPr>
              <a:t>released</a:t>
            </a:r>
            <a:endParaRPr lang="en-US" sz="2400" dirty="0">
              <a:sym typeface="Wingdings" pitchFamily="80" charset="2"/>
            </a:endParaRPr>
          </a:p>
          <a:p>
            <a:pPr lvl="2">
              <a:lnSpc>
                <a:spcPct val="90000"/>
              </a:lnSpc>
            </a:pPr>
            <a:r>
              <a:rPr lang="en-US" sz="2400" dirty="0">
                <a:sym typeface="Wingdings" pitchFamily="80" charset="2"/>
              </a:rPr>
              <a:t>Severe dehydration </a:t>
            </a:r>
            <a:endParaRPr lang="en-US" sz="2400" dirty="0" smtClean="0">
              <a:sym typeface="Wingdings" pitchFamily="80" charset="2"/>
            </a:endParaRPr>
          </a:p>
          <a:p>
            <a:pPr lvl="3">
              <a:lnSpc>
                <a:spcPct val="90000"/>
              </a:lnSpc>
            </a:pPr>
            <a:r>
              <a:rPr lang="en-US" sz="2200" dirty="0" smtClean="0">
                <a:sym typeface="Wingdings" pitchFamily="80" charset="2"/>
              </a:rPr>
              <a:t> </a:t>
            </a:r>
            <a:r>
              <a:rPr lang="en-US" sz="2200" dirty="0">
                <a:sym typeface="Wingdings" pitchFamily="80" charset="2"/>
              </a:rPr>
              <a:t>99% water reabsorbed </a:t>
            </a:r>
          </a:p>
        </p:txBody>
      </p:sp>
    </p:spTree>
    <p:extLst>
      <p:ext uri="{BB962C8B-B14F-4D97-AF65-F5344CB8AC3E}">
        <p14:creationId xmlns:p14="http://schemas.microsoft.com/office/powerpoint/2010/main" val="342505731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Diuretics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Chemicals that enhance urinary output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ADH inhibitors</a:t>
            </a:r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_________________________________________ inhibitors </a:t>
            </a:r>
          </a:p>
          <a:p>
            <a:pPr lvl="2"/>
            <a:r>
              <a:rPr lang="en-US" dirty="0" smtClean="0"/>
              <a:t>caffeine</a:t>
            </a:r>
            <a:r>
              <a:rPr lang="en-US" dirty="0"/>
              <a:t>, drugs for hypertension or edema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Loop </a:t>
            </a:r>
            <a:r>
              <a:rPr lang="en-US" dirty="0"/>
              <a:t>diuretics inhibit </a:t>
            </a:r>
            <a:r>
              <a:rPr lang="en-US" dirty="0" err="1"/>
              <a:t>medullary</a:t>
            </a:r>
            <a:r>
              <a:rPr lang="en-US" dirty="0"/>
              <a:t> gradient formation</a:t>
            </a:r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Osmotic </a:t>
            </a:r>
            <a:r>
              <a:rPr lang="en-US" i="1" dirty="0"/>
              <a:t>diuretics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high </a:t>
            </a:r>
            <a:r>
              <a:rPr lang="en-US" dirty="0"/>
              <a:t>glucose of diabetic patient</a:t>
            </a:r>
          </a:p>
        </p:txBody>
      </p:sp>
    </p:spTree>
    <p:extLst>
      <p:ext uri="{BB962C8B-B14F-4D97-AF65-F5344CB8AC3E}">
        <p14:creationId xmlns:p14="http://schemas.microsoft.com/office/powerpoint/2010/main" val="238406560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Evaluation of Kidney Function</a:t>
            </a: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Urine examined for signs of disease</a:t>
            </a:r>
          </a:p>
          <a:p>
            <a:endParaRPr lang="en-US" dirty="0" smtClean="0"/>
          </a:p>
          <a:p>
            <a:r>
              <a:rPr lang="en-US" dirty="0" smtClean="0"/>
              <a:t>Assessing _______________________________ requires </a:t>
            </a:r>
            <a:r>
              <a:rPr lang="en-US" dirty="0"/>
              <a:t>both </a:t>
            </a:r>
            <a:r>
              <a:rPr lang="en-US" dirty="0" smtClean="0"/>
              <a:t>____________________________  </a:t>
            </a:r>
            <a:r>
              <a:rPr lang="en-US" dirty="0"/>
              <a:t>and </a:t>
            </a:r>
            <a:r>
              <a:rPr lang="en-US" dirty="0" smtClean="0"/>
              <a:t>________________________ examination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45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Enteric Nervous System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Linked to </a:t>
            </a:r>
            <a:r>
              <a:rPr lang="en-US" dirty="0" smtClean="0"/>
              <a:t>________________________ via </a:t>
            </a:r>
            <a:r>
              <a:rPr lang="en-US" dirty="0"/>
              <a:t>afferent visceral fibers </a:t>
            </a:r>
          </a:p>
          <a:p>
            <a:endParaRPr lang="en-US" dirty="0" smtClean="0"/>
          </a:p>
          <a:p>
            <a:r>
              <a:rPr lang="en-US" dirty="0" smtClean="0"/>
              <a:t>Long </a:t>
            </a:r>
            <a:r>
              <a:rPr lang="en-US" dirty="0"/>
              <a:t>ANS fibers synapse with enteric plexuses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Sympathetic </a:t>
            </a:r>
            <a:r>
              <a:rPr lang="en-US" dirty="0"/>
              <a:t>impulses </a:t>
            </a:r>
            <a:r>
              <a:rPr lang="en-US" b="1" dirty="0" smtClean="0"/>
              <a:t>________________________ </a:t>
            </a:r>
            <a:r>
              <a:rPr lang="en-US" dirty="0" smtClean="0"/>
              <a:t>digestive </a:t>
            </a:r>
            <a:r>
              <a:rPr lang="en-US" dirty="0"/>
              <a:t>activities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Parasympathetic </a:t>
            </a:r>
            <a:r>
              <a:rPr lang="en-US" dirty="0"/>
              <a:t>impulses </a:t>
            </a:r>
            <a:r>
              <a:rPr lang="en-US" b="1" dirty="0" smtClean="0"/>
              <a:t>_________________________ </a:t>
            </a:r>
            <a:r>
              <a:rPr lang="en-US" dirty="0" smtClean="0"/>
              <a:t>digestive </a:t>
            </a:r>
            <a:r>
              <a:rPr lang="en-US" dirty="0"/>
              <a:t>activities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Renal Clearance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Volume of plasma kidneys clear of particular substance in given time </a:t>
            </a:r>
          </a:p>
          <a:p>
            <a:endParaRPr lang="en-US" dirty="0" smtClean="0"/>
          </a:p>
          <a:p>
            <a:r>
              <a:rPr lang="en-US" dirty="0" smtClean="0"/>
              <a:t>________________________________________ used </a:t>
            </a:r>
            <a:r>
              <a:rPr lang="en-US" dirty="0"/>
              <a:t>to determine GFR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detect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follow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9452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Renal Clearance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/>
              <a:t>Inulin </a:t>
            </a:r>
            <a:r>
              <a:rPr lang="en-US" sz="2800" dirty="0" smtClean="0"/>
              <a:t>(a ___________________________________________) </a:t>
            </a:r>
            <a:r>
              <a:rPr lang="en-US" sz="2800" dirty="0"/>
              <a:t>is standard used</a:t>
            </a:r>
          </a:p>
          <a:p>
            <a:pPr lvl="1"/>
            <a:r>
              <a:rPr lang="en-US" sz="2400" dirty="0"/>
              <a:t>Freely </a:t>
            </a:r>
            <a:r>
              <a:rPr lang="en-US" sz="2400" dirty="0" smtClean="0"/>
              <a:t>filtered</a:t>
            </a:r>
          </a:p>
          <a:p>
            <a:pPr lvl="1"/>
            <a:r>
              <a:rPr lang="en-US" sz="2400" dirty="0" smtClean="0"/>
              <a:t>neither </a:t>
            </a:r>
            <a:r>
              <a:rPr lang="en-US" sz="2400" dirty="0"/>
              <a:t>reabsorbed nor secreted by </a:t>
            </a:r>
            <a:r>
              <a:rPr lang="en-US" sz="2400" dirty="0" smtClean="0"/>
              <a:t>kidneys</a:t>
            </a:r>
          </a:p>
          <a:p>
            <a:pPr lvl="1"/>
            <a:r>
              <a:rPr lang="en-US" sz="2400" dirty="0" smtClean="0"/>
              <a:t>its </a:t>
            </a:r>
            <a:r>
              <a:rPr lang="en-US" sz="2400" dirty="0"/>
              <a:t>renal clearance = GFR = 125 </a:t>
            </a:r>
            <a:r>
              <a:rPr lang="en-US" sz="2400" dirty="0" smtClean="0"/>
              <a:t>ml/min</a:t>
            </a:r>
          </a:p>
          <a:p>
            <a:pPr lvl="2"/>
            <a:r>
              <a:rPr lang="en-US" sz="2000" dirty="0" smtClean="0"/>
              <a:t>Means that in one minute, the kidney has cleared all of the inulin present in 125 ml of plasma</a:t>
            </a:r>
            <a:endParaRPr lang="en-US" sz="2000" dirty="0"/>
          </a:p>
          <a:p>
            <a:r>
              <a:rPr lang="en-US" sz="2800" dirty="0"/>
              <a:t>If </a:t>
            </a:r>
            <a:r>
              <a:rPr lang="en-US" sz="2800" dirty="0" smtClean="0"/>
              <a:t>clearance value is _</a:t>
            </a:r>
          </a:p>
          <a:p>
            <a:pPr lvl="1"/>
            <a:r>
              <a:rPr lang="en-US" sz="2400" dirty="0" smtClean="0"/>
              <a:t>substance _</a:t>
            </a:r>
            <a:endParaRPr lang="en-US" sz="2400" dirty="0"/>
          </a:p>
          <a:p>
            <a:r>
              <a:rPr lang="en-US" sz="2800" dirty="0"/>
              <a:t>If </a:t>
            </a:r>
            <a:r>
              <a:rPr lang="en-US" sz="2800" dirty="0" smtClean="0"/>
              <a:t>clearance value is _</a:t>
            </a:r>
          </a:p>
          <a:p>
            <a:pPr lvl="1"/>
            <a:r>
              <a:rPr lang="en-US" sz="2400" dirty="0" smtClean="0"/>
              <a:t>substance </a:t>
            </a:r>
            <a:r>
              <a:rPr lang="en-US" sz="2400" dirty="0"/>
              <a:t>completely </a:t>
            </a:r>
            <a:r>
              <a:rPr lang="en-US" sz="2400" dirty="0" smtClean="0"/>
              <a:t>reabsorbed</a:t>
            </a:r>
          </a:p>
          <a:p>
            <a:pPr lvl="1"/>
            <a:r>
              <a:rPr lang="en-US" dirty="0" smtClean="0"/>
              <a:t>Or </a:t>
            </a:r>
            <a:r>
              <a:rPr lang="en-US" sz="2400" dirty="0" smtClean="0"/>
              <a:t>not </a:t>
            </a:r>
            <a:r>
              <a:rPr lang="en-US" sz="2400" dirty="0"/>
              <a:t>filtered</a:t>
            </a:r>
          </a:p>
          <a:p>
            <a:r>
              <a:rPr lang="en-US" sz="2800" dirty="0"/>
              <a:t>If </a:t>
            </a:r>
            <a:r>
              <a:rPr lang="en-US" sz="2800" dirty="0" smtClean="0"/>
              <a:t>clearanc</a:t>
            </a:r>
            <a:r>
              <a:rPr lang="en-US" dirty="0" smtClean="0"/>
              <a:t>e value</a:t>
            </a:r>
            <a:r>
              <a:rPr lang="en-US" sz="2800" dirty="0" smtClean="0"/>
              <a:t> is the same as inulin</a:t>
            </a:r>
          </a:p>
          <a:p>
            <a:pPr lvl="1"/>
            <a:r>
              <a:rPr lang="en-US" sz="2400" dirty="0" smtClean="0"/>
              <a:t>no </a:t>
            </a:r>
            <a:r>
              <a:rPr lang="en-US" sz="2400" dirty="0"/>
              <a:t>net </a:t>
            </a:r>
            <a:r>
              <a:rPr lang="en-US" sz="2400" dirty="0" err="1"/>
              <a:t>reabsorption</a:t>
            </a:r>
            <a:r>
              <a:rPr lang="en-US" sz="2400" dirty="0"/>
              <a:t> or secretion</a:t>
            </a:r>
          </a:p>
          <a:p>
            <a:r>
              <a:rPr lang="en-US" sz="2800" dirty="0"/>
              <a:t>If </a:t>
            </a:r>
            <a:r>
              <a:rPr lang="en-US" sz="2800" dirty="0" smtClean="0"/>
              <a:t>clearance is _</a:t>
            </a:r>
          </a:p>
          <a:p>
            <a:pPr lvl="1"/>
            <a:r>
              <a:rPr lang="en-US" sz="2400" dirty="0" smtClean="0"/>
              <a:t>substance </a:t>
            </a:r>
            <a:r>
              <a:rPr lang="en-US" sz="2400" dirty="0"/>
              <a:t>secreted </a:t>
            </a:r>
            <a:endParaRPr lang="en-US" sz="2400" dirty="0" smtClean="0"/>
          </a:p>
          <a:p>
            <a:pPr lvl="2"/>
            <a:r>
              <a:rPr lang="en-US" sz="2000" dirty="0" smtClean="0"/>
              <a:t>Allows for adjustment of drug dosages.  If the drugs break down and ar</a:t>
            </a:r>
            <a:r>
              <a:rPr lang="en-US" dirty="0" smtClean="0"/>
              <a:t>e eliminated in the urine, a larger or more frequent dosage may be needed.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566702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GFR is less than </a:t>
            </a:r>
            <a:r>
              <a:rPr lang="en-US" dirty="0"/>
              <a:t>60 ml/min for 3 </a:t>
            </a:r>
            <a:r>
              <a:rPr lang="en-US" dirty="0" smtClean="0"/>
              <a:t>months</a:t>
            </a:r>
          </a:p>
          <a:p>
            <a:pPr lvl="1"/>
            <a:r>
              <a:rPr lang="en-US" dirty="0" smtClean="0"/>
              <a:t>Filtrate formation _______________________________________ and wastes build up in the blood</a:t>
            </a:r>
            <a:endParaRPr lang="en-US" dirty="0"/>
          </a:p>
          <a:p>
            <a:pPr lvl="2"/>
            <a:r>
              <a:rPr lang="en-US" dirty="0" smtClean="0"/>
              <a:t>diabetes </a:t>
            </a:r>
            <a:r>
              <a:rPr lang="en-US" dirty="0"/>
              <a:t>mellitus; hypertension</a:t>
            </a:r>
          </a:p>
          <a:p>
            <a:endParaRPr lang="en-US" b="1" dirty="0" smtClean="0"/>
          </a:p>
          <a:p>
            <a:r>
              <a:rPr lang="en-US" b="1" dirty="0" smtClean="0"/>
              <a:t>Renal </a:t>
            </a:r>
            <a:r>
              <a:rPr lang="en-US" b="1" dirty="0"/>
              <a:t>failure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GFR </a:t>
            </a:r>
            <a:r>
              <a:rPr lang="en-US" dirty="0" smtClean="0"/>
              <a:t>less than 15 </a:t>
            </a:r>
            <a:r>
              <a:rPr lang="en-US" dirty="0"/>
              <a:t>ml/min</a:t>
            </a:r>
          </a:p>
          <a:p>
            <a:pPr lvl="1"/>
            <a:r>
              <a:rPr lang="en-US" dirty="0"/>
              <a:t>Causes </a:t>
            </a:r>
            <a:r>
              <a:rPr lang="en-US" b="1" dirty="0" smtClean="0"/>
              <a:t>___________________________________ </a:t>
            </a:r>
            <a:r>
              <a:rPr lang="en-US" dirty="0" smtClean="0"/>
              <a:t>syndrome </a:t>
            </a:r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Wastes not removed</a:t>
            </a:r>
          </a:p>
          <a:p>
            <a:pPr lvl="2"/>
            <a:r>
              <a:rPr lang="en-US" dirty="0" smtClean="0"/>
              <a:t>Symptoms: </a:t>
            </a:r>
          </a:p>
          <a:p>
            <a:pPr lvl="3"/>
            <a:r>
              <a:rPr lang="en-US" dirty="0" smtClean="0"/>
              <a:t>fatigue, anorexia, nausea, mental changes, muscle cramps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Treated </a:t>
            </a:r>
            <a:r>
              <a:rPr lang="en-US" dirty="0"/>
              <a:t>with </a:t>
            </a:r>
            <a:r>
              <a:rPr lang="en-US" b="1" dirty="0" err="1"/>
              <a:t>hemodialysis</a:t>
            </a:r>
            <a:r>
              <a:rPr lang="en-US" dirty="0"/>
              <a:t> or transplant</a:t>
            </a:r>
          </a:p>
        </p:txBody>
      </p:sp>
    </p:spTree>
    <p:extLst>
      <p:ext uri="{BB962C8B-B14F-4D97-AF65-F5344CB8AC3E}">
        <p14:creationId xmlns:p14="http://schemas.microsoft.com/office/powerpoint/2010/main" val="213691469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Characteristics of Urine</a:t>
            </a: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and transparency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/>
              <a:t>Cloudy may indicate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Pale </a:t>
            </a:r>
            <a:r>
              <a:rPr lang="en-US" dirty="0"/>
              <a:t>to deep yellow from </a:t>
            </a:r>
            <a:r>
              <a:rPr lang="en-US" b="1" dirty="0" smtClean="0"/>
              <a:t>_</a:t>
            </a:r>
            <a:endParaRPr lang="en-US" dirty="0"/>
          </a:p>
          <a:p>
            <a:pPr lvl="2"/>
            <a:r>
              <a:rPr lang="en-US" dirty="0"/>
              <a:t>Pigment from hemoglobin breakdown; more concentrated urine </a:t>
            </a:r>
            <a:r>
              <a:rPr lang="en-US" dirty="0">
                <a:sym typeface="Wingdings" pitchFamily="80" charset="2"/>
              </a:rPr>
              <a:t> deeper color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Abnormal </a:t>
            </a:r>
            <a:r>
              <a:rPr lang="en-US" dirty="0"/>
              <a:t>color (pink, brown, smoky)</a:t>
            </a:r>
          </a:p>
          <a:p>
            <a:pPr lvl="2"/>
            <a:r>
              <a:rPr lang="en-US" dirty="0"/>
              <a:t>Food ingestion, bile pigments, blood, drugs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0404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Characteristics of Urine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Odor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Slightly </a:t>
            </a:r>
            <a:r>
              <a:rPr lang="en-US" dirty="0"/>
              <a:t>aromatic when fresh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Develops _________________________________ upon </a:t>
            </a:r>
            <a:r>
              <a:rPr lang="en-US" dirty="0"/>
              <a:t>standing</a:t>
            </a:r>
          </a:p>
          <a:p>
            <a:pPr lvl="2"/>
            <a:r>
              <a:rPr lang="en-US" dirty="0"/>
              <a:t>As bacteria metabolize solutes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May </a:t>
            </a:r>
            <a:r>
              <a:rPr lang="en-US" dirty="0"/>
              <a:t>be altered by some drugs and </a:t>
            </a:r>
            <a:r>
              <a:rPr lang="en-US" dirty="0" smtClean="0"/>
              <a:t>vegetables</a:t>
            </a:r>
            <a:r>
              <a:rPr lang="en-US" dirty="0"/>
              <a:t> </a:t>
            </a:r>
            <a:r>
              <a:rPr lang="en-US" dirty="0" smtClean="0"/>
              <a:t>or diseases</a:t>
            </a:r>
          </a:p>
          <a:p>
            <a:pPr lvl="2"/>
            <a:r>
              <a:rPr lang="en-US" dirty="0" smtClean="0"/>
              <a:t>Smells ____________________________ with uncontrolled diabetes </a:t>
            </a:r>
            <a:r>
              <a:rPr lang="en-US" dirty="0" err="1" smtClean="0"/>
              <a:t>mellitis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977807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Characteristics of Urine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Slightly acidic </a:t>
            </a:r>
            <a:r>
              <a:rPr lang="en-US" dirty="0" smtClean="0"/>
              <a:t>(~_________________, </a:t>
            </a:r>
            <a:r>
              <a:rPr lang="en-US" dirty="0"/>
              <a:t>with range of 4.5 to 8.0)</a:t>
            </a:r>
          </a:p>
          <a:p>
            <a:pPr lvl="2"/>
            <a:r>
              <a:rPr lang="en-US" dirty="0"/>
              <a:t>Acidic diet (protein, whole wheat)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dirty="0" smtClean="0">
                <a:sym typeface="Symbol" pitchFamily="80" charset="2"/>
              </a:rPr>
              <a:t>_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Alkaline </a:t>
            </a:r>
            <a:r>
              <a:rPr lang="en-US" dirty="0"/>
              <a:t>diet (vegetarian), prolonged vomiting, or urinary tract infections </a:t>
            </a:r>
            <a:r>
              <a:rPr lang="en-US" dirty="0">
                <a:sym typeface="Wingdings" pitchFamily="80" charset="2"/>
              </a:rPr>
              <a:t> </a:t>
            </a:r>
            <a:r>
              <a:rPr lang="en-US" dirty="0" smtClean="0">
                <a:sym typeface="Symbol" pitchFamily="80" charset="2"/>
              </a:rPr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Specific </a:t>
            </a:r>
            <a:r>
              <a:rPr lang="en-US" dirty="0"/>
              <a:t>gravity</a:t>
            </a:r>
          </a:p>
          <a:p>
            <a:pPr lvl="1"/>
            <a:r>
              <a:rPr lang="en-US" dirty="0"/>
              <a:t>1.001 to 1.035; dependent on solute </a:t>
            </a:r>
            <a:r>
              <a:rPr lang="en-US" dirty="0" smtClean="0"/>
              <a:t>concentration</a:t>
            </a:r>
          </a:p>
          <a:p>
            <a:pPr lvl="1"/>
            <a:r>
              <a:rPr lang="en-US" dirty="0" smtClean="0"/>
              <a:t>Is a comparison of the mass of the urine to an 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438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Composition of Urine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95% water and 5% solutes</a:t>
            </a:r>
          </a:p>
          <a:p>
            <a:endParaRPr lang="en-US" b="1" dirty="0" smtClean="0"/>
          </a:p>
          <a:p>
            <a:r>
              <a:rPr lang="en-US" b="1" dirty="0" smtClean="0"/>
              <a:t>Nitrogenous </a:t>
            </a:r>
            <a:r>
              <a:rPr lang="en-US" b="1" dirty="0"/>
              <a:t>wastes</a:t>
            </a:r>
            <a:r>
              <a:rPr lang="en-US" dirty="0"/>
              <a:t> </a:t>
            </a:r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from </a:t>
            </a:r>
            <a:r>
              <a:rPr lang="en-US" dirty="0"/>
              <a:t>amino acid </a:t>
            </a:r>
            <a:r>
              <a:rPr lang="en-US" dirty="0" smtClean="0"/>
              <a:t>breakdown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largest solute component</a:t>
            </a:r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from </a:t>
            </a:r>
            <a:r>
              <a:rPr lang="en-US" dirty="0"/>
              <a:t>nucleic acid </a:t>
            </a:r>
            <a:r>
              <a:rPr lang="en-US" dirty="0" smtClean="0"/>
              <a:t>metabolism</a:t>
            </a:r>
            <a:endParaRPr lang="en-US" dirty="0"/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metabolite </a:t>
            </a:r>
            <a:r>
              <a:rPr lang="en-US" dirty="0"/>
              <a:t>of </a:t>
            </a:r>
            <a:r>
              <a:rPr lang="en-US" dirty="0" err="1"/>
              <a:t>creatine</a:t>
            </a:r>
            <a:r>
              <a:rPr lang="en-US" dirty="0"/>
              <a:t> </a:t>
            </a:r>
            <a:r>
              <a:rPr lang="en-US" dirty="0" smtClean="0"/>
              <a:t>phosphate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0095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Composition of Urine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normal solutes</a:t>
            </a:r>
          </a:p>
          <a:p>
            <a:pPr lvl="1"/>
            <a:r>
              <a:rPr lang="en-US" dirty="0"/>
              <a:t>Na</a:t>
            </a:r>
            <a:r>
              <a:rPr lang="en-US" baseline="30000" dirty="0"/>
              <a:t>+</a:t>
            </a:r>
            <a:r>
              <a:rPr lang="en-US" dirty="0"/>
              <a:t>, K</a:t>
            </a:r>
            <a:r>
              <a:rPr lang="en-US" baseline="30000" dirty="0"/>
              <a:t>+</a:t>
            </a:r>
            <a:r>
              <a:rPr lang="en-US" dirty="0"/>
              <a:t>, PO</a:t>
            </a:r>
            <a:r>
              <a:rPr lang="en-US" baseline="-25000" dirty="0"/>
              <a:t>4</a:t>
            </a:r>
            <a:r>
              <a:rPr lang="en-US" baseline="30000" dirty="0"/>
              <a:t>3–</a:t>
            </a:r>
            <a:r>
              <a:rPr lang="en-US" dirty="0"/>
              <a:t>, and SO</a:t>
            </a:r>
            <a:r>
              <a:rPr lang="en-US" baseline="-25000" dirty="0"/>
              <a:t>4</a:t>
            </a:r>
            <a:r>
              <a:rPr lang="en-US" baseline="30000" dirty="0"/>
              <a:t>2–</a:t>
            </a:r>
            <a:r>
              <a:rPr lang="en-US" dirty="0"/>
              <a:t>, Ca</a:t>
            </a:r>
            <a:r>
              <a:rPr lang="en-US" baseline="30000" dirty="0"/>
              <a:t>2+</a:t>
            </a:r>
            <a:r>
              <a:rPr lang="en-US" dirty="0"/>
              <a:t>, Mg</a:t>
            </a:r>
            <a:r>
              <a:rPr lang="en-US" baseline="30000" dirty="0"/>
              <a:t>2+</a:t>
            </a:r>
            <a:r>
              <a:rPr lang="en-US" dirty="0"/>
              <a:t> and HCO</a:t>
            </a:r>
            <a:r>
              <a:rPr lang="en-US" baseline="-25000" dirty="0"/>
              <a:t>3</a:t>
            </a:r>
            <a:r>
              <a:rPr lang="en-US" baseline="30000" dirty="0"/>
              <a:t>–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Abnormally </a:t>
            </a:r>
            <a:r>
              <a:rPr lang="en-US" dirty="0"/>
              <a:t>high </a:t>
            </a:r>
            <a:r>
              <a:rPr lang="en-US" dirty="0" smtClean="0"/>
              <a:t>concentrations </a:t>
            </a:r>
            <a:r>
              <a:rPr lang="en-US" dirty="0"/>
              <a:t>or abnormal </a:t>
            </a:r>
            <a:r>
              <a:rPr lang="en-US" dirty="0" smtClean="0"/>
              <a:t>components may _</a:t>
            </a:r>
          </a:p>
          <a:p>
            <a:pPr lvl="1"/>
            <a:r>
              <a:rPr lang="en-US" dirty="0" smtClean="0"/>
              <a:t>blood proteins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633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/>
              <a:t>Urine transport, Storage, and Elimination: Ureters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Convey urine from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/>
              <a:t>Begin at L</a:t>
            </a:r>
            <a:r>
              <a:rPr lang="en-US" baseline="-25000" dirty="0"/>
              <a:t>2</a:t>
            </a:r>
            <a:r>
              <a:rPr lang="en-US" dirty="0"/>
              <a:t> as continuation of renal pelvis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Enter </a:t>
            </a:r>
            <a:r>
              <a:rPr lang="en-US" dirty="0"/>
              <a:t>base of bladder through posterior wall</a:t>
            </a:r>
          </a:p>
          <a:p>
            <a:pPr lvl="1"/>
            <a:r>
              <a:rPr lang="en-US" dirty="0"/>
              <a:t>As bladder pressure increases, distal ends of </a:t>
            </a:r>
            <a:r>
              <a:rPr lang="en-US" dirty="0" err="1"/>
              <a:t>ureters</a:t>
            </a:r>
            <a:r>
              <a:rPr lang="en-US" dirty="0"/>
              <a:t> close, preventing backflow of urine </a:t>
            </a:r>
          </a:p>
        </p:txBody>
      </p:sp>
    </p:spTree>
    <p:extLst>
      <p:ext uri="{BB962C8B-B14F-4D97-AF65-F5344CB8AC3E}">
        <p14:creationId xmlns:p14="http://schemas.microsoft.com/office/powerpoint/2010/main" val="231660611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Ureters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layers of </a:t>
            </a:r>
            <a:r>
              <a:rPr lang="en-US" dirty="0" err="1"/>
              <a:t>ureter</a:t>
            </a:r>
            <a:r>
              <a:rPr lang="en-US" dirty="0"/>
              <a:t> wall from inside out</a:t>
            </a:r>
          </a:p>
          <a:p>
            <a:pPr lvl="1"/>
            <a:r>
              <a:rPr lang="en-US" dirty="0"/>
              <a:t>Mucosa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Muscularis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smooth </a:t>
            </a:r>
            <a:r>
              <a:rPr lang="en-US" dirty="0"/>
              <a:t>muscle </a:t>
            </a:r>
            <a:r>
              <a:rPr lang="en-US" dirty="0" smtClean="0"/>
              <a:t>_</a:t>
            </a:r>
            <a:endParaRPr lang="en-US" dirty="0"/>
          </a:p>
          <a:p>
            <a:pPr lvl="2"/>
            <a:r>
              <a:rPr lang="en-US" dirty="0"/>
              <a:t>Contracts in response to </a:t>
            </a:r>
            <a:r>
              <a:rPr lang="en-US" dirty="0" smtClean="0"/>
              <a:t>_</a:t>
            </a:r>
            <a:endParaRPr lang="en-US" dirty="0"/>
          </a:p>
          <a:p>
            <a:pPr lvl="2"/>
            <a:r>
              <a:rPr lang="en-US" dirty="0"/>
              <a:t>Propels urine into bladder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Adventitia 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outer fibrous connective tissue </a:t>
            </a:r>
          </a:p>
        </p:txBody>
      </p:sp>
    </p:spTree>
    <p:extLst>
      <p:ext uri="{BB962C8B-B14F-4D97-AF65-F5344CB8AC3E}">
        <p14:creationId xmlns:p14="http://schemas.microsoft.com/office/powerpoint/2010/main" val="3935516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Digestive System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buFontTx/>
              <a:buNone/>
            </a:pPr>
            <a:r>
              <a:rPr lang="en-US" sz="3200" dirty="0"/>
              <a:t>2. Accessory digestive organs</a:t>
            </a:r>
          </a:p>
          <a:p>
            <a:pPr lvl="2"/>
            <a:endParaRPr lang="en-US" sz="2800" dirty="0" smtClean="0"/>
          </a:p>
          <a:p>
            <a:pPr lvl="2"/>
            <a:r>
              <a:rPr lang="en-US" sz="2800" dirty="0" smtClean="0"/>
              <a:t> </a:t>
            </a:r>
            <a:endParaRPr lang="en-US" sz="2800" dirty="0"/>
          </a:p>
          <a:p>
            <a:pPr lvl="2"/>
            <a:endParaRPr lang="en-US" sz="2800" dirty="0" smtClean="0"/>
          </a:p>
          <a:p>
            <a:pPr lvl="2"/>
            <a:r>
              <a:rPr lang="en-US" sz="2800" dirty="0" smtClean="0"/>
              <a:t>Digestive </a:t>
            </a:r>
            <a:r>
              <a:rPr lang="en-US" sz="2800" dirty="0"/>
              <a:t>glands</a:t>
            </a:r>
          </a:p>
          <a:p>
            <a:pPr lvl="3"/>
            <a:endParaRPr lang="en-US" sz="2400" dirty="0" smtClean="0"/>
          </a:p>
          <a:p>
            <a:pPr lvl="3"/>
            <a:r>
              <a:rPr lang="en-US" sz="2400" dirty="0" smtClean="0"/>
              <a:t> </a:t>
            </a:r>
            <a:endParaRPr lang="en-US" sz="2400" dirty="0"/>
          </a:p>
          <a:p>
            <a:pPr lvl="3"/>
            <a:endParaRPr lang="en-US" sz="2400" dirty="0" smtClean="0"/>
          </a:p>
          <a:p>
            <a:pPr lvl="3"/>
            <a:r>
              <a:rPr lang="en-US" sz="2400" dirty="0" smtClean="0"/>
              <a:t> </a:t>
            </a:r>
            <a:endParaRPr lang="en-US" sz="2400" dirty="0"/>
          </a:p>
          <a:p>
            <a:pPr lvl="3"/>
            <a:endParaRPr lang="en-US" sz="2400" dirty="0" smtClean="0"/>
          </a:p>
          <a:p>
            <a:pPr lvl="3"/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Anatomy: Mouth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Oral (</a:t>
            </a:r>
            <a:r>
              <a:rPr lang="en-US" dirty="0" err="1"/>
              <a:t>buccal</a:t>
            </a:r>
            <a:r>
              <a:rPr lang="en-US" dirty="0"/>
              <a:t>) cavity</a:t>
            </a:r>
          </a:p>
          <a:p>
            <a:pPr lvl="1"/>
            <a:r>
              <a:rPr lang="en-US" dirty="0"/>
              <a:t>Bounded by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Cheeks </a:t>
            </a:r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Tongue   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Oral </a:t>
            </a:r>
            <a:r>
              <a:rPr lang="en-US" b="1" dirty="0"/>
              <a:t>orifice</a:t>
            </a:r>
            <a:r>
              <a:rPr lang="en-US" dirty="0"/>
              <a:t>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Lined </a:t>
            </a:r>
            <a:r>
              <a:rPr lang="en-US" dirty="0"/>
              <a:t>with stratified </a:t>
            </a:r>
            <a:r>
              <a:rPr lang="en-US" dirty="0" err="1"/>
              <a:t>squamous</a:t>
            </a:r>
            <a:r>
              <a:rPr lang="en-US" dirty="0"/>
              <a:t> epithelium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Renal calculi</a:t>
            </a:r>
            <a:r>
              <a:rPr lang="en-US" dirty="0"/>
              <a:t>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kidney _______________________________in _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dirty="0"/>
              <a:t>Crystallized calcium, magnesium, or uric acid salts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Large </a:t>
            </a:r>
            <a:r>
              <a:rPr lang="en-US" dirty="0"/>
              <a:t>stones block </a:t>
            </a:r>
            <a:r>
              <a:rPr lang="en-US" dirty="0" err="1"/>
              <a:t>ureter</a:t>
            </a:r>
            <a:r>
              <a:rPr lang="en-US" dirty="0"/>
              <a:t> </a:t>
            </a:r>
            <a:r>
              <a:rPr lang="en-US" dirty="0">
                <a:sym typeface="Wingdings" pitchFamily="80" charset="2"/>
              </a:rPr>
              <a:t></a:t>
            </a:r>
            <a:r>
              <a:rPr lang="en-US" dirty="0"/>
              <a:t> pressure &amp; pain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May </a:t>
            </a:r>
            <a:r>
              <a:rPr lang="en-US" dirty="0"/>
              <a:t>be due to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chronic </a:t>
            </a:r>
            <a:r>
              <a:rPr lang="en-US" dirty="0"/>
              <a:t>bacterial </a:t>
            </a:r>
            <a:r>
              <a:rPr lang="en-US" dirty="0" smtClean="0"/>
              <a:t>infection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urine retention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80" charset="2"/>
              </a:rPr>
              <a:t>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80" charset="2"/>
              </a:rPr>
              <a:t></a:t>
            </a:r>
            <a:r>
              <a:rPr lang="en-US" dirty="0"/>
              <a:t>pH of urine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Treatment </a:t>
            </a:r>
            <a:r>
              <a:rPr lang="en-US" dirty="0"/>
              <a:t>- </a:t>
            </a:r>
            <a:r>
              <a:rPr lang="en-US" dirty="0" smtClean="0"/>
              <a:t>________________________________ lithotripsy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/>
              <a:t>noninvasive; shock waves shatter </a:t>
            </a:r>
            <a:r>
              <a:rPr lang="en-US" dirty="0" smtClean="0"/>
              <a:t>stones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531006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Urinary Bladder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419600" cy="5105400"/>
          </a:xfrm>
        </p:spPr>
        <p:txBody>
          <a:bodyPr>
            <a:normAutofit/>
          </a:bodyPr>
          <a:lstStyle/>
          <a:p>
            <a:r>
              <a:rPr lang="en-US" dirty="0"/>
              <a:t>Muscular sac for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Retroperitoneal</a:t>
            </a:r>
            <a:r>
              <a:rPr lang="en-US" dirty="0"/>
              <a:t>, on pelvic floor posterior to pubic </a:t>
            </a:r>
            <a:r>
              <a:rPr lang="en-US" dirty="0" err="1"/>
              <a:t>symphysis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Males</a:t>
            </a:r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Females</a:t>
            </a:r>
          </a:p>
          <a:p>
            <a:pPr lvl="2"/>
            <a:r>
              <a:rPr lang="en-US" dirty="0" smtClean="0"/>
              <a:t>anterior </a:t>
            </a:r>
            <a:r>
              <a:rPr lang="en-US" dirty="0"/>
              <a:t>to </a:t>
            </a:r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0972" y="137160"/>
            <a:ext cx="2203028" cy="658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219886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Urinary Bladder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Openings for </a:t>
            </a:r>
            <a:r>
              <a:rPr lang="en-US" dirty="0" smtClean="0"/>
              <a:t>_</a:t>
            </a:r>
            <a:endParaRPr lang="en-US" dirty="0"/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Smooth triangular area outlined by openings for </a:t>
            </a:r>
            <a:r>
              <a:rPr lang="en-US" dirty="0" err="1"/>
              <a:t>ureters</a:t>
            </a:r>
            <a:r>
              <a:rPr lang="en-US" dirty="0"/>
              <a:t> and urethra</a:t>
            </a:r>
          </a:p>
          <a:p>
            <a:pPr lvl="1"/>
            <a:r>
              <a:rPr lang="en-US" dirty="0" smtClean="0"/>
              <a:t>________________________________________ tend </a:t>
            </a:r>
            <a:r>
              <a:rPr lang="en-US" dirty="0"/>
              <a:t>to persist in this region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119" y="3907270"/>
            <a:ext cx="4195763" cy="295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106742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Urinary Bladder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181600" cy="5105400"/>
          </a:xfrm>
        </p:spPr>
        <p:txBody>
          <a:bodyPr/>
          <a:lstStyle/>
          <a:p>
            <a:r>
              <a:rPr lang="en-US" dirty="0"/>
              <a:t>Layers of bladder wall 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transitional </a:t>
            </a:r>
            <a:r>
              <a:rPr lang="en-US" dirty="0"/>
              <a:t>epithelial mucosa</a:t>
            </a:r>
          </a:p>
          <a:p>
            <a:pPr lvl="1"/>
            <a:r>
              <a:rPr lang="en-US" dirty="0"/>
              <a:t>Thick </a:t>
            </a:r>
            <a:r>
              <a:rPr lang="en-US" b="1" dirty="0" smtClean="0"/>
              <a:t>___________________________  </a:t>
            </a:r>
            <a:r>
              <a:rPr lang="en-US" dirty="0" smtClean="0"/>
              <a:t>muscle </a:t>
            </a:r>
          </a:p>
          <a:p>
            <a:pPr lvl="2"/>
            <a:r>
              <a:rPr lang="en-US" dirty="0" smtClean="0"/>
              <a:t>three </a:t>
            </a:r>
            <a:r>
              <a:rPr lang="en-US" dirty="0"/>
              <a:t>layers of smooth muscle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Fibrous </a:t>
            </a:r>
            <a:r>
              <a:rPr lang="en-US" dirty="0"/>
              <a:t>adventitia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287174"/>
            <a:ext cx="3886200" cy="428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73287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Urinary Bladder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Collapses when empty; </a:t>
            </a:r>
            <a:r>
              <a:rPr lang="en-US" i="1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Expands </a:t>
            </a:r>
            <a:r>
              <a:rPr lang="en-US" dirty="0"/>
              <a:t>and rises superiorly during filling without significant rise in internal pressure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Full bladder 12 cm long; holds </a:t>
            </a:r>
            <a:r>
              <a:rPr lang="en-US" dirty="0" smtClean="0"/>
              <a:t>about </a:t>
            </a:r>
            <a:r>
              <a:rPr lang="en-US" dirty="0"/>
              <a:t>500 ml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 ________________________________ if </a:t>
            </a:r>
            <a:r>
              <a:rPr lang="en-US" dirty="0" err="1"/>
              <a:t>overdistended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219747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Urethra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_____________________________________  </a:t>
            </a:r>
            <a:r>
              <a:rPr lang="en-US" dirty="0"/>
              <a:t>draining urinary bladder</a:t>
            </a:r>
          </a:p>
          <a:p>
            <a:pPr lvl="1"/>
            <a:r>
              <a:rPr lang="en-US" dirty="0"/>
              <a:t>Lining epithelium</a:t>
            </a:r>
          </a:p>
          <a:p>
            <a:pPr lvl="2"/>
            <a:r>
              <a:rPr lang="en-US" dirty="0"/>
              <a:t>Mostly </a:t>
            </a:r>
            <a:r>
              <a:rPr lang="en-US" dirty="0" err="1"/>
              <a:t>pseudostratified</a:t>
            </a:r>
            <a:r>
              <a:rPr lang="en-US" dirty="0"/>
              <a:t> columnar epithelium, except</a:t>
            </a:r>
          </a:p>
          <a:p>
            <a:pPr lvl="3"/>
            <a:endParaRPr lang="en-US" dirty="0" smtClean="0"/>
          </a:p>
          <a:p>
            <a:pPr lvl="3"/>
            <a:r>
              <a:rPr lang="en-US" sz="2000" dirty="0" smtClean="0"/>
              <a:t>Transitional </a:t>
            </a:r>
            <a:r>
              <a:rPr lang="en-US" sz="2000" dirty="0"/>
              <a:t>epithelium near bladder</a:t>
            </a:r>
          </a:p>
          <a:p>
            <a:pPr lvl="3"/>
            <a:endParaRPr lang="en-US" sz="2000" dirty="0" smtClean="0"/>
          </a:p>
          <a:p>
            <a:pPr lvl="3"/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301782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Urethra</a:t>
            </a: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334000" cy="5105400"/>
          </a:xfrm>
        </p:spPr>
        <p:txBody>
          <a:bodyPr/>
          <a:lstStyle/>
          <a:p>
            <a:r>
              <a:rPr lang="en-US" dirty="0"/>
              <a:t>Sphincters</a:t>
            </a:r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2"/>
            <a:r>
              <a:rPr lang="en-US" dirty="0"/>
              <a:t>Involuntary (smooth muscle) at bladder-urethra junction</a:t>
            </a:r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2"/>
            <a:r>
              <a:rPr lang="en-US" dirty="0"/>
              <a:t>Voluntary (skeletal) muscle surrounding urethra as it passes through pelvic floor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0972" y="137160"/>
            <a:ext cx="2203028" cy="658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4648200" y="1981200"/>
            <a:ext cx="3276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48200" y="2057400"/>
            <a:ext cx="32766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24400" y="2133600"/>
            <a:ext cx="3048000" cy="182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24400" y="3962400"/>
            <a:ext cx="31242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45526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Urethra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562600" cy="5105400"/>
          </a:xfrm>
        </p:spPr>
        <p:txBody>
          <a:bodyPr/>
          <a:lstStyle/>
          <a:p>
            <a:r>
              <a:rPr lang="en-US" dirty="0"/>
              <a:t>Female urethra (3–4 cm)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Tightly </a:t>
            </a:r>
            <a:r>
              <a:rPr lang="en-US" dirty="0"/>
              <a:t>bound to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2"/>
            <a:r>
              <a:rPr lang="en-US" dirty="0"/>
              <a:t>Anterior to vaginal opening; posterior to clitoris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662" y="1600200"/>
            <a:ext cx="31833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410340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Urethra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876800" cy="5105400"/>
          </a:xfrm>
        </p:spPr>
        <p:txBody>
          <a:bodyPr/>
          <a:lstStyle/>
          <a:p>
            <a:r>
              <a:rPr lang="en-US" dirty="0"/>
              <a:t>Male urethra carries semen and urine</a:t>
            </a:r>
          </a:p>
          <a:p>
            <a:pPr lvl="1"/>
            <a:r>
              <a:rPr lang="en-US" dirty="0"/>
              <a:t>Three named regions</a:t>
            </a:r>
          </a:p>
          <a:p>
            <a:pPr lvl="2"/>
            <a:r>
              <a:rPr lang="en-US" b="1" dirty="0" smtClean="0"/>
              <a:t> </a:t>
            </a:r>
            <a:endParaRPr lang="en-US" dirty="0" smtClean="0"/>
          </a:p>
          <a:p>
            <a:pPr lvl="3"/>
            <a:r>
              <a:rPr lang="en-US" dirty="0" smtClean="0"/>
              <a:t>within </a:t>
            </a:r>
            <a:r>
              <a:rPr lang="en-US" dirty="0"/>
              <a:t>prostate gland</a:t>
            </a:r>
          </a:p>
          <a:p>
            <a:pPr lvl="2"/>
            <a:r>
              <a:rPr lang="en-US" b="1" dirty="0"/>
              <a:t>Intermediate part of the urethra</a:t>
            </a:r>
            <a:r>
              <a:rPr lang="en-US" dirty="0"/>
              <a:t> (membranous urethra) </a:t>
            </a:r>
            <a:endParaRPr lang="en-US" dirty="0" smtClean="0"/>
          </a:p>
          <a:p>
            <a:pPr lvl="3"/>
            <a:r>
              <a:rPr lang="en-US" dirty="0" smtClean="0"/>
              <a:t>passes </a:t>
            </a:r>
            <a:r>
              <a:rPr lang="en-US" dirty="0"/>
              <a:t>through </a:t>
            </a:r>
            <a:r>
              <a:rPr lang="en-US" dirty="0" err="1"/>
              <a:t>urogenital</a:t>
            </a:r>
            <a:r>
              <a:rPr lang="en-US" dirty="0"/>
              <a:t> diaphragm from prostate to beginning of penis</a:t>
            </a:r>
          </a:p>
          <a:p>
            <a:pPr lvl="2"/>
            <a:r>
              <a:rPr lang="en-US" b="1" dirty="0" smtClean="0"/>
              <a:t> </a:t>
            </a:r>
            <a:endParaRPr lang="en-US" dirty="0" smtClean="0"/>
          </a:p>
          <a:p>
            <a:pPr lvl="3"/>
            <a:r>
              <a:rPr lang="en-US" dirty="0" smtClean="0"/>
              <a:t>passes </a:t>
            </a:r>
            <a:r>
              <a:rPr lang="en-US" dirty="0"/>
              <a:t>through </a:t>
            </a:r>
            <a:r>
              <a:rPr lang="en-US" dirty="0" smtClean="0"/>
              <a:t>penis; opens </a:t>
            </a:r>
            <a:r>
              <a:rPr lang="en-US" dirty="0"/>
              <a:t>via </a:t>
            </a:r>
            <a:r>
              <a:rPr lang="en-US" b="1" dirty="0"/>
              <a:t>external urethral orifice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300" y="814388"/>
            <a:ext cx="40487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962232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Micturition</a:t>
            </a: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Urination</a:t>
            </a:r>
            <a:r>
              <a:rPr lang="en-US" dirty="0"/>
              <a:t> or voiding</a:t>
            </a:r>
          </a:p>
          <a:p>
            <a:endParaRPr lang="en-US" dirty="0" smtClean="0"/>
          </a:p>
          <a:p>
            <a:r>
              <a:rPr lang="en-US" dirty="0" smtClean="0"/>
              <a:t>Three </a:t>
            </a:r>
            <a:r>
              <a:rPr lang="en-US" dirty="0"/>
              <a:t>simultaneous events must occur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_______________________________________________ muscle </a:t>
            </a:r>
            <a:r>
              <a:rPr lang="en-US" dirty="0"/>
              <a:t>by </a:t>
            </a:r>
            <a:r>
              <a:rPr lang="en-US" dirty="0" smtClean="0"/>
              <a:t>Autonomic Nervous System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Opening </a:t>
            </a:r>
            <a:r>
              <a:rPr lang="en-US" dirty="0"/>
              <a:t>of </a:t>
            </a:r>
            <a:r>
              <a:rPr lang="en-US" dirty="0" smtClean="0"/>
              <a:t>__________________________________________ by Autonomic Nervous System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Opening </a:t>
            </a:r>
            <a:r>
              <a:rPr lang="en-US" dirty="0"/>
              <a:t>of </a:t>
            </a:r>
            <a:r>
              <a:rPr lang="en-US" dirty="0" smtClean="0"/>
              <a:t>_________________________________________ by </a:t>
            </a:r>
            <a:r>
              <a:rPr lang="en-US" dirty="0"/>
              <a:t>somatic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1279222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25" name="Picture 33" descr="figure_23_07a_unlabeled"/>
          <p:cNvPicPr>
            <a:picLocks noChangeAspect="1" noChangeArrowheads="1"/>
          </p:cNvPicPr>
          <p:nvPr/>
        </p:nvPicPr>
        <p:blipFill>
          <a:blip r:embed="rId3" cstate="print"/>
          <a:srcRect b="2847"/>
          <a:stretch>
            <a:fillRect/>
          </a:stretch>
        </p:blipFill>
        <p:spPr bwMode="auto">
          <a:xfrm>
            <a:off x="1889125" y="228600"/>
            <a:ext cx="5365750" cy="6445250"/>
          </a:xfrm>
          <a:prstGeom prst="rect">
            <a:avLst/>
          </a:prstGeom>
          <a:noFill/>
        </p:spPr>
      </p:pic>
      <p:sp>
        <p:nvSpPr>
          <p:cNvPr id="33826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23.7a  Anatomy of the oral cavity (mouth).</a:t>
            </a: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1857375" y="220663"/>
            <a:ext cx="7477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Soft</a:t>
            </a:r>
          </a:p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palate </a:t>
            </a: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1905000" y="1295400"/>
            <a:ext cx="69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Hard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palate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1828800" y="1828800"/>
            <a:ext cx="109378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Oral cavity</a:t>
            </a: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1857375" y="2157413"/>
            <a:ext cx="866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Palatine</a:t>
            </a:r>
          </a:p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tonsil</a:t>
            </a: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1852613" y="2667000"/>
            <a:ext cx="8255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Tongue</a:t>
            </a: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1857375" y="2986088"/>
            <a:ext cx="119221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Oropharynx</a:t>
            </a:r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1857375" y="3295650"/>
            <a:ext cx="13398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Lingual tonsil</a:t>
            </a:r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1852613" y="3657600"/>
            <a:ext cx="9937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Epiglottis</a:t>
            </a:r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1857375" y="4014788"/>
            <a:ext cx="11525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Hyoid bone</a:t>
            </a:r>
          </a:p>
        </p:txBody>
      </p:sp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1857375" y="4414838"/>
            <a:ext cx="15779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Laryngopharynx</a:t>
            </a:r>
          </a:p>
        </p:txBody>
      </p:sp>
      <p:sp>
        <p:nvSpPr>
          <p:cNvPr id="33838" name="Rectangle 46"/>
          <p:cNvSpPr>
            <a:spLocks noChangeArrowheads="1"/>
          </p:cNvSpPr>
          <p:nvPr/>
        </p:nvSpPr>
        <p:spPr bwMode="auto">
          <a:xfrm>
            <a:off x="1857375" y="5281613"/>
            <a:ext cx="114300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Esophagus</a:t>
            </a:r>
          </a:p>
        </p:txBody>
      </p:sp>
      <p:sp>
        <p:nvSpPr>
          <p:cNvPr id="33839" name="Rectangle 47"/>
          <p:cNvSpPr>
            <a:spLocks noChangeArrowheads="1"/>
          </p:cNvSpPr>
          <p:nvPr/>
        </p:nvSpPr>
        <p:spPr bwMode="auto">
          <a:xfrm>
            <a:off x="1838325" y="5976938"/>
            <a:ext cx="8667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Trachea</a:t>
            </a:r>
          </a:p>
        </p:txBody>
      </p:sp>
      <p:sp>
        <p:nvSpPr>
          <p:cNvPr id="33840" name="Rectangle 48"/>
          <p:cNvSpPr>
            <a:spLocks noChangeArrowheads="1"/>
          </p:cNvSpPr>
          <p:nvPr/>
        </p:nvSpPr>
        <p:spPr bwMode="auto">
          <a:xfrm>
            <a:off x="6057900" y="762000"/>
            <a:ext cx="66833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Arial" charset="0"/>
              </a:rPr>
              <a:t>Uvula</a:t>
            </a:r>
          </a:p>
        </p:txBody>
      </p:sp>
      <p:sp>
        <p:nvSpPr>
          <p:cNvPr id="33841" name="Rectangle 49"/>
          <p:cNvSpPr>
            <a:spLocks noChangeArrowheads="1"/>
          </p:cNvSpPr>
          <p:nvPr/>
        </p:nvSpPr>
        <p:spPr bwMode="auto">
          <a:xfrm>
            <a:off x="2243138" y="6419850"/>
            <a:ext cx="46894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>
                <a:latin typeface="Arial Black" pitchFamily="28" charset="0"/>
              </a:rPr>
              <a:t>Sagittal section of the oral cavity and pharynx</a:t>
            </a:r>
          </a:p>
        </p:txBody>
      </p:sp>
      <p:sp>
        <p:nvSpPr>
          <p:cNvPr id="33842" name="Freeform 50"/>
          <p:cNvSpPr>
            <a:spLocks/>
          </p:cNvSpPr>
          <p:nvPr/>
        </p:nvSpPr>
        <p:spPr bwMode="auto">
          <a:xfrm>
            <a:off x="2355850" y="368300"/>
            <a:ext cx="3441700" cy="1387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26" y="0"/>
              </a:cxn>
              <a:cxn ang="0">
                <a:pos x="2168" y="874"/>
              </a:cxn>
            </a:cxnLst>
            <a:rect l="0" t="0" r="r" b="b"/>
            <a:pathLst>
              <a:path w="2168" h="874">
                <a:moveTo>
                  <a:pt x="0" y="0"/>
                </a:moveTo>
                <a:lnTo>
                  <a:pt x="1426" y="0"/>
                </a:lnTo>
                <a:lnTo>
                  <a:pt x="2168" y="874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44" name="Freeform 52"/>
          <p:cNvSpPr>
            <a:spLocks/>
          </p:cNvSpPr>
          <p:nvPr/>
        </p:nvSpPr>
        <p:spPr bwMode="auto">
          <a:xfrm>
            <a:off x="2590799" y="1447800"/>
            <a:ext cx="2201863" cy="292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4" y="3"/>
              </a:cxn>
            </a:cxnLst>
            <a:rect l="0" t="0" r="r" b="b"/>
            <a:pathLst>
              <a:path w="1444" h="3">
                <a:moveTo>
                  <a:pt x="0" y="0"/>
                </a:moveTo>
                <a:lnTo>
                  <a:pt x="1444" y="3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45" name="Freeform 53"/>
          <p:cNvSpPr>
            <a:spLocks/>
          </p:cNvSpPr>
          <p:nvPr/>
        </p:nvSpPr>
        <p:spPr bwMode="auto">
          <a:xfrm>
            <a:off x="2895600" y="1968500"/>
            <a:ext cx="1909763" cy="45719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1156" y="67"/>
              </a:cxn>
              <a:cxn ang="0">
                <a:pos x="1195" y="0"/>
              </a:cxn>
            </a:cxnLst>
            <a:rect l="0" t="0" r="r" b="b"/>
            <a:pathLst>
              <a:path w="1195" h="67">
                <a:moveTo>
                  <a:pt x="0" y="65"/>
                </a:moveTo>
                <a:lnTo>
                  <a:pt x="1156" y="67"/>
                </a:lnTo>
                <a:lnTo>
                  <a:pt x="1195" y="0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46" name="Freeform 54"/>
          <p:cNvSpPr>
            <a:spLocks/>
          </p:cNvSpPr>
          <p:nvPr/>
        </p:nvSpPr>
        <p:spPr bwMode="auto">
          <a:xfrm>
            <a:off x="2686050" y="2306638"/>
            <a:ext cx="3638550" cy="4365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61" y="6"/>
              </a:cxn>
              <a:cxn ang="0">
                <a:pos x="2409" y="254"/>
              </a:cxn>
            </a:cxnLst>
            <a:rect l="0" t="0" r="r" b="b"/>
            <a:pathLst>
              <a:path w="2409" h="254">
                <a:moveTo>
                  <a:pt x="0" y="0"/>
                </a:moveTo>
                <a:lnTo>
                  <a:pt x="1361" y="6"/>
                </a:lnTo>
                <a:lnTo>
                  <a:pt x="2409" y="254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47" name="Freeform 55"/>
          <p:cNvSpPr>
            <a:spLocks/>
          </p:cNvSpPr>
          <p:nvPr/>
        </p:nvSpPr>
        <p:spPr bwMode="auto">
          <a:xfrm>
            <a:off x="2633663" y="2811463"/>
            <a:ext cx="1930400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16" y="2"/>
              </a:cxn>
            </a:cxnLst>
            <a:rect l="0" t="0" r="r" b="b"/>
            <a:pathLst>
              <a:path w="1216" h="2">
                <a:moveTo>
                  <a:pt x="0" y="0"/>
                </a:moveTo>
                <a:lnTo>
                  <a:pt x="1216" y="2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48" name="Freeform 56"/>
          <p:cNvSpPr>
            <a:spLocks/>
          </p:cNvSpPr>
          <p:nvPr/>
        </p:nvSpPr>
        <p:spPr bwMode="auto">
          <a:xfrm>
            <a:off x="3013075" y="3130550"/>
            <a:ext cx="3540125" cy="69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47" y="1"/>
              </a:cxn>
            </a:cxnLst>
            <a:rect l="0" t="0" r="r" b="b"/>
            <a:pathLst>
              <a:path w="2347" h="1">
                <a:moveTo>
                  <a:pt x="0" y="0"/>
                </a:moveTo>
                <a:lnTo>
                  <a:pt x="2347" y="1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49" name="Freeform 57"/>
          <p:cNvSpPr>
            <a:spLocks/>
          </p:cNvSpPr>
          <p:nvPr/>
        </p:nvSpPr>
        <p:spPr bwMode="auto">
          <a:xfrm>
            <a:off x="3157538" y="3427413"/>
            <a:ext cx="2862262" cy="457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96" y="1"/>
              </a:cxn>
            </a:cxnLst>
            <a:rect l="0" t="0" r="r" b="b"/>
            <a:pathLst>
              <a:path w="1896" h="1">
                <a:moveTo>
                  <a:pt x="0" y="0"/>
                </a:moveTo>
                <a:lnTo>
                  <a:pt x="1896" y="1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50" name="Freeform 58"/>
          <p:cNvSpPr>
            <a:spLocks/>
          </p:cNvSpPr>
          <p:nvPr/>
        </p:nvSpPr>
        <p:spPr bwMode="auto">
          <a:xfrm>
            <a:off x="2809875" y="3790950"/>
            <a:ext cx="3673475" cy="793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2314" y="0"/>
              </a:cxn>
            </a:cxnLst>
            <a:rect l="0" t="0" r="r" b="b"/>
            <a:pathLst>
              <a:path w="2314" h="5">
                <a:moveTo>
                  <a:pt x="0" y="5"/>
                </a:moveTo>
                <a:lnTo>
                  <a:pt x="2314" y="0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51" name="Freeform 59"/>
          <p:cNvSpPr>
            <a:spLocks/>
          </p:cNvSpPr>
          <p:nvPr/>
        </p:nvSpPr>
        <p:spPr bwMode="auto">
          <a:xfrm>
            <a:off x="6380163" y="1025525"/>
            <a:ext cx="4762" cy="1336675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842"/>
              </a:cxn>
            </a:cxnLst>
            <a:rect l="0" t="0" r="r" b="b"/>
            <a:pathLst>
              <a:path w="3" h="842">
                <a:moveTo>
                  <a:pt x="3" y="0"/>
                </a:moveTo>
                <a:lnTo>
                  <a:pt x="0" y="842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52" name="Freeform 60"/>
          <p:cNvSpPr>
            <a:spLocks/>
          </p:cNvSpPr>
          <p:nvPr/>
        </p:nvSpPr>
        <p:spPr bwMode="auto">
          <a:xfrm>
            <a:off x="2974975" y="4159250"/>
            <a:ext cx="2460625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550" y="0"/>
              </a:cxn>
            </a:cxnLst>
            <a:rect l="0" t="0" r="r" b="b"/>
            <a:pathLst>
              <a:path w="1550" h="4">
                <a:moveTo>
                  <a:pt x="0" y="4"/>
                </a:moveTo>
                <a:lnTo>
                  <a:pt x="1550" y="0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53" name="Freeform 61"/>
          <p:cNvSpPr>
            <a:spLocks/>
          </p:cNvSpPr>
          <p:nvPr/>
        </p:nvSpPr>
        <p:spPr bwMode="auto">
          <a:xfrm>
            <a:off x="3406775" y="4559300"/>
            <a:ext cx="3387725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2134" y="0"/>
              </a:cxn>
            </a:cxnLst>
            <a:rect l="0" t="0" r="r" b="b"/>
            <a:pathLst>
              <a:path w="2134" h="4">
                <a:moveTo>
                  <a:pt x="0" y="4"/>
                </a:moveTo>
                <a:lnTo>
                  <a:pt x="2134" y="0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54" name="Freeform 62"/>
          <p:cNvSpPr>
            <a:spLocks/>
          </p:cNvSpPr>
          <p:nvPr/>
        </p:nvSpPr>
        <p:spPr bwMode="auto">
          <a:xfrm>
            <a:off x="2965450" y="5422900"/>
            <a:ext cx="403860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44" y="0"/>
              </a:cxn>
            </a:cxnLst>
            <a:rect l="0" t="0" r="r" b="b"/>
            <a:pathLst>
              <a:path w="2544" h="1">
                <a:moveTo>
                  <a:pt x="0" y="0"/>
                </a:moveTo>
                <a:lnTo>
                  <a:pt x="2544" y="0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55" name="Freeform 63"/>
          <p:cNvSpPr>
            <a:spLocks/>
          </p:cNvSpPr>
          <p:nvPr/>
        </p:nvSpPr>
        <p:spPr bwMode="auto">
          <a:xfrm>
            <a:off x="2654300" y="6113463"/>
            <a:ext cx="39370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80" y="1"/>
              </a:cxn>
            </a:cxnLst>
            <a:rect l="0" t="0" r="r" b="b"/>
            <a:pathLst>
              <a:path w="2480" h="1">
                <a:moveTo>
                  <a:pt x="0" y="0"/>
                </a:moveTo>
                <a:lnTo>
                  <a:pt x="2480" y="1"/>
                </a:ln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Micturition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Reflexive urination </a:t>
            </a:r>
            <a:r>
              <a:rPr lang="en-US" dirty="0" smtClean="0"/>
              <a:t>(________________________________)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Distension </a:t>
            </a:r>
            <a:r>
              <a:rPr lang="en-US" dirty="0"/>
              <a:t>of bladder activates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Excitation </a:t>
            </a:r>
            <a:r>
              <a:rPr lang="en-US" dirty="0"/>
              <a:t>of parasympathetic neurons in reflex center in sacral region of spinal cord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Contraction </a:t>
            </a:r>
            <a:r>
              <a:rPr lang="en-US" dirty="0"/>
              <a:t>of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Contraction </a:t>
            </a:r>
            <a:r>
              <a:rPr lang="en-US" dirty="0"/>
              <a:t>(opening) of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Inhibition </a:t>
            </a:r>
            <a:r>
              <a:rPr lang="en-US" dirty="0"/>
              <a:t>of somatic pathways to external sphincter, allowing its relaxation (opening)</a:t>
            </a:r>
          </a:p>
        </p:txBody>
      </p:sp>
    </p:spTree>
    <p:extLst>
      <p:ext uri="{BB962C8B-B14F-4D97-AF65-F5344CB8AC3E}">
        <p14:creationId xmlns:p14="http://schemas.microsoft.com/office/powerpoint/2010/main" val="419789881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Micturition</a:t>
            </a:r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Pontine control centers mature between ages 2 and 3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Pontine </a:t>
            </a:r>
            <a:r>
              <a:rPr lang="en-US" b="1" dirty="0" smtClean="0"/>
              <a:t>_________________________________ </a:t>
            </a:r>
            <a:r>
              <a:rPr lang="en-US" dirty="0" smtClean="0"/>
              <a:t>inhibits </a:t>
            </a:r>
            <a:r>
              <a:rPr lang="en-US" dirty="0" err="1"/>
              <a:t>micturition</a:t>
            </a:r>
            <a:endParaRPr lang="en-US" dirty="0"/>
          </a:p>
          <a:p>
            <a:pPr lvl="2"/>
            <a:r>
              <a:rPr lang="en-US" dirty="0"/>
              <a:t>Inhibits parasympathetic pathways</a:t>
            </a:r>
          </a:p>
          <a:p>
            <a:pPr lvl="2"/>
            <a:r>
              <a:rPr lang="en-US" dirty="0"/>
              <a:t>Excites sympathetic and somatic efferent pathways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Pontine </a:t>
            </a:r>
            <a:r>
              <a:rPr lang="en-US" b="1" dirty="0" err="1"/>
              <a:t>micturition</a:t>
            </a:r>
            <a:r>
              <a:rPr lang="en-US" b="1" dirty="0"/>
              <a:t> center </a:t>
            </a:r>
            <a:r>
              <a:rPr lang="en-US" dirty="0" smtClean="0"/>
              <a:t>_</a:t>
            </a:r>
            <a:endParaRPr lang="en-US" dirty="0"/>
          </a:p>
          <a:p>
            <a:pPr lvl="2"/>
            <a:r>
              <a:rPr lang="en-US" dirty="0"/>
              <a:t>Excites parasympathetic pathways</a:t>
            </a:r>
          </a:p>
          <a:p>
            <a:pPr lvl="2"/>
            <a:r>
              <a:rPr lang="en-US" dirty="0"/>
              <a:t>Inhibits sympathetic and somatic efferent pathways</a:t>
            </a:r>
          </a:p>
        </p:txBody>
      </p:sp>
    </p:spTree>
    <p:extLst>
      <p:ext uri="{BB962C8B-B14F-4D97-AF65-F5344CB8AC3E}">
        <p14:creationId xmlns:p14="http://schemas.microsoft.com/office/powerpoint/2010/main" val="65042010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______________________________________ </a:t>
            </a:r>
            <a:r>
              <a:rPr lang="en-US" dirty="0" smtClean="0"/>
              <a:t>usually </a:t>
            </a:r>
            <a:r>
              <a:rPr lang="en-US" dirty="0"/>
              <a:t>from weakened pelvic muscles</a:t>
            </a:r>
          </a:p>
          <a:p>
            <a:pPr lvl="1"/>
            <a:endParaRPr lang="en-US" i="1" dirty="0" smtClean="0"/>
          </a:p>
          <a:p>
            <a:pPr lvl="1"/>
            <a:r>
              <a:rPr lang="en-US" dirty="0" smtClean="0"/>
              <a:t>Stress </a:t>
            </a:r>
            <a:r>
              <a:rPr lang="en-US" dirty="0"/>
              <a:t>incontinence</a:t>
            </a:r>
          </a:p>
          <a:p>
            <a:pPr lvl="2"/>
            <a:r>
              <a:rPr lang="en-US" dirty="0"/>
              <a:t>Increased </a:t>
            </a:r>
            <a:r>
              <a:rPr lang="en-US" dirty="0" smtClean="0"/>
              <a:t>________________________________________________ forces </a:t>
            </a:r>
            <a:r>
              <a:rPr lang="en-US" dirty="0"/>
              <a:t>urine through external sphincter</a:t>
            </a:r>
          </a:p>
          <a:p>
            <a:pPr lvl="1"/>
            <a:endParaRPr lang="en-US" i="1" dirty="0" smtClean="0"/>
          </a:p>
          <a:p>
            <a:pPr lvl="1"/>
            <a:endParaRPr lang="en-US" i="1" dirty="0" smtClean="0"/>
          </a:p>
          <a:p>
            <a:pPr lvl="1"/>
            <a:r>
              <a:rPr lang="en-US" dirty="0" smtClean="0"/>
              <a:t>Overflow </a:t>
            </a:r>
            <a:r>
              <a:rPr lang="en-US" dirty="0"/>
              <a:t>incontinence</a:t>
            </a:r>
          </a:p>
          <a:p>
            <a:pPr lvl="2"/>
            <a:r>
              <a:rPr lang="en-US" dirty="0"/>
              <a:t>Urine dribbles when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7018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Urinary retention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Bladder 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Common </a:t>
            </a:r>
            <a:r>
              <a:rPr lang="en-US" dirty="0"/>
              <a:t>after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     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Treatment </a:t>
            </a:r>
          </a:p>
          <a:p>
            <a:pPr lvl="2"/>
            <a:r>
              <a:rPr lang="en-US" dirty="0" smtClean="0"/>
              <a:t>catheterization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8618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7244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common congenital abnormalities</a:t>
            </a:r>
          </a:p>
          <a:p>
            <a:endParaRPr lang="en-US" i="1" dirty="0" smtClean="0"/>
          </a:p>
          <a:p>
            <a:r>
              <a:rPr lang="en-US" i="1" dirty="0" smtClean="0"/>
              <a:t> </a:t>
            </a:r>
            <a:endParaRPr lang="en-US" dirty="0"/>
          </a:p>
          <a:p>
            <a:pPr lvl="1"/>
            <a:r>
              <a:rPr lang="en-US" dirty="0"/>
              <a:t>Two kidneys fuse across midline </a:t>
            </a:r>
            <a:r>
              <a:rPr lang="en-US" dirty="0">
                <a:sym typeface="Wingdings" pitchFamily="80" charset="2"/>
              </a:rPr>
              <a:t> single U-shaped kidney; usually </a:t>
            </a:r>
            <a:r>
              <a:rPr lang="en-US" dirty="0" smtClean="0">
                <a:sym typeface="Wingdings" pitchFamily="80" charset="2"/>
              </a:rPr>
              <a:t>_</a:t>
            </a:r>
            <a:endParaRPr lang="en-US" dirty="0"/>
          </a:p>
          <a:p>
            <a:endParaRPr lang="en-US" i="1" dirty="0" smtClean="0"/>
          </a:p>
          <a:p>
            <a:r>
              <a:rPr lang="en-US" i="1" dirty="0" err="1" smtClean="0"/>
              <a:t>Hypospadias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Corrected surgically at ~ 12 months</a:t>
            </a:r>
          </a:p>
        </p:txBody>
      </p:sp>
      <p:pic>
        <p:nvPicPr>
          <p:cNvPr id="35842" name="Picture 2" descr="http://wikis.lib.ncsu.edu/images/4/4c/HSkidne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5425" y="1524000"/>
            <a:ext cx="3838575" cy="1247775"/>
          </a:xfrm>
          <a:prstGeom prst="rect">
            <a:avLst/>
          </a:prstGeom>
          <a:noFill/>
        </p:spPr>
      </p:pic>
      <p:pic>
        <p:nvPicPr>
          <p:cNvPr id="35844" name="Picture 4" descr="http://biology-forums.com/gallery/14755_26_10_12_5_19_56_9661165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50" y="3352800"/>
            <a:ext cx="363855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868900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53000" cy="563562"/>
          </a:xfrm>
        </p:spPr>
        <p:txBody>
          <a:bodyPr/>
          <a:lstStyle/>
          <a:p>
            <a:r>
              <a:rPr lang="en-US" dirty="0"/>
              <a:t>Homeostatic Imbalance</a:t>
            </a: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029200" cy="5105400"/>
          </a:xfrm>
        </p:spPr>
        <p:txBody>
          <a:bodyPr/>
          <a:lstStyle/>
          <a:p>
            <a:r>
              <a:rPr lang="en-US" i="1" dirty="0"/>
              <a:t>Polycystic kidney disease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Many __________________________ interfere </a:t>
            </a:r>
            <a:r>
              <a:rPr lang="en-US" dirty="0"/>
              <a:t>with function</a:t>
            </a:r>
          </a:p>
          <a:p>
            <a:pPr lvl="2"/>
            <a:r>
              <a:rPr lang="en-US" dirty="0" err="1"/>
              <a:t>Autosomal</a:t>
            </a:r>
            <a:r>
              <a:rPr lang="en-US" dirty="0"/>
              <a:t> dominant form </a:t>
            </a:r>
            <a:endParaRPr lang="en-US" dirty="0" smtClean="0"/>
          </a:p>
          <a:p>
            <a:pPr lvl="3"/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err="1"/>
              <a:t>Autosomal</a:t>
            </a:r>
            <a:r>
              <a:rPr lang="en-US" dirty="0"/>
              <a:t> recessive </a:t>
            </a:r>
            <a:endParaRPr lang="en-US" dirty="0" smtClean="0"/>
          </a:p>
          <a:p>
            <a:pPr lvl="3"/>
            <a:r>
              <a:rPr lang="en-US" dirty="0" smtClean="0"/>
              <a:t> </a:t>
            </a:r>
            <a:r>
              <a:rPr lang="en-US" dirty="0"/>
              <a:t>more severe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Cause </a:t>
            </a:r>
            <a:r>
              <a:rPr lang="en-US" dirty="0"/>
              <a:t>unknown but involves defect in signaling proteins</a:t>
            </a:r>
          </a:p>
          <a:p>
            <a:endParaRPr lang="en-US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5" y="0"/>
            <a:ext cx="36671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http://www.nature.com/scitable/content/ne0000/ne0000/ne0000/ne0000/57463/EJHG_5201162f1-f1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1325" y="3505200"/>
            <a:ext cx="2242675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30153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313" y="6553200"/>
            <a:ext cx="5399087" cy="179388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Developmental Aspects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Most elderly people have abnormal kidneys </a:t>
            </a:r>
            <a:r>
              <a:rPr lang="en-US" dirty="0" err="1"/>
              <a:t>histologically</a:t>
            </a:r>
            <a:endParaRPr lang="en-US" dirty="0"/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nephrons</a:t>
            </a:r>
            <a:r>
              <a:rPr lang="en-US" dirty="0" smtClean="0"/>
              <a:t> _</a:t>
            </a:r>
          </a:p>
          <a:p>
            <a:pPr lvl="1"/>
            <a:r>
              <a:rPr lang="en-US" dirty="0" smtClean="0"/>
              <a:t>tubule </a:t>
            </a:r>
            <a:r>
              <a:rPr lang="en-US" dirty="0"/>
              <a:t>cells less efficient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GFR </a:t>
            </a:r>
            <a:r>
              <a:rPr lang="en-US" dirty="0"/>
              <a:t>½ that of young adult by age 80</a:t>
            </a:r>
          </a:p>
          <a:p>
            <a:pPr lvl="2"/>
            <a:r>
              <a:rPr lang="en-US" dirty="0" smtClean="0"/>
              <a:t>atherosclerosis </a:t>
            </a:r>
            <a:r>
              <a:rPr lang="en-US" dirty="0"/>
              <a:t>of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Bladder </a:t>
            </a:r>
            <a:r>
              <a:rPr lang="en-US" dirty="0"/>
              <a:t>shrinks; loss of bladder tone </a:t>
            </a:r>
            <a:endParaRPr lang="en-US" dirty="0" smtClean="0">
              <a:sym typeface="Wingdings" pitchFamily="80" charset="2"/>
            </a:endParaRPr>
          </a:p>
          <a:p>
            <a:pPr lvl="1"/>
            <a:r>
              <a:rPr lang="en-US" smtClean="0">
                <a:sym typeface="Wingdings" pitchFamily="80" charset="2"/>
              </a:rPr>
              <a:t> </a:t>
            </a:r>
            <a:endParaRPr lang="en-US" dirty="0" smtClean="0">
              <a:sym typeface="Wingdings" pitchFamily="80" charset="2"/>
            </a:endParaRPr>
          </a:p>
          <a:p>
            <a:pPr lvl="2"/>
            <a:r>
              <a:rPr lang="en-US" dirty="0" smtClean="0">
                <a:sym typeface="Wingdings" pitchFamily="80" charset="2"/>
              </a:rPr>
              <a:t>Needing to get up during night/sleep to urinate</a:t>
            </a:r>
          </a:p>
          <a:p>
            <a:pPr lvl="1"/>
            <a:r>
              <a:rPr lang="en-US" dirty="0" smtClean="0">
                <a:sym typeface="Wingdings" pitchFamily="80" charset="2"/>
              </a:rPr>
              <a:t>incontinence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79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Lips and Cheeks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Contain </a:t>
            </a:r>
            <a:r>
              <a:rPr lang="en-US" dirty="0" smtClean="0"/>
              <a:t>___________________________________ and </a:t>
            </a:r>
            <a:r>
              <a:rPr lang="en-US" dirty="0" err="1"/>
              <a:t>buccinator</a:t>
            </a:r>
            <a:r>
              <a:rPr lang="en-US" dirty="0"/>
              <a:t> muscles</a:t>
            </a:r>
          </a:p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recess </a:t>
            </a:r>
            <a:r>
              <a:rPr lang="en-US" dirty="0"/>
              <a:t>internal to lips </a:t>
            </a:r>
            <a:r>
              <a:rPr lang="en-US" b="1" dirty="0"/>
              <a:t>(</a:t>
            </a:r>
            <a:r>
              <a:rPr lang="en-US" dirty="0"/>
              <a:t>labia</a:t>
            </a:r>
            <a:r>
              <a:rPr lang="en-US" b="1" dirty="0"/>
              <a:t>)</a:t>
            </a:r>
            <a:r>
              <a:rPr lang="en-US" dirty="0"/>
              <a:t> and cheeks, external to teeth and gums </a:t>
            </a:r>
          </a:p>
          <a:p>
            <a:r>
              <a:rPr lang="en-US" b="1" dirty="0"/>
              <a:t>Oral cavity</a:t>
            </a:r>
            <a:r>
              <a:rPr lang="en-US" dirty="0"/>
              <a:t> proper </a:t>
            </a:r>
            <a:endParaRPr lang="en-US" dirty="0" smtClean="0"/>
          </a:p>
          <a:p>
            <a:pPr lvl="1"/>
            <a:r>
              <a:rPr lang="en-US" dirty="0" smtClean="0"/>
              <a:t>lies </a:t>
            </a:r>
            <a:r>
              <a:rPr lang="en-US" dirty="0"/>
              <a:t>within teeth and gums</a:t>
            </a:r>
          </a:p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median </a:t>
            </a:r>
            <a:r>
              <a:rPr lang="en-US" dirty="0"/>
              <a:t>attachment of each lip to gum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85" name="Picture 45" descr="figure_23_07b_unlabeled"/>
          <p:cNvPicPr>
            <a:picLocks noChangeAspect="1" noChangeArrowheads="1"/>
          </p:cNvPicPr>
          <p:nvPr/>
        </p:nvPicPr>
        <p:blipFill>
          <a:blip r:embed="rId3" cstate="print"/>
          <a:srcRect b="2704"/>
          <a:stretch>
            <a:fillRect/>
          </a:stretch>
        </p:blipFill>
        <p:spPr bwMode="auto">
          <a:xfrm>
            <a:off x="1604963" y="111125"/>
            <a:ext cx="5932487" cy="6454775"/>
          </a:xfrm>
          <a:prstGeom prst="rect">
            <a:avLst/>
          </a:prstGeom>
          <a:noFill/>
        </p:spPr>
      </p:pic>
      <p:sp>
        <p:nvSpPr>
          <p:cNvPr id="35886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23.7b  Anatomy of the oral cavity (mouth).</a:t>
            </a:r>
          </a:p>
        </p:txBody>
      </p:sp>
      <p:sp>
        <p:nvSpPr>
          <p:cNvPr id="35887" name="Rectangle 47"/>
          <p:cNvSpPr>
            <a:spLocks noChangeArrowheads="1"/>
          </p:cNvSpPr>
          <p:nvPr/>
        </p:nvSpPr>
        <p:spPr bwMode="auto">
          <a:xfrm>
            <a:off x="1698625" y="733425"/>
            <a:ext cx="984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Gingivae </a:t>
            </a:r>
          </a:p>
          <a:p>
            <a:r>
              <a:rPr lang="en-US" sz="1400" b="1">
                <a:latin typeface="Arial" charset="0"/>
              </a:rPr>
              <a:t>(gums)</a:t>
            </a:r>
          </a:p>
        </p:txBody>
      </p:sp>
      <p:sp>
        <p:nvSpPr>
          <p:cNvPr id="35888" name="Rectangle 48"/>
          <p:cNvSpPr>
            <a:spLocks noChangeArrowheads="1"/>
          </p:cNvSpPr>
          <p:nvPr/>
        </p:nvSpPr>
        <p:spPr bwMode="auto">
          <a:xfrm>
            <a:off x="1695450" y="1314450"/>
            <a:ext cx="866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Palatine</a:t>
            </a:r>
          </a:p>
          <a:p>
            <a:r>
              <a:rPr lang="en-US" sz="1400" b="1">
                <a:latin typeface="Arial" charset="0"/>
              </a:rPr>
              <a:t>raphe</a:t>
            </a:r>
          </a:p>
        </p:txBody>
      </p:sp>
      <p:sp>
        <p:nvSpPr>
          <p:cNvPr id="35889" name="Rectangle 49"/>
          <p:cNvSpPr>
            <a:spLocks noChangeArrowheads="1"/>
          </p:cNvSpPr>
          <p:nvPr/>
        </p:nvSpPr>
        <p:spPr bwMode="auto">
          <a:xfrm>
            <a:off x="1692275" y="1857375"/>
            <a:ext cx="698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Hard</a:t>
            </a:r>
          </a:p>
          <a:p>
            <a:r>
              <a:rPr lang="en-US" sz="1400" b="1">
                <a:latin typeface="Arial" charset="0"/>
              </a:rPr>
              <a:t>palate</a:t>
            </a:r>
          </a:p>
        </p:txBody>
      </p:sp>
      <p:sp>
        <p:nvSpPr>
          <p:cNvPr id="35890" name="Rectangle 50"/>
          <p:cNvSpPr>
            <a:spLocks noChangeArrowheads="1"/>
          </p:cNvSpPr>
          <p:nvPr/>
        </p:nvSpPr>
        <p:spPr bwMode="auto">
          <a:xfrm>
            <a:off x="1695450" y="2263775"/>
            <a:ext cx="698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Soft</a:t>
            </a:r>
          </a:p>
          <a:p>
            <a:r>
              <a:rPr lang="en-US" sz="1400" b="1">
                <a:latin typeface="Arial" charset="0"/>
              </a:rPr>
              <a:t>palate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1752600" y="3581400"/>
            <a:ext cx="866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 dirty="0">
                <a:latin typeface="Arial" charset="0"/>
              </a:rPr>
              <a:t>Palatine</a:t>
            </a:r>
          </a:p>
          <a:p>
            <a:r>
              <a:rPr lang="en-US" sz="1400" b="1" dirty="0">
                <a:latin typeface="Arial" charset="0"/>
              </a:rPr>
              <a:t>tonsil</a:t>
            </a:r>
          </a:p>
        </p:txBody>
      </p:sp>
      <p:sp>
        <p:nvSpPr>
          <p:cNvPr id="35893" name="Rectangle 53"/>
          <p:cNvSpPr>
            <a:spLocks noChangeArrowheads="1"/>
          </p:cNvSpPr>
          <p:nvPr/>
        </p:nvSpPr>
        <p:spPr bwMode="auto">
          <a:xfrm>
            <a:off x="1687513" y="5210175"/>
            <a:ext cx="1360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Oral vestibule</a:t>
            </a:r>
          </a:p>
        </p:txBody>
      </p:sp>
      <p:sp>
        <p:nvSpPr>
          <p:cNvPr id="35894" name="Rectangle 54"/>
          <p:cNvSpPr>
            <a:spLocks noChangeArrowheads="1"/>
          </p:cNvSpPr>
          <p:nvPr/>
        </p:nvSpPr>
        <p:spPr bwMode="auto">
          <a:xfrm>
            <a:off x="1695450" y="5600700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Lower lip</a:t>
            </a:r>
          </a:p>
        </p:txBody>
      </p:sp>
      <p:sp>
        <p:nvSpPr>
          <p:cNvPr id="35895" name="Rectangle 55"/>
          <p:cNvSpPr>
            <a:spLocks noChangeArrowheads="1"/>
          </p:cNvSpPr>
          <p:nvPr/>
        </p:nvSpPr>
        <p:spPr bwMode="auto">
          <a:xfrm>
            <a:off x="1698625" y="2686050"/>
            <a:ext cx="668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 dirty="0">
                <a:latin typeface="Arial" charset="0"/>
              </a:rPr>
              <a:t>Uvula</a:t>
            </a:r>
          </a:p>
        </p:txBody>
      </p:sp>
      <p:sp>
        <p:nvSpPr>
          <p:cNvPr id="35896" name="Rectangle 56"/>
          <p:cNvSpPr>
            <a:spLocks noChangeArrowheads="1"/>
          </p:cNvSpPr>
          <p:nvPr/>
        </p:nvSpPr>
        <p:spPr bwMode="auto">
          <a:xfrm>
            <a:off x="5918200" y="514350"/>
            <a:ext cx="95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Upper lip</a:t>
            </a:r>
          </a:p>
        </p:txBody>
      </p:sp>
      <p:sp>
        <p:nvSpPr>
          <p:cNvPr id="35897" name="Rectangle 57"/>
          <p:cNvSpPr>
            <a:spLocks noChangeArrowheads="1"/>
          </p:cNvSpPr>
          <p:nvPr/>
        </p:nvSpPr>
        <p:spPr bwMode="auto">
          <a:xfrm>
            <a:off x="5916613" y="927100"/>
            <a:ext cx="94456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>
                <a:latin typeface="Arial" charset="0"/>
              </a:rPr>
              <a:t>Superior</a:t>
            </a:r>
          </a:p>
          <a:p>
            <a:pPr>
              <a:lnSpc>
                <a:spcPct val="95000"/>
              </a:lnSpc>
            </a:pPr>
            <a:r>
              <a:rPr lang="en-US" sz="1400" b="1">
                <a:latin typeface="Arial" charset="0"/>
              </a:rPr>
              <a:t>labial</a:t>
            </a:r>
          </a:p>
          <a:p>
            <a:pPr>
              <a:lnSpc>
                <a:spcPct val="95000"/>
              </a:lnSpc>
            </a:pPr>
            <a:r>
              <a:rPr lang="en-US" sz="1400" b="1">
                <a:latin typeface="Arial" charset="0"/>
              </a:rPr>
              <a:t>frenulum</a:t>
            </a:r>
          </a:p>
        </p:txBody>
      </p:sp>
      <p:sp>
        <p:nvSpPr>
          <p:cNvPr id="35898" name="Rectangle 58"/>
          <p:cNvSpPr>
            <a:spLocks noChangeArrowheads="1"/>
          </p:cNvSpPr>
          <p:nvPr/>
        </p:nvSpPr>
        <p:spPr bwMode="auto">
          <a:xfrm>
            <a:off x="5918200" y="1644650"/>
            <a:ext cx="1330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Palatoglossal</a:t>
            </a:r>
          </a:p>
          <a:p>
            <a:r>
              <a:rPr lang="en-US" sz="1400" b="1">
                <a:latin typeface="Arial" charset="0"/>
              </a:rPr>
              <a:t>arch</a:t>
            </a:r>
          </a:p>
        </p:txBody>
      </p:sp>
      <p:sp>
        <p:nvSpPr>
          <p:cNvPr id="35899" name="Rectangle 59"/>
          <p:cNvSpPr>
            <a:spLocks noChangeArrowheads="1"/>
          </p:cNvSpPr>
          <p:nvPr/>
        </p:nvSpPr>
        <p:spPr bwMode="auto">
          <a:xfrm>
            <a:off x="5921375" y="2159000"/>
            <a:ext cx="1666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Palatopharyngeal</a:t>
            </a:r>
          </a:p>
          <a:p>
            <a:r>
              <a:rPr lang="en-US" sz="1400" b="1">
                <a:latin typeface="Arial" charset="0"/>
              </a:rPr>
              <a:t>arch   </a:t>
            </a:r>
          </a:p>
        </p:txBody>
      </p:sp>
      <p:sp>
        <p:nvSpPr>
          <p:cNvPr id="35900" name="Rectangle 60"/>
          <p:cNvSpPr>
            <a:spLocks noChangeArrowheads="1"/>
          </p:cNvSpPr>
          <p:nvPr/>
        </p:nvSpPr>
        <p:spPr bwMode="auto">
          <a:xfrm>
            <a:off x="5918200" y="2965450"/>
            <a:ext cx="13795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Posterior wall</a:t>
            </a:r>
          </a:p>
          <a:p>
            <a:r>
              <a:rPr lang="en-US" sz="1400" b="1">
                <a:latin typeface="Arial" charset="0"/>
              </a:rPr>
              <a:t>of oropharynx</a:t>
            </a:r>
          </a:p>
        </p:txBody>
      </p:sp>
      <p:sp>
        <p:nvSpPr>
          <p:cNvPr id="35901" name="Rectangle 61"/>
          <p:cNvSpPr>
            <a:spLocks noChangeArrowheads="1"/>
          </p:cNvSpPr>
          <p:nvPr/>
        </p:nvSpPr>
        <p:spPr bwMode="auto">
          <a:xfrm>
            <a:off x="5918200" y="3505200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Tongue</a:t>
            </a:r>
          </a:p>
        </p:txBody>
      </p:sp>
      <p:sp>
        <p:nvSpPr>
          <p:cNvPr id="35902" name="Rectangle 62"/>
          <p:cNvSpPr>
            <a:spLocks noChangeArrowheads="1"/>
          </p:cNvSpPr>
          <p:nvPr/>
        </p:nvSpPr>
        <p:spPr bwMode="auto">
          <a:xfrm>
            <a:off x="5918200" y="3952875"/>
            <a:ext cx="162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Lingual frenulum</a:t>
            </a:r>
          </a:p>
        </p:txBody>
      </p:sp>
      <p:sp>
        <p:nvSpPr>
          <p:cNvPr id="35903" name="Rectangle 63"/>
          <p:cNvSpPr>
            <a:spLocks noChangeArrowheads="1"/>
          </p:cNvSpPr>
          <p:nvPr/>
        </p:nvSpPr>
        <p:spPr bwMode="auto">
          <a:xfrm>
            <a:off x="5918200" y="4259263"/>
            <a:ext cx="147796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Opening of</a:t>
            </a:r>
          </a:p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Submandibular</a:t>
            </a:r>
          </a:p>
          <a:p>
            <a:pPr>
              <a:lnSpc>
                <a:spcPct val="90000"/>
              </a:lnSpc>
            </a:pPr>
            <a:r>
              <a:rPr lang="en-US" sz="1400" b="1">
                <a:latin typeface="Arial" charset="0"/>
              </a:rPr>
              <a:t>duct</a:t>
            </a:r>
          </a:p>
        </p:txBody>
      </p:sp>
      <p:sp>
        <p:nvSpPr>
          <p:cNvPr id="35904" name="Rectangle 64"/>
          <p:cNvSpPr>
            <a:spLocks noChangeArrowheads="1"/>
          </p:cNvSpPr>
          <p:nvPr/>
        </p:nvSpPr>
        <p:spPr bwMode="auto">
          <a:xfrm>
            <a:off x="5918200" y="5010150"/>
            <a:ext cx="1576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>
                <a:latin typeface="Arial" charset="0"/>
              </a:rPr>
              <a:t>Gingivae (gums)</a:t>
            </a:r>
          </a:p>
        </p:txBody>
      </p:sp>
      <p:sp>
        <p:nvSpPr>
          <p:cNvPr id="35905" name="Rectangle 65"/>
          <p:cNvSpPr>
            <a:spLocks noChangeArrowheads="1"/>
          </p:cNvSpPr>
          <p:nvPr/>
        </p:nvSpPr>
        <p:spPr bwMode="auto">
          <a:xfrm>
            <a:off x="5918200" y="5468938"/>
            <a:ext cx="13001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>
                <a:latin typeface="Arial" charset="0"/>
              </a:rPr>
              <a:t>Inferior labial</a:t>
            </a:r>
          </a:p>
          <a:p>
            <a:pPr>
              <a:lnSpc>
                <a:spcPct val="95000"/>
              </a:lnSpc>
            </a:pPr>
            <a:r>
              <a:rPr lang="en-US" sz="1400" b="1">
                <a:latin typeface="Arial" charset="0"/>
              </a:rPr>
              <a:t>frenulum</a:t>
            </a:r>
          </a:p>
        </p:txBody>
      </p:sp>
      <p:sp>
        <p:nvSpPr>
          <p:cNvPr id="35906" name="Freeform 66"/>
          <p:cNvSpPr>
            <a:spLocks/>
          </p:cNvSpPr>
          <p:nvPr/>
        </p:nvSpPr>
        <p:spPr bwMode="auto">
          <a:xfrm>
            <a:off x="2625725" y="904875"/>
            <a:ext cx="1409700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0" y="0"/>
              </a:cxn>
              <a:cxn ang="0">
                <a:pos x="888" y="150"/>
              </a:cxn>
            </a:cxnLst>
            <a:rect l="0" t="0" r="r" b="b"/>
            <a:pathLst>
              <a:path w="888" h="150">
                <a:moveTo>
                  <a:pt x="0" y="0"/>
                </a:moveTo>
                <a:lnTo>
                  <a:pt x="170" y="0"/>
                </a:lnTo>
                <a:lnTo>
                  <a:pt x="888" y="15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07" name="Freeform 67"/>
          <p:cNvSpPr>
            <a:spLocks/>
          </p:cNvSpPr>
          <p:nvPr/>
        </p:nvSpPr>
        <p:spPr bwMode="auto">
          <a:xfrm>
            <a:off x="2543175" y="1485900"/>
            <a:ext cx="1790700" cy="669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78" y="0"/>
              </a:cxn>
              <a:cxn ang="0">
                <a:pos x="1128" y="422"/>
              </a:cxn>
            </a:cxnLst>
            <a:rect l="0" t="0" r="r" b="b"/>
            <a:pathLst>
              <a:path w="1128" h="422">
                <a:moveTo>
                  <a:pt x="0" y="0"/>
                </a:moveTo>
                <a:lnTo>
                  <a:pt x="778" y="0"/>
                </a:lnTo>
                <a:lnTo>
                  <a:pt x="1128" y="42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08" name="Freeform 68"/>
          <p:cNvSpPr>
            <a:spLocks/>
          </p:cNvSpPr>
          <p:nvPr/>
        </p:nvSpPr>
        <p:spPr bwMode="auto">
          <a:xfrm>
            <a:off x="2260600" y="2022475"/>
            <a:ext cx="159702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6" y="2"/>
              </a:cxn>
            </a:cxnLst>
            <a:rect l="0" t="0" r="r" b="b"/>
            <a:pathLst>
              <a:path w="1006" h="2">
                <a:moveTo>
                  <a:pt x="0" y="0"/>
                </a:moveTo>
                <a:lnTo>
                  <a:pt x="1006" y="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09" name="Freeform 69"/>
          <p:cNvSpPr>
            <a:spLocks/>
          </p:cNvSpPr>
          <p:nvPr/>
        </p:nvSpPr>
        <p:spPr bwMode="auto">
          <a:xfrm>
            <a:off x="2212975" y="2425700"/>
            <a:ext cx="2114550" cy="15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32" y="10"/>
              </a:cxn>
            </a:cxnLst>
            <a:rect l="0" t="0" r="r" b="b"/>
            <a:pathLst>
              <a:path w="1332" h="10">
                <a:moveTo>
                  <a:pt x="0" y="0"/>
                </a:moveTo>
                <a:lnTo>
                  <a:pt x="1332" y="1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10" name="Freeform 70"/>
          <p:cNvSpPr>
            <a:spLocks/>
          </p:cNvSpPr>
          <p:nvPr/>
        </p:nvSpPr>
        <p:spPr bwMode="auto">
          <a:xfrm>
            <a:off x="3562350" y="2435225"/>
            <a:ext cx="317500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0" y="88"/>
              </a:cxn>
            </a:cxnLst>
            <a:rect l="0" t="0" r="r" b="b"/>
            <a:pathLst>
              <a:path w="200" h="88">
                <a:moveTo>
                  <a:pt x="0" y="0"/>
                </a:moveTo>
                <a:lnTo>
                  <a:pt x="200" y="88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11" name="Freeform 71"/>
          <p:cNvSpPr>
            <a:spLocks/>
          </p:cNvSpPr>
          <p:nvPr/>
        </p:nvSpPr>
        <p:spPr bwMode="auto">
          <a:xfrm>
            <a:off x="2333625" y="2860675"/>
            <a:ext cx="196215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36" y="0"/>
              </a:cxn>
            </a:cxnLst>
            <a:rect l="0" t="0" r="r" b="b"/>
            <a:pathLst>
              <a:path w="1236" h="1">
                <a:moveTo>
                  <a:pt x="0" y="0"/>
                </a:moveTo>
                <a:lnTo>
                  <a:pt x="1236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12" name="Freeform 72"/>
          <p:cNvSpPr>
            <a:spLocks/>
          </p:cNvSpPr>
          <p:nvPr/>
        </p:nvSpPr>
        <p:spPr bwMode="auto">
          <a:xfrm flipV="1">
            <a:off x="2590799" y="3175000"/>
            <a:ext cx="993775" cy="558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8" y="2"/>
              </a:cxn>
            </a:cxnLst>
            <a:rect l="0" t="0" r="r" b="b"/>
            <a:pathLst>
              <a:path w="668" h="2">
                <a:moveTo>
                  <a:pt x="0" y="0"/>
                </a:moveTo>
                <a:lnTo>
                  <a:pt x="668" y="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15" name="Freeform 75"/>
          <p:cNvSpPr>
            <a:spLocks/>
          </p:cNvSpPr>
          <p:nvPr/>
        </p:nvSpPr>
        <p:spPr bwMode="auto">
          <a:xfrm>
            <a:off x="4500563" y="4395788"/>
            <a:ext cx="1485900" cy="15875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413" y="0"/>
              </a:cxn>
              <a:cxn ang="0">
                <a:pos x="936" y="2"/>
              </a:cxn>
            </a:cxnLst>
            <a:rect l="0" t="0" r="r" b="b"/>
            <a:pathLst>
              <a:path w="936" h="100">
                <a:moveTo>
                  <a:pt x="0" y="100"/>
                </a:moveTo>
                <a:lnTo>
                  <a:pt x="413" y="0"/>
                </a:lnTo>
                <a:lnTo>
                  <a:pt x="936" y="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16" name="Freeform 76"/>
          <p:cNvSpPr>
            <a:spLocks/>
          </p:cNvSpPr>
          <p:nvPr/>
        </p:nvSpPr>
        <p:spPr bwMode="auto">
          <a:xfrm>
            <a:off x="4424363" y="4108450"/>
            <a:ext cx="1536700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968" y="0"/>
              </a:cxn>
            </a:cxnLst>
            <a:rect l="0" t="0" r="r" b="b"/>
            <a:pathLst>
              <a:path w="968" h="2">
                <a:moveTo>
                  <a:pt x="0" y="2"/>
                </a:moveTo>
                <a:lnTo>
                  <a:pt x="968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17" name="Freeform 77"/>
          <p:cNvSpPr>
            <a:spLocks/>
          </p:cNvSpPr>
          <p:nvPr/>
        </p:nvSpPr>
        <p:spPr bwMode="auto">
          <a:xfrm>
            <a:off x="4630738" y="3659188"/>
            <a:ext cx="1346200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848" y="0"/>
              </a:cxn>
            </a:cxnLst>
            <a:rect l="0" t="0" r="r" b="b"/>
            <a:pathLst>
              <a:path w="848" h="4">
                <a:moveTo>
                  <a:pt x="0" y="4"/>
                </a:moveTo>
                <a:lnTo>
                  <a:pt x="848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18" name="Freeform 78"/>
          <p:cNvSpPr>
            <a:spLocks/>
          </p:cNvSpPr>
          <p:nvPr/>
        </p:nvSpPr>
        <p:spPr bwMode="auto">
          <a:xfrm>
            <a:off x="4610100" y="3114675"/>
            <a:ext cx="1355725" cy="3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4" y="2"/>
              </a:cxn>
            </a:cxnLst>
            <a:rect l="0" t="0" r="r" b="b"/>
            <a:pathLst>
              <a:path w="854" h="2">
                <a:moveTo>
                  <a:pt x="0" y="0"/>
                </a:moveTo>
                <a:lnTo>
                  <a:pt x="854" y="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19" name="Freeform 79"/>
          <p:cNvSpPr>
            <a:spLocks/>
          </p:cNvSpPr>
          <p:nvPr/>
        </p:nvSpPr>
        <p:spPr bwMode="auto">
          <a:xfrm>
            <a:off x="4833938" y="2312988"/>
            <a:ext cx="1130300" cy="547687"/>
          </a:xfrm>
          <a:custGeom>
            <a:avLst/>
            <a:gdLst/>
            <a:ahLst/>
            <a:cxnLst>
              <a:cxn ang="0">
                <a:pos x="0" y="345"/>
              </a:cxn>
              <a:cxn ang="0">
                <a:pos x="571" y="0"/>
              </a:cxn>
              <a:cxn ang="0">
                <a:pos x="712" y="1"/>
              </a:cxn>
            </a:cxnLst>
            <a:rect l="0" t="0" r="r" b="b"/>
            <a:pathLst>
              <a:path w="712" h="345">
                <a:moveTo>
                  <a:pt x="0" y="345"/>
                </a:moveTo>
                <a:lnTo>
                  <a:pt x="571" y="0"/>
                </a:lnTo>
                <a:lnTo>
                  <a:pt x="712" y="1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20" name="Freeform 80"/>
          <p:cNvSpPr>
            <a:spLocks/>
          </p:cNvSpPr>
          <p:nvPr/>
        </p:nvSpPr>
        <p:spPr bwMode="auto">
          <a:xfrm>
            <a:off x="4827588" y="1787525"/>
            <a:ext cx="1143000" cy="774700"/>
          </a:xfrm>
          <a:custGeom>
            <a:avLst/>
            <a:gdLst/>
            <a:ahLst/>
            <a:cxnLst>
              <a:cxn ang="0">
                <a:pos x="0" y="488"/>
              </a:cxn>
              <a:cxn ang="0">
                <a:pos x="464" y="0"/>
              </a:cxn>
              <a:cxn ang="0">
                <a:pos x="720" y="0"/>
              </a:cxn>
            </a:cxnLst>
            <a:rect l="0" t="0" r="r" b="b"/>
            <a:pathLst>
              <a:path w="720" h="488">
                <a:moveTo>
                  <a:pt x="0" y="488"/>
                </a:moveTo>
                <a:lnTo>
                  <a:pt x="464" y="0"/>
                </a:lnTo>
                <a:lnTo>
                  <a:pt x="72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21" name="Freeform 81"/>
          <p:cNvSpPr>
            <a:spLocks/>
          </p:cNvSpPr>
          <p:nvPr/>
        </p:nvSpPr>
        <p:spPr bwMode="auto">
          <a:xfrm>
            <a:off x="4302125" y="1069975"/>
            <a:ext cx="165735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44" y="0"/>
              </a:cxn>
            </a:cxnLst>
            <a:rect l="0" t="0" r="r" b="b"/>
            <a:pathLst>
              <a:path w="1044" h="1">
                <a:moveTo>
                  <a:pt x="0" y="0"/>
                </a:moveTo>
                <a:lnTo>
                  <a:pt x="1044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22" name="Freeform 82"/>
          <p:cNvSpPr>
            <a:spLocks/>
          </p:cNvSpPr>
          <p:nvPr/>
        </p:nvSpPr>
        <p:spPr bwMode="auto">
          <a:xfrm>
            <a:off x="4606925" y="673100"/>
            <a:ext cx="1371600" cy="66675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688" y="0"/>
              </a:cxn>
              <a:cxn ang="0">
                <a:pos x="864" y="2"/>
              </a:cxn>
            </a:cxnLst>
            <a:rect l="0" t="0" r="r" b="b"/>
            <a:pathLst>
              <a:path w="864" h="42">
                <a:moveTo>
                  <a:pt x="0" y="42"/>
                </a:moveTo>
                <a:lnTo>
                  <a:pt x="688" y="0"/>
                </a:lnTo>
                <a:lnTo>
                  <a:pt x="864" y="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23" name="Freeform 83"/>
          <p:cNvSpPr>
            <a:spLocks/>
          </p:cNvSpPr>
          <p:nvPr/>
        </p:nvSpPr>
        <p:spPr bwMode="auto">
          <a:xfrm>
            <a:off x="4714875" y="5157788"/>
            <a:ext cx="1257300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792" y="0"/>
              </a:cxn>
            </a:cxnLst>
            <a:rect l="0" t="0" r="r" b="b"/>
            <a:pathLst>
              <a:path w="792" h="4">
                <a:moveTo>
                  <a:pt x="0" y="4"/>
                </a:moveTo>
                <a:lnTo>
                  <a:pt x="792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24" name="Freeform 84"/>
          <p:cNvSpPr>
            <a:spLocks/>
          </p:cNvSpPr>
          <p:nvPr/>
        </p:nvSpPr>
        <p:spPr bwMode="auto">
          <a:xfrm>
            <a:off x="4452938" y="5295900"/>
            <a:ext cx="1514475" cy="320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40" y="202"/>
              </a:cxn>
              <a:cxn ang="0">
                <a:pos x="954" y="202"/>
              </a:cxn>
            </a:cxnLst>
            <a:rect l="0" t="0" r="r" b="b"/>
            <a:pathLst>
              <a:path w="954" h="202">
                <a:moveTo>
                  <a:pt x="0" y="0"/>
                </a:moveTo>
                <a:lnTo>
                  <a:pt x="440" y="202"/>
                </a:lnTo>
                <a:lnTo>
                  <a:pt x="954" y="20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25" name="Freeform 85"/>
          <p:cNvSpPr>
            <a:spLocks/>
          </p:cNvSpPr>
          <p:nvPr/>
        </p:nvSpPr>
        <p:spPr bwMode="auto">
          <a:xfrm>
            <a:off x="3044825" y="5375275"/>
            <a:ext cx="1117600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704" y="0"/>
              </a:cxn>
            </a:cxnLst>
            <a:rect l="0" t="0" r="r" b="b"/>
            <a:pathLst>
              <a:path w="704" h="2">
                <a:moveTo>
                  <a:pt x="0" y="2"/>
                </a:moveTo>
                <a:lnTo>
                  <a:pt x="704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26" name="Freeform 86"/>
          <p:cNvSpPr>
            <a:spLocks/>
          </p:cNvSpPr>
          <p:nvPr/>
        </p:nvSpPr>
        <p:spPr bwMode="auto">
          <a:xfrm>
            <a:off x="2625725" y="5721350"/>
            <a:ext cx="1539875" cy="3810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377" y="22"/>
              </a:cxn>
              <a:cxn ang="0">
                <a:pos x="970" y="0"/>
              </a:cxn>
            </a:cxnLst>
            <a:rect l="0" t="0" r="r" b="b"/>
            <a:pathLst>
              <a:path w="970" h="24">
                <a:moveTo>
                  <a:pt x="0" y="24"/>
                </a:moveTo>
                <a:lnTo>
                  <a:pt x="377" y="22"/>
                </a:lnTo>
                <a:lnTo>
                  <a:pt x="97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27" name="Rectangle 87"/>
          <p:cNvSpPr>
            <a:spLocks noChangeArrowheads="1"/>
          </p:cNvSpPr>
          <p:nvPr/>
        </p:nvSpPr>
        <p:spPr bwMode="auto">
          <a:xfrm>
            <a:off x="1911350" y="6292850"/>
            <a:ext cx="1487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latin typeface="Arial Black" pitchFamily="28" charset="0"/>
              </a:rPr>
              <a:t>Anterior view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Palate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Hard palate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palatine </a:t>
            </a:r>
            <a:r>
              <a:rPr lang="en-US" dirty="0"/>
              <a:t>bones and palatine processes of maxillae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Soft </a:t>
            </a:r>
            <a:r>
              <a:rPr lang="en-US" b="1" dirty="0"/>
              <a:t>palate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fold </a:t>
            </a:r>
            <a:r>
              <a:rPr lang="en-US" dirty="0"/>
              <a:t>formed mostly of skeletal muscle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________________________________ </a:t>
            </a:r>
            <a:r>
              <a:rPr lang="en-US" dirty="0" smtClean="0"/>
              <a:t>projects </a:t>
            </a:r>
            <a:r>
              <a:rPr lang="en-US" dirty="0"/>
              <a:t>downward from its free edge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Tongue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Skeletal muscle</a:t>
            </a:r>
          </a:p>
          <a:p>
            <a:endParaRPr lang="en-US" dirty="0" smtClean="0"/>
          </a:p>
          <a:p>
            <a:r>
              <a:rPr lang="en-US" dirty="0" smtClean="0"/>
              <a:t>Functions </a:t>
            </a:r>
            <a:r>
              <a:rPr lang="en-US" dirty="0"/>
              <a:t>include</a:t>
            </a:r>
          </a:p>
          <a:p>
            <a:pPr lvl="1"/>
            <a:r>
              <a:rPr lang="en-US" dirty="0"/>
              <a:t>Repositioning and mixing food during chewing 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Initiation of swallowing, speech, and taste</a:t>
            </a:r>
          </a:p>
          <a:p>
            <a:endParaRPr lang="en-US" dirty="0" smtClean="0"/>
          </a:p>
          <a:p>
            <a:r>
              <a:rPr lang="en-US" dirty="0" smtClean="0"/>
              <a:t>Intrinsic </a:t>
            </a:r>
            <a:r>
              <a:rPr lang="en-US" dirty="0"/>
              <a:t>muscles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alter </a:t>
            </a:r>
            <a:r>
              <a:rPr lang="en-US" dirty="0"/>
              <a:t>tongue's position</a:t>
            </a:r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attachment </a:t>
            </a:r>
            <a:r>
              <a:rPr lang="en-US" dirty="0"/>
              <a:t>to floor of mouth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Tongue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bears papillae</a:t>
            </a:r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whitish</a:t>
            </a:r>
            <a:r>
              <a:rPr lang="en-US" dirty="0"/>
              <a:t>, give the tongue roughness and provide </a:t>
            </a:r>
            <a:r>
              <a:rPr lang="en-US" dirty="0" smtClean="0"/>
              <a:t>friction</a:t>
            </a:r>
          </a:p>
          <a:p>
            <a:pPr lvl="2"/>
            <a:r>
              <a:rPr lang="en-US" dirty="0" smtClean="0"/>
              <a:t>do </a:t>
            </a:r>
            <a:r>
              <a:rPr lang="en-US" b="1" dirty="0"/>
              <a:t>not</a:t>
            </a:r>
            <a:r>
              <a:rPr lang="en-US" dirty="0"/>
              <a:t> contain taste buds </a:t>
            </a:r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reddish</a:t>
            </a:r>
            <a:r>
              <a:rPr lang="en-US" dirty="0"/>
              <a:t>, scattered over </a:t>
            </a:r>
            <a:r>
              <a:rPr lang="en-US" dirty="0" smtClean="0"/>
              <a:t>tongue</a:t>
            </a:r>
          </a:p>
          <a:p>
            <a:pPr lvl="2"/>
            <a:r>
              <a:rPr lang="en-US" dirty="0" smtClean="0"/>
              <a:t>contain </a:t>
            </a:r>
            <a:r>
              <a:rPr lang="en-US" dirty="0"/>
              <a:t>taste buds </a:t>
            </a:r>
          </a:p>
          <a:p>
            <a:pPr lvl="1"/>
            <a:r>
              <a:rPr lang="en-US" b="1" dirty="0" err="1"/>
              <a:t>Circumvallate</a:t>
            </a:r>
            <a:r>
              <a:rPr lang="en-US" b="1" dirty="0"/>
              <a:t> (</a:t>
            </a:r>
            <a:r>
              <a:rPr lang="en-US" b="1" dirty="0" err="1" smtClean="0"/>
              <a:t>vallate</a:t>
            </a:r>
            <a:r>
              <a:rPr lang="en-US" b="1" dirty="0" smtClean="0"/>
              <a:t>)</a:t>
            </a:r>
            <a:endParaRPr lang="en-US" dirty="0"/>
          </a:p>
          <a:p>
            <a:pPr lvl="2"/>
            <a:r>
              <a:rPr lang="en-US" dirty="0" smtClean="0"/>
              <a:t>V-shaped </a:t>
            </a:r>
            <a:r>
              <a:rPr lang="en-US" dirty="0"/>
              <a:t>row in back of </a:t>
            </a:r>
            <a:r>
              <a:rPr lang="en-US" dirty="0" smtClean="0"/>
              <a:t>tongue</a:t>
            </a:r>
          </a:p>
          <a:p>
            <a:pPr lvl="2"/>
            <a:r>
              <a:rPr lang="en-US" dirty="0" smtClean="0"/>
              <a:t>contain </a:t>
            </a:r>
            <a:r>
              <a:rPr lang="en-US" dirty="0"/>
              <a:t>taste buds</a:t>
            </a:r>
          </a:p>
          <a:p>
            <a:pPr lvl="1"/>
            <a:r>
              <a:rPr lang="en-US" b="1" dirty="0" smtClean="0"/>
              <a:t>Foliate</a:t>
            </a:r>
            <a:endParaRPr lang="en-US" dirty="0" smtClean="0"/>
          </a:p>
          <a:p>
            <a:pPr lvl="2"/>
            <a:r>
              <a:rPr lang="en-US" dirty="0" smtClean="0"/>
              <a:t>on </a:t>
            </a:r>
            <a:r>
              <a:rPr lang="en-US" dirty="0"/>
              <a:t>lateral aspects of posterior tongue; contain taste buds that function primarily in infants and children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Tongue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1148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Secreted by serous cells beneath foliate and </a:t>
            </a:r>
            <a:r>
              <a:rPr lang="en-US" dirty="0" err="1"/>
              <a:t>vallate</a:t>
            </a:r>
            <a:r>
              <a:rPr lang="en-US" dirty="0"/>
              <a:t> papillae secrete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Fat-digesting </a:t>
            </a:r>
            <a:r>
              <a:rPr lang="en-US" dirty="0"/>
              <a:t>enzyme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_______________________ marks </a:t>
            </a:r>
            <a:r>
              <a:rPr lang="en-US" dirty="0"/>
              <a:t>division between</a:t>
            </a:r>
          </a:p>
          <a:p>
            <a:pPr lvl="1"/>
            <a:r>
              <a:rPr lang="en-US" dirty="0"/>
              <a:t>Body </a:t>
            </a:r>
            <a:endParaRPr lang="en-US" dirty="0" smtClean="0"/>
          </a:p>
          <a:p>
            <a:pPr lvl="2"/>
            <a:r>
              <a:rPr lang="en-US" dirty="0" smtClean="0"/>
              <a:t>anterior </a:t>
            </a:r>
            <a:r>
              <a:rPr lang="en-US" dirty="0"/>
              <a:t>2/3 residing in oral cavity</a:t>
            </a:r>
          </a:p>
          <a:p>
            <a:pPr lvl="1"/>
            <a:r>
              <a:rPr lang="en-US" dirty="0"/>
              <a:t>Root </a:t>
            </a:r>
            <a:endParaRPr lang="en-US" dirty="0" smtClean="0"/>
          </a:p>
          <a:p>
            <a:pPr lvl="2"/>
            <a:r>
              <a:rPr lang="en-US" dirty="0" smtClean="0"/>
              <a:t>posterior </a:t>
            </a:r>
            <a:r>
              <a:rPr lang="en-US" dirty="0"/>
              <a:t>third residing in </a:t>
            </a:r>
            <a:r>
              <a:rPr lang="en-US" dirty="0" err="1"/>
              <a:t>oropharynx</a:t>
            </a:r>
            <a:endParaRPr lang="en-US" dirty="0"/>
          </a:p>
          <a:p>
            <a:pPr lvl="2"/>
            <a:r>
              <a:rPr lang="en-US" dirty="0"/>
              <a:t>Just posterior to </a:t>
            </a:r>
            <a:r>
              <a:rPr lang="en-US" dirty="0" err="1"/>
              <a:t>vallate</a:t>
            </a:r>
            <a:r>
              <a:rPr lang="en-US" dirty="0"/>
              <a:t> papillae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796" y="1219200"/>
            <a:ext cx="4530204" cy="429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Salivary Glands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 of saliva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Dissolves </a:t>
            </a:r>
            <a:r>
              <a:rPr lang="en-US" dirty="0"/>
              <a:t>food chemicals for taste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Moistens </a:t>
            </a:r>
            <a:r>
              <a:rPr lang="en-US" dirty="0"/>
              <a:t>food;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Begins </a:t>
            </a:r>
            <a:r>
              <a:rPr lang="en-US" dirty="0"/>
              <a:t>breakdown of </a:t>
            </a:r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Salivary Glands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_____________________________ salivary </a:t>
            </a:r>
            <a:r>
              <a:rPr lang="en-US" b="1" dirty="0"/>
              <a:t>glands</a:t>
            </a:r>
          </a:p>
          <a:p>
            <a:pPr lvl="2"/>
            <a:r>
              <a:rPr lang="en-US" dirty="0"/>
              <a:t>Produce most </a:t>
            </a:r>
            <a:r>
              <a:rPr lang="en-US" b="1" dirty="0"/>
              <a:t>saliva</a:t>
            </a:r>
            <a:r>
              <a:rPr lang="en-US" dirty="0"/>
              <a:t>;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b="1" dirty="0"/>
              <a:t>Parotid</a:t>
            </a:r>
          </a:p>
          <a:p>
            <a:pPr lvl="1"/>
            <a:r>
              <a:rPr lang="en-US" b="1" dirty="0" err="1"/>
              <a:t>Submandibular</a:t>
            </a:r>
            <a:endParaRPr lang="en-US" b="1" dirty="0"/>
          </a:p>
          <a:p>
            <a:pPr lvl="1"/>
            <a:r>
              <a:rPr lang="en-US" b="1" dirty="0"/>
              <a:t>Sublingual</a:t>
            </a:r>
          </a:p>
          <a:p>
            <a:endParaRPr lang="en-US" b="1" dirty="0" smtClean="0"/>
          </a:p>
          <a:p>
            <a:r>
              <a:rPr lang="en-US" b="1" dirty="0" smtClean="0"/>
              <a:t>Intrinsic </a:t>
            </a:r>
            <a:r>
              <a:rPr lang="en-US" b="1" dirty="0"/>
              <a:t>salivary glands</a:t>
            </a:r>
          </a:p>
          <a:p>
            <a:pPr lvl="1"/>
            <a:r>
              <a:rPr lang="en-US" dirty="0"/>
              <a:t>Scattered </a:t>
            </a:r>
            <a:r>
              <a:rPr lang="en-US" dirty="0" smtClean="0"/>
              <a:t>_____________________________________; </a:t>
            </a:r>
            <a:r>
              <a:rPr lang="en-US" dirty="0"/>
              <a:t>augment </a:t>
            </a:r>
            <a:r>
              <a:rPr lang="en-US" dirty="0" smtClean="0"/>
              <a:t>slightly</a:t>
            </a:r>
          </a:p>
          <a:p>
            <a:pPr lvl="1"/>
            <a:r>
              <a:rPr lang="en-US" dirty="0" smtClean="0"/>
              <a:t>continuously keep mouth _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2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23.1  Alimentary canal and related accessory digestive organs.</a:t>
            </a:r>
          </a:p>
        </p:txBody>
      </p:sp>
      <p:pic>
        <p:nvPicPr>
          <p:cNvPr id="8313" name="Picture 121" descr="figure_23_01_unlabeled"/>
          <p:cNvPicPr>
            <a:picLocks noChangeAspect="1" noChangeArrowheads="1"/>
          </p:cNvPicPr>
          <p:nvPr/>
        </p:nvPicPr>
        <p:blipFill>
          <a:blip r:embed="rId3" cstate="print"/>
          <a:srcRect b="3355"/>
          <a:stretch>
            <a:fillRect/>
          </a:stretch>
        </p:blipFill>
        <p:spPr bwMode="auto">
          <a:xfrm>
            <a:off x="869950" y="250825"/>
            <a:ext cx="7246938" cy="6219825"/>
          </a:xfrm>
          <a:prstGeom prst="rect">
            <a:avLst/>
          </a:prstGeom>
          <a:noFill/>
        </p:spPr>
      </p:pic>
      <p:sp>
        <p:nvSpPr>
          <p:cNvPr id="8314" name="Line 122"/>
          <p:cNvSpPr>
            <a:spLocks noChangeShapeType="1"/>
          </p:cNvSpPr>
          <p:nvPr/>
        </p:nvSpPr>
        <p:spPr bwMode="auto">
          <a:xfrm flipH="1">
            <a:off x="4216400" y="1441450"/>
            <a:ext cx="1020763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15" name="Freeform 123"/>
          <p:cNvSpPr>
            <a:spLocks/>
          </p:cNvSpPr>
          <p:nvPr/>
        </p:nvSpPr>
        <p:spPr bwMode="auto">
          <a:xfrm>
            <a:off x="3800475" y="1638300"/>
            <a:ext cx="1416050" cy="61913"/>
          </a:xfrm>
          <a:custGeom>
            <a:avLst/>
            <a:gdLst/>
            <a:ahLst/>
            <a:cxnLst>
              <a:cxn ang="0">
                <a:pos x="920" y="0"/>
              </a:cxn>
              <a:cxn ang="0">
                <a:pos x="238" y="0"/>
              </a:cxn>
              <a:cxn ang="0">
                <a:pos x="0" y="40"/>
              </a:cxn>
            </a:cxnLst>
            <a:rect l="0" t="0" r="r" b="b"/>
            <a:pathLst>
              <a:path w="920" h="40">
                <a:moveTo>
                  <a:pt x="920" y="0"/>
                </a:moveTo>
                <a:lnTo>
                  <a:pt x="238" y="0"/>
                </a:lnTo>
                <a:lnTo>
                  <a:pt x="0" y="4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16" name="Line 124"/>
          <p:cNvSpPr>
            <a:spLocks noChangeShapeType="1"/>
          </p:cNvSpPr>
          <p:nvPr/>
        </p:nvSpPr>
        <p:spPr bwMode="auto">
          <a:xfrm flipH="1">
            <a:off x="4051300" y="1822450"/>
            <a:ext cx="117475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17" name="Line 125"/>
          <p:cNvSpPr>
            <a:spLocks noChangeShapeType="1"/>
          </p:cNvSpPr>
          <p:nvPr/>
        </p:nvSpPr>
        <p:spPr bwMode="auto">
          <a:xfrm flipH="1" flipV="1">
            <a:off x="3276599" y="1295400"/>
            <a:ext cx="541338" cy="17303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18" name="Freeform 126"/>
          <p:cNvSpPr>
            <a:spLocks/>
          </p:cNvSpPr>
          <p:nvPr/>
        </p:nvSpPr>
        <p:spPr bwMode="auto">
          <a:xfrm>
            <a:off x="2562225" y="1560513"/>
            <a:ext cx="1144588" cy="1524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464" y="96"/>
              </a:cxn>
              <a:cxn ang="0">
                <a:pos x="0" y="99"/>
              </a:cxn>
            </a:cxnLst>
            <a:rect l="0" t="0" r="r" b="b"/>
            <a:pathLst>
              <a:path w="744" h="99">
                <a:moveTo>
                  <a:pt x="744" y="0"/>
                </a:moveTo>
                <a:lnTo>
                  <a:pt x="464" y="96"/>
                </a:lnTo>
                <a:lnTo>
                  <a:pt x="0" y="99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19" name="Freeform 127"/>
          <p:cNvSpPr>
            <a:spLocks/>
          </p:cNvSpPr>
          <p:nvPr/>
        </p:nvSpPr>
        <p:spPr bwMode="auto">
          <a:xfrm>
            <a:off x="4194175" y="1863725"/>
            <a:ext cx="2154238" cy="947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1" y="616"/>
              </a:cxn>
              <a:cxn ang="0">
                <a:pos x="1400" y="616"/>
              </a:cxn>
            </a:cxnLst>
            <a:rect l="0" t="0" r="r" b="b"/>
            <a:pathLst>
              <a:path w="1400" h="616">
                <a:moveTo>
                  <a:pt x="0" y="0"/>
                </a:moveTo>
                <a:lnTo>
                  <a:pt x="691" y="616"/>
                </a:lnTo>
                <a:lnTo>
                  <a:pt x="1400" y="616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0" name="Line 128"/>
          <p:cNvSpPr>
            <a:spLocks noChangeShapeType="1"/>
          </p:cNvSpPr>
          <p:nvPr/>
        </p:nvSpPr>
        <p:spPr bwMode="auto">
          <a:xfrm flipH="1">
            <a:off x="1978025" y="2890838"/>
            <a:ext cx="220345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1" name="Line 129"/>
          <p:cNvSpPr>
            <a:spLocks noChangeShapeType="1"/>
          </p:cNvSpPr>
          <p:nvPr/>
        </p:nvSpPr>
        <p:spPr bwMode="auto">
          <a:xfrm flipH="1">
            <a:off x="1514475" y="3838575"/>
            <a:ext cx="20574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2" name="Line 130"/>
          <p:cNvSpPr>
            <a:spLocks noChangeShapeType="1"/>
          </p:cNvSpPr>
          <p:nvPr/>
        </p:nvSpPr>
        <p:spPr bwMode="auto">
          <a:xfrm flipH="1">
            <a:off x="2135188" y="4141788"/>
            <a:ext cx="1468437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3" name="Freeform 131"/>
          <p:cNvSpPr>
            <a:spLocks/>
          </p:cNvSpPr>
          <p:nvPr/>
        </p:nvSpPr>
        <p:spPr bwMode="auto">
          <a:xfrm>
            <a:off x="4784725" y="3302000"/>
            <a:ext cx="1557338" cy="541338"/>
          </a:xfrm>
          <a:custGeom>
            <a:avLst/>
            <a:gdLst/>
            <a:ahLst/>
            <a:cxnLst>
              <a:cxn ang="0">
                <a:pos x="0" y="352"/>
              </a:cxn>
              <a:cxn ang="0">
                <a:pos x="531" y="2"/>
              </a:cxn>
              <a:cxn ang="0">
                <a:pos x="1011" y="0"/>
              </a:cxn>
            </a:cxnLst>
            <a:rect l="0" t="0" r="r" b="b"/>
            <a:pathLst>
              <a:path w="1011" h="352">
                <a:moveTo>
                  <a:pt x="0" y="352"/>
                </a:moveTo>
                <a:lnTo>
                  <a:pt x="531" y="2"/>
                </a:lnTo>
                <a:lnTo>
                  <a:pt x="1011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4" name="Freeform 132"/>
          <p:cNvSpPr>
            <a:spLocks/>
          </p:cNvSpPr>
          <p:nvPr/>
        </p:nvSpPr>
        <p:spPr bwMode="auto">
          <a:xfrm>
            <a:off x="4059238" y="3733799"/>
            <a:ext cx="2112962" cy="790575"/>
          </a:xfrm>
          <a:custGeom>
            <a:avLst/>
            <a:gdLst/>
            <a:ahLst/>
            <a:cxnLst>
              <a:cxn ang="0">
                <a:pos x="0" y="664"/>
              </a:cxn>
              <a:cxn ang="0">
                <a:pos x="1000" y="0"/>
              </a:cxn>
              <a:cxn ang="0">
                <a:pos x="1486" y="0"/>
              </a:cxn>
            </a:cxnLst>
            <a:rect l="0" t="0" r="r" b="b"/>
            <a:pathLst>
              <a:path w="1486" h="664">
                <a:moveTo>
                  <a:pt x="0" y="664"/>
                </a:moveTo>
                <a:lnTo>
                  <a:pt x="1000" y="0"/>
                </a:lnTo>
                <a:lnTo>
                  <a:pt x="1486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6" name="Freeform 134"/>
          <p:cNvSpPr>
            <a:spLocks/>
          </p:cNvSpPr>
          <p:nvPr/>
        </p:nvSpPr>
        <p:spPr bwMode="auto">
          <a:xfrm>
            <a:off x="4421188" y="4537075"/>
            <a:ext cx="1041400" cy="276225"/>
          </a:xfrm>
          <a:custGeom>
            <a:avLst/>
            <a:gdLst/>
            <a:ahLst/>
            <a:cxnLst>
              <a:cxn ang="0">
                <a:pos x="0" y="180"/>
              </a:cxn>
              <a:cxn ang="0">
                <a:pos x="365" y="0"/>
              </a:cxn>
              <a:cxn ang="0">
                <a:pos x="677" y="1"/>
              </a:cxn>
            </a:cxnLst>
            <a:rect l="0" t="0" r="r" b="b"/>
            <a:pathLst>
              <a:path w="677" h="180">
                <a:moveTo>
                  <a:pt x="0" y="180"/>
                </a:moveTo>
                <a:lnTo>
                  <a:pt x="365" y="0"/>
                </a:lnTo>
                <a:lnTo>
                  <a:pt x="677" y="1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7" name="Line 135"/>
          <p:cNvSpPr>
            <a:spLocks noChangeShapeType="1"/>
          </p:cNvSpPr>
          <p:nvPr/>
        </p:nvSpPr>
        <p:spPr bwMode="auto">
          <a:xfrm flipH="1">
            <a:off x="4991100" y="4854575"/>
            <a:ext cx="471488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8" name="Line 136"/>
          <p:cNvSpPr>
            <a:spLocks noChangeShapeType="1"/>
          </p:cNvSpPr>
          <p:nvPr/>
        </p:nvSpPr>
        <p:spPr bwMode="auto">
          <a:xfrm flipH="1">
            <a:off x="3465513" y="5165725"/>
            <a:ext cx="1989137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29" name="Freeform 137"/>
          <p:cNvSpPr>
            <a:spLocks/>
          </p:cNvSpPr>
          <p:nvPr/>
        </p:nvSpPr>
        <p:spPr bwMode="auto">
          <a:xfrm>
            <a:off x="2906713" y="4438650"/>
            <a:ext cx="862012" cy="368300"/>
          </a:xfrm>
          <a:custGeom>
            <a:avLst/>
            <a:gdLst/>
            <a:ahLst/>
            <a:cxnLst>
              <a:cxn ang="0">
                <a:pos x="560" y="0"/>
              </a:cxn>
              <a:cxn ang="0">
                <a:pos x="91" y="240"/>
              </a:cxn>
              <a:cxn ang="0">
                <a:pos x="0" y="240"/>
              </a:cxn>
            </a:cxnLst>
            <a:rect l="0" t="0" r="r" b="b"/>
            <a:pathLst>
              <a:path w="560" h="240">
                <a:moveTo>
                  <a:pt x="560" y="0"/>
                </a:moveTo>
                <a:lnTo>
                  <a:pt x="91" y="240"/>
                </a:lnTo>
                <a:lnTo>
                  <a:pt x="0" y="24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0" name="Line 138"/>
          <p:cNvSpPr>
            <a:spLocks noChangeShapeType="1"/>
          </p:cNvSpPr>
          <p:nvPr/>
        </p:nvSpPr>
        <p:spPr bwMode="auto">
          <a:xfrm flipH="1">
            <a:off x="2790825" y="5021263"/>
            <a:ext cx="1884363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1" name="Freeform 139"/>
          <p:cNvSpPr>
            <a:spLocks/>
          </p:cNvSpPr>
          <p:nvPr/>
        </p:nvSpPr>
        <p:spPr bwMode="auto">
          <a:xfrm>
            <a:off x="2906713" y="5251451"/>
            <a:ext cx="9271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1" y="0"/>
              </a:cxn>
              <a:cxn ang="0">
                <a:pos x="771" y="134"/>
              </a:cxn>
            </a:cxnLst>
            <a:rect l="0" t="0" r="r" b="b"/>
            <a:pathLst>
              <a:path w="771" h="134">
                <a:moveTo>
                  <a:pt x="0" y="0"/>
                </a:moveTo>
                <a:lnTo>
                  <a:pt x="261" y="0"/>
                </a:lnTo>
                <a:lnTo>
                  <a:pt x="771" y="134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2" name="Freeform 140"/>
          <p:cNvSpPr>
            <a:spLocks/>
          </p:cNvSpPr>
          <p:nvPr/>
        </p:nvSpPr>
        <p:spPr bwMode="auto">
          <a:xfrm>
            <a:off x="3478213" y="5424488"/>
            <a:ext cx="1978025" cy="139700"/>
          </a:xfrm>
          <a:custGeom>
            <a:avLst/>
            <a:gdLst/>
            <a:ahLst/>
            <a:cxnLst>
              <a:cxn ang="0">
                <a:pos x="1285" y="0"/>
              </a:cxn>
              <a:cxn ang="0">
                <a:pos x="441" y="0"/>
              </a:cxn>
              <a:cxn ang="0">
                <a:pos x="0" y="91"/>
              </a:cxn>
            </a:cxnLst>
            <a:rect l="0" t="0" r="r" b="b"/>
            <a:pathLst>
              <a:path w="1285" h="91">
                <a:moveTo>
                  <a:pt x="1285" y="0"/>
                </a:moveTo>
                <a:lnTo>
                  <a:pt x="441" y="0"/>
                </a:lnTo>
                <a:lnTo>
                  <a:pt x="0" y="91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3" name="Freeform 141"/>
          <p:cNvSpPr>
            <a:spLocks/>
          </p:cNvSpPr>
          <p:nvPr/>
        </p:nvSpPr>
        <p:spPr bwMode="auto">
          <a:xfrm>
            <a:off x="4457700" y="5656263"/>
            <a:ext cx="1001713" cy="180975"/>
          </a:xfrm>
          <a:custGeom>
            <a:avLst/>
            <a:gdLst/>
            <a:ahLst/>
            <a:cxnLst>
              <a:cxn ang="0">
                <a:pos x="0" y="117"/>
              </a:cxn>
              <a:cxn ang="0">
                <a:pos x="347" y="4"/>
              </a:cxn>
              <a:cxn ang="0">
                <a:pos x="651" y="0"/>
              </a:cxn>
            </a:cxnLst>
            <a:rect l="0" t="0" r="r" b="b"/>
            <a:pathLst>
              <a:path w="651" h="117">
                <a:moveTo>
                  <a:pt x="0" y="117"/>
                </a:moveTo>
                <a:lnTo>
                  <a:pt x="347" y="4"/>
                </a:lnTo>
                <a:lnTo>
                  <a:pt x="651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4" name="Freeform 142"/>
          <p:cNvSpPr>
            <a:spLocks/>
          </p:cNvSpPr>
          <p:nvPr/>
        </p:nvSpPr>
        <p:spPr bwMode="auto">
          <a:xfrm>
            <a:off x="4230688" y="5895975"/>
            <a:ext cx="1228725" cy="98425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494" y="3"/>
              </a:cxn>
              <a:cxn ang="0">
                <a:pos x="798" y="0"/>
              </a:cxn>
            </a:cxnLst>
            <a:rect l="0" t="0" r="r" b="b"/>
            <a:pathLst>
              <a:path w="798" h="64">
                <a:moveTo>
                  <a:pt x="0" y="64"/>
                </a:moveTo>
                <a:lnTo>
                  <a:pt x="494" y="3"/>
                </a:lnTo>
                <a:lnTo>
                  <a:pt x="798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5" name="Freeform 143"/>
          <p:cNvSpPr>
            <a:spLocks/>
          </p:cNvSpPr>
          <p:nvPr/>
        </p:nvSpPr>
        <p:spPr bwMode="auto">
          <a:xfrm>
            <a:off x="3711575" y="5827713"/>
            <a:ext cx="1747838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3" y="192"/>
              </a:cxn>
              <a:cxn ang="0">
                <a:pos x="1136" y="194"/>
              </a:cxn>
            </a:cxnLst>
            <a:rect l="0" t="0" r="r" b="b"/>
            <a:pathLst>
              <a:path w="1136" h="194">
                <a:moveTo>
                  <a:pt x="0" y="0"/>
                </a:moveTo>
                <a:lnTo>
                  <a:pt x="133" y="192"/>
                </a:lnTo>
                <a:lnTo>
                  <a:pt x="1136" y="194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6" name="Freeform 144"/>
          <p:cNvSpPr>
            <a:spLocks/>
          </p:cNvSpPr>
          <p:nvPr/>
        </p:nvSpPr>
        <p:spPr bwMode="auto">
          <a:xfrm>
            <a:off x="4171949" y="6262688"/>
            <a:ext cx="1641475" cy="128587"/>
          </a:xfrm>
          <a:custGeom>
            <a:avLst/>
            <a:gdLst/>
            <a:ahLst/>
            <a:cxnLst>
              <a:cxn ang="0">
                <a:pos x="835" y="83"/>
              </a:cxn>
              <a:cxn ang="0">
                <a:pos x="525" y="82"/>
              </a:cxn>
              <a:cxn ang="0">
                <a:pos x="0" y="0"/>
              </a:cxn>
            </a:cxnLst>
            <a:rect l="0" t="0" r="r" b="b"/>
            <a:pathLst>
              <a:path w="835" h="83">
                <a:moveTo>
                  <a:pt x="835" y="83"/>
                </a:moveTo>
                <a:lnTo>
                  <a:pt x="525" y="82"/>
                </a:ln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7" name="Line 145"/>
          <p:cNvSpPr>
            <a:spLocks noChangeShapeType="1"/>
          </p:cNvSpPr>
          <p:nvPr/>
        </p:nvSpPr>
        <p:spPr bwMode="auto">
          <a:xfrm flipH="1">
            <a:off x="1392238" y="6348413"/>
            <a:ext cx="2713037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338" name="Freeform 146"/>
          <p:cNvSpPr>
            <a:spLocks/>
          </p:cNvSpPr>
          <p:nvPr/>
        </p:nvSpPr>
        <p:spPr bwMode="auto">
          <a:xfrm>
            <a:off x="2760085" y="4748212"/>
            <a:ext cx="77787" cy="606425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0"/>
              </a:cxn>
              <a:cxn ang="0">
                <a:pos x="0" y="394"/>
              </a:cxn>
              <a:cxn ang="0">
                <a:pos x="51" y="394"/>
              </a:cxn>
            </a:cxnLst>
            <a:rect l="0" t="0" r="r" b="b"/>
            <a:pathLst>
              <a:path w="51" h="394">
                <a:moveTo>
                  <a:pt x="48" y="0"/>
                </a:moveTo>
                <a:lnTo>
                  <a:pt x="0" y="0"/>
                </a:lnTo>
                <a:lnTo>
                  <a:pt x="0" y="394"/>
                </a:lnTo>
                <a:lnTo>
                  <a:pt x="51" y="39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40" name="Freeform 148"/>
          <p:cNvSpPr>
            <a:spLocks/>
          </p:cNvSpPr>
          <p:nvPr/>
        </p:nvSpPr>
        <p:spPr bwMode="auto">
          <a:xfrm>
            <a:off x="5520531" y="4428332"/>
            <a:ext cx="85725" cy="178355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6" y="0"/>
              </a:cxn>
              <a:cxn ang="0">
                <a:pos x="56" y="1294"/>
              </a:cxn>
              <a:cxn ang="0">
                <a:pos x="1" y="1294"/>
              </a:cxn>
            </a:cxnLst>
            <a:rect l="0" t="0" r="r" b="b"/>
            <a:pathLst>
              <a:path w="56" h="1294">
                <a:moveTo>
                  <a:pt x="0" y="0"/>
                </a:moveTo>
                <a:lnTo>
                  <a:pt x="56" y="0"/>
                </a:lnTo>
                <a:lnTo>
                  <a:pt x="56" y="1294"/>
                </a:lnTo>
                <a:lnTo>
                  <a:pt x="1" y="129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42" name="Freeform 150"/>
          <p:cNvSpPr>
            <a:spLocks/>
          </p:cNvSpPr>
          <p:nvPr/>
        </p:nvSpPr>
        <p:spPr bwMode="auto">
          <a:xfrm>
            <a:off x="5271294" y="1364095"/>
            <a:ext cx="79375" cy="504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325"/>
              </a:cxn>
              <a:cxn ang="0">
                <a:pos x="1" y="328"/>
              </a:cxn>
            </a:cxnLst>
            <a:rect l="0" t="0" r="r" b="b"/>
            <a:pathLst>
              <a:path w="51" h="328">
                <a:moveTo>
                  <a:pt x="0" y="0"/>
                </a:moveTo>
                <a:lnTo>
                  <a:pt x="51" y="0"/>
                </a:lnTo>
                <a:lnTo>
                  <a:pt x="51" y="325"/>
                </a:lnTo>
                <a:lnTo>
                  <a:pt x="1" y="328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44" name="Rectangle 152"/>
          <p:cNvSpPr>
            <a:spLocks noChangeArrowheads="1"/>
          </p:cNvSpPr>
          <p:nvPr/>
        </p:nvSpPr>
        <p:spPr bwMode="auto">
          <a:xfrm>
            <a:off x="1295400" y="1066800"/>
            <a:ext cx="2011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dirty="0">
                <a:latin typeface="Arial Black" pitchFamily="28" charset="0"/>
              </a:rPr>
              <a:t>Mouth (oral cavity)</a:t>
            </a:r>
          </a:p>
        </p:txBody>
      </p:sp>
      <p:sp>
        <p:nvSpPr>
          <p:cNvPr id="8345" name="Rectangle 153"/>
          <p:cNvSpPr>
            <a:spLocks noChangeArrowheads="1"/>
          </p:cNvSpPr>
          <p:nvPr/>
        </p:nvSpPr>
        <p:spPr bwMode="auto">
          <a:xfrm>
            <a:off x="1654175" y="1543050"/>
            <a:ext cx="1004888" cy="304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1400" dirty="0">
                <a:latin typeface="Arial Black" pitchFamily="28" charset="0"/>
              </a:rPr>
              <a:t>Tongue*</a:t>
            </a:r>
          </a:p>
        </p:txBody>
      </p:sp>
      <p:sp>
        <p:nvSpPr>
          <p:cNvPr id="8346" name="Rectangle 154"/>
          <p:cNvSpPr>
            <a:spLocks noChangeArrowheads="1"/>
          </p:cNvSpPr>
          <p:nvPr/>
        </p:nvSpPr>
        <p:spPr bwMode="auto">
          <a:xfrm>
            <a:off x="822325" y="2713038"/>
            <a:ext cx="1241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dirty="0">
                <a:latin typeface="Arial Black" pitchFamily="28" charset="0"/>
              </a:rPr>
              <a:t>Esophagus</a:t>
            </a:r>
          </a:p>
        </p:txBody>
      </p:sp>
      <p:sp>
        <p:nvSpPr>
          <p:cNvPr id="8347" name="Rectangle 155"/>
          <p:cNvSpPr>
            <a:spLocks noChangeArrowheads="1"/>
          </p:cNvSpPr>
          <p:nvPr/>
        </p:nvSpPr>
        <p:spPr bwMode="auto">
          <a:xfrm>
            <a:off x="838200" y="3662363"/>
            <a:ext cx="766763" cy="304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1400" dirty="0">
                <a:latin typeface="Arial Black" pitchFamily="28" charset="0"/>
              </a:rPr>
              <a:t>Liver*</a:t>
            </a:r>
          </a:p>
        </p:txBody>
      </p:sp>
      <p:sp>
        <p:nvSpPr>
          <p:cNvPr id="8348" name="Rectangle 156"/>
          <p:cNvSpPr>
            <a:spLocks noChangeArrowheads="1"/>
          </p:cNvSpPr>
          <p:nvPr/>
        </p:nvSpPr>
        <p:spPr bwMode="auto">
          <a:xfrm>
            <a:off x="828675" y="3957638"/>
            <a:ext cx="1398588" cy="304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1400" dirty="0">
                <a:latin typeface="Arial Black" pitchFamily="28" charset="0"/>
              </a:rPr>
              <a:t>Gallbladder*</a:t>
            </a:r>
          </a:p>
        </p:txBody>
      </p:sp>
      <p:sp>
        <p:nvSpPr>
          <p:cNvPr id="8349" name="Rectangle 157"/>
          <p:cNvSpPr>
            <a:spLocks noChangeArrowheads="1"/>
          </p:cNvSpPr>
          <p:nvPr/>
        </p:nvSpPr>
        <p:spPr bwMode="auto">
          <a:xfrm>
            <a:off x="1664999" y="4813300"/>
            <a:ext cx="10429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dirty="0">
                <a:latin typeface="Arial Black" pitchFamily="28" charset="0"/>
              </a:rPr>
              <a:t>Small</a:t>
            </a:r>
          </a:p>
          <a:p>
            <a:r>
              <a:rPr lang="en-US" sz="1400" dirty="0">
                <a:latin typeface="Arial Black" pitchFamily="28" charset="0"/>
              </a:rPr>
              <a:t>intestine</a:t>
            </a:r>
          </a:p>
        </p:txBody>
      </p:sp>
      <p:sp>
        <p:nvSpPr>
          <p:cNvPr id="8350" name="Rectangle 158"/>
          <p:cNvSpPr>
            <a:spLocks noChangeArrowheads="1"/>
          </p:cNvSpPr>
          <p:nvPr/>
        </p:nvSpPr>
        <p:spPr bwMode="auto">
          <a:xfrm>
            <a:off x="5432498" y="1351972"/>
            <a:ext cx="963612" cy="5175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r>
              <a:rPr lang="en-US" sz="1400" dirty="0">
                <a:latin typeface="Arial Black" pitchFamily="28" charset="0"/>
              </a:rPr>
              <a:t>Salivary</a:t>
            </a:r>
          </a:p>
          <a:p>
            <a:r>
              <a:rPr lang="en-US" sz="1400" dirty="0">
                <a:latin typeface="Arial Black" pitchFamily="28" charset="0"/>
              </a:rPr>
              <a:t>glands*</a:t>
            </a:r>
          </a:p>
        </p:txBody>
      </p:sp>
      <p:sp>
        <p:nvSpPr>
          <p:cNvPr id="8351" name="Rectangle 159"/>
          <p:cNvSpPr>
            <a:spLocks noChangeArrowheads="1"/>
          </p:cNvSpPr>
          <p:nvPr/>
        </p:nvSpPr>
        <p:spPr bwMode="auto">
          <a:xfrm>
            <a:off x="6262688" y="2640013"/>
            <a:ext cx="974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latin typeface="Arial Black" pitchFamily="28" charset="0"/>
              </a:rPr>
              <a:t>Pharynx</a:t>
            </a:r>
          </a:p>
        </p:txBody>
      </p:sp>
      <p:sp>
        <p:nvSpPr>
          <p:cNvPr id="8352" name="Rectangle 160"/>
          <p:cNvSpPr>
            <a:spLocks noChangeArrowheads="1"/>
          </p:cNvSpPr>
          <p:nvPr/>
        </p:nvSpPr>
        <p:spPr bwMode="auto">
          <a:xfrm>
            <a:off x="6264275" y="3144838"/>
            <a:ext cx="1042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latin typeface="Arial Black" pitchFamily="28" charset="0"/>
              </a:rPr>
              <a:t>Stomach</a:t>
            </a:r>
          </a:p>
        </p:txBody>
      </p:sp>
      <p:sp>
        <p:nvSpPr>
          <p:cNvPr id="8353" name="Rectangle 161"/>
          <p:cNvSpPr>
            <a:spLocks noChangeArrowheads="1"/>
          </p:cNvSpPr>
          <p:nvPr/>
        </p:nvSpPr>
        <p:spPr bwMode="auto">
          <a:xfrm>
            <a:off x="6172200" y="3581400"/>
            <a:ext cx="1192213" cy="304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1400" dirty="0">
                <a:latin typeface="Arial Black" pitchFamily="28" charset="0"/>
              </a:rPr>
              <a:t>Pancreas*</a:t>
            </a:r>
          </a:p>
        </p:txBody>
      </p:sp>
      <p:sp>
        <p:nvSpPr>
          <p:cNvPr id="8354" name="Rectangle 162"/>
          <p:cNvSpPr>
            <a:spLocks noChangeArrowheads="1"/>
          </p:cNvSpPr>
          <p:nvPr/>
        </p:nvSpPr>
        <p:spPr bwMode="auto">
          <a:xfrm>
            <a:off x="5659437" y="5199496"/>
            <a:ext cx="10429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 Black" pitchFamily="28" charset="0"/>
              </a:rPr>
              <a:t>Large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Arial Black" pitchFamily="28" charset="0"/>
              </a:rPr>
              <a:t>intestine</a:t>
            </a:r>
          </a:p>
        </p:txBody>
      </p:sp>
      <p:sp>
        <p:nvSpPr>
          <p:cNvPr id="8362" name="Rectangle 170"/>
          <p:cNvSpPr>
            <a:spLocks noChangeArrowheads="1"/>
          </p:cNvSpPr>
          <p:nvPr/>
        </p:nvSpPr>
        <p:spPr bwMode="auto">
          <a:xfrm>
            <a:off x="836613" y="6188075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Anus</a:t>
            </a:r>
          </a:p>
        </p:txBody>
      </p:sp>
      <p:sp>
        <p:nvSpPr>
          <p:cNvPr id="8370" name="Rectangle 178"/>
          <p:cNvSpPr>
            <a:spLocks noChangeArrowheads="1"/>
          </p:cNvSpPr>
          <p:nvPr/>
        </p:nvSpPr>
        <p:spPr bwMode="auto">
          <a:xfrm>
            <a:off x="5914304" y="6211888"/>
            <a:ext cx="1073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 dirty="0">
                <a:latin typeface="Arial" charset="0"/>
              </a:rPr>
              <a:t>Anal canal</a:t>
            </a:r>
          </a:p>
        </p:txBody>
      </p:sp>
    </p:spTree>
    <p:extLst>
      <p:ext uri="{BB962C8B-B14F-4D97-AF65-F5344CB8AC3E}">
        <p14:creationId xmlns:p14="http://schemas.microsoft.com/office/powerpoint/2010/main" val="958335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Salivary Glands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Parotid gland</a:t>
            </a:r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External </a:t>
            </a:r>
            <a:r>
              <a:rPr lang="en-US" dirty="0"/>
              <a:t>to </a:t>
            </a:r>
            <a:r>
              <a:rPr lang="en-US" dirty="0" err="1"/>
              <a:t>masseter</a:t>
            </a:r>
            <a:r>
              <a:rPr lang="en-US" dirty="0"/>
              <a:t> muscle </a:t>
            </a:r>
            <a:endParaRPr lang="en-US" dirty="0" smtClean="0"/>
          </a:p>
          <a:p>
            <a:pPr lvl="1"/>
            <a:r>
              <a:rPr lang="en-US" dirty="0" smtClean="0"/>
              <a:t>___________________________________ opens </a:t>
            </a:r>
            <a:r>
              <a:rPr lang="en-US" dirty="0"/>
              <a:t>into vestibule next to </a:t>
            </a:r>
            <a:r>
              <a:rPr lang="en-US" dirty="0" smtClean="0"/>
              <a:t>_</a:t>
            </a:r>
            <a:endParaRPr lang="en-US" i="1" dirty="0" smtClean="0"/>
          </a:p>
          <a:p>
            <a:pPr lvl="1"/>
            <a:r>
              <a:rPr lang="en-US" i="1" dirty="0" smtClean="0"/>
              <a:t>Mumps</a:t>
            </a:r>
            <a:r>
              <a:rPr lang="en-US" dirty="0" smtClean="0"/>
              <a:t> </a:t>
            </a:r>
            <a:r>
              <a:rPr lang="en-US" dirty="0"/>
              <a:t>is inflammation of parotid </a:t>
            </a:r>
            <a:r>
              <a:rPr lang="en-US" dirty="0" smtClean="0"/>
              <a:t>glands</a:t>
            </a:r>
          </a:p>
          <a:p>
            <a:pPr lvl="1"/>
            <a:endParaRPr lang="en-US" dirty="0" smtClean="0"/>
          </a:p>
          <a:p>
            <a:r>
              <a:rPr lang="en-US" b="1" dirty="0" err="1" smtClean="0"/>
              <a:t>Submandibular</a:t>
            </a:r>
            <a:r>
              <a:rPr lang="en-US" b="1" dirty="0" smtClean="0"/>
              <a:t> gland </a:t>
            </a:r>
          </a:p>
          <a:p>
            <a:pPr lvl="1"/>
            <a:r>
              <a:rPr lang="en-US" dirty="0" smtClean="0"/>
              <a:t>Medial to body of mandible</a:t>
            </a:r>
          </a:p>
          <a:p>
            <a:pPr lvl="1"/>
            <a:r>
              <a:rPr lang="en-US" dirty="0" smtClean="0"/>
              <a:t>Duct opens at base of _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Salivary Glands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endParaRPr lang="en-US" b="1" dirty="0"/>
          </a:p>
          <a:p>
            <a:pPr lvl="1"/>
            <a:r>
              <a:rPr lang="en-US" dirty="0"/>
              <a:t>Anterior to </a:t>
            </a:r>
            <a:r>
              <a:rPr lang="en-US" dirty="0" err="1"/>
              <a:t>submandibular</a:t>
            </a:r>
            <a:r>
              <a:rPr lang="en-US" dirty="0"/>
              <a:t> gland under tongue</a:t>
            </a:r>
          </a:p>
          <a:p>
            <a:pPr lvl="1"/>
            <a:r>
              <a:rPr lang="en-US" dirty="0"/>
              <a:t>Opens via 10–12 ducts into floor of mouth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9263" y="3110987"/>
            <a:ext cx="5705475" cy="374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Salivary Glands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types of </a:t>
            </a:r>
            <a:r>
              <a:rPr lang="en-US" dirty="0" err="1"/>
              <a:t>secretory</a:t>
            </a:r>
            <a:r>
              <a:rPr lang="en-US" dirty="0"/>
              <a:t> cells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/>
              <a:t>Watery, enzymes, ions, bit of </a:t>
            </a:r>
            <a:r>
              <a:rPr lang="en-US" dirty="0" err="1"/>
              <a:t>mucin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2"/>
            <a:r>
              <a:rPr lang="en-US" dirty="0"/>
              <a:t>Mucus</a:t>
            </a:r>
          </a:p>
          <a:p>
            <a:endParaRPr lang="en-US" dirty="0" smtClean="0"/>
          </a:p>
          <a:p>
            <a:r>
              <a:rPr lang="en-US" dirty="0" smtClean="0"/>
              <a:t>Parotid gland, </a:t>
            </a:r>
            <a:r>
              <a:rPr lang="en-US" dirty="0" err="1"/>
              <a:t>submandibular</a:t>
            </a:r>
            <a:r>
              <a:rPr lang="en-US" dirty="0"/>
              <a:t> glands </a:t>
            </a:r>
            <a:r>
              <a:rPr lang="en-US" dirty="0" smtClean="0"/>
              <a:t>are mostly serous</a:t>
            </a:r>
          </a:p>
          <a:p>
            <a:r>
              <a:rPr lang="en-US" dirty="0" smtClean="0"/>
              <a:t> Sublingual gland is mostly </a:t>
            </a:r>
            <a:r>
              <a:rPr lang="en-US" dirty="0"/>
              <a:t>mucous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97–99.5% water, slightly acidic</a:t>
            </a:r>
          </a:p>
          <a:p>
            <a:pPr lvl="1"/>
            <a:r>
              <a:rPr lang="en-US" dirty="0" smtClean="0"/>
              <a:t>Electrolytes</a:t>
            </a:r>
          </a:p>
          <a:p>
            <a:pPr lvl="2"/>
            <a:r>
              <a:rPr lang="en-US" dirty="0" smtClean="0"/>
              <a:t>Na</a:t>
            </a:r>
            <a:r>
              <a:rPr lang="en-US" baseline="30000" dirty="0"/>
              <a:t>+</a:t>
            </a:r>
            <a:r>
              <a:rPr lang="en-US" dirty="0"/>
              <a:t>, K</a:t>
            </a:r>
            <a:r>
              <a:rPr lang="en-US" baseline="30000" dirty="0"/>
              <a:t>+</a:t>
            </a:r>
            <a:r>
              <a:rPr lang="en-US" dirty="0"/>
              <a:t>, </a:t>
            </a:r>
            <a:r>
              <a:rPr lang="en-US" dirty="0" err="1"/>
              <a:t>Cl</a:t>
            </a:r>
            <a:r>
              <a:rPr lang="en-US" baseline="30000" dirty="0"/>
              <a:t>–</a:t>
            </a:r>
            <a:r>
              <a:rPr lang="en-US" dirty="0"/>
              <a:t>, PO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en-US" baseline="30000" dirty="0"/>
              <a:t>2–</a:t>
            </a:r>
            <a:r>
              <a:rPr lang="en-US" dirty="0"/>
              <a:t>, HCO</a:t>
            </a:r>
            <a:r>
              <a:rPr lang="en-US" baseline="-25000" dirty="0"/>
              <a:t>3</a:t>
            </a:r>
            <a:r>
              <a:rPr lang="en-US" baseline="-5000" dirty="0"/>
              <a:t>–</a:t>
            </a:r>
            <a:endParaRPr lang="en-US" dirty="0"/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err="1"/>
              <a:t>Mucin</a:t>
            </a:r>
            <a:endParaRPr lang="en-US" dirty="0"/>
          </a:p>
          <a:p>
            <a:pPr lvl="1"/>
            <a:r>
              <a:rPr lang="en-US" dirty="0"/>
              <a:t>Metabolic </a:t>
            </a:r>
            <a:r>
              <a:rPr lang="en-US" dirty="0" smtClean="0"/>
              <a:t>_</a:t>
            </a:r>
          </a:p>
          <a:p>
            <a:pPr lvl="2"/>
            <a:r>
              <a:rPr lang="en-US" dirty="0" smtClean="0"/>
              <a:t>urea </a:t>
            </a:r>
            <a:r>
              <a:rPr lang="en-US" dirty="0"/>
              <a:t>and uric acid</a:t>
            </a:r>
          </a:p>
          <a:p>
            <a:pPr lvl="1"/>
            <a:r>
              <a:rPr lang="en-US" dirty="0" err="1"/>
              <a:t>Lysozyme</a:t>
            </a:r>
            <a:r>
              <a:rPr lang="en-US" dirty="0"/>
              <a:t>, </a:t>
            </a:r>
            <a:r>
              <a:rPr lang="en-US" dirty="0" err="1"/>
              <a:t>IgA</a:t>
            </a:r>
            <a:r>
              <a:rPr lang="en-US" dirty="0"/>
              <a:t>, </a:t>
            </a:r>
            <a:r>
              <a:rPr lang="en-US" dirty="0" err="1"/>
              <a:t>defensins</a:t>
            </a:r>
            <a:r>
              <a:rPr lang="en-US" dirty="0"/>
              <a:t>, and a cyanide compound protect against </a:t>
            </a:r>
            <a:r>
              <a:rPr lang="en-US" dirty="0" err="1"/>
              <a:t>microorganismsa</a:t>
            </a:r>
            <a:endParaRPr lang="en-US" dirty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 of Saliva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of Salivation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Extrinsic </a:t>
            </a:r>
            <a:r>
              <a:rPr lang="en-US" sz="2800" dirty="0"/>
              <a:t>salivary glands</a:t>
            </a:r>
            <a:r>
              <a:rPr lang="en-US" sz="2800" b="1" dirty="0"/>
              <a:t> </a:t>
            </a:r>
            <a:r>
              <a:rPr lang="en-US" sz="2800" dirty="0"/>
              <a:t>activated by </a:t>
            </a:r>
            <a:r>
              <a:rPr lang="en-US" sz="2800" dirty="0" smtClean="0"/>
              <a:t>_________________________________  </a:t>
            </a:r>
            <a:r>
              <a:rPr lang="en-US" sz="2800" dirty="0"/>
              <a:t>nervous system when </a:t>
            </a:r>
          </a:p>
          <a:p>
            <a:pPr lvl="1"/>
            <a:r>
              <a:rPr lang="en-US" sz="2400" dirty="0"/>
              <a:t>Ingested </a:t>
            </a:r>
            <a:r>
              <a:rPr lang="en-US" sz="2400" dirty="0" smtClean="0"/>
              <a:t>____________________ stimulates </a:t>
            </a:r>
            <a:r>
              <a:rPr lang="en-US" sz="2400" dirty="0" err="1"/>
              <a:t>chemoreceptors</a:t>
            </a:r>
            <a:r>
              <a:rPr lang="en-US" sz="2400" dirty="0"/>
              <a:t> and mechanoreceptors in mouth </a:t>
            </a:r>
            <a:r>
              <a:rPr lang="en-US" sz="2400" dirty="0">
                <a:sym typeface="Wingdings" pitchFamily="28" charset="2"/>
              </a:rPr>
              <a:t></a:t>
            </a:r>
            <a:endParaRPr lang="en-US" sz="2400" dirty="0"/>
          </a:p>
          <a:p>
            <a:pPr lvl="1"/>
            <a:endParaRPr lang="en-US" sz="2400" b="1" dirty="0" smtClean="0"/>
          </a:p>
          <a:p>
            <a:pPr lvl="1"/>
            <a:r>
              <a:rPr lang="en-US" sz="2400" b="1" dirty="0" err="1" smtClean="0"/>
              <a:t>Salivatory</a:t>
            </a:r>
            <a:r>
              <a:rPr lang="en-US" sz="2400" b="1" dirty="0" smtClean="0"/>
              <a:t> </a:t>
            </a:r>
            <a:r>
              <a:rPr lang="en-US" sz="2400" b="1" dirty="0"/>
              <a:t>nuclei </a:t>
            </a:r>
            <a:r>
              <a:rPr lang="en-US" sz="2400" dirty="0"/>
              <a:t>in brain stem send impulses along parasympathetic fibers in cranial nerves VII and IX</a:t>
            </a:r>
          </a:p>
          <a:p>
            <a:endParaRPr lang="en-US" sz="2800" dirty="0" smtClean="0"/>
          </a:p>
          <a:p>
            <a:r>
              <a:rPr lang="en-US" sz="2800" dirty="0" smtClean="0"/>
              <a:t>Strong ________________________________ stimulation </a:t>
            </a:r>
            <a:r>
              <a:rPr lang="en-US" sz="2800" b="1" dirty="0"/>
              <a:t>inhibits</a:t>
            </a:r>
            <a:r>
              <a:rPr lang="en-US" sz="2800" dirty="0"/>
              <a:t> salivation and results in </a:t>
            </a:r>
            <a:r>
              <a:rPr lang="en-US" sz="2800" b="1" dirty="0"/>
              <a:t>dry</a:t>
            </a:r>
            <a:r>
              <a:rPr lang="en-US" sz="2800" dirty="0"/>
              <a:t> mouth </a:t>
            </a:r>
            <a:endParaRPr lang="en-US" sz="2800" dirty="0" smtClean="0"/>
          </a:p>
          <a:p>
            <a:pPr lvl="1"/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Teeth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Tear and grind food for digestion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Primary </a:t>
            </a:r>
            <a:r>
              <a:rPr lang="en-US" dirty="0"/>
              <a:t>and permanent dentitions formed by age 21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20 ___________________________________ teeth </a:t>
            </a:r>
            <a:r>
              <a:rPr lang="en-US" dirty="0"/>
              <a:t>erupt (6–24 months of age)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teeth </a:t>
            </a:r>
            <a:r>
              <a:rPr lang="en-US" dirty="0"/>
              <a:t>fall out (6–12 years of age) as permanent teeth develop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32 </a:t>
            </a:r>
            <a:r>
              <a:rPr lang="en-US" dirty="0"/>
              <a:t>permanent teeth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All but </a:t>
            </a:r>
            <a:r>
              <a:rPr lang="en-US" dirty="0" smtClean="0"/>
              <a:t>__________________________________ in </a:t>
            </a:r>
            <a:r>
              <a:rPr lang="en-US" dirty="0"/>
              <a:t>by end of adolescence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Third molars at 17–25, or may not erupt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563562"/>
          </a:xfrm>
        </p:spPr>
        <p:txBody>
          <a:bodyPr/>
          <a:lstStyle/>
          <a:p>
            <a:r>
              <a:rPr lang="en-US" dirty="0"/>
              <a:t>Classes of Teeth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3962400" cy="52578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Chisel shaped for cutting </a:t>
            </a:r>
          </a:p>
          <a:p>
            <a:r>
              <a:rPr lang="en-US" b="1" dirty="0"/>
              <a:t>Canines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Fanglike teeth that tear or pierce</a:t>
            </a:r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Broad crowns, rounded cusps </a:t>
            </a:r>
            <a:endParaRPr lang="en-US" sz="3000" dirty="0" smtClean="0"/>
          </a:p>
          <a:p>
            <a:pPr lvl="2"/>
            <a:r>
              <a:rPr lang="en-US" dirty="0" smtClean="0"/>
              <a:t> </a:t>
            </a:r>
            <a:r>
              <a:rPr lang="en-US" dirty="0"/>
              <a:t>grind/crush</a:t>
            </a:r>
          </a:p>
          <a:p>
            <a:r>
              <a:rPr lang="en-US" b="1" dirty="0"/>
              <a:t>Molars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Broad crowns, rounded cusps </a:t>
            </a:r>
            <a:r>
              <a:rPr lang="en-US" sz="3000" dirty="0"/>
              <a:t>–</a:t>
            </a:r>
            <a:r>
              <a:rPr lang="en-US" dirty="0"/>
              <a:t> </a:t>
            </a:r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204788"/>
            <a:ext cx="447675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867400" cy="563562"/>
          </a:xfrm>
        </p:spPr>
        <p:txBody>
          <a:bodyPr/>
          <a:lstStyle/>
          <a:p>
            <a:r>
              <a:rPr lang="en-US" dirty="0"/>
              <a:t>Tooth Structure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181600" cy="5257800"/>
          </a:xfrm>
        </p:spPr>
        <p:txBody>
          <a:bodyPr/>
          <a:lstStyle/>
          <a:p>
            <a:r>
              <a:rPr lang="en-US" b="1" dirty="0"/>
              <a:t>Crown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exposed part </a:t>
            </a:r>
            <a:r>
              <a:rPr lang="en-US" dirty="0" smtClean="0"/>
              <a:t>_</a:t>
            </a:r>
            <a:endParaRPr lang="en-US" dirty="0"/>
          </a:p>
          <a:p>
            <a:pPr lvl="2"/>
            <a:r>
              <a:rPr lang="en-US" dirty="0"/>
              <a:t>Covered by </a:t>
            </a:r>
            <a:r>
              <a:rPr lang="en-US" dirty="0" smtClean="0"/>
              <a:t>_</a:t>
            </a:r>
          </a:p>
          <a:p>
            <a:pPr lvl="3"/>
            <a:r>
              <a:rPr lang="en-US" dirty="0" smtClean="0"/>
              <a:t>hardest </a:t>
            </a:r>
            <a:r>
              <a:rPr lang="en-US" dirty="0"/>
              <a:t>substance in body 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/>
              <a:t>Enamel-producing cells degenerate when tooth erupts </a:t>
            </a:r>
            <a:r>
              <a:rPr lang="en-US" dirty="0">
                <a:sym typeface="Wingdings" pitchFamily="28" charset="2"/>
              </a:rPr>
              <a:t> no healing if decay or crack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portion embedded in jawbone</a:t>
            </a:r>
          </a:p>
          <a:p>
            <a:pPr lvl="2"/>
            <a:r>
              <a:rPr lang="en-US" dirty="0"/>
              <a:t>Connected to crown </a:t>
            </a:r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3075" y="209550"/>
            <a:ext cx="359092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95800" cy="563562"/>
          </a:xfrm>
        </p:spPr>
        <p:txBody>
          <a:bodyPr/>
          <a:lstStyle/>
          <a:p>
            <a:r>
              <a:rPr lang="en-US" dirty="0"/>
              <a:t>Tooth Structure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1910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  </a:t>
            </a:r>
            <a:endParaRPr lang="en-US" dirty="0"/>
          </a:p>
          <a:p>
            <a:pPr lvl="1"/>
            <a:r>
              <a:rPr lang="en-US" dirty="0"/>
              <a:t>Covers </a:t>
            </a:r>
            <a:r>
              <a:rPr lang="en-US" dirty="0" smtClean="0"/>
              <a:t>root</a:t>
            </a:r>
          </a:p>
          <a:p>
            <a:pPr lvl="1"/>
            <a:r>
              <a:rPr lang="en-US" dirty="0" smtClean="0"/>
              <a:t>Attaches  </a:t>
            </a:r>
            <a:r>
              <a:rPr lang="en-US" dirty="0"/>
              <a:t>it to periodontal ligament</a:t>
            </a:r>
          </a:p>
          <a:p>
            <a:r>
              <a:rPr lang="en-US" b="1" dirty="0"/>
              <a:t>Periodontal ligament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Anchors </a:t>
            </a:r>
            <a:r>
              <a:rPr lang="en-US" dirty="0"/>
              <a:t>tooth in bony socket</a:t>
            </a:r>
          </a:p>
          <a:p>
            <a:r>
              <a:rPr lang="en-US" b="1" dirty="0" smtClean="0"/>
              <a:t> </a:t>
            </a:r>
            <a:endParaRPr lang="en-US" dirty="0" smtClean="0"/>
          </a:p>
          <a:p>
            <a:r>
              <a:rPr lang="en-US" dirty="0" smtClean="0"/>
              <a:t>groove </a:t>
            </a:r>
            <a:r>
              <a:rPr lang="en-US" dirty="0"/>
              <a:t>where </a:t>
            </a:r>
            <a:r>
              <a:rPr lang="en-US" dirty="0" err="1"/>
              <a:t>gingiva</a:t>
            </a:r>
            <a:r>
              <a:rPr lang="en-US" dirty="0"/>
              <a:t> borders tooth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300" y="171450"/>
            <a:ext cx="40767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4000" cy="563562"/>
          </a:xfrm>
        </p:spPr>
        <p:txBody>
          <a:bodyPr/>
          <a:lstStyle/>
          <a:p>
            <a:r>
              <a:rPr lang="en-US" dirty="0"/>
              <a:t>Tooth Structure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1910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bonelike material under enamel</a:t>
            </a:r>
          </a:p>
          <a:p>
            <a:pPr lvl="1"/>
            <a:r>
              <a:rPr lang="en-US" dirty="0"/>
              <a:t>Maintained by </a:t>
            </a:r>
            <a:r>
              <a:rPr lang="en-US" dirty="0" err="1"/>
              <a:t>odontoblasts</a:t>
            </a:r>
            <a:r>
              <a:rPr lang="en-US" dirty="0"/>
              <a:t> of pulp cavity</a:t>
            </a:r>
          </a:p>
          <a:p>
            <a:r>
              <a:rPr lang="en-US" b="1" dirty="0"/>
              <a:t>Pulp cavity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surrounded </a:t>
            </a:r>
            <a:r>
              <a:rPr lang="en-US" dirty="0"/>
              <a:t>by dentin </a:t>
            </a:r>
          </a:p>
          <a:p>
            <a:pPr lvl="2"/>
            <a:r>
              <a:rPr lang="en-US" b="1" dirty="0"/>
              <a:t>Pulp</a:t>
            </a:r>
            <a:r>
              <a:rPr lang="en-US" dirty="0"/>
              <a:t> - connective tissue, blood vessels, and nerves</a:t>
            </a:r>
          </a:p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as </a:t>
            </a:r>
            <a:r>
              <a:rPr lang="en-US" dirty="0"/>
              <a:t>pulp cavity extends to root</a:t>
            </a:r>
          </a:p>
          <a:p>
            <a:r>
              <a:rPr lang="en-US" b="1" dirty="0"/>
              <a:t>Apical foramen </a:t>
            </a:r>
            <a:r>
              <a:rPr lang="en-US" dirty="0"/>
              <a:t>at proximal end of root</a:t>
            </a:r>
          </a:p>
          <a:p>
            <a:pPr lvl="1"/>
            <a:r>
              <a:rPr lang="en-US" dirty="0"/>
              <a:t>Entry for blood vessels, nerves, etc.</a:t>
            </a:r>
          </a:p>
          <a:p>
            <a:pPr lv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075" y="219075"/>
            <a:ext cx="397192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Digestive Processes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Six essential activities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Propulsion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Digestion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Tooth and Gum Disease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______________________________________ </a:t>
            </a:r>
            <a:r>
              <a:rPr lang="en-US" dirty="0" smtClean="0"/>
              <a:t>(</a:t>
            </a:r>
            <a:r>
              <a:rPr lang="en-US" dirty="0"/>
              <a:t>cavities) </a:t>
            </a:r>
            <a:endParaRPr lang="en-US" dirty="0" smtClean="0"/>
          </a:p>
          <a:p>
            <a:pPr lvl="1"/>
            <a:r>
              <a:rPr lang="en-US" dirty="0" smtClean="0"/>
              <a:t>demineralization </a:t>
            </a:r>
            <a:r>
              <a:rPr lang="en-US" dirty="0"/>
              <a:t>of enamel and dentin from bacterial action 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______________________________________ </a:t>
            </a:r>
            <a:r>
              <a:rPr lang="en-US" dirty="0" smtClean="0"/>
              <a:t>(</a:t>
            </a:r>
            <a:r>
              <a:rPr lang="en-US" dirty="0"/>
              <a:t>film of sugar, bacteria, and debris) adheres to teeth</a:t>
            </a:r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err="1"/>
              <a:t>Proteolytic</a:t>
            </a:r>
            <a:r>
              <a:rPr lang="en-US" dirty="0"/>
              <a:t> enzymes digest organic matter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Prevention</a:t>
            </a:r>
            <a:r>
              <a:rPr lang="en-US" dirty="0"/>
              <a:t>: daily flossing and brushing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Tooth and Gum Disease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Plaque </a:t>
            </a:r>
            <a:r>
              <a:rPr lang="en-US" dirty="0"/>
              <a:t>calcifies to form </a:t>
            </a:r>
            <a:r>
              <a:rPr lang="en-US" b="1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Calculus ____________________________________  </a:t>
            </a:r>
            <a:r>
              <a:rPr lang="en-US" dirty="0"/>
              <a:t>between </a:t>
            </a:r>
            <a:r>
              <a:rPr lang="en-US" dirty="0" err="1"/>
              <a:t>gingivae</a:t>
            </a:r>
            <a:r>
              <a:rPr lang="en-US" dirty="0"/>
              <a:t> and teeth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Anaerobic </a:t>
            </a:r>
            <a:r>
              <a:rPr lang="en-US" dirty="0"/>
              <a:t>bacteria infect gums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Infection </a:t>
            </a:r>
            <a:r>
              <a:rPr lang="en-US" dirty="0"/>
              <a:t>reversible if calculus removed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Tooth and Gum Disease</a:t>
            </a:r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Periodontitis</a:t>
            </a:r>
            <a:r>
              <a:rPr lang="en-US" dirty="0"/>
              <a:t> (from neglected gingivitis)</a:t>
            </a:r>
          </a:p>
          <a:p>
            <a:pPr lvl="1"/>
            <a:r>
              <a:rPr lang="en-US" dirty="0" smtClean="0"/>
              <a:t>__________________________________________ attack </a:t>
            </a:r>
            <a:r>
              <a:rPr lang="en-US" dirty="0"/>
              <a:t>intruders and body tissues</a:t>
            </a:r>
          </a:p>
          <a:p>
            <a:pPr lvl="2"/>
            <a:r>
              <a:rPr lang="en-US" dirty="0"/>
              <a:t>Destroy periodontal ligament</a:t>
            </a:r>
          </a:p>
          <a:p>
            <a:pPr lvl="2"/>
            <a:r>
              <a:rPr lang="en-US" dirty="0"/>
              <a:t>Activate </a:t>
            </a:r>
            <a:r>
              <a:rPr lang="en-US" dirty="0" err="1"/>
              <a:t>osteoclasts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dirty="0" smtClean="0">
                <a:sym typeface="Wingdings" pitchFamily="28" charset="2"/>
              </a:rPr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Possible </a:t>
            </a:r>
            <a:r>
              <a:rPr lang="en-US" dirty="0"/>
              <a:t>tooth </a:t>
            </a:r>
            <a:r>
              <a:rPr lang="en-US" dirty="0" smtClean="0"/>
              <a:t>loss</a:t>
            </a:r>
          </a:p>
          <a:p>
            <a:pPr lvl="1"/>
            <a:r>
              <a:rPr lang="en-US" dirty="0" smtClean="0"/>
              <a:t>may </a:t>
            </a:r>
            <a:r>
              <a:rPr lang="en-US" dirty="0"/>
              <a:t>promote </a:t>
            </a:r>
            <a:endParaRPr lang="en-US" dirty="0" smtClean="0"/>
          </a:p>
          <a:p>
            <a:pPr lvl="2"/>
            <a:r>
              <a:rPr lang="en-US" dirty="0" smtClean="0"/>
              <a:t>atherosclerosis </a:t>
            </a:r>
          </a:p>
          <a:p>
            <a:pPr lvl="2"/>
            <a:r>
              <a:rPr lang="en-US" dirty="0" smtClean="0"/>
              <a:t>clot </a:t>
            </a:r>
            <a:r>
              <a:rPr lang="en-US" dirty="0"/>
              <a:t>formation in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Risk </a:t>
            </a:r>
            <a:r>
              <a:rPr lang="en-US" dirty="0"/>
              <a:t>factors - smoking, diabetes mellitus, oral piercing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Pharynx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 passes from mouth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dirty="0" err="1">
                <a:sym typeface="Wingdings" pitchFamily="28" charset="2"/>
              </a:rPr>
              <a:t>o</a:t>
            </a:r>
            <a:r>
              <a:rPr lang="en-US" dirty="0" err="1"/>
              <a:t>ropharynx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laryngopharynx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Allows </a:t>
            </a:r>
            <a:r>
              <a:rPr lang="en-US" dirty="0"/>
              <a:t>passage of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Stratified </a:t>
            </a:r>
            <a:r>
              <a:rPr lang="en-US" dirty="0" err="1"/>
              <a:t>squamous</a:t>
            </a:r>
            <a:r>
              <a:rPr lang="en-US" dirty="0"/>
              <a:t> epithelium lining; mucus-producing glands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__________________________________ muscle </a:t>
            </a:r>
            <a:r>
              <a:rPr lang="en-US" dirty="0"/>
              <a:t>layers: inner longitudinal, outer </a:t>
            </a:r>
            <a:r>
              <a:rPr lang="en-US" b="1" dirty="0"/>
              <a:t>pharyngeal constrictors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Esophagus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Flat muscular tube from </a:t>
            </a:r>
            <a:r>
              <a:rPr lang="en-US" dirty="0" err="1"/>
              <a:t>laryngopharynx</a:t>
            </a:r>
            <a:r>
              <a:rPr lang="en-US" dirty="0"/>
              <a:t> to stomach</a:t>
            </a:r>
          </a:p>
          <a:p>
            <a:endParaRPr lang="en-US" dirty="0" smtClean="0"/>
          </a:p>
          <a:p>
            <a:r>
              <a:rPr lang="en-US" dirty="0" smtClean="0"/>
              <a:t>Pierces </a:t>
            </a:r>
            <a:r>
              <a:rPr lang="en-US" dirty="0"/>
              <a:t>diaphragm at </a:t>
            </a:r>
            <a:r>
              <a:rPr lang="en-US" b="1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Joins </a:t>
            </a:r>
            <a:r>
              <a:rPr lang="en-US" dirty="0"/>
              <a:t>stomach at </a:t>
            </a:r>
            <a:r>
              <a:rPr lang="en-US" b="1" dirty="0" smtClean="0"/>
              <a:t>_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err="1" smtClean="0"/>
              <a:t>Gastroesophageal</a:t>
            </a:r>
            <a:r>
              <a:rPr lang="en-US" b="1" dirty="0" smtClean="0"/>
              <a:t> </a:t>
            </a:r>
            <a:r>
              <a:rPr lang="en-US" b="1" dirty="0"/>
              <a:t>(cardiac) </a:t>
            </a:r>
            <a:r>
              <a:rPr lang="en-US" b="1" dirty="0" smtClean="0"/>
              <a:t>_</a:t>
            </a:r>
            <a:endParaRPr lang="en-US" b="1" dirty="0"/>
          </a:p>
          <a:p>
            <a:pPr lvl="2"/>
            <a:r>
              <a:rPr lang="en-US" dirty="0"/>
              <a:t>Surrounds </a:t>
            </a:r>
            <a:r>
              <a:rPr lang="en-US" dirty="0" err="1"/>
              <a:t>cardial</a:t>
            </a:r>
            <a:r>
              <a:rPr lang="en-US" dirty="0"/>
              <a:t> orifice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Stomach acid regurgitates into esophagus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Likely </a:t>
            </a:r>
            <a:r>
              <a:rPr lang="en-US" dirty="0"/>
              <a:t>with excess food/drink, extreme obesity, pregnancy, running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Also </a:t>
            </a:r>
            <a:r>
              <a:rPr lang="en-US" dirty="0"/>
              <a:t>with </a:t>
            </a:r>
            <a:r>
              <a:rPr lang="en-US" b="1" dirty="0" smtClean="0"/>
              <a:t>_</a:t>
            </a:r>
            <a:endParaRPr lang="en-US" dirty="0" smtClean="0"/>
          </a:p>
          <a:p>
            <a:pPr lvl="2"/>
            <a:r>
              <a:rPr lang="en-US" dirty="0" smtClean="0"/>
              <a:t>structural </a:t>
            </a:r>
            <a:r>
              <a:rPr lang="en-US" dirty="0"/>
              <a:t>abnormality</a:t>
            </a:r>
          </a:p>
          <a:p>
            <a:pPr lvl="3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Esophagus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Esophageal mucosa contains stratified </a:t>
            </a:r>
            <a:r>
              <a:rPr lang="en-US" dirty="0" err="1"/>
              <a:t>squamous</a:t>
            </a:r>
            <a:r>
              <a:rPr lang="en-US" dirty="0"/>
              <a:t> epithelium</a:t>
            </a:r>
          </a:p>
          <a:p>
            <a:pPr lvl="1"/>
            <a:r>
              <a:rPr lang="en-US" dirty="0"/>
              <a:t>Changes to </a:t>
            </a:r>
            <a:r>
              <a:rPr lang="en-US" dirty="0" smtClean="0"/>
              <a:t>_____________________________________ at </a:t>
            </a:r>
            <a:r>
              <a:rPr lang="en-US" dirty="0"/>
              <a:t>stomach </a:t>
            </a:r>
          </a:p>
          <a:p>
            <a:endParaRPr lang="en-US" i="1" dirty="0" smtClean="0"/>
          </a:p>
          <a:p>
            <a:r>
              <a:rPr lang="en-US" i="1" dirty="0" smtClean="0"/>
              <a:t>Esophageal </a:t>
            </a:r>
            <a:r>
              <a:rPr lang="en-US" i="1" dirty="0"/>
              <a:t>glands</a:t>
            </a:r>
            <a:r>
              <a:rPr lang="en-US" dirty="0"/>
              <a:t> in </a:t>
            </a:r>
            <a:r>
              <a:rPr lang="en-US" dirty="0" err="1"/>
              <a:t>submucosa</a:t>
            </a:r>
            <a:r>
              <a:rPr lang="en-US" dirty="0"/>
              <a:t> </a:t>
            </a:r>
            <a:r>
              <a:rPr lang="en-US" dirty="0" smtClean="0"/>
              <a:t>__________________________________________ to </a:t>
            </a:r>
            <a:r>
              <a:rPr lang="en-US" dirty="0"/>
              <a:t>aid in bolus movement</a:t>
            </a:r>
          </a:p>
          <a:p>
            <a:pPr>
              <a:buNone/>
            </a:pPr>
            <a:endParaRPr lang="en-US" dirty="0"/>
          </a:p>
          <a:p>
            <a:r>
              <a:rPr lang="en-US" dirty="0" err="1" smtClean="0"/>
              <a:t>Muscularis</a:t>
            </a:r>
            <a:r>
              <a:rPr lang="en-US" dirty="0" smtClean="0"/>
              <a:t> </a:t>
            </a:r>
            <a:r>
              <a:rPr lang="en-US" dirty="0" err="1"/>
              <a:t>externa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skeletal </a:t>
            </a:r>
            <a:r>
              <a:rPr lang="en-US" dirty="0"/>
              <a:t>superiorly; mixed in middle;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Adventitia </a:t>
            </a:r>
            <a:r>
              <a:rPr lang="en-US" dirty="0"/>
              <a:t>instead of </a:t>
            </a:r>
            <a:r>
              <a:rPr lang="en-US" dirty="0" err="1"/>
              <a:t>serosa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Digestive Processes: Mouth 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Ingestion</a:t>
            </a:r>
            <a:endParaRPr lang="en-US" dirty="0"/>
          </a:p>
          <a:p>
            <a:r>
              <a:rPr lang="en-US" b="1" dirty="0"/>
              <a:t>Mechanical digestion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r>
              <a:rPr lang="en-US" b="1" dirty="0"/>
              <a:t>Propulsion</a:t>
            </a:r>
            <a:r>
              <a:rPr lang="en-US" dirty="0"/>
              <a:t> </a:t>
            </a:r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swallowing</a:t>
            </a:r>
            <a:endParaRPr lang="en-US" dirty="0"/>
          </a:p>
          <a:p>
            <a:r>
              <a:rPr lang="en-US" b="1" dirty="0"/>
              <a:t>Chemical digestion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salivary </a:t>
            </a:r>
            <a:r>
              <a:rPr lang="en-US" dirty="0"/>
              <a:t>amylase </a:t>
            </a:r>
            <a:endParaRPr lang="en-US" dirty="0" smtClean="0"/>
          </a:p>
          <a:p>
            <a:pPr lvl="1"/>
            <a:r>
              <a:rPr lang="en-US" dirty="0" smtClean="0"/>
              <a:t>lingual lipase</a:t>
            </a:r>
            <a:endParaRPr lang="en-US" dirty="0"/>
          </a:p>
          <a:p>
            <a:r>
              <a:rPr lang="en-US" dirty="0" smtClean="0"/>
              <a:t>Almost _____________________________________ takes place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Mastication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Cheeks and closed lips hold food between teeth</a:t>
            </a:r>
          </a:p>
          <a:p>
            <a:endParaRPr lang="en-US" dirty="0" smtClean="0"/>
          </a:p>
          <a:p>
            <a:r>
              <a:rPr lang="en-US" dirty="0" smtClean="0"/>
              <a:t>Tongue </a:t>
            </a:r>
            <a:r>
              <a:rPr lang="en-US" dirty="0"/>
              <a:t>mixes food with saliva;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Teeth 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Partly 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Partly </a:t>
            </a:r>
            <a:r>
              <a:rPr lang="en-US" dirty="0"/>
              <a:t>reflexive</a:t>
            </a:r>
          </a:p>
          <a:p>
            <a:pPr lvl="1"/>
            <a:r>
              <a:rPr lang="en-US" dirty="0"/>
              <a:t>Stretch reflexes; pressure receptors in cheeks, gums, tongue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Deglutition 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Involves tongue, soft palate, pharynx, esophagus</a:t>
            </a:r>
          </a:p>
          <a:p>
            <a:endParaRPr lang="en-US" b="1" dirty="0" smtClean="0"/>
          </a:p>
          <a:p>
            <a:r>
              <a:rPr lang="en-US" b="1" dirty="0" smtClean="0"/>
              <a:t> </a:t>
            </a:r>
            <a:endParaRPr lang="en-US" b="1" dirty="0"/>
          </a:p>
          <a:p>
            <a:pPr lvl="1"/>
            <a:r>
              <a:rPr lang="en-US" dirty="0" smtClean="0"/>
              <a:t>________________________________________ contraction </a:t>
            </a:r>
            <a:r>
              <a:rPr lang="en-US" dirty="0"/>
              <a:t>of tongue</a:t>
            </a:r>
          </a:p>
          <a:p>
            <a:endParaRPr lang="en-US" b="1" dirty="0" smtClean="0"/>
          </a:p>
          <a:p>
            <a:r>
              <a:rPr lang="en-US" b="1" dirty="0" smtClean="0"/>
              <a:t>Pharyngeal-esophageal </a:t>
            </a:r>
            <a:r>
              <a:rPr lang="en-US" b="1" dirty="0"/>
              <a:t>phase</a:t>
            </a:r>
            <a:endParaRPr lang="en-US" dirty="0"/>
          </a:p>
          <a:p>
            <a:pPr lvl="1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primarily __________________________________ nerve</a:t>
            </a:r>
            <a:endParaRPr lang="en-US" dirty="0"/>
          </a:p>
          <a:p>
            <a:pPr lvl="1"/>
            <a:r>
              <a:rPr lang="en-US" dirty="0"/>
              <a:t>Control center in the medulla and lower </a:t>
            </a:r>
            <a:r>
              <a:rPr lang="en-US" dirty="0" err="1"/>
              <a:t>pons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GI Tract Regulatory Mechanisms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en-US" dirty="0"/>
              <a:t>Mechanoreceptors and chemoreceptors </a:t>
            </a:r>
          </a:p>
          <a:p>
            <a:pPr marL="990600" lvl="1" indent="-533400"/>
            <a:r>
              <a:rPr lang="en-US" dirty="0"/>
              <a:t>Respond to </a:t>
            </a:r>
            <a:endParaRPr lang="en-US" dirty="0" smtClean="0"/>
          </a:p>
          <a:p>
            <a:pPr marL="1390650" lvl="2" indent="-533400"/>
            <a:r>
              <a:rPr lang="en-US" dirty="0" smtClean="0"/>
              <a:t>  </a:t>
            </a:r>
          </a:p>
          <a:p>
            <a:pPr marL="1390650" lvl="2" indent="-533400"/>
            <a:r>
              <a:rPr lang="en-US" dirty="0" smtClean="0"/>
              <a:t>changes </a:t>
            </a:r>
            <a:r>
              <a:rPr lang="en-US" dirty="0"/>
              <a:t>in </a:t>
            </a:r>
            <a:r>
              <a:rPr lang="en-US" dirty="0" err="1"/>
              <a:t>osmolarity</a:t>
            </a:r>
            <a:r>
              <a:rPr lang="en-US" dirty="0"/>
              <a:t> </a:t>
            </a:r>
            <a:endParaRPr lang="en-US" dirty="0" smtClean="0"/>
          </a:p>
          <a:p>
            <a:pPr marL="1390650" lvl="2" indent="-533400"/>
            <a:r>
              <a:rPr lang="en-US" dirty="0" smtClean="0"/>
              <a:t>pH</a:t>
            </a:r>
          </a:p>
          <a:p>
            <a:pPr marL="1390650" lvl="2" indent="-533400"/>
            <a:r>
              <a:rPr lang="en-US" dirty="0" smtClean="0"/>
              <a:t> </a:t>
            </a:r>
          </a:p>
          <a:p>
            <a:pPr marL="1390650" lvl="2" indent="-533400"/>
            <a:r>
              <a:rPr lang="en-US" dirty="0" smtClean="0"/>
              <a:t>end </a:t>
            </a:r>
            <a:r>
              <a:rPr lang="en-US" dirty="0"/>
              <a:t>products of digestion</a:t>
            </a:r>
          </a:p>
          <a:p>
            <a:pPr marL="990600" lvl="1" indent="-533400"/>
            <a:endParaRPr lang="en-US" dirty="0" smtClean="0"/>
          </a:p>
          <a:p>
            <a:pPr marL="990600" lvl="1" indent="-533400"/>
            <a:r>
              <a:rPr lang="en-US" dirty="0" smtClean="0"/>
              <a:t>Initiate </a:t>
            </a:r>
            <a:r>
              <a:rPr lang="en-US" dirty="0"/>
              <a:t>reflexes that</a:t>
            </a:r>
          </a:p>
          <a:p>
            <a:pPr marL="1371600" lvl="2" indent="-457200"/>
            <a:r>
              <a:rPr lang="en-US" dirty="0"/>
              <a:t>Activate or inhibit digestive glands </a:t>
            </a:r>
          </a:p>
          <a:p>
            <a:pPr marL="1371600" lvl="2" indent="-457200"/>
            <a:r>
              <a:rPr lang="en-US" dirty="0"/>
              <a:t>Stimulate </a:t>
            </a:r>
            <a:r>
              <a:rPr lang="en-US" dirty="0" smtClean="0"/>
              <a:t>______________________________________ to </a:t>
            </a:r>
            <a:r>
              <a:rPr lang="en-US" dirty="0"/>
              <a:t>mix and move lumen contents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Stomach: Gross Anatomy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5720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upper left quadrant; temporary storage; chemical digestion of </a:t>
            </a:r>
            <a:r>
              <a:rPr lang="en-US" dirty="0" smtClean="0"/>
              <a:t>_</a:t>
            </a:r>
            <a:endParaRPr lang="en-US" dirty="0"/>
          </a:p>
          <a:p>
            <a:r>
              <a:rPr lang="en-US" b="1" dirty="0" err="1"/>
              <a:t>Cardial</a:t>
            </a:r>
            <a:r>
              <a:rPr lang="en-US" b="1" dirty="0"/>
              <a:t> part</a:t>
            </a:r>
            <a:r>
              <a:rPr lang="en-US" dirty="0"/>
              <a:t> (</a:t>
            </a:r>
            <a:r>
              <a:rPr lang="en-US" dirty="0" err="1"/>
              <a:t>cardia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Surrounds </a:t>
            </a:r>
            <a:r>
              <a:rPr lang="en-US" dirty="0" err="1"/>
              <a:t>cardial</a:t>
            </a:r>
            <a:r>
              <a:rPr lang="en-US" dirty="0"/>
              <a:t> orifice</a:t>
            </a:r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Dome-shaped region beneath diaphragm</a:t>
            </a:r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 err="1" smtClean="0"/>
              <a:t>Midportion</a:t>
            </a:r>
            <a:endParaRPr lang="en-US" dirty="0" smtClean="0"/>
          </a:p>
          <a:p>
            <a:r>
              <a:rPr lang="en-US" b="1" dirty="0" smtClean="0"/>
              <a:t>Pyloric part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____________________________ </a:t>
            </a:r>
            <a:r>
              <a:rPr lang="en-US" dirty="0" smtClean="0"/>
              <a:t>(superior portion) </a:t>
            </a:r>
            <a:r>
              <a:rPr lang="en-US" dirty="0" smtClean="0">
                <a:sym typeface="Wingdings" pitchFamily="28" charset="2"/>
              </a:rPr>
              <a:t> </a:t>
            </a:r>
            <a:r>
              <a:rPr lang="en-US" b="1" dirty="0" smtClean="0"/>
              <a:t>pyloric canal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8" charset="2"/>
              </a:rPr>
              <a:t></a:t>
            </a:r>
            <a:r>
              <a:rPr lang="en-US" dirty="0" smtClean="0"/>
              <a:t> </a:t>
            </a:r>
            <a:r>
              <a:rPr lang="en-US" b="1" dirty="0" smtClean="0"/>
              <a:t>pylorus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Pylorus continuous with duodenum through </a:t>
            </a:r>
            <a:r>
              <a:rPr lang="en-US" b="1" dirty="0" smtClean="0"/>
              <a:t>pyloric valve</a:t>
            </a:r>
            <a:r>
              <a:rPr lang="en-US" dirty="0" smtClean="0"/>
              <a:t> (sphincter controlling stomach emptying)	</a:t>
            </a:r>
          </a:p>
          <a:p>
            <a:pPr lvl="1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47399"/>
            <a:ext cx="4114800" cy="324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Stomach: Gross Anatomy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105400" cy="5257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 </a:t>
            </a:r>
            <a:r>
              <a:rPr lang="en-US" dirty="0"/>
              <a:t>convex lateral surface</a:t>
            </a:r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 </a:t>
            </a:r>
            <a:r>
              <a:rPr lang="en-US" dirty="0" smtClean="0"/>
              <a:t>	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concave </a:t>
            </a:r>
            <a:r>
              <a:rPr lang="en-US" dirty="0"/>
              <a:t>medial surface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Mesenteries </a:t>
            </a:r>
            <a:r>
              <a:rPr lang="en-US" dirty="0"/>
              <a:t>tether stomach</a:t>
            </a:r>
          </a:p>
          <a:p>
            <a:pPr lvl="1">
              <a:lnSpc>
                <a:spcPct val="90000"/>
              </a:lnSpc>
            </a:pPr>
            <a:endParaRPr lang="en-US" b="1" dirty="0" smtClean="0"/>
          </a:p>
          <a:p>
            <a:pPr lvl="1">
              <a:lnSpc>
                <a:spcPct val="90000"/>
              </a:lnSpc>
            </a:pPr>
            <a:r>
              <a:rPr lang="en-US" b="1" dirty="0" smtClean="0"/>
              <a:t>Lesser </a:t>
            </a:r>
            <a:r>
              <a:rPr lang="en-US" b="1" dirty="0" err="1"/>
              <a:t>omentum</a:t>
            </a:r>
            <a:r>
              <a:rPr lang="en-US" b="1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From liver to lesser curvature</a:t>
            </a:r>
          </a:p>
          <a:p>
            <a:pPr lvl="1">
              <a:lnSpc>
                <a:spcPct val="90000"/>
              </a:lnSpc>
            </a:pPr>
            <a:endParaRPr lang="en-US" b="1" dirty="0" smtClean="0"/>
          </a:p>
          <a:p>
            <a:pPr lvl="1">
              <a:lnSpc>
                <a:spcPct val="90000"/>
              </a:lnSpc>
            </a:pPr>
            <a:r>
              <a:rPr lang="en-US" b="1" dirty="0" smtClean="0"/>
              <a:t>_____________________________</a:t>
            </a:r>
            <a:r>
              <a:rPr lang="en-US" dirty="0" smtClean="0"/>
              <a:t>– </a:t>
            </a:r>
            <a:r>
              <a:rPr lang="en-US" dirty="0"/>
              <a:t>contains fat deposits &amp; lymph nodes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Greater curvature </a:t>
            </a:r>
            <a:r>
              <a:rPr lang="en-US" dirty="0">
                <a:sym typeface="Wingdings" pitchFamily="28" charset="2"/>
              </a:rPr>
              <a:t> over</a:t>
            </a:r>
            <a:r>
              <a:rPr lang="en-US" dirty="0"/>
              <a:t> small intestine </a:t>
            </a:r>
            <a:r>
              <a:rPr lang="en-US" dirty="0">
                <a:sym typeface="Wingdings" pitchFamily="28" charset="2"/>
              </a:rPr>
              <a:t> spleen &amp; transverse </a:t>
            </a:r>
            <a:r>
              <a:rPr lang="en-US" dirty="0" smtClean="0">
                <a:sym typeface="Wingdings" pitchFamily="28" charset="2"/>
              </a:rPr>
              <a:t>colon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7775" y="1475167"/>
            <a:ext cx="3346225" cy="324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5" name="Picture 23" descr="figure_23_30b_unlabeled"/>
          <p:cNvPicPr>
            <a:picLocks noChangeAspect="1" noChangeArrowheads="1"/>
          </p:cNvPicPr>
          <p:nvPr/>
        </p:nvPicPr>
        <p:blipFill>
          <a:blip r:embed="rId3" cstate="print"/>
          <a:srcRect l="23810" b="2632"/>
          <a:stretch>
            <a:fillRect/>
          </a:stretch>
        </p:blipFill>
        <p:spPr bwMode="auto">
          <a:xfrm>
            <a:off x="2667000" y="246063"/>
            <a:ext cx="5541963" cy="6459537"/>
          </a:xfrm>
          <a:prstGeom prst="rect">
            <a:avLst/>
          </a:prstGeom>
          <a:noFill/>
        </p:spPr>
      </p:pic>
      <p:sp>
        <p:nvSpPr>
          <p:cNvPr id="28696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23.30b  Mesenteries of the abdominal digestive organs.</a:t>
            </a: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911225" y="620713"/>
            <a:ext cx="8223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Liver</a:t>
            </a:r>
          </a:p>
        </p:txBody>
      </p:sp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973138" y="1506538"/>
            <a:ext cx="261461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>
                <a:latin typeface="Arial Black" pitchFamily="28" charset="0"/>
              </a:rPr>
              <a:t>Lesser omentum</a:t>
            </a: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949325" y="3948113"/>
            <a:ext cx="20669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Small intestine</a:t>
            </a:r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927100" y="5176838"/>
            <a:ext cx="10731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Cecum</a:t>
            </a: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955675" y="5703888"/>
            <a:ext cx="21558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Urinary bladder</a:t>
            </a: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946150" y="1147763"/>
            <a:ext cx="1651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Gallbladder</a:t>
            </a: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922338" y="2224088"/>
            <a:ext cx="13096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Stomach</a:t>
            </a: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946150" y="2547938"/>
            <a:ext cx="15763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Duodenum</a:t>
            </a:r>
          </a:p>
        </p:txBody>
      </p:sp>
      <p:sp>
        <p:nvSpPr>
          <p:cNvPr id="28705" name="Rectangle 33"/>
          <p:cNvSpPr>
            <a:spLocks noChangeArrowheads="1"/>
          </p:cNvSpPr>
          <p:nvPr/>
        </p:nvSpPr>
        <p:spPr bwMode="auto">
          <a:xfrm>
            <a:off x="923925" y="3201988"/>
            <a:ext cx="23923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Transverse colon</a:t>
            </a:r>
          </a:p>
        </p:txBody>
      </p:sp>
      <p:sp>
        <p:nvSpPr>
          <p:cNvPr id="28706" name="Freeform 34"/>
          <p:cNvSpPr>
            <a:spLocks/>
          </p:cNvSpPr>
          <p:nvPr/>
        </p:nvSpPr>
        <p:spPr bwMode="auto">
          <a:xfrm>
            <a:off x="1733550" y="852488"/>
            <a:ext cx="3721100" cy="479425"/>
          </a:xfrm>
          <a:custGeom>
            <a:avLst/>
            <a:gdLst/>
            <a:ahLst/>
            <a:cxnLst>
              <a:cxn ang="0">
                <a:pos x="2344" y="302"/>
              </a:cxn>
              <a:cxn ang="0">
                <a:pos x="1084" y="2"/>
              </a:cxn>
              <a:cxn ang="0">
                <a:pos x="0" y="0"/>
              </a:cxn>
            </a:cxnLst>
            <a:rect l="0" t="0" r="r" b="b"/>
            <a:pathLst>
              <a:path w="2344" h="302">
                <a:moveTo>
                  <a:pt x="2344" y="302"/>
                </a:moveTo>
                <a:lnTo>
                  <a:pt x="1084" y="2"/>
                </a:ln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07" name="Freeform 35"/>
          <p:cNvSpPr>
            <a:spLocks/>
          </p:cNvSpPr>
          <p:nvPr/>
        </p:nvSpPr>
        <p:spPr bwMode="auto">
          <a:xfrm>
            <a:off x="2565400" y="1385888"/>
            <a:ext cx="2298700" cy="60325"/>
          </a:xfrm>
          <a:custGeom>
            <a:avLst/>
            <a:gdLst/>
            <a:ahLst/>
            <a:cxnLst>
              <a:cxn ang="0">
                <a:pos x="1448" y="38"/>
              </a:cxn>
              <a:cxn ang="0">
                <a:pos x="646" y="0"/>
              </a:cxn>
              <a:cxn ang="0">
                <a:pos x="0" y="0"/>
              </a:cxn>
            </a:cxnLst>
            <a:rect l="0" t="0" r="r" b="b"/>
            <a:pathLst>
              <a:path w="1448" h="38">
                <a:moveTo>
                  <a:pt x="1448" y="38"/>
                </a:moveTo>
                <a:lnTo>
                  <a:pt x="646" y="0"/>
                </a:ln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08" name="Freeform 36"/>
          <p:cNvSpPr>
            <a:spLocks/>
          </p:cNvSpPr>
          <p:nvPr/>
        </p:nvSpPr>
        <p:spPr bwMode="auto">
          <a:xfrm>
            <a:off x="3578225" y="1747838"/>
            <a:ext cx="2616200" cy="225425"/>
          </a:xfrm>
          <a:custGeom>
            <a:avLst/>
            <a:gdLst/>
            <a:ahLst/>
            <a:cxnLst>
              <a:cxn ang="0">
                <a:pos x="1648" y="142"/>
              </a:cxn>
              <a:cxn ang="0">
                <a:pos x="204" y="0"/>
              </a:cxn>
              <a:cxn ang="0">
                <a:pos x="0" y="0"/>
              </a:cxn>
            </a:cxnLst>
            <a:rect l="0" t="0" r="r" b="b"/>
            <a:pathLst>
              <a:path w="1648" h="142">
                <a:moveTo>
                  <a:pt x="1648" y="142"/>
                </a:moveTo>
                <a:lnTo>
                  <a:pt x="204" y="0"/>
                </a:ln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09" name="Freeform 37"/>
          <p:cNvSpPr>
            <a:spLocks/>
          </p:cNvSpPr>
          <p:nvPr/>
        </p:nvSpPr>
        <p:spPr bwMode="auto">
          <a:xfrm>
            <a:off x="2181225" y="2455863"/>
            <a:ext cx="4613275" cy="6350"/>
          </a:xfrm>
          <a:custGeom>
            <a:avLst/>
            <a:gdLst/>
            <a:ahLst/>
            <a:cxnLst>
              <a:cxn ang="0">
                <a:pos x="2906" y="4"/>
              </a:cxn>
              <a:cxn ang="0">
                <a:pos x="0" y="0"/>
              </a:cxn>
            </a:cxnLst>
            <a:rect l="0" t="0" r="r" b="b"/>
            <a:pathLst>
              <a:path w="2906" h="4">
                <a:moveTo>
                  <a:pt x="2906" y="4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10" name="Freeform 38"/>
          <p:cNvSpPr>
            <a:spLocks/>
          </p:cNvSpPr>
          <p:nvPr/>
        </p:nvSpPr>
        <p:spPr bwMode="auto">
          <a:xfrm>
            <a:off x="2486025" y="2779713"/>
            <a:ext cx="3184525" cy="1587"/>
          </a:xfrm>
          <a:custGeom>
            <a:avLst/>
            <a:gdLst/>
            <a:ahLst/>
            <a:cxnLst>
              <a:cxn ang="0">
                <a:pos x="2006" y="0"/>
              </a:cxn>
              <a:cxn ang="0">
                <a:pos x="0" y="0"/>
              </a:cxn>
            </a:cxnLst>
            <a:rect l="0" t="0" r="r" b="b"/>
            <a:pathLst>
              <a:path w="2006" h="1">
                <a:moveTo>
                  <a:pt x="2006" y="0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11" name="Freeform 39"/>
          <p:cNvSpPr>
            <a:spLocks/>
          </p:cNvSpPr>
          <p:nvPr/>
        </p:nvSpPr>
        <p:spPr bwMode="auto">
          <a:xfrm>
            <a:off x="3359150" y="3267075"/>
            <a:ext cx="2170113" cy="180975"/>
          </a:xfrm>
          <a:custGeom>
            <a:avLst/>
            <a:gdLst/>
            <a:ahLst/>
            <a:cxnLst>
              <a:cxn ang="0">
                <a:pos x="1367" y="0"/>
              </a:cxn>
              <a:cxn ang="0">
                <a:pos x="322" y="114"/>
              </a:cxn>
              <a:cxn ang="0">
                <a:pos x="0" y="114"/>
              </a:cxn>
            </a:cxnLst>
            <a:rect l="0" t="0" r="r" b="b"/>
            <a:pathLst>
              <a:path w="1367" h="114">
                <a:moveTo>
                  <a:pt x="1367" y="0"/>
                </a:moveTo>
                <a:lnTo>
                  <a:pt x="322" y="114"/>
                </a:lnTo>
                <a:lnTo>
                  <a:pt x="0" y="114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12" name="Freeform 40"/>
          <p:cNvSpPr>
            <a:spLocks/>
          </p:cNvSpPr>
          <p:nvPr/>
        </p:nvSpPr>
        <p:spPr bwMode="auto">
          <a:xfrm>
            <a:off x="2990850" y="4178300"/>
            <a:ext cx="2376488" cy="3175"/>
          </a:xfrm>
          <a:custGeom>
            <a:avLst/>
            <a:gdLst/>
            <a:ahLst/>
            <a:cxnLst>
              <a:cxn ang="0">
                <a:pos x="1497" y="2"/>
              </a:cxn>
              <a:cxn ang="0">
                <a:pos x="0" y="0"/>
              </a:cxn>
            </a:cxnLst>
            <a:rect l="0" t="0" r="r" b="b"/>
            <a:pathLst>
              <a:path w="1497" h="2">
                <a:moveTo>
                  <a:pt x="1497" y="2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13" name="Freeform 41"/>
          <p:cNvSpPr>
            <a:spLocks/>
          </p:cNvSpPr>
          <p:nvPr/>
        </p:nvSpPr>
        <p:spPr bwMode="auto">
          <a:xfrm>
            <a:off x="1981200" y="5410200"/>
            <a:ext cx="3219450" cy="1588"/>
          </a:xfrm>
          <a:custGeom>
            <a:avLst/>
            <a:gdLst/>
            <a:ahLst/>
            <a:cxnLst>
              <a:cxn ang="0">
                <a:pos x="2028" y="1"/>
              </a:cxn>
              <a:cxn ang="0">
                <a:pos x="0" y="0"/>
              </a:cxn>
            </a:cxnLst>
            <a:rect l="0" t="0" r="r" b="b"/>
            <a:pathLst>
              <a:path w="2028" h="1">
                <a:moveTo>
                  <a:pt x="2028" y="1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8714" name="Freeform 42"/>
          <p:cNvSpPr>
            <a:spLocks/>
          </p:cNvSpPr>
          <p:nvPr/>
        </p:nvSpPr>
        <p:spPr bwMode="auto">
          <a:xfrm>
            <a:off x="3078163" y="5940425"/>
            <a:ext cx="2760662" cy="3175"/>
          </a:xfrm>
          <a:custGeom>
            <a:avLst/>
            <a:gdLst/>
            <a:ahLst/>
            <a:cxnLst>
              <a:cxn ang="0">
                <a:pos x="1739" y="0"/>
              </a:cxn>
              <a:cxn ang="0">
                <a:pos x="0" y="2"/>
              </a:cxn>
            </a:cxnLst>
            <a:rect l="0" t="0" r="r" b="b"/>
            <a:pathLst>
              <a:path w="1739" h="2">
                <a:moveTo>
                  <a:pt x="1739" y="0"/>
                </a:moveTo>
                <a:lnTo>
                  <a:pt x="0" y="2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figure_23_30c_unlabeled"/>
          <p:cNvPicPr>
            <a:picLocks noChangeAspect="1" noChangeArrowheads="1"/>
          </p:cNvPicPr>
          <p:nvPr/>
        </p:nvPicPr>
        <p:blipFill>
          <a:blip r:embed="rId3" cstate="print"/>
          <a:srcRect b="2632"/>
          <a:stretch>
            <a:fillRect/>
          </a:stretch>
        </p:blipFill>
        <p:spPr bwMode="auto">
          <a:xfrm>
            <a:off x="912813" y="238125"/>
            <a:ext cx="7215187" cy="6281738"/>
          </a:xfrm>
          <a:prstGeom prst="rect">
            <a:avLst/>
          </a:prstGeom>
          <a:noFill/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359400" y="782638"/>
            <a:ext cx="27479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>
                <a:latin typeface="Arial Black" pitchFamily="28" charset="0"/>
              </a:rPr>
              <a:t>Greater omentum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359400" y="1384300"/>
            <a:ext cx="23923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Transverse colon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364163" y="2185988"/>
            <a:ext cx="18145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100">
                <a:latin typeface="Arial Black" pitchFamily="28" charset="0"/>
              </a:rPr>
              <a:t>Transverse</a:t>
            </a:r>
          </a:p>
          <a:p>
            <a:pPr>
              <a:lnSpc>
                <a:spcPct val="90000"/>
              </a:lnSpc>
            </a:pPr>
            <a:r>
              <a:rPr lang="en-US" sz="2100">
                <a:latin typeface="Arial Black" pitchFamily="28" charset="0"/>
              </a:rPr>
              <a:t>mesocolon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59400" y="2867025"/>
            <a:ext cx="24812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Descending colon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5359400" y="3536950"/>
            <a:ext cx="17097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>
                <a:latin typeface="Arial Black" pitchFamily="28" charset="0"/>
              </a:rPr>
              <a:t>Mesentery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360988" y="3910013"/>
            <a:ext cx="17700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100">
                <a:latin typeface="Arial Black" pitchFamily="28" charset="0"/>
              </a:rPr>
              <a:t>Sigmoid </a:t>
            </a:r>
          </a:p>
          <a:p>
            <a:pPr>
              <a:lnSpc>
                <a:spcPct val="90000"/>
              </a:lnSpc>
            </a:pPr>
            <a:r>
              <a:rPr lang="en-US" sz="2100">
                <a:latin typeface="Arial Black" pitchFamily="28" charset="0"/>
              </a:rPr>
              <a:t>mesocolon</a:t>
            </a: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5359400" y="3249613"/>
            <a:ext cx="12811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Jejunum</a:t>
            </a: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5357813" y="4497388"/>
            <a:ext cx="20208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Sigmoid colon</a:t>
            </a: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359400" y="5124450"/>
            <a:ext cx="8810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100" b="1">
                <a:latin typeface="Arial" charset="0"/>
              </a:rPr>
              <a:t>Ileum</a:t>
            </a: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079750" y="1006475"/>
            <a:ext cx="2312988" cy="4763"/>
          </a:xfrm>
          <a:custGeom>
            <a:avLst/>
            <a:gdLst/>
            <a:ahLst/>
            <a:cxnLst>
              <a:cxn ang="0">
                <a:pos x="1498" y="3"/>
              </a:cxn>
              <a:cxn ang="0">
                <a:pos x="0" y="0"/>
              </a:cxn>
            </a:cxnLst>
            <a:rect l="0" t="0" r="r" b="b"/>
            <a:pathLst>
              <a:path w="1498" h="3">
                <a:moveTo>
                  <a:pt x="1498" y="3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4179888" y="1616075"/>
            <a:ext cx="1227137" cy="1588"/>
          </a:xfrm>
          <a:custGeom>
            <a:avLst/>
            <a:gdLst/>
            <a:ahLst/>
            <a:cxnLst>
              <a:cxn ang="0">
                <a:pos x="795" y="0"/>
              </a:cxn>
              <a:cxn ang="0">
                <a:pos x="0" y="0"/>
              </a:cxn>
            </a:cxnLst>
            <a:rect l="0" t="0" r="r" b="b"/>
            <a:pathLst>
              <a:path w="795" h="1">
                <a:moveTo>
                  <a:pt x="795" y="0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1" name="Freeform 15"/>
          <p:cNvSpPr>
            <a:spLocks/>
          </p:cNvSpPr>
          <p:nvPr/>
        </p:nvSpPr>
        <p:spPr bwMode="auto">
          <a:xfrm>
            <a:off x="3205163" y="2397125"/>
            <a:ext cx="2187575" cy="1588"/>
          </a:xfrm>
          <a:custGeom>
            <a:avLst/>
            <a:gdLst/>
            <a:ahLst/>
            <a:cxnLst>
              <a:cxn ang="0">
                <a:pos x="1417" y="0"/>
              </a:cxn>
              <a:cxn ang="0">
                <a:pos x="0" y="0"/>
              </a:cxn>
            </a:cxnLst>
            <a:rect l="0" t="0" r="r" b="b"/>
            <a:pathLst>
              <a:path w="1417" h="1">
                <a:moveTo>
                  <a:pt x="1417" y="0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4273550" y="3097213"/>
            <a:ext cx="1123950" cy="1587"/>
          </a:xfrm>
          <a:custGeom>
            <a:avLst/>
            <a:gdLst/>
            <a:ahLst/>
            <a:cxnLst>
              <a:cxn ang="0">
                <a:pos x="728" y="1"/>
              </a:cxn>
              <a:cxn ang="0">
                <a:pos x="0" y="0"/>
              </a:cxn>
            </a:cxnLst>
            <a:rect l="0" t="0" r="r" b="b"/>
            <a:pathLst>
              <a:path w="728" h="1">
                <a:moveTo>
                  <a:pt x="728" y="1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1782763" y="3478213"/>
            <a:ext cx="3621087" cy="3175"/>
          </a:xfrm>
          <a:custGeom>
            <a:avLst/>
            <a:gdLst/>
            <a:ahLst/>
            <a:cxnLst>
              <a:cxn ang="0">
                <a:pos x="2345" y="0"/>
              </a:cxn>
              <a:cxn ang="0">
                <a:pos x="0" y="2"/>
              </a:cxn>
            </a:cxnLst>
            <a:rect l="0" t="0" r="r" b="b"/>
            <a:pathLst>
              <a:path w="2345" h="2">
                <a:moveTo>
                  <a:pt x="2345" y="0"/>
                </a:moveTo>
                <a:lnTo>
                  <a:pt x="0" y="2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2605088" y="3765550"/>
            <a:ext cx="2797175" cy="4763"/>
          </a:xfrm>
          <a:custGeom>
            <a:avLst/>
            <a:gdLst/>
            <a:ahLst/>
            <a:cxnLst>
              <a:cxn ang="0">
                <a:pos x="1812" y="0"/>
              </a:cxn>
              <a:cxn ang="0">
                <a:pos x="0" y="3"/>
              </a:cxn>
            </a:cxnLst>
            <a:rect l="0" t="0" r="r" b="b"/>
            <a:pathLst>
              <a:path w="1812" h="3">
                <a:moveTo>
                  <a:pt x="1812" y="0"/>
                </a:moveTo>
                <a:lnTo>
                  <a:pt x="0" y="3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351213" y="3892550"/>
            <a:ext cx="2041525" cy="222250"/>
          </a:xfrm>
          <a:custGeom>
            <a:avLst/>
            <a:gdLst/>
            <a:ahLst/>
            <a:cxnLst>
              <a:cxn ang="0">
                <a:pos x="1322" y="144"/>
              </a:cxn>
              <a:cxn ang="0">
                <a:pos x="912" y="144"/>
              </a:cxn>
              <a:cxn ang="0">
                <a:pos x="0" y="0"/>
              </a:cxn>
            </a:cxnLst>
            <a:rect l="0" t="0" r="r" b="b"/>
            <a:pathLst>
              <a:path w="1322" h="144">
                <a:moveTo>
                  <a:pt x="1322" y="144"/>
                </a:moveTo>
                <a:lnTo>
                  <a:pt x="912" y="144"/>
                </a:ln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643313" y="4724400"/>
            <a:ext cx="1760537" cy="4763"/>
          </a:xfrm>
          <a:custGeom>
            <a:avLst/>
            <a:gdLst/>
            <a:ahLst/>
            <a:cxnLst>
              <a:cxn ang="0">
                <a:pos x="1140" y="3"/>
              </a:cxn>
              <a:cxn ang="0">
                <a:pos x="0" y="0"/>
              </a:cxn>
            </a:cxnLst>
            <a:rect l="0" t="0" r="r" b="b"/>
            <a:pathLst>
              <a:path w="1140" h="3">
                <a:moveTo>
                  <a:pt x="1140" y="3"/>
                </a:move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7" name="Freeform 21"/>
          <p:cNvSpPr>
            <a:spLocks/>
          </p:cNvSpPr>
          <p:nvPr/>
        </p:nvSpPr>
        <p:spPr bwMode="auto">
          <a:xfrm>
            <a:off x="2136775" y="4941888"/>
            <a:ext cx="3273425" cy="412750"/>
          </a:xfrm>
          <a:custGeom>
            <a:avLst/>
            <a:gdLst/>
            <a:ahLst/>
            <a:cxnLst>
              <a:cxn ang="0">
                <a:pos x="2120" y="267"/>
              </a:cxn>
              <a:cxn ang="0">
                <a:pos x="1548" y="265"/>
              </a:cxn>
              <a:cxn ang="0">
                <a:pos x="0" y="0"/>
              </a:cxn>
            </a:cxnLst>
            <a:rect l="0" t="0" r="r" b="b"/>
            <a:pathLst>
              <a:path w="2120" h="267">
                <a:moveTo>
                  <a:pt x="2120" y="267"/>
                </a:moveTo>
                <a:lnTo>
                  <a:pt x="1548" y="265"/>
                </a:lnTo>
                <a:lnTo>
                  <a:pt x="0" y="0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718" name="Rectangle 18"/>
          <p:cNvSpPr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0">
            <a:spAutoFit/>
          </a:bodyPr>
          <a:lstStyle/>
          <a:p>
            <a:pPr eaLnBrk="1" hangingPunct="1"/>
            <a:r>
              <a:rPr lang="en-US" sz="1200" b="1">
                <a:latin typeface="Arial" charset="0"/>
                <a:cs typeface="Arial" charset="0"/>
              </a:rPr>
              <a:t>Figure 23.30c  Mesenteries of the abdominal digestive organs.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1542" y="3657600"/>
            <a:ext cx="478245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Stomach: Microscopic Anatomy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r>
              <a:rPr lang="en-US" dirty="0" err="1" smtClean="0"/>
              <a:t>Muscularis</a:t>
            </a:r>
            <a:r>
              <a:rPr lang="en-US" dirty="0" smtClean="0"/>
              <a:t> </a:t>
            </a:r>
            <a:r>
              <a:rPr lang="en-US" dirty="0"/>
              <a:t>and mucosa modified</a:t>
            </a:r>
          </a:p>
          <a:p>
            <a:pPr lvl="1"/>
            <a:r>
              <a:rPr lang="en-US" dirty="0" err="1"/>
              <a:t>Muscularis</a:t>
            </a:r>
            <a:r>
              <a:rPr lang="en-US" dirty="0"/>
              <a:t> </a:t>
            </a:r>
            <a:r>
              <a:rPr lang="en-US" dirty="0" smtClean="0"/>
              <a:t>_</a:t>
            </a:r>
            <a:endParaRPr lang="en-US" dirty="0"/>
          </a:p>
          <a:p>
            <a:pPr lvl="2"/>
            <a:r>
              <a:rPr lang="en-US" dirty="0"/>
              <a:t>Three layers of smooth muscle</a:t>
            </a:r>
          </a:p>
          <a:p>
            <a:pPr lvl="2"/>
            <a:r>
              <a:rPr lang="en-US" dirty="0"/>
              <a:t>Inner oblique layer allows stomach to churn, mix, move, and physically break down food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Stomach: Microscopic Anatomy 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4958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Mucosa</a:t>
            </a:r>
          </a:p>
          <a:p>
            <a:pPr lvl="1"/>
            <a:r>
              <a:rPr lang="en-US" dirty="0"/>
              <a:t>Simple columnar epithelium composed of mucous cells</a:t>
            </a:r>
          </a:p>
          <a:p>
            <a:pPr lvl="2"/>
            <a:r>
              <a:rPr lang="en-US" dirty="0"/>
              <a:t>Secrete </a:t>
            </a:r>
            <a:r>
              <a:rPr lang="en-US" dirty="0" smtClean="0"/>
              <a:t>_</a:t>
            </a:r>
            <a:endParaRPr lang="en-US" dirty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lvl="3"/>
            <a:r>
              <a:rPr lang="en-US" dirty="0" smtClean="0"/>
              <a:t>Surface </a:t>
            </a:r>
            <a:r>
              <a:rPr lang="en-US" dirty="0"/>
              <a:t>layer traps bicarbonate-rich fluid beneath it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Dotted </a:t>
            </a:r>
            <a:r>
              <a:rPr lang="en-US" dirty="0"/>
              <a:t>with </a:t>
            </a:r>
            <a:r>
              <a:rPr lang="en-US" b="1" dirty="0" smtClean="0"/>
              <a:t>_______________________ </a:t>
            </a:r>
            <a:r>
              <a:rPr lang="en-US" b="1" dirty="0" smtClean="0">
                <a:sym typeface="Wingdings" pitchFamily="28" charset="2"/>
              </a:rPr>
              <a:t></a:t>
            </a:r>
            <a:r>
              <a:rPr lang="en-US" b="1" dirty="0" smtClean="0"/>
              <a:t> </a:t>
            </a:r>
            <a:r>
              <a:rPr lang="en-US" b="1" dirty="0"/>
              <a:t>gastric glands</a:t>
            </a:r>
            <a:endParaRPr lang="en-US" dirty="0"/>
          </a:p>
          <a:p>
            <a:pPr lvl="2"/>
            <a:r>
              <a:rPr lang="en-US" dirty="0"/>
              <a:t>Gastric glands produce </a:t>
            </a:r>
            <a:r>
              <a:rPr lang="en-US" b="1" dirty="0"/>
              <a:t>gastric juice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5425" y="1342806"/>
            <a:ext cx="3838575" cy="551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Gastric Glands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419600" cy="5257800"/>
          </a:xfrm>
        </p:spPr>
        <p:txBody>
          <a:bodyPr/>
          <a:lstStyle/>
          <a:p>
            <a:r>
              <a:rPr lang="en-US" dirty="0"/>
              <a:t>Cell types</a:t>
            </a:r>
          </a:p>
          <a:p>
            <a:pPr lvl="1"/>
            <a:r>
              <a:rPr lang="en-US" b="1" dirty="0" smtClean="0"/>
              <a:t>______________________ </a:t>
            </a:r>
            <a:r>
              <a:rPr lang="en-US" dirty="0" smtClean="0"/>
              <a:t>(</a:t>
            </a:r>
            <a:r>
              <a:rPr lang="en-US" dirty="0"/>
              <a:t>secrete thin, acidic mucus of unknown function)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err="1" smtClean="0"/>
              <a:t>Enteroendocrine</a:t>
            </a:r>
            <a:r>
              <a:rPr lang="en-US" b="1" dirty="0" smtClean="0"/>
              <a:t> </a:t>
            </a:r>
            <a:r>
              <a:rPr lang="en-US" b="1" dirty="0"/>
              <a:t>cells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839" y="1619250"/>
            <a:ext cx="4005161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Gastric Gland Secretions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Glands in </a:t>
            </a:r>
            <a:r>
              <a:rPr lang="en-US" dirty="0" err="1"/>
              <a:t>fundus</a:t>
            </a:r>
            <a:r>
              <a:rPr lang="en-US" dirty="0"/>
              <a:t> and body produce most gastric juice</a:t>
            </a:r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i="1" dirty="0" smtClean="0"/>
              <a:t> </a:t>
            </a:r>
            <a:endParaRPr lang="en-US" dirty="0"/>
          </a:p>
          <a:p>
            <a:pPr lvl="2"/>
            <a:r>
              <a:rPr lang="en-US" dirty="0">
                <a:sym typeface="Symbol" pitchFamily="80" charset="2"/>
              </a:rPr>
              <a:t></a:t>
            </a:r>
            <a:r>
              <a:rPr lang="en-US" dirty="0"/>
              <a:t> pH 1.5–3.5 </a:t>
            </a:r>
            <a:endParaRPr lang="en-US" dirty="0" smtClean="0"/>
          </a:p>
          <a:p>
            <a:pPr lvl="2"/>
            <a:r>
              <a:rPr lang="en-US" dirty="0" smtClean="0"/>
              <a:t>denatures protein</a:t>
            </a:r>
          </a:p>
          <a:p>
            <a:pPr lvl="2"/>
            <a:r>
              <a:rPr lang="en-US" dirty="0" smtClean="0"/>
              <a:t>activates pepsin</a:t>
            </a:r>
          </a:p>
          <a:p>
            <a:pPr lvl="2"/>
            <a:r>
              <a:rPr lang="en-US" dirty="0" smtClean="0"/>
              <a:t>breaks </a:t>
            </a:r>
            <a:r>
              <a:rPr lang="en-US" dirty="0"/>
              <a:t>down plant cell </a:t>
            </a:r>
            <a:r>
              <a:rPr lang="en-US" dirty="0" smtClean="0"/>
              <a:t>walls</a:t>
            </a:r>
          </a:p>
          <a:p>
            <a:pPr lvl="2"/>
            <a:r>
              <a:rPr lang="en-US" dirty="0" smtClean="0"/>
              <a:t>kills </a:t>
            </a:r>
            <a:r>
              <a:rPr lang="en-US" dirty="0"/>
              <a:t>many bacteria</a:t>
            </a:r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 </a:t>
            </a:r>
            <a:endParaRPr lang="en-US" dirty="0"/>
          </a:p>
          <a:p>
            <a:pPr lvl="2"/>
            <a:r>
              <a:rPr lang="en-US" dirty="0"/>
              <a:t>Glycoprotein required for </a:t>
            </a:r>
            <a:r>
              <a:rPr lang="en-US" b="1" dirty="0"/>
              <a:t>absorption of vitamin B</a:t>
            </a:r>
            <a:r>
              <a:rPr lang="en-US" b="1" baseline="-25000" dirty="0"/>
              <a:t>12</a:t>
            </a:r>
            <a:r>
              <a:rPr lang="en-US" b="1" dirty="0"/>
              <a:t> </a:t>
            </a:r>
            <a:r>
              <a:rPr lang="en-US" dirty="0"/>
              <a:t>in small intestine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Gastric Gland Secretions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__________________________________ </a:t>
            </a:r>
            <a:r>
              <a:rPr lang="en-US" dirty="0" smtClean="0"/>
              <a:t>cell </a:t>
            </a:r>
            <a:r>
              <a:rPr lang="en-US" dirty="0"/>
              <a:t>secretions</a:t>
            </a:r>
          </a:p>
          <a:p>
            <a:pPr lvl="1"/>
            <a:r>
              <a:rPr lang="en-US" i="1" dirty="0" smtClean="0"/>
              <a:t> </a:t>
            </a:r>
            <a:endParaRPr lang="en-US" dirty="0"/>
          </a:p>
          <a:p>
            <a:pPr lvl="2"/>
            <a:r>
              <a:rPr lang="en-US" dirty="0"/>
              <a:t>Activated to pepsin by </a:t>
            </a:r>
            <a:r>
              <a:rPr lang="en-US" dirty="0" err="1"/>
              <a:t>HCl</a:t>
            </a:r>
            <a:r>
              <a:rPr lang="en-US" dirty="0"/>
              <a:t> and by pepsin itself </a:t>
            </a:r>
            <a:endParaRPr lang="en-US" dirty="0" smtClean="0"/>
          </a:p>
          <a:p>
            <a:pPr lvl="3"/>
            <a:r>
              <a:rPr lang="en-US" dirty="0" smtClean="0"/>
              <a:t>a </a:t>
            </a:r>
            <a:r>
              <a:rPr lang="en-US" dirty="0"/>
              <a:t>positive feedback </a:t>
            </a:r>
            <a:r>
              <a:rPr lang="en-US" dirty="0" smtClean="0"/>
              <a:t>mechanism</a:t>
            </a:r>
            <a:endParaRPr lang="en-US" dirty="0"/>
          </a:p>
          <a:p>
            <a:pPr lvl="1"/>
            <a:endParaRPr lang="en-US" i="1" dirty="0" smtClean="0"/>
          </a:p>
          <a:p>
            <a:pPr lvl="1"/>
            <a:r>
              <a:rPr lang="en-US" i="1" dirty="0" smtClean="0"/>
              <a:t>Lipases</a:t>
            </a:r>
            <a:endParaRPr lang="en-US" dirty="0"/>
          </a:p>
          <a:p>
            <a:pPr lvl="2"/>
            <a:r>
              <a:rPr lang="en-US" dirty="0"/>
              <a:t>Digest ~15% of lipids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Gastric Gland Secretions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Enteroendocrine</a:t>
            </a:r>
            <a:r>
              <a:rPr lang="en-US" dirty="0"/>
              <a:t> cells</a:t>
            </a:r>
          </a:p>
          <a:p>
            <a:pPr lvl="1"/>
            <a:r>
              <a:rPr lang="en-US" dirty="0"/>
              <a:t>Secrete chemical messengers into lamina </a:t>
            </a:r>
            <a:r>
              <a:rPr lang="en-US" dirty="0" err="1"/>
              <a:t>propria</a:t>
            </a:r>
            <a:endParaRPr lang="en-US" dirty="0"/>
          </a:p>
          <a:p>
            <a:pPr lvl="2"/>
            <a:r>
              <a:rPr lang="en-US" dirty="0"/>
              <a:t>Act as </a:t>
            </a:r>
            <a:r>
              <a:rPr lang="en-US" dirty="0" smtClean="0"/>
              <a:t>_</a:t>
            </a:r>
            <a:endParaRPr lang="en-US" dirty="0"/>
          </a:p>
          <a:p>
            <a:pPr lvl="3"/>
            <a:r>
              <a:rPr lang="en-US" dirty="0"/>
              <a:t>Serotonin and histamine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3"/>
            <a:r>
              <a:rPr lang="en-US" dirty="0" err="1"/>
              <a:t>Somatostatin</a:t>
            </a:r>
            <a:r>
              <a:rPr lang="en-US" dirty="0"/>
              <a:t> (also acts as </a:t>
            </a:r>
            <a:r>
              <a:rPr lang="en-US" dirty="0" err="1"/>
              <a:t>paracrine</a:t>
            </a:r>
            <a:r>
              <a:rPr lang="en-US" dirty="0"/>
              <a:t>) and </a:t>
            </a:r>
            <a:r>
              <a:rPr lang="en-US" dirty="0" err="1"/>
              <a:t>gastrin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GI Tract Regulatory Mechanisms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Arial" charset="0"/>
              <a:buAutoNum type="arabicPeriod" startAt="2"/>
            </a:pPr>
            <a:r>
              <a:rPr lang="en-US" dirty="0"/>
              <a:t>Intrinsic and extrinsic controls</a:t>
            </a:r>
          </a:p>
          <a:p>
            <a:pPr marL="990600" lvl="1" indent="-533400"/>
            <a:r>
              <a:rPr lang="en-US" b="1" dirty="0" smtClean="0"/>
              <a:t> </a:t>
            </a:r>
            <a:endParaRPr lang="en-US" dirty="0" smtClean="0"/>
          </a:p>
          <a:p>
            <a:pPr marL="1390650" lvl="2" indent="-533400"/>
            <a:r>
              <a:rPr lang="en-US" dirty="0" smtClean="0"/>
              <a:t>enteric </a:t>
            </a:r>
            <a:r>
              <a:rPr lang="en-US" dirty="0"/>
              <a:t>nerve plexuses </a:t>
            </a:r>
            <a:r>
              <a:rPr lang="en-US" dirty="0" smtClean="0"/>
              <a:t>(_______________________) </a:t>
            </a:r>
            <a:r>
              <a:rPr lang="en-US" dirty="0"/>
              <a:t>respond to stimuli in GI tract</a:t>
            </a:r>
          </a:p>
          <a:p>
            <a:pPr marL="990600" lvl="1" indent="-533400"/>
            <a:endParaRPr lang="en-US" b="1" dirty="0" smtClean="0"/>
          </a:p>
          <a:p>
            <a:pPr marL="990600" lvl="1" indent="-533400"/>
            <a:r>
              <a:rPr lang="en-US" b="1" dirty="0" smtClean="0"/>
              <a:t>Long </a:t>
            </a:r>
            <a:r>
              <a:rPr lang="en-US" b="1" dirty="0"/>
              <a:t>reflexes</a:t>
            </a:r>
            <a:r>
              <a:rPr lang="en-US" dirty="0"/>
              <a:t> </a:t>
            </a:r>
            <a:endParaRPr lang="en-US" dirty="0" smtClean="0"/>
          </a:p>
          <a:p>
            <a:pPr marL="1390650" lvl="2" indent="-533400"/>
            <a:r>
              <a:rPr lang="en-US" dirty="0" smtClean="0"/>
              <a:t>respond </a:t>
            </a:r>
            <a:r>
              <a:rPr lang="en-US" dirty="0"/>
              <a:t>to stimuli inside or outside GI </a:t>
            </a:r>
            <a:r>
              <a:rPr lang="en-US" dirty="0" smtClean="0"/>
              <a:t>tract</a:t>
            </a:r>
          </a:p>
          <a:p>
            <a:pPr marL="1390650" lvl="2" indent="-533400"/>
            <a:r>
              <a:rPr lang="en-US" dirty="0" smtClean="0"/>
              <a:t>involve ________________________________ and </a:t>
            </a:r>
            <a:r>
              <a:rPr lang="en-US" dirty="0"/>
              <a:t>autonomic nerves</a:t>
            </a:r>
          </a:p>
          <a:p>
            <a:pPr marL="990600" lvl="1" indent="-533400"/>
            <a:endParaRPr lang="en-US" dirty="0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Mucosal Barrier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Harsh digestive conditions in stomach</a:t>
            </a:r>
          </a:p>
          <a:p>
            <a:endParaRPr lang="en-US" dirty="0" smtClean="0"/>
          </a:p>
          <a:p>
            <a:r>
              <a:rPr lang="en-US" dirty="0" smtClean="0"/>
              <a:t>Has </a:t>
            </a:r>
            <a:r>
              <a:rPr lang="en-US" b="1" dirty="0" smtClean="0"/>
              <a:t>__________________________________ </a:t>
            </a:r>
            <a:r>
              <a:rPr lang="en-US" dirty="0" smtClean="0"/>
              <a:t>to </a:t>
            </a:r>
            <a:r>
              <a:rPr lang="en-US" dirty="0"/>
              <a:t>protect</a:t>
            </a:r>
          </a:p>
          <a:p>
            <a:pPr lvl="1"/>
            <a:r>
              <a:rPr lang="en-US" dirty="0"/>
              <a:t>Thick layer of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_______________________________________ between </a:t>
            </a:r>
            <a:r>
              <a:rPr lang="en-US" dirty="0"/>
              <a:t>epithelial cells</a:t>
            </a:r>
          </a:p>
          <a:p>
            <a:pPr lvl="2"/>
            <a:r>
              <a:rPr lang="en-US" dirty="0"/>
              <a:t>Prevent juice seeping underneath tissue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Damaged </a:t>
            </a:r>
            <a:r>
              <a:rPr lang="en-US" dirty="0"/>
              <a:t>epithelial cells quickly replaced by division of stem cells</a:t>
            </a:r>
          </a:p>
          <a:p>
            <a:pPr lvl="2"/>
            <a:r>
              <a:rPr lang="en-US" dirty="0"/>
              <a:t>Surface cells replaced every 3–6 days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 </a:t>
            </a:r>
            <a:endParaRPr lang="en-US" dirty="0"/>
          </a:p>
          <a:p>
            <a:pPr lvl="1"/>
            <a:r>
              <a:rPr lang="en-US" dirty="0"/>
              <a:t>Inflammation caused by anything that breaches mucosal barrier</a:t>
            </a:r>
          </a:p>
          <a:p>
            <a:endParaRPr lang="en-US" dirty="0" smtClean="0"/>
          </a:p>
          <a:p>
            <a:r>
              <a:rPr lang="en-US" dirty="0" smtClean="0"/>
              <a:t>Peptic </a:t>
            </a:r>
            <a:r>
              <a:rPr lang="en-US" dirty="0"/>
              <a:t>or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/>
              <a:t>Erosions of stomach wall</a:t>
            </a:r>
          </a:p>
          <a:p>
            <a:pPr lvl="2"/>
            <a:r>
              <a:rPr lang="en-US" dirty="0"/>
              <a:t>Can perforate </a:t>
            </a:r>
            <a:r>
              <a:rPr lang="en-US" dirty="0">
                <a:sym typeface="Wingdings" pitchFamily="28" charset="2"/>
              </a:rPr>
              <a:t> peritonitis; hemorrhage</a:t>
            </a:r>
            <a:endParaRPr lang="en-US" dirty="0"/>
          </a:p>
          <a:p>
            <a:pPr lvl="1"/>
            <a:r>
              <a:rPr lang="en-US" dirty="0"/>
              <a:t>Most caused by </a:t>
            </a:r>
            <a:r>
              <a:rPr lang="en-US" i="1" dirty="0"/>
              <a:t>Helicobacter pylori</a:t>
            </a:r>
            <a:r>
              <a:rPr lang="en-US" dirty="0"/>
              <a:t> bacteria</a:t>
            </a:r>
          </a:p>
          <a:p>
            <a:pPr lvl="1"/>
            <a:r>
              <a:rPr lang="en-US" dirty="0"/>
              <a:t>Some by </a:t>
            </a:r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Digestive Processes in the Stomach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Denaturation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Enzymatic </a:t>
            </a:r>
            <a:r>
              <a:rPr lang="en-US" dirty="0"/>
              <a:t>digestion of proteins by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Lingual </a:t>
            </a:r>
            <a:r>
              <a:rPr lang="en-US" dirty="0"/>
              <a:t>lipase digests some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Delivers </a:t>
            </a:r>
            <a:r>
              <a:rPr lang="en-US" dirty="0" err="1"/>
              <a:t>chyme</a:t>
            </a:r>
            <a:r>
              <a:rPr lang="en-US" dirty="0"/>
              <a:t> to small intestine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Digestive Processes in the Stomach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Lipid-soluble </a:t>
            </a:r>
            <a:r>
              <a:rPr lang="en-US" dirty="0" smtClean="0"/>
              <a:t>__________________________ and __________________________________ into </a:t>
            </a:r>
            <a:r>
              <a:rPr lang="en-US" dirty="0"/>
              <a:t>blood</a:t>
            </a:r>
          </a:p>
          <a:p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/>
              <a:t>stomach function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/>
              <a:t>Secretes </a:t>
            </a:r>
            <a:r>
              <a:rPr lang="en-US" b="1" dirty="0"/>
              <a:t>intrinsic factor</a:t>
            </a:r>
            <a:r>
              <a:rPr lang="en-US" dirty="0"/>
              <a:t> for vitamin B</a:t>
            </a:r>
            <a:r>
              <a:rPr lang="en-US" baseline="-25000" dirty="0"/>
              <a:t>12</a:t>
            </a:r>
            <a:r>
              <a:rPr lang="en-US" dirty="0"/>
              <a:t> absorption </a:t>
            </a:r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/>
              <a:t>Lack of intrinsic </a:t>
            </a:r>
            <a:r>
              <a:rPr lang="en-US" dirty="0" smtClean="0"/>
              <a:t>factor leads to Pernicious </a:t>
            </a:r>
            <a:r>
              <a:rPr lang="en-US" dirty="0"/>
              <a:t>A</a:t>
            </a:r>
            <a:r>
              <a:rPr lang="en-US" dirty="0" smtClean="0"/>
              <a:t>nemia</a:t>
            </a:r>
            <a:endParaRPr lang="en-US" dirty="0"/>
          </a:p>
          <a:p>
            <a:pPr lvl="2"/>
            <a:r>
              <a:rPr lang="en-US" dirty="0"/>
              <a:t>Treated with B</a:t>
            </a:r>
            <a:r>
              <a:rPr lang="en-US" baseline="-25000" dirty="0"/>
              <a:t>12</a:t>
            </a:r>
            <a:r>
              <a:rPr lang="en-US" dirty="0"/>
              <a:t> injections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Gastric Secretion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Neural and hormonal mechanisms</a:t>
            </a:r>
          </a:p>
          <a:p>
            <a:endParaRPr lang="en-US" dirty="0" smtClean="0"/>
          </a:p>
          <a:p>
            <a:r>
              <a:rPr lang="en-US" dirty="0" smtClean="0"/>
              <a:t>Gastric </a:t>
            </a:r>
            <a:r>
              <a:rPr lang="en-US" dirty="0"/>
              <a:t>mucosa </a:t>
            </a:r>
            <a:r>
              <a:rPr lang="en-US" dirty="0" smtClean="0">
                <a:sym typeface="Wingdings" pitchFamily="28" charset="2"/>
              </a:rPr>
              <a:t>produces </a:t>
            </a:r>
            <a:r>
              <a:rPr lang="en-US" dirty="0">
                <a:sym typeface="Wingdings" pitchFamily="28" charset="2"/>
              </a:rPr>
              <a:t>up to 3 L gastric juice/day</a:t>
            </a:r>
          </a:p>
          <a:p>
            <a:pPr lvl="1"/>
            <a:r>
              <a:rPr lang="en-US" dirty="0" err="1">
                <a:sym typeface="Wingdings" pitchFamily="28" charset="2"/>
              </a:rPr>
              <a:t>Vagus</a:t>
            </a:r>
            <a:r>
              <a:rPr lang="en-US" dirty="0">
                <a:sym typeface="Wingdings" pitchFamily="28" charset="2"/>
              </a:rPr>
              <a:t> nerve stimulation </a:t>
            </a:r>
            <a:endParaRPr lang="en-US" dirty="0" smtClean="0">
              <a:sym typeface="Wingdings" pitchFamily="28" charset="2"/>
            </a:endParaRPr>
          </a:p>
          <a:p>
            <a:pPr lvl="2"/>
            <a:r>
              <a:rPr lang="en-US" dirty="0" smtClean="0">
                <a:sym typeface="Wingdings" pitchFamily="28" charset="2"/>
              </a:rPr>
              <a:t> </a:t>
            </a:r>
            <a:endParaRPr lang="en-US" dirty="0"/>
          </a:p>
          <a:p>
            <a:r>
              <a:rPr lang="en-US" dirty="0"/>
              <a:t>Sympathetic stimulation </a:t>
            </a:r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smtClean="0">
                <a:sym typeface="Wingdings" pitchFamily="28" charset="2"/>
              </a:rPr>
              <a:t>Decreases gastric activity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Hormonal </a:t>
            </a:r>
            <a:r>
              <a:rPr lang="en-US" dirty="0"/>
              <a:t>control largely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>
                <a:sym typeface="Wingdings" pitchFamily="28" charset="2"/>
              </a:rPr>
              <a:t> </a:t>
            </a:r>
            <a:r>
              <a:rPr lang="en-US" dirty="0">
                <a:sym typeface="Symbol" pitchFamily="80" charset="2"/>
              </a:rPr>
              <a:t></a:t>
            </a:r>
            <a:r>
              <a:rPr lang="en-US" dirty="0">
                <a:sym typeface="Wingdings" pitchFamily="28" charset="2"/>
              </a:rPr>
              <a:t>Enzyme and </a:t>
            </a:r>
            <a:r>
              <a:rPr lang="en-US" dirty="0" err="1">
                <a:sym typeface="Wingdings" pitchFamily="28" charset="2"/>
              </a:rPr>
              <a:t>HCl</a:t>
            </a:r>
            <a:r>
              <a:rPr lang="en-US" dirty="0">
                <a:sym typeface="Wingdings" pitchFamily="28" charset="2"/>
              </a:rPr>
              <a:t> secretion </a:t>
            </a:r>
          </a:p>
          <a:p>
            <a:pPr lvl="1"/>
            <a:r>
              <a:rPr lang="en-US" dirty="0">
                <a:sym typeface="Wingdings" pitchFamily="28" charset="2"/>
              </a:rPr>
              <a:t>Most small intestine secretions - </a:t>
            </a:r>
            <a:r>
              <a:rPr lang="en-US" dirty="0" err="1">
                <a:sym typeface="Wingdings" pitchFamily="28" charset="2"/>
              </a:rPr>
              <a:t>gastrin</a:t>
            </a:r>
            <a:r>
              <a:rPr lang="en-US" dirty="0">
                <a:sym typeface="Wingdings" pitchFamily="28" charset="2"/>
              </a:rPr>
              <a:t> antagonists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Gastric Secretion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phases of gastric secretion</a:t>
            </a:r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conditioned </a:t>
            </a:r>
            <a:r>
              <a:rPr lang="en-US" dirty="0"/>
              <a:t>reflex triggered by aroma, taste, sight, thought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lasts </a:t>
            </a:r>
            <a:r>
              <a:rPr lang="en-US" dirty="0"/>
              <a:t>3–4 </a:t>
            </a:r>
            <a:r>
              <a:rPr lang="en-US" dirty="0" smtClean="0"/>
              <a:t>hours</a:t>
            </a:r>
            <a:endParaRPr lang="en-US" dirty="0"/>
          </a:p>
          <a:p>
            <a:pPr lvl="2"/>
            <a:r>
              <a:rPr lang="en-US" dirty="0"/>
              <a:t>Stimulated by </a:t>
            </a:r>
            <a:r>
              <a:rPr lang="en-US" dirty="0" smtClean="0"/>
              <a:t>____________________________________, </a:t>
            </a:r>
            <a:r>
              <a:rPr lang="en-US" dirty="0"/>
              <a:t>peptides, low acidity, </a:t>
            </a:r>
            <a:r>
              <a:rPr lang="en-US" dirty="0" err="1"/>
              <a:t>gastrin</a:t>
            </a:r>
            <a:r>
              <a:rPr lang="en-US" dirty="0"/>
              <a:t> (major stimulus)</a:t>
            </a:r>
          </a:p>
          <a:p>
            <a:pPr lvl="2"/>
            <a:endParaRPr lang="en-US" dirty="0" smtClean="0">
              <a:sym typeface="Wingdings" pitchFamily="28" charset="2"/>
            </a:endParaRPr>
          </a:p>
          <a:p>
            <a:pPr lvl="2"/>
            <a:r>
              <a:rPr lang="en-US" dirty="0" smtClean="0">
                <a:sym typeface="Wingdings" pitchFamily="28" charset="2"/>
              </a:rPr>
              <a:t>Caffeine, peptides, rising pH (becoming more alkaline) </a:t>
            </a:r>
          </a:p>
          <a:p>
            <a:pPr lvl="3"/>
            <a:r>
              <a:rPr lang="en-US" dirty="0" smtClean="0">
                <a:sym typeface="Wingdings" pitchFamily="28" charset="2"/>
              </a:rPr>
              <a:t>stimulates </a:t>
            </a:r>
            <a:r>
              <a:rPr lang="en-US" dirty="0" err="1" smtClean="0">
                <a:sym typeface="Wingdings" pitchFamily="28" charset="2"/>
              </a:rPr>
              <a:t>enteroendocrine</a:t>
            </a:r>
            <a:r>
              <a:rPr lang="en-US" dirty="0" smtClean="0">
                <a:sym typeface="Wingdings" pitchFamily="28" charset="2"/>
              </a:rPr>
              <a:t> cells to release </a:t>
            </a:r>
            <a:r>
              <a:rPr lang="en-US" b="1" dirty="0" err="1" smtClean="0">
                <a:sym typeface="Wingdings" pitchFamily="28" charset="2"/>
              </a:rPr>
              <a:t>gastrin</a:t>
            </a:r>
            <a:r>
              <a:rPr lang="en-US" dirty="0" smtClean="0">
                <a:sym typeface="Wingdings" pitchFamily="28" charset="2"/>
              </a:rPr>
              <a:t>:  results in increased enzyme release and more HCL released</a:t>
            </a:r>
            <a:endParaRPr lang="en-US" dirty="0"/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Stimuli of Gastric Phase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err="1"/>
              <a:t>Gastrin</a:t>
            </a:r>
            <a:r>
              <a:rPr lang="en-US" sz="2800" dirty="0"/>
              <a:t> </a:t>
            </a:r>
            <a:r>
              <a:rPr lang="en-US" sz="2800" dirty="0">
                <a:sym typeface="Wingdings" pitchFamily="28" charset="2"/>
              </a:rPr>
              <a:t> </a:t>
            </a:r>
            <a:r>
              <a:rPr lang="en-US" sz="2800" dirty="0" smtClean="0">
                <a:sym typeface="Wingdings" pitchFamily="28" charset="2"/>
              </a:rPr>
              <a:t> </a:t>
            </a:r>
            <a:endParaRPr lang="en-US" sz="2800" dirty="0">
              <a:sym typeface="Wingdings" pitchFamily="28" charset="2"/>
            </a:endParaRPr>
          </a:p>
          <a:p>
            <a:pPr lvl="1"/>
            <a:r>
              <a:rPr lang="en-US" sz="2400" dirty="0">
                <a:sym typeface="Wingdings" pitchFamily="28" charset="2"/>
              </a:rPr>
              <a:t>Low pH inhibits </a:t>
            </a:r>
            <a:r>
              <a:rPr lang="en-US" sz="2400" dirty="0" err="1">
                <a:sym typeface="Wingdings" pitchFamily="28" charset="2"/>
              </a:rPr>
              <a:t>gastrin</a:t>
            </a:r>
            <a:r>
              <a:rPr lang="en-US" sz="2400" dirty="0">
                <a:sym typeface="Wingdings" pitchFamily="28" charset="2"/>
              </a:rPr>
              <a:t> secretion (as between meals)</a:t>
            </a:r>
          </a:p>
          <a:p>
            <a:endParaRPr lang="en-US" sz="2800" dirty="0" smtClean="0"/>
          </a:p>
          <a:p>
            <a:r>
              <a:rPr lang="en-US" sz="2800" dirty="0" smtClean="0"/>
              <a:t>Buffering </a:t>
            </a:r>
            <a:r>
              <a:rPr lang="en-US" sz="2800" dirty="0"/>
              <a:t>action of ingested proteins </a:t>
            </a:r>
            <a:r>
              <a:rPr lang="en-US" sz="2800" dirty="0">
                <a:sym typeface="Wingdings" pitchFamily="28" charset="2"/>
              </a:rPr>
              <a:t> </a:t>
            </a:r>
            <a:r>
              <a:rPr lang="en-US" sz="2800" dirty="0" smtClean="0">
                <a:sym typeface="Wingdings" pitchFamily="28" charset="2"/>
              </a:rPr>
              <a:t>________________________ </a:t>
            </a:r>
            <a:r>
              <a:rPr lang="en-US" sz="2800" dirty="0" err="1">
                <a:sym typeface="Wingdings" pitchFamily="28" charset="2"/>
              </a:rPr>
              <a:t>gastrin</a:t>
            </a:r>
            <a:r>
              <a:rPr lang="en-US" sz="2800" dirty="0">
                <a:sym typeface="Wingdings" pitchFamily="28" charset="2"/>
              </a:rPr>
              <a:t> secretion</a:t>
            </a:r>
          </a:p>
          <a:p>
            <a:endParaRPr lang="en-US" sz="2800" dirty="0" smtClean="0"/>
          </a:p>
          <a:p>
            <a:endParaRPr lang="en-US" sz="2800" dirty="0">
              <a:sym typeface="Wingdings" pitchFamily="28" charset="2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Gastric Secretion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Intestinal phase</a:t>
            </a:r>
          </a:p>
          <a:p>
            <a:pPr lvl="1"/>
            <a:r>
              <a:rPr lang="en-US" dirty="0"/>
              <a:t>Stimulatory component</a:t>
            </a:r>
          </a:p>
          <a:p>
            <a:pPr lvl="2"/>
            <a:r>
              <a:rPr lang="en-US" dirty="0"/>
              <a:t>Partially digested food enters small intestine </a:t>
            </a:r>
            <a:r>
              <a:rPr lang="en-US" dirty="0">
                <a:sym typeface="Wingdings" pitchFamily="28" charset="2"/>
              </a:rPr>
              <a:t> brief </a:t>
            </a:r>
            <a:r>
              <a:rPr lang="en-US" dirty="0" smtClean="0">
                <a:sym typeface="Wingdings" pitchFamily="28" charset="2"/>
              </a:rPr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Inhibitory </a:t>
            </a:r>
            <a:r>
              <a:rPr lang="en-US" dirty="0"/>
              <a:t>effects (</a:t>
            </a:r>
            <a:r>
              <a:rPr lang="en-US" b="1" dirty="0" err="1"/>
              <a:t>enterogastric</a:t>
            </a:r>
            <a:r>
              <a:rPr lang="en-US" b="1" dirty="0"/>
              <a:t> reflex</a:t>
            </a:r>
            <a:r>
              <a:rPr lang="en-US" dirty="0"/>
              <a:t> and </a:t>
            </a:r>
            <a:r>
              <a:rPr lang="en-US" dirty="0" err="1"/>
              <a:t>enterogastrones</a:t>
            </a:r>
            <a:r>
              <a:rPr lang="en-US" dirty="0"/>
              <a:t>) </a:t>
            </a:r>
          </a:p>
          <a:p>
            <a:pPr lvl="2"/>
            <a:r>
              <a:rPr lang="en-US" dirty="0" smtClean="0"/>
              <a:t>_________________________________________ fats</a:t>
            </a:r>
            <a:r>
              <a:rPr lang="en-US" dirty="0"/>
              <a:t>, peptides, irritating substances </a:t>
            </a:r>
            <a:r>
              <a:rPr lang="en-US" dirty="0">
                <a:sym typeface="Wingdings" pitchFamily="28" charset="2"/>
              </a:rPr>
              <a:t> inhibition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Enterogastric Reflex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reflexes act to</a:t>
            </a:r>
          </a:p>
          <a:p>
            <a:pPr lvl="1"/>
            <a:r>
              <a:rPr lang="en-US" dirty="0"/>
              <a:t>Inhibit </a:t>
            </a:r>
            <a:r>
              <a:rPr lang="en-US" dirty="0" err="1"/>
              <a:t>vagal</a:t>
            </a:r>
            <a:r>
              <a:rPr lang="en-US" dirty="0"/>
              <a:t> nuclei in medulla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Activate ___________________________________</a:t>
            </a:r>
            <a:r>
              <a:rPr lang="en-US" dirty="0" smtClean="0">
                <a:sym typeface="Wingdings" pitchFamily="28" charset="2"/>
              </a:rPr>
              <a:t> </a:t>
            </a:r>
            <a:r>
              <a:rPr lang="en-US" dirty="0">
                <a:sym typeface="Wingdings" pitchFamily="28" charset="2"/>
              </a:rPr>
              <a:t>tightening of pyloric sphincter  no more food entry to small intestine</a:t>
            </a:r>
          </a:p>
          <a:p>
            <a:pPr lvl="1"/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smtClean="0">
                <a:sym typeface="Wingdings" pitchFamily="28" charset="2"/>
              </a:rPr>
              <a:t> ________________________________________ </a:t>
            </a:r>
            <a:r>
              <a:rPr lang="en-US" dirty="0">
                <a:sym typeface="Wingdings" pitchFamily="28" charset="2"/>
              </a:rPr>
              <a:t>protects small intestine from excessive acidity</a:t>
            </a:r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Intestinal Phase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___________________________________ </a:t>
            </a:r>
            <a:r>
              <a:rPr lang="en-US" dirty="0" smtClean="0"/>
              <a:t>released</a:t>
            </a:r>
            <a:endParaRPr lang="en-US" dirty="0"/>
          </a:p>
          <a:p>
            <a:pPr lvl="1"/>
            <a:r>
              <a:rPr lang="en-US" b="1" dirty="0" err="1"/>
              <a:t>Secretin</a:t>
            </a:r>
            <a:r>
              <a:rPr lang="en-US" b="1" dirty="0"/>
              <a:t>, </a:t>
            </a:r>
            <a:r>
              <a:rPr lang="en-US" b="1" dirty="0" err="1"/>
              <a:t>cholecystokinin</a:t>
            </a:r>
            <a:r>
              <a:rPr lang="en-US" b="1" dirty="0"/>
              <a:t> (CCK), </a:t>
            </a:r>
            <a:r>
              <a:rPr lang="en-US" b="1" dirty="0" err="1"/>
              <a:t>vasoactive</a:t>
            </a:r>
            <a:r>
              <a:rPr lang="en-US" b="1" dirty="0"/>
              <a:t> intestinal peptide (VIP)</a:t>
            </a:r>
            <a:endParaRPr lang="en-US" dirty="0"/>
          </a:p>
          <a:p>
            <a:pPr lvl="2"/>
            <a:r>
              <a:rPr lang="en-US" dirty="0"/>
              <a:t>All </a:t>
            </a:r>
            <a:r>
              <a:rPr lang="en-US" u="sng" dirty="0"/>
              <a:t>inhibit</a:t>
            </a:r>
            <a:r>
              <a:rPr lang="en-US" dirty="0"/>
              <a:t> gastric secretion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small intestine pushed to accept more </a:t>
            </a:r>
            <a:r>
              <a:rPr lang="en-US" dirty="0" err="1"/>
              <a:t>chyme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i="1" dirty="0">
                <a:sym typeface="Wingdings" pitchFamily="28" charset="2"/>
              </a:rPr>
              <a:t>dumping syndrome</a:t>
            </a:r>
          </a:p>
          <a:p>
            <a:pPr lvl="1"/>
            <a:r>
              <a:rPr lang="en-US" dirty="0" smtClean="0">
                <a:sym typeface="Wingdings" pitchFamily="28" charset="2"/>
              </a:rPr>
              <a:t> </a:t>
            </a:r>
            <a:endParaRPr lang="en-US" dirty="0">
              <a:sym typeface="Wingdings" pitchFamily="28" charset="2"/>
            </a:endParaRPr>
          </a:p>
          <a:p>
            <a:pPr lvl="1"/>
            <a:r>
              <a:rPr lang="en-US" dirty="0">
                <a:sym typeface="Wingdings" pitchFamily="28" charset="2"/>
              </a:rPr>
              <a:t>Common in gastric reduction for weight loss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Peritoneum and Peritoneal Cavity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serous </a:t>
            </a:r>
            <a:r>
              <a:rPr lang="en-US" dirty="0"/>
              <a:t>membrane of abdominal cavity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external </a:t>
            </a:r>
            <a:r>
              <a:rPr lang="en-US" dirty="0"/>
              <a:t>surface of most digestive organs</a:t>
            </a:r>
          </a:p>
          <a:p>
            <a:pPr lvl="1"/>
            <a:r>
              <a:rPr lang="en-US" b="1" dirty="0"/>
              <a:t>Parietal peritoneum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lines _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Peritoneal </a:t>
            </a:r>
            <a:r>
              <a:rPr lang="en-US" b="1" dirty="0"/>
              <a:t>cavity</a:t>
            </a:r>
            <a:endParaRPr lang="en-US" dirty="0"/>
          </a:p>
          <a:p>
            <a:pPr lvl="1"/>
            <a:r>
              <a:rPr lang="en-US" dirty="0"/>
              <a:t>Between two </a:t>
            </a:r>
            <a:r>
              <a:rPr lang="en-US" dirty="0" err="1"/>
              <a:t>peritoneums</a:t>
            </a:r>
            <a:endParaRPr lang="en-US" dirty="0"/>
          </a:p>
          <a:p>
            <a:pPr lvl="1"/>
            <a:r>
              <a:rPr lang="en-US" dirty="0"/>
              <a:t>Fluid </a:t>
            </a:r>
            <a:r>
              <a:rPr lang="en-US" dirty="0" smtClean="0"/>
              <a:t>____________________________________ mobile </a:t>
            </a:r>
            <a:r>
              <a:rPr lang="en-US" dirty="0"/>
              <a:t>organs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Gastric Contractile Activity</a:t>
            </a: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Peristaltic waves move toward pylorus at rate of 3 per minute </a:t>
            </a:r>
          </a:p>
          <a:p>
            <a:pPr lvl="1"/>
            <a:r>
              <a:rPr lang="en-US" dirty="0"/>
              <a:t>Basic electrical rhythm </a:t>
            </a:r>
            <a:r>
              <a:rPr lang="en-US" dirty="0" smtClean="0"/>
              <a:t>set </a:t>
            </a:r>
            <a:r>
              <a:rPr lang="en-US" dirty="0"/>
              <a:t>by </a:t>
            </a:r>
            <a:r>
              <a:rPr lang="en-US" dirty="0" smtClean="0"/>
              <a:t>_</a:t>
            </a:r>
          </a:p>
          <a:p>
            <a:pPr lvl="2"/>
            <a:r>
              <a:rPr lang="en-US" dirty="0" smtClean="0"/>
              <a:t>(</a:t>
            </a:r>
            <a:r>
              <a:rPr lang="en-US" dirty="0"/>
              <a:t>formerly interstitial cells of </a:t>
            </a:r>
            <a:r>
              <a:rPr lang="en-US" dirty="0" err="1"/>
              <a:t>Cajal</a:t>
            </a:r>
            <a:r>
              <a:rPr lang="en-US" dirty="0"/>
              <a:t>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Pacemaker </a:t>
            </a:r>
            <a:r>
              <a:rPr lang="en-US" dirty="0"/>
              <a:t>cells linked by gap junctions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dirty="0" smtClean="0">
                <a:sym typeface="Wingdings" pitchFamily="28" charset="2"/>
              </a:rPr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Distension </a:t>
            </a:r>
            <a:r>
              <a:rPr lang="en-US" dirty="0"/>
              <a:t>and </a:t>
            </a:r>
            <a:r>
              <a:rPr lang="en-US" dirty="0" err="1"/>
              <a:t>gastrin</a:t>
            </a:r>
            <a:r>
              <a:rPr lang="en-US" dirty="0"/>
              <a:t> increase force of contraction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Gastric Contractile Activity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vigorous near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Chyme</a:t>
            </a:r>
            <a:r>
              <a:rPr lang="en-US" dirty="0" smtClean="0"/>
              <a:t> </a:t>
            </a:r>
            <a:r>
              <a:rPr lang="en-US" dirty="0"/>
              <a:t>is either</a:t>
            </a:r>
          </a:p>
          <a:p>
            <a:pPr lvl="1"/>
            <a:r>
              <a:rPr lang="en-US" dirty="0"/>
              <a:t>Delivered in </a:t>
            </a:r>
            <a:r>
              <a:rPr lang="en-US" dirty="0" smtClean="0"/>
              <a:t>to duodenum 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Regulation of Gastric Emptying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 </a:t>
            </a:r>
            <a:r>
              <a:rPr lang="en-US" dirty="0" err="1"/>
              <a:t>chyme</a:t>
            </a:r>
            <a:r>
              <a:rPr lang="en-US" dirty="0"/>
              <a:t> enters duodenum</a:t>
            </a:r>
          </a:p>
          <a:p>
            <a:pPr lvl="1"/>
            <a:r>
              <a:rPr lang="en-US" dirty="0"/>
              <a:t>Receptors respond to </a:t>
            </a:r>
            <a:r>
              <a:rPr lang="en-US" dirty="0" smtClean="0"/>
              <a:t>__________________________ and ____________________________________signals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Enterogastric</a:t>
            </a:r>
            <a:r>
              <a:rPr lang="en-US" dirty="0" smtClean="0"/>
              <a:t> </a:t>
            </a:r>
            <a:r>
              <a:rPr lang="en-US" dirty="0"/>
              <a:t>reflex and </a:t>
            </a:r>
            <a:r>
              <a:rPr lang="en-US" dirty="0" err="1"/>
              <a:t>enterogastrones</a:t>
            </a:r>
            <a:r>
              <a:rPr lang="en-US" dirty="0"/>
              <a:t> inhibit gastric secretion and duodenal filling</a:t>
            </a:r>
          </a:p>
          <a:p>
            <a:endParaRPr lang="en-US" dirty="0" smtClean="0"/>
          </a:p>
          <a:p>
            <a:r>
              <a:rPr lang="en-US" dirty="0" smtClean="0"/>
              <a:t>Carbohydrate-rich </a:t>
            </a:r>
            <a:r>
              <a:rPr lang="en-US" dirty="0" err="1"/>
              <a:t>chyme</a:t>
            </a:r>
            <a:r>
              <a:rPr lang="en-US" dirty="0"/>
              <a:t> moves </a:t>
            </a:r>
            <a:r>
              <a:rPr lang="en-US" dirty="0" smtClean="0"/>
              <a:t>_______________________________ through </a:t>
            </a:r>
            <a:r>
              <a:rPr lang="en-US" dirty="0"/>
              <a:t>duodenum </a:t>
            </a:r>
          </a:p>
          <a:p>
            <a:endParaRPr lang="en-US" dirty="0" smtClean="0"/>
          </a:p>
          <a:p>
            <a:r>
              <a:rPr lang="en-US" dirty="0" smtClean="0"/>
              <a:t>Fatty </a:t>
            </a:r>
            <a:r>
              <a:rPr lang="en-US" dirty="0" err="1"/>
              <a:t>chyme</a:t>
            </a:r>
            <a:r>
              <a:rPr lang="en-US" dirty="0"/>
              <a:t> remains in duodenum </a:t>
            </a:r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Vomiting </a:t>
            </a:r>
            <a:r>
              <a:rPr lang="en-US" dirty="0" smtClean="0"/>
              <a:t>(____________________________) </a:t>
            </a:r>
            <a:r>
              <a:rPr lang="en-US" dirty="0"/>
              <a:t>caused by</a:t>
            </a:r>
          </a:p>
          <a:p>
            <a:pPr lvl="2"/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/>
              <a:t>Intestinal </a:t>
            </a:r>
            <a:r>
              <a:rPr lang="en-US" dirty="0" smtClean="0"/>
              <a:t>irritants</a:t>
            </a:r>
          </a:p>
          <a:p>
            <a:pPr lvl="3"/>
            <a:r>
              <a:rPr lang="en-US" dirty="0" smtClean="0"/>
              <a:t>bacterial toxins</a:t>
            </a:r>
          </a:p>
          <a:p>
            <a:pPr lvl="3"/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certain </a:t>
            </a:r>
            <a:r>
              <a:rPr lang="en-US" dirty="0"/>
              <a:t>drugs</a:t>
            </a:r>
          </a:p>
          <a:p>
            <a:r>
              <a:rPr lang="en-US" dirty="0"/>
              <a:t>Chemicals/sensory impulses </a:t>
            </a:r>
            <a:endParaRPr lang="en-US" dirty="0" smtClean="0"/>
          </a:p>
          <a:p>
            <a:pPr lvl="1"/>
            <a:r>
              <a:rPr lang="en-US" dirty="0" smtClean="0">
                <a:sym typeface="Wingdings" pitchFamily="28" charset="2"/>
              </a:rPr>
              <a:t></a:t>
            </a:r>
            <a:r>
              <a:rPr lang="en-US" dirty="0" smtClean="0"/>
              <a:t> </a:t>
            </a:r>
            <a:r>
              <a:rPr lang="en-US" dirty="0">
                <a:sym typeface="Wingdings" pitchFamily="28" charset="2"/>
              </a:rPr>
              <a:t>emetic center of </a:t>
            </a:r>
            <a:r>
              <a:rPr lang="en-US" dirty="0" smtClean="0">
                <a:sym typeface="Wingdings" pitchFamily="28" charset="2"/>
              </a:rPr>
              <a:t>_</a:t>
            </a:r>
            <a:endParaRPr lang="en-US" dirty="0">
              <a:sym typeface="Wingdings" pitchFamily="28" charset="2"/>
            </a:endParaRPr>
          </a:p>
          <a:p>
            <a:endParaRPr lang="en-US" dirty="0" smtClean="0">
              <a:sym typeface="Wingdings" pitchFamily="28" charset="2"/>
            </a:endParaRPr>
          </a:p>
          <a:p>
            <a:r>
              <a:rPr lang="en-US" dirty="0" smtClean="0">
                <a:sym typeface="Wingdings" pitchFamily="28" charset="2"/>
              </a:rPr>
              <a:t>Excessive </a:t>
            </a:r>
            <a:r>
              <a:rPr lang="en-US" dirty="0">
                <a:sym typeface="Wingdings" pitchFamily="28" charset="2"/>
              </a:rPr>
              <a:t>vomiting  </a:t>
            </a:r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smtClean="0">
                <a:sym typeface="Wingdings" pitchFamily="28" charset="2"/>
              </a:rPr>
              <a:t>_____________________________________, </a:t>
            </a:r>
            <a:r>
              <a:rPr lang="en-US" dirty="0">
                <a:sym typeface="Wingdings" pitchFamily="28" charset="2"/>
              </a:rPr>
              <a:t>electrolyte and acid-base imbalances </a:t>
            </a:r>
            <a:r>
              <a:rPr lang="en-US" dirty="0" smtClean="0">
                <a:sym typeface="Wingdings" pitchFamily="28" charset="2"/>
              </a:rPr>
              <a:t>(______________________________)</a:t>
            </a:r>
            <a:endParaRPr lang="en-US" dirty="0">
              <a:sym typeface="Wingdings" pitchFamily="28" charset="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Intestine: Gross Anatomy</a:t>
            </a: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organ of digestion and absorption</a:t>
            </a:r>
          </a:p>
          <a:p>
            <a:endParaRPr lang="en-US" dirty="0" smtClean="0"/>
          </a:p>
          <a:p>
            <a:r>
              <a:rPr lang="en-US" dirty="0" smtClean="0"/>
              <a:t>2-4 </a:t>
            </a:r>
            <a:r>
              <a:rPr lang="en-US" dirty="0"/>
              <a:t>m long; from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Subdivisions </a:t>
            </a:r>
            <a:endParaRPr lang="en-US" dirty="0"/>
          </a:p>
          <a:p>
            <a:pPr lvl="1"/>
            <a:r>
              <a:rPr lang="en-US" b="1" dirty="0" smtClean="0"/>
              <a:t> </a:t>
            </a:r>
          </a:p>
          <a:p>
            <a:pPr lvl="2"/>
            <a:r>
              <a:rPr lang="en-US" dirty="0" smtClean="0"/>
              <a:t>Retroperitoneal </a:t>
            </a:r>
            <a:endParaRPr lang="en-US" dirty="0"/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b="1" dirty="0"/>
              <a:t>Ileum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Duodenum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38862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Curves around head of </a:t>
            </a:r>
            <a:r>
              <a:rPr lang="en-US" dirty="0" smtClean="0"/>
              <a:t>pancreas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Bile </a:t>
            </a:r>
            <a:r>
              <a:rPr lang="en-US" dirty="0"/>
              <a:t>duct </a:t>
            </a:r>
            <a:r>
              <a:rPr lang="en-US" dirty="0" smtClean="0"/>
              <a:t>(__________________) </a:t>
            </a:r>
            <a:r>
              <a:rPr lang="en-US" dirty="0"/>
              <a:t>and main pancreatic duct (from pancreas)</a:t>
            </a:r>
          </a:p>
          <a:p>
            <a:pPr lvl="1"/>
            <a:r>
              <a:rPr lang="en-US" dirty="0"/>
              <a:t>Join at </a:t>
            </a:r>
            <a:r>
              <a:rPr lang="en-US" b="1" dirty="0" err="1"/>
              <a:t>hepatopancreatic</a:t>
            </a:r>
            <a:r>
              <a:rPr lang="en-US" b="1" dirty="0"/>
              <a:t> </a:t>
            </a:r>
            <a:r>
              <a:rPr lang="en-US" b="1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Enter </a:t>
            </a:r>
            <a:r>
              <a:rPr lang="en-US" dirty="0"/>
              <a:t>duodenum at </a:t>
            </a:r>
            <a:r>
              <a:rPr lang="en-US" b="1" dirty="0"/>
              <a:t>major duodenal </a:t>
            </a:r>
            <a:r>
              <a:rPr lang="en-US" b="1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Entry </a:t>
            </a:r>
            <a:r>
              <a:rPr lang="en-US" dirty="0"/>
              <a:t>controlled by </a:t>
            </a:r>
            <a:r>
              <a:rPr lang="en-US" b="1" dirty="0" err="1"/>
              <a:t>hepatopancreatic</a:t>
            </a:r>
            <a:r>
              <a:rPr lang="en-US" b="1" dirty="0"/>
              <a:t> sphincter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237" y="1616814"/>
            <a:ext cx="4576763" cy="362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Jejunum and Ileum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Jejunum</a:t>
            </a:r>
          </a:p>
          <a:p>
            <a:pPr lvl="1"/>
            <a:r>
              <a:rPr lang="en-US" dirty="0"/>
              <a:t>Extends from duodenum to ileum</a:t>
            </a:r>
          </a:p>
          <a:p>
            <a:endParaRPr lang="en-US" dirty="0" smtClean="0"/>
          </a:p>
          <a:p>
            <a:r>
              <a:rPr lang="en-US" dirty="0" smtClean="0"/>
              <a:t>Ileum</a:t>
            </a:r>
            <a:endParaRPr lang="en-US" dirty="0"/>
          </a:p>
          <a:p>
            <a:pPr lvl="1"/>
            <a:r>
              <a:rPr lang="en-US" dirty="0"/>
              <a:t>Joins large intestine at </a:t>
            </a:r>
            <a:r>
              <a:rPr lang="en-US" dirty="0" smtClean="0"/>
              <a:t>_</a:t>
            </a:r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Structural Modifications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181600" cy="5257800"/>
          </a:xfrm>
        </p:spPr>
        <p:txBody>
          <a:bodyPr>
            <a:normAutofit fontScale="92500"/>
          </a:bodyPr>
          <a:lstStyle/>
          <a:p>
            <a:r>
              <a:rPr lang="en-US" dirty="0"/>
              <a:t>Increase </a:t>
            </a:r>
            <a:r>
              <a:rPr lang="en-US" dirty="0" smtClean="0"/>
              <a:t>____________________ of </a:t>
            </a:r>
            <a:r>
              <a:rPr lang="en-US" dirty="0"/>
              <a:t>proximal part for nutrient absorption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Circular </a:t>
            </a:r>
            <a:r>
              <a:rPr lang="en-US" dirty="0"/>
              <a:t>folds </a:t>
            </a:r>
            <a:r>
              <a:rPr lang="en-US" dirty="0" smtClean="0"/>
              <a:t>(______________________)</a:t>
            </a:r>
          </a:p>
          <a:p>
            <a:pPr lvl="2"/>
            <a:r>
              <a:rPr lang="en-US" dirty="0" smtClean="0"/>
              <a:t>Permanent folds </a:t>
            </a:r>
          </a:p>
          <a:p>
            <a:pPr lvl="2"/>
            <a:r>
              <a:rPr lang="en-US" dirty="0" smtClean="0"/>
              <a:t> </a:t>
            </a:r>
            <a:endParaRPr lang="en-US" dirty="0" smtClean="0">
              <a:sym typeface="Wingdings" pitchFamily="28" charset="2"/>
            </a:endParaRPr>
          </a:p>
          <a:p>
            <a:pPr lvl="2"/>
            <a:endParaRPr lang="en-US" dirty="0" smtClean="0">
              <a:sym typeface="Wingdings" pitchFamily="28" charset="2"/>
            </a:endParaRPr>
          </a:p>
          <a:p>
            <a:pPr lvl="2"/>
            <a:r>
              <a:rPr lang="en-US" dirty="0" smtClean="0">
                <a:sym typeface="Wingdings" pitchFamily="28" charset="2"/>
              </a:rPr>
              <a:t>More </a:t>
            </a:r>
            <a:r>
              <a:rPr lang="en-US" dirty="0" smtClean="0"/>
              <a:t>nutrient absorption</a:t>
            </a:r>
          </a:p>
          <a:p>
            <a:pPr lvl="1"/>
            <a:r>
              <a:rPr lang="en-US" dirty="0" err="1" smtClean="0"/>
              <a:t>Villi</a:t>
            </a:r>
            <a:endParaRPr lang="en-US" dirty="0" smtClean="0"/>
          </a:p>
          <a:p>
            <a:pPr lvl="2"/>
            <a:r>
              <a:rPr lang="en-US" dirty="0" smtClean="0"/>
              <a:t>Extensions of mucosa </a:t>
            </a:r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 </a:t>
            </a:r>
          </a:p>
          <a:p>
            <a:pPr lvl="2"/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1262" y="1711121"/>
            <a:ext cx="3412738" cy="331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077803"/>
            <a:ext cx="5334000" cy="47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Structural Modifications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010400" cy="52578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Microvilli</a:t>
            </a:r>
            <a:r>
              <a:rPr lang="en-US" dirty="0" smtClean="0"/>
              <a:t> (_____________________) 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contain </a:t>
            </a:r>
            <a:r>
              <a:rPr lang="en-US" dirty="0"/>
              <a:t>enzymes for </a:t>
            </a:r>
            <a:r>
              <a:rPr lang="en-US" dirty="0" smtClean="0"/>
              <a:t>_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Intestinal Crypts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Intestinal crypt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epithelium </a:t>
            </a:r>
            <a:r>
              <a:rPr lang="en-US" dirty="0"/>
              <a:t>renewed every 2-4 days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Most 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b="1" dirty="0" smtClean="0"/>
          </a:p>
          <a:p>
            <a:pPr lvl="1">
              <a:lnSpc>
                <a:spcPct val="90000"/>
              </a:lnSpc>
            </a:pPr>
            <a:r>
              <a:rPr lang="en-US" b="1" dirty="0" err="1" smtClean="0"/>
              <a:t>Enteroendocrine</a:t>
            </a:r>
            <a:r>
              <a:rPr lang="en-US" b="1" dirty="0" smtClean="0"/>
              <a:t> </a:t>
            </a:r>
            <a:r>
              <a:rPr lang="en-US" b="1" dirty="0"/>
              <a:t>cells</a:t>
            </a:r>
            <a:r>
              <a:rPr lang="en-US" dirty="0"/>
              <a:t>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dirty="0" err="1">
                <a:sym typeface="Wingdings" pitchFamily="28" charset="2"/>
              </a:rPr>
              <a:t>enterogastrones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73708" cy="579438"/>
          </a:xfrm>
        </p:spPr>
        <p:txBody>
          <a:bodyPr>
            <a:noAutofit/>
          </a:bodyPr>
          <a:lstStyle/>
          <a:p>
            <a:r>
              <a:rPr lang="en-US" sz="3200" dirty="0"/>
              <a:t>Peritoneum and Peritoneal Cavity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141413"/>
            <a:ext cx="5883275" cy="5106987"/>
          </a:xfrm>
        </p:spPr>
        <p:txBody>
          <a:bodyPr>
            <a:normAutofit/>
          </a:bodyPr>
          <a:lstStyle/>
          <a:p>
            <a:r>
              <a:rPr lang="en-US" b="1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Routes for blood vessels, </a:t>
            </a:r>
            <a:r>
              <a:rPr lang="en-US" dirty="0" err="1"/>
              <a:t>lymphatics</a:t>
            </a:r>
            <a:r>
              <a:rPr lang="en-US" dirty="0"/>
              <a:t>, and nerves</a:t>
            </a:r>
          </a:p>
          <a:p>
            <a:pPr lvl="1"/>
            <a:r>
              <a:rPr lang="en-US" dirty="0"/>
              <a:t>Holds organs in place; </a:t>
            </a:r>
            <a:r>
              <a:rPr lang="en-US" dirty="0" smtClean="0"/>
              <a:t>_</a:t>
            </a:r>
          </a:p>
          <a:p>
            <a:pPr lvl="1"/>
            <a:endParaRPr lang="en-US" dirty="0"/>
          </a:p>
          <a:p>
            <a:r>
              <a:rPr lang="en-US" b="1" dirty="0" err="1"/>
              <a:t>Intraperitoneal</a:t>
            </a:r>
            <a:r>
              <a:rPr lang="en-US" dirty="0"/>
              <a:t> (peritoneal) </a:t>
            </a:r>
            <a:r>
              <a:rPr lang="en-US" b="1" dirty="0"/>
              <a:t>organs</a:t>
            </a:r>
            <a:r>
              <a:rPr lang="en-US" dirty="0"/>
              <a:t> surrounded by peritoneum</a:t>
            </a:r>
          </a:p>
          <a:p>
            <a:endParaRPr lang="en-US" b="1" dirty="0" smtClean="0"/>
          </a:p>
          <a:p>
            <a:r>
              <a:rPr lang="en-US" b="1" dirty="0" smtClean="0"/>
              <a:t>Retroperitoneal </a:t>
            </a:r>
            <a:r>
              <a:rPr lang="en-US" b="1" dirty="0"/>
              <a:t>organs</a:t>
            </a:r>
            <a:r>
              <a:rPr lang="en-US" dirty="0"/>
              <a:t> </a:t>
            </a:r>
            <a:r>
              <a:rPr lang="en-US" dirty="0" smtClean="0"/>
              <a:t>_</a:t>
            </a:r>
            <a:endParaRPr lang="en-US" dirty="0"/>
          </a:p>
          <a:p>
            <a:endParaRPr lang="en-US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08" y="294409"/>
            <a:ext cx="3070292" cy="626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Mucosa</a:t>
            </a: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Peyer's</a:t>
            </a:r>
            <a:r>
              <a:rPr lang="en-US" b="1" dirty="0"/>
              <a:t> patches</a:t>
            </a:r>
            <a:r>
              <a:rPr lang="en-US" dirty="0"/>
              <a:t> protect especially </a:t>
            </a:r>
            <a:r>
              <a:rPr lang="en-US" dirty="0" smtClean="0"/>
              <a:t>________________________________ against </a:t>
            </a:r>
            <a:r>
              <a:rPr lang="en-US" dirty="0"/>
              <a:t>bacteria</a:t>
            </a:r>
          </a:p>
          <a:p>
            <a:pPr lvl="1"/>
            <a:r>
              <a:rPr lang="en-US" dirty="0"/>
              <a:t>May protrude into </a:t>
            </a:r>
            <a:r>
              <a:rPr lang="en-US" dirty="0" err="1"/>
              <a:t>submucosa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__________________________________ leave </a:t>
            </a:r>
            <a:r>
              <a:rPr lang="en-US" dirty="0"/>
              <a:t>intestine, enter blood, protect intestinal lamina </a:t>
            </a:r>
            <a:r>
              <a:rPr lang="en-US" dirty="0" err="1"/>
              <a:t>propria</a:t>
            </a:r>
            <a:r>
              <a:rPr lang="en-US" dirty="0"/>
              <a:t> </a:t>
            </a:r>
            <a:r>
              <a:rPr lang="en-US" dirty="0" smtClean="0"/>
              <a:t>_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Duodenal </a:t>
            </a:r>
            <a:r>
              <a:rPr lang="en-US" dirty="0"/>
              <a:t>(Brunner's) glands of the duodenum secrete </a:t>
            </a:r>
            <a:r>
              <a:rPr lang="en-US" dirty="0" smtClean="0"/>
              <a:t>______________________________ to </a:t>
            </a:r>
            <a:r>
              <a:rPr lang="en-US" dirty="0"/>
              <a:t>neutralize acidic </a:t>
            </a:r>
            <a:r>
              <a:rPr lang="en-US" dirty="0" err="1"/>
              <a:t>chyme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Intestinal Juice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1-2 L secreted daily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response to </a:t>
            </a:r>
            <a:r>
              <a:rPr lang="en-US" dirty="0" smtClean="0"/>
              <a:t>_________________________________________  </a:t>
            </a:r>
            <a:r>
              <a:rPr lang="en-US" dirty="0"/>
              <a:t>of mucosa</a:t>
            </a:r>
          </a:p>
          <a:p>
            <a:endParaRPr lang="en-US" dirty="0" smtClean="0"/>
          </a:p>
          <a:p>
            <a:r>
              <a:rPr lang="en-US" dirty="0" smtClean="0"/>
              <a:t>Slightly </a:t>
            </a:r>
            <a:r>
              <a:rPr lang="en-US" dirty="0"/>
              <a:t>alkaline; isotonic with blood plasma</a:t>
            </a:r>
          </a:p>
          <a:p>
            <a:endParaRPr lang="en-US" dirty="0" smtClean="0"/>
          </a:p>
          <a:p>
            <a:r>
              <a:rPr lang="en-US" dirty="0" smtClean="0"/>
              <a:t>Largely water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enzymes </a:t>
            </a:r>
            <a:r>
              <a:rPr lang="en-US" dirty="0"/>
              <a:t>of small intestine only in brush </a:t>
            </a:r>
            <a:r>
              <a:rPr lang="en-US" dirty="0" smtClean="0"/>
              <a:t>border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contains mucus</a:t>
            </a:r>
          </a:p>
          <a:p>
            <a:endParaRPr lang="en-US" dirty="0" smtClean="0"/>
          </a:p>
          <a:p>
            <a:r>
              <a:rPr lang="en-US" dirty="0" smtClean="0"/>
              <a:t>Facilitates ________________________________ and </a:t>
            </a:r>
            <a:r>
              <a:rPr lang="en-US" dirty="0"/>
              <a:t>absorption of nutrients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Liver and Gallbladder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Accessory organs</a:t>
            </a:r>
          </a:p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Many </a:t>
            </a:r>
            <a:r>
              <a:rPr lang="en-US" dirty="0" smtClean="0"/>
              <a:t>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only </a:t>
            </a:r>
            <a:r>
              <a:rPr lang="en-US" dirty="0"/>
              <a:t>digestive function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b="1" dirty="0"/>
              <a:t>Bile</a:t>
            </a:r>
            <a:r>
              <a:rPr lang="en-US" dirty="0"/>
              <a:t> – </a:t>
            </a:r>
            <a:r>
              <a:rPr lang="en-US" dirty="0" smtClean="0"/>
              <a:t> 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Gallbladder</a:t>
            </a:r>
            <a:endParaRPr lang="en-US" dirty="0"/>
          </a:p>
          <a:p>
            <a:pPr lvl="1"/>
            <a:r>
              <a:rPr lang="en-US" dirty="0"/>
              <a:t>Chief function </a:t>
            </a:r>
            <a:r>
              <a:rPr lang="en-US" dirty="0">
                <a:sym typeface="Wingdings" pitchFamily="28" charset="2"/>
              </a:rPr>
              <a:t> </a:t>
            </a:r>
            <a:r>
              <a:rPr lang="en-US" dirty="0" smtClean="0">
                <a:sym typeface="Wingdings" pitchFamily="28" charset="2"/>
              </a:rPr>
              <a:t> </a:t>
            </a:r>
            <a:endParaRPr lang="en-US" dirty="0">
              <a:sym typeface="Wingdings" pitchFamily="2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155952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Liver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Four </a:t>
            </a:r>
            <a:r>
              <a:rPr lang="en-US" dirty="0"/>
              <a:t>lobes—right, left, caudate, and quadrate</a:t>
            </a:r>
          </a:p>
        </p:txBody>
      </p:sp>
    </p:spTree>
    <p:extLst>
      <p:ext uri="{BB962C8B-B14F-4D97-AF65-F5344CB8AC3E}">
        <p14:creationId xmlns:p14="http://schemas.microsoft.com/office/powerpoint/2010/main" val="3424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631" y="4038600"/>
            <a:ext cx="5000369" cy="299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Liver: Associated Structures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05800" cy="2895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________________________________________ anchors </a:t>
            </a:r>
            <a:r>
              <a:rPr lang="en-US" dirty="0"/>
              <a:t>liver to </a:t>
            </a:r>
            <a:r>
              <a:rPr lang="en-US" dirty="0" smtClean="0"/>
              <a:t>stomach</a:t>
            </a:r>
          </a:p>
          <a:p>
            <a:r>
              <a:rPr lang="en-US" dirty="0" smtClean="0"/>
              <a:t>Bile </a:t>
            </a:r>
            <a:r>
              <a:rPr lang="en-US" dirty="0"/>
              <a:t>ducts</a:t>
            </a:r>
          </a:p>
          <a:p>
            <a:pPr lvl="1"/>
            <a:r>
              <a:rPr lang="en-US" b="1" dirty="0"/>
              <a:t>Common hepatic duct</a:t>
            </a:r>
            <a:r>
              <a:rPr lang="en-US" dirty="0"/>
              <a:t> leaves liver</a:t>
            </a:r>
          </a:p>
          <a:p>
            <a:pPr lvl="1"/>
            <a:r>
              <a:rPr lang="en-US" b="1" dirty="0" smtClean="0"/>
              <a:t>________________________________________________ </a:t>
            </a:r>
            <a:r>
              <a:rPr lang="en-US" dirty="0" smtClean="0"/>
              <a:t>connects </a:t>
            </a:r>
            <a:r>
              <a:rPr lang="en-US" dirty="0"/>
              <a:t>to gallbladder</a:t>
            </a:r>
          </a:p>
          <a:p>
            <a:pPr lvl="1"/>
            <a:r>
              <a:rPr lang="en-US" b="1" dirty="0"/>
              <a:t>Bile duct</a:t>
            </a:r>
            <a:r>
              <a:rPr lang="en-US" dirty="0"/>
              <a:t> formed by union of common hepatic and cystic ducts</a:t>
            </a:r>
          </a:p>
        </p:txBody>
      </p:sp>
    </p:spTree>
    <p:extLst>
      <p:ext uri="{BB962C8B-B14F-4D97-AF65-F5344CB8AC3E}">
        <p14:creationId xmlns:p14="http://schemas.microsoft.com/office/powerpoint/2010/main" val="28308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Bile</a:t>
            </a: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Yellow-green,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cholesterol </a:t>
            </a:r>
            <a:r>
              <a:rPr lang="en-US" dirty="0"/>
              <a:t>derivatives </a:t>
            </a:r>
            <a:endParaRPr lang="en-US" dirty="0" smtClean="0"/>
          </a:p>
          <a:p>
            <a:pPr lvl="2"/>
            <a:r>
              <a:rPr lang="en-US" dirty="0" smtClean="0"/>
              <a:t>function </a:t>
            </a:r>
            <a:r>
              <a:rPr lang="en-US" dirty="0"/>
              <a:t>in fat emulsification and absorption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pigment </a:t>
            </a:r>
            <a:r>
              <a:rPr lang="en-US" dirty="0"/>
              <a:t>formed from </a:t>
            </a:r>
            <a:r>
              <a:rPr lang="en-US" dirty="0" err="1"/>
              <a:t>heme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Cholesterol</a:t>
            </a:r>
            <a:r>
              <a:rPr lang="en-US" dirty="0"/>
              <a:t>, neutral fats, phospholipids, and electrolytes</a:t>
            </a:r>
          </a:p>
        </p:txBody>
      </p:sp>
    </p:spTree>
    <p:extLst>
      <p:ext uri="{BB962C8B-B14F-4D97-AF65-F5344CB8AC3E}">
        <p14:creationId xmlns:p14="http://schemas.microsoft.com/office/powerpoint/2010/main" val="6059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Gallbladder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Thin-walled </a:t>
            </a:r>
            <a:r>
              <a:rPr lang="en-US" dirty="0" smtClean="0"/>
              <a:t>_________________________________ on </a:t>
            </a:r>
            <a:r>
              <a:rPr lang="en-US" dirty="0"/>
              <a:t>ventral surface of liver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Stores bile</a:t>
            </a:r>
          </a:p>
          <a:p>
            <a:pPr lvl="1"/>
            <a:r>
              <a:rPr lang="en-US" dirty="0" smtClean="0"/>
              <a:t>___________________________________________ by </a:t>
            </a:r>
            <a:r>
              <a:rPr lang="en-US" dirty="0"/>
              <a:t>absorbing water and ions</a:t>
            </a:r>
          </a:p>
          <a:p>
            <a:pPr lvl="1"/>
            <a:r>
              <a:rPr lang="en-US" dirty="0"/>
              <a:t>Muscular contractions </a:t>
            </a:r>
            <a:r>
              <a:rPr lang="en-US" dirty="0" smtClean="0"/>
              <a:t>_</a:t>
            </a:r>
          </a:p>
          <a:p>
            <a:pPr lvl="2"/>
            <a:r>
              <a:rPr lang="en-US" sz="2400" dirty="0" smtClean="0"/>
              <a:t>via </a:t>
            </a:r>
            <a:r>
              <a:rPr lang="en-US" sz="2400" dirty="0"/>
              <a:t>cystic </a:t>
            </a:r>
            <a:r>
              <a:rPr lang="en-US" sz="2400" dirty="0" smtClean="0"/>
              <a:t>duct </a:t>
            </a:r>
          </a:p>
          <a:p>
            <a:pPr lvl="3"/>
            <a:r>
              <a:rPr lang="en-US" sz="2000" dirty="0" smtClean="0"/>
              <a:t>flows </a:t>
            </a:r>
            <a:r>
              <a:rPr lang="en-US" sz="2000" dirty="0"/>
              <a:t>into bile duct</a:t>
            </a:r>
          </a:p>
        </p:txBody>
      </p:sp>
    </p:spTree>
    <p:extLst>
      <p:ext uri="{BB962C8B-B14F-4D97-AF65-F5344CB8AC3E}">
        <p14:creationId xmlns:p14="http://schemas.microsoft.com/office/powerpoint/2010/main" val="32660765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Gallbladder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</a:t>
            </a:r>
            <a:r>
              <a:rPr lang="en-US" dirty="0" smtClean="0"/>
              <a:t>cholesterol and too </a:t>
            </a:r>
            <a:r>
              <a:rPr lang="en-US" dirty="0"/>
              <a:t>few bile salts </a:t>
            </a:r>
            <a:r>
              <a:rPr lang="en-US" dirty="0">
                <a:sym typeface="Wingdings" pitchFamily="28" charset="2"/>
              </a:rPr>
              <a:t></a:t>
            </a:r>
            <a:r>
              <a:rPr lang="en-US" b="1" dirty="0">
                <a:sym typeface="Wingdings" pitchFamily="28" charset="2"/>
              </a:rPr>
              <a:t> </a:t>
            </a:r>
            <a:r>
              <a:rPr lang="en-US" b="1" dirty="0" smtClean="0">
                <a:sym typeface="Wingdings" pitchFamily="28" charset="2"/>
              </a:rPr>
              <a:t> </a:t>
            </a:r>
            <a:r>
              <a:rPr lang="en-US" dirty="0" smtClean="0">
                <a:sym typeface="Wingdings" pitchFamily="28" charset="2"/>
              </a:rPr>
              <a:t> </a:t>
            </a:r>
          </a:p>
          <a:p>
            <a:endParaRPr lang="en-US" dirty="0">
              <a:sym typeface="Wingdings" pitchFamily="28" charset="2"/>
            </a:endParaRPr>
          </a:p>
          <a:p>
            <a:pPr lvl="1"/>
            <a:r>
              <a:rPr lang="en-US" dirty="0">
                <a:sym typeface="Wingdings" pitchFamily="28" charset="2"/>
              </a:rPr>
              <a:t>Obstruct flow of bile from gallbladder</a:t>
            </a:r>
            <a:endParaRPr lang="en-US" b="1" dirty="0">
              <a:sym typeface="Wingdings" pitchFamily="28" charset="2"/>
            </a:endParaRPr>
          </a:p>
          <a:p>
            <a:pPr lvl="2"/>
            <a:r>
              <a:rPr lang="en-US" dirty="0">
                <a:sym typeface="Wingdings" pitchFamily="28" charset="2"/>
              </a:rPr>
              <a:t>May cause </a:t>
            </a:r>
            <a:r>
              <a:rPr lang="en-US" i="1" dirty="0" smtClean="0">
                <a:sym typeface="Wingdings" pitchFamily="28" charset="2"/>
              </a:rPr>
              <a:t> </a:t>
            </a:r>
            <a:endParaRPr lang="en-US" dirty="0">
              <a:sym typeface="Wingdings" pitchFamily="28" charset="2"/>
            </a:endParaRPr>
          </a:p>
          <a:p>
            <a:pPr lvl="1"/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smtClean="0">
                <a:sym typeface="Wingdings" pitchFamily="28" charset="2"/>
              </a:rPr>
              <a:t>Gallbladder </a:t>
            </a:r>
            <a:r>
              <a:rPr lang="en-US" dirty="0">
                <a:sym typeface="Wingdings" pitchFamily="28" charset="2"/>
              </a:rPr>
              <a:t>contracts against sharp crystals  </a:t>
            </a:r>
            <a:r>
              <a:rPr lang="en-US" dirty="0" smtClean="0">
                <a:sym typeface="Wingdings" pitchFamily="28" charset="2"/>
              </a:rPr>
              <a:t>_</a:t>
            </a:r>
            <a:endParaRPr lang="en-US" dirty="0">
              <a:sym typeface="Wingdings" pitchFamily="28" charset="2"/>
            </a:endParaRPr>
          </a:p>
          <a:p>
            <a:pPr lvl="1"/>
            <a:endParaRPr lang="en-US" dirty="0" smtClean="0">
              <a:sym typeface="Wingdings" pitchFamily="28" charset="2"/>
            </a:endParaRPr>
          </a:p>
          <a:p>
            <a:pPr lvl="1"/>
            <a:r>
              <a:rPr lang="en-US" dirty="0" smtClean="0">
                <a:sym typeface="Wingdings" pitchFamily="28" charset="2"/>
              </a:rPr>
              <a:t>Treated </a:t>
            </a:r>
            <a:r>
              <a:rPr lang="en-US" dirty="0">
                <a:sym typeface="Wingdings" pitchFamily="28" charset="2"/>
              </a:rPr>
              <a:t>with drugs, ultrasound vibrations (lithotripsy), laser vaporization, surgery</a:t>
            </a:r>
          </a:p>
          <a:p>
            <a:pPr lvl="1"/>
            <a:endParaRPr lang="en-US" dirty="0">
              <a:sym typeface="Wingdings" pitchFamily="2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22803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8" name="Rectangle 1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Regulation of Bile Secretion</a:t>
            </a:r>
          </a:p>
        </p:txBody>
      </p:sp>
      <p:sp>
        <p:nvSpPr>
          <p:cNvPr id="13329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Bile secretion stimulated by</a:t>
            </a:r>
          </a:p>
          <a:p>
            <a:pPr lvl="1"/>
            <a:r>
              <a:rPr lang="en-US" dirty="0" smtClean="0"/>
              <a:t>___________________________________ from </a:t>
            </a:r>
            <a:r>
              <a:rPr lang="en-US" dirty="0"/>
              <a:t>intestinal cells exposed to </a:t>
            </a:r>
            <a:r>
              <a:rPr lang="en-US" dirty="0" err="1"/>
              <a:t>HCl</a:t>
            </a:r>
            <a:r>
              <a:rPr lang="en-US" dirty="0"/>
              <a:t> and fatty chyme</a:t>
            </a:r>
          </a:p>
          <a:p>
            <a:endParaRPr lang="en-US" dirty="0" smtClean="0"/>
          </a:p>
          <a:p>
            <a:r>
              <a:rPr lang="en-US" dirty="0" err="1" smtClean="0"/>
              <a:t>Hepatopancreatic</a:t>
            </a:r>
            <a:r>
              <a:rPr lang="en-US" dirty="0" smtClean="0"/>
              <a:t> </a:t>
            </a:r>
            <a:r>
              <a:rPr lang="en-US" dirty="0"/>
              <a:t>sphincter </a:t>
            </a:r>
            <a:r>
              <a:rPr lang="en-US" dirty="0" smtClean="0"/>
              <a:t>____________________ unless </a:t>
            </a:r>
            <a:r>
              <a:rPr lang="en-US" dirty="0"/>
              <a:t>digestion active </a:t>
            </a:r>
            <a:r>
              <a:rPr lang="en-US" dirty="0" smtClean="0">
                <a:sym typeface="Wingdings" pitchFamily="28" charset="2"/>
              </a:rPr>
              <a:t>  </a:t>
            </a:r>
          </a:p>
          <a:p>
            <a:pPr lvl="1"/>
            <a:r>
              <a:rPr lang="en-US" dirty="0" smtClean="0">
                <a:sym typeface="Wingdings" pitchFamily="28" charset="2"/>
              </a:rPr>
              <a:t> </a:t>
            </a:r>
            <a:endParaRPr lang="en-US" dirty="0">
              <a:sym typeface="Wingdings" pitchFamily="28" charset="2"/>
            </a:endParaRPr>
          </a:p>
          <a:p>
            <a:pPr lvl="1"/>
            <a:r>
              <a:rPr lang="en-US" dirty="0">
                <a:sym typeface="Wingdings" pitchFamily="28" charset="2"/>
              </a:rPr>
              <a:t>Released to small intestine </a:t>
            </a:r>
            <a:r>
              <a:rPr lang="en-US" dirty="0" smtClean="0">
                <a:sym typeface="Wingdings" pitchFamily="28" charset="2"/>
              </a:rPr>
              <a:t>only </a:t>
            </a:r>
            <a:r>
              <a:rPr lang="en-US" dirty="0">
                <a:sym typeface="Wingdings" pitchFamily="28" charset="2"/>
              </a:rPr>
              <a:t>with contraction</a:t>
            </a:r>
          </a:p>
        </p:txBody>
      </p:sp>
    </p:spTree>
    <p:extLst>
      <p:ext uri="{BB962C8B-B14F-4D97-AF65-F5344CB8AC3E}">
        <p14:creationId xmlns:p14="http://schemas.microsoft.com/office/powerpoint/2010/main" val="5986492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Regulation of Bile Secretion</a:t>
            </a:r>
          </a:p>
        </p:txBody>
      </p:sp>
      <p:sp>
        <p:nvSpPr>
          <p:cNvPr id="14349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_______________________________ contraction </a:t>
            </a:r>
            <a:r>
              <a:rPr lang="en-US" dirty="0"/>
              <a:t>stimulated by</a:t>
            </a:r>
          </a:p>
          <a:p>
            <a:pPr lvl="1"/>
            <a:r>
              <a:rPr lang="en-US" dirty="0"/>
              <a:t>Cholecystokinin </a:t>
            </a:r>
            <a:r>
              <a:rPr lang="en-US" dirty="0" smtClean="0"/>
              <a:t>(_____________) </a:t>
            </a:r>
            <a:r>
              <a:rPr lang="en-US" dirty="0"/>
              <a:t>from intestinal cells exposed to acidic, fatty chyme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Vagal</a:t>
            </a:r>
            <a:r>
              <a:rPr lang="en-US" dirty="0" smtClean="0"/>
              <a:t> </a:t>
            </a:r>
            <a:r>
              <a:rPr lang="en-US" dirty="0"/>
              <a:t>stimulation (minor stimulus)</a:t>
            </a:r>
          </a:p>
          <a:p>
            <a:endParaRPr lang="en-US" dirty="0" smtClean="0"/>
          </a:p>
          <a:p>
            <a:r>
              <a:rPr lang="en-US" dirty="0" smtClean="0"/>
              <a:t>CCK </a:t>
            </a:r>
            <a:r>
              <a:rPr lang="en-US" dirty="0"/>
              <a:t>also causes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err="1"/>
              <a:t>Hepatopancreatic</a:t>
            </a:r>
            <a:r>
              <a:rPr lang="en-US" dirty="0"/>
              <a:t> sphincter to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4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722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Homeostatic Imbalance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Inflammation of peritoneum</a:t>
            </a:r>
          </a:p>
          <a:p>
            <a:pPr lvl="1"/>
            <a:r>
              <a:rPr lang="en-US" dirty="0" smtClean="0"/>
              <a:t>Caused </a:t>
            </a:r>
            <a:r>
              <a:rPr lang="en-US" dirty="0"/>
              <a:t>by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ruptured </a:t>
            </a:r>
            <a:r>
              <a:rPr lang="en-US" dirty="0"/>
              <a:t>appendix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Peritoneal </a:t>
            </a:r>
            <a:r>
              <a:rPr lang="en-US" dirty="0"/>
              <a:t>coverings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Dangerous </a:t>
            </a:r>
            <a:r>
              <a:rPr lang="en-US" dirty="0"/>
              <a:t>and lethal if widespread</a:t>
            </a:r>
          </a:p>
          <a:p>
            <a:pPr lvl="1"/>
            <a:r>
              <a:rPr lang="en-US" dirty="0"/>
              <a:t>Treated with debris removal and antibiotics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Pancreas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Mostly ___________________________________ , </a:t>
            </a:r>
            <a:r>
              <a:rPr lang="en-US" dirty="0"/>
              <a:t>deep to greater curvature of stomach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Head </a:t>
            </a:r>
            <a:r>
              <a:rPr lang="en-US" dirty="0"/>
              <a:t>encircled by </a:t>
            </a:r>
            <a:r>
              <a:rPr lang="en-US" dirty="0" smtClean="0"/>
              <a:t>duodenum</a:t>
            </a:r>
          </a:p>
          <a:p>
            <a:pPr lvl="1"/>
            <a:r>
              <a:rPr lang="en-US" dirty="0" smtClean="0"/>
              <a:t>Tail points back towards the spleen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188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Pancreas</a:t>
            </a: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Pancreatic islets secrete insulin and glucagon</a:t>
            </a:r>
          </a:p>
          <a:p>
            <a:endParaRPr lang="en-US" dirty="0" smtClean="0"/>
          </a:p>
          <a:p>
            <a:r>
              <a:rPr lang="en-US" dirty="0" smtClean="0"/>
              <a:t>Exocrine </a:t>
            </a:r>
            <a:r>
              <a:rPr lang="en-US" dirty="0"/>
              <a:t>function</a:t>
            </a:r>
          </a:p>
          <a:p>
            <a:pPr lvl="1"/>
            <a:r>
              <a:rPr lang="en-US" dirty="0" smtClean="0"/>
              <a:t>secrete </a:t>
            </a:r>
            <a:r>
              <a:rPr lang="en-US" b="1" dirty="0" smtClean="0"/>
              <a:t>_</a:t>
            </a:r>
            <a:endParaRPr lang="en-US" dirty="0" smtClean="0"/>
          </a:p>
          <a:p>
            <a:pPr lvl="2"/>
            <a:r>
              <a:rPr lang="en-US" dirty="0" smtClean="0"/>
              <a:t>To </a:t>
            </a:r>
            <a:r>
              <a:rPr lang="en-US" dirty="0"/>
              <a:t>duodenum via main pancreatic duct </a:t>
            </a:r>
          </a:p>
        </p:txBody>
      </p:sp>
    </p:spTree>
    <p:extLst>
      <p:ext uri="{BB962C8B-B14F-4D97-AF65-F5344CB8AC3E}">
        <p14:creationId xmlns:p14="http://schemas.microsoft.com/office/powerpoint/2010/main" val="3943321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 Pancreatic Juice</a:t>
            </a:r>
          </a:p>
        </p:txBody>
      </p:sp>
      <p:sp>
        <p:nvSpPr>
          <p:cNvPr id="1025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Watery ________________________ solution </a:t>
            </a:r>
            <a:r>
              <a:rPr lang="en-US" dirty="0"/>
              <a:t>(pH 8) neutralizes chyme</a:t>
            </a:r>
          </a:p>
          <a:p>
            <a:endParaRPr lang="en-US" dirty="0" smtClean="0"/>
          </a:p>
          <a:p>
            <a:r>
              <a:rPr lang="en-US" dirty="0" smtClean="0"/>
              <a:t>Electrolytes </a:t>
            </a:r>
            <a:r>
              <a:rPr lang="en-US" dirty="0"/>
              <a:t>(primarily HCO</a:t>
            </a:r>
            <a:r>
              <a:rPr lang="en-US" baseline="-25000" dirty="0"/>
              <a:t>3</a:t>
            </a:r>
            <a:r>
              <a:rPr lang="en-US" baseline="30000" dirty="0"/>
              <a:t>–</a:t>
            </a:r>
            <a:r>
              <a:rPr lang="en-US" dirty="0"/>
              <a:t>) </a:t>
            </a:r>
          </a:p>
          <a:p>
            <a:endParaRPr lang="en-US" dirty="0" smtClean="0"/>
          </a:p>
          <a:p>
            <a:r>
              <a:rPr lang="en-US" dirty="0" smtClean="0"/>
              <a:t>Enzymes</a:t>
            </a:r>
            <a:endParaRPr lang="en-US" dirty="0"/>
          </a:p>
          <a:p>
            <a:pPr lvl="1"/>
            <a:r>
              <a:rPr lang="en-US" dirty="0" smtClean="0"/>
              <a:t>_________________________, </a:t>
            </a:r>
            <a:r>
              <a:rPr lang="en-US" dirty="0"/>
              <a:t>lipases, </a:t>
            </a:r>
            <a:r>
              <a:rPr lang="en-US" dirty="0" smtClean="0"/>
              <a:t>_______________________________ secreted </a:t>
            </a:r>
            <a:r>
              <a:rPr lang="en-US" dirty="0"/>
              <a:t>in active form but require ions or bile for optimal activity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Proteases </a:t>
            </a:r>
            <a:r>
              <a:rPr lang="en-US" dirty="0"/>
              <a:t>secreted in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153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Regulation of Pancreatic Secretion</a:t>
            </a:r>
          </a:p>
        </p:txBody>
      </p:sp>
      <p:sp>
        <p:nvSpPr>
          <p:cNvPr id="1537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CCK induces secretion of </a:t>
            </a:r>
            <a:r>
              <a:rPr lang="en-US" dirty="0" smtClean="0"/>
              <a:t>_______________________________________  </a:t>
            </a:r>
            <a:r>
              <a:rPr lang="en-US" dirty="0"/>
              <a:t>pancreatic </a:t>
            </a:r>
            <a:r>
              <a:rPr lang="en-US" dirty="0" smtClean="0"/>
              <a:t>juice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Secretin </a:t>
            </a:r>
            <a:r>
              <a:rPr lang="en-US" dirty="0"/>
              <a:t>causes secretion of </a:t>
            </a:r>
            <a:r>
              <a:rPr lang="en-US" dirty="0" smtClean="0"/>
              <a:t>_______________________________________ </a:t>
            </a:r>
            <a:r>
              <a:rPr lang="en-US" dirty="0"/>
              <a:t>pancreatic juice by duct cells</a:t>
            </a:r>
          </a:p>
          <a:p>
            <a:endParaRPr lang="en-US" dirty="0" smtClean="0"/>
          </a:p>
          <a:p>
            <a:r>
              <a:rPr lang="en-US" dirty="0" err="1" smtClean="0"/>
              <a:t>Vagal</a:t>
            </a:r>
            <a:r>
              <a:rPr lang="en-US" dirty="0" smtClean="0"/>
              <a:t> </a:t>
            </a:r>
            <a:r>
              <a:rPr lang="en-US" dirty="0"/>
              <a:t>stimulation also causes release of pancreatic juice (minor stimulus)</a:t>
            </a:r>
          </a:p>
        </p:txBody>
      </p:sp>
    </p:spTree>
    <p:extLst>
      <p:ext uri="{BB962C8B-B14F-4D97-AF65-F5344CB8AC3E}">
        <p14:creationId xmlns:p14="http://schemas.microsoft.com/office/powerpoint/2010/main" val="15950364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8" name="Rectangle 1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Digestion in the Small Intestine</a:t>
            </a:r>
          </a:p>
        </p:txBody>
      </p:sp>
      <p:sp>
        <p:nvSpPr>
          <p:cNvPr id="23569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Chyme from stomach contains</a:t>
            </a:r>
          </a:p>
          <a:p>
            <a:pPr lvl="1"/>
            <a:r>
              <a:rPr lang="en-US" dirty="0"/>
              <a:t>Partially digested </a:t>
            </a:r>
            <a:r>
              <a:rPr lang="en-US" dirty="0" smtClean="0"/>
              <a:t>_</a:t>
            </a:r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3–6 </a:t>
            </a:r>
            <a:r>
              <a:rPr lang="en-US" dirty="0"/>
              <a:t>hours in small intestine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almost </a:t>
            </a:r>
            <a:r>
              <a:rPr lang="en-US" dirty="0"/>
              <a:t>a</a:t>
            </a:r>
            <a:r>
              <a:rPr lang="en-US" dirty="0" smtClean="0"/>
              <a:t>ll </a:t>
            </a:r>
            <a:r>
              <a:rPr lang="en-US" dirty="0"/>
              <a:t>nutrients absorbed</a:t>
            </a:r>
          </a:p>
          <a:p>
            <a:endParaRPr lang="en-US" dirty="0" smtClean="0"/>
          </a:p>
          <a:p>
            <a:r>
              <a:rPr lang="en-US" dirty="0" smtClean="0"/>
              <a:t>Small </a:t>
            </a:r>
            <a:r>
              <a:rPr lang="en-US" dirty="0"/>
              <a:t>intestine, like stomach, </a:t>
            </a:r>
            <a:r>
              <a:rPr lang="en-US" dirty="0" smtClean="0"/>
              <a:t>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5625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Motility of the Small Intestine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/>
              <a:t>Most common motion of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____________________________________________  </a:t>
            </a:r>
            <a:r>
              <a:rPr lang="en-US" dirty="0"/>
              <a:t>contents toward </a:t>
            </a:r>
            <a:r>
              <a:rPr lang="en-US" dirty="0" err="1"/>
              <a:t>ileocecal</a:t>
            </a:r>
            <a:r>
              <a:rPr lang="en-US" dirty="0"/>
              <a:t> valve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Wanes </a:t>
            </a:r>
            <a:r>
              <a:rPr lang="en-US" dirty="0"/>
              <a:t>in late intestinal (fasting) phase</a:t>
            </a:r>
          </a:p>
        </p:txBody>
      </p:sp>
    </p:spTree>
    <p:extLst>
      <p:ext uri="{BB962C8B-B14F-4D97-AF65-F5344CB8AC3E}">
        <p14:creationId xmlns:p14="http://schemas.microsoft.com/office/powerpoint/2010/main" val="3280682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Motility of the Small Intestine</a:t>
            </a:r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Peristalsis</a:t>
            </a:r>
            <a:endParaRPr lang="en-US" dirty="0"/>
          </a:p>
          <a:p>
            <a:pPr lvl="1"/>
            <a:r>
              <a:rPr lang="en-US" dirty="0"/>
              <a:t>Initiated by rise in hormone </a:t>
            </a:r>
            <a:r>
              <a:rPr lang="en-US" i="1" dirty="0" smtClean="0"/>
              <a:t>___________________________ </a:t>
            </a:r>
            <a:r>
              <a:rPr lang="en-US" dirty="0" smtClean="0"/>
              <a:t>in </a:t>
            </a:r>
            <a:r>
              <a:rPr lang="en-US" dirty="0"/>
              <a:t>late intestinal phase; every 90–120 minutes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Each </a:t>
            </a:r>
            <a:r>
              <a:rPr lang="en-US" dirty="0"/>
              <a:t>wave starts </a:t>
            </a:r>
            <a:r>
              <a:rPr lang="en-US" dirty="0" smtClean="0"/>
              <a:t>_</a:t>
            </a:r>
            <a:endParaRPr lang="en-US" dirty="0"/>
          </a:p>
          <a:p>
            <a:pPr lvl="2"/>
            <a:r>
              <a:rPr lang="en-US" dirty="0"/>
              <a:t>Migrating motor complex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Meal </a:t>
            </a:r>
            <a:r>
              <a:rPr lang="en-US" dirty="0"/>
              <a:t>remnants, bacteria, and debris </a:t>
            </a:r>
            <a:r>
              <a:rPr lang="en-US" dirty="0" smtClean="0"/>
              <a:t>_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From </a:t>
            </a:r>
            <a:r>
              <a:rPr lang="en-US" dirty="0"/>
              <a:t>duodenum </a:t>
            </a:r>
            <a:r>
              <a:rPr lang="en-US" dirty="0">
                <a:sym typeface="Wingdings" pitchFamily="28" charset="2"/>
              </a:rPr>
              <a:t> ileum </a:t>
            </a:r>
            <a:endParaRPr lang="en-US" dirty="0" smtClean="0"/>
          </a:p>
          <a:p>
            <a:pPr lvl="2"/>
            <a:r>
              <a:rPr lang="en-US" dirty="0" smtClean="0"/>
              <a:t>about </a:t>
            </a:r>
            <a:r>
              <a:rPr lang="en-US" dirty="0"/>
              <a:t>2 hours</a:t>
            </a:r>
          </a:p>
        </p:txBody>
      </p:sp>
    </p:spTree>
    <p:extLst>
      <p:ext uri="{BB962C8B-B14F-4D97-AF65-F5344CB8AC3E}">
        <p14:creationId xmlns:p14="http://schemas.microsoft.com/office/powerpoint/2010/main" val="24088569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Motility of the Small Intestine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______________________________________ </a:t>
            </a:r>
            <a:r>
              <a:rPr lang="en-US" dirty="0" smtClean="0"/>
              <a:t>relaxes</a:t>
            </a:r>
            <a:r>
              <a:rPr lang="en-US" dirty="0"/>
              <a:t>, admits chyme into large intestine when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________________________________________ </a:t>
            </a:r>
            <a:r>
              <a:rPr lang="en-US" dirty="0" smtClean="0"/>
              <a:t>enhances </a:t>
            </a:r>
            <a:r>
              <a:rPr lang="en-US" dirty="0"/>
              <a:t>force of segmentation in ileum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Gastrin </a:t>
            </a:r>
            <a:r>
              <a:rPr lang="en-US" dirty="0"/>
              <a:t>increases motility of ileum</a:t>
            </a:r>
          </a:p>
          <a:p>
            <a:endParaRPr lang="en-US" dirty="0" smtClean="0"/>
          </a:p>
          <a:p>
            <a:r>
              <a:rPr lang="en-US" dirty="0" err="1" smtClean="0"/>
              <a:t>Ileocecal</a:t>
            </a:r>
            <a:r>
              <a:rPr lang="en-US" dirty="0" smtClean="0"/>
              <a:t> </a:t>
            </a:r>
            <a:r>
              <a:rPr lang="en-US" dirty="0"/>
              <a:t>valve flaps close when chyme exerts backward pressure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80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Intestine</a:t>
            </a:r>
          </a:p>
        </p:txBody>
      </p:sp>
      <p:sp>
        <p:nvSpPr>
          <p:cNvPr id="31761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1910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Unique features</a:t>
            </a:r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/>
              <a:t>Three bands of longitudinal </a:t>
            </a:r>
            <a:r>
              <a:rPr lang="en-US" dirty="0" smtClean="0"/>
              <a:t>______________________  in </a:t>
            </a:r>
            <a:r>
              <a:rPr lang="en-US" dirty="0" err="1"/>
              <a:t>muscularis</a:t>
            </a:r>
            <a:endParaRPr lang="en-US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 </a:t>
            </a:r>
            <a:endParaRPr lang="en-US" dirty="0"/>
          </a:p>
          <a:p>
            <a:pPr lvl="2"/>
            <a:r>
              <a:rPr lang="en-US" dirty="0" err="1"/>
              <a:t>Pocketlike</a:t>
            </a:r>
            <a:r>
              <a:rPr lang="en-US" dirty="0"/>
              <a:t> sacs caused by tone of </a:t>
            </a:r>
            <a:r>
              <a:rPr lang="en-US" dirty="0" err="1"/>
              <a:t>teniae</a:t>
            </a:r>
            <a:r>
              <a:rPr lang="en-US" dirty="0"/>
              <a:t> coli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err="1" smtClean="0"/>
              <a:t>Epiploic</a:t>
            </a:r>
            <a:r>
              <a:rPr lang="en-US" b="1" dirty="0" smtClean="0"/>
              <a:t> </a:t>
            </a:r>
            <a:r>
              <a:rPr lang="en-US" b="1" dirty="0"/>
              <a:t>appendages</a:t>
            </a:r>
          </a:p>
          <a:p>
            <a:pPr lvl="2"/>
            <a:r>
              <a:rPr lang="en-US" dirty="0" smtClean="0"/>
              <a:t>______________________ pouches </a:t>
            </a:r>
            <a:r>
              <a:rPr lang="en-US" dirty="0"/>
              <a:t>of visceral peritoneum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142" y="1981200"/>
            <a:ext cx="427185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21428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Intestine</a:t>
            </a: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2514600" cy="5257800"/>
          </a:xfrm>
        </p:spPr>
        <p:txBody>
          <a:bodyPr/>
          <a:lstStyle/>
          <a:p>
            <a:r>
              <a:rPr lang="en-US" dirty="0"/>
              <a:t>Regions</a:t>
            </a:r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r>
              <a:rPr lang="en-US" b="1" dirty="0"/>
              <a:t>Appendix</a:t>
            </a:r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r>
              <a:rPr lang="en-US" b="1" dirty="0" smtClean="0"/>
              <a:t> </a:t>
            </a:r>
            <a:endParaRPr lang="en-US" b="1" dirty="0"/>
          </a:p>
          <a:p>
            <a:pPr lvl="1"/>
            <a:r>
              <a:rPr lang="en-US" b="1" dirty="0"/>
              <a:t>Anal canal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596577"/>
            <a:ext cx="5867400" cy="416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845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7311</Words>
  <Application>Microsoft Office PowerPoint</Application>
  <PresentationFormat>On-screen Show (4:3)</PresentationFormat>
  <Paragraphs>2340</Paragraphs>
  <Slides>216</Slides>
  <Notes>171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216</vt:i4>
      </vt:variant>
    </vt:vector>
  </HeadingPairs>
  <TitlesOfParts>
    <vt:vector size="217" baseType="lpstr">
      <vt:lpstr>Office Theme</vt:lpstr>
      <vt:lpstr>Digestive System</vt:lpstr>
      <vt:lpstr>Digestive System</vt:lpstr>
      <vt:lpstr>PowerPoint Presentation</vt:lpstr>
      <vt:lpstr>Digestive Processes</vt:lpstr>
      <vt:lpstr>GI Tract Regulatory Mechanisms</vt:lpstr>
      <vt:lpstr>GI Tract Regulatory Mechanisms</vt:lpstr>
      <vt:lpstr>Peritoneum and Peritoneal Cavity</vt:lpstr>
      <vt:lpstr>Peritoneum and Peritoneal Cavity</vt:lpstr>
      <vt:lpstr>Homeostatic Imbalance</vt:lpstr>
      <vt:lpstr>Histology of the Alimentary Canal</vt:lpstr>
      <vt:lpstr>PowerPoint Presentation</vt:lpstr>
      <vt:lpstr>Mucosa</vt:lpstr>
      <vt:lpstr>Mucosa</vt:lpstr>
      <vt:lpstr>Mucosa</vt:lpstr>
      <vt:lpstr>Submucosa</vt:lpstr>
      <vt:lpstr>Muscularis Externa</vt:lpstr>
      <vt:lpstr>Serosa</vt:lpstr>
      <vt:lpstr>Enteric Nervous System</vt:lpstr>
      <vt:lpstr>Enteric Nervous System</vt:lpstr>
      <vt:lpstr>Functional Anatomy: Mouth</vt:lpstr>
      <vt:lpstr>PowerPoint Presentation</vt:lpstr>
      <vt:lpstr>Lips and Cheeks</vt:lpstr>
      <vt:lpstr>PowerPoint Presentation</vt:lpstr>
      <vt:lpstr>Palate</vt:lpstr>
      <vt:lpstr>Tongue</vt:lpstr>
      <vt:lpstr>Tongue</vt:lpstr>
      <vt:lpstr>Tongue</vt:lpstr>
      <vt:lpstr>Salivary Glands</vt:lpstr>
      <vt:lpstr>Salivary Glands</vt:lpstr>
      <vt:lpstr>Salivary Glands</vt:lpstr>
      <vt:lpstr>Salivary Glands</vt:lpstr>
      <vt:lpstr>Salivary Glands</vt:lpstr>
      <vt:lpstr>Composition of Saliva</vt:lpstr>
      <vt:lpstr>Control of Salivation</vt:lpstr>
      <vt:lpstr>Teeth</vt:lpstr>
      <vt:lpstr>Classes of Teeth</vt:lpstr>
      <vt:lpstr>Tooth Structure</vt:lpstr>
      <vt:lpstr>Tooth Structure</vt:lpstr>
      <vt:lpstr>Tooth Structure</vt:lpstr>
      <vt:lpstr>Tooth and Gum Disease</vt:lpstr>
      <vt:lpstr>Tooth and Gum Disease</vt:lpstr>
      <vt:lpstr>Tooth and Gum Disease</vt:lpstr>
      <vt:lpstr>Pharynx</vt:lpstr>
      <vt:lpstr>Esophagus</vt:lpstr>
      <vt:lpstr>Homeostatic Imbalance</vt:lpstr>
      <vt:lpstr>Esophagus</vt:lpstr>
      <vt:lpstr>Digestive Processes: Mouth </vt:lpstr>
      <vt:lpstr>Mastication</vt:lpstr>
      <vt:lpstr>Deglutition </vt:lpstr>
      <vt:lpstr>Stomach: Gross Anatomy</vt:lpstr>
      <vt:lpstr>Stomach: Gross Anatomy</vt:lpstr>
      <vt:lpstr>PowerPoint Presentation</vt:lpstr>
      <vt:lpstr>PowerPoint Presentation</vt:lpstr>
      <vt:lpstr>Stomach: Microscopic Anatomy </vt:lpstr>
      <vt:lpstr>Stomach: Microscopic Anatomy </vt:lpstr>
      <vt:lpstr>Gastric Glands</vt:lpstr>
      <vt:lpstr>Gastric Gland Secretions</vt:lpstr>
      <vt:lpstr>Gastric Gland Secretions</vt:lpstr>
      <vt:lpstr>Gastric Gland Secretions</vt:lpstr>
      <vt:lpstr>Mucosal Barrier</vt:lpstr>
      <vt:lpstr>Homeostatic Imbalance</vt:lpstr>
      <vt:lpstr>Digestive Processes in the Stomach</vt:lpstr>
      <vt:lpstr>Digestive Processes in the Stomach</vt:lpstr>
      <vt:lpstr>Regulation of Gastric Secretion</vt:lpstr>
      <vt:lpstr>Regulation of Gastric Secretion</vt:lpstr>
      <vt:lpstr>Stimuli of Gastric Phase</vt:lpstr>
      <vt:lpstr>Regulation of Gastric Secretion</vt:lpstr>
      <vt:lpstr>Enterogastric Reflex</vt:lpstr>
      <vt:lpstr>Intestinal Phase</vt:lpstr>
      <vt:lpstr>Gastric Contractile Activity</vt:lpstr>
      <vt:lpstr>Gastric Contractile Activity</vt:lpstr>
      <vt:lpstr>Regulation of Gastric Emptying</vt:lpstr>
      <vt:lpstr>Homeostatic Imbalance</vt:lpstr>
      <vt:lpstr>Small Intestine: Gross Anatomy</vt:lpstr>
      <vt:lpstr>Duodenum</vt:lpstr>
      <vt:lpstr>Jejunum and Ileum</vt:lpstr>
      <vt:lpstr>Structural Modifications</vt:lpstr>
      <vt:lpstr>Structural Modifications</vt:lpstr>
      <vt:lpstr>Intestinal Crypts</vt:lpstr>
      <vt:lpstr>Mucosa</vt:lpstr>
      <vt:lpstr>Intestinal Juice</vt:lpstr>
      <vt:lpstr>The Liver and Gallbladder</vt:lpstr>
      <vt:lpstr>Liver</vt:lpstr>
      <vt:lpstr>Liver: Associated Structures</vt:lpstr>
      <vt:lpstr>Bile</vt:lpstr>
      <vt:lpstr>The Gallbladder</vt:lpstr>
      <vt:lpstr>The Gallbladder</vt:lpstr>
      <vt:lpstr>Regulation of Bile Secretion</vt:lpstr>
      <vt:lpstr>Regulation of Bile Secretion</vt:lpstr>
      <vt:lpstr>Pancreas</vt:lpstr>
      <vt:lpstr>Pancreas</vt:lpstr>
      <vt:lpstr> Pancreatic Juice</vt:lpstr>
      <vt:lpstr>Regulation of Pancreatic Secretion</vt:lpstr>
      <vt:lpstr>Digestion in the Small Intestine</vt:lpstr>
      <vt:lpstr>Motility of the Small Intestine</vt:lpstr>
      <vt:lpstr>Motility of the Small Intestine</vt:lpstr>
      <vt:lpstr>Motility of the Small Intestine</vt:lpstr>
      <vt:lpstr>Large Intestine</vt:lpstr>
      <vt:lpstr>Large Intestine</vt:lpstr>
      <vt:lpstr>Subdivisions of the Large Intestine</vt:lpstr>
      <vt:lpstr>Colon</vt:lpstr>
      <vt:lpstr>Rectum and Anus</vt:lpstr>
      <vt:lpstr>Large Intestine: Microscopic Anatomy</vt:lpstr>
      <vt:lpstr>Bacterial Flora</vt:lpstr>
      <vt:lpstr>Intestinal Flora</vt:lpstr>
      <vt:lpstr>Digestive Processes in the Large Intestine</vt:lpstr>
      <vt:lpstr>Motility of the Large Intestine</vt:lpstr>
      <vt:lpstr>Motility of the Large Intestine</vt:lpstr>
      <vt:lpstr>Homeostatic Imbalance</vt:lpstr>
      <vt:lpstr>Homeostatic Imbalance</vt:lpstr>
      <vt:lpstr>Defecation</vt:lpstr>
      <vt:lpstr>Defecation</vt:lpstr>
      <vt:lpstr>Digestion of Carbohydrates</vt:lpstr>
      <vt:lpstr>Digestion of Proteins</vt:lpstr>
      <vt:lpstr>Digestion of Lipids</vt:lpstr>
      <vt:lpstr>Digestion of Nucleic Acids</vt:lpstr>
      <vt:lpstr>Absorption</vt:lpstr>
      <vt:lpstr>Absorption of Protein</vt:lpstr>
      <vt:lpstr>Homeostatic Imbalance</vt:lpstr>
      <vt:lpstr>Absorption of Lipids</vt:lpstr>
      <vt:lpstr>Absorption of Nucleic Acids</vt:lpstr>
      <vt:lpstr>Absorption of Vitamins</vt:lpstr>
      <vt:lpstr>Absorption of Vitamins </vt:lpstr>
      <vt:lpstr>Absorption of Water </vt:lpstr>
      <vt:lpstr>Malabsorption of Nutrients</vt:lpstr>
      <vt:lpstr>Malabsorption of Nutrients</vt:lpstr>
      <vt:lpstr>Cancer</vt:lpstr>
      <vt:lpstr>Kidney Functions</vt:lpstr>
      <vt:lpstr>Kidney Functions</vt:lpstr>
      <vt:lpstr>Urinary System Organs</vt:lpstr>
      <vt:lpstr> Kidney Anatomy</vt:lpstr>
      <vt:lpstr>Kidney Anatomy</vt:lpstr>
      <vt:lpstr>Internal Anatomy</vt:lpstr>
      <vt:lpstr>Internal Anatomy</vt:lpstr>
      <vt:lpstr>Internal Anatomy</vt:lpstr>
      <vt:lpstr>Homeostatic Imbalance</vt:lpstr>
      <vt:lpstr>Blood and Nerve Supply</vt:lpstr>
      <vt:lpstr>Nephrons</vt:lpstr>
      <vt:lpstr>Renal Corpuscle</vt:lpstr>
      <vt:lpstr>Renal Tubule</vt:lpstr>
      <vt:lpstr>Renal Tubule</vt:lpstr>
      <vt:lpstr>Renal Tubule</vt:lpstr>
      <vt:lpstr>Renal Tubule</vt:lpstr>
      <vt:lpstr>Collecting Ducts</vt:lpstr>
      <vt:lpstr>Classes of Nephrons</vt:lpstr>
      <vt:lpstr>Nephron Capillary Beds</vt:lpstr>
      <vt:lpstr>Nephron Capillary Beds</vt:lpstr>
      <vt:lpstr>Nephron Capillary Beds</vt:lpstr>
      <vt:lpstr>Nephron Capillary Beds</vt:lpstr>
      <vt:lpstr>Juxtaglomerular Complex (JGC)</vt:lpstr>
      <vt:lpstr>Juxtaglomerular Complex (JGC)</vt:lpstr>
      <vt:lpstr>Juxtaglomerular Complex (JGC)</vt:lpstr>
      <vt:lpstr>Juxtaglomerular Complex (JGC)</vt:lpstr>
      <vt:lpstr>Kidney Physiology: Mechanisms of Urine Formation</vt:lpstr>
      <vt:lpstr>Kidney Physiology: Mechanisms of Urine Formation</vt:lpstr>
      <vt:lpstr>Kidney Physiology: Mechanisms of Urine Formation</vt:lpstr>
      <vt:lpstr>Glomerular Filtration</vt:lpstr>
      <vt:lpstr>The Filtration Membrane</vt:lpstr>
      <vt:lpstr>Pressures That Affect Filtration</vt:lpstr>
      <vt:lpstr>Pressures That Affect Filtration</vt:lpstr>
      <vt:lpstr>Net Filtration Pressure (NFP)</vt:lpstr>
      <vt:lpstr>Glomerular Filtration Rate (GFR)</vt:lpstr>
      <vt:lpstr>Regulation of Glomerular Filtration</vt:lpstr>
      <vt:lpstr>Regulation of Glomerular Filtration</vt:lpstr>
      <vt:lpstr>Regulation of Glomerular Filtration</vt:lpstr>
      <vt:lpstr>Intrinsic Controls</vt:lpstr>
      <vt:lpstr>Intrinsic Controls: Myogenic Mechanism</vt:lpstr>
      <vt:lpstr>Extrinsic Controls: Sympathetic Nervous System</vt:lpstr>
      <vt:lpstr>Extrinsic Controls: Sympathetic Nervous System</vt:lpstr>
      <vt:lpstr>Extrinsic Controls: Renin-Angiotensin- Aldosterone Mechanism</vt:lpstr>
      <vt:lpstr>Extrinsic Controls: Other Factors Affecting GFR</vt:lpstr>
      <vt:lpstr>Tubular Reabsorption</vt:lpstr>
      <vt:lpstr>Tubular Reabsorption</vt:lpstr>
      <vt:lpstr>Tubular Reabsorption of Sodium</vt:lpstr>
      <vt:lpstr>Passive Tubular Reabsorption of Water</vt:lpstr>
      <vt:lpstr>Passive Tubular Reabsorption of Solutes</vt:lpstr>
      <vt:lpstr>Transport Maximum</vt:lpstr>
      <vt:lpstr>Reabsorptive Capabilities of Renal Tubules and Collecting Ducts</vt:lpstr>
      <vt:lpstr>Reabsorptive Capabilities of Renal Tubules and Collecting Ducts</vt:lpstr>
      <vt:lpstr>Reabsorptive Capabilities of Renal Tubules and Collecting Ducts</vt:lpstr>
      <vt:lpstr>Reabsorptive Capabilities of Renal Tubules and Collecting Ducts</vt:lpstr>
      <vt:lpstr>Reabsorptive Capabilities of Renal Tubules and Collecting Ducts</vt:lpstr>
      <vt:lpstr>Reabsorptive Capabilities of Renal Tubules and Collecting Ducts</vt:lpstr>
      <vt:lpstr>Tubular Secretion</vt:lpstr>
      <vt:lpstr>Tubular Secretion</vt:lpstr>
      <vt:lpstr>Countercurrent Mechanism</vt:lpstr>
      <vt:lpstr>Formation of Dilute or Concentrated Urine</vt:lpstr>
      <vt:lpstr>Diuretics</vt:lpstr>
      <vt:lpstr>Clinical Evaluation of Kidney Function</vt:lpstr>
      <vt:lpstr>Renal Clearance</vt:lpstr>
      <vt:lpstr>Renal Clearance</vt:lpstr>
      <vt:lpstr>Homeostatic Imbalance</vt:lpstr>
      <vt:lpstr>Physical Characteristics of Urine</vt:lpstr>
      <vt:lpstr>Physical Characteristics of Urine</vt:lpstr>
      <vt:lpstr>Physical Characteristics of Urine</vt:lpstr>
      <vt:lpstr>Chemical Composition of Urine</vt:lpstr>
      <vt:lpstr>Chemical Composition of Urine</vt:lpstr>
      <vt:lpstr>Urine transport, Storage, and Elimination: Ureters</vt:lpstr>
      <vt:lpstr>Ureters</vt:lpstr>
      <vt:lpstr>Homeostatic Imbalance</vt:lpstr>
      <vt:lpstr>Urinary Bladder</vt:lpstr>
      <vt:lpstr>Urinary Bladder</vt:lpstr>
      <vt:lpstr>Urinary Bladder</vt:lpstr>
      <vt:lpstr>Urinary Bladder</vt:lpstr>
      <vt:lpstr>Urethra</vt:lpstr>
      <vt:lpstr>Urethra</vt:lpstr>
      <vt:lpstr>Urethra</vt:lpstr>
      <vt:lpstr>Urethra</vt:lpstr>
      <vt:lpstr>Micturition</vt:lpstr>
      <vt:lpstr>Micturition</vt:lpstr>
      <vt:lpstr>Micturition</vt:lpstr>
      <vt:lpstr>Homeostatic Imbalance</vt:lpstr>
      <vt:lpstr>Homeostatic Imbalance</vt:lpstr>
      <vt:lpstr>Homeostatic Imbalance</vt:lpstr>
      <vt:lpstr>Homeostatic Imbalance</vt:lpstr>
      <vt:lpstr>Developmental Aspects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System</dc:title>
  <dc:creator>Betsy</dc:creator>
  <cp:lastModifiedBy>bawargo</cp:lastModifiedBy>
  <cp:revision>6</cp:revision>
  <dcterms:created xsi:type="dcterms:W3CDTF">2013-06-27T00:24:53Z</dcterms:created>
  <dcterms:modified xsi:type="dcterms:W3CDTF">2014-03-24T16:44:11Z</dcterms:modified>
</cp:coreProperties>
</file>