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2"/>
  </p:notesMasterIdLst>
  <p:handoutMasterIdLst>
    <p:handoutMasterId r:id="rId18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notesMaster" Target="notesMasters/notesMaster1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Begin exam five material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2FC4B0-F904-4C9E-8E49-0B02784E5D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Begin exam five material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31420B-AAFB-47D3-AC8A-F984CFEED7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Begin exam five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42220-A504-4EFA-A200-A22C084C3E3C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Begin exam five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6059-F9B2-46A1-9AAA-1E754AAD30A7}" type="slidenum">
              <a:rPr lang="en-US"/>
              <a:pPr/>
              <a:t>64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Begin exam five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5AF76-C796-4ACB-906E-4949E67062B0}" type="slidenum">
              <a:rPr lang="en-US"/>
              <a:pPr/>
              <a:t>135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F7DBC-4162-4A68-A70A-C49DC8097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142E8-EE8E-4669-B7D2-31B587780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C3C1-4F4D-4677-90D2-08F22538C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98D10-502A-4C70-9A1D-120AAC66B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9EB15-E943-4568-98F8-559B8CA90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D2EE0-4C02-4781-8CBE-BD9F357C5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86852-810F-4E9C-962A-271BD2C31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52978-768E-49AB-9E5D-0F5E29E29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BC095-9077-4A87-9101-70DB6892D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2BE0-24A3-4D2C-8371-98E64CEC1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5A87A-A1B0-42D9-8E01-70B2702AB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9F009-0D48-454E-8CA7-AEABDD1D45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z="4800" b="1"/>
              <a:t>Begin Exam Five material: Digestive System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Peritoneum and Peritoneal Cavity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Peritoneum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______________________________________ of the abdominal cavity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covers external surface of most _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lines the _</a:t>
            </a:r>
          </a:p>
          <a:p>
            <a:pPr>
              <a:lnSpc>
                <a:spcPct val="90000"/>
              </a:lnSpc>
            </a:pPr>
            <a:r>
              <a:rPr lang="en-US" dirty="0"/>
              <a:t>Peritoneal cavity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 digestive organs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them to slide across one another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in the Small Intestine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The most common motion of the small intestine is _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It is initiated by _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(Cajal cells)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Moves contents steadily toward the _</a:t>
            </a:r>
            <a:endParaRPr lang="en-US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in the Small Intestine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After nutrients have been absorbed: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Peristalsis begins with each wave starting distal to the previous </a:t>
            </a:r>
          </a:p>
          <a:p>
            <a:pPr lvl="1">
              <a:lnSpc>
                <a:spcPct val="85000"/>
              </a:lnSpc>
            </a:pPr>
            <a:endParaRPr lang="en-US"/>
          </a:p>
          <a:p>
            <a:pPr lvl="1">
              <a:lnSpc>
                <a:spcPct val="85000"/>
              </a:lnSpc>
            </a:pPr>
            <a:r>
              <a:rPr lang="en-US"/>
              <a:t>Meal remnants, bacteria, mucosal cells, and debris are _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Motility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Local enteric neurons of the GI tract coordinate intestinal motility</a:t>
            </a:r>
          </a:p>
          <a:p>
            <a:r>
              <a:rPr lang="en-US"/>
              <a:t>_________________________________ cause:</a:t>
            </a:r>
          </a:p>
          <a:p>
            <a:pPr lvl="1"/>
            <a:r>
              <a:rPr lang="en-US"/>
              <a:t>Contraction and shortening of the _</a:t>
            </a:r>
          </a:p>
          <a:p>
            <a:pPr lvl="1"/>
            <a:endParaRPr lang="en-US"/>
          </a:p>
          <a:p>
            <a:pPr lvl="1"/>
            <a:r>
              <a:rPr lang="en-US"/>
              <a:t>Shortening of _</a:t>
            </a:r>
          </a:p>
          <a:p>
            <a:pPr lvl="1"/>
            <a:r>
              <a:rPr lang="en-US"/>
              <a:t>Distension of the intestine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Motility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impulses relax the circular muscle</a:t>
            </a:r>
          </a:p>
          <a:p>
            <a:endParaRPr lang="en-US"/>
          </a:p>
          <a:p>
            <a:r>
              <a:rPr lang="en-US"/>
              <a:t>The  </a:t>
            </a:r>
          </a:p>
          <a:p>
            <a:pPr lvl="1"/>
            <a:endParaRPr lang="en-US"/>
          </a:p>
          <a:p>
            <a:pPr lvl="1"/>
            <a:r>
              <a:rPr lang="en-US"/>
              <a:t>Relax the _</a:t>
            </a:r>
          </a:p>
          <a:p>
            <a:pPr lvl="1"/>
            <a:endParaRPr lang="en-US"/>
          </a:p>
          <a:p>
            <a:pPr lvl="1"/>
            <a:r>
              <a:rPr lang="en-US"/>
              <a:t>Allow chyme to pass into the large intestine 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Intestine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Has three unique features: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three bands of longitudinal smooth muscle in its muscularis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pocketlike sacs caused by the tone of the teniae coli</a:t>
            </a:r>
          </a:p>
          <a:p>
            <a:pPr lvl="1"/>
            <a:r>
              <a:rPr lang="en-US"/>
              <a:t>Epiploic appendages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Intestine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Is subdivided into the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r>
              <a:rPr lang="en-US" sz="2800"/>
              <a:t>The saclike cecum:</a:t>
            </a:r>
          </a:p>
          <a:p>
            <a:pPr lvl="1"/>
            <a:r>
              <a:rPr lang="en-US" sz="2400"/>
              <a:t>Lies below the ileocecal valve in the right iliac fossa</a:t>
            </a:r>
          </a:p>
          <a:p>
            <a:pPr lvl="1"/>
            <a:r>
              <a:rPr lang="en-US" sz="2400"/>
              <a:t>Contains a wormlike vermiform appendix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23.29a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 t="2162" b="5316"/>
          <a:stretch>
            <a:fillRect/>
          </a:stretch>
        </p:blipFill>
        <p:spPr bwMode="auto">
          <a:xfrm>
            <a:off x="152400" y="557213"/>
            <a:ext cx="8551863" cy="5927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Has distinct regions:  ascending colon, hepatic flexure, transverse colon, splenic flexure, descending colon, and sigmoid colon</a:t>
            </a:r>
          </a:p>
          <a:p>
            <a:endParaRPr lang="en-US" sz="2800"/>
          </a:p>
          <a:p>
            <a:r>
              <a:rPr lang="en-US" sz="2800"/>
              <a:t>The _________________________ joins the _</a:t>
            </a:r>
          </a:p>
          <a:p>
            <a:endParaRPr lang="en-US" sz="2800"/>
          </a:p>
          <a:p>
            <a:r>
              <a:rPr lang="en-US" sz="2800"/>
              <a:t>The _____________________________ opens to the exterior _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Sphincters of the Anus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270875" cy="470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anus has ____________ sphincters: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 anal sphincter </a:t>
            </a:r>
          </a:p>
          <a:p>
            <a:pPr lvl="2">
              <a:lnSpc>
                <a:spcPct val="90000"/>
              </a:lnSpc>
            </a:pPr>
            <a:r>
              <a:rPr lang="en-US"/>
              <a:t>composed of _________________________ muscle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 anal sphincter </a:t>
            </a:r>
          </a:p>
          <a:p>
            <a:pPr lvl="2">
              <a:lnSpc>
                <a:spcPct val="90000"/>
              </a:lnSpc>
            </a:pPr>
            <a:r>
              <a:rPr lang="en-US"/>
              <a:t>composed of _________________________ muscle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These sphincters are closed _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Large Intestine: Microscopic Anatomy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Colon mucosa is _____________________________ epithelium except in the anal canal</a:t>
            </a:r>
          </a:p>
          <a:p>
            <a:endParaRPr lang="en-US"/>
          </a:p>
          <a:p>
            <a:r>
              <a:rPr lang="en-US"/>
              <a:t>Has numerous deep ________________ lined with _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Peritoneum and Peritoneal Cavity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Mesentery :  </a:t>
            </a:r>
          </a:p>
          <a:p>
            <a:pPr lvl="1"/>
            <a:endParaRPr lang="en-US"/>
          </a:p>
          <a:p>
            <a:pPr lvl="1"/>
            <a:r>
              <a:rPr lang="en-US"/>
              <a:t>supplies _____________________________ to the viscera</a:t>
            </a:r>
          </a:p>
          <a:p>
            <a:pPr lvl="1"/>
            <a:endParaRPr lang="en-US"/>
          </a:p>
          <a:p>
            <a:pPr lvl="1"/>
            <a:r>
              <a:rPr lang="en-US"/>
              <a:t>Holds digestive organs in place and _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Intestine: Microscopic Anatomy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Anal canal mucosa is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Anal sinuses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Superficial venous plexuses are associated with the anal canal</a:t>
            </a:r>
          </a:p>
          <a:p>
            <a:r>
              <a:rPr lang="en-US">
                <a:solidFill>
                  <a:srgbClr val="000000"/>
                </a:solidFill>
              </a:rPr>
              <a:t>Inflammation of these veins results in itchy varicosities called _</a:t>
            </a:r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Structure of the Anal Canal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23.29b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 l="1828" t="2951" r="2713" b="7091"/>
          <a:stretch>
            <a:fillRect/>
          </a:stretch>
        </p:blipFill>
        <p:spPr bwMode="auto">
          <a:xfrm>
            <a:off x="838200" y="838200"/>
            <a:ext cx="5688013" cy="6172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Flora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19200"/>
            <a:ext cx="8270875" cy="531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_______________________ of the large intestine consist of:</a:t>
            </a:r>
          </a:p>
          <a:p>
            <a:pPr lvl="1">
              <a:lnSpc>
                <a:spcPct val="90000"/>
              </a:lnSpc>
            </a:pPr>
            <a:r>
              <a:rPr lang="en-US"/>
              <a:t>Bacteria surviving the small intestine that enter the cecum and </a:t>
            </a:r>
          </a:p>
          <a:p>
            <a:pPr lvl="1">
              <a:lnSpc>
                <a:spcPct val="90000"/>
              </a:lnSpc>
            </a:pPr>
            <a:r>
              <a:rPr lang="en-US"/>
              <a:t>Those entering via the anus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These bacteria: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Release irritating acids and _</a:t>
            </a:r>
          </a:p>
          <a:p>
            <a:pPr lvl="1">
              <a:lnSpc>
                <a:spcPct val="90000"/>
              </a:lnSpc>
            </a:pPr>
            <a:r>
              <a:rPr lang="en-US"/>
              <a:t>Synthesize ___________________________ and vitamin K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the Large Intestine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Other than digestion of enteric bacteria,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Vitamins, water, and electrolytes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Its major function is _________________________________ toward the anus</a:t>
            </a:r>
          </a:p>
          <a:p>
            <a:pPr>
              <a:lnSpc>
                <a:spcPct val="90000"/>
              </a:lnSpc>
            </a:pPr>
            <a:r>
              <a:rPr lang="en-US"/>
              <a:t>Though essential for comfort, the colon is _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of the Large Intestine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Slow segmenting movements that move the contents of the colon</a:t>
            </a:r>
          </a:p>
          <a:p>
            <a:pPr lvl="1"/>
            <a:r>
              <a:rPr lang="en-US"/>
              <a:t>contract as they are _</a:t>
            </a:r>
          </a:p>
          <a:p>
            <a:endParaRPr lang="en-US"/>
          </a:p>
          <a:p>
            <a:r>
              <a:rPr lang="en-US"/>
              <a:t>Presence of _</a:t>
            </a:r>
          </a:p>
          <a:p>
            <a:pPr lvl="1"/>
            <a:r>
              <a:rPr lang="en-US"/>
              <a:t>Activates the _</a:t>
            </a:r>
          </a:p>
          <a:p>
            <a:pPr lvl="1"/>
            <a:r>
              <a:rPr lang="en-US"/>
              <a:t>Initiates peristalsis that _</a:t>
            </a: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_____________________ of rectal walls caused by feces:</a:t>
            </a:r>
          </a:p>
          <a:p>
            <a:pPr lvl="1"/>
            <a:r>
              <a:rPr lang="en-US" sz="2400"/>
              <a:t>_____________________________ of the rectal walls</a:t>
            </a:r>
          </a:p>
          <a:p>
            <a:pPr lvl="1"/>
            <a:r>
              <a:rPr lang="en-US" sz="2400"/>
              <a:t>Relaxes the ________________ anal sphincter</a:t>
            </a:r>
          </a:p>
          <a:p>
            <a:endParaRPr lang="en-US" sz="2800"/>
          </a:p>
          <a:p>
            <a:r>
              <a:rPr lang="en-US" sz="2800"/>
              <a:t>Voluntary signals stimulate relaxation of the external anal sphincter and defecation occurs</a:t>
            </a: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Chemical Digestion: Carbohydrates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Absorption: </a:t>
            </a:r>
          </a:p>
          <a:p>
            <a:pPr lvl="1"/>
            <a:r>
              <a:rPr lang="en-US"/>
              <a:t>Enter the _</a:t>
            </a:r>
          </a:p>
          <a:p>
            <a:pPr lvl="1"/>
            <a:r>
              <a:rPr lang="en-US"/>
              <a:t>Transported to the ____________via the _______________________________</a:t>
            </a:r>
          </a:p>
          <a:p>
            <a:r>
              <a:rPr lang="en-US"/>
              <a:t>Enzymes used:  </a:t>
            </a:r>
          </a:p>
          <a:p>
            <a:pPr lvl="1"/>
            <a:r>
              <a:rPr lang="en-US"/>
              <a:t>_______________________ amylase, </a:t>
            </a:r>
          </a:p>
          <a:p>
            <a:pPr lvl="1"/>
            <a:r>
              <a:rPr lang="en-US"/>
              <a:t>_______________________ amylase, </a:t>
            </a:r>
          </a:p>
          <a:p>
            <a:pPr lvl="1"/>
            <a:r>
              <a:rPr lang="en-US"/>
              <a:t>  </a:t>
            </a: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Proteins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Absorption: similar to carbohydrates</a:t>
            </a:r>
          </a:p>
          <a:p>
            <a:pPr>
              <a:lnSpc>
                <a:spcPct val="90000"/>
              </a:lnSpc>
            </a:pPr>
            <a:r>
              <a:rPr lang="en-US"/>
              <a:t>Enzymes in the stomach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Enzymes in the _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 – trypsin, chymotrypsin, and carboxypeptidase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 – aminopeptidases, carboxypeptidases, and dipeptidases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Fats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Absorption: Diffusion into intestinal cells where they: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Enter __________________________ and are transported to systemic circulation _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Fats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Glycerol and short chain fatty acids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Absorbed into 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Transported via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Enzymes/chemicals used: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bile salts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the Alimentary Canal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/>
              <a:t>From esophagus to the anal canal the walls of the GI tract have the _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From the lumen outward they are the _________________________, _________________________, muscularis externa, and ___________________________</a:t>
            </a:r>
          </a:p>
          <a:p>
            <a:endParaRPr lang="en-US" sz="2800"/>
          </a:p>
          <a:p>
            <a:r>
              <a:rPr lang="en-US" sz="2800"/>
              <a:t>Each tunic has a predominant tissue type and a specific digestive function</a:t>
            </a: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Chemical Digestion: Nucleic Acids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Absorption:  ______________________ via membrane carriers</a:t>
            </a:r>
          </a:p>
          <a:p>
            <a:r>
              <a:rPr lang="en-US"/>
              <a:t>Absorbed in villi </a:t>
            </a:r>
          </a:p>
          <a:p>
            <a:r>
              <a:rPr lang="en-US"/>
              <a:t>transported to liver via hepatic portal vein</a:t>
            </a:r>
          </a:p>
          <a:p>
            <a:r>
              <a:rPr lang="en-US"/>
              <a:t>Enzymes used:  </a:t>
            </a:r>
          </a:p>
          <a:p>
            <a:pPr lvl="1"/>
            <a:r>
              <a:rPr lang="en-US"/>
              <a:t>pancreatic ribonucleases and deoxyribonuclease in the small intestines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Malabsorption of Nutrients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Results from anything that </a:t>
            </a:r>
          </a:p>
          <a:p>
            <a:pPr lvl="1"/>
            <a:r>
              <a:rPr lang="en-US"/>
              <a:t>interferes with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______________________________ the intestinal mucosa (e.g., bacterial infection)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Malabsorption of Nutrients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Gluten enteropathy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 damages the intestinal villi </a:t>
            </a:r>
          </a:p>
          <a:p>
            <a:pPr lvl="1"/>
            <a:r>
              <a:rPr lang="en-US"/>
              <a:t>reduces the _</a:t>
            </a:r>
          </a:p>
          <a:p>
            <a:pPr lvl="1"/>
            <a:endParaRPr lang="en-US"/>
          </a:p>
          <a:p>
            <a:r>
              <a:rPr lang="en-US"/>
              <a:t>Treated by eliminating gluten from the diet (all grains but rice and corn)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Stomach and colon cancers _________________________________ or symptoms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Metastasized _____________________ frequently cause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Prevention is by regular dental and medical examinations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 is the 2nd largest cause of cancer deaths in males </a:t>
            </a:r>
          </a:p>
          <a:p>
            <a:pPr lvl="1">
              <a:lnSpc>
                <a:spcPct val="90000"/>
              </a:lnSpc>
            </a:pPr>
            <a:r>
              <a:rPr lang="en-US"/>
              <a:t>(__________________________ is 1st)</a:t>
            </a:r>
          </a:p>
          <a:p>
            <a:pPr>
              <a:lnSpc>
                <a:spcPct val="90000"/>
              </a:lnSpc>
            </a:pPr>
            <a:r>
              <a:rPr lang="en-US"/>
              <a:t>Forms from benign mucosal tumors </a:t>
            </a:r>
          </a:p>
          <a:p>
            <a:pPr lvl="1">
              <a:lnSpc>
                <a:spcPct val="90000"/>
              </a:lnSpc>
            </a:pPr>
            <a:r>
              <a:rPr lang="en-US"/>
              <a:t>   </a:t>
            </a:r>
          </a:p>
          <a:p>
            <a:pPr lvl="1">
              <a:lnSpc>
                <a:spcPct val="90000"/>
              </a:lnSpc>
            </a:pPr>
            <a:r>
              <a:rPr lang="en-US"/>
              <a:t>formation increases with age</a:t>
            </a:r>
          </a:p>
          <a:p>
            <a:pPr>
              <a:lnSpc>
                <a:spcPct val="90000"/>
              </a:lnSpc>
            </a:pPr>
            <a:r>
              <a:rPr lang="en-US"/>
              <a:t>Regular colon examination should be done for _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Kidney Functions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Filter 200 liters ________________ daily, allowing toxins, metabolic wastes, and excess ions to leave the body in urine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_____________________________ and chemical makeup of the blood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Maintain the _____________________ between water and salts, and acids and bases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Renal Functions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 during prolonged fasting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Production of __________________ to help ____________________________ and ______________________________ to stimulate _______________ production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Activation of vitamin D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Urinary System Organs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provides a temporary storage reservoir for urine</a:t>
            </a:r>
          </a:p>
          <a:p>
            <a:r>
              <a:rPr lang="en-US"/>
              <a:t>Paired ureters </a:t>
            </a:r>
          </a:p>
          <a:p>
            <a:pPr lvl="1"/>
            <a:r>
              <a:rPr lang="en-US"/>
              <a:t>transport urine from _</a:t>
            </a:r>
          </a:p>
          <a:p>
            <a:endParaRPr lang="en-US"/>
          </a:p>
          <a:p>
            <a:r>
              <a:rPr lang="en-US"/>
              <a:t>Urethra </a:t>
            </a:r>
          </a:p>
          <a:p>
            <a:pPr lvl="1"/>
            <a:r>
              <a:rPr lang="en-US"/>
              <a:t>transports urine from the _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25.1a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 l="1833" t="2188" b="5122"/>
          <a:stretch>
            <a:fillRect/>
          </a:stretch>
        </p:blipFill>
        <p:spPr bwMode="auto">
          <a:xfrm>
            <a:off x="990600" y="0"/>
            <a:ext cx="7010400" cy="68707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Tissue Supporting the Kidney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fibrous capsule that prevents kidney infection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Adipose capsule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_______________________ that cushions the kidney and helps _________________ to the body wall</a:t>
            </a:r>
          </a:p>
          <a:p>
            <a:endParaRPr lang="en-US" sz="2800"/>
          </a:p>
          <a:p>
            <a:r>
              <a:rPr lang="en-US" sz="2800"/>
              <a:t>Renal fascia </a:t>
            </a:r>
          </a:p>
          <a:p>
            <a:pPr lvl="1"/>
            <a:r>
              <a:rPr lang="en-US" sz="2400"/>
              <a:t>outer layer of ________________________________ that anchors the kidney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23.6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Kidney Location and External Anatomy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25.2a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 l="1231" t="1360" r="1674" b="6476"/>
          <a:stretch>
            <a:fillRect/>
          </a:stretch>
        </p:blipFill>
        <p:spPr bwMode="auto">
          <a:xfrm>
            <a:off x="647700" y="788988"/>
            <a:ext cx="7874000" cy="581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Anatomy (Frontal Section)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light colored, __________________________ superficial region</a:t>
            </a:r>
          </a:p>
          <a:p>
            <a:pPr>
              <a:lnSpc>
                <a:spcPct val="90000"/>
              </a:lnSpc>
            </a:pPr>
            <a:r>
              <a:rPr lang="en-US" sz="2800"/>
              <a:t>Medulla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exhibits cone-shaped _________________________ separated by columns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medullary pyramid and its surrounding capsule constitute a lobe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flat funnel shaped tube lateral to the hilus within the renal sinus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Anatomy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 calyces</a:t>
            </a:r>
          </a:p>
          <a:p>
            <a:pPr lvl="1"/>
            <a:r>
              <a:rPr lang="en-US"/>
              <a:t>large ______________________________ of the renal pelvis</a:t>
            </a:r>
          </a:p>
          <a:p>
            <a:pPr lvl="1"/>
            <a:r>
              <a:rPr lang="en-US"/>
              <a:t>_____________________________ draining from papillae </a:t>
            </a:r>
          </a:p>
          <a:p>
            <a:pPr lvl="1"/>
            <a:r>
              <a:rPr lang="en-US"/>
              <a:t>Empty urine into the pelvis</a:t>
            </a:r>
          </a:p>
          <a:p>
            <a:endParaRPr lang="en-US"/>
          </a:p>
          <a:p>
            <a:r>
              <a:rPr lang="en-US"/>
              <a:t>Urine flows through the _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25.3b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/>
          <a:srcRect l="1085" t="1759" r="1454" b="6465"/>
          <a:stretch>
            <a:fillRect/>
          </a:stretch>
        </p:blipFill>
        <p:spPr bwMode="auto">
          <a:xfrm>
            <a:off x="762000" y="0"/>
            <a:ext cx="7772400" cy="6823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Vascular Pathway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25.3c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 t="71339" b="5153"/>
          <a:stretch>
            <a:fillRect/>
          </a:stretch>
        </p:blipFill>
        <p:spPr bwMode="auto">
          <a:xfrm>
            <a:off x="0" y="2619375"/>
            <a:ext cx="9144000" cy="161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Nephron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 are the structural and functional units that form urine, consisting of:</a:t>
            </a:r>
          </a:p>
          <a:p>
            <a:pPr lvl="1">
              <a:lnSpc>
                <a:spcPct val="90000"/>
              </a:lnSpc>
            </a:pPr>
            <a:r>
              <a:rPr lang="en-US"/>
              <a:t>Glomerulus</a:t>
            </a:r>
          </a:p>
          <a:p>
            <a:pPr lvl="2">
              <a:lnSpc>
                <a:spcPct val="90000"/>
              </a:lnSpc>
            </a:pPr>
            <a:r>
              <a:rPr lang="en-US"/>
              <a:t>a tuft of ________________________________ associated with a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Glomerular (Bowman’s) capsule </a:t>
            </a:r>
          </a:p>
          <a:p>
            <a:pPr lvl="2">
              <a:lnSpc>
                <a:spcPct val="90000"/>
              </a:lnSpc>
            </a:pPr>
            <a:r>
              <a:rPr lang="en-US"/>
              <a:t>blind, ___________________________________ that completely surrounds the glomerulus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Nephron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/>
              <a:t>Renal _</a:t>
            </a:r>
          </a:p>
          <a:p>
            <a:pPr lvl="2"/>
            <a:r>
              <a:rPr lang="en-US" sz="2800"/>
              <a:t>the glomerulus and its Bowman’s capsule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  </a:t>
            </a:r>
          </a:p>
          <a:p>
            <a:pPr lvl="2"/>
            <a:r>
              <a:rPr lang="en-US" sz="2800"/>
              <a:t>______________________ epithelium that allows solute-rich, _________________________________ to pass from the blood into the glomerular capsule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Tubule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Proximal convoluted tubule (PCT) –</a:t>
            </a:r>
          </a:p>
          <a:p>
            <a:pPr lvl="1"/>
            <a:r>
              <a:rPr lang="en-US" sz="3200"/>
              <a:t>composed of cuboidal cells with numerous _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____________________________ and solutes from filtrate and secretes substances into it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Tubule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a hairpin-shaped loop of the renal tubule</a:t>
            </a:r>
          </a:p>
          <a:p>
            <a:endParaRPr lang="en-US"/>
          </a:p>
          <a:p>
            <a:r>
              <a:rPr lang="en-US"/>
              <a:t>Distal convoluted tubule (DCT)</a:t>
            </a:r>
          </a:p>
          <a:p>
            <a:pPr lvl="1"/>
            <a:r>
              <a:rPr lang="en-US"/>
              <a:t>cuboidal cells without microvilli that _</a:t>
            </a: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25.4b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 t="1062" b="5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Mucosa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Moist epithelial layer that _____________________________ of the alimentary canal</a:t>
            </a:r>
          </a:p>
          <a:p>
            <a:pPr>
              <a:lnSpc>
                <a:spcPct val="90000"/>
              </a:lnSpc>
            </a:pPr>
            <a:r>
              <a:rPr lang="en-US" dirty="0"/>
              <a:t>Three major functions: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 against infectious disease</a:t>
            </a:r>
          </a:p>
          <a:p>
            <a:pPr>
              <a:lnSpc>
                <a:spcPct val="90000"/>
              </a:lnSpc>
            </a:pPr>
            <a:r>
              <a:rPr lang="en-US" dirty="0"/>
              <a:t>Consists of three layers:  a lining epithelium, lamina </a:t>
            </a:r>
            <a:r>
              <a:rPr lang="en-US" dirty="0" err="1"/>
              <a:t>propria</a:t>
            </a:r>
            <a:r>
              <a:rPr lang="en-US" dirty="0"/>
              <a:t>, and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mucosae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Nephrons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85% of nephrons; located in the cortex</a:t>
            </a:r>
          </a:p>
          <a:p>
            <a:r>
              <a:rPr lang="en-US"/>
              <a:t>Juxtamedullary nephrons:</a:t>
            </a:r>
          </a:p>
          <a:p>
            <a:pPr lvl="1"/>
            <a:r>
              <a:rPr lang="en-US"/>
              <a:t>Are located at the cortex-medulla junction</a:t>
            </a:r>
          </a:p>
          <a:p>
            <a:pPr lvl="1"/>
            <a:r>
              <a:rPr lang="en-US"/>
              <a:t>Have loops of Henle that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Are involved in the production of _</a:t>
            </a: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7620000" y="3962400"/>
            <a:ext cx="10668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25.5a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/>
          <a:srcRect l="1268" t="1758" r="1425" b="5867"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 of the Nephron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 nephron has _________ capillary beds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Each glomerulus is: </a:t>
            </a:r>
          </a:p>
          <a:p>
            <a:pPr lvl="1"/>
            <a:r>
              <a:rPr lang="en-US"/>
              <a:t>Fed by an _ </a:t>
            </a:r>
          </a:p>
          <a:p>
            <a:pPr lvl="1"/>
            <a:r>
              <a:rPr lang="en-US"/>
              <a:t>Drained by an _</a:t>
            </a:r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 of the Nephron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Blood pressure in the glomerulus is high because:</a:t>
            </a:r>
          </a:p>
          <a:p>
            <a:pPr lvl="1"/>
            <a:r>
              <a:rPr lang="en-US"/>
              <a:t>Arterioles are high-resistance vessels</a:t>
            </a:r>
          </a:p>
          <a:p>
            <a:pPr lvl="1"/>
            <a:r>
              <a:rPr lang="en-US"/>
              <a:t>Afferent arterioles _____________________ than efferent arterioles</a:t>
            </a:r>
          </a:p>
          <a:p>
            <a:endParaRPr lang="en-US"/>
          </a:p>
          <a:p>
            <a:r>
              <a:rPr lang="en-US"/>
              <a:t>Fluids and solutes are forced out of the blood throughout the entire length of the glomerulus</a:t>
            </a: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Peritubular beds are _____________________, porous capillaries ____________________ that: </a:t>
            </a:r>
          </a:p>
          <a:p>
            <a:pPr lvl="1">
              <a:lnSpc>
                <a:spcPct val="90000"/>
              </a:lnSpc>
            </a:pPr>
            <a:r>
              <a:rPr lang="en-US"/>
              <a:t>Arise from efferent arterioles</a:t>
            </a:r>
          </a:p>
          <a:p>
            <a:pPr lvl="1">
              <a:lnSpc>
                <a:spcPct val="90000"/>
              </a:lnSpc>
            </a:pPr>
            <a:r>
              <a:rPr lang="en-US"/>
              <a:t>Cling to adjacent renal tubules</a:t>
            </a:r>
          </a:p>
          <a:p>
            <a:pPr lvl="1">
              <a:lnSpc>
                <a:spcPct val="90000"/>
              </a:lnSpc>
            </a:pPr>
            <a:r>
              <a:rPr lang="en-US"/>
              <a:t>Empty into the renal venous system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Vasa recta </a:t>
            </a:r>
          </a:p>
          <a:p>
            <a:pPr lvl="1">
              <a:lnSpc>
                <a:spcPct val="90000"/>
              </a:lnSpc>
            </a:pPr>
            <a:r>
              <a:rPr lang="en-US"/>
              <a:t>long, straight _</a:t>
            </a:r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Juxtaglomerular Apparatus (JGA)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Where the distal tubule lies against the afferent (sometimes efferent) arteriole</a:t>
            </a:r>
          </a:p>
          <a:p>
            <a:r>
              <a:rPr lang="en-US"/>
              <a:t>Arteriole walls have juxtaglomerular (JG) cells</a:t>
            </a:r>
          </a:p>
          <a:p>
            <a:pPr lvl="1"/>
            <a:r>
              <a:rPr lang="en-US"/>
              <a:t>Enlarged, _ </a:t>
            </a:r>
          </a:p>
          <a:p>
            <a:pPr lvl="1"/>
            <a:endParaRPr lang="en-US"/>
          </a:p>
          <a:p>
            <a:pPr lvl="1"/>
            <a:r>
              <a:rPr lang="en-US"/>
              <a:t>Have _</a:t>
            </a:r>
          </a:p>
          <a:p>
            <a:pPr lvl="1"/>
            <a:endParaRPr lang="en-US"/>
          </a:p>
          <a:p>
            <a:pPr lvl="1"/>
            <a:r>
              <a:rPr lang="en-US"/>
              <a:t>Act as _</a:t>
            </a: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Juxtaglomerular Apparatus (JGA)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Tall, closely packed distal tubule cells </a:t>
            </a:r>
          </a:p>
          <a:p>
            <a:pPr lvl="1">
              <a:lnSpc>
                <a:spcPct val="90000"/>
              </a:lnSpc>
            </a:pPr>
            <a:r>
              <a:rPr lang="en-US"/>
              <a:t>Lie adjacent to _</a:t>
            </a:r>
          </a:p>
          <a:p>
            <a:pPr lvl="1">
              <a:lnSpc>
                <a:spcPct val="90000"/>
              </a:lnSpc>
            </a:pPr>
            <a:r>
              <a:rPr lang="en-US"/>
              <a:t>Function as chemoreceptors or osmoreceptors</a:t>
            </a:r>
          </a:p>
          <a:p>
            <a:pPr>
              <a:lnSpc>
                <a:spcPct val="90000"/>
              </a:lnSpc>
            </a:pPr>
            <a:r>
              <a:rPr lang="en-US"/>
              <a:t>Mesanglial cells: </a:t>
            </a:r>
          </a:p>
          <a:p>
            <a:pPr lvl="1">
              <a:lnSpc>
                <a:spcPct val="90000"/>
              </a:lnSpc>
            </a:pPr>
            <a:r>
              <a:rPr lang="en-US"/>
              <a:t>Have ______________________________ properties</a:t>
            </a:r>
          </a:p>
          <a:p>
            <a:pPr lvl="1">
              <a:lnSpc>
                <a:spcPct val="90000"/>
              </a:lnSpc>
            </a:pPr>
            <a:r>
              <a:rPr lang="en-US"/>
              <a:t>Influence capillary _</a:t>
            </a: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Juxtaglomerular Apparatus (JGA)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25.6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print"/>
          <a:srcRect l="746" t="1280" r="1025" b="6017"/>
          <a:stretch>
            <a:fillRect/>
          </a:stretch>
        </p:blipFill>
        <p:spPr bwMode="auto">
          <a:xfrm>
            <a:off x="403225" y="852488"/>
            <a:ext cx="8362950" cy="54054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Urine Formation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kidneys filter the body’s _</a:t>
            </a:r>
          </a:p>
          <a:p>
            <a:endParaRPr lang="en-US"/>
          </a:p>
          <a:p>
            <a:r>
              <a:rPr lang="en-US"/>
              <a:t>The filtrate:</a:t>
            </a:r>
          </a:p>
          <a:p>
            <a:pPr lvl="1"/>
            <a:r>
              <a:rPr lang="en-US"/>
              <a:t>Contains all plasma components _</a:t>
            </a:r>
          </a:p>
          <a:p>
            <a:pPr lvl="1"/>
            <a:r>
              <a:rPr lang="en-US"/>
              <a:t>Loses water, nutrients, and essential ions to become urine</a:t>
            </a:r>
          </a:p>
          <a:p>
            <a:r>
              <a:rPr lang="en-US"/>
              <a:t>The urine contains _</a:t>
            </a:r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 t="1361" b="5867"/>
          <a:stretch>
            <a:fillRect/>
          </a:stretch>
        </p:blipFill>
        <p:spPr bwMode="auto">
          <a:xfrm>
            <a:off x="3602038" y="808038"/>
            <a:ext cx="5180012" cy="5470525"/>
          </a:xfrm>
          <a:prstGeom prst="rect">
            <a:avLst/>
          </a:prstGeom>
          <a:noFill/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Mechanisms of Urine Formation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Urine formation and adjustment of blood composition involves three major processes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25.8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Mucosa: Epithelial Lining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847012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________________________________ and mucus-secreting goblet cells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Mucus secretions: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_______________________________________ from digesting themselves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Ease food along the tract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Stomach and small intestine mucosa contain: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__________________________________ -secreting cells (making them endocrine and digestive organs)</a:t>
            </a:r>
          </a:p>
        </p:txBody>
      </p:sp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4937125"/>
          </a:xfrm>
        </p:spPr>
        <p:txBody>
          <a:bodyPr/>
          <a:lstStyle/>
          <a:p>
            <a:r>
              <a:rPr lang="en-US"/>
              <a:t>The _________________________ is more efficient than other capillary beds because:</a:t>
            </a:r>
          </a:p>
          <a:p>
            <a:pPr lvl="1"/>
            <a:r>
              <a:rPr lang="en-US"/>
              <a:t>Its filtration membrane is _</a:t>
            </a:r>
          </a:p>
          <a:p>
            <a:pPr lvl="1"/>
            <a:endParaRPr lang="en-US"/>
          </a:p>
          <a:p>
            <a:pPr lvl="1"/>
            <a:r>
              <a:rPr lang="en-US"/>
              <a:t>Glomerular _ </a:t>
            </a:r>
          </a:p>
          <a:p>
            <a:pPr lvl="1"/>
            <a:endParaRPr lang="en-US"/>
          </a:p>
          <a:p>
            <a:pPr lvl="1"/>
            <a:r>
              <a:rPr lang="en-US"/>
              <a:t>It has a higher _</a:t>
            </a: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 Rate (GFR)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total amount of filtrate formed per minute by the kidneys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Factors governing filtration rate at the capillary bed are: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Total _________________________ available for filtration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Filtration membrane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 Rate (GFR)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GFR is ___________________________ to the NFP</a:t>
            </a:r>
          </a:p>
          <a:p>
            <a:endParaRPr lang="en-US"/>
          </a:p>
          <a:p>
            <a:r>
              <a:rPr lang="en-US"/>
              <a:t>Changes in GFR normally result from changes in _</a:t>
            </a:r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 Rate (GFR)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25.9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 cstate="print"/>
          <a:srcRect l="2632" t="2362" r="2063" b="7285"/>
          <a:stretch>
            <a:fillRect/>
          </a:stretch>
        </p:blipFill>
        <p:spPr bwMode="auto">
          <a:xfrm>
            <a:off x="1393825" y="739775"/>
            <a:ext cx="6381750" cy="5768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Glomerular Filtration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If the GFR is too high: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Needed substances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If the GFR is too low: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____________________________________, including wastes that are normally disposed of</a:t>
            </a:r>
          </a:p>
        </p:txBody>
      </p:sp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Glomerular Filtration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mechanisms control the GFR  </a:t>
            </a:r>
          </a:p>
          <a:p>
            <a:pPr lvl="1"/>
            <a:endParaRPr lang="en-US"/>
          </a:p>
          <a:p>
            <a:pPr lvl="1"/>
            <a:r>
              <a:rPr lang="en-US"/>
              <a:t>Renal autoregulation _</a:t>
            </a:r>
          </a:p>
          <a:p>
            <a:pPr lvl="1"/>
            <a:endParaRPr lang="en-US"/>
          </a:p>
          <a:p>
            <a:pPr lvl="1"/>
            <a:r>
              <a:rPr lang="en-US"/>
              <a:t>Neural controls</a:t>
            </a:r>
          </a:p>
          <a:p>
            <a:pPr lvl="1"/>
            <a:endParaRPr lang="en-US"/>
          </a:p>
          <a:p>
            <a:pPr lvl="1"/>
            <a:r>
              <a:rPr lang="en-US"/>
              <a:t>Hormonal mechanism (the __________________________________ system)</a:t>
            </a:r>
          </a:p>
        </p:txBody>
      </p: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Controls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 normal conditions, renal autoregulation maintains a _____________________________ glomerular filtration rate</a:t>
            </a:r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Controls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the _________________________ nervous system is at ________________:</a:t>
            </a:r>
          </a:p>
          <a:p>
            <a:pPr lvl="1"/>
            <a:endParaRPr lang="en-US"/>
          </a:p>
          <a:p>
            <a:pPr lvl="1"/>
            <a:r>
              <a:rPr lang="en-US"/>
              <a:t>Renal blood vessels are _</a:t>
            </a:r>
          </a:p>
          <a:p>
            <a:pPr lvl="1"/>
            <a:endParaRPr lang="en-US"/>
          </a:p>
          <a:p>
            <a:pPr lvl="1"/>
            <a:r>
              <a:rPr lang="en-US"/>
              <a:t>Autoregulation mechanisms prevail</a:t>
            </a:r>
          </a:p>
        </p:txBody>
      </p:sp>
    </p:spTree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Controls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/>
              <a:t>Under stress:</a:t>
            </a:r>
          </a:p>
          <a:p>
            <a:pPr lvl="1"/>
            <a:r>
              <a:rPr lang="en-US"/>
              <a:t>_______________________ is released by the sympathetic nervous system</a:t>
            </a:r>
          </a:p>
          <a:p>
            <a:pPr lvl="1"/>
            <a:r>
              <a:rPr lang="en-US"/>
              <a:t>_______________________ is released by the _ </a:t>
            </a:r>
          </a:p>
          <a:p>
            <a:pPr lvl="1"/>
            <a:r>
              <a:rPr lang="en-US"/>
              <a:t>___________________________________ and filtration is inhibited  </a:t>
            </a:r>
          </a:p>
          <a:p>
            <a:r>
              <a:rPr lang="en-US"/>
              <a:t>The sympathetic nervous system also stimulates the renin-angiotensin mechanism</a:t>
            </a:r>
          </a:p>
        </p:txBody>
      </p: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Renin-Angiotensin Mechanism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270875" cy="4860925"/>
          </a:xfrm>
        </p:spPr>
        <p:txBody>
          <a:bodyPr/>
          <a:lstStyle/>
          <a:p>
            <a:r>
              <a:rPr lang="en-US" sz="2800"/>
              <a:t>Is triggered when the JG cells release renin</a:t>
            </a:r>
          </a:p>
          <a:p>
            <a:r>
              <a:rPr lang="en-US" sz="2800"/>
              <a:t>Renin acts on ___________________________ to release _</a:t>
            </a:r>
          </a:p>
          <a:p>
            <a:r>
              <a:rPr lang="en-US" sz="2800"/>
              <a:t>Angiotensin I is converted to angiotensin_</a:t>
            </a:r>
          </a:p>
          <a:p>
            <a:r>
              <a:rPr lang="en-US" sz="2800"/>
              <a:t>Angiotensin II: </a:t>
            </a:r>
          </a:p>
          <a:p>
            <a:pPr lvl="1"/>
            <a:r>
              <a:rPr lang="en-US" sz="2400"/>
              <a:t>Causes mean _ </a:t>
            </a:r>
          </a:p>
          <a:p>
            <a:pPr lvl="1"/>
            <a:r>
              <a:rPr lang="en-US" sz="2400"/>
              <a:t>Stimulates the adrenal cortex to release _ </a:t>
            </a:r>
          </a:p>
          <a:p>
            <a:endParaRPr lang="en-US" sz="2800"/>
          </a:p>
          <a:p>
            <a:r>
              <a:rPr lang="en-US" sz="2800"/>
              <a:t>As a result, both systemic and glomerular hydrostatic pressure rise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Mucosa: Lamina Propria and Muscularis Mucosae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600200"/>
            <a:ext cx="7724775" cy="43243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Nourishes the epithelium and absorbs nutrients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Contains lymph nodes _____________________________ important in defense against bacteria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mucosae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 that produce local movements of mucosa</a:t>
            </a:r>
          </a:p>
        </p:txBody>
      </p:sp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Renin Release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270875" cy="495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Renin release is triggered by: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 of the granular JG cells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Stimulation of the JG cells by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Direct stimulation of the JG cells by _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Angiotensin _</a:t>
            </a:r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Tubular Reabsorption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All ______________________________ are reabsorbed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Water and ion reabsorption is _________________________ controlled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Reabsorption may be an active (requiring ATP) or passive process</a:t>
            </a:r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Nonreabsorbed Substances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___________________________ (T</a:t>
            </a:r>
            <a:r>
              <a:rPr lang="en-US" baseline="-25000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):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Reflects the number of _______________ in the renal tubules available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Exists for nearly every substance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When the carriers are ______________________, excess of that substance _</a:t>
            </a:r>
          </a:p>
        </p:txBody>
      </p: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Nonreabsorbed Substances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Substances are not reabsorbed if they: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Are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Are too large to pass through membrane pores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Urea, creatinine, and uric acid are the most important nonreabsorbed substances</a:t>
            </a:r>
          </a:p>
        </p:txBody>
      </p: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Natriuretic Peptide Activity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270875" cy="5038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ANP _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 blood volume</a:t>
            </a:r>
          </a:p>
          <a:p>
            <a:pPr lvl="1">
              <a:lnSpc>
                <a:spcPct val="90000"/>
              </a:lnSpc>
            </a:pPr>
            <a:r>
              <a:rPr lang="en-US"/>
              <a:t>Lowers blood pressure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ANP lowers blood Na</a:t>
            </a:r>
            <a:r>
              <a:rPr lang="en-US" baseline="30000"/>
              <a:t>+</a:t>
            </a:r>
            <a:r>
              <a:rPr lang="en-US"/>
              <a:t> by:</a:t>
            </a:r>
          </a:p>
          <a:p>
            <a:pPr lvl="1">
              <a:lnSpc>
                <a:spcPct val="90000"/>
              </a:lnSpc>
            </a:pPr>
            <a:r>
              <a:rPr lang="en-US"/>
              <a:t>Acting directly on medullary ducts to _</a:t>
            </a:r>
          </a:p>
          <a:p>
            <a:pPr lvl="1">
              <a:lnSpc>
                <a:spcPct val="90000"/>
              </a:lnSpc>
            </a:pPr>
            <a:r>
              <a:rPr lang="en-US"/>
              <a:t>Counteracting the effects of _</a:t>
            </a:r>
          </a:p>
          <a:p>
            <a:pPr lvl="1">
              <a:lnSpc>
                <a:spcPct val="90000"/>
              </a:lnSpc>
            </a:pPr>
            <a:r>
              <a:rPr lang="en-US"/>
              <a:t>Indirectly stimulating an increase in GFR reducing water reabsorption</a:t>
            </a:r>
          </a:p>
        </p:txBody>
      </p:sp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Tubular Secretion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Essentially reabsorption in reverse,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substances move from peritubular capillaries or tubule cells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Tubular secretion is important for: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Disposing of substances not already in the filtrate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Eliminating undesirable substances such as _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Ridding the body of excess _</a:t>
            </a:r>
          </a:p>
          <a:p>
            <a:pPr lvl="1">
              <a:lnSpc>
                <a:spcPct val="90000"/>
              </a:lnSpc>
            </a:pPr>
            <a:r>
              <a:rPr lang="en-US"/>
              <a:t>Controlling blood _</a:t>
            </a:r>
          </a:p>
        </p:txBody>
      </p:sp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Dilute Urine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Filtrate is diluted in the ascending loop of Henle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Dilute urine is created by allowing this filtrate to continue into the renal pelvis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This will happen as long as _ </a:t>
            </a:r>
          </a:p>
        </p:txBody>
      </p: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Dilute Urine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Collecting ducts remain _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no further water reabsorption occurs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Sodium and selected ions can be removed by active and passive mechanisms 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Concentrated Urine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Antidiuretic hormone (ADH)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This equalizes the osmolality of the filtrate and the interstitial fluid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In the presence of ADH, _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Concentrated Urine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ADH-dependent water reabsorption is called _</a:t>
            </a:r>
          </a:p>
          <a:p>
            <a:endParaRPr lang="en-US"/>
          </a:p>
          <a:p>
            <a:r>
              <a:rPr lang="en-US"/>
              <a:t>ADH is the signal to produce _</a:t>
            </a:r>
          </a:p>
          <a:p>
            <a:endParaRPr lang="en-US"/>
          </a:p>
          <a:p>
            <a:r>
              <a:rPr lang="en-US"/>
              <a:t>The kidneys’ ability to respond depends upon the high medullary osmotic gradient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Mucosa: Other Sublayers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 </a:t>
            </a:r>
          </a:p>
          <a:p>
            <a:pPr lvl="1"/>
            <a:r>
              <a:rPr lang="en-US" sz="2400" dirty="0"/>
              <a:t>dense connective tissue containing elastic fibers, blood and lymphatic vessels, lymph nodes, and nerves</a:t>
            </a:r>
          </a:p>
          <a:p>
            <a:r>
              <a:rPr lang="en-US" sz="2800" dirty="0" err="1"/>
              <a:t>Muscularis</a:t>
            </a:r>
            <a:r>
              <a:rPr lang="en-US" sz="2800" dirty="0"/>
              <a:t> </a:t>
            </a:r>
            <a:r>
              <a:rPr lang="en-US" sz="2800" dirty="0" err="1"/>
              <a:t>externa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responsible for _</a:t>
            </a:r>
          </a:p>
          <a:p>
            <a:r>
              <a:rPr lang="en-US" sz="2800" dirty="0" err="1"/>
              <a:t>Serosa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 the _</a:t>
            </a:r>
          </a:p>
          <a:p>
            <a:pPr lvl="1"/>
            <a:r>
              <a:rPr lang="en-US" sz="2400" dirty="0"/>
              <a:t>Replaced by the fibrous adventitia in the esophagus </a:t>
            </a:r>
          </a:p>
          <a:p>
            <a:pPr lvl="1"/>
            <a:r>
              <a:rPr lang="en-US" sz="2400" dirty="0"/>
              <a:t>Retroperitoneal organs have both an adventitia and </a:t>
            </a:r>
            <a:r>
              <a:rPr lang="en-US" sz="2400" dirty="0" err="1"/>
              <a:t>serosa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Diuretics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Chemicals that enhance the urinary output include: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Any substance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Substances that exceed the ability of the renal tubules to reabsorb it</a:t>
            </a:r>
          </a:p>
          <a:p>
            <a:pPr lvl="1"/>
            <a:endParaRPr lang="en-US"/>
          </a:p>
          <a:p>
            <a:pPr lvl="1"/>
            <a:r>
              <a:rPr lang="en-US"/>
              <a:t>Substances that _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Diuretics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Osmotic diuretics include:</a:t>
            </a:r>
            <a:endParaRPr lang="en-US" sz="31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High _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carries water out with the glucose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Alcohol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Caffeine and most diuretic drugs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 and Diuril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inhibit Na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-associated symporters</a:t>
            </a:r>
          </a:p>
        </p:txBody>
      </p:sp>
    </p:spTree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Slender tubes that _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Ureters enter the _</a:t>
            </a:r>
          </a:p>
          <a:p>
            <a:pPr lvl="1"/>
            <a:endParaRPr lang="en-US"/>
          </a:p>
          <a:p>
            <a:pPr lvl="1"/>
            <a:r>
              <a:rPr lang="en-US"/>
              <a:t>This closes their distal ends as bladder pressure increases and prevents backflow of urine into the ureters </a:t>
            </a:r>
          </a:p>
        </p:txBody>
      </p:sp>
    </p:spTree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Ureters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Ureters have a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Transitional epithelial mucosa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Smooth muscle muscularis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Fibrous connective tissue adventitia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Ureters ___________________________ via response to smooth muscle stretch</a:t>
            </a:r>
          </a:p>
        </p:txBody>
      </p:sp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Urinary Bladder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270875" cy="5089525"/>
          </a:xfrm>
        </p:spPr>
        <p:txBody>
          <a:bodyPr/>
          <a:lstStyle/>
          <a:p>
            <a:r>
              <a:rPr lang="en-US" sz="2800"/>
              <a:t>Smooth, collapsible, muscular sac that stores urine</a:t>
            </a:r>
          </a:p>
          <a:p>
            <a:r>
              <a:rPr lang="en-US" sz="2800"/>
              <a:t>It lies retroperitoneally on the pelvic floor _</a:t>
            </a:r>
          </a:p>
          <a:p>
            <a:pPr lvl="1"/>
            <a:r>
              <a:rPr lang="en-US" sz="2400"/>
              <a:t>Males </a:t>
            </a:r>
          </a:p>
          <a:p>
            <a:pPr lvl="2"/>
            <a:r>
              <a:rPr lang="en-US" sz="2000"/>
              <a:t> </a:t>
            </a:r>
          </a:p>
          <a:p>
            <a:pPr lvl="1"/>
            <a:r>
              <a:rPr lang="en-US" sz="2400"/>
              <a:t>Females</a:t>
            </a:r>
          </a:p>
          <a:p>
            <a:pPr lvl="2"/>
            <a:r>
              <a:rPr lang="en-US" sz="2000"/>
              <a:t>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triangular area outlined by the openings for the ureters and the urethra</a:t>
            </a:r>
          </a:p>
          <a:p>
            <a:pPr lvl="1"/>
            <a:r>
              <a:rPr lang="en-US" sz="2400"/>
              <a:t>Clinically important because _</a:t>
            </a: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Urinary Bladder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bladder wall has three layers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_</a:t>
            </a:r>
          </a:p>
          <a:p>
            <a:r>
              <a:rPr lang="en-US">
                <a:solidFill>
                  <a:srgbClr val="000000"/>
                </a:solidFill>
              </a:rPr>
              <a:t>The bladder is distensible and collapses when empty </a:t>
            </a:r>
          </a:p>
          <a:p>
            <a:r>
              <a:rPr lang="en-US">
                <a:solidFill>
                  <a:srgbClr val="000000"/>
                </a:solidFill>
              </a:rPr>
              <a:t>As urine accumulates, the bladder expands without significant rise in internal pressure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r>
              <a:rPr lang="en-US"/>
              <a:t>Urinary Bladder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 l="3740" t="1956" r="2365" b="3517"/>
          <a:stretch>
            <a:fillRect/>
          </a:stretch>
        </p:blipFill>
        <p:spPr bwMode="auto">
          <a:xfrm>
            <a:off x="0" y="0"/>
            <a:ext cx="3922713" cy="6858000"/>
          </a:xfrm>
          <a:prstGeom prst="rect">
            <a:avLst/>
          </a:prstGeom>
          <a:noFill/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 l="1634" t="1991" r="1799" b="7091"/>
          <a:stretch>
            <a:fillRect/>
          </a:stretch>
        </p:blipFill>
        <p:spPr bwMode="auto">
          <a:xfrm>
            <a:off x="4124325" y="2819400"/>
            <a:ext cx="5019675" cy="39290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Muscular tube that: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Drains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Conveys it out of the body</a:t>
            </a:r>
          </a:p>
        </p:txBody>
      </p:sp>
    </p:spTree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Sphincters keep the urethra closed when urine is not being passed</a:t>
            </a:r>
            <a:endParaRPr lang="en-US" sz="28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 urethral sphincter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 sphincter at the bladder-urethra junction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 urethral sphincter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 sphincter surrounding the urethra as it passes through the urogenital diaphragm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Levator ani muscle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26732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female urethra is _</a:t>
            </a:r>
          </a:p>
          <a:p>
            <a:r>
              <a:rPr lang="en-US">
                <a:solidFill>
                  <a:srgbClr val="000000"/>
                </a:solidFill>
              </a:rPr>
              <a:t>Its external opening lies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 male urethra has three named regions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Prostatic urethra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Membranous urethra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runs through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passes through the penis and opens via the _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Enteric Nervous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two major intrinsic nerve plexuses:</a:t>
            </a:r>
          </a:p>
          <a:p>
            <a:r>
              <a:rPr lang="en-US" sz="3600" dirty="0"/>
              <a:t> </a:t>
            </a:r>
          </a:p>
          <a:p>
            <a:pPr lvl="1"/>
            <a:r>
              <a:rPr lang="en-US" sz="3200" dirty="0"/>
              <a:t>regulates glands and smooth muscle in the mucosa</a:t>
            </a:r>
          </a:p>
          <a:p>
            <a:pPr lvl="1"/>
            <a:endParaRPr lang="en-US" sz="3200" dirty="0"/>
          </a:p>
          <a:p>
            <a:r>
              <a:rPr lang="en-US" sz="3600" dirty="0"/>
              <a:t>_____________________________ – Major nerve supply that controls GI tract mobility</a:t>
            </a:r>
          </a:p>
        </p:txBody>
      </p:sp>
    </p:spTree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Micturition (Voiding or Urination)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265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act of emptying the bladder</a:t>
            </a:r>
          </a:p>
          <a:p>
            <a:pPr>
              <a:lnSpc>
                <a:spcPct val="90000"/>
              </a:lnSpc>
            </a:pPr>
            <a:r>
              <a:rPr lang="en-US"/>
              <a:t>Distension of bladder walls initiates spinal reflexes that:</a:t>
            </a:r>
          </a:p>
          <a:p>
            <a:pPr lvl="1">
              <a:lnSpc>
                <a:spcPct val="90000"/>
              </a:lnSpc>
            </a:pPr>
            <a:r>
              <a:rPr lang="en-US"/>
              <a:t>Stimulate contraction of the _</a:t>
            </a:r>
          </a:p>
          <a:p>
            <a:pPr lvl="1">
              <a:lnSpc>
                <a:spcPct val="90000"/>
              </a:lnSpc>
            </a:pPr>
            <a:r>
              <a:rPr lang="en-US"/>
              <a:t>Inhibit the ____________________________ and internal sphincter (temporarily)</a:t>
            </a:r>
          </a:p>
          <a:p>
            <a:pPr>
              <a:lnSpc>
                <a:spcPct val="90000"/>
              </a:lnSpc>
            </a:pPr>
            <a:r>
              <a:rPr lang="en-US"/>
              <a:t>Voiding reflexes:</a:t>
            </a:r>
          </a:p>
          <a:p>
            <a:pPr lvl="1">
              <a:lnSpc>
                <a:spcPct val="90000"/>
              </a:lnSpc>
            </a:pPr>
            <a:r>
              <a:rPr lang="en-US"/>
              <a:t>Stimulate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Inhibit the _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Enteric Nervous System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Segmentation and peristalsis are largely ______________________________ involving local reflex arcs</a:t>
            </a:r>
          </a:p>
          <a:p>
            <a:endParaRPr lang="en-US" sz="3600" dirty="0"/>
          </a:p>
          <a:p>
            <a:r>
              <a:rPr lang="en-US" sz="3600" dirty="0"/>
              <a:t>Linked to the CNS via long _____________________________ reflex arc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System: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529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mouth, pharynx, esophagus, stomach, small intestine, and large intestine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teeth, tongue, gallbladder, salivary glands, liver, and pancreas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238" y="1282700"/>
            <a:ext cx="4322762" cy="55753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Mouth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Oral or _____________________ cavity:</a:t>
            </a:r>
          </a:p>
          <a:p>
            <a:pPr lvl="1"/>
            <a:r>
              <a:rPr lang="en-US" sz="3200" dirty="0"/>
              <a:t>Is bounded by lips, cheeks, palate, and tongue </a:t>
            </a:r>
          </a:p>
          <a:p>
            <a:pPr lvl="1"/>
            <a:r>
              <a:rPr lang="en-US" sz="3200" dirty="0"/>
              <a:t>oral orifice </a:t>
            </a:r>
          </a:p>
          <a:p>
            <a:pPr lvl="2"/>
            <a:r>
              <a:rPr lang="en-US" sz="2800" dirty="0"/>
              <a:t>  </a:t>
            </a:r>
          </a:p>
          <a:p>
            <a:pPr lvl="1"/>
            <a:r>
              <a:rPr lang="en-US" sz="3200" dirty="0"/>
              <a:t>continuous with the </a:t>
            </a:r>
            <a:r>
              <a:rPr lang="en-US" sz="3200" dirty="0" err="1"/>
              <a:t>oropharynx</a:t>
            </a:r>
            <a:r>
              <a:rPr lang="en-US" sz="3200" dirty="0"/>
              <a:t> </a:t>
            </a:r>
            <a:r>
              <a:rPr lang="en-US" sz="3200" dirty="0" err="1"/>
              <a:t>posteriorly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600200"/>
            <a:ext cx="4365625" cy="4525963"/>
          </a:xfrm>
        </p:spPr>
        <p:txBody>
          <a:bodyPr/>
          <a:lstStyle/>
          <a:p>
            <a:r>
              <a:rPr lang="en-US" dirty="0"/>
              <a:t>To withstand _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mouth is lined with _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gums, hard palate, and dorsum of the tongue are _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25" y="1371600"/>
            <a:ext cx="4283075" cy="5105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Lips and Cheeks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35925" cy="5105400"/>
          </a:xfrm>
        </p:spPr>
        <p:txBody>
          <a:bodyPr/>
          <a:lstStyle/>
          <a:p>
            <a:r>
              <a:rPr lang="en-US" sz="3600" dirty="0"/>
              <a:t>Have a core of skeletal muscles</a:t>
            </a:r>
          </a:p>
          <a:p>
            <a:pPr lvl="1"/>
            <a:r>
              <a:rPr lang="en-US" sz="3200" dirty="0"/>
              <a:t>Lips:  </a:t>
            </a:r>
          </a:p>
          <a:p>
            <a:pPr lvl="1"/>
            <a:r>
              <a:rPr lang="en-US" sz="3200" dirty="0"/>
              <a:t>Cheeks:  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</a:p>
          <a:p>
            <a:pPr lvl="1"/>
            <a:r>
              <a:rPr lang="en-US" sz="3200" dirty="0"/>
              <a:t> bounded by the lips and cheeks externally, and teeth and gums internally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Lips and Cheeks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Oral cavity proper </a:t>
            </a:r>
          </a:p>
          <a:p>
            <a:pPr lvl="1"/>
            <a:r>
              <a:rPr lang="en-US" sz="3200" dirty="0"/>
              <a:t>area that lies _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</a:p>
          <a:p>
            <a:pPr lvl="1"/>
            <a:r>
              <a:rPr lang="en-US" sz="3200" dirty="0"/>
              <a:t>median fold that joins the internal aspect of each lip to the gum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Palate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Hard palate </a:t>
            </a:r>
          </a:p>
          <a:p>
            <a:pPr lvl="1"/>
            <a:r>
              <a:rPr lang="en-US" sz="3200" dirty="0"/>
              <a:t>palatine bones and palatine processes of the maxillae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Slightly _________________________ on either side of the  </a:t>
            </a:r>
            <a:r>
              <a:rPr lang="en-US" sz="3200" dirty="0" err="1"/>
              <a:t>raphe</a:t>
            </a:r>
            <a:r>
              <a:rPr lang="en-US" sz="3200" dirty="0"/>
              <a:t> (midline ridge)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Palate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Soft palate – mobile fold _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Closes off the </a:t>
            </a:r>
            <a:r>
              <a:rPr lang="en-US" sz="3200" dirty="0" err="1"/>
              <a:t>nasopharynx</a:t>
            </a:r>
            <a:r>
              <a:rPr lang="en-US" sz="3200" dirty="0"/>
              <a:t> during swallowing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Tongue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Occupies the _</a:t>
            </a:r>
          </a:p>
          <a:p>
            <a:r>
              <a:rPr lang="en-US" dirty="0"/>
              <a:t>fills the oral cavity when mouth is closed</a:t>
            </a:r>
          </a:p>
          <a:p>
            <a:endParaRPr lang="en-US" dirty="0"/>
          </a:p>
          <a:p>
            <a:r>
              <a:rPr lang="en-US" dirty="0"/>
              <a:t>Functions include:</a:t>
            </a:r>
          </a:p>
          <a:p>
            <a:pPr lvl="1"/>
            <a:r>
              <a:rPr lang="en-US" dirty="0"/>
              <a:t>____________________________________ food during chewing</a:t>
            </a:r>
          </a:p>
          <a:p>
            <a:pPr lvl="1"/>
            <a:r>
              <a:rPr lang="en-US" dirty="0"/>
              <a:t>_____________________________________ and forming the bolus</a:t>
            </a:r>
          </a:p>
          <a:p>
            <a:pPr lvl="1"/>
            <a:r>
              <a:rPr lang="en-US" dirty="0"/>
              <a:t>Initiation of _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Tongue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______________________________ muscles change the _</a:t>
            </a:r>
          </a:p>
          <a:p>
            <a:endParaRPr lang="en-US" dirty="0"/>
          </a:p>
          <a:p>
            <a:r>
              <a:rPr lang="en-US" dirty="0"/>
              <a:t>_______________________________ muscles alter the tongue’s _</a:t>
            </a:r>
          </a:p>
          <a:p>
            <a:endParaRPr lang="en-US" dirty="0"/>
          </a:p>
          <a:p>
            <a:r>
              <a:rPr lang="en-US" dirty="0"/>
              <a:t>___________________________________ secures the tongue to the floor of the mouth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Tongue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types of papillae</a:t>
            </a:r>
          </a:p>
          <a:p>
            <a:pPr lvl="1"/>
            <a:r>
              <a:rPr lang="en-US" sz="3200" dirty="0"/>
              <a:t> </a:t>
            </a:r>
          </a:p>
          <a:p>
            <a:pPr lvl="2"/>
            <a:r>
              <a:rPr lang="en-US" sz="2800" dirty="0"/>
              <a:t>give the tongue roughness and provide friction </a:t>
            </a:r>
          </a:p>
          <a:p>
            <a:pPr lvl="1"/>
            <a:r>
              <a:rPr lang="en-US" sz="3200" dirty="0"/>
              <a:t> </a:t>
            </a:r>
          </a:p>
          <a:p>
            <a:pPr lvl="2"/>
            <a:r>
              <a:rPr lang="en-US" sz="2800" dirty="0"/>
              <a:t> scattered widely over the tongue and give it a reddish hue</a:t>
            </a:r>
          </a:p>
          <a:p>
            <a:pPr lvl="1"/>
            <a:r>
              <a:rPr lang="en-US" sz="3200" dirty="0"/>
              <a:t> </a:t>
            </a:r>
          </a:p>
          <a:p>
            <a:pPr lvl="2"/>
            <a:r>
              <a:rPr lang="en-US" sz="2800" dirty="0"/>
              <a:t>V-shaped row in back of tongue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Tongue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r>
              <a:rPr lang="en-US" dirty="0"/>
              <a:t>groove that separates the tongue into two areas: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2/3 residing in the _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Posterior third residing in the _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Process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The GI tract is a _____________________________________ line </a:t>
            </a:r>
          </a:p>
          <a:p>
            <a:pPr lvl="1"/>
            <a:r>
              <a:rPr lang="en-US" sz="2400" dirty="0"/>
              <a:t>Nutrients become more available to the body in each step</a:t>
            </a:r>
          </a:p>
          <a:p>
            <a:r>
              <a:rPr lang="en-US" sz="2800" dirty="0"/>
              <a:t>There are six essential activities:  </a:t>
            </a:r>
          </a:p>
          <a:p>
            <a:pPr lvl="1"/>
            <a:r>
              <a:rPr lang="en-US" sz="2400" dirty="0"/>
              <a:t>Ingestion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mechanical digestion </a:t>
            </a:r>
          </a:p>
          <a:p>
            <a:pPr lvl="1"/>
            <a:r>
              <a:rPr lang="en-US" sz="2400" dirty="0"/>
              <a:t> 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defecation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Tongue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23.8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46974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Salivary Glands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Produce and secrete saliva that: </a:t>
            </a:r>
          </a:p>
          <a:p>
            <a:pPr lvl="1"/>
            <a:r>
              <a:rPr lang="en-US" sz="3200"/>
              <a:t> </a:t>
            </a:r>
          </a:p>
          <a:p>
            <a:pPr lvl="1"/>
            <a:r>
              <a:rPr lang="en-US" sz="3200"/>
              <a:t>Moistens and dissolves food chemicals </a:t>
            </a:r>
          </a:p>
          <a:p>
            <a:pPr lvl="1"/>
            <a:r>
              <a:rPr lang="en-US" sz="3200"/>
              <a:t>Aids in bolus formation</a:t>
            </a:r>
          </a:p>
          <a:p>
            <a:pPr lvl="1"/>
            <a:r>
              <a:rPr lang="en-US" sz="3200"/>
              <a:t>Contains _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Salivary Glands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Three pairs of ____________________ glands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Intrinsic salivary glands (_______________________ glands) – scattered throughout the oral mucosa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Salivary Glands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88325" cy="5407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Parotid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lies _______________________________ between the </a:t>
            </a:r>
            <a:r>
              <a:rPr lang="en-US" dirty="0" err="1"/>
              <a:t>masseter</a:t>
            </a:r>
            <a:r>
              <a:rPr lang="en-US" dirty="0"/>
              <a:t> muscle and skin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 opens into the vestibule next to second upper molar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Submandibular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lies along the medial aspect of the </a:t>
            </a:r>
            <a:r>
              <a:rPr lang="en-US" dirty="0" err="1"/>
              <a:t>mandibular</a:t>
            </a:r>
            <a:r>
              <a:rPr lang="en-US" dirty="0"/>
              <a:t> body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ducts open at the _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Salivary Glands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Sublingual </a:t>
            </a:r>
          </a:p>
          <a:p>
            <a:pPr lvl="1"/>
            <a:r>
              <a:rPr lang="en-US"/>
              <a:t> lies anterior to the submandibular gland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It opens via 10-12 ducts into the _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Salivary Glands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23.9a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 t="4372" r="32930" b="6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Saliva: Source and Composition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/>
              <a:t>Secreted from ________________________ cells of salivary glands</a:t>
            </a:r>
          </a:p>
          <a:p>
            <a:r>
              <a:rPr lang="en-US" sz="2800"/>
              <a:t>contains</a:t>
            </a:r>
          </a:p>
          <a:p>
            <a:pPr lvl="1"/>
            <a:r>
              <a:rPr lang="en-US" sz="2400"/>
              <a:t>_______________________________ – Na</a:t>
            </a:r>
            <a:r>
              <a:rPr lang="en-US" sz="2400" baseline="30000"/>
              <a:t>+</a:t>
            </a:r>
            <a:r>
              <a:rPr lang="en-US" sz="2400"/>
              <a:t>, K</a:t>
            </a:r>
            <a:r>
              <a:rPr lang="en-US" sz="2400" baseline="30000"/>
              <a:t>+</a:t>
            </a:r>
            <a:r>
              <a:rPr lang="en-US" sz="2400"/>
              <a:t>, Cl</a:t>
            </a:r>
            <a:r>
              <a:rPr lang="en-US" sz="2400" baseline="30000"/>
              <a:t>–</a:t>
            </a:r>
            <a:r>
              <a:rPr lang="en-US" sz="2400"/>
              <a:t>, PO</a:t>
            </a:r>
            <a:r>
              <a:rPr lang="en-US" sz="2400" baseline="-25000"/>
              <a:t>4</a:t>
            </a:r>
            <a:r>
              <a:rPr lang="en-US" sz="2400" baseline="30000"/>
              <a:t>2–</a:t>
            </a:r>
            <a:r>
              <a:rPr lang="en-US" sz="2400"/>
              <a:t>, HCO</a:t>
            </a:r>
            <a:r>
              <a:rPr lang="en-US" sz="2400" baseline="-25000"/>
              <a:t>3</a:t>
            </a:r>
            <a:r>
              <a:rPr lang="en-US" sz="2400" baseline="30000"/>
              <a:t>–</a:t>
            </a:r>
            <a:endParaRPr lang="en-US" sz="2400"/>
          </a:p>
          <a:p>
            <a:pPr lvl="1"/>
            <a:r>
              <a:rPr lang="en-US" sz="2400"/>
              <a:t>Digestive enzyme – 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Proteins – mucin, lysozyme, defensins, and IgA</a:t>
            </a:r>
          </a:p>
          <a:p>
            <a:pPr lvl="1"/>
            <a:r>
              <a:rPr lang="en-US" sz="2400"/>
              <a:t>____________________________________ – urea and uric acid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Salivation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Intrinsic glands keep the mouth _</a:t>
            </a:r>
          </a:p>
          <a:p>
            <a:r>
              <a:rPr lang="en-US" dirty="0"/>
              <a:t>Extrinsic salivary glands secrete serous, enzyme-rich saliva in response to: </a:t>
            </a:r>
          </a:p>
          <a:p>
            <a:pPr lvl="1"/>
            <a:r>
              <a:rPr lang="en-US" dirty="0"/>
              <a:t>Ingested food which stimulates </a:t>
            </a:r>
            <a:r>
              <a:rPr lang="en-US" dirty="0" err="1"/>
              <a:t>chemoreceptors</a:t>
            </a:r>
            <a:r>
              <a:rPr lang="en-US" dirty="0"/>
              <a:t> and </a:t>
            </a:r>
            <a:r>
              <a:rPr lang="en-US" dirty="0" err="1"/>
              <a:t>pressoreceptors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thought of food </a:t>
            </a:r>
          </a:p>
          <a:p>
            <a:r>
              <a:rPr lang="en-US" dirty="0"/>
              <a:t>Strong ________________________________ inhibits salivation and results in dry mouth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Teeth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88325" cy="5102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Primary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 that erupt at intervals between 6 and 24 months</a:t>
            </a:r>
          </a:p>
          <a:p>
            <a:pPr>
              <a:lnSpc>
                <a:spcPct val="90000"/>
              </a:lnSpc>
            </a:pPr>
            <a:r>
              <a:rPr lang="en-US"/>
              <a:t>Permanent </a:t>
            </a:r>
          </a:p>
          <a:p>
            <a:pPr lvl="1">
              <a:lnSpc>
                <a:spcPct val="90000"/>
              </a:lnSpc>
            </a:pPr>
            <a:r>
              <a:rPr lang="en-US"/>
              <a:t>enlarge and develop causing the root of deciduous teeth to be resorbed </a:t>
            </a:r>
          </a:p>
          <a:p>
            <a:pPr lvl="1">
              <a:lnSpc>
                <a:spcPct val="90000"/>
              </a:lnSpc>
            </a:pPr>
            <a:r>
              <a:rPr lang="en-US"/>
              <a:t>fall out between the ages of _</a:t>
            </a:r>
          </a:p>
          <a:p>
            <a:pPr lvl="1">
              <a:lnSpc>
                <a:spcPct val="90000"/>
              </a:lnSpc>
            </a:pPr>
            <a:r>
              <a:rPr lang="en-US"/>
              <a:t>All but the third molars have erupted by the end of adolescence</a:t>
            </a:r>
          </a:p>
          <a:p>
            <a:pPr lvl="1">
              <a:lnSpc>
                <a:spcPct val="90000"/>
              </a:lnSpc>
            </a:pPr>
            <a:r>
              <a:rPr lang="en-US"/>
              <a:t>Usually _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Teeth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/>
              <a:t>Based on shape and function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chisel-shaped teeth for cutting or nipping</a:t>
            </a:r>
          </a:p>
          <a:p>
            <a:r>
              <a:rPr lang="en-US"/>
              <a:t>Canines </a:t>
            </a:r>
          </a:p>
          <a:p>
            <a:pPr lvl="1"/>
            <a:r>
              <a:rPr lang="en-US"/>
              <a:t> fanglike teeth that _</a:t>
            </a:r>
          </a:p>
          <a:p>
            <a:r>
              <a:rPr lang="en-US"/>
              <a:t>Premolars (bicuspids) and molars </a:t>
            </a:r>
          </a:p>
          <a:p>
            <a:pPr lvl="1"/>
            <a:r>
              <a:rPr lang="en-US"/>
              <a:t>have _______________________________; best suited for grinding or crushing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14875" cy="1143000"/>
          </a:xfrm>
        </p:spPr>
        <p:txBody>
          <a:bodyPr/>
          <a:lstStyle/>
          <a:p>
            <a:r>
              <a:rPr lang="en-US"/>
              <a:t>G.I. Tract Activities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r>
              <a:rPr lang="en-US" sz="2800" dirty="0"/>
              <a:t>Ingestion –   </a:t>
            </a:r>
          </a:p>
          <a:p>
            <a:endParaRPr lang="en-US" sz="2800" dirty="0"/>
          </a:p>
          <a:p>
            <a:r>
              <a:rPr lang="en-US" sz="2800" dirty="0"/>
              <a:t>Propulsion – swallowing and peristalsis</a:t>
            </a:r>
          </a:p>
          <a:p>
            <a:pPr lvl="1"/>
            <a:r>
              <a:rPr lang="en-US" sz="2400" dirty="0"/>
              <a:t>Peristalsis – ______________________ of muscles in the organ walls</a:t>
            </a:r>
          </a:p>
          <a:p>
            <a:endParaRPr lang="en-US" sz="2800" dirty="0"/>
          </a:p>
          <a:p>
            <a:r>
              <a:rPr lang="en-US" sz="2800" dirty="0"/>
              <a:t>Mechanical digestion –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925" y="1066800"/>
            <a:ext cx="3648075" cy="5791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Two main regions –  </a:t>
            </a:r>
          </a:p>
          <a:p>
            <a:pPr>
              <a:lnSpc>
                <a:spcPct val="90000"/>
              </a:lnSpc>
            </a:pPr>
            <a:r>
              <a:rPr lang="en-US" dirty="0"/>
              <a:t>Crown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 above the </a:t>
            </a:r>
            <a:r>
              <a:rPr lang="en-US" dirty="0" err="1"/>
              <a:t>gingiva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Enamel 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acellular</a:t>
            </a:r>
            <a:r>
              <a:rPr lang="en-US" dirty="0"/>
              <a:t>, brittle material composed of calcium salts and </a:t>
            </a:r>
            <a:r>
              <a:rPr lang="en-US" dirty="0" err="1"/>
              <a:t>hydroxyapatite</a:t>
            </a:r>
            <a:r>
              <a:rPr lang="en-US" dirty="0"/>
              <a:t> crystals;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Root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portion of the tooth _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Neck </a:t>
            </a:r>
          </a:p>
          <a:p>
            <a:pPr lvl="1"/>
            <a:r>
              <a:rPr lang="en-US" sz="3200"/>
              <a:t> constriction _</a:t>
            </a:r>
          </a:p>
          <a:p>
            <a:endParaRPr lang="en-US" sz="3600"/>
          </a:p>
          <a:p>
            <a:r>
              <a:rPr lang="en-US" sz="3600"/>
              <a:t>Cementum </a:t>
            </a:r>
          </a:p>
          <a:p>
            <a:pPr lvl="1"/>
            <a:r>
              <a:rPr lang="en-US" sz="3200"/>
              <a:t> </a:t>
            </a:r>
          </a:p>
          <a:p>
            <a:pPr lvl="1"/>
            <a:r>
              <a:rPr lang="en-US" sz="3200"/>
              <a:t> </a:t>
            </a:r>
          </a:p>
          <a:p>
            <a:pPr lvl="1"/>
            <a:r>
              <a:rPr lang="en-US" sz="3200"/>
              <a:t>Attaches it to the periodontal ligament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Periodontal ligament</a:t>
            </a:r>
          </a:p>
          <a:p>
            <a:pPr lvl="1"/>
            <a:r>
              <a:rPr lang="en-US" sz="3200"/>
              <a:t>________________________________ in the alveolus of the jaw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Forms the _</a:t>
            </a:r>
          </a:p>
          <a:p>
            <a:r>
              <a:rPr lang="en-US" sz="3600"/>
              <a:t>Gingival sulcus</a:t>
            </a:r>
          </a:p>
          <a:p>
            <a:pPr lvl="1"/>
            <a:r>
              <a:rPr lang="en-US" sz="3200"/>
              <a:t>depression where the gingiva borders the tooth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Dentin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bonelike material ________________________________ that forms the bulk of the tooth</a:t>
            </a:r>
          </a:p>
          <a:p>
            <a:pPr>
              <a:lnSpc>
                <a:spcPct val="90000"/>
              </a:lnSpc>
            </a:pPr>
            <a:r>
              <a:rPr lang="en-US" sz="3600"/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 cavity surrounded by dentin that contains pulp </a:t>
            </a:r>
          </a:p>
          <a:p>
            <a:pPr>
              <a:lnSpc>
                <a:spcPct val="90000"/>
              </a:lnSpc>
            </a:pPr>
            <a:r>
              <a:rPr lang="en-US" sz="3600"/>
              <a:t>Pulp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connective tissue, _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Root canal </a:t>
            </a:r>
          </a:p>
          <a:p>
            <a:pPr lvl="1"/>
            <a:r>
              <a:rPr lang="en-US" sz="3200"/>
              <a:t>portion of the pulp cavity that extends into the root</a:t>
            </a:r>
          </a:p>
          <a:p>
            <a:endParaRPr lang="en-US" sz="3600"/>
          </a:p>
          <a:p>
            <a:r>
              <a:rPr lang="en-US" sz="3600"/>
              <a:t>Odontoblasts </a:t>
            </a:r>
          </a:p>
          <a:p>
            <a:pPr lvl="1"/>
            <a:r>
              <a:rPr lang="en-US" sz="3200"/>
              <a:t>secrete and maintain dentin throughout life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165" t="966" r="1616" b="4901"/>
          <a:stretch>
            <a:fillRect/>
          </a:stretch>
        </p:blipFill>
        <p:spPr bwMode="auto">
          <a:xfrm>
            <a:off x="1981200" y="0"/>
            <a:ext cx="504666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and Gum Disease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64525" cy="5105400"/>
          </a:xfrm>
        </p:spPr>
        <p:txBody>
          <a:bodyPr/>
          <a:lstStyle/>
          <a:p>
            <a:r>
              <a:rPr lang="en-US" dirty="0"/>
              <a:t>Dental </a:t>
            </a:r>
            <a:r>
              <a:rPr lang="en-US" dirty="0" smtClean="0"/>
              <a:t>_ </a:t>
            </a:r>
            <a:endParaRPr lang="en-US" dirty="0"/>
          </a:p>
          <a:p>
            <a:pPr lvl="1"/>
            <a:r>
              <a:rPr lang="en-US" dirty="0"/>
              <a:t>gradual ___________________________ of enamel and dentin by bacterial action</a:t>
            </a:r>
          </a:p>
          <a:p>
            <a:pPr lvl="1"/>
            <a:r>
              <a:rPr lang="en-US" dirty="0"/>
              <a:t>Dental plaque adheres to teeth</a:t>
            </a:r>
          </a:p>
          <a:p>
            <a:pPr lvl="2"/>
            <a:r>
              <a:rPr lang="en-US" dirty="0"/>
              <a:t>a film of _</a:t>
            </a:r>
          </a:p>
          <a:p>
            <a:pPr lvl="1"/>
            <a:r>
              <a:rPr lang="en-US" dirty="0"/>
              <a:t>Acid from the bacteria dissolves calcium salts</a:t>
            </a:r>
          </a:p>
          <a:p>
            <a:pPr lvl="1"/>
            <a:r>
              <a:rPr lang="en-US" dirty="0"/>
              <a:t>Without calcium salts, organic matter is digested by _</a:t>
            </a:r>
          </a:p>
          <a:p>
            <a:pPr lvl="1"/>
            <a:r>
              <a:rPr lang="en-US" dirty="0"/>
              <a:t>Daily flossing and brushing help prevent caries by removing forming plaque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Tooth and Gum Disease: Periodontitis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64525" cy="4975225"/>
          </a:xfrm>
        </p:spPr>
        <p:txBody>
          <a:bodyPr/>
          <a:lstStyle/>
          <a:p>
            <a:r>
              <a:rPr lang="en-US" sz="3600"/>
              <a:t>Gingivitis </a:t>
            </a:r>
          </a:p>
          <a:p>
            <a:pPr lvl="1"/>
            <a:r>
              <a:rPr lang="en-US" sz="3200"/>
              <a:t>as plaque accumulates, it _</a:t>
            </a:r>
          </a:p>
          <a:p>
            <a:endParaRPr lang="en-US" sz="3600"/>
          </a:p>
          <a:p>
            <a:r>
              <a:rPr lang="en-US" sz="3600"/>
              <a:t>Accumulation of calculus:</a:t>
            </a:r>
          </a:p>
          <a:p>
            <a:pPr lvl="1"/>
            <a:r>
              <a:rPr lang="en-US" sz="3200"/>
              <a:t>________________________________ between the gingivae and the teeth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Puts the gums at risk for infection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Tooth and Gum Disease: Periodontitis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Periodontitis – serious gum disease resulting from an _</a:t>
            </a:r>
          </a:p>
          <a:p>
            <a:endParaRPr lang="en-US" sz="3600"/>
          </a:p>
          <a:p>
            <a:r>
              <a:rPr lang="en-US" sz="3600"/>
              <a:t>Immune system attacks intruders as well as body tissues, _</a:t>
            </a:r>
          </a:p>
          <a:p>
            <a:endParaRPr lang="en-US" sz="3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140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From the mouth, the oro- and laryngopharynx allow passage of:</a:t>
            </a:r>
          </a:p>
          <a:p>
            <a:pPr lvl="1">
              <a:lnSpc>
                <a:spcPct val="90000"/>
              </a:lnSpc>
            </a:pPr>
            <a:r>
              <a:rPr lang="en-US"/>
              <a:t>Food and fluids to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________________________ to the trachea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Lined with _________________________ epithelium and _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Gastrointestinal Tract Activities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 digestion</a:t>
            </a:r>
          </a:p>
          <a:p>
            <a:pPr lvl="1"/>
            <a:r>
              <a:rPr lang="en-US" dirty="0"/>
              <a:t>catabolic _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pPr lvl="1"/>
            <a:r>
              <a:rPr lang="en-US" dirty="0"/>
              <a:t>movement of nutrients _</a:t>
            </a:r>
          </a:p>
          <a:p>
            <a:endParaRPr lang="en-US" dirty="0"/>
          </a:p>
          <a:p>
            <a:r>
              <a:rPr lang="en-US" dirty="0"/>
              <a:t>Defecation</a:t>
            </a:r>
          </a:p>
          <a:p>
            <a:pPr lvl="1"/>
            <a:r>
              <a:rPr lang="en-US" dirty="0"/>
              <a:t>elimination of _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Esophagus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 going from the laryngopharynx to the stomach</a:t>
            </a:r>
          </a:p>
          <a:p>
            <a:endParaRPr lang="en-US"/>
          </a:p>
          <a:p>
            <a:r>
              <a:rPr lang="en-US"/>
              <a:t>Travels through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Joins the stomach at the cardiac orifice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Characteristics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Esophageal mucosa </a:t>
            </a:r>
          </a:p>
          <a:p>
            <a:pPr lvl="1"/>
            <a:r>
              <a:rPr lang="en-US"/>
              <a:t>nonkeratinized stratified squamous epithelium </a:t>
            </a:r>
          </a:p>
          <a:p>
            <a:endParaRPr lang="en-US"/>
          </a:p>
          <a:p>
            <a:r>
              <a:rPr lang="en-US"/>
              <a:t>Glands secrete mucus as a____________ moves through the esophagus</a:t>
            </a:r>
          </a:p>
          <a:p>
            <a:endParaRPr lang="en-US"/>
          </a:p>
          <a:p>
            <a:r>
              <a:rPr lang="en-US"/>
              <a:t>Muscle changes from ______________________ (superiorly) to ______________________ (inferiorly)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Processes in the Mouth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Food is ingested</a:t>
            </a:r>
          </a:p>
          <a:p>
            <a:endParaRPr lang="en-US" sz="2800"/>
          </a:p>
          <a:p>
            <a:r>
              <a:rPr lang="en-US" sz="2800"/>
              <a:t>________________________ digestion begins (chewing)</a:t>
            </a:r>
          </a:p>
          <a:p>
            <a:endParaRPr lang="en-US" sz="2800"/>
          </a:p>
          <a:p>
            <a:r>
              <a:rPr lang="en-US" sz="2800"/>
              <a:t>_____________________________ is initiated by swallowing</a:t>
            </a:r>
          </a:p>
          <a:p>
            <a:endParaRPr lang="en-US" sz="2800"/>
          </a:p>
          <a:p>
            <a:r>
              <a:rPr lang="en-US" sz="2800"/>
              <a:t>_________________________________ begins chemical breakdown of starch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68463"/>
            <a:ext cx="7767637" cy="4364037"/>
          </a:xfrm>
        </p:spPr>
        <p:txBody>
          <a:bodyPr/>
          <a:lstStyle/>
          <a:p>
            <a:r>
              <a:rPr lang="en-US"/>
              <a:t>Coordinated activity of the tongue, soft palate, pharynx, esophagus, and 22 separate muscle groups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bolus is forced into the _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076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controlled by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All routes except into the digestive tract are sealed off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Peristalsis moves food through the pharynx to the esophagus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23.13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96888"/>
            <a:ext cx="7475537" cy="5864225"/>
          </a:xfrm>
          <a:prstGeom prst="rect">
            <a:avLst/>
          </a:prstGeom>
          <a:noFill/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397250" y="6183313"/>
            <a:ext cx="17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(d)</a:t>
            </a:r>
            <a:endParaRPr lang="en-US" sz="2100">
              <a:latin typeface="Times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970588" y="6172200"/>
            <a:ext cx="169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(e)</a:t>
            </a:r>
            <a:endParaRPr lang="en-US" sz="2100">
              <a:latin typeface="Times" charset="0"/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3970338" y="4181475"/>
            <a:ext cx="536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3962400" y="3530600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4259263" y="4503738"/>
            <a:ext cx="252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4652963" y="4946650"/>
            <a:ext cx="79375" cy="531813"/>
          </a:xfrm>
          <a:custGeom>
            <a:avLst/>
            <a:gdLst/>
            <a:ahLst/>
            <a:cxnLst>
              <a:cxn ang="0">
                <a:pos x="0" y="380"/>
              </a:cxn>
              <a:cxn ang="0">
                <a:pos x="56" y="380"/>
              </a:cxn>
              <a:cxn ang="0">
                <a:pos x="56" y="0"/>
              </a:cxn>
            </a:cxnLst>
            <a:rect l="0" t="0" r="r" b="b"/>
            <a:pathLst>
              <a:path w="56" h="380">
                <a:moveTo>
                  <a:pt x="0" y="380"/>
                </a:moveTo>
                <a:lnTo>
                  <a:pt x="56" y="380"/>
                </a:lnTo>
                <a:lnTo>
                  <a:pt x="5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7043738" y="4394200"/>
            <a:ext cx="388937" cy="433388"/>
          </a:xfrm>
          <a:custGeom>
            <a:avLst/>
            <a:gdLst/>
            <a:ahLst/>
            <a:cxnLst>
              <a:cxn ang="0">
                <a:pos x="0" y="310"/>
              </a:cxn>
              <a:cxn ang="0">
                <a:pos x="278" y="60"/>
              </a:cxn>
              <a:cxn ang="0">
                <a:pos x="278" y="0"/>
              </a:cxn>
            </a:cxnLst>
            <a:rect l="0" t="0" r="r" b="b"/>
            <a:pathLst>
              <a:path w="278" h="310">
                <a:moveTo>
                  <a:pt x="0" y="310"/>
                </a:moveTo>
                <a:lnTo>
                  <a:pt x="278" y="60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770438" y="3794125"/>
            <a:ext cx="1492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6842125" y="3598863"/>
            <a:ext cx="1476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338513" y="3432175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Relaxed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muscles</a:t>
            </a:r>
            <a:endParaRPr lang="en-US" sz="2100">
              <a:latin typeface="Times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4941888" y="3697288"/>
            <a:ext cx="1123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Circular muscles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contract,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constricting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passageway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pushing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bolus down</a:t>
            </a:r>
            <a:endParaRPr lang="en-US" sz="2100">
              <a:latin typeface="Times" charset="0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338513" y="4081463"/>
            <a:ext cx="558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Bolus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food</a:t>
            </a:r>
            <a:endParaRPr lang="en-US" sz="2100">
              <a:latin typeface="Times" charset="0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338513" y="4403725"/>
            <a:ext cx="9858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Longitudinal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muscles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contract,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shortening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passageway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ahead of bolus</a:t>
            </a:r>
            <a:endParaRPr lang="en-US" sz="2100">
              <a:latin typeface="Times" charset="0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3338513" y="5403850"/>
            <a:ext cx="1219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Gastroesophageal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sphincter closed</a:t>
            </a:r>
            <a:endParaRPr lang="en-US" sz="2100">
              <a:latin typeface="Times" charset="0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4865688" y="5340350"/>
            <a:ext cx="590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Stomach</a:t>
            </a:r>
            <a:endParaRPr lang="en-US" sz="2100">
              <a:latin typeface="Times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7013575" y="3502025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Relaxed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muscles</a:t>
            </a:r>
            <a:endParaRPr lang="en-US" sz="2100">
              <a:latin typeface="Times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7013575" y="4056063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Gastroesophageal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open</a:t>
            </a:r>
            <a:endParaRPr lang="en-US" sz="2100">
              <a:latin typeface="Times" charset="0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873125" y="2828925"/>
            <a:ext cx="169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(a)</a:t>
            </a:r>
            <a:endParaRPr lang="en-US" sz="2100">
              <a:latin typeface="Times" charset="0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3338513" y="2828925"/>
            <a:ext cx="17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(b)</a:t>
            </a:r>
            <a:endParaRPr lang="en-US" sz="2100">
              <a:latin typeface="Times" charset="0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5984875" y="2846388"/>
            <a:ext cx="169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(c)</a:t>
            </a:r>
            <a:endParaRPr lang="en-US" sz="2100">
              <a:latin typeface="Times" charset="0"/>
            </a:endParaRPr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H="1">
            <a:off x="2051050" y="2670175"/>
            <a:ext cx="6334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1538288" y="1908175"/>
            <a:ext cx="1090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1379538" y="2198688"/>
            <a:ext cx="12319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Freeform 27"/>
          <p:cNvSpPr>
            <a:spLocks/>
          </p:cNvSpPr>
          <p:nvPr/>
        </p:nvSpPr>
        <p:spPr bwMode="auto">
          <a:xfrm>
            <a:off x="1449388" y="1446213"/>
            <a:ext cx="568325" cy="136525"/>
          </a:xfrm>
          <a:custGeom>
            <a:avLst/>
            <a:gdLst/>
            <a:ahLst/>
            <a:cxnLst>
              <a:cxn ang="0">
                <a:pos x="406" y="98"/>
              </a:cxn>
              <a:cxn ang="0">
                <a:pos x="68" y="0"/>
              </a:cxn>
              <a:cxn ang="0">
                <a:pos x="0" y="0"/>
              </a:cxn>
            </a:cxnLst>
            <a:rect l="0" t="0" r="r" b="b"/>
            <a:pathLst>
              <a:path w="406" h="98">
                <a:moveTo>
                  <a:pt x="406" y="98"/>
                </a:moveTo>
                <a:lnTo>
                  <a:pt x="6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1465263" y="1706563"/>
            <a:ext cx="12334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V="1">
            <a:off x="2292350" y="655638"/>
            <a:ext cx="1588" cy="831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4933950" y="1944688"/>
            <a:ext cx="293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4938713" y="1484313"/>
            <a:ext cx="288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Freeform 32"/>
          <p:cNvSpPr>
            <a:spLocks/>
          </p:cNvSpPr>
          <p:nvPr/>
        </p:nvSpPr>
        <p:spPr bwMode="auto">
          <a:xfrm>
            <a:off x="4956175" y="1725613"/>
            <a:ext cx="271463" cy="7620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16" y="0"/>
              </a:cxn>
              <a:cxn ang="0">
                <a:pos x="194" y="0"/>
              </a:cxn>
            </a:cxnLst>
            <a:rect l="0" t="0" r="r" b="b"/>
            <a:pathLst>
              <a:path w="194" h="54">
                <a:moveTo>
                  <a:pt x="0" y="54"/>
                </a:moveTo>
                <a:lnTo>
                  <a:pt x="116" y="0"/>
                </a:lnTo>
                <a:lnTo>
                  <a:pt x="19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 flipH="1">
            <a:off x="4387850" y="2652713"/>
            <a:ext cx="736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 flipH="1">
            <a:off x="7442200" y="2663825"/>
            <a:ext cx="3079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869950" y="13477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Tongue</a:t>
            </a:r>
            <a:endParaRPr lang="en-US" sz="2100">
              <a:latin typeface="Times" charset="0"/>
            </a:endParaRP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1473200" y="25749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Trachea</a:t>
            </a:r>
            <a:endParaRPr lang="en-US" sz="2100">
              <a:latin typeface="Times" charset="0"/>
            </a:endParaRP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862013" y="1608138"/>
            <a:ext cx="552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Pharynx</a:t>
            </a:r>
            <a:endParaRPr lang="en-US" sz="2100">
              <a:latin typeface="Times" charset="0"/>
            </a:endParaRPr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862013" y="1809750"/>
            <a:ext cx="635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Epiglottis</a:t>
            </a:r>
            <a:endParaRPr lang="en-US" sz="2100">
              <a:latin typeface="Times" charset="0"/>
            </a:endParaRPr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862013" y="2101850"/>
            <a:ext cx="4397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Glottis</a:t>
            </a:r>
            <a:endParaRPr lang="en-US" sz="2100">
              <a:latin typeface="Times" charset="0"/>
            </a:endParaRPr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1089025" y="2846388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Upper 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contracted</a:t>
            </a:r>
            <a:endParaRPr lang="en-US" sz="2100">
              <a:latin typeface="Times" charset="0"/>
            </a:endParaRPr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1833563" y="495300"/>
            <a:ext cx="9001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Bolus of food</a:t>
            </a:r>
            <a:endParaRPr lang="en-US" sz="2100">
              <a:latin typeface="Times" charset="0"/>
            </a:endParaRPr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3554413" y="2846388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Upper 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relaxed</a:t>
            </a:r>
            <a:endParaRPr lang="en-US" sz="2100">
              <a:latin typeface="Times" charset="0"/>
            </a:endParaRPr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5246688" y="1843088"/>
            <a:ext cx="635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Epiglottis</a:t>
            </a:r>
            <a:endParaRPr lang="en-US" sz="2100">
              <a:latin typeface="Times" charset="0"/>
            </a:endParaRP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3586163" y="2560638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Esophagus</a:t>
            </a:r>
            <a:endParaRPr lang="en-US" sz="2100">
              <a:latin typeface="Times" charset="0"/>
            </a:endParaRPr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5246688" y="1395413"/>
            <a:ext cx="381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Uvula</a:t>
            </a:r>
            <a:endParaRPr lang="en-US" sz="2100">
              <a:latin typeface="Times" charset="0"/>
            </a:endParaRPr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5246688" y="1641475"/>
            <a:ext cx="3889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Bolus</a:t>
            </a:r>
            <a:endParaRPr lang="en-US" sz="2100">
              <a:latin typeface="Times" charset="0"/>
            </a:endParaRPr>
          </a:p>
        </p:txBody>
      </p:sp>
      <p:sp>
        <p:nvSpPr>
          <p:cNvPr id="61487" name="Rectangle 47"/>
          <p:cNvSpPr>
            <a:spLocks noChangeArrowheads="1"/>
          </p:cNvSpPr>
          <p:nvPr/>
        </p:nvSpPr>
        <p:spPr bwMode="auto">
          <a:xfrm>
            <a:off x="7775575" y="2574925"/>
            <a:ext cx="3889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Bolus</a:t>
            </a:r>
            <a:endParaRPr lang="en-US" sz="2100">
              <a:latin typeface="Times" charset="0"/>
            </a:endParaRPr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6202363" y="2846388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Upper 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contracted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189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Chemical breakdown of ___________________ and food is _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surrounds the cardiac orifice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dome-shaped region beneath the diaphragm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midportion of the stomach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made up of the antrum and canal which terminates at the pylorus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pylorus is __________________________________________ through the pyloric sphincter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Greater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entire extent of the _</a:t>
            </a:r>
          </a:p>
          <a:p>
            <a:pPr>
              <a:lnSpc>
                <a:spcPct val="90000"/>
              </a:lnSpc>
            </a:pPr>
            <a:r>
              <a:rPr lang="en-US"/>
              <a:t>Lesser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concave _</a:t>
            </a:r>
          </a:p>
          <a:p>
            <a:pPr>
              <a:lnSpc>
                <a:spcPct val="90000"/>
              </a:lnSpc>
            </a:pPr>
            <a:r>
              <a:rPr lang="en-US"/>
              <a:t>Lesser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runs from the _</a:t>
            </a:r>
          </a:p>
          <a:p>
            <a:pPr>
              <a:lnSpc>
                <a:spcPct val="90000"/>
              </a:lnSpc>
            </a:pPr>
            <a:r>
              <a:rPr lang="en-US"/>
              <a:t>Greater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drapes inferiorly from the _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sympathetic and parasympathetic fibers of the autonomic nervous system</a:t>
            </a:r>
          </a:p>
          <a:p>
            <a:endParaRPr lang="en-US"/>
          </a:p>
          <a:p>
            <a:r>
              <a:rPr lang="en-US"/>
              <a:t>Blood supply </a:t>
            </a:r>
          </a:p>
          <a:p>
            <a:pPr lvl="1"/>
            <a:r>
              <a:rPr lang="en-US"/>
              <a:t>_______________________________, and corresponding veins (part of the hepatic portal system)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23.14a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8969375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 t="961" r="39865" b="12027"/>
          <a:stretch>
            <a:fillRect/>
          </a:stretch>
        </p:blipFill>
        <p:spPr bwMode="auto">
          <a:xfrm>
            <a:off x="809625" y="0"/>
            <a:ext cx="7524750" cy="65484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 Tract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___________________________________ for the digestive process</a:t>
            </a:r>
          </a:p>
          <a:p>
            <a:r>
              <a:rPr lang="en-US" dirty="0"/>
              <a:t>Regulation of digestion involves:</a:t>
            </a:r>
          </a:p>
          <a:p>
            <a:pPr lvl="1"/>
            <a:r>
              <a:rPr lang="en-US" dirty="0"/>
              <a:t>Mechanical and chemical stimuli – _________________________________, </a:t>
            </a:r>
            <a:r>
              <a:rPr lang="en-US" dirty="0" err="1"/>
              <a:t>osmolarity</a:t>
            </a:r>
            <a:r>
              <a:rPr lang="en-US" dirty="0"/>
              <a:t>, and presence of substrate in the lumen</a:t>
            </a:r>
          </a:p>
          <a:p>
            <a:pPr lvl="1"/>
            <a:r>
              <a:rPr lang="en-US" dirty="0"/>
              <a:t>Extrinsic control by _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Intrinsic control by _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Anatomy of the Stomach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Epithelial lining is composed of:</a:t>
            </a:r>
          </a:p>
          <a:p>
            <a:pPr lvl="1"/>
            <a:r>
              <a:rPr lang="en-US"/>
              <a:t>____________________________ that produce a coat of alkaline mucus</a:t>
            </a:r>
          </a:p>
          <a:p>
            <a:pPr lvl="2"/>
            <a:r>
              <a:rPr lang="en-US"/>
              <a:t>The mucous surface layer traps a bicarbonate-rich fluid beneath it</a:t>
            </a:r>
          </a:p>
          <a:p>
            <a:endParaRPr lang="en-US"/>
          </a:p>
          <a:p>
            <a:r>
              <a:rPr lang="en-US"/>
              <a:t>________________________ contain gastric glands that secrete _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b="5713"/>
          <a:stretch>
            <a:fillRect/>
          </a:stretch>
        </p:blipFill>
        <p:spPr bwMode="auto">
          <a:xfrm>
            <a:off x="0" y="1073150"/>
            <a:ext cx="3906838" cy="5784850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/>
              <a:t>Anatomy of the Stomach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23.15a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 b="5713"/>
          <a:stretch>
            <a:fillRect/>
          </a:stretch>
        </p:blipFill>
        <p:spPr bwMode="auto">
          <a:xfrm>
            <a:off x="4943475" y="838200"/>
            <a:ext cx="4200525" cy="601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52400"/>
            <a:ext cx="3429000" cy="3048000"/>
          </a:xfrm>
        </p:spPr>
        <p:txBody>
          <a:bodyPr/>
          <a:lstStyle/>
          <a:p>
            <a:r>
              <a:rPr lang="en-US"/>
              <a:t>Microscopic Anatomy of the Stomach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23.15c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 t="1411" b="7159"/>
          <a:stretch>
            <a:fillRect/>
          </a:stretch>
        </p:blipFill>
        <p:spPr bwMode="auto">
          <a:xfrm>
            <a:off x="0" y="0"/>
            <a:ext cx="55689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r>
              <a:rPr lang="en-US"/>
              <a:t>Gastric glands of the fundus and body have a variety of secretory cells</a:t>
            </a:r>
          </a:p>
          <a:p>
            <a:pPr lvl="1"/>
            <a:endParaRPr lang="en-US"/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secrete _</a:t>
            </a:r>
          </a:p>
          <a:p>
            <a:pPr lvl="1"/>
            <a:endParaRPr lang="en-US"/>
          </a:p>
          <a:p>
            <a:pPr lvl="1"/>
            <a:r>
              <a:rPr lang="en-US"/>
              <a:t>Parietal cells</a:t>
            </a:r>
          </a:p>
          <a:p>
            <a:pPr lvl="2"/>
            <a:r>
              <a:rPr lang="en-US"/>
              <a:t> </a:t>
            </a:r>
            <a:endParaRPr lang="en-US" sz="200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Chief cells </a:t>
            </a:r>
          </a:p>
          <a:p>
            <a:pPr lvl="2"/>
            <a:r>
              <a:rPr lang="en-US"/>
              <a:t>produce _</a:t>
            </a:r>
          </a:p>
          <a:p>
            <a:pPr lvl="2"/>
            <a:r>
              <a:rPr lang="en-US"/>
              <a:t>Pepsinogen is activated to pepsin by:</a:t>
            </a:r>
          </a:p>
          <a:p>
            <a:pPr lvl="3"/>
            <a:r>
              <a:rPr lang="en-US"/>
              <a:t> </a:t>
            </a:r>
          </a:p>
          <a:p>
            <a:pPr lvl="3"/>
            <a:r>
              <a:rPr lang="en-US"/>
              <a:t>__________________________________ itself via a positive feedback mechanism</a:t>
            </a:r>
          </a:p>
          <a:p>
            <a:pPr lvl="1"/>
            <a:endParaRPr lang="en-US"/>
          </a:p>
          <a:p>
            <a:pPr lvl="1"/>
            <a:r>
              <a:rPr lang="en-US"/>
              <a:t>Enteroendocrine cells </a:t>
            </a:r>
          </a:p>
          <a:p>
            <a:pPr lvl="2"/>
            <a:r>
              <a:rPr lang="en-US"/>
              <a:t>secrete gastrin, histamine, endorphins, serotonin, cholecystokinin (CCK), and somatostatin into the lamina propria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Stomach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stomach: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 ingested food</a:t>
            </a:r>
          </a:p>
          <a:p>
            <a:pPr lvl="1">
              <a:lnSpc>
                <a:spcPct val="90000"/>
              </a:lnSpc>
            </a:pPr>
            <a:r>
              <a:rPr lang="en-US"/>
              <a:t>Degrades this food both physically and chemically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 to the small intestine</a:t>
            </a:r>
          </a:p>
          <a:p>
            <a:pPr lvl="1">
              <a:lnSpc>
                <a:spcPct val="90000"/>
              </a:lnSpc>
            </a:pPr>
            <a:r>
              <a:rPr lang="en-US"/>
              <a:t>Enzymatically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Secretes ______________________________ required for absorption of vitamin B</a:t>
            </a:r>
            <a:r>
              <a:rPr lang="en-US" baseline="-25000"/>
              <a:t>12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Secretion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3600"/>
              <a:t>release of gastric juices</a:t>
            </a:r>
          </a:p>
          <a:p>
            <a:pPr lvl="1"/>
            <a:r>
              <a:rPr lang="en-US" sz="3200"/>
              <a:t>_________________________ (reflex) phase:  </a:t>
            </a:r>
          </a:p>
          <a:p>
            <a:pPr lvl="2"/>
            <a:r>
              <a:rPr lang="en-US" sz="2800"/>
              <a:t>prior to food entry</a:t>
            </a:r>
          </a:p>
          <a:p>
            <a:pPr lvl="1"/>
            <a:r>
              <a:rPr lang="en-US" sz="3200"/>
              <a:t>_________________________ phase: </a:t>
            </a:r>
          </a:p>
          <a:p>
            <a:pPr lvl="2"/>
            <a:r>
              <a:rPr lang="en-US" sz="2800"/>
              <a:t>once food enters the stomach</a:t>
            </a:r>
          </a:p>
          <a:p>
            <a:pPr lvl="1"/>
            <a:r>
              <a:rPr lang="en-US" sz="3200"/>
              <a:t>__________________________ phase: </a:t>
            </a:r>
          </a:p>
          <a:p>
            <a:pPr lvl="2"/>
            <a:r>
              <a:rPr lang="en-US" sz="2800"/>
              <a:t>as partially digested food enters the duodenum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Cephalic Phase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Excitatory events include: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Stimulation of taste or smell receptors</a:t>
            </a:r>
          </a:p>
          <a:p>
            <a:endParaRPr lang="en-US"/>
          </a:p>
          <a:p>
            <a:r>
              <a:rPr lang="en-US"/>
              <a:t>Inhibitory events include:</a:t>
            </a:r>
          </a:p>
          <a:p>
            <a:pPr lvl="1"/>
            <a:r>
              <a:rPr lang="en-US"/>
              <a:t>Loss of appetite or _</a:t>
            </a:r>
          </a:p>
          <a:p>
            <a:pPr lvl="1"/>
            <a:r>
              <a:rPr lang="en-US"/>
              <a:t>____________________________ in stimulation of the _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Phase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Excitatory events include:</a:t>
            </a:r>
          </a:p>
          <a:p>
            <a:pPr lvl="1"/>
            <a:r>
              <a:rPr lang="en-US" sz="2400"/>
              <a:t>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Activation of stretch receptors 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Activation of ____________________________ by peptides, caffeine, and rising pH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Release of ____________________________ to the blood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Phase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Inhibitory events include:</a:t>
            </a:r>
          </a:p>
          <a:p>
            <a:pPr lvl="1"/>
            <a:endParaRPr lang="en-US"/>
          </a:p>
          <a:p>
            <a:pPr lvl="1"/>
            <a:r>
              <a:rPr lang="en-US"/>
              <a:t>A pH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____________________________________ that overrides the parasympathetic division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Receptors of the GI Tract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Mechano</a:t>
            </a:r>
            <a:r>
              <a:rPr lang="en-US" dirty="0"/>
              <a:t>- and </a:t>
            </a:r>
            <a:r>
              <a:rPr lang="en-US" dirty="0" err="1"/>
              <a:t>chemoreceptors</a:t>
            </a:r>
            <a:r>
              <a:rPr lang="en-US" dirty="0"/>
              <a:t> respond to:</a:t>
            </a:r>
          </a:p>
          <a:p>
            <a:pPr lvl="1"/>
            <a:r>
              <a:rPr lang="en-US" dirty="0"/>
              <a:t>Stretch, </a:t>
            </a:r>
            <a:r>
              <a:rPr lang="en-US" dirty="0" err="1"/>
              <a:t>osmolarity</a:t>
            </a:r>
            <a:r>
              <a:rPr lang="en-US" dirty="0"/>
              <a:t>, and pH</a:t>
            </a:r>
          </a:p>
          <a:p>
            <a:pPr lvl="1"/>
            <a:r>
              <a:rPr lang="en-US" dirty="0"/>
              <a:t>Presence of substrate, and end products of digestion</a:t>
            </a:r>
          </a:p>
          <a:p>
            <a:r>
              <a:rPr lang="en-US" dirty="0"/>
              <a:t>They initiate reflexes that: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Phase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270875" cy="541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Excitatory phase </a:t>
            </a:r>
          </a:p>
          <a:p>
            <a:pPr lvl="1">
              <a:lnSpc>
                <a:spcPct val="90000"/>
              </a:lnSpc>
            </a:pPr>
            <a:r>
              <a:rPr lang="en-US"/>
              <a:t>low pH; partially digested food enters the duodenum and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Inhibitory phase </a:t>
            </a:r>
          </a:p>
          <a:p>
            <a:pPr lvl="1">
              <a:lnSpc>
                <a:spcPct val="90000"/>
              </a:lnSpc>
            </a:pPr>
            <a:r>
              <a:rPr lang="en-US"/>
              <a:t>distension of duodenum, __________________________________, acidic, or hypertonic chyme, and/or irritants in the duodenum</a:t>
            </a:r>
          </a:p>
          <a:p>
            <a:pPr lvl="1">
              <a:lnSpc>
                <a:spcPct val="90000"/>
              </a:lnSpc>
            </a:pPr>
            <a:r>
              <a:rPr lang="en-US"/>
              <a:t>Closes the _</a:t>
            </a:r>
          </a:p>
          <a:p>
            <a:pPr lvl="1">
              <a:lnSpc>
                <a:spcPct val="90000"/>
              </a:lnSpc>
            </a:pPr>
            <a:r>
              <a:rPr lang="en-US"/>
              <a:t>Releases hormones that _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and Mechanism of HCl Secretion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HCl secretion is stimulated by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_______________________________ through second-messenger systems</a:t>
            </a:r>
          </a:p>
          <a:p>
            <a:endParaRPr lang="en-US"/>
          </a:p>
          <a:p>
            <a:r>
              <a:rPr lang="en-US"/>
              <a:t>Antihistamines block H</a:t>
            </a:r>
            <a:r>
              <a:rPr lang="en-US" baseline="-25000"/>
              <a:t>2</a:t>
            </a:r>
            <a:r>
              <a:rPr lang="en-US"/>
              <a:t> receptors and _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of the Stomach to Filling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Reflex-mediated events include: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as food travels in the esophagus, stomach muscles relax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stomach dilates in response to gastric filling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Plasticity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the ability to be _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Contractile Activity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Most vigorous peristalsis and mixing occurs near the pylorus</a:t>
            </a:r>
          </a:p>
          <a:p>
            <a:pPr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Chyme is either:</a:t>
            </a: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Delivered in _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or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Forced ________________________________ for further mixing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Emptying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Gastric emptying is regulated by:</a:t>
            </a:r>
          </a:p>
          <a:p>
            <a:pPr lvl="1"/>
            <a:endParaRPr lang="en-US"/>
          </a:p>
          <a:p>
            <a:pPr lvl="1"/>
            <a:r>
              <a:rPr lang="en-US"/>
              <a:t>The neural _</a:t>
            </a:r>
          </a:p>
          <a:p>
            <a:pPr lvl="1"/>
            <a:endParaRPr lang="en-US"/>
          </a:p>
          <a:p>
            <a:pPr lvl="1"/>
            <a:r>
              <a:rPr lang="en-US"/>
              <a:t>Hormonal (enterogastrone) mechanisms</a:t>
            </a:r>
          </a:p>
          <a:p>
            <a:endParaRPr lang="en-US"/>
          </a:p>
          <a:p>
            <a:r>
              <a:rPr lang="en-US"/>
              <a:t>These mechanisms _______________________________ and duodenal filling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Emptying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______________________-rich chyme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____________________________ moves through the duodenum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_________________-laden chyme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digested ___________________________ causing food to remain in the stomach longer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Gross Anatomy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Runs from pyloric sphincter to the ileocecal valve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Has three subdivisions: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Gross Anatomy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Join the duodenum at the hepatopancreatic ampulla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Are controlled by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jejunum extends from the duodenum to the ileum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ileum joins the large intestine at the __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Microscopic Anatomy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Structural modifications of the small intestine wall increase surface area</a:t>
            </a:r>
          </a:p>
          <a:p>
            <a:pPr lvl="1"/>
            <a:r>
              <a:rPr lang="en-US"/>
              <a:t>Plicae circulares: deep __________________________ of the mucosa and submucosa</a:t>
            </a:r>
          </a:p>
          <a:p>
            <a:pPr lvl="1"/>
            <a:r>
              <a:rPr lang="en-US"/>
              <a:t>Villi</a:t>
            </a:r>
          </a:p>
          <a:p>
            <a:pPr lvl="2"/>
            <a:r>
              <a:rPr lang="en-US"/>
              <a:t>fingerlike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tiny projections of absorptive mucosal cells’ plasma membranes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Duodenum and Related Organs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23.20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 t="1614" b="6525"/>
          <a:stretch>
            <a:fillRect/>
          </a:stretch>
        </p:blipFill>
        <p:spPr bwMode="auto">
          <a:xfrm>
            <a:off x="0" y="1304925"/>
            <a:ext cx="8828088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Control of the GI Tract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Intrinsic controls</a:t>
            </a:r>
          </a:p>
          <a:p>
            <a:pPr lvl="1"/>
            <a:r>
              <a:rPr lang="en-US" dirty="0"/>
              <a:t>______________________________________ initiate short reflexes</a:t>
            </a:r>
          </a:p>
          <a:p>
            <a:pPr lvl="1"/>
            <a:r>
              <a:rPr lang="en-US" dirty="0"/>
              <a:t>Short reflexes are mediated by local enteric plexuses (gut brain)</a:t>
            </a:r>
          </a:p>
          <a:p>
            <a:r>
              <a:rPr lang="en-US" dirty="0"/>
              <a:t>Extrinsic controls</a:t>
            </a:r>
          </a:p>
          <a:p>
            <a:pPr lvl="1"/>
            <a:r>
              <a:rPr lang="en-US" dirty="0"/>
              <a:t>Long reflexes arising within or outside the GI tract </a:t>
            </a:r>
          </a:p>
          <a:p>
            <a:pPr lvl="1"/>
            <a:r>
              <a:rPr lang="en-US" dirty="0"/>
              <a:t>____________________________ and extrinsic _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23.21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 l="745" t="1414" r="1172" b="5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Histology of the Wall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Cells of ___________________________ secrete intestinal juice</a:t>
            </a:r>
          </a:p>
          <a:p>
            <a:endParaRPr lang="en-US"/>
          </a:p>
          <a:p>
            <a:r>
              <a:rPr lang="en-US"/>
              <a:t>_______________________________ are found in the submucosa </a:t>
            </a:r>
          </a:p>
          <a:p>
            <a:endParaRPr lang="en-US"/>
          </a:p>
          <a:p>
            <a:r>
              <a:rPr lang="en-US"/>
              <a:t>Brunner’s glands in the duodenum secrete _ 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Juice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Secreted by intestinal glands _</a:t>
            </a:r>
          </a:p>
          <a:p>
            <a:endParaRPr lang="en-US"/>
          </a:p>
          <a:p>
            <a:r>
              <a:rPr lang="en-US"/>
              <a:t>Slightly alkaline </a:t>
            </a:r>
          </a:p>
          <a:p>
            <a:endParaRPr lang="en-US"/>
          </a:p>
          <a:p>
            <a:r>
              <a:rPr lang="en-US"/>
              <a:t>Largely water, </a:t>
            </a:r>
          </a:p>
          <a:p>
            <a:pPr lvl="1"/>
            <a:r>
              <a:rPr lang="en-US"/>
              <a:t>enzyme-poor, but _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_________________________ in the body</a:t>
            </a:r>
          </a:p>
          <a:p>
            <a:r>
              <a:rPr lang="en-US"/>
              <a:t>Superficially has _ </a:t>
            </a:r>
          </a:p>
          <a:p>
            <a:pPr lvl="1"/>
            <a:r>
              <a:rPr lang="en-US"/>
              <a:t>right, left, caudate, and quadrate</a:t>
            </a:r>
          </a:p>
          <a:p>
            <a:endParaRPr lang="en-US"/>
          </a:p>
          <a:p>
            <a:r>
              <a:rPr lang="en-US"/>
              <a:t>The _</a:t>
            </a:r>
          </a:p>
          <a:p>
            <a:pPr lvl="1"/>
            <a:r>
              <a:rPr lang="en-US"/>
              <a:t>Is a remnant of the fetal _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Liver: Associated Structures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lesser omentum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______________________________ rests in a recess on the inferior surface of the right lobe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Liver: Associated Structures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Bile leaves the liver via:</a:t>
            </a:r>
          </a:p>
          <a:p>
            <a:pPr lvl="1"/>
            <a:r>
              <a:rPr lang="en-US"/>
              <a:t>Bile ducts, </a:t>
            </a:r>
          </a:p>
          <a:p>
            <a:pPr lvl="2"/>
            <a:r>
              <a:rPr lang="en-US"/>
              <a:t>which fuse into the common hepatic duct </a:t>
            </a:r>
          </a:p>
          <a:p>
            <a:pPr lvl="1"/>
            <a:r>
              <a:rPr lang="en-US"/>
              <a:t>The common hepatic duct, </a:t>
            </a:r>
          </a:p>
          <a:p>
            <a:pPr lvl="2"/>
            <a:r>
              <a:rPr lang="en-US"/>
              <a:t>which fuses with the cystic duct</a:t>
            </a:r>
          </a:p>
          <a:p>
            <a:pPr lvl="2"/>
            <a:endParaRPr lang="en-US"/>
          </a:p>
          <a:p>
            <a:r>
              <a:rPr lang="en-US"/>
              <a:t>___________________________________ form the bile duct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Bile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270875" cy="5270500"/>
          </a:xfrm>
        </p:spPr>
        <p:txBody>
          <a:bodyPr/>
          <a:lstStyle/>
          <a:p>
            <a:r>
              <a:rPr lang="en-US" sz="2800"/>
              <a:t>A yellow-green, alkaline solution containing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neutral fats, </a:t>
            </a:r>
          </a:p>
          <a:p>
            <a:pPr lvl="1"/>
            <a:r>
              <a:rPr lang="en-US" sz="2400"/>
              <a:t>phospholipids, </a:t>
            </a:r>
          </a:p>
          <a:p>
            <a:pPr lvl="1"/>
            <a:r>
              <a:rPr lang="en-US" sz="2400"/>
              <a:t>electrolytes</a:t>
            </a:r>
          </a:p>
          <a:p>
            <a:r>
              <a:rPr lang="en-US" sz="2800"/>
              <a:t>Bile salts are cholesterol derivatives that: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Facilitate fat and cholesterol absorption</a:t>
            </a:r>
          </a:p>
          <a:p>
            <a:pPr lvl="1"/>
            <a:r>
              <a:rPr lang="en-US" sz="2400"/>
              <a:t>Help solubilize cholesterol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Enterohepatic circulation _ </a:t>
            </a:r>
          </a:p>
          <a:p>
            <a:endParaRPr lang="en-US"/>
          </a:p>
          <a:p>
            <a:r>
              <a:rPr lang="en-US"/>
              <a:t>The chief bile ______________________ is bilirubin</a:t>
            </a:r>
          </a:p>
          <a:p>
            <a:pPr lvl="1"/>
            <a:r>
              <a:rPr lang="en-US"/>
              <a:t> waste product of _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Gallbladder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Thin-walled, green ___________________________ on the ventral surface of the liver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via the cystic duct</a:t>
            </a:r>
          </a:p>
          <a:p>
            <a:pPr lvl="1"/>
            <a:r>
              <a:rPr lang="en-US"/>
              <a:t>flows into the bile duct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Bile Release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Acidic, _________________________ causes the duodenum to release:</a:t>
            </a:r>
          </a:p>
          <a:p>
            <a:pPr lvl="1"/>
            <a:endParaRPr lang="en-US"/>
          </a:p>
          <a:p>
            <a:pPr lvl="1"/>
            <a:r>
              <a:rPr lang="en-US"/>
              <a:t>Cholecystokinin (CCK) 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into the _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10400" cy="63517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Bile Release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Cholecystokinin causes:</a:t>
            </a:r>
          </a:p>
          <a:p>
            <a:pPr lvl="1"/>
            <a:endParaRPr lang="en-US"/>
          </a:p>
          <a:p>
            <a:pPr lvl="1"/>
            <a:r>
              <a:rPr lang="en-US"/>
              <a:t>The _</a:t>
            </a:r>
          </a:p>
          <a:p>
            <a:pPr lvl="1"/>
            <a:endParaRPr lang="en-US"/>
          </a:p>
          <a:p>
            <a:pPr lvl="1"/>
            <a:r>
              <a:rPr lang="en-US"/>
              <a:t>The hepatopancreatic _</a:t>
            </a:r>
          </a:p>
          <a:p>
            <a:endParaRPr lang="en-US"/>
          </a:p>
          <a:p>
            <a:r>
              <a:rPr lang="en-US"/>
              <a:t>As a result, bile _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23.25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179638" y="2043113"/>
            <a:ext cx="1270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(via bloodstream)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causes gallbladder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contract and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hepatopancreatic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sphincter to relax;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bile enters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</a:t>
            </a:r>
            <a:endParaRPr lang="en-US" sz="2100">
              <a:latin typeface="Times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946775" y="1590675"/>
            <a:ext cx="10080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Bile salts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transported via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stimulate liver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produce bile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more rapidly</a:t>
            </a:r>
            <a:endParaRPr lang="en-US" sz="2100">
              <a:latin typeface="Times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673475" y="6296025"/>
            <a:ext cx="212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Bile salts reabsorbed into blood</a:t>
            </a:r>
            <a:endParaRPr lang="en-US" sz="2100">
              <a:latin typeface="Times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3616325" y="1068388"/>
            <a:ext cx="16668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stimulation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weak contractions of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gallbladder</a:t>
            </a:r>
            <a:endParaRPr lang="en-US" sz="2100">
              <a:latin typeface="Times" charset="0"/>
            </a:endParaRPr>
          </a:p>
        </p:txBody>
      </p:sp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auto">
          <a:xfrm>
            <a:off x="3449638" y="6300788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6</a:t>
            </a:r>
            <a:endParaRPr lang="en-US" sz="2100">
              <a:latin typeface="Times" charset="0"/>
            </a:endParaRPr>
          </a:p>
        </p:txBody>
      </p:sp>
      <p:sp>
        <p:nvSpPr>
          <p:cNvPr id="99341" name="Oval 13"/>
          <p:cNvSpPr>
            <a:spLocks noChangeArrowheads="1"/>
          </p:cNvSpPr>
          <p:nvPr/>
        </p:nvSpPr>
        <p:spPr bwMode="auto">
          <a:xfrm>
            <a:off x="2157413" y="204311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5</a:t>
            </a:r>
            <a:endParaRPr lang="en-US" sz="2100">
              <a:latin typeface="Times" charset="0"/>
            </a:endParaRP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3427413" y="10683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sz="2100">
              <a:latin typeface="Times" charset="0"/>
            </a:endParaRPr>
          </a:p>
        </p:txBody>
      </p:sp>
      <p:sp>
        <p:nvSpPr>
          <p:cNvPr id="99343" name="Oval 15"/>
          <p:cNvSpPr>
            <a:spLocks noChangeArrowheads="1"/>
          </p:cNvSpPr>
          <p:nvPr/>
        </p:nvSpPr>
        <p:spPr bwMode="auto">
          <a:xfrm>
            <a:off x="5915025" y="15906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pPr lvl="1"/>
            <a:r>
              <a:rPr lang="en-US"/>
              <a:t>Lies deep to the greater curvature of the stomach</a:t>
            </a:r>
          </a:p>
          <a:p>
            <a:pPr lvl="1"/>
            <a:endParaRPr lang="en-US"/>
          </a:p>
          <a:p>
            <a:pPr lvl="1"/>
            <a:r>
              <a:rPr lang="en-US"/>
              <a:t>The _______________________________________ and the tail is near _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Exocrine function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Acini (clusters of secretory cells) contain _________________________________ with digestive enzymes </a:t>
            </a:r>
          </a:p>
          <a:p>
            <a:endParaRPr lang="en-US"/>
          </a:p>
          <a:p>
            <a:r>
              <a:rPr lang="en-US"/>
              <a:t>The pancreas also has an _ </a:t>
            </a:r>
          </a:p>
          <a:p>
            <a:pPr lvl="1"/>
            <a:r>
              <a:rPr lang="en-US"/>
              <a:t> release of _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and Function of Pancreatic Juice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Water solution of _ </a:t>
            </a:r>
            <a:br>
              <a:rPr lang="en-US"/>
            </a:br>
            <a:r>
              <a:rPr lang="en-US"/>
              <a:t>(primarily 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 acid chyme</a:t>
            </a:r>
          </a:p>
          <a:p>
            <a:pPr lvl="1">
              <a:lnSpc>
                <a:spcPct val="90000"/>
              </a:lnSpc>
            </a:pPr>
            <a:r>
              <a:rPr lang="en-US"/>
              <a:t>Provides _______________________________ for pancreatic enzymes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Enzymes are released in _______________________________ and activated in the duodenum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and Function of Pancreatic Juice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Examples include</a:t>
            </a:r>
          </a:p>
          <a:p>
            <a:pPr lvl="1"/>
            <a:r>
              <a:rPr lang="en-US"/>
              <a:t>__________________________ is activated to trypsin</a:t>
            </a:r>
          </a:p>
          <a:p>
            <a:pPr lvl="1"/>
            <a:r>
              <a:rPr lang="en-US"/>
              <a:t>Procarboxypeptidase is activated to _</a:t>
            </a:r>
          </a:p>
          <a:p>
            <a:endParaRPr lang="en-US"/>
          </a:p>
          <a:p>
            <a:r>
              <a:rPr lang="en-US"/>
              <a:t>Active enzymes secreted</a:t>
            </a:r>
          </a:p>
          <a:p>
            <a:pPr lvl="1"/>
            <a:r>
              <a:rPr lang="en-US"/>
              <a:t>Amylase, lipases, and nucleases </a:t>
            </a:r>
          </a:p>
          <a:p>
            <a:pPr lvl="1"/>
            <a:r>
              <a:rPr lang="en-US"/>
              <a:t>These enzymes require ___________________ for optimal activity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Regulation of Pancreatic Secretion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00200"/>
            <a:ext cx="7767637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CCK and secretin enter the bloodstream when fatty or acidic chyme enters the duodenum</a:t>
            </a:r>
          </a:p>
          <a:p>
            <a:pPr>
              <a:lnSpc>
                <a:spcPct val="90000"/>
              </a:lnSpc>
            </a:pPr>
            <a:r>
              <a:rPr lang="en-US"/>
              <a:t>Upon reaching the _</a:t>
            </a:r>
          </a:p>
          <a:p>
            <a:pPr lvl="1">
              <a:lnSpc>
                <a:spcPct val="90000"/>
              </a:lnSpc>
            </a:pPr>
            <a:r>
              <a:rPr lang="en-US"/>
              <a:t>CCK causes secretion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Secretin causes secretion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Vagal stimulation also causes release of pancreatic juice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4638"/>
            <a:ext cx="7729537" cy="715962"/>
          </a:xfrm>
        </p:spPr>
        <p:txBody>
          <a:bodyPr/>
          <a:lstStyle/>
          <a:p>
            <a:r>
              <a:rPr lang="en-US" sz="3600"/>
              <a:t>Regulation of Pancreatic Secretion</a:t>
            </a:r>
            <a:endParaRPr lang="en-US" sz="3600" b="1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23.28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857250"/>
            <a:ext cx="5764213" cy="5561013"/>
          </a:xfrm>
          <a:prstGeom prst="rect">
            <a:avLst/>
          </a:prstGeom>
          <a:noFill/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797050" y="3370263"/>
            <a:ext cx="185896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Acidic chyme entering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 causes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duodenal wall to release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secretin, whereas fatty,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protein-rich chyme induces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cholecystokinin.</a:t>
            </a:r>
            <a:endParaRPr lang="en-US" sz="2100">
              <a:latin typeface="Times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254375" y="1031875"/>
            <a:ext cx="1830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During cephalic and gastric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phases, stimulation by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nerve fibers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pancreatic juice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weak contractions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gallbladder.</a:t>
            </a:r>
            <a:endParaRPr lang="en-US" sz="2100">
              <a:latin typeface="Times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5332413" y="5221288"/>
            <a:ext cx="19526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Upon reaching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pancreas,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induces the secretion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enzyme-rich pancreatic juice;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 causes copious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secretion of bicarbonate-rich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pancreatic juice.</a:t>
            </a:r>
            <a:endParaRPr lang="en-US" sz="2100">
              <a:latin typeface="Times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2478088" y="4922838"/>
            <a:ext cx="12319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bloodstream.</a:t>
            </a:r>
            <a:endParaRPr lang="en-US" sz="2100">
              <a:latin typeface="Times" charset="0"/>
            </a:endParaRP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1773238" y="335756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1</a:t>
            </a: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2459038" y="4924425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2</a:t>
            </a:r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5294313" y="5214938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3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Small Intestine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chyme enters the duodenum: </a:t>
            </a:r>
          </a:p>
          <a:p>
            <a:pPr lvl="1"/>
            <a:endParaRPr lang="en-US"/>
          </a:p>
          <a:p>
            <a:pPr lvl="1"/>
            <a:r>
              <a:rPr lang="en-US"/>
              <a:t>Carbohydrates and proteins are only partially digested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Small Intestine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Digestion continues in the small intestine</a:t>
            </a:r>
          </a:p>
          <a:p>
            <a:pPr lvl="1"/>
            <a:r>
              <a:rPr lang="en-US"/>
              <a:t>Chyme is ____________________________ into the duodenum </a:t>
            </a:r>
          </a:p>
          <a:p>
            <a:pPr lvl="1"/>
            <a:r>
              <a:rPr lang="en-US"/>
              <a:t>Because it is hypertonic and has low pH,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Virtually ____________________________________ takes place in the small intestine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4881</Words>
  <Application>Microsoft Office PowerPoint</Application>
  <PresentationFormat>On-screen Show (4:3)</PresentationFormat>
  <Paragraphs>1266</Paragraphs>
  <Slides>180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4" baseType="lpstr">
      <vt:lpstr>Arial</vt:lpstr>
      <vt:lpstr>Times New Roman</vt:lpstr>
      <vt:lpstr>Times</vt:lpstr>
      <vt:lpstr>Default Design</vt:lpstr>
      <vt:lpstr>Begin Exam Five material: Digestive System</vt:lpstr>
      <vt:lpstr>Digestive System: Overview</vt:lpstr>
      <vt:lpstr>Digestive Process</vt:lpstr>
      <vt:lpstr>G.I. Tract Activities</vt:lpstr>
      <vt:lpstr>Gastrointestinal Tract Activities</vt:lpstr>
      <vt:lpstr>GI Tract</vt:lpstr>
      <vt:lpstr>Receptors of the GI Tract</vt:lpstr>
      <vt:lpstr>Nervous Control of the GI Tract</vt:lpstr>
      <vt:lpstr>Slide 9</vt:lpstr>
      <vt:lpstr>Peritoneum and Peritoneal Cavity</vt:lpstr>
      <vt:lpstr>Peritoneum and Peritoneal Cavity</vt:lpstr>
      <vt:lpstr>Histology of the Alimentary Canal</vt:lpstr>
      <vt:lpstr>Slide 13</vt:lpstr>
      <vt:lpstr>Mucosa</vt:lpstr>
      <vt:lpstr>Mucosa: Epithelial Lining</vt:lpstr>
      <vt:lpstr>Mucosa: Lamina Propria and Muscularis Mucosae</vt:lpstr>
      <vt:lpstr>Mucosa: Other Sublayers</vt:lpstr>
      <vt:lpstr>Enteric Nervous System</vt:lpstr>
      <vt:lpstr>Enteric Nervous System</vt:lpstr>
      <vt:lpstr>Mouth</vt:lpstr>
      <vt:lpstr>Mouth</vt:lpstr>
      <vt:lpstr>Lips and Cheeks</vt:lpstr>
      <vt:lpstr>Lips and Cheeks</vt:lpstr>
      <vt:lpstr>Palate</vt:lpstr>
      <vt:lpstr>Palate</vt:lpstr>
      <vt:lpstr>Tongue</vt:lpstr>
      <vt:lpstr>Tongue</vt:lpstr>
      <vt:lpstr>Tongue</vt:lpstr>
      <vt:lpstr>Tongue</vt:lpstr>
      <vt:lpstr>Tongue</vt:lpstr>
      <vt:lpstr>Salivary Glands</vt:lpstr>
      <vt:lpstr>Salivary Glands</vt:lpstr>
      <vt:lpstr>Salivary Glands</vt:lpstr>
      <vt:lpstr>Salivary Glands</vt:lpstr>
      <vt:lpstr>Salivary Glands</vt:lpstr>
      <vt:lpstr>Saliva: Source and Composition</vt:lpstr>
      <vt:lpstr>Control of Salivation</vt:lpstr>
      <vt:lpstr>Teeth</vt:lpstr>
      <vt:lpstr>Classification of Teeth</vt:lpstr>
      <vt:lpstr>Tooth Structure</vt:lpstr>
      <vt:lpstr>Tooth Structure</vt:lpstr>
      <vt:lpstr>Tooth Structure</vt:lpstr>
      <vt:lpstr>Tooth Structure</vt:lpstr>
      <vt:lpstr>Tooth Structure</vt:lpstr>
      <vt:lpstr>Slide 45</vt:lpstr>
      <vt:lpstr>Tooth and Gum Disease</vt:lpstr>
      <vt:lpstr>Tooth and Gum Disease: Periodontitis</vt:lpstr>
      <vt:lpstr>Tooth and Gum Disease: Periodontitis</vt:lpstr>
      <vt:lpstr>Pharynx</vt:lpstr>
      <vt:lpstr>Esophagus</vt:lpstr>
      <vt:lpstr>Esophageal Characteristics</vt:lpstr>
      <vt:lpstr>Digestive Processes in the Mouth</vt:lpstr>
      <vt:lpstr>Deglutition (Swallowing)</vt:lpstr>
      <vt:lpstr>Deglutition (Swallowing)</vt:lpstr>
      <vt:lpstr>Slide 55</vt:lpstr>
      <vt:lpstr>Stomach</vt:lpstr>
      <vt:lpstr>Stomach</vt:lpstr>
      <vt:lpstr>Stomach</vt:lpstr>
      <vt:lpstr>Slide 59</vt:lpstr>
      <vt:lpstr>Microscopic Anatomy of the Stomach</vt:lpstr>
      <vt:lpstr>Anatomy of the Stomach</vt:lpstr>
      <vt:lpstr>Microscopic Anatomy of the Stomach</vt:lpstr>
      <vt:lpstr>Glands of the Stomach Fundus and Body</vt:lpstr>
      <vt:lpstr>Glands of the Stomach Fundus and Body</vt:lpstr>
      <vt:lpstr>Digestion in the Stomach</vt:lpstr>
      <vt:lpstr>Regulation of Gastric Secretion</vt:lpstr>
      <vt:lpstr>Cephalic Phase</vt:lpstr>
      <vt:lpstr>Gastric Phase</vt:lpstr>
      <vt:lpstr>Gastric Phase</vt:lpstr>
      <vt:lpstr>Intestinal Phase</vt:lpstr>
      <vt:lpstr>Regulation and Mechanism of HCl Secretion</vt:lpstr>
      <vt:lpstr>Response of the Stomach to Filling</vt:lpstr>
      <vt:lpstr>Gastric Contractile Activity</vt:lpstr>
      <vt:lpstr>Regulation of Gastric Emptying</vt:lpstr>
      <vt:lpstr>Regulation of Gastric Emptying</vt:lpstr>
      <vt:lpstr>Small Intestine: Gross Anatomy</vt:lpstr>
      <vt:lpstr>Small Intestine: Gross Anatomy</vt:lpstr>
      <vt:lpstr>Small Intestine: Microscopic Anatomy</vt:lpstr>
      <vt:lpstr>Duodenum and Related Organs</vt:lpstr>
      <vt:lpstr>Slide 80</vt:lpstr>
      <vt:lpstr>Small Intestine: Histology of the Wall</vt:lpstr>
      <vt:lpstr>Intestinal Juice</vt:lpstr>
      <vt:lpstr>Liver</vt:lpstr>
      <vt:lpstr>Liver: Associated Structures</vt:lpstr>
      <vt:lpstr>Liver: Associated Structures</vt:lpstr>
      <vt:lpstr>Composition of Bile</vt:lpstr>
      <vt:lpstr>Bile</vt:lpstr>
      <vt:lpstr>The Gallbladder</vt:lpstr>
      <vt:lpstr>Regulation of Bile Release</vt:lpstr>
      <vt:lpstr>Regulation of Bile Release</vt:lpstr>
      <vt:lpstr>Slide 91</vt:lpstr>
      <vt:lpstr>Pancreas</vt:lpstr>
      <vt:lpstr>Pancreas</vt:lpstr>
      <vt:lpstr>Composition and Function of Pancreatic Juice</vt:lpstr>
      <vt:lpstr>Composition and Function of Pancreatic Juice</vt:lpstr>
      <vt:lpstr>Regulation of Pancreatic Secretion</vt:lpstr>
      <vt:lpstr>Regulation of Pancreatic Secretion</vt:lpstr>
      <vt:lpstr>Digestion in the Small Intestine</vt:lpstr>
      <vt:lpstr>Digestion in the Small Intestine</vt:lpstr>
      <vt:lpstr>Motility in the Small Intestine</vt:lpstr>
      <vt:lpstr>Motility in the Small Intestine</vt:lpstr>
      <vt:lpstr>Control of Motility</vt:lpstr>
      <vt:lpstr>Control of Motility</vt:lpstr>
      <vt:lpstr>Large Intestine</vt:lpstr>
      <vt:lpstr>Large Intestine</vt:lpstr>
      <vt:lpstr>Slide 106</vt:lpstr>
      <vt:lpstr>Colon</vt:lpstr>
      <vt:lpstr>Sphincters of the Anus</vt:lpstr>
      <vt:lpstr>Large Intestine: Microscopic Anatomy</vt:lpstr>
      <vt:lpstr>Large Intestine: Microscopic Anatomy</vt:lpstr>
      <vt:lpstr>Structure of the Anal Canal</vt:lpstr>
      <vt:lpstr>Bacterial Flora</vt:lpstr>
      <vt:lpstr>Functions of the Large Intestine</vt:lpstr>
      <vt:lpstr>Motility of the Large Intestine</vt:lpstr>
      <vt:lpstr>Defecation</vt:lpstr>
      <vt:lpstr>Chemical Digestion: Carbohydrates</vt:lpstr>
      <vt:lpstr>Chemical Digestion: Proteins</vt:lpstr>
      <vt:lpstr>Chemical Digestion: Fats</vt:lpstr>
      <vt:lpstr>Chemical Digestion: Fats</vt:lpstr>
      <vt:lpstr>Chemical Digestion: Nucleic Acids</vt:lpstr>
      <vt:lpstr>Malabsorption of Nutrients</vt:lpstr>
      <vt:lpstr>Malabsorption of Nutrients</vt:lpstr>
      <vt:lpstr>Cancer</vt:lpstr>
      <vt:lpstr>Cancer</vt:lpstr>
      <vt:lpstr>Kidney Functions</vt:lpstr>
      <vt:lpstr>Other Renal Functions</vt:lpstr>
      <vt:lpstr>Other Urinary System Organs</vt:lpstr>
      <vt:lpstr>Slide 128</vt:lpstr>
      <vt:lpstr>Layers of Tissue Supporting the Kidney</vt:lpstr>
      <vt:lpstr>Kidney Location and External Anatomy</vt:lpstr>
      <vt:lpstr>Internal Anatomy (Frontal Section)</vt:lpstr>
      <vt:lpstr>Internal Anatomy</vt:lpstr>
      <vt:lpstr>Slide 133</vt:lpstr>
      <vt:lpstr>Renal Vascular Pathway</vt:lpstr>
      <vt:lpstr>The Nephron</vt:lpstr>
      <vt:lpstr>The Nephron</vt:lpstr>
      <vt:lpstr>Renal Tubule</vt:lpstr>
      <vt:lpstr>Renal Tubule</vt:lpstr>
      <vt:lpstr>Slide 139</vt:lpstr>
      <vt:lpstr>Nephrons</vt:lpstr>
      <vt:lpstr>Slide 141</vt:lpstr>
      <vt:lpstr>Capillary Beds of the Nephron</vt:lpstr>
      <vt:lpstr>Capillary Beds of the Nephron</vt:lpstr>
      <vt:lpstr>Capillary Beds</vt:lpstr>
      <vt:lpstr>Juxtaglomerular Apparatus (JGA)</vt:lpstr>
      <vt:lpstr>Juxtaglomerular Apparatus (JGA)</vt:lpstr>
      <vt:lpstr>Juxtaglomerular Apparatus (JGA)</vt:lpstr>
      <vt:lpstr>Mechanisms of Urine Formation</vt:lpstr>
      <vt:lpstr>Mechanisms of Urine Formation</vt:lpstr>
      <vt:lpstr>Glomerular Filtration</vt:lpstr>
      <vt:lpstr>Glomerular Filtration Rate (GFR)</vt:lpstr>
      <vt:lpstr>Glomerular Filtration Rate (GFR)</vt:lpstr>
      <vt:lpstr>Glomerular Filtration Rate (GFR)</vt:lpstr>
      <vt:lpstr>Regulation of Glomerular Filtration</vt:lpstr>
      <vt:lpstr>Regulation of Glomerular Filtration</vt:lpstr>
      <vt:lpstr>Intrinsic Controls</vt:lpstr>
      <vt:lpstr>Extrinsic Controls</vt:lpstr>
      <vt:lpstr>Extrinsic Controls</vt:lpstr>
      <vt:lpstr>Renin-Angiotensin Mechanism</vt:lpstr>
      <vt:lpstr>Renin Release</vt:lpstr>
      <vt:lpstr>Tubular Reabsorption</vt:lpstr>
      <vt:lpstr>Nonreabsorbed Substances</vt:lpstr>
      <vt:lpstr>Nonreabsorbed Substances</vt:lpstr>
      <vt:lpstr>Atrial Natriuretic Peptide Activity</vt:lpstr>
      <vt:lpstr>Tubular Secretion</vt:lpstr>
      <vt:lpstr>Formation of Dilute Urine</vt:lpstr>
      <vt:lpstr>Formation of Dilute Urine</vt:lpstr>
      <vt:lpstr>Formation of Concentrated Urine</vt:lpstr>
      <vt:lpstr>Formation of Concentrated Urine</vt:lpstr>
      <vt:lpstr>Diuretics</vt:lpstr>
      <vt:lpstr>Diuretics</vt:lpstr>
      <vt:lpstr>Ureters</vt:lpstr>
      <vt:lpstr>Ureters</vt:lpstr>
      <vt:lpstr>Urinary Bladder</vt:lpstr>
      <vt:lpstr>Urinary Bladder</vt:lpstr>
      <vt:lpstr>Urinary Bladder</vt:lpstr>
      <vt:lpstr>Urethra</vt:lpstr>
      <vt:lpstr>Urethra</vt:lpstr>
      <vt:lpstr>Urethra</vt:lpstr>
      <vt:lpstr>Micturition (Voiding or Urination)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 Exam Five material: Digestive System</dc:title>
  <dc:creator>Betsy</dc:creator>
  <cp:lastModifiedBy>Wargo, Betsy</cp:lastModifiedBy>
  <cp:revision>4</cp:revision>
  <dcterms:created xsi:type="dcterms:W3CDTF">2007-04-03T21:04:03Z</dcterms:created>
  <dcterms:modified xsi:type="dcterms:W3CDTF">2009-10-15T18:47:15Z</dcterms:modified>
</cp:coreProperties>
</file>