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Five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E6E1D-885E-432C-BB86-E8D0F4119B56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6F337-E4C8-4981-BC5B-D2E2030711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Five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82258-FEAE-411A-A8BF-3BD8AC844CB3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8DD84-9644-43C4-9972-778FB39D74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8DD84-9644-43C4-9972-778FB39D7417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Five Material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D20B-1901-47E4-B5D1-F7B63F49B335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F064-0565-4EBE-B1F7-24FD1DD739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D20B-1901-47E4-B5D1-F7B63F49B335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F064-0565-4EBE-B1F7-24FD1DD739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D20B-1901-47E4-B5D1-F7B63F49B335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F064-0565-4EBE-B1F7-24FD1DD739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D20B-1901-47E4-B5D1-F7B63F49B335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F064-0565-4EBE-B1F7-24FD1DD739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D20B-1901-47E4-B5D1-F7B63F49B335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F064-0565-4EBE-B1F7-24FD1DD739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D20B-1901-47E4-B5D1-F7B63F49B335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F064-0565-4EBE-B1F7-24FD1DD739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D20B-1901-47E4-B5D1-F7B63F49B335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F064-0565-4EBE-B1F7-24FD1DD739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D20B-1901-47E4-B5D1-F7B63F49B335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F064-0565-4EBE-B1F7-24FD1DD739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D20B-1901-47E4-B5D1-F7B63F49B335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F064-0565-4EBE-B1F7-24FD1DD739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D20B-1901-47E4-B5D1-F7B63F49B335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F064-0565-4EBE-B1F7-24FD1DD739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D20B-1901-47E4-B5D1-F7B63F49B335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F064-0565-4EBE-B1F7-24FD1DD739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8D20B-1901-47E4-B5D1-F7B63F49B335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3F064-0565-4EBE-B1F7-24FD1DD739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Digestive System: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529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mouth, pharynx, esophagus, stomach, small intestine, and large intestine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teeth, tongue, gallbladder, salivary glands, liver, and pancreas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1238" y="1282700"/>
            <a:ext cx="4322762" cy="55753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Peritoneum and Peritoneal Cavity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Mesentery :  </a:t>
            </a:r>
          </a:p>
          <a:p>
            <a:pPr lvl="1"/>
            <a:endParaRPr lang="en-US"/>
          </a:p>
          <a:p>
            <a:pPr lvl="1"/>
            <a:r>
              <a:rPr lang="en-US"/>
              <a:t>supplies _____________________________ to the viscera</a:t>
            </a:r>
          </a:p>
          <a:p>
            <a:pPr lvl="1"/>
            <a:endParaRPr lang="en-US"/>
          </a:p>
          <a:p>
            <a:pPr lvl="1"/>
            <a:r>
              <a:rPr lang="en-US"/>
              <a:t>Holds digestive organs in place and _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Histology of the Alimentary Canal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800"/>
              <a:t>From esophagus to the anal canal the walls of the GI tract have the _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From the lumen outward they are the _________________________, _________________________, muscularis externa, and ___________________________</a:t>
            </a:r>
          </a:p>
          <a:p>
            <a:endParaRPr lang="en-US" sz="2800"/>
          </a:p>
          <a:p>
            <a:r>
              <a:rPr lang="en-US" sz="2800"/>
              <a:t>Each tunic has a predominant tissue type and a specific digestive function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23.6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Mucosa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Moist epithelial layer that _____________________________ of the alimentary canal</a:t>
            </a:r>
          </a:p>
          <a:p>
            <a:pPr>
              <a:lnSpc>
                <a:spcPct val="90000"/>
              </a:lnSpc>
            </a:pPr>
            <a:r>
              <a:rPr lang="en-US"/>
              <a:t>Three major functions: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_______________________________ against infectious disease</a:t>
            </a:r>
          </a:p>
          <a:p>
            <a:pPr>
              <a:lnSpc>
                <a:spcPct val="90000"/>
              </a:lnSpc>
            </a:pPr>
            <a:r>
              <a:rPr lang="en-US"/>
              <a:t>Consists of three layers:  a lining epithelium, lamina propria, and muscularis mucosae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Mucosa: Epithelial Lining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7847012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________________________________ and mucus-secreting goblet cells</a:t>
            </a:r>
          </a:p>
          <a:p>
            <a:pPr>
              <a:lnSpc>
                <a:spcPct val="90000"/>
              </a:lnSpc>
            </a:pPr>
            <a:r>
              <a:rPr lang="en-US" sz="2800"/>
              <a:t>Mucus secretions: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_______________________________________ from digesting themselves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Ease food along the tract</a:t>
            </a:r>
          </a:p>
          <a:p>
            <a:pPr>
              <a:lnSpc>
                <a:spcPct val="90000"/>
              </a:lnSpc>
            </a:pPr>
            <a:r>
              <a:rPr lang="en-US" sz="2800"/>
              <a:t>Stomach and small intestine mucosa contain: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/>
              <a:t>__________________________________ -secreting cells (making them endocrine and digestive organs)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Mucosa: Lamina Propria and Muscularis Mucosae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600200"/>
            <a:ext cx="7724775" cy="4324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Nourishes the epithelium and absorbs nutrients</a:t>
            </a:r>
          </a:p>
          <a:p>
            <a:pPr lvl="1">
              <a:lnSpc>
                <a:spcPct val="90000"/>
              </a:lnSpc>
            </a:pPr>
            <a:r>
              <a:rPr lang="en-US"/>
              <a:t>Contains lymph nodes _____________________________ important in defense against bacteria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Muscularis mucosae 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__________________________________ that produce local movements of mucosa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Mucosa: Other Sublayers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 </a:t>
            </a:r>
          </a:p>
          <a:p>
            <a:pPr lvl="1"/>
            <a:r>
              <a:rPr lang="en-US" sz="2400"/>
              <a:t>dense connective tissue containing elastic fibers, blood and lymphatic vessels, lymph nodes, and nerves</a:t>
            </a:r>
          </a:p>
          <a:p>
            <a:r>
              <a:rPr lang="en-US" sz="2800"/>
              <a:t>Muscularis externa </a:t>
            </a:r>
          </a:p>
          <a:p>
            <a:pPr lvl="1"/>
            <a:r>
              <a:rPr lang="en-US" sz="2400"/>
              <a:t>responsible for _</a:t>
            </a:r>
          </a:p>
          <a:p>
            <a:r>
              <a:rPr lang="en-US" sz="2800"/>
              <a:t>Serosa </a:t>
            </a:r>
          </a:p>
          <a:p>
            <a:pPr lvl="1"/>
            <a:r>
              <a:rPr lang="en-US" sz="2400"/>
              <a:t> the _</a:t>
            </a:r>
          </a:p>
          <a:p>
            <a:pPr lvl="1"/>
            <a:r>
              <a:rPr lang="en-US" sz="2400"/>
              <a:t>Replaced by the fibrous adventitia in the esophagus </a:t>
            </a:r>
          </a:p>
          <a:p>
            <a:pPr lvl="1"/>
            <a:r>
              <a:rPr lang="en-US" sz="2400"/>
              <a:t>Retroperitoneal organs have both an adventitia and serosa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Enteric Nervous System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sz="3600"/>
              <a:t>two major intrinsic nerve plexuses:</a:t>
            </a:r>
          </a:p>
          <a:p>
            <a:r>
              <a:rPr lang="en-US" sz="3600"/>
              <a:t> </a:t>
            </a:r>
          </a:p>
          <a:p>
            <a:pPr lvl="1"/>
            <a:r>
              <a:rPr lang="en-US" sz="3200"/>
              <a:t>regulates glands and smooth muscle in the mucosa</a:t>
            </a:r>
          </a:p>
          <a:p>
            <a:pPr lvl="1"/>
            <a:endParaRPr lang="en-US" sz="3200"/>
          </a:p>
          <a:p>
            <a:r>
              <a:rPr lang="en-US" sz="3600"/>
              <a:t>_____________________________ – Major nerve supply that controls GI tract mobility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Enteric Nervous System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Segmentation and peristalsis are largely ______________________________ involving local reflex arcs</a:t>
            </a:r>
          </a:p>
          <a:p>
            <a:endParaRPr lang="en-US" sz="3600"/>
          </a:p>
          <a:p>
            <a:r>
              <a:rPr lang="en-US" sz="3600"/>
              <a:t>Linked to the CNS via long _____________________________ reflex arc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Mouth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Oral or _____________________ cavity:</a:t>
            </a:r>
          </a:p>
          <a:p>
            <a:pPr lvl="1"/>
            <a:r>
              <a:rPr lang="en-US" sz="3200"/>
              <a:t>Is bounded by lips, cheeks, palate, and tongue </a:t>
            </a:r>
          </a:p>
          <a:p>
            <a:pPr lvl="1"/>
            <a:r>
              <a:rPr lang="en-US" sz="3200"/>
              <a:t>oral orifice </a:t>
            </a:r>
          </a:p>
          <a:p>
            <a:pPr lvl="2"/>
            <a:r>
              <a:rPr lang="en-US" sz="2800"/>
              <a:t>  </a:t>
            </a:r>
          </a:p>
          <a:p>
            <a:pPr lvl="1"/>
            <a:r>
              <a:rPr lang="en-US" sz="3200"/>
              <a:t>continuous with the oropharynx posteriorly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Digestive Process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The GI tract is a _____________________________________ line </a:t>
            </a:r>
          </a:p>
          <a:p>
            <a:pPr lvl="1"/>
            <a:r>
              <a:rPr lang="en-US" sz="2400" dirty="0"/>
              <a:t>Nutrients become more available to the body in each step</a:t>
            </a:r>
          </a:p>
          <a:p>
            <a:r>
              <a:rPr lang="en-US" sz="2800" dirty="0"/>
              <a:t>There are six essential activities:  </a:t>
            </a:r>
          </a:p>
          <a:p>
            <a:pPr lvl="1"/>
            <a:r>
              <a:rPr lang="en-US" sz="2400" dirty="0"/>
              <a:t>Ingestion </a:t>
            </a:r>
          </a:p>
          <a:p>
            <a:pPr lvl="1"/>
            <a:r>
              <a:rPr lang="en-US" sz="2400" dirty="0"/>
              <a:t> </a:t>
            </a:r>
          </a:p>
          <a:p>
            <a:pPr lvl="1"/>
            <a:r>
              <a:rPr lang="en-US" sz="2400" dirty="0"/>
              <a:t>mechanical digestion </a:t>
            </a:r>
          </a:p>
          <a:p>
            <a:pPr lvl="1"/>
            <a:r>
              <a:rPr lang="en-US" sz="2400" dirty="0"/>
              <a:t>  </a:t>
            </a:r>
          </a:p>
          <a:p>
            <a:pPr lvl="1"/>
            <a:r>
              <a:rPr lang="en-US" sz="2400" dirty="0"/>
              <a:t> </a:t>
            </a:r>
          </a:p>
          <a:p>
            <a:pPr lvl="1"/>
            <a:r>
              <a:rPr lang="en-US" sz="2400" dirty="0"/>
              <a:t>defecation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Mouth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1600200"/>
            <a:ext cx="4365625" cy="4525963"/>
          </a:xfrm>
        </p:spPr>
        <p:txBody>
          <a:bodyPr/>
          <a:lstStyle/>
          <a:p>
            <a:r>
              <a:rPr lang="en-US"/>
              <a:t>To withstand _  </a:t>
            </a:r>
          </a:p>
          <a:p>
            <a:pPr lvl="1"/>
            <a:endParaRPr lang="en-US"/>
          </a:p>
          <a:p>
            <a:pPr lvl="1"/>
            <a:r>
              <a:rPr lang="en-US"/>
              <a:t>The mouth is lined with _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The gums, hard palate, and dorsum of the tongue are _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0925" y="1371600"/>
            <a:ext cx="4283075" cy="51054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Lips and Cheeks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35925" cy="5105400"/>
          </a:xfrm>
        </p:spPr>
        <p:txBody>
          <a:bodyPr/>
          <a:lstStyle/>
          <a:p>
            <a:r>
              <a:rPr lang="en-US" sz="3600"/>
              <a:t>Have a core of skeletal muscles</a:t>
            </a:r>
          </a:p>
          <a:p>
            <a:pPr lvl="1"/>
            <a:r>
              <a:rPr lang="en-US" sz="3200"/>
              <a:t>Lips:  </a:t>
            </a:r>
          </a:p>
          <a:p>
            <a:pPr lvl="1"/>
            <a:r>
              <a:rPr lang="en-US" sz="3200"/>
              <a:t>Cheeks:  </a:t>
            </a:r>
          </a:p>
          <a:p>
            <a:endParaRPr lang="en-US" sz="3600"/>
          </a:p>
          <a:p>
            <a:r>
              <a:rPr lang="en-US" sz="3600"/>
              <a:t> </a:t>
            </a:r>
          </a:p>
          <a:p>
            <a:pPr lvl="1"/>
            <a:r>
              <a:rPr lang="en-US" sz="3200"/>
              <a:t> bounded by the lips and cheeks externally, and teeth and gums internally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Lips and Cheeks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Oral cavity proper </a:t>
            </a:r>
          </a:p>
          <a:p>
            <a:pPr lvl="1"/>
            <a:r>
              <a:rPr lang="en-US" sz="3200"/>
              <a:t>area that lies _</a:t>
            </a:r>
          </a:p>
          <a:p>
            <a:endParaRPr lang="en-US" sz="3600"/>
          </a:p>
          <a:p>
            <a:r>
              <a:rPr lang="en-US" sz="3600"/>
              <a:t> </a:t>
            </a:r>
          </a:p>
          <a:p>
            <a:pPr lvl="1"/>
            <a:r>
              <a:rPr lang="en-US" sz="3200"/>
              <a:t>median fold that joins the internal aspect of each lip to the gum</a:t>
            </a:r>
          </a:p>
          <a:p>
            <a:endParaRPr lang="en-US" sz="36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Palate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Hard palate </a:t>
            </a:r>
          </a:p>
          <a:p>
            <a:pPr lvl="1"/>
            <a:r>
              <a:rPr lang="en-US" sz="3200"/>
              <a:t>palatine bones and palatine processes of the maxillae</a:t>
            </a:r>
          </a:p>
          <a:p>
            <a:pPr lvl="1"/>
            <a:endParaRPr lang="en-US" sz="3200"/>
          </a:p>
          <a:p>
            <a:pPr lvl="1"/>
            <a:r>
              <a:rPr lang="en-US" sz="3200"/>
              <a:t> </a:t>
            </a:r>
          </a:p>
          <a:p>
            <a:pPr lvl="1"/>
            <a:endParaRPr lang="en-US" sz="3200"/>
          </a:p>
          <a:p>
            <a:pPr lvl="1"/>
            <a:r>
              <a:rPr lang="en-US" sz="3200"/>
              <a:t>Slightly _________________________ on either side of the  raphe (midline ridge)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Palate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Soft palate – mobile fold _</a:t>
            </a:r>
          </a:p>
          <a:p>
            <a:pPr lvl="1"/>
            <a:endParaRPr lang="en-US" sz="3200"/>
          </a:p>
          <a:p>
            <a:pPr lvl="1"/>
            <a:endParaRPr lang="en-US" sz="3200"/>
          </a:p>
          <a:p>
            <a:pPr lvl="1"/>
            <a:r>
              <a:rPr lang="en-US" sz="3200"/>
              <a:t>Closes off the nasopharynx during swallowing</a:t>
            </a:r>
          </a:p>
          <a:p>
            <a:pPr lvl="1"/>
            <a:endParaRPr lang="en-US" sz="3200"/>
          </a:p>
          <a:p>
            <a:pPr lvl="1"/>
            <a:r>
              <a:rPr lang="en-US" sz="3200"/>
              <a:t> </a:t>
            </a:r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Tongue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Occupies the _</a:t>
            </a:r>
          </a:p>
          <a:p>
            <a:r>
              <a:rPr lang="en-US"/>
              <a:t>fills the oral cavity when mouth is closed</a:t>
            </a:r>
          </a:p>
          <a:p>
            <a:endParaRPr lang="en-US"/>
          </a:p>
          <a:p>
            <a:r>
              <a:rPr lang="en-US"/>
              <a:t>Functions include:</a:t>
            </a:r>
          </a:p>
          <a:p>
            <a:pPr lvl="1"/>
            <a:r>
              <a:rPr lang="en-US"/>
              <a:t>____________________________________ food during chewing</a:t>
            </a:r>
          </a:p>
          <a:p>
            <a:pPr lvl="1"/>
            <a:r>
              <a:rPr lang="en-US"/>
              <a:t>_____________________________________ and forming the bolus</a:t>
            </a:r>
          </a:p>
          <a:p>
            <a:pPr lvl="1"/>
            <a:r>
              <a:rPr lang="en-US"/>
              <a:t>Initiation of _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Tongue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______________________________ muscles change the _</a:t>
            </a:r>
          </a:p>
          <a:p>
            <a:endParaRPr lang="en-US"/>
          </a:p>
          <a:p>
            <a:r>
              <a:rPr lang="en-US"/>
              <a:t>_______________________________ muscles alter the tongue’s _</a:t>
            </a:r>
          </a:p>
          <a:p>
            <a:endParaRPr lang="en-US"/>
          </a:p>
          <a:p>
            <a:r>
              <a:rPr lang="en-US"/>
              <a:t>___________________________________ secures the tongue to the floor of the mouth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Tongue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three types of papillae</a:t>
            </a:r>
          </a:p>
          <a:p>
            <a:pPr lvl="1"/>
            <a:r>
              <a:rPr lang="en-US" sz="3200"/>
              <a:t> </a:t>
            </a:r>
          </a:p>
          <a:p>
            <a:pPr lvl="2"/>
            <a:r>
              <a:rPr lang="en-US" sz="2800"/>
              <a:t>give the tongue roughness and provide friction </a:t>
            </a:r>
          </a:p>
          <a:p>
            <a:pPr lvl="1"/>
            <a:r>
              <a:rPr lang="en-US" sz="3200"/>
              <a:t> </a:t>
            </a:r>
          </a:p>
          <a:p>
            <a:pPr lvl="2"/>
            <a:r>
              <a:rPr lang="en-US" sz="2800"/>
              <a:t> scattered widely over the tongue and give it a reddish hue</a:t>
            </a:r>
          </a:p>
          <a:p>
            <a:pPr lvl="1"/>
            <a:r>
              <a:rPr lang="en-US" sz="3200"/>
              <a:t> </a:t>
            </a:r>
          </a:p>
          <a:p>
            <a:pPr lvl="2"/>
            <a:r>
              <a:rPr lang="en-US" sz="2800"/>
              <a:t>V-shaped row in back of tongue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Tongue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pPr lvl="1"/>
            <a:r>
              <a:rPr lang="en-US"/>
              <a:t>groove that separates the tongue into two areas:</a:t>
            </a:r>
          </a:p>
          <a:p>
            <a:pPr lvl="1"/>
            <a:endParaRPr lang="en-US"/>
          </a:p>
          <a:p>
            <a:pPr lvl="1"/>
            <a:r>
              <a:rPr lang="en-US"/>
              <a:t>Anterior 2/3 residing in the _</a:t>
            </a:r>
          </a:p>
          <a:p>
            <a:pPr lvl="1"/>
            <a:endParaRPr lang="en-US"/>
          </a:p>
          <a:p>
            <a:pPr lvl="1"/>
            <a:r>
              <a:rPr lang="en-US"/>
              <a:t>Posterior third residing in the _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Tongue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23.8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9144000" cy="46974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714875" cy="1143000"/>
          </a:xfrm>
        </p:spPr>
        <p:txBody>
          <a:bodyPr/>
          <a:lstStyle/>
          <a:p>
            <a:r>
              <a:rPr lang="en-US"/>
              <a:t>G.I. Tract Activities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91063" cy="4525963"/>
          </a:xfrm>
        </p:spPr>
        <p:txBody>
          <a:bodyPr/>
          <a:lstStyle/>
          <a:p>
            <a:r>
              <a:rPr lang="en-US" sz="2800"/>
              <a:t>Ingestion –   </a:t>
            </a:r>
          </a:p>
          <a:p>
            <a:endParaRPr lang="en-US" sz="2800"/>
          </a:p>
          <a:p>
            <a:r>
              <a:rPr lang="en-US" sz="2800"/>
              <a:t>Propulsion – swallowing and peristalsis</a:t>
            </a:r>
          </a:p>
          <a:p>
            <a:pPr lvl="1"/>
            <a:r>
              <a:rPr lang="en-US" sz="2400"/>
              <a:t>Peristalsis – ______________________ of muscles in the organ walls</a:t>
            </a:r>
          </a:p>
          <a:p>
            <a:endParaRPr lang="en-US" sz="2800"/>
          </a:p>
          <a:p>
            <a:r>
              <a:rPr lang="en-US" sz="2800"/>
              <a:t>Mechanical digestion –  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95925" y="1066800"/>
            <a:ext cx="3648075" cy="57912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Salivary Glands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Produce and secrete saliva that: </a:t>
            </a:r>
          </a:p>
          <a:p>
            <a:pPr lvl="1"/>
            <a:r>
              <a:rPr lang="en-US" sz="3200"/>
              <a:t> </a:t>
            </a:r>
          </a:p>
          <a:p>
            <a:pPr lvl="1"/>
            <a:r>
              <a:rPr lang="en-US" sz="3200"/>
              <a:t>Moistens and dissolves food chemicals </a:t>
            </a:r>
          </a:p>
          <a:p>
            <a:pPr lvl="1"/>
            <a:r>
              <a:rPr lang="en-US" sz="3200"/>
              <a:t>Aids in bolus formation</a:t>
            </a:r>
          </a:p>
          <a:p>
            <a:pPr lvl="1"/>
            <a:r>
              <a:rPr lang="en-US" sz="3200"/>
              <a:t>Contains _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Salivary Glands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/>
              <a:t>Three pairs of ____________________ glands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Intrinsic salivary glands (_______________________ glands) – scattered throughout the oral mucosa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Salivary Glands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188325" cy="5407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Parotid </a:t>
            </a:r>
          </a:p>
          <a:p>
            <a:pPr lvl="1">
              <a:lnSpc>
                <a:spcPct val="90000"/>
              </a:lnSpc>
            </a:pPr>
            <a:r>
              <a:rPr lang="en-US"/>
              <a:t>lies _______________________________ between the masseter muscle and skin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_________________________________ opens into the vestibule next to second upper molar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Submandibular </a:t>
            </a:r>
          </a:p>
          <a:p>
            <a:pPr lvl="1">
              <a:lnSpc>
                <a:spcPct val="90000"/>
              </a:lnSpc>
            </a:pPr>
            <a:r>
              <a:rPr lang="en-US"/>
              <a:t> lies along the medial aspect of the mandibular body</a:t>
            </a:r>
          </a:p>
          <a:p>
            <a:pPr lvl="1">
              <a:lnSpc>
                <a:spcPct val="90000"/>
              </a:lnSpc>
            </a:pPr>
            <a:r>
              <a:rPr lang="en-US"/>
              <a:t>ducts open at the _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Salivary Glands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Sublingual </a:t>
            </a:r>
          </a:p>
          <a:p>
            <a:pPr lvl="1"/>
            <a:r>
              <a:rPr lang="en-US"/>
              <a:t> lies anterior to the submandibular gland _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It opens via 10-12 ducts into the _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Gastrointestinal Tract Activities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Chemical digestion</a:t>
            </a:r>
          </a:p>
          <a:p>
            <a:pPr lvl="1"/>
            <a:r>
              <a:rPr lang="en-US"/>
              <a:t>catabolic _</a:t>
            </a:r>
          </a:p>
          <a:p>
            <a:endParaRPr lang="en-US"/>
          </a:p>
          <a:p>
            <a:r>
              <a:rPr lang="en-US"/>
              <a:t> </a:t>
            </a:r>
          </a:p>
          <a:p>
            <a:pPr lvl="1"/>
            <a:r>
              <a:rPr lang="en-US"/>
              <a:t>movement of nutrients _</a:t>
            </a:r>
          </a:p>
          <a:p>
            <a:endParaRPr lang="en-US"/>
          </a:p>
          <a:p>
            <a:r>
              <a:rPr lang="en-US"/>
              <a:t>Defecation</a:t>
            </a:r>
          </a:p>
          <a:p>
            <a:pPr lvl="1"/>
            <a:r>
              <a:rPr lang="en-US"/>
              <a:t>elimination of _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GI Tract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___________________________________ for the digestive process</a:t>
            </a:r>
          </a:p>
          <a:p>
            <a:r>
              <a:rPr lang="en-US" dirty="0"/>
              <a:t>Regulation of digestion involves:</a:t>
            </a:r>
          </a:p>
          <a:p>
            <a:pPr lvl="1"/>
            <a:r>
              <a:rPr lang="en-US" dirty="0"/>
              <a:t>Mechanical and chemical stimuli – _________________________________, </a:t>
            </a:r>
            <a:r>
              <a:rPr lang="en-US" dirty="0" err="1"/>
              <a:t>osmolarity</a:t>
            </a:r>
            <a:r>
              <a:rPr lang="en-US" dirty="0"/>
              <a:t>, and presence of substrate in the lumen</a:t>
            </a:r>
          </a:p>
          <a:p>
            <a:pPr lvl="1"/>
            <a:r>
              <a:rPr lang="en-US" dirty="0"/>
              <a:t>Extrinsic control by _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Intrinsic control by _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Receptors of the GI Tract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Mechano- and chemoreceptors respond to:</a:t>
            </a:r>
          </a:p>
          <a:p>
            <a:pPr lvl="1"/>
            <a:r>
              <a:rPr lang="en-US"/>
              <a:t>Stretch, osmolarity, and pH</a:t>
            </a:r>
          </a:p>
          <a:p>
            <a:pPr lvl="1"/>
            <a:r>
              <a:rPr lang="en-US"/>
              <a:t>Presence of substrate, and end products of digestion</a:t>
            </a:r>
          </a:p>
          <a:p>
            <a:r>
              <a:rPr lang="en-US"/>
              <a:t>They initiate reflexes that:</a:t>
            </a:r>
          </a:p>
          <a:p>
            <a:pPr lvl="1"/>
            <a:r>
              <a:rPr lang="en-US"/>
              <a:t> 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Nervous Control of the GI Tract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Intrinsic controls</a:t>
            </a:r>
          </a:p>
          <a:p>
            <a:pPr lvl="1"/>
            <a:r>
              <a:rPr lang="en-US"/>
              <a:t>______________________________________ initiate short reflexes</a:t>
            </a:r>
          </a:p>
          <a:p>
            <a:pPr lvl="1"/>
            <a:r>
              <a:rPr lang="en-US"/>
              <a:t>Short reflexes are mediated by local enteric plexuses (gut brain)</a:t>
            </a:r>
          </a:p>
          <a:p>
            <a:r>
              <a:rPr lang="en-US"/>
              <a:t>Extrinsic controls</a:t>
            </a:r>
          </a:p>
          <a:p>
            <a:pPr lvl="1"/>
            <a:r>
              <a:rPr lang="en-US"/>
              <a:t>Long reflexes arising within or outside the GI tract </a:t>
            </a:r>
          </a:p>
          <a:p>
            <a:pPr lvl="1"/>
            <a:r>
              <a:rPr lang="en-US"/>
              <a:t>____________________________ and extrinsic _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9012" y="0"/>
            <a:ext cx="7569188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Peritoneum and Peritoneal Cavity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Peritoneum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______________________________________ of the abdominal cavity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covers external surface of most _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lines the _</a:t>
            </a:r>
          </a:p>
          <a:p>
            <a:pPr>
              <a:lnSpc>
                <a:spcPct val="90000"/>
              </a:lnSpc>
            </a:pPr>
            <a:r>
              <a:rPr lang="en-US" dirty="0"/>
              <a:t>Peritoneal cavity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________________________________ digestive organs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Allows them to slide across one another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863</Words>
  <Application>Microsoft Office PowerPoint</Application>
  <PresentationFormat>On-screen Show (4:3)</PresentationFormat>
  <Paragraphs>220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Digestive System: Overview</vt:lpstr>
      <vt:lpstr>Digestive Process</vt:lpstr>
      <vt:lpstr>G.I. Tract Activities</vt:lpstr>
      <vt:lpstr>Gastrointestinal Tract Activities</vt:lpstr>
      <vt:lpstr>GI Tract</vt:lpstr>
      <vt:lpstr>Receptors of the GI Tract</vt:lpstr>
      <vt:lpstr>Nervous Control of the GI Tract</vt:lpstr>
      <vt:lpstr>Slide 8</vt:lpstr>
      <vt:lpstr>Peritoneum and Peritoneal Cavity</vt:lpstr>
      <vt:lpstr>Peritoneum and Peritoneal Cavity</vt:lpstr>
      <vt:lpstr>Histology of the Alimentary Canal</vt:lpstr>
      <vt:lpstr>Slide 12</vt:lpstr>
      <vt:lpstr>Mucosa</vt:lpstr>
      <vt:lpstr>Mucosa: Epithelial Lining</vt:lpstr>
      <vt:lpstr>Mucosa: Lamina Propria and Muscularis Mucosae</vt:lpstr>
      <vt:lpstr>Mucosa: Other Sublayers</vt:lpstr>
      <vt:lpstr>Enteric Nervous System</vt:lpstr>
      <vt:lpstr>Enteric Nervous System</vt:lpstr>
      <vt:lpstr>Mouth</vt:lpstr>
      <vt:lpstr>Mouth</vt:lpstr>
      <vt:lpstr>Lips and Cheeks</vt:lpstr>
      <vt:lpstr>Lips and Cheeks</vt:lpstr>
      <vt:lpstr>Palate</vt:lpstr>
      <vt:lpstr>Palate</vt:lpstr>
      <vt:lpstr>Tongue</vt:lpstr>
      <vt:lpstr>Tongue</vt:lpstr>
      <vt:lpstr>Tongue</vt:lpstr>
      <vt:lpstr>Tongue</vt:lpstr>
      <vt:lpstr>Tongue</vt:lpstr>
      <vt:lpstr>Salivary Glands</vt:lpstr>
      <vt:lpstr>Salivary Glands</vt:lpstr>
      <vt:lpstr>Salivary Glands</vt:lpstr>
      <vt:lpstr>Salivary Glands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Digestive System: Overview</dc:title>
  <dc:creator>bawargo</dc:creator>
  <cp:lastModifiedBy>bawargo</cp:lastModifiedBy>
  <cp:revision>1</cp:revision>
  <dcterms:created xsi:type="dcterms:W3CDTF">2009-03-25T16:19:57Z</dcterms:created>
  <dcterms:modified xsi:type="dcterms:W3CDTF">2009-03-25T16:21:03Z</dcterms:modified>
</cp:coreProperties>
</file>